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61" r:id="rId4"/>
    <p:sldId id="258" r:id="rId5"/>
    <p:sldId id="265" r:id="rId6"/>
    <p:sldId id="259" r:id="rId7"/>
    <p:sldId id="260" r:id="rId8"/>
    <p:sldId id="263" r:id="rId9"/>
    <p:sldId id="262" r:id="rId1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140B0E-F433-6F3C-CA5D-9CCA413F5BBE}"/>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291B7B58-23F5-630F-3918-2DBF1CAC77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6BAF54CA-3CF0-5D46-56B9-EDAA970D6CE0}"/>
              </a:ext>
            </a:extLst>
          </p:cNvPr>
          <p:cNvSpPr>
            <a:spLocks noGrp="1"/>
          </p:cNvSpPr>
          <p:nvPr>
            <p:ph type="dt" sz="half" idx="10"/>
          </p:nvPr>
        </p:nvSpPr>
        <p:spPr/>
        <p:txBody>
          <a:bodyPr/>
          <a:lstStyle/>
          <a:p>
            <a:fld id="{512B2155-4510-4181-BE62-2EB1ECE5A3E0}" type="datetimeFigureOut">
              <a:rPr lang="pl-PL" smtClean="0"/>
              <a:t>2023-06-22</a:t>
            </a:fld>
            <a:endParaRPr lang="pl-PL"/>
          </a:p>
        </p:txBody>
      </p:sp>
      <p:sp>
        <p:nvSpPr>
          <p:cNvPr id="5" name="Symbol zastępczy stopki 4">
            <a:extLst>
              <a:ext uri="{FF2B5EF4-FFF2-40B4-BE49-F238E27FC236}">
                <a16:creationId xmlns:a16="http://schemas.microsoft.com/office/drawing/2014/main" id="{CAE82667-D78D-76A8-5E06-984F34852E8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9D6E319-4802-5ECD-AED4-282F8182EF84}"/>
              </a:ext>
            </a:extLst>
          </p:cNvPr>
          <p:cNvSpPr>
            <a:spLocks noGrp="1"/>
          </p:cNvSpPr>
          <p:nvPr>
            <p:ph type="sldNum" sz="quarter" idx="12"/>
          </p:nvPr>
        </p:nvSpPr>
        <p:spPr/>
        <p:txBody>
          <a:bodyPr/>
          <a:lstStyle/>
          <a:p>
            <a:fld id="{3593A08F-1500-4889-B162-A80ED08FD63F}" type="slidenum">
              <a:rPr lang="pl-PL" smtClean="0"/>
              <a:t>‹#›</a:t>
            </a:fld>
            <a:endParaRPr lang="pl-PL"/>
          </a:p>
        </p:txBody>
      </p:sp>
    </p:spTree>
    <p:extLst>
      <p:ext uri="{BB962C8B-B14F-4D97-AF65-F5344CB8AC3E}">
        <p14:creationId xmlns:p14="http://schemas.microsoft.com/office/powerpoint/2010/main" val="4292687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108239-7657-1039-1E5B-76815D412F8C}"/>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6B57D15F-00B2-7D21-E777-E883811E138B}"/>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5C50738-498B-E4C0-052C-9870C36C11F3}"/>
              </a:ext>
            </a:extLst>
          </p:cNvPr>
          <p:cNvSpPr>
            <a:spLocks noGrp="1"/>
          </p:cNvSpPr>
          <p:nvPr>
            <p:ph type="dt" sz="half" idx="10"/>
          </p:nvPr>
        </p:nvSpPr>
        <p:spPr/>
        <p:txBody>
          <a:bodyPr/>
          <a:lstStyle/>
          <a:p>
            <a:fld id="{512B2155-4510-4181-BE62-2EB1ECE5A3E0}" type="datetimeFigureOut">
              <a:rPr lang="pl-PL" smtClean="0"/>
              <a:t>2023-06-22</a:t>
            </a:fld>
            <a:endParaRPr lang="pl-PL"/>
          </a:p>
        </p:txBody>
      </p:sp>
      <p:sp>
        <p:nvSpPr>
          <p:cNvPr id="5" name="Symbol zastępczy stopki 4">
            <a:extLst>
              <a:ext uri="{FF2B5EF4-FFF2-40B4-BE49-F238E27FC236}">
                <a16:creationId xmlns:a16="http://schemas.microsoft.com/office/drawing/2014/main" id="{0A31C8CD-7EAF-F1E5-3052-DEDA505A43E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1CF991A-3CF6-4725-9715-535BAB68E949}"/>
              </a:ext>
            </a:extLst>
          </p:cNvPr>
          <p:cNvSpPr>
            <a:spLocks noGrp="1"/>
          </p:cNvSpPr>
          <p:nvPr>
            <p:ph type="sldNum" sz="quarter" idx="12"/>
          </p:nvPr>
        </p:nvSpPr>
        <p:spPr/>
        <p:txBody>
          <a:bodyPr/>
          <a:lstStyle/>
          <a:p>
            <a:fld id="{3593A08F-1500-4889-B162-A80ED08FD63F}" type="slidenum">
              <a:rPr lang="pl-PL" smtClean="0"/>
              <a:t>‹#›</a:t>
            </a:fld>
            <a:endParaRPr lang="pl-PL"/>
          </a:p>
        </p:txBody>
      </p:sp>
    </p:spTree>
    <p:extLst>
      <p:ext uri="{BB962C8B-B14F-4D97-AF65-F5344CB8AC3E}">
        <p14:creationId xmlns:p14="http://schemas.microsoft.com/office/powerpoint/2010/main" val="1452499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91BDD261-595E-D684-19A6-3795DB785289}"/>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903E7043-CB5F-3EA6-5391-8A846555143F}"/>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A2407BC-EC14-B9DC-1936-2F2D57C98703}"/>
              </a:ext>
            </a:extLst>
          </p:cNvPr>
          <p:cNvSpPr>
            <a:spLocks noGrp="1"/>
          </p:cNvSpPr>
          <p:nvPr>
            <p:ph type="dt" sz="half" idx="10"/>
          </p:nvPr>
        </p:nvSpPr>
        <p:spPr/>
        <p:txBody>
          <a:bodyPr/>
          <a:lstStyle/>
          <a:p>
            <a:fld id="{512B2155-4510-4181-BE62-2EB1ECE5A3E0}" type="datetimeFigureOut">
              <a:rPr lang="pl-PL" smtClean="0"/>
              <a:t>2023-06-22</a:t>
            </a:fld>
            <a:endParaRPr lang="pl-PL"/>
          </a:p>
        </p:txBody>
      </p:sp>
      <p:sp>
        <p:nvSpPr>
          <p:cNvPr id="5" name="Symbol zastępczy stopki 4">
            <a:extLst>
              <a:ext uri="{FF2B5EF4-FFF2-40B4-BE49-F238E27FC236}">
                <a16:creationId xmlns:a16="http://schemas.microsoft.com/office/drawing/2014/main" id="{28612C57-4F6E-5E87-0B67-1AB068345E4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3343B3A-39D5-9D4F-772D-3D7278532341}"/>
              </a:ext>
            </a:extLst>
          </p:cNvPr>
          <p:cNvSpPr>
            <a:spLocks noGrp="1"/>
          </p:cNvSpPr>
          <p:nvPr>
            <p:ph type="sldNum" sz="quarter" idx="12"/>
          </p:nvPr>
        </p:nvSpPr>
        <p:spPr/>
        <p:txBody>
          <a:bodyPr/>
          <a:lstStyle/>
          <a:p>
            <a:fld id="{3593A08F-1500-4889-B162-A80ED08FD63F}" type="slidenum">
              <a:rPr lang="pl-PL" smtClean="0"/>
              <a:t>‹#›</a:t>
            </a:fld>
            <a:endParaRPr lang="pl-PL"/>
          </a:p>
        </p:txBody>
      </p:sp>
    </p:spTree>
    <p:extLst>
      <p:ext uri="{BB962C8B-B14F-4D97-AF65-F5344CB8AC3E}">
        <p14:creationId xmlns:p14="http://schemas.microsoft.com/office/powerpoint/2010/main" val="300987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8244F8-886E-5051-0963-DDB388B06F4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6E2D67E-522D-58C4-02AB-EEC9F862D734}"/>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15AE973-7AAE-8CB0-549A-870A3AB9772C}"/>
              </a:ext>
            </a:extLst>
          </p:cNvPr>
          <p:cNvSpPr>
            <a:spLocks noGrp="1"/>
          </p:cNvSpPr>
          <p:nvPr>
            <p:ph type="dt" sz="half" idx="10"/>
          </p:nvPr>
        </p:nvSpPr>
        <p:spPr/>
        <p:txBody>
          <a:bodyPr/>
          <a:lstStyle/>
          <a:p>
            <a:fld id="{512B2155-4510-4181-BE62-2EB1ECE5A3E0}" type="datetimeFigureOut">
              <a:rPr lang="pl-PL" smtClean="0"/>
              <a:t>2023-06-22</a:t>
            </a:fld>
            <a:endParaRPr lang="pl-PL"/>
          </a:p>
        </p:txBody>
      </p:sp>
      <p:sp>
        <p:nvSpPr>
          <p:cNvPr id="5" name="Symbol zastępczy stopki 4">
            <a:extLst>
              <a:ext uri="{FF2B5EF4-FFF2-40B4-BE49-F238E27FC236}">
                <a16:creationId xmlns:a16="http://schemas.microsoft.com/office/drawing/2014/main" id="{53030C50-4F37-327D-3A6F-015AE085739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D49ECBA-EB48-8720-D3E2-65822AB2F1CE}"/>
              </a:ext>
            </a:extLst>
          </p:cNvPr>
          <p:cNvSpPr>
            <a:spLocks noGrp="1"/>
          </p:cNvSpPr>
          <p:nvPr>
            <p:ph type="sldNum" sz="quarter" idx="12"/>
          </p:nvPr>
        </p:nvSpPr>
        <p:spPr/>
        <p:txBody>
          <a:bodyPr/>
          <a:lstStyle/>
          <a:p>
            <a:fld id="{3593A08F-1500-4889-B162-A80ED08FD63F}" type="slidenum">
              <a:rPr lang="pl-PL" smtClean="0"/>
              <a:t>‹#›</a:t>
            </a:fld>
            <a:endParaRPr lang="pl-PL"/>
          </a:p>
        </p:txBody>
      </p:sp>
    </p:spTree>
    <p:extLst>
      <p:ext uri="{BB962C8B-B14F-4D97-AF65-F5344CB8AC3E}">
        <p14:creationId xmlns:p14="http://schemas.microsoft.com/office/powerpoint/2010/main" val="1280909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BFDA48-37DB-A52F-2688-51706E5DF65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1AC7E19C-2062-B013-2AA6-C029F20257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CED6D920-DE22-02C4-A729-516EDBC219E9}"/>
              </a:ext>
            </a:extLst>
          </p:cNvPr>
          <p:cNvSpPr>
            <a:spLocks noGrp="1"/>
          </p:cNvSpPr>
          <p:nvPr>
            <p:ph type="dt" sz="half" idx="10"/>
          </p:nvPr>
        </p:nvSpPr>
        <p:spPr/>
        <p:txBody>
          <a:bodyPr/>
          <a:lstStyle/>
          <a:p>
            <a:fld id="{512B2155-4510-4181-BE62-2EB1ECE5A3E0}" type="datetimeFigureOut">
              <a:rPr lang="pl-PL" smtClean="0"/>
              <a:t>2023-06-22</a:t>
            </a:fld>
            <a:endParaRPr lang="pl-PL"/>
          </a:p>
        </p:txBody>
      </p:sp>
      <p:sp>
        <p:nvSpPr>
          <p:cNvPr id="5" name="Symbol zastępczy stopki 4">
            <a:extLst>
              <a:ext uri="{FF2B5EF4-FFF2-40B4-BE49-F238E27FC236}">
                <a16:creationId xmlns:a16="http://schemas.microsoft.com/office/drawing/2014/main" id="{EF1F9DB4-AD00-DE1B-02E5-66A8FBA14BF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4EF5088-317C-F60B-F28B-AACD33F88202}"/>
              </a:ext>
            </a:extLst>
          </p:cNvPr>
          <p:cNvSpPr>
            <a:spLocks noGrp="1"/>
          </p:cNvSpPr>
          <p:nvPr>
            <p:ph type="sldNum" sz="quarter" idx="12"/>
          </p:nvPr>
        </p:nvSpPr>
        <p:spPr/>
        <p:txBody>
          <a:bodyPr/>
          <a:lstStyle/>
          <a:p>
            <a:fld id="{3593A08F-1500-4889-B162-A80ED08FD63F}" type="slidenum">
              <a:rPr lang="pl-PL" smtClean="0"/>
              <a:t>‹#›</a:t>
            </a:fld>
            <a:endParaRPr lang="pl-PL"/>
          </a:p>
        </p:txBody>
      </p:sp>
    </p:spTree>
    <p:extLst>
      <p:ext uri="{BB962C8B-B14F-4D97-AF65-F5344CB8AC3E}">
        <p14:creationId xmlns:p14="http://schemas.microsoft.com/office/powerpoint/2010/main" val="469216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F385F2-EE06-AD64-F950-E6489C121E72}"/>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11985A46-1655-F31B-94C6-0BA9939D0DB5}"/>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A920F43D-F6DD-66DF-4CE5-BABC40E14698}"/>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D0D0F57F-42F2-834A-8BF2-45E1FF93D5C4}"/>
              </a:ext>
            </a:extLst>
          </p:cNvPr>
          <p:cNvSpPr>
            <a:spLocks noGrp="1"/>
          </p:cNvSpPr>
          <p:nvPr>
            <p:ph type="dt" sz="half" idx="10"/>
          </p:nvPr>
        </p:nvSpPr>
        <p:spPr/>
        <p:txBody>
          <a:bodyPr/>
          <a:lstStyle/>
          <a:p>
            <a:fld id="{512B2155-4510-4181-BE62-2EB1ECE5A3E0}" type="datetimeFigureOut">
              <a:rPr lang="pl-PL" smtClean="0"/>
              <a:t>2023-06-22</a:t>
            </a:fld>
            <a:endParaRPr lang="pl-PL"/>
          </a:p>
        </p:txBody>
      </p:sp>
      <p:sp>
        <p:nvSpPr>
          <p:cNvPr id="6" name="Symbol zastępczy stopki 5">
            <a:extLst>
              <a:ext uri="{FF2B5EF4-FFF2-40B4-BE49-F238E27FC236}">
                <a16:creationId xmlns:a16="http://schemas.microsoft.com/office/drawing/2014/main" id="{5EE3B724-2993-388F-BC7F-544935AD1B3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4DE0932-A364-7F95-0EA6-B1E691BE7E99}"/>
              </a:ext>
            </a:extLst>
          </p:cNvPr>
          <p:cNvSpPr>
            <a:spLocks noGrp="1"/>
          </p:cNvSpPr>
          <p:nvPr>
            <p:ph type="sldNum" sz="quarter" idx="12"/>
          </p:nvPr>
        </p:nvSpPr>
        <p:spPr/>
        <p:txBody>
          <a:bodyPr/>
          <a:lstStyle/>
          <a:p>
            <a:fld id="{3593A08F-1500-4889-B162-A80ED08FD63F}" type="slidenum">
              <a:rPr lang="pl-PL" smtClean="0"/>
              <a:t>‹#›</a:t>
            </a:fld>
            <a:endParaRPr lang="pl-PL"/>
          </a:p>
        </p:txBody>
      </p:sp>
    </p:spTree>
    <p:extLst>
      <p:ext uri="{BB962C8B-B14F-4D97-AF65-F5344CB8AC3E}">
        <p14:creationId xmlns:p14="http://schemas.microsoft.com/office/powerpoint/2010/main" val="3856651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87080F-F69C-38E5-880A-B9814FD394FB}"/>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49FDF4CC-21D2-CF25-2700-A610B9545B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866A47E5-CBA0-F457-CC53-F9CA19ABD01C}"/>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7724F323-9B22-3DC1-854B-2BEDD9762A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54CA695F-4D17-517C-E5B3-22F0ED95BAE7}"/>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FDE39F1E-4395-0470-ADFE-750EB1840BA6}"/>
              </a:ext>
            </a:extLst>
          </p:cNvPr>
          <p:cNvSpPr>
            <a:spLocks noGrp="1"/>
          </p:cNvSpPr>
          <p:nvPr>
            <p:ph type="dt" sz="half" idx="10"/>
          </p:nvPr>
        </p:nvSpPr>
        <p:spPr/>
        <p:txBody>
          <a:bodyPr/>
          <a:lstStyle/>
          <a:p>
            <a:fld id="{512B2155-4510-4181-BE62-2EB1ECE5A3E0}" type="datetimeFigureOut">
              <a:rPr lang="pl-PL" smtClean="0"/>
              <a:t>2023-06-22</a:t>
            </a:fld>
            <a:endParaRPr lang="pl-PL"/>
          </a:p>
        </p:txBody>
      </p:sp>
      <p:sp>
        <p:nvSpPr>
          <p:cNvPr id="8" name="Symbol zastępczy stopki 7">
            <a:extLst>
              <a:ext uri="{FF2B5EF4-FFF2-40B4-BE49-F238E27FC236}">
                <a16:creationId xmlns:a16="http://schemas.microsoft.com/office/drawing/2014/main" id="{83646562-1F92-82F7-66CB-38A600AE81B8}"/>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3A66EBA8-B7E2-2ADD-2B10-5AFF8F3AA064}"/>
              </a:ext>
            </a:extLst>
          </p:cNvPr>
          <p:cNvSpPr>
            <a:spLocks noGrp="1"/>
          </p:cNvSpPr>
          <p:nvPr>
            <p:ph type="sldNum" sz="quarter" idx="12"/>
          </p:nvPr>
        </p:nvSpPr>
        <p:spPr/>
        <p:txBody>
          <a:bodyPr/>
          <a:lstStyle/>
          <a:p>
            <a:fld id="{3593A08F-1500-4889-B162-A80ED08FD63F}" type="slidenum">
              <a:rPr lang="pl-PL" smtClean="0"/>
              <a:t>‹#›</a:t>
            </a:fld>
            <a:endParaRPr lang="pl-PL"/>
          </a:p>
        </p:txBody>
      </p:sp>
    </p:spTree>
    <p:extLst>
      <p:ext uri="{BB962C8B-B14F-4D97-AF65-F5344CB8AC3E}">
        <p14:creationId xmlns:p14="http://schemas.microsoft.com/office/powerpoint/2010/main" val="165084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8509F2-9EA7-F9F0-B1F0-31057894B071}"/>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71DD24F5-8CA5-AF3B-5A78-48ED32ED461A}"/>
              </a:ext>
            </a:extLst>
          </p:cNvPr>
          <p:cNvSpPr>
            <a:spLocks noGrp="1"/>
          </p:cNvSpPr>
          <p:nvPr>
            <p:ph type="dt" sz="half" idx="10"/>
          </p:nvPr>
        </p:nvSpPr>
        <p:spPr/>
        <p:txBody>
          <a:bodyPr/>
          <a:lstStyle/>
          <a:p>
            <a:fld id="{512B2155-4510-4181-BE62-2EB1ECE5A3E0}" type="datetimeFigureOut">
              <a:rPr lang="pl-PL" smtClean="0"/>
              <a:t>2023-06-22</a:t>
            </a:fld>
            <a:endParaRPr lang="pl-PL"/>
          </a:p>
        </p:txBody>
      </p:sp>
      <p:sp>
        <p:nvSpPr>
          <p:cNvPr id="4" name="Symbol zastępczy stopki 3">
            <a:extLst>
              <a:ext uri="{FF2B5EF4-FFF2-40B4-BE49-F238E27FC236}">
                <a16:creationId xmlns:a16="http://schemas.microsoft.com/office/drawing/2014/main" id="{8B61BBC2-6C5C-7001-5230-91D5D6FF374B}"/>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4F2CB732-8EA1-290A-BE32-87DB30123A6F}"/>
              </a:ext>
            </a:extLst>
          </p:cNvPr>
          <p:cNvSpPr>
            <a:spLocks noGrp="1"/>
          </p:cNvSpPr>
          <p:nvPr>
            <p:ph type="sldNum" sz="quarter" idx="12"/>
          </p:nvPr>
        </p:nvSpPr>
        <p:spPr/>
        <p:txBody>
          <a:bodyPr/>
          <a:lstStyle/>
          <a:p>
            <a:fld id="{3593A08F-1500-4889-B162-A80ED08FD63F}" type="slidenum">
              <a:rPr lang="pl-PL" smtClean="0"/>
              <a:t>‹#›</a:t>
            </a:fld>
            <a:endParaRPr lang="pl-PL"/>
          </a:p>
        </p:txBody>
      </p:sp>
    </p:spTree>
    <p:extLst>
      <p:ext uri="{BB962C8B-B14F-4D97-AF65-F5344CB8AC3E}">
        <p14:creationId xmlns:p14="http://schemas.microsoft.com/office/powerpoint/2010/main" val="1976198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5CA836E1-993F-ECEE-20B8-0B97C7425727}"/>
              </a:ext>
            </a:extLst>
          </p:cNvPr>
          <p:cNvSpPr>
            <a:spLocks noGrp="1"/>
          </p:cNvSpPr>
          <p:nvPr>
            <p:ph type="dt" sz="half" idx="10"/>
          </p:nvPr>
        </p:nvSpPr>
        <p:spPr/>
        <p:txBody>
          <a:bodyPr/>
          <a:lstStyle/>
          <a:p>
            <a:fld id="{512B2155-4510-4181-BE62-2EB1ECE5A3E0}" type="datetimeFigureOut">
              <a:rPr lang="pl-PL" smtClean="0"/>
              <a:t>2023-06-22</a:t>
            </a:fld>
            <a:endParaRPr lang="pl-PL"/>
          </a:p>
        </p:txBody>
      </p:sp>
      <p:sp>
        <p:nvSpPr>
          <p:cNvPr id="3" name="Symbol zastępczy stopki 2">
            <a:extLst>
              <a:ext uri="{FF2B5EF4-FFF2-40B4-BE49-F238E27FC236}">
                <a16:creationId xmlns:a16="http://schemas.microsoft.com/office/drawing/2014/main" id="{F0FFFC10-BB90-E533-5E6A-B4B646AAF4C4}"/>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2C1E8DBB-B294-FE28-2486-B3F9E5D582AE}"/>
              </a:ext>
            </a:extLst>
          </p:cNvPr>
          <p:cNvSpPr>
            <a:spLocks noGrp="1"/>
          </p:cNvSpPr>
          <p:nvPr>
            <p:ph type="sldNum" sz="quarter" idx="12"/>
          </p:nvPr>
        </p:nvSpPr>
        <p:spPr/>
        <p:txBody>
          <a:bodyPr/>
          <a:lstStyle/>
          <a:p>
            <a:fld id="{3593A08F-1500-4889-B162-A80ED08FD63F}" type="slidenum">
              <a:rPr lang="pl-PL" smtClean="0"/>
              <a:t>‹#›</a:t>
            </a:fld>
            <a:endParaRPr lang="pl-PL"/>
          </a:p>
        </p:txBody>
      </p:sp>
    </p:spTree>
    <p:extLst>
      <p:ext uri="{BB962C8B-B14F-4D97-AF65-F5344CB8AC3E}">
        <p14:creationId xmlns:p14="http://schemas.microsoft.com/office/powerpoint/2010/main" val="479903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F2DC38-17B8-248F-7C1A-E59D140FF58F}"/>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D23EBD60-2E70-F2F0-0E3F-400F5ECBEA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EB79F021-CDCE-62B9-1803-D1E787E737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582BE440-DB1F-822E-DC27-4BE8D75DE34A}"/>
              </a:ext>
            </a:extLst>
          </p:cNvPr>
          <p:cNvSpPr>
            <a:spLocks noGrp="1"/>
          </p:cNvSpPr>
          <p:nvPr>
            <p:ph type="dt" sz="half" idx="10"/>
          </p:nvPr>
        </p:nvSpPr>
        <p:spPr/>
        <p:txBody>
          <a:bodyPr/>
          <a:lstStyle/>
          <a:p>
            <a:fld id="{512B2155-4510-4181-BE62-2EB1ECE5A3E0}" type="datetimeFigureOut">
              <a:rPr lang="pl-PL" smtClean="0"/>
              <a:t>2023-06-22</a:t>
            </a:fld>
            <a:endParaRPr lang="pl-PL"/>
          </a:p>
        </p:txBody>
      </p:sp>
      <p:sp>
        <p:nvSpPr>
          <p:cNvPr id="6" name="Symbol zastępczy stopki 5">
            <a:extLst>
              <a:ext uri="{FF2B5EF4-FFF2-40B4-BE49-F238E27FC236}">
                <a16:creationId xmlns:a16="http://schemas.microsoft.com/office/drawing/2014/main" id="{64A0C81B-DF68-D999-BDD8-472CA3BE1B3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9A789765-1A3E-41B4-0161-67361BC6B91F}"/>
              </a:ext>
            </a:extLst>
          </p:cNvPr>
          <p:cNvSpPr>
            <a:spLocks noGrp="1"/>
          </p:cNvSpPr>
          <p:nvPr>
            <p:ph type="sldNum" sz="quarter" idx="12"/>
          </p:nvPr>
        </p:nvSpPr>
        <p:spPr/>
        <p:txBody>
          <a:bodyPr/>
          <a:lstStyle/>
          <a:p>
            <a:fld id="{3593A08F-1500-4889-B162-A80ED08FD63F}" type="slidenum">
              <a:rPr lang="pl-PL" smtClean="0"/>
              <a:t>‹#›</a:t>
            </a:fld>
            <a:endParaRPr lang="pl-PL"/>
          </a:p>
        </p:txBody>
      </p:sp>
    </p:spTree>
    <p:extLst>
      <p:ext uri="{BB962C8B-B14F-4D97-AF65-F5344CB8AC3E}">
        <p14:creationId xmlns:p14="http://schemas.microsoft.com/office/powerpoint/2010/main" val="1917502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0837BF-F1DF-125A-3D4D-6E69091A0AF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872ED679-4099-C1B6-C598-A1449D9469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0901B5B7-2CD3-15CD-6971-F506110ACC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9D7A5648-A202-604D-E9F0-9F88E5B66BBF}"/>
              </a:ext>
            </a:extLst>
          </p:cNvPr>
          <p:cNvSpPr>
            <a:spLocks noGrp="1"/>
          </p:cNvSpPr>
          <p:nvPr>
            <p:ph type="dt" sz="half" idx="10"/>
          </p:nvPr>
        </p:nvSpPr>
        <p:spPr/>
        <p:txBody>
          <a:bodyPr/>
          <a:lstStyle/>
          <a:p>
            <a:fld id="{512B2155-4510-4181-BE62-2EB1ECE5A3E0}" type="datetimeFigureOut">
              <a:rPr lang="pl-PL" smtClean="0"/>
              <a:t>2023-06-22</a:t>
            </a:fld>
            <a:endParaRPr lang="pl-PL"/>
          </a:p>
        </p:txBody>
      </p:sp>
      <p:sp>
        <p:nvSpPr>
          <p:cNvPr id="6" name="Symbol zastępczy stopki 5">
            <a:extLst>
              <a:ext uri="{FF2B5EF4-FFF2-40B4-BE49-F238E27FC236}">
                <a16:creationId xmlns:a16="http://schemas.microsoft.com/office/drawing/2014/main" id="{0DA1D83B-9E11-2DA3-9710-B87FE91975C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0F7A2E0-839E-D526-D5E2-083DE7820F98}"/>
              </a:ext>
            </a:extLst>
          </p:cNvPr>
          <p:cNvSpPr>
            <a:spLocks noGrp="1"/>
          </p:cNvSpPr>
          <p:nvPr>
            <p:ph type="sldNum" sz="quarter" idx="12"/>
          </p:nvPr>
        </p:nvSpPr>
        <p:spPr/>
        <p:txBody>
          <a:bodyPr/>
          <a:lstStyle/>
          <a:p>
            <a:fld id="{3593A08F-1500-4889-B162-A80ED08FD63F}" type="slidenum">
              <a:rPr lang="pl-PL" smtClean="0"/>
              <a:t>‹#›</a:t>
            </a:fld>
            <a:endParaRPr lang="pl-PL"/>
          </a:p>
        </p:txBody>
      </p:sp>
    </p:spTree>
    <p:extLst>
      <p:ext uri="{BB962C8B-B14F-4D97-AF65-F5344CB8AC3E}">
        <p14:creationId xmlns:p14="http://schemas.microsoft.com/office/powerpoint/2010/main" val="3985207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1CA98F11-5BC1-32EC-4952-68A48FA6F1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11DCBC7C-7874-B718-7E7C-7C8B8CBD6C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9E454A6-E164-D6AE-82E4-BEC970A19D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B2155-4510-4181-BE62-2EB1ECE5A3E0}" type="datetimeFigureOut">
              <a:rPr lang="pl-PL" smtClean="0"/>
              <a:t>2023-06-22</a:t>
            </a:fld>
            <a:endParaRPr lang="pl-PL"/>
          </a:p>
        </p:txBody>
      </p:sp>
      <p:sp>
        <p:nvSpPr>
          <p:cNvPr id="5" name="Symbol zastępczy stopki 4">
            <a:extLst>
              <a:ext uri="{FF2B5EF4-FFF2-40B4-BE49-F238E27FC236}">
                <a16:creationId xmlns:a16="http://schemas.microsoft.com/office/drawing/2014/main" id="{A19621E1-25EB-2E90-BD81-07B8C6DDB6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5EE48BF0-D8EC-0666-0C70-E14EC2B95D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93A08F-1500-4889-B162-A80ED08FD63F}" type="slidenum">
              <a:rPr lang="pl-PL" smtClean="0"/>
              <a:t>‹#›</a:t>
            </a:fld>
            <a:endParaRPr lang="pl-PL"/>
          </a:p>
        </p:txBody>
      </p:sp>
    </p:spTree>
    <p:extLst>
      <p:ext uri="{BB962C8B-B14F-4D97-AF65-F5344CB8AC3E}">
        <p14:creationId xmlns:p14="http://schemas.microsoft.com/office/powerpoint/2010/main" val="3544336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idixa.net/Pixa/pagixa-0707261015.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D7ECBDC1-CB8C-3289-11EB-457BEBA772C0}"/>
              </a:ext>
            </a:extLst>
          </p:cNvPr>
          <p:cNvSpPr txBox="1"/>
          <p:nvPr/>
        </p:nvSpPr>
        <p:spPr>
          <a:xfrm>
            <a:off x="399495" y="914399"/>
            <a:ext cx="5344357" cy="3970318"/>
          </a:xfrm>
          <a:prstGeom prst="rect">
            <a:avLst/>
          </a:prstGeom>
          <a:noFill/>
        </p:spPr>
        <p:txBody>
          <a:bodyPr wrap="square">
            <a:spAutoFit/>
          </a:bodyPr>
          <a:lstStyle/>
          <a:p>
            <a:pPr algn="just"/>
            <a:r>
              <a:rPr lang="fr-FR" b="0" i="0" dirty="0">
                <a:solidFill>
                  <a:srgbClr val="455A64"/>
                </a:solidFill>
                <a:effectLst/>
                <a:latin typeface="Roboto" panose="02000000000000000000" pitchFamily="2" charset="0"/>
              </a:rPr>
              <a:t>Philosophe et écrivain français, il est né en Algérie en </a:t>
            </a:r>
            <a:r>
              <a:rPr lang="fr-FR" b="1" i="0" dirty="0">
                <a:solidFill>
                  <a:srgbClr val="455A64"/>
                </a:solidFill>
                <a:effectLst/>
                <a:latin typeface="Roboto" panose="02000000000000000000" pitchFamily="2" charset="0"/>
              </a:rPr>
              <a:t>1930</a:t>
            </a:r>
            <a:r>
              <a:rPr lang="fr-FR" b="0" i="0" dirty="0">
                <a:solidFill>
                  <a:srgbClr val="455A64"/>
                </a:solidFill>
                <a:effectLst/>
                <a:latin typeface="Roboto" panose="02000000000000000000" pitchFamily="2" charset="0"/>
              </a:rPr>
              <a:t>, dans une famille juive. Il fait ses études en France, à Paris, à l'</a:t>
            </a:r>
            <a:r>
              <a:rPr lang="fr-FR" b="0" i="0" dirty="0" err="1">
                <a:solidFill>
                  <a:srgbClr val="455A64"/>
                </a:solidFill>
                <a:effectLst/>
                <a:latin typeface="Roboto" panose="02000000000000000000" pitchFamily="2" charset="0"/>
              </a:rPr>
              <a:t>Ecole</a:t>
            </a:r>
            <a:r>
              <a:rPr lang="fr-FR" b="0" i="0" dirty="0">
                <a:solidFill>
                  <a:srgbClr val="455A64"/>
                </a:solidFill>
                <a:effectLst/>
                <a:latin typeface="Roboto" panose="02000000000000000000" pitchFamily="2" charset="0"/>
              </a:rPr>
              <a:t> Normale Supérieure. </a:t>
            </a:r>
            <a:endParaRPr lang="pl-PL" b="0" i="0" dirty="0">
              <a:solidFill>
                <a:srgbClr val="455A64"/>
              </a:solidFill>
              <a:effectLst/>
              <a:latin typeface="Roboto" panose="02000000000000000000" pitchFamily="2" charset="0"/>
            </a:endParaRPr>
          </a:p>
          <a:p>
            <a:pPr algn="just"/>
            <a:r>
              <a:rPr lang="fr-FR" b="0" i="0" dirty="0">
                <a:solidFill>
                  <a:srgbClr val="455A64"/>
                </a:solidFill>
                <a:effectLst/>
                <a:latin typeface="Roboto" panose="02000000000000000000" pitchFamily="2" charset="0"/>
              </a:rPr>
              <a:t>Ayant rédigé sa thèse sur "Le problème de la </a:t>
            </a:r>
            <a:r>
              <a:rPr lang="fr-FR" b="0" i="0" dirty="0" err="1">
                <a:solidFill>
                  <a:srgbClr val="455A64"/>
                </a:solidFill>
                <a:effectLst/>
                <a:latin typeface="Roboto" panose="02000000000000000000" pitchFamily="2" charset="0"/>
              </a:rPr>
              <a:t>génèse</a:t>
            </a:r>
            <a:r>
              <a:rPr lang="fr-FR" b="0" i="0" dirty="0">
                <a:solidFill>
                  <a:srgbClr val="455A64"/>
                </a:solidFill>
                <a:effectLst/>
                <a:latin typeface="Roboto" panose="02000000000000000000" pitchFamily="2" charset="0"/>
              </a:rPr>
              <a:t> dans la philosophie de Husserl", reçu à l'Agrégation, il part enseigner à Harvard. Mais la conscription pour la guerre d'Algérie le ramène en France. </a:t>
            </a:r>
            <a:r>
              <a:rPr lang="pl-PL" b="0" i="0" dirty="0">
                <a:solidFill>
                  <a:srgbClr val="455A64"/>
                </a:solidFill>
                <a:effectLst/>
                <a:latin typeface="Roboto" panose="02000000000000000000" pitchFamily="2" charset="0"/>
              </a:rPr>
              <a:t>A </a:t>
            </a:r>
            <a:r>
              <a:rPr lang="pl-PL" b="0" i="0" dirty="0" err="1">
                <a:solidFill>
                  <a:srgbClr val="455A64"/>
                </a:solidFill>
                <a:effectLst/>
                <a:latin typeface="Roboto" panose="02000000000000000000" pitchFamily="2" charset="0"/>
              </a:rPr>
              <a:t>partir</a:t>
            </a:r>
            <a:r>
              <a:rPr lang="pl-PL" b="0" i="0" dirty="0">
                <a:solidFill>
                  <a:srgbClr val="455A64"/>
                </a:solidFill>
                <a:effectLst/>
                <a:latin typeface="Roboto" panose="02000000000000000000" pitchFamily="2" charset="0"/>
              </a:rPr>
              <a:t> </a:t>
            </a:r>
            <a:r>
              <a:rPr lang="fr-FR" b="0" i="0" dirty="0">
                <a:solidFill>
                  <a:srgbClr val="455A64"/>
                </a:solidFill>
                <a:effectLst/>
                <a:latin typeface="Roboto" panose="02000000000000000000" pitchFamily="2" charset="0"/>
              </a:rPr>
              <a:t>1964, Il publie ses premiers grands livres : </a:t>
            </a:r>
            <a:r>
              <a:rPr lang="fr-FR" b="0" i="1" dirty="0">
                <a:solidFill>
                  <a:srgbClr val="455A64"/>
                </a:solidFill>
                <a:effectLst/>
                <a:latin typeface="Roboto" panose="02000000000000000000" pitchFamily="2" charset="0"/>
              </a:rPr>
              <a:t>De la grammatologie</a:t>
            </a:r>
            <a:r>
              <a:rPr lang="fr-FR" b="0" i="0" dirty="0">
                <a:solidFill>
                  <a:srgbClr val="455A64"/>
                </a:solidFill>
                <a:effectLst/>
                <a:latin typeface="Roboto" panose="02000000000000000000" pitchFamily="2" charset="0"/>
              </a:rPr>
              <a:t>, </a:t>
            </a:r>
            <a:r>
              <a:rPr lang="fr-FR" b="0" i="1" dirty="0">
                <a:solidFill>
                  <a:srgbClr val="455A64"/>
                </a:solidFill>
                <a:effectLst/>
                <a:latin typeface="Roboto" panose="02000000000000000000" pitchFamily="2" charset="0"/>
              </a:rPr>
              <a:t>L'</a:t>
            </a:r>
            <a:r>
              <a:rPr lang="fr-FR" b="0" i="1" dirty="0" err="1">
                <a:solidFill>
                  <a:srgbClr val="455A64"/>
                </a:solidFill>
                <a:effectLst/>
                <a:latin typeface="Roboto" panose="02000000000000000000" pitchFamily="2" charset="0"/>
              </a:rPr>
              <a:t>Ecriture</a:t>
            </a:r>
            <a:r>
              <a:rPr lang="fr-FR" b="0" i="1" dirty="0">
                <a:solidFill>
                  <a:srgbClr val="455A64"/>
                </a:solidFill>
                <a:effectLst/>
                <a:latin typeface="Roboto" panose="02000000000000000000" pitchFamily="2" charset="0"/>
              </a:rPr>
              <a:t> et la différence</a:t>
            </a:r>
            <a:r>
              <a:rPr lang="fr-FR" b="0" i="0" dirty="0">
                <a:solidFill>
                  <a:srgbClr val="455A64"/>
                </a:solidFill>
                <a:effectLst/>
                <a:latin typeface="Roboto" panose="02000000000000000000" pitchFamily="2" charset="0"/>
              </a:rPr>
              <a:t>, </a:t>
            </a:r>
            <a:r>
              <a:rPr lang="fr-FR" b="0" i="1" dirty="0">
                <a:solidFill>
                  <a:srgbClr val="455A64"/>
                </a:solidFill>
                <a:effectLst/>
                <a:latin typeface="Roboto" panose="02000000000000000000" pitchFamily="2" charset="0"/>
              </a:rPr>
              <a:t>La Voix ou le Phénomène</a:t>
            </a:r>
            <a:r>
              <a:rPr lang="fr-FR" b="0" i="0" dirty="0">
                <a:solidFill>
                  <a:srgbClr val="455A64"/>
                </a:solidFill>
                <a:effectLst/>
                <a:latin typeface="Roboto" panose="02000000000000000000" pitchFamily="2" charset="0"/>
              </a:rPr>
              <a:t>. Il sera l'auteur d'une </a:t>
            </a:r>
            <a:r>
              <a:rPr lang="fr-FR" b="0" i="0" dirty="0" err="1">
                <a:solidFill>
                  <a:srgbClr val="455A64"/>
                </a:solidFill>
                <a:effectLst/>
                <a:latin typeface="Roboto" panose="02000000000000000000" pitchFamily="2" charset="0"/>
              </a:rPr>
              <a:t>oeuvre</a:t>
            </a:r>
            <a:r>
              <a:rPr lang="fr-FR" b="0" i="0" dirty="0">
                <a:solidFill>
                  <a:srgbClr val="455A64"/>
                </a:solidFill>
                <a:effectLst/>
                <a:latin typeface="Roboto" panose="02000000000000000000" pitchFamily="2" charset="0"/>
              </a:rPr>
              <a:t> monumentale, au centre de laquelle se trouve le </a:t>
            </a:r>
            <a:r>
              <a:rPr lang="fr-FR" b="1" i="0" dirty="0">
                <a:solidFill>
                  <a:srgbClr val="455A64"/>
                </a:solidFill>
                <a:effectLst/>
                <a:latin typeface="Roboto" panose="02000000000000000000" pitchFamily="2" charset="0"/>
              </a:rPr>
              <a:t>concept de "déconstruction</a:t>
            </a:r>
            <a:r>
              <a:rPr lang="fr-FR" b="0" i="0" dirty="0">
                <a:solidFill>
                  <a:srgbClr val="455A64"/>
                </a:solidFill>
                <a:effectLst/>
                <a:latin typeface="Roboto" panose="02000000000000000000" pitchFamily="2" charset="0"/>
              </a:rPr>
              <a:t>„</a:t>
            </a:r>
            <a:r>
              <a:rPr lang="pl-PL" b="0" i="0" dirty="0">
                <a:solidFill>
                  <a:srgbClr val="455A64"/>
                </a:solidFill>
                <a:effectLst/>
                <a:latin typeface="Roboto" panose="02000000000000000000" pitchFamily="2" charset="0"/>
              </a:rPr>
              <a:t>.</a:t>
            </a:r>
          </a:p>
          <a:p>
            <a:pPr algn="just"/>
            <a:r>
              <a:rPr lang="fr-FR" b="0" i="0" dirty="0">
                <a:solidFill>
                  <a:srgbClr val="455A64"/>
                </a:solidFill>
                <a:effectLst/>
                <a:latin typeface="Roboto" panose="02000000000000000000" pitchFamily="2" charset="0"/>
              </a:rPr>
              <a:t>Devenu le philosophe français le plus étudié dans le monde, il meurt à Paris fin 2004.</a:t>
            </a:r>
            <a:endParaRPr lang="pl-PL" dirty="0"/>
          </a:p>
        </p:txBody>
      </p:sp>
      <p:pic>
        <p:nvPicPr>
          <p:cNvPr id="2056" name="Picture 8" descr="Close-up,portrait.">
            <a:extLst>
              <a:ext uri="{FF2B5EF4-FFF2-40B4-BE49-F238E27FC236}">
                <a16:creationId xmlns:a16="http://schemas.microsoft.com/office/drawing/2014/main" id="{63F1687C-5841-CDE8-B3A9-3BAAF37713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9476" y="514350"/>
            <a:ext cx="4731798" cy="582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5024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56263A1A-D567-8069-17BA-0B2A464DA56E}"/>
              </a:ext>
            </a:extLst>
          </p:cNvPr>
          <p:cNvSpPr txBox="1"/>
          <p:nvPr/>
        </p:nvSpPr>
        <p:spPr>
          <a:xfrm>
            <a:off x="372861" y="168676"/>
            <a:ext cx="11443317" cy="6555641"/>
          </a:xfrm>
          <a:prstGeom prst="rect">
            <a:avLst/>
          </a:prstGeom>
          <a:noFill/>
        </p:spPr>
        <p:txBody>
          <a:bodyPr wrap="square">
            <a:spAutoFit/>
          </a:bodyPr>
          <a:lstStyle/>
          <a:p>
            <a:pPr algn="l"/>
            <a:r>
              <a:rPr lang="pl-PL" sz="1800" b="1" i="0" u="none" strike="noStrike" baseline="0" dirty="0">
                <a:latin typeface="Arial" panose="020B0604020202020204" pitchFamily="34" charset="0"/>
              </a:rPr>
              <a:t>Collège </a:t>
            </a:r>
            <a:r>
              <a:rPr lang="pl-PL" sz="1800" b="1" i="0" u="none" strike="noStrike" baseline="0" dirty="0" err="1">
                <a:latin typeface="Arial" panose="020B0604020202020204" pitchFamily="34" charset="0"/>
              </a:rPr>
              <a:t>iconique</a:t>
            </a:r>
            <a:r>
              <a:rPr lang="pl-PL" sz="1800" b="1" i="0" u="none" strike="noStrike" baseline="0" dirty="0">
                <a:latin typeface="Arial" panose="020B0604020202020204" pitchFamily="34" charset="0"/>
              </a:rPr>
              <a:t> (INA – </a:t>
            </a:r>
            <a:r>
              <a:rPr lang="pl-PL" sz="1800" b="1" i="0" u="none" strike="noStrike" baseline="0" dirty="0" err="1">
                <a:latin typeface="Arial" panose="020B0604020202020204" pitchFamily="34" charset="0"/>
              </a:rPr>
              <a:t>Institut</a:t>
            </a:r>
            <a:r>
              <a:rPr lang="pl-PL" sz="1800" b="1" i="0" u="none" strike="noStrike" baseline="0" dirty="0">
                <a:latin typeface="Arial" panose="020B0604020202020204" pitchFamily="34" charset="0"/>
              </a:rPr>
              <a:t> </a:t>
            </a:r>
            <a:r>
              <a:rPr lang="pl-PL" sz="1800" b="1" i="0" u="none" strike="noStrike" baseline="0" dirty="0" err="1">
                <a:latin typeface="Arial" panose="020B0604020202020204" pitchFamily="34" charset="0"/>
              </a:rPr>
              <a:t>National</a:t>
            </a:r>
            <a:r>
              <a:rPr lang="pl-PL" sz="1800" b="1" i="0" u="none" strike="noStrike" baseline="0" dirty="0">
                <a:latin typeface="Arial" panose="020B0604020202020204" pitchFamily="34" charset="0"/>
              </a:rPr>
              <a:t> de </a:t>
            </a:r>
            <a:r>
              <a:rPr lang="pl-PL" sz="1800" b="1" i="0" u="none" strike="noStrike" baseline="0" dirty="0" err="1">
                <a:latin typeface="Arial" panose="020B0604020202020204" pitchFamily="34" charset="0"/>
              </a:rPr>
              <a:t>l`Audiovisuel</a:t>
            </a:r>
            <a:r>
              <a:rPr lang="pl-PL" sz="1800" b="1" i="0" u="none" strike="noStrike" baseline="0" dirty="0">
                <a:latin typeface="Arial" panose="020B0604020202020204" pitchFamily="34" charset="0"/>
              </a:rPr>
              <a:t>)</a:t>
            </a:r>
          </a:p>
          <a:p>
            <a:pPr algn="l"/>
            <a:r>
              <a:rPr lang="fr-FR" sz="1800" b="1" i="1" u="none" strike="noStrike" baseline="0" dirty="0">
                <a:latin typeface="Arial" panose="020B0604020202020204" pitchFamily="34" charset="0"/>
              </a:rPr>
              <a:t>Trace et archive, image et art</a:t>
            </a:r>
            <a:endParaRPr lang="pl-PL" sz="1800" b="1" i="1" u="none" strike="noStrike" baseline="0" dirty="0">
              <a:latin typeface="Arial" panose="020B0604020202020204" pitchFamily="34" charset="0"/>
            </a:endParaRPr>
          </a:p>
          <a:p>
            <a:pPr algn="l"/>
            <a:r>
              <a:rPr lang="pl-PL" sz="1800" b="1" i="0" u="none" strike="noStrike" baseline="0" dirty="0">
                <a:latin typeface="Arial" panose="020B0604020202020204" pitchFamily="34" charset="0"/>
              </a:rPr>
              <a:t>25 </a:t>
            </a:r>
            <a:r>
              <a:rPr lang="pl-PL" sz="1800" b="1" i="0" u="none" strike="noStrike" baseline="0" dirty="0" err="1">
                <a:latin typeface="Arial" panose="020B0604020202020204" pitchFamily="34" charset="0"/>
              </a:rPr>
              <a:t>juin</a:t>
            </a:r>
            <a:r>
              <a:rPr lang="pl-PL" sz="1800" b="1" i="0" u="none" strike="noStrike" baseline="0" dirty="0">
                <a:latin typeface="Arial" panose="020B0604020202020204" pitchFamily="34" charset="0"/>
              </a:rPr>
              <a:t> 2002</a:t>
            </a:r>
            <a:r>
              <a:rPr lang="pl-PL" sz="2400" i="1" dirty="0">
                <a:solidFill>
                  <a:srgbClr val="202122"/>
                </a:solidFill>
                <a:latin typeface="Times New Roman" panose="02020603050405020304" pitchFamily="18" charset="0"/>
                <a:cs typeface="Times New Roman" panose="02020603050405020304" pitchFamily="18" charset="0"/>
              </a:rPr>
              <a:t>  </a:t>
            </a:r>
          </a:p>
          <a:p>
            <a:pPr algn="l"/>
            <a:endParaRPr lang="pl-PL" sz="2400" i="1" dirty="0">
              <a:solidFill>
                <a:srgbClr val="202122"/>
              </a:solidFill>
              <a:latin typeface="Times New Roman" panose="02020603050405020304" pitchFamily="18" charset="0"/>
              <a:cs typeface="Times New Roman" panose="02020603050405020304" pitchFamily="18" charset="0"/>
            </a:endParaRPr>
          </a:p>
          <a:p>
            <a:pPr algn="just"/>
            <a:r>
              <a:rPr lang="pl-PL" sz="2400" dirty="0">
                <a:latin typeface="Times New Roman" panose="02020603050405020304" pitchFamily="18" charset="0"/>
                <a:cs typeface="Times New Roman" panose="02020603050405020304" pitchFamily="18" charset="0"/>
              </a:rPr>
              <a:t>A</a:t>
            </a:r>
            <a:r>
              <a:rPr lang="fr-FR" sz="2400" b="0" i="0" u="none" strike="noStrike" baseline="0" dirty="0">
                <a:latin typeface="Times New Roman" panose="02020603050405020304" pitchFamily="18" charset="0"/>
                <a:cs typeface="Times New Roman" panose="02020603050405020304" pitchFamily="18" charset="0"/>
              </a:rPr>
              <a:t> un moment donné, un plan</a:t>
            </a:r>
            <a:r>
              <a:rPr lang="pl-PL" sz="2400" b="0" i="0" u="none" strike="noStrike" baseline="0" dirty="0">
                <a:latin typeface="Times New Roman" panose="02020603050405020304" pitchFamily="18" charset="0"/>
                <a:cs typeface="Times New Roman" panose="02020603050405020304" pitchFamily="18" charset="0"/>
              </a:rPr>
              <a:t> </a:t>
            </a:r>
            <a:r>
              <a:rPr lang="fr-FR" sz="2400" b="0" i="0" u="none" strike="noStrike" baseline="0" dirty="0">
                <a:latin typeface="Times New Roman" panose="02020603050405020304" pitchFamily="18" charset="0"/>
                <a:cs typeface="Times New Roman" panose="02020603050405020304" pitchFamily="18" charset="0"/>
              </a:rPr>
              <a:t>montrait, dans ce qui était la maison de mon enfance, puisque Safaa </a:t>
            </a:r>
            <a:r>
              <a:rPr lang="fr-FR" sz="2400" b="0" i="0" u="none" strike="noStrike" baseline="0" dirty="0" err="1">
                <a:latin typeface="Times New Roman" panose="02020603050405020304" pitchFamily="18" charset="0"/>
                <a:cs typeface="Times New Roman" panose="02020603050405020304" pitchFamily="18" charset="0"/>
              </a:rPr>
              <a:t>Fathy</a:t>
            </a:r>
            <a:r>
              <a:rPr lang="fr-FR" sz="2400" b="0" i="0" u="none" strike="noStrike" baseline="0" dirty="0">
                <a:latin typeface="Times New Roman" panose="02020603050405020304" pitchFamily="18" charset="0"/>
                <a:cs typeface="Times New Roman" panose="02020603050405020304" pitchFamily="18" charset="0"/>
              </a:rPr>
              <a:t> </a:t>
            </a:r>
            <a:r>
              <a:rPr lang="pl-PL" sz="2400" b="0" i="0" u="none" strike="noStrike" baseline="0" dirty="0">
                <a:latin typeface="Times New Roman" panose="02020603050405020304" pitchFamily="18" charset="0"/>
                <a:cs typeface="Times New Roman" panose="02020603050405020304" pitchFamily="18" charset="0"/>
              </a:rPr>
              <a:t>- </a:t>
            </a:r>
            <a:r>
              <a:rPr lang="fr-FR" sz="2400" b="0" i="0" dirty="0">
                <a:solidFill>
                  <a:srgbClr val="383F4E"/>
                </a:solidFill>
                <a:effectLst/>
                <a:latin typeface="The Antiqua B"/>
              </a:rPr>
              <a:t>lors du tournage du documentaire qu'elle </a:t>
            </a:r>
            <a:r>
              <a:rPr lang="pl-PL" sz="2400" b="0" i="0" dirty="0">
                <a:solidFill>
                  <a:srgbClr val="383F4E"/>
                </a:solidFill>
                <a:effectLst/>
                <a:latin typeface="The Antiqua B"/>
              </a:rPr>
              <a:t>me</a:t>
            </a:r>
            <a:r>
              <a:rPr lang="fr-FR" sz="2400" b="0" i="0" dirty="0">
                <a:solidFill>
                  <a:srgbClr val="383F4E"/>
                </a:solidFill>
                <a:effectLst/>
                <a:latin typeface="The Antiqua B"/>
              </a:rPr>
              <a:t> consacra en 1999 pour Arte, </a:t>
            </a:r>
            <a:r>
              <a:rPr lang="fr-FR" sz="2400" b="0" i="1" dirty="0">
                <a:solidFill>
                  <a:srgbClr val="383F4E"/>
                </a:solidFill>
                <a:effectLst/>
                <a:latin typeface="The Antiqua B"/>
              </a:rPr>
              <a:t>D'ailleurs, Derrida</a:t>
            </a:r>
            <a:r>
              <a:rPr lang="pl-PL" sz="2400" dirty="0">
                <a:solidFill>
                  <a:srgbClr val="383F4E"/>
                </a:solidFill>
                <a:latin typeface="The Antiqua B"/>
              </a:rPr>
              <a:t> - </a:t>
            </a:r>
            <a:r>
              <a:rPr lang="fr-FR" sz="2400" b="0" i="0" u="none" strike="noStrike" baseline="0" dirty="0">
                <a:latin typeface="Times New Roman" panose="02020603050405020304" pitchFamily="18" charset="0"/>
                <a:cs typeface="Times New Roman" panose="02020603050405020304" pitchFamily="18" charset="0"/>
              </a:rPr>
              <a:t>est allée</a:t>
            </a:r>
            <a:r>
              <a:rPr lang="pl-PL" sz="2400" b="0" i="0" u="none" strike="noStrike" baseline="0" dirty="0">
                <a:latin typeface="Times New Roman" panose="02020603050405020304" pitchFamily="18" charset="0"/>
                <a:cs typeface="Times New Roman" panose="02020603050405020304" pitchFamily="18" charset="0"/>
              </a:rPr>
              <a:t> </a:t>
            </a:r>
            <a:r>
              <a:rPr lang="fr-FR" sz="2400" b="0" i="0" u="none" strike="noStrike" baseline="0" dirty="0">
                <a:latin typeface="Times New Roman" panose="02020603050405020304" pitchFamily="18" charset="0"/>
                <a:cs typeface="Times New Roman" panose="02020603050405020304" pitchFamily="18" charset="0"/>
              </a:rPr>
              <a:t>filmer toute seule en Algérie, parce que je ne</a:t>
            </a:r>
            <a:r>
              <a:rPr lang="pl-PL" sz="2400" b="0" i="0" u="none" strike="noStrike" baseline="0" dirty="0">
                <a:latin typeface="Times New Roman" panose="02020603050405020304" pitchFamily="18" charset="0"/>
                <a:cs typeface="Times New Roman" panose="02020603050405020304" pitchFamily="18" charset="0"/>
              </a:rPr>
              <a:t> </a:t>
            </a:r>
            <a:r>
              <a:rPr lang="fr-FR" sz="2400" b="0" i="0" u="none" strike="noStrike" baseline="0" dirty="0">
                <a:latin typeface="Times New Roman" panose="02020603050405020304" pitchFamily="18" charset="0"/>
                <a:cs typeface="Times New Roman" panose="02020603050405020304" pitchFamily="18" charset="0"/>
              </a:rPr>
              <a:t>pouvais pas y aller, dans des lieux que je lui ai indiqués, des lieux de mon enfance : mon</a:t>
            </a:r>
            <a:r>
              <a:rPr lang="pl-PL" sz="2400" b="0" i="0" u="none" strike="noStrike" baseline="0" dirty="0">
                <a:latin typeface="Times New Roman" panose="02020603050405020304" pitchFamily="18" charset="0"/>
                <a:cs typeface="Times New Roman" panose="02020603050405020304" pitchFamily="18" charset="0"/>
              </a:rPr>
              <a:t> </a:t>
            </a:r>
            <a:r>
              <a:rPr lang="fr-FR" sz="2400" b="0" i="0" u="none" strike="noStrike" baseline="0" dirty="0">
                <a:latin typeface="Times New Roman" panose="02020603050405020304" pitchFamily="18" charset="0"/>
                <a:cs typeface="Times New Roman" panose="02020603050405020304" pitchFamily="18" charset="0"/>
              </a:rPr>
              <a:t>lycée, le cimetière, la maison </a:t>
            </a:r>
            <a:r>
              <a:rPr lang="pl-PL" sz="2400" b="0" i="0" u="none" strike="noStrike" baseline="0" dirty="0">
                <a:latin typeface="Times New Roman" panose="02020603050405020304" pitchFamily="18" charset="0"/>
                <a:cs typeface="Times New Roman" panose="02020603050405020304" pitchFamily="18" charset="0"/>
              </a:rPr>
              <a:t>a El </a:t>
            </a:r>
            <a:r>
              <a:rPr lang="pl-PL" sz="2400" b="0" i="0" u="none" strike="noStrike" baseline="0" dirty="0" err="1">
                <a:latin typeface="Times New Roman" panose="02020603050405020304" pitchFamily="18" charset="0"/>
                <a:cs typeface="Times New Roman" panose="02020603050405020304" pitchFamily="18" charset="0"/>
              </a:rPr>
              <a:t>Biar</a:t>
            </a:r>
            <a:r>
              <a:rPr lang="pl-PL" sz="2400" b="0" i="0" u="none" strike="noStrike" baseline="0" dirty="0">
                <a:latin typeface="Times New Roman" panose="02020603050405020304" pitchFamily="18" charset="0"/>
                <a:cs typeface="Times New Roman" panose="02020603050405020304" pitchFamily="18" charset="0"/>
              </a:rPr>
              <a:t> </a:t>
            </a:r>
            <a:r>
              <a:rPr lang="fr-FR" sz="2400" b="0" i="0" u="none" strike="noStrike" baseline="0" dirty="0">
                <a:latin typeface="Times New Roman" panose="02020603050405020304" pitchFamily="18" charset="0"/>
                <a:cs typeface="Times New Roman" panose="02020603050405020304" pitchFamily="18" charset="0"/>
              </a:rPr>
              <a:t>où j’ai vécu jusqu’à l’âge de dix-neuf ans sans partir, sans venir</a:t>
            </a:r>
            <a:r>
              <a:rPr lang="pl-PL" sz="2400" b="0" i="0" u="none" strike="noStrike" baseline="0" dirty="0">
                <a:latin typeface="Times New Roman" panose="02020603050405020304" pitchFamily="18" charset="0"/>
                <a:cs typeface="Times New Roman" panose="02020603050405020304" pitchFamily="18" charset="0"/>
              </a:rPr>
              <a:t> </a:t>
            </a:r>
            <a:r>
              <a:rPr lang="fr-FR" sz="2400" b="0" i="0" u="none" strike="noStrike" baseline="0" dirty="0">
                <a:latin typeface="Times New Roman" panose="02020603050405020304" pitchFamily="18" charset="0"/>
                <a:cs typeface="Times New Roman" panose="02020603050405020304" pitchFamily="18" charset="0"/>
              </a:rPr>
              <a:t>en France, eh bien il y a un plan à un moment donné qui montre très furtivement un</a:t>
            </a:r>
            <a:r>
              <a:rPr lang="pl-PL" sz="2400" b="0" i="0" u="none" strike="noStrike" baseline="0" dirty="0">
                <a:latin typeface="Times New Roman" panose="02020603050405020304" pitchFamily="18" charset="0"/>
                <a:cs typeface="Times New Roman" panose="02020603050405020304" pitchFamily="18" charset="0"/>
              </a:rPr>
              <a:t> </a:t>
            </a:r>
            <a:r>
              <a:rPr lang="fr-FR" sz="2400" b="0" i="0" u="none" strike="noStrike" baseline="0" dirty="0">
                <a:latin typeface="Times New Roman" panose="02020603050405020304" pitchFamily="18" charset="0"/>
                <a:cs typeface="Times New Roman" panose="02020603050405020304" pitchFamily="18" charset="0"/>
              </a:rPr>
              <a:t>carrelage, qui est le carrelage de l’entrée de la maison où j’habitais. Je ne sais pas si ç</a:t>
            </a:r>
            <a:r>
              <a:rPr lang="pl-PL" sz="2400" b="0" i="0" u="none" strike="noStrike" baseline="0" dirty="0">
                <a:latin typeface="Times New Roman" panose="02020603050405020304" pitchFamily="18" charset="0"/>
                <a:cs typeface="Times New Roman" panose="02020603050405020304" pitchFamily="18" charset="0"/>
              </a:rPr>
              <a:t>a </a:t>
            </a:r>
            <a:r>
              <a:rPr lang="fr-FR" sz="2400" b="0" i="0" u="none" strike="noStrike" baseline="0" dirty="0">
                <a:latin typeface="Times New Roman" panose="02020603050405020304" pitchFamily="18" charset="0"/>
                <a:cs typeface="Times New Roman" panose="02020603050405020304" pitchFamily="18" charset="0"/>
              </a:rPr>
              <a:t>a été</a:t>
            </a:r>
            <a:r>
              <a:rPr lang="pl-PL" sz="2400" b="0" i="0" u="none" strike="noStrike" baseline="0" dirty="0">
                <a:latin typeface="Times New Roman" panose="02020603050405020304" pitchFamily="18" charset="0"/>
                <a:cs typeface="Times New Roman" panose="02020603050405020304" pitchFamily="18" charset="0"/>
              </a:rPr>
              <a:t> </a:t>
            </a:r>
            <a:r>
              <a:rPr lang="fr-FR" sz="2400" b="0" i="0" u="none" strike="noStrike" baseline="0" dirty="0">
                <a:latin typeface="Times New Roman" panose="02020603050405020304" pitchFamily="18" charset="0"/>
                <a:cs typeface="Times New Roman" panose="02020603050405020304" pitchFamily="18" charset="0"/>
              </a:rPr>
              <a:t>remarqué, mais ce carrelage comporte une inégalité. Ce sont des fleurs géométriquement</a:t>
            </a:r>
            <a:r>
              <a:rPr lang="pl-PL" sz="2400" b="0" i="0" u="none" strike="noStrike" baseline="0" dirty="0">
                <a:latin typeface="Times New Roman" panose="02020603050405020304" pitchFamily="18" charset="0"/>
                <a:cs typeface="Times New Roman" panose="02020603050405020304" pitchFamily="18" charset="0"/>
              </a:rPr>
              <a:t> </a:t>
            </a:r>
            <a:r>
              <a:rPr lang="fr-FR" sz="2400" b="0" i="0" u="none" strike="noStrike" baseline="0" dirty="0">
                <a:latin typeface="Times New Roman" panose="02020603050405020304" pitchFamily="18" charset="0"/>
                <a:cs typeface="Times New Roman" panose="02020603050405020304" pitchFamily="18" charset="0"/>
              </a:rPr>
              <a:t>ajustées et le maçon a dû se tromper, il a mis un carrelage de travers, chose qui m’a</a:t>
            </a:r>
            <a:r>
              <a:rPr lang="pl-PL" sz="2400" b="0" i="0" u="none" strike="noStrike" baseline="0" dirty="0">
                <a:latin typeface="Times New Roman" panose="02020603050405020304" pitchFamily="18" charset="0"/>
                <a:cs typeface="Times New Roman" panose="02020603050405020304" pitchFamily="18" charset="0"/>
              </a:rPr>
              <a:t> </a:t>
            </a:r>
            <a:r>
              <a:rPr lang="fr-FR" sz="2400" b="0" i="0" u="none" strike="noStrike" baseline="0" dirty="0">
                <a:latin typeface="Times New Roman" panose="02020603050405020304" pitchFamily="18" charset="0"/>
                <a:cs typeface="Times New Roman" panose="02020603050405020304" pitchFamily="18" charset="0"/>
              </a:rPr>
              <a:t>pendant toute ma vie arrêté. Chaque fois que j’entrais dans ce vestibule, je voyais ce</a:t>
            </a:r>
            <a:r>
              <a:rPr lang="pl-PL" sz="2400" b="0" i="0" u="none" strike="noStrike" baseline="0" dirty="0">
                <a:latin typeface="Times New Roman" panose="02020603050405020304" pitchFamily="18" charset="0"/>
                <a:cs typeface="Times New Roman" panose="02020603050405020304" pitchFamily="18" charset="0"/>
              </a:rPr>
              <a:t> </a:t>
            </a:r>
            <a:r>
              <a:rPr lang="fr-FR" sz="2400" b="0" i="0" u="none" strike="noStrike" baseline="0" dirty="0">
                <a:latin typeface="Times New Roman" panose="02020603050405020304" pitchFamily="18" charset="0"/>
                <a:cs typeface="Times New Roman" panose="02020603050405020304" pitchFamily="18" charset="0"/>
              </a:rPr>
              <a:t>carrelage qui n’était pas comme il devait être. Dans le livre que nous avons publié ensemble</a:t>
            </a:r>
            <a:r>
              <a:rPr lang="pl-PL" sz="2400" b="0" i="0" u="none" strike="noStrike" baseline="0" dirty="0">
                <a:latin typeface="Times New Roman" panose="02020603050405020304" pitchFamily="18" charset="0"/>
                <a:cs typeface="Times New Roman" panose="02020603050405020304" pitchFamily="18" charset="0"/>
              </a:rPr>
              <a:t> </a:t>
            </a:r>
            <a:r>
              <a:rPr lang="fr-FR" sz="2400" b="0" i="0" u="none" strike="noStrike" baseline="0" dirty="0">
                <a:latin typeface="Times New Roman" panose="02020603050405020304" pitchFamily="18" charset="0"/>
                <a:cs typeface="Times New Roman" panose="02020603050405020304" pitchFamily="18" charset="0"/>
              </a:rPr>
              <a:t>après le film, je m’explique sur tout ce que ce carrelage tenait en réserve de mémoire, de</a:t>
            </a:r>
            <a:r>
              <a:rPr lang="pl-PL" sz="2400" b="0" i="0" u="none" strike="noStrike" baseline="0" dirty="0">
                <a:latin typeface="Times New Roman" panose="02020603050405020304" pitchFamily="18" charset="0"/>
                <a:cs typeface="Times New Roman" panose="02020603050405020304" pitchFamily="18" charset="0"/>
              </a:rPr>
              <a:t> parole </a:t>
            </a:r>
            <a:r>
              <a:rPr lang="pl-PL" sz="2400" b="0" i="0" u="none" strike="noStrike" baseline="0" dirty="0" err="1">
                <a:latin typeface="Times New Roman" panose="02020603050405020304" pitchFamily="18" charset="0"/>
                <a:cs typeface="Times New Roman" panose="02020603050405020304" pitchFamily="18" charset="0"/>
              </a:rPr>
              <a:t>interrompue</a:t>
            </a:r>
            <a:r>
              <a:rPr lang="pl-PL" sz="2400" b="0" i="0" u="none" strike="noStrike" baseline="0" dirty="0">
                <a:latin typeface="Times New Roman" panose="02020603050405020304" pitchFamily="18" charset="0"/>
                <a:cs typeface="Times New Roman" panose="02020603050405020304" pitchFamily="18" charset="0"/>
              </a:rPr>
              <a:t>, de </a:t>
            </a:r>
            <a:r>
              <a:rPr lang="pl-PL" sz="2400" b="0" i="0" u="none" strike="noStrike" baseline="0" dirty="0" err="1">
                <a:latin typeface="Times New Roman" panose="02020603050405020304" pitchFamily="18" charset="0"/>
                <a:cs typeface="Times New Roman" panose="02020603050405020304" pitchFamily="18" charset="0"/>
              </a:rPr>
              <a:t>métonymie</a:t>
            </a:r>
            <a:r>
              <a:rPr lang="pl-PL" sz="2400" b="0" i="0" u="none" strike="noStrike" baseline="0" dirty="0">
                <a:latin typeface="Times New Roman" panose="02020603050405020304" pitchFamily="18" charset="0"/>
                <a:cs typeface="Times New Roman" panose="02020603050405020304" pitchFamily="18" charset="0"/>
              </a:rPr>
              <a:t>.</a:t>
            </a:r>
            <a:endParaRPr lang="pl-PL" sz="2400" b="0" i="0" dirty="0">
              <a:solidFill>
                <a:srgbClr val="202122"/>
              </a:solidFill>
              <a:effectLst/>
              <a:latin typeface="Times New Roman" panose="02020603050405020304" pitchFamily="18" charset="0"/>
              <a:cs typeface="Times New Roman" panose="02020603050405020304" pitchFamily="18" charset="0"/>
            </a:endParaRPr>
          </a:p>
          <a:p>
            <a:pPr algn="just"/>
            <a:r>
              <a:rPr lang="pl-PL" sz="2400" i="1" dirty="0">
                <a:solidFill>
                  <a:srgbClr val="202122"/>
                </a:solidFill>
                <a:latin typeface="Times New Roman" panose="02020603050405020304" pitchFamily="18" charset="0"/>
                <a:cs typeface="Times New Roman" panose="02020603050405020304" pitchFamily="18" charset="0"/>
              </a:rPr>
              <a:t>                                                       </a:t>
            </a:r>
            <a:endParaRPr lang="pl-PL" sz="2400" b="1" i="1" dirty="0">
              <a:solidFill>
                <a:srgbClr val="20212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3093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2EFBF784-465D-A585-DFE5-ADC5B733EE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4614" y="213063"/>
            <a:ext cx="7981025" cy="6489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5545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1D1A222-1224-B5B6-9EB6-88813BA9F765}"/>
              </a:ext>
            </a:extLst>
          </p:cNvPr>
          <p:cNvSpPr txBox="1"/>
          <p:nvPr/>
        </p:nvSpPr>
        <p:spPr>
          <a:xfrm>
            <a:off x="204185" y="221942"/>
            <a:ext cx="11647503" cy="5632311"/>
          </a:xfrm>
          <a:prstGeom prst="rect">
            <a:avLst/>
          </a:prstGeom>
          <a:noFill/>
        </p:spPr>
        <p:txBody>
          <a:bodyPr wrap="square">
            <a:spAutoFit/>
          </a:bodyPr>
          <a:lstStyle/>
          <a:p>
            <a:pPr algn="just"/>
            <a:r>
              <a:rPr lang="pl-PL" sz="2400" dirty="0" err="1">
                <a:latin typeface="Times New Roman" panose="02020603050405020304" pitchFamily="18" charset="0"/>
                <a:cs typeface="Times New Roman" panose="02020603050405020304" pitchFamily="18" charset="0"/>
              </a:rPr>
              <a:t>Dans</a:t>
            </a:r>
            <a:r>
              <a:rPr lang="pl-PL" sz="2400" dirty="0">
                <a:latin typeface="Times New Roman" panose="02020603050405020304" pitchFamily="18" charset="0"/>
                <a:cs typeface="Times New Roman" panose="02020603050405020304" pitchFamily="18" charset="0"/>
              </a:rPr>
              <a:t> le petit </a:t>
            </a:r>
            <a:r>
              <a:rPr lang="pl-PL" sz="2400" dirty="0" err="1">
                <a:latin typeface="Times New Roman" panose="02020603050405020304" pitchFamily="18" charset="0"/>
                <a:cs typeface="Times New Roman" panose="02020603050405020304" pitchFamily="18" charset="0"/>
              </a:rPr>
              <a:t>texte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que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j'ai</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écrit</a:t>
            </a:r>
            <a:r>
              <a:rPr lang="pl-PL" sz="2400" dirty="0">
                <a:latin typeface="Times New Roman" panose="02020603050405020304" pitchFamily="18" charset="0"/>
                <a:cs typeface="Times New Roman" panose="02020603050405020304" pitchFamily="18" charset="0"/>
              </a:rPr>
              <a:t> sur le </a:t>
            </a:r>
            <a:r>
              <a:rPr lang="pl-PL" sz="2400" dirty="0" err="1">
                <a:latin typeface="Times New Roman" panose="02020603050405020304" pitchFamily="18" charset="0"/>
                <a:cs typeface="Times New Roman" panose="02020603050405020304" pitchFamily="18" charset="0"/>
              </a:rPr>
              <a:t>carreau</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dans</a:t>
            </a:r>
            <a:r>
              <a:rPr lang="pl-PL" sz="2400" dirty="0">
                <a:latin typeface="Times New Roman" panose="02020603050405020304" pitchFamily="18" charset="0"/>
                <a:cs typeface="Times New Roman" panose="02020603050405020304" pitchFamily="18" charset="0"/>
              </a:rPr>
              <a:t> le </a:t>
            </a:r>
            <a:r>
              <a:rPr lang="pl-PL" sz="2400" dirty="0" err="1">
                <a:latin typeface="Times New Roman" panose="02020603050405020304" pitchFamily="18" charset="0"/>
                <a:cs typeface="Times New Roman" panose="02020603050405020304" pitchFamily="18" charset="0"/>
              </a:rPr>
              <a:t>livre</a:t>
            </a:r>
            <a:r>
              <a:rPr lang="pl-PL" sz="2400" dirty="0">
                <a:latin typeface="Times New Roman" panose="02020603050405020304" pitchFamily="18" charset="0"/>
                <a:cs typeface="Times New Roman" panose="02020603050405020304" pitchFamily="18" charset="0"/>
              </a:rPr>
              <a:t> </a:t>
            </a:r>
            <a:r>
              <a:rPr lang="pl-PL" sz="2400" i="1" dirty="0" err="1">
                <a:latin typeface="Times New Roman" panose="02020603050405020304" pitchFamily="18" charset="0"/>
                <a:cs typeface="Times New Roman" panose="02020603050405020304" pitchFamily="18" charset="0"/>
              </a:rPr>
              <a:t>Tourner</a:t>
            </a:r>
            <a:r>
              <a:rPr lang="pl-PL" sz="2400" i="1" dirty="0">
                <a:latin typeface="Times New Roman" panose="02020603050405020304" pitchFamily="18" charset="0"/>
                <a:cs typeface="Times New Roman" panose="02020603050405020304" pitchFamily="18" charset="0"/>
              </a:rPr>
              <a:t> </a:t>
            </a:r>
            <a:r>
              <a:rPr lang="pl-PL" sz="2400" i="1" dirty="0" err="1">
                <a:latin typeface="Times New Roman" panose="02020603050405020304" pitchFamily="18" charset="0"/>
                <a:cs typeface="Times New Roman" panose="02020603050405020304" pitchFamily="18" charset="0"/>
              </a:rPr>
              <a:t>les</a:t>
            </a:r>
            <a:r>
              <a:rPr lang="pl-PL" sz="2400" i="1" dirty="0">
                <a:latin typeface="Times New Roman" panose="02020603050405020304" pitchFamily="18" charset="0"/>
                <a:cs typeface="Times New Roman" panose="02020603050405020304" pitchFamily="18" charset="0"/>
              </a:rPr>
              <a:t> </a:t>
            </a:r>
            <a:r>
              <a:rPr lang="pl-PL" sz="2400" i="1" dirty="0" err="1">
                <a:latin typeface="Times New Roman" panose="02020603050405020304" pitchFamily="18" charset="0"/>
                <a:cs typeface="Times New Roman" panose="02020603050405020304" pitchFamily="18" charset="0"/>
              </a:rPr>
              <a:t>mots</a:t>
            </a:r>
            <a:r>
              <a:rPr lang="pl-PL" sz="2400" dirty="0">
                <a:latin typeface="Times New Roman" panose="02020603050405020304" pitchFamily="18" charset="0"/>
                <a:cs typeface="Times New Roman" panose="02020603050405020304" pitchFamily="18" charset="0"/>
              </a:rPr>
              <a:t>, je </a:t>
            </a:r>
            <a:r>
              <a:rPr lang="pl-PL" sz="2400" dirty="0" err="1">
                <a:latin typeface="Times New Roman" panose="02020603050405020304" pitchFamily="18" charset="0"/>
                <a:cs typeface="Times New Roman" panose="02020603050405020304" pitchFamily="18" charset="0"/>
              </a:rPr>
              <a:t>dis</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exactement</a:t>
            </a:r>
            <a:r>
              <a:rPr lang="pl-PL" sz="2400" dirty="0">
                <a:latin typeface="Times New Roman" panose="02020603050405020304" pitchFamily="18" charset="0"/>
                <a:cs typeface="Times New Roman" panose="02020603050405020304" pitchFamily="18" charset="0"/>
              </a:rPr>
              <a:t> ce </a:t>
            </a:r>
            <a:r>
              <a:rPr lang="pl-PL" sz="2400" dirty="0" err="1">
                <a:latin typeface="Times New Roman" panose="02020603050405020304" pitchFamily="18" charset="0"/>
                <a:cs typeface="Times New Roman" panose="02020603050405020304" pitchFamily="18" charset="0"/>
              </a:rPr>
              <a:t>que</a:t>
            </a:r>
            <a:r>
              <a:rPr lang="pl-PL" sz="2400" dirty="0">
                <a:latin typeface="Times New Roman" panose="02020603050405020304" pitchFamily="18" charset="0"/>
                <a:cs typeface="Times New Roman" panose="02020603050405020304" pitchFamily="18" charset="0"/>
              </a:rPr>
              <a:t> vous </a:t>
            </a:r>
            <a:r>
              <a:rPr lang="pl-PL" sz="2400" dirty="0" err="1">
                <a:latin typeface="Times New Roman" panose="02020603050405020304" pitchFamily="18" charset="0"/>
                <a:cs typeface="Times New Roman" panose="02020603050405020304" pitchFamily="18" charset="0"/>
              </a:rPr>
              <a:t>voulez</a:t>
            </a:r>
            <a:r>
              <a:rPr lang="pl-PL" sz="2400" dirty="0">
                <a:latin typeface="Times New Roman" panose="02020603050405020304" pitchFamily="18" charset="0"/>
                <a:cs typeface="Times New Roman" panose="02020603050405020304" pitchFamily="18" charset="0"/>
              </a:rPr>
              <a:t> me </a:t>
            </a:r>
            <a:r>
              <a:rPr lang="pl-PL" sz="2400" dirty="0" err="1">
                <a:latin typeface="Times New Roman" panose="02020603050405020304" pitchFamily="18" charset="0"/>
                <a:cs typeface="Times New Roman" panose="02020603050405020304" pitchFamily="18" charset="0"/>
              </a:rPr>
              <a:t>faire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dire</a:t>
            </a:r>
            <a:r>
              <a:rPr lang="pl-PL" sz="2400" dirty="0">
                <a:latin typeface="Times New Roman" panose="02020603050405020304" pitchFamily="18" charset="0"/>
                <a:cs typeface="Times New Roman" panose="02020603050405020304" pitchFamily="18" charset="0"/>
              </a:rPr>
              <a:t>, à savoir </a:t>
            </a:r>
            <a:r>
              <a:rPr lang="pl-PL" sz="2400" dirty="0" err="1">
                <a:latin typeface="Times New Roman" panose="02020603050405020304" pitchFamily="18" charset="0"/>
                <a:cs typeface="Times New Roman" panose="02020603050405020304" pitchFamily="18" charset="0"/>
              </a:rPr>
              <a:t>que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j'ai</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passé</a:t>
            </a:r>
            <a:r>
              <a:rPr lang="pl-PL" sz="2400" dirty="0">
                <a:latin typeface="Times New Roman" panose="02020603050405020304" pitchFamily="18" charset="0"/>
                <a:cs typeface="Times New Roman" panose="02020603050405020304" pitchFamily="18" charset="0"/>
              </a:rPr>
              <a:t> mon </a:t>
            </a:r>
            <a:r>
              <a:rPr lang="pl-PL" sz="2400" dirty="0" err="1">
                <a:latin typeface="Times New Roman" panose="02020603050405020304" pitchFamily="18" charset="0"/>
                <a:cs typeface="Times New Roman" panose="02020603050405020304" pitchFamily="18" charset="0"/>
              </a:rPr>
              <a:t>temps</a:t>
            </a:r>
            <a:r>
              <a:rPr lang="pl-PL" sz="2400" dirty="0">
                <a:latin typeface="Times New Roman" panose="02020603050405020304" pitchFamily="18" charset="0"/>
                <a:cs typeface="Times New Roman" panose="02020603050405020304" pitchFamily="18" charset="0"/>
              </a:rPr>
              <a:t> à le </a:t>
            </a:r>
            <a:r>
              <a:rPr lang="pl-PL" sz="2400" dirty="0" err="1">
                <a:latin typeface="Times New Roman" panose="02020603050405020304" pitchFamily="18" charset="0"/>
                <a:cs typeface="Times New Roman" panose="02020603050405020304" pitchFamily="18" charset="0"/>
              </a:rPr>
              <a:t>remettre</a:t>
            </a:r>
            <a:r>
              <a:rPr lang="pl-PL" sz="2400" dirty="0">
                <a:latin typeface="Times New Roman" panose="02020603050405020304" pitchFamily="18" charset="0"/>
                <a:cs typeface="Times New Roman" panose="02020603050405020304" pitchFamily="18" charset="0"/>
              </a:rPr>
              <a:t> à </a:t>
            </a:r>
            <a:r>
              <a:rPr lang="pl-PL" sz="2400" dirty="0" err="1">
                <a:latin typeface="Times New Roman" panose="02020603050405020304" pitchFamily="18" charset="0"/>
                <a:cs typeface="Times New Roman" panose="02020603050405020304" pitchFamily="18" charset="0"/>
              </a:rPr>
              <a:t>l'endroit</a:t>
            </a:r>
            <a:r>
              <a:rPr lang="pl-PL" sz="2400" dirty="0">
                <a:latin typeface="Times New Roman" panose="02020603050405020304" pitchFamily="18" charset="0"/>
                <a:cs typeface="Times New Roman" panose="02020603050405020304" pitchFamily="18" charset="0"/>
              </a:rPr>
              <a:t>. Je </a:t>
            </a:r>
            <a:r>
              <a:rPr lang="pl-PL" sz="2400" dirty="0" err="1">
                <a:latin typeface="Times New Roman" panose="02020603050405020304" pitchFamily="18" charset="0"/>
                <a:cs typeface="Times New Roman" panose="02020603050405020304" pitchFamily="18" charset="0"/>
              </a:rPr>
              <a:t>cite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même</a:t>
            </a:r>
            <a:r>
              <a:rPr lang="pl-PL" sz="2400" dirty="0">
                <a:latin typeface="Times New Roman" panose="02020603050405020304" pitchFamily="18" charset="0"/>
                <a:cs typeface="Times New Roman" panose="02020603050405020304" pitchFamily="18" charset="0"/>
              </a:rPr>
              <a:t> Hamlet </a:t>
            </a:r>
            <a:r>
              <a:rPr lang="pl-PL" sz="2400" dirty="0" err="1">
                <a:latin typeface="Times New Roman" panose="02020603050405020304" pitchFamily="18" charset="0"/>
                <a:cs typeface="Times New Roman" panose="02020603050405020304" pitchFamily="18" charset="0"/>
              </a:rPr>
              <a:t>dans</a:t>
            </a:r>
            <a:r>
              <a:rPr lang="pl-PL" sz="2400" dirty="0">
                <a:latin typeface="Times New Roman" panose="02020603050405020304" pitchFamily="18" charset="0"/>
                <a:cs typeface="Times New Roman" panose="02020603050405020304" pitchFamily="18" charset="0"/>
              </a:rPr>
              <a:t> la </a:t>
            </a:r>
            <a:r>
              <a:rPr lang="pl-PL" sz="2400" dirty="0" err="1">
                <a:latin typeface="Times New Roman" panose="02020603050405020304" pitchFamily="18" charset="0"/>
                <a:cs typeface="Times New Roman" panose="02020603050405020304" pitchFamily="18" charset="0"/>
              </a:rPr>
              <a:t>fameuse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tirade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où</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il</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dit</a:t>
            </a:r>
            <a:r>
              <a:rPr lang="pl-PL" sz="2400" dirty="0">
                <a:latin typeface="Times New Roman" panose="02020603050405020304" pitchFamily="18" charset="0"/>
                <a:cs typeface="Times New Roman" panose="02020603050405020304" pitchFamily="18" charset="0"/>
              </a:rPr>
              <a:t> : « </a:t>
            </a:r>
            <a:r>
              <a:rPr lang="pl-PL" sz="2400" dirty="0" err="1">
                <a:latin typeface="Times New Roman" panose="02020603050405020304" pitchFamily="18" charset="0"/>
                <a:cs typeface="Times New Roman" panose="02020603050405020304" pitchFamily="18" charset="0"/>
              </a:rPr>
              <a:t>Pourquoi</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suis</a:t>
            </a:r>
            <a:r>
              <a:rPr lang="pl-PL" sz="2400" dirty="0">
                <a:latin typeface="Times New Roman" panose="02020603050405020304" pitchFamily="18" charset="0"/>
                <a:cs typeface="Times New Roman" panose="02020603050405020304" pitchFamily="18" charset="0"/>
              </a:rPr>
              <a:t>-je </a:t>
            </a:r>
            <a:r>
              <a:rPr lang="pl-PL" sz="2400" dirty="0" err="1">
                <a:latin typeface="Times New Roman" panose="02020603050405020304" pitchFamily="18" charset="0"/>
                <a:cs typeface="Times New Roman" panose="02020603050405020304" pitchFamily="18" charset="0"/>
              </a:rPr>
              <a:t>né</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là</a:t>
            </a:r>
            <a:r>
              <a:rPr lang="pl-PL" sz="2400" dirty="0">
                <a:latin typeface="Times New Roman" panose="02020603050405020304" pitchFamily="18" charset="0"/>
                <a:cs typeface="Times New Roman" panose="02020603050405020304" pitchFamily="18" charset="0"/>
              </a:rPr>
              <a:t> ? ». </a:t>
            </a:r>
            <a:r>
              <a:rPr lang="pl-PL" sz="2400" dirty="0" err="1">
                <a:latin typeface="Times New Roman" panose="02020603050405020304" pitchFamily="18" charset="0"/>
                <a:cs typeface="Times New Roman" panose="02020603050405020304" pitchFamily="18" charset="0"/>
              </a:rPr>
              <a:t>Quand</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il</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parle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du</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temps</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hors</a:t>
            </a:r>
            <a:r>
              <a:rPr lang="pl-PL" sz="2400" dirty="0">
                <a:latin typeface="Times New Roman" panose="02020603050405020304" pitchFamily="18" charset="0"/>
                <a:cs typeface="Times New Roman" panose="02020603050405020304" pitchFamily="18" charset="0"/>
              </a:rPr>
              <a:t> de </a:t>
            </a:r>
            <a:r>
              <a:rPr lang="pl-PL" sz="2400" dirty="0" err="1">
                <a:latin typeface="Times New Roman" panose="02020603050405020304" pitchFamily="18" charset="0"/>
                <a:cs typeface="Times New Roman" panose="02020603050405020304" pitchFamily="18" charset="0"/>
              </a:rPr>
              <a:t>commun</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du</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temps</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disloqué</a:t>
            </a:r>
            <a:r>
              <a:rPr lang="pl-PL" sz="2400" dirty="0">
                <a:latin typeface="Times New Roman" panose="02020603050405020304" pitchFamily="18" charset="0"/>
                <a:cs typeface="Times New Roman" panose="02020603050405020304" pitchFamily="18" charset="0"/>
              </a:rPr>
              <a:t> („The </a:t>
            </a:r>
            <a:r>
              <a:rPr lang="pl-PL" sz="2400" dirty="0" err="1">
                <a:latin typeface="Times New Roman" panose="02020603050405020304" pitchFamily="18" charset="0"/>
                <a:cs typeface="Times New Roman" panose="02020603050405020304" pitchFamily="18" charset="0"/>
              </a:rPr>
              <a:t>time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is</a:t>
            </a:r>
            <a:r>
              <a:rPr lang="pl-PL" sz="2400" dirty="0">
                <a:latin typeface="Times New Roman" panose="02020603050405020304" pitchFamily="18" charset="0"/>
                <a:cs typeface="Times New Roman" panose="02020603050405020304" pitchFamily="18" charset="0"/>
              </a:rPr>
              <a:t> out of joint”), </a:t>
            </a:r>
            <a:r>
              <a:rPr lang="pl-PL" sz="2400" dirty="0" err="1">
                <a:latin typeface="Times New Roman" panose="02020603050405020304" pitchFamily="18" charset="0"/>
                <a:cs typeface="Times New Roman" panose="02020603050405020304" pitchFamily="18" charset="0"/>
              </a:rPr>
              <a:t>il</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dit</a:t>
            </a:r>
            <a:r>
              <a:rPr lang="pl-PL" sz="2400" dirty="0">
                <a:latin typeface="Times New Roman" panose="02020603050405020304" pitchFamily="18" charset="0"/>
                <a:cs typeface="Times New Roman" panose="02020603050405020304" pitchFamily="18" charset="0"/>
              </a:rPr>
              <a:t>: "Je </a:t>
            </a:r>
            <a:r>
              <a:rPr lang="pl-PL" sz="2400" dirty="0" err="1">
                <a:latin typeface="Times New Roman" panose="02020603050405020304" pitchFamily="18" charset="0"/>
                <a:cs typeface="Times New Roman" panose="02020603050405020304" pitchFamily="18" charset="0"/>
              </a:rPr>
              <a:t>suis</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né</a:t>
            </a:r>
            <a:r>
              <a:rPr lang="pl-PL" sz="2400" dirty="0">
                <a:latin typeface="Times New Roman" panose="02020603050405020304" pitchFamily="18" charset="0"/>
                <a:cs typeface="Times New Roman" panose="02020603050405020304" pitchFamily="18" charset="0"/>
              </a:rPr>
              <a:t> to set </a:t>
            </a:r>
            <a:r>
              <a:rPr lang="pl-PL" sz="2400" dirty="0" err="1">
                <a:latin typeface="Times New Roman" panose="02020603050405020304" pitchFamily="18" charset="0"/>
                <a:cs typeface="Times New Roman" panose="02020603050405020304" pitchFamily="18" charset="0"/>
              </a:rPr>
              <a:t>it</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right</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c'est</a:t>
            </a:r>
            <a:r>
              <a:rPr lang="pl-PL" sz="2400" dirty="0">
                <a:latin typeface="Times New Roman" panose="02020603050405020304" pitchFamily="18" charset="0"/>
                <a:cs typeface="Times New Roman" panose="02020603050405020304" pitchFamily="18" charset="0"/>
              </a:rPr>
              <a:t>-à-</a:t>
            </a:r>
            <a:r>
              <a:rPr lang="pl-PL" sz="2400" dirty="0" err="1">
                <a:latin typeface="Times New Roman" panose="02020603050405020304" pitchFamily="18" charset="0"/>
                <a:cs typeface="Times New Roman" panose="02020603050405020304" pitchFamily="18" charset="0"/>
              </a:rPr>
              <a:t>dire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pour</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remettre</a:t>
            </a:r>
            <a:r>
              <a:rPr lang="pl-PL" sz="2400" dirty="0">
                <a:latin typeface="Times New Roman" panose="02020603050405020304" pitchFamily="18" charset="0"/>
                <a:cs typeface="Times New Roman" panose="02020603050405020304" pitchFamily="18" charset="0"/>
              </a:rPr>
              <a:t> à </a:t>
            </a:r>
            <a:r>
              <a:rPr lang="pl-PL" sz="2400" dirty="0" err="1">
                <a:latin typeface="Times New Roman" panose="02020603050405020304" pitchFamily="18" charset="0"/>
                <a:cs typeface="Times New Roman" panose="02020603050405020304" pitchFamily="18" charset="0"/>
              </a:rPr>
              <a:t>l'endroit</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pour</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réparer</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l'injustice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faite</a:t>
            </a:r>
            <a:r>
              <a:rPr lang="pl-PL" sz="2400" dirty="0">
                <a:latin typeface="Times New Roman" panose="02020603050405020304" pitchFamily="18" charset="0"/>
                <a:cs typeface="Times New Roman" panose="02020603050405020304" pitchFamily="18" charset="0"/>
              </a:rPr>
              <a:t> à mon </a:t>
            </a:r>
            <a:r>
              <a:rPr lang="pl-PL" sz="2400" dirty="0" err="1">
                <a:latin typeface="Times New Roman" panose="02020603050405020304" pitchFamily="18" charset="0"/>
                <a:cs typeface="Times New Roman" panose="02020603050405020304" pitchFamily="18" charset="0"/>
              </a:rPr>
              <a:t>père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Dont</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l'idée</a:t>
            </a:r>
            <a:r>
              <a:rPr lang="pl-PL" sz="2400" dirty="0">
                <a:latin typeface="Times New Roman" panose="02020603050405020304" pitchFamily="18" charset="0"/>
                <a:cs typeface="Times New Roman" panose="02020603050405020304" pitchFamily="18" charset="0"/>
              </a:rPr>
              <a:t> de </a:t>
            </a:r>
            <a:r>
              <a:rPr lang="pl-PL" sz="2400" dirty="0" err="1">
                <a:latin typeface="Times New Roman" panose="02020603050405020304" pitchFamily="18" charset="0"/>
                <a:cs typeface="Times New Roman" panose="02020603050405020304" pitchFamily="18" charset="0"/>
              </a:rPr>
              <a:t>réparer</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quelque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chose</a:t>
            </a:r>
            <a:r>
              <a:rPr lang="pl-PL" sz="2400" dirty="0">
                <a:latin typeface="Times New Roman" panose="02020603050405020304" pitchFamily="18" charset="0"/>
                <a:cs typeface="Times New Roman" panose="02020603050405020304" pitchFamily="18" charset="0"/>
              </a:rPr>
              <a:t> qui </a:t>
            </a:r>
            <a:r>
              <a:rPr lang="pl-PL" sz="2400" dirty="0" err="1">
                <a:latin typeface="Times New Roman" panose="02020603050405020304" pitchFamily="18" charset="0"/>
                <a:cs typeface="Times New Roman" panose="02020603050405020304" pitchFamily="18" charset="0"/>
              </a:rPr>
              <a:t>était</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tordu</a:t>
            </a:r>
            <a:r>
              <a:rPr lang="pl-PL" sz="2400" dirty="0">
                <a:latin typeface="Times New Roman" panose="02020603050405020304" pitchFamily="18" charset="0"/>
                <a:cs typeface="Times New Roman" panose="02020603050405020304" pitchFamily="18" charset="0"/>
              </a:rPr>
              <a:t>. Et </a:t>
            </a:r>
            <a:r>
              <a:rPr lang="pl-PL" sz="2400" dirty="0" err="1">
                <a:latin typeface="Times New Roman" panose="02020603050405020304" pitchFamily="18" charset="0"/>
                <a:cs typeface="Times New Roman" panose="02020603050405020304" pitchFamily="18" charset="0"/>
              </a:rPr>
              <a:t>dans</a:t>
            </a:r>
            <a:r>
              <a:rPr lang="pl-PL" sz="2400" dirty="0">
                <a:latin typeface="Times New Roman" panose="02020603050405020304" pitchFamily="18" charset="0"/>
                <a:cs typeface="Times New Roman" panose="02020603050405020304" pitchFamily="18" charset="0"/>
              </a:rPr>
              <a:t> le </a:t>
            </a:r>
            <a:r>
              <a:rPr lang="pl-PL" sz="2400" dirty="0" err="1">
                <a:latin typeface="Times New Roman" panose="02020603050405020304" pitchFamily="18" charset="0"/>
                <a:cs typeface="Times New Roman" panose="02020603050405020304" pitchFamily="18" charset="0"/>
              </a:rPr>
              <a:t>passage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du</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livre</a:t>
            </a:r>
            <a:r>
              <a:rPr lang="pl-PL" sz="2400" dirty="0">
                <a:latin typeface="Times New Roman" panose="02020603050405020304" pitchFamily="18" charset="0"/>
                <a:cs typeface="Times New Roman" panose="02020603050405020304" pitchFamily="18" charset="0"/>
              </a:rPr>
              <a:t>, je </a:t>
            </a:r>
            <a:r>
              <a:rPr lang="pl-PL" sz="2400" dirty="0" err="1">
                <a:latin typeface="Times New Roman" panose="02020603050405020304" pitchFamily="18" charset="0"/>
                <a:cs typeface="Times New Roman" panose="02020603050405020304" pitchFamily="18" charset="0"/>
              </a:rPr>
              <a:t>dis</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que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j'avais</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l'impression</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que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quelque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chose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n'allait</a:t>
            </a:r>
            <a:r>
              <a:rPr lang="pl-PL" sz="2400" dirty="0">
                <a:latin typeface="Times New Roman" panose="02020603050405020304" pitchFamily="18" charset="0"/>
                <a:cs typeface="Times New Roman" panose="02020603050405020304" pitchFamily="18" charset="0"/>
              </a:rPr>
              <a:t> pas </a:t>
            </a:r>
            <a:r>
              <a:rPr lang="pl-PL" sz="2400" dirty="0" err="1">
                <a:latin typeface="Times New Roman" panose="02020603050405020304" pitchFamily="18" charset="0"/>
                <a:cs typeface="Times New Roman" panose="02020603050405020304" pitchFamily="18" charset="0"/>
              </a:rPr>
              <a:t>bien</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dans</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cette</a:t>
            </a:r>
            <a:r>
              <a:rPr lang="pl-PL" sz="2400" dirty="0">
                <a:latin typeface="Times New Roman" panose="02020603050405020304" pitchFamily="18" charset="0"/>
                <a:cs typeface="Times New Roman" panose="02020603050405020304" pitchFamily="18" charset="0"/>
              </a:rPr>
              <a:t> maison et je </a:t>
            </a:r>
            <a:r>
              <a:rPr lang="pl-PL" sz="2400" dirty="0" err="1">
                <a:latin typeface="Times New Roman" panose="02020603050405020304" pitchFamily="18" charset="0"/>
                <a:cs typeface="Times New Roman" panose="02020603050405020304" pitchFamily="18" charset="0"/>
              </a:rPr>
              <a:t>voulais</a:t>
            </a:r>
            <a:r>
              <a:rPr lang="pl-PL" sz="2400" dirty="0">
                <a:latin typeface="Times New Roman" panose="02020603050405020304" pitchFamily="18" charset="0"/>
                <a:cs typeface="Times New Roman" panose="02020603050405020304" pitchFamily="18" charset="0"/>
              </a:rPr>
              <a:t> le </a:t>
            </a:r>
            <a:r>
              <a:rPr lang="pl-PL" sz="2400" dirty="0" err="1">
                <a:latin typeface="Times New Roman" panose="02020603050405020304" pitchFamily="18" charset="0"/>
                <a:cs typeface="Times New Roman" panose="02020603050405020304" pitchFamily="18" charset="0"/>
              </a:rPr>
              <a:t>remettre</a:t>
            </a:r>
            <a:r>
              <a:rPr lang="pl-PL" sz="2400" dirty="0">
                <a:latin typeface="Times New Roman" panose="02020603050405020304" pitchFamily="18" charset="0"/>
                <a:cs typeface="Times New Roman" panose="02020603050405020304" pitchFamily="18" charset="0"/>
              </a:rPr>
              <a:t> à </a:t>
            </a:r>
            <a:r>
              <a:rPr lang="pl-PL" sz="2400" dirty="0" err="1">
                <a:latin typeface="Times New Roman" panose="02020603050405020304" pitchFamily="18" charset="0"/>
                <a:cs typeface="Times New Roman" panose="02020603050405020304" pitchFamily="18" charset="0"/>
              </a:rPr>
              <a:t>l'endroit</a:t>
            </a:r>
            <a:r>
              <a:rPr lang="pl-PL" sz="2400" dirty="0">
                <a:latin typeface="Times New Roman" panose="02020603050405020304" pitchFamily="18" charset="0"/>
                <a:cs typeface="Times New Roman" panose="02020603050405020304" pitchFamily="18" charset="0"/>
              </a:rPr>
              <a:t>, le </a:t>
            </a:r>
            <a:r>
              <a:rPr lang="pl-PL" sz="2400" dirty="0" err="1">
                <a:latin typeface="Times New Roman" panose="02020603050405020304" pitchFamily="18" charset="0"/>
                <a:cs typeface="Times New Roman" panose="02020603050405020304" pitchFamily="18" charset="0"/>
              </a:rPr>
              <a:t>remettre</a:t>
            </a:r>
            <a:r>
              <a:rPr lang="pl-PL" sz="2400" dirty="0">
                <a:latin typeface="Times New Roman" panose="02020603050405020304" pitchFamily="18" charset="0"/>
                <a:cs typeface="Times New Roman" panose="02020603050405020304" pitchFamily="18" charset="0"/>
              </a:rPr>
              <a:t> en place. Il y </a:t>
            </a:r>
            <a:r>
              <a:rPr lang="pl-PL" sz="2400" dirty="0" err="1">
                <a:latin typeface="Times New Roman" panose="02020603050405020304" pitchFamily="18" charset="0"/>
                <a:cs typeface="Times New Roman" panose="02020603050405020304" pitchFamily="18" charset="0"/>
              </a:rPr>
              <a:t>avait</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quelque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chose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chose</a:t>
            </a:r>
            <a:r>
              <a:rPr lang="pl-PL" sz="2400" dirty="0">
                <a:latin typeface="Times New Roman" panose="02020603050405020304" pitchFamily="18" charset="0"/>
                <a:cs typeface="Times New Roman" panose="02020603050405020304" pitchFamily="18" charset="0"/>
              </a:rPr>
              <a:t> de </a:t>
            </a:r>
            <a:r>
              <a:rPr lang="pl-PL" sz="2400" dirty="0" err="1">
                <a:latin typeface="Times New Roman" panose="02020603050405020304" pitchFamily="18" charset="0"/>
                <a:cs typeface="Times New Roman" panose="02020603050405020304" pitchFamily="18" charset="0"/>
              </a:rPr>
              <a:t>tordu</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Mais</a:t>
            </a:r>
            <a:r>
              <a:rPr lang="pl-PL" sz="2400" dirty="0">
                <a:latin typeface="Times New Roman" panose="02020603050405020304" pitchFamily="18" charset="0"/>
                <a:cs typeface="Times New Roman" panose="02020603050405020304" pitchFamily="18" charset="0"/>
              </a:rPr>
              <a:t> ce </a:t>
            </a:r>
            <a:r>
              <a:rPr lang="pl-PL" sz="2400" dirty="0" err="1">
                <a:latin typeface="Times New Roman" panose="02020603050405020304" pitchFamily="18" charset="0"/>
                <a:cs typeface="Times New Roman" panose="02020603050405020304" pitchFamily="18" charset="0"/>
              </a:rPr>
              <a:t>n'est</a:t>
            </a:r>
            <a:r>
              <a:rPr lang="pl-PL" sz="2400" dirty="0">
                <a:latin typeface="Times New Roman" panose="02020603050405020304" pitchFamily="18" charset="0"/>
                <a:cs typeface="Times New Roman" panose="02020603050405020304" pitchFamily="18" charset="0"/>
              </a:rPr>
              <a:t> pas </a:t>
            </a:r>
            <a:r>
              <a:rPr lang="pl-PL" sz="2400" dirty="0" err="1">
                <a:latin typeface="Times New Roman" panose="02020603050405020304" pitchFamily="18" charset="0"/>
                <a:cs typeface="Times New Roman" panose="02020603050405020304" pitchFamily="18" charset="0"/>
              </a:rPr>
              <a:t>seulement</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une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question</a:t>
            </a:r>
            <a:r>
              <a:rPr lang="pl-PL" sz="2400" dirty="0">
                <a:latin typeface="Times New Roman" panose="02020603050405020304" pitchFamily="18" charset="0"/>
                <a:cs typeface="Times New Roman" panose="02020603050405020304" pitchFamily="18" charset="0"/>
              </a:rPr>
              <a:t> de </a:t>
            </a:r>
            <a:r>
              <a:rPr lang="pl-PL" sz="2400" dirty="0" err="1">
                <a:latin typeface="Times New Roman" panose="02020603050405020304" pitchFamily="18" charset="0"/>
                <a:cs typeface="Times New Roman" panose="02020603050405020304" pitchFamily="18" charset="0"/>
              </a:rPr>
              <a:t>visibilité</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C'est</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que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chaque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fois</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que</a:t>
            </a:r>
            <a:r>
              <a:rPr lang="pl-PL" sz="2400" dirty="0">
                <a:latin typeface="Times New Roman" panose="02020603050405020304" pitchFamily="18" charset="0"/>
                <a:cs typeface="Times New Roman" panose="02020603050405020304" pitchFamily="18" charset="0"/>
              </a:rPr>
              <a:t> je </a:t>
            </a:r>
            <a:r>
              <a:rPr lang="pl-PL" sz="2400" dirty="0" err="1">
                <a:latin typeface="Times New Roman" panose="02020603050405020304" pitchFamily="18" charset="0"/>
                <a:cs typeface="Times New Roman" panose="02020603050405020304" pitchFamily="18" charset="0"/>
              </a:rPr>
              <a:t>marchais</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c'était</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dans</a:t>
            </a:r>
            <a:r>
              <a:rPr lang="pl-PL" sz="2400" dirty="0">
                <a:latin typeface="Times New Roman" panose="02020603050405020304" pitchFamily="18" charset="0"/>
                <a:cs typeface="Times New Roman" panose="02020603050405020304" pitchFamily="18" charset="0"/>
              </a:rPr>
              <a:t> mon </a:t>
            </a:r>
            <a:r>
              <a:rPr lang="pl-PL" sz="2400" dirty="0" err="1">
                <a:latin typeface="Times New Roman" panose="02020603050405020304" pitchFamily="18" charset="0"/>
                <a:cs typeface="Times New Roman" panose="02020603050405020304" pitchFamily="18" charset="0"/>
              </a:rPr>
              <a:t>corps</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que</a:t>
            </a:r>
            <a:r>
              <a:rPr lang="pl-PL" sz="2400" dirty="0">
                <a:latin typeface="Times New Roman" panose="02020603050405020304" pitchFamily="18" charset="0"/>
                <a:cs typeface="Times New Roman" panose="02020603050405020304" pitchFamily="18" charset="0"/>
              </a:rPr>
              <a:t> je </a:t>
            </a:r>
            <a:r>
              <a:rPr lang="pl-PL" sz="2400" dirty="0" err="1">
                <a:latin typeface="Times New Roman" panose="02020603050405020304" pitchFamily="18" charset="0"/>
                <a:cs typeface="Times New Roman" panose="02020603050405020304" pitchFamily="18" charset="0"/>
              </a:rPr>
              <a:t>sentais</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l'arête</a:t>
            </a:r>
            <a:r>
              <a:rPr lang="pl-PL" sz="2400" dirty="0">
                <a:latin typeface="Times New Roman" panose="02020603050405020304" pitchFamily="18" charset="0"/>
                <a:cs typeface="Times New Roman" panose="02020603050405020304" pitchFamily="18" charset="0"/>
              </a:rPr>
              <a:t>. Ce </a:t>
            </a:r>
            <a:r>
              <a:rPr lang="pl-PL" sz="2400" dirty="0" err="1">
                <a:latin typeface="Times New Roman" panose="02020603050405020304" pitchFamily="18" charset="0"/>
                <a:cs typeface="Times New Roman" panose="02020603050405020304" pitchFamily="18" charset="0"/>
              </a:rPr>
              <a:t>n'était</a:t>
            </a:r>
            <a:r>
              <a:rPr lang="pl-PL" sz="2400" dirty="0">
                <a:latin typeface="Times New Roman" panose="02020603050405020304" pitchFamily="18" charset="0"/>
                <a:cs typeface="Times New Roman" panose="02020603050405020304" pitchFamily="18" charset="0"/>
              </a:rPr>
              <a:t> pas </a:t>
            </a:r>
            <a:r>
              <a:rPr lang="pl-PL" sz="2400" dirty="0" err="1">
                <a:latin typeface="Times New Roman" panose="02020603050405020304" pitchFamily="18" charset="0"/>
                <a:cs typeface="Times New Roman" panose="02020603050405020304" pitchFamily="18" charset="0"/>
              </a:rPr>
              <a:t>seulement</a:t>
            </a:r>
            <a:r>
              <a:rPr lang="pl-PL" sz="2400" dirty="0">
                <a:latin typeface="Times New Roman" panose="02020603050405020304" pitchFamily="18" charset="0"/>
                <a:cs typeface="Times New Roman" panose="02020603050405020304" pitchFamily="18" charset="0"/>
              </a:rPr>
              <a:t> à </a:t>
            </a:r>
            <a:r>
              <a:rPr lang="pl-PL" sz="2400" dirty="0" err="1">
                <a:latin typeface="Times New Roman" panose="02020603050405020304" pitchFamily="18" charset="0"/>
                <a:cs typeface="Times New Roman" panose="02020603050405020304" pitchFamily="18" charset="0"/>
              </a:rPr>
              <a:t>voir</a:t>
            </a:r>
            <a:r>
              <a:rPr lang="pl-PL" sz="2400" dirty="0">
                <a:latin typeface="Times New Roman" panose="02020603050405020304" pitchFamily="18" charset="0"/>
                <a:cs typeface="Times New Roman" panose="02020603050405020304" pitchFamily="18" charset="0"/>
              </a:rPr>
              <a:t> le </a:t>
            </a:r>
            <a:r>
              <a:rPr lang="pl-PL" sz="2400" dirty="0" err="1">
                <a:latin typeface="Times New Roman" panose="02020603050405020304" pitchFamily="18" charset="0"/>
                <a:cs typeface="Times New Roman" panose="02020603050405020304" pitchFamily="18" charset="0"/>
              </a:rPr>
              <a:t>carreau</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ainsi</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mal</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fichu</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mal</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placé</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c'est</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que</a:t>
            </a:r>
            <a:r>
              <a:rPr lang="pl-PL" sz="2400" dirty="0">
                <a:latin typeface="Times New Roman" panose="02020603050405020304" pitchFamily="18" charset="0"/>
                <a:cs typeface="Times New Roman" panose="02020603050405020304" pitchFamily="18" charset="0"/>
              </a:rPr>
              <a:t> mon pas, </a:t>
            </a:r>
            <a:r>
              <a:rPr lang="pl-PL" sz="2400" dirty="0" err="1">
                <a:latin typeface="Times New Roman" panose="02020603050405020304" pitchFamily="18" charset="0"/>
                <a:cs typeface="Times New Roman" panose="02020603050405020304" pitchFamily="18" charset="0"/>
              </a:rPr>
              <a:t>pour</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revenir</a:t>
            </a:r>
            <a:r>
              <a:rPr lang="pl-PL" sz="2400" dirty="0">
                <a:latin typeface="Times New Roman" panose="02020603050405020304" pitchFamily="18" charset="0"/>
                <a:cs typeface="Times New Roman" panose="02020603050405020304" pitchFamily="18" charset="0"/>
              </a:rPr>
              <a:t> à la </a:t>
            </a:r>
            <a:r>
              <a:rPr lang="pl-PL" sz="2400" dirty="0" err="1">
                <a:latin typeface="Times New Roman" panose="02020603050405020304" pitchFamily="18" charset="0"/>
                <a:cs typeface="Times New Roman" panose="02020603050405020304" pitchFamily="18" charset="0"/>
              </a:rPr>
              <a:t>kinèse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était</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comme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arrêté</a:t>
            </a:r>
            <a:r>
              <a:rPr lang="pl-PL" sz="2400" dirty="0">
                <a:latin typeface="Times New Roman" panose="02020603050405020304" pitchFamily="18" charset="0"/>
                <a:cs typeface="Times New Roman" panose="02020603050405020304" pitchFamily="18" charset="0"/>
              </a:rPr>
              <a:t> par ce </a:t>
            </a:r>
            <a:r>
              <a:rPr lang="pl-PL" sz="2400" dirty="0" err="1">
                <a:latin typeface="Times New Roman" panose="02020603050405020304" pitchFamily="18" charset="0"/>
                <a:cs typeface="Times New Roman" panose="02020603050405020304" pitchFamily="18" charset="0"/>
              </a:rPr>
              <a:t>carreau-là</a:t>
            </a:r>
            <a:r>
              <a:rPr lang="pl-PL" sz="2400" dirty="0">
                <a:latin typeface="Times New Roman" panose="02020603050405020304" pitchFamily="18" charset="0"/>
                <a:cs typeface="Times New Roman" panose="02020603050405020304" pitchFamily="18" charset="0"/>
              </a:rPr>
              <a:t>. « </a:t>
            </a:r>
            <a:r>
              <a:rPr lang="pl-PL" sz="2400" dirty="0" err="1">
                <a:latin typeface="Times New Roman" panose="02020603050405020304" pitchFamily="18" charset="0"/>
                <a:cs typeface="Times New Roman" panose="02020603050405020304" pitchFamily="18" charset="0"/>
              </a:rPr>
              <a:t>Ça</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ne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marche</a:t>
            </a:r>
            <a:r>
              <a:rPr lang="pl-PL" sz="2400" dirty="0">
                <a:latin typeface="Times New Roman" panose="02020603050405020304" pitchFamily="18" charset="0"/>
                <a:cs typeface="Times New Roman" panose="02020603050405020304" pitchFamily="18" charset="0"/>
              </a:rPr>
              <a:t> pas, je </a:t>
            </a:r>
            <a:r>
              <a:rPr lang="pl-PL" sz="2400" dirty="0" err="1">
                <a:latin typeface="Times New Roman" panose="02020603050405020304" pitchFamily="18" charset="0"/>
                <a:cs typeface="Times New Roman" panose="02020603050405020304" pitchFamily="18" charset="0"/>
              </a:rPr>
              <a:t>ne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marche</a:t>
            </a:r>
            <a:r>
              <a:rPr lang="pl-PL" sz="2400" dirty="0">
                <a:latin typeface="Times New Roman" panose="02020603050405020304" pitchFamily="18" charset="0"/>
                <a:cs typeface="Times New Roman" panose="02020603050405020304" pitchFamily="18" charset="0"/>
              </a:rPr>
              <a:t> pas </a:t>
            </a:r>
            <a:r>
              <a:rPr lang="pl-PL" sz="2400" dirty="0" err="1">
                <a:latin typeface="Times New Roman" panose="02020603050405020304" pitchFamily="18" charset="0"/>
                <a:cs typeface="Times New Roman" panose="02020603050405020304" pitchFamily="18" charset="0"/>
              </a:rPr>
              <a:t>bien</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il</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faudrait</a:t>
            </a:r>
            <a:r>
              <a:rPr lang="pl-PL" sz="2400" dirty="0">
                <a:latin typeface="Times New Roman" panose="02020603050405020304" pitchFamily="18" charset="0"/>
                <a:cs typeface="Times New Roman" panose="02020603050405020304" pitchFamily="18" charset="0"/>
              </a:rPr>
              <a:t>… pas </a:t>
            </a:r>
            <a:r>
              <a:rPr lang="pl-PL" sz="2400" dirty="0" err="1">
                <a:latin typeface="Times New Roman" panose="02020603050405020304" pitchFamily="18" charset="0"/>
                <a:cs typeface="Times New Roman" panose="02020603050405020304" pitchFamily="18" charset="0"/>
              </a:rPr>
              <a:t>seulement</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avec</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les</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mains</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mais</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avec</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les</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pieds</a:t>
            </a:r>
            <a:r>
              <a:rPr lang="pl-PL" sz="2400" dirty="0">
                <a:latin typeface="Times New Roman" panose="02020603050405020304" pitchFamily="18" charset="0"/>
                <a:cs typeface="Times New Roman" panose="02020603050405020304" pitchFamily="18" charset="0"/>
              </a:rPr>
              <a:t>, le </a:t>
            </a:r>
            <a:r>
              <a:rPr lang="pl-PL" sz="2400" dirty="0" err="1">
                <a:latin typeface="Times New Roman" panose="02020603050405020304" pitchFamily="18" charset="0"/>
                <a:cs typeface="Times New Roman" panose="02020603050405020304" pitchFamily="18" charset="0"/>
              </a:rPr>
              <a:t>remettre</a:t>
            </a:r>
            <a:r>
              <a:rPr lang="pl-PL" sz="2400" dirty="0">
                <a:latin typeface="Times New Roman" panose="02020603050405020304" pitchFamily="18" charset="0"/>
                <a:cs typeface="Times New Roman" panose="02020603050405020304" pitchFamily="18" charset="0"/>
              </a:rPr>
              <a:t> à </a:t>
            </a:r>
            <a:r>
              <a:rPr lang="pl-PL" sz="2400" dirty="0" err="1">
                <a:latin typeface="Times New Roman" panose="02020603050405020304" pitchFamily="18" charset="0"/>
                <a:cs typeface="Times New Roman" panose="02020603050405020304" pitchFamily="18" charset="0"/>
              </a:rPr>
              <a:t>l'endroit</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Donc</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c'est</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dans</a:t>
            </a:r>
            <a:r>
              <a:rPr lang="pl-PL" sz="2400" dirty="0">
                <a:latin typeface="Times New Roman" panose="02020603050405020304" pitchFamily="18" charset="0"/>
                <a:cs typeface="Times New Roman" panose="02020603050405020304" pitchFamily="18" charset="0"/>
              </a:rPr>
              <a:t> le </a:t>
            </a:r>
            <a:r>
              <a:rPr lang="pl-PL" sz="2400" dirty="0" err="1">
                <a:latin typeface="Times New Roman" panose="02020603050405020304" pitchFamily="18" charset="0"/>
                <a:cs typeface="Times New Roman" panose="02020603050405020304" pitchFamily="18" charset="0"/>
              </a:rPr>
              <a:t>geste</a:t>
            </a:r>
            <a:r>
              <a:rPr lang="pl-PL" sz="2400" dirty="0">
                <a:latin typeface="Times New Roman" panose="02020603050405020304" pitchFamily="18" charset="0"/>
                <a:cs typeface="Times New Roman" panose="02020603050405020304" pitchFamily="18" charset="0"/>
              </a:rPr>
              <a:t>, non </a:t>
            </a:r>
            <a:r>
              <a:rPr lang="pl-PL" sz="2400" dirty="0" err="1">
                <a:latin typeface="Times New Roman" panose="02020603050405020304" pitchFamily="18" charset="0"/>
                <a:cs typeface="Times New Roman" panose="02020603050405020304" pitchFamily="18" charset="0"/>
              </a:rPr>
              <a:t>seulement</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dans</a:t>
            </a:r>
            <a:r>
              <a:rPr lang="pl-PL" sz="2400" dirty="0">
                <a:latin typeface="Times New Roman" panose="02020603050405020304" pitchFamily="18" charset="0"/>
                <a:cs typeface="Times New Roman" panose="02020603050405020304" pitchFamily="18" charset="0"/>
              </a:rPr>
              <a:t> la parole, </a:t>
            </a:r>
            <a:r>
              <a:rPr lang="pl-PL" sz="2400" dirty="0" err="1">
                <a:latin typeface="Times New Roman" panose="02020603050405020304" pitchFamily="18" charset="0"/>
                <a:cs typeface="Times New Roman" panose="02020603050405020304" pitchFamily="18" charset="0"/>
              </a:rPr>
              <a:t>mais</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dans</a:t>
            </a:r>
            <a:r>
              <a:rPr lang="pl-PL" sz="2400" dirty="0">
                <a:latin typeface="Times New Roman" panose="02020603050405020304" pitchFamily="18" charset="0"/>
                <a:cs typeface="Times New Roman" panose="02020603050405020304" pitchFamily="18" charset="0"/>
              </a:rPr>
              <a:t> le </a:t>
            </a:r>
            <a:r>
              <a:rPr lang="pl-PL" sz="2400" dirty="0" err="1">
                <a:latin typeface="Times New Roman" panose="02020603050405020304" pitchFamily="18" charset="0"/>
                <a:cs typeface="Times New Roman" panose="02020603050405020304" pitchFamily="18" charset="0"/>
              </a:rPr>
              <a:t>geste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du</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corps</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que</a:t>
            </a:r>
            <a:r>
              <a:rPr lang="pl-PL" sz="2400" dirty="0">
                <a:latin typeface="Times New Roman" panose="02020603050405020304" pitchFamily="18" charset="0"/>
                <a:cs typeface="Times New Roman" panose="02020603050405020304" pitchFamily="18" charset="0"/>
              </a:rPr>
              <a:t> je </a:t>
            </a:r>
            <a:r>
              <a:rPr lang="pl-PL" sz="2400" dirty="0" err="1">
                <a:latin typeface="Times New Roman" panose="02020603050405020304" pitchFamily="18" charset="0"/>
                <a:cs typeface="Times New Roman" panose="02020603050405020304" pitchFamily="18" charset="0"/>
              </a:rPr>
              <a:t>ressentais</a:t>
            </a:r>
            <a:r>
              <a:rPr lang="pl-PL" sz="2400" dirty="0">
                <a:latin typeface="Times New Roman" panose="02020603050405020304" pitchFamily="18" charset="0"/>
                <a:cs typeface="Times New Roman" panose="02020603050405020304" pitchFamily="18" charset="0"/>
              </a:rPr>
              <a:t> ce ...</a:t>
            </a:r>
            <a:r>
              <a:rPr lang="pl-PL" sz="2400" dirty="0" err="1">
                <a:latin typeface="Times New Roman" panose="02020603050405020304" pitchFamily="18" charset="0"/>
                <a:cs typeface="Times New Roman" panose="02020603050405020304" pitchFamily="18" charset="0"/>
              </a:rPr>
              <a:t>comment</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appeler</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ça</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cette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dislocation</a:t>
            </a:r>
            <a:r>
              <a:rPr lang="pl-PL" sz="2400" dirty="0">
                <a:latin typeface="Times New Roman" panose="02020603050405020304" pitchFamily="18" charset="0"/>
                <a:cs typeface="Times New Roman" panose="02020603050405020304" pitchFamily="18" charset="0"/>
              </a:rPr>
              <a:t>, ce "</a:t>
            </a:r>
            <a:r>
              <a:rPr lang="pl-PL" sz="2400" dirty="0" err="1">
                <a:latin typeface="Times New Roman" panose="02020603050405020304" pitchFamily="18" charset="0"/>
                <a:cs typeface="Times New Roman" panose="02020603050405020304" pitchFamily="18" charset="0"/>
              </a:rPr>
              <a:t>désajointement</a:t>
            </a:r>
            <a:r>
              <a:rPr lang="pl-PL" sz="2400" dirty="0">
                <a:latin typeface="Times New Roman" panose="02020603050405020304" pitchFamily="18" charset="0"/>
                <a:cs typeface="Times New Roman" panose="02020603050405020304" pitchFamily="18" charset="0"/>
              </a:rPr>
              <a:t>", et </a:t>
            </a:r>
            <a:r>
              <a:rPr lang="pl-PL" sz="2400" dirty="0" err="1">
                <a:latin typeface="Times New Roman" panose="02020603050405020304" pitchFamily="18" charset="0"/>
                <a:cs typeface="Times New Roman" panose="02020603050405020304" pitchFamily="18" charset="0"/>
              </a:rPr>
              <a:t>que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j'avais</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envie</a:t>
            </a:r>
            <a:r>
              <a:rPr lang="pl-PL" sz="2400" dirty="0">
                <a:latin typeface="Times New Roman" panose="02020603050405020304" pitchFamily="18" charset="0"/>
                <a:cs typeface="Times New Roman" panose="02020603050405020304" pitchFamily="18" charset="0"/>
              </a:rPr>
              <a:t> de le </a:t>
            </a:r>
            <a:r>
              <a:rPr lang="pl-PL" sz="2400" dirty="0" err="1">
                <a:latin typeface="Times New Roman" panose="02020603050405020304" pitchFamily="18" charset="0"/>
                <a:cs typeface="Times New Roman" panose="02020603050405020304" pitchFamily="18" charset="0"/>
              </a:rPr>
              <a:t>remettre</a:t>
            </a:r>
            <a:r>
              <a:rPr lang="pl-PL" sz="2400" dirty="0">
                <a:latin typeface="Times New Roman" panose="02020603050405020304" pitchFamily="18" charset="0"/>
                <a:cs typeface="Times New Roman" panose="02020603050405020304" pitchFamily="18" charset="0"/>
              </a:rPr>
              <a:t> en </a:t>
            </a:r>
            <a:r>
              <a:rPr lang="pl-PL" sz="2400" dirty="0" err="1">
                <a:latin typeface="Times New Roman" panose="02020603050405020304" pitchFamily="18" charset="0"/>
                <a:cs typeface="Times New Roman" panose="02020603050405020304" pitchFamily="18" charset="0"/>
              </a:rPr>
              <a:t>ordre</a:t>
            </a:r>
            <a:r>
              <a:rPr lang="pl-PL"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30019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D931CE22-F5A2-DAF3-F66F-4D69E55D37AD}"/>
              </a:ext>
            </a:extLst>
          </p:cNvPr>
          <p:cNvSpPr txBox="1"/>
          <p:nvPr/>
        </p:nvSpPr>
        <p:spPr>
          <a:xfrm>
            <a:off x="408373" y="61066"/>
            <a:ext cx="11425561" cy="6001643"/>
          </a:xfrm>
          <a:prstGeom prst="rect">
            <a:avLst/>
          </a:prstGeom>
          <a:noFill/>
        </p:spPr>
        <p:txBody>
          <a:bodyPr wrap="square">
            <a:spAutoFit/>
          </a:bodyPr>
          <a:lstStyle/>
          <a:p>
            <a:pPr algn="just"/>
            <a:r>
              <a:rPr lang="fr-FR" sz="2400" dirty="0">
                <a:effectLst/>
                <a:latin typeface="Times New Roman" panose="02020603050405020304" pitchFamily="18" charset="0"/>
                <a:ea typeface="Calibri" panose="020F0502020204030204" pitchFamily="34" charset="0"/>
                <a:cs typeface="Times New Roman" panose="02020603050405020304" pitchFamily="18" charset="0"/>
              </a:rPr>
              <a:t>Alors la déconstruction, évidemment, on peut considérer que ça consiste</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justement à mettre les carreaux à l’envers, enfin à déranger un ordre. Mais ça consiste aussi</a:t>
            </a:r>
            <a:r>
              <a:rPr lang="pl-PL"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à s’interroger sur ce qui ne va pas dans l’ordre, sur ce qui dans l’ordre est un désordre, ce</a:t>
            </a:r>
            <a:r>
              <a:rPr lang="pl-PL" sz="2400" dirty="0">
                <a:effectLst/>
                <a:latin typeface="Times New Roman" panose="02020603050405020304" pitchFamily="18" charset="0"/>
                <a:ea typeface="Calibri" panose="020F0502020204030204" pitchFamily="34" charset="0"/>
                <a:cs typeface="Times New Roman" panose="02020603050405020304" pitchFamily="18" charset="0"/>
              </a:rPr>
              <a:t> q</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ue</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l’ordre cache comme désordre. La déconstruction, ça ne consiste pas seulement à</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remettre de l’ordre, mais ça s’intéresse au désordre. D’où l’intérêt que j’ai pris, l’intérêt</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douloureux, fasciné, etc., à ce carreau mal placé, et l’intérêt de style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déconstructeur</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pour les</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choses qui sont mal agencées, là où elles sont solidifiées. Vous savez, mes parents ont</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acheté cette maison qu’ils ont fini de payer à la veille de l’indépendance et ils sont partis</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alors que mon père venait de finir de payer sa dernière traite. Je ne sais pas si ces carreaux</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étaient là avant qu’ils n’achètent cette maison en 1933, mais je suppose que ce ne sont pas</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mes parents qui ont fait ce carrelage, enfin peu importe. En tout cas, ce désordre… je</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cherche le mot… ce qui n’allait pas là était stabilisé pour toujours, et je suis sûr que c’est</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encore là. Moi je suis retourné dans cette maison en 1971, en 1984, le carreau était toujours</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là comme ça. Et je suppose que les successeurs qui habitent cette maison, que je connais</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d’ailleurs, ne vont pas le déplacer. Donc il y a un désordre qui a été stabilisé </a:t>
            </a:r>
            <a:r>
              <a:rPr lang="fr-FR" sz="2400" i="1" dirty="0">
                <a:effectLst/>
                <a:latin typeface="Times New Roman" panose="02020603050405020304" pitchFamily="18" charset="0"/>
                <a:ea typeface="Calibri" panose="020F0502020204030204" pitchFamily="34" charset="0"/>
                <a:cs typeface="Times New Roman" panose="02020603050405020304" pitchFamily="18" charset="0"/>
              </a:rPr>
              <a:t>for </a:t>
            </a:r>
            <a:r>
              <a:rPr lang="fr-FR" sz="2400" i="1" dirty="0" err="1">
                <a:effectLst/>
                <a:latin typeface="Times New Roman" panose="02020603050405020304" pitchFamily="18" charset="0"/>
                <a:ea typeface="Calibri" panose="020F0502020204030204" pitchFamily="34" charset="0"/>
                <a:cs typeface="Times New Roman" panose="02020603050405020304" pitchFamily="18" charset="0"/>
              </a:rPr>
              <a:t>ever</a:t>
            </a:r>
            <a:r>
              <a:rPr lang="pl-PL"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Eh</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bien, la déconstruction s’intéresse à ces choses qui ne marchent pas et qui sont scellées</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dans l’ordre</a:t>
            </a:r>
            <a:r>
              <a:rPr lang="pl-PL" sz="24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542876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CCEBEAA6-D94E-E372-FAE4-31813A5B9CF9}"/>
              </a:ext>
            </a:extLst>
          </p:cNvPr>
          <p:cNvSpPr txBox="1"/>
          <p:nvPr/>
        </p:nvSpPr>
        <p:spPr>
          <a:xfrm>
            <a:off x="150919" y="124287"/>
            <a:ext cx="11727403" cy="5170646"/>
          </a:xfrm>
          <a:prstGeom prst="rect">
            <a:avLst/>
          </a:prstGeom>
          <a:noFill/>
        </p:spPr>
        <p:txBody>
          <a:bodyPr wrap="square">
            <a:spAutoFit/>
          </a:bodyPr>
          <a:lstStyle/>
          <a:p>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2400" dirty="0">
                <a:effectLst/>
                <a:latin typeface="Times New Roman" panose="02020603050405020304" pitchFamily="18" charset="0"/>
                <a:ea typeface="Calibri" panose="020F0502020204030204" pitchFamily="34" charset="0"/>
                <a:cs typeface="Times New Roman" panose="02020603050405020304" pitchFamily="18" charset="0"/>
              </a:rPr>
              <a:t>Les carreaux,</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ce ne sont pas des pierres, ce n’est pas dans la nature. Ce sont des maçons à qui on a</a:t>
            </a:r>
            <a:r>
              <a:rPr lang="pl-PL"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donné des carreaux géométriquement dessinés et qui un jour, dans ce qui fut une histoire,</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ont mal placé ce carreau. C’est une histoire. Donc la déconstruction s’intéresse à ce qui,</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historiquement, a institué un ordre dans lequel un désordre s’est scellé en quelque sorte et</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fixé. On m’a dit – hypothèse, je ne sais pas ce qu’il faut en penser, mais elle est</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intéressante – qu’en fait, chez certains artisans algériens, on fait exprès, c’est-à-dire que</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c’est une signature, il faut laisser un truc, un signe de quelque chose qui ne va pas pour</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garder la mémoire. Et il n’y aurait pas de mémoire sans ça. Si vraiment il n’y avait pas dans</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la mémoire un désordre, une cicatrice, cette cicatrice dont il est question dans le film, la</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marque d’une blessure, de quelque chose qui ne va pas, on ne se rappellerait pas. On sait</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très bien que la condition de la mémoire, c’est quelque chose qui ne va pas</a:t>
            </a:r>
            <a:r>
              <a:rPr lang="pl-PL"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b="0" dirty="0">
                <a:effectLst/>
                <a:latin typeface="Times New Roman" panose="02020603050405020304" pitchFamily="18" charset="0"/>
                <a:cs typeface="Times New Roman" panose="02020603050405020304" pitchFamily="18" charset="0"/>
              </a:rPr>
              <a:t>"La mémoire se bâtit sur la blessure, le disjoint, l'hétérogène." Tel fut le commentaire du philosophe au souvenir de cette "petite chose", "un carrelage déformé, asymétrique et désynchronisé„</a:t>
            </a:r>
            <a:r>
              <a:rPr lang="pl-PL"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63138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73628D35-6907-A0AC-B9FF-3BA65A497793}"/>
              </a:ext>
            </a:extLst>
          </p:cNvPr>
          <p:cNvSpPr txBox="1"/>
          <p:nvPr/>
        </p:nvSpPr>
        <p:spPr>
          <a:xfrm>
            <a:off x="1316736" y="822960"/>
            <a:ext cx="8999116" cy="4893647"/>
          </a:xfrm>
          <a:prstGeom prst="rect">
            <a:avLst/>
          </a:prstGeom>
          <a:noFill/>
        </p:spPr>
        <p:txBody>
          <a:bodyPr wrap="square">
            <a:spAutoFit/>
          </a:bodyPr>
          <a:lstStyle/>
          <a:p>
            <a:pPr algn="just"/>
            <a:r>
              <a:rPr lang="fr-FR" sz="2400" dirty="0">
                <a:effectLst/>
                <a:latin typeface="Times New Roman" panose="02020603050405020304" pitchFamily="18" charset="0"/>
                <a:ea typeface="Calibri" panose="020F0502020204030204" pitchFamily="34" charset="0"/>
                <a:cs typeface="Times New Roman" panose="02020603050405020304" pitchFamily="18" charset="0"/>
              </a:rPr>
              <a:t>Cette tradition venait de l’art des tisserands et du tapis où il fallait</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toujours produire un défaut dans les motifs géométriques. Ces carreaux par terre, je les</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connais bien, étaient des sortes de labyrinthes et d’entrelacs, où l’on voyait tout de suite une</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malfaçon, un non-ajustement. C’était volontaire, par soumission au hadith qui dit que l’artisan</a:t>
            </a:r>
            <a:r>
              <a:rPr lang="pl-PL"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ne doit pas faire un objet parfait et unifié jusqu’au bout parce qu’il y a un orgueil de</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totalisation</a:t>
            </a:r>
            <a:r>
              <a:rPr lang="pl-PL"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dans l’</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oeuvre</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qui porte atteinte non seulement à la transcendance, mais en fait</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qui porte atteinte à la vie. La vie de l’</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oeuvre</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vient justement de ce qu’il y a ce défaut. Ça ne</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sert pas de signature, c’est le signe de la vie.</a:t>
            </a:r>
            <a:endParaRPr lang="pl-PL"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2400" dirty="0">
                <a:effectLst/>
                <a:latin typeface="Times New Roman" panose="02020603050405020304" pitchFamily="18" charset="0"/>
                <a:ea typeface="Calibri" panose="020F0502020204030204" pitchFamily="34" charset="0"/>
                <a:cs typeface="Times New Roman" panose="02020603050405020304" pitchFamily="18" charset="0"/>
              </a:rPr>
              <a:t>Ça rejoint ce que je disais tout à l’heure : là où il y a totalisation et</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perfection, c’est la mort. Si vraiment j’arrive à un moi total sans fêlure, sans brisure ou sans</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désordre, sans « mal</a:t>
            </a:r>
            <a:r>
              <a:rPr lang="pl-PL"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placement </a:t>
            </a:r>
            <a:r>
              <a:rPr lang="fr-FR" sz="2400" dirty="0">
                <a:effectLst/>
                <a:latin typeface="Arial" panose="020B0604020202020204" pitchFamily="34"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c’est la mort</a:t>
            </a:r>
            <a:r>
              <a:rPr lang="fr-FR" sz="2400" dirty="0">
                <a:effectLst/>
                <a:latin typeface="Arial" panose="020B0604020202020204" pitchFamily="34" charset="0"/>
                <a:ea typeface="Calibri" panose="020F0502020204030204" pitchFamily="34" charset="0"/>
                <a:cs typeface="Times New Roman" panose="02020603050405020304" pitchFamily="18" charset="0"/>
              </a:rPr>
              <a:t>.</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231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1C575FB8-D7E9-ADC0-9646-FA70F0784062}"/>
              </a:ext>
            </a:extLst>
          </p:cNvPr>
          <p:cNvSpPr txBox="1"/>
          <p:nvPr/>
        </p:nvSpPr>
        <p:spPr>
          <a:xfrm>
            <a:off x="514905" y="142043"/>
            <a:ext cx="10537793" cy="6278642"/>
          </a:xfrm>
          <a:prstGeom prst="rect">
            <a:avLst/>
          </a:prstGeom>
          <a:noFill/>
        </p:spPr>
        <p:txBody>
          <a:bodyPr wrap="square">
            <a:spAutoFit/>
          </a:bodyPr>
          <a:lstStyle/>
          <a:p>
            <a:pPr algn="just"/>
            <a:r>
              <a:rPr lang="fr-FR" sz="2400" b="0" i="0" dirty="0">
                <a:solidFill>
                  <a:srgbClr val="323232"/>
                </a:solidFill>
                <a:effectLst/>
                <a:latin typeface="Times New Roman" panose="02020603050405020304" pitchFamily="18" charset="0"/>
                <a:cs typeface="Times New Roman" panose="02020603050405020304" pitchFamily="18" charset="0"/>
              </a:rPr>
              <a:t>En Algérie ils sont au moins deux, philosophe et artiste à être tombés en arrêt sur des carrelages présentant un défaut. À quelques années de distance, dans le même pays, des carreaux de céramique singulièrement assemblés ont capté l’attention de </a:t>
            </a:r>
            <a:r>
              <a:rPr lang="fr-FR" sz="2400" b="1" i="0" dirty="0">
                <a:solidFill>
                  <a:srgbClr val="323232"/>
                </a:solidFill>
                <a:effectLst/>
                <a:latin typeface="Times New Roman" panose="02020603050405020304" pitchFamily="18" charset="0"/>
                <a:cs typeface="Times New Roman" panose="02020603050405020304" pitchFamily="18" charset="0"/>
              </a:rPr>
              <a:t>Jacques Derrida et de Kader Attia</a:t>
            </a:r>
            <a:r>
              <a:rPr lang="pl-PL" sz="2400" b="1" i="0" dirty="0">
                <a:solidFill>
                  <a:srgbClr val="323232"/>
                </a:solidFill>
                <a:effectLst/>
                <a:latin typeface="Times New Roman" panose="02020603050405020304" pitchFamily="18" charset="0"/>
                <a:cs typeface="Times New Roman" panose="02020603050405020304" pitchFamily="18" charset="0"/>
              </a:rPr>
              <a:t>.</a:t>
            </a:r>
            <a:endParaRPr lang="fr-FR" sz="2400" b="1" i="0" dirty="0">
              <a:solidFill>
                <a:srgbClr val="323232"/>
              </a:solidFill>
              <a:effectLst/>
              <a:latin typeface="Times New Roman" panose="02020603050405020304" pitchFamily="18" charset="0"/>
              <a:cs typeface="Times New Roman" panose="02020603050405020304" pitchFamily="18" charset="0"/>
            </a:endParaRPr>
          </a:p>
          <a:p>
            <a:pPr algn="just"/>
            <a:endParaRPr lang="pl-PL" sz="2400" b="0" i="0" dirty="0">
              <a:solidFill>
                <a:srgbClr val="323232"/>
              </a:solidFill>
              <a:effectLst/>
              <a:latin typeface="Times New Roman" panose="02020603050405020304" pitchFamily="18" charset="0"/>
              <a:cs typeface="Times New Roman" panose="02020603050405020304" pitchFamily="18" charset="0"/>
            </a:endParaRPr>
          </a:p>
          <a:p>
            <a:pPr algn="just"/>
            <a:r>
              <a:rPr lang="fr-FR" sz="2400" b="0" i="0" dirty="0">
                <a:solidFill>
                  <a:srgbClr val="323232"/>
                </a:solidFill>
                <a:effectLst/>
                <a:latin typeface="Times New Roman" panose="02020603050405020304" pitchFamily="18" charset="0"/>
                <a:cs typeface="Times New Roman" panose="02020603050405020304" pitchFamily="18" charset="0"/>
              </a:rPr>
              <a:t>Aux appropriations prédatrices, Kader Attia oppose des appropriations </a:t>
            </a:r>
            <a:r>
              <a:rPr lang="fr-FR" sz="2400" b="0" i="0" dirty="0" err="1">
                <a:solidFill>
                  <a:srgbClr val="323232"/>
                </a:solidFill>
                <a:effectLst/>
                <a:latin typeface="Times New Roman" panose="02020603050405020304" pitchFamily="18" charset="0"/>
                <a:cs typeface="Times New Roman" panose="02020603050405020304" pitchFamily="18" charset="0"/>
              </a:rPr>
              <a:t>déconstructives</a:t>
            </a:r>
            <a:r>
              <a:rPr lang="pl-PL" sz="2400" b="0" i="0" dirty="0">
                <a:solidFill>
                  <a:srgbClr val="323232"/>
                </a:solidFill>
                <a:effectLst/>
                <a:latin typeface="Times New Roman" panose="02020603050405020304" pitchFamily="18" charset="0"/>
                <a:cs typeface="Times New Roman" panose="02020603050405020304" pitchFamily="18" charset="0"/>
              </a:rPr>
              <a:t> </a:t>
            </a:r>
            <a:r>
              <a:rPr lang="fr-FR" sz="2400" b="0" i="0" dirty="0">
                <a:solidFill>
                  <a:srgbClr val="323232"/>
                </a:solidFill>
                <a:effectLst/>
                <a:latin typeface="Times New Roman" panose="02020603050405020304" pitchFamily="18" charset="0"/>
                <a:cs typeface="Times New Roman" panose="02020603050405020304" pitchFamily="18" charset="0"/>
              </a:rPr>
              <a:t>dont il donne pour exemple la terrasse de la maison de son grand-père à Sétif, couverte de carreaux de céramique dépareillés. D’origines diverses les carreaux assemblés selon une facture traditionnelle donnent une image d’ordre et de désordre, de quadrillage et de rapiéçage, d’indiscipline et de répétition. Ils sont un témoignage éloquent du recyclage, du brassage des cultures et des strates historiques. Ils racontent des histoires de fabrication, d’argile et </a:t>
            </a:r>
            <a:r>
              <a:rPr lang="fr-FR" sz="2400" b="0" i="0" dirty="0" err="1">
                <a:solidFill>
                  <a:srgbClr val="323232"/>
                </a:solidFill>
                <a:effectLst/>
                <a:latin typeface="Times New Roman" panose="02020603050405020304" pitchFamily="18" charset="0"/>
                <a:cs typeface="Times New Roman" panose="02020603050405020304" pitchFamily="18" charset="0"/>
              </a:rPr>
              <a:t>d’eng</a:t>
            </a:r>
            <a:r>
              <a:rPr lang="pl-PL" sz="2400" b="0" i="0" dirty="0" err="1">
                <a:solidFill>
                  <a:srgbClr val="323232"/>
                </a:solidFill>
                <a:effectLst/>
                <a:latin typeface="Times New Roman" panose="02020603050405020304" pitchFamily="18" charset="0"/>
                <a:cs typeface="Times New Roman" panose="02020603050405020304" pitchFamily="18" charset="0"/>
              </a:rPr>
              <a:t>lobe</a:t>
            </a:r>
            <a:r>
              <a:rPr lang="fr-FR" sz="2400" b="0" i="0" dirty="0">
                <a:solidFill>
                  <a:srgbClr val="323232"/>
                </a:solidFill>
                <a:effectLst/>
                <a:latin typeface="Times New Roman" panose="02020603050405020304" pitchFamily="18" charset="0"/>
                <a:cs typeface="Times New Roman" panose="02020603050405020304" pitchFamily="18" charset="0"/>
              </a:rPr>
              <a:t>, ils évoquent les ateliers dont les dessins et les couleurs portent les marques, ils font rêver aux maisons où ils ont déjà servi, sans oublier les pièces cassées ou manquantes qu’ils remplacent. Ils sont, le défaut et la réparation, le lisse et le disjoint, sur quoi l’œil but</a:t>
            </a:r>
            <a:r>
              <a:rPr lang="pl-PL" sz="2400" b="0" i="0" dirty="0">
                <a:solidFill>
                  <a:srgbClr val="323232"/>
                </a:solidFill>
                <a:effectLst/>
                <a:latin typeface="Times New Roman" panose="02020603050405020304" pitchFamily="18" charset="0"/>
                <a:cs typeface="Times New Roman" panose="02020603050405020304" pitchFamily="18" charset="0"/>
              </a:rPr>
              <a:t>t</a:t>
            </a:r>
            <a:r>
              <a:rPr lang="fr-FR" sz="2400" b="0" i="0" dirty="0">
                <a:solidFill>
                  <a:srgbClr val="323232"/>
                </a:solidFill>
                <a:effectLst/>
                <a:latin typeface="Times New Roman" panose="02020603050405020304" pitchFamily="18" charset="0"/>
                <a:cs typeface="Times New Roman" panose="02020603050405020304" pitchFamily="18" charset="0"/>
              </a:rPr>
              <a:t>e et le pied parfois.</a:t>
            </a:r>
          </a:p>
          <a:p>
            <a:pPr algn="l"/>
            <a:endParaRPr lang="pl-PL" b="0" i="0" dirty="0">
              <a:solidFill>
                <a:srgbClr val="C0B638"/>
              </a:solidFill>
              <a:effectLst/>
              <a:latin typeface="Alegreya"/>
            </a:endParaRPr>
          </a:p>
        </p:txBody>
      </p:sp>
    </p:spTree>
    <p:extLst>
      <p:ext uri="{BB962C8B-B14F-4D97-AF65-F5344CB8AC3E}">
        <p14:creationId xmlns:p14="http://schemas.microsoft.com/office/powerpoint/2010/main" val="984602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93EF2429-CF9A-CAEE-FEEE-A13B5013B6B3}"/>
              </a:ext>
            </a:extLst>
          </p:cNvPr>
          <p:cNvSpPr txBox="1"/>
          <p:nvPr/>
        </p:nvSpPr>
        <p:spPr>
          <a:xfrm>
            <a:off x="1" y="1"/>
            <a:ext cx="11967098" cy="6740307"/>
          </a:xfrm>
          <a:prstGeom prst="rect">
            <a:avLst/>
          </a:prstGeom>
          <a:noFill/>
        </p:spPr>
        <p:txBody>
          <a:bodyPr wrap="square">
            <a:spAutoFit/>
          </a:bodyPr>
          <a:lstStyle/>
          <a:p>
            <a:pPr algn="just"/>
            <a:r>
              <a:rPr lang="fr-FR" b="0" i="0" dirty="0">
                <a:solidFill>
                  <a:srgbClr val="333333"/>
                </a:solidFill>
                <a:effectLst/>
                <a:latin typeface="Times New Roman" panose="02020603050405020304" pitchFamily="18" charset="0"/>
              </a:rPr>
              <a:t>Serge Tisseron pose à Jacques Derrida une question à propos du carrelage mal ajusté de la maison de son enfance. Pendant ses 19 premières années, il a été dérangé par ce défaut, il aurait voulu le réparer. Plus tard, il a travaillé sur le déconstruction. N'y a-t-il pas là un paradoxe? Quel est son but, la construction ou la déconstruction? Et Jacques Derrida de répondre en citant Hamlet, quand il dit que </a:t>
            </a:r>
            <a:r>
              <a:rPr lang="fr-FR" dirty="0">
                <a:solidFill>
                  <a:srgbClr val="333333"/>
                </a:solidFill>
                <a:latin typeface="Times New Roman" panose="02020603050405020304" pitchFamily="18" charset="0"/>
              </a:rPr>
              <a:t>„</a:t>
            </a:r>
            <a:r>
              <a:rPr lang="pl-PL" b="0" i="0" dirty="0">
                <a:solidFill>
                  <a:srgbClr val="333333"/>
                </a:solidFill>
                <a:effectLst/>
                <a:latin typeface="Times New Roman" panose="02020603050405020304" pitchFamily="18" charset="0"/>
              </a:rPr>
              <a:t>the </a:t>
            </a:r>
            <a:r>
              <a:rPr lang="pl-PL" b="0" i="0" dirty="0" err="1">
                <a:solidFill>
                  <a:srgbClr val="333333"/>
                </a:solidFill>
                <a:effectLst/>
                <a:latin typeface="Times New Roman" panose="02020603050405020304" pitchFamily="18" charset="0"/>
              </a:rPr>
              <a:t>time</a:t>
            </a:r>
            <a:r>
              <a:rPr lang="pl-PL" b="0" i="0" dirty="0">
                <a:solidFill>
                  <a:srgbClr val="333333"/>
                </a:solidFill>
                <a:effectLst/>
                <a:latin typeface="Times New Roman" panose="02020603050405020304" pitchFamily="18" charset="0"/>
              </a:rPr>
              <a:t> </a:t>
            </a:r>
            <a:r>
              <a:rPr lang="pl-PL" b="0" i="0" dirty="0" err="1">
                <a:solidFill>
                  <a:srgbClr val="333333"/>
                </a:solidFill>
                <a:effectLst/>
                <a:latin typeface="Times New Roman" panose="02020603050405020304" pitchFamily="18" charset="0"/>
              </a:rPr>
              <a:t>is</a:t>
            </a:r>
            <a:r>
              <a:rPr lang="pl-PL" b="0" i="0" dirty="0">
                <a:solidFill>
                  <a:srgbClr val="333333"/>
                </a:solidFill>
                <a:effectLst/>
                <a:latin typeface="Times New Roman" panose="02020603050405020304" pitchFamily="18" charset="0"/>
              </a:rPr>
              <a:t> out of joint</a:t>
            </a:r>
            <a:r>
              <a:rPr lang="fr-FR" b="0" i="0" dirty="0">
                <a:solidFill>
                  <a:srgbClr val="333333"/>
                </a:solidFill>
                <a:effectLst/>
                <a:latin typeface="Times New Roman" panose="02020603050405020304" pitchFamily="18" charset="0"/>
              </a:rPr>
              <a:t>". Je suis né "to set </a:t>
            </a:r>
            <a:r>
              <a:rPr lang="fr-FR" b="0" i="0" dirty="0" err="1">
                <a:solidFill>
                  <a:srgbClr val="333333"/>
                </a:solidFill>
                <a:effectLst/>
                <a:latin typeface="Times New Roman" panose="02020603050405020304" pitchFamily="18" charset="0"/>
              </a:rPr>
              <a:t>it</a:t>
            </a:r>
            <a:r>
              <a:rPr lang="fr-FR" b="0" i="0" dirty="0">
                <a:solidFill>
                  <a:srgbClr val="333333"/>
                </a:solidFill>
                <a:effectLst/>
                <a:latin typeface="Times New Roman" panose="02020603050405020304" pitchFamily="18" charset="0"/>
              </a:rPr>
              <a:t> right" dit Hamlet, puis il ajoute : "Pour remettre à l'endroit, pour réparer l'injustice faite à mon père". Quel père? Les deux. Celui qu'il cite (Hamlet) et le sien aussi, ce qui pose de nouvelles questions. De quelle injustice s'agit-il? En quoi un carrelage mal ajusté peut-il être considéré comme une injustice? Et comment la réparer? </a:t>
            </a:r>
            <a:r>
              <a:rPr lang="fr-FR" b="0" i="0" dirty="0" err="1">
                <a:solidFill>
                  <a:srgbClr val="333333"/>
                </a:solidFill>
                <a:effectLst/>
                <a:latin typeface="Times New Roman" panose="02020603050405020304" pitchFamily="18" charset="0"/>
              </a:rPr>
              <a:t>Ecoutons</a:t>
            </a:r>
            <a:r>
              <a:rPr lang="fr-FR" b="0" i="0" dirty="0">
                <a:solidFill>
                  <a:srgbClr val="333333"/>
                </a:solidFill>
                <a:effectLst/>
                <a:latin typeface="Times New Roman" panose="02020603050405020304" pitchFamily="18" charset="0"/>
              </a:rPr>
              <a:t>-le, il raconte une anecdote : </a:t>
            </a:r>
            <a:r>
              <a:rPr lang="fr-FR" b="0" i="1" dirty="0">
                <a:solidFill>
                  <a:srgbClr val="333333"/>
                </a:solidFill>
                <a:effectLst/>
                <a:latin typeface="Times New Roman" panose="02020603050405020304" pitchFamily="18" charset="0"/>
              </a:rPr>
              <a:t>"Mes parents ont acheté cette maison qu'ils ont fini de payer à la veille de l'indépendance et ils sont partis alors que mon père venait de finir de payer sa dernière traite"</a:t>
            </a:r>
            <a:r>
              <a:rPr lang="fr-FR" b="0" i="0" dirty="0">
                <a:solidFill>
                  <a:srgbClr val="333333"/>
                </a:solidFill>
                <a:effectLst/>
                <a:latin typeface="Times New Roman" panose="02020603050405020304" pitchFamily="18" charset="0"/>
              </a:rPr>
              <a:t>. Est-ce cela l'injustice? Une dépossession due à un événement violent, la décolonisation et la constitution d'un </a:t>
            </a:r>
            <a:r>
              <a:rPr lang="fr-FR" b="0" i="0" dirty="0" err="1">
                <a:solidFill>
                  <a:srgbClr val="333333"/>
                </a:solidFill>
                <a:effectLst/>
                <a:latin typeface="Times New Roman" panose="02020603050405020304" pitchFamily="18" charset="0"/>
              </a:rPr>
              <a:t>Etat</a:t>
            </a:r>
            <a:r>
              <a:rPr lang="fr-FR" b="0" i="0" dirty="0">
                <a:solidFill>
                  <a:srgbClr val="333333"/>
                </a:solidFill>
                <a:effectLst/>
                <a:latin typeface="Times New Roman" panose="02020603050405020304" pitchFamily="18" charset="0"/>
              </a:rPr>
              <a:t>? Ce grand</a:t>
            </a:r>
            <a:r>
              <a:rPr lang="pl-PL" b="0" i="0" dirty="0">
                <a:solidFill>
                  <a:srgbClr val="333333"/>
                </a:solidFill>
                <a:effectLst/>
                <a:latin typeface="Times New Roman" panose="02020603050405020304" pitchFamily="18" charset="0"/>
              </a:rPr>
              <a:t> </a:t>
            </a:r>
            <a:r>
              <a:rPr lang="pl-PL" b="0" i="0" dirty="0" err="1">
                <a:solidFill>
                  <a:srgbClr val="333333"/>
                </a:solidFill>
                <a:effectLst/>
                <a:latin typeface="Times New Roman" panose="02020603050405020304" pitchFamily="18" charset="0"/>
              </a:rPr>
              <a:t>ennemi</a:t>
            </a:r>
            <a:r>
              <a:rPr lang="pl-PL" b="0" i="0" dirty="0">
                <a:solidFill>
                  <a:srgbClr val="333333"/>
                </a:solidFill>
                <a:effectLst/>
                <a:latin typeface="Times New Roman" panose="02020603050405020304" pitchFamily="18" charset="0"/>
              </a:rPr>
              <a:t> </a:t>
            </a:r>
            <a:r>
              <a:rPr lang="fr-FR" b="0" i="0" dirty="0">
                <a:solidFill>
                  <a:srgbClr val="333333"/>
                </a:solidFill>
                <a:effectLst/>
                <a:latin typeface="Times New Roman" panose="02020603050405020304" pitchFamily="18" charset="0"/>
              </a:rPr>
              <a:t>de toutes les appartenances et de toutes les appropriations, ce théoricien de l</a:t>
            </a:r>
            <a:r>
              <a:rPr lang="fr-FR" b="0" i="0" dirty="0">
                <a:solidFill>
                  <a:srgbClr val="333333"/>
                </a:solidFill>
                <a:effectLst/>
                <a:latin typeface="Times New Roman" panose="02020603050405020304" pitchFamily="18" charset="0"/>
                <a:hlinkClick r:id="rId2"/>
              </a:rPr>
              <a:t>’</a:t>
            </a:r>
            <a:r>
              <a:rPr lang="pl-PL" b="0" i="0" dirty="0" err="1">
                <a:solidFill>
                  <a:srgbClr val="333333"/>
                </a:solidFill>
                <a:effectLst/>
                <a:latin typeface="Times New Roman" panose="02020603050405020304" pitchFamily="18" charset="0"/>
              </a:rPr>
              <a:t>exappropriation</a:t>
            </a:r>
            <a:r>
              <a:rPr lang="fr-FR" b="0" i="0" dirty="0">
                <a:solidFill>
                  <a:srgbClr val="333333"/>
                </a:solidFill>
                <a:effectLst/>
                <a:latin typeface="Times New Roman" panose="02020603050405020304" pitchFamily="18" charset="0"/>
              </a:rPr>
              <a:t>, voulait-il rendre à son père cette propriété qui avait été épurée de toute dette? On le croit difficilement et pourtant telle est la plainte qu'on pourrait entendre ou imaginer : "Voilà où j'habitais avec ma famille, en ce lieu mal fichu, mal terminé, mais qui méritait quand même ce nom de </a:t>
            </a:r>
            <a:r>
              <a:rPr lang="fr-FR" b="0" i="1" dirty="0">
                <a:solidFill>
                  <a:srgbClr val="333333"/>
                </a:solidFill>
                <a:effectLst/>
                <a:latin typeface="Times New Roman" panose="02020603050405020304" pitchFamily="18" charset="0"/>
              </a:rPr>
              <a:t>lieu</a:t>
            </a:r>
            <a:r>
              <a:rPr lang="fr-FR" b="0" i="0" dirty="0">
                <a:solidFill>
                  <a:srgbClr val="333333"/>
                </a:solidFill>
                <a:effectLst/>
                <a:latin typeface="Times New Roman" panose="02020603050405020304" pitchFamily="18" charset="0"/>
              </a:rPr>
              <a:t>, et maintenant je suis dans l'errance. Je ne récupérerai plus jamais cet endroit ni aucun autre. Il faut partir différemment, partir de cette errance, de cette malfaçon pétrifiée, et vivre dans le mouvement".</a:t>
            </a:r>
          </a:p>
          <a:p>
            <a:pPr algn="just"/>
            <a:r>
              <a:rPr lang="fr-FR" b="0" i="0" dirty="0">
                <a:solidFill>
                  <a:srgbClr val="333333"/>
                </a:solidFill>
                <a:effectLst/>
                <a:latin typeface="Times New Roman" panose="02020603050405020304" pitchFamily="18" charset="0"/>
              </a:rPr>
              <a:t>En devenant un professeur, un enseignant respecté, Jacques Derrida réparait cette injustice. Mais la reconnaissance ne suffisait pas. Il fallait, en plus, </a:t>
            </a:r>
            <a:r>
              <a:rPr lang="fr-FR" b="0" i="1" dirty="0">
                <a:solidFill>
                  <a:srgbClr val="333333"/>
                </a:solidFill>
                <a:effectLst/>
                <a:latin typeface="Times New Roman" panose="02020603050405020304" pitchFamily="18" charset="0"/>
              </a:rPr>
              <a:t>mettre en </a:t>
            </a:r>
            <a:r>
              <a:rPr lang="fr-FR" b="0" i="1" dirty="0" err="1">
                <a:solidFill>
                  <a:srgbClr val="333333"/>
                </a:solidFill>
                <a:effectLst/>
                <a:latin typeface="Times New Roman" panose="02020603050405020304" pitchFamily="18" charset="0"/>
              </a:rPr>
              <a:t>oeuvre</a:t>
            </a:r>
            <a:r>
              <a:rPr lang="fr-FR" b="0" i="1" dirty="0">
                <a:solidFill>
                  <a:srgbClr val="333333"/>
                </a:solidFill>
                <a:effectLst/>
                <a:latin typeface="Times New Roman" panose="02020603050405020304" pitchFamily="18" charset="0"/>
              </a:rPr>
              <a:t> la déconstruction</a:t>
            </a:r>
            <a:r>
              <a:rPr lang="fr-FR" b="0" i="0" dirty="0">
                <a:solidFill>
                  <a:srgbClr val="333333"/>
                </a:solidFill>
                <a:effectLst/>
                <a:latin typeface="Times New Roman" panose="02020603050405020304" pitchFamily="18" charset="0"/>
              </a:rPr>
              <a:t>.</a:t>
            </a:r>
            <a:endParaRPr lang="pl-PL" b="0" i="0" dirty="0">
              <a:solidFill>
                <a:srgbClr val="333333"/>
              </a:solidFill>
              <a:effectLst/>
              <a:latin typeface="Times New Roman" panose="02020603050405020304" pitchFamily="18" charset="0"/>
            </a:endParaRPr>
          </a:p>
          <a:p>
            <a:pPr algn="just"/>
            <a:r>
              <a:rPr lang="fr-FR" b="0" i="0" dirty="0">
                <a:solidFill>
                  <a:srgbClr val="333333"/>
                </a:solidFill>
                <a:effectLst/>
                <a:latin typeface="Times New Roman" panose="02020603050405020304" pitchFamily="18" charset="0"/>
              </a:rPr>
              <a:t>Le carrelage de la maison d'El </a:t>
            </a:r>
            <a:r>
              <a:rPr lang="fr-FR" b="0" i="0" dirty="0" err="1">
                <a:solidFill>
                  <a:srgbClr val="333333"/>
                </a:solidFill>
                <a:effectLst/>
                <a:latin typeface="Times New Roman" panose="02020603050405020304" pitchFamily="18" charset="0"/>
              </a:rPr>
              <a:t>Biar</a:t>
            </a:r>
            <a:r>
              <a:rPr lang="fr-FR" b="0" i="0" dirty="0">
                <a:solidFill>
                  <a:srgbClr val="333333"/>
                </a:solidFill>
                <a:effectLst/>
                <a:latin typeface="Times New Roman" panose="02020603050405020304" pitchFamily="18" charset="0"/>
              </a:rPr>
              <a:t> avec, au premier plan, le carreau posé à l'envers. On dit que pour certains artisans algériens, ce type de malfaçon est une sorte de</a:t>
            </a:r>
            <a:r>
              <a:rPr lang="pl-PL" b="0" i="0" dirty="0">
                <a:solidFill>
                  <a:srgbClr val="333333"/>
                </a:solidFill>
                <a:effectLst/>
                <a:latin typeface="Times New Roman" panose="02020603050405020304" pitchFamily="18" charset="0"/>
              </a:rPr>
              <a:t> </a:t>
            </a:r>
            <a:r>
              <a:rPr lang="pl-PL" b="0" i="0" dirty="0" err="1">
                <a:solidFill>
                  <a:srgbClr val="333333"/>
                </a:solidFill>
                <a:effectLst/>
                <a:latin typeface="Times New Roman" panose="02020603050405020304" pitchFamily="18" charset="0"/>
              </a:rPr>
              <a:t>signature</a:t>
            </a:r>
            <a:r>
              <a:rPr lang="fr-FR" b="0" i="0" dirty="0">
                <a:solidFill>
                  <a:srgbClr val="333333"/>
                </a:solidFill>
                <a:effectLst/>
                <a:latin typeface="Times New Roman" panose="02020603050405020304" pitchFamily="18" charset="0"/>
              </a:rPr>
              <a:t>. En laissant "quelque chose qui ne va pas", on garde la mémoire d'une singularité, d’une</a:t>
            </a:r>
            <a:r>
              <a:rPr lang="pl-PL" b="0" i="0" dirty="0">
                <a:solidFill>
                  <a:srgbClr val="333333"/>
                </a:solidFill>
                <a:effectLst/>
                <a:latin typeface="Times New Roman" panose="02020603050405020304" pitchFamily="18" charset="0"/>
              </a:rPr>
              <a:t> </a:t>
            </a:r>
            <a:r>
              <a:rPr lang="pl-PL" b="0" i="0" dirty="0" err="1">
                <a:solidFill>
                  <a:srgbClr val="333333"/>
                </a:solidFill>
                <a:effectLst/>
                <a:latin typeface="Times New Roman" panose="02020603050405020304" pitchFamily="18" charset="0"/>
              </a:rPr>
              <a:t>cicatrice</a:t>
            </a:r>
            <a:r>
              <a:rPr lang="fr-FR" b="0" i="0" dirty="0">
                <a:solidFill>
                  <a:srgbClr val="333333"/>
                </a:solidFill>
                <a:effectLst/>
                <a:latin typeface="Times New Roman" panose="02020603050405020304" pitchFamily="18" charset="0"/>
              </a:rPr>
              <a:t>, la marque d’une</a:t>
            </a:r>
            <a:r>
              <a:rPr lang="pl-PL" b="0" i="0" dirty="0">
                <a:solidFill>
                  <a:srgbClr val="333333"/>
                </a:solidFill>
                <a:effectLst/>
                <a:latin typeface="Times New Roman" panose="02020603050405020304" pitchFamily="18" charset="0"/>
              </a:rPr>
              <a:t> </a:t>
            </a:r>
            <a:r>
              <a:rPr lang="pl-PL" b="0" i="0" dirty="0" err="1">
                <a:solidFill>
                  <a:srgbClr val="333333"/>
                </a:solidFill>
                <a:effectLst/>
                <a:latin typeface="Times New Roman" panose="02020603050405020304" pitchFamily="18" charset="0"/>
              </a:rPr>
              <a:t>blessure</a:t>
            </a:r>
            <a:r>
              <a:rPr lang="fr-FR" b="0" i="0" dirty="0">
                <a:solidFill>
                  <a:srgbClr val="333333"/>
                </a:solidFill>
                <a:effectLst/>
                <a:latin typeface="Times New Roman" panose="02020603050405020304" pitchFamily="18" charset="0"/>
              </a:rPr>
              <a:t>.</a:t>
            </a:r>
            <a:r>
              <a:rPr lang="pl-PL" b="0" i="0" dirty="0">
                <a:solidFill>
                  <a:srgbClr val="333333"/>
                </a:solidFill>
                <a:effectLst/>
                <a:latin typeface="Times New Roman" panose="02020603050405020304" pitchFamily="18" charset="0"/>
              </a:rPr>
              <a:t> </a:t>
            </a:r>
            <a:r>
              <a:rPr lang="fr-FR" b="0" i="0" dirty="0">
                <a:solidFill>
                  <a:srgbClr val="333333"/>
                </a:solidFill>
                <a:effectLst/>
                <a:latin typeface="Times New Roman" panose="02020603050405020304" pitchFamily="18" charset="0"/>
              </a:rPr>
              <a:t>C'est Jacques Derrida lui-même qui attire l'attention sur ce carreau qui, pour lui, est un "lieu de mémoire". Depuis son enfance, il pensait le remettre à l'endroit, réparer cette chose mal fichue, mal placée, qui l'affectait, qui l'arrêtait dans sa marche à lui, dans son corps. Il le ressentait à la fois comme</a:t>
            </a:r>
            <a:r>
              <a:rPr lang="pl-PL" b="0" i="0" dirty="0">
                <a:solidFill>
                  <a:srgbClr val="333333"/>
                </a:solidFill>
                <a:effectLst/>
                <a:latin typeface="Times New Roman" panose="02020603050405020304" pitchFamily="18" charset="0"/>
              </a:rPr>
              <a:t> </a:t>
            </a:r>
            <a:r>
              <a:rPr lang="pl-PL" b="0" i="0" dirty="0" err="1">
                <a:solidFill>
                  <a:srgbClr val="333333"/>
                </a:solidFill>
                <a:effectLst/>
                <a:latin typeface="Times New Roman" panose="02020603050405020304" pitchFamily="18" charset="0"/>
              </a:rPr>
              <a:t>un</a:t>
            </a:r>
            <a:r>
              <a:rPr lang="pl-PL" b="0" i="0" dirty="0">
                <a:solidFill>
                  <a:srgbClr val="333333"/>
                </a:solidFill>
                <a:effectLst/>
                <a:latin typeface="Times New Roman" panose="02020603050405020304" pitchFamily="18" charset="0"/>
              </a:rPr>
              <a:t> </a:t>
            </a:r>
            <a:r>
              <a:rPr lang="pl-PL" b="0" i="0" dirty="0" err="1">
                <a:solidFill>
                  <a:srgbClr val="333333"/>
                </a:solidFill>
                <a:effectLst/>
                <a:latin typeface="Times New Roman" panose="02020603050405020304" pitchFamily="18" charset="0"/>
              </a:rPr>
              <a:t>defaut</a:t>
            </a:r>
            <a:r>
              <a:rPr lang="fr-FR" b="0" i="0" dirty="0">
                <a:solidFill>
                  <a:srgbClr val="333333"/>
                </a:solidFill>
                <a:effectLst/>
                <a:latin typeface="Times New Roman" panose="02020603050405020304" pitchFamily="18" charset="0"/>
              </a:rPr>
              <a:t>, un désordre, une dislocation qu'il fallait réparer, et une fixation, une pétrification, un scellement, une butée dans une</a:t>
            </a:r>
            <a:r>
              <a:rPr lang="pl-PL" b="0" i="0" dirty="0">
                <a:solidFill>
                  <a:srgbClr val="333333"/>
                </a:solidFill>
                <a:effectLst/>
                <a:latin typeface="Times New Roman" panose="02020603050405020304" pitchFamily="18" charset="0"/>
              </a:rPr>
              <a:t> </a:t>
            </a:r>
            <a:r>
              <a:rPr lang="pl-PL" b="0" i="0" dirty="0" err="1">
                <a:solidFill>
                  <a:srgbClr val="333333"/>
                </a:solidFill>
                <a:effectLst/>
                <a:latin typeface="Times New Roman" panose="02020603050405020304" pitchFamily="18" charset="0"/>
              </a:rPr>
              <a:t>marche</a:t>
            </a:r>
            <a:r>
              <a:rPr lang="pl-PL" b="0" i="0" dirty="0">
                <a:solidFill>
                  <a:srgbClr val="333333"/>
                </a:solidFill>
                <a:effectLst/>
                <a:latin typeface="Times New Roman" panose="02020603050405020304" pitchFamily="18" charset="0"/>
              </a:rPr>
              <a:t> </a:t>
            </a:r>
            <a:r>
              <a:rPr lang="fr-FR" b="0" i="0" dirty="0">
                <a:solidFill>
                  <a:srgbClr val="333333"/>
                </a:solidFill>
                <a:effectLst/>
                <a:latin typeface="Times New Roman" panose="02020603050405020304" pitchFamily="18" charset="0"/>
              </a:rPr>
              <a:t>qu'il fallait</a:t>
            </a:r>
            <a:r>
              <a:rPr lang="pl-PL" b="0" i="0" dirty="0">
                <a:solidFill>
                  <a:srgbClr val="333333"/>
                </a:solidFill>
                <a:effectLst/>
                <a:latin typeface="Times New Roman" panose="02020603050405020304" pitchFamily="18" charset="0"/>
              </a:rPr>
              <a:t> </a:t>
            </a:r>
            <a:r>
              <a:rPr lang="pl-PL" b="0" i="0" dirty="0" err="1">
                <a:solidFill>
                  <a:srgbClr val="333333"/>
                </a:solidFill>
                <a:effectLst/>
                <a:latin typeface="Times New Roman" panose="02020603050405020304" pitchFamily="18" charset="0"/>
              </a:rPr>
              <a:t>remettre</a:t>
            </a:r>
            <a:r>
              <a:rPr lang="pl-PL" b="0" i="0" dirty="0">
                <a:solidFill>
                  <a:srgbClr val="333333"/>
                </a:solidFill>
                <a:effectLst/>
                <a:latin typeface="Times New Roman" panose="02020603050405020304" pitchFamily="18" charset="0"/>
              </a:rPr>
              <a:t> en </a:t>
            </a:r>
            <a:r>
              <a:rPr lang="pl-PL" b="0" i="0" dirty="0" err="1">
                <a:solidFill>
                  <a:srgbClr val="333333"/>
                </a:solidFill>
                <a:effectLst/>
                <a:latin typeface="Times New Roman" panose="02020603050405020304" pitchFamily="18" charset="0"/>
              </a:rPr>
              <a:t>mouvement</a:t>
            </a:r>
            <a:r>
              <a:rPr lang="fr-FR" b="0" i="0" dirty="0">
                <a:solidFill>
                  <a:srgbClr val="333333"/>
                </a:solidFill>
                <a:effectLst/>
                <a:latin typeface="Times New Roman" panose="02020603050405020304" pitchFamily="18" charset="0"/>
              </a:rPr>
              <a:t>. Comment déplacer ce carreau? Comment le desceller,</a:t>
            </a:r>
            <a:r>
              <a:rPr lang="pl-PL" b="0" i="0" dirty="0">
                <a:solidFill>
                  <a:srgbClr val="333333"/>
                </a:solidFill>
                <a:effectLst/>
                <a:latin typeface="Times New Roman" panose="02020603050405020304" pitchFamily="18" charset="0"/>
              </a:rPr>
              <a:t> </a:t>
            </a:r>
            <a:r>
              <a:rPr lang="pl-PL" b="0" i="0" dirty="0" err="1">
                <a:solidFill>
                  <a:srgbClr val="333333"/>
                </a:solidFill>
                <a:effectLst/>
                <a:latin typeface="Times New Roman" panose="02020603050405020304" pitchFamily="18" charset="0"/>
              </a:rPr>
              <a:t>sans</a:t>
            </a:r>
            <a:r>
              <a:rPr lang="pl-PL" b="0" i="0" dirty="0">
                <a:solidFill>
                  <a:srgbClr val="333333"/>
                </a:solidFill>
                <a:effectLst/>
                <a:latin typeface="Times New Roman" panose="02020603050405020304" pitchFamily="18" charset="0"/>
              </a:rPr>
              <a:t> </a:t>
            </a:r>
            <a:r>
              <a:rPr lang="pl-PL" b="0" i="0" dirty="0" err="1">
                <a:solidFill>
                  <a:srgbClr val="333333"/>
                </a:solidFill>
                <a:effectLst/>
                <a:latin typeface="Times New Roman" panose="02020603050405020304" pitchFamily="18" charset="0"/>
              </a:rPr>
              <a:t>violence</a:t>
            </a:r>
            <a:r>
              <a:rPr lang="pl-PL" b="0" i="0" dirty="0">
                <a:solidFill>
                  <a:srgbClr val="333333"/>
                </a:solidFill>
                <a:effectLst/>
                <a:latin typeface="Times New Roman" panose="02020603050405020304" pitchFamily="18" charset="0"/>
              </a:rPr>
              <a:t> </a:t>
            </a:r>
            <a:r>
              <a:rPr lang="fr-FR" b="0" i="0" dirty="0">
                <a:solidFill>
                  <a:srgbClr val="333333"/>
                </a:solidFill>
                <a:effectLst/>
                <a:latin typeface="Times New Roman" panose="02020603050405020304" pitchFamily="18" charset="0"/>
              </a:rPr>
              <a:t>? C'est toute la question de la déconstruction.</a:t>
            </a:r>
          </a:p>
        </p:txBody>
      </p:sp>
    </p:spTree>
    <p:extLst>
      <p:ext uri="{BB962C8B-B14F-4D97-AF65-F5344CB8AC3E}">
        <p14:creationId xmlns:p14="http://schemas.microsoft.com/office/powerpoint/2010/main" val="253867003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2166</Words>
  <Application>Microsoft Office PowerPoint</Application>
  <PresentationFormat>Panoramiczny</PresentationFormat>
  <Paragraphs>21</Paragraphs>
  <Slides>9</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9</vt:i4>
      </vt:variant>
    </vt:vector>
  </HeadingPairs>
  <TitlesOfParts>
    <vt:vector size="17" baseType="lpstr">
      <vt:lpstr>Alegreya</vt:lpstr>
      <vt:lpstr>Arial</vt:lpstr>
      <vt:lpstr>Calibri</vt:lpstr>
      <vt:lpstr>Calibri Light</vt:lpstr>
      <vt:lpstr>Roboto</vt:lpstr>
      <vt:lpstr>The Antiqua B</vt:lpstr>
      <vt:lpstr>Times New Roman</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DELL</dc:creator>
  <cp:lastModifiedBy>DELL</cp:lastModifiedBy>
  <cp:revision>2</cp:revision>
  <dcterms:created xsi:type="dcterms:W3CDTF">2023-06-21T23:25:35Z</dcterms:created>
  <dcterms:modified xsi:type="dcterms:W3CDTF">2023-06-22T01:25:40Z</dcterms:modified>
</cp:coreProperties>
</file>