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78" r:id="rId4"/>
    <p:sldId id="257" r:id="rId5"/>
    <p:sldId id="271" r:id="rId6"/>
    <p:sldId id="275" r:id="rId7"/>
    <p:sldId id="276" r:id="rId8"/>
    <p:sldId id="279" r:id="rId9"/>
    <p:sldId id="270" r:id="rId10"/>
    <p:sldId id="269" r:id="rId11"/>
    <p:sldId id="273" r:id="rId12"/>
    <p:sldId id="272" r:id="rId13"/>
    <p:sldId id="267" r:id="rId14"/>
    <p:sldId id="268" r:id="rId15"/>
    <p:sldId id="266" r:id="rId16"/>
    <p:sldId id="274" r:id="rId17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100" d="100"/>
          <a:sy n="100" d="100"/>
        </p:scale>
        <p:origin x="5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725F984-6ADE-44AE-9626-1530BC2A61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05E0EEE2-2CF3-4309-9E59-533BD4A79C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49F7A9E-B753-4B79-ABA6-831D9C891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4F75B-569B-47EC-8458-FF8675C2A11B}" type="datetimeFigureOut">
              <a:rPr lang="pl-PL" smtClean="0"/>
              <a:t>2023-06-15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CA4184B-ECBC-4CD4-9B47-E47A77F17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9AD5A71-4F5E-4CF9-9581-907CA8494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1F4B1-493E-447F-93AE-4E63BA68326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00338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F6F181E-AD93-4866-AD7B-D757587B7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7F120FCC-C1B3-4DD9-AA3E-CA67695F66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A4BAAD9-12FF-4934-8724-623BC4607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4F75B-569B-47EC-8458-FF8675C2A11B}" type="datetimeFigureOut">
              <a:rPr lang="pl-PL" smtClean="0"/>
              <a:t>2023-06-15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EBAEBF4-1535-4EAD-9C52-6582F2BEE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A77E781-2319-480D-9E67-221C1FB41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1F4B1-493E-447F-93AE-4E63BA68326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56012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10D86296-0665-4988-85C1-1903F2CA49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65B55DC1-1F6C-47C2-8B72-2E571DDED6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D8C1770-F6BE-47AB-9E41-1C57CEB3F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4F75B-569B-47EC-8458-FF8675C2A11B}" type="datetimeFigureOut">
              <a:rPr lang="pl-PL" smtClean="0"/>
              <a:t>2023-06-15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849AEC6-2998-458D-9003-7030D02C0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275DCCE-D205-477C-BCA8-A76D6B1F8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1F4B1-493E-447F-93AE-4E63BA68326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76996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3D85B3A-A2C4-4443-8333-7604D873F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1D27A6D-609F-4617-821F-FBC4022B74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047E9D0-2AF0-409F-A445-CAF946833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4F75B-569B-47EC-8458-FF8675C2A11B}" type="datetimeFigureOut">
              <a:rPr lang="pl-PL" smtClean="0"/>
              <a:t>2023-06-15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5887105-EA39-46D8-B902-0471E1B7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10A9F88-F2B9-4E3D-9877-C8B8CC709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1F4B1-493E-447F-93AE-4E63BA68326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18154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AEC07FB-2939-4E4E-AC6E-8CE9A0DE2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543715A-3EF7-4191-8196-DE71695250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E19F895-A1BB-41C6-A3CF-3FC102AA0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4F75B-569B-47EC-8458-FF8675C2A11B}" type="datetimeFigureOut">
              <a:rPr lang="pl-PL" smtClean="0"/>
              <a:t>2023-06-15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9EFDDB7-11A9-49ED-BA37-DFF877765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830543B-B132-41AA-A8C6-B5E7A93E3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1F4B1-493E-447F-93AE-4E63BA68326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43358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3BEE6A0-1813-48D4-A014-65DBD830E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D4C3543-686E-49C7-86E1-A913154BDF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91EB6E68-327B-43CA-8C46-183E1D147F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907B7B7E-F056-47F8-9D65-8C57EDE20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4F75B-569B-47EC-8458-FF8675C2A11B}" type="datetimeFigureOut">
              <a:rPr lang="pl-PL" smtClean="0"/>
              <a:t>2023-06-15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B7CA3687-B8C9-439A-98FA-09CCDA374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11CF3494-8936-4985-BEB4-117FCCFBE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1F4B1-493E-447F-93AE-4E63BA68326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89288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37527C0-ED67-4908-BBEE-2719E926F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3526B70-7135-4A14-88FB-17B7105734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8897E4F4-A4DA-4840-9F10-DA1424967B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35303926-6424-4829-9D54-BFE7BE3E6F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D629CBAA-7134-4F52-95BA-27D1575040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4F32C2F8-3967-4391-9ACF-553872B65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4F75B-569B-47EC-8458-FF8675C2A11B}" type="datetimeFigureOut">
              <a:rPr lang="pl-PL" smtClean="0"/>
              <a:t>2023-06-15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687CB59E-FC28-4E71-AAA5-068777F54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1D559D0D-492D-4B51-A24C-69365CA4A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1F4B1-493E-447F-93AE-4E63BA68326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010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AD42DB1-AB71-4ACD-96E2-90473AC3D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767A5587-108D-44BB-861A-B9F7F7A01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4F75B-569B-47EC-8458-FF8675C2A11B}" type="datetimeFigureOut">
              <a:rPr lang="pl-PL" smtClean="0"/>
              <a:t>2023-06-15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41DD8FA7-0738-4085-921E-ABE2000A3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99E0FC5-5BE4-4582-8542-16818F003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1F4B1-493E-447F-93AE-4E63BA68326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82474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EF6D437B-72B7-4617-87FA-F60A8D3BA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4F75B-569B-47EC-8458-FF8675C2A11B}" type="datetimeFigureOut">
              <a:rPr lang="pl-PL" smtClean="0"/>
              <a:t>2023-06-15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17E943B2-B339-48A4-91F7-990C24E03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DD3093C-BDB1-4878-8147-7CD8A7EFB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1F4B1-493E-447F-93AE-4E63BA68326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40630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6500770-FE6B-4C09-9FC1-AED846235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53A111A-6C3E-41A9-A37E-2824D44165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82A1BAED-B4E3-4087-99B7-6DABF69921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7E8993D7-483D-4E74-A081-6621D9C6C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4F75B-569B-47EC-8458-FF8675C2A11B}" type="datetimeFigureOut">
              <a:rPr lang="pl-PL" smtClean="0"/>
              <a:t>2023-06-15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CECD917E-7252-4493-9F37-E11B96656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40B8C170-1F77-4576-9247-DE7975C58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1F4B1-493E-447F-93AE-4E63BA68326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4348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71ADFE5-0762-4525-86D8-07C2F455B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9F997171-F14D-49EB-9AE7-2A78D3A7D3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4383F817-570A-4F9F-9DE6-173A684EED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CF181BB3-6895-4E0E-9E31-C45E62136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4F75B-569B-47EC-8458-FF8675C2A11B}" type="datetimeFigureOut">
              <a:rPr lang="pl-PL" smtClean="0"/>
              <a:t>2023-06-15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BDF41650-B7F8-475F-851E-73A8A6CC3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998CC4E5-B821-4C53-9B67-7F1A7F309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1F4B1-493E-447F-93AE-4E63BA68326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73765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50C3A6FB-9545-4C9A-B477-23CE449BA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63D72E73-8EA8-4DB7-9AEF-8E63EBFFDF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E98331F-E1CF-466D-A115-79B980A383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64F75B-569B-47EC-8458-FF8675C2A11B}" type="datetimeFigureOut">
              <a:rPr lang="pl-PL" smtClean="0"/>
              <a:t>2023-06-15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7EAFC32-B21B-40CD-A5E7-3AC2F9EA3F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8550C04-0BAE-4BBF-B923-C4E26C99CF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51F4B1-493E-447F-93AE-4E63BA68326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37017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fr.wikipedia.org/wiki/%C3%89quinoxe" TargetMode="External"/><Relationship Id="rId2" Type="http://schemas.openxmlformats.org/officeDocument/2006/relationships/hyperlink" Target="https://www.futura-sciences.com/planete/questions-reponses/ete-boisson-boire-ete-1516/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fr.wikipedia.org/wiki/Ann%C3%A9e_(calendrier)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8A7F600-6102-47E5-B9BB-00954D00CF7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b="1" dirty="0"/>
              <a:t>Le </a:t>
            </a:r>
            <a:r>
              <a:rPr lang="pl-PL" b="1" dirty="0" err="1"/>
              <a:t>vocabulaire</a:t>
            </a:r>
            <a:r>
              <a:rPr lang="pl-PL" b="1" dirty="0"/>
              <a:t> </a:t>
            </a:r>
            <a:r>
              <a:rPr lang="pl-PL" b="1" dirty="0" err="1"/>
              <a:t>scientifique</a:t>
            </a:r>
            <a:endParaRPr lang="pl-PL" b="1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D3DEFE7E-F95D-42B5-920E-AB09B4600F9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l-PL" sz="4400" dirty="0" err="1"/>
              <a:t>ou</a:t>
            </a:r>
            <a:r>
              <a:rPr lang="pl-PL" sz="4400" dirty="0"/>
              <a:t> </a:t>
            </a:r>
            <a:r>
              <a:rPr lang="pl-PL" sz="4400" dirty="0" err="1"/>
              <a:t>savant</a:t>
            </a:r>
            <a:endParaRPr lang="pl-PL" sz="4400" dirty="0"/>
          </a:p>
        </p:txBody>
      </p:sp>
    </p:spTree>
    <p:extLst>
      <p:ext uri="{BB962C8B-B14F-4D97-AF65-F5344CB8AC3E}">
        <p14:creationId xmlns:p14="http://schemas.microsoft.com/office/powerpoint/2010/main" val="2399544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01FF69B8-BCD9-4CA9-A4E1-A1C8D5DBCF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990" y="0"/>
            <a:ext cx="106443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1800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697FA407-AC54-45C0-8A15-B16477AB3D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6050" y="0"/>
            <a:ext cx="78833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8531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6F3371EA-6DBD-409F-84FE-89F98A6F93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8812" y="0"/>
            <a:ext cx="74128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9401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35B5DA6E-13BA-45E1-A98D-44F6FE94C2CB}"/>
              </a:ext>
            </a:extLst>
          </p:cNvPr>
          <p:cNvSpPr txBox="1"/>
          <p:nvPr/>
        </p:nvSpPr>
        <p:spPr>
          <a:xfrm>
            <a:off x="772357" y="896645"/>
            <a:ext cx="10662081" cy="44314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Essayer de trouver le sens des mots suivants :</a:t>
            </a:r>
            <a:endParaRPr lang="pl-PL" sz="2400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fr-F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é</a:t>
            </a:r>
            <a:r>
              <a:rPr lang="fr-F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misph</a:t>
            </a:r>
            <a:r>
              <a:rPr lang="fr-F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è</a:t>
            </a:r>
            <a:r>
              <a:rPr lang="fr-F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re, </a:t>
            </a:r>
            <a:r>
              <a:rPr lang="fr-F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é</a:t>
            </a:r>
            <a:r>
              <a:rPr lang="fr-F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quidistant, androc</a:t>
            </a:r>
            <a:r>
              <a:rPr lang="fr-F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é</a:t>
            </a:r>
            <a:r>
              <a:rPr lang="fr-F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phale, cryoth</a:t>
            </a:r>
            <a:r>
              <a:rPr lang="fr-F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é</a:t>
            </a:r>
            <a:r>
              <a:rPr lang="fr-F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rapie, cynophile, entomophage, </a:t>
            </a:r>
            <a:r>
              <a:rPr lang="fr-FR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ichtiophage</a:t>
            </a:r>
            <a:r>
              <a:rPr lang="fr-F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hippiatrie, liposoluble, plurivoque, </a:t>
            </a:r>
            <a:r>
              <a:rPr lang="fr-FR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odontoide</a:t>
            </a:r>
            <a:r>
              <a:rPr lang="fr-F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endParaRPr lang="pl-PL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24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Inventer le mot que vous formerez avec des </a:t>
            </a:r>
            <a:r>
              <a:rPr lang="fr-FR" sz="24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préfixes </a:t>
            </a:r>
            <a:r>
              <a:rPr lang="fr-F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pl-PL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 pays dirigé par les femmes</a:t>
            </a:r>
            <a:r>
              <a:rPr lang="pl-P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  <a:endParaRPr lang="pl-PL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J`ai horreur des huitres ; je suis donc…</a:t>
            </a:r>
            <a:endParaRPr lang="pl-PL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endParaRPr lang="pl-PL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01450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853FDDF7-063B-4D79-B93A-F8ED4DFA425A}"/>
              </a:ext>
            </a:extLst>
          </p:cNvPr>
          <p:cNvSpPr txBox="1"/>
          <p:nvPr/>
        </p:nvSpPr>
        <p:spPr>
          <a:xfrm>
            <a:off x="754603" y="621437"/>
            <a:ext cx="11061576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</a:t>
            </a:r>
            <a:r>
              <a:rPr lang="pl-PL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HOMONYMES ET RADICAUX</a:t>
            </a:r>
          </a:p>
          <a:p>
            <a:r>
              <a:rPr lang="fr-F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L`homonymie est une notion qu`on peut </a:t>
            </a:r>
            <a:r>
              <a:rPr lang="fr-F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é</a:t>
            </a:r>
            <a:r>
              <a:rPr lang="fr-F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tendre aux </a:t>
            </a:r>
            <a:r>
              <a:rPr lang="fr-F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é</a:t>
            </a:r>
            <a:r>
              <a:rPr lang="fr-F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fr-F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é</a:t>
            </a:r>
            <a:r>
              <a:rPr lang="fr-F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ments ; car, quand on essaie de comprendre un mot savant, on peut confondre des </a:t>
            </a:r>
            <a:r>
              <a:rPr lang="fr-F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é</a:t>
            </a:r>
            <a:r>
              <a:rPr lang="fr-F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fr-F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é</a:t>
            </a:r>
            <a:r>
              <a:rPr lang="fr-F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ments qui n`ont pas le </a:t>
            </a:r>
            <a:r>
              <a:rPr lang="fr-FR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fr-FR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ȇ</a:t>
            </a:r>
            <a:r>
              <a:rPr lang="fr-FR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</a:t>
            </a:r>
            <a:r>
              <a:rPr lang="fr-F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sens. </a:t>
            </a:r>
            <a:endParaRPr lang="pl-PL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20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Exemple</a:t>
            </a:r>
            <a:r>
              <a:rPr lang="fr-F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: </a:t>
            </a:r>
            <a:endParaRPr lang="pl-PL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 sinologue qui avait un </a:t>
            </a:r>
            <a:r>
              <a:rPr lang="fr-F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é</a:t>
            </a:r>
            <a:r>
              <a:rPr lang="fr-F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panchement de synovie s`est rendu au cynodrome au lieu de rester dans son lit.</a:t>
            </a:r>
            <a:endParaRPr lang="pl-PL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20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Voici des exemples de radicaux homonymes :</a:t>
            </a:r>
            <a:endParaRPr lang="pl-PL" sz="2000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Ecto</a:t>
            </a:r>
            <a:r>
              <a:rPr lang="fr-F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-, hecto</a:t>
            </a:r>
            <a:endParaRPr lang="pl-PL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Hippo-, hypo-</a:t>
            </a:r>
            <a:endParaRPr lang="pl-PL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Cyno-, sino-</a:t>
            </a:r>
            <a:endParaRPr lang="pl-PL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Oro</a:t>
            </a:r>
            <a:r>
              <a:rPr lang="fr-F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-, </a:t>
            </a:r>
            <a:r>
              <a:rPr lang="fr-FR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horo</a:t>
            </a:r>
            <a:r>
              <a:rPr lang="fr-F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endParaRPr lang="pl-PL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Philo-, </a:t>
            </a:r>
            <a:r>
              <a:rPr lang="fr-FR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phylo</a:t>
            </a:r>
            <a:r>
              <a:rPr lang="fr-F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endParaRPr lang="pl-PL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Homo-, </a:t>
            </a:r>
            <a:r>
              <a:rPr lang="fr-FR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omo</a:t>
            </a:r>
            <a:r>
              <a:rPr lang="fr-F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endParaRPr lang="pl-PL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Poly-, poli-</a:t>
            </a:r>
            <a:endParaRPr lang="pl-PL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Auto-, </a:t>
            </a:r>
            <a:r>
              <a:rPr lang="fr-FR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oto</a:t>
            </a:r>
            <a:r>
              <a:rPr lang="fr-F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endParaRPr lang="pl-PL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17598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807E56B5-FF3A-4330-B28A-B13657A919F3}"/>
              </a:ext>
            </a:extLst>
          </p:cNvPr>
          <p:cNvSpPr txBox="1"/>
          <p:nvPr/>
        </p:nvSpPr>
        <p:spPr>
          <a:xfrm>
            <a:off x="1748901" y="736848"/>
            <a:ext cx="8105313" cy="51155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pl-P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pl-PL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Christian </a:t>
            </a:r>
            <a:r>
              <a:rPr lang="pl-PL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Bourgeois</a:t>
            </a:r>
            <a:r>
              <a:rPr lang="pl-PL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: </a:t>
            </a:r>
            <a:r>
              <a:rPr lang="pl-PL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Elastyczna ontologia</a:t>
            </a: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pl-PL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Elastyczna ontologia stawania się jest raczej inwolucyjna: zakłada swobodne schronienie w utopijnej przestrzeni między regresem a progresem. </a:t>
            </a: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pl-P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Jej życie i sztuka to projekt, który zmierza w kierunku polifonicznej podmiotowości o </a:t>
            </a:r>
            <a:r>
              <a:rPr lang="pl-PL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rizomatycznej</a:t>
            </a:r>
            <a:r>
              <a:rPr lang="pl-P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strukturze. </a:t>
            </a:r>
            <a:r>
              <a:rPr lang="pl-PL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 podmiotowość jest nomadyczna, jej geometrię wyznacza mapa </a:t>
            </a:r>
            <a:r>
              <a:rPr lang="pl-PL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skrzyzowań</a:t>
            </a:r>
            <a:r>
              <a:rPr lang="pl-PL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sił i czasoprzestrzennych konfiguracji.</a:t>
            </a: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pl-PL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Penetrujac</a:t>
            </a:r>
            <a:r>
              <a:rPr lang="pl-P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wielość wejść autobiograficznej kryjówki, podejmuję ryzyko eksperymentu umieszczenia dzieła i życia </a:t>
            </a:r>
            <a:r>
              <a:rPr lang="pl-PL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Bourgeois</a:t>
            </a:r>
            <a:r>
              <a:rPr lang="pl-P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w </a:t>
            </a:r>
            <a:r>
              <a:rPr lang="pl-PL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antyedypalnych</a:t>
            </a:r>
            <a:r>
              <a:rPr lang="pl-P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ramach, które rekonfigurują modele pożądania”</a:t>
            </a:r>
          </a:p>
        </p:txBody>
      </p:sp>
    </p:spTree>
    <p:extLst>
      <p:ext uri="{BB962C8B-B14F-4D97-AF65-F5344CB8AC3E}">
        <p14:creationId xmlns:p14="http://schemas.microsoft.com/office/powerpoint/2010/main" val="13511947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68D0C69F-1B69-4429-BF2F-705BD59A95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1572" y="-967666"/>
            <a:ext cx="6294269" cy="7679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032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AE39C4F7-638B-44AB-A874-7547D9F63954}"/>
              </a:ext>
            </a:extLst>
          </p:cNvPr>
          <p:cNvSpPr txBox="1"/>
          <p:nvPr/>
        </p:nvSpPr>
        <p:spPr>
          <a:xfrm>
            <a:off x="1358282" y="1012054"/>
            <a:ext cx="9401453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 </a:t>
            </a:r>
            <a:r>
              <a:rPr lang="fr-FR" sz="2000" b="1" i="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solstice d'</a:t>
            </a:r>
            <a:r>
              <a:rPr lang="fr-FR" sz="2000" b="1" i="0" u="none" strike="noStrike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2" tooltip="Boisson : que boire en été ?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été</a:t>
            </a:r>
            <a:r>
              <a:rPr lang="fr-FR" sz="2000" b="1" i="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fr-FR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correspond au moment de l'année où le Soleil monte au plus haut dans le ciel et éclaire pendant une</a:t>
            </a:r>
            <a:r>
              <a:rPr lang="pl-PL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duree</a:t>
            </a:r>
            <a:r>
              <a:rPr lang="fr-FR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maximale l'un des deux </a:t>
            </a:r>
            <a:r>
              <a:rPr lang="fr-FR" sz="2000" b="1" i="0" u="sng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hémisphères</a:t>
            </a:r>
            <a:r>
              <a:rPr lang="fr-FR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: c'est donc le jour le plus le long de l'année. Dans l'hémisphère nord, il se produit le 21 ou le 22 juin ; dans l'hémisphère sud, le 21 ou le 22 décembre.</a:t>
            </a:r>
            <a:endParaRPr lang="pl-PL" sz="20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fr-FR" sz="20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fr-FR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Ce phénomène astronomique s'explique par l'inclinaison de la</a:t>
            </a:r>
            <a:r>
              <a:rPr lang="pl-PL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Terre.</a:t>
            </a:r>
            <a:r>
              <a:rPr lang="fr-FR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l-PL" sz="20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l-PL" sz="2000" b="0" i="0" dirty="0">
              <a:solidFill>
                <a:srgbClr val="20212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fr-FR" sz="2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À la différence des </a:t>
            </a:r>
            <a:r>
              <a:rPr lang="fr-FR" sz="2000" b="1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" tooltip="Équinoxe"/>
              </a:rPr>
              <a:t>équinoxes</a:t>
            </a:r>
            <a:r>
              <a:rPr lang="fr-FR" sz="2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l'heure exacte des solstices est difficile à déterminer directement par l'observation</a:t>
            </a:r>
            <a:r>
              <a:rPr lang="pl-PL" sz="2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l-PL" sz="20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l-PL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l-PL" sz="20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fr-FR" sz="2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 </a:t>
            </a:r>
            <a:r>
              <a:rPr lang="fr-FR" sz="2000" b="1" i="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équinoxe</a:t>
            </a:r>
            <a:r>
              <a:rPr lang="fr-FR" sz="2000" b="0" i="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fr-FR" sz="2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est un instant de l</a:t>
            </a:r>
            <a:r>
              <a:rPr lang="fr-FR" sz="2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4" tooltip="Année (calendrier)"/>
              </a:rPr>
              <a:t>’</a:t>
            </a:r>
            <a:r>
              <a:rPr lang="pl-PL" sz="20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annee</a:t>
            </a:r>
            <a:r>
              <a:rPr lang="pl-PL" sz="2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où la durée du jour est égale à celle de la nuit. </a:t>
            </a:r>
            <a:endParaRPr lang="fr-FR" sz="20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96981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7C28E40E-8824-404F-8205-B9FB9DD73AA8}"/>
              </a:ext>
            </a:extLst>
          </p:cNvPr>
          <p:cNvSpPr txBox="1"/>
          <p:nvPr/>
        </p:nvSpPr>
        <p:spPr>
          <a:xfrm>
            <a:off x="1908699" y="719091"/>
            <a:ext cx="7233081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Le nom masculin «</a:t>
            </a:r>
            <a:r>
              <a:rPr lang="fr-FR" sz="24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 solstice </a:t>
            </a:r>
            <a:r>
              <a:rPr lang="fr-FR" sz="2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» est un</a:t>
            </a:r>
            <a:r>
              <a:rPr lang="pl-PL" sz="2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l-PL" sz="24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emprunt</a:t>
            </a:r>
            <a:r>
              <a:rPr lang="pl-PL" sz="2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r-FR" sz="2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au </a:t>
            </a:r>
            <a:r>
              <a:rPr lang="pl-PL" sz="24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latin</a:t>
            </a:r>
            <a:r>
              <a:rPr lang="pl-PL" sz="2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r-FR" sz="2400" b="0" i="1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solstitium</a:t>
            </a:r>
            <a:r>
              <a:rPr lang="fr-FR" sz="2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(de </a:t>
            </a:r>
            <a:r>
              <a:rPr lang="fr-FR" sz="2400" b="1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sol</a:t>
            </a:r>
            <a:r>
              <a:rPr lang="fr-FR" sz="2400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</a:t>
            </a:r>
            <a:r>
              <a:rPr lang="fr-FR" sz="2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« soleil », et </a:t>
            </a:r>
            <a:r>
              <a:rPr lang="fr-FR" sz="2400" b="1" i="1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statum</a:t>
            </a:r>
            <a:r>
              <a:rPr lang="fr-FR" sz="2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issu de </a:t>
            </a:r>
            <a:r>
              <a:rPr lang="fr-FR" sz="2400" b="0" i="1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stare</a:t>
            </a:r>
            <a:r>
              <a:rPr lang="fr-FR" sz="2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« se tenir debout, demeurer immobile »), faisant référence aux deux époques de l'année où le</a:t>
            </a:r>
            <a:r>
              <a:rPr lang="pl-PL" sz="2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l-PL" sz="24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Soleil</a:t>
            </a:r>
            <a:r>
              <a:rPr lang="pl-PL" sz="2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r-FR" sz="2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atteint sa plus forte</a:t>
            </a:r>
            <a:r>
              <a:rPr lang="pl-PL" sz="2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l-PL" sz="24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declinaison</a:t>
            </a:r>
            <a:r>
              <a:rPr lang="fr-FR" sz="2400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r-FR" sz="2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(boréale ou australe) et paraît être stationnaire pendant quelques jours.</a:t>
            </a:r>
            <a:endParaRPr lang="pl-PL" sz="2400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algn="just"/>
            <a:endParaRPr lang="pl-PL" sz="2400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pPr algn="just"/>
            <a:endParaRPr lang="pl-PL" sz="2400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algn="just"/>
            <a:r>
              <a:rPr lang="fr-FR" sz="2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Étymologiquement, le terme </a:t>
            </a:r>
            <a:r>
              <a:rPr lang="fr-FR" sz="2400" b="0" i="1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équinoxe</a:t>
            </a:r>
            <a:r>
              <a:rPr lang="fr-FR" sz="2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provient du</a:t>
            </a:r>
            <a:r>
              <a:rPr lang="pl-PL" sz="2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l-PL" sz="24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latin</a:t>
            </a:r>
            <a:r>
              <a:rPr lang="pl-PL" sz="2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r-FR" sz="2400" b="0" i="1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aequinoctium</a:t>
            </a:r>
            <a:r>
              <a:rPr lang="fr-FR" sz="2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de </a:t>
            </a:r>
            <a:r>
              <a:rPr lang="fr-FR" sz="2400" b="1" i="1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aequus</a:t>
            </a:r>
            <a:r>
              <a:rPr lang="fr-FR" sz="2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(égal) et </a:t>
            </a:r>
            <a:r>
              <a:rPr lang="fr-FR" sz="2400" b="1" i="1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nox</a:t>
            </a:r>
            <a:r>
              <a:rPr lang="fr-FR" sz="2400" b="1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fr-FR" sz="2400" b="1" i="1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noctis</a:t>
            </a:r>
            <a:r>
              <a:rPr lang="fr-FR" sz="2400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fr-FR" sz="2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(nuit).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20060349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030FDBFD-3199-CF54-06BD-21B8898070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474" y="69312"/>
            <a:ext cx="11567603" cy="6788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5620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531BB03F-D751-4AFA-AD6B-1FF54E69CE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8902" y="0"/>
            <a:ext cx="78034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7101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142870D3-6816-4604-BCE3-F3954476AEAD}"/>
              </a:ext>
            </a:extLst>
          </p:cNvPr>
          <p:cNvSpPr txBox="1"/>
          <p:nvPr/>
        </p:nvSpPr>
        <p:spPr>
          <a:xfrm rot="10800000" flipV="1">
            <a:off x="87902" y="236109"/>
            <a:ext cx="12104095" cy="25517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pl-PL" b="1" cap="all" dirty="0">
                <a:solidFill>
                  <a:srgbClr val="020301"/>
                </a:solidFill>
                <a:effectLst/>
                <a:latin typeface="CanalDemItalique"/>
              </a:rPr>
              <a:t>    </a:t>
            </a:r>
            <a:r>
              <a:rPr lang="fr-FR" sz="2400" b="1" cap="all" dirty="0">
                <a:solidFill>
                  <a:srgbClr val="02030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POURQUOI LES </a:t>
            </a:r>
            <a:r>
              <a:rPr lang="fr-FR" sz="2400" b="1" cap="all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ÎLES CANARIES </a:t>
            </a:r>
            <a:r>
              <a:rPr lang="fr-FR" sz="2400" b="1" cap="all" dirty="0">
                <a:solidFill>
                  <a:srgbClr val="02030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PORTENT-ELLES CE NOM ?</a:t>
            </a:r>
          </a:p>
          <a:p>
            <a:pPr algn="l"/>
            <a:r>
              <a:rPr lang="pl-PL" sz="2400" dirty="0">
                <a:solidFill>
                  <a:srgbClr val="0203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fr-FR" sz="2400" dirty="0">
                <a:solidFill>
                  <a:srgbClr val="02030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’archipel espagnol des Canaries est une destination prisée des touristes. </a:t>
            </a:r>
            <a:endParaRPr lang="pl-PL" sz="2400" dirty="0">
              <a:solidFill>
                <a:srgbClr val="02030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pl-PL" sz="2400" dirty="0" err="1">
                <a:solidFill>
                  <a:srgbClr val="02030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Devinez</a:t>
            </a:r>
            <a:r>
              <a:rPr lang="pl-PL" sz="2400" dirty="0">
                <a:solidFill>
                  <a:srgbClr val="02030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pl-PL" sz="2400" dirty="0" err="1">
                <a:solidFill>
                  <a:srgbClr val="02030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quel</a:t>
            </a:r>
            <a:r>
              <a:rPr lang="pl-PL" sz="2400" dirty="0">
                <a:solidFill>
                  <a:srgbClr val="02030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400" dirty="0" err="1">
                <a:solidFill>
                  <a:srgbClr val="02030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animal</a:t>
            </a:r>
            <a:r>
              <a:rPr lang="pl-PL" sz="2400" dirty="0">
                <a:solidFill>
                  <a:srgbClr val="02030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400" dirty="0" err="1">
                <a:solidFill>
                  <a:srgbClr val="02030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il</a:t>
            </a:r>
            <a:r>
              <a:rPr lang="pl-PL" sz="2400" dirty="0">
                <a:solidFill>
                  <a:srgbClr val="02030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400" dirty="0" err="1">
                <a:solidFill>
                  <a:srgbClr val="02030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doit</a:t>
            </a:r>
            <a:r>
              <a:rPr lang="pl-PL" sz="2400" dirty="0">
                <a:solidFill>
                  <a:srgbClr val="02030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400" dirty="0" err="1">
                <a:solidFill>
                  <a:srgbClr val="02030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son</a:t>
            </a:r>
            <a:r>
              <a:rPr lang="pl-PL" sz="2400" dirty="0">
                <a:solidFill>
                  <a:srgbClr val="02030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nom </a:t>
            </a:r>
            <a:r>
              <a:rPr lang="pl-PL" sz="2400" dirty="0" err="1">
                <a:solidFill>
                  <a:srgbClr val="02030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sachant</a:t>
            </a:r>
            <a:r>
              <a:rPr lang="pl-PL" sz="2400" dirty="0">
                <a:solidFill>
                  <a:srgbClr val="02030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400" dirty="0" err="1">
                <a:solidFill>
                  <a:srgbClr val="02030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que</a:t>
            </a:r>
            <a:r>
              <a:rPr lang="pl-PL" sz="2400" dirty="0">
                <a:solidFill>
                  <a:srgbClr val="02030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ce </a:t>
            </a:r>
            <a:r>
              <a:rPr lang="pl-PL" sz="2400" dirty="0" err="1">
                <a:solidFill>
                  <a:srgbClr val="02030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toponyme</a:t>
            </a:r>
            <a:r>
              <a:rPr lang="pl-PL" sz="2400" dirty="0">
                <a:solidFill>
                  <a:srgbClr val="02030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400" dirty="0" err="1">
                <a:solidFill>
                  <a:srgbClr val="02030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vient</a:t>
            </a:r>
            <a:r>
              <a:rPr lang="pl-PL" sz="2400" dirty="0">
                <a:solidFill>
                  <a:srgbClr val="02030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du latin</a:t>
            </a:r>
            <a:r>
              <a:rPr lang="pl-PL" sz="2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l-PL" sz="2400" b="0" i="1" dirty="0" err="1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canem</a:t>
            </a:r>
            <a:r>
              <a:rPr lang="pl-PL" sz="2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fr-FR" sz="2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accusatif singulier de</a:t>
            </a:r>
            <a:r>
              <a:rPr lang="pl-PL" sz="2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l-PL" sz="2400" b="0" i="1" dirty="0" err="1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canis</a:t>
            </a:r>
            <a:r>
              <a:rPr lang="pl-PL" sz="2400" dirty="0">
                <a:solidFill>
                  <a:srgbClr val="202122"/>
                </a:solidFill>
                <a:latin typeface="Arial" panose="020B0604020202020204" pitchFamily="34" charset="0"/>
              </a:rPr>
              <a:t> ?</a:t>
            </a:r>
            <a:endParaRPr lang="pl-PL" sz="2400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pl-PL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endParaRPr lang="pl-PL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Îles Canaries">
            <a:extLst>
              <a:ext uri="{FF2B5EF4-FFF2-40B4-BE49-F238E27FC236}">
                <a16:creationId xmlns:a16="http://schemas.microsoft.com/office/drawing/2014/main" id="{10937C65-9657-4EA6-AF12-AE78505F8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8307" y="2805344"/>
            <a:ext cx="4542185" cy="3172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2407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lason de Communauté autonome des îles Canaries">
            <a:extLst>
              <a:ext uri="{FF2B5EF4-FFF2-40B4-BE49-F238E27FC236}">
                <a16:creationId xmlns:a16="http://schemas.microsoft.com/office/drawing/2014/main" id="{580788E8-ACF1-4CB8-9B66-5D1C91E2AA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238" y="0"/>
            <a:ext cx="83899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39299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DDD8BC76-F320-4753-91B3-D65A46C7789D}"/>
              </a:ext>
            </a:extLst>
          </p:cNvPr>
          <p:cNvSpPr txBox="1"/>
          <p:nvPr/>
        </p:nvSpPr>
        <p:spPr>
          <a:xfrm>
            <a:off x="2086253" y="1429305"/>
            <a:ext cx="7670306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000" b="0" i="0" dirty="0">
                <a:solidFill>
                  <a:srgbClr val="02030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Durant l’Antiquité, lorsque les premiers explorateurs ont accosté sur l’île principale, ils ont été surpris par le très grand nombre </a:t>
            </a:r>
            <a:r>
              <a:rPr lang="pl-PL" sz="2000" b="0" i="0" dirty="0">
                <a:solidFill>
                  <a:srgbClr val="02030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pl-PL" sz="2000" b="0" i="0" dirty="0" err="1">
                <a:solidFill>
                  <a:srgbClr val="02030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chiens</a:t>
            </a:r>
            <a:r>
              <a:rPr lang="pl-PL" sz="2000" b="0" i="0" dirty="0">
                <a:solidFill>
                  <a:srgbClr val="02030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b="0" i="0" dirty="0">
                <a:solidFill>
                  <a:srgbClr val="02030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sauvages qui s’y trouvaient. Relatant leur découverte, l’historien romain Pline l’Ancien a ainsi parlé de «</a:t>
            </a:r>
            <a:r>
              <a:rPr lang="fr-FR" sz="2000" b="0" i="0" dirty="0" err="1">
                <a:solidFill>
                  <a:srgbClr val="02030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canariae</a:t>
            </a:r>
            <a:r>
              <a:rPr lang="fr-FR" sz="2000" b="0" i="0" dirty="0">
                <a:solidFill>
                  <a:srgbClr val="02030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b="0" i="0" dirty="0" err="1">
                <a:solidFill>
                  <a:srgbClr val="02030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insulae</a:t>
            </a:r>
            <a:r>
              <a:rPr lang="fr-FR" sz="2000" b="0" i="0" dirty="0">
                <a:solidFill>
                  <a:srgbClr val="02030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», signifiant «île aux chiens» en latin.</a:t>
            </a:r>
            <a:endParaRPr lang="pl-PL" sz="2000" b="0" i="0" dirty="0">
              <a:solidFill>
                <a:srgbClr val="02030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l-PL" sz="2000" b="0" i="0" dirty="0">
              <a:solidFill>
                <a:srgbClr val="02030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fr-FR" sz="2000" b="0" i="0" dirty="0">
                <a:solidFill>
                  <a:srgbClr val="02030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 réalité, c’est</a:t>
            </a:r>
            <a:r>
              <a:rPr lang="pl-PL" sz="2000" b="0" i="0" dirty="0">
                <a:solidFill>
                  <a:srgbClr val="02030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b="0" i="0" dirty="0" err="1">
                <a:solidFill>
                  <a:srgbClr val="02030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l`oiseau</a:t>
            </a:r>
            <a:r>
              <a:rPr lang="pl-PL" sz="2000" b="0" i="0" dirty="0">
                <a:solidFill>
                  <a:srgbClr val="02030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b="0" i="0" dirty="0">
                <a:solidFill>
                  <a:srgbClr val="02030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lui-même, un serin, qui a pris le nom de «canari», car originaire de ces îles</a:t>
            </a:r>
            <a:r>
              <a:rPr lang="fr-FR" sz="2400" b="0" i="0" dirty="0">
                <a:solidFill>
                  <a:srgbClr val="02030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43905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210CDB5E-E29A-45D4-B8C3-8C01593300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0"/>
            <a:ext cx="12055875" cy="674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401188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570</Words>
  <Application>Microsoft Office PowerPoint</Application>
  <PresentationFormat>Panoramiczny</PresentationFormat>
  <Paragraphs>50</Paragraphs>
  <Slides>16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CanalDemItalique</vt:lpstr>
      <vt:lpstr>Times New Roman</vt:lpstr>
      <vt:lpstr>Motyw pakietu Office</vt:lpstr>
      <vt:lpstr>Le vocabulaire scientifique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vocabulaire scientifique</dc:title>
  <dc:creator>DELL</dc:creator>
  <cp:lastModifiedBy>DELL</cp:lastModifiedBy>
  <cp:revision>27</cp:revision>
  <dcterms:created xsi:type="dcterms:W3CDTF">2021-06-14T18:46:11Z</dcterms:created>
  <dcterms:modified xsi:type="dcterms:W3CDTF">2023-06-14T22:56:10Z</dcterms:modified>
</cp:coreProperties>
</file>