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0" r:id="rId3"/>
    <p:sldId id="279" r:id="rId4"/>
    <p:sldId id="299" r:id="rId5"/>
    <p:sldId id="281" r:id="rId6"/>
    <p:sldId id="294" r:id="rId7"/>
    <p:sldId id="295" r:id="rId8"/>
    <p:sldId id="292" r:id="rId9"/>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B8DE7E7-7E5E-4AEF-A489-9190096D1057}"/>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ABA34ACA-E6A4-4C8A-9C4C-79334386BFC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60D0AC9A-97E6-41DF-8446-17D78CF8FB0F}"/>
              </a:ext>
            </a:extLst>
          </p:cNvPr>
          <p:cNvSpPr>
            <a:spLocks noGrp="1"/>
          </p:cNvSpPr>
          <p:nvPr>
            <p:ph type="dt" sz="half" idx="10"/>
          </p:nvPr>
        </p:nvSpPr>
        <p:spPr/>
        <p:txBody>
          <a:bodyPr/>
          <a:lstStyle/>
          <a:p>
            <a:fld id="{C78ADD6A-8070-4738-AE6D-1B555A5517B5}" type="datetimeFigureOut">
              <a:rPr lang="pl-PL" smtClean="0"/>
              <a:t>2023-05-31</a:t>
            </a:fld>
            <a:endParaRPr lang="pl-PL"/>
          </a:p>
        </p:txBody>
      </p:sp>
      <p:sp>
        <p:nvSpPr>
          <p:cNvPr id="5" name="Symbol zastępczy stopki 4">
            <a:extLst>
              <a:ext uri="{FF2B5EF4-FFF2-40B4-BE49-F238E27FC236}">
                <a16:creationId xmlns:a16="http://schemas.microsoft.com/office/drawing/2014/main" id="{26AB6D78-6AC0-4633-B64F-D1A00E060E06}"/>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8C13CD1A-5DFB-4E4F-90E7-6C1E7EB3B632}"/>
              </a:ext>
            </a:extLst>
          </p:cNvPr>
          <p:cNvSpPr>
            <a:spLocks noGrp="1"/>
          </p:cNvSpPr>
          <p:nvPr>
            <p:ph type="sldNum" sz="quarter" idx="12"/>
          </p:nvPr>
        </p:nvSpPr>
        <p:spPr/>
        <p:txBody>
          <a:bodyPr/>
          <a:lstStyle/>
          <a:p>
            <a:fld id="{DB1A2F81-C0A0-41F9-9F93-CF3482CC231B}" type="slidenum">
              <a:rPr lang="pl-PL" smtClean="0"/>
              <a:t>‹#›</a:t>
            </a:fld>
            <a:endParaRPr lang="pl-PL"/>
          </a:p>
        </p:txBody>
      </p:sp>
    </p:spTree>
    <p:extLst>
      <p:ext uri="{BB962C8B-B14F-4D97-AF65-F5344CB8AC3E}">
        <p14:creationId xmlns:p14="http://schemas.microsoft.com/office/powerpoint/2010/main" val="1618082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9A870F7-D7B1-4D37-AA68-E5B8E7464586}"/>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6652E6D6-F239-4461-A15F-E34FA16485A6}"/>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9664F7C1-6F0A-4EB5-92B9-98D40155D690}"/>
              </a:ext>
            </a:extLst>
          </p:cNvPr>
          <p:cNvSpPr>
            <a:spLocks noGrp="1"/>
          </p:cNvSpPr>
          <p:nvPr>
            <p:ph type="dt" sz="half" idx="10"/>
          </p:nvPr>
        </p:nvSpPr>
        <p:spPr/>
        <p:txBody>
          <a:bodyPr/>
          <a:lstStyle/>
          <a:p>
            <a:fld id="{C78ADD6A-8070-4738-AE6D-1B555A5517B5}" type="datetimeFigureOut">
              <a:rPr lang="pl-PL" smtClean="0"/>
              <a:t>2023-05-31</a:t>
            </a:fld>
            <a:endParaRPr lang="pl-PL"/>
          </a:p>
        </p:txBody>
      </p:sp>
      <p:sp>
        <p:nvSpPr>
          <p:cNvPr id="5" name="Symbol zastępczy stopki 4">
            <a:extLst>
              <a:ext uri="{FF2B5EF4-FFF2-40B4-BE49-F238E27FC236}">
                <a16:creationId xmlns:a16="http://schemas.microsoft.com/office/drawing/2014/main" id="{7DF42ED7-0AB5-48E5-8044-708EAA568299}"/>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8B16BA61-EE50-4224-8E6E-92116FD09E52}"/>
              </a:ext>
            </a:extLst>
          </p:cNvPr>
          <p:cNvSpPr>
            <a:spLocks noGrp="1"/>
          </p:cNvSpPr>
          <p:nvPr>
            <p:ph type="sldNum" sz="quarter" idx="12"/>
          </p:nvPr>
        </p:nvSpPr>
        <p:spPr/>
        <p:txBody>
          <a:bodyPr/>
          <a:lstStyle/>
          <a:p>
            <a:fld id="{DB1A2F81-C0A0-41F9-9F93-CF3482CC231B}" type="slidenum">
              <a:rPr lang="pl-PL" smtClean="0"/>
              <a:t>‹#›</a:t>
            </a:fld>
            <a:endParaRPr lang="pl-PL"/>
          </a:p>
        </p:txBody>
      </p:sp>
    </p:spTree>
    <p:extLst>
      <p:ext uri="{BB962C8B-B14F-4D97-AF65-F5344CB8AC3E}">
        <p14:creationId xmlns:p14="http://schemas.microsoft.com/office/powerpoint/2010/main" val="1318063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240D08EF-DD61-4D09-8EC2-019841B723A3}"/>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170D03A3-039C-4171-BB1A-0DFC739794DD}"/>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91EC3D16-AE8B-4C42-AC60-1F90407BFD69}"/>
              </a:ext>
            </a:extLst>
          </p:cNvPr>
          <p:cNvSpPr>
            <a:spLocks noGrp="1"/>
          </p:cNvSpPr>
          <p:nvPr>
            <p:ph type="dt" sz="half" idx="10"/>
          </p:nvPr>
        </p:nvSpPr>
        <p:spPr/>
        <p:txBody>
          <a:bodyPr/>
          <a:lstStyle/>
          <a:p>
            <a:fld id="{C78ADD6A-8070-4738-AE6D-1B555A5517B5}" type="datetimeFigureOut">
              <a:rPr lang="pl-PL" smtClean="0"/>
              <a:t>2023-05-31</a:t>
            </a:fld>
            <a:endParaRPr lang="pl-PL"/>
          </a:p>
        </p:txBody>
      </p:sp>
      <p:sp>
        <p:nvSpPr>
          <p:cNvPr id="5" name="Symbol zastępczy stopki 4">
            <a:extLst>
              <a:ext uri="{FF2B5EF4-FFF2-40B4-BE49-F238E27FC236}">
                <a16:creationId xmlns:a16="http://schemas.microsoft.com/office/drawing/2014/main" id="{A620E3B0-9D7F-4B17-B245-00D338A21DA7}"/>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B1BFA67B-4EAF-4CD1-8FF1-77ADB4CD473F}"/>
              </a:ext>
            </a:extLst>
          </p:cNvPr>
          <p:cNvSpPr>
            <a:spLocks noGrp="1"/>
          </p:cNvSpPr>
          <p:nvPr>
            <p:ph type="sldNum" sz="quarter" idx="12"/>
          </p:nvPr>
        </p:nvSpPr>
        <p:spPr/>
        <p:txBody>
          <a:bodyPr/>
          <a:lstStyle/>
          <a:p>
            <a:fld id="{DB1A2F81-C0A0-41F9-9F93-CF3482CC231B}" type="slidenum">
              <a:rPr lang="pl-PL" smtClean="0"/>
              <a:t>‹#›</a:t>
            </a:fld>
            <a:endParaRPr lang="pl-PL"/>
          </a:p>
        </p:txBody>
      </p:sp>
    </p:spTree>
    <p:extLst>
      <p:ext uri="{BB962C8B-B14F-4D97-AF65-F5344CB8AC3E}">
        <p14:creationId xmlns:p14="http://schemas.microsoft.com/office/powerpoint/2010/main" val="94059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970013A-CC2D-4C82-B373-D68023F210F7}"/>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ED515A79-3D88-4D42-8B93-E98E64F08B27}"/>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3553501B-2FB6-44BE-9019-F5580D0DAAC1}"/>
              </a:ext>
            </a:extLst>
          </p:cNvPr>
          <p:cNvSpPr>
            <a:spLocks noGrp="1"/>
          </p:cNvSpPr>
          <p:nvPr>
            <p:ph type="dt" sz="half" idx="10"/>
          </p:nvPr>
        </p:nvSpPr>
        <p:spPr/>
        <p:txBody>
          <a:bodyPr/>
          <a:lstStyle/>
          <a:p>
            <a:fld id="{C78ADD6A-8070-4738-AE6D-1B555A5517B5}" type="datetimeFigureOut">
              <a:rPr lang="pl-PL" smtClean="0"/>
              <a:t>2023-05-31</a:t>
            </a:fld>
            <a:endParaRPr lang="pl-PL"/>
          </a:p>
        </p:txBody>
      </p:sp>
      <p:sp>
        <p:nvSpPr>
          <p:cNvPr id="5" name="Symbol zastępczy stopki 4">
            <a:extLst>
              <a:ext uri="{FF2B5EF4-FFF2-40B4-BE49-F238E27FC236}">
                <a16:creationId xmlns:a16="http://schemas.microsoft.com/office/drawing/2014/main" id="{ABC83362-7523-4A64-98CE-3B8A0B75C982}"/>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FF52A9AA-FD61-4932-AE2A-549AE5AE27DF}"/>
              </a:ext>
            </a:extLst>
          </p:cNvPr>
          <p:cNvSpPr>
            <a:spLocks noGrp="1"/>
          </p:cNvSpPr>
          <p:nvPr>
            <p:ph type="sldNum" sz="quarter" idx="12"/>
          </p:nvPr>
        </p:nvSpPr>
        <p:spPr/>
        <p:txBody>
          <a:bodyPr/>
          <a:lstStyle/>
          <a:p>
            <a:fld id="{DB1A2F81-C0A0-41F9-9F93-CF3482CC231B}" type="slidenum">
              <a:rPr lang="pl-PL" smtClean="0"/>
              <a:t>‹#›</a:t>
            </a:fld>
            <a:endParaRPr lang="pl-PL"/>
          </a:p>
        </p:txBody>
      </p:sp>
    </p:spTree>
    <p:extLst>
      <p:ext uri="{BB962C8B-B14F-4D97-AF65-F5344CB8AC3E}">
        <p14:creationId xmlns:p14="http://schemas.microsoft.com/office/powerpoint/2010/main" val="2015478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CCA6B89-8D56-49EA-9B92-C0A1B4047809}"/>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824006A6-0920-4743-A805-561B4CECB2F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16B72EF6-5659-4C9B-B6B5-6941C338DEF6}"/>
              </a:ext>
            </a:extLst>
          </p:cNvPr>
          <p:cNvSpPr>
            <a:spLocks noGrp="1"/>
          </p:cNvSpPr>
          <p:nvPr>
            <p:ph type="dt" sz="half" idx="10"/>
          </p:nvPr>
        </p:nvSpPr>
        <p:spPr/>
        <p:txBody>
          <a:bodyPr/>
          <a:lstStyle/>
          <a:p>
            <a:fld id="{C78ADD6A-8070-4738-AE6D-1B555A5517B5}" type="datetimeFigureOut">
              <a:rPr lang="pl-PL" smtClean="0"/>
              <a:t>2023-05-31</a:t>
            </a:fld>
            <a:endParaRPr lang="pl-PL"/>
          </a:p>
        </p:txBody>
      </p:sp>
      <p:sp>
        <p:nvSpPr>
          <p:cNvPr id="5" name="Symbol zastępczy stopki 4">
            <a:extLst>
              <a:ext uri="{FF2B5EF4-FFF2-40B4-BE49-F238E27FC236}">
                <a16:creationId xmlns:a16="http://schemas.microsoft.com/office/drawing/2014/main" id="{A35CD59B-96FE-4BD2-9967-3500E87F82FA}"/>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E740A5BD-C875-4464-9965-E893F80D10C5}"/>
              </a:ext>
            </a:extLst>
          </p:cNvPr>
          <p:cNvSpPr>
            <a:spLocks noGrp="1"/>
          </p:cNvSpPr>
          <p:nvPr>
            <p:ph type="sldNum" sz="quarter" idx="12"/>
          </p:nvPr>
        </p:nvSpPr>
        <p:spPr/>
        <p:txBody>
          <a:bodyPr/>
          <a:lstStyle/>
          <a:p>
            <a:fld id="{DB1A2F81-C0A0-41F9-9F93-CF3482CC231B}" type="slidenum">
              <a:rPr lang="pl-PL" smtClean="0"/>
              <a:t>‹#›</a:t>
            </a:fld>
            <a:endParaRPr lang="pl-PL"/>
          </a:p>
        </p:txBody>
      </p:sp>
    </p:spTree>
    <p:extLst>
      <p:ext uri="{BB962C8B-B14F-4D97-AF65-F5344CB8AC3E}">
        <p14:creationId xmlns:p14="http://schemas.microsoft.com/office/powerpoint/2010/main" val="2686870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F35325C-AF2B-4BD8-BC5C-FC5F20D9F8E0}"/>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25DB4F7D-113A-4EFB-9DD1-02BD4D990938}"/>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C0C33912-8A3F-4A72-A2B3-A347447B48F2}"/>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37349D59-1BF5-44F1-B8A4-2284BC286196}"/>
              </a:ext>
            </a:extLst>
          </p:cNvPr>
          <p:cNvSpPr>
            <a:spLocks noGrp="1"/>
          </p:cNvSpPr>
          <p:nvPr>
            <p:ph type="dt" sz="half" idx="10"/>
          </p:nvPr>
        </p:nvSpPr>
        <p:spPr/>
        <p:txBody>
          <a:bodyPr/>
          <a:lstStyle/>
          <a:p>
            <a:fld id="{C78ADD6A-8070-4738-AE6D-1B555A5517B5}" type="datetimeFigureOut">
              <a:rPr lang="pl-PL" smtClean="0"/>
              <a:t>2023-05-31</a:t>
            </a:fld>
            <a:endParaRPr lang="pl-PL"/>
          </a:p>
        </p:txBody>
      </p:sp>
      <p:sp>
        <p:nvSpPr>
          <p:cNvPr id="6" name="Symbol zastępczy stopki 5">
            <a:extLst>
              <a:ext uri="{FF2B5EF4-FFF2-40B4-BE49-F238E27FC236}">
                <a16:creationId xmlns:a16="http://schemas.microsoft.com/office/drawing/2014/main" id="{0B4437DC-B0D6-49DD-9188-EBB985CF1E91}"/>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6D723674-BA27-49E7-B331-E7C23676DFCC}"/>
              </a:ext>
            </a:extLst>
          </p:cNvPr>
          <p:cNvSpPr>
            <a:spLocks noGrp="1"/>
          </p:cNvSpPr>
          <p:nvPr>
            <p:ph type="sldNum" sz="quarter" idx="12"/>
          </p:nvPr>
        </p:nvSpPr>
        <p:spPr/>
        <p:txBody>
          <a:bodyPr/>
          <a:lstStyle/>
          <a:p>
            <a:fld id="{DB1A2F81-C0A0-41F9-9F93-CF3482CC231B}" type="slidenum">
              <a:rPr lang="pl-PL" smtClean="0"/>
              <a:t>‹#›</a:t>
            </a:fld>
            <a:endParaRPr lang="pl-PL"/>
          </a:p>
        </p:txBody>
      </p:sp>
    </p:spTree>
    <p:extLst>
      <p:ext uri="{BB962C8B-B14F-4D97-AF65-F5344CB8AC3E}">
        <p14:creationId xmlns:p14="http://schemas.microsoft.com/office/powerpoint/2010/main" val="754745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7C3ECE3-9176-4EE4-879A-F5B57ADCF0CF}"/>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98678B7C-0A61-4E9F-ABE8-743783A856A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36E91F88-42BC-4FBC-9C0B-99028240F35D}"/>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E7703534-29DC-4960-AB00-4B94A9B9A00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0611BE9A-2AFC-4419-8B28-27C7FC9BE559}"/>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B7053FB4-58FC-46E4-BAB9-8DA95392847A}"/>
              </a:ext>
            </a:extLst>
          </p:cNvPr>
          <p:cNvSpPr>
            <a:spLocks noGrp="1"/>
          </p:cNvSpPr>
          <p:nvPr>
            <p:ph type="dt" sz="half" idx="10"/>
          </p:nvPr>
        </p:nvSpPr>
        <p:spPr/>
        <p:txBody>
          <a:bodyPr/>
          <a:lstStyle/>
          <a:p>
            <a:fld id="{C78ADD6A-8070-4738-AE6D-1B555A5517B5}" type="datetimeFigureOut">
              <a:rPr lang="pl-PL" smtClean="0"/>
              <a:t>2023-05-31</a:t>
            </a:fld>
            <a:endParaRPr lang="pl-PL"/>
          </a:p>
        </p:txBody>
      </p:sp>
      <p:sp>
        <p:nvSpPr>
          <p:cNvPr id="8" name="Symbol zastępczy stopki 7">
            <a:extLst>
              <a:ext uri="{FF2B5EF4-FFF2-40B4-BE49-F238E27FC236}">
                <a16:creationId xmlns:a16="http://schemas.microsoft.com/office/drawing/2014/main" id="{F8628DF9-5299-4D24-ACAE-450F669057BB}"/>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668E9CF3-F92A-4DE3-A7D9-3C2194EFEB80}"/>
              </a:ext>
            </a:extLst>
          </p:cNvPr>
          <p:cNvSpPr>
            <a:spLocks noGrp="1"/>
          </p:cNvSpPr>
          <p:nvPr>
            <p:ph type="sldNum" sz="quarter" idx="12"/>
          </p:nvPr>
        </p:nvSpPr>
        <p:spPr/>
        <p:txBody>
          <a:bodyPr/>
          <a:lstStyle/>
          <a:p>
            <a:fld id="{DB1A2F81-C0A0-41F9-9F93-CF3482CC231B}" type="slidenum">
              <a:rPr lang="pl-PL" smtClean="0"/>
              <a:t>‹#›</a:t>
            </a:fld>
            <a:endParaRPr lang="pl-PL"/>
          </a:p>
        </p:txBody>
      </p:sp>
    </p:spTree>
    <p:extLst>
      <p:ext uri="{BB962C8B-B14F-4D97-AF65-F5344CB8AC3E}">
        <p14:creationId xmlns:p14="http://schemas.microsoft.com/office/powerpoint/2010/main" val="4090706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129FAAF-3CC9-4107-9FA0-C4085E6F31F3}"/>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FC110ACD-9F24-4CDF-8278-70590723A1D1}"/>
              </a:ext>
            </a:extLst>
          </p:cNvPr>
          <p:cNvSpPr>
            <a:spLocks noGrp="1"/>
          </p:cNvSpPr>
          <p:nvPr>
            <p:ph type="dt" sz="half" idx="10"/>
          </p:nvPr>
        </p:nvSpPr>
        <p:spPr/>
        <p:txBody>
          <a:bodyPr/>
          <a:lstStyle/>
          <a:p>
            <a:fld id="{C78ADD6A-8070-4738-AE6D-1B555A5517B5}" type="datetimeFigureOut">
              <a:rPr lang="pl-PL" smtClean="0"/>
              <a:t>2023-05-31</a:t>
            </a:fld>
            <a:endParaRPr lang="pl-PL"/>
          </a:p>
        </p:txBody>
      </p:sp>
      <p:sp>
        <p:nvSpPr>
          <p:cNvPr id="4" name="Symbol zastępczy stopki 3">
            <a:extLst>
              <a:ext uri="{FF2B5EF4-FFF2-40B4-BE49-F238E27FC236}">
                <a16:creationId xmlns:a16="http://schemas.microsoft.com/office/drawing/2014/main" id="{D0C74920-CDC9-4EEE-AEC5-CD56642467A2}"/>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E46B3873-3303-4422-AB90-1838AB088383}"/>
              </a:ext>
            </a:extLst>
          </p:cNvPr>
          <p:cNvSpPr>
            <a:spLocks noGrp="1"/>
          </p:cNvSpPr>
          <p:nvPr>
            <p:ph type="sldNum" sz="quarter" idx="12"/>
          </p:nvPr>
        </p:nvSpPr>
        <p:spPr/>
        <p:txBody>
          <a:bodyPr/>
          <a:lstStyle/>
          <a:p>
            <a:fld id="{DB1A2F81-C0A0-41F9-9F93-CF3482CC231B}" type="slidenum">
              <a:rPr lang="pl-PL" smtClean="0"/>
              <a:t>‹#›</a:t>
            </a:fld>
            <a:endParaRPr lang="pl-PL"/>
          </a:p>
        </p:txBody>
      </p:sp>
    </p:spTree>
    <p:extLst>
      <p:ext uri="{BB962C8B-B14F-4D97-AF65-F5344CB8AC3E}">
        <p14:creationId xmlns:p14="http://schemas.microsoft.com/office/powerpoint/2010/main" val="1384389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52322E7F-61BE-4771-8C68-BB20D2135AA2}"/>
              </a:ext>
            </a:extLst>
          </p:cNvPr>
          <p:cNvSpPr>
            <a:spLocks noGrp="1"/>
          </p:cNvSpPr>
          <p:nvPr>
            <p:ph type="dt" sz="half" idx="10"/>
          </p:nvPr>
        </p:nvSpPr>
        <p:spPr/>
        <p:txBody>
          <a:bodyPr/>
          <a:lstStyle/>
          <a:p>
            <a:fld id="{C78ADD6A-8070-4738-AE6D-1B555A5517B5}" type="datetimeFigureOut">
              <a:rPr lang="pl-PL" smtClean="0"/>
              <a:t>2023-05-31</a:t>
            </a:fld>
            <a:endParaRPr lang="pl-PL"/>
          </a:p>
        </p:txBody>
      </p:sp>
      <p:sp>
        <p:nvSpPr>
          <p:cNvPr id="3" name="Symbol zastępczy stopki 2">
            <a:extLst>
              <a:ext uri="{FF2B5EF4-FFF2-40B4-BE49-F238E27FC236}">
                <a16:creationId xmlns:a16="http://schemas.microsoft.com/office/drawing/2014/main" id="{921AE529-0C01-4039-9AC8-46C571EF486D}"/>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AF3630D6-8418-46D8-9D2E-E18C25FB2EBB}"/>
              </a:ext>
            </a:extLst>
          </p:cNvPr>
          <p:cNvSpPr>
            <a:spLocks noGrp="1"/>
          </p:cNvSpPr>
          <p:nvPr>
            <p:ph type="sldNum" sz="quarter" idx="12"/>
          </p:nvPr>
        </p:nvSpPr>
        <p:spPr/>
        <p:txBody>
          <a:bodyPr/>
          <a:lstStyle/>
          <a:p>
            <a:fld id="{DB1A2F81-C0A0-41F9-9F93-CF3482CC231B}" type="slidenum">
              <a:rPr lang="pl-PL" smtClean="0"/>
              <a:t>‹#›</a:t>
            </a:fld>
            <a:endParaRPr lang="pl-PL"/>
          </a:p>
        </p:txBody>
      </p:sp>
    </p:spTree>
    <p:extLst>
      <p:ext uri="{BB962C8B-B14F-4D97-AF65-F5344CB8AC3E}">
        <p14:creationId xmlns:p14="http://schemas.microsoft.com/office/powerpoint/2010/main" val="2618884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EBC7D6E-0D26-446D-9EBD-F7764DA53D1D}"/>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FA9D4767-9916-4066-9972-ADDDC7DC4B5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B19656FC-550B-4D30-8B04-1142A3FD73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8B268E6E-C915-47C8-887D-5A9A09AE191C}"/>
              </a:ext>
            </a:extLst>
          </p:cNvPr>
          <p:cNvSpPr>
            <a:spLocks noGrp="1"/>
          </p:cNvSpPr>
          <p:nvPr>
            <p:ph type="dt" sz="half" idx="10"/>
          </p:nvPr>
        </p:nvSpPr>
        <p:spPr/>
        <p:txBody>
          <a:bodyPr/>
          <a:lstStyle/>
          <a:p>
            <a:fld id="{C78ADD6A-8070-4738-AE6D-1B555A5517B5}" type="datetimeFigureOut">
              <a:rPr lang="pl-PL" smtClean="0"/>
              <a:t>2023-05-31</a:t>
            </a:fld>
            <a:endParaRPr lang="pl-PL"/>
          </a:p>
        </p:txBody>
      </p:sp>
      <p:sp>
        <p:nvSpPr>
          <p:cNvPr id="6" name="Symbol zastępczy stopki 5">
            <a:extLst>
              <a:ext uri="{FF2B5EF4-FFF2-40B4-BE49-F238E27FC236}">
                <a16:creationId xmlns:a16="http://schemas.microsoft.com/office/drawing/2014/main" id="{B1DC4411-E4EA-4267-8CE1-FDE97854369D}"/>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821D4ECA-F009-42F7-A3DA-05564247B6A9}"/>
              </a:ext>
            </a:extLst>
          </p:cNvPr>
          <p:cNvSpPr>
            <a:spLocks noGrp="1"/>
          </p:cNvSpPr>
          <p:nvPr>
            <p:ph type="sldNum" sz="quarter" idx="12"/>
          </p:nvPr>
        </p:nvSpPr>
        <p:spPr/>
        <p:txBody>
          <a:bodyPr/>
          <a:lstStyle/>
          <a:p>
            <a:fld id="{DB1A2F81-C0A0-41F9-9F93-CF3482CC231B}" type="slidenum">
              <a:rPr lang="pl-PL" smtClean="0"/>
              <a:t>‹#›</a:t>
            </a:fld>
            <a:endParaRPr lang="pl-PL"/>
          </a:p>
        </p:txBody>
      </p:sp>
    </p:spTree>
    <p:extLst>
      <p:ext uri="{BB962C8B-B14F-4D97-AF65-F5344CB8AC3E}">
        <p14:creationId xmlns:p14="http://schemas.microsoft.com/office/powerpoint/2010/main" val="2874678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675EC2D-60CA-44BF-971F-30C336DAD57C}"/>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D54AABB3-5B36-4E81-83A6-61379FA3436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C222D04D-337C-4515-BDA8-50D096C0A2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C2DEFC41-B541-4728-AB90-CB836F2431CB}"/>
              </a:ext>
            </a:extLst>
          </p:cNvPr>
          <p:cNvSpPr>
            <a:spLocks noGrp="1"/>
          </p:cNvSpPr>
          <p:nvPr>
            <p:ph type="dt" sz="half" idx="10"/>
          </p:nvPr>
        </p:nvSpPr>
        <p:spPr/>
        <p:txBody>
          <a:bodyPr/>
          <a:lstStyle/>
          <a:p>
            <a:fld id="{C78ADD6A-8070-4738-AE6D-1B555A5517B5}" type="datetimeFigureOut">
              <a:rPr lang="pl-PL" smtClean="0"/>
              <a:t>2023-05-31</a:t>
            </a:fld>
            <a:endParaRPr lang="pl-PL"/>
          </a:p>
        </p:txBody>
      </p:sp>
      <p:sp>
        <p:nvSpPr>
          <p:cNvPr id="6" name="Symbol zastępczy stopki 5">
            <a:extLst>
              <a:ext uri="{FF2B5EF4-FFF2-40B4-BE49-F238E27FC236}">
                <a16:creationId xmlns:a16="http://schemas.microsoft.com/office/drawing/2014/main" id="{7A8FA4E3-19F9-4384-B2E8-FB3F75EF20C9}"/>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01FAC390-BFB5-4D3E-A2E9-56678DD12028}"/>
              </a:ext>
            </a:extLst>
          </p:cNvPr>
          <p:cNvSpPr>
            <a:spLocks noGrp="1"/>
          </p:cNvSpPr>
          <p:nvPr>
            <p:ph type="sldNum" sz="quarter" idx="12"/>
          </p:nvPr>
        </p:nvSpPr>
        <p:spPr/>
        <p:txBody>
          <a:bodyPr/>
          <a:lstStyle/>
          <a:p>
            <a:fld id="{DB1A2F81-C0A0-41F9-9F93-CF3482CC231B}" type="slidenum">
              <a:rPr lang="pl-PL" smtClean="0"/>
              <a:t>‹#›</a:t>
            </a:fld>
            <a:endParaRPr lang="pl-PL"/>
          </a:p>
        </p:txBody>
      </p:sp>
    </p:spTree>
    <p:extLst>
      <p:ext uri="{BB962C8B-B14F-4D97-AF65-F5344CB8AC3E}">
        <p14:creationId xmlns:p14="http://schemas.microsoft.com/office/powerpoint/2010/main" val="1296027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28860B1D-84BC-49BC-B91C-8FD48492BC7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F1EE80B0-261E-456A-BB67-3D1E627A647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BE7437CC-DC44-45D2-87BA-B8829FE75CD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8ADD6A-8070-4738-AE6D-1B555A5517B5}" type="datetimeFigureOut">
              <a:rPr lang="pl-PL" smtClean="0"/>
              <a:t>2023-05-31</a:t>
            </a:fld>
            <a:endParaRPr lang="pl-PL"/>
          </a:p>
        </p:txBody>
      </p:sp>
      <p:sp>
        <p:nvSpPr>
          <p:cNvPr id="5" name="Symbol zastępczy stopki 4">
            <a:extLst>
              <a:ext uri="{FF2B5EF4-FFF2-40B4-BE49-F238E27FC236}">
                <a16:creationId xmlns:a16="http://schemas.microsoft.com/office/drawing/2014/main" id="{CAD52AC4-D2D5-48E6-9096-7009A23D04B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740EB70F-A41E-47EF-A91B-96723A91B56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1A2F81-C0A0-41F9-9F93-CF3482CC231B}" type="slidenum">
              <a:rPr lang="pl-PL" smtClean="0"/>
              <a:t>‹#›</a:t>
            </a:fld>
            <a:endParaRPr lang="pl-PL"/>
          </a:p>
        </p:txBody>
      </p:sp>
    </p:spTree>
    <p:extLst>
      <p:ext uri="{BB962C8B-B14F-4D97-AF65-F5344CB8AC3E}">
        <p14:creationId xmlns:p14="http://schemas.microsoft.com/office/powerpoint/2010/main" val="42192783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41959AA-73F6-4FE0-8E29-C05AB8D55C55}"/>
              </a:ext>
            </a:extLst>
          </p:cNvPr>
          <p:cNvSpPr>
            <a:spLocks noGrp="1"/>
          </p:cNvSpPr>
          <p:nvPr>
            <p:ph type="ctrTitle"/>
          </p:nvPr>
        </p:nvSpPr>
        <p:spPr/>
        <p:txBody>
          <a:bodyPr/>
          <a:lstStyle/>
          <a:p>
            <a:r>
              <a:rPr lang="pl-PL" dirty="0"/>
              <a:t>La </a:t>
            </a:r>
            <a:r>
              <a:rPr lang="pl-PL" dirty="0" err="1"/>
              <a:t>lecture</a:t>
            </a:r>
            <a:r>
              <a:rPr lang="pl-PL" dirty="0"/>
              <a:t> </a:t>
            </a:r>
            <a:r>
              <a:rPr lang="pl-PL" dirty="0" err="1"/>
              <a:t>plurielle</a:t>
            </a:r>
            <a:endParaRPr lang="pl-PL" dirty="0"/>
          </a:p>
        </p:txBody>
      </p:sp>
      <p:sp>
        <p:nvSpPr>
          <p:cNvPr id="3" name="Podtytuł 2">
            <a:extLst>
              <a:ext uri="{FF2B5EF4-FFF2-40B4-BE49-F238E27FC236}">
                <a16:creationId xmlns:a16="http://schemas.microsoft.com/office/drawing/2014/main" id="{239D5FE2-96EA-4AD1-9660-6A6080370A29}"/>
              </a:ext>
            </a:extLst>
          </p:cNvPr>
          <p:cNvSpPr>
            <a:spLocks noGrp="1"/>
          </p:cNvSpPr>
          <p:nvPr>
            <p:ph type="subTitle" idx="1"/>
          </p:nvPr>
        </p:nvSpPr>
        <p:spPr/>
        <p:txBody>
          <a:bodyPr>
            <a:normAutofit/>
          </a:bodyPr>
          <a:lstStyle/>
          <a:p>
            <a:r>
              <a:rPr lang="pl-PL" sz="2800" dirty="0" err="1"/>
              <a:t>Texte</a:t>
            </a:r>
            <a:r>
              <a:rPr lang="pl-PL" sz="2800" dirty="0"/>
              <a:t> (</a:t>
            </a:r>
            <a:r>
              <a:rPr lang="pl-PL" sz="2800" i="1" dirty="0" err="1"/>
              <a:t>textus</a:t>
            </a:r>
            <a:r>
              <a:rPr lang="pl-PL" sz="2800" dirty="0"/>
              <a:t>) - </a:t>
            </a:r>
            <a:r>
              <a:rPr lang="pl-PL" sz="2800" dirty="0" err="1"/>
              <a:t>tissu</a:t>
            </a:r>
            <a:endParaRPr lang="pl-PL" sz="2800" dirty="0"/>
          </a:p>
        </p:txBody>
      </p:sp>
    </p:spTree>
    <p:extLst>
      <p:ext uri="{BB962C8B-B14F-4D97-AF65-F5344CB8AC3E}">
        <p14:creationId xmlns:p14="http://schemas.microsoft.com/office/powerpoint/2010/main" val="3975360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az 1" descr="Page">
            <a:extLst>
              <a:ext uri="{FF2B5EF4-FFF2-40B4-BE49-F238E27FC236}">
                <a16:creationId xmlns:a16="http://schemas.microsoft.com/office/drawing/2014/main" id="{22436D8A-5AAA-4BCC-ACC3-285D0ACB7856}"/>
              </a:ext>
            </a:extLst>
          </p:cNvPr>
          <p:cNvPicPr/>
          <p:nvPr/>
        </p:nvPicPr>
        <p:blipFill rotWithShape="1">
          <a:blip r:embed="rId2">
            <a:extLst>
              <a:ext uri="{28A0092B-C50C-407E-A947-70E740481C1C}">
                <a14:useLocalDpi xmlns:a14="http://schemas.microsoft.com/office/drawing/2010/main" val="0"/>
              </a:ext>
            </a:extLst>
          </a:blip>
          <a:srcRect l="5820" t="3390" b="7873"/>
          <a:stretch/>
        </p:blipFill>
        <p:spPr bwMode="auto">
          <a:xfrm>
            <a:off x="1997477" y="0"/>
            <a:ext cx="6995604" cy="731901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259963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az 1" descr="Page">
            <a:extLst>
              <a:ext uri="{FF2B5EF4-FFF2-40B4-BE49-F238E27FC236}">
                <a16:creationId xmlns:a16="http://schemas.microsoft.com/office/drawing/2014/main" id="{CBD2F9EF-3F48-4DE3-BA0E-E69D5AF2094B}"/>
              </a:ext>
            </a:extLst>
          </p:cNvPr>
          <p:cNvPicPr/>
          <p:nvPr/>
        </p:nvPicPr>
        <p:blipFill rotWithShape="1">
          <a:blip r:embed="rId2">
            <a:extLst>
              <a:ext uri="{28A0092B-C50C-407E-A947-70E740481C1C}">
                <a14:useLocalDpi xmlns:a14="http://schemas.microsoft.com/office/drawing/2010/main" val="0"/>
              </a:ext>
            </a:extLst>
          </a:blip>
          <a:srcRect l="8730" t="2765" b="46519"/>
          <a:stretch/>
        </p:blipFill>
        <p:spPr bwMode="auto">
          <a:xfrm>
            <a:off x="2672179" y="577049"/>
            <a:ext cx="6533965" cy="5088421"/>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275259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873F6457-398F-430F-8ADB-84B84FCEB992}"/>
              </a:ext>
            </a:extLst>
          </p:cNvPr>
          <p:cNvSpPr txBox="1"/>
          <p:nvPr/>
        </p:nvSpPr>
        <p:spPr>
          <a:xfrm>
            <a:off x="2503503" y="1935333"/>
            <a:ext cx="7057747" cy="2308324"/>
          </a:xfrm>
          <a:prstGeom prst="rect">
            <a:avLst/>
          </a:prstGeom>
          <a:noFill/>
        </p:spPr>
        <p:txBody>
          <a:bodyPr wrap="square">
            <a:spAutoFit/>
          </a:bodyPr>
          <a:lstStyle/>
          <a:p>
            <a:pPr algn="just"/>
            <a:r>
              <a:rPr lang="fr-FR" sz="2400" b="0" i="0" dirty="0">
                <a:solidFill>
                  <a:srgbClr val="202122"/>
                </a:solidFill>
                <a:effectLst/>
                <a:latin typeface="Arial" panose="020B0604020202020204" pitchFamily="34" charset="0"/>
              </a:rPr>
              <a:t>« </a:t>
            </a:r>
            <a:r>
              <a:rPr lang="fr-FR" sz="2400" b="0" i="0" dirty="0">
                <a:solidFill>
                  <a:srgbClr val="FF0000"/>
                </a:solidFill>
                <a:effectLst/>
                <a:latin typeface="Arial" panose="020B0604020202020204" pitchFamily="34" charset="0"/>
              </a:rPr>
              <a:t>Texte</a:t>
            </a:r>
            <a:r>
              <a:rPr lang="fr-FR" sz="2400" b="0" i="0" dirty="0">
                <a:solidFill>
                  <a:srgbClr val="202122"/>
                </a:solidFill>
                <a:effectLst/>
                <a:latin typeface="Arial" panose="020B0604020202020204" pitchFamily="34" charset="0"/>
              </a:rPr>
              <a:t> » est issu du mot latin « </a:t>
            </a:r>
            <a:r>
              <a:rPr lang="fr-FR" sz="2400" b="0" i="0" dirty="0" err="1">
                <a:solidFill>
                  <a:srgbClr val="FF0000"/>
                </a:solidFill>
                <a:effectLst/>
                <a:latin typeface="Arial" panose="020B0604020202020204" pitchFamily="34" charset="0"/>
              </a:rPr>
              <a:t>textu</a:t>
            </a:r>
            <a:r>
              <a:rPr lang="pl-PL" sz="2400" b="0" i="0" dirty="0">
                <a:solidFill>
                  <a:srgbClr val="FF0000"/>
                </a:solidFill>
                <a:effectLst/>
                <a:latin typeface="Arial" panose="020B0604020202020204" pitchFamily="34" charset="0"/>
              </a:rPr>
              <a:t>s</a:t>
            </a:r>
            <a:r>
              <a:rPr lang="fr-FR" sz="2400" b="0" i="0" dirty="0">
                <a:solidFill>
                  <a:srgbClr val="FF0000"/>
                </a:solidFill>
                <a:effectLst/>
                <a:latin typeface="Arial" panose="020B0604020202020204" pitchFamily="34" charset="0"/>
              </a:rPr>
              <a:t> </a:t>
            </a:r>
            <a:r>
              <a:rPr lang="fr-FR" sz="2400" b="0" i="0" dirty="0">
                <a:solidFill>
                  <a:srgbClr val="202122"/>
                </a:solidFill>
                <a:effectLst/>
                <a:latin typeface="Arial" panose="020B0604020202020204" pitchFamily="34" charset="0"/>
              </a:rPr>
              <a:t>», dérivé du verbe « </a:t>
            </a:r>
            <a:r>
              <a:rPr lang="fr-FR" sz="2400" b="0" i="0" dirty="0" err="1">
                <a:solidFill>
                  <a:srgbClr val="202122"/>
                </a:solidFill>
                <a:effectLst/>
                <a:latin typeface="Arial" panose="020B0604020202020204" pitchFamily="34" charset="0"/>
              </a:rPr>
              <a:t>texere</a:t>
            </a:r>
            <a:r>
              <a:rPr lang="fr-FR" sz="2400" b="0" i="0" dirty="0">
                <a:solidFill>
                  <a:srgbClr val="202122"/>
                </a:solidFill>
                <a:effectLst/>
                <a:latin typeface="Arial" panose="020B0604020202020204" pitchFamily="34" charset="0"/>
              </a:rPr>
              <a:t> » qui signifie « </a:t>
            </a:r>
            <a:r>
              <a:rPr lang="fr-FR" sz="2400" b="0" i="0" dirty="0">
                <a:solidFill>
                  <a:srgbClr val="FF0000"/>
                </a:solidFill>
                <a:effectLst/>
                <a:latin typeface="Arial" panose="020B0604020202020204" pitchFamily="34" charset="0"/>
              </a:rPr>
              <a:t>tisser</a:t>
            </a:r>
            <a:r>
              <a:rPr lang="pl-PL" sz="2400" b="0" i="0" dirty="0">
                <a:solidFill>
                  <a:srgbClr val="FF0000"/>
                </a:solidFill>
                <a:effectLst/>
                <a:latin typeface="Arial" panose="020B0604020202020204" pitchFamily="34" charset="0"/>
              </a:rPr>
              <a:t>/ </a:t>
            </a:r>
            <a:r>
              <a:rPr lang="pl-PL" sz="2400" b="0" i="0" dirty="0" err="1">
                <a:solidFill>
                  <a:srgbClr val="FF0000"/>
                </a:solidFill>
                <a:effectLst/>
                <a:latin typeface="Arial" panose="020B0604020202020204" pitchFamily="34" charset="0"/>
              </a:rPr>
              <a:t>tissu</a:t>
            </a:r>
            <a:r>
              <a:rPr lang="fr-FR" sz="2400" b="0" i="0" dirty="0">
                <a:solidFill>
                  <a:srgbClr val="202122"/>
                </a:solidFill>
                <a:effectLst/>
                <a:latin typeface="Arial" panose="020B0604020202020204" pitchFamily="34" charset="0"/>
              </a:rPr>
              <a:t> ». </a:t>
            </a:r>
            <a:endParaRPr lang="pl-PL" sz="2400" b="0" i="0" dirty="0">
              <a:solidFill>
                <a:srgbClr val="202122"/>
              </a:solidFill>
              <a:effectLst/>
              <a:latin typeface="Arial" panose="020B0604020202020204" pitchFamily="34" charset="0"/>
            </a:endParaRPr>
          </a:p>
          <a:p>
            <a:pPr algn="just"/>
            <a:endParaRPr lang="pl-PL" sz="2400" dirty="0">
              <a:solidFill>
                <a:srgbClr val="202122"/>
              </a:solidFill>
              <a:latin typeface="Arial" panose="020B0604020202020204" pitchFamily="34" charset="0"/>
            </a:endParaRPr>
          </a:p>
          <a:p>
            <a:pPr algn="just"/>
            <a:r>
              <a:rPr lang="fr-FR" sz="2400" b="0" i="0" dirty="0">
                <a:solidFill>
                  <a:srgbClr val="202122"/>
                </a:solidFill>
                <a:effectLst/>
                <a:latin typeface="Arial" panose="020B0604020202020204" pitchFamily="34" charset="0"/>
              </a:rPr>
              <a:t>Le mot s'applique à l'entrelacement des fibres utilisées dans le tissage ou au tressage </a:t>
            </a:r>
            <a:r>
              <a:rPr lang="pl-PL" sz="2400" b="0" i="0" dirty="0">
                <a:solidFill>
                  <a:srgbClr val="202122"/>
                </a:solidFill>
                <a:effectLst/>
                <a:latin typeface="Arial" panose="020B0604020202020204" pitchFamily="34" charset="0"/>
              </a:rPr>
              <a:t>(par </a:t>
            </a:r>
            <a:r>
              <a:rPr lang="pl-PL" sz="2400" b="0" i="0" dirty="0" err="1">
                <a:solidFill>
                  <a:srgbClr val="202122"/>
                </a:solidFill>
                <a:effectLst/>
                <a:latin typeface="Arial" panose="020B0604020202020204" pitchFamily="34" charset="0"/>
              </a:rPr>
              <a:t>exemple</a:t>
            </a:r>
            <a:r>
              <a:rPr lang="pl-PL" sz="2400" b="0" i="0" dirty="0">
                <a:solidFill>
                  <a:srgbClr val="202122"/>
                </a:solidFill>
                <a:effectLst/>
                <a:latin typeface="Arial" panose="020B0604020202020204" pitchFamily="34" charset="0"/>
              </a:rPr>
              <a:t>: </a:t>
            </a:r>
            <a:r>
              <a:rPr lang="pl-PL" sz="2400" b="0" i="0" dirty="0" err="1">
                <a:solidFill>
                  <a:srgbClr val="202122"/>
                </a:solidFill>
                <a:effectLst/>
                <a:latin typeface="Arial" panose="020B0604020202020204" pitchFamily="34" charset="0"/>
              </a:rPr>
              <a:t>un</a:t>
            </a:r>
            <a:r>
              <a:rPr lang="pl-PL" sz="2400" b="0" i="0" dirty="0">
                <a:solidFill>
                  <a:srgbClr val="202122"/>
                </a:solidFill>
                <a:effectLst/>
                <a:latin typeface="Arial" panose="020B0604020202020204" pitchFamily="34" charset="0"/>
              </a:rPr>
              <a:t> </a:t>
            </a:r>
            <a:r>
              <a:rPr lang="fr-FR" sz="2400" b="0" i="0" dirty="0">
                <a:solidFill>
                  <a:srgbClr val="202122"/>
                </a:solidFill>
                <a:effectLst/>
                <a:latin typeface="Arial" panose="020B0604020202020204" pitchFamily="34" charset="0"/>
              </a:rPr>
              <a:t>panier d'osier tressé »).</a:t>
            </a:r>
            <a:endParaRPr lang="pl-PL" sz="2400" dirty="0"/>
          </a:p>
        </p:txBody>
      </p:sp>
    </p:spTree>
    <p:extLst>
      <p:ext uri="{BB962C8B-B14F-4D97-AF65-F5344CB8AC3E}">
        <p14:creationId xmlns:p14="http://schemas.microsoft.com/office/powerpoint/2010/main" val="3204257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La dentelle de Valenciennes">
            <a:extLst>
              <a:ext uri="{FF2B5EF4-FFF2-40B4-BE49-F238E27FC236}">
                <a16:creationId xmlns:a16="http://schemas.microsoft.com/office/drawing/2014/main" id="{C05D410B-0A7B-4B60-97B9-ED81C9DC265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762000"/>
            <a:ext cx="7620000" cy="533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75745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A61B4D39-3BDB-4007-A724-88F47ED85EE2}"/>
              </a:ext>
            </a:extLst>
          </p:cNvPr>
          <p:cNvSpPr txBox="1"/>
          <p:nvPr/>
        </p:nvSpPr>
        <p:spPr>
          <a:xfrm>
            <a:off x="727969" y="0"/>
            <a:ext cx="10122911" cy="7386638"/>
          </a:xfrm>
          <a:prstGeom prst="rect">
            <a:avLst/>
          </a:prstGeom>
          <a:noFill/>
        </p:spPr>
        <p:txBody>
          <a:bodyPr wrap="square">
            <a:spAutoFit/>
          </a:bodyPr>
          <a:lstStyle/>
          <a:p>
            <a:pPr indent="457200" algn="just"/>
            <a:r>
              <a:rPr lang="pl-PL" sz="1800" b="0" i="0" dirty="0">
                <a:solidFill>
                  <a:srgbClr val="CC9900"/>
                </a:solidFill>
                <a:effectLst/>
                <a:latin typeface="Book Antiqua" panose="02040602050305030304" pitchFamily="18" charset="0"/>
              </a:rPr>
              <a:t>                                                  </a:t>
            </a:r>
            <a:r>
              <a:rPr lang="pl-PL" sz="2000" b="1" i="0" dirty="0">
                <a:solidFill>
                  <a:srgbClr val="CC9900"/>
                </a:solidFill>
                <a:effectLst/>
                <a:latin typeface="Book Antiqua" panose="02040602050305030304" pitchFamily="18" charset="0"/>
              </a:rPr>
              <a:t>L</a:t>
            </a:r>
            <a:r>
              <a:rPr lang="fr-CA" sz="2000" b="1" i="0" dirty="0">
                <a:solidFill>
                  <a:srgbClr val="CC9900"/>
                </a:solidFill>
                <a:effectLst/>
                <a:latin typeface="Book Antiqua" panose="02040602050305030304" pitchFamily="18" charset="0"/>
              </a:rPr>
              <a:t>a lecture plurielle</a:t>
            </a:r>
          </a:p>
          <a:p>
            <a:pPr marL="0" marR="0" indent="457200" algn="just">
              <a:spcBef>
                <a:spcPts val="0"/>
              </a:spcBef>
              <a:spcAft>
                <a:spcPts val="0"/>
              </a:spcAft>
            </a:pPr>
            <a:endParaRPr lang="pl-PL" b="0" i="0" dirty="0">
              <a:solidFill>
                <a:srgbClr val="666666"/>
              </a:solidFill>
              <a:effectLst/>
              <a:latin typeface="Book Antiqua" panose="02040602050305030304" pitchFamily="18" charset="0"/>
            </a:endParaRPr>
          </a:p>
          <a:p>
            <a:pPr marL="0" marR="0" indent="457200" algn="just">
              <a:spcBef>
                <a:spcPts val="0"/>
              </a:spcBef>
              <a:spcAft>
                <a:spcPts val="0"/>
              </a:spcAft>
            </a:pPr>
            <a:r>
              <a:rPr lang="fr-FR" sz="1600" i="0" dirty="0">
                <a:effectLst/>
                <a:latin typeface="Times New Roman" panose="02020603050405020304" pitchFamily="18" charset="0"/>
                <a:cs typeface="Times New Roman" panose="02020603050405020304" pitchFamily="18" charset="0"/>
              </a:rPr>
              <a:t>Vous venez d'acheter un bouquin et vous sortez de chez votre libraire. Ce livre que vous allez lire n'existe pas encore, il n'a pas de signification structurée. Pour le moment, il n'est qu'un paquet de feuilles noircies de caractères symboliques comme le serait un livre chinois. À mesure que vous avancerez dans sa lecture, c'est vous qui allez créer cette œuvre qui n'est encore qu'une brique de feuilles tachées d'encre. Vous allez donner VOTRE signification à cet ouvrage qui est peut-être très loin de celle de l'auteur ou des autres lecteurs.</a:t>
            </a:r>
            <a:endParaRPr lang="pl-PL" sz="1600" i="0" dirty="0">
              <a:effectLst/>
              <a:latin typeface="Times New Roman" panose="02020603050405020304" pitchFamily="18" charset="0"/>
              <a:cs typeface="Times New Roman" panose="02020603050405020304" pitchFamily="18" charset="0"/>
            </a:endParaRPr>
          </a:p>
          <a:p>
            <a:pPr marL="0" marR="0" indent="457200" algn="just">
              <a:spcBef>
                <a:spcPts val="0"/>
              </a:spcBef>
              <a:spcAft>
                <a:spcPts val="0"/>
              </a:spcAft>
            </a:pPr>
            <a:endParaRPr lang="pl-PL" sz="1600" dirty="0">
              <a:latin typeface="Times New Roman" panose="02020603050405020304" pitchFamily="18" charset="0"/>
              <a:cs typeface="Times New Roman" panose="02020603050405020304" pitchFamily="18" charset="0"/>
            </a:endParaRPr>
          </a:p>
          <a:p>
            <a:pPr marL="0" marR="0" indent="457200" algn="just">
              <a:spcBef>
                <a:spcPts val="0"/>
              </a:spcBef>
              <a:spcAft>
                <a:spcPts val="0"/>
              </a:spcAft>
            </a:pPr>
            <a:r>
              <a:rPr lang="fr-FR" sz="1600" i="0" dirty="0">
                <a:effectLst/>
                <a:latin typeface="Times New Roman" panose="02020603050405020304" pitchFamily="18" charset="0"/>
                <a:cs typeface="Times New Roman" panose="02020603050405020304" pitchFamily="18" charset="0"/>
              </a:rPr>
              <a:t>Chaque livre a besoin d'un lecteur pour le créer. Sans lui, il ne serait que papier et calligraphie. C'est pourquoi, après la parution d'un bouquin, l'œuvre n'appartient plus à l'auteur ; elle a sa vie propre, plurielle, aussi multiple que le nombre de lecteurs qui voudront la créer dans leur esprit... et toujours différente de celle de l'auteur. Faites l'expérience suivante : Prenez un texte et copiez-le simplement. Vous verrez comme sa signification change en l'écrivant.</a:t>
            </a:r>
            <a:r>
              <a:rPr lang="pl-PL" sz="1600" i="0" dirty="0">
                <a:effectLst/>
                <a:latin typeface="Times New Roman" panose="02020603050405020304" pitchFamily="18" charset="0"/>
                <a:cs typeface="Times New Roman" panose="02020603050405020304" pitchFamily="18" charset="0"/>
              </a:rPr>
              <a:t> </a:t>
            </a:r>
            <a:r>
              <a:rPr lang="pl-PL" sz="1600" dirty="0">
                <a:latin typeface="Times New Roman" panose="02020603050405020304" pitchFamily="18" charset="0"/>
                <a:cs typeface="Times New Roman" panose="02020603050405020304" pitchFamily="18" charset="0"/>
              </a:rPr>
              <a:t>De </a:t>
            </a:r>
            <a:r>
              <a:rPr lang="pl-PL" sz="1600" dirty="0" err="1">
                <a:latin typeface="Times New Roman" panose="02020603050405020304" pitchFamily="18" charset="0"/>
                <a:cs typeface="Times New Roman" panose="02020603050405020304" pitchFamily="18" charset="0"/>
              </a:rPr>
              <a:t>même</a:t>
            </a:r>
            <a:r>
              <a:rPr lang="pl-PL" sz="1600" dirty="0">
                <a:latin typeface="Times New Roman" panose="02020603050405020304" pitchFamily="18" charset="0"/>
                <a:cs typeface="Times New Roman" panose="02020603050405020304" pitchFamily="18" charset="0"/>
              </a:rPr>
              <a:t>, u</a:t>
            </a:r>
            <a:r>
              <a:rPr lang="fr-FR" sz="1600" i="0" dirty="0">
                <a:effectLst/>
                <a:latin typeface="Times New Roman" panose="02020603050405020304" pitchFamily="18" charset="0"/>
                <a:cs typeface="Times New Roman" panose="02020603050405020304" pitchFamily="18" charset="0"/>
              </a:rPr>
              <a:t>ne nouvelle lecture du même texte apporte une vision différente.</a:t>
            </a:r>
            <a:endParaRPr lang="pl-PL" sz="1600" i="0" dirty="0">
              <a:effectLst/>
              <a:latin typeface="Times New Roman" panose="02020603050405020304" pitchFamily="18" charset="0"/>
              <a:cs typeface="Times New Roman" panose="02020603050405020304" pitchFamily="18" charset="0"/>
            </a:endParaRPr>
          </a:p>
          <a:p>
            <a:pPr marL="0" marR="0" indent="457200" algn="just">
              <a:spcBef>
                <a:spcPts val="0"/>
              </a:spcBef>
              <a:spcAft>
                <a:spcPts val="0"/>
              </a:spcAft>
            </a:pPr>
            <a:r>
              <a:rPr lang="fr-FR" sz="1600" i="0" dirty="0">
                <a:effectLst/>
                <a:latin typeface="Times New Roman" panose="02020603050405020304" pitchFamily="18" charset="0"/>
                <a:cs typeface="Times New Roman" panose="02020603050405020304" pitchFamily="18" charset="0"/>
              </a:rPr>
              <a:t>Mais, même si nous pensons avoir une lecture variée, puisque c'est NOUS qui lisons, ne lisons-nous pas toujours à peu près le même livre? Voilà bien un paradoxe : on peut lire mille livres différents, si on y projette toujours le même regard, tous ces livres n'apporteront qu'une seule vision. Par contre, on peut lire toujours le même livre, si on y apporte notre ouverture d'esprit, ce ne sera jamais le même.</a:t>
            </a:r>
          </a:p>
          <a:p>
            <a:pPr marL="0" marR="0" indent="457200" algn="just">
              <a:spcBef>
                <a:spcPts val="0"/>
              </a:spcBef>
              <a:spcAft>
                <a:spcPts val="0"/>
              </a:spcAft>
            </a:pPr>
            <a:r>
              <a:rPr lang="fr-FR" sz="1600" i="0" dirty="0">
                <a:effectLst/>
                <a:latin typeface="Times New Roman" panose="02020603050405020304" pitchFamily="18" charset="0"/>
                <a:cs typeface="Times New Roman" panose="02020603050405020304" pitchFamily="18" charset="0"/>
              </a:rPr>
              <a:t> </a:t>
            </a:r>
          </a:p>
          <a:p>
            <a:pPr marL="0" marR="0" indent="457200" algn="just">
              <a:spcBef>
                <a:spcPts val="0"/>
              </a:spcBef>
              <a:spcAft>
                <a:spcPts val="0"/>
              </a:spcAft>
            </a:pPr>
            <a:r>
              <a:rPr lang="fr-FR" sz="1600" i="0" dirty="0">
                <a:effectLst/>
                <a:latin typeface="Times New Roman" panose="02020603050405020304" pitchFamily="18" charset="0"/>
                <a:cs typeface="Times New Roman" panose="02020603050405020304" pitchFamily="18" charset="0"/>
              </a:rPr>
              <a:t>La comparaison entre composition littéraire et tapis d'orient</a:t>
            </a:r>
            <a:r>
              <a:rPr lang="pl-PL" sz="1600" i="0" dirty="0">
                <a:effectLst/>
                <a:latin typeface="Times New Roman" panose="02020603050405020304" pitchFamily="18" charset="0"/>
                <a:cs typeface="Times New Roman" panose="02020603050405020304" pitchFamily="18" charset="0"/>
              </a:rPr>
              <a:t>,</a:t>
            </a:r>
            <a:r>
              <a:rPr lang="fr-FR" sz="1600" i="0" dirty="0">
                <a:effectLst/>
                <a:latin typeface="Times New Roman" panose="02020603050405020304" pitchFamily="18" charset="0"/>
                <a:cs typeface="Times New Roman" panose="02020603050405020304" pitchFamily="18" charset="0"/>
              </a:rPr>
              <a:t> </a:t>
            </a:r>
            <a:r>
              <a:rPr lang="pl-PL" sz="1600" i="0" dirty="0">
                <a:effectLst/>
                <a:latin typeface="Times New Roman" panose="02020603050405020304" pitchFamily="18" charset="0"/>
                <a:cs typeface="Times New Roman" panose="02020603050405020304" pitchFamily="18" charset="0"/>
              </a:rPr>
              <a:t>d</a:t>
            </a:r>
            <a:r>
              <a:rPr lang="fr-FR" sz="1600" i="0" dirty="0">
                <a:effectLst/>
                <a:latin typeface="Times New Roman" panose="02020603050405020304" pitchFamily="18" charset="0"/>
                <a:cs typeface="Times New Roman" panose="02020603050405020304" pitchFamily="18" charset="0"/>
              </a:rPr>
              <a:t>é</a:t>
            </a:r>
            <a:r>
              <a:rPr lang="pl-PL" sz="1600" i="0" dirty="0" err="1">
                <a:effectLst/>
                <a:latin typeface="Times New Roman" panose="02020603050405020304" pitchFamily="18" charset="0"/>
                <a:cs typeface="Times New Roman" panose="02020603050405020304" pitchFamily="18" charset="0"/>
              </a:rPr>
              <a:t>veloppée</a:t>
            </a:r>
            <a:r>
              <a:rPr lang="pl-PL" sz="1600" i="0" dirty="0">
                <a:effectLst/>
                <a:latin typeface="Times New Roman" panose="02020603050405020304" pitchFamily="18" charset="0"/>
                <a:cs typeface="Times New Roman" panose="02020603050405020304" pitchFamily="18" charset="0"/>
              </a:rPr>
              <a:t> par </a:t>
            </a:r>
            <a:r>
              <a:rPr lang="fr-FR" sz="1600" i="0" dirty="0">
                <a:effectLst/>
                <a:latin typeface="Times New Roman" panose="02020603050405020304" pitchFamily="18" charset="0"/>
                <a:cs typeface="Times New Roman" panose="02020603050405020304" pitchFamily="18" charset="0"/>
              </a:rPr>
              <a:t>Henri James</a:t>
            </a:r>
            <a:r>
              <a:rPr lang="pl-PL" sz="1600" i="0" dirty="0">
                <a:effectLst/>
                <a:latin typeface="Times New Roman" panose="02020603050405020304" pitchFamily="18" charset="0"/>
                <a:cs typeface="Times New Roman" panose="02020603050405020304" pitchFamily="18" charset="0"/>
              </a:rPr>
              <a:t> </a:t>
            </a:r>
            <a:r>
              <a:rPr lang="pl-PL" sz="1600" i="0" dirty="0" err="1">
                <a:effectLst/>
                <a:latin typeface="Times New Roman" panose="02020603050405020304" pitchFamily="18" charset="0"/>
                <a:cs typeface="Times New Roman" panose="02020603050405020304" pitchFamily="18" charset="0"/>
              </a:rPr>
              <a:t>dans</a:t>
            </a:r>
            <a:r>
              <a:rPr lang="pl-PL" sz="1600" i="0" dirty="0">
                <a:effectLst/>
                <a:latin typeface="Times New Roman" panose="02020603050405020304" pitchFamily="18" charset="0"/>
                <a:cs typeface="Times New Roman" panose="02020603050405020304" pitchFamily="18" charset="0"/>
              </a:rPr>
              <a:t> </a:t>
            </a:r>
            <a:r>
              <a:rPr lang="fr-FR" sz="1600" b="1" i="1" dirty="0">
                <a:effectLst/>
                <a:latin typeface="Times New Roman" panose="02020603050405020304" pitchFamily="18" charset="0"/>
                <a:cs typeface="Times New Roman" panose="02020603050405020304" pitchFamily="18" charset="0"/>
              </a:rPr>
              <a:t>L'image</a:t>
            </a:r>
            <a:r>
              <a:rPr lang="pl-PL" sz="1600" b="1" i="1" dirty="0">
                <a:effectLst/>
                <a:latin typeface="Times New Roman" panose="02020603050405020304" pitchFamily="18" charset="0"/>
                <a:cs typeface="Times New Roman" panose="02020603050405020304" pitchFamily="18" charset="0"/>
              </a:rPr>
              <a:t> / Le </a:t>
            </a:r>
            <a:r>
              <a:rPr lang="pl-PL" sz="1600" b="1" i="1" dirty="0" err="1">
                <a:effectLst/>
                <a:latin typeface="Times New Roman" panose="02020603050405020304" pitchFamily="18" charset="0"/>
                <a:cs typeface="Times New Roman" panose="02020603050405020304" pitchFamily="18" charset="0"/>
              </a:rPr>
              <a:t>motif</a:t>
            </a:r>
            <a:r>
              <a:rPr lang="fr-FR" sz="1600" b="1" i="1" dirty="0">
                <a:effectLst/>
                <a:latin typeface="Times New Roman" panose="02020603050405020304" pitchFamily="18" charset="0"/>
                <a:cs typeface="Times New Roman" panose="02020603050405020304" pitchFamily="18" charset="0"/>
              </a:rPr>
              <a:t> dans le tapis</a:t>
            </a:r>
            <a:r>
              <a:rPr lang="pl-PL" sz="1600" b="1" i="1" dirty="0">
                <a:latin typeface="Times New Roman" panose="02020603050405020304" pitchFamily="18" charset="0"/>
                <a:cs typeface="Times New Roman" panose="02020603050405020304" pitchFamily="18" charset="0"/>
              </a:rPr>
              <a:t> (</a:t>
            </a:r>
            <a:r>
              <a:rPr lang="en-US" sz="1600" b="0" i="1" dirty="0">
                <a:solidFill>
                  <a:srgbClr val="202122"/>
                </a:solidFill>
                <a:effectLst/>
                <a:latin typeface="Arial" panose="020B0604020202020204" pitchFamily="34" charset="0"/>
              </a:rPr>
              <a:t>The Figure in the Carpet</a:t>
            </a:r>
            <a:r>
              <a:rPr lang="pl-PL" sz="1600" i="1" dirty="0">
                <a:solidFill>
                  <a:srgbClr val="202122"/>
                </a:solidFill>
                <a:latin typeface="Arial" panose="020B0604020202020204" pitchFamily="34" charset="0"/>
              </a:rPr>
              <a:t>,</a:t>
            </a:r>
            <a:r>
              <a:rPr lang="pl-PL" sz="1600" b="0" i="1" dirty="0">
                <a:solidFill>
                  <a:srgbClr val="202122"/>
                </a:solidFill>
                <a:effectLst/>
                <a:latin typeface="Arial" panose="020B0604020202020204" pitchFamily="34" charset="0"/>
              </a:rPr>
              <a:t>1896),</a:t>
            </a:r>
            <a:r>
              <a:rPr lang="fr-FR" sz="1600" i="0" dirty="0">
                <a:effectLst/>
                <a:latin typeface="Times New Roman" panose="02020603050405020304" pitchFamily="18" charset="0"/>
                <a:cs typeface="Times New Roman" panose="02020603050405020304" pitchFamily="18" charset="0"/>
              </a:rPr>
              <a:t> sera à la base de la théorie contemporaine appelée </a:t>
            </a:r>
            <a:r>
              <a:rPr lang="fr-FR" sz="1600" i="1" dirty="0">
                <a:solidFill>
                  <a:srgbClr val="FF0000"/>
                </a:solidFill>
                <a:effectLst/>
                <a:latin typeface="Times New Roman" panose="02020603050405020304" pitchFamily="18" charset="0"/>
                <a:cs typeface="Times New Roman" panose="02020603050405020304" pitchFamily="18" charset="0"/>
              </a:rPr>
              <a:t>lecture plurielle</a:t>
            </a:r>
            <a:r>
              <a:rPr lang="fr-FR" sz="1600" i="0" dirty="0">
                <a:effectLst/>
                <a:latin typeface="Times New Roman" panose="02020603050405020304" pitchFamily="18" charset="0"/>
                <a:cs typeface="Times New Roman" panose="02020603050405020304" pitchFamily="18" charset="0"/>
              </a:rPr>
              <a:t>. Un tapis d'Orient est fait d'une multitude d'éléments qui en constituent la trame. Celle-ci sera perçue différemment suivant chacun, prenant un aspect plus chatoyant selon l'intensité de la lumière. De même, chaque lecteur appréhende à sa manière une œuvre littéraire. Celle-ci prendra tout son sens en fonction de sa personnalité, son vécu et sa culture lui donnant un éclairage particulier. La nouvelle </a:t>
            </a:r>
            <a:r>
              <a:rPr lang="pl-PL" sz="1600" i="0" dirty="0" err="1">
                <a:effectLst/>
                <a:latin typeface="Times New Roman" panose="02020603050405020304" pitchFamily="18" charset="0"/>
                <a:cs typeface="Times New Roman" panose="02020603050405020304" pitchFamily="18" charset="0"/>
              </a:rPr>
              <a:t>lecture</a:t>
            </a:r>
            <a:r>
              <a:rPr lang="pl-PL" sz="1600" i="0" dirty="0">
                <a:effectLst/>
                <a:latin typeface="Times New Roman" panose="02020603050405020304" pitchFamily="18" charset="0"/>
                <a:cs typeface="Times New Roman" panose="02020603050405020304" pitchFamily="18" charset="0"/>
              </a:rPr>
              <a:t> </a:t>
            </a:r>
            <a:r>
              <a:rPr lang="fr-FR" sz="1600" i="0" dirty="0">
                <a:effectLst/>
                <a:latin typeface="Times New Roman" panose="02020603050405020304" pitchFamily="18" charset="0"/>
                <a:cs typeface="Times New Roman" panose="02020603050405020304" pitchFamily="18" charset="0"/>
              </a:rPr>
              <a:t>démontre donc que l'œuvre littéraire ne recèle pas </a:t>
            </a:r>
            <a:r>
              <a:rPr lang="fr-FR" sz="1600" b="1" i="0" dirty="0">
                <a:effectLst/>
                <a:latin typeface="Times New Roman" panose="02020603050405020304" pitchFamily="18" charset="0"/>
                <a:cs typeface="Times New Roman" panose="02020603050405020304" pitchFamily="18" charset="0"/>
              </a:rPr>
              <a:t>un </a:t>
            </a:r>
            <a:r>
              <a:rPr lang="fr-FR" sz="1600" i="0" dirty="0">
                <a:effectLst/>
                <a:latin typeface="Times New Roman" panose="02020603050405020304" pitchFamily="18" charset="0"/>
                <a:cs typeface="Times New Roman" panose="02020603050405020304" pitchFamily="18" charset="0"/>
              </a:rPr>
              <a:t>sens</a:t>
            </a:r>
            <a:r>
              <a:rPr lang="fr-FR" sz="1600" b="1" i="0" dirty="0">
                <a:effectLst/>
                <a:latin typeface="Times New Roman" panose="02020603050405020304" pitchFamily="18" charset="0"/>
                <a:cs typeface="Times New Roman" panose="02020603050405020304" pitchFamily="18" charset="0"/>
              </a:rPr>
              <a:t> </a:t>
            </a:r>
            <a:r>
              <a:rPr lang="fr-FR" sz="1600" i="0" dirty="0">
                <a:effectLst/>
                <a:latin typeface="Times New Roman" panose="02020603050405020304" pitchFamily="18" charset="0"/>
                <a:cs typeface="Times New Roman" panose="02020603050405020304" pitchFamily="18" charset="0"/>
              </a:rPr>
              <a:t>mais </a:t>
            </a:r>
            <a:r>
              <a:rPr lang="fr-FR" sz="1600" b="1" i="0" dirty="0">
                <a:effectLst/>
                <a:latin typeface="Times New Roman" panose="02020603050405020304" pitchFamily="18" charset="0"/>
                <a:cs typeface="Times New Roman" panose="02020603050405020304" pitchFamily="18" charset="0"/>
              </a:rPr>
              <a:t>des</a:t>
            </a:r>
            <a:r>
              <a:rPr lang="fr-FR" sz="1600" i="0" dirty="0">
                <a:effectLst/>
                <a:latin typeface="Times New Roman" panose="02020603050405020304" pitchFamily="18" charset="0"/>
                <a:cs typeface="Times New Roman" panose="02020603050405020304" pitchFamily="18" charset="0"/>
              </a:rPr>
              <a:t> sens</a:t>
            </a:r>
            <a:r>
              <a:rPr lang="pl-PL" sz="1600" i="0" dirty="0">
                <a:effectLst/>
                <a:latin typeface="Times New Roman" panose="02020603050405020304" pitchFamily="18" charset="0"/>
                <a:cs typeface="Times New Roman" panose="02020603050405020304" pitchFamily="18" charset="0"/>
              </a:rPr>
              <a:t>.</a:t>
            </a:r>
            <a:endParaRPr lang="fr-FR" sz="1600" i="0" dirty="0">
              <a:effectLst/>
              <a:latin typeface="Times New Roman" panose="02020603050405020304" pitchFamily="18" charset="0"/>
              <a:cs typeface="Times New Roman" panose="02020603050405020304" pitchFamily="18" charset="0"/>
            </a:endParaRPr>
          </a:p>
          <a:p>
            <a:pPr marL="0" marR="0" indent="457200" algn="just">
              <a:spcBef>
                <a:spcPts val="0"/>
              </a:spcBef>
              <a:spcAft>
                <a:spcPts val="0"/>
              </a:spcAft>
            </a:pPr>
            <a:r>
              <a:rPr lang="fr-FR" sz="1600" b="0" i="0" dirty="0">
                <a:solidFill>
                  <a:srgbClr val="666666"/>
                </a:solidFill>
                <a:effectLst/>
                <a:latin typeface="Times New Roman" panose="02020603050405020304" pitchFamily="18" charset="0"/>
                <a:cs typeface="Times New Roman" panose="02020603050405020304" pitchFamily="18" charset="0"/>
              </a:rPr>
              <a:t> </a:t>
            </a:r>
          </a:p>
          <a:p>
            <a:pPr marL="0" marR="0" indent="457200" algn="just">
              <a:spcBef>
                <a:spcPts val="0"/>
              </a:spcBef>
              <a:spcAft>
                <a:spcPts val="0"/>
              </a:spcAft>
            </a:pPr>
            <a:endParaRPr lang="fr-FR" b="0" i="0" dirty="0">
              <a:solidFill>
                <a:srgbClr val="666666"/>
              </a:solidFill>
              <a:effectLst/>
              <a:latin typeface="Book Antiqua" panose="02040602050305030304" pitchFamily="18" charset="0"/>
            </a:endParaRPr>
          </a:p>
          <a:p>
            <a:pPr marL="0" marR="0" indent="457200" algn="just">
              <a:spcBef>
                <a:spcPts val="0"/>
              </a:spcBef>
              <a:spcAft>
                <a:spcPts val="0"/>
              </a:spcAft>
            </a:pPr>
            <a:r>
              <a:rPr lang="fr-FR" b="0" i="0" dirty="0">
                <a:solidFill>
                  <a:srgbClr val="666666"/>
                </a:solidFill>
                <a:effectLst/>
                <a:latin typeface="Book Antiqua" panose="02040602050305030304" pitchFamily="18" charset="0"/>
              </a:rPr>
              <a:t> </a:t>
            </a:r>
          </a:p>
        </p:txBody>
      </p:sp>
    </p:spTree>
    <p:extLst>
      <p:ext uri="{BB962C8B-B14F-4D97-AF65-F5344CB8AC3E}">
        <p14:creationId xmlns:p14="http://schemas.microsoft.com/office/powerpoint/2010/main" val="9955887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Le tapis Louis XIV ">
            <a:extLst>
              <a:ext uri="{FF2B5EF4-FFF2-40B4-BE49-F238E27FC236}">
                <a16:creationId xmlns:a16="http://schemas.microsoft.com/office/drawing/2014/main" id="{3BA092E3-96AD-4EF5-B36F-F6879470D6F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673" t="17605"/>
          <a:stretch/>
        </p:blipFill>
        <p:spPr bwMode="auto">
          <a:xfrm>
            <a:off x="2275277" y="0"/>
            <a:ext cx="6957500" cy="68313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2308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B1A5B397-22FE-4A74-B8A7-4B511F079BE1}"/>
              </a:ext>
            </a:extLst>
          </p:cNvPr>
          <p:cNvSpPr txBox="1"/>
          <p:nvPr/>
        </p:nvSpPr>
        <p:spPr>
          <a:xfrm>
            <a:off x="488273" y="62143"/>
            <a:ext cx="11230252" cy="6192477"/>
          </a:xfrm>
          <a:prstGeom prst="rect">
            <a:avLst/>
          </a:prstGeom>
          <a:noFill/>
        </p:spPr>
        <p:txBody>
          <a:bodyPr wrap="square">
            <a:spAutoFit/>
          </a:bodyPr>
          <a:lstStyle/>
          <a:p>
            <a:pPr>
              <a:lnSpc>
                <a:spcPct val="107000"/>
              </a:lnSpc>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À quoi bon les notes de bas de page et les r</a:t>
            </a:r>
            <a:r>
              <a:rPr lang="fr-FR" sz="1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é</a:t>
            </a:r>
            <a:r>
              <a:rPr lang="fr-FR"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f</a:t>
            </a:r>
            <a:r>
              <a:rPr lang="fr-FR" sz="1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é</a:t>
            </a:r>
            <a:r>
              <a:rPr lang="fr-FR"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rences ?</a:t>
            </a:r>
            <a:endParaRPr lang="pl-PL"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800" dirty="0">
                <a:effectLst/>
                <a:latin typeface="Calibri" panose="020F0502020204030204" pitchFamily="34" charset="0"/>
                <a:ea typeface="Calibri" panose="020F0502020204030204" pitchFamily="34" charset="0"/>
                <a:cs typeface="Times New Roman" panose="02020603050405020304" pitchFamily="18" charset="0"/>
              </a:rPr>
              <a:t>Pour connaître l`histoire d`une </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œ</a:t>
            </a:r>
            <a:r>
              <a:rPr lang="fr-FR" sz="1800" dirty="0">
                <a:effectLst/>
                <a:latin typeface="Calibri" panose="020F0502020204030204" pitchFamily="34" charset="0"/>
                <a:ea typeface="Calibri" panose="020F0502020204030204" pitchFamily="34" charset="0"/>
                <a:cs typeface="Times New Roman" panose="02020603050405020304" pitchFamily="18" charset="0"/>
              </a:rPr>
              <a:t>uvre, il semble indispensable d`interroger les lectures qui ont </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é</a:t>
            </a:r>
            <a:r>
              <a:rPr lang="fr-FR" sz="1800" dirty="0">
                <a:effectLst/>
                <a:latin typeface="Calibri" panose="020F0502020204030204" pitchFamily="34" charset="0"/>
                <a:ea typeface="Calibri" panose="020F0502020204030204" pitchFamily="34" charset="0"/>
                <a:cs typeface="Times New Roman" panose="02020603050405020304" pitchFamily="18" charset="0"/>
              </a:rPr>
              <a:t>t</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é</a:t>
            </a:r>
            <a:r>
              <a:rPr lang="fr-FR" sz="1800" dirty="0">
                <a:effectLst/>
                <a:latin typeface="Calibri" panose="020F0502020204030204" pitchFamily="34" charset="0"/>
                <a:ea typeface="Calibri" panose="020F0502020204030204" pitchFamily="34" charset="0"/>
                <a:cs typeface="Times New Roman" panose="02020603050405020304" pitchFamily="18" charset="0"/>
              </a:rPr>
              <a:t> faites par des g</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é</a:t>
            </a:r>
            <a:r>
              <a:rPr lang="fr-FR" sz="1800" dirty="0">
                <a:effectLst/>
                <a:latin typeface="Calibri" panose="020F0502020204030204" pitchFamily="34" charset="0"/>
                <a:ea typeface="Calibri" panose="020F0502020204030204" pitchFamily="34" charset="0"/>
                <a:cs typeface="Times New Roman" panose="02020603050405020304" pitchFamily="18" charset="0"/>
              </a:rPr>
              <a:t>n</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é</a:t>
            </a:r>
            <a:r>
              <a:rPr lang="fr-FR" sz="1800" dirty="0">
                <a:effectLst/>
                <a:latin typeface="Calibri" panose="020F0502020204030204" pitchFamily="34" charset="0"/>
                <a:ea typeface="Calibri" panose="020F0502020204030204" pitchFamily="34" charset="0"/>
                <a:cs typeface="Times New Roman" panose="02020603050405020304" pitchFamily="18" charset="0"/>
              </a:rPr>
              <a:t>rations successives de lecteurs. L`acte de lecture fait de la pris</a:t>
            </a:r>
            <a:r>
              <a:rPr lang="pl-PL" sz="1800" dirty="0">
                <a:effectLst/>
                <a:latin typeface="Calibri" panose="020F0502020204030204" pitchFamily="34" charset="0"/>
                <a:ea typeface="Calibri" panose="020F0502020204030204" pitchFamily="34" charset="0"/>
                <a:cs typeface="Times New Roman" panose="02020603050405020304" pitchFamily="18" charset="0"/>
              </a:rPr>
              <a:t>e</a:t>
            </a:r>
            <a:r>
              <a:rPr lang="fr-FR" sz="1800" dirty="0">
                <a:effectLst/>
                <a:latin typeface="Calibri" panose="020F0502020204030204" pitchFamily="34" charset="0"/>
                <a:ea typeface="Calibri" panose="020F0502020204030204" pitchFamily="34" charset="0"/>
                <a:cs typeface="Times New Roman" panose="02020603050405020304" pitchFamily="18" charset="0"/>
              </a:rPr>
              <a:t> en charge du texte, un processus ouvert</a:t>
            </a:r>
            <a:r>
              <a:rPr lang="pl-PL" sz="18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dirty="0">
                <a:effectLst/>
                <a:latin typeface="Calibri" panose="020F0502020204030204" pitchFamily="34" charset="0"/>
                <a:ea typeface="Calibri" panose="020F0502020204030204" pitchFamily="34" charset="0"/>
                <a:cs typeface="Times New Roman" panose="02020603050405020304" pitchFamily="18" charset="0"/>
              </a:rPr>
              <a:t>puisqu`il peut </a:t>
            </a:r>
            <a:r>
              <a:rPr lang="fr-FR" sz="1800" dirty="0" err="1">
                <a:effectLst/>
                <a:latin typeface="Times New Roman" panose="02020603050405020304" pitchFamily="18" charset="0"/>
                <a:ea typeface="Calibri" panose="020F0502020204030204" pitchFamily="34" charset="0"/>
                <a:cs typeface="Times New Roman" panose="02020603050405020304" pitchFamily="18" charset="0"/>
              </a:rPr>
              <a:t>ȇ</a:t>
            </a:r>
            <a:r>
              <a:rPr lang="fr-FR" sz="1800" dirty="0" err="1">
                <a:effectLst/>
                <a:latin typeface="Calibri" panose="020F0502020204030204" pitchFamily="34" charset="0"/>
                <a:ea typeface="Calibri" panose="020F0502020204030204" pitchFamily="34" charset="0"/>
                <a:cs typeface="Times New Roman" panose="02020603050405020304" pitchFamily="18" charset="0"/>
              </a:rPr>
              <a:t>tre</a:t>
            </a:r>
            <a:r>
              <a:rPr lang="fr-FR" sz="1800" dirty="0">
                <a:effectLst/>
                <a:latin typeface="Calibri" panose="020F0502020204030204" pitchFamily="34" charset="0"/>
                <a:ea typeface="Calibri" panose="020F0502020204030204" pitchFamily="34" charset="0"/>
                <a:cs typeface="Times New Roman" panose="02020603050405020304" pitchFamily="18" charset="0"/>
              </a:rPr>
              <a:t> redimensionn</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é</a:t>
            </a:r>
            <a:r>
              <a:rPr lang="fr-FR" sz="1800" dirty="0">
                <a:effectLst/>
                <a:latin typeface="Calibri" panose="020F0502020204030204" pitchFamily="34" charset="0"/>
                <a:ea typeface="Calibri" panose="020F0502020204030204" pitchFamily="34" charset="0"/>
                <a:cs typeface="Times New Roman" panose="02020603050405020304" pitchFamily="18" charset="0"/>
              </a:rPr>
              <a:t> selon les </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é</a:t>
            </a:r>
            <a:r>
              <a:rPr lang="fr-FR" sz="1800" dirty="0">
                <a:effectLst/>
                <a:latin typeface="Calibri" panose="020F0502020204030204" pitchFamily="34" charset="0"/>
                <a:ea typeface="Calibri" panose="020F0502020204030204" pitchFamily="34" charset="0"/>
                <a:cs typeface="Times New Roman" panose="02020603050405020304" pitchFamily="18" charset="0"/>
              </a:rPr>
              <a:t>poques et les lecteurs. On ne peut donc parler de lecture </a:t>
            </a:r>
            <a:r>
              <a:rPr lang="fr-FR" sz="1800" u="sng" dirty="0">
                <a:effectLst/>
                <a:latin typeface="Calibri" panose="020F0502020204030204" pitchFamily="34" charset="0"/>
                <a:ea typeface="Calibri" panose="020F0502020204030204" pitchFamily="34" charset="0"/>
                <a:cs typeface="Times New Roman" panose="02020603050405020304" pitchFamily="18" charset="0"/>
              </a:rPr>
              <a:t>d</a:t>
            </a:r>
            <a:r>
              <a:rPr lang="fr-FR" sz="1800" u="sng" dirty="0">
                <a:effectLst/>
                <a:latin typeface="Times New Roman" panose="02020603050405020304" pitchFamily="18" charset="0"/>
                <a:ea typeface="Calibri" panose="020F0502020204030204" pitchFamily="34" charset="0"/>
                <a:cs typeface="Times New Roman" panose="02020603050405020304" pitchFamily="18" charset="0"/>
              </a:rPr>
              <a:t>é</a:t>
            </a:r>
            <a:r>
              <a:rPr lang="fr-FR" sz="1800" u="sng" dirty="0">
                <a:effectLst/>
                <a:latin typeface="Calibri" panose="020F0502020204030204" pitchFamily="34" charset="0"/>
                <a:ea typeface="Calibri" panose="020F0502020204030204" pitchFamily="34" charset="0"/>
                <a:cs typeface="Times New Roman" panose="02020603050405020304" pitchFamily="18" charset="0"/>
              </a:rPr>
              <a:t>finitivement close </a:t>
            </a:r>
            <a:r>
              <a:rPr lang="fr-FR" sz="1800" dirty="0">
                <a:effectLst/>
                <a:latin typeface="Calibri" panose="020F0502020204030204" pitchFamily="34" charset="0"/>
                <a:ea typeface="Calibri" panose="020F0502020204030204" pitchFamily="34" charset="0"/>
                <a:cs typeface="Times New Roman" panose="02020603050405020304" pitchFamily="18" charset="0"/>
              </a:rPr>
              <a:t>mais de « </a:t>
            </a:r>
            <a:r>
              <a:rPr lang="fr-FR" sz="1800" u="sng" dirty="0">
                <a:effectLst/>
                <a:latin typeface="Calibri" panose="020F0502020204030204" pitchFamily="34" charset="0"/>
                <a:ea typeface="Calibri" panose="020F0502020204030204" pitchFamily="34" charset="0"/>
                <a:cs typeface="Times New Roman" panose="02020603050405020304" pitchFamily="18" charset="0"/>
              </a:rPr>
              <a:t>lisibilit</a:t>
            </a:r>
            <a:r>
              <a:rPr lang="fr-FR" sz="1800" u="sng" dirty="0">
                <a:effectLst/>
                <a:latin typeface="Times New Roman" panose="02020603050405020304" pitchFamily="18" charset="0"/>
                <a:ea typeface="Calibri" panose="020F0502020204030204" pitchFamily="34" charset="0"/>
                <a:cs typeface="Times New Roman" panose="02020603050405020304" pitchFamily="18" charset="0"/>
              </a:rPr>
              <a:t>é</a:t>
            </a:r>
            <a:r>
              <a:rPr lang="fr-FR" sz="1800" u="sng" dirty="0">
                <a:effectLst/>
                <a:latin typeface="Calibri" panose="020F0502020204030204" pitchFamily="34" charset="0"/>
                <a:ea typeface="Calibri" panose="020F0502020204030204" pitchFamily="34" charset="0"/>
                <a:cs typeface="Times New Roman" panose="02020603050405020304" pitchFamily="18" charset="0"/>
              </a:rPr>
              <a:t>s</a:t>
            </a:r>
            <a:r>
              <a:rPr lang="pl-PL" sz="1800" u="sng" dirty="0">
                <a:effectLst/>
                <a:latin typeface="Calibri" panose="020F0502020204030204" pitchFamily="34" charset="0"/>
                <a:ea typeface="Calibri" panose="020F0502020204030204" pitchFamily="34" charset="0"/>
                <a:cs typeface="Times New Roman" panose="02020603050405020304" pitchFamily="18" charset="0"/>
              </a:rPr>
              <a:t>/</a:t>
            </a:r>
            <a:r>
              <a:rPr lang="pl-PL" sz="1800" u="sng" dirty="0" err="1">
                <a:effectLst/>
                <a:latin typeface="Calibri" panose="020F0502020204030204" pitchFamily="34" charset="0"/>
                <a:ea typeface="Calibri" panose="020F0502020204030204" pitchFamily="34" charset="0"/>
                <a:cs typeface="Times New Roman" panose="02020603050405020304" pitchFamily="18" charset="0"/>
              </a:rPr>
              <a:t>lectures</a:t>
            </a:r>
            <a:r>
              <a:rPr lang="fr-FR" sz="1800" u="sng" dirty="0">
                <a:effectLst/>
                <a:latin typeface="Calibri" panose="020F0502020204030204" pitchFamily="34" charset="0"/>
                <a:ea typeface="Calibri" panose="020F0502020204030204" pitchFamily="34" charset="0"/>
                <a:cs typeface="Times New Roman" panose="02020603050405020304" pitchFamily="18" charset="0"/>
              </a:rPr>
              <a:t> multiples </a:t>
            </a:r>
            <a:r>
              <a:rPr lang="fr-FR" sz="1800" dirty="0">
                <a:effectLst/>
                <a:latin typeface="Calibri" panose="020F0502020204030204" pitchFamily="34" charset="0"/>
                <a:ea typeface="Calibri" panose="020F0502020204030204" pitchFamily="34" charset="0"/>
                <a:cs typeface="Times New Roman" panose="02020603050405020304" pitchFamily="18" charset="0"/>
              </a:rPr>
              <a:t>» (P. </a:t>
            </a:r>
            <a:r>
              <a:rPr lang="fr-FR" sz="1800" dirty="0" err="1">
                <a:effectLst/>
                <a:latin typeface="Calibri" panose="020F0502020204030204" pitchFamily="34" charset="0"/>
                <a:ea typeface="Calibri" panose="020F0502020204030204" pitchFamily="34" charset="0"/>
                <a:cs typeface="Times New Roman" panose="02020603050405020304" pitchFamily="18" charset="0"/>
              </a:rPr>
              <a:t>Barb</a:t>
            </a:r>
            <a:r>
              <a:rPr lang="fr-FR" sz="1800" dirty="0" err="1">
                <a:effectLst/>
                <a:latin typeface="Times New Roman" panose="02020603050405020304" pitchFamily="18" charset="0"/>
                <a:ea typeface="Calibri" panose="020F0502020204030204" pitchFamily="34" charset="0"/>
                <a:cs typeface="Times New Roman" panose="02020603050405020304" pitchFamily="18" charset="0"/>
              </a:rPr>
              <a:t>é</a:t>
            </a:r>
            <a:r>
              <a:rPr lang="fr-FR" sz="1800" dirty="0" err="1">
                <a:effectLst/>
                <a:latin typeface="Calibri" panose="020F0502020204030204" pitchFamily="34" charset="0"/>
                <a:ea typeface="Calibri" panose="020F0502020204030204" pitchFamily="34" charset="0"/>
                <a:cs typeface="Times New Roman" panose="02020603050405020304" pitchFamily="18" charset="0"/>
              </a:rPr>
              <a:t>ris</a:t>
            </a:r>
            <a:r>
              <a:rPr lang="fr-FR" sz="1800" dirty="0">
                <a:effectLst/>
                <a:latin typeface="Calibri" panose="020F0502020204030204" pitchFamily="34" charset="0"/>
                <a:ea typeface="Calibri" panose="020F0502020204030204" pitchFamily="34" charset="0"/>
                <a:cs typeface="Times New Roman" panose="02020603050405020304" pitchFamily="18" charset="0"/>
              </a:rPr>
              <a:t>).</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800" dirty="0">
                <a:effectLst/>
                <a:latin typeface="Calibri" panose="020F0502020204030204" pitchFamily="34" charset="0"/>
                <a:ea typeface="Calibri" panose="020F0502020204030204" pitchFamily="34" charset="0"/>
                <a:cs typeface="Times New Roman" panose="02020603050405020304" pitchFamily="18" charset="0"/>
              </a:rPr>
              <a:t>En effet, la signification d`une </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œ</a:t>
            </a:r>
            <a:r>
              <a:rPr lang="fr-FR" sz="1800" dirty="0">
                <a:effectLst/>
                <a:latin typeface="Calibri" panose="020F0502020204030204" pitchFamily="34" charset="0"/>
                <a:ea typeface="Calibri" panose="020F0502020204030204" pitchFamily="34" charset="0"/>
                <a:cs typeface="Times New Roman" panose="02020603050405020304" pitchFamily="18" charset="0"/>
              </a:rPr>
              <a:t>uvre ne peut </a:t>
            </a:r>
            <a:r>
              <a:rPr lang="fr-FR" sz="1800" dirty="0" err="1">
                <a:effectLst/>
                <a:latin typeface="Times New Roman" panose="02020603050405020304" pitchFamily="18" charset="0"/>
                <a:ea typeface="Calibri" panose="020F0502020204030204" pitchFamily="34" charset="0"/>
                <a:cs typeface="Times New Roman" panose="02020603050405020304" pitchFamily="18" charset="0"/>
              </a:rPr>
              <a:t>ȇ</a:t>
            </a:r>
            <a:r>
              <a:rPr lang="fr-FR" sz="1800" dirty="0" err="1">
                <a:effectLst/>
                <a:latin typeface="Calibri" panose="020F0502020204030204" pitchFamily="34" charset="0"/>
                <a:ea typeface="Calibri" panose="020F0502020204030204" pitchFamily="34" charset="0"/>
                <a:cs typeface="Times New Roman" panose="02020603050405020304" pitchFamily="18" charset="0"/>
              </a:rPr>
              <a:t>tre</a:t>
            </a:r>
            <a:r>
              <a:rPr lang="fr-FR" sz="1800" dirty="0">
                <a:effectLst/>
                <a:latin typeface="Calibri" panose="020F0502020204030204" pitchFamily="34" charset="0"/>
                <a:ea typeface="Calibri" panose="020F0502020204030204" pitchFamily="34" charset="0"/>
                <a:cs typeface="Times New Roman" panose="02020603050405020304" pitchFamily="18" charset="0"/>
              </a:rPr>
              <a:t> donn</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é</a:t>
            </a:r>
            <a:r>
              <a:rPr lang="fr-FR" sz="1800" dirty="0">
                <a:effectLst/>
                <a:latin typeface="Calibri" panose="020F0502020204030204" pitchFamily="34" charset="0"/>
                <a:ea typeface="Calibri" panose="020F0502020204030204" pitchFamily="34" charset="0"/>
                <a:cs typeface="Times New Roman" panose="02020603050405020304" pitchFamily="18" charset="0"/>
              </a:rPr>
              <a:t>e ni par les intentions de l`auteur, ni par la r</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é</a:t>
            </a:r>
            <a:r>
              <a:rPr lang="fr-FR" sz="1800" dirty="0">
                <a:effectLst/>
                <a:latin typeface="Calibri" panose="020F0502020204030204" pitchFamily="34" charset="0"/>
                <a:ea typeface="Calibri" panose="020F0502020204030204" pitchFamily="34" charset="0"/>
                <a:cs typeface="Times New Roman" panose="02020603050405020304" pitchFamily="18" charset="0"/>
              </a:rPr>
              <a:t>action du premier public et des lectures ult</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é</a:t>
            </a:r>
            <a:r>
              <a:rPr lang="fr-FR" sz="1800" dirty="0">
                <a:effectLst/>
                <a:latin typeface="Calibri" panose="020F0502020204030204" pitchFamily="34" charset="0"/>
                <a:ea typeface="Calibri" panose="020F0502020204030204" pitchFamily="34" charset="0"/>
                <a:cs typeface="Times New Roman" panose="02020603050405020304" pitchFamily="18" charset="0"/>
              </a:rPr>
              <a:t>rieures. Cette constatation pose donc que, dans le temps, il y a possibilit</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é</a:t>
            </a:r>
            <a:r>
              <a:rPr lang="fr-FR" sz="1800" dirty="0">
                <a:effectLst/>
                <a:latin typeface="Calibri" panose="020F0502020204030204" pitchFamily="34" charset="0"/>
                <a:ea typeface="Calibri" panose="020F0502020204030204" pitchFamily="34" charset="0"/>
                <a:cs typeface="Times New Roman" panose="02020603050405020304" pitchFamily="18" charset="0"/>
              </a:rPr>
              <a:t> de diff</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é</a:t>
            </a:r>
            <a:r>
              <a:rPr lang="fr-FR" sz="1800" dirty="0">
                <a:effectLst/>
                <a:latin typeface="Calibri" panose="020F0502020204030204" pitchFamily="34" charset="0"/>
                <a:ea typeface="Calibri" panose="020F0502020204030204" pitchFamily="34" charset="0"/>
                <a:cs typeface="Times New Roman" panose="02020603050405020304" pitchFamily="18" charset="0"/>
              </a:rPr>
              <a:t>rentes lectures qui «se suivent, se contredisent, </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é</a:t>
            </a:r>
            <a:r>
              <a:rPr lang="fr-FR" sz="1800" dirty="0">
                <a:effectLst/>
                <a:latin typeface="Calibri" panose="020F0502020204030204" pitchFamily="34" charset="0"/>
                <a:ea typeface="Calibri" panose="020F0502020204030204" pitchFamily="34" charset="0"/>
                <a:cs typeface="Times New Roman" panose="02020603050405020304" pitchFamily="18" charset="0"/>
              </a:rPr>
              <a:t>ventuellement, se compl</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è</a:t>
            </a:r>
            <a:r>
              <a:rPr lang="fr-FR" sz="1800" dirty="0">
                <a:effectLst/>
                <a:latin typeface="Calibri" panose="020F0502020204030204" pitchFamily="34" charset="0"/>
                <a:ea typeface="Calibri" panose="020F0502020204030204" pitchFamily="34" charset="0"/>
                <a:cs typeface="Times New Roman" panose="02020603050405020304" pitchFamily="18" charset="0"/>
              </a:rPr>
              <a:t>tent ». P. </a:t>
            </a:r>
            <a:r>
              <a:rPr lang="fr-FR" sz="1800" dirty="0" err="1">
                <a:effectLst/>
                <a:latin typeface="Calibri" panose="020F0502020204030204" pitchFamily="34" charset="0"/>
                <a:ea typeface="Calibri" panose="020F0502020204030204" pitchFamily="34" charset="0"/>
                <a:cs typeface="Times New Roman" panose="02020603050405020304" pitchFamily="18" charset="0"/>
              </a:rPr>
              <a:t>Barb</a:t>
            </a:r>
            <a:r>
              <a:rPr lang="fr-FR" sz="1800" dirty="0" err="1">
                <a:effectLst/>
                <a:latin typeface="Times New Roman" panose="02020603050405020304" pitchFamily="18" charset="0"/>
                <a:ea typeface="Calibri" panose="020F0502020204030204" pitchFamily="34" charset="0"/>
                <a:cs typeface="Times New Roman" panose="02020603050405020304" pitchFamily="18" charset="0"/>
              </a:rPr>
              <a:t>é</a:t>
            </a:r>
            <a:r>
              <a:rPr lang="fr-FR" sz="1800" dirty="0" err="1">
                <a:effectLst/>
                <a:latin typeface="Calibri" panose="020F0502020204030204" pitchFamily="34" charset="0"/>
                <a:ea typeface="Calibri" panose="020F0502020204030204" pitchFamily="34" charset="0"/>
                <a:cs typeface="Times New Roman" panose="02020603050405020304" pitchFamily="18" charset="0"/>
              </a:rPr>
              <a:t>ris</a:t>
            </a:r>
            <a:r>
              <a:rPr lang="fr-FR" sz="18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i="1" dirty="0">
                <a:effectLst/>
                <a:latin typeface="Calibri" panose="020F0502020204030204" pitchFamily="34" charset="0"/>
                <a:ea typeface="Calibri" panose="020F0502020204030204" pitchFamily="34" charset="0"/>
                <a:cs typeface="Times New Roman" panose="02020603050405020304" pitchFamily="18" charset="0"/>
              </a:rPr>
              <a:t>Lectures du r</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é</a:t>
            </a:r>
            <a:r>
              <a:rPr lang="fr-FR" sz="1800" i="1" dirty="0">
                <a:effectLst/>
                <a:latin typeface="Calibri" panose="020F0502020204030204" pitchFamily="34" charset="0"/>
                <a:ea typeface="Calibri" panose="020F0502020204030204" pitchFamily="34" charset="0"/>
                <a:cs typeface="Times New Roman" panose="02020603050405020304" pitchFamily="18" charset="0"/>
              </a:rPr>
              <a:t>el)</a:t>
            </a:r>
            <a:r>
              <a:rPr lang="fr-FR" sz="1800" dirty="0">
                <a:effectLst/>
                <a:latin typeface="Calibri" panose="020F0502020204030204" pitchFamily="34" charset="0"/>
                <a:ea typeface="Calibri" panose="020F0502020204030204" pitchFamily="34" charset="0"/>
                <a:cs typeface="Times New Roman" panose="02020603050405020304" pitchFamily="18" charset="0"/>
              </a:rPr>
              <a:t> souligne </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é</a:t>
            </a:r>
            <a:r>
              <a:rPr lang="fr-FR" sz="1800" dirty="0">
                <a:effectLst/>
                <a:latin typeface="Calibri" panose="020F0502020204030204" pitchFamily="34" charset="0"/>
                <a:ea typeface="Calibri" panose="020F0502020204030204" pitchFamily="34" charset="0"/>
                <a:cs typeface="Times New Roman" panose="02020603050405020304" pitchFamily="18" charset="0"/>
              </a:rPr>
              <a:t>galement que cette possibilit</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é</a:t>
            </a:r>
            <a:r>
              <a:rPr lang="fr-FR" sz="1800" dirty="0">
                <a:effectLst/>
                <a:latin typeface="Calibri" panose="020F0502020204030204" pitchFamily="34" charset="0"/>
                <a:ea typeface="Calibri" panose="020F0502020204030204" pitchFamily="34" charset="0"/>
                <a:cs typeface="Times New Roman" panose="02020603050405020304" pitchFamily="18" charset="0"/>
              </a:rPr>
              <a:t> du renouvellement </a:t>
            </a:r>
            <a:r>
              <a:rPr lang="pl-PL" sz="18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dirty="0">
                <a:effectLst/>
                <a:latin typeface="Calibri" panose="020F0502020204030204" pitchFamily="34" charset="0"/>
                <a:ea typeface="Calibri" panose="020F0502020204030204" pitchFamily="34" charset="0"/>
                <a:cs typeface="Times New Roman" panose="02020603050405020304" pitchFamily="18" charset="0"/>
              </a:rPr>
              <a:t>est li</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é</a:t>
            </a:r>
            <a:r>
              <a:rPr lang="fr-FR" sz="1800" dirty="0">
                <a:effectLst/>
                <a:latin typeface="Calibri" panose="020F0502020204030204" pitchFamily="34" charset="0"/>
                <a:ea typeface="Calibri" panose="020F0502020204030204" pitchFamily="34" charset="0"/>
                <a:cs typeface="Times New Roman" panose="02020603050405020304" pitchFamily="18" charset="0"/>
              </a:rPr>
              <a:t>e directement </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à</a:t>
            </a:r>
            <a:r>
              <a:rPr lang="fr-FR" sz="1800" dirty="0">
                <a:effectLst/>
                <a:latin typeface="Calibri" panose="020F0502020204030204" pitchFamily="34" charset="0"/>
                <a:ea typeface="Calibri" panose="020F0502020204030204" pitchFamily="34" charset="0"/>
                <a:cs typeface="Times New Roman" panose="02020603050405020304" pitchFamily="18" charset="0"/>
              </a:rPr>
              <a:t> l`apparition de forces neuves</a:t>
            </a:r>
            <a:r>
              <a:rPr lang="pl-PL" dirty="0">
                <a:latin typeface="Calibri" panose="020F0502020204030204" pitchFamily="34" charset="0"/>
                <a:ea typeface="Calibri" panose="020F0502020204030204" pitchFamily="34" charset="0"/>
                <a:cs typeface="Times New Roman" panose="02020603050405020304" pitchFamily="18" charset="0"/>
              </a:rPr>
              <a:t> </a:t>
            </a:r>
            <a:r>
              <a:rPr lang="pl-PL" sz="1800" dirty="0">
                <a:effectLst/>
                <a:latin typeface="Calibri" panose="020F0502020204030204" pitchFamily="34" charset="0"/>
                <a:ea typeface="Calibri" panose="020F0502020204030204" pitchFamily="34" charset="0"/>
                <a:cs typeface="Times New Roman" panose="02020603050405020304" pitchFamily="18" charset="0"/>
              </a:rPr>
              <a:t>»</a:t>
            </a:r>
            <a:r>
              <a:rPr lang="fr-FR" sz="1800" dirty="0">
                <a:effectLst/>
                <a:latin typeface="Calibri" panose="020F0502020204030204" pitchFamily="34" charset="0"/>
                <a:ea typeface="Calibri" panose="020F0502020204030204" pitchFamily="34" charset="0"/>
                <a:cs typeface="Times New Roman" panose="02020603050405020304" pitchFamily="18" charset="0"/>
              </a:rPr>
              <a:t>.</a:t>
            </a:r>
            <a:r>
              <a:rPr lang="pl-PL" sz="1800" dirty="0">
                <a:effectLst/>
                <a:latin typeface="Calibri" panose="020F0502020204030204" pitchFamily="34" charset="0"/>
                <a:ea typeface="Calibri" panose="020F0502020204030204" pitchFamily="34" charset="0"/>
                <a:cs typeface="Times New Roman" panose="02020603050405020304" pitchFamily="18" charset="0"/>
              </a:rPr>
              <a:t> On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peut</a:t>
            </a:r>
            <a:r>
              <a:rPr lang="pl-PL" sz="1800" dirty="0">
                <a:effectLst/>
                <a:latin typeface="Calibri" panose="020F0502020204030204" pitchFamily="34" charset="0"/>
                <a:ea typeface="Calibri" panose="020F0502020204030204" pitchFamily="34" charset="0"/>
                <a:cs typeface="Times New Roman" panose="02020603050405020304" pitchFamily="18" charset="0"/>
              </a:rPr>
              <a:t>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donc</a:t>
            </a:r>
            <a:r>
              <a:rPr lang="pl-PL" sz="1800" dirty="0">
                <a:effectLst/>
                <a:latin typeface="Calibri" panose="020F0502020204030204" pitchFamily="34" charset="0"/>
                <a:ea typeface="Calibri" panose="020F0502020204030204" pitchFamily="34" charset="0"/>
                <a:cs typeface="Times New Roman" panose="02020603050405020304" pitchFamily="18" charset="0"/>
              </a:rPr>
              <a:t>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concevoir</a:t>
            </a:r>
            <a:r>
              <a:rPr lang="pl-PL" sz="1800" dirty="0">
                <a:effectLst/>
                <a:latin typeface="Calibri" panose="020F0502020204030204" pitchFamily="34" charset="0"/>
                <a:ea typeface="Calibri" panose="020F0502020204030204" pitchFamily="34" charset="0"/>
                <a:cs typeface="Times New Roman" panose="02020603050405020304" pitchFamily="18" charset="0"/>
              </a:rPr>
              <a:t> la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lecture</a:t>
            </a:r>
            <a:r>
              <a:rPr lang="pl-PL" sz="1800" dirty="0">
                <a:effectLst/>
                <a:latin typeface="Calibri" panose="020F0502020204030204" pitchFamily="34" charset="0"/>
                <a:ea typeface="Calibri" panose="020F0502020204030204" pitchFamily="34" charset="0"/>
                <a:cs typeface="Times New Roman" panose="02020603050405020304" pitchFamily="18" charset="0"/>
              </a:rPr>
              <a:t>, qui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se</a:t>
            </a:r>
            <a:r>
              <a:rPr lang="pl-PL" sz="1800" dirty="0">
                <a:effectLst/>
                <a:latin typeface="Calibri" panose="020F0502020204030204" pitchFamily="34" charset="0"/>
                <a:ea typeface="Calibri" panose="020F0502020204030204" pitchFamily="34" charset="0"/>
                <a:cs typeface="Times New Roman" panose="02020603050405020304" pitchFamily="18" charset="0"/>
              </a:rPr>
              <a:t>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fait</a:t>
            </a:r>
            <a:r>
              <a:rPr lang="pl-PL" sz="1800" dirty="0">
                <a:effectLst/>
                <a:latin typeface="Calibri" panose="020F0502020204030204" pitchFamily="34" charset="0"/>
                <a:ea typeface="Calibri" panose="020F0502020204030204" pitchFamily="34" charset="0"/>
                <a:cs typeface="Times New Roman" panose="02020603050405020304" pitchFamily="18" charset="0"/>
              </a:rPr>
              <a:t>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dans</a:t>
            </a:r>
            <a:r>
              <a:rPr lang="pl-PL" sz="1800" dirty="0">
                <a:effectLst/>
                <a:latin typeface="Calibri" panose="020F0502020204030204" pitchFamily="34" charset="0"/>
                <a:ea typeface="Calibri" panose="020F0502020204030204" pitchFamily="34" charset="0"/>
                <a:cs typeface="Times New Roman" panose="02020603050405020304" pitchFamily="18" charset="0"/>
              </a:rPr>
              <a:t> le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temps</a:t>
            </a:r>
            <a:r>
              <a:rPr lang="pl-PL" sz="1800" dirty="0">
                <a:effectLst/>
                <a:latin typeface="Calibri" panose="020F0502020204030204" pitchFamily="34" charset="0"/>
                <a:ea typeface="Calibri" panose="020F0502020204030204" pitchFamily="34" charset="0"/>
                <a:cs typeface="Times New Roman" panose="02020603050405020304" pitchFamily="18" charset="0"/>
              </a:rPr>
              <a:t>,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comme</a:t>
            </a:r>
            <a:r>
              <a:rPr lang="fr-FR" sz="1800" dirty="0">
                <a:effectLst/>
                <a:latin typeface="Calibri" panose="020F0502020204030204" pitchFamily="34" charset="0"/>
                <a:ea typeface="Calibri" panose="020F0502020204030204" pitchFamily="34" charset="0"/>
                <a:cs typeface="Times New Roman" panose="02020603050405020304" pitchFamily="18" charset="0"/>
              </a:rPr>
              <a:t> succession d`efforts, de d</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é</a:t>
            </a:r>
            <a:r>
              <a:rPr lang="fr-FR" sz="1800" dirty="0">
                <a:effectLst/>
                <a:latin typeface="Calibri" panose="020F0502020204030204" pitchFamily="34" charset="0"/>
                <a:ea typeface="Calibri" panose="020F0502020204030204" pitchFamily="34" charset="0"/>
                <a:cs typeface="Times New Roman" panose="02020603050405020304" pitchFamily="18" charset="0"/>
              </a:rPr>
              <a:t>couvertes et de r</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é</a:t>
            </a:r>
            <a:r>
              <a:rPr lang="fr-FR" sz="1800" dirty="0">
                <a:effectLst/>
                <a:latin typeface="Calibri" panose="020F0502020204030204" pitchFamily="34" charset="0"/>
                <a:ea typeface="Calibri" panose="020F0502020204030204" pitchFamily="34" charset="0"/>
                <a:cs typeface="Times New Roman" panose="02020603050405020304" pitchFamily="18" charset="0"/>
              </a:rPr>
              <a:t>sultats.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Ainsi, le lecteur doit parvenir à faire la jonction entre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800" dirty="0">
                <a:solidFill>
                  <a:srgbClr val="7030A0"/>
                </a:solidFill>
                <a:effectLst/>
                <a:ea typeface="Calibri" panose="020F0502020204030204" pitchFamily="34" charset="0"/>
                <a:cs typeface="Times New Roman" panose="02020603050405020304" pitchFamily="18" charset="0"/>
              </a:rPr>
              <a:t>Lecture historique et lecture immédiate. Le texte est un moment, ce qui implique son insertion dans une dimension verticale (l`Histoire, la production) et sa manifestation dans une dimension horizontale (l`immédiat, le fonctionnement).</a:t>
            </a:r>
            <a:endParaRPr lang="pl-PL" sz="18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fr-FR" sz="1800" dirty="0">
                <a:effectLst/>
                <a:latin typeface="Calibri" panose="020F0502020204030204" pitchFamily="34" charset="0"/>
                <a:ea typeface="Calibri" panose="020F0502020204030204" pitchFamily="34" charset="0"/>
                <a:cs typeface="Times New Roman" panose="02020603050405020304" pitchFamily="18" charset="0"/>
              </a:rPr>
              <a:t>Le rôle du lecteur est, en cons</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é</a:t>
            </a:r>
            <a:r>
              <a:rPr lang="fr-FR" sz="1800" dirty="0">
                <a:effectLst/>
                <a:latin typeface="Calibri" panose="020F0502020204030204" pitchFamily="34" charset="0"/>
                <a:ea typeface="Calibri" panose="020F0502020204030204" pitchFamily="34" charset="0"/>
                <a:cs typeface="Times New Roman" panose="02020603050405020304" pitchFamily="18" charset="0"/>
              </a:rPr>
              <a:t>quence, tr</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è</a:t>
            </a:r>
            <a:r>
              <a:rPr lang="fr-FR" sz="1800" dirty="0">
                <a:effectLst/>
                <a:latin typeface="Calibri" panose="020F0502020204030204" pitchFamily="34" charset="0"/>
                <a:ea typeface="Calibri" panose="020F0502020204030204" pitchFamily="34" charset="0"/>
                <a:cs typeface="Times New Roman" panose="02020603050405020304" pitchFamily="18" charset="0"/>
              </a:rPr>
              <a:t>s important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800" dirty="0">
                <a:solidFill>
                  <a:srgbClr val="7030A0"/>
                </a:solidFill>
                <a:effectLst/>
                <a:ea typeface="Calibri" panose="020F0502020204030204" pitchFamily="34" charset="0"/>
                <a:cs typeface="Times New Roman" panose="02020603050405020304" pitchFamily="18" charset="0"/>
              </a:rPr>
              <a:t>On ne saurait aujourd`hui proposer une lecture type et s`en tenir une fois pour toutes. Reconnaitre l`existence de lectures successives et diverses d`un </a:t>
            </a:r>
            <a:r>
              <a:rPr lang="fr-FR" sz="1800" dirty="0" err="1">
                <a:solidFill>
                  <a:srgbClr val="7030A0"/>
                </a:solidFill>
                <a:effectLst/>
                <a:ea typeface="Calibri" panose="020F0502020204030204" pitchFamily="34" charset="0"/>
                <a:cs typeface="Times New Roman" panose="02020603050405020304" pitchFamily="18" charset="0"/>
              </a:rPr>
              <a:t>mȇme</a:t>
            </a:r>
            <a:r>
              <a:rPr lang="fr-FR" sz="1800" dirty="0">
                <a:solidFill>
                  <a:srgbClr val="7030A0"/>
                </a:solidFill>
                <a:effectLst/>
                <a:ea typeface="Calibri" panose="020F0502020204030204" pitchFamily="34" charset="0"/>
                <a:cs typeface="Times New Roman" panose="02020603050405020304" pitchFamily="18" charset="0"/>
              </a:rPr>
              <a:t> texte, </a:t>
            </a:r>
            <a:r>
              <a:rPr lang="pl-PL" sz="1800" dirty="0">
                <a:solidFill>
                  <a:srgbClr val="7030A0"/>
                </a:solidFill>
                <a:effectLst/>
                <a:ea typeface="Calibri" panose="020F0502020204030204" pitchFamily="34" charset="0"/>
                <a:cs typeface="Times New Roman" panose="02020603050405020304" pitchFamily="18" charset="0"/>
              </a:rPr>
              <a:t>l</a:t>
            </a:r>
            <a:r>
              <a:rPr lang="fr-FR" sz="1800" dirty="0">
                <a:solidFill>
                  <a:srgbClr val="7030A0"/>
                </a:solidFill>
                <a:effectLst/>
                <a:ea typeface="Calibri" panose="020F0502020204030204" pitchFamily="34" charset="0"/>
                <a:cs typeface="Times New Roman" panose="02020603050405020304" pitchFamily="18" charset="0"/>
              </a:rPr>
              <a:t>a `polysémie`</a:t>
            </a:r>
            <a:r>
              <a:rPr lang="pl-PL" sz="1800" dirty="0">
                <a:solidFill>
                  <a:srgbClr val="7030A0"/>
                </a:solidFill>
                <a:effectLst/>
                <a:ea typeface="Calibri" panose="020F0502020204030204" pitchFamily="34" charset="0"/>
                <a:cs typeface="Times New Roman" panose="02020603050405020304" pitchFamily="18" charset="0"/>
              </a:rPr>
              <a:t> </a:t>
            </a:r>
            <a:r>
              <a:rPr lang="pl-PL" sz="1800" dirty="0" err="1">
                <a:solidFill>
                  <a:srgbClr val="7030A0"/>
                </a:solidFill>
                <a:effectLst/>
                <a:ea typeface="Calibri" panose="020F0502020204030204" pitchFamily="34" charset="0"/>
                <a:cs typeface="Times New Roman" panose="02020603050405020304" pitchFamily="18" charset="0"/>
              </a:rPr>
              <a:t>du</a:t>
            </a:r>
            <a:r>
              <a:rPr lang="pl-PL" sz="1800" dirty="0">
                <a:solidFill>
                  <a:srgbClr val="7030A0"/>
                </a:solidFill>
                <a:effectLst/>
                <a:ea typeface="Calibri" panose="020F0502020204030204" pitchFamily="34" charset="0"/>
                <a:cs typeface="Times New Roman" panose="02020603050405020304" pitchFamily="18" charset="0"/>
              </a:rPr>
              <a:t> </a:t>
            </a:r>
            <a:r>
              <a:rPr lang="pl-PL" sz="1800" dirty="0" err="1">
                <a:solidFill>
                  <a:srgbClr val="7030A0"/>
                </a:solidFill>
                <a:effectLst/>
                <a:ea typeface="Calibri" panose="020F0502020204030204" pitchFamily="34" charset="0"/>
                <a:cs typeface="Times New Roman" panose="02020603050405020304" pitchFamily="18" charset="0"/>
              </a:rPr>
              <a:t>texte</a:t>
            </a:r>
            <a:r>
              <a:rPr lang="fr-FR" sz="1800" dirty="0">
                <a:solidFill>
                  <a:srgbClr val="7030A0"/>
                </a:solidFill>
                <a:effectLst/>
                <a:ea typeface="Calibri" panose="020F0502020204030204" pitchFamily="34" charset="0"/>
                <a:cs typeface="Times New Roman" panose="02020603050405020304" pitchFamily="18" charset="0"/>
              </a:rPr>
              <a:t>, c`est donner, à chacun, la possibilité de s`engager, de proposer son hypothèse, son interprétation.</a:t>
            </a:r>
            <a:endParaRPr lang="pl-PL" sz="18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38072520"/>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TotalTime>
  <Words>825</Words>
  <Application>Microsoft Office PowerPoint</Application>
  <PresentationFormat>Panoramiczny</PresentationFormat>
  <Paragraphs>23</Paragraphs>
  <Slides>8</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8</vt:i4>
      </vt:variant>
    </vt:vector>
  </HeadingPairs>
  <TitlesOfParts>
    <vt:vector size="14" baseType="lpstr">
      <vt:lpstr>Arial</vt:lpstr>
      <vt:lpstr>Book Antiqua</vt:lpstr>
      <vt:lpstr>Calibri</vt:lpstr>
      <vt:lpstr>Calibri Light</vt:lpstr>
      <vt:lpstr>Times New Roman</vt:lpstr>
      <vt:lpstr>Motyw pakietu Office</vt:lpstr>
      <vt:lpstr>La lecture plurielle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DELL</dc:creator>
  <cp:lastModifiedBy>DELL</cp:lastModifiedBy>
  <cp:revision>17</cp:revision>
  <dcterms:created xsi:type="dcterms:W3CDTF">2020-11-23T00:46:38Z</dcterms:created>
  <dcterms:modified xsi:type="dcterms:W3CDTF">2023-05-31T00:40:08Z</dcterms:modified>
</cp:coreProperties>
</file>