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 id="263" r:id="rId9"/>
    <p:sldId id="264" r:id="rId10"/>
    <p:sldId id="265" r:id="rId11"/>
    <p:sldId id="267" r:id="rId1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2A98E89D-8871-4544-AF5F-52684A4C20D1}">
          <p14:sldIdLst>
            <p14:sldId id="256"/>
            <p14:sldId id="257"/>
            <p14:sldId id="258"/>
            <p14:sldId id="261"/>
            <p14:sldId id="259"/>
            <p14:sldId id="262"/>
            <p14:sldId id="260"/>
            <p14:sldId id="263"/>
            <p14:sldId id="264"/>
            <p14:sldId id="265"/>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smtClean="0"/>
              <a:t>Kliknij, aby edytować styl</a:t>
            </a:r>
            <a:endParaRPr lang="pl-PL"/>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43B82FF5-45B1-487A-A5A2-72223D24F836}" type="datetimeFigureOut">
              <a:rPr lang="pl-PL" smtClean="0"/>
              <a:t>28.05.2023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2713610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3B82FF5-45B1-487A-A5A2-72223D24F836}" type="datetimeFigureOut">
              <a:rPr lang="pl-PL" smtClean="0"/>
              <a:t>28.05.2023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95164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3B82FF5-45B1-487A-A5A2-72223D24F836}" type="datetimeFigureOut">
              <a:rPr lang="pl-PL" smtClean="0"/>
              <a:t>28.05.2023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632274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43B82FF5-45B1-487A-A5A2-72223D24F836}" type="datetimeFigureOut">
              <a:rPr lang="pl-PL" smtClean="0"/>
              <a:t>28.05.2023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220565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smtClean="0"/>
              <a:t>Kliknij, aby edytować styl</a:t>
            </a:r>
            <a:endParaRPr lang="pl-PL"/>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Edytuj style wzorca tekstu</a:t>
            </a:r>
          </a:p>
        </p:txBody>
      </p:sp>
      <p:sp>
        <p:nvSpPr>
          <p:cNvPr id="4" name="Symbol zastępczy daty 3"/>
          <p:cNvSpPr>
            <a:spLocks noGrp="1"/>
          </p:cNvSpPr>
          <p:nvPr>
            <p:ph type="dt" sz="half" idx="10"/>
          </p:nvPr>
        </p:nvSpPr>
        <p:spPr/>
        <p:txBody>
          <a:bodyPr/>
          <a:lstStyle/>
          <a:p>
            <a:fld id="{43B82FF5-45B1-487A-A5A2-72223D24F836}" type="datetimeFigureOut">
              <a:rPr lang="pl-PL" smtClean="0"/>
              <a:t>28.05.2023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148494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38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6172200" y="1825625"/>
            <a:ext cx="518160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43B82FF5-45B1-487A-A5A2-72223D24F836}" type="datetimeFigureOut">
              <a:rPr lang="pl-PL" smtClean="0"/>
              <a:t>28.05.2023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260625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smtClean="0"/>
              <a:t>Kliknij, aby edytować styl</a:t>
            </a:r>
            <a:endParaRPr lang="pl-PL"/>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43B82FF5-45B1-487A-A5A2-72223D24F836}" type="datetimeFigureOut">
              <a:rPr lang="pl-PL" smtClean="0"/>
              <a:t>28.05.2023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1007628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43B82FF5-45B1-487A-A5A2-72223D24F836}" type="datetimeFigureOut">
              <a:rPr lang="pl-PL" smtClean="0"/>
              <a:t>28.05.2023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40454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3B82FF5-45B1-487A-A5A2-72223D24F836}" type="datetimeFigureOut">
              <a:rPr lang="pl-PL" smtClean="0"/>
              <a:t>28.05.2023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1159630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43B82FF5-45B1-487A-A5A2-72223D24F836}" type="datetimeFigureOut">
              <a:rPr lang="pl-PL" smtClean="0"/>
              <a:t>28.05.2023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1881599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Symbol zastępczy daty 4"/>
          <p:cNvSpPr>
            <a:spLocks noGrp="1"/>
          </p:cNvSpPr>
          <p:nvPr>
            <p:ph type="dt" sz="half" idx="10"/>
          </p:nvPr>
        </p:nvSpPr>
        <p:spPr/>
        <p:txBody>
          <a:bodyPr/>
          <a:lstStyle/>
          <a:p>
            <a:fld id="{43B82FF5-45B1-487A-A5A2-72223D24F836}" type="datetimeFigureOut">
              <a:rPr lang="pl-PL" smtClean="0"/>
              <a:t>28.05.2023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364F5D-C0F2-49A0-855F-20EA6BFF09CD}" type="slidenum">
              <a:rPr lang="pl-PL" smtClean="0"/>
              <a:t>‹#›</a:t>
            </a:fld>
            <a:endParaRPr lang="pl-PL"/>
          </a:p>
        </p:txBody>
      </p:sp>
    </p:spTree>
    <p:extLst>
      <p:ext uri="{BB962C8B-B14F-4D97-AF65-F5344CB8AC3E}">
        <p14:creationId xmlns:p14="http://schemas.microsoft.com/office/powerpoint/2010/main" val="2711714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82FF5-45B1-487A-A5A2-72223D24F836}" type="datetimeFigureOut">
              <a:rPr lang="pl-PL" smtClean="0"/>
              <a:t>28.05.2023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64F5D-C0F2-49A0-855F-20EA6BFF09CD}" type="slidenum">
              <a:rPr lang="pl-PL" smtClean="0"/>
              <a:t>‹#›</a:t>
            </a:fld>
            <a:endParaRPr lang="pl-PL"/>
          </a:p>
        </p:txBody>
      </p:sp>
    </p:spTree>
    <p:extLst>
      <p:ext uri="{BB962C8B-B14F-4D97-AF65-F5344CB8AC3E}">
        <p14:creationId xmlns:p14="http://schemas.microsoft.com/office/powerpoint/2010/main" val="2129587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02737" y="3187083"/>
            <a:ext cx="9669558" cy="1003177"/>
          </a:xfrm>
        </p:spPr>
        <p:txBody>
          <a:bodyPr>
            <a:normAutofit/>
          </a:bodyPr>
          <a:lstStyle/>
          <a:p>
            <a:r>
              <a:rPr lang="pl-PL" dirty="0" smtClean="0"/>
              <a:t>Student ze spektrum autyzmu</a:t>
            </a:r>
            <a:endParaRPr lang="pl-PL" dirty="0"/>
          </a:p>
        </p:txBody>
      </p:sp>
      <p:sp>
        <p:nvSpPr>
          <p:cNvPr id="3" name="Podtytuł 2"/>
          <p:cNvSpPr>
            <a:spLocks noGrp="1"/>
          </p:cNvSpPr>
          <p:nvPr>
            <p:ph type="subTitle" idx="1"/>
          </p:nvPr>
        </p:nvSpPr>
        <p:spPr>
          <a:xfrm>
            <a:off x="1524000" y="4252404"/>
            <a:ext cx="9144000" cy="1411549"/>
          </a:xfrm>
        </p:spPr>
        <p:txBody>
          <a:bodyPr>
            <a:normAutofit fontScale="92500"/>
          </a:bodyPr>
          <a:lstStyle/>
          <a:p>
            <a:r>
              <a:rPr lang="pl-PL" dirty="0" smtClean="0"/>
              <a:t>dr hab. Anna </a:t>
            </a:r>
            <a:r>
              <a:rPr lang="pl-PL" dirty="0" err="1" smtClean="0"/>
              <a:t>Prokopiak</a:t>
            </a:r>
            <a:r>
              <a:rPr lang="pl-PL" dirty="0" smtClean="0"/>
              <a:t>, </a:t>
            </a:r>
          </a:p>
          <a:p>
            <a:r>
              <a:rPr lang="pl-PL" dirty="0" smtClean="0"/>
              <a:t>Uniwersytet Marii Curie Skłodowskiej, Fundacja </a:t>
            </a:r>
            <a:r>
              <a:rPr lang="pl-PL" dirty="0" err="1" smtClean="0"/>
              <a:t>Alpha</a:t>
            </a:r>
            <a:r>
              <a:rPr lang="pl-PL" dirty="0" smtClean="0"/>
              <a:t>, Fundacja Abecadło</a:t>
            </a:r>
          </a:p>
          <a:p>
            <a:r>
              <a:rPr lang="pl-PL" dirty="0" smtClean="0"/>
              <a:t>29.05.2023r</a:t>
            </a:r>
            <a:r>
              <a:rPr lang="pl-PL" dirty="0" smtClean="0"/>
              <a:t>.</a:t>
            </a:r>
            <a:endParaRPr lang="pl-PL" dirty="0"/>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11548" y="6127118"/>
            <a:ext cx="1721824" cy="602155"/>
          </a:xfrm>
          <a:prstGeom prst="rect">
            <a:avLst/>
          </a:prstGeom>
        </p:spPr>
      </p:pic>
      <p:pic>
        <p:nvPicPr>
          <p:cNvPr id="1029" name="Picture 5" descr="logo pom_Page_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63903" y="6001304"/>
            <a:ext cx="514431" cy="727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Może być grafiką przedstawiającą teks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77223" y="5878480"/>
            <a:ext cx="973615" cy="97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151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824753"/>
            <a:ext cx="10515600" cy="865935"/>
          </a:xfrm>
        </p:spPr>
        <p:txBody>
          <a:bodyPr>
            <a:normAutofit fontScale="90000"/>
          </a:bodyPr>
          <a:lstStyle/>
          <a:p>
            <a:r>
              <a:rPr lang="pl-PL" dirty="0" smtClean="0"/>
              <a:t>Kreowanie kultury dostępności wobec studentów ze spektrum autyzmu</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Przewidywalne kanały komunikacji</a:t>
            </a:r>
          </a:p>
          <a:p>
            <a:r>
              <a:rPr lang="pl-PL" dirty="0" smtClean="0"/>
              <a:t>Komfortowe otoczenie społeczne i fizyczne</a:t>
            </a:r>
          </a:p>
          <a:p>
            <a:r>
              <a:rPr lang="pl-PL" dirty="0" smtClean="0"/>
              <a:t>Zrozumienie i szacunek</a:t>
            </a:r>
          </a:p>
          <a:p>
            <a:r>
              <a:rPr lang="pl-PL" dirty="0" smtClean="0"/>
              <a:t>Asystentura – wsparcie w poznaniu sposobów działania </a:t>
            </a:r>
            <a:r>
              <a:rPr lang="pl-PL" dirty="0" smtClean="0"/>
              <a:t>Uczelni</a:t>
            </a:r>
          </a:p>
          <a:p>
            <a:endParaRPr lang="pl-PL" dirty="0"/>
          </a:p>
          <a:p>
            <a:r>
              <a:rPr lang="pl-PL" dirty="0" smtClean="0"/>
              <a:t>Jak to przełożyć </a:t>
            </a:r>
            <a:r>
              <a:rPr lang="pl-PL" smtClean="0"/>
              <a:t>na praktykę?</a:t>
            </a:r>
            <a:endParaRPr lang="pl-PL" dirty="0" smtClean="0"/>
          </a:p>
          <a:p>
            <a:endParaRPr lang="pl-PL" dirty="0" smtClean="0"/>
          </a:p>
          <a:p>
            <a:endParaRPr lang="pl-PL" dirty="0"/>
          </a:p>
        </p:txBody>
      </p:sp>
    </p:spTree>
    <p:extLst>
      <p:ext uri="{BB962C8B-B14F-4D97-AF65-F5344CB8AC3E}">
        <p14:creationId xmlns:p14="http://schemas.microsoft.com/office/powerpoint/2010/main" val="4107462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448235"/>
            <a:ext cx="10515600" cy="1524000"/>
          </a:xfrm>
        </p:spPr>
        <p:txBody>
          <a:bodyPr>
            <a:normAutofit/>
          </a:bodyPr>
          <a:lstStyle/>
          <a:p>
            <a:pPr algn="ctr"/>
            <a:r>
              <a:rPr lang="pl-PL" dirty="0" smtClean="0"/>
              <a:t>dziękuję i proszę o uwagi </a:t>
            </a:r>
            <a:br>
              <a:rPr lang="pl-PL" dirty="0" smtClean="0"/>
            </a:br>
            <a:r>
              <a:rPr lang="pl-PL" dirty="0" smtClean="0"/>
              <a:t>aniaprokopiak@wp.pl</a:t>
            </a:r>
            <a:endParaRPr lang="pl-PL" dirty="0"/>
          </a:p>
        </p:txBody>
      </p:sp>
      <p:pic>
        <p:nvPicPr>
          <p:cNvPr id="4" name="Picture 2363"/>
          <p:cNvPicPr>
            <a:picLocks noGrp="1"/>
          </p:cNvPicPr>
          <p:nvPr>
            <p:ph idx="1"/>
          </p:nvPr>
        </p:nvPicPr>
        <p:blipFill>
          <a:blip r:embed="rId2"/>
          <a:stretch>
            <a:fillRect/>
          </a:stretch>
        </p:blipFill>
        <p:spPr>
          <a:xfrm>
            <a:off x="3636199" y="2255931"/>
            <a:ext cx="5600920" cy="4351338"/>
          </a:xfrm>
          <a:prstGeom prst="rect">
            <a:avLst/>
          </a:prstGeom>
        </p:spPr>
      </p:pic>
    </p:spTree>
    <p:extLst>
      <p:ext uri="{BB962C8B-B14F-4D97-AF65-F5344CB8AC3E}">
        <p14:creationId xmlns:p14="http://schemas.microsoft.com/office/powerpoint/2010/main" val="323133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Porozmawiajmy o:</a:t>
            </a:r>
            <a:endParaRPr lang="pl-PL" dirty="0"/>
          </a:p>
        </p:txBody>
      </p:sp>
      <p:sp>
        <p:nvSpPr>
          <p:cNvPr id="3" name="Symbol zastępczy zawartości 2"/>
          <p:cNvSpPr>
            <a:spLocks noGrp="1"/>
          </p:cNvSpPr>
          <p:nvPr>
            <p:ph idx="1"/>
          </p:nvPr>
        </p:nvSpPr>
        <p:spPr/>
        <p:txBody>
          <a:bodyPr/>
          <a:lstStyle/>
          <a:p>
            <a:r>
              <a:rPr lang="pl-PL" dirty="0" smtClean="0"/>
              <a:t>Student ze spektrum autyzmu, czyli kto?</a:t>
            </a:r>
          </a:p>
          <a:p>
            <a:r>
              <a:rPr lang="pl-PL" dirty="0" smtClean="0"/>
              <a:t>Ścieżka terapeutyczna studentów ze spektrum autyzmu</a:t>
            </a:r>
          </a:p>
          <a:p>
            <a:r>
              <a:rPr lang="pl-PL" dirty="0" smtClean="0"/>
              <a:t>Potrzeby studentów ze spektrum autyzmu</a:t>
            </a:r>
          </a:p>
          <a:p>
            <a:r>
              <a:rPr lang="pl-PL" dirty="0" smtClean="0"/>
              <a:t>Potencjał studentów ze spektrum autyzmu - Światu potrzeba umysłów różnego rodzaju</a:t>
            </a:r>
          </a:p>
          <a:p>
            <a:r>
              <a:rPr lang="pl-PL" dirty="0" smtClean="0"/>
              <a:t>Kreowanie kultury dostępności wobec studentów ze spektrum autyzmu</a:t>
            </a:r>
            <a:endParaRPr lang="pl-PL" dirty="0"/>
          </a:p>
        </p:txBody>
      </p:sp>
      <p:pic>
        <p:nvPicPr>
          <p:cNvPr id="4" name="Picture 2" descr="https://phavi.umcs.pl/ph/r,1024,800/agicon/c/2023/0509/6604537645a31fdc68a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8591" y="171293"/>
            <a:ext cx="3062796" cy="1713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11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Student ze spektrum autyzmu</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Stale zmieniające się kryteria spektrum autyzmu</a:t>
            </a:r>
          </a:p>
          <a:p>
            <a:r>
              <a:rPr lang="pl-PL" dirty="0" smtClean="0"/>
              <a:t>Diagnoza spektrum autyzmu na podstawie objawów o różnym stopniu nasilenia</a:t>
            </a:r>
          </a:p>
          <a:p>
            <a:r>
              <a:rPr lang="pl-PL" dirty="0" smtClean="0"/>
              <a:t>Koncepcja </a:t>
            </a:r>
            <a:r>
              <a:rPr lang="pl-PL" dirty="0" err="1" smtClean="0"/>
              <a:t>neuroróżnorodności</a:t>
            </a:r>
            <a:endParaRPr lang="pl-PL" dirty="0" smtClean="0"/>
          </a:p>
          <a:p>
            <a:r>
              <a:rPr lang="pl-PL" dirty="0" smtClean="0"/>
              <a:t>Kształtowanie tożsamości osób ze spektrum autyzmu 2003-2023</a:t>
            </a:r>
          </a:p>
          <a:p>
            <a:pPr marL="0" indent="0">
              <a:buNone/>
            </a:pPr>
            <a:r>
              <a:rPr lang="pl-PL" dirty="0" smtClean="0"/>
              <a:t>T. Gałkowski, E. Pisula Kosmos, Problemy Nauk Biologicznych, Tom 52, 2003, Numer 2-3 (259-260), s. 217-226 </a:t>
            </a:r>
          </a:p>
          <a:p>
            <a:r>
              <a:rPr lang="pl-PL" dirty="0" smtClean="0"/>
              <a:t>Wiele nieporozumień rodzi się z powodu rozmaitych niespójnych, a niekiedy nawet sprzecznych ze sobą założeń, leżących u podstaw przyjmowanej terminologii i określeń definiujących autyzm. </a:t>
            </a:r>
          </a:p>
          <a:p>
            <a:r>
              <a:rPr lang="pl-PL" dirty="0" smtClean="0"/>
              <a:t>Dobrze prowadzony proces rehabilitacji zawsze charakteryzuje się takimi cechami, jak … </a:t>
            </a:r>
            <a:r>
              <a:rPr lang="pl-PL" b="1" dirty="0" smtClean="0"/>
              <a:t>stałe podnoszenie kwalifikacji personelu </a:t>
            </a:r>
            <a:r>
              <a:rPr lang="pl-PL" dirty="0" smtClean="0"/>
              <a:t>realizującego program.</a:t>
            </a:r>
          </a:p>
          <a:p>
            <a:endParaRPr lang="pl-PL" dirty="0"/>
          </a:p>
        </p:txBody>
      </p:sp>
      <p:pic>
        <p:nvPicPr>
          <p:cNvPr id="4" name="Picture 2" descr="https://phavi.umcs.pl/ph/r,1024,800/agicon/c/2023/0509/6604537645a31fdc68a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8591" y="171293"/>
            <a:ext cx="3062796" cy="1713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001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Bardzo niejednorodna grupa</a:t>
            </a:r>
            <a:endParaRPr lang="pl-PL" dirty="0"/>
          </a:p>
        </p:txBody>
      </p:sp>
      <p:sp>
        <p:nvSpPr>
          <p:cNvPr id="3" name="Symbol zastępczy zawartości 2"/>
          <p:cNvSpPr>
            <a:spLocks noGrp="1"/>
          </p:cNvSpPr>
          <p:nvPr>
            <p:ph idx="1"/>
          </p:nvPr>
        </p:nvSpPr>
        <p:spPr/>
        <p:txBody>
          <a:bodyPr>
            <a:normAutofit/>
          </a:bodyPr>
          <a:lstStyle/>
          <a:p>
            <a:r>
              <a:rPr lang="pl-PL" dirty="0" smtClean="0"/>
              <a:t>Łączy występowanie objawów diagnostycznych, ale różni:</a:t>
            </a:r>
          </a:p>
          <a:p>
            <a:pPr algn="r"/>
            <a:r>
              <a:rPr lang="pl-PL" dirty="0" smtClean="0"/>
              <a:t>sposób przejawiania objawów ASD i strategie radzenia sobie;</a:t>
            </a:r>
          </a:p>
          <a:p>
            <a:pPr algn="r"/>
            <a:r>
              <a:rPr lang="pl-PL" dirty="0" smtClean="0"/>
              <a:t>profil i poziom funkcjonowania intelektualnego;</a:t>
            </a:r>
          </a:p>
          <a:p>
            <a:pPr algn="r"/>
            <a:r>
              <a:rPr lang="pl-PL" dirty="0" smtClean="0"/>
              <a:t>stopień nasilenia deficytów teorii umysłu (TOM), centralnej koherencji, funkcji wykonawczych </a:t>
            </a:r>
          </a:p>
          <a:p>
            <a:pPr algn="r"/>
            <a:r>
              <a:rPr lang="pl-PL" dirty="0" smtClean="0"/>
              <a:t>styl uczenia się;</a:t>
            </a:r>
          </a:p>
          <a:p>
            <a:pPr algn="r"/>
            <a:r>
              <a:rPr lang="pl-PL" dirty="0" smtClean="0"/>
              <a:t>nasilenie trudności sensorycznych </a:t>
            </a:r>
          </a:p>
          <a:p>
            <a:pPr algn="r"/>
            <a:r>
              <a:rPr lang="pl-PL" dirty="0" smtClean="0"/>
              <a:t>współwystępowanie problemów medycznych</a:t>
            </a:r>
          </a:p>
          <a:p>
            <a:endParaRPr lang="pl-PL" dirty="0"/>
          </a:p>
        </p:txBody>
      </p:sp>
    </p:spTree>
    <p:extLst>
      <p:ext uri="{BB962C8B-B14F-4D97-AF65-F5344CB8AC3E}">
        <p14:creationId xmlns:p14="http://schemas.microsoft.com/office/powerpoint/2010/main" val="404760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805758" y="854050"/>
            <a:ext cx="13863112"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zh-CN" sz="11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Wykres 1. </a:t>
            </a:r>
            <a:r>
              <a:rPr kumimoji="0" lang="pl-PL" altLang="zh-CN" sz="1100" b="0" i="0" u="none" strike="noStrike" cap="none" normalizeH="0" baseline="0" smtClean="0">
                <a:ln>
                  <a:noFill/>
                </a:ln>
                <a:solidFill>
                  <a:schemeClr val="tx1"/>
                </a:solidFill>
                <a:effectLst/>
                <a:ea typeface="Times New Roman" panose="02020603050405020304" pitchFamily="18" charset="0"/>
                <a:cs typeface="Times New Roman" panose="02020603050405020304" pitchFamily="18" charset="0"/>
              </a:rPr>
              <a:t>Uczniowie posiadający orzeczenie o potrzebie kształcenia specjalnego ze względu na autyzm (w tym zespół Aspergera) w Polsce.</a:t>
            </a:r>
            <a:endParaRPr kumimoji="0" lang="pl-PL" altLang="zh-CN"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zh-CN" sz="1800" b="0" i="0" u="none" strike="noStrike" cap="none" normalizeH="0" baseline="0" smtClean="0">
              <a:ln>
                <a:noFill/>
              </a:ln>
              <a:solidFill>
                <a:schemeClr val="tx1"/>
              </a:solidFill>
              <a:effectLst/>
              <a:latin typeface="Arial" panose="020B0604020202020204" pitchFamily="34" charset="0"/>
            </a:endParaRPr>
          </a:p>
        </p:txBody>
      </p:sp>
      <p:pic>
        <p:nvPicPr>
          <p:cNvPr id="2049" name="Obraz 1"/>
          <p:cNvPicPr>
            <a:picLocks noChangeAspect="1" noChangeArrowheads="1"/>
          </p:cNvPicPr>
          <p:nvPr/>
        </p:nvPicPr>
        <p:blipFill>
          <a:blip r:embed="rId2">
            <a:extLst>
              <a:ext uri="{28A0092B-C50C-407E-A947-70E740481C1C}">
                <a14:useLocalDpi xmlns:a14="http://schemas.microsoft.com/office/drawing/2010/main" val="0"/>
              </a:ext>
            </a:extLst>
          </a:blip>
          <a:srcRect l="-14" t="-23" r="-14" b="-23"/>
          <a:stretch>
            <a:fillRect/>
          </a:stretch>
        </p:blipFill>
        <p:spPr bwMode="auto">
          <a:xfrm>
            <a:off x="1988584" y="1195057"/>
            <a:ext cx="7906854" cy="4744113"/>
          </a:xfrm>
          <a:prstGeom prst="rect">
            <a:avLst/>
          </a:prstGeom>
          <a:solidFill>
            <a:srgbClr val="FFFFFF"/>
          </a:solidFill>
        </p:spPr>
      </p:pic>
      <p:sp>
        <p:nvSpPr>
          <p:cNvPr id="3" name="Rectangle 3"/>
          <p:cNvSpPr>
            <a:spLocks noChangeArrowheads="1"/>
          </p:cNvSpPr>
          <p:nvPr/>
        </p:nvSpPr>
        <p:spPr bwMode="auto">
          <a:xfrm>
            <a:off x="2657940" y="5076011"/>
            <a:ext cx="565250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altLang="zh-CN" sz="1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altLang="zh-CN" sz="1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altLang="zh-CN" sz="12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zh-CN" sz="1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Źródło: Opracowanie własne na podstawie danych SIO (System Informacji Oświatowej)</a:t>
            </a:r>
            <a:endParaRPr kumimoji="0" lang="pl-PL"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770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p:cNvPicPr>
            <a:picLocks noChangeAspect="1"/>
          </p:cNvPicPr>
          <p:nvPr/>
        </p:nvPicPr>
        <p:blipFill>
          <a:blip r:embed="rId2"/>
          <a:stretch>
            <a:fillRect/>
          </a:stretch>
        </p:blipFill>
        <p:spPr>
          <a:xfrm>
            <a:off x="2253109" y="1429306"/>
            <a:ext cx="8366560" cy="3781306"/>
          </a:xfrm>
          <a:prstGeom prst="rect">
            <a:avLst/>
          </a:prstGeom>
        </p:spPr>
      </p:pic>
    </p:spTree>
    <p:extLst>
      <p:ext uri="{BB962C8B-B14F-4D97-AF65-F5344CB8AC3E}">
        <p14:creationId xmlns:p14="http://schemas.microsoft.com/office/powerpoint/2010/main" val="2177600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r>
              <a:rPr lang="pl-PL" dirty="0" smtClean="0"/>
              <a:t>Buława-Halasz  „Osoba autystyczna z racji swojego niskiego kapitału podlega przemocy symbolicznej jako przedstawiciel kultury zdominowanej – jest przedmiotem przemocy symbolicznej. Osoba ta tym bardziej podlega przemocy symbolicznej, im mniejszy jest jej zakres podobieństwa do osób sprawnych (niższy stopień funkcjonowania), wyższy stopień przejawianych zaburzeń, mniejsza możliwość samoobsługi, samodzielności i niezależności oraz poziomu komunikacji” (2017:271). </a:t>
            </a:r>
          </a:p>
          <a:p>
            <a:endParaRPr lang="pl-PL" dirty="0"/>
          </a:p>
        </p:txBody>
      </p:sp>
      <p:pic>
        <p:nvPicPr>
          <p:cNvPr id="4" name="Picture 2" descr="https://phavi.umcs.pl/ph/r,1024,800/agicon/c/2023/0509/6604537645a31fdc68a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28591" y="171293"/>
            <a:ext cx="3062796" cy="1713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837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Potrzeby studenta ze spektrum autyzmu</a:t>
            </a:r>
            <a:endParaRPr lang="pl-PL" dirty="0"/>
          </a:p>
        </p:txBody>
      </p:sp>
      <p:sp>
        <p:nvSpPr>
          <p:cNvPr id="3" name="Symbol zastępczy zawartości 2"/>
          <p:cNvSpPr>
            <a:spLocks noGrp="1"/>
          </p:cNvSpPr>
          <p:nvPr>
            <p:ph idx="1"/>
          </p:nvPr>
        </p:nvSpPr>
        <p:spPr/>
        <p:txBody>
          <a:bodyPr/>
          <a:lstStyle/>
          <a:p>
            <a:r>
              <a:rPr lang="pl-PL" dirty="0" smtClean="0"/>
              <a:t>Przewidywalność</a:t>
            </a:r>
          </a:p>
          <a:p>
            <a:r>
              <a:rPr lang="pl-PL" dirty="0" smtClean="0"/>
              <a:t>Struktura</a:t>
            </a:r>
          </a:p>
          <a:p>
            <a:r>
              <a:rPr lang="pl-PL" dirty="0" smtClean="0"/>
              <a:t>Poczucie sensu</a:t>
            </a:r>
          </a:p>
          <a:p>
            <a:r>
              <a:rPr lang="pl-PL" dirty="0" smtClean="0"/>
              <a:t>Rozumienie niepisanych zasad społecznych</a:t>
            </a:r>
          </a:p>
          <a:p>
            <a:r>
              <a:rPr lang="pl-PL" dirty="0" smtClean="0"/>
              <a:t>Rozumienie intencji innych osób</a:t>
            </a:r>
          </a:p>
          <a:p>
            <a:r>
              <a:rPr lang="pl-PL" dirty="0" smtClean="0"/>
              <a:t>Radzenie sobie z trudnościami sensorycznymi</a:t>
            </a:r>
          </a:p>
          <a:p>
            <a:r>
              <a:rPr lang="pl-PL" dirty="0" smtClean="0"/>
              <a:t>Różne style uczenia się – często </a:t>
            </a:r>
            <a:r>
              <a:rPr lang="pl-PL" dirty="0" err="1" smtClean="0"/>
              <a:t>monokanałowość</a:t>
            </a:r>
            <a:endParaRPr lang="pl-PL" dirty="0"/>
          </a:p>
        </p:txBody>
      </p:sp>
    </p:spTree>
    <p:extLst>
      <p:ext uri="{BB962C8B-B14F-4D97-AF65-F5344CB8AC3E}">
        <p14:creationId xmlns:p14="http://schemas.microsoft.com/office/powerpoint/2010/main" val="266912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Potencjał studenta ze spektrum autyzmu</a:t>
            </a:r>
            <a:endParaRPr lang="pl-PL" dirty="0"/>
          </a:p>
        </p:txBody>
      </p:sp>
      <p:sp>
        <p:nvSpPr>
          <p:cNvPr id="3" name="Symbol zastępczy zawartości 2"/>
          <p:cNvSpPr>
            <a:spLocks noGrp="1"/>
          </p:cNvSpPr>
          <p:nvPr>
            <p:ph idx="1"/>
          </p:nvPr>
        </p:nvSpPr>
        <p:spPr>
          <a:xfrm>
            <a:off x="838200" y="3496235"/>
            <a:ext cx="10515600" cy="2680728"/>
          </a:xfrm>
        </p:spPr>
        <p:txBody>
          <a:bodyPr>
            <a:normAutofit/>
          </a:bodyPr>
          <a:lstStyle/>
          <a:p>
            <a:pPr marL="0" indent="0">
              <a:buNone/>
            </a:pPr>
            <a:r>
              <a:rPr lang="pl-PL" b="1" dirty="0" smtClean="0"/>
              <a:t>Jeśli osoba ze spektrum autyzmu ma sprzyjające otoczenie społeczne i fizyczne pracuje o 30% efektywniej niż osoby </a:t>
            </a:r>
            <a:r>
              <a:rPr lang="pl-PL" b="1" dirty="0" err="1" smtClean="0"/>
              <a:t>neurotypowe</a:t>
            </a:r>
            <a:r>
              <a:rPr lang="pl-PL" b="1" dirty="0" smtClean="0"/>
              <a:t> </a:t>
            </a:r>
            <a:r>
              <a:rPr lang="pl-PL" sz="1200" i="1" dirty="0" smtClean="0"/>
              <a:t>(badania australijskich bankowców)</a:t>
            </a:r>
          </a:p>
          <a:p>
            <a:pPr marL="0" indent="0">
              <a:buNone/>
            </a:pPr>
            <a:endParaRPr lang="pl-PL" dirty="0"/>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236012628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408</Words>
  <Application>Microsoft Office PowerPoint</Application>
  <PresentationFormat>Panoramiczny</PresentationFormat>
  <Paragraphs>54</Paragraphs>
  <Slides>11</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11</vt:i4>
      </vt:variant>
    </vt:vector>
  </HeadingPairs>
  <TitlesOfParts>
    <vt:vector size="17" baseType="lpstr">
      <vt:lpstr>Arial</vt:lpstr>
      <vt:lpstr>Calibri</vt:lpstr>
      <vt:lpstr>Calibri Light</vt:lpstr>
      <vt:lpstr>等线</vt:lpstr>
      <vt:lpstr>Times New Roman</vt:lpstr>
      <vt:lpstr>Motyw pakietu Office</vt:lpstr>
      <vt:lpstr>Student ze spektrum autyzmu</vt:lpstr>
      <vt:lpstr>Porozmawiajmy o:</vt:lpstr>
      <vt:lpstr>Student ze spektrum autyzmu</vt:lpstr>
      <vt:lpstr>Bardzo niejednorodna grupa</vt:lpstr>
      <vt:lpstr>Prezentacja programu PowerPoint</vt:lpstr>
      <vt:lpstr>Prezentacja programu PowerPoint</vt:lpstr>
      <vt:lpstr>Prezentacja programu PowerPoint</vt:lpstr>
      <vt:lpstr>Potrzeby studenta ze spektrum autyzmu</vt:lpstr>
      <vt:lpstr>Potencjał studenta ze spektrum autyzmu</vt:lpstr>
      <vt:lpstr>Kreowanie kultury dostępności wobec studentów ze spektrum autyzmu </vt:lpstr>
      <vt:lpstr>dziękuję i proszę o uwagi  aniaprokopiak@wp.pl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ze spektrum autyzmu</dc:title>
  <dc:creator>Pc</dc:creator>
  <cp:lastModifiedBy>Pc</cp:lastModifiedBy>
  <cp:revision>10</cp:revision>
  <dcterms:created xsi:type="dcterms:W3CDTF">2023-05-23T01:57:25Z</dcterms:created>
  <dcterms:modified xsi:type="dcterms:W3CDTF">2023-05-28T04:58:06Z</dcterms:modified>
</cp:coreProperties>
</file>