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59" r:id="rId5"/>
    <p:sldId id="267" r:id="rId6"/>
    <p:sldId id="288" r:id="rId7"/>
    <p:sldId id="258" r:id="rId8"/>
    <p:sldId id="276" r:id="rId9"/>
    <p:sldId id="277" r:id="rId10"/>
    <p:sldId id="278" r:id="rId11"/>
    <p:sldId id="279" r:id="rId12"/>
    <p:sldId id="285" r:id="rId13"/>
    <p:sldId id="265" r:id="rId14"/>
    <p:sldId id="287" r:id="rId15"/>
    <p:sldId id="286" r:id="rId16"/>
    <p:sldId id="283" r:id="rId17"/>
    <p:sldId id="264" r:id="rId18"/>
    <p:sldId id="257" r:id="rId19"/>
    <p:sldId id="271" r:id="rId20"/>
    <p:sldId id="275" r:id="rId21"/>
    <p:sldId id="263" r:id="rId22"/>
    <p:sldId id="281" r:id="rId23"/>
    <p:sldId id="280" r:id="rId24"/>
    <p:sldId id="260" r:id="rId25"/>
    <p:sldId id="261" r:id="rId26"/>
    <p:sldId id="27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BF04FC-57F6-4C13-AEB2-061D9532828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8D2BB3B-41B1-4A67-9CC9-D53A3AFD4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DA51D80-7472-4C51-8493-0C77AC0AFD1D}"/>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D6188287-96CC-4431-8638-F0D97D0DF9E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F9A97C1-712C-4F0C-ADD2-9DBA8B4B9401}"/>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243750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3D4C8F-960F-466C-8DF8-19493134D03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C6F2986-238E-436E-94D7-95FBF888112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1296F4-38BB-4956-93B7-376F9FC10B28}"/>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FF502D10-D11C-411F-9CE7-BE2BE9BAB6D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B72B21B-E05D-4414-9832-AC45E318D0C8}"/>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50104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B3BBCD3-9E61-4285-801B-798B2DF14285}"/>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AA8DA9E-0BA6-465B-91D5-6C39E9CE9D4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A9E7082-94ED-4873-9E3D-A14923DCEB15}"/>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2ACDE371-96C4-470D-9506-ABACB558D1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D29B11-19D4-4F62-BD6D-D684129A5DC6}"/>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38380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E26544-EDF1-413C-B368-1D7C3F3D841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4CE9916-9140-4B82-9BD4-BC9BBCBF9AA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730EE13-DE14-45D8-AB38-27F7E5E57CF1}"/>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A1E02927-5890-4A6A-975C-11AABD3C73A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AA7207-2E32-42D4-AB2B-AE00474E28CD}"/>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393130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32214-954B-46D7-9657-7B8E4E89AC5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27BE988-B8B9-426A-83B3-48CACA85B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1A17415-0A6A-4C9B-A2DD-8B1D228C3112}"/>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FE8AF0A0-C19B-4DFF-80C6-BC3195CC2A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5F51FAB-BFF4-496B-B36D-EC82D27A3D64}"/>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177873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9C2E92-1AAA-48A6-BC6A-175EEF32441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20C66B6-C612-4876-B15E-DFF015ADE0E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40EFC58-F9F4-4F2D-BD8B-66537621E1F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2BC9E5F-EBC2-4AFA-988C-312D44646837}"/>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6" name="Symbol zastępczy stopki 5">
            <a:extLst>
              <a:ext uri="{FF2B5EF4-FFF2-40B4-BE49-F238E27FC236}">
                <a16:creationId xmlns:a16="http://schemas.microsoft.com/office/drawing/2014/main" id="{458F99A2-E86E-49DA-BD02-F810DC67947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ACF5E09-9D8B-419A-B4F2-6125DCC357A8}"/>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17641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6EEBF4-DBAC-4168-8B32-4B4F7379142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02E1F07-5035-4BDD-B4A3-63D11F9AC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7F264BA-7DEB-4965-9037-E5065FE0139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B49D381-172A-4D0A-AC58-FA2A22BBC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851C214-615F-44C3-8762-D7B619D5827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1B1D252-D20F-4A15-92C4-886C0CAD42EA}"/>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8" name="Symbol zastępczy stopki 7">
            <a:extLst>
              <a:ext uri="{FF2B5EF4-FFF2-40B4-BE49-F238E27FC236}">
                <a16:creationId xmlns:a16="http://schemas.microsoft.com/office/drawing/2014/main" id="{E877C6C8-1ED8-42D6-9FEF-555A585DDDB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CF11324-7872-4DE1-B561-A1B79CD2CEFF}"/>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240598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A8D7E-F3F9-48E2-A7BC-E788A0A6112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B1A002E-F254-46A6-AA6A-D5DD4BFA5E59}"/>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4" name="Symbol zastępczy stopki 3">
            <a:extLst>
              <a:ext uri="{FF2B5EF4-FFF2-40B4-BE49-F238E27FC236}">
                <a16:creationId xmlns:a16="http://schemas.microsoft.com/office/drawing/2014/main" id="{4D6840F4-AEBC-431C-A518-C3978340EEC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E35CB19-030E-4BD1-8B87-FCE71CC39578}"/>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227472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F50A733-D577-4E1C-AB48-C4AAAAB74426}"/>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3" name="Symbol zastępczy stopki 2">
            <a:extLst>
              <a:ext uri="{FF2B5EF4-FFF2-40B4-BE49-F238E27FC236}">
                <a16:creationId xmlns:a16="http://schemas.microsoft.com/office/drawing/2014/main" id="{88BA88D7-C558-47F1-AB22-A6CD3004512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D8B2A6B-3FD9-43BF-BBC4-9A30E1585DFB}"/>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284264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0D7C7A-7496-4D6C-A5C2-D92BDAF66C7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F3823577-D2A4-4001-8C68-6CA03B3F1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2C90277-D46C-4E14-9EDC-DAF6065B8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049420D-1C20-4D71-8434-48539375F11E}"/>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6" name="Symbol zastępczy stopki 5">
            <a:extLst>
              <a:ext uri="{FF2B5EF4-FFF2-40B4-BE49-F238E27FC236}">
                <a16:creationId xmlns:a16="http://schemas.microsoft.com/office/drawing/2014/main" id="{599563A4-78B9-431E-86E4-5FFC6667529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820691F-A84D-45C1-81F6-1805B16EB238}"/>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141644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CD51FB-C0D3-4C9C-AD47-6F164BC864E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17E342C8-83A0-431F-8C10-D11F66B09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9C1B18D-98CB-42C6-A5AB-2275531AC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1F9BD60-254F-465E-B8FA-C58CBB588D93}"/>
              </a:ext>
            </a:extLst>
          </p:cNvPr>
          <p:cNvSpPr>
            <a:spLocks noGrp="1"/>
          </p:cNvSpPr>
          <p:nvPr>
            <p:ph type="dt" sz="half" idx="10"/>
          </p:nvPr>
        </p:nvSpPr>
        <p:spPr/>
        <p:txBody>
          <a:bodyPr/>
          <a:lstStyle/>
          <a:p>
            <a:fld id="{C0D9E8EC-D718-4508-9C4D-353045101E40}" type="datetimeFigureOut">
              <a:rPr lang="pl-PL" smtClean="0"/>
              <a:t>2023-05-14</a:t>
            </a:fld>
            <a:endParaRPr lang="pl-PL"/>
          </a:p>
        </p:txBody>
      </p:sp>
      <p:sp>
        <p:nvSpPr>
          <p:cNvPr id="6" name="Symbol zastępczy stopki 5">
            <a:extLst>
              <a:ext uri="{FF2B5EF4-FFF2-40B4-BE49-F238E27FC236}">
                <a16:creationId xmlns:a16="http://schemas.microsoft.com/office/drawing/2014/main" id="{66B5B98D-996D-4E19-88DF-652DC0ACBA6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D0610C7-4715-45E8-8A7D-34688302ABFB}"/>
              </a:ext>
            </a:extLst>
          </p:cNvPr>
          <p:cNvSpPr>
            <a:spLocks noGrp="1"/>
          </p:cNvSpPr>
          <p:nvPr>
            <p:ph type="sldNum" sz="quarter" idx="12"/>
          </p:nvPr>
        </p:nvSpPr>
        <p:spPr/>
        <p:txBody>
          <a:bodyPr/>
          <a:lstStyle/>
          <a:p>
            <a:fld id="{5FD654FA-8B47-491F-8AA3-DE03A0E0888E}" type="slidenum">
              <a:rPr lang="pl-PL" smtClean="0"/>
              <a:t>‹#›</a:t>
            </a:fld>
            <a:endParaRPr lang="pl-PL"/>
          </a:p>
        </p:txBody>
      </p:sp>
    </p:spTree>
    <p:extLst>
      <p:ext uri="{BB962C8B-B14F-4D97-AF65-F5344CB8AC3E}">
        <p14:creationId xmlns:p14="http://schemas.microsoft.com/office/powerpoint/2010/main" val="345061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7030938-3889-4F5A-97D9-264C42D9A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896B27F-D833-4E85-AAA8-E68E95DCD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01BD7A7-41A2-4E96-A1BB-51B9A285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9E8EC-D718-4508-9C4D-353045101E40}" type="datetimeFigureOut">
              <a:rPr lang="pl-PL" smtClean="0"/>
              <a:t>2023-05-14</a:t>
            </a:fld>
            <a:endParaRPr lang="pl-PL"/>
          </a:p>
        </p:txBody>
      </p:sp>
      <p:sp>
        <p:nvSpPr>
          <p:cNvPr id="5" name="Symbol zastępczy stopki 4">
            <a:extLst>
              <a:ext uri="{FF2B5EF4-FFF2-40B4-BE49-F238E27FC236}">
                <a16:creationId xmlns:a16="http://schemas.microsoft.com/office/drawing/2014/main" id="{200B6DD5-EDF2-42A5-84DF-73E6EFB70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93B66A1-48DA-4A0A-A8E2-D7E6D555D6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654FA-8B47-491F-8AA3-DE03A0E0888E}" type="slidenum">
              <a:rPr lang="pl-PL" smtClean="0"/>
              <a:t>‹#›</a:t>
            </a:fld>
            <a:endParaRPr lang="pl-PL"/>
          </a:p>
        </p:txBody>
      </p:sp>
    </p:spTree>
    <p:extLst>
      <p:ext uri="{BB962C8B-B14F-4D97-AF65-F5344CB8AC3E}">
        <p14:creationId xmlns:p14="http://schemas.microsoft.com/office/powerpoint/2010/main" val="384172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ytimes.com/2015/08/28/world/migrants-refugees-europe-syria.html?_r=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francetvinfo.fr/politique/eric-zemmou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siliconafrica.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ri.org/stories/2014-07-08/are-unaccompanied-children-crossing-us-refugees-or-migrants" TargetMode="External"/><Relationship Id="rId2" Type="http://schemas.openxmlformats.org/officeDocument/2006/relationships/hyperlink" Target="http://abcnews.go.com/International/wireStory/refugees-migrants-debate-words-describe-crisis-33374921#.VeAYWlvMa9g.twitte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2EACD4-14CE-4E42-9B4F-193465797E78}"/>
              </a:ext>
            </a:extLst>
          </p:cNvPr>
          <p:cNvSpPr>
            <a:spLocks noGrp="1"/>
          </p:cNvSpPr>
          <p:nvPr>
            <p:ph type="ctrTitle"/>
          </p:nvPr>
        </p:nvSpPr>
        <p:spPr>
          <a:xfrm>
            <a:off x="1278385" y="1122363"/>
            <a:ext cx="9389616" cy="1816146"/>
          </a:xfrm>
        </p:spPr>
        <p:txBody>
          <a:bodyPr/>
          <a:lstStyle/>
          <a:p>
            <a:r>
              <a:rPr lang="pl-PL" b="1" dirty="0" err="1"/>
              <a:t>Vocabulaire</a:t>
            </a:r>
            <a:r>
              <a:rPr lang="pl-PL" b="1" dirty="0"/>
              <a:t> des </a:t>
            </a:r>
            <a:r>
              <a:rPr lang="pl-PL" b="1" dirty="0" err="1"/>
              <a:t>migrations</a:t>
            </a:r>
            <a:endParaRPr lang="pl-PL" b="1" dirty="0"/>
          </a:p>
        </p:txBody>
      </p:sp>
      <p:sp>
        <p:nvSpPr>
          <p:cNvPr id="3" name="Podtytuł 2">
            <a:extLst>
              <a:ext uri="{FF2B5EF4-FFF2-40B4-BE49-F238E27FC236}">
                <a16:creationId xmlns:a16="http://schemas.microsoft.com/office/drawing/2014/main" id="{AACFD751-C267-4821-B6FB-674DB2189B15}"/>
              </a:ext>
            </a:extLst>
          </p:cNvPr>
          <p:cNvSpPr>
            <a:spLocks noGrp="1"/>
          </p:cNvSpPr>
          <p:nvPr>
            <p:ph type="subTitle" idx="1"/>
          </p:nvPr>
        </p:nvSpPr>
        <p:spPr>
          <a:xfrm>
            <a:off x="1384917" y="3311371"/>
            <a:ext cx="9283083" cy="1946429"/>
          </a:xfrm>
        </p:spPr>
        <p:txBody>
          <a:bodyPr>
            <a:normAutofit/>
          </a:bodyPr>
          <a:lstStyle/>
          <a:p>
            <a:r>
              <a:rPr lang="pl-PL" sz="2800" b="1" i="1" dirty="0" err="1">
                <a:solidFill>
                  <a:srgbClr val="FF0000"/>
                </a:solidFill>
              </a:rPr>
              <a:t>Migrations</a:t>
            </a:r>
            <a:r>
              <a:rPr lang="pl-PL" sz="2800" b="1" i="1" dirty="0">
                <a:solidFill>
                  <a:srgbClr val="FF0000"/>
                </a:solidFill>
              </a:rPr>
              <a:t> : </a:t>
            </a:r>
            <a:r>
              <a:rPr lang="pl-PL" sz="2800" b="1" i="1" dirty="0" err="1">
                <a:solidFill>
                  <a:srgbClr val="FF0000"/>
                </a:solidFill>
              </a:rPr>
              <a:t>émigration</a:t>
            </a:r>
            <a:r>
              <a:rPr lang="pl-PL" sz="2800" b="1" i="1" dirty="0">
                <a:solidFill>
                  <a:srgbClr val="FF0000"/>
                </a:solidFill>
              </a:rPr>
              <a:t> – </a:t>
            </a:r>
            <a:r>
              <a:rPr lang="pl-PL" sz="2800" b="1" i="1" dirty="0" err="1">
                <a:solidFill>
                  <a:srgbClr val="FF0000"/>
                </a:solidFill>
              </a:rPr>
              <a:t>immigration</a:t>
            </a:r>
            <a:endParaRPr lang="pl-PL" sz="2800" b="1" i="1" dirty="0">
              <a:solidFill>
                <a:srgbClr val="FF0000"/>
              </a:solidFill>
            </a:endParaRPr>
          </a:p>
          <a:p>
            <a:r>
              <a:rPr lang="pl-PL" sz="2800" i="1" dirty="0" err="1"/>
              <a:t>Explications</a:t>
            </a:r>
            <a:r>
              <a:rPr lang="pl-PL" sz="2800" i="1" dirty="0"/>
              <a:t> sur l</a:t>
            </a:r>
            <a:r>
              <a:rPr lang="fr-FR" sz="2800" i="1" dirty="0">
                <a:solidFill>
                  <a:srgbClr val="262626"/>
                </a:solidFill>
                <a:effectLst/>
                <a:latin typeface="Source Sans Pro" panose="020B0503030403020204" pitchFamily="34" charset="0"/>
              </a:rPr>
              <a:t>es termes qui font l’actualité et qui portent à confusion</a:t>
            </a:r>
            <a:endParaRPr lang="pl-PL" sz="2800" i="1" dirty="0"/>
          </a:p>
        </p:txBody>
      </p:sp>
    </p:spTree>
    <p:extLst>
      <p:ext uri="{BB962C8B-B14F-4D97-AF65-F5344CB8AC3E}">
        <p14:creationId xmlns:p14="http://schemas.microsoft.com/office/powerpoint/2010/main" val="181448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FAA2CCD-3198-4C59-A292-788A299B3F3C}"/>
              </a:ext>
            </a:extLst>
          </p:cNvPr>
          <p:cNvSpPr txBox="1"/>
          <p:nvPr/>
        </p:nvSpPr>
        <p:spPr>
          <a:xfrm>
            <a:off x="221941" y="142044"/>
            <a:ext cx="11372295" cy="5016758"/>
          </a:xfrm>
          <a:prstGeom prst="rect">
            <a:avLst/>
          </a:prstGeom>
          <a:noFill/>
        </p:spPr>
        <p:txBody>
          <a:bodyPr wrap="square">
            <a:spAutoFit/>
          </a:bodyPr>
          <a:lstStyle/>
          <a:p>
            <a:pPr algn="just"/>
            <a:r>
              <a:rPr lang="pl-PL" sz="2000" b="0" i="0" dirty="0">
                <a:solidFill>
                  <a:srgbClr val="191919"/>
                </a:solidFill>
                <a:effectLst/>
                <a:latin typeface="Times New Roman" panose="02020603050405020304" pitchFamily="18" charset="0"/>
                <a:cs typeface="Times New Roman" panose="02020603050405020304" pitchFamily="18" charset="0"/>
              </a:rPr>
              <a:t>2.</a:t>
            </a:r>
          </a:p>
          <a:p>
            <a:pPr algn="just"/>
            <a:r>
              <a:rPr lang="fr-FR" sz="2000" b="0" i="0" dirty="0">
                <a:solidFill>
                  <a:srgbClr val="191919"/>
                </a:solidFill>
                <a:effectLst/>
                <a:latin typeface="Times New Roman" panose="02020603050405020304" pitchFamily="18" charset="0"/>
                <a:cs typeface="Times New Roman" panose="02020603050405020304" pitchFamily="18" charset="0"/>
              </a:rPr>
              <a:t>La distinction juridique a pourtant des conséquences très concrètes : du fait de la convention de Genève, le réfugié ne peut être renvoyé dans son pays d'origine, à l'inverse du migrant sans papiers. </a:t>
            </a:r>
            <a:r>
              <a:rPr lang="fr-FR" sz="2000" b="0" i="0" dirty="0">
                <a:solidFill>
                  <a:srgbClr val="E60004"/>
                </a:solidFill>
                <a:effectLst/>
                <a:latin typeface="Times New Roman" panose="02020603050405020304" pitchFamily="18" charset="0"/>
                <a:cs typeface="Times New Roman" panose="02020603050405020304" pitchFamily="18" charset="0"/>
                <a:hlinkClick r:id="rId2"/>
              </a:rPr>
              <a:t>Dans un article du </a:t>
            </a:r>
            <a:r>
              <a:rPr lang="fr-FR" sz="2000" b="0" i="1" dirty="0">
                <a:solidFill>
                  <a:srgbClr val="E60004"/>
                </a:solidFill>
                <a:effectLst/>
                <a:latin typeface="Times New Roman" panose="02020603050405020304" pitchFamily="18" charset="0"/>
                <a:cs typeface="Times New Roman" panose="02020603050405020304" pitchFamily="18" charset="0"/>
                <a:hlinkClick r:id="rId2"/>
              </a:rPr>
              <a:t>New York Times</a:t>
            </a:r>
            <a:r>
              <a:rPr lang="fr-FR" sz="2000" b="0" i="0" dirty="0">
                <a:solidFill>
                  <a:srgbClr val="E60004"/>
                </a:solidFill>
                <a:effectLst/>
                <a:latin typeface="Times New Roman" panose="02020603050405020304" pitchFamily="18" charset="0"/>
                <a:cs typeface="Times New Roman" panose="02020603050405020304" pitchFamily="18" charset="0"/>
                <a:hlinkClick r:id="rId2"/>
              </a:rPr>
              <a:t>, la journaliste </a:t>
            </a:r>
            <a:r>
              <a:rPr lang="fr-FR" sz="2000" b="0" i="0" dirty="0" err="1">
                <a:solidFill>
                  <a:srgbClr val="E60004"/>
                </a:solidFill>
                <a:effectLst/>
                <a:latin typeface="Times New Roman" panose="02020603050405020304" pitchFamily="18" charset="0"/>
                <a:cs typeface="Times New Roman" panose="02020603050405020304" pitchFamily="18" charset="0"/>
                <a:hlinkClick r:id="rId2"/>
              </a:rPr>
              <a:t>Somini</a:t>
            </a:r>
            <a:r>
              <a:rPr lang="fr-FR" sz="2000" b="0" i="0" dirty="0">
                <a:solidFill>
                  <a:srgbClr val="E60004"/>
                </a:solidFill>
                <a:effectLst/>
                <a:latin typeface="Times New Roman" panose="02020603050405020304" pitchFamily="18" charset="0"/>
                <a:cs typeface="Times New Roman" panose="02020603050405020304" pitchFamily="18" charset="0"/>
                <a:hlinkClick r:id="rId2"/>
              </a:rPr>
              <a:t> </a:t>
            </a:r>
            <a:r>
              <a:rPr lang="fr-FR" sz="2000" b="0" i="0" dirty="0" err="1">
                <a:solidFill>
                  <a:srgbClr val="E60004"/>
                </a:solidFill>
                <a:effectLst/>
                <a:latin typeface="Times New Roman" panose="02020603050405020304" pitchFamily="18" charset="0"/>
                <a:cs typeface="Times New Roman" panose="02020603050405020304" pitchFamily="18" charset="0"/>
                <a:hlinkClick r:id="rId2"/>
              </a:rPr>
              <a:t>Sengupta</a:t>
            </a:r>
            <a:r>
              <a:rPr lang="fr-FR" sz="2000" b="0" i="0" dirty="0">
                <a:solidFill>
                  <a:srgbClr val="E60004"/>
                </a:solidFill>
                <a:effectLst/>
                <a:latin typeface="Times New Roman" panose="02020603050405020304" pitchFamily="18" charset="0"/>
                <a:cs typeface="Times New Roman" panose="02020603050405020304" pitchFamily="18" charset="0"/>
                <a:hlinkClick r:id="rId2"/>
              </a:rPr>
              <a:t> dit n'être pas surprise par le fait que </a:t>
            </a:r>
            <a:r>
              <a:rPr lang="fr-FR" sz="2000" b="0" i="1" dirty="0">
                <a:solidFill>
                  <a:srgbClr val="E60004"/>
                </a:solidFill>
                <a:effectLst/>
                <a:latin typeface="Times New Roman" panose="02020603050405020304" pitchFamily="18" charset="0"/>
                <a:cs typeface="Times New Roman" panose="02020603050405020304" pitchFamily="18" charset="0"/>
                <a:hlinkClick r:id="rId2"/>
              </a:rPr>
              <a:t>«beaucoup d'hommes politiques en Europe préfèrent qualifier toute personne qui arrive sur le continent de migrant»</a:t>
            </a:r>
            <a:r>
              <a:rPr lang="fr-FR" sz="2000" b="0" i="0" dirty="0">
                <a:solidFill>
                  <a:srgbClr val="191919"/>
                </a:solidFill>
                <a:effectLst/>
                <a:latin typeface="Times New Roman" panose="02020603050405020304" pitchFamily="18" charset="0"/>
                <a:cs typeface="Times New Roman" panose="02020603050405020304" pitchFamily="18" charset="0"/>
              </a:rPr>
              <a:t>. Pour </a:t>
            </a:r>
            <a:r>
              <a:rPr lang="fr-FR" sz="2000" b="0" i="0" dirty="0" err="1">
                <a:solidFill>
                  <a:srgbClr val="191919"/>
                </a:solidFill>
                <a:effectLst/>
                <a:latin typeface="Times New Roman" panose="02020603050405020304" pitchFamily="18" charset="0"/>
                <a:cs typeface="Times New Roman" panose="02020603050405020304" pitchFamily="18" charset="0"/>
              </a:rPr>
              <a:t>Eric</a:t>
            </a:r>
            <a:r>
              <a:rPr lang="fr-FR" sz="2000" b="0" i="0" dirty="0">
                <a:solidFill>
                  <a:srgbClr val="191919"/>
                </a:solidFill>
                <a:effectLst/>
                <a:latin typeface="Times New Roman" panose="02020603050405020304" pitchFamily="18" charset="0"/>
                <a:cs typeface="Times New Roman" panose="02020603050405020304" pitchFamily="18" charset="0"/>
              </a:rPr>
              <a:t> </a:t>
            </a:r>
            <a:r>
              <a:rPr lang="fr-FR" sz="2000" b="0" i="0" dirty="0" err="1">
                <a:solidFill>
                  <a:srgbClr val="191919"/>
                </a:solidFill>
                <a:effectLst/>
                <a:latin typeface="Times New Roman" panose="02020603050405020304" pitchFamily="18" charset="0"/>
                <a:cs typeface="Times New Roman" panose="02020603050405020304" pitchFamily="18" charset="0"/>
              </a:rPr>
              <a:t>Fassin</a:t>
            </a:r>
            <a:r>
              <a:rPr lang="fr-FR" sz="2000" b="0" i="0" dirty="0">
                <a:solidFill>
                  <a:srgbClr val="191919"/>
                </a:solidFill>
                <a:effectLst/>
                <a:latin typeface="Times New Roman" panose="02020603050405020304" pitchFamily="18" charset="0"/>
                <a:cs typeface="Times New Roman" panose="02020603050405020304" pitchFamily="18" charset="0"/>
              </a:rPr>
              <a:t>, contacté par </a:t>
            </a:r>
            <a:r>
              <a:rPr lang="fr-FR" sz="2000" b="0" i="1" dirty="0">
                <a:solidFill>
                  <a:srgbClr val="191919"/>
                </a:solidFill>
                <a:effectLst/>
                <a:latin typeface="Times New Roman" panose="02020603050405020304" pitchFamily="18" charset="0"/>
                <a:cs typeface="Times New Roman" panose="02020603050405020304" pitchFamily="18" charset="0"/>
              </a:rPr>
              <a:t>Libération</a:t>
            </a:r>
            <a:r>
              <a:rPr lang="fr-FR" sz="2000" b="0" i="0" dirty="0">
                <a:solidFill>
                  <a:srgbClr val="191919"/>
                </a:solidFill>
                <a:effectLst/>
                <a:latin typeface="Times New Roman" panose="02020603050405020304" pitchFamily="18" charset="0"/>
                <a:cs typeface="Times New Roman" panose="02020603050405020304" pitchFamily="18" charset="0"/>
              </a:rPr>
              <a:t>, la confusion lexicale est </a:t>
            </a:r>
            <a:r>
              <a:rPr lang="fr-FR" sz="2000" b="0" i="1" dirty="0">
                <a:solidFill>
                  <a:srgbClr val="191919"/>
                </a:solidFill>
                <a:effectLst/>
                <a:latin typeface="Times New Roman" panose="02020603050405020304" pitchFamily="18" charset="0"/>
                <a:cs typeface="Times New Roman" panose="02020603050405020304" pitchFamily="18" charset="0"/>
              </a:rPr>
              <a:t>«révélatrice d'un recul idéologique des droits humains. A Calais ou à la Chapelle, on traite comme des délinquants des gens qui fuient la guerre en Syrie et ailleurs».</a:t>
            </a:r>
            <a:endParaRPr lang="pl-PL" sz="2000" b="0" i="1" dirty="0">
              <a:solidFill>
                <a:srgbClr val="191919"/>
              </a:solidFill>
              <a:effectLst/>
              <a:latin typeface="Times New Roman" panose="02020603050405020304" pitchFamily="18" charset="0"/>
              <a:cs typeface="Times New Roman" panose="02020603050405020304" pitchFamily="18" charset="0"/>
            </a:endParaRPr>
          </a:p>
          <a:p>
            <a:pPr algn="just"/>
            <a:r>
              <a:rPr lang="fr-FR" sz="2000" b="0" i="0" dirty="0">
                <a:solidFill>
                  <a:srgbClr val="191919"/>
                </a:solidFill>
                <a:effectLst/>
                <a:latin typeface="Times New Roman" panose="02020603050405020304" pitchFamily="18" charset="0"/>
                <a:cs typeface="Times New Roman" panose="02020603050405020304" pitchFamily="18" charset="0"/>
              </a:rPr>
              <a:t>Le 20 août, Barry Malone a annoncé au nom du journal qatari Al-</a:t>
            </a:r>
            <a:r>
              <a:rPr lang="fr-FR" sz="2000" b="0" i="0" dirty="0" err="1">
                <a:solidFill>
                  <a:srgbClr val="191919"/>
                </a:solidFill>
                <a:effectLst/>
                <a:latin typeface="Times New Roman" panose="02020603050405020304" pitchFamily="18" charset="0"/>
                <a:cs typeface="Times New Roman" panose="02020603050405020304" pitchFamily="18" charset="0"/>
              </a:rPr>
              <a:t>Jezira</a:t>
            </a:r>
            <a:r>
              <a:rPr lang="fr-FR" sz="2000" b="0" i="0" dirty="0">
                <a:solidFill>
                  <a:srgbClr val="191919"/>
                </a:solidFill>
                <a:effectLst/>
                <a:latin typeface="Times New Roman" panose="02020603050405020304" pitchFamily="18" charset="0"/>
                <a:cs typeface="Times New Roman" panose="02020603050405020304" pitchFamily="18" charset="0"/>
              </a:rPr>
              <a:t> qu'il ne parlerait plus de «migrants méditerranéens», pour marquer son refus de </a:t>
            </a:r>
            <a:r>
              <a:rPr lang="fr-FR" sz="2000" b="0" i="1" dirty="0">
                <a:solidFill>
                  <a:srgbClr val="191919"/>
                </a:solidFill>
                <a:effectLst/>
                <a:latin typeface="Times New Roman" panose="02020603050405020304" pitchFamily="18" charset="0"/>
                <a:cs typeface="Times New Roman" panose="02020603050405020304" pitchFamily="18" charset="0"/>
              </a:rPr>
              <a:t>«donner du poids à ceux qui ne veulent y voir que des migrants économiques»</a:t>
            </a:r>
            <a:r>
              <a:rPr lang="fr-FR" sz="2000" b="0" i="0" dirty="0">
                <a:solidFill>
                  <a:srgbClr val="191919"/>
                </a:solidFill>
                <a:effectLst/>
                <a:latin typeface="Times New Roman" panose="02020603050405020304" pitchFamily="18" charset="0"/>
                <a:cs typeface="Times New Roman" panose="02020603050405020304" pitchFamily="18" charset="0"/>
              </a:rPr>
              <a:t>. L'enjeu n'est pas seulement juridique ou politique, il est aussi affectif. </a:t>
            </a:r>
            <a:r>
              <a:rPr lang="fr-FR" sz="2000" b="0" i="1" dirty="0">
                <a:solidFill>
                  <a:srgbClr val="191919"/>
                </a:solidFill>
                <a:effectLst/>
                <a:latin typeface="Times New Roman" panose="02020603050405020304" pitchFamily="18" charset="0"/>
                <a:cs typeface="Times New Roman" panose="02020603050405020304" pitchFamily="18" charset="0"/>
              </a:rPr>
              <a:t>«Le terme générique "migrant" ne suffit plus pour décrire l'horreur qui se déroule en Méditerranée. Il a évolué de ses définitions dans le dictionnaire pour devenir un outil qui déshumanise et distancie, un euphémisme péjoratif»</a:t>
            </a:r>
            <a:r>
              <a:rPr lang="fr-FR" sz="2000" b="0" i="0" dirty="0">
                <a:solidFill>
                  <a:srgbClr val="191919"/>
                </a:solidFill>
                <a:effectLst/>
                <a:latin typeface="Times New Roman" panose="02020603050405020304" pitchFamily="18" charset="0"/>
                <a:cs typeface="Times New Roman" panose="02020603050405020304" pitchFamily="18" charset="0"/>
              </a:rPr>
              <a:t>, écrit Barry Malone. Il ne s'agit pas seulement d'adopter un lexique précis, mais de trouver un mot qui soit à la hauteur du drame qui se déroule aux portes de l'Europe. Le journaliste met en cause la connotation qui est venue teinter le mot migrant de peur, de xénophobie et de </a:t>
            </a:r>
            <a:r>
              <a:rPr lang="fr-FR" sz="2000" b="0" i="1" dirty="0">
                <a:solidFill>
                  <a:srgbClr val="191919"/>
                </a:solidFill>
                <a:effectLst/>
                <a:latin typeface="Times New Roman" panose="02020603050405020304" pitchFamily="18" charset="0"/>
                <a:cs typeface="Times New Roman" panose="02020603050405020304" pitchFamily="18" charset="0"/>
              </a:rPr>
              <a:t>«racisme voilé»</a:t>
            </a:r>
            <a:r>
              <a:rPr lang="fr-FR" sz="2000" b="0" i="0" dirty="0">
                <a:solidFill>
                  <a:srgbClr val="191919"/>
                </a:solidFill>
                <a:effectLst/>
                <a:latin typeface="Times New Roman" panose="02020603050405020304" pitchFamily="18" charset="0"/>
                <a:cs typeface="Times New Roman" panose="02020603050405020304" pitchFamily="18" charset="0"/>
              </a:rPr>
              <a:t>.</a:t>
            </a: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20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2FF14DA-0567-4549-B74F-A0F261F2D414}"/>
              </a:ext>
            </a:extLst>
          </p:cNvPr>
          <p:cNvSpPr txBox="1"/>
          <p:nvPr/>
        </p:nvSpPr>
        <p:spPr>
          <a:xfrm>
            <a:off x="1438183" y="1145219"/>
            <a:ext cx="8700116" cy="3724096"/>
          </a:xfrm>
          <a:prstGeom prst="rect">
            <a:avLst/>
          </a:prstGeom>
          <a:noFill/>
        </p:spPr>
        <p:txBody>
          <a:bodyPr wrap="square">
            <a:spAutoFit/>
          </a:bodyPr>
          <a:lstStyle/>
          <a:p>
            <a:pPr algn="just"/>
            <a:r>
              <a:rPr lang="pl-PL" sz="2000" b="1" i="0" dirty="0">
                <a:solidFill>
                  <a:srgbClr val="B51F1F"/>
                </a:solidFill>
                <a:effectLst/>
                <a:latin typeface="Times New Roman" panose="02020603050405020304" pitchFamily="18" charset="0"/>
                <a:cs typeface="Times New Roman" panose="02020603050405020304" pitchFamily="18" charset="0"/>
              </a:rPr>
              <a:t>3.</a:t>
            </a:r>
          </a:p>
          <a:p>
            <a:pPr algn="just"/>
            <a:endParaRPr lang="pl-PL" sz="2000" b="0" i="0" dirty="0">
              <a:solidFill>
                <a:srgbClr val="191919"/>
              </a:solidFill>
              <a:effectLst/>
              <a:latin typeface="Times New Roman" panose="02020603050405020304" pitchFamily="18" charset="0"/>
              <a:cs typeface="Times New Roman" panose="02020603050405020304" pitchFamily="18" charset="0"/>
            </a:endParaRPr>
          </a:p>
          <a:p>
            <a:pPr algn="just"/>
            <a:r>
              <a:rPr lang="fr-FR" sz="2000" b="0" i="0" dirty="0">
                <a:solidFill>
                  <a:srgbClr val="191919"/>
                </a:solidFill>
                <a:effectLst/>
                <a:latin typeface="Times New Roman" panose="02020603050405020304" pitchFamily="18" charset="0"/>
                <a:cs typeface="Times New Roman" panose="02020603050405020304" pitchFamily="18" charset="0"/>
              </a:rPr>
              <a:t>Certains avancent que </a:t>
            </a:r>
            <a:r>
              <a:rPr lang="fr-FR" sz="2000" b="0" i="1" dirty="0">
                <a:solidFill>
                  <a:srgbClr val="191919"/>
                </a:solidFill>
                <a:effectLst/>
                <a:latin typeface="Times New Roman" panose="02020603050405020304" pitchFamily="18" charset="0"/>
                <a:cs typeface="Times New Roman" panose="02020603050405020304" pitchFamily="18" charset="0"/>
              </a:rPr>
              <a:t>«migrant»</a:t>
            </a:r>
            <a:r>
              <a:rPr lang="fr-FR" sz="2000" b="0" i="0" dirty="0">
                <a:solidFill>
                  <a:srgbClr val="191919"/>
                </a:solidFill>
                <a:effectLst/>
                <a:latin typeface="Times New Roman" panose="02020603050405020304" pitchFamily="18" charset="0"/>
                <a:cs typeface="Times New Roman" panose="02020603050405020304" pitchFamily="18" charset="0"/>
              </a:rPr>
              <a:t> est préférable à </a:t>
            </a:r>
            <a:r>
              <a:rPr lang="fr-FR" sz="2000" b="0" i="1" dirty="0">
                <a:solidFill>
                  <a:srgbClr val="191919"/>
                </a:solidFill>
                <a:effectLst/>
                <a:latin typeface="Times New Roman" panose="02020603050405020304" pitchFamily="18" charset="0"/>
                <a:cs typeface="Times New Roman" panose="02020603050405020304" pitchFamily="18" charset="0"/>
              </a:rPr>
              <a:t>«immigré»</a:t>
            </a:r>
            <a:r>
              <a:rPr lang="fr-FR" sz="2000" b="0" i="0" dirty="0">
                <a:solidFill>
                  <a:srgbClr val="191919"/>
                </a:solidFill>
                <a:effectLst/>
                <a:latin typeface="Times New Roman" panose="02020603050405020304" pitchFamily="18" charset="0"/>
                <a:cs typeface="Times New Roman" panose="02020603050405020304" pitchFamily="18" charset="0"/>
              </a:rPr>
              <a:t>, jugeant que le préfixe, suggérant quelque chose d'invasif, est péjoratif en plus d'être superflu. </a:t>
            </a:r>
            <a:r>
              <a:rPr lang="fr-FR" sz="2000" b="0" i="0" dirty="0" err="1">
                <a:solidFill>
                  <a:srgbClr val="191919"/>
                </a:solidFill>
                <a:effectLst/>
                <a:latin typeface="Times New Roman" panose="02020603050405020304" pitchFamily="18" charset="0"/>
                <a:cs typeface="Times New Roman" panose="02020603050405020304" pitchFamily="18" charset="0"/>
              </a:rPr>
              <a:t>Eric</a:t>
            </a:r>
            <a:r>
              <a:rPr lang="fr-FR" sz="2000" b="0" i="0" dirty="0">
                <a:solidFill>
                  <a:srgbClr val="191919"/>
                </a:solidFill>
                <a:effectLst/>
                <a:latin typeface="Times New Roman" panose="02020603050405020304" pitchFamily="18" charset="0"/>
                <a:cs typeface="Times New Roman" panose="02020603050405020304" pitchFamily="18" charset="0"/>
              </a:rPr>
              <a:t> </a:t>
            </a:r>
            <a:r>
              <a:rPr lang="fr-FR" sz="2000" b="0" i="0" dirty="0" err="1">
                <a:solidFill>
                  <a:srgbClr val="191919"/>
                </a:solidFill>
                <a:effectLst/>
                <a:latin typeface="Times New Roman" panose="02020603050405020304" pitchFamily="18" charset="0"/>
                <a:cs typeface="Times New Roman" panose="02020603050405020304" pitchFamily="18" charset="0"/>
              </a:rPr>
              <a:t>Fassin</a:t>
            </a:r>
            <a:r>
              <a:rPr lang="fr-FR" sz="2000" b="0" i="0" dirty="0">
                <a:solidFill>
                  <a:srgbClr val="191919"/>
                </a:solidFill>
                <a:effectLst/>
                <a:latin typeface="Times New Roman" panose="02020603050405020304" pitchFamily="18" charset="0"/>
                <a:cs typeface="Times New Roman" panose="02020603050405020304" pitchFamily="18" charset="0"/>
              </a:rPr>
              <a:t> voit au contraire dans ce nouveau réflexe langagier le signe qu'</a:t>
            </a:r>
            <a:r>
              <a:rPr lang="fr-FR" sz="2000" b="0" i="1" dirty="0">
                <a:solidFill>
                  <a:srgbClr val="191919"/>
                </a:solidFill>
                <a:effectLst/>
                <a:latin typeface="Times New Roman" panose="02020603050405020304" pitchFamily="18" charset="0"/>
                <a:cs typeface="Times New Roman" panose="02020603050405020304" pitchFamily="18" charset="0"/>
              </a:rPr>
              <a:t>«il n'est plus jamais question d'intégration»</a:t>
            </a:r>
            <a:r>
              <a:rPr lang="fr-FR" sz="2000" b="0" i="0" dirty="0">
                <a:solidFill>
                  <a:srgbClr val="191919"/>
                </a:solidFill>
                <a:effectLst/>
                <a:latin typeface="Times New Roman" panose="02020603050405020304" pitchFamily="18" charset="0"/>
                <a:cs typeface="Times New Roman" panose="02020603050405020304" pitchFamily="18" charset="0"/>
              </a:rPr>
              <a:t> : «</a:t>
            </a:r>
            <a:r>
              <a:rPr lang="fr-FR" sz="2000" b="0" i="1" dirty="0">
                <a:solidFill>
                  <a:srgbClr val="191919"/>
                </a:solidFill>
                <a:effectLst/>
                <a:latin typeface="Times New Roman" panose="02020603050405020304" pitchFamily="18" charset="0"/>
                <a:cs typeface="Times New Roman" panose="02020603050405020304" pitchFamily="18" charset="0"/>
              </a:rPr>
              <a:t>quand on dit migrant, on ne dit pas immigré. Autrement dit, on n'envisage ces gens qu'à la frontière ; on n'imagine plus qu'ils puissent trouver leur place dans notre société. Tout se passe comme si leur parcours n'avait plus de destination ; c'est en quelque sorte un déplacement sans finalité : ils sont réduits à une errance. Le vocabulaire redouble ainsi la frontière».</a:t>
            </a:r>
            <a:endParaRPr lang="fr-FR" sz="2000" b="0" i="0" dirty="0">
              <a:solidFill>
                <a:srgbClr val="191919"/>
              </a:solidFill>
              <a:effectLst/>
              <a:latin typeface="Times New Roman" panose="02020603050405020304" pitchFamily="18" charset="0"/>
              <a:cs typeface="Times New Roman" panose="02020603050405020304" pitchFamily="18" charset="0"/>
            </a:endParaRPr>
          </a:p>
          <a:p>
            <a:pPr algn="l"/>
            <a:endParaRPr lang="pl-PL" b="1" i="0" dirty="0">
              <a:solidFill>
                <a:srgbClr val="B51F1F"/>
              </a:solidFill>
              <a:effectLst/>
              <a:latin typeface="TiemposText"/>
            </a:endParaRPr>
          </a:p>
          <a:p>
            <a:pPr algn="l"/>
            <a:r>
              <a:rPr lang="pl-PL" b="1" i="0" dirty="0">
                <a:solidFill>
                  <a:srgbClr val="B51F1F"/>
                </a:solidFill>
                <a:effectLst/>
                <a:latin typeface="TiemposText"/>
              </a:rPr>
              <a:t> </a:t>
            </a:r>
          </a:p>
        </p:txBody>
      </p:sp>
    </p:spTree>
    <p:extLst>
      <p:ext uri="{BB962C8B-B14F-4D97-AF65-F5344CB8AC3E}">
        <p14:creationId xmlns:p14="http://schemas.microsoft.com/office/powerpoint/2010/main" val="263857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CDF3015-AF9F-4F8D-9C1D-ED200436FCF1}"/>
              </a:ext>
            </a:extLst>
          </p:cNvPr>
          <p:cNvSpPr txBox="1"/>
          <p:nvPr/>
        </p:nvSpPr>
        <p:spPr>
          <a:xfrm>
            <a:off x="115410" y="71022"/>
            <a:ext cx="11736279" cy="8156079"/>
          </a:xfrm>
          <a:prstGeom prst="rect">
            <a:avLst/>
          </a:prstGeom>
          <a:noFill/>
        </p:spPr>
        <p:txBody>
          <a:bodyPr wrap="square">
            <a:spAutoFit/>
          </a:bodyPr>
          <a:lstStyle/>
          <a:p>
            <a:r>
              <a:rPr lang="fr-FR" sz="1600" b="1" dirty="0">
                <a:solidFill>
                  <a:srgbClr val="C00000"/>
                </a:solidFill>
                <a:effectLst/>
                <a:latin typeface="Times New Roman" panose="02020603050405020304" pitchFamily="18" charset="0"/>
                <a:ea typeface="Times New Roman" panose="02020603050405020304" pitchFamily="18" charset="0"/>
              </a:rPr>
              <a:t>APPRENDRE A DIFFERENCIER LES REALITES DIFFERENTES AYANT AU CHOIX DES VOCABLES SIMILAIRES :</a:t>
            </a:r>
            <a:endParaRPr lang="pl-PL" sz="1600" dirty="0">
              <a:solidFill>
                <a:srgbClr val="C00000"/>
              </a:solidFill>
              <a:effectLst/>
              <a:latin typeface="Times New Roman" panose="02020603050405020304" pitchFamily="18" charset="0"/>
              <a:ea typeface="Times New Roman" panose="02020603050405020304" pitchFamily="18" charset="0"/>
            </a:endParaRPr>
          </a:p>
          <a:p>
            <a:r>
              <a:rPr lang="fr-FR" sz="1600" dirty="0">
                <a:effectLst/>
                <a:latin typeface="Times New Roman" panose="02020603050405020304" pitchFamily="18"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a:p>
            <a:r>
              <a:rPr lang="fr-FR" sz="1800" b="1" dirty="0">
                <a:effectLst/>
                <a:latin typeface="Times New Roman" panose="02020603050405020304" pitchFamily="18" charset="0"/>
                <a:ea typeface="Times New Roman" panose="02020603050405020304" pitchFamily="18" charset="0"/>
              </a:rPr>
              <a:t>Émigrant ou immigrant ?  Émigrés ou immigrés ?</a:t>
            </a:r>
            <a:r>
              <a:rPr lang="pl-PL" sz="1800" b="1" dirty="0">
                <a:effectLst/>
                <a:latin typeface="Times New Roman" panose="02020603050405020304" pitchFamily="18" charset="0"/>
                <a:ea typeface="Times New Roman" panose="02020603050405020304" pitchFamily="18" charset="0"/>
              </a:rPr>
              <a:t> migrant? </a:t>
            </a:r>
            <a:r>
              <a:rPr lang="pl-PL" b="1" dirty="0" err="1">
                <a:latin typeface="Times New Roman" panose="02020603050405020304" pitchFamily="18" charset="0"/>
                <a:ea typeface="Times New Roman" panose="02020603050405020304" pitchFamily="18" charset="0"/>
              </a:rPr>
              <a:t>É</a:t>
            </a:r>
            <a:r>
              <a:rPr lang="pl-PL" sz="1800" b="1" dirty="0" err="1">
                <a:effectLst/>
                <a:latin typeface="Times New Roman" panose="02020603050405020304" pitchFamily="18" charset="0"/>
                <a:ea typeface="Times New Roman" panose="02020603050405020304" pitchFamily="18" charset="0"/>
              </a:rPr>
              <a:t>migrer</a:t>
            </a:r>
            <a:r>
              <a:rPr lang="pl-PL" sz="1800" b="1" dirty="0">
                <a:effectLst/>
                <a:latin typeface="Times New Roman" panose="02020603050405020304" pitchFamily="18" charset="0"/>
                <a:ea typeface="Times New Roman" panose="02020603050405020304" pitchFamily="18" charset="0"/>
              </a:rPr>
              <a:t> </a:t>
            </a:r>
            <a:r>
              <a:rPr lang="pl-PL" sz="1800" b="1" dirty="0" err="1">
                <a:effectLst/>
                <a:latin typeface="Times New Roman" panose="02020603050405020304" pitchFamily="18" charset="0"/>
                <a:ea typeface="Times New Roman" panose="02020603050405020304" pitchFamily="18" charset="0"/>
              </a:rPr>
              <a:t>ou</a:t>
            </a:r>
            <a:r>
              <a:rPr lang="pl-PL" sz="1800" b="1" dirty="0">
                <a:effectLst/>
                <a:latin typeface="Times New Roman" panose="02020603050405020304" pitchFamily="18" charset="0"/>
                <a:ea typeface="Times New Roman" panose="02020603050405020304" pitchFamily="18" charset="0"/>
              </a:rPr>
              <a:t> </a:t>
            </a:r>
            <a:r>
              <a:rPr lang="pl-PL" sz="1800" b="1" dirty="0" err="1">
                <a:effectLst/>
                <a:latin typeface="Times New Roman" panose="02020603050405020304" pitchFamily="18" charset="0"/>
                <a:ea typeface="Times New Roman" panose="02020603050405020304" pitchFamily="18" charset="0"/>
              </a:rPr>
              <a:t>migrer</a:t>
            </a:r>
            <a:r>
              <a:rPr lang="pl-PL" sz="1800" b="1" dirty="0">
                <a:effectLst/>
                <a:latin typeface="Times New Roman" panose="02020603050405020304" pitchFamily="18"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r>
              <a:rPr lang="fr-FR" sz="1800" b="1" dirty="0">
                <a:effectLst/>
                <a:latin typeface="Times New Roman" panose="02020603050405020304" pitchFamily="18" charset="0"/>
                <a:ea typeface="Times New Roman" panose="02020603050405020304" pitchFamily="18" charset="0"/>
              </a:rPr>
              <a:t> </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fr-FR" sz="2000" dirty="0">
                <a:effectLst/>
                <a:latin typeface="Times New Roman" panose="02020603050405020304" pitchFamily="18" charset="0"/>
                <a:ea typeface="Times New Roman" panose="02020603050405020304" pitchFamily="18" charset="0"/>
              </a:rPr>
              <a:t>Ses parents étaient polonais. Ils sont partis comme</a:t>
            </a:r>
            <a:r>
              <a:rPr lang="pl-PL" sz="2000" dirty="0">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aux États-Unis.</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fr-FR" sz="2000" dirty="0">
                <a:effectLst/>
                <a:latin typeface="Times New Roman" panose="02020603050405020304" pitchFamily="18" charset="0"/>
                <a:ea typeface="Times New Roman" panose="02020603050405020304" pitchFamily="18" charset="0"/>
              </a:rPr>
              <a:t>En regardant la population du métro, on constate vite le grand nombre d</a:t>
            </a:r>
            <a:r>
              <a:rPr lang="pl-PL" sz="2000" dirty="0">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qui vivent à Paris.</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fr-FR" sz="2000" dirty="0">
                <a:effectLst/>
                <a:latin typeface="Times New Roman" panose="02020603050405020304" pitchFamily="18" charset="0"/>
                <a:ea typeface="Times New Roman" panose="02020603050405020304" pitchFamily="18" charset="0"/>
              </a:rPr>
              <a:t>L`assimilation des</a:t>
            </a:r>
            <a:r>
              <a:rPr lang="pl-PL" sz="2000" dirty="0">
                <a:effectLst/>
                <a:latin typeface="Times New Roman" panose="02020603050405020304" pitchFamily="18" charset="0"/>
                <a:ea typeface="Times New Roman" panose="02020603050405020304" pitchFamily="18" charset="0"/>
              </a:rPr>
              <a:t>……………………</a:t>
            </a:r>
            <a:r>
              <a:rPr lang="fr-FR" sz="2000" dirty="0">
                <a:effectLst/>
                <a:latin typeface="Times New Roman" panose="02020603050405020304" pitchFamily="18" charset="0"/>
                <a:ea typeface="Times New Roman" panose="02020603050405020304" pitchFamily="18" charset="0"/>
              </a:rPr>
              <a:t>pose de grands problèmes à un pays.</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fr-FR" sz="2000" dirty="0">
                <a:effectLst/>
                <a:latin typeface="Times New Roman" panose="02020603050405020304" pitchFamily="18" charset="0"/>
                <a:ea typeface="Times New Roman" panose="02020603050405020304" pitchFamily="18" charset="0"/>
              </a:rPr>
              <a:t>Un étudiant étranger vivant en France pendant deux ans, peut-il être assimilé à un</a:t>
            </a:r>
            <a:r>
              <a:rPr lang="pl-PL" sz="2000" dirty="0">
                <a:effectLst/>
                <a:latin typeface="Times New Roman" panose="02020603050405020304" pitchFamily="18" charset="0"/>
                <a:ea typeface="Times New Roman" panose="02020603050405020304" pitchFamily="18" charset="0"/>
              </a:rPr>
              <a:t>………………….....</a:t>
            </a:r>
            <a:r>
              <a:rPr lang="fr-FR" sz="2000" dirty="0">
                <a:effectLst/>
                <a:latin typeface="Times New Roman" panose="02020603050405020304" pitchFamily="18" charset="0"/>
                <a:ea typeface="Times New Roman" panose="02020603050405020304" pitchFamily="18" charset="0"/>
              </a:rPr>
              <a:t>?</a:t>
            </a:r>
            <a:endParaRPr lang="pl-PL" sz="20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pl-PL" sz="2000" dirty="0" err="1">
                <a:latin typeface="Times New Roman" panose="02020603050405020304" pitchFamily="18" charset="0"/>
                <a:ea typeface="Times New Roman" panose="02020603050405020304" pitchFamily="18" charset="0"/>
              </a:rPr>
              <a:t>Les</a:t>
            </a:r>
            <a:r>
              <a:rPr lang="pl-PL" sz="2000" dirty="0">
                <a:latin typeface="Times New Roman" panose="02020603050405020304" pitchFamily="18" charset="0"/>
                <a:ea typeface="Times New Roman" panose="02020603050405020304" pitchFamily="18" charset="0"/>
              </a:rPr>
              <a:t> </a:t>
            </a:r>
            <a:r>
              <a:rPr lang="pl-PL" sz="2000" dirty="0" err="1">
                <a:latin typeface="Times New Roman" panose="02020603050405020304" pitchFamily="18" charset="0"/>
                <a:ea typeface="Times New Roman" panose="02020603050405020304" pitchFamily="18" charset="0"/>
              </a:rPr>
              <a:t>Français</a:t>
            </a:r>
            <a:r>
              <a:rPr lang="pl-PL" sz="2000" dirty="0">
                <a:latin typeface="Times New Roman" panose="02020603050405020304" pitchFamily="18" charset="0"/>
                <a:ea typeface="Times New Roman" panose="02020603050405020304" pitchFamily="18" charset="0"/>
              </a:rPr>
              <a:t> qui </a:t>
            </a:r>
            <a:r>
              <a:rPr lang="pl-PL" sz="2000" dirty="0" err="1">
                <a:latin typeface="Times New Roman" panose="02020603050405020304" pitchFamily="18" charset="0"/>
                <a:ea typeface="Times New Roman" panose="02020603050405020304" pitchFamily="18" charset="0"/>
              </a:rPr>
              <a:t>quittent</a:t>
            </a:r>
            <a:r>
              <a:rPr lang="pl-PL" sz="2000" dirty="0">
                <a:latin typeface="Times New Roman" panose="02020603050405020304" pitchFamily="18" charset="0"/>
                <a:ea typeface="Times New Roman" panose="02020603050405020304" pitchFamily="18" charset="0"/>
              </a:rPr>
              <a:t> la France </a:t>
            </a:r>
            <a:r>
              <a:rPr lang="pl-PL" sz="2000" dirty="0" err="1">
                <a:latin typeface="Times New Roman" panose="02020603050405020304" pitchFamily="18" charset="0"/>
                <a:ea typeface="Times New Roman" panose="02020603050405020304" pitchFamily="18" charset="0"/>
              </a:rPr>
              <a:t>pour</a:t>
            </a:r>
            <a:r>
              <a:rPr lang="pl-PL" sz="2000" dirty="0">
                <a:latin typeface="Times New Roman" panose="02020603050405020304" pitchFamily="18" charset="0"/>
                <a:ea typeface="Times New Roman" panose="02020603050405020304" pitchFamily="18" charset="0"/>
              </a:rPr>
              <a:t> </a:t>
            </a:r>
            <a:r>
              <a:rPr lang="pl-PL" sz="2000" dirty="0" err="1">
                <a:latin typeface="Times New Roman" panose="02020603050405020304" pitchFamily="18" charset="0"/>
                <a:ea typeface="Times New Roman" panose="02020603050405020304" pitchFamily="18" charset="0"/>
              </a:rPr>
              <a:t>aller</a:t>
            </a:r>
            <a:r>
              <a:rPr lang="pl-PL" sz="2000" dirty="0">
                <a:latin typeface="Times New Roman" panose="02020603050405020304" pitchFamily="18" charset="0"/>
                <a:ea typeface="Times New Roman" panose="02020603050405020304" pitchFamily="18" charset="0"/>
              </a:rPr>
              <a:t> au Canada </a:t>
            </a:r>
            <a:r>
              <a:rPr lang="pl-PL" sz="2000" dirty="0" err="1">
                <a:latin typeface="Times New Roman" panose="02020603050405020304" pitchFamily="18" charset="0"/>
                <a:ea typeface="Times New Roman" panose="02020603050405020304" pitchFamily="18" charset="0"/>
              </a:rPr>
              <a:t>sont</a:t>
            </a:r>
            <a:r>
              <a:rPr lang="pl-PL" sz="2000" dirty="0">
                <a:latin typeface="Times New Roman" panose="02020603050405020304" pitchFamily="18" charset="0"/>
                <a:ea typeface="Times New Roman" panose="02020603050405020304" pitchFamily="18" charset="0"/>
              </a:rPr>
              <a:t> des……………………..  au </a:t>
            </a:r>
            <a:r>
              <a:rPr lang="pl-PL" sz="2000" dirty="0" err="1">
                <a:latin typeface="Times New Roman" panose="02020603050405020304" pitchFamily="18" charset="0"/>
                <a:ea typeface="Times New Roman" panose="02020603050405020304" pitchFamily="18" charset="0"/>
              </a:rPr>
              <a:t>regard</a:t>
            </a:r>
            <a:r>
              <a:rPr lang="pl-PL" sz="2000" dirty="0">
                <a:latin typeface="Times New Roman" panose="02020603050405020304" pitchFamily="18" charset="0"/>
                <a:ea typeface="Times New Roman" panose="02020603050405020304" pitchFamily="18" charset="0"/>
              </a:rPr>
              <a:t> de </a:t>
            </a:r>
            <a:r>
              <a:rPr lang="pl-PL" sz="2000" dirty="0" err="1">
                <a:latin typeface="Times New Roman" panose="02020603050405020304" pitchFamily="18" charset="0"/>
                <a:ea typeface="Times New Roman" panose="02020603050405020304" pitchFamily="18" charset="0"/>
              </a:rPr>
              <a:t>leurs</a:t>
            </a:r>
            <a:r>
              <a:rPr lang="pl-PL" sz="2000" dirty="0">
                <a:latin typeface="Times New Roman" panose="02020603050405020304" pitchFamily="18" charset="0"/>
                <a:ea typeface="Times New Roman" panose="02020603050405020304" pitchFamily="18" charset="0"/>
              </a:rPr>
              <a:t> </a:t>
            </a:r>
            <a:r>
              <a:rPr lang="pl-PL" sz="2000" dirty="0" err="1">
                <a:latin typeface="Times New Roman" panose="02020603050405020304" pitchFamily="18" charset="0"/>
                <a:ea typeface="Times New Roman" panose="02020603050405020304" pitchFamily="18" charset="0"/>
              </a:rPr>
              <a:t>compatriotes</a:t>
            </a:r>
            <a:r>
              <a:rPr lang="pl-PL" sz="2000" dirty="0">
                <a:latin typeface="Times New Roman" panose="02020603050405020304" pitchFamily="18" charset="0"/>
                <a:ea typeface="Times New Roman" panose="02020603050405020304" pitchFamily="18" charset="0"/>
              </a:rPr>
              <a:t> </a:t>
            </a:r>
            <a:r>
              <a:rPr lang="pl-PL" sz="2000" dirty="0" err="1">
                <a:latin typeface="Times New Roman" panose="02020603050405020304" pitchFamily="18" charset="0"/>
                <a:ea typeface="Times New Roman" panose="02020603050405020304" pitchFamily="18" charset="0"/>
              </a:rPr>
              <a:t>restés</a:t>
            </a:r>
            <a:r>
              <a:rPr lang="pl-PL" sz="2000" dirty="0">
                <a:latin typeface="Times New Roman" panose="02020603050405020304" pitchFamily="18" charset="0"/>
                <a:ea typeface="Times New Roman" panose="02020603050405020304" pitchFamily="18" charset="0"/>
              </a:rPr>
              <a:t> en France, et des …………. ………..</a:t>
            </a:r>
            <a:r>
              <a:rPr lang="pl-PL" sz="2000" dirty="0" err="1">
                <a:latin typeface="Times New Roman" panose="02020603050405020304" pitchFamily="18" charset="0"/>
                <a:ea typeface="Times New Roman" panose="02020603050405020304" pitchFamily="18" charset="0"/>
              </a:rPr>
              <a:t>aux</a:t>
            </a:r>
            <a:r>
              <a:rPr lang="pl-PL" sz="2000" dirty="0">
                <a:latin typeface="Times New Roman" panose="02020603050405020304" pitchFamily="18" charset="0"/>
                <a:ea typeface="Times New Roman" panose="02020603050405020304" pitchFamily="18" charset="0"/>
              </a:rPr>
              <a:t> </a:t>
            </a:r>
            <a:r>
              <a:rPr lang="pl-PL" sz="2000" dirty="0" err="1">
                <a:latin typeface="Times New Roman" panose="02020603050405020304" pitchFamily="18" charset="0"/>
                <a:ea typeface="Times New Roman" panose="02020603050405020304" pitchFamily="18" charset="0"/>
              </a:rPr>
              <a:t>yeux</a:t>
            </a:r>
            <a:r>
              <a:rPr lang="pl-PL" sz="2000" dirty="0">
                <a:latin typeface="Times New Roman" panose="02020603050405020304" pitchFamily="18" charset="0"/>
                <a:ea typeface="Times New Roman" panose="02020603050405020304" pitchFamily="18" charset="0"/>
              </a:rPr>
              <a:t> des </a:t>
            </a:r>
            <a:r>
              <a:rPr lang="pl-PL" sz="2000" dirty="0" err="1">
                <a:latin typeface="Times New Roman" panose="02020603050405020304" pitchFamily="18" charset="0"/>
                <a:ea typeface="Times New Roman" panose="02020603050405020304" pitchFamily="18" charset="0"/>
              </a:rPr>
              <a:t>Canadiens</a:t>
            </a:r>
            <a:r>
              <a:rPr lang="pl-PL" sz="2000" dirty="0">
                <a:latin typeface="Times New Roman" panose="02020603050405020304" pitchFamily="18" charset="0"/>
                <a:ea typeface="Times New Roman" panose="02020603050405020304" pitchFamily="18" charset="0"/>
              </a:rPr>
              <a:t>.</a:t>
            </a:r>
          </a:p>
          <a:p>
            <a:pPr marL="342900" indent="-342900">
              <a:buFont typeface="+mj-lt"/>
              <a:buAutoNum type="arabicPeriod"/>
              <a:tabLst>
                <a:tab pos="457200" algn="l"/>
              </a:tabLst>
            </a:pPr>
            <a:r>
              <a:rPr lang="fr-FR" sz="2000" b="0" i="0" dirty="0">
                <a:solidFill>
                  <a:srgbClr val="000000"/>
                </a:solidFill>
                <a:effectLst/>
                <a:latin typeface="Times New Roman" panose="02020603050405020304" pitchFamily="18" charset="0"/>
                <a:cs typeface="Times New Roman" panose="02020603050405020304" pitchFamily="18" charset="0"/>
              </a:rPr>
              <a:t>Certains oiseaux</a:t>
            </a:r>
            <a:r>
              <a:rPr lang="pl-PL" sz="2000" b="0" i="0" dirty="0">
                <a:solidFill>
                  <a:srgbClr val="000000"/>
                </a:solidFill>
                <a:effectLst/>
                <a:latin typeface="Times New Roman" panose="02020603050405020304" pitchFamily="18" charset="0"/>
                <a:cs typeface="Times New Roman" panose="02020603050405020304" pitchFamily="18" charset="0"/>
              </a:rPr>
              <a:t>…………………</a:t>
            </a:r>
            <a:r>
              <a:rPr lang="fr-FR" sz="2000" b="0" i="0" dirty="0">
                <a:solidFill>
                  <a:srgbClr val="000000"/>
                </a:solidFill>
                <a:effectLst/>
                <a:latin typeface="Times New Roman" panose="02020603050405020304" pitchFamily="18" charset="0"/>
                <a:cs typeface="Times New Roman" panose="02020603050405020304" pitchFamily="18" charset="0"/>
              </a:rPr>
              <a:t>chaque année vers des contrées plus chaudes.</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mj-lt"/>
              <a:buAutoNum type="arabicPeriod"/>
              <a:tabLst>
                <a:tab pos="457200" algn="l"/>
              </a:tabLst>
            </a:pPr>
            <a:r>
              <a:rPr lang="fr-FR" sz="2000" b="0" i="0" dirty="0">
                <a:solidFill>
                  <a:srgbClr val="000000"/>
                </a:solidFill>
                <a:effectLst/>
                <a:latin typeface="Times New Roman" panose="02020603050405020304" pitchFamily="18" charset="0"/>
                <a:cs typeface="Times New Roman" panose="02020603050405020304" pitchFamily="18" charset="0"/>
              </a:rPr>
              <a:t>Pour fuir le génocide au Rwanda, il a</a:t>
            </a:r>
            <a:r>
              <a:rPr lang="pl-PL" sz="2000" b="0" i="0" dirty="0">
                <a:solidFill>
                  <a:srgbClr val="00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 en France.</a:t>
            </a:r>
            <a:r>
              <a:rPr lang="pl-PL" sz="2000" b="0" i="0" dirty="0">
                <a:solidFill>
                  <a:srgbClr val="000000"/>
                </a:solidFill>
                <a:effectLst/>
                <a:latin typeface="Times New Roman" panose="02020603050405020304" pitchFamily="18" charset="0"/>
                <a:cs typeface="Times New Roman" panose="02020603050405020304" pitchFamily="18" charset="0"/>
              </a:rPr>
              <a:t> </a:t>
            </a:r>
            <a:r>
              <a:rPr lang="pl-PL" sz="2000" b="0" i="0" dirty="0" err="1">
                <a:solidFill>
                  <a:srgbClr val="000000"/>
                </a:solidFill>
                <a:effectLst/>
                <a:latin typeface="Times New Roman" panose="02020603050405020304" pitchFamily="18" charset="0"/>
                <a:cs typeface="Times New Roman" panose="02020603050405020304" pitchFamily="18" charset="0"/>
              </a:rPr>
              <a:t>C`est</a:t>
            </a:r>
            <a:r>
              <a:rPr lang="pl-PL" sz="2000" b="0" i="0" dirty="0">
                <a:solidFill>
                  <a:srgbClr val="000000"/>
                </a:solidFill>
                <a:effectLst/>
                <a:latin typeface="Times New Roman" panose="02020603050405020304" pitchFamily="18" charset="0"/>
                <a:cs typeface="Times New Roman" panose="02020603050405020304" pitchFamily="18" charset="0"/>
              </a:rPr>
              <a:t> </a:t>
            </a:r>
            <a:r>
              <a:rPr lang="pl-PL" sz="2000" b="0" i="0" dirty="0" err="1">
                <a:solidFill>
                  <a:srgbClr val="000000"/>
                </a:solidFill>
                <a:effectLst/>
                <a:latin typeface="Times New Roman" panose="02020603050405020304" pitchFamily="18" charset="0"/>
                <a:cs typeface="Times New Roman" panose="02020603050405020304" pitchFamily="18" charset="0"/>
              </a:rPr>
              <a:t>un</a:t>
            </a:r>
            <a:r>
              <a:rPr lang="pl-PL" sz="2000" b="0" i="0" dirty="0">
                <a:solidFill>
                  <a:srgbClr val="000000"/>
                </a:solidFill>
                <a:effectLst/>
                <a:latin typeface="Times New Roman" panose="02020603050405020304" pitchFamily="18" charset="0"/>
                <a:cs typeface="Times New Roman" panose="02020603050405020304" pitchFamily="18" charset="0"/>
              </a:rPr>
              <a:t>………………………………….</a:t>
            </a:r>
          </a:p>
          <a:p>
            <a:pPr marL="342900" indent="-342900">
              <a:buFont typeface="+mj-lt"/>
              <a:buAutoNum type="arabicPeriod"/>
              <a:tabLst>
                <a:tab pos="457200" algn="l"/>
              </a:tabLst>
            </a:pPr>
            <a:r>
              <a:rPr lang="pl-PL" sz="2000" dirty="0">
                <a:solidFill>
                  <a:srgbClr val="000000"/>
                </a:solidFill>
                <a:latin typeface="Times New Roman" panose="02020603050405020304" pitchFamily="18" charset="0"/>
                <a:cs typeface="Times New Roman" panose="02020603050405020304" pitchFamily="18" charset="0"/>
              </a:rPr>
              <a:t>M</a:t>
            </a:r>
            <a:r>
              <a:rPr lang="fr-FR" sz="2000" b="0" i="0" dirty="0">
                <a:solidFill>
                  <a:srgbClr val="000000"/>
                </a:solidFill>
                <a:effectLst/>
                <a:latin typeface="Times New Roman" panose="02020603050405020304" pitchFamily="18" charset="0"/>
                <a:cs typeface="Times New Roman" panose="02020603050405020304" pitchFamily="18" charset="0"/>
              </a:rPr>
              <a:t>on cousin quitte la France (son pays) pour aller s'établir au Canada, et pour moi</a:t>
            </a:r>
            <a:r>
              <a:rPr lang="fr-FR" sz="2000" b="1" i="0" dirty="0">
                <a:solidFill>
                  <a:srgbClr val="000000"/>
                </a:solidFill>
                <a:effectLst/>
                <a:latin typeface="Times New Roman" panose="02020603050405020304" pitchFamily="18" charset="0"/>
                <a:cs typeface="Times New Roman" panose="02020603050405020304" pitchFamily="18" charset="0"/>
              </a:rPr>
              <a:t> </a:t>
            </a:r>
            <a:r>
              <a:rPr lang="fr-FR" sz="2000" i="0" dirty="0">
                <a:solidFill>
                  <a:srgbClr val="000000"/>
                </a:solidFill>
                <a:effectLst/>
                <a:latin typeface="Times New Roman" panose="02020603050405020304" pitchFamily="18" charset="0"/>
                <a:cs typeface="Times New Roman" panose="02020603050405020304" pitchFamily="18" charset="0"/>
              </a:rPr>
              <a:t>c'est u</a:t>
            </a:r>
            <a:r>
              <a:rPr lang="pl-PL" sz="2000" i="0" dirty="0">
                <a:solidFill>
                  <a:srgbClr val="000000"/>
                </a:solidFill>
                <a:effectLst/>
                <a:latin typeface="Times New Roman" panose="02020603050405020304" pitchFamily="18" charset="0"/>
                <a:cs typeface="Times New Roman" panose="02020603050405020304" pitchFamily="18" charset="0"/>
              </a:rPr>
              <a:t>n……………..</a:t>
            </a:r>
            <a:r>
              <a:rPr lang="fr-FR" sz="2000" i="0" dirty="0">
                <a:solidFill>
                  <a:srgbClr val="000000"/>
                </a:solidFill>
                <a:effectLst/>
                <a:latin typeface="Times New Roman" panose="02020603050405020304" pitchFamily="18" charset="0"/>
                <a:cs typeface="Times New Roman" panose="02020603050405020304" pitchFamily="18" charset="0"/>
              </a:rPr>
              <a:t>. </a:t>
            </a:r>
            <a:r>
              <a:rPr lang="pl-PL" sz="2000" i="0" dirty="0">
                <a:solidFill>
                  <a:srgbClr val="000000"/>
                </a:solidFill>
                <a:effectLst/>
                <a:latin typeface="Times New Roman" panose="02020603050405020304" pitchFamily="18" charset="0"/>
                <a:cs typeface="Times New Roman" panose="02020603050405020304" pitchFamily="18" charset="0"/>
              </a:rPr>
              <a:t>.</a:t>
            </a:r>
          </a:p>
          <a:p>
            <a:pPr>
              <a:tabLst>
                <a:tab pos="457200" algn="l"/>
              </a:tabLst>
            </a:pPr>
            <a:r>
              <a:rPr lang="pl-PL" sz="2000" b="0" i="0" dirty="0">
                <a:solidFill>
                  <a:srgbClr val="000000"/>
                </a:solidFill>
                <a:effectLst/>
                <a:latin typeface="Times New Roman" panose="02020603050405020304" pitchFamily="18" charset="0"/>
                <a:cs typeface="Times New Roman" panose="02020603050405020304" pitchFamily="18" charset="0"/>
              </a:rPr>
              <a:t>9(</a:t>
            </a:r>
            <a:r>
              <a:rPr lang="pl-PL" sz="2000" b="0" i="0" dirty="0" err="1">
                <a:solidFill>
                  <a:srgbClr val="000000"/>
                </a:solidFill>
                <a:effectLst/>
                <a:latin typeface="Times New Roman" panose="02020603050405020304" pitchFamily="18" charset="0"/>
                <a:cs typeface="Times New Roman" panose="02020603050405020304" pitchFamily="18" charset="0"/>
              </a:rPr>
              <a:t>suite</a:t>
            </a:r>
            <a:r>
              <a:rPr lang="pl-PL" sz="2000" b="0" i="0" dirty="0">
                <a:solidFill>
                  <a:srgbClr val="000000"/>
                </a:solidFill>
                <a:effectLst/>
                <a:latin typeface="Times New Roman" panose="02020603050405020304" pitchFamily="18" charset="0"/>
                <a:cs typeface="Times New Roman" panose="02020603050405020304" pitchFamily="18" charset="0"/>
              </a:rPr>
              <a:t>)</a:t>
            </a:r>
            <a:r>
              <a:rPr lang="fr-FR" sz="2000" b="0" i="0" dirty="0">
                <a:solidFill>
                  <a:srgbClr val="000000"/>
                </a:solidFill>
                <a:effectLst/>
                <a:latin typeface="Times New Roman" panose="02020603050405020304" pitchFamily="18" charset="0"/>
                <a:cs typeface="Times New Roman" panose="02020603050405020304" pitchFamily="18" charset="0"/>
              </a:rPr>
              <a:t>Pour le Canada où il arrive pour s'installer, les Canadiens vont le considérer comme </a:t>
            </a:r>
            <a:r>
              <a:rPr lang="fr-FR" sz="2000" i="0" dirty="0">
                <a:solidFill>
                  <a:srgbClr val="000000"/>
                </a:solidFill>
                <a:effectLst/>
                <a:latin typeface="Times New Roman" panose="02020603050405020304" pitchFamily="18" charset="0"/>
                <a:cs typeface="Times New Roman" panose="02020603050405020304" pitchFamily="18" charset="0"/>
              </a:rPr>
              <a:t>un</a:t>
            </a:r>
            <a:r>
              <a:rPr lang="pl-PL" sz="2000" i="0" dirty="0">
                <a:solidFill>
                  <a:srgbClr val="000000"/>
                </a:solidFill>
                <a:effectLst/>
                <a:latin typeface="Times New Roman" panose="02020603050405020304" pitchFamily="18" charset="0"/>
                <a:cs typeface="Times New Roman" panose="02020603050405020304" pitchFamily="18" charset="0"/>
              </a:rPr>
              <a:t>……………</a:t>
            </a:r>
          </a:p>
          <a:p>
            <a:pPr>
              <a:tabLst>
                <a:tab pos="457200" algn="l"/>
              </a:tabLst>
            </a:pPr>
            <a:r>
              <a:rPr lang="pl-PL" sz="2000" b="0" i="0" dirty="0">
                <a:solidFill>
                  <a:srgbClr val="000000"/>
                </a:solidFill>
                <a:effectLst/>
                <a:latin typeface="Times New Roman" panose="02020603050405020304" pitchFamily="18" charset="0"/>
                <a:cs typeface="Times New Roman" panose="02020603050405020304" pitchFamily="18" charset="0"/>
              </a:rPr>
              <a:t>10. </a:t>
            </a:r>
            <a:r>
              <a:rPr lang="fr-FR" sz="2000" b="0" i="0" dirty="0">
                <a:solidFill>
                  <a:srgbClr val="000000"/>
                </a:solidFill>
                <a:effectLst/>
                <a:latin typeface="Times New Roman" panose="02020603050405020304" pitchFamily="18" charset="0"/>
                <a:cs typeface="Times New Roman" panose="02020603050405020304" pitchFamily="18" charset="0"/>
              </a:rPr>
              <a:t>Les cellules cancéreuses</a:t>
            </a:r>
            <a:r>
              <a:rPr lang="pl-PL" sz="2000" b="0" i="0" dirty="0">
                <a:solidFill>
                  <a:srgbClr val="000000"/>
                </a:solidFill>
                <a:effectLst/>
                <a:latin typeface="Times New Roman" panose="02020603050405020304" pitchFamily="18" charset="0"/>
                <a:cs typeface="Times New Roman" panose="02020603050405020304" pitchFamily="18" charset="0"/>
              </a:rPr>
              <a:t>…………………..</a:t>
            </a:r>
            <a:r>
              <a:rPr lang="fr-FR" sz="2000" b="0" i="0" dirty="0">
                <a:solidFill>
                  <a:srgbClr val="000000"/>
                </a:solidFill>
                <a:effectLst/>
                <a:latin typeface="Times New Roman" panose="02020603050405020304" pitchFamily="18" charset="0"/>
                <a:cs typeface="Times New Roman" panose="02020603050405020304" pitchFamily="18" charset="0"/>
              </a:rPr>
              <a:t> </a:t>
            </a:r>
            <a:r>
              <a:rPr lang="pl-PL" sz="2000" b="0" i="0" dirty="0">
                <a:solidFill>
                  <a:srgbClr val="000000"/>
                </a:solidFill>
                <a:effectLst/>
                <a:latin typeface="Times New Roman" panose="02020603050405020304" pitchFamily="18" charset="0"/>
                <a:cs typeface="Times New Roman" panose="02020603050405020304" pitchFamily="18" charset="0"/>
              </a:rPr>
              <a:t>     </a:t>
            </a:r>
            <a:r>
              <a:rPr lang="fr-FR" sz="2000" b="0" i="0" dirty="0">
                <a:solidFill>
                  <a:srgbClr val="000000"/>
                </a:solidFill>
                <a:effectLst/>
                <a:latin typeface="Times New Roman" panose="02020603050405020304" pitchFamily="18" charset="0"/>
                <a:cs typeface="Times New Roman" panose="02020603050405020304" pitchFamily="18" charset="0"/>
              </a:rPr>
              <a:t>parfois vers d’autres régions du corps.</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a:tabLst>
                <a:tab pos="457200" algn="l"/>
              </a:tabLst>
            </a:pPr>
            <a:r>
              <a:rPr lang="pl-PL" sz="2000" dirty="0">
                <a:solidFill>
                  <a:srgbClr val="000000"/>
                </a:solidFill>
                <a:latin typeface="Times New Roman" panose="02020603050405020304" pitchFamily="18" charset="0"/>
                <a:cs typeface="Times New Roman" panose="02020603050405020304" pitchFamily="18" charset="0"/>
              </a:rPr>
              <a:t>11. </a:t>
            </a:r>
            <a:r>
              <a:rPr lang="fr-FR" sz="2000" b="0" i="0" dirty="0">
                <a:effectLst/>
                <a:latin typeface="Times New Roman" panose="02020603050405020304" pitchFamily="18" charset="0"/>
                <a:cs typeface="Times New Roman" panose="02020603050405020304" pitchFamily="18" charset="0"/>
              </a:rPr>
              <a:t>De nombreux Irakiens ont tenté d’</a:t>
            </a:r>
            <a:r>
              <a:rPr lang="pl-PL" sz="2000" b="1" i="0" dirty="0">
                <a:effectLst/>
                <a:latin typeface="Times New Roman" panose="02020603050405020304" pitchFamily="18" charset="0"/>
                <a:cs typeface="Times New Roman" panose="02020603050405020304" pitchFamily="18" charset="0"/>
              </a:rPr>
              <a:t>…………………………..</a:t>
            </a:r>
            <a:r>
              <a:rPr lang="fr-FR" sz="2000" b="0" i="0" dirty="0">
                <a:effectLst/>
                <a:latin typeface="Times New Roman" panose="02020603050405020304" pitchFamily="18" charset="0"/>
                <a:cs typeface="Times New Roman" panose="02020603050405020304" pitchFamily="18" charset="0"/>
              </a:rPr>
              <a:t> pour fuir la guerre</a:t>
            </a:r>
            <a:r>
              <a:rPr lang="pl-PL" sz="2000" dirty="0">
                <a:latin typeface="Times New Roman" panose="02020603050405020304" pitchFamily="18" charset="0"/>
                <a:cs typeface="Times New Roman" panose="02020603050405020304" pitchFamily="18" charset="0"/>
              </a:rPr>
              <a:t>. </a:t>
            </a:r>
          </a:p>
          <a:p>
            <a:pPr>
              <a:tabLst>
                <a:tab pos="457200" algn="l"/>
              </a:tabLst>
            </a:pPr>
            <a:r>
              <a:rPr lang="pl-PL" sz="2000" b="0" i="0" dirty="0">
                <a:effectLst/>
                <a:latin typeface="Times New Roman" panose="02020603050405020304" pitchFamily="18" charset="0"/>
                <a:cs typeface="Times New Roman" panose="02020603050405020304" pitchFamily="18" charset="0"/>
              </a:rPr>
              <a:t>12. </a:t>
            </a:r>
            <a:r>
              <a:rPr lang="fr-FR" sz="2000" b="0" i="0" dirty="0">
                <a:effectLst/>
                <a:latin typeface="Times New Roman" panose="02020603050405020304" pitchFamily="18" charset="0"/>
                <a:cs typeface="Times New Roman" panose="02020603050405020304" pitchFamily="18" charset="0"/>
              </a:rPr>
              <a:t>Cette famille ukrainienne réside maintenant </a:t>
            </a:r>
            <a:r>
              <a:rPr lang="pl-PL" sz="2000" dirty="0">
                <a:latin typeface="Times New Roman" panose="02020603050405020304" pitchFamily="18" charset="0"/>
                <a:cs typeface="Times New Roman" panose="02020603050405020304" pitchFamily="18" charset="0"/>
              </a:rPr>
              <a:t>au </a:t>
            </a:r>
            <a:r>
              <a:rPr lang="fr-FR" sz="2000" b="0" i="0" dirty="0">
                <a:effectLst/>
                <a:latin typeface="Times New Roman" panose="02020603050405020304" pitchFamily="18" charset="0"/>
                <a:cs typeface="Times New Roman" panose="02020603050405020304" pitchFamily="18" charset="0"/>
              </a:rPr>
              <a:t>Québec. Elle y </a:t>
            </a:r>
            <a:r>
              <a:rPr lang="pl-PL" sz="2000" b="1" dirty="0">
                <a:latin typeface="Times New Roman" panose="02020603050405020304" pitchFamily="18" charset="0"/>
                <a:cs typeface="Times New Roman" panose="02020603050405020304" pitchFamily="18" charset="0"/>
              </a:rPr>
              <a:t>………………………….</a:t>
            </a:r>
            <a:r>
              <a:rPr lang="fr-FR" sz="2000" b="0" i="0" dirty="0">
                <a:effectLst/>
                <a:latin typeface="Times New Roman" panose="02020603050405020304" pitchFamily="18" charset="0"/>
                <a:cs typeface="Times New Roman" panose="02020603050405020304" pitchFamily="18" charset="0"/>
              </a:rPr>
              <a:t> depuis peu.</a:t>
            </a:r>
            <a:endParaRPr lang="pl-PL" sz="2000" b="0" i="0" dirty="0">
              <a:effectLst/>
              <a:latin typeface="Times New Roman" panose="02020603050405020304" pitchFamily="18" charset="0"/>
              <a:cs typeface="Times New Roman" panose="02020603050405020304" pitchFamily="18" charset="0"/>
            </a:endParaRPr>
          </a:p>
          <a:p>
            <a:pPr>
              <a:tabLst>
                <a:tab pos="457200" algn="l"/>
              </a:tabLst>
            </a:pPr>
            <a:r>
              <a:rPr lang="pl-PL" sz="2000" dirty="0">
                <a:latin typeface="Times New Roman" panose="02020603050405020304" pitchFamily="18" charset="0"/>
                <a:cs typeface="Times New Roman" panose="02020603050405020304" pitchFamily="18" charset="0"/>
              </a:rPr>
              <a:t>13. </a:t>
            </a:r>
            <a:r>
              <a:rPr lang="fr-FR" sz="2000" b="0" i="0" dirty="0">
                <a:effectLst/>
                <a:latin typeface="Times New Roman" panose="02020603050405020304" pitchFamily="18" charset="0"/>
                <a:cs typeface="Times New Roman" panose="02020603050405020304" pitchFamily="18" charset="0"/>
              </a:rPr>
              <a:t>C'est pour </a:t>
            </a:r>
            <a:r>
              <a:rPr lang="pl-PL" sz="2000" b="1" dirty="0">
                <a:latin typeface="Times New Roman" panose="02020603050405020304" pitchFamily="18" charset="0"/>
                <a:cs typeface="Times New Roman" panose="02020603050405020304" pitchFamily="18" charset="0"/>
              </a:rPr>
              <a:t>………………………...</a:t>
            </a:r>
            <a:r>
              <a:rPr lang="fr-FR" sz="2000" b="0" i="0" dirty="0">
                <a:effectLst/>
                <a:latin typeface="Times New Roman" panose="02020603050405020304" pitchFamily="18" charset="0"/>
                <a:cs typeface="Times New Roman" panose="02020603050405020304" pitchFamily="18" charset="0"/>
              </a:rPr>
              <a:t>en Belgique que Marcelle</a:t>
            </a:r>
            <a:r>
              <a:rPr lang="pl-PL" sz="2000" b="0" i="0" dirty="0">
                <a:effectLst/>
                <a:latin typeface="Times New Roman" panose="02020603050405020304" pitchFamily="18" charset="0"/>
                <a:cs typeface="Times New Roman" panose="02020603050405020304" pitchFamily="18" charset="0"/>
              </a:rPr>
              <a:t>……………………………</a:t>
            </a:r>
            <a:r>
              <a:rPr lang="fr-FR" sz="2000" b="0" i="0" dirty="0">
                <a:effectLst/>
                <a:latin typeface="Times New Roman" panose="02020603050405020304" pitchFamily="18" charset="0"/>
                <a:cs typeface="Times New Roman" panose="02020603050405020304" pitchFamily="18" charset="0"/>
              </a:rPr>
              <a:t> du Canada.</a:t>
            </a:r>
          </a:p>
          <a:p>
            <a:pPr>
              <a:tabLst>
                <a:tab pos="457200" algn="l"/>
              </a:tabLst>
            </a:pPr>
            <a:endParaRPr lang="pl-PL" sz="2000" b="0" i="0" dirty="0">
              <a:effectLst/>
              <a:latin typeface="Times New Roman" panose="02020603050405020304" pitchFamily="18" charset="0"/>
              <a:cs typeface="Times New Roman" panose="02020603050405020304" pitchFamily="18" charset="0"/>
            </a:endParaRPr>
          </a:p>
          <a:p>
            <a:pPr>
              <a:tabLst>
                <a:tab pos="457200" algn="l"/>
              </a:tabLst>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tabLst>
                <a:tab pos="457200" algn="l"/>
              </a:tabLst>
            </a:pPr>
            <a:endParaRPr lang="pl-PL" sz="2000" dirty="0">
              <a:solidFill>
                <a:srgbClr val="000000"/>
              </a:solidFill>
              <a:latin typeface="Times New Roman" panose="02020603050405020304" pitchFamily="18" charset="0"/>
              <a:cs typeface="Times New Roman" panose="02020603050405020304" pitchFamily="18" charset="0"/>
            </a:endParaRPr>
          </a:p>
          <a:p>
            <a:pPr>
              <a:tabLst>
                <a:tab pos="457200" algn="l"/>
              </a:tabLst>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tabLst>
                <a:tab pos="457200" algn="l"/>
              </a:tabLst>
            </a:pPr>
            <a:endParaRPr lang="pl-PL" sz="2000" dirty="0">
              <a:solidFill>
                <a:srgbClr val="000000"/>
              </a:solidFill>
              <a:latin typeface="Times New Roman" panose="02020603050405020304" pitchFamily="18" charset="0"/>
              <a:cs typeface="Times New Roman" panose="02020603050405020304" pitchFamily="18" charset="0"/>
            </a:endParaRPr>
          </a:p>
          <a:p>
            <a:pPr>
              <a:tabLst>
                <a:tab pos="457200" algn="l"/>
              </a:tabLst>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mj-lt"/>
              <a:buAutoNum type="arabicPeriod"/>
              <a:tabLst>
                <a:tab pos="457200" algn="l"/>
              </a:tabLst>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endParaRPr lang="pl-PL" sz="2000" dirty="0">
              <a:effectLst/>
              <a:latin typeface="Times New Roman" panose="02020603050405020304" pitchFamily="18" charset="0"/>
              <a:ea typeface="Times New Roman" panose="02020603050405020304" pitchFamily="18" charset="0"/>
            </a:endParaRPr>
          </a:p>
          <a:p>
            <a:pPr marL="228600"/>
            <a:r>
              <a:rPr lang="fr-FR" sz="2000" dirty="0">
                <a:effectLst/>
                <a:latin typeface="Times New Roman" panose="02020603050405020304" pitchFamily="18" charset="0"/>
                <a:ea typeface="Times New Roman" panose="02020603050405020304" pitchFamily="18" charset="0"/>
              </a:rPr>
              <a:t> </a:t>
            </a:r>
            <a:endParaRPr lang="pl-P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46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C8CA648-6E95-40CD-8C29-B1436AD0C494}"/>
              </a:ext>
            </a:extLst>
          </p:cNvPr>
          <p:cNvSpPr txBox="1"/>
          <p:nvPr/>
        </p:nvSpPr>
        <p:spPr>
          <a:xfrm>
            <a:off x="133166" y="257452"/>
            <a:ext cx="11052698" cy="4755148"/>
          </a:xfrm>
          <a:prstGeom prst="rect">
            <a:avLst/>
          </a:prstGeom>
          <a:noFill/>
        </p:spPr>
        <p:txBody>
          <a:bodyPr wrap="square">
            <a:spAutoFit/>
          </a:bodyPr>
          <a:lstStyle/>
          <a:p>
            <a:pPr>
              <a:spcBef>
                <a:spcPts val="1200"/>
              </a:spcBef>
              <a:spcAft>
                <a:spcPts val="300"/>
              </a:spcAft>
            </a:pPr>
            <a:r>
              <a:rPr lang="fr-FR" sz="2400" b="1" i="1" dirty="0">
                <a:effectLst/>
                <a:latin typeface="Calibri" panose="020F0502020204030204" pitchFamily="34" charset="0"/>
              </a:rPr>
              <a:t>Étranger, migrant, immigré, réfugié, demandeur d’asile, d</a:t>
            </a:r>
            <a:r>
              <a:rPr lang="fr-FR" sz="2400" b="1" i="1" dirty="0">
                <a:effectLst/>
                <a:latin typeface="Times New Roman" panose="02020603050405020304" pitchFamily="18" charset="0"/>
              </a:rPr>
              <a:t>é</a:t>
            </a:r>
            <a:r>
              <a:rPr lang="fr-FR" sz="2400" b="1" i="1" dirty="0">
                <a:effectLst/>
                <a:latin typeface="Calibri" panose="020F0502020204030204" pitchFamily="34" charset="0"/>
              </a:rPr>
              <a:t>bout</a:t>
            </a:r>
            <a:r>
              <a:rPr lang="fr-FR" sz="2400" b="1" i="1" dirty="0">
                <a:effectLst/>
                <a:latin typeface="Times New Roman" panose="02020603050405020304" pitchFamily="18" charset="0"/>
              </a:rPr>
              <a:t>é</a:t>
            </a:r>
            <a:r>
              <a:rPr lang="fr-FR" sz="2400" b="1" i="1" dirty="0">
                <a:effectLst/>
                <a:latin typeface="Calibri" panose="020F0502020204030204" pitchFamily="34" charset="0"/>
              </a:rPr>
              <a:t>, travailleur détaché : </a:t>
            </a:r>
            <a:endParaRPr lang="pl-PL" sz="2400" b="1" i="1" dirty="0">
              <a:effectLst/>
              <a:latin typeface="Calibri" panose="020F0502020204030204" pitchFamily="34" charset="0"/>
            </a:endParaRPr>
          </a:p>
          <a:p>
            <a:pPr>
              <a:spcBef>
                <a:spcPts val="1200"/>
              </a:spcBef>
              <a:spcAft>
                <a:spcPts val="300"/>
              </a:spcAft>
            </a:pPr>
            <a:endParaRPr lang="pl-PL" sz="2400" b="1" i="1" dirty="0">
              <a:effectLst/>
              <a:latin typeface="Calibri" panose="020F0502020204030204" pitchFamily="34" charset="0"/>
            </a:endParaRPr>
          </a:p>
          <a:p>
            <a:pPr algn="just"/>
            <a:r>
              <a:rPr lang="fr-FR" sz="2400" dirty="0">
                <a:effectLst/>
                <a:latin typeface="Times New Roman" panose="02020603050405020304" pitchFamily="18" charset="0"/>
                <a:ea typeface="Times New Roman" panose="02020603050405020304" pitchFamily="18" charset="0"/>
              </a:rPr>
              <a:t>En général, une personne qui quitte son pays et arrive dans un autre pays est appelée un...............</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Le terme de migrant est un état de fait et n'a aucune valeur juridique. Une personne qui migre mais qui n’a pas la nationalité du pays d’accueil est un .................. Une personne qui fuit son pays car elle estime y être en danger peut demander refuge dans un pays. C’est un.......................</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Si elle obtient l’asile, elle devient un...................</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 . Un demandeur d`asile dont la requête a été rejetée qui a épuisé ses moyens de recours juridictionnels est appelé un .............</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et dispose de 4 semaines pour quitter son centre d`accueil et le territoire français. </a:t>
            </a:r>
            <a:endParaRPr lang="pl-PL" sz="2400" dirty="0">
              <a:effectLst/>
              <a:latin typeface="Times New Roman" panose="02020603050405020304" pitchFamily="18" charset="0"/>
              <a:ea typeface="Times New Roman" panose="02020603050405020304" pitchFamily="18" charset="0"/>
            </a:endParaRPr>
          </a:p>
          <a:p>
            <a:pPr algn="just"/>
            <a:r>
              <a:rPr lang="fr-FR" sz="2400" dirty="0">
                <a:effectLst/>
                <a:latin typeface="Times New Roman" panose="02020603050405020304" pitchFamily="18" charset="0"/>
                <a:ea typeface="Times New Roman" panose="02020603050405020304" pitchFamily="18" charset="0"/>
              </a:rPr>
              <a:t>En Europe enfin, un salarié peut être envoyé par une entreprise dans un autre pays selon un dispositif spécial : il s’agit alors d’un travailleur…</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a:t>
            </a:r>
            <a:r>
              <a:rPr lang="pl-PL" sz="2400" dirty="0">
                <a:effectLst/>
                <a:latin typeface="Times New Roman" panose="02020603050405020304" pitchFamily="18" charset="0"/>
                <a:ea typeface="Times New Roman" panose="02020603050405020304" pitchFamily="18" charset="0"/>
              </a:rPr>
              <a:t>.......</a:t>
            </a:r>
            <a:r>
              <a:rPr lang="fr-FR" sz="2400" dirty="0">
                <a:effectLst/>
                <a:latin typeface="Times New Roman" panose="02020603050405020304" pitchFamily="18" charset="0"/>
                <a:ea typeface="Times New Roman" panose="02020603050405020304" pitchFamily="18" charset="0"/>
              </a:rPr>
              <a:t> .</a:t>
            </a:r>
            <a:endParaRPr lang="pl-PL"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33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A765CB4-70D1-4CD9-B4C9-9DD82D639D31}"/>
              </a:ext>
            </a:extLst>
          </p:cNvPr>
          <p:cNvSpPr txBox="1"/>
          <p:nvPr/>
        </p:nvSpPr>
        <p:spPr>
          <a:xfrm>
            <a:off x="0" y="1"/>
            <a:ext cx="11567603" cy="6555641"/>
          </a:xfrm>
          <a:prstGeom prst="rect">
            <a:avLst/>
          </a:prstGeom>
          <a:noFill/>
        </p:spPr>
        <p:txBody>
          <a:bodyPr wrap="square">
            <a:spAutoFit/>
          </a:bodyPr>
          <a:lstStyle/>
          <a:p>
            <a:pPr marL="457200" indent="-457200" algn="just">
              <a:buAutoNum type="arabicPeriod"/>
            </a:pPr>
            <a:r>
              <a:rPr lang="fr-FR"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Un </a:t>
            </a:r>
            <a:r>
              <a:rPr lang="pl-PL"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est</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une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personne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qui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quitte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son</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pays</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de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résidence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habituelle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pour</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s’établir</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effectivement</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dans</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un</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autre</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pays</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buAutoNum type="arabicPeriod"/>
            </a:pPr>
            <a:r>
              <a:rPr lang="pl-PL" sz="2000" dirty="0">
                <a:solidFill>
                  <a:srgbClr val="141414"/>
                </a:solidFill>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signifie donc « quitter son pays de naissance afin de s’installer dans un autre pays »</a:t>
            </a:r>
            <a:r>
              <a:rPr lang="pl-PL"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a:t>
            </a:r>
            <a:r>
              <a:rPr lang="pl-PL"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désigne le fait d`entrer dans un pays étranger au sien en vue de s`y installer. En 2019, plus de 277000 personnes ont </a:t>
            </a:r>
            <a:r>
              <a:rPr lang="pl-PL"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é en France aussi bien pour étudier que pour un motif humanitaire.</a:t>
            </a:r>
            <a:r>
              <a:rPr lang="pl-PL"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Les Français aussi </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et deviennent des </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dans les pays où ils s’installent. Pour le démographe Hervé Le Bras, la France qui s’inquiète d’être submergée par l’</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est en train de devenir un pays d’</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car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 population totale française à l’étranger est estimée à plus de 2,5 millions.</a:t>
            </a:r>
            <a:endParaRPr lang="pl-PL" sz="2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Pour l`INSEE (Institut national de la statistique et des études économiques</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pour </a:t>
            </a:r>
            <a:r>
              <a:rPr lang="fr-FR" sz="2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ȇtre</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comptabilisé comme</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il faut </a:t>
            </a:r>
            <a:r>
              <a:rPr lang="fr-FR" sz="2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ȇtre</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né à l`étranger, sans avoir la nationalité française et résider en France.</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Selon la définition de l`ONU, la proportion des </a:t>
            </a:r>
            <a:r>
              <a:rPr lang="fr-FR" sz="2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imm</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en 2010 était de 11% en France, de 70% aux Émirats Arabes.</a:t>
            </a:r>
            <a:endParaRPr lang="pl-PL" sz="2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L`immigration brute est le nombre total des</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L`immigration nette est l`immigration brute diminuée du nombre des</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Choisir ses </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en fonction des compétences et des talents, c`est de la part d`un pays développé comme la France, une attitude néocolonialiste qui consiste à aller faire son marché dans les pays les plus pauvres pour y prélever les « cerveaux ». Pour le président de l`Union africaine, la politique de « l`</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choisie », c`est refuser à l`Afrique le droit au </a:t>
            </a:r>
            <a:r>
              <a:rPr lang="fr-FR" sz="2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développem</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nt. Plus de 25000 </a:t>
            </a:r>
            <a:r>
              <a:rPr lang="fr-FR" sz="20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diplomés</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par an, dans tous les domaines, </a:t>
            </a:r>
            <a:r>
              <a:rPr lang="pl-PL"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 l`Afrique.</a:t>
            </a:r>
            <a:endParaRPr lang="pl-PL"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l-PL" sz="2000" dirty="0">
              <a:effectLst/>
              <a:latin typeface="Lausann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10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4678522-1D4A-4AA3-A615-7FF2F980444A}"/>
              </a:ext>
            </a:extLst>
          </p:cNvPr>
          <p:cNvSpPr txBox="1"/>
          <p:nvPr/>
        </p:nvSpPr>
        <p:spPr>
          <a:xfrm>
            <a:off x="62145" y="-1"/>
            <a:ext cx="11656380" cy="6740307"/>
          </a:xfrm>
          <a:prstGeom prst="rect">
            <a:avLst/>
          </a:prstGeom>
          <a:noFill/>
        </p:spPr>
        <p:txBody>
          <a:bodyPr wrap="square">
            <a:spAutoFit/>
          </a:bodyPr>
          <a:lstStyle/>
          <a:p>
            <a:r>
              <a:rPr lang="pl-PL" b="1" dirty="0">
                <a:latin typeface="Times New Roman" panose="02020603050405020304" pitchFamily="18" charset="0"/>
                <a:ea typeface="Times New Roman" panose="02020603050405020304" pitchFamily="18" charset="0"/>
              </a:rPr>
              <a:t>EMIGRATION / </a:t>
            </a:r>
            <a:r>
              <a:rPr lang="pl-PL" sz="1800" b="1" dirty="0">
                <a:effectLst/>
                <a:latin typeface="Times New Roman" panose="02020603050405020304" pitchFamily="18" charset="0"/>
                <a:ea typeface="Times New Roman" panose="02020603050405020304" pitchFamily="18" charset="0"/>
              </a:rPr>
              <a:t>IMMIGRATION ET </a:t>
            </a:r>
            <a:r>
              <a:rPr lang="fr-FR" sz="1800" b="1" dirty="0">
                <a:effectLst/>
                <a:latin typeface="Times New Roman" panose="02020603050405020304" pitchFamily="18" charset="0"/>
                <a:ea typeface="Times New Roman" panose="02020603050405020304" pitchFamily="18" charset="0"/>
              </a:rPr>
              <a:t>LA PRESSE </a:t>
            </a:r>
            <a:r>
              <a:rPr lang="fr-FR" sz="1800" dirty="0">
                <a:effectLst/>
                <a:latin typeface="Times New Roman" panose="02020603050405020304" pitchFamily="18"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pPr marL="228600"/>
            <a:r>
              <a:rPr lang="fr-FR" sz="1800" dirty="0">
                <a:effectLst/>
                <a:latin typeface="Times New Roman" panose="02020603050405020304" pitchFamily="18"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457200" algn="l"/>
              </a:tabLst>
            </a:pPr>
            <a:r>
              <a:rPr lang="fr-FR" sz="1800" dirty="0">
                <a:effectLst/>
                <a:latin typeface="Times New Roman" panose="02020603050405020304" pitchFamily="18" charset="0"/>
                <a:ea typeface="Times New Roman" panose="02020603050405020304" pitchFamily="18" charset="0"/>
              </a:rPr>
              <a:t>La mort par asphyxie de 58 chinois sans papiers, retrouvés à l`arrière d`un camion lors d`un contrôle de routine est absolument horrible. On prend conscience de l`existence de filières mafieuses extorquant des sommes faramineuses pour un passage clandestin de l`Asie vers l`Europe. Certains citent des chiffres sur le flux d`entrées de clandestins, d`autres expliquent que la liste exhaustive des décès d`.....................</a:t>
            </a:r>
            <a:r>
              <a:rPr lang="pl-PL" sz="1800"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r>
              <a:rPr lang="pl-PL" sz="1800"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est impossible à dresser.</a:t>
            </a:r>
            <a:endParaRPr lang="pl-PL" sz="1800" dirty="0">
              <a:effectLst/>
              <a:latin typeface="Times New Roman" panose="02020603050405020304" pitchFamily="18" charset="0"/>
              <a:ea typeface="Times New Roman" panose="02020603050405020304" pitchFamily="18" charset="0"/>
            </a:endParaRPr>
          </a:p>
          <a:p>
            <a:pPr lvl="0">
              <a:tabLst>
                <a:tab pos="457200" algn="l"/>
              </a:tabLst>
            </a:pPr>
            <a:endParaRPr lang="pl-PL" sz="1800" dirty="0">
              <a:effectLst/>
              <a:latin typeface="Times New Roman" panose="02020603050405020304" pitchFamily="18" charset="0"/>
              <a:ea typeface="Times New Roman" panose="02020603050405020304" pitchFamily="18" charset="0"/>
            </a:endParaRPr>
          </a:p>
          <a:p>
            <a:pPr lvl="0">
              <a:tabLst>
                <a:tab pos="457200" algn="l"/>
              </a:tabLst>
            </a:pPr>
            <a:r>
              <a:rPr lang="pl-PL" sz="1800" dirty="0">
                <a:effectLst/>
                <a:latin typeface="Times New Roman" panose="02020603050405020304" pitchFamily="18" charset="0"/>
                <a:ea typeface="Times New Roman" panose="02020603050405020304" pitchFamily="18" charset="0"/>
              </a:rPr>
              <a:t>2. </a:t>
            </a:r>
            <a:r>
              <a:rPr lang="fr-FR" sz="1800" dirty="0">
                <a:effectLst/>
                <a:latin typeface="Times New Roman" panose="02020603050405020304" pitchFamily="18" charset="0"/>
                <a:ea typeface="Times New Roman" panose="02020603050405020304" pitchFamily="18" charset="0"/>
              </a:rPr>
              <a:t>Le Canada s`apprête à revoir sa façon d`accueillir les ..............................................</a:t>
            </a:r>
            <a:endParaRPr lang="pl-PL" sz="1800" dirty="0">
              <a:effectLst/>
              <a:latin typeface="Times New Roman" panose="02020603050405020304" pitchFamily="18" charset="0"/>
              <a:ea typeface="Times New Roman" panose="02020603050405020304" pitchFamily="18" charset="0"/>
            </a:endParaRPr>
          </a:p>
          <a:p>
            <a:pPr lvl="0">
              <a:tabLst>
                <a:tab pos="457200" algn="l"/>
              </a:tabLst>
            </a:pPr>
            <a:r>
              <a:rPr lang="pl-PL" sz="1800" dirty="0">
                <a:effectLst/>
                <a:latin typeface="Times New Roman" panose="02020603050405020304" pitchFamily="18" charset="0"/>
                <a:ea typeface="Times New Roman" panose="02020603050405020304" pitchFamily="18" charset="0"/>
              </a:rPr>
              <a:t>3. </a:t>
            </a:r>
            <a:r>
              <a:rPr lang="fr-FR" sz="1800" dirty="0">
                <a:effectLst/>
                <a:latin typeface="Times New Roman" panose="02020603050405020304" pitchFamily="18" charset="0"/>
                <a:ea typeface="Times New Roman" panose="02020603050405020304" pitchFamily="18" charset="0"/>
              </a:rPr>
              <a:t>Traditionnellement terre d`..........................</a:t>
            </a:r>
            <a:r>
              <a:rPr lang="pl-PL" sz="1800"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l`Europe s`est construite sur le principe de la libre circulation des personnes.</a:t>
            </a:r>
            <a:endParaRPr lang="pl-PL" sz="1800" dirty="0">
              <a:effectLst/>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fr-FR" sz="1800" dirty="0">
                <a:effectLst/>
                <a:latin typeface="Times New Roman" panose="02020603050405020304" pitchFamily="18" charset="0"/>
                <a:ea typeface="Times New Roman" panose="02020603050405020304" pitchFamily="18" charset="0"/>
              </a:rPr>
              <a:t>La grande innovation de la loi sur les étrangers, c`est que l`on a donné des droits aux étrangers, sans pour cela laisser la porte ouverte à une .................................... incontrôlée.</a:t>
            </a:r>
            <a:endParaRPr lang="pl-PL" dirty="0">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fr-FR" sz="1800" dirty="0">
                <a:effectLst/>
                <a:latin typeface="Times New Roman" panose="02020603050405020304" pitchFamily="18" charset="0"/>
                <a:ea typeface="Times New Roman" panose="02020603050405020304" pitchFamily="18" charset="0"/>
              </a:rPr>
              <a:t>Désormais, il faut parler plus généralement de « travail non déclaré », effectué par des nationaux et par des......................................</a:t>
            </a:r>
            <a:endParaRPr lang="pl-PL" dirty="0">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fr-FR" sz="1800" dirty="0">
                <a:effectLst/>
                <a:latin typeface="Times New Roman" panose="02020603050405020304" pitchFamily="18" charset="0"/>
                <a:ea typeface="Times New Roman" panose="02020603050405020304" pitchFamily="18" charset="0"/>
              </a:rPr>
              <a:t>La présence massive d`................................  clandestins travaillant dans l`agriculture en Espagne a été mise en évidence lors d`un tragique accident de route.</a:t>
            </a:r>
            <a:endParaRPr lang="pl-PL" dirty="0">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La découverte des corps de</a:t>
            </a:r>
            <a:r>
              <a:rPr lang="pl-PL" sz="1800" dirty="0">
                <a:solidFill>
                  <a:srgbClr val="000000"/>
                </a:solidFill>
                <a:effectLst/>
                <a:latin typeface="Times New Roman" panose="02020603050405020304" pitchFamily="18" charset="0"/>
                <a:ea typeface="Times New Roman" panose="02020603050405020304" pitchFamily="18" charset="0"/>
              </a:rPr>
              <a:t> 98 </a:t>
            </a:r>
            <a:r>
              <a:rPr lang="pl-PL" sz="1800" dirty="0" err="1">
                <a:solidFill>
                  <a:srgbClr val="000000"/>
                </a:solidFill>
                <a:effectLst/>
                <a:latin typeface="Times New Roman" panose="02020603050405020304" pitchFamily="18" charset="0"/>
                <a:ea typeface="Times New Roman" panose="02020603050405020304" pitchFamily="18" charset="0"/>
              </a:rPr>
              <a:t>Chinois</a:t>
            </a:r>
            <a:r>
              <a:rPr lang="pl-PL" sz="1800" dirty="0">
                <a:solidFill>
                  <a:srgbClr val="000000"/>
                </a:solidFill>
                <a:effectLst/>
                <a:latin typeface="Times New Roman" panose="02020603050405020304" pitchFamily="18" charset="0"/>
                <a:ea typeface="Times New Roman" panose="02020603050405020304" pitchFamily="18" charset="0"/>
              </a:rPr>
              <a:t> </a:t>
            </a:r>
            <a:r>
              <a:rPr lang="pl-PL" sz="1800" dirty="0" err="1">
                <a:solidFill>
                  <a:srgbClr val="000000"/>
                </a:solidFill>
                <a:effectLst/>
                <a:latin typeface="Times New Roman" panose="02020603050405020304" pitchFamily="18" charset="0"/>
                <a:ea typeface="Times New Roman" panose="02020603050405020304" pitchFamily="18" charset="0"/>
              </a:rPr>
              <a:t>dans</a:t>
            </a:r>
            <a:r>
              <a:rPr lang="pl-PL" sz="1800" dirty="0">
                <a:solidFill>
                  <a:srgbClr val="000000"/>
                </a:solidFill>
                <a:effectLst/>
                <a:latin typeface="Times New Roman" panose="02020603050405020304" pitchFamily="18" charset="0"/>
                <a:ea typeface="Times New Roman" panose="02020603050405020304" pitchFamily="18" charset="0"/>
              </a:rPr>
              <a:t> </a:t>
            </a:r>
            <a:r>
              <a:rPr lang="pl-PL" sz="1800" dirty="0" err="1">
                <a:solidFill>
                  <a:srgbClr val="000000"/>
                </a:solidFill>
                <a:effectLst/>
                <a:latin typeface="Times New Roman" panose="02020603050405020304" pitchFamily="18" charset="0"/>
                <a:ea typeface="Times New Roman" panose="02020603050405020304" pitchFamily="18" charset="0"/>
              </a:rPr>
              <a:t>un</a:t>
            </a:r>
            <a:r>
              <a:rPr lang="pl-PL" sz="1800" dirty="0">
                <a:solidFill>
                  <a:srgbClr val="000000"/>
                </a:solidFill>
                <a:effectLst/>
                <a:latin typeface="Times New Roman" panose="02020603050405020304" pitchFamily="18" charset="0"/>
                <a:ea typeface="Times New Roman" panose="02020603050405020304" pitchFamily="18" charset="0"/>
              </a:rPr>
              <a:t> </a:t>
            </a:r>
            <a:r>
              <a:rPr lang="pl-PL" sz="1800" dirty="0" err="1">
                <a:solidFill>
                  <a:srgbClr val="000000"/>
                </a:solidFill>
                <a:effectLst/>
                <a:latin typeface="Times New Roman" panose="02020603050405020304" pitchFamily="18" charset="0"/>
                <a:ea typeface="Times New Roman" panose="02020603050405020304" pitchFamily="18" charset="0"/>
              </a:rPr>
              <a:t>camion</a:t>
            </a:r>
            <a:r>
              <a:rPr lang="pl-PL" sz="1800" dirty="0">
                <a:solidFill>
                  <a:srgbClr val="000000"/>
                </a:solidFill>
                <a:effectLst/>
                <a:latin typeface="Times New Roman" panose="02020603050405020304" pitchFamily="18" charset="0"/>
                <a:ea typeface="Times New Roman" panose="02020603050405020304" pitchFamily="18" charset="0"/>
              </a:rPr>
              <a:t> </a:t>
            </a:r>
            <a:r>
              <a:rPr lang="pl-PL" sz="1800" dirty="0" err="1">
                <a:solidFill>
                  <a:srgbClr val="000000"/>
                </a:solidFill>
                <a:effectLst/>
                <a:latin typeface="Times New Roman" panose="02020603050405020304" pitchFamily="18" charset="0"/>
                <a:ea typeface="Times New Roman" panose="02020603050405020304" pitchFamily="18" charset="0"/>
              </a:rPr>
              <a:t>frigorifique</a:t>
            </a:r>
            <a:r>
              <a:rPr lang="pl-PL" sz="1800" dirty="0">
                <a:solidFill>
                  <a:srgbClr val="000000"/>
                </a:solidFill>
                <a:effectLst/>
                <a:latin typeface="Times New Roman" panose="02020603050405020304" pitchFamily="18" charset="0"/>
                <a:ea typeface="Times New Roman" panose="02020603050405020304" pitchFamily="18" charset="0"/>
              </a:rPr>
              <a:t> </a:t>
            </a:r>
            <a:r>
              <a:rPr lang="pl-PL" sz="1800" dirty="0" err="1">
                <a:solidFill>
                  <a:srgbClr val="000000"/>
                </a:solidFill>
                <a:effectLst/>
                <a:latin typeface="Times New Roman" panose="02020603050405020304" pitchFamily="18" charset="0"/>
                <a:ea typeface="Times New Roman" panose="02020603050405020304" pitchFamily="18" charset="0"/>
              </a:rPr>
              <a:t>pres</a:t>
            </a:r>
            <a:r>
              <a:rPr lang="pl-PL" sz="1800" dirty="0">
                <a:solidFill>
                  <a:srgbClr val="000000"/>
                </a:solidFill>
                <a:effectLst/>
                <a:latin typeface="Times New Roman" panose="02020603050405020304" pitchFamily="18" charset="0"/>
                <a:ea typeface="Times New Roman" panose="02020603050405020304" pitchFamily="18" charset="0"/>
              </a:rPr>
              <a:t> de </a:t>
            </a:r>
            <a:r>
              <a:rPr lang="pl-PL" sz="1800" dirty="0" err="1">
                <a:solidFill>
                  <a:srgbClr val="000000"/>
                </a:solidFill>
                <a:effectLst/>
                <a:latin typeface="Times New Roman" panose="02020603050405020304" pitchFamily="18" charset="0"/>
                <a:ea typeface="Times New Roman" panose="02020603050405020304" pitchFamily="18" charset="0"/>
              </a:rPr>
              <a:t>Londres</a:t>
            </a:r>
            <a:r>
              <a:rPr lang="pl-PL" sz="1800"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fait écho à plusieurs drames de l'………………</a:t>
            </a:r>
            <a:r>
              <a:rPr lang="pl-PL" sz="1800" dirty="0">
                <a:solidFill>
                  <a:srgbClr val="000000"/>
                </a:solidFill>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 clandestine ces dernières années en Europe.</a:t>
            </a:r>
            <a:endParaRPr lang="pl-PL" dirty="0">
              <a:solidFill>
                <a:srgbClr val="000000"/>
              </a:solidFill>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Le 18 juin 2000, les douaniers du port de Douvres (sud-est de l'Angleterre) découvrent dans un poids lourd venant de traverser la Manche </a:t>
            </a:r>
            <a:r>
              <a:rPr lang="pl-PL" dirty="0">
                <a:solidFill>
                  <a:srgbClr val="000000"/>
                </a:solidFill>
                <a:latin typeface="Times New Roman" panose="02020603050405020304" pitchFamily="18" charset="0"/>
                <a:ea typeface="Times New Roman" panose="02020603050405020304" pitchFamily="18" charset="0"/>
              </a:rPr>
              <a:t>76</a:t>
            </a:r>
            <a:r>
              <a:rPr lang="fr-FR" sz="1800" dirty="0">
                <a:solidFill>
                  <a:srgbClr val="000000"/>
                </a:solidFill>
                <a:effectLst/>
                <a:latin typeface="Times New Roman" panose="02020603050405020304" pitchFamily="18" charset="0"/>
                <a:ea typeface="Times New Roman" panose="02020603050405020304" pitchFamily="18" charset="0"/>
              </a:rPr>
              <a:t> corps dissimulés derrière un chargement de tomates. Enfermés dans un conteneur, les </a:t>
            </a:r>
            <a:r>
              <a:rPr lang="pl-PL" sz="1800" dirty="0">
                <a:solidFill>
                  <a:srgbClr val="000000"/>
                </a:solidFill>
                <a:effectLst/>
                <a:latin typeface="Times New Roman" panose="02020603050405020304" pitchFamily="18" charset="0"/>
                <a:ea typeface="Times New Roman" panose="02020603050405020304" pitchFamily="18" charset="0"/>
              </a:rPr>
              <a:t>91</a:t>
            </a:r>
            <a:r>
              <a:rPr lang="fr-FR" sz="1800" dirty="0">
                <a:solidFill>
                  <a:srgbClr val="000000"/>
                </a:solidFill>
                <a:effectLst/>
                <a:latin typeface="Times New Roman" panose="02020603050405020304" pitchFamily="18" charset="0"/>
                <a:ea typeface="Times New Roman" panose="02020603050405020304" pitchFamily="18" charset="0"/>
              </a:rPr>
              <a:t> hommes et quatre femmes âgés de 1</a:t>
            </a:r>
            <a:r>
              <a:rPr lang="pl-PL" sz="1800" dirty="0">
                <a:solidFill>
                  <a:srgbClr val="000000"/>
                </a:solidFill>
                <a:effectLst/>
                <a:latin typeface="Times New Roman" panose="02020603050405020304" pitchFamily="18" charset="0"/>
                <a:ea typeface="Times New Roman" panose="02020603050405020304" pitchFamily="18" charset="0"/>
              </a:rPr>
              <a:t>7</a:t>
            </a:r>
            <a:r>
              <a:rPr lang="fr-FR" sz="1800" dirty="0">
                <a:solidFill>
                  <a:srgbClr val="000000"/>
                </a:solidFill>
                <a:effectLst/>
                <a:latin typeface="Times New Roman" panose="02020603050405020304" pitchFamily="18" charset="0"/>
                <a:ea typeface="Times New Roman" panose="02020603050405020304" pitchFamily="18" charset="0"/>
              </a:rPr>
              <a:t> à </a:t>
            </a:r>
            <a:r>
              <a:rPr lang="pl-PL" dirty="0">
                <a:solidFill>
                  <a:srgbClr val="000000"/>
                </a:solidFill>
                <a:latin typeface="Times New Roman" panose="02020603050405020304" pitchFamily="18" charset="0"/>
                <a:ea typeface="Times New Roman" panose="02020603050405020304" pitchFamily="18" charset="0"/>
              </a:rPr>
              <a:t>88</a:t>
            </a:r>
            <a:r>
              <a:rPr lang="fr-FR" sz="1800" dirty="0">
                <a:solidFill>
                  <a:srgbClr val="000000"/>
                </a:solidFill>
                <a:effectLst/>
                <a:latin typeface="Times New Roman" panose="02020603050405020304" pitchFamily="18" charset="0"/>
                <a:ea typeface="Times New Roman" panose="02020603050405020304" pitchFamily="18" charset="0"/>
              </a:rPr>
              <a:t> ans, des ……………………………</a:t>
            </a:r>
            <a:r>
              <a:rPr lang="pl-PL" sz="1800" dirty="0">
                <a:solidFill>
                  <a:srgbClr val="000000"/>
                </a:solidFill>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chinois, sont morts asphyxiés. </a:t>
            </a:r>
            <a:endParaRPr lang="pl-PL" dirty="0">
              <a:solidFill>
                <a:srgbClr val="000000"/>
              </a:solidFill>
              <a:latin typeface="Times New Roman" panose="02020603050405020304" pitchFamily="18" charset="0"/>
              <a:ea typeface="Times New Roman" panose="02020603050405020304" pitchFamily="18" charset="0"/>
            </a:endParaRPr>
          </a:p>
          <a:p>
            <a:pPr marL="342900" lvl="0" indent="-342900">
              <a:buAutoNum type="arabicPeriod" startAt="4"/>
              <a:tabLst>
                <a:tab pos="457200" algn="l"/>
              </a:tabLst>
            </a:pPr>
            <a:r>
              <a:rPr lang="pl-PL" dirty="0">
                <a:latin typeface="Times New Roman" panose="02020603050405020304" pitchFamily="18" charset="0"/>
                <a:ea typeface="Times New Roman" panose="02020603050405020304" pitchFamily="18" charset="0"/>
              </a:rPr>
              <a:t>La </a:t>
            </a:r>
            <a:r>
              <a:rPr lang="pl-PL" dirty="0" err="1">
                <a:latin typeface="Times New Roman" panose="02020603050405020304" pitchFamily="18" charset="0"/>
                <a:ea typeface="Times New Roman" panose="02020603050405020304" pitchFamily="18" charset="0"/>
              </a:rPr>
              <a:t>Belgique</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est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actuellement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l`un</a:t>
            </a:r>
            <a:r>
              <a:rPr lang="pl-PL" dirty="0">
                <a:latin typeface="Times New Roman" panose="02020603050405020304" pitchFamily="18" charset="0"/>
                <a:ea typeface="Times New Roman" panose="02020603050405020304" pitchFamily="18" charset="0"/>
              </a:rPr>
              <a:t> des </a:t>
            </a:r>
            <a:r>
              <a:rPr lang="pl-PL" dirty="0" err="1">
                <a:latin typeface="Times New Roman" panose="02020603050405020304" pitchFamily="18" charset="0"/>
                <a:ea typeface="Times New Roman" panose="02020603050405020304" pitchFamily="18" charset="0"/>
              </a:rPr>
              <a:t>pays</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d`Europe</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où</a:t>
            </a:r>
            <a:r>
              <a:rPr lang="pl-PL" dirty="0">
                <a:latin typeface="Times New Roman" panose="02020603050405020304" pitchFamily="18" charset="0"/>
                <a:ea typeface="Times New Roman" panose="02020603050405020304" pitchFamily="18" charset="0"/>
              </a:rPr>
              <a:t> le </a:t>
            </a:r>
            <a:r>
              <a:rPr lang="pl-PL" dirty="0" err="1">
                <a:latin typeface="Times New Roman" panose="02020603050405020304" pitchFamily="18" charset="0"/>
                <a:ea typeface="Times New Roman" panose="02020603050405020304" pitchFamily="18" charset="0"/>
              </a:rPr>
              <a:t>nombre</a:t>
            </a:r>
            <a:r>
              <a:rPr lang="pl-PL" dirty="0">
                <a:latin typeface="Times New Roman" panose="02020603050405020304" pitchFamily="18" charset="0"/>
                <a:ea typeface="Times New Roman" panose="02020603050405020304" pitchFamily="18" charset="0"/>
              </a:rPr>
              <a:t> de </a:t>
            </a:r>
            <a:r>
              <a:rPr lang="pl-PL" dirty="0" err="1">
                <a:latin typeface="Times New Roman" panose="02020603050405020304" pitchFamily="18" charset="0"/>
                <a:ea typeface="Times New Roman" panose="02020603050405020304" pitchFamily="18" charset="0"/>
              </a:rPr>
              <a:t>réfugiés</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ou</a:t>
            </a:r>
            <a:r>
              <a:rPr lang="pl-PL" dirty="0">
                <a:latin typeface="Times New Roman" panose="02020603050405020304" pitchFamily="18" charset="0"/>
                <a:ea typeface="Times New Roman" panose="02020603050405020304" pitchFamily="18" charset="0"/>
              </a:rPr>
              <a:t> d`…………………….. …….</a:t>
            </a:r>
            <a:r>
              <a:rPr lang="pl-PL" dirty="0" err="1">
                <a:latin typeface="Times New Roman" panose="02020603050405020304" pitchFamily="18" charset="0"/>
                <a:ea typeface="Times New Roman" panose="02020603050405020304" pitchFamily="18" charset="0"/>
              </a:rPr>
              <a:t>est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particulièrement</a:t>
            </a:r>
            <a:r>
              <a:rPr lang="pl-PL" dirty="0">
                <a:latin typeface="Times New Roman" panose="02020603050405020304" pitchFamily="18" charset="0"/>
                <a:ea typeface="Times New Roman" panose="02020603050405020304" pitchFamily="18" charset="0"/>
              </a:rPr>
              <a:t> </a:t>
            </a:r>
            <a:r>
              <a:rPr lang="pl-PL" dirty="0" err="1">
                <a:latin typeface="Times New Roman" panose="02020603050405020304" pitchFamily="18" charset="0"/>
                <a:ea typeface="Times New Roman" panose="02020603050405020304" pitchFamily="18" charset="0"/>
              </a:rPr>
              <a:t>élevé</a:t>
            </a:r>
            <a:r>
              <a:rPr lang="pl-PL" dirty="0">
                <a:latin typeface="Times New Roman" panose="02020603050405020304" pitchFamily="18" charset="0"/>
                <a:ea typeface="Times New Roman" panose="02020603050405020304" pitchFamily="18" charset="0"/>
              </a:rPr>
              <a:t>.</a:t>
            </a:r>
            <a:endParaRPr lang="pl-PL" sz="1800" dirty="0">
              <a:effectLst/>
              <a:latin typeface="Times New Roman" panose="02020603050405020304" pitchFamily="18" charset="0"/>
              <a:ea typeface="Times New Roman" panose="02020603050405020304" pitchFamily="18" charset="0"/>
            </a:endParaRPr>
          </a:p>
          <a:p>
            <a:pPr marL="457200"/>
            <a:r>
              <a:rPr lang="fr-FR" sz="1800" dirty="0">
                <a:effectLst/>
                <a:latin typeface="Times New Roman" panose="02020603050405020304" pitchFamily="18"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589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0A7E736-19EA-42C8-ACD9-FAAE6B653A69}"/>
              </a:ext>
            </a:extLst>
          </p:cNvPr>
          <p:cNvPicPr>
            <a:picLocks noChangeAspect="1"/>
          </p:cNvPicPr>
          <p:nvPr/>
        </p:nvPicPr>
        <p:blipFill>
          <a:blip r:embed="rId2"/>
          <a:stretch>
            <a:fillRect/>
          </a:stretch>
        </p:blipFill>
        <p:spPr>
          <a:xfrm>
            <a:off x="124287" y="0"/>
            <a:ext cx="12067713" cy="6858000"/>
          </a:xfrm>
          <a:prstGeom prst="rect">
            <a:avLst/>
          </a:prstGeom>
        </p:spPr>
      </p:pic>
    </p:spTree>
    <p:extLst>
      <p:ext uri="{BB962C8B-B14F-4D97-AF65-F5344CB8AC3E}">
        <p14:creationId xmlns:p14="http://schemas.microsoft.com/office/powerpoint/2010/main" val="238824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65014DF7-BE43-415F-8224-4D73C8B38599}"/>
              </a:ext>
            </a:extLst>
          </p:cNvPr>
          <p:cNvPicPr>
            <a:picLocks noChangeAspect="1"/>
          </p:cNvPicPr>
          <p:nvPr/>
        </p:nvPicPr>
        <p:blipFill>
          <a:blip r:embed="rId2"/>
          <a:stretch>
            <a:fillRect/>
          </a:stretch>
        </p:blipFill>
        <p:spPr>
          <a:xfrm>
            <a:off x="248576" y="0"/>
            <a:ext cx="11292396" cy="6858000"/>
          </a:xfrm>
          <a:prstGeom prst="rect">
            <a:avLst/>
          </a:prstGeom>
        </p:spPr>
      </p:pic>
    </p:spTree>
    <p:extLst>
      <p:ext uri="{BB962C8B-B14F-4D97-AF65-F5344CB8AC3E}">
        <p14:creationId xmlns:p14="http://schemas.microsoft.com/office/powerpoint/2010/main" val="421884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48351-B2CA-47DF-AAFC-E04F89DCF8B2}"/>
              </a:ext>
            </a:extLst>
          </p:cNvPr>
          <p:cNvSpPr>
            <a:spLocks noGrp="1"/>
          </p:cNvSpPr>
          <p:nvPr>
            <p:ph type="title"/>
          </p:nvPr>
        </p:nvSpPr>
        <p:spPr>
          <a:xfrm flipV="1">
            <a:off x="594804" y="-45718"/>
            <a:ext cx="10760584" cy="45719"/>
          </a:xfrm>
        </p:spPr>
        <p:txBody>
          <a:bodyPr>
            <a:normAutofit fontScale="90000"/>
          </a:bodyPr>
          <a:lstStyle/>
          <a:p>
            <a:endParaRPr lang="pl-PL" sz="900" dirty="0"/>
          </a:p>
        </p:txBody>
      </p:sp>
      <p:sp>
        <p:nvSpPr>
          <p:cNvPr id="3" name="Symbol zastępczy tekstu 2">
            <a:extLst>
              <a:ext uri="{FF2B5EF4-FFF2-40B4-BE49-F238E27FC236}">
                <a16:creationId xmlns:a16="http://schemas.microsoft.com/office/drawing/2014/main" id="{18533CE0-9899-466F-A6F2-3B5C7577EDB2}"/>
              </a:ext>
            </a:extLst>
          </p:cNvPr>
          <p:cNvSpPr>
            <a:spLocks noGrp="1"/>
          </p:cNvSpPr>
          <p:nvPr>
            <p:ph type="body" idx="1"/>
          </p:nvPr>
        </p:nvSpPr>
        <p:spPr>
          <a:xfrm>
            <a:off x="166319" y="90109"/>
            <a:ext cx="6002288" cy="877558"/>
          </a:xfrm>
        </p:spPr>
        <p:txBody>
          <a:bodyPr>
            <a:normAutofit fontScale="92500" lnSpcReduction="10000"/>
          </a:bodyPr>
          <a:lstStyle/>
          <a:p>
            <a:r>
              <a:rPr lang="fr-FR" sz="1800" b="1" dirty="0">
                <a:solidFill>
                  <a:srgbClr val="FF0000"/>
                </a:solidFill>
                <a:effectLst/>
                <a:latin typeface="Times New Roman" panose="02020603050405020304" pitchFamily="18" charset="0"/>
                <a:ea typeface="Times New Roman" panose="02020603050405020304" pitchFamily="18" charset="0"/>
              </a:rPr>
              <a:t>PAYS / NATION/ COMMUNAUTE</a:t>
            </a:r>
            <a:r>
              <a:rPr lang="pl-PL" sz="1800" b="1" dirty="0">
                <a:solidFill>
                  <a:srgbClr val="FF0000"/>
                </a:solidFill>
                <a:effectLst/>
                <a:latin typeface="Times New Roman" panose="02020603050405020304" pitchFamily="18" charset="0"/>
                <a:ea typeface="Times New Roman" panose="02020603050405020304" pitchFamily="18" charset="0"/>
              </a:rPr>
              <a:t> TERRITORIALE</a:t>
            </a:r>
            <a:r>
              <a:rPr lang="fr-FR" sz="1800" b="1" dirty="0">
                <a:solidFill>
                  <a:srgbClr val="FF0000"/>
                </a:solidFill>
                <a:effectLst/>
                <a:latin typeface="Times New Roman" panose="02020603050405020304" pitchFamily="18"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4" name="Symbol zastępczy zawartości 3">
            <a:extLst>
              <a:ext uri="{FF2B5EF4-FFF2-40B4-BE49-F238E27FC236}">
                <a16:creationId xmlns:a16="http://schemas.microsoft.com/office/drawing/2014/main" id="{CD81DDFC-FC1B-4372-88ED-9F7B29E9F990}"/>
              </a:ext>
            </a:extLst>
          </p:cNvPr>
          <p:cNvSpPr>
            <a:spLocks noGrp="1"/>
          </p:cNvSpPr>
          <p:nvPr>
            <p:ph sz="half" idx="2"/>
          </p:nvPr>
        </p:nvSpPr>
        <p:spPr>
          <a:xfrm>
            <a:off x="62144" y="514905"/>
            <a:ext cx="5935431" cy="6232125"/>
          </a:xfrm>
        </p:spPr>
        <p:txBody>
          <a:bodyPr>
            <a:normAutofit fontScale="62500" lnSpcReduction="20000"/>
          </a:bodyPr>
          <a:lstStyle/>
          <a:p>
            <a:pPr marL="0" indent="0">
              <a:buNone/>
            </a:pPr>
            <a:endParaRPr lang="pl-PL" sz="2600" b="1" dirty="0">
              <a:solidFill>
                <a:srgbClr val="3E3D40"/>
              </a:solidFill>
              <a:latin typeface="Times New Roman" panose="02020603050405020304" pitchFamily="18" charset="0"/>
              <a:ea typeface="Times New Roman" panose="02020603050405020304" pitchFamily="18" charset="0"/>
            </a:endParaRPr>
          </a:p>
          <a:p>
            <a:pPr marL="0" indent="0">
              <a:buNone/>
            </a:pPr>
            <a:r>
              <a:rPr lang="pl-PL" sz="2600" b="1" dirty="0">
                <a:solidFill>
                  <a:srgbClr val="3E3D40"/>
                </a:solidFill>
                <a:effectLst/>
                <a:latin typeface="Times New Roman" panose="02020603050405020304" pitchFamily="18" charset="0"/>
                <a:ea typeface="Times New Roman" panose="02020603050405020304" pitchFamily="18" charset="0"/>
              </a:rPr>
              <a:t>            </a:t>
            </a:r>
            <a:r>
              <a:rPr lang="fr-FR" sz="2600" b="1" dirty="0">
                <a:solidFill>
                  <a:srgbClr val="C00000"/>
                </a:solidFill>
                <a:effectLst/>
                <a:latin typeface="Times New Roman" panose="02020603050405020304" pitchFamily="18" charset="0"/>
                <a:ea typeface="Times New Roman" panose="02020603050405020304" pitchFamily="18" charset="0"/>
              </a:rPr>
              <a:t>Natifs</a:t>
            </a:r>
            <a:r>
              <a:rPr lang="pl-PL" sz="2600" b="1" dirty="0">
                <a:solidFill>
                  <a:srgbClr val="C00000"/>
                </a:solidFill>
                <a:effectLst/>
                <a:latin typeface="Times New Roman" panose="02020603050405020304" pitchFamily="18" charset="0"/>
                <a:ea typeface="Times New Roman" panose="02020603050405020304" pitchFamily="18" charset="0"/>
              </a:rPr>
              <a:t>, i</a:t>
            </a:r>
            <a:r>
              <a:rPr lang="fr-FR" sz="2600" b="1" dirty="0" err="1">
                <a:solidFill>
                  <a:srgbClr val="C00000"/>
                </a:solidFill>
                <a:effectLst/>
                <a:latin typeface="Times New Roman" panose="02020603050405020304" pitchFamily="18" charset="0"/>
                <a:ea typeface="Times New Roman" panose="02020603050405020304" pitchFamily="18" charset="0"/>
              </a:rPr>
              <a:t>ndigènes</a:t>
            </a:r>
            <a:r>
              <a:rPr lang="fr-FR" sz="2600" b="1" dirty="0">
                <a:solidFill>
                  <a:srgbClr val="C00000"/>
                </a:solidFill>
                <a:effectLst/>
                <a:latin typeface="Times New Roman" panose="02020603050405020304" pitchFamily="18" charset="0"/>
                <a:ea typeface="Times New Roman" panose="02020603050405020304" pitchFamily="18" charset="0"/>
              </a:rPr>
              <a:t>, autochtones, aborigène</a:t>
            </a:r>
            <a:r>
              <a:rPr lang="pl-PL" sz="2600" b="1" dirty="0">
                <a:solidFill>
                  <a:srgbClr val="C00000"/>
                </a:solidFill>
                <a:effectLst/>
                <a:latin typeface="Times New Roman" panose="02020603050405020304" pitchFamily="18" charset="0"/>
                <a:ea typeface="Times New Roman" panose="02020603050405020304" pitchFamily="18" charset="0"/>
              </a:rPr>
              <a:t>s  [</a:t>
            </a:r>
            <a:r>
              <a:rPr lang="pl-PL" sz="2600" b="1" i="1" dirty="0" err="1">
                <a:solidFill>
                  <a:srgbClr val="C00000"/>
                </a:solidFill>
                <a:effectLst/>
                <a:latin typeface="Times New Roman" panose="02020603050405020304" pitchFamily="18" charset="0"/>
                <a:ea typeface="Times New Roman" panose="02020603050405020304" pitchFamily="18" charset="0"/>
              </a:rPr>
              <a:t>citoyens</a:t>
            </a:r>
            <a:r>
              <a:rPr lang="pl-PL" sz="2600" b="1" i="1" dirty="0">
                <a:solidFill>
                  <a:srgbClr val="C00000"/>
                </a:solidFill>
                <a:latin typeface="Times New Roman" panose="02020603050405020304" pitchFamily="18" charset="0"/>
                <a:ea typeface="Times New Roman" panose="02020603050405020304" pitchFamily="18" charset="0"/>
              </a:rPr>
              <a:t> </a:t>
            </a:r>
            <a:r>
              <a:rPr lang="pl-PL" sz="2600" b="1" dirty="0">
                <a:solidFill>
                  <a:srgbClr val="C00000"/>
                </a:solidFill>
                <a:latin typeface="Times New Roman" panose="02020603050405020304" pitchFamily="18" charset="0"/>
                <a:ea typeface="Times New Roman" panose="02020603050405020304" pitchFamily="18" charset="0"/>
              </a:rPr>
              <a:t>]</a:t>
            </a:r>
            <a:r>
              <a:rPr lang="fr-FR" sz="2600" b="1" i="1" dirty="0">
                <a:solidFill>
                  <a:srgbClr val="C00000"/>
                </a:solidFill>
                <a:effectLst/>
                <a:latin typeface="Times New Roman" panose="02020603050405020304" pitchFamily="18" charset="0"/>
                <a:ea typeface="Times New Roman" panose="02020603050405020304" pitchFamily="18" charset="0"/>
              </a:rPr>
              <a:t> </a:t>
            </a:r>
            <a:endParaRPr lang="pl-PL" sz="2600" b="1" dirty="0">
              <a:solidFill>
                <a:srgbClr val="C00000"/>
              </a:solidFill>
              <a:latin typeface="Times New Roman" panose="02020603050405020304" pitchFamily="18" charset="0"/>
              <a:ea typeface="Times New Roman" panose="02020603050405020304" pitchFamily="18" charset="0"/>
            </a:endParaRPr>
          </a:p>
          <a:p>
            <a:pPr algn="just">
              <a:lnSpc>
                <a:spcPct val="115000"/>
              </a:lnSpc>
            </a:pPr>
            <a:r>
              <a:rPr lang="fr-FR" sz="2900" dirty="0">
                <a:solidFill>
                  <a:srgbClr val="333333"/>
                </a:solidFill>
                <a:effectLst/>
                <a:latin typeface="Times New Roman" panose="02020603050405020304" pitchFamily="18" charset="0"/>
                <a:ea typeface="Times New Roman" panose="02020603050405020304" pitchFamily="18" charset="0"/>
              </a:rPr>
              <a:t>Le terme </a:t>
            </a:r>
            <a:r>
              <a:rPr lang="fr-FR" sz="2900" b="1" dirty="0">
                <a:solidFill>
                  <a:srgbClr val="333333"/>
                </a:solidFill>
                <a:effectLst/>
                <a:latin typeface="Times New Roman" panose="02020603050405020304" pitchFamily="18" charset="0"/>
                <a:ea typeface="Times New Roman" panose="02020603050405020304" pitchFamily="18" charset="0"/>
              </a:rPr>
              <a:t>natif </a:t>
            </a:r>
            <a:r>
              <a:rPr lang="fr-FR" sz="2900" dirty="0">
                <a:solidFill>
                  <a:srgbClr val="333333"/>
                </a:solidFill>
                <a:effectLst/>
                <a:latin typeface="Times New Roman" panose="02020603050405020304" pitchFamily="18" charset="0"/>
                <a:ea typeface="Times New Roman" panose="02020603050405020304" pitchFamily="18" charset="0"/>
              </a:rPr>
              <a:t>s’emploie pour désigner une personne née dans un pays ou une région spécifique. </a:t>
            </a:r>
            <a:r>
              <a:rPr lang="fr-FR" sz="2900" b="1" dirty="0">
                <a:solidFill>
                  <a:srgbClr val="222222"/>
                </a:solidFill>
                <a:effectLst/>
                <a:latin typeface="Times New Roman" panose="02020603050405020304" pitchFamily="18" charset="0"/>
                <a:ea typeface="Times New Roman" panose="02020603050405020304" pitchFamily="18" charset="0"/>
              </a:rPr>
              <a:t> </a:t>
            </a:r>
            <a:endParaRPr lang="pl-PL" sz="2900" b="1" dirty="0">
              <a:solidFill>
                <a:srgbClr val="222222"/>
              </a:solidFill>
              <a:effectLst/>
              <a:latin typeface="Times New Roman" panose="02020603050405020304" pitchFamily="18" charset="0"/>
              <a:ea typeface="Times New Roman" panose="02020603050405020304" pitchFamily="18" charset="0"/>
            </a:endParaRPr>
          </a:p>
          <a:p>
            <a:pPr marL="0" indent="0" algn="just">
              <a:lnSpc>
                <a:spcPct val="115000"/>
              </a:lnSpc>
              <a:buNone/>
            </a:pPr>
            <a:endParaRPr lang="pl-PL" sz="2900" dirty="0">
              <a:effectLst/>
              <a:latin typeface="Times New Roman" panose="02020603050405020304" pitchFamily="18" charset="0"/>
              <a:ea typeface="Times New Roman" panose="02020603050405020304" pitchFamily="18" charset="0"/>
            </a:endParaRPr>
          </a:p>
          <a:p>
            <a:pPr algn="just">
              <a:lnSpc>
                <a:spcPct val="115000"/>
              </a:lnSpc>
            </a:pPr>
            <a:r>
              <a:rPr lang="fr-FR" sz="2900" b="1" dirty="0">
                <a:solidFill>
                  <a:srgbClr val="222222"/>
                </a:solidFill>
                <a:effectLst/>
                <a:latin typeface="Times New Roman" panose="02020603050405020304" pitchFamily="18" charset="0"/>
                <a:ea typeface="Times New Roman" panose="02020603050405020304" pitchFamily="18" charset="0"/>
              </a:rPr>
              <a:t>Un indigène</a:t>
            </a:r>
            <a:r>
              <a:rPr lang="fr-FR" sz="2900" dirty="0">
                <a:solidFill>
                  <a:srgbClr val="222222"/>
                </a:solidFill>
                <a:effectLst/>
                <a:latin typeface="Times New Roman" panose="02020603050405020304" pitchFamily="18" charset="0"/>
                <a:ea typeface="Times New Roman" panose="02020603050405020304" pitchFamily="18" charset="0"/>
              </a:rPr>
              <a:t> est une personne qui habite le pays où elle est née ; </a:t>
            </a:r>
            <a:r>
              <a:rPr lang="fr-FR" sz="2900" i="1" dirty="0">
                <a:solidFill>
                  <a:srgbClr val="333333"/>
                </a:solidFill>
                <a:effectLst/>
                <a:latin typeface="Times New Roman" panose="02020603050405020304" pitchFamily="18" charset="0"/>
                <a:ea typeface="Times New Roman" panose="02020603050405020304" pitchFamily="18" charset="0"/>
              </a:rPr>
              <a:t>indigène, </a:t>
            </a:r>
            <a:r>
              <a:rPr lang="fr-FR" sz="2900" dirty="0">
                <a:solidFill>
                  <a:srgbClr val="333333"/>
                </a:solidFill>
                <a:effectLst/>
                <a:latin typeface="Times New Roman" panose="02020603050405020304" pitchFamily="18" charset="0"/>
                <a:ea typeface="Times New Roman" panose="02020603050405020304" pitchFamily="18" charset="0"/>
              </a:rPr>
              <a:t>ayant souvent été utilisé par les colons pour désigner les habitants des lieux qu’ils considéraient comme inférieurs, s’est teinté avec le temps d’une connotation négative. C’est pourquoi </a:t>
            </a:r>
            <a:r>
              <a:rPr lang="fr-FR" sz="2900" i="1" dirty="0">
                <a:solidFill>
                  <a:srgbClr val="333333"/>
                </a:solidFill>
                <a:effectLst/>
                <a:latin typeface="Times New Roman" panose="02020603050405020304" pitchFamily="18" charset="0"/>
                <a:ea typeface="Times New Roman" panose="02020603050405020304" pitchFamily="18" charset="0"/>
              </a:rPr>
              <a:t>autochtone </a:t>
            </a:r>
            <a:r>
              <a:rPr lang="fr-FR" sz="2900" dirty="0">
                <a:solidFill>
                  <a:srgbClr val="333333"/>
                </a:solidFill>
                <a:effectLst/>
                <a:latin typeface="Times New Roman" panose="02020603050405020304" pitchFamily="18" charset="0"/>
                <a:ea typeface="Times New Roman" panose="02020603050405020304" pitchFamily="18" charset="0"/>
              </a:rPr>
              <a:t>lui est souvent préféré.</a:t>
            </a:r>
            <a:endParaRPr lang="pl-PL" sz="2900" dirty="0">
              <a:solidFill>
                <a:srgbClr val="333333"/>
              </a:solidFill>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2900" dirty="0">
                <a:solidFill>
                  <a:srgbClr val="333333"/>
                </a:solidFill>
                <a:effectLst/>
                <a:latin typeface="Times New Roman" panose="02020603050405020304" pitchFamily="18" charset="0"/>
                <a:ea typeface="Times New Roman" panose="02020603050405020304" pitchFamily="18" charset="0"/>
              </a:rPr>
              <a:t>  </a:t>
            </a:r>
            <a:endParaRPr lang="pl-PL" sz="2900" dirty="0">
              <a:latin typeface="Times New Roman" panose="02020603050405020304" pitchFamily="18" charset="0"/>
              <a:ea typeface="Times New Roman" panose="02020603050405020304" pitchFamily="18" charset="0"/>
            </a:endParaRPr>
          </a:p>
          <a:p>
            <a:pPr algn="just">
              <a:lnSpc>
                <a:spcPct val="115000"/>
              </a:lnSpc>
            </a:pPr>
            <a:r>
              <a:rPr lang="fr-FR" sz="2900" b="1" dirty="0">
                <a:solidFill>
                  <a:srgbClr val="222222"/>
                </a:solidFill>
                <a:effectLst/>
                <a:latin typeface="Times New Roman" panose="02020603050405020304" pitchFamily="18" charset="0"/>
                <a:ea typeface="Times New Roman" panose="02020603050405020304" pitchFamily="18" charset="0"/>
              </a:rPr>
              <a:t>Un autochtone</a:t>
            </a:r>
            <a:r>
              <a:rPr lang="fr-FR" sz="2900" dirty="0">
                <a:solidFill>
                  <a:srgbClr val="222222"/>
                </a:solidFill>
                <a:effectLst/>
                <a:latin typeface="Times New Roman" panose="02020603050405020304" pitchFamily="18" charset="0"/>
                <a:ea typeface="Times New Roman" panose="02020603050405020304" pitchFamily="18" charset="0"/>
              </a:rPr>
              <a:t> est une personne qui appartient au groupe qui a toujours habité le pays et qui est le premier habitant.</a:t>
            </a:r>
            <a:endParaRPr lang="pl-PL" sz="2900" dirty="0">
              <a:solidFill>
                <a:srgbClr val="222222"/>
              </a:solidFill>
              <a:effectLst/>
              <a:latin typeface="Times New Roman" panose="02020603050405020304" pitchFamily="18" charset="0"/>
              <a:ea typeface="Times New Roman" panose="02020603050405020304" pitchFamily="18" charset="0"/>
            </a:endParaRPr>
          </a:p>
          <a:p>
            <a:pPr marL="0" indent="0" algn="just">
              <a:lnSpc>
                <a:spcPct val="115000"/>
              </a:lnSpc>
              <a:buNone/>
            </a:pPr>
            <a:r>
              <a:rPr lang="fr-FR" sz="2900" dirty="0">
                <a:solidFill>
                  <a:srgbClr val="222222"/>
                </a:solidFill>
                <a:effectLst/>
                <a:latin typeface="Times New Roman" panose="02020603050405020304" pitchFamily="18" charset="0"/>
                <a:ea typeface="Times New Roman" panose="02020603050405020304" pitchFamily="18" charset="0"/>
              </a:rPr>
              <a:t> </a:t>
            </a:r>
            <a:endParaRPr lang="pl-PL" sz="2900" dirty="0">
              <a:latin typeface="Times New Roman" panose="02020603050405020304" pitchFamily="18" charset="0"/>
              <a:ea typeface="Times New Roman" panose="02020603050405020304" pitchFamily="18" charset="0"/>
            </a:endParaRPr>
          </a:p>
          <a:p>
            <a:pPr algn="just">
              <a:lnSpc>
                <a:spcPct val="115000"/>
              </a:lnSpc>
            </a:pPr>
            <a:r>
              <a:rPr lang="fr-FR" sz="2900" dirty="0">
                <a:solidFill>
                  <a:srgbClr val="000000"/>
                </a:solidFill>
                <a:effectLst/>
                <a:latin typeface="Times New Roman" panose="02020603050405020304" pitchFamily="18" charset="0"/>
                <a:ea typeface="Times New Roman" panose="02020603050405020304" pitchFamily="18" charset="0"/>
              </a:rPr>
              <a:t>Un </a:t>
            </a:r>
            <a:r>
              <a:rPr lang="fr-FR" sz="2900" b="1" dirty="0">
                <a:solidFill>
                  <a:srgbClr val="000000"/>
                </a:solidFill>
                <a:effectLst/>
                <a:latin typeface="Times New Roman" panose="02020603050405020304" pitchFamily="18" charset="0"/>
                <a:ea typeface="Times New Roman" panose="02020603050405020304" pitchFamily="18" charset="0"/>
              </a:rPr>
              <a:t>aborigène</a:t>
            </a:r>
            <a:r>
              <a:rPr lang="fr-FR" sz="2900" dirty="0">
                <a:solidFill>
                  <a:srgbClr val="000000"/>
                </a:solidFill>
                <a:effectLst/>
                <a:latin typeface="Times New Roman" panose="02020603050405020304" pitchFamily="18" charset="0"/>
                <a:ea typeface="Times New Roman" panose="02020603050405020304" pitchFamily="18" charset="0"/>
              </a:rPr>
              <a:t> est une personne qui vit dans le pays </a:t>
            </a:r>
            <a:r>
              <a:rPr lang="fr-FR" sz="2900" i="1" dirty="0">
                <a:solidFill>
                  <a:srgbClr val="000000"/>
                </a:solidFill>
                <a:effectLst/>
                <a:latin typeface="Times New Roman" panose="02020603050405020304" pitchFamily="18" charset="0"/>
                <a:ea typeface="Times New Roman" panose="02020603050405020304" pitchFamily="18" charset="0"/>
              </a:rPr>
              <a:t>ab origine</a:t>
            </a:r>
            <a:r>
              <a:rPr lang="fr-FR" sz="2900" dirty="0">
                <a:solidFill>
                  <a:srgbClr val="000000"/>
                </a:solidFill>
                <a:effectLst/>
                <a:latin typeface="Times New Roman" panose="02020603050405020304" pitchFamily="18" charset="0"/>
                <a:ea typeface="Times New Roman" panose="02020603050405020304" pitchFamily="18" charset="0"/>
              </a:rPr>
              <a:t> (du latin), c'est-à-dire « depuis le commencement » (par opposition à celle qui vient s'y installer) ; </a:t>
            </a:r>
            <a:r>
              <a:rPr lang="fr-FR" sz="2900" b="1" i="1" dirty="0">
                <a:solidFill>
                  <a:srgbClr val="000000"/>
                </a:solidFill>
                <a:effectLst/>
                <a:latin typeface="Times New Roman" panose="02020603050405020304" pitchFamily="18" charset="0"/>
                <a:ea typeface="Times New Roman" panose="02020603050405020304" pitchFamily="18" charset="0"/>
              </a:rPr>
              <a:t>aborigène</a:t>
            </a:r>
            <a:r>
              <a:rPr lang="fr-FR" sz="2900" dirty="0">
                <a:solidFill>
                  <a:srgbClr val="000000"/>
                </a:solidFill>
                <a:effectLst/>
                <a:latin typeface="Times New Roman" panose="02020603050405020304" pitchFamily="18" charset="0"/>
                <a:ea typeface="Times New Roman" panose="02020603050405020304" pitchFamily="18" charset="0"/>
              </a:rPr>
              <a:t>, nom et adjectif.</a:t>
            </a:r>
            <a:endParaRPr lang="pl-PL" sz="2900" dirty="0">
              <a:effectLst/>
              <a:latin typeface="Times New Roman" panose="02020603050405020304" pitchFamily="18" charset="0"/>
              <a:ea typeface="Times New Roman" panose="02020603050405020304" pitchFamily="18" charset="0"/>
            </a:endParaRPr>
          </a:p>
          <a:p>
            <a:endParaRPr lang="pl-PL" sz="1000" i="1" dirty="0"/>
          </a:p>
        </p:txBody>
      </p:sp>
      <p:sp>
        <p:nvSpPr>
          <p:cNvPr id="5" name="Symbol zastępczy tekstu 4">
            <a:extLst>
              <a:ext uri="{FF2B5EF4-FFF2-40B4-BE49-F238E27FC236}">
                <a16:creationId xmlns:a16="http://schemas.microsoft.com/office/drawing/2014/main" id="{20E29A2C-F68B-4298-9E60-C2D4994A449F}"/>
              </a:ext>
            </a:extLst>
          </p:cNvPr>
          <p:cNvSpPr>
            <a:spLocks noGrp="1"/>
          </p:cNvSpPr>
          <p:nvPr>
            <p:ph type="body" sz="quarter" idx="3"/>
          </p:nvPr>
        </p:nvSpPr>
        <p:spPr>
          <a:xfrm>
            <a:off x="6194427" y="90108"/>
            <a:ext cx="5160961" cy="424797"/>
          </a:xfrm>
        </p:spPr>
        <p:txBody>
          <a:bodyPr>
            <a:normAutofit fontScale="92500" lnSpcReduction="10000"/>
          </a:bodyPr>
          <a:lstStyle/>
          <a:p>
            <a:r>
              <a:rPr lang="pl-PL" dirty="0"/>
              <a:t>                          </a:t>
            </a:r>
            <a:r>
              <a:rPr lang="pl-PL" sz="2800" dirty="0">
                <a:solidFill>
                  <a:srgbClr val="FF0000"/>
                </a:solidFill>
              </a:rPr>
              <a:t>L`AUTRE</a:t>
            </a:r>
          </a:p>
        </p:txBody>
      </p:sp>
      <p:sp>
        <p:nvSpPr>
          <p:cNvPr id="6" name="Symbol zastępczy zawartości 5">
            <a:extLst>
              <a:ext uri="{FF2B5EF4-FFF2-40B4-BE49-F238E27FC236}">
                <a16:creationId xmlns:a16="http://schemas.microsoft.com/office/drawing/2014/main" id="{8FD824DA-4C01-49C4-8A59-4D4227145EB5}"/>
              </a:ext>
            </a:extLst>
          </p:cNvPr>
          <p:cNvSpPr>
            <a:spLocks noGrp="1"/>
          </p:cNvSpPr>
          <p:nvPr>
            <p:ph sz="quarter" idx="4"/>
          </p:nvPr>
        </p:nvSpPr>
        <p:spPr>
          <a:xfrm>
            <a:off x="6631618" y="514906"/>
            <a:ext cx="4723769" cy="6232124"/>
          </a:xfrm>
        </p:spPr>
        <p:txBody>
          <a:bodyPr>
            <a:normAutofit fontScale="62500" lnSpcReduction="20000"/>
          </a:bodyPr>
          <a:lstStyle/>
          <a:p>
            <a:pPr marL="0" indent="0">
              <a:buNone/>
            </a:pPr>
            <a:endParaRPr lang="pl-PL" sz="2600" b="1" dirty="0">
              <a:effectLst/>
              <a:latin typeface="Times New Roman" panose="02020603050405020304" pitchFamily="18" charset="0"/>
              <a:ea typeface="Times New Roman" panose="02020603050405020304" pitchFamily="18" charset="0"/>
            </a:endParaRPr>
          </a:p>
          <a:p>
            <a:pPr marL="0" indent="0">
              <a:buNone/>
            </a:pPr>
            <a:r>
              <a:rPr lang="pl-PL" sz="2600" b="1" dirty="0">
                <a:effectLst/>
                <a:latin typeface="Times New Roman" panose="02020603050405020304" pitchFamily="18" charset="0"/>
                <a:ea typeface="Times New Roman" panose="02020603050405020304" pitchFamily="18" charset="0"/>
              </a:rPr>
              <a:t>	</a:t>
            </a:r>
            <a:r>
              <a:rPr lang="fr-FR" sz="2600" b="1" dirty="0">
                <a:effectLst/>
                <a:latin typeface="Times New Roman" panose="02020603050405020304" pitchFamily="18" charset="0"/>
                <a:ea typeface="Times New Roman" panose="02020603050405020304" pitchFamily="18" charset="0"/>
              </a:rPr>
              <a:t>Étrangers / immigrés </a:t>
            </a:r>
            <a:r>
              <a:rPr lang="pl-PL" sz="2600" b="1" dirty="0">
                <a:effectLst/>
                <a:latin typeface="Times New Roman" panose="02020603050405020304" pitchFamily="18" charset="0"/>
                <a:ea typeface="Times New Roman" panose="02020603050405020304" pitchFamily="18" charset="0"/>
              </a:rPr>
              <a:t>    </a:t>
            </a:r>
            <a:r>
              <a:rPr lang="fr-FR" sz="2600" b="1" dirty="0">
                <a:effectLst/>
                <a:latin typeface="Times New Roman" panose="02020603050405020304" pitchFamily="18" charset="0"/>
                <a:ea typeface="Times New Roman" panose="02020603050405020304" pitchFamily="18" charset="0"/>
              </a:rPr>
              <a:t>// </a:t>
            </a:r>
            <a:r>
              <a:rPr lang="pl-PL" sz="2600" b="1" dirty="0">
                <a:effectLst/>
                <a:latin typeface="Times New Roman" panose="02020603050405020304" pitchFamily="18" charset="0"/>
                <a:ea typeface="Times New Roman" panose="02020603050405020304" pitchFamily="18" charset="0"/>
              </a:rPr>
              <a:t> </a:t>
            </a:r>
            <a:r>
              <a:rPr lang="fr-FR" sz="2600" b="1" i="1" dirty="0">
                <a:effectLst/>
                <a:latin typeface="Times New Roman" panose="02020603050405020304" pitchFamily="18" charset="0"/>
                <a:ea typeface="Times New Roman" panose="02020603050405020304" pitchFamily="18" charset="0"/>
              </a:rPr>
              <a:t>apatrides</a:t>
            </a:r>
            <a:endParaRPr lang="pl-PL" sz="2600" b="1" i="1" dirty="0">
              <a:effectLst/>
              <a:latin typeface="Times New Roman" panose="02020603050405020304" pitchFamily="18" charset="0"/>
              <a:ea typeface="Times New Roman" panose="02020603050405020304" pitchFamily="18" charset="0"/>
            </a:endParaRPr>
          </a:p>
          <a:p>
            <a:pPr marL="0" indent="0">
              <a:buNone/>
            </a:pPr>
            <a:endParaRPr lang="pl-PL" sz="2600" b="1" i="1" dirty="0">
              <a:effectLst/>
              <a:latin typeface="Times New Roman" panose="02020603050405020304" pitchFamily="18" charset="0"/>
              <a:ea typeface="Times New Roman" panose="02020603050405020304" pitchFamily="18" charset="0"/>
            </a:endParaRPr>
          </a:p>
          <a:p>
            <a:pPr>
              <a:spcAft>
                <a:spcPts val="75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Étymologie</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du latin  </a:t>
            </a:r>
            <a:r>
              <a:rPr lang="fr-FR" sz="2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immigrare</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passer dans, s'introduire dans.</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 verbe </a:t>
            </a: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"immigrer"</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signifie entrer de manière temporaire ou définitive dans un pays dont on n'a pas la</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nationalité</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immigration</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 l'action d'immigrer, de séjourner de manière durable ou définitive dans un pays étranger.</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L'immigration est le phénomène d'entrée dans un pays d'accueil d'individus non</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autochtones</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 général pour y trouver un</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emploi </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 avec l'intention de s'y établir.</a:t>
            </a:r>
            <a:endPar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 </a:t>
            </a: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immigrant</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(ou</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migrant)</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 celui qui est en train d'immigrer ou qui vient</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d`immigrer</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 </a:t>
            </a: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immigré</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 une personne qui est établie dans un pays par voie d'immigration.</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l-PL"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Synonymes</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exode</a:t>
            </a:r>
            <a:r>
              <a:rPr lang="pl-PL"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déplacement,</a:t>
            </a:r>
            <a:r>
              <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migration</a:t>
            </a:r>
            <a:b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l-PL"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fr-FR"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Antonyme :</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émigration »</a:t>
            </a:r>
            <a:r>
              <a:rPr lang="fr-FR"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qui est le même phénomène du point de vue du pays de départ.</a:t>
            </a:r>
            <a:endParaRPr lang="pl-PL" sz="2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pl-PL" sz="2200" b="1" dirty="0" err="1">
                <a:effectLst/>
                <a:latin typeface="Times New Roman" panose="02020603050405020304" pitchFamily="18" charset="0"/>
                <a:ea typeface="Times New Roman" panose="02020603050405020304" pitchFamily="18" charset="0"/>
                <a:cs typeface="Times New Roman" panose="02020603050405020304" pitchFamily="18" charset="0"/>
              </a:rPr>
              <a:t>Migrer</a:t>
            </a:r>
            <a:r>
              <a:rPr lang="pl-PL" sz="2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200" dirty="0" err="1">
                <a:effectLst/>
                <a:latin typeface="Times New Roman" panose="02020603050405020304" pitchFamily="18" charset="0"/>
                <a:ea typeface="Times New Roman" panose="02020603050405020304" pitchFamily="18" charset="0"/>
                <a:cs typeface="Times New Roman" panose="02020603050405020304" pitchFamily="18" charset="0"/>
              </a:rPr>
              <a:t>changer</a:t>
            </a: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pl-PL" sz="2200" dirty="0" err="1">
                <a:effectLst/>
                <a:latin typeface="Times New Roman" panose="02020603050405020304" pitchFamily="18" charset="0"/>
                <a:ea typeface="Times New Roman" panose="02020603050405020304" pitchFamily="18" charset="0"/>
                <a:cs typeface="Times New Roman" panose="02020603050405020304" pitchFamily="18" charset="0"/>
              </a:rPr>
              <a:t>région</a:t>
            </a: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0" i="0" dirty="0">
                <a:solidFill>
                  <a:srgbClr val="000000"/>
                </a:solidFill>
                <a:effectLst/>
                <a:latin typeface="Times New Roman" panose="02020603050405020304" pitchFamily="18" charset="0"/>
                <a:cs typeface="Times New Roman" panose="02020603050405020304" pitchFamily="18" charset="0"/>
              </a:rPr>
              <a:t>Il est parfois considéré comme un paronyme d’</a:t>
            </a:r>
            <a:r>
              <a:rPr lang="fr-FR" sz="2200" b="0" i="1" dirty="0">
                <a:solidFill>
                  <a:srgbClr val="000000"/>
                </a:solidFill>
                <a:effectLst/>
                <a:latin typeface="Times New Roman" panose="02020603050405020304" pitchFamily="18" charset="0"/>
                <a:cs typeface="Times New Roman" panose="02020603050405020304" pitchFamily="18" charset="0"/>
              </a:rPr>
              <a:t>immigrer</a:t>
            </a:r>
            <a:r>
              <a:rPr lang="fr-FR" sz="2200" b="0" i="0" dirty="0">
                <a:solidFill>
                  <a:srgbClr val="000000"/>
                </a:solidFill>
                <a:effectLst/>
                <a:latin typeface="Times New Roman" panose="02020603050405020304" pitchFamily="18" charset="0"/>
                <a:cs typeface="Times New Roman" panose="02020603050405020304" pitchFamily="18" charset="0"/>
              </a:rPr>
              <a:t> et d’</a:t>
            </a:r>
            <a:r>
              <a:rPr lang="fr-FR" sz="2200" b="0" i="1" dirty="0">
                <a:solidFill>
                  <a:srgbClr val="000000"/>
                </a:solidFill>
                <a:effectLst/>
                <a:latin typeface="Times New Roman" panose="02020603050405020304" pitchFamily="18" charset="0"/>
                <a:cs typeface="Times New Roman" panose="02020603050405020304" pitchFamily="18" charset="0"/>
              </a:rPr>
              <a:t>émigrer</a:t>
            </a:r>
            <a:r>
              <a:rPr lang="fr-FR" sz="2200" b="0" i="0" dirty="0">
                <a:solidFill>
                  <a:srgbClr val="000000"/>
                </a:solidFill>
                <a:effectLst/>
                <a:latin typeface="Times New Roman" panose="02020603050405020304" pitchFamily="18" charset="0"/>
                <a:cs typeface="Times New Roman" panose="02020603050405020304" pitchFamily="18" charset="0"/>
              </a:rPr>
              <a:t>, parfois comme un quasi synonyme d’</a:t>
            </a:r>
            <a:r>
              <a:rPr lang="fr-FR" sz="2200" b="0" i="1" dirty="0">
                <a:solidFill>
                  <a:srgbClr val="000000"/>
                </a:solidFill>
                <a:effectLst/>
                <a:latin typeface="Times New Roman" panose="02020603050405020304" pitchFamily="18" charset="0"/>
                <a:cs typeface="Times New Roman" panose="02020603050405020304" pitchFamily="18" charset="0"/>
              </a:rPr>
              <a:t>émigrer</a:t>
            </a:r>
            <a:r>
              <a:rPr lang="fr-FR" sz="2200" b="0" i="0" dirty="0">
                <a:solidFill>
                  <a:srgbClr val="000000"/>
                </a:solidFill>
                <a:effectLst/>
                <a:latin typeface="Times New Roman" panose="02020603050405020304" pitchFamily="18" charset="0"/>
                <a:cs typeface="Times New Roman" panose="02020603050405020304" pitchFamily="18" charset="0"/>
              </a:rPr>
              <a:t>.</a:t>
            </a:r>
            <a:endParaRPr lang="pl-PL"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pl-PL" sz="1600" i="1" dirty="0"/>
          </a:p>
        </p:txBody>
      </p:sp>
    </p:spTree>
    <p:extLst>
      <p:ext uri="{BB962C8B-B14F-4D97-AF65-F5344CB8AC3E}">
        <p14:creationId xmlns:p14="http://schemas.microsoft.com/office/powerpoint/2010/main" val="259261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0F419803-0F79-44B0-B546-73CB9E596F15}"/>
              </a:ext>
            </a:extLst>
          </p:cNvPr>
          <p:cNvSpPr txBox="1"/>
          <p:nvPr/>
        </p:nvSpPr>
        <p:spPr>
          <a:xfrm>
            <a:off x="1322773" y="1136342"/>
            <a:ext cx="9241654" cy="3046988"/>
          </a:xfrm>
          <a:prstGeom prst="rect">
            <a:avLst/>
          </a:prstGeom>
          <a:noFill/>
        </p:spPr>
        <p:txBody>
          <a:bodyPr wrap="square">
            <a:spAutoFit/>
          </a:bodyPr>
          <a:lstStyle/>
          <a:p>
            <a:pPr algn="l" fontAlgn="base"/>
            <a:r>
              <a:rPr lang="fr-FR" sz="2400" b="1" i="0" dirty="0">
                <a:solidFill>
                  <a:srgbClr val="FF0000"/>
                </a:solidFill>
                <a:effectLst/>
                <a:latin typeface="Times New Roman" panose="02020603050405020304" pitchFamily="18" charset="0"/>
                <a:cs typeface="Times New Roman" panose="02020603050405020304" pitchFamily="18" charset="0"/>
              </a:rPr>
              <a:t>Émigrer consiste à partir d’un lieu (un pays) pour aller s’installer dans un autre.</a:t>
            </a:r>
            <a:endParaRPr lang="fr-FR" sz="2400" b="0" i="0" dirty="0">
              <a:solidFill>
                <a:srgbClr val="FF0000"/>
              </a:solidFill>
              <a:effectLst/>
              <a:latin typeface="Times New Roman" panose="02020603050405020304" pitchFamily="18" charset="0"/>
              <a:cs typeface="Times New Roman" panose="02020603050405020304" pitchFamily="18" charset="0"/>
            </a:endParaRPr>
          </a:p>
          <a:p>
            <a:pPr algn="l" fontAlgn="base"/>
            <a:endParaRPr lang="pl-PL" sz="2400" b="0" i="0" dirty="0">
              <a:solidFill>
                <a:srgbClr val="262626"/>
              </a:solidFill>
              <a:effectLst/>
              <a:latin typeface="Times New Roman" panose="02020603050405020304" pitchFamily="18" charset="0"/>
              <a:cs typeface="Times New Roman" panose="02020603050405020304" pitchFamily="18" charset="0"/>
            </a:endParaRPr>
          </a:p>
          <a:p>
            <a:pPr algn="l" fontAlgn="base"/>
            <a:r>
              <a:rPr lang="fr-FR" sz="2400" b="0" i="0" dirty="0">
                <a:solidFill>
                  <a:srgbClr val="262626"/>
                </a:solidFill>
                <a:effectLst/>
                <a:latin typeface="Times New Roman" panose="02020603050405020304" pitchFamily="18" charset="0"/>
                <a:cs typeface="Times New Roman" panose="02020603050405020304" pitchFamily="18" charset="0"/>
              </a:rPr>
              <a:t>Ceci signifie que lorsque l’on parle d’émigration, on s’intéresse à l’action de </a:t>
            </a:r>
            <a:r>
              <a:rPr lang="fr-FR" sz="2400" b="1" i="0" dirty="0">
                <a:solidFill>
                  <a:srgbClr val="262626"/>
                </a:solidFill>
                <a:effectLst/>
                <a:latin typeface="Times New Roman" panose="02020603050405020304" pitchFamily="18" charset="0"/>
                <a:cs typeface="Times New Roman" panose="02020603050405020304" pitchFamily="18" charset="0"/>
              </a:rPr>
              <a:t>partir</a:t>
            </a:r>
            <a:r>
              <a:rPr lang="fr-FR" sz="2400" b="0" i="0" dirty="0">
                <a:solidFill>
                  <a:srgbClr val="262626"/>
                </a:solidFill>
                <a:effectLst/>
                <a:latin typeface="Times New Roman" panose="02020603050405020304" pitchFamily="18" charset="0"/>
                <a:cs typeface="Times New Roman" panose="02020603050405020304" pitchFamily="18" charset="0"/>
              </a:rPr>
              <a:t> </a:t>
            </a:r>
            <a:r>
              <a:rPr lang="fr-FR" sz="2400" b="1" i="0" dirty="0">
                <a:solidFill>
                  <a:srgbClr val="262626"/>
                </a:solidFill>
                <a:effectLst/>
                <a:latin typeface="Times New Roman" panose="02020603050405020304" pitchFamily="18" charset="0"/>
                <a:cs typeface="Times New Roman" panose="02020603050405020304" pitchFamily="18" charset="0"/>
              </a:rPr>
              <a:t>d’un lieu</a:t>
            </a:r>
            <a:r>
              <a:rPr lang="fr-FR" sz="2400" b="0" i="0" dirty="0">
                <a:solidFill>
                  <a:srgbClr val="262626"/>
                </a:solidFill>
                <a:effectLst/>
                <a:latin typeface="Times New Roman" panose="02020603050405020304" pitchFamily="18" charset="0"/>
                <a:cs typeface="Times New Roman" panose="02020603050405020304" pitchFamily="18" charset="0"/>
              </a:rPr>
              <a:t>.</a:t>
            </a:r>
            <a:endParaRPr lang="pl-PL" sz="2400" b="0" i="0" dirty="0">
              <a:solidFill>
                <a:srgbClr val="262626"/>
              </a:solidFill>
              <a:effectLst/>
              <a:latin typeface="Times New Roman" panose="02020603050405020304" pitchFamily="18" charset="0"/>
              <a:cs typeface="Times New Roman" panose="02020603050405020304" pitchFamily="18" charset="0"/>
            </a:endParaRPr>
          </a:p>
          <a:p>
            <a:pPr algn="l" fontAlgn="base"/>
            <a:endParaRPr lang="fr-FR" sz="2400" b="0" i="0" dirty="0">
              <a:solidFill>
                <a:srgbClr val="262626"/>
              </a:solidFill>
              <a:effectLst/>
              <a:latin typeface="Times New Roman" panose="02020603050405020304" pitchFamily="18" charset="0"/>
              <a:cs typeface="Times New Roman" panose="02020603050405020304" pitchFamily="18" charset="0"/>
            </a:endParaRPr>
          </a:p>
          <a:p>
            <a:pPr algn="l" fontAlgn="base"/>
            <a:endParaRPr lang="pl-PL" sz="2400" b="0" i="0" dirty="0">
              <a:solidFill>
                <a:srgbClr val="262626"/>
              </a:solidFill>
              <a:effectLst/>
              <a:latin typeface="Times New Roman" panose="02020603050405020304" pitchFamily="18" charset="0"/>
              <a:cs typeface="Times New Roman" panose="02020603050405020304" pitchFamily="18" charset="0"/>
            </a:endParaRPr>
          </a:p>
          <a:p>
            <a:pPr algn="l" fontAlgn="base"/>
            <a:r>
              <a:rPr lang="fr-FR" sz="2400" b="1" i="0" dirty="0">
                <a:solidFill>
                  <a:srgbClr val="00B050"/>
                </a:solidFill>
                <a:effectLst/>
                <a:latin typeface="Times New Roman" panose="02020603050405020304" pitchFamily="18" charset="0"/>
                <a:cs typeface="Times New Roman" panose="02020603050405020304" pitchFamily="18" charset="0"/>
              </a:rPr>
              <a:t>Moyen mnémotechnique </a:t>
            </a:r>
            <a:r>
              <a:rPr lang="fr-FR" sz="2400" b="0" i="0" dirty="0">
                <a:solidFill>
                  <a:srgbClr val="262626"/>
                </a:solidFill>
                <a:effectLst/>
                <a:latin typeface="Times New Roman" panose="02020603050405020304" pitchFamily="18" charset="0"/>
                <a:cs typeface="Times New Roman" panose="02020603050405020304" pitchFamily="18" charset="0"/>
              </a:rPr>
              <a:t>: </a:t>
            </a:r>
            <a:r>
              <a:rPr lang="pl-PL" sz="2400" b="0" i="0" dirty="0">
                <a:solidFill>
                  <a:srgbClr val="262626"/>
                </a:solidFill>
                <a:effectLst/>
                <a:latin typeface="Times New Roman" panose="02020603050405020304" pitchFamily="18" charset="0"/>
                <a:cs typeface="Times New Roman" panose="02020603050405020304" pitchFamily="18" charset="0"/>
              </a:rPr>
              <a:t>   </a:t>
            </a:r>
            <a:r>
              <a:rPr lang="fr-FR" sz="2400" b="1" i="0" dirty="0">
                <a:solidFill>
                  <a:srgbClr val="262626"/>
                </a:solidFill>
                <a:effectLst/>
                <a:latin typeface="Times New Roman" panose="02020603050405020304" pitchFamily="18" charset="0"/>
                <a:cs typeface="Times New Roman" panose="02020603050405020304" pitchFamily="18" charset="0"/>
              </a:rPr>
              <a:t>É</a:t>
            </a:r>
            <a:r>
              <a:rPr lang="fr-FR" sz="2400" b="0" i="0" dirty="0">
                <a:solidFill>
                  <a:srgbClr val="262626"/>
                </a:solidFill>
                <a:effectLst/>
                <a:latin typeface="Times New Roman" panose="02020603050405020304" pitchFamily="18" charset="0"/>
                <a:cs typeface="Times New Roman" panose="02020603050405020304" pitchFamily="18" charset="0"/>
              </a:rPr>
              <a:t>migrer</a:t>
            </a:r>
            <a:r>
              <a:rPr lang="pl-PL" sz="2400" b="0" i="0" dirty="0">
                <a:solidFill>
                  <a:srgbClr val="262626"/>
                </a:solidFill>
                <a:effectLst/>
                <a:latin typeface="Times New Roman" panose="02020603050405020304" pitchFamily="18" charset="0"/>
                <a:cs typeface="Times New Roman" panose="02020603050405020304" pitchFamily="18" charset="0"/>
              </a:rPr>
              <a:t> </a:t>
            </a:r>
            <a:r>
              <a:rPr lang="fr-FR" sz="2400" b="0" i="0" dirty="0">
                <a:solidFill>
                  <a:srgbClr val="262626"/>
                </a:solidFill>
                <a:effectLst/>
                <a:latin typeface="Times New Roman" panose="02020603050405020304" pitchFamily="18" charset="0"/>
                <a:cs typeface="Times New Roman" panose="02020603050405020304" pitchFamily="18" charset="0"/>
              </a:rPr>
              <a:t>=&gt; aller vers l’</a:t>
            </a:r>
            <a:r>
              <a:rPr lang="fr-FR" sz="2400" b="1" i="0" dirty="0">
                <a:solidFill>
                  <a:srgbClr val="262626"/>
                </a:solidFill>
                <a:effectLst/>
                <a:latin typeface="Times New Roman" panose="02020603050405020304" pitchFamily="18" charset="0"/>
                <a:cs typeface="Times New Roman" panose="02020603050405020304" pitchFamily="18" charset="0"/>
              </a:rPr>
              <a:t>E</a:t>
            </a:r>
            <a:r>
              <a:rPr lang="fr-FR" sz="2400" b="0" i="0" dirty="0">
                <a:solidFill>
                  <a:srgbClr val="262626"/>
                </a:solidFill>
                <a:effectLst/>
                <a:latin typeface="Times New Roman" panose="02020603050405020304" pitchFamily="18" charset="0"/>
                <a:cs typeface="Times New Roman" panose="02020603050405020304" pitchFamily="18" charset="0"/>
              </a:rPr>
              <a:t>xtérieur</a:t>
            </a:r>
          </a:p>
        </p:txBody>
      </p:sp>
    </p:spTree>
    <p:extLst>
      <p:ext uri="{BB962C8B-B14F-4D97-AF65-F5344CB8AC3E}">
        <p14:creationId xmlns:p14="http://schemas.microsoft.com/office/powerpoint/2010/main" val="281923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A2F2C1F-EFFF-4516-B45C-612CAB7B4A9F}"/>
              </a:ext>
            </a:extLst>
          </p:cNvPr>
          <p:cNvSpPr txBox="1"/>
          <p:nvPr/>
        </p:nvSpPr>
        <p:spPr>
          <a:xfrm>
            <a:off x="1251751" y="896645"/>
            <a:ext cx="9046346" cy="3477875"/>
          </a:xfrm>
          <a:prstGeom prst="rect">
            <a:avLst/>
          </a:prstGeom>
          <a:noFill/>
        </p:spPr>
        <p:txBody>
          <a:bodyPr wrap="square">
            <a:spAutoFit/>
          </a:bodyPr>
          <a:lstStyle/>
          <a:p>
            <a:pPr algn="just" fontAlgn="base"/>
            <a:r>
              <a:rPr lang="fr-FR" sz="2000" b="1" i="0" dirty="0">
                <a:solidFill>
                  <a:srgbClr val="FF0000"/>
                </a:solidFill>
                <a:effectLst/>
                <a:latin typeface="Times New Roman" panose="02020603050405020304" pitchFamily="18" charset="0"/>
                <a:cs typeface="Times New Roman" panose="02020603050405020304" pitchFamily="18" charset="0"/>
              </a:rPr>
              <a:t>Migration</a:t>
            </a:r>
            <a:r>
              <a:rPr lang="fr-FR" sz="2000" b="0" i="0" dirty="0">
                <a:solidFill>
                  <a:srgbClr val="262626"/>
                </a:solidFill>
                <a:effectLst/>
                <a:latin typeface="Times New Roman" panose="02020603050405020304" pitchFamily="18" charset="0"/>
                <a:cs typeface="Times New Roman" panose="02020603050405020304" pitchFamily="18" charset="0"/>
              </a:rPr>
              <a:t> est le nom du verbe « </a:t>
            </a:r>
            <a:r>
              <a:rPr lang="fr-FR" sz="2000" b="1" i="0" dirty="0">
                <a:solidFill>
                  <a:srgbClr val="262626"/>
                </a:solidFill>
                <a:effectLst/>
                <a:latin typeface="Times New Roman" panose="02020603050405020304" pitchFamily="18" charset="0"/>
                <a:cs typeface="Times New Roman" panose="02020603050405020304" pitchFamily="18" charset="0"/>
              </a:rPr>
              <a:t>migrer</a:t>
            </a:r>
            <a:r>
              <a:rPr lang="fr-FR" sz="2000" b="0" i="0" dirty="0">
                <a:solidFill>
                  <a:srgbClr val="262626"/>
                </a:solidFill>
                <a:effectLst/>
                <a:latin typeface="Times New Roman" panose="02020603050405020304" pitchFamily="18" charset="0"/>
                <a:cs typeface="Times New Roman" panose="02020603050405020304" pitchFamily="18" charset="0"/>
              </a:rPr>
              <a:t> » qui signifie </a:t>
            </a:r>
            <a:r>
              <a:rPr lang="fr-FR" sz="2000" b="1" i="0" dirty="0">
                <a:solidFill>
                  <a:srgbClr val="262626"/>
                </a:solidFill>
                <a:effectLst/>
                <a:latin typeface="Times New Roman" panose="02020603050405020304" pitchFamily="18" charset="0"/>
                <a:cs typeface="Times New Roman" panose="02020603050405020304" pitchFamily="18" charset="0"/>
              </a:rPr>
              <a:t>se déplacer, c’est-à-dire effectuer un mouvement vers un autre lieu.</a:t>
            </a:r>
            <a:endParaRPr lang="fr-FR" sz="2000" b="0" i="0" dirty="0">
              <a:solidFill>
                <a:srgbClr val="262626"/>
              </a:solidFill>
              <a:effectLst/>
              <a:latin typeface="Times New Roman" panose="02020603050405020304" pitchFamily="18" charset="0"/>
              <a:cs typeface="Times New Roman" panose="02020603050405020304" pitchFamily="18" charset="0"/>
            </a:endParaRPr>
          </a:p>
          <a:p>
            <a:pPr algn="just" fontAlgn="base"/>
            <a:endParaRPr lang="pl-PL" sz="2000" b="0" i="0" dirty="0">
              <a:solidFill>
                <a:srgbClr val="262626"/>
              </a:solidFill>
              <a:effectLst/>
              <a:latin typeface="Times New Roman" panose="02020603050405020304" pitchFamily="18" charset="0"/>
              <a:cs typeface="Times New Roman" panose="02020603050405020304" pitchFamily="18" charset="0"/>
            </a:endParaRPr>
          </a:p>
          <a:p>
            <a:pPr algn="just" fontAlgn="base"/>
            <a:r>
              <a:rPr lang="fr-FR" sz="2000" b="0" i="0" dirty="0">
                <a:solidFill>
                  <a:srgbClr val="262626"/>
                </a:solidFill>
                <a:effectLst/>
                <a:latin typeface="Times New Roman" panose="02020603050405020304" pitchFamily="18" charset="0"/>
                <a:cs typeface="Times New Roman" panose="02020603050405020304" pitchFamily="18" charset="0"/>
              </a:rPr>
              <a:t>Généralement, ce mouvement est supposé être</a:t>
            </a:r>
            <a:r>
              <a:rPr lang="fr-FR" sz="2000" b="1" i="0" dirty="0">
                <a:solidFill>
                  <a:srgbClr val="262626"/>
                </a:solidFill>
                <a:effectLst/>
                <a:latin typeface="Times New Roman" panose="02020603050405020304" pitchFamily="18" charset="0"/>
                <a:cs typeface="Times New Roman" panose="02020603050405020304" pitchFamily="18" charset="0"/>
              </a:rPr>
              <a:t> </a:t>
            </a:r>
            <a:r>
              <a:rPr lang="fr-FR" sz="2000" b="1" i="0" dirty="0">
                <a:solidFill>
                  <a:srgbClr val="FF0000"/>
                </a:solidFill>
                <a:effectLst/>
                <a:latin typeface="Times New Roman" panose="02020603050405020304" pitchFamily="18" charset="0"/>
                <a:cs typeface="Times New Roman" panose="02020603050405020304" pitchFamily="18" charset="0"/>
              </a:rPr>
              <a:t>permanent,</a:t>
            </a:r>
            <a:r>
              <a:rPr lang="fr-FR" sz="2000" b="1" i="0" dirty="0">
                <a:solidFill>
                  <a:srgbClr val="262626"/>
                </a:solidFill>
                <a:effectLst/>
                <a:latin typeface="Times New Roman" panose="02020603050405020304" pitchFamily="18" charset="0"/>
                <a:cs typeface="Times New Roman" panose="02020603050405020304" pitchFamily="18" charset="0"/>
              </a:rPr>
              <a:t> c’est-à-dire que vous vous déplacez avec l’intention de vous installer dans le nouvel endroit. </a:t>
            </a:r>
            <a:r>
              <a:rPr lang="fr-FR" sz="2000" b="0" i="0" dirty="0">
                <a:solidFill>
                  <a:srgbClr val="262626"/>
                </a:solidFill>
                <a:effectLst/>
                <a:latin typeface="Times New Roman" panose="02020603050405020304" pitchFamily="18" charset="0"/>
                <a:cs typeface="Times New Roman" panose="02020603050405020304" pitchFamily="18" charset="0"/>
              </a:rPr>
              <a:t>C’est pour cela par exemple que lorsque vous partez en vacances, on ne parle pas de migration. En effet, les vacances sont un déplacement </a:t>
            </a:r>
            <a:r>
              <a:rPr lang="fr-FR" sz="2000" b="0" i="1" dirty="0">
                <a:solidFill>
                  <a:srgbClr val="FF0000"/>
                </a:solidFill>
                <a:effectLst/>
                <a:latin typeface="Times New Roman" panose="02020603050405020304" pitchFamily="18" charset="0"/>
                <a:cs typeface="Times New Roman" panose="02020603050405020304" pitchFamily="18" charset="0"/>
              </a:rPr>
              <a:t>temporaire</a:t>
            </a:r>
            <a:r>
              <a:rPr lang="fr-FR" sz="2000" b="0" i="0" dirty="0">
                <a:solidFill>
                  <a:srgbClr val="262626"/>
                </a:solidFill>
                <a:effectLst/>
                <a:latin typeface="Times New Roman" panose="02020603050405020304" pitchFamily="18" charset="0"/>
                <a:cs typeface="Times New Roman" panose="02020603050405020304" pitchFamily="18" charset="0"/>
              </a:rPr>
              <a:t> sans intention de s’installer dans le nouveau lieu en question.</a:t>
            </a:r>
          </a:p>
          <a:p>
            <a:pPr algn="just" fontAlgn="base"/>
            <a:endParaRPr lang="pl-PL" sz="2000" b="0" i="0" dirty="0">
              <a:solidFill>
                <a:srgbClr val="262626"/>
              </a:solidFill>
              <a:effectLst/>
              <a:latin typeface="Times New Roman" panose="02020603050405020304" pitchFamily="18" charset="0"/>
              <a:cs typeface="Times New Roman" panose="02020603050405020304" pitchFamily="18" charset="0"/>
            </a:endParaRPr>
          </a:p>
          <a:p>
            <a:pPr algn="just" fontAlgn="base"/>
            <a:r>
              <a:rPr lang="fr-FR" sz="2000" b="0" i="0" dirty="0">
                <a:solidFill>
                  <a:srgbClr val="262626"/>
                </a:solidFill>
                <a:effectLst/>
                <a:latin typeface="Times New Roman" panose="02020603050405020304" pitchFamily="18" charset="0"/>
                <a:cs typeface="Times New Roman" panose="02020603050405020304" pitchFamily="18" charset="0"/>
              </a:rPr>
              <a:t>Dans le cas des oiseaux migrateurs, ce changement de lieu de « résidence » appelé migration est </a:t>
            </a:r>
            <a:r>
              <a:rPr lang="fr-FR" sz="2000" i="1" dirty="0">
                <a:solidFill>
                  <a:srgbClr val="FF0000"/>
                </a:solidFill>
                <a:effectLst/>
                <a:latin typeface="Times New Roman" panose="02020603050405020304" pitchFamily="18" charset="0"/>
                <a:cs typeface="Times New Roman" panose="02020603050405020304" pitchFamily="18" charset="0"/>
              </a:rPr>
              <a:t>saisonnier</a:t>
            </a:r>
            <a:r>
              <a:rPr lang="fr-FR" sz="2000" b="0" i="0" dirty="0">
                <a:solidFill>
                  <a:srgbClr val="262626"/>
                </a:solidFill>
                <a:effectLst/>
                <a:latin typeface="Times New Roman" panose="02020603050405020304" pitchFamily="18" charset="0"/>
                <a:cs typeface="Times New Roman" panose="02020603050405020304" pitchFamily="18" charset="0"/>
              </a:rPr>
              <a:t>, car après la saison froide, ils retournent à leur lieu d’origine.</a:t>
            </a:r>
          </a:p>
        </p:txBody>
      </p:sp>
    </p:spTree>
    <p:extLst>
      <p:ext uri="{BB962C8B-B14F-4D97-AF65-F5344CB8AC3E}">
        <p14:creationId xmlns:p14="http://schemas.microsoft.com/office/powerpoint/2010/main" val="108475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3F907F3-EA9C-4A16-8200-98F94C85EF03}"/>
              </a:ext>
            </a:extLst>
          </p:cNvPr>
          <p:cNvSpPr txBox="1"/>
          <p:nvPr/>
        </p:nvSpPr>
        <p:spPr>
          <a:xfrm>
            <a:off x="1162975" y="1544715"/>
            <a:ext cx="9117367" cy="2308324"/>
          </a:xfrm>
          <a:prstGeom prst="rect">
            <a:avLst/>
          </a:prstGeom>
          <a:noFill/>
        </p:spPr>
        <p:txBody>
          <a:bodyPr wrap="square">
            <a:spAutoFit/>
          </a:bodyPr>
          <a:lstStyle/>
          <a:p>
            <a:pPr algn="just" fontAlgn="base"/>
            <a:r>
              <a:rPr lang="fr-FR" sz="2400" b="0" i="0" dirty="0">
                <a:solidFill>
                  <a:srgbClr val="262626"/>
                </a:solidFill>
                <a:effectLst/>
                <a:latin typeface="Times New Roman" panose="02020603050405020304" pitchFamily="18" charset="0"/>
                <a:cs typeface="Times New Roman" panose="02020603050405020304" pitchFamily="18" charset="0"/>
              </a:rPr>
              <a:t>Quand on parle d’ « </a:t>
            </a:r>
            <a:r>
              <a:rPr lang="fr-FR" sz="2400" b="1" i="0" dirty="0">
                <a:solidFill>
                  <a:srgbClr val="262626"/>
                </a:solidFill>
                <a:effectLst/>
                <a:latin typeface="Times New Roman" panose="02020603050405020304" pitchFamily="18" charset="0"/>
                <a:cs typeface="Times New Roman" panose="02020603050405020304" pitchFamily="18" charset="0"/>
              </a:rPr>
              <a:t>immigre</a:t>
            </a:r>
            <a:r>
              <a:rPr lang="fr-FR" sz="2400" b="0" i="0" dirty="0">
                <a:solidFill>
                  <a:srgbClr val="262626"/>
                </a:solidFill>
                <a:effectLst/>
                <a:latin typeface="Times New Roman" panose="02020603050405020304" pitchFamily="18" charset="0"/>
                <a:cs typeface="Times New Roman" panose="02020603050405020304" pitchFamily="18" charset="0"/>
              </a:rPr>
              <a:t>r », il s’agit également d’un déplacement mais envisagé sous l’angle de </a:t>
            </a:r>
            <a:r>
              <a:rPr lang="fr-FR" sz="2400" b="1" i="0" dirty="0">
                <a:solidFill>
                  <a:srgbClr val="262626"/>
                </a:solidFill>
                <a:effectLst/>
                <a:latin typeface="Times New Roman" panose="02020603050405020304" pitchFamily="18" charset="0"/>
                <a:cs typeface="Times New Roman" panose="02020603050405020304" pitchFamily="18" charset="0"/>
              </a:rPr>
              <a:t>l’arrivée </a:t>
            </a:r>
            <a:r>
              <a:rPr lang="fr-FR" sz="2400" b="0" i="0" dirty="0">
                <a:solidFill>
                  <a:srgbClr val="262626"/>
                </a:solidFill>
                <a:effectLst/>
                <a:latin typeface="Times New Roman" panose="02020603050405020304" pitchFamily="18" charset="0"/>
                <a:cs typeface="Times New Roman" panose="02020603050405020304" pitchFamily="18" charset="0"/>
              </a:rPr>
              <a:t>dans un nouveau pays pour s’y installer.</a:t>
            </a:r>
          </a:p>
          <a:p>
            <a:pPr algn="just" fontAlgn="base"/>
            <a:endParaRPr lang="pl-PL" sz="2400" b="0" i="0" dirty="0">
              <a:solidFill>
                <a:srgbClr val="262626"/>
              </a:solidFill>
              <a:effectLst/>
              <a:latin typeface="Times New Roman" panose="02020603050405020304" pitchFamily="18" charset="0"/>
              <a:cs typeface="Times New Roman" panose="02020603050405020304" pitchFamily="18" charset="0"/>
            </a:endParaRPr>
          </a:p>
          <a:p>
            <a:pPr algn="just" fontAlgn="base"/>
            <a:endParaRPr lang="pl-PL" sz="2400" dirty="0">
              <a:solidFill>
                <a:srgbClr val="262626"/>
              </a:solidFill>
              <a:latin typeface="Times New Roman" panose="02020603050405020304" pitchFamily="18" charset="0"/>
              <a:cs typeface="Times New Roman" panose="02020603050405020304" pitchFamily="18" charset="0"/>
            </a:endParaRPr>
          </a:p>
          <a:p>
            <a:pPr algn="just" fontAlgn="base"/>
            <a:r>
              <a:rPr lang="fr-FR" sz="2400" b="1" i="0" dirty="0">
                <a:solidFill>
                  <a:srgbClr val="00B050"/>
                </a:solidFill>
                <a:effectLst/>
                <a:latin typeface="Times New Roman" panose="02020603050405020304" pitchFamily="18" charset="0"/>
                <a:cs typeface="Times New Roman" panose="02020603050405020304" pitchFamily="18" charset="0"/>
              </a:rPr>
              <a:t>Moyen mnémotechnique</a:t>
            </a:r>
            <a:r>
              <a:rPr lang="fr-FR" sz="2400" b="0" i="0" dirty="0">
                <a:solidFill>
                  <a:srgbClr val="262626"/>
                </a:solidFill>
                <a:effectLst/>
                <a:latin typeface="Times New Roman" panose="02020603050405020304" pitchFamily="18" charset="0"/>
                <a:cs typeface="Times New Roman" panose="02020603050405020304" pitchFamily="18" charset="0"/>
              </a:rPr>
              <a:t>: </a:t>
            </a:r>
            <a:r>
              <a:rPr lang="pl-PL" sz="2400" b="0" i="0" dirty="0">
                <a:solidFill>
                  <a:srgbClr val="262626"/>
                </a:solidFill>
                <a:effectLst/>
                <a:latin typeface="Times New Roman" panose="02020603050405020304" pitchFamily="18" charset="0"/>
                <a:cs typeface="Times New Roman" panose="02020603050405020304" pitchFamily="18" charset="0"/>
              </a:rPr>
              <a:t> </a:t>
            </a:r>
            <a:r>
              <a:rPr lang="fr-FR" sz="2400" b="1" i="0" dirty="0">
                <a:solidFill>
                  <a:srgbClr val="262626"/>
                </a:solidFill>
                <a:effectLst/>
                <a:latin typeface="Times New Roman" panose="02020603050405020304" pitchFamily="18" charset="0"/>
                <a:cs typeface="Times New Roman" panose="02020603050405020304" pitchFamily="18" charset="0"/>
              </a:rPr>
              <a:t>I</a:t>
            </a:r>
            <a:r>
              <a:rPr lang="fr-FR" sz="2400" b="0" i="0" dirty="0">
                <a:solidFill>
                  <a:srgbClr val="262626"/>
                </a:solidFill>
                <a:effectLst/>
                <a:latin typeface="Times New Roman" panose="02020603050405020304" pitchFamily="18" charset="0"/>
                <a:cs typeface="Times New Roman" panose="02020603050405020304" pitchFamily="18" charset="0"/>
              </a:rPr>
              <a:t>mmigrer =&gt; arriver à l’</a:t>
            </a:r>
            <a:r>
              <a:rPr lang="fr-FR" sz="2400" b="1" i="0" dirty="0">
                <a:solidFill>
                  <a:srgbClr val="262626"/>
                </a:solidFill>
                <a:effectLst/>
                <a:latin typeface="Times New Roman" panose="02020603050405020304" pitchFamily="18" charset="0"/>
                <a:cs typeface="Times New Roman" panose="02020603050405020304" pitchFamily="18" charset="0"/>
              </a:rPr>
              <a:t>I</a:t>
            </a:r>
            <a:r>
              <a:rPr lang="fr-FR" sz="2400" b="0" i="0" dirty="0">
                <a:solidFill>
                  <a:srgbClr val="262626"/>
                </a:solidFill>
                <a:effectLst/>
                <a:latin typeface="Times New Roman" panose="02020603050405020304" pitchFamily="18" charset="0"/>
                <a:cs typeface="Times New Roman" panose="02020603050405020304" pitchFamily="18" charset="0"/>
              </a:rPr>
              <a:t>ntérieur (d’un pays)</a:t>
            </a:r>
          </a:p>
        </p:txBody>
      </p:sp>
    </p:spTree>
    <p:extLst>
      <p:ext uri="{BB962C8B-B14F-4D97-AF65-F5344CB8AC3E}">
        <p14:creationId xmlns:p14="http://schemas.microsoft.com/office/powerpoint/2010/main" val="132417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A43845B-CF21-452B-8637-BD6DAAE0B02D}"/>
              </a:ext>
            </a:extLst>
          </p:cNvPr>
          <p:cNvSpPr txBox="1"/>
          <p:nvPr/>
        </p:nvSpPr>
        <p:spPr>
          <a:xfrm>
            <a:off x="1740023" y="648069"/>
            <a:ext cx="7401757" cy="5632311"/>
          </a:xfrm>
          <a:prstGeom prst="rect">
            <a:avLst/>
          </a:prstGeom>
          <a:noFill/>
        </p:spPr>
        <p:txBody>
          <a:bodyPr wrap="square">
            <a:spAutoFit/>
          </a:bodyPr>
          <a:lstStyle/>
          <a:p>
            <a:r>
              <a:rPr lang="pl-PL" b="0" i="0" dirty="0">
                <a:solidFill>
                  <a:srgbClr val="262626"/>
                </a:solidFill>
                <a:effectLst/>
                <a:latin typeface="Source Sans Pro" panose="020B0503030403020204" pitchFamily="34" charset="0"/>
              </a:rPr>
              <a:t>			</a:t>
            </a:r>
          </a:p>
          <a:p>
            <a:r>
              <a:rPr lang="pl-PL" dirty="0" err="1">
                <a:solidFill>
                  <a:srgbClr val="262626"/>
                </a:solidFill>
                <a:latin typeface="Source Sans Pro" panose="020B0503030403020204" pitchFamily="34" charset="0"/>
              </a:rPr>
              <a:t>Déplacement</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d`un</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lieu</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vie</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vers</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un</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autre</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manière</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permanente</a:t>
            </a:r>
            <a:r>
              <a:rPr lang="pl-PL" dirty="0">
                <a:solidFill>
                  <a:srgbClr val="262626"/>
                </a:solidFill>
                <a:latin typeface="Source Sans Pro" panose="020B0503030403020204" pitchFamily="34" charset="0"/>
              </a:rPr>
              <a:t>:</a:t>
            </a:r>
          </a:p>
          <a:p>
            <a:endParaRPr lang="pl-PL" b="0" i="0" dirty="0">
              <a:solidFill>
                <a:srgbClr val="262626"/>
              </a:solidFill>
              <a:effectLst/>
              <a:latin typeface="Source Sans Pro" panose="020B0503030403020204" pitchFamily="34" charset="0"/>
            </a:endParaRPr>
          </a:p>
          <a:p>
            <a:endParaRPr lang="pl-PL" dirty="0">
              <a:solidFill>
                <a:srgbClr val="262626"/>
              </a:solidFill>
              <a:latin typeface="Source Sans Pro" panose="020B0503030403020204" pitchFamily="34" charset="0"/>
            </a:endParaRPr>
          </a:p>
          <a:p>
            <a:endParaRPr lang="pl-PL" dirty="0">
              <a:solidFill>
                <a:srgbClr val="262626"/>
              </a:solidFill>
              <a:latin typeface="Source Sans Pro" panose="020B0503030403020204" pitchFamily="34" charset="0"/>
            </a:endParaRPr>
          </a:p>
          <a:p>
            <a:endParaRPr lang="pl-PL" dirty="0">
              <a:solidFill>
                <a:srgbClr val="262626"/>
              </a:solidFill>
              <a:latin typeface="Source Sans Pro" panose="020B0503030403020204" pitchFamily="34" charset="0"/>
            </a:endParaRPr>
          </a:p>
          <a:p>
            <a:endParaRPr lang="pl-PL" dirty="0">
              <a:solidFill>
                <a:srgbClr val="262626"/>
              </a:solidFill>
              <a:latin typeface="Source Sans Pro" panose="020B0503030403020204" pitchFamily="34" charset="0"/>
            </a:endParaRPr>
          </a:p>
          <a:p>
            <a:r>
              <a:rPr lang="pl-PL" dirty="0" err="1">
                <a:solidFill>
                  <a:srgbClr val="262626"/>
                </a:solidFill>
                <a:latin typeface="Source Sans Pro" panose="020B0503030403020204" pitchFamily="34" charset="0"/>
              </a:rPr>
              <a:t>Changement</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lieu</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vie</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envisagé</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sous</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l`angle</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du</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départ</a:t>
            </a:r>
            <a:r>
              <a:rPr lang="pl-PL" dirty="0">
                <a:solidFill>
                  <a:srgbClr val="262626"/>
                </a:solidFill>
                <a:latin typeface="Source Sans Pro" panose="020B0503030403020204" pitchFamily="34" charset="0"/>
              </a:rPr>
              <a:t>:</a:t>
            </a:r>
          </a:p>
          <a:p>
            <a:r>
              <a:rPr lang="pl-PL" dirty="0">
                <a:solidFill>
                  <a:srgbClr val="262626"/>
                </a:solidFill>
                <a:latin typeface="Source Sans Pro" panose="020B0503030403020204" pitchFamily="34" charset="0"/>
              </a:rPr>
              <a:t>                              </a:t>
            </a:r>
          </a:p>
          <a:p>
            <a:r>
              <a:rPr lang="pl-PL" dirty="0">
                <a:solidFill>
                  <a:srgbClr val="262626"/>
                </a:solidFill>
                <a:latin typeface="Source Sans Pro" panose="020B0503030403020204" pitchFamily="34" charset="0"/>
              </a:rPr>
              <a:t>   </a:t>
            </a:r>
          </a:p>
          <a:p>
            <a:r>
              <a:rPr lang="pl-PL" dirty="0">
                <a:solidFill>
                  <a:srgbClr val="262626"/>
                </a:solidFill>
                <a:latin typeface="Source Sans Pro" panose="020B0503030403020204" pitchFamily="34" charset="0"/>
              </a:rPr>
              <a:t> </a:t>
            </a:r>
          </a:p>
          <a:p>
            <a:endParaRPr lang="pl-PL" dirty="0">
              <a:solidFill>
                <a:srgbClr val="262626"/>
              </a:solidFill>
              <a:latin typeface="Source Sans Pro" panose="020B0503030403020204" pitchFamily="34" charset="0"/>
            </a:endParaRPr>
          </a:p>
          <a:p>
            <a:r>
              <a:rPr lang="pl-PL" dirty="0">
                <a:solidFill>
                  <a:srgbClr val="262626"/>
                </a:solidFill>
                <a:latin typeface="Source Sans Pro" panose="020B0503030403020204" pitchFamily="34" charset="0"/>
              </a:rPr>
              <a:t> </a:t>
            </a:r>
          </a:p>
          <a:p>
            <a:endParaRPr lang="pl-PL" dirty="0">
              <a:solidFill>
                <a:srgbClr val="262626"/>
              </a:solidFill>
              <a:latin typeface="Source Sans Pro" panose="020B0503030403020204" pitchFamily="34" charset="0"/>
            </a:endParaRPr>
          </a:p>
          <a:p>
            <a:r>
              <a:rPr lang="pl-PL" dirty="0" err="1">
                <a:solidFill>
                  <a:srgbClr val="262626"/>
                </a:solidFill>
                <a:latin typeface="Source Sans Pro" panose="020B0503030403020204" pitchFamily="34" charset="0"/>
              </a:rPr>
              <a:t>Changement</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lieu</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vie</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envisagé</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sous</a:t>
            </a:r>
            <a:r>
              <a:rPr lang="pl-PL" dirty="0">
                <a:solidFill>
                  <a:srgbClr val="262626"/>
                </a:solidFill>
                <a:latin typeface="Source Sans Pro" panose="020B0503030403020204" pitchFamily="34" charset="0"/>
              </a:rPr>
              <a:t> </a:t>
            </a:r>
            <a:r>
              <a:rPr lang="pl-PL" dirty="0" err="1">
                <a:solidFill>
                  <a:srgbClr val="262626"/>
                </a:solidFill>
                <a:latin typeface="Source Sans Pro" panose="020B0503030403020204" pitchFamily="34" charset="0"/>
              </a:rPr>
              <a:t>l`angle</a:t>
            </a:r>
            <a:r>
              <a:rPr lang="pl-PL" dirty="0">
                <a:solidFill>
                  <a:srgbClr val="262626"/>
                </a:solidFill>
                <a:latin typeface="Source Sans Pro" panose="020B0503030403020204" pitchFamily="34" charset="0"/>
              </a:rPr>
              <a:t> de </a:t>
            </a:r>
            <a:r>
              <a:rPr lang="pl-PL" dirty="0" err="1">
                <a:solidFill>
                  <a:srgbClr val="262626"/>
                </a:solidFill>
                <a:latin typeface="Source Sans Pro" panose="020B0503030403020204" pitchFamily="34" charset="0"/>
              </a:rPr>
              <a:t>l`arrivée</a:t>
            </a:r>
            <a:r>
              <a:rPr lang="pl-PL" dirty="0">
                <a:solidFill>
                  <a:srgbClr val="262626"/>
                </a:solidFill>
                <a:latin typeface="Source Sans Pro" panose="020B0503030403020204" pitchFamily="34" charset="0"/>
              </a:rPr>
              <a:t>:</a:t>
            </a:r>
          </a:p>
          <a:p>
            <a:endParaRPr lang="pl-PL" dirty="0">
              <a:solidFill>
                <a:srgbClr val="262626"/>
              </a:solidFill>
              <a:latin typeface="Source Sans Pro" panose="020B0503030403020204" pitchFamily="34" charset="0"/>
            </a:endParaRPr>
          </a:p>
          <a:p>
            <a:r>
              <a:rPr lang="pl-PL" dirty="0">
                <a:solidFill>
                  <a:srgbClr val="262626"/>
                </a:solidFill>
                <a:latin typeface="Source Sans Pro" panose="020B0503030403020204" pitchFamily="34" charset="0"/>
              </a:rPr>
              <a:t>                                    </a:t>
            </a:r>
          </a:p>
          <a:p>
            <a:endParaRPr lang="pl-PL" dirty="0">
              <a:solidFill>
                <a:srgbClr val="262626"/>
              </a:solidFill>
              <a:latin typeface="Source Sans Pro" panose="020B0503030403020204" pitchFamily="34" charset="0"/>
            </a:endParaRPr>
          </a:p>
          <a:p>
            <a:endParaRPr lang="pl-PL" dirty="0">
              <a:solidFill>
                <a:srgbClr val="262626"/>
              </a:solidFill>
              <a:latin typeface="Source Sans Pro" panose="020B0503030403020204" pitchFamily="34" charset="0"/>
            </a:endParaRPr>
          </a:p>
          <a:p>
            <a:endParaRPr lang="pl-PL" dirty="0"/>
          </a:p>
        </p:txBody>
      </p:sp>
      <p:cxnSp>
        <p:nvCxnSpPr>
          <p:cNvPr id="5" name="Łącznik prosty ze strzałką 4">
            <a:extLst>
              <a:ext uri="{FF2B5EF4-FFF2-40B4-BE49-F238E27FC236}">
                <a16:creationId xmlns:a16="http://schemas.microsoft.com/office/drawing/2014/main" id="{27F58890-65C5-4853-B2E8-FDC632231D66}"/>
              </a:ext>
            </a:extLst>
          </p:cNvPr>
          <p:cNvCxnSpPr>
            <a:cxnSpLocks/>
          </p:cNvCxnSpPr>
          <p:nvPr/>
        </p:nvCxnSpPr>
        <p:spPr>
          <a:xfrm>
            <a:off x="4243526" y="1589103"/>
            <a:ext cx="197972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Strzałka: w lewo i w prawo 12">
            <a:extLst>
              <a:ext uri="{FF2B5EF4-FFF2-40B4-BE49-F238E27FC236}">
                <a16:creationId xmlns:a16="http://schemas.microsoft.com/office/drawing/2014/main" id="{901E4C61-27F7-4DDD-9134-F360466C0E31}"/>
              </a:ext>
            </a:extLst>
          </p:cNvPr>
          <p:cNvSpPr/>
          <p:nvPr/>
        </p:nvSpPr>
        <p:spPr>
          <a:xfrm>
            <a:off x="4172504" y="1402690"/>
            <a:ext cx="2281561" cy="488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Owal 1">
            <a:extLst>
              <a:ext uri="{FF2B5EF4-FFF2-40B4-BE49-F238E27FC236}">
                <a16:creationId xmlns:a16="http://schemas.microsoft.com/office/drawing/2014/main" id="{6A0BAB7A-D548-445E-8537-064CE74805C2}"/>
              </a:ext>
            </a:extLst>
          </p:cNvPr>
          <p:cNvSpPr/>
          <p:nvPr/>
        </p:nvSpPr>
        <p:spPr>
          <a:xfrm>
            <a:off x="3426781" y="3059823"/>
            <a:ext cx="550415" cy="594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trzałka: w prawo 3">
            <a:extLst>
              <a:ext uri="{FF2B5EF4-FFF2-40B4-BE49-F238E27FC236}">
                <a16:creationId xmlns:a16="http://schemas.microsoft.com/office/drawing/2014/main" id="{958A604F-72C0-4A0D-A7B5-9DBBD50C178B}"/>
              </a:ext>
            </a:extLst>
          </p:cNvPr>
          <p:cNvSpPr/>
          <p:nvPr/>
        </p:nvSpPr>
        <p:spPr>
          <a:xfrm flipV="1">
            <a:off x="3502908" y="3383280"/>
            <a:ext cx="193799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id="{0A9E3AD5-443D-4501-8E40-C80D6AF57C1E}"/>
              </a:ext>
            </a:extLst>
          </p:cNvPr>
          <p:cNvSpPr/>
          <p:nvPr/>
        </p:nvSpPr>
        <p:spPr>
          <a:xfrm>
            <a:off x="3982700" y="31409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8B5B9446-9773-4825-AC3E-8D311EEEE4E6}"/>
              </a:ext>
            </a:extLst>
          </p:cNvPr>
          <p:cNvSpPr/>
          <p:nvPr/>
        </p:nvSpPr>
        <p:spPr>
          <a:xfrm>
            <a:off x="3502908" y="4921335"/>
            <a:ext cx="12181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wal 9">
            <a:extLst>
              <a:ext uri="{FF2B5EF4-FFF2-40B4-BE49-F238E27FC236}">
                <a16:creationId xmlns:a16="http://schemas.microsoft.com/office/drawing/2014/main" id="{4BC54A32-937A-435F-93DE-A063439B831E}"/>
              </a:ext>
            </a:extLst>
          </p:cNvPr>
          <p:cNvSpPr/>
          <p:nvPr/>
        </p:nvSpPr>
        <p:spPr>
          <a:xfrm flipH="1">
            <a:off x="4721013" y="4921335"/>
            <a:ext cx="719886" cy="4846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8845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83730D4-9AE0-43D7-B065-B864342A06E2}"/>
              </a:ext>
            </a:extLst>
          </p:cNvPr>
          <p:cNvSpPr txBox="1"/>
          <p:nvPr/>
        </p:nvSpPr>
        <p:spPr>
          <a:xfrm>
            <a:off x="1473693" y="923278"/>
            <a:ext cx="8717872" cy="2677656"/>
          </a:xfrm>
          <a:prstGeom prst="rect">
            <a:avLst/>
          </a:prstGeom>
          <a:noFill/>
        </p:spPr>
        <p:txBody>
          <a:bodyPr wrap="square">
            <a:spAutoFit/>
          </a:bodyPr>
          <a:lstStyle/>
          <a:p>
            <a:pPr algn="l"/>
            <a:r>
              <a:rPr lang="fr-FR" sz="2800" b="1" i="1" dirty="0">
                <a:solidFill>
                  <a:srgbClr val="000000"/>
                </a:solidFill>
                <a:effectLst/>
                <a:latin typeface="ProximaNovaCond"/>
              </a:rPr>
              <a:t>Guerre en Ukraine: </a:t>
            </a:r>
            <a:r>
              <a:rPr lang="fr-FR" sz="2800" b="1" i="1" dirty="0">
                <a:solidFill>
                  <a:srgbClr val="FF0000"/>
                </a:solidFill>
                <a:effectLst/>
                <a:latin typeface="ProximaNovaCond"/>
              </a:rPr>
              <a:t>les Français expatriés </a:t>
            </a:r>
            <a:r>
              <a:rPr lang="fr-FR" sz="2800" b="1" i="1" dirty="0">
                <a:solidFill>
                  <a:srgbClr val="000000"/>
                </a:solidFill>
                <a:effectLst/>
                <a:latin typeface="ProximaNovaCond"/>
              </a:rPr>
              <a:t>en difficulté pour quitter le pays</a:t>
            </a:r>
            <a:endParaRPr lang="pl-PL" sz="2800" b="1" i="1" dirty="0">
              <a:solidFill>
                <a:srgbClr val="000000"/>
              </a:solidFill>
              <a:effectLst/>
              <a:latin typeface="ProximaNovaCond"/>
            </a:endParaRPr>
          </a:p>
          <a:p>
            <a:pPr algn="l"/>
            <a:endParaRPr lang="fr-FR" sz="2800" b="1" i="0" dirty="0">
              <a:solidFill>
                <a:srgbClr val="000000"/>
              </a:solidFill>
              <a:effectLst/>
              <a:latin typeface="ProximaNovaCond"/>
            </a:endParaRPr>
          </a:p>
          <a:p>
            <a:pPr algn="l"/>
            <a:r>
              <a:rPr lang="fr-FR" sz="2800" b="0" i="0" dirty="0">
                <a:solidFill>
                  <a:srgbClr val="313131"/>
                </a:solidFill>
                <a:effectLst/>
                <a:latin typeface="ProximaNova"/>
              </a:rPr>
              <a:t>Se sentant abandonnés par la France, les ressortissants français s'organisent par eux-mêmes pour fuir l'Ukraine, devant l'avancée des troupes russes.</a:t>
            </a:r>
          </a:p>
        </p:txBody>
      </p:sp>
    </p:spTree>
    <p:extLst>
      <p:ext uri="{BB962C8B-B14F-4D97-AF65-F5344CB8AC3E}">
        <p14:creationId xmlns:p14="http://schemas.microsoft.com/office/powerpoint/2010/main" val="213294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361261D-C0AF-4268-8B8A-0D606DA749A7}"/>
              </a:ext>
            </a:extLst>
          </p:cNvPr>
          <p:cNvSpPr txBox="1"/>
          <p:nvPr/>
        </p:nvSpPr>
        <p:spPr>
          <a:xfrm>
            <a:off x="568171" y="798990"/>
            <a:ext cx="10085033" cy="4708981"/>
          </a:xfrm>
          <a:prstGeom prst="rect">
            <a:avLst/>
          </a:prstGeom>
          <a:noFill/>
        </p:spPr>
        <p:txBody>
          <a:bodyPr wrap="square">
            <a:spAutoFit/>
          </a:bodyPr>
          <a:lstStyle/>
          <a:p>
            <a:r>
              <a:rPr lang="pl-PL" b="1" i="0" dirty="0">
                <a:solidFill>
                  <a:srgbClr val="1E1E1E"/>
                </a:solidFill>
                <a:effectLst/>
                <a:latin typeface="BrownBold"/>
              </a:rPr>
              <a:t>Source: www: francetvinfo.fr</a:t>
            </a:r>
          </a:p>
          <a:p>
            <a:endParaRPr lang="pl-PL" b="1" i="0" dirty="0">
              <a:solidFill>
                <a:srgbClr val="1E1E1E"/>
              </a:solidFill>
              <a:effectLst/>
              <a:latin typeface="BrownBold"/>
            </a:endParaRPr>
          </a:p>
          <a:p>
            <a:pPr algn="just"/>
            <a:r>
              <a:rPr lang="fr-FR" sz="2400" b="1" i="0" dirty="0">
                <a:solidFill>
                  <a:srgbClr val="1E1E1E"/>
                </a:solidFill>
                <a:effectLst/>
                <a:latin typeface="BrownBold"/>
              </a:rPr>
              <a:t>Guerre en Ukraine : la question de l'accueil des réfugiés en France, de retour au cœur de la campagne présidentielle</a:t>
            </a:r>
            <a:endParaRPr lang="pl-PL" sz="2400" b="1" i="0" dirty="0">
              <a:solidFill>
                <a:srgbClr val="1E1E1E"/>
              </a:solidFill>
              <a:effectLst/>
              <a:latin typeface="BrownBold"/>
            </a:endParaRPr>
          </a:p>
          <a:p>
            <a:pPr algn="just"/>
            <a:endParaRPr lang="pl-PL" sz="2400" b="0" i="0" dirty="0">
              <a:solidFill>
                <a:srgbClr val="232323"/>
              </a:solidFill>
              <a:effectLst/>
              <a:latin typeface="-apple-system"/>
              <a:hlinkClick r:id="rId2"/>
            </a:endParaRPr>
          </a:p>
          <a:p>
            <a:pPr algn="just"/>
            <a:r>
              <a:rPr lang="fr-FR" sz="2400" b="0" i="0" dirty="0">
                <a:solidFill>
                  <a:srgbClr val="232323"/>
                </a:solidFill>
                <a:effectLst/>
                <a:latin typeface="-apple-system"/>
                <a:hlinkClick r:id="rId2"/>
              </a:rPr>
              <a:t>Éric Zemmour</a:t>
            </a:r>
            <a:r>
              <a:rPr lang="fr-FR" sz="2400" b="0" i="0" dirty="0">
                <a:solidFill>
                  <a:srgbClr val="48484D"/>
                </a:solidFill>
                <a:effectLst/>
                <a:latin typeface="-apple-system"/>
              </a:rPr>
              <a:t> explique comprendre et ressentir l'émotion mais ne veut pas y céder. </a:t>
            </a:r>
            <a:r>
              <a:rPr lang="fr-FR" sz="2400" b="0" i="1" dirty="0">
                <a:solidFill>
                  <a:srgbClr val="48484D"/>
                </a:solidFill>
                <a:effectLst/>
                <a:latin typeface="-apple-system"/>
              </a:rPr>
              <a:t>"</a:t>
            </a:r>
            <a:r>
              <a:rPr lang="fr-FR" sz="2400" b="1" i="1" dirty="0">
                <a:solidFill>
                  <a:srgbClr val="48484D"/>
                </a:solidFill>
                <a:effectLst/>
                <a:latin typeface="-apple-system"/>
              </a:rPr>
              <a:t>La France est submergée d'immigrés, de réfugiés, de migrants"</a:t>
            </a:r>
            <a:r>
              <a:rPr lang="fr-FR" sz="2400" b="1" i="0" dirty="0">
                <a:solidFill>
                  <a:srgbClr val="48484D"/>
                </a:solidFill>
                <a:effectLst/>
                <a:latin typeface="-apple-system"/>
              </a:rPr>
              <a:t>, </a:t>
            </a:r>
            <a:r>
              <a:rPr lang="fr-FR" sz="2400" b="0" i="0" dirty="0">
                <a:solidFill>
                  <a:srgbClr val="48484D"/>
                </a:solidFill>
                <a:effectLst/>
                <a:latin typeface="-apple-system"/>
              </a:rPr>
              <a:t>a soutenu le candidat de Reconquête chez nos confrères de RTL dans la matinée. </a:t>
            </a:r>
            <a:r>
              <a:rPr lang="fr-FR" sz="2400" b="0" i="1" dirty="0">
                <a:solidFill>
                  <a:srgbClr val="48484D"/>
                </a:solidFill>
                <a:effectLst/>
                <a:latin typeface="-apple-system"/>
              </a:rPr>
              <a:t>"Si nous accueillons des centaines de milliers d'Ukrainiens aujourd'hui, que dirons-nous demain s'il y a une guerre en Algérie ou si Al-Qaïda ou les islamistes reprennent le pouvoir au Mali et que nous avons des dizaines, des centaines de milliers d'Algériens ou de Maliens qui demandent également d'être refugiés en France ?", </a:t>
            </a:r>
            <a:r>
              <a:rPr lang="fr-FR" sz="2400" b="0" i="0" dirty="0">
                <a:solidFill>
                  <a:srgbClr val="48484D"/>
                </a:solidFill>
                <a:effectLst/>
                <a:latin typeface="-apple-system"/>
              </a:rPr>
              <a:t>martèle-t-il, </a:t>
            </a:r>
            <a:r>
              <a:rPr lang="fr-FR" sz="2400" b="0" i="1" dirty="0">
                <a:solidFill>
                  <a:srgbClr val="48484D"/>
                </a:solidFill>
                <a:effectLst/>
                <a:latin typeface="-apple-system"/>
              </a:rPr>
              <a:t>"Je dirai non aussi."</a:t>
            </a:r>
            <a:endParaRPr lang="pl-PL" sz="2400" dirty="0"/>
          </a:p>
        </p:txBody>
      </p:sp>
    </p:spTree>
    <p:extLst>
      <p:ext uri="{BB962C8B-B14F-4D97-AF65-F5344CB8AC3E}">
        <p14:creationId xmlns:p14="http://schemas.microsoft.com/office/powerpoint/2010/main" val="229081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083175-7ED5-4D4F-BC92-2A5C174B36D2}"/>
              </a:ext>
            </a:extLst>
          </p:cNvPr>
          <p:cNvSpPr>
            <a:spLocks noGrp="1"/>
          </p:cNvSpPr>
          <p:nvPr>
            <p:ph type="title"/>
          </p:nvPr>
        </p:nvSpPr>
        <p:spPr/>
        <p:txBody>
          <a:bodyPr/>
          <a:lstStyle/>
          <a:p>
            <a:r>
              <a:rPr lang="pl-PL" b="1" dirty="0"/>
              <a:t>Le </a:t>
            </a:r>
            <a:r>
              <a:rPr lang="pl-PL" b="1" dirty="0" err="1"/>
              <a:t>pays</a:t>
            </a:r>
            <a:r>
              <a:rPr lang="pl-PL" b="1" dirty="0"/>
              <a:t> </a:t>
            </a:r>
            <a:r>
              <a:rPr lang="pl-PL" b="1" dirty="0" err="1"/>
              <a:t>d`accueil</a:t>
            </a:r>
            <a:r>
              <a:rPr lang="pl-PL" b="1" dirty="0"/>
              <a:t>  </a:t>
            </a:r>
            <a:r>
              <a:rPr lang="pl-PL" i="1" dirty="0"/>
              <a:t>versus</a:t>
            </a:r>
            <a:r>
              <a:rPr lang="pl-PL" dirty="0"/>
              <a:t>   </a:t>
            </a:r>
            <a:r>
              <a:rPr lang="pl-PL" b="1" dirty="0"/>
              <a:t>le </a:t>
            </a:r>
            <a:r>
              <a:rPr lang="pl-PL" b="1" dirty="0" err="1"/>
              <a:t>pays</a:t>
            </a:r>
            <a:r>
              <a:rPr lang="pl-PL" b="1" dirty="0"/>
              <a:t> </a:t>
            </a:r>
            <a:r>
              <a:rPr lang="pl-PL" b="1" dirty="0" err="1"/>
              <a:t>d`origine</a:t>
            </a:r>
            <a:endParaRPr lang="pl-PL" b="1" dirty="0"/>
          </a:p>
        </p:txBody>
      </p:sp>
      <p:sp>
        <p:nvSpPr>
          <p:cNvPr id="3" name="Symbol zastępczy tekstu 2">
            <a:extLst>
              <a:ext uri="{FF2B5EF4-FFF2-40B4-BE49-F238E27FC236}">
                <a16:creationId xmlns:a16="http://schemas.microsoft.com/office/drawing/2014/main" id="{90648633-923D-4DC6-8F98-9B493FE8C370}"/>
              </a:ext>
            </a:extLst>
          </p:cNvPr>
          <p:cNvSpPr>
            <a:spLocks noGrp="1"/>
          </p:cNvSpPr>
          <p:nvPr>
            <p:ph type="body" idx="1"/>
          </p:nvPr>
        </p:nvSpPr>
        <p:spPr>
          <a:xfrm>
            <a:off x="621438" y="1681163"/>
            <a:ext cx="3355758" cy="591520"/>
          </a:xfrm>
        </p:spPr>
        <p:txBody>
          <a:bodyPr/>
          <a:lstStyle/>
          <a:p>
            <a:r>
              <a:rPr lang="pl-PL" dirty="0">
                <a:solidFill>
                  <a:srgbClr val="FF0000"/>
                </a:solidFill>
              </a:rPr>
              <a:t>    </a:t>
            </a:r>
            <a:r>
              <a:rPr lang="pl-PL" dirty="0" err="1">
                <a:solidFill>
                  <a:srgbClr val="FF0000"/>
                </a:solidFill>
              </a:rPr>
              <a:t>Immigration</a:t>
            </a:r>
            <a:endParaRPr lang="pl-PL" dirty="0">
              <a:solidFill>
                <a:srgbClr val="FF0000"/>
              </a:solidFill>
            </a:endParaRPr>
          </a:p>
        </p:txBody>
      </p:sp>
      <p:sp>
        <p:nvSpPr>
          <p:cNvPr id="4" name="Symbol zastępczy zawartości 3">
            <a:extLst>
              <a:ext uri="{FF2B5EF4-FFF2-40B4-BE49-F238E27FC236}">
                <a16:creationId xmlns:a16="http://schemas.microsoft.com/office/drawing/2014/main" id="{5FDD136A-7F36-475C-A1AA-717E7E9F21BE}"/>
              </a:ext>
            </a:extLst>
          </p:cNvPr>
          <p:cNvSpPr>
            <a:spLocks noGrp="1"/>
          </p:cNvSpPr>
          <p:nvPr>
            <p:ph sz="half" idx="2"/>
          </p:nvPr>
        </p:nvSpPr>
        <p:spPr/>
        <p:txBody>
          <a:bodyPr/>
          <a:lstStyle/>
          <a:p>
            <a:pPr marL="0" indent="0">
              <a:buNone/>
            </a:pPr>
            <a:r>
              <a:rPr lang="pl-PL" dirty="0" err="1"/>
              <a:t>Immigré</a:t>
            </a:r>
            <a:endParaRPr lang="pl-PL" dirty="0"/>
          </a:p>
          <a:p>
            <a:pPr marL="0" indent="0">
              <a:buNone/>
            </a:pPr>
            <a:r>
              <a:rPr lang="pl-PL" dirty="0" err="1"/>
              <a:t>Immigrant</a:t>
            </a:r>
            <a:endParaRPr lang="pl-PL" dirty="0"/>
          </a:p>
        </p:txBody>
      </p:sp>
      <p:sp>
        <p:nvSpPr>
          <p:cNvPr id="5" name="Symbol zastępczy tekstu 4">
            <a:extLst>
              <a:ext uri="{FF2B5EF4-FFF2-40B4-BE49-F238E27FC236}">
                <a16:creationId xmlns:a16="http://schemas.microsoft.com/office/drawing/2014/main" id="{D1C479E2-BA46-4FC1-9136-D6CAE922563B}"/>
              </a:ext>
            </a:extLst>
          </p:cNvPr>
          <p:cNvSpPr>
            <a:spLocks noGrp="1"/>
          </p:cNvSpPr>
          <p:nvPr>
            <p:ph type="body" sz="quarter" idx="3"/>
          </p:nvPr>
        </p:nvSpPr>
        <p:spPr>
          <a:xfrm>
            <a:off x="5841507" y="1681163"/>
            <a:ext cx="5513881" cy="591520"/>
          </a:xfrm>
        </p:spPr>
        <p:txBody>
          <a:bodyPr/>
          <a:lstStyle/>
          <a:p>
            <a:r>
              <a:rPr lang="pl-PL" dirty="0"/>
              <a:t>           </a:t>
            </a:r>
            <a:r>
              <a:rPr lang="pl-PL" dirty="0" err="1">
                <a:solidFill>
                  <a:srgbClr val="FF0000"/>
                </a:solidFill>
              </a:rPr>
              <a:t>Émigration</a:t>
            </a:r>
            <a:endParaRPr lang="pl-PL" dirty="0">
              <a:solidFill>
                <a:srgbClr val="FF0000"/>
              </a:solidFill>
            </a:endParaRPr>
          </a:p>
        </p:txBody>
      </p:sp>
      <p:sp>
        <p:nvSpPr>
          <p:cNvPr id="6" name="Symbol zastępczy zawartości 5">
            <a:extLst>
              <a:ext uri="{FF2B5EF4-FFF2-40B4-BE49-F238E27FC236}">
                <a16:creationId xmlns:a16="http://schemas.microsoft.com/office/drawing/2014/main" id="{F063E375-E630-41FC-8A45-0194A64FBD0C}"/>
              </a:ext>
            </a:extLst>
          </p:cNvPr>
          <p:cNvSpPr>
            <a:spLocks noGrp="1"/>
          </p:cNvSpPr>
          <p:nvPr>
            <p:ph sz="quarter" idx="4"/>
          </p:nvPr>
        </p:nvSpPr>
        <p:spPr>
          <a:xfrm>
            <a:off x="6702640" y="2505075"/>
            <a:ext cx="4652747" cy="3684588"/>
          </a:xfrm>
        </p:spPr>
        <p:txBody>
          <a:bodyPr/>
          <a:lstStyle/>
          <a:p>
            <a:pPr marL="0" indent="0">
              <a:buNone/>
            </a:pPr>
            <a:r>
              <a:rPr lang="pl-PL" dirty="0" err="1"/>
              <a:t>Émigré</a:t>
            </a:r>
            <a:endParaRPr lang="pl-PL" dirty="0"/>
          </a:p>
          <a:p>
            <a:pPr marL="0" indent="0">
              <a:buNone/>
            </a:pPr>
            <a:r>
              <a:rPr lang="pl-PL" dirty="0" err="1"/>
              <a:t>Émigrant</a:t>
            </a:r>
            <a:endParaRPr lang="pl-PL" dirty="0"/>
          </a:p>
        </p:txBody>
      </p:sp>
    </p:spTree>
    <p:extLst>
      <p:ext uri="{BB962C8B-B14F-4D97-AF65-F5344CB8AC3E}">
        <p14:creationId xmlns:p14="http://schemas.microsoft.com/office/powerpoint/2010/main" val="108121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0A41B6-2FE7-4D6D-9A51-56D9F3D836F2}"/>
              </a:ext>
            </a:extLst>
          </p:cNvPr>
          <p:cNvSpPr>
            <a:spLocks noGrp="1"/>
          </p:cNvSpPr>
          <p:nvPr>
            <p:ph type="title"/>
          </p:nvPr>
        </p:nvSpPr>
        <p:spPr/>
        <p:txBody>
          <a:bodyPr>
            <a:normAutofit/>
          </a:bodyPr>
          <a:lstStyle/>
          <a:p>
            <a:r>
              <a:rPr lang="pl-PL" sz="3600" b="1" dirty="0" err="1"/>
              <a:t>L`état</a:t>
            </a:r>
            <a:r>
              <a:rPr lang="pl-PL" sz="3600" b="1" dirty="0"/>
              <a:t> </a:t>
            </a:r>
            <a:r>
              <a:rPr lang="pl-PL" sz="3600" b="1" dirty="0" err="1"/>
              <a:t>final</a:t>
            </a:r>
            <a:r>
              <a:rPr lang="pl-PL" sz="3600" dirty="0"/>
              <a:t>            </a:t>
            </a:r>
            <a:r>
              <a:rPr lang="pl-PL" sz="3600" i="1" dirty="0"/>
              <a:t>versus</a:t>
            </a:r>
            <a:r>
              <a:rPr lang="pl-PL" sz="3600" dirty="0"/>
              <a:t>          </a:t>
            </a:r>
            <a:r>
              <a:rPr lang="pl-PL" sz="3600" b="1" dirty="0" err="1"/>
              <a:t>Processus</a:t>
            </a:r>
            <a:r>
              <a:rPr lang="pl-PL" sz="3600" b="1" dirty="0"/>
              <a:t> en </a:t>
            </a:r>
            <a:r>
              <a:rPr lang="pl-PL" sz="3600" b="1" dirty="0" err="1"/>
              <a:t>cours</a:t>
            </a:r>
            <a:endParaRPr lang="pl-PL" sz="3600" b="1" dirty="0"/>
          </a:p>
        </p:txBody>
      </p:sp>
      <p:sp>
        <p:nvSpPr>
          <p:cNvPr id="3" name="Symbol zastępczy tekstu 2">
            <a:extLst>
              <a:ext uri="{FF2B5EF4-FFF2-40B4-BE49-F238E27FC236}">
                <a16:creationId xmlns:a16="http://schemas.microsoft.com/office/drawing/2014/main" id="{9B99D61A-9538-4AEA-ADC8-EFF89E3D8DC5}"/>
              </a:ext>
            </a:extLst>
          </p:cNvPr>
          <p:cNvSpPr>
            <a:spLocks noGrp="1"/>
          </p:cNvSpPr>
          <p:nvPr>
            <p:ph type="body" idx="1"/>
          </p:nvPr>
        </p:nvSpPr>
        <p:spPr/>
        <p:txBody>
          <a:bodyPr/>
          <a:lstStyle/>
          <a:p>
            <a:r>
              <a:rPr lang="pl-PL" dirty="0">
                <a:solidFill>
                  <a:srgbClr val="FF0000"/>
                </a:solidFill>
              </a:rPr>
              <a:t>Le </a:t>
            </a:r>
            <a:r>
              <a:rPr lang="pl-PL" dirty="0" err="1">
                <a:solidFill>
                  <a:srgbClr val="FF0000"/>
                </a:solidFill>
              </a:rPr>
              <a:t>préfixe</a:t>
            </a:r>
            <a:r>
              <a:rPr lang="pl-PL" dirty="0">
                <a:solidFill>
                  <a:srgbClr val="FF0000"/>
                </a:solidFill>
              </a:rPr>
              <a:t> „é”</a:t>
            </a:r>
          </a:p>
        </p:txBody>
      </p:sp>
      <p:sp>
        <p:nvSpPr>
          <p:cNvPr id="4" name="Symbol zastępczy zawartości 3">
            <a:extLst>
              <a:ext uri="{FF2B5EF4-FFF2-40B4-BE49-F238E27FC236}">
                <a16:creationId xmlns:a16="http://schemas.microsoft.com/office/drawing/2014/main" id="{955F6ABF-39CF-411C-A675-F457B86AB724}"/>
              </a:ext>
            </a:extLst>
          </p:cNvPr>
          <p:cNvSpPr>
            <a:spLocks noGrp="1"/>
          </p:cNvSpPr>
          <p:nvPr>
            <p:ph sz="half" idx="2"/>
          </p:nvPr>
        </p:nvSpPr>
        <p:spPr/>
        <p:txBody>
          <a:bodyPr/>
          <a:lstStyle/>
          <a:p>
            <a:pPr marL="0" indent="0">
              <a:buNone/>
            </a:pPr>
            <a:r>
              <a:rPr lang="pl-PL" dirty="0" err="1"/>
              <a:t>Émigré</a:t>
            </a:r>
            <a:endParaRPr lang="pl-PL" dirty="0"/>
          </a:p>
          <a:p>
            <a:pPr marL="0" indent="0">
              <a:buNone/>
            </a:pPr>
            <a:r>
              <a:rPr lang="pl-PL" dirty="0" err="1"/>
              <a:t>Immigré</a:t>
            </a:r>
            <a:endParaRPr lang="pl-PL" dirty="0"/>
          </a:p>
        </p:txBody>
      </p:sp>
      <p:sp>
        <p:nvSpPr>
          <p:cNvPr id="5" name="Symbol zastępczy tekstu 4">
            <a:extLst>
              <a:ext uri="{FF2B5EF4-FFF2-40B4-BE49-F238E27FC236}">
                <a16:creationId xmlns:a16="http://schemas.microsoft.com/office/drawing/2014/main" id="{3637A5A4-D38C-4296-AF28-440A969B4D6C}"/>
              </a:ext>
            </a:extLst>
          </p:cNvPr>
          <p:cNvSpPr>
            <a:spLocks noGrp="1"/>
          </p:cNvSpPr>
          <p:nvPr>
            <p:ph type="body" sz="quarter" idx="3"/>
          </p:nvPr>
        </p:nvSpPr>
        <p:spPr/>
        <p:txBody>
          <a:bodyPr/>
          <a:lstStyle/>
          <a:p>
            <a:r>
              <a:rPr lang="pl-PL" dirty="0">
                <a:solidFill>
                  <a:srgbClr val="FF0000"/>
                </a:solidFill>
              </a:rPr>
              <a:t>Le </a:t>
            </a:r>
            <a:r>
              <a:rPr lang="pl-PL" dirty="0" err="1">
                <a:solidFill>
                  <a:srgbClr val="FF0000"/>
                </a:solidFill>
              </a:rPr>
              <a:t>préfixe</a:t>
            </a:r>
            <a:r>
              <a:rPr lang="pl-PL" dirty="0">
                <a:solidFill>
                  <a:srgbClr val="FF0000"/>
                </a:solidFill>
              </a:rPr>
              <a:t> „-ant”</a:t>
            </a:r>
          </a:p>
        </p:txBody>
      </p:sp>
      <p:sp>
        <p:nvSpPr>
          <p:cNvPr id="6" name="Symbol zastępczy zawartości 5">
            <a:extLst>
              <a:ext uri="{FF2B5EF4-FFF2-40B4-BE49-F238E27FC236}">
                <a16:creationId xmlns:a16="http://schemas.microsoft.com/office/drawing/2014/main" id="{B6C636DD-F247-4FCE-B3C7-160D963FFD06}"/>
              </a:ext>
            </a:extLst>
          </p:cNvPr>
          <p:cNvSpPr>
            <a:spLocks noGrp="1"/>
          </p:cNvSpPr>
          <p:nvPr>
            <p:ph sz="quarter" idx="4"/>
          </p:nvPr>
        </p:nvSpPr>
        <p:spPr/>
        <p:txBody>
          <a:bodyPr/>
          <a:lstStyle/>
          <a:p>
            <a:pPr marL="0" indent="0">
              <a:buNone/>
            </a:pPr>
            <a:r>
              <a:rPr lang="pl-PL" dirty="0" err="1"/>
              <a:t>Immigrant</a:t>
            </a:r>
            <a:endParaRPr lang="pl-PL" dirty="0"/>
          </a:p>
          <a:p>
            <a:pPr marL="0" indent="0">
              <a:buNone/>
            </a:pPr>
            <a:r>
              <a:rPr lang="pl-PL" dirty="0" err="1"/>
              <a:t>Émigrant</a:t>
            </a:r>
            <a:endParaRPr lang="pl-PL" dirty="0"/>
          </a:p>
        </p:txBody>
      </p:sp>
    </p:spTree>
    <p:extLst>
      <p:ext uri="{BB962C8B-B14F-4D97-AF65-F5344CB8AC3E}">
        <p14:creationId xmlns:p14="http://schemas.microsoft.com/office/powerpoint/2010/main" val="341404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B00FD14-A5B3-42D9-A75F-416ED748F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576" y="1890944"/>
            <a:ext cx="8078679" cy="243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8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DA1AEA4-7FB9-48C4-8290-840EAEFA0BEB}"/>
              </a:ext>
            </a:extLst>
          </p:cNvPr>
          <p:cNvSpPr txBox="1"/>
          <p:nvPr/>
        </p:nvSpPr>
        <p:spPr>
          <a:xfrm>
            <a:off x="1047565" y="1012054"/>
            <a:ext cx="9028590" cy="4062651"/>
          </a:xfrm>
          <a:prstGeom prst="rect">
            <a:avLst/>
          </a:prstGeom>
          <a:noFill/>
        </p:spPr>
        <p:txBody>
          <a:bodyPr wrap="square">
            <a:spAutoFit/>
          </a:bodyPr>
          <a:lstStyle/>
          <a:p>
            <a:r>
              <a:rPr lang="pl-PL" sz="1800" dirty="0">
                <a:effectLst/>
                <a:latin typeface="Times New Roman" panose="02020603050405020304" pitchFamily="18" charset="0"/>
                <a:ea typeface="Times New Roman" panose="02020603050405020304" pitchFamily="18" charset="0"/>
              </a:rPr>
              <a:t>		</a:t>
            </a:r>
            <a:r>
              <a:rPr lang="pl-PL" sz="2400" b="1" dirty="0" err="1">
                <a:solidFill>
                  <a:srgbClr val="FF0000"/>
                </a:solidFill>
                <a:latin typeface="Times New Roman" panose="02020603050405020304" pitchFamily="18" charset="0"/>
                <a:ea typeface="Times New Roman" panose="02020603050405020304" pitchFamily="18" charset="0"/>
              </a:rPr>
              <a:t>É</a:t>
            </a:r>
            <a:r>
              <a:rPr lang="pl-PL" sz="2400" b="1" dirty="0" err="1">
                <a:solidFill>
                  <a:srgbClr val="FF0000"/>
                </a:solidFill>
                <a:effectLst/>
                <a:latin typeface="Times New Roman" panose="02020603050405020304" pitchFamily="18" charset="0"/>
                <a:ea typeface="Times New Roman" panose="02020603050405020304" pitchFamily="18" charset="0"/>
              </a:rPr>
              <a:t>migration</a:t>
            </a:r>
            <a:r>
              <a:rPr lang="pl-PL" sz="2400" b="1" dirty="0">
                <a:solidFill>
                  <a:srgbClr val="FF0000"/>
                </a:solidFill>
                <a:effectLst/>
                <a:latin typeface="Times New Roman" panose="02020603050405020304" pitchFamily="18" charset="0"/>
                <a:ea typeface="Times New Roman" panose="02020603050405020304" pitchFamily="18" charset="0"/>
              </a:rPr>
              <a:t>  // </a:t>
            </a:r>
            <a:r>
              <a:rPr lang="pl-PL" sz="2400" b="1" dirty="0" err="1">
                <a:solidFill>
                  <a:srgbClr val="FF0000"/>
                </a:solidFill>
                <a:effectLst/>
                <a:latin typeface="Times New Roman" panose="02020603050405020304" pitchFamily="18" charset="0"/>
                <a:ea typeface="Times New Roman" panose="02020603050405020304" pitchFamily="18" charset="0"/>
              </a:rPr>
              <a:t>immigration</a:t>
            </a:r>
            <a:endParaRPr lang="pl-PL" sz="2400" b="1" dirty="0">
              <a:solidFill>
                <a:srgbClr val="FF0000"/>
              </a:solidFill>
              <a:effectLst/>
              <a:latin typeface="Times New Roman" panose="02020603050405020304" pitchFamily="18" charset="0"/>
              <a:ea typeface="Times New Roman" panose="02020603050405020304" pitchFamily="18" charset="0"/>
            </a:endParaRPr>
          </a:p>
          <a:p>
            <a:endParaRPr lang="pl-PL" sz="2400" u="sng" dirty="0">
              <a:latin typeface="Times New Roman" panose="02020603050405020304" pitchFamily="18" charset="0"/>
              <a:ea typeface="Times New Roman" panose="02020603050405020304" pitchFamily="18" charset="0"/>
            </a:endParaRPr>
          </a:p>
          <a:p>
            <a:pPr algn="just"/>
            <a:r>
              <a:rPr lang="pl-PL" sz="2400" dirty="0" err="1">
                <a:effectLst/>
                <a:latin typeface="Times New Roman" panose="02020603050405020304" pitchFamily="18" charset="0"/>
                <a:ea typeface="Times New Roman" panose="02020603050405020304" pitchFamily="18" charset="0"/>
              </a:rPr>
              <a:t>Considérés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parfois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comme</a:t>
            </a:r>
            <a:r>
              <a:rPr lang="pl-PL" sz="2400" dirty="0">
                <a:effectLst/>
                <a:latin typeface="Times New Roman" panose="02020603050405020304" pitchFamily="18" charset="0"/>
                <a:ea typeface="Times New Roman" panose="02020603050405020304" pitchFamily="18" charset="0"/>
              </a:rPr>
              <a:t> des </a:t>
            </a:r>
            <a:r>
              <a:rPr lang="pl-PL" sz="2400" dirty="0" err="1">
                <a:effectLst/>
                <a:latin typeface="Times New Roman" panose="02020603050405020304" pitchFamily="18" charset="0"/>
                <a:ea typeface="Times New Roman" panose="02020603050405020304" pitchFamily="18" charset="0"/>
              </a:rPr>
              <a:t>paronymes</a:t>
            </a:r>
            <a:r>
              <a:rPr lang="pl-PL" sz="2400" dirty="0">
                <a:effectLst/>
                <a:latin typeface="Times New Roman" panose="02020603050405020304" pitchFamily="18" charset="0"/>
                <a:ea typeface="Times New Roman" panose="02020603050405020304" pitchFamily="18" charset="0"/>
              </a:rPr>
              <a:t>, ces </a:t>
            </a:r>
            <a:r>
              <a:rPr lang="pl-PL" sz="2400" dirty="0" err="1">
                <a:effectLst/>
                <a:latin typeface="Times New Roman" panose="02020603050405020304" pitchFamily="18" charset="0"/>
                <a:ea typeface="Times New Roman" panose="02020603050405020304" pitchFamily="18" charset="0"/>
              </a:rPr>
              <a:t>deux</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mots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sont</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antonymes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Ils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désignent</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vus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d`un</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même</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pays</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deux</a:t>
            </a:r>
            <a:r>
              <a:rPr lang="pl-PL" sz="2400" dirty="0">
                <a:effectLst/>
                <a:latin typeface="Times New Roman" panose="02020603050405020304" pitchFamily="18" charset="0"/>
                <a:ea typeface="Times New Roman" panose="02020603050405020304" pitchFamily="18" charset="0"/>
              </a:rPr>
              <a:t> </a:t>
            </a:r>
            <a:r>
              <a:rPr lang="pl-PL" sz="2400" dirty="0" err="1">
                <a:effectLst/>
                <a:latin typeface="Times New Roman" panose="02020603050405020304" pitchFamily="18" charset="0"/>
                <a:ea typeface="Times New Roman" panose="02020603050405020304" pitchFamily="18" charset="0"/>
              </a:rPr>
              <a:t>courants</a:t>
            </a:r>
            <a:r>
              <a:rPr lang="pl-PL" sz="2400" dirty="0">
                <a:effectLst/>
                <a:latin typeface="Times New Roman" panose="02020603050405020304" pitchFamily="18" charset="0"/>
                <a:ea typeface="Times New Roman" panose="02020603050405020304" pitchFamily="18" charset="0"/>
              </a:rPr>
              <a:t> en sens </a:t>
            </a:r>
            <a:r>
              <a:rPr lang="pl-PL" sz="2400" dirty="0" err="1">
                <a:effectLst/>
                <a:latin typeface="Times New Roman" panose="02020603050405020304" pitchFamily="18" charset="0"/>
                <a:ea typeface="Times New Roman" panose="02020603050405020304" pitchFamily="18" charset="0"/>
              </a:rPr>
              <a:t>contraire</a:t>
            </a:r>
            <a:r>
              <a:rPr lang="pl-PL" sz="2400" dirty="0">
                <a:effectLst/>
                <a:latin typeface="Times New Roman" panose="02020603050405020304" pitchFamily="18" charset="0"/>
                <a:ea typeface="Times New Roman" panose="02020603050405020304" pitchFamily="18" charset="0"/>
              </a:rPr>
              <a:t>.</a:t>
            </a:r>
          </a:p>
          <a:p>
            <a:pPr algn="just"/>
            <a:endParaRPr lang="pl-PL" sz="2400" dirty="0">
              <a:latin typeface="Times New Roman" panose="02020603050405020304" pitchFamily="18" charset="0"/>
              <a:ea typeface="Times New Roman" panose="02020603050405020304" pitchFamily="18" charset="0"/>
            </a:endParaRPr>
          </a:p>
          <a:p>
            <a:pPr algn="just"/>
            <a:r>
              <a:rPr lang="pl-PL" sz="2400" dirty="0" err="1">
                <a:latin typeface="Times New Roman" panose="02020603050405020304" pitchFamily="18" charset="0"/>
                <a:ea typeface="Times New Roman" panose="02020603050405020304" pitchFamily="18" charset="0"/>
              </a:rPr>
              <a:t>L`</a:t>
            </a:r>
            <a:r>
              <a:rPr lang="pl-PL" sz="2400" dirty="0" err="1">
                <a:solidFill>
                  <a:srgbClr val="FF0000"/>
                </a:solidFill>
                <a:latin typeface="Times New Roman" panose="02020603050405020304" pitchFamily="18" charset="0"/>
                <a:ea typeface="Times New Roman" panose="02020603050405020304" pitchFamily="18" charset="0"/>
              </a:rPr>
              <a:t>émigration</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est</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l`action</a:t>
            </a:r>
            <a:r>
              <a:rPr lang="pl-PL" sz="2400" dirty="0">
                <a:latin typeface="Times New Roman" panose="02020603050405020304" pitchFamily="18" charset="0"/>
                <a:ea typeface="Times New Roman" panose="02020603050405020304" pitchFamily="18" charset="0"/>
              </a:rPr>
              <a:t> de </a:t>
            </a:r>
            <a:r>
              <a:rPr lang="pl-PL" sz="2400" b="1" dirty="0" err="1">
                <a:latin typeface="Times New Roman" panose="02020603050405020304" pitchFamily="18" charset="0"/>
                <a:ea typeface="Times New Roman" panose="02020603050405020304" pitchFamily="18" charset="0"/>
              </a:rPr>
              <a:t>quitter</a:t>
            </a:r>
            <a:r>
              <a:rPr lang="pl-PL" sz="2400" b="1" dirty="0">
                <a:latin typeface="Times New Roman" panose="02020603050405020304" pitchFamily="18" charset="0"/>
                <a:ea typeface="Times New Roman" panose="02020603050405020304" pitchFamily="18" charset="0"/>
              </a:rPr>
              <a:t> </a:t>
            </a:r>
            <a:r>
              <a:rPr lang="pl-PL" sz="2400" b="1" dirty="0" err="1">
                <a:latin typeface="Times New Roman" panose="02020603050405020304" pitchFamily="18" charset="0"/>
                <a:ea typeface="Times New Roman" panose="02020603050405020304" pitchFamily="18" charset="0"/>
              </a:rPr>
              <a:t>son</a:t>
            </a:r>
            <a:r>
              <a:rPr lang="pl-PL" sz="2400" b="1" dirty="0">
                <a:latin typeface="Times New Roman" panose="02020603050405020304" pitchFamily="18" charset="0"/>
                <a:ea typeface="Times New Roman" panose="02020603050405020304" pitchFamily="18" charset="0"/>
              </a:rPr>
              <a:t> </a:t>
            </a:r>
            <a:r>
              <a:rPr lang="pl-PL" sz="2400" b="1" dirty="0" err="1">
                <a:latin typeface="Times New Roman" panose="02020603050405020304" pitchFamily="18" charset="0"/>
                <a:ea typeface="Times New Roman" panose="02020603050405020304" pitchFamily="18" charset="0"/>
              </a:rPr>
              <a:t>pays</a:t>
            </a:r>
            <a:r>
              <a:rPr lang="pl-PL" sz="2400" b="1"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pour</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aller</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se</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fixer</a:t>
            </a:r>
            <a:r>
              <a:rPr lang="pl-PL" sz="2400" dirty="0">
                <a:latin typeface="Times New Roman" panose="02020603050405020304" pitchFamily="18" charset="0"/>
                <a:ea typeface="Times New Roman" panose="02020603050405020304" pitchFamily="18" charset="0"/>
              </a:rPr>
              <a:t> à </a:t>
            </a:r>
            <a:r>
              <a:rPr lang="pl-PL" sz="2400" dirty="0" err="1">
                <a:latin typeface="Times New Roman" panose="02020603050405020304" pitchFamily="18" charset="0"/>
                <a:ea typeface="Times New Roman" panose="02020603050405020304" pitchFamily="18" charset="0"/>
              </a:rPr>
              <a:t>l`étranger</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alors</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que</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l`</a:t>
            </a:r>
            <a:r>
              <a:rPr lang="pl-PL" sz="2400" dirty="0" err="1">
                <a:solidFill>
                  <a:srgbClr val="FF0000"/>
                </a:solidFill>
                <a:latin typeface="Times New Roman" panose="02020603050405020304" pitchFamily="18" charset="0"/>
                <a:ea typeface="Times New Roman" panose="02020603050405020304" pitchFamily="18" charset="0"/>
              </a:rPr>
              <a:t>immigration</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est</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l`</a:t>
            </a:r>
            <a:r>
              <a:rPr lang="pl-PL" sz="2400" b="1" dirty="0" err="1">
                <a:latin typeface="Times New Roman" panose="02020603050405020304" pitchFamily="18" charset="0"/>
                <a:ea typeface="Times New Roman" panose="02020603050405020304" pitchFamily="18" charset="0"/>
              </a:rPr>
              <a:t>action</a:t>
            </a:r>
            <a:r>
              <a:rPr lang="pl-PL" sz="2400" b="1" dirty="0">
                <a:latin typeface="Times New Roman" panose="02020603050405020304" pitchFamily="18" charset="0"/>
                <a:ea typeface="Times New Roman" panose="02020603050405020304" pitchFamily="18" charset="0"/>
              </a:rPr>
              <a:t> de </a:t>
            </a:r>
            <a:r>
              <a:rPr lang="pl-PL" sz="2400" b="1" dirty="0" err="1">
                <a:latin typeface="Times New Roman" panose="02020603050405020304" pitchFamily="18" charset="0"/>
                <a:ea typeface="Times New Roman" panose="02020603050405020304" pitchFamily="18" charset="0"/>
              </a:rPr>
              <a:t>venir</a:t>
            </a:r>
            <a:r>
              <a:rPr lang="pl-PL" sz="2400" b="1"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dans</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un</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pays</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étranger</a:t>
            </a:r>
            <a:r>
              <a:rPr lang="pl-PL" sz="2400" dirty="0">
                <a:latin typeface="Times New Roman" panose="02020603050405020304" pitchFamily="18" charset="0"/>
                <a:ea typeface="Times New Roman" panose="02020603050405020304" pitchFamily="18" charset="0"/>
              </a:rPr>
              <a:t> </a:t>
            </a:r>
            <a:r>
              <a:rPr lang="pl-PL" sz="2400" dirty="0" err="1">
                <a:latin typeface="Times New Roman" panose="02020603050405020304" pitchFamily="18" charset="0"/>
                <a:ea typeface="Times New Roman" panose="02020603050405020304" pitchFamily="18" charset="0"/>
              </a:rPr>
              <a:t>pour</a:t>
            </a:r>
            <a:r>
              <a:rPr lang="pl-PL" sz="2400" dirty="0">
                <a:latin typeface="Times New Roman" panose="02020603050405020304" pitchFamily="18" charset="0"/>
                <a:ea typeface="Times New Roman" panose="02020603050405020304" pitchFamily="18" charset="0"/>
              </a:rPr>
              <a:t> y </a:t>
            </a:r>
            <a:r>
              <a:rPr lang="pl-PL" sz="2400" dirty="0" err="1">
                <a:latin typeface="Times New Roman" panose="02020603050405020304" pitchFamily="18" charset="0"/>
                <a:ea typeface="Times New Roman" panose="02020603050405020304" pitchFamily="18" charset="0"/>
              </a:rPr>
              <a:t>demeurer</a:t>
            </a:r>
            <a:r>
              <a:rPr lang="pl-PL" sz="2400" dirty="0">
                <a:latin typeface="Times New Roman" panose="02020603050405020304" pitchFamily="18" charset="0"/>
                <a:ea typeface="Times New Roman" panose="02020603050405020304" pitchFamily="18" charset="0"/>
              </a:rPr>
              <a:t>.</a:t>
            </a:r>
            <a:endParaRPr lang="pl-PL" sz="2400" dirty="0">
              <a:effectLst/>
              <a:latin typeface="Times New Roman" panose="02020603050405020304" pitchFamily="18" charset="0"/>
              <a:ea typeface="Times New Roman" panose="02020603050405020304" pitchFamily="18" charset="0"/>
            </a:endParaRPr>
          </a:p>
          <a:p>
            <a:endParaRPr lang="pl-PL" sz="2400" b="1" dirty="0">
              <a:latin typeface="Times New Roman" panose="02020603050405020304" pitchFamily="18" charset="0"/>
            </a:endParaRPr>
          </a:p>
          <a:p>
            <a:endParaRPr lang="pl-PL" dirty="0"/>
          </a:p>
        </p:txBody>
      </p:sp>
    </p:spTree>
    <p:extLst>
      <p:ext uri="{BB962C8B-B14F-4D97-AF65-F5344CB8AC3E}">
        <p14:creationId xmlns:p14="http://schemas.microsoft.com/office/powerpoint/2010/main" val="31753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F668A33-6B9B-4660-9846-7B5850AD6739}"/>
              </a:ext>
            </a:extLst>
          </p:cNvPr>
          <p:cNvSpPr txBox="1"/>
          <p:nvPr/>
        </p:nvSpPr>
        <p:spPr>
          <a:xfrm>
            <a:off x="2059618" y="88778"/>
            <a:ext cx="6818051" cy="5786199"/>
          </a:xfrm>
          <a:prstGeom prst="rect">
            <a:avLst/>
          </a:prstGeom>
          <a:noFill/>
        </p:spPr>
        <p:txBody>
          <a:bodyPr wrap="square">
            <a:spAutoFit/>
          </a:bodyPr>
          <a:lstStyle/>
          <a:p>
            <a:r>
              <a:rPr lang="fr-FR" b="1" i="1" dirty="0">
                <a:solidFill>
                  <a:srgbClr val="08238A"/>
                </a:solidFill>
                <a:effectLst/>
                <a:latin typeface="Times New Roman" panose="02020603050405020304" pitchFamily="18" charset="0"/>
                <a:ea typeface="Times New Roman" panose="02020603050405020304" pitchFamily="18" charset="0"/>
              </a:rPr>
              <a:t>Immigré</a:t>
            </a:r>
            <a:r>
              <a:rPr lang="fr-FR" b="1" dirty="0">
                <a:solidFill>
                  <a:srgbClr val="08238A"/>
                </a:solidFill>
                <a:effectLst/>
                <a:latin typeface="Times New Roman" panose="02020603050405020304" pitchFamily="18" charset="0"/>
                <a:ea typeface="Times New Roman" panose="02020603050405020304" pitchFamily="18" charset="0"/>
              </a:rPr>
              <a:t> et </a:t>
            </a:r>
            <a:r>
              <a:rPr lang="fr-FR" b="1" i="1" dirty="0">
                <a:solidFill>
                  <a:srgbClr val="08238A"/>
                </a:solidFill>
                <a:effectLst/>
                <a:latin typeface="Times New Roman" panose="02020603050405020304" pitchFamily="18" charset="0"/>
                <a:ea typeface="Times New Roman" panose="02020603050405020304" pitchFamily="18" charset="0"/>
              </a:rPr>
              <a:t>immigrant</a:t>
            </a:r>
            <a:r>
              <a:rPr lang="fr-FR" dirty="0">
                <a:solidFill>
                  <a:srgbClr val="08238A"/>
                </a:solidFill>
                <a:effectLst/>
                <a:latin typeface="Times New Roman" panose="02020603050405020304" pitchFamily="18" charset="0"/>
                <a:ea typeface="Times New Roman" panose="02020603050405020304" pitchFamily="18" charset="0"/>
              </a:rPr>
              <a:t> (le préfixe </a:t>
            </a:r>
            <a:r>
              <a:rPr lang="fr-FR" b="1" dirty="0" err="1">
                <a:solidFill>
                  <a:srgbClr val="08238A"/>
                </a:solidFill>
                <a:effectLst/>
                <a:latin typeface="Times New Roman" panose="02020603050405020304" pitchFamily="18" charset="0"/>
                <a:ea typeface="Times New Roman" panose="02020603050405020304" pitchFamily="18" charset="0"/>
              </a:rPr>
              <a:t>im</a:t>
            </a:r>
            <a:r>
              <a:rPr lang="fr-FR" b="1" dirty="0">
                <a:solidFill>
                  <a:srgbClr val="08238A"/>
                </a:solidFill>
                <a:effectLst/>
                <a:latin typeface="Times New Roman" panose="02020603050405020304" pitchFamily="18" charset="0"/>
                <a:ea typeface="Times New Roman" panose="02020603050405020304" pitchFamily="18" charset="0"/>
              </a:rPr>
              <a:t>-</a:t>
            </a:r>
            <a:r>
              <a:rPr lang="fr-FR" dirty="0">
                <a:solidFill>
                  <a:srgbClr val="08238A"/>
                </a:solidFill>
                <a:effectLst/>
                <a:latin typeface="Times New Roman" panose="02020603050405020304" pitchFamily="18" charset="0"/>
                <a:ea typeface="Times New Roman" panose="02020603050405020304" pitchFamily="18" charset="0"/>
              </a:rPr>
              <a:t>, se rapproche de </a:t>
            </a:r>
            <a:r>
              <a:rPr lang="fr-FR" b="1" dirty="0">
                <a:solidFill>
                  <a:srgbClr val="08238A"/>
                </a:solidFill>
                <a:effectLst/>
                <a:latin typeface="Times New Roman" panose="02020603050405020304" pitchFamily="18" charset="0"/>
                <a:ea typeface="Times New Roman" panose="02020603050405020304" pitchFamily="18" charset="0"/>
              </a:rPr>
              <a:t>in-</a:t>
            </a:r>
            <a:r>
              <a:rPr lang="fr-FR" dirty="0">
                <a:solidFill>
                  <a:srgbClr val="08238A"/>
                </a:solidFill>
                <a:effectLst/>
                <a:latin typeface="Times New Roman" panose="02020603050405020304" pitchFamily="18" charset="0"/>
                <a:ea typeface="Times New Roman" panose="02020603050405020304" pitchFamily="18" charset="0"/>
              </a:rPr>
              <a:t>, qui signifie « à l`intérieur », "dans")</a:t>
            </a:r>
            <a:br>
              <a:rPr lang="fr-FR" dirty="0">
                <a:solidFill>
                  <a:srgbClr val="08238A"/>
                </a:solidFill>
                <a:effectLst/>
                <a:latin typeface="Times New Roman" panose="02020603050405020304" pitchFamily="18" charset="0"/>
                <a:ea typeface="Times New Roman" panose="02020603050405020304" pitchFamily="18" charset="0"/>
              </a:rPr>
            </a:br>
            <a:r>
              <a:rPr lang="fr-FR" dirty="0">
                <a:solidFill>
                  <a:srgbClr val="08238A"/>
                </a:solidFill>
                <a:effectLst/>
                <a:latin typeface="Times New Roman" panose="02020603050405020304" pitchFamily="18" charset="0"/>
                <a:ea typeface="Times New Roman" panose="02020603050405020304" pitchFamily="18" charset="0"/>
              </a:rPr>
              <a:t>mettent l'accent sur l'arrivée dans le pays de destination.</a:t>
            </a:r>
            <a:endParaRPr lang="pl-PL" sz="1200" dirty="0">
              <a:effectLst/>
              <a:latin typeface="Times New Roman" panose="02020603050405020304" pitchFamily="18" charset="0"/>
              <a:ea typeface="Times New Roman" panose="02020603050405020304" pitchFamily="18" charset="0"/>
            </a:endParaRPr>
          </a:p>
          <a:p>
            <a:r>
              <a:rPr lang="fr-FR" b="1" i="1" dirty="0">
                <a:solidFill>
                  <a:srgbClr val="08238A"/>
                </a:solidFill>
                <a:effectLst/>
                <a:latin typeface="Times New Roman" panose="02020603050405020304" pitchFamily="18" charset="0"/>
                <a:ea typeface="Times New Roman" panose="02020603050405020304" pitchFamily="18" charset="0"/>
              </a:rPr>
              <a:t> </a:t>
            </a:r>
            <a:endParaRPr lang="pl-PL" sz="1200" dirty="0">
              <a:effectLst/>
              <a:latin typeface="Times New Roman" panose="02020603050405020304" pitchFamily="18" charset="0"/>
              <a:ea typeface="Times New Roman" panose="02020603050405020304" pitchFamily="18" charset="0"/>
            </a:endParaRPr>
          </a:p>
          <a:p>
            <a:r>
              <a:rPr lang="fr-FR" b="1" i="1" dirty="0">
                <a:solidFill>
                  <a:srgbClr val="08238A"/>
                </a:solidFill>
                <a:effectLst/>
                <a:latin typeface="Times New Roman" panose="02020603050405020304" pitchFamily="18" charset="0"/>
                <a:ea typeface="Times New Roman" panose="02020603050405020304" pitchFamily="18" charset="0"/>
              </a:rPr>
              <a:t>émigré</a:t>
            </a:r>
            <a:r>
              <a:rPr lang="fr-FR" b="1" dirty="0">
                <a:solidFill>
                  <a:srgbClr val="08238A"/>
                </a:solidFill>
                <a:effectLst/>
                <a:latin typeface="Times New Roman" panose="02020603050405020304" pitchFamily="18" charset="0"/>
                <a:ea typeface="Times New Roman" panose="02020603050405020304" pitchFamily="18" charset="0"/>
              </a:rPr>
              <a:t> et </a:t>
            </a:r>
            <a:r>
              <a:rPr lang="fr-FR" b="1" i="1" dirty="0">
                <a:solidFill>
                  <a:srgbClr val="08238A"/>
                </a:solidFill>
                <a:effectLst/>
                <a:latin typeface="Times New Roman" panose="02020603050405020304" pitchFamily="18" charset="0"/>
                <a:ea typeface="Times New Roman" panose="02020603050405020304" pitchFamily="18" charset="0"/>
              </a:rPr>
              <a:t>émigrant</a:t>
            </a:r>
            <a:r>
              <a:rPr lang="fr-FR" dirty="0">
                <a:solidFill>
                  <a:srgbClr val="08238A"/>
                </a:solidFill>
                <a:effectLst/>
                <a:latin typeface="Times New Roman" panose="02020603050405020304" pitchFamily="18" charset="0"/>
                <a:ea typeface="Times New Roman" panose="02020603050405020304" pitchFamily="18" charset="0"/>
              </a:rPr>
              <a:t> (le préfixe </a:t>
            </a:r>
            <a:r>
              <a:rPr lang="fr-FR" b="1" dirty="0">
                <a:solidFill>
                  <a:srgbClr val="08238A"/>
                </a:solidFill>
                <a:effectLst/>
                <a:latin typeface="Times New Roman" panose="02020603050405020304" pitchFamily="18" charset="0"/>
                <a:ea typeface="Times New Roman" panose="02020603050405020304" pitchFamily="18" charset="0"/>
              </a:rPr>
              <a:t>é-</a:t>
            </a:r>
            <a:r>
              <a:rPr lang="fr-FR" dirty="0">
                <a:solidFill>
                  <a:srgbClr val="08238A"/>
                </a:solidFill>
                <a:effectLst/>
                <a:latin typeface="Times New Roman" panose="02020603050405020304" pitchFamily="18" charset="0"/>
                <a:ea typeface="Times New Roman" panose="02020603050405020304" pitchFamily="18" charset="0"/>
              </a:rPr>
              <a:t>, est à rapprocher de </a:t>
            </a:r>
            <a:r>
              <a:rPr lang="fr-FR" b="1" dirty="0">
                <a:solidFill>
                  <a:srgbClr val="08238A"/>
                </a:solidFill>
                <a:effectLst/>
                <a:latin typeface="Times New Roman" panose="02020603050405020304" pitchFamily="18" charset="0"/>
                <a:ea typeface="Times New Roman" panose="02020603050405020304" pitchFamily="18" charset="0"/>
              </a:rPr>
              <a:t>ex-</a:t>
            </a:r>
            <a:r>
              <a:rPr lang="fr-FR" dirty="0">
                <a:solidFill>
                  <a:srgbClr val="08238A"/>
                </a:solidFill>
                <a:effectLst/>
                <a:latin typeface="Times New Roman" panose="02020603050405020304" pitchFamily="18" charset="0"/>
                <a:ea typeface="Times New Roman" panose="02020603050405020304" pitchFamily="18" charset="0"/>
              </a:rPr>
              <a:t>, qui signifie « à l`extérieur »,</a:t>
            </a:r>
            <a:r>
              <a:rPr lang="fr-FR" dirty="0">
                <a:solidFill>
                  <a:srgbClr val="000000"/>
                </a:solidFill>
                <a:effectLst/>
                <a:latin typeface="Verdana" panose="020B0604030504040204" pitchFamily="34" charset="0"/>
                <a:ea typeface="Times New Roman" panose="02020603050405020304" pitchFamily="18" charset="0"/>
              </a:rPr>
              <a:t> </a:t>
            </a:r>
            <a:r>
              <a:rPr lang="fr-FR" dirty="0">
                <a:solidFill>
                  <a:srgbClr val="08238A"/>
                </a:solidFill>
                <a:effectLst/>
                <a:latin typeface="Times New Roman" panose="02020603050405020304" pitchFamily="18" charset="0"/>
                <a:ea typeface="Times New Roman" panose="02020603050405020304" pitchFamily="18" charset="0"/>
              </a:rPr>
              <a:t> "hors de")</a:t>
            </a:r>
            <a:br>
              <a:rPr lang="fr-FR" dirty="0">
                <a:solidFill>
                  <a:srgbClr val="08238A"/>
                </a:solidFill>
                <a:effectLst/>
                <a:latin typeface="Times New Roman" panose="02020603050405020304" pitchFamily="18" charset="0"/>
                <a:ea typeface="Times New Roman" panose="02020603050405020304" pitchFamily="18" charset="0"/>
              </a:rPr>
            </a:br>
            <a:r>
              <a:rPr lang="fr-FR" dirty="0">
                <a:solidFill>
                  <a:srgbClr val="08238A"/>
                </a:solidFill>
                <a:effectLst/>
                <a:latin typeface="Times New Roman" panose="02020603050405020304" pitchFamily="18" charset="0"/>
                <a:ea typeface="Times New Roman" panose="02020603050405020304" pitchFamily="18" charset="0"/>
              </a:rPr>
              <a:t>mettent l'accent sur le départ du pays d'origine.</a:t>
            </a:r>
            <a:endParaRPr lang="pl-PL" sz="1200" dirty="0">
              <a:effectLst/>
              <a:latin typeface="Times New Roman" panose="02020603050405020304" pitchFamily="18" charset="0"/>
              <a:ea typeface="Times New Roman" panose="02020603050405020304" pitchFamily="18" charset="0"/>
            </a:endParaRPr>
          </a:p>
          <a:p>
            <a:r>
              <a:rPr lang="fr-FR" dirty="0">
                <a:solidFill>
                  <a:srgbClr val="08238A"/>
                </a:solidFill>
                <a:effectLst/>
                <a:latin typeface="Times New Roman" panose="02020603050405020304" pitchFamily="18" charset="0"/>
                <a:ea typeface="Times New Roman" panose="02020603050405020304" pitchFamily="18" charset="0"/>
              </a:rPr>
              <a:t> </a:t>
            </a:r>
            <a:endParaRPr lang="pl-PL" sz="1200" dirty="0">
              <a:effectLst/>
              <a:latin typeface="Times New Roman" panose="02020603050405020304" pitchFamily="18" charset="0"/>
              <a:ea typeface="Times New Roman" panose="02020603050405020304" pitchFamily="18" charset="0"/>
            </a:endParaRPr>
          </a:p>
          <a:p>
            <a:r>
              <a:rPr lang="fr-FR" dirty="0">
                <a:solidFill>
                  <a:srgbClr val="08238A"/>
                </a:solidFill>
                <a:effectLst/>
                <a:latin typeface="Times New Roman" panose="02020603050405020304" pitchFamily="18" charset="0"/>
                <a:ea typeface="Times New Roman" panose="02020603050405020304" pitchFamily="18" charset="0"/>
              </a:rPr>
              <a:t>Les noms issus du participe présent </a:t>
            </a:r>
            <a:r>
              <a:rPr lang="fr-FR" i="1" dirty="0">
                <a:solidFill>
                  <a:srgbClr val="08238A"/>
                </a:solidFill>
                <a:effectLst/>
                <a:latin typeface="Times New Roman" panose="02020603050405020304" pitchFamily="18" charset="0"/>
                <a:ea typeface="Times New Roman" panose="02020603050405020304" pitchFamily="18" charset="0"/>
              </a:rPr>
              <a:t>(immigr</a:t>
            </a:r>
            <a:r>
              <a:rPr lang="fr-FR" b="1" i="1" dirty="0">
                <a:solidFill>
                  <a:srgbClr val="08238A"/>
                </a:solidFill>
                <a:effectLst/>
                <a:latin typeface="Times New Roman" panose="02020603050405020304" pitchFamily="18" charset="0"/>
                <a:ea typeface="Times New Roman" panose="02020603050405020304" pitchFamily="18" charset="0"/>
              </a:rPr>
              <a:t>ant</a:t>
            </a:r>
            <a:r>
              <a:rPr lang="fr-FR" i="1" dirty="0">
                <a:solidFill>
                  <a:srgbClr val="08238A"/>
                </a:solidFill>
                <a:effectLst/>
                <a:latin typeface="Times New Roman" panose="02020603050405020304" pitchFamily="18" charset="0"/>
                <a:ea typeface="Times New Roman" panose="02020603050405020304" pitchFamily="18" charset="0"/>
              </a:rPr>
              <a:t>, émigr</a:t>
            </a:r>
            <a:r>
              <a:rPr lang="fr-FR" b="1" i="1" dirty="0">
                <a:solidFill>
                  <a:srgbClr val="08238A"/>
                </a:solidFill>
                <a:effectLst/>
                <a:latin typeface="Times New Roman" panose="02020603050405020304" pitchFamily="18" charset="0"/>
                <a:ea typeface="Times New Roman" panose="02020603050405020304" pitchFamily="18" charset="0"/>
              </a:rPr>
              <a:t>ant</a:t>
            </a:r>
            <a:r>
              <a:rPr lang="fr-FR" dirty="0">
                <a:solidFill>
                  <a:srgbClr val="08238A"/>
                </a:solidFill>
                <a:effectLst/>
                <a:latin typeface="Times New Roman" panose="02020603050405020304" pitchFamily="18" charset="0"/>
                <a:ea typeface="Times New Roman" panose="02020603050405020304" pitchFamily="18" charset="0"/>
              </a:rPr>
              <a:t>)</a:t>
            </a:r>
            <a:br>
              <a:rPr lang="fr-FR" dirty="0">
                <a:solidFill>
                  <a:srgbClr val="08238A"/>
                </a:solidFill>
                <a:effectLst/>
                <a:latin typeface="Times New Roman" panose="02020603050405020304" pitchFamily="18" charset="0"/>
                <a:ea typeface="Times New Roman" panose="02020603050405020304" pitchFamily="18" charset="0"/>
              </a:rPr>
            </a:br>
            <a:r>
              <a:rPr lang="fr-FR" dirty="0">
                <a:solidFill>
                  <a:srgbClr val="08238A"/>
                </a:solidFill>
                <a:effectLst/>
                <a:latin typeface="Times New Roman" panose="02020603050405020304" pitchFamily="18" charset="0"/>
                <a:ea typeface="Times New Roman" panose="02020603050405020304" pitchFamily="18" charset="0"/>
              </a:rPr>
              <a:t>mettent l'accent sur le processus en cours, l'action en train de se faire.</a:t>
            </a:r>
            <a:endParaRPr lang="pl-PL" sz="1200" dirty="0">
              <a:effectLst/>
              <a:latin typeface="Times New Roman" panose="02020603050405020304" pitchFamily="18" charset="0"/>
              <a:ea typeface="Times New Roman" panose="02020603050405020304" pitchFamily="18" charset="0"/>
            </a:endParaRPr>
          </a:p>
          <a:p>
            <a:r>
              <a:rPr lang="fr-FR" dirty="0">
                <a:solidFill>
                  <a:srgbClr val="08238A"/>
                </a:solidFill>
                <a:effectLst/>
                <a:latin typeface="Times New Roman" panose="02020603050405020304" pitchFamily="18" charset="0"/>
                <a:ea typeface="Times New Roman" panose="02020603050405020304" pitchFamily="18" charset="0"/>
              </a:rPr>
              <a:t> </a:t>
            </a:r>
            <a:endParaRPr lang="pl-PL" sz="1200" dirty="0">
              <a:effectLst/>
              <a:latin typeface="Times New Roman" panose="02020603050405020304" pitchFamily="18" charset="0"/>
              <a:ea typeface="Times New Roman" panose="02020603050405020304" pitchFamily="18" charset="0"/>
            </a:endParaRPr>
          </a:p>
          <a:p>
            <a:r>
              <a:rPr lang="fr-FR" dirty="0">
                <a:solidFill>
                  <a:srgbClr val="08238A"/>
                </a:solidFill>
                <a:effectLst/>
                <a:latin typeface="Times New Roman" panose="02020603050405020304" pitchFamily="18" charset="0"/>
                <a:ea typeface="Times New Roman" panose="02020603050405020304" pitchFamily="18" charset="0"/>
              </a:rPr>
              <a:t>Les noms issus du participe passé </a:t>
            </a:r>
            <a:r>
              <a:rPr lang="fr-FR" i="1" dirty="0">
                <a:solidFill>
                  <a:srgbClr val="08238A"/>
                </a:solidFill>
                <a:effectLst/>
                <a:latin typeface="Times New Roman" panose="02020603050405020304" pitchFamily="18" charset="0"/>
                <a:ea typeface="Times New Roman" panose="02020603050405020304" pitchFamily="18" charset="0"/>
              </a:rPr>
              <a:t>(immigr</a:t>
            </a:r>
            <a:r>
              <a:rPr lang="fr-FR" b="1" i="1" dirty="0">
                <a:solidFill>
                  <a:srgbClr val="08238A"/>
                </a:solidFill>
                <a:effectLst/>
                <a:latin typeface="Times New Roman" panose="02020603050405020304" pitchFamily="18" charset="0"/>
                <a:ea typeface="Times New Roman" panose="02020603050405020304" pitchFamily="18" charset="0"/>
              </a:rPr>
              <a:t>é</a:t>
            </a:r>
            <a:r>
              <a:rPr lang="fr-FR" i="1" dirty="0">
                <a:solidFill>
                  <a:srgbClr val="08238A"/>
                </a:solidFill>
                <a:effectLst/>
                <a:latin typeface="Times New Roman" panose="02020603050405020304" pitchFamily="18" charset="0"/>
                <a:ea typeface="Times New Roman" panose="02020603050405020304" pitchFamily="18" charset="0"/>
              </a:rPr>
              <a:t>, émigr</a:t>
            </a:r>
            <a:r>
              <a:rPr lang="fr-FR" b="1" i="1" dirty="0">
                <a:solidFill>
                  <a:srgbClr val="08238A"/>
                </a:solidFill>
                <a:effectLst/>
                <a:latin typeface="Times New Roman" panose="02020603050405020304" pitchFamily="18" charset="0"/>
                <a:ea typeface="Times New Roman" panose="02020603050405020304" pitchFamily="18" charset="0"/>
              </a:rPr>
              <a:t>é</a:t>
            </a:r>
            <a:r>
              <a:rPr lang="fr-FR" dirty="0">
                <a:solidFill>
                  <a:srgbClr val="08238A"/>
                </a:solidFill>
                <a:effectLst/>
                <a:latin typeface="Times New Roman" panose="02020603050405020304" pitchFamily="18" charset="0"/>
                <a:ea typeface="Times New Roman" panose="02020603050405020304" pitchFamily="18" charset="0"/>
              </a:rPr>
              <a:t>)</a:t>
            </a:r>
            <a:br>
              <a:rPr lang="fr-FR" dirty="0">
                <a:solidFill>
                  <a:srgbClr val="08238A"/>
                </a:solidFill>
                <a:effectLst/>
                <a:latin typeface="Times New Roman" panose="02020603050405020304" pitchFamily="18" charset="0"/>
                <a:ea typeface="Times New Roman" panose="02020603050405020304" pitchFamily="18" charset="0"/>
              </a:rPr>
            </a:br>
            <a:r>
              <a:rPr lang="fr-FR" dirty="0">
                <a:solidFill>
                  <a:srgbClr val="08238A"/>
                </a:solidFill>
                <a:effectLst/>
                <a:latin typeface="Times New Roman" panose="02020603050405020304" pitchFamily="18" charset="0"/>
                <a:ea typeface="Times New Roman" panose="02020603050405020304" pitchFamily="18" charset="0"/>
              </a:rPr>
              <a:t>mettent l'accent sur le résultat, l'état final, le statut qui résulte de cette action.</a:t>
            </a:r>
            <a:endParaRPr lang="pl-PL" dirty="0">
              <a:solidFill>
                <a:srgbClr val="08238A"/>
              </a:solidFill>
              <a:effectLst/>
              <a:latin typeface="Times New Roman" panose="02020603050405020304" pitchFamily="18" charset="0"/>
              <a:ea typeface="Times New Roman" panose="02020603050405020304" pitchFamily="18" charset="0"/>
            </a:endParaRPr>
          </a:p>
          <a:p>
            <a:pPr algn="just"/>
            <a:endParaRPr lang="pl-PL" dirty="0">
              <a:solidFill>
                <a:srgbClr val="08238A"/>
              </a:solidFill>
              <a:effectLst/>
              <a:latin typeface="Times New Roman" panose="02020603050405020304" pitchFamily="18" charset="0"/>
              <a:ea typeface="Times New Roman" panose="02020603050405020304" pitchFamily="18" charset="0"/>
            </a:endParaRPr>
          </a:p>
          <a:p>
            <a:pPr algn="just"/>
            <a:r>
              <a:rPr lang="pl-PL" sz="1400" b="1" i="0" dirty="0" err="1">
                <a:solidFill>
                  <a:srgbClr val="0000FF"/>
                </a:solidFill>
                <a:effectLst/>
                <a:latin typeface="Times New Roman" panose="02020603050405020304" pitchFamily="18" charset="0"/>
                <a:cs typeface="Times New Roman" panose="02020603050405020304" pitchFamily="18" charset="0"/>
              </a:rPr>
              <a:t>Moyen</a:t>
            </a:r>
            <a:r>
              <a:rPr lang="pl-PL" sz="1400" b="1" i="0" dirty="0">
                <a:solidFill>
                  <a:srgbClr val="0000FF"/>
                </a:solidFill>
                <a:effectLst/>
                <a:latin typeface="Times New Roman" panose="02020603050405020304" pitchFamily="18" charset="0"/>
                <a:cs typeface="Times New Roman" panose="02020603050405020304" pitchFamily="18" charset="0"/>
              </a:rPr>
              <a:t> </a:t>
            </a:r>
            <a:r>
              <a:rPr lang="pl-PL" sz="1400" b="1" i="0" dirty="0" err="1">
                <a:solidFill>
                  <a:srgbClr val="0000FF"/>
                </a:solidFill>
                <a:effectLst/>
                <a:latin typeface="Times New Roman" panose="02020603050405020304" pitchFamily="18" charset="0"/>
                <a:cs typeface="Times New Roman" panose="02020603050405020304" pitchFamily="18" charset="0"/>
              </a:rPr>
              <a:t>mnémotechnique</a:t>
            </a:r>
            <a:r>
              <a:rPr lang="pl-PL" sz="1400" b="1" i="0" dirty="0">
                <a:solidFill>
                  <a:srgbClr val="0000FF"/>
                </a:solidFill>
                <a:effectLst/>
                <a:latin typeface="Times New Roman" panose="02020603050405020304" pitchFamily="18" charset="0"/>
                <a:cs typeface="Times New Roman" panose="02020603050405020304" pitchFamily="18" charset="0"/>
              </a:rPr>
              <a:t> :</a:t>
            </a:r>
            <a:endParaRPr lang="pl-PL" sz="1400" dirty="0">
              <a:solidFill>
                <a:srgbClr val="08238A"/>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fr-FR" sz="1400" b="1" i="0" dirty="0">
                <a:solidFill>
                  <a:srgbClr val="000000"/>
                </a:solidFill>
                <a:effectLst/>
                <a:latin typeface="Times New Roman" panose="02020603050405020304" pitchFamily="18" charset="0"/>
                <a:cs typeface="Times New Roman" panose="02020603050405020304" pitchFamily="18" charset="0"/>
              </a:rPr>
              <a:t>Émigrer</a:t>
            </a:r>
            <a:r>
              <a:rPr lang="fr-FR" sz="1400" b="0" i="0" dirty="0">
                <a:solidFill>
                  <a:srgbClr val="000000"/>
                </a:solidFill>
                <a:effectLst/>
                <a:latin typeface="Times New Roman" panose="02020603050405020304" pitchFamily="18" charset="0"/>
                <a:cs typeface="Times New Roman" panose="02020603050405020304" pitchFamily="18" charset="0"/>
              </a:rPr>
              <a:t> commence par un </a:t>
            </a:r>
            <a:r>
              <a:rPr lang="fr-FR" sz="1400" b="1" i="0" dirty="0">
                <a:solidFill>
                  <a:srgbClr val="000000"/>
                </a:solidFill>
                <a:effectLst/>
                <a:latin typeface="Times New Roman" panose="02020603050405020304" pitchFamily="18" charset="0"/>
                <a:cs typeface="Times New Roman" panose="02020603050405020304" pitchFamily="18" charset="0"/>
              </a:rPr>
              <a:t>"é"</a:t>
            </a:r>
            <a:r>
              <a:rPr lang="fr-FR" sz="1400" b="0" i="0" dirty="0">
                <a:solidFill>
                  <a:srgbClr val="000000"/>
                </a:solidFill>
                <a:effectLst/>
                <a:latin typeface="Times New Roman" panose="02020603050405020304" pitchFamily="18" charset="0"/>
                <a:cs typeface="Times New Roman" panose="02020603050405020304" pitchFamily="18" charset="0"/>
              </a:rPr>
              <a:t> comme </a:t>
            </a:r>
            <a:r>
              <a:rPr lang="fr-FR" sz="1400" b="1" i="0" dirty="0">
                <a:solidFill>
                  <a:srgbClr val="000000"/>
                </a:solidFill>
                <a:effectLst/>
                <a:latin typeface="Times New Roman" panose="02020603050405020304" pitchFamily="18" charset="0"/>
                <a:cs typeface="Times New Roman" panose="02020603050405020304" pitchFamily="18" charset="0"/>
              </a:rPr>
              <a:t>"ex"</a:t>
            </a:r>
            <a:r>
              <a:rPr lang="fr-FR" sz="1400" b="0" i="0" dirty="0">
                <a:solidFill>
                  <a:srgbClr val="000000"/>
                </a:solidFill>
                <a:effectLst/>
                <a:latin typeface="Times New Roman" panose="02020603050405020304" pitchFamily="18" charset="0"/>
                <a:cs typeface="Times New Roman" panose="02020603050405020304" pitchFamily="18" charset="0"/>
              </a:rPr>
              <a:t> qui sous-entend </a:t>
            </a:r>
            <a:r>
              <a:rPr lang="fr-FR" sz="1400" b="1" i="0" dirty="0">
                <a:solidFill>
                  <a:srgbClr val="000000"/>
                </a:solidFill>
                <a:effectLst/>
                <a:latin typeface="Times New Roman" panose="02020603050405020304" pitchFamily="18" charset="0"/>
                <a:cs typeface="Times New Roman" panose="02020603050405020304" pitchFamily="18" charset="0"/>
              </a:rPr>
              <a:t>"extérieur", </a:t>
            </a:r>
            <a:r>
              <a:rPr lang="fr-FR" sz="1400" b="0" i="0" dirty="0">
                <a:solidFill>
                  <a:srgbClr val="000000"/>
                </a:solidFill>
                <a:effectLst/>
                <a:latin typeface="Times New Roman" panose="02020603050405020304" pitchFamily="18" charset="0"/>
                <a:cs typeface="Times New Roman" panose="02020603050405020304" pitchFamily="18" charset="0"/>
              </a:rPr>
              <a:t>c'est-à-dire qui part à l'extérieur de son pays d'origine.</a:t>
            </a:r>
          </a:p>
          <a:p>
            <a:pPr algn="just"/>
            <a:r>
              <a:rPr lang="fr-FR" sz="1400" b="1" i="0" dirty="0">
                <a:solidFill>
                  <a:srgbClr val="000000"/>
                </a:solidFill>
                <a:effectLst/>
                <a:latin typeface="Times New Roman" panose="02020603050405020304" pitchFamily="18" charset="0"/>
                <a:cs typeface="Times New Roman" panose="02020603050405020304" pitchFamily="18" charset="0"/>
              </a:rPr>
              <a:t>Immigrer</a:t>
            </a:r>
            <a:r>
              <a:rPr lang="fr-FR" sz="1400" b="0" i="0" dirty="0">
                <a:solidFill>
                  <a:srgbClr val="000000"/>
                </a:solidFill>
                <a:effectLst/>
                <a:latin typeface="Times New Roman" panose="02020603050405020304" pitchFamily="18" charset="0"/>
                <a:cs typeface="Times New Roman" panose="02020603050405020304" pitchFamily="18" charset="0"/>
              </a:rPr>
              <a:t> commence par un </a:t>
            </a:r>
            <a:r>
              <a:rPr lang="fr-FR" sz="1400" b="1" i="0" dirty="0">
                <a:solidFill>
                  <a:srgbClr val="000000"/>
                </a:solidFill>
                <a:effectLst/>
                <a:latin typeface="Times New Roman" panose="02020603050405020304" pitchFamily="18" charset="0"/>
                <a:cs typeface="Times New Roman" panose="02020603050405020304" pitchFamily="18" charset="0"/>
              </a:rPr>
              <a:t>"i"</a:t>
            </a:r>
            <a:r>
              <a:rPr lang="fr-FR" sz="1400" b="0" i="0" dirty="0">
                <a:solidFill>
                  <a:srgbClr val="000000"/>
                </a:solidFill>
                <a:effectLst/>
                <a:latin typeface="Times New Roman" panose="02020603050405020304" pitchFamily="18" charset="0"/>
                <a:cs typeface="Times New Roman" panose="02020603050405020304" pitchFamily="18" charset="0"/>
              </a:rPr>
              <a:t> comme </a:t>
            </a:r>
            <a:r>
              <a:rPr lang="fr-FR" sz="1400" b="1" i="0" dirty="0">
                <a:solidFill>
                  <a:srgbClr val="000000"/>
                </a:solidFill>
                <a:effectLst/>
                <a:latin typeface="Times New Roman" panose="02020603050405020304" pitchFamily="18" charset="0"/>
                <a:cs typeface="Times New Roman" panose="02020603050405020304" pitchFamily="18" charset="0"/>
              </a:rPr>
              <a:t>"in"</a:t>
            </a:r>
            <a:r>
              <a:rPr lang="fr-FR" sz="1400" b="0" i="0" dirty="0">
                <a:solidFill>
                  <a:srgbClr val="000000"/>
                </a:solidFill>
                <a:effectLst/>
                <a:latin typeface="Times New Roman" panose="02020603050405020304" pitchFamily="18" charset="0"/>
                <a:cs typeface="Times New Roman" panose="02020603050405020304" pitchFamily="18" charset="0"/>
              </a:rPr>
              <a:t> qui sous-entend </a:t>
            </a:r>
            <a:r>
              <a:rPr lang="fr-FR" sz="1400" b="1" i="0" dirty="0">
                <a:solidFill>
                  <a:srgbClr val="000000"/>
                </a:solidFill>
                <a:effectLst/>
                <a:latin typeface="Times New Roman" panose="02020603050405020304" pitchFamily="18" charset="0"/>
                <a:cs typeface="Times New Roman" panose="02020603050405020304" pitchFamily="18" charset="0"/>
              </a:rPr>
              <a:t>"intérieur"</a:t>
            </a:r>
            <a:r>
              <a:rPr lang="fr-FR" sz="1400" b="0" i="0" dirty="0">
                <a:solidFill>
                  <a:srgbClr val="000000"/>
                </a:solidFill>
                <a:effectLst/>
                <a:latin typeface="Times New Roman" panose="02020603050405020304" pitchFamily="18" charset="0"/>
                <a:cs typeface="Times New Roman" panose="02020603050405020304" pitchFamily="18" charset="0"/>
              </a:rPr>
              <a:t> c'est-à-dire qui arrive à l'intérieur d'un pays étranger au sien. </a:t>
            </a:r>
          </a:p>
          <a:p>
            <a:pPr algn="just"/>
            <a:endParaRPr lang="pl-PL" sz="1800" dirty="0">
              <a:solidFill>
                <a:srgbClr val="08238A"/>
              </a:solidFill>
              <a:effectLst/>
              <a:latin typeface="Times New Roman" panose="02020603050405020304" pitchFamily="18" charset="0"/>
              <a:ea typeface="Times New Roman" panose="02020603050405020304" pitchFamily="18" charset="0"/>
            </a:endParaRPr>
          </a:p>
          <a:p>
            <a:pPr algn="just"/>
            <a:endParaRPr lang="pl-PL"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515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F2D3C31-3F8A-47E1-A101-6D6A8891F27E}"/>
              </a:ext>
            </a:extLst>
          </p:cNvPr>
          <p:cNvSpPr txBox="1"/>
          <p:nvPr/>
        </p:nvSpPr>
        <p:spPr>
          <a:xfrm>
            <a:off x="390617" y="266330"/>
            <a:ext cx="10093911" cy="5016758"/>
          </a:xfrm>
          <a:prstGeom prst="rect">
            <a:avLst/>
          </a:prstGeom>
          <a:noFill/>
        </p:spPr>
        <p:txBody>
          <a:bodyPr wrap="square">
            <a:spAutoFit/>
          </a:bodyPr>
          <a:lstStyle/>
          <a:p>
            <a:pPr marL="1805940"/>
            <a:r>
              <a:rPr lang="pl-PL" sz="1600" b="1" i="0" dirty="0">
                <a:effectLst/>
                <a:highlight>
                  <a:srgbClr val="FFFF00"/>
                </a:highlight>
                <a:latin typeface="Times New Roman" panose="02020603050405020304" pitchFamily="18" charset="0"/>
                <a:ea typeface="Times New Roman" panose="02020603050405020304" pitchFamily="18" charset="0"/>
              </a:rPr>
              <a:t>	</a:t>
            </a:r>
            <a:r>
              <a:rPr lang="pl-PL" sz="1600" b="1" i="0">
                <a:effectLst/>
                <a:highlight>
                  <a:srgbClr val="FFFF00"/>
                </a:highlight>
                <a:latin typeface="Times New Roman" panose="02020603050405020304" pitchFamily="18" charset="0"/>
                <a:ea typeface="Times New Roman" panose="02020603050405020304" pitchFamily="18" charset="0"/>
              </a:rPr>
              <a:t> </a:t>
            </a:r>
            <a:r>
              <a:rPr lang="fr-FR" sz="2000" b="1" i="0">
                <a:effectLst/>
                <a:highlight>
                  <a:srgbClr val="FFFF00"/>
                </a:highlight>
                <a:latin typeface="Times New Roman" panose="02020603050405020304" pitchFamily="18" charset="0"/>
                <a:ea typeface="Times New Roman" panose="02020603050405020304" pitchFamily="18" charset="0"/>
              </a:rPr>
              <a:t>MIGRATIONS  </a:t>
            </a:r>
            <a:r>
              <a:rPr lang="fr-FR" sz="2000" b="1" i="0" dirty="0">
                <a:effectLst/>
                <a:highlight>
                  <a:srgbClr val="FFFF00"/>
                </a:highlight>
                <a:latin typeface="Times New Roman" panose="02020603050405020304" pitchFamily="18" charset="0"/>
                <a:ea typeface="Times New Roman" panose="02020603050405020304" pitchFamily="18" charset="0"/>
              </a:rPr>
              <a:t>et TRAVAIL</a:t>
            </a:r>
            <a:endParaRPr lang="pl-PL" sz="2000" dirty="0">
              <a:effectLst/>
              <a:latin typeface="Times New Roman" panose="02020603050405020304" pitchFamily="18" charset="0"/>
              <a:ea typeface="Times New Roman" panose="02020603050405020304" pitchFamily="18" charset="0"/>
            </a:endParaRPr>
          </a:p>
          <a:p>
            <a:pPr marL="899160" indent="449580"/>
            <a:r>
              <a:rPr lang="fr-FR" sz="2000" b="1" i="0" dirty="0">
                <a:effectLst/>
                <a:highlight>
                  <a:srgbClr val="FFFF00"/>
                </a:highlight>
                <a:latin typeface="Times New Roman" panose="02020603050405020304" pitchFamily="18" charset="0"/>
                <a:ea typeface="Times New Roman" panose="02020603050405020304" pitchFamily="18" charset="0"/>
              </a:rPr>
              <a:t> </a:t>
            </a:r>
            <a:endParaRPr lang="pl-PL" sz="2000" dirty="0">
              <a:effectLst/>
              <a:latin typeface="Times New Roman" panose="02020603050405020304" pitchFamily="18" charset="0"/>
              <a:ea typeface="Times New Roman" panose="02020603050405020304" pitchFamily="18" charset="0"/>
            </a:endParaRPr>
          </a:p>
          <a:p>
            <a:pPr marL="899160" indent="449580"/>
            <a:r>
              <a:rPr lang="pl-PL" sz="2000" b="1" i="0" dirty="0">
                <a:effectLst/>
                <a:highlight>
                  <a:srgbClr val="FFFF00"/>
                </a:highlight>
                <a:latin typeface="Times New Roman" panose="02020603050405020304" pitchFamily="18" charset="0"/>
                <a:ea typeface="Times New Roman" panose="02020603050405020304" pitchFamily="18" charset="0"/>
              </a:rPr>
              <a:t> </a:t>
            </a:r>
            <a:r>
              <a:rPr lang="fr-FR" sz="2000" b="1" i="1" dirty="0">
                <a:effectLst/>
                <a:highlight>
                  <a:srgbClr val="FFFF00"/>
                </a:highlight>
                <a:latin typeface="Times New Roman" panose="02020603050405020304" pitchFamily="18" charset="0"/>
                <a:ea typeface="Times New Roman" panose="02020603050405020304" pitchFamily="18" charset="0"/>
              </a:rPr>
              <a:t>LES NOMADES DE LA MONDIALISATION</a:t>
            </a:r>
            <a:endParaRPr lang="pl-PL" sz="2000" i="1" dirty="0">
              <a:highlight>
                <a:srgbClr val="FFFF00"/>
              </a:highlight>
              <a:latin typeface="Times New Roman" panose="02020603050405020304" pitchFamily="18" charset="0"/>
              <a:ea typeface="Times New Roman" panose="02020603050405020304" pitchFamily="18" charset="0"/>
            </a:endParaRPr>
          </a:p>
          <a:p>
            <a:pPr marL="899160" indent="449580"/>
            <a:endParaRPr lang="pl-PL" sz="2000" b="0" dirty="0">
              <a:effectLst/>
              <a:highlight>
                <a:srgbClr val="FFFF00"/>
              </a:highlight>
              <a:latin typeface="Times New Roman" panose="02020603050405020304" pitchFamily="18" charset="0"/>
            </a:endParaRPr>
          </a:p>
          <a:p>
            <a:pPr marL="449580" algn="just"/>
            <a:r>
              <a:rPr lang="fr-FR" sz="2000" b="1" dirty="0">
                <a:effectLst/>
                <a:latin typeface="Times New Roman" panose="02020603050405020304" pitchFamily="18" charset="0"/>
                <a:ea typeface="Times New Roman" panose="02020603050405020304" pitchFamily="18" charset="0"/>
              </a:rPr>
              <a:t>Un immigrant illégal : </a:t>
            </a:r>
            <a:r>
              <a:rPr lang="fr-FR" sz="2000" dirty="0">
                <a:effectLst/>
                <a:latin typeface="Times New Roman" panose="02020603050405020304" pitchFamily="18" charset="0"/>
                <a:ea typeface="Times New Roman" panose="02020603050405020304" pitchFamily="18" charset="0"/>
              </a:rPr>
              <a:t>Pour désigner les immigrants illégaux, le gouvernement et l’administration, suivis par une partie des médias continuent d’utiliser le terme de </a:t>
            </a:r>
            <a:r>
              <a:rPr lang="fr-FR" sz="2000" u="sng" dirty="0">
                <a:effectLst/>
                <a:latin typeface="Times New Roman" panose="02020603050405020304" pitchFamily="18" charset="0"/>
                <a:ea typeface="Times New Roman" panose="02020603050405020304" pitchFamily="18" charset="0"/>
              </a:rPr>
              <a:t>«  clandestins »</a:t>
            </a:r>
            <a:r>
              <a:rPr lang="fr-FR" sz="2000" dirty="0">
                <a:effectLst/>
                <a:latin typeface="Times New Roman" panose="02020603050405020304" pitchFamily="18" charset="0"/>
                <a:ea typeface="Times New Roman" panose="02020603050405020304" pitchFamily="18" charset="0"/>
              </a:rPr>
              <a:t>, de «</a:t>
            </a:r>
            <a:r>
              <a:rPr lang="fr-FR" sz="2000" u="sng" dirty="0">
                <a:effectLst/>
                <a:latin typeface="Times New Roman" panose="02020603050405020304" pitchFamily="18" charset="0"/>
                <a:ea typeface="Times New Roman" panose="02020603050405020304" pitchFamily="18" charset="0"/>
              </a:rPr>
              <a:t> sans-papiers </a:t>
            </a:r>
            <a:r>
              <a:rPr lang="fr-FR" sz="2000" dirty="0">
                <a:effectLst/>
                <a:latin typeface="Times New Roman" panose="02020603050405020304" pitchFamily="18" charset="0"/>
                <a:ea typeface="Times New Roman" panose="02020603050405020304" pitchFamily="18" charset="0"/>
              </a:rPr>
              <a:t>» ou depuis quelques années de « migrants ». </a:t>
            </a:r>
            <a:endParaRPr lang="pl-PL" sz="2000" dirty="0">
              <a:effectLst/>
              <a:latin typeface="Times New Roman" panose="02020603050405020304" pitchFamily="18" charset="0"/>
              <a:ea typeface="Times New Roman" panose="02020603050405020304" pitchFamily="18" charset="0"/>
            </a:endParaRPr>
          </a:p>
          <a:p>
            <a:pPr marL="449580" algn="just"/>
            <a:endParaRPr lang="pl-PL" sz="2000" dirty="0">
              <a:effectLst/>
              <a:latin typeface="Times New Roman" panose="02020603050405020304" pitchFamily="18" charset="0"/>
              <a:ea typeface="Times New Roman" panose="02020603050405020304" pitchFamily="18" charset="0"/>
            </a:endParaRPr>
          </a:p>
          <a:p>
            <a:pPr marL="457200" algn="just"/>
            <a:r>
              <a:rPr lang="fr-FR" sz="2000" b="1" dirty="0">
                <a:effectLst/>
                <a:latin typeface="Times New Roman" panose="02020603050405020304" pitchFamily="18" charset="0"/>
                <a:ea typeface="Times New Roman" panose="02020603050405020304" pitchFamily="18" charset="0"/>
              </a:rPr>
              <a:t>Un expatrié, s</a:t>
            </a:r>
            <a:r>
              <a:rPr lang="fr-FR" sz="2000" dirty="0">
                <a:effectLst/>
                <a:latin typeface="Times New Roman" panose="02020603050405020304" pitchFamily="18" charset="0"/>
                <a:ea typeface="Times New Roman" panose="02020603050405020304" pitchFamily="18" charset="0"/>
              </a:rPr>
              <a:t>elon le Petit Larousse, est quelqu’un qui a quitté sa patrie pour s’établir ailleurs pour des raisons professionnelles. </a:t>
            </a:r>
            <a:endParaRPr lang="pl-PL" sz="2000" dirty="0">
              <a:effectLst/>
              <a:latin typeface="Times New Roman" panose="02020603050405020304" pitchFamily="18" charset="0"/>
              <a:ea typeface="Times New Roman" panose="02020603050405020304" pitchFamily="18" charset="0"/>
            </a:endParaRPr>
          </a:p>
          <a:p>
            <a:pPr marL="457200" algn="just"/>
            <a:endParaRPr lang="pl-PL" sz="2000" dirty="0">
              <a:effectLst/>
              <a:latin typeface="Times New Roman" panose="02020603050405020304" pitchFamily="18" charset="0"/>
              <a:ea typeface="Times New Roman" panose="02020603050405020304" pitchFamily="18" charset="0"/>
            </a:endParaRPr>
          </a:p>
          <a:p>
            <a:pPr marL="457200" algn="just"/>
            <a:r>
              <a:rPr lang="fr-FR" sz="2000" b="1" dirty="0">
                <a:effectLst/>
                <a:latin typeface="Times New Roman" panose="02020603050405020304" pitchFamily="18" charset="0"/>
                <a:ea typeface="Times New Roman" panose="02020603050405020304" pitchFamily="18" charset="0"/>
              </a:rPr>
              <a:t>Un travailleur détaché : </a:t>
            </a:r>
            <a:r>
              <a:rPr lang="fr-FR" sz="2000" dirty="0">
                <a:effectLst/>
                <a:latin typeface="Times New Roman" panose="02020603050405020304" pitchFamily="18" charset="0"/>
                <a:ea typeface="Times New Roman" panose="02020603050405020304" pitchFamily="18" charset="0"/>
              </a:rPr>
              <a:t>un travailleur est considéré comme «détaché» s'il travaille dans un État membre de l'UE parce que son employeur l'envoie provisoirement poursuivre ses fonctions dans cet État membre. Cette catégorie ne comprend pas les travailleurs migrants qui se rendent dans un autre État membre pour y chercher un emploi et qui y travaillent</a:t>
            </a:r>
            <a:endParaRPr lang="pl-PL" sz="2000" dirty="0">
              <a:effectLst/>
              <a:latin typeface="Times New Roman" panose="02020603050405020304" pitchFamily="18" charset="0"/>
              <a:ea typeface="Times New Roman" panose="02020603050405020304" pitchFamily="18" charset="0"/>
            </a:endParaRPr>
          </a:p>
          <a:p>
            <a:pPr marL="457200" algn="just"/>
            <a:r>
              <a:rPr lang="fr-FR" sz="2000" b="1" dirty="0">
                <a:effectLst/>
                <a:latin typeface="Times New Roman" panose="02020603050405020304" pitchFamily="18" charset="0"/>
                <a:ea typeface="Times New Roman" panose="02020603050405020304" pitchFamily="18" charset="0"/>
              </a:rPr>
              <a:t> </a:t>
            </a:r>
            <a:endParaRPr lang="pl-P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37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67683DD-E627-4639-98D2-5CB4C53D5CB5}"/>
              </a:ext>
            </a:extLst>
          </p:cNvPr>
          <p:cNvSpPr txBox="1"/>
          <p:nvPr/>
        </p:nvSpPr>
        <p:spPr>
          <a:xfrm>
            <a:off x="115410" y="310718"/>
            <a:ext cx="11079331" cy="5293757"/>
          </a:xfrm>
          <a:prstGeom prst="rect">
            <a:avLst/>
          </a:prstGeom>
          <a:noFill/>
        </p:spPr>
        <p:txBody>
          <a:bodyPr wrap="square">
            <a:spAutoFit/>
          </a:bodyPr>
          <a:lstStyle/>
          <a:p>
            <a:pPr algn="l" fontAlgn="base"/>
            <a:r>
              <a:rPr lang="pl-PL" b="1" i="0" dirty="0">
                <a:solidFill>
                  <a:srgbClr val="333333"/>
                </a:solidFill>
                <a:effectLst/>
                <a:latin typeface="TiemposHeadline"/>
              </a:rPr>
              <a:t>                         </a:t>
            </a:r>
            <a:r>
              <a:rPr lang="fr-FR" sz="2000" b="1" i="0" dirty="0">
                <a:solidFill>
                  <a:srgbClr val="FF0000"/>
                </a:solidFill>
                <a:effectLst/>
                <a:latin typeface="TiemposHeadline"/>
              </a:rPr>
              <a:t>Pourquoi les Blancs sont des "expats" et les autres des "immigrés"?</a:t>
            </a:r>
            <a:endParaRPr lang="pl-PL" sz="2000" b="1" i="0" dirty="0">
              <a:solidFill>
                <a:srgbClr val="FF0000"/>
              </a:solidFill>
              <a:effectLst/>
              <a:latin typeface="TiemposHeadline"/>
            </a:endParaRPr>
          </a:p>
          <a:p>
            <a:pPr algn="l" fontAlgn="base"/>
            <a:endParaRPr lang="fr-FR" sz="2000" b="1" i="0" dirty="0">
              <a:solidFill>
                <a:srgbClr val="FF0000"/>
              </a:solidFill>
              <a:effectLst/>
              <a:latin typeface="TiemposHeadline"/>
            </a:endParaRPr>
          </a:p>
          <a:p>
            <a:pPr algn="just" fontAlgn="base"/>
            <a:r>
              <a:rPr lang="fr-FR" sz="2000" b="1" i="0" dirty="0">
                <a:solidFill>
                  <a:srgbClr val="333333"/>
                </a:solidFill>
                <a:effectLst/>
                <a:latin typeface="Lausanne"/>
              </a:rPr>
              <a:t>Les personnes qui travaillent à l'étranger sont des expatriés, des émigrés ou des immigrés? Tout dépend de la couleur de peau du travailleur, mais aussi du point de vue de l'observateur.</a:t>
            </a:r>
            <a:endParaRPr lang="pl-PL" sz="2000" b="1" i="0" dirty="0">
              <a:solidFill>
                <a:srgbClr val="333333"/>
              </a:solidFill>
              <a:effectLst/>
              <a:latin typeface="Lausanne"/>
            </a:endParaRPr>
          </a:p>
          <a:p>
            <a:pPr algn="just" fontAlgn="base"/>
            <a:endParaRPr lang="pl-PL" sz="2000" b="1" i="0" dirty="0">
              <a:solidFill>
                <a:srgbClr val="333333"/>
              </a:solidFill>
              <a:effectLst/>
              <a:latin typeface="Lausanne"/>
            </a:endParaRPr>
          </a:p>
          <a:p>
            <a:pPr algn="just"/>
            <a:r>
              <a:rPr lang="pl-PL" sz="2000" b="0" i="0" dirty="0" err="1">
                <a:effectLst/>
                <a:latin typeface="Lausanne"/>
              </a:rPr>
              <a:t>Pourquoi</a:t>
            </a:r>
            <a:r>
              <a:rPr lang="pl-PL" sz="2000" b="0" i="0" dirty="0">
                <a:effectLst/>
                <a:latin typeface="Lausanne"/>
              </a:rPr>
              <a:t> </a:t>
            </a:r>
            <a:r>
              <a:rPr lang="fr-FR" sz="2000" b="0" i="0" dirty="0">
                <a:effectLst/>
                <a:latin typeface="Lausanne"/>
              </a:rPr>
              <a:t>toutes les personnes blanches installées en Afrique se f</a:t>
            </a:r>
            <a:r>
              <a:rPr lang="pl-PL" sz="2000" b="0" i="0" dirty="0" err="1">
                <a:effectLst/>
                <a:latin typeface="Lausanne"/>
              </a:rPr>
              <a:t>ont</a:t>
            </a:r>
            <a:r>
              <a:rPr lang="fr-FR" sz="2000" b="0" i="0" dirty="0">
                <a:effectLst/>
                <a:latin typeface="Lausanne"/>
              </a:rPr>
              <a:t> appeler </a:t>
            </a:r>
            <a:r>
              <a:rPr lang="fr-FR" sz="2000" b="0" i="1" dirty="0">
                <a:effectLst/>
                <a:latin typeface="Lausanne"/>
              </a:rPr>
              <a:t>«expats»</a:t>
            </a:r>
            <a:r>
              <a:rPr lang="fr-FR" sz="2000" b="0" i="0" dirty="0">
                <a:effectLst/>
                <a:latin typeface="Lausanne"/>
              </a:rPr>
              <a:t> alors que la population noire qui arrive en Europe est toujours qualifiée d'</a:t>
            </a:r>
            <a:r>
              <a:rPr lang="fr-FR" sz="2000" b="0" i="1" dirty="0">
                <a:effectLst/>
                <a:latin typeface="Lausanne"/>
              </a:rPr>
              <a:t>«immigrée».</a:t>
            </a:r>
            <a:r>
              <a:rPr lang="pl-PL" sz="2000" b="0" i="1" dirty="0">
                <a:effectLst/>
                <a:latin typeface="Lausanne"/>
              </a:rPr>
              <a:t> </a:t>
            </a:r>
          </a:p>
          <a:p>
            <a:pPr algn="just"/>
            <a:r>
              <a:rPr lang="fr-FR" sz="2000" i="0" dirty="0">
                <a:effectLst/>
                <a:latin typeface="Lausanne"/>
              </a:rPr>
              <a:t>Dans une tribune publiée dans « The Guardian » le 13 mars</a:t>
            </a:r>
            <a:r>
              <a:rPr lang="pl-PL" sz="2000" i="0" dirty="0">
                <a:effectLst/>
                <a:latin typeface="Lausanne"/>
              </a:rPr>
              <a:t> 2015</a:t>
            </a:r>
            <a:r>
              <a:rPr lang="fr-FR" sz="2000" i="0" dirty="0">
                <a:effectLst/>
                <a:latin typeface="Lausanne"/>
              </a:rPr>
              <a:t>, </a:t>
            </a:r>
            <a:r>
              <a:rPr lang="fr-FR" sz="2000" i="0" dirty="0" err="1">
                <a:effectLst/>
                <a:latin typeface="Lausanne"/>
              </a:rPr>
              <a:t>Mawuna</a:t>
            </a:r>
            <a:r>
              <a:rPr lang="fr-FR" sz="2000" i="0" dirty="0">
                <a:effectLst/>
                <a:latin typeface="Lausanne"/>
              </a:rPr>
              <a:t> Remarque </a:t>
            </a:r>
            <a:r>
              <a:rPr lang="fr-FR" sz="2000" i="0" dirty="0" err="1">
                <a:effectLst/>
                <a:latin typeface="Lausanne"/>
              </a:rPr>
              <a:t>Koutonin</a:t>
            </a:r>
            <a:r>
              <a:rPr lang="fr-FR" sz="2000" i="0" dirty="0">
                <a:effectLst/>
                <a:latin typeface="Lausanne"/>
              </a:rPr>
              <a:t>, rédacteur en chef de siliconafrica.com, dénonce l’emploi racialisé des termes « expatrié » et « immigré ». </a:t>
            </a:r>
            <a:r>
              <a:rPr lang="fr-FR" sz="2000" b="0" i="0" dirty="0">
                <a:effectLst/>
                <a:latin typeface="Lausanne"/>
              </a:rPr>
              <a:t>Pourquoi le te</a:t>
            </a:r>
            <a:r>
              <a:rPr lang="pl-PL" sz="2000" b="0" i="0" dirty="0">
                <a:effectLst/>
                <a:latin typeface="Lausanne"/>
              </a:rPr>
              <a:t>r</a:t>
            </a:r>
            <a:r>
              <a:rPr lang="fr-FR" sz="2000" b="0" i="0" dirty="0">
                <a:effectLst/>
                <a:latin typeface="Lausanne"/>
              </a:rPr>
              <a:t>me "expat" s’applique t-il exclusivement aux Blancs ? Pourquoi les Noirs qui travaillent et vivent en dehors de leur pays restent toujours des "immigrés" ? Pour </a:t>
            </a:r>
            <a:r>
              <a:rPr lang="fr-FR" sz="2000" dirty="0" err="1">
                <a:latin typeface="Lausanne"/>
              </a:rPr>
              <a:t>Mawuna</a:t>
            </a:r>
            <a:r>
              <a:rPr lang="fr-FR" sz="2000" dirty="0">
                <a:latin typeface="Lausanne"/>
              </a:rPr>
              <a:t> Remarque </a:t>
            </a:r>
            <a:r>
              <a:rPr lang="fr-FR" sz="2000" dirty="0" err="1">
                <a:latin typeface="Lausanne"/>
              </a:rPr>
              <a:t>Koutoni</a:t>
            </a:r>
            <a:r>
              <a:rPr lang="pl-PL" sz="2000" dirty="0">
                <a:latin typeface="Lausanne"/>
              </a:rPr>
              <a:t> </a:t>
            </a:r>
            <a:r>
              <a:rPr lang="fr-FR" sz="2000" b="0" i="0" dirty="0">
                <a:effectLst/>
                <a:latin typeface="Lausanne"/>
              </a:rPr>
              <a:t>militant en faveur du concept de "renaissance africaine" qui pose la question dans une tribune retentissante publiée sur son blog </a:t>
            </a:r>
            <a:r>
              <a:rPr lang="fr-FR" sz="2000" b="0" i="1" u="none" strike="noStrike" dirty="0">
                <a:solidFill>
                  <a:srgbClr val="0563C1"/>
                </a:solidFill>
                <a:effectLst/>
                <a:latin typeface="Lausanne"/>
                <a:hlinkClick r:id="rId2">
                  <a:extLst>
                    <a:ext uri="{A12FA001-AC4F-418D-AE19-62706E023703}">
                      <ahyp:hlinkClr xmlns:ahyp="http://schemas.microsoft.com/office/drawing/2018/hyperlinkcolor" val="tx"/>
                    </a:ext>
                  </a:extLst>
                </a:hlinkClick>
              </a:rPr>
              <a:t>Silicon </a:t>
            </a:r>
            <a:r>
              <a:rPr lang="fr-FR" sz="2000" b="0" i="1" u="none" strike="noStrike" dirty="0" err="1">
                <a:effectLst/>
                <a:latin typeface="Lausanne"/>
                <a:hlinkClick r:id="rId2">
                  <a:extLst>
                    <a:ext uri="{A12FA001-AC4F-418D-AE19-62706E023703}">
                      <ahyp:hlinkClr xmlns:ahyp="http://schemas.microsoft.com/office/drawing/2018/hyperlinkcolor" val="tx"/>
                    </a:ext>
                  </a:extLst>
                </a:hlinkClick>
              </a:rPr>
              <a:t>Africa</a:t>
            </a:r>
            <a:r>
              <a:rPr lang="fr-FR" sz="2000" b="0" i="0" dirty="0">
                <a:effectLst/>
                <a:latin typeface="Lausanne"/>
              </a:rPr>
              <a:t> l’utilisation de ces termes est révélatrice d’une "hiérarchie des mots créée dans le but de placer les Blancs au-dessus des autres".</a:t>
            </a:r>
          </a:p>
          <a:p>
            <a:pPr algn="just" fontAlgn="base"/>
            <a:r>
              <a:rPr lang="fr-FR" sz="2000" b="0" i="0" dirty="0">
                <a:effectLst/>
                <a:latin typeface="Lausanne"/>
              </a:rPr>
              <a:t>Une question sémantique soulevée par </a:t>
            </a:r>
            <a:r>
              <a:rPr lang="fr-FR" sz="2000" i="1" dirty="0">
                <a:latin typeface="Lausanne"/>
              </a:rPr>
              <a:t>The Guardian</a:t>
            </a:r>
            <a:r>
              <a:rPr lang="pl-PL" sz="2000" i="1" dirty="0">
                <a:latin typeface="Lausanne"/>
              </a:rPr>
              <a:t> </a:t>
            </a:r>
            <a:r>
              <a:rPr lang="pl-PL" sz="2000" i="1" dirty="0" err="1">
                <a:latin typeface="Lausanne"/>
              </a:rPr>
              <a:t>est</a:t>
            </a:r>
            <a:r>
              <a:rPr lang="pl-PL" sz="2000" i="1" dirty="0">
                <a:latin typeface="Lausanne"/>
              </a:rPr>
              <a:t> </a:t>
            </a:r>
            <a:r>
              <a:rPr lang="fr-FR" sz="2000" b="0" i="0" dirty="0">
                <a:effectLst/>
                <a:latin typeface="Lausanne"/>
              </a:rPr>
              <a:t>loin d'être anodine. </a:t>
            </a:r>
            <a:r>
              <a:rPr lang="fr-FR" sz="2000" i="0" dirty="0">
                <a:effectLst/>
                <a:latin typeface="Lausanne"/>
              </a:rPr>
              <a:t>Les expats choisissent la mobilité, les </a:t>
            </a:r>
            <a:r>
              <a:rPr lang="fr-FR" sz="2000" i="0" dirty="0" err="1">
                <a:effectLst/>
                <a:latin typeface="Lausanne"/>
              </a:rPr>
              <a:t>migrant·es</a:t>
            </a:r>
            <a:r>
              <a:rPr lang="fr-FR" sz="2000" i="0" dirty="0">
                <a:effectLst/>
                <a:latin typeface="Lausanne"/>
              </a:rPr>
              <a:t> la subissent. Et les mots ancrent cette inégalité dans la réalité.</a:t>
            </a:r>
          </a:p>
          <a:p>
            <a:endParaRPr lang="pl-PL" dirty="0"/>
          </a:p>
        </p:txBody>
      </p:sp>
    </p:spTree>
    <p:extLst>
      <p:ext uri="{BB962C8B-B14F-4D97-AF65-F5344CB8AC3E}">
        <p14:creationId xmlns:p14="http://schemas.microsoft.com/office/powerpoint/2010/main" val="337175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659D145-75FD-410D-B265-33A3186B52F5}"/>
              </a:ext>
            </a:extLst>
          </p:cNvPr>
          <p:cNvSpPr txBox="1"/>
          <p:nvPr/>
        </p:nvSpPr>
        <p:spPr>
          <a:xfrm>
            <a:off x="230819" y="168676"/>
            <a:ext cx="10528917" cy="4903907"/>
          </a:xfrm>
          <a:prstGeom prst="rect">
            <a:avLst/>
          </a:prstGeom>
          <a:noFill/>
        </p:spPr>
        <p:txBody>
          <a:bodyPr wrap="square">
            <a:spAutoFit/>
          </a:bodyPr>
          <a:lstStyle/>
          <a:p>
            <a:pPr algn="just">
              <a:spcAft>
                <a:spcPts val="750"/>
              </a:spcAft>
            </a:pPr>
            <a:r>
              <a:rPr lang="pl-PL" sz="1800" b="1" dirty="0">
                <a:solidFill>
                  <a:srgbClr val="0000FF"/>
                </a:solidFill>
                <a:effectLst/>
                <a:latin typeface="Times New Roman" panose="02020603050405020304" pitchFamily="18" charset="0"/>
                <a:ea typeface="Times New Roman" panose="02020603050405020304" pitchFamily="18" charset="0"/>
              </a:rPr>
              <a:t>	    	      	              </a:t>
            </a:r>
            <a:r>
              <a:rPr lang="fr-FR" sz="1800" b="1" dirty="0">
                <a:solidFill>
                  <a:srgbClr val="0000FF"/>
                </a:solidFill>
                <a:effectLst/>
                <a:latin typeface="Times New Roman" panose="02020603050405020304" pitchFamily="18" charset="0"/>
                <a:ea typeface="Times New Roman" panose="02020603050405020304" pitchFamily="18" charset="0"/>
              </a:rPr>
              <a:t>Étranger – Immigré </a:t>
            </a:r>
            <a:endParaRPr lang="pl-PL" sz="1800" dirty="0">
              <a:effectLst/>
              <a:latin typeface="Times New Roman" panose="02020603050405020304" pitchFamily="18" charset="0"/>
              <a:ea typeface="Times New Roman" panose="02020603050405020304" pitchFamily="18" charset="0"/>
            </a:endParaRPr>
          </a:p>
          <a:p>
            <a:pPr marL="449580" indent="449580"/>
            <a:r>
              <a:rPr lang="pl-PL" sz="1800"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t>
            </a:r>
            <a:r>
              <a:rPr lang="pl-PL" sz="1800" dirty="0">
                <a:effectLst/>
                <a:latin typeface="Times New Roman" panose="02020603050405020304" pitchFamily="18" charset="0"/>
                <a:ea typeface="Times New Roman" panose="02020603050405020304" pitchFamily="18" charset="0"/>
              </a:rPr>
              <a:t>              </a:t>
            </a:r>
            <a:r>
              <a:rPr lang="pl-PL" dirty="0">
                <a:solidFill>
                  <a:srgbClr val="0070C0"/>
                </a:solidFill>
                <a:latin typeface="Times New Roman" panose="02020603050405020304" pitchFamily="18" charset="0"/>
                <a:ea typeface="Times New Roman" panose="02020603050405020304" pitchFamily="18" charset="0"/>
              </a:rPr>
              <a:t>E</a:t>
            </a:r>
            <a:r>
              <a:rPr lang="fr-FR" sz="1800" dirty="0" err="1">
                <a:solidFill>
                  <a:srgbClr val="0070C0"/>
                </a:solidFill>
                <a:effectLst/>
                <a:latin typeface="Times New Roman" panose="02020603050405020304" pitchFamily="18" charset="0"/>
                <a:ea typeface="Times New Roman" panose="02020603050405020304" pitchFamily="18" charset="0"/>
              </a:rPr>
              <a:t>st-ce</a:t>
            </a:r>
            <a:r>
              <a:rPr lang="fr-FR" sz="1800" dirty="0">
                <a:solidFill>
                  <a:srgbClr val="0070C0"/>
                </a:solidFill>
                <a:effectLst/>
                <a:latin typeface="Times New Roman" panose="02020603050405020304" pitchFamily="18" charset="0"/>
                <a:ea typeface="Times New Roman" panose="02020603050405020304" pitchFamily="18" charset="0"/>
              </a:rPr>
              <a:t> que « </a:t>
            </a:r>
            <a:r>
              <a:rPr lang="fr-FR" sz="1800" b="1" dirty="0">
                <a:solidFill>
                  <a:srgbClr val="0070C0"/>
                </a:solidFill>
                <a:effectLst/>
                <a:latin typeface="Times New Roman" panose="02020603050405020304" pitchFamily="18" charset="0"/>
                <a:ea typeface="Times New Roman" panose="02020603050405020304" pitchFamily="18" charset="0"/>
              </a:rPr>
              <a:t>étranger </a:t>
            </a:r>
            <a:r>
              <a:rPr lang="fr-FR" sz="1800" dirty="0">
                <a:solidFill>
                  <a:srgbClr val="0070C0"/>
                </a:solidFill>
                <a:effectLst/>
                <a:latin typeface="Times New Roman" panose="02020603050405020304" pitchFamily="18" charset="0"/>
                <a:ea typeface="Times New Roman" panose="02020603050405020304" pitchFamily="18" charset="0"/>
              </a:rPr>
              <a:t>» veut dire « </a:t>
            </a:r>
            <a:r>
              <a:rPr lang="fr-FR" sz="1800" b="1" dirty="0">
                <a:solidFill>
                  <a:srgbClr val="0070C0"/>
                </a:solidFill>
                <a:effectLst/>
                <a:latin typeface="Times New Roman" panose="02020603050405020304" pitchFamily="18" charset="0"/>
                <a:ea typeface="Times New Roman" panose="02020603050405020304" pitchFamily="18" charset="0"/>
              </a:rPr>
              <a:t>immigré</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endParaRPr>
          </a:p>
          <a:p>
            <a:pPr algn="just"/>
            <a:endParaRPr lang="pl-PL" sz="1800" b="1" dirty="0">
              <a:effectLst/>
              <a:latin typeface="Times New Roman" panose="02020603050405020304" pitchFamily="18" charset="0"/>
              <a:ea typeface="Times New Roman" panose="02020603050405020304" pitchFamily="18" charset="0"/>
            </a:endParaRPr>
          </a:p>
          <a:p>
            <a:pPr algn="just"/>
            <a:r>
              <a:rPr lang="fr-FR" sz="2000" b="1" dirty="0">
                <a:effectLst/>
                <a:latin typeface="Times New Roman" panose="02020603050405020304" pitchFamily="18" charset="0"/>
                <a:ea typeface="Times New Roman" panose="02020603050405020304" pitchFamily="18" charset="0"/>
              </a:rPr>
              <a:t>Un étranger</a:t>
            </a:r>
            <a:r>
              <a:rPr lang="fr-FR" sz="2000" dirty="0">
                <a:effectLst/>
                <a:latin typeface="Times New Roman" panose="02020603050405020304" pitchFamily="18" charset="0"/>
                <a:ea typeface="Times New Roman" panose="02020603050405020304" pitchFamily="18" charset="0"/>
              </a:rPr>
              <a:t> </a:t>
            </a:r>
            <a:r>
              <a:rPr lang="pl-PL" sz="2000" dirty="0">
                <a:effectLst/>
                <a:latin typeface="Times New Roman" panose="02020603050405020304" pitchFamily="18" charset="0"/>
                <a:ea typeface="Times New Roman" panose="02020603050405020304" pitchFamily="18" charset="0"/>
              </a:rPr>
              <a:t>: </a:t>
            </a:r>
            <a:r>
              <a:rPr lang="pl-PL"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a:t>
            </a:r>
            <a:r>
              <a:rPr lang="fr-FR" sz="2000" b="0" i="0" dirty="0" err="1">
                <a:solidFill>
                  <a:srgbClr val="333333"/>
                </a:solidFill>
                <a:effectLst/>
                <a:latin typeface="Times New Roman" panose="02020603050405020304" pitchFamily="18" charset="0"/>
                <a:cs typeface="Times New Roman" panose="02020603050405020304" pitchFamily="18" charset="0"/>
              </a:rPr>
              <a:t>ui</a:t>
            </a:r>
            <a:r>
              <a:rPr lang="fr-FR" sz="2000" b="0" i="0" dirty="0">
                <a:solidFill>
                  <a:srgbClr val="333333"/>
                </a:solidFill>
                <a:effectLst/>
                <a:latin typeface="Times New Roman" panose="02020603050405020304" pitchFamily="18" charset="0"/>
                <a:cs typeface="Times New Roman" panose="02020603050405020304" pitchFamily="18" charset="0"/>
              </a:rPr>
              <a:t> est d'un autre pays, qui n'a pas la nationalité du pays où il se trouve</a:t>
            </a:r>
            <a:r>
              <a:rPr lang="pl-PL" sz="2000" b="0" i="0" dirty="0">
                <a:solidFill>
                  <a:srgbClr val="333333"/>
                </a:solidFill>
                <a:effectLst/>
                <a:latin typeface="Times New Roman" panose="02020603050405020304" pitchFamily="18" charset="0"/>
                <a:cs typeface="Times New Roman" panose="02020603050405020304" pitchFamily="18" charset="0"/>
              </a:rPr>
              <a:t>. Par </a:t>
            </a:r>
            <a:r>
              <a:rPr lang="pl-PL" sz="2000" b="0" i="0" dirty="0" err="1">
                <a:solidFill>
                  <a:srgbClr val="333333"/>
                </a:solidFill>
                <a:effectLst/>
                <a:latin typeface="Times New Roman" panose="02020603050405020304" pitchFamily="18" charset="0"/>
                <a:cs typeface="Times New Roman" panose="02020603050405020304" pitchFamily="18" charset="0"/>
              </a:rPr>
              <a:t>exemple</a:t>
            </a:r>
            <a:r>
              <a:rPr lang="pl-PL" sz="2000" b="0" i="0" dirty="0">
                <a:solidFill>
                  <a:srgbClr val="333333"/>
                </a:solidFill>
                <a:effectLst/>
                <a:latin typeface="Times New Roman" panose="02020603050405020304" pitchFamily="18" charset="0"/>
                <a:cs typeface="Times New Roman" panose="02020603050405020304" pitchFamily="18" charset="0"/>
              </a:rPr>
              <a:t>, en France </a:t>
            </a:r>
            <a:r>
              <a:rPr lang="fr-FR" sz="2000" dirty="0">
                <a:effectLst/>
                <a:latin typeface="Times New Roman" panose="02020603050405020304" pitchFamily="18" charset="0"/>
                <a:ea typeface="Times New Roman" panose="02020603050405020304" pitchFamily="18" charset="0"/>
              </a:rPr>
              <a:t>est une personne qui </a:t>
            </a:r>
            <a:r>
              <a:rPr lang="pl-PL" sz="2000" dirty="0">
                <a:effectLst/>
                <a:latin typeface="Times New Roman" panose="02020603050405020304" pitchFamily="18" charset="0"/>
                <a:ea typeface="Times New Roman" panose="02020603050405020304" pitchFamily="18" charset="0"/>
              </a:rPr>
              <a:t>y </a:t>
            </a:r>
            <a:r>
              <a:rPr lang="fr-FR" sz="2000" dirty="0">
                <a:effectLst/>
                <a:latin typeface="Times New Roman" panose="02020603050405020304" pitchFamily="18" charset="0"/>
                <a:ea typeface="Times New Roman" panose="02020603050405020304" pitchFamily="18" charset="0"/>
              </a:rPr>
              <a:t>réside et ne possède pas la nationalité française, </a:t>
            </a:r>
            <a:r>
              <a:rPr lang="fr-FR" sz="2000" u="sng" dirty="0">
                <a:effectLst/>
                <a:latin typeface="Times New Roman" panose="02020603050405020304" pitchFamily="18" charset="0"/>
                <a:ea typeface="Times New Roman" panose="02020603050405020304" pitchFamily="18" charset="0"/>
              </a:rPr>
              <a:t>par opposition au citoyen français</a:t>
            </a:r>
            <a:r>
              <a:rPr lang="fr-FR" sz="2000" dirty="0">
                <a:effectLst/>
                <a:latin typeface="Times New Roman" panose="02020603050405020304" pitchFamily="18" charset="0"/>
                <a:ea typeface="Times New Roman" panose="02020603050405020304" pitchFamily="18" charset="0"/>
              </a:rPr>
              <a:t> </a:t>
            </a:r>
            <a:r>
              <a:rPr lang="pl-PL" sz="2000" dirty="0">
                <a:latin typeface="Times New Roman" panose="02020603050405020304" pitchFamily="18" charset="0"/>
                <a:ea typeface="Times New Roman" panose="02020603050405020304" pitchFamily="18" charset="0"/>
              </a:rPr>
              <a:t>:</a:t>
            </a:r>
            <a:r>
              <a:rPr lang="fr-FR" sz="2000" dirty="0">
                <a:effectLst/>
                <a:latin typeface="Times New Roman" panose="02020603050405020304" pitchFamily="18" charset="0"/>
                <a:ea typeface="Times New Roman" panose="02020603050405020304" pitchFamily="18" charset="0"/>
              </a:rPr>
              <a:t> </a:t>
            </a:r>
            <a:r>
              <a:rPr lang="fr-FR" sz="2000" dirty="0">
                <a:solidFill>
                  <a:srgbClr val="FF0000"/>
                </a:solidFill>
                <a:effectLst/>
                <a:latin typeface="Times New Roman" panose="02020603050405020304" pitchFamily="18" charset="0"/>
                <a:ea typeface="Times New Roman" panose="02020603050405020304" pitchFamily="18" charset="0"/>
              </a:rPr>
              <a:t>la distinction est juridique et politique</a:t>
            </a:r>
            <a:r>
              <a:rPr lang="fr-FR" sz="2000" dirty="0">
                <a:effectLst/>
                <a:latin typeface="Times New Roman" panose="02020603050405020304" pitchFamily="18" charset="0"/>
                <a:ea typeface="Times New Roman" panose="02020603050405020304" pitchFamily="18" charset="0"/>
              </a:rPr>
              <a:t>.</a:t>
            </a:r>
            <a:r>
              <a:rPr lang="pl-PL" sz="2000" dirty="0">
                <a:latin typeface="Times New Roman" panose="02020603050405020304" pitchFamily="18" charset="0"/>
                <a:ea typeface="Times New Roman" panose="02020603050405020304" pitchFamily="18" charset="0"/>
              </a:rPr>
              <a:t> </a:t>
            </a:r>
            <a:r>
              <a:rPr lang="fr-FR" sz="2000" b="1" dirty="0">
                <a:effectLst/>
                <a:latin typeface="Times New Roman" panose="02020603050405020304" pitchFamily="18" charset="0"/>
                <a:ea typeface="Times New Roman" panose="02020603050405020304" pitchFamily="18" charset="0"/>
              </a:rPr>
              <a:t>Un étranger</a:t>
            </a:r>
            <a:r>
              <a:rPr lang="fr-FR" sz="2000" dirty="0">
                <a:effectLst/>
                <a:latin typeface="Times New Roman" panose="02020603050405020304" pitchFamily="18" charset="0"/>
                <a:ea typeface="Times New Roman" panose="02020603050405020304" pitchFamily="18" charset="0"/>
              </a:rPr>
              <a:t> ne possède pas la nationalité française, mais peut posséder une autre nationalité, ou n'en avoir aucune</a:t>
            </a:r>
            <a:r>
              <a:rPr lang="pl-PL" sz="2000" dirty="0">
                <a:effectLst/>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c'est le cas </a:t>
            </a:r>
            <a:r>
              <a:rPr lang="fr-FR" sz="2000" b="1" dirty="0">
                <a:effectLst/>
                <a:latin typeface="Times New Roman" panose="02020603050405020304" pitchFamily="18" charset="0"/>
                <a:ea typeface="Times New Roman" panose="02020603050405020304" pitchFamily="18" charset="0"/>
              </a:rPr>
              <a:t>des apatrides</a:t>
            </a:r>
            <a:r>
              <a:rPr lang="fr-FR" sz="2000" dirty="0">
                <a:effectLst/>
                <a:latin typeface="Times New Roman" panose="02020603050405020304" pitchFamily="18" charset="0"/>
                <a:ea typeface="Times New Roman" panose="02020603050405020304" pitchFamily="18" charset="0"/>
              </a:rPr>
              <a:t>.</a:t>
            </a:r>
            <a:r>
              <a:rPr lang="fr-FR" sz="2000" dirty="0">
                <a:solidFill>
                  <a:srgbClr val="FF0000"/>
                </a:solidFill>
                <a:effectLst/>
                <a:latin typeface="Times New Roman" panose="02020603050405020304" pitchFamily="18" charset="0"/>
                <a:ea typeface="Times New Roman" panose="02020603050405020304" pitchFamily="18" charset="0"/>
              </a:rPr>
              <a:t> </a:t>
            </a:r>
            <a:endParaRPr lang="pl-PL" sz="2000" dirty="0">
              <a:solidFill>
                <a:srgbClr val="FF0000"/>
              </a:solidFill>
              <a:effectLst/>
              <a:latin typeface="Times New Roman" panose="02020603050405020304" pitchFamily="18" charset="0"/>
              <a:ea typeface="Times New Roman" panose="02020603050405020304" pitchFamily="18" charset="0"/>
            </a:endParaRPr>
          </a:p>
          <a:p>
            <a:pPr algn="just"/>
            <a:endParaRPr lang="pl-PL" sz="2000" dirty="0">
              <a:effectLst/>
              <a:latin typeface="Times New Roman" panose="02020603050405020304" pitchFamily="18" charset="0"/>
              <a:ea typeface="Times New Roman" panose="02020603050405020304" pitchFamily="18" charset="0"/>
            </a:endParaRPr>
          </a:p>
          <a:p>
            <a:pPr algn="just"/>
            <a:r>
              <a:rPr lang="pl-PL" sz="2000" b="1" dirty="0" err="1">
                <a:latin typeface="Times New Roman" panose="02020603050405020304" pitchFamily="18" charset="0"/>
                <a:ea typeface="Times New Roman" panose="02020603050405020304" pitchFamily="18" charset="0"/>
              </a:rPr>
              <a:t>Un</a:t>
            </a:r>
            <a:r>
              <a:rPr lang="pl-PL" sz="2000" b="1" dirty="0">
                <a:latin typeface="Times New Roman" panose="02020603050405020304" pitchFamily="18" charset="0"/>
                <a:ea typeface="Times New Roman" panose="02020603050405020304" pitchFamily="18" charset="0"/>
              </a:rPr>
              <a:t> </a:t>
            </a:r>
            <a:r>
              <a:rPr lang="fr-FR" sz="2000" b="1" dirty="0">
                <a:effectLst/>
                <a:latin typeface="Times New Roman" panose="02020603050405020304" pitchFamily="18" charset="0"/>
                <a:ea typeface="Times New Roman" panose="02020603050405020304" pitchFamily="18" charset="0"/>
              </a:rPr>
              <a:t>immigré</a:t>
            </a:r>
            <a:r>
              <a:rPr lang="fr-FR" sz="2000" dirty="0">
                <a:effectLst/>
                <a:latin typeface="Times New Roman" panose="02020603050405020304" pitchFamily="18" charset="0"/>
                <a:ea typeface="Times New Roman" panose="02020603050405020304" pitchFamily="18" charset="0"/>
              </a:rPr>
              <a:t> se définit comme une personne qui </a:t>
            </a:r>
            <a:r>
              <a:rPr lang="fr-FR" sz="2000" u="sng" dirty="0">
                <a:effectLst/>
                <a:latin typeface="Times New Roman" panose="02020603050405020304" pitchFamily="18" charset="0"/>
                <a:ea typeface="Times New Roman" panose="02020603050405020304" pitchFamily="18" charset="0"/>
              </a:rPr>
              <a:t>est née à l’extérieur du territoire français</a:t>
            </a:r>
            <a:r>
              <a:rPr lang="fr-FR" sz="2000" dirty="0">
                <a:effectLst/>
                <a:latin typeface="Times New Roman" panose="02020603050405020304" pitchFamily="18" charset="0"/>
                <a:ea typeface="Times New Roman" panose="02020603050405020304" pitchFamily="18" charset="0"/>
              </a:rPr>
              <a:t> et qui est venue ensuite s’établir sur le sol français ; l`immigré s’oppose donc à </a:t>
            </a:r>
            <a:r>
              <a:rPr lang="fr-FR" sz="2000" b="1" dirty="0">
                <a:effectLst/>
                <a:latin typeface="Times New Roman" panose="02020603050405020304" pitchFamily="18" charset="0"/>
                <a:ea typeface="Times New Roman" panose="02020603050405020304" pitchFamily="18" charset="0"/>
              </a:rPr>
              <a:t>l`indigène, à l`autochtone, bref au natif</a:t>
            </a:r>
            <a:r>
              <a:rPr lang="pl-PL" sz="2000" b="1" dirty="0">
                <a:latin typeface="Times New Roman" panose="02020603050405020304" pitchFamily="18" charset="0"/>
                <a:ea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rPr>
              <a:t> </a:t>
            </a:r>
            <a:r>
              <a:rPr lang="fr-FR" sz="2000" dirty="0">
                <a:solidFill>
                  <a:srgbClr val="FF0000"/>
                </a:solidFill>
                <a:effectLst/>
                <a:latin typeface="Times New Roman" panose="02020603050405020304" pitchFamily="18" charset="0"/>
                <a:ea typeface="Times New Roman" panose="02020603050405020304" pitchFamily="18" charset="0"/>
              </a:rPr>
              <a:t>la distinction est à la fois géographique et démographique.  </a:t>
            </a:r>
            <a:endParaRPr lang="pl-PL" sz="2000" dirty="0">
              <a:solidFill>
                <a:srgbClr val="FF0000"/>
              </a:solidFill>
              <a:effectLst/>
              <a:latin typeface="Times New Roman" panose="02020603050405020304" pitchFamily="18" charset="0"/>
              <a:ea typeface="Times New Roman" panose="02020603050405020304" pitchFamily="18" charset="0"/>
            </a:endParaRPr>
          </a:p>
          <a:p>
            <a:pPr algn="just"/>
            <a:endParaRPr lang="pl-PL" sz="2000" dirty="0">
              <a:solidFill>
                <a:srgbClr val="FF0000"/>
              </a:solidFill>
              <a:latin typeface="Times New Roman" panose="02020603050405020304" pitchFamily="18" charset="0"/>
              <a:ea typeface="Times New Roman" panose="02020603050405020304" pitchFamily="18" charset="0"/>
            </a:endParaRPr>
          </a:p>
          <a:p>
            <a:pPr algn="just"/>
            <a:r>
              <a:rPr lang="fr-FR" sz="2000" b="1" dirty="0">
                <a:effectLst/>
                <a:latin typeface="Times New Roman" panose="02020603050405020304" pitchFamily="18" charset="0"/>
                <a:ea typeface="Times New Roman" panose="02020603050405020304" pitchFamily="18" charset="0"/>
              </a:rPr>
              <a:t>Un apatride</a:t>
            </a:r>
            <a:r>
              <a:rPr lang="fr-FR" sz="2000" dirty="0">
                <a:effectLst/>
                <a:latin typeface="Times New Roman" panose="02020603050405020304" pitchFamily="18" charset="0"/>
                <a:ea typeface="Times New Roman" panose="02020603050405020304" pitchFamily="18" charset="0"/>
              </a:rPr>
              <a:t> est, selon la convention de New York du 28 septembre 1954, « toute personne qu'aucun État ne considère comme son ressortissant par application de sa législation ». Plus simplement, un apatride est une personne dépourvue de nationalité, qui ne bénéficie de la protection d'aucun État. </a:t>
            </a:r>
            <a:endParaRPr lang="pl-PL" sz="2000" dirty="0">
              <a:effectLst/>
              <a:latin typeface="Times New Roman" panose="02020603050405020304" pitchFamily="18" charset="0"/>
              <a:ea typeface="Times New Roman" panose="02020603050405020304" pitchFamily="18" charset="0"/>
            </a:endParaRPr>
          </a:p>
          <a:p>
            <a:pPr algn="just"/>
            <a:endParaRPr lang="pl-PL"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671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B523CC7-DE38-4BED-B655-4F236AF66297}"/>
              </a:ext>
            </a:extLst>
          </p:cNvPr>
          <p:cNvSpPr txBox="1"/>
          <p:nvPr/>
        </p:nvSpPr>
        <p:spPr>
          <a:xfrm>
            <a:off x="1278384" y="683582"/>
            <a:ext cx="9055223" cy="3754874"/>
          </a:xfrm>
          <a:prstGeom prst="rect">
            <a:avLst/>
          </a:prstGeom>
          <a:noFill/>
        </p:spPr>
        <p:txBody>
          <a:bodyPr wrap="square">
            <a:spAutoFit/>
          </a:bodyPr>
          <a:lstStyle/>
          <a:p>
            <a:pPr algn="l"/>
            <a:r>
              <a:rPr lang="pl-PL" sz="2000" b="1" i="0" cap="all" dirty="0">
                <a:effectLst/>
                <a:latin typeface="Times New Roman" panose="02020603050405020304" pitchFamily="18" charset="0"/>
                <a:cs typeface="Times New Roman" panose="02020603050405020304" pitchFamily="18" charset="0"/>
              </a:rPr>
              <a:t>                               Jean-Claude </a:t>
            </a:r>
            <a:r>
              <a:rPr lang="pl-PL" sz="2000" b="1" i="0" cap="all" dirty="0" err="1">
                <a:effectLst/>
                <a:latin typeface="Times New Roman" panose="02020603050405020304" pitchFamily="18" charset="0"/>
                <a:cs typeface="Times New Roman" panose="02020603050405020304" pitchFamily="18" charset="0"/>
              </a:rPr>
              <a:t>Barreau</a:t>
            </a:r>
            <a:endParaRPr lang="pl-PL" sz="2000" b="1" i="0" cap="all" dirty="0">
              <a:effectLst/>
              <a:latin typeface="Times New Roman" panose="02020603050405020304" pitchFamily="18" charset="0"/>
              <a:cs typeface="Times New Roman" panose="02020603050405020304" pitchFamily="18" charset="0"/>
            </a:endParaRPr>
          </a:p>
          <a:p>
            <a:pPr algn="l"/>
            <a:endParaRPr lang="pl-PL" sz="2000" b="1" i="0" cap="all" dirty="0">
              <a:effectLst/>
              <a:latin typeface="Times New Roman" panose="02020603050405020304" pitchFamily="18" charset="0"/>
              <a:cs typeface="Times New Roman" panose="02020603050405020304" pitchFamily="18" charset="0"/>
            </a:endParaRPr>
          </a:p>
          <a:p>
            <a:pPr algn="l"/>
            <a:r>
              <a:rPr lang="pl-PL" sz="2000" b="1" i="0" cap="all" dirty="0">
                <a:effectLst/>
                <a:latin typeface="Times New Roman" panose="02020603050405020304" pitchFamily="18" charset="0"/>
                <a:cs typeface="Times New Roman" panose="02020603050405020304" pitchFamily="18" charset="0"/>
              </a:rPr>
              <a:t>                       „</a:t>
            </a:r>
            <a:r>
              <a:rPr lang="fr-FR" sz="2000" b="1" i="0" cap="all" dirty="0">
                <a:effectLst/>
                <a:latin typeface="Times New Roman" panose="02020603050405020304" pitchFamily="18" charset="0"/>
                <a:cs typeface="Times New Roman" panose="02020603050405020304" pitchFamily="18" charset="0"/>
              </a:rPr>
              <a:t>LES IMMIGRÉS, C’ÉTAIT AVANT</a:t>
            </a:r>
            <a:r>
              <a:rPr lang="pl-PL" sz="2000" b="1" i="0" cap="all" dirty="0">
                <a:effectLst/>
                <a:latin typeface="Times New Roman" panose="02020603050405020304" pitchFamily="18" charset="0"/>
                <a:cs typeface="Times New Roman" panose="02020603050405020304" pitchFamily="18" charset="0"/>
              </a:rPr>
              <a:t>”</a:t>
            </a:r>
          </a:p>
          <a:p>
            <a:pPr algn="l"/>
            <a:endParaRPr lang="pl-PL" sz="2000" b="1" i="0" cap="all" dirty="0">
              <a:effectLst/>
              <a:latin typeface="Times New Roman" panose="02020603050405020304" pitchFamily="18" charset="0"/>
              <a:cs typeface="Times New Roman" panose="02020603050405020304" pitchFamily="18" charset="0"/>
            </a:endParaRPr>
          </a:p>
          <a:p>
            <a:pPr algn="l"/>
            <a:r>
              <a:rPr lang="fr-FR" sz="2000" b="1" i="1" dirty="0">
                <a:effectLst/>
                <a:latin typeface="Times New Roman" panose="02020603050405020304" pitchFamily="18" charset="0"/>
                <a:cs typeface="Times New Roman" panose="02020603050405020304" pitchFamily="18" charset="0"/>
              </a:rPr>
              <a:t>Le mot "migrant" est désormais utilisé pour désigner les "immigrés".</a:t>
            </a:r>
          </a:p>
          <a:p>
            <a:pPr algn="l"/>
            <a:endParaRPr lang="pl-PL" sz="2000" b="1" i="0" u="sng" dirty="0">
              <a:effectLst/>
              <a:latin typeface="Times New Roman" panose="02020603050405020304" pitchFamily="18" charset="0"/>
              <a:cs typeface="Times New Roman" panose="02020603050405020304" pitchFamily="18" charset="0"/>
            </a:endParaRPr>
          </a:p>
          <a:p>
            <a:pPr algn="l"/>
            <a:endParaRPr lang="fr-FR" sz="2000" b="1" i="0" u="sng" dirty="0">
              <a:effectLst/>
              <a:latin typeface="Times New Roman" panose="02020603050405020304" pitchFamily="18" charset="0"/>
              <a:cs typeface="Times New Roman" panose="02020603050405020304" pitchFamily="18" charset="0"/>
            </a:endParaRPr>
          </a:p>
          <a:p>
            <a:pPr algn="l"/>
            <a:r>
              <a:rPr lang="fr-FR" sz="2000" b="0" i="0" dirty="0">
                <a:effectLst/>
                <a:latin typeface="Times New Roman" panose="02020603050405020304" pitchFamily="18" charset="0"/>
                <a:cs typeface="Times New Roman" panose="02020603050405020304" pitchFamily="18" charset="0"/>
              </a:rPr>
              <a:t>Les multiples expressions employées pour désigner une même réalité nuisent à la compréhension d'un phénomène et de ces enjeux. L'emploi abusif du mot "</a:t>
            </a:r>
            <a:r>
              <a:rPr lang="fr-FR" sz="2000" b="0" i="0" u="sng" dirty="0">
                <a:effectLst/>
                <a:latin typeface="Times New Roman" panose="02020603050405020304" pitchFamily="18" charset="0"/>
                <a:cs typeface="Times New Roman" panose="02020603050405020304" pitchFamily="18" charset="0"/>
              </a:rPr>
              <a:t>migrant</a:t>
            </a:r>
            <a:r>
              <a:rPr lang="fr-FR" sz="2000" b="0" i="0" dirty="0">
                <a:effectLst/>
                <a:latin typeface="Times New Roman" panose="02020603050405020304" pitchFamily="18" charset="0"/>
                <a:cs typeface="Times New Roman" panose="02020603050405020304" pitchFamily="18" charset="0"/>
              </a:rPr>
              <a:t>" ne vient adoucir qu'en surface les crispations autour de l'afflux de </a:t>
            </a:r>
            <a:r>
              <a:rPr lang="fr-FR" sz="2000" b="0" i="0" u="sng" dirty="0">
                <a:effectLst/>
                <a:latin typeface="Times New Roman" panose="02020603050405020304" pitchFamily="18" charset="0"/>
                <a:cs typeface="Times New Roman" panose="02020603050405020304" pitchFamily="18" charset="0"/>
              </a:rPr>
              <a:t>clandestins</a:t>
            </a:r>
            <a:r>
              <a:rPr lang="fr-FR" sz="2000" b="0" i="0" dirty="0">
                <a:effectLst/>
                <a:latin typeface="Times New Roman" panose="02020603050405020304" pitchFamily="18" charset="0"/>
                <a:cs typeface="Times New Roman" panose="02020603050405020304" pitchFamily="18" charset="0"/>
              </a:rPr>
              <a:t> en Europe, détournant notre attention du fond du problème.</a:t>
            </a:r>
            <a:endParaRPr lang="pl-PL" sz="2000" b="0" i="0" dirty="0">
              <a:effectLst/>
              <a:latin typeface="Times New Roman" panose="02020603050405020304" pitchFamily="18" charset="0"/>
              <a:cs typeface="Times New Roman" panose="02020603050405020304" pitchFamily="18" charset="0"/>
            </a:endParaRPr>
          </a:p>
          <a:p>
            <a:pPr algn="l"/>
            <a:endParaRPr lang="pl-PL" b="0" i="0" dirty="0">
              <a:solidFill>
                <a:srgbClr val="606060"/>
              </a:solidFill>
              <a:effectLst/>
              <a:latin typeface="Merriweather" panose="00000500000000000000" pitchFamily="2" charset="-18"/>
            </a:endParaRPr>
          </a:p>
        </p:txBody>
      </p:sp>
    </p:spTree>
    <p:extLst>
      <p:ext uri="{BB962C8B-B14F-4D97-AF65-F5344CB8AC3E}">
        <p14:creationId xmlns:p14="http://schemas.microsoft.com/office/powerpoint/2010/main" val="71344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5577E6B-83FA-4DFE-8638-8A5AB9FB65AC}"/>
              </a:ext>
            </a:extLst>
          </p:cNvPr>
          <p:cNvSpPr txBox="1"/>
          <p:nvPr/>
        </p:nvSpPr>
        <p:spPr>
          <a:xfrm>
            <a:off x="186431" y="79899"/>
            <a:ext cx="11807301" cy="5632311"/>
          </a:xfrm>
          <a:prstGeom prst="rect">
            <a:avLst/>
          </a:prstGeom>
          <a:noFill/>
        </p:spPr>
        <p:txBody>
          <a:bodyPr wrap="square">
            <a:spAutoFit/>
          </a:bodyPr>
          <a:lstStyle/>
          <a:p>
            <a:pPr algn="l"/>
            <a:r>
              <a:rPr lang="pl-PL" dirty="0">
                <a:solidFill>
                  <a:srgbClr val="E60004"/>
                </a:solidFill>
                <a:latin typeface="LibeSans-Ultra"/>
              </a:rPr>
              <a:t>Le </a:t>
            </a:r>
            <a:r>
              <a:rPr lang="pl-PL" dirty="0" err="1">
                <a:solidFill>
                  <a:srgbClr val="E60004"/>
                </a:solidFill>
                <a:latin typeface="LibeSans-Ultra"/>
              </a:rPr>
              <a:t>journal</a:t>
            </a:r>
            <a:r>
              <a:rPr lang="pl-PL" dirty="0">
                <a:solidFill>
                  <a:srgbClr val="E60004"/>
                </a:solidFill>
                <a:latin typeface="LibeSans-Ultra"/>
              </a:rPr>
              <a:t> „</a:t>
            </a:r>
            <a:r>
              <a:rPr lang="pl-PL" b="1" dirty="0">
                <a:solidFill>
                  <a:srgbClr val="E60004"/>
                </a:solidFill>
                <a:latin typeface="Times New Roman" panose="02020603050405020304" pitchFamily="18" charset="0"/>
                <a:cs typeface="Times New Roman" panose="02020603050405020304" pitchFamily="18" charset="0"/>
              </a:rPr>
              <a:t>LIBERATION” (www.liberation.fr)</a:t>
            </a:r>
            <a:endParaRPr lang="fr-FR" b="1" i="0" dirty="0">
              <a:solidFill>
                <a:srgbClr val="191919"/>
              </a:solidFill>
              <a:effectLst/>
              <a:latin typeface="Times New Roman" panose="02020603050405020304" pitchFamily="18" charset="0"/>
              <a:cs typeface="Times New Roman" panose="02020603050405020304" pitchFamily="18" charset="0"/>
            </a:endParaRPr>
          </a:p>
          <a:p>
            <a:pPr algn="l"/>
            <a:r>
              <a:rPr lang="pl-PL" b="1" i="0" dirty="0">
                <a:solidFill>
                  <a:srgbClr val="1A1A1A"/>
                </a:solidFill>
                <a:effectLst/>
                <a:latin typeface="Times New Roman" panose="02020603050405020304" pitchFamily="18" charset="0"/>
                <a:cs typeface="Times New Roman" panose="02020603050405020304" pitchFamily="18" charset="0"/>
              </a:rPr>
              <a:t>				LAURE ANDRILLON </a:t>
            </a:r>
          </a:p>
          <a:p>
            <a:pPr algn="l"/>
            <a:r>
              <a:rPr lang="pl-PL" b="1" dirty="0">
                <a:solidFill>
                  <a:srgbClr val="1A1A1A"/>
                </a:solidFill>
                <a:latin typeface="Times New Roman" panose="02020603050405020304" pitchFamily="18" charset="0"/>
                <a:cs typeface="Times New Roman" panose="02020603050405020304" pitchFamily="18" charset="0"/>
              </a:rPr>
              <a:t>		„</a:t>
            </a:r>
            <a:r>
              <a:rPr lang="fr-FR" b="1" i="0" dirty="0">
                <a:solidFill>
                  <a:srgbClr val="1A1A1A"/>
                </a:solidFill>
                <a:effectLst/>
                <a:latin typeface="Times New Roman" panose="02020603050405020304" pitchFamily="18" charset="0"/>
                <a:cs typeface="Times New Roman" panose="02020603050405020304" pitchFamily="18" charset="0"/>
              </a:rPr>
              <a:t>Migrants et réfugiés : des mots aux frontières bien définies</a:t>
            </a:r>
            <a:r>
              <a:rPr lang="pl-PL" b="1" i="0" dirty="0">
                <a:solidFill>
                  <a:srgbClr val="1A1A1A"/>
                </a:solidFill>
                <a:effectLst/>
                <a:latin typeface="Times New Roman" panose="02020603050405020304" pitchFamily="18" charset="0"/>
                <a:cs typeface="Times New Roman" panose="02020603050405020304" pitchFamily="18" charset="0"/>
              </a:rPr>
              <a:t>”</a:t>
            </a:r>
            <a:endParaRPr lang="fr-FR" b="1" i="0" dirty="0">
              <a:solidFill>
                <a:srgbClr val="1A1A1A"/>
              </a:solidFill>
              <a:effectLst/>
              <a:latin typeface="Times New Roman" panose="02020603050405020304" pitchFamily="18" charset="0"/>
              <a:cs typeface="Times New Roman" panose="02020603050405020304" pitchFamily="18" charset="0"/>
            </a:endParaRPr>
          </a:p>
          <a:p>
            <a:r>
              <a:rPr lang="fr-FR" b="1" i="1" dirty="0">
                <a:solidFill>
                  <a:srgbClr val="191919"/>
                </a:solidFill>
                <a:effectLst/>
                <a:latin typeface="Times New Roman" panose="02020603050405020304" pitchFamily="18" charset="0"/>
                <a:cs typeface="Times New Roman" panose="02020603050405020304" pitchFamily="18" charset="0"/>
              </a:rPr>
              <a:t>Face aux vagues de migrations actuelles, l'usage d'un terme ou d'un autre, qui recouvrent des réalités juridiques et symboliques différentes, n'est pas anodin.</a:t>
            </a:r>
            <a:endParaRPr lang="pl-PL" b="1" i="1" dirty="0">
              <a:solidFill>
                <a:srgbClr val="191919"/>
              </a:solidFill>
              <a:effectLst/>
              <a:latin typeface="Times New Roman" panose="02020603050405020304" pitchFamily="18" charset="0"/>
              <a:cs typeface="Times New Roman" panose="02020603050405020304" pitchFamily="18" charset="0"/>
            </a:endParaRPr>
          </a:p>
          <a:p>
            <a:endParaRPr lang="pl-PL" b="0" i="0" dirty="0">
              <a:solidFill>
                <a:srgbClr val="191919"/>
              </a:solidFill>
              <a:effectLst/>
              <a:latin typeface="Times New Roman" panose="02020603050405020304" pitchFamily="18" charset="0"/>
              <a:cs typeface="Times New Roman" panose="02020603050405020304" pitchFamily="18" charset="0"/>
            </a:endParaRPr>
          </a:p>
          <a:p>
            <a:r>
              <a:rPr lang="fr-FR" b="0" i="0" dirty="0">
                <a:solidFill>
                  <a:srgbClr val="191919"/>
                </a:solidFill>
                <a:effectLst/>
                <a:latin typeface="Times New Roman" panose="02020603050405020304" pitchFamily="18" charset="0"/>
                <a:cs typeface="Times New Roman" panose="02020603050405020304" pitchFamily="18" charset="0"/>
              </a:rPr>
              <a:t>Tous les réfugiés sont des migrants, mais tous les migrants ne sont pas des réfugiés. Loin d'être synonymes, ces termes souvent utilisés indifféremment renvoient à des statuts juridiques bien distincts. Le migrant effectue une migration volontaire pour des raisons économiques, politiques ou culturelles, et relève du droit national. Le réfugié relève en revanche du droit international, sa migration étant considérée comme contrainte par la situation de son pays d'origine. Est réfugiée une personne qui a obtenu l'asile d'un autre </a:t>
            </a:r>
            <a:r>
              <a:rPr lang="fr-FR" b="0" i="0" dirty="0" err="1">
                <a:solidFill>
                  <a:srgbClr val="191919"/>
                </a:solidFill>
                <a:effectLst/>
                <a:latin typeface="Times New Roman" panose="02020603050405020304" pitchFamily="18" charset="0"/>
                <a:cs typeface="Times New Roman" panose="02020603050405020304" pitchFamily="18" charset="0"/>
              </a:rPr>
              <a:t>Etat</a:t>
            </a:r>
            <a:r>
              <a:rPr lang="fr-FR" b="0" i="0" dirty="0">
                <a:solidFill>
                  <a:srgbClr val="191919"/>
                </a:solidFill>
                <a:effectLst/>
                <a:latin typeface="Times New Roman" panose="02020603050405020304" pitchFamily="18" charset="0"/>
                <a:cs typeface="Times New Roman" panose="02020603050405020304" pitchFamily="18" charset="0"/>
              </a:rPr>
              <a:t>, conformément à la convention de Genève signée en 1951 et ratifiée par 145 </a:t>
            </a:r>
            <a:r>
              <a:rPr lang="fr-FR" b="0" i="0" dirty="0" err="1">
                <a:solidFill>
                  <a:srgbClr val="191919"/>
                </a:solidFill>
                <a:effectLst/>
                <a:latin typeface="Times New Roman" panose="02020603050405020304" pitchFamily="18" charset="0"/>
                <a:cs typeface="Times New Roman" panose="02020603050405020304" pitchFamily="18" charset="0"/>
              </a:rPr>
              <a:t>Etats</a:t>
            </a:r>
            <a:r>
              <a:rPr lang="fr-FR" b="0" i="0" dirty="0">
                <a:solidFill>
                  <a:srgbClr val="191919"/>
                </a:solidFill>
                <a:effectLst/>
                <a:latin typeface="Times New Roman" panose="02020603050405020304" pitchFamily="18" charset="0"/>
                <a:cs typeface="Times New Roman" panose="02020603050405020304" pitchFamily="18" charset="0"/>
              </a:rPr>
              <a:t> membres des Nations Unies</a:t>
            </a:r>
            <a:r>
              <a:rPr lang="pl-PL" b="0" i="0" dirty="0">
                <a:solidFill>
                  <a:srgbClr val="191919"/>
                </a:solidFill>
                <a:effectLst/>
                <a:latin typeface="Times New Roman" panose="02020603050405020304" pitchFamily="18" charset="0"/>
                <a:cs typeface="Times New Roman" panose="02020603050405020304" pitchFamily="18" charset="0"/>
              </a:rPr>
              <a:t>. </a:t>
            </a:r>
            <a:r>
              <a:rPr lang="fr-FR" b="0" i="0" dirty="0">
                <a:solidFill>
                  <a:srgbClr val="E60004"/>
                </a:solidFill>
                <a:effectLst/>
                <a:latin typeface="Times New Roman" panose="02020603050405020304" pitchFamily="18" charset="0"/>
                <a:cs typeface="Times New Roman" panose="02020603050405020304" pitchFamily="18" charset="0"/>
                <a:hlinkClick r:id="rId2"/>
              </a:rPr>
              <a:t>Comme le rappelle William Spindler, porte-parole du Haut Commissariat de l'ONU pour les réfugiés (HCR), </a:t>
            </a:r>
            <a:r>
              <a:rPr lang="fr-FR" b="0" i="1" dirty="0">
                <a:solidFill>
                  <a:srgbClr val="E60004"/>
                </a:solidFill>
                <a:effectLst/>
                <a:latin typeface="Times New Roman" panose="02020603050405020304" pitchFamily="18" charset="0"/>
                <a:cs typeface="Times New Roman" panose="02020603050405020304" pitchFamily="18" charset="0"/>
                <a:hlinkClick r:id="rId2"/>
              </a:rPr>
              <a:t>«il est tout simplement inexact de parler de migrants syriens, alors que la Syrie est en guerre».</a:t>
            </a:r>
            <a:endParaRPr lang="pl-PL" b="0" i="1" dirty="0">
              <a:solidFill>
                <a:srgbClr val="E60004"/>
              </a:solidFill>
              <a:effectLst/>
              <a:latin typeface="Times New Roman" panose="02020603050405020304" pitchFamily="18" charset="0"/>
              <a:cs typeface="Times New Roman" panose="02020603050405020304" pitchFamily="18" charset="0"/>
            </a:endParaRPr>
          </a:p>
          <a:p>
            <a:r>
              <a:rPr lang="fr-FR" b="0" i="0" dirty="0">
                <a:solidFill>
                  <a:srgbClr val="191919"/>
                </a:solidFill>
                <a:effectLst/>
                <a:latin typeface="Times New Roman" panose="02020603050405020304" pitchFamily="18" charset="0"/>
                <a:cs typeface="Times New Roman" panose="02020603050405020304" pitchFamily="18" charset="0"/>
              </a:rPr>
              <a:t>Il y a un an déjà, </a:t>
            </a:r>
            <a:r>
              <a:rPr lang="fr-FR" b="0" i="0" dirty="0">
                <a:solidFill>
                  <a:srgbClr val="E60004"/>
                </a:solidFill>
                <a:effectLst/>
                <a:latin typeface="Times New Roman" panose="02020603050405020304" pitchFamily="18" charset="0"/>
                <a:cs typeface="Times New Roman" panose="02020603050405020304" pitchFamily="18" charset="0"/>
                <a:hlinkClick r:id="rId3"/>
              </a:rPr>
              <a:t>certains médias se demandaient s'il fallait nommer réfugiés ou migrants ces enfants non accompagnés qui fuyaient l'Amérique centrale pour chercher refuge aux Etats-Unis via la frontière mexicaine</a:t>
            </a:r>
            <a:r>
              <a:rPr lang="fr-FR" b="0" i="0" dirty="0">
                <a:solidFill>
                  <a:srgbClr val="191919"/>
                </a:solidFill>
                <a:effectLst/>
                <a:latin typeface="Times New Roman" panose="02020603050405020304" pitchFamily="18" charset="0"/>
                <a:cs typeface="Times New Roman" panose="02020603050405020304" pitchFamily="18" charset="0"/>
              </a:rPr>
              <a:t>. Si la question ressurgit avec autant de force à propos de la situation actuelle en Méditerranée, c'est parce que les médias comme les hommes politiques utilisent régulièrement l'expression «crise des migrants» pour y faire référence. Adrian Edwards, porte-parole du HCR, explique à </a:t>
            </a:r>
            <a:r>
              <a:rPr lang="fr-FR" b="0" i="1" dirty="0">
                <a:solidFill>
                  <a:srgbClr val="191919"/>
                </a:solidFill>
                <a:effectLst/>
                <a:latin typeface="Times New Roman" panose="02020603050405020304" pitchFamily="18" charset="0"/>
                <a:cs typeface="Times New Roman" panose="02020603050405020304" pitchFamily="18" charset="0"/>
              </a:rPr>
              <a:t>Libération</a:t>
            </a:r>
            <a:r>
              <a:rPr lang="fr-FR" b="0" i="0" dirty="0">
                <a:solidFill>
                  <a:srgbClr val="191919"/>
                </a:solidFill>
                <a:effectLst/>
                <a:latin typeface="Times New Roman" panose="02020603050405020304" pitchFamily="18" charset="0"/>
                <a:cs typeface="Times New Roman" panose="02020603050405020304" pitchFamily="18" charset="0"/>
              </a:rPr>
              <a:t> que cette expression est </a:t>
            </a:r>
            <a:r>
              <a:rPr lang="fr-FR" b="0" i="1" dirty="0">
                <a:solidFill>
                  <a:srgbClr val="191919"/>
                </a:solidFill>
                <a:effectLst/>
                <a:latin typeface="Times New Roman" panose="02020603050405020304" pitchFamily="18" charset="0"/>
                <a:cs typeface="Times New Roman" panose="02020603050405020304" pitchFamily="18" charset="0"/>
              </a:rPr>
              <a:t>«factuellement erronée, potentiellement nocive pour l'attitude du public à l'égard des demandeurs d'asile et des réfugiés, et d'autant plus que, faisant office d'expression fourre-tout, son utilisation s'entérine»</a:t>
            </a:r>
            <a:r>
              <a:rPr lang="fr-FR" b="0" i="0" dirty="0">
                <a:solidFill>
                  <a:srgbClr val="191919"/>
                </a:solidFill>
                <a:effectLst/>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22456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3568</Words>
  <Application>Microsoft Office PowerPoint</Application>
  <PresentationFormat>Panoramiczny</PresentationFormat>
  <Paragraphs>193</Paragraphs>
  <Slides>26</Slides>
  <Notes>0</Notes>
  <HiddenSlides>0</HiddenSlides>
  <MMClips>0</MMClips>
  <ScaleCrop>false</ScaleCrop>
  <HeadingPairs>
    <vt:vector size="6" baseType="variant">
      <vt:variant>
        <vt:lpstr>Używane czcionki</vt:lpstr>
      </vt:variant>
      <vt:variant>
        <vt:i4>15</vt:i4>
      </vt:variant>
      <vt:variant>
        <vt:lpstr>Motyw</vt:lpstr>
      </vt:variant>
      <vt:variant>
        <vt:i4>1</vt:i4>
      </vt:variant>
      <vt:variant>
        <vt:lpstr>Tytuły slajdów</vt:lpstr>
      </vt:variant>
      <vt:variant>
        <vt:i4>26</vt:i4>
      </vt:variant>
    </vt:vector>
  </HeadingPairs>
  <TitlesOfParts>
    <vt:vector size="42" baseType="lpstr">
      <vt:lpstr>-apple-system</vt:lpstr>
      <vt:lpstr>Arial</vt:lpstr>
      <vt:lpstr>BrownBold</vt:lpstr>
      <vt:lpstr>Calibri</vt:lpstr>
      <vt:lpstr>Calibri Light</vt:lpstr>
      <vt:lpstr>Lausanne</vt:lpstr>
      <vt:lpstr>LibeSans-Ultra</vt:lpstr>
      <vt:lpstr>Merriweather</vt:lpstr>
      <vt:lpstr>ProximaNova</vt:lpstr>
      <vt:lpstr>ProximaNovaCond</vt:lpstr>
      <vt:lpstr>Source Sans Pro</vt:lpstr>
      <vt:lpstr>TiemposHeadline</vt:lpstr>
      <vt:lpstr>TiemposText</vt:lpstr>
      <vt:lpstr>Times New Roman</vt:lpstr>
      <vt:lpstr>Verdana</vt:lpstr>
      <vt:lpstr>Motyw pakietu Office</vt:lpstr>
      <vt:lpstr>Vocabulaire des migrations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Le pays d`accueil  versus   le pays d`origine</vt:lpstr>
      <vt:lpstr>L`état final            versus          Processus en cours</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Vocabulaire de l`immigration</dc:title>
  <dc:creator>DELL</dc:creator>
  <cp:lastModifiedBy>DELL</cp:lastModifiedBy>
  <cp:revision>52</cp:revision>
  <dcterms:created xsi:type="dcterms:W3CDTF">2020-10-06T21:57:57Z</dcterms:created>
  <dcterms:modified xsi:type="dcterms:W3CDTF">2023-05-14T00:02:15Z</dcterms:modified>
</cp:coreProperties>
</file>