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8" r:id="rId3"/>
    <p:sldId id="271" r:id="rId4"/>
    <p:sldId id="275" r:id="rId5"/>
    <p:sldId id="276" r:id="rId6"/>
    <p:sldId id="277" r:id="rId7"/>
    <p:sldId id="279" r:id="rId8"/>
    <p:sldId id="280"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D09B33-6E89-9482-8831-E861C8BD7E2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9ECD47-C380-B39D-60B3-927075A5A7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8070A53-F9E1-B675-4D69-AF4A010FAF63}"/>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5" name="Symbol zastępczy stopki 4">
            <a:extLst>
              <a:ext uri="{FF2B5EF4-FFF2-40B4-BE49-F238E27FC236}">
                <a16:creationId xmlns:a16="http://schemas.microsoft.com/office/drawing/2014/main" id="{4736031C-863C-6C40-9891-47C5976F28E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4EB4FC2-C825-09A0-715F-DE1533559B49}"/>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1659864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EDC085-8CD6-5E4F-7486-637673FCC53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53A4BBA-5F33-259C-CC95-D10F3F1D4AF1}"/>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4221E17-8582-B92A-FEA0-0CE4C42A8248}"/>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5" name="Symbol zastępczy stopki 4">
            <a:extLst>
              <a:ext uri="{FF2B5EF4-FFF2-40B4-BE49-F238E27FC236}">
                <a16:creationId xmlns:a16="http://schemas.microsoft.com/office/drawing/2014/main" id="{C1FE0D4F-A28C-404E-DBF3-F3E8DD319C6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5CD8EC0-FD5F-7034-2407-08EC4D12F99D}"/>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315850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1FDE3AB-EE12-1B26-3DD1-84173DB48FF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4A130E81-CC7E-CD2A-EAA0-DC00214FC69E}"/>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D373DD-59DB-FF9E-388B-830F4779707E}"/>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5" name="Symbol zastępczy stopki 4">
            <a:extLst>
              <a:ext uri="{FF2B5EF4-FFF2-40B4-BE49-F238E27FC236}">
                <a16:creationId xmlns:a16="http://schemas.microsoft.com/office/drawing/2014/main" id="{6E92C865-2F63-EB84-D401-A84F6F4B6EE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34E0A2A-6E6A-D282-C6BC-92C6B3D5B146}"/>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403113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8E4EE8-978C-7585-1457-8956F64C6F4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965489F-E809-FD15-510F-1BAEF97E194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25040C7-1586-405D-2D21-2FFB63612CB5}"/>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5" name="Symbol zastępczy stopki 4">
            <a:extLst>
              <a:ext uri="{FF2B5EF4-FFF2-40B4-BE49-F238E27FC236}">
                <a16:creationId xmlns:a16="http://schemas.microsoft.com/office/drawing/2014/main" id="{0075F665-3F0A-F484-AE23-5B246BDA27B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2496539-B386-E578-CA28-C256087F30FE}"/>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208233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A68707-8F52-E3C9-C3AF-F7B2B6D1636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C17D379-86DF-8CAB-A6CC-BD5227E891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7C7B960C-5FE3-B46D-7363-50CDD3987499}"/>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5" name="Symbol zastępczy stopki 4">
            <a:extLst>
              <a:ext uri="{FF2B5EF4-FFF2-40B4-BE49-F238E27FC236}">
                <a16:creationId xmlns:a16="http://schemas.microsoft.com/office/drawing/2014/main" id="{A5D998D4-99CC-C603-D8D4-C81887AB9C4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DB456B6-CA48-4036-4A87-090390ABBABC}"/>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294439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583ABA-4380-2413-BF99-7AADE0DFF66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1D12822-D819-4F5B-3B63-453720D5BC1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BEAD7C2D-C7ED-ACA7-2DA0-8D8D2F4DC56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509E9CF-D9F7-28FA-10DC-21B4E6D307A9}"/>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6" name="Symbol zastępczy stopki 5">
            <a:extLst>
              <a:ext uri="{FF2B5EF4-FFF2-40B4-BE49-F238E27FC236}">
                <a16:creationId xmlns:a16="http://schemas.microsoft.com/office/drawing/2014/main" id="{B33D683B-09EE-A72B-6E44-D51CA648CE3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1ED96D8-AA0F-3EB6-8054-5E31E447D2A1}"/>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119338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12A8F7-5330-164E-C73D-76773573719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7B0AB5B-6D7D-4264-F033-37A08AEBDA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681D751-66B0-A29F-5248-3BF319219D4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BEDC62C-8D73-5096-478F-D39F744118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27D771E-CF2C-9D2C-00AA-EF584D957D27}"/>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5D2DF8C-D6E7-4D65-49CD-51D95963B2D0}"/>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8" name="Symbol zastępczy stopki 7">
            <a:extLst>
              <a:ext uri="{FF2B5EF4-FFF2-40B4-BE49-F238E27FC236}">
                <a16:creationId xmlns:a16="http://schemas.microsoft.com/office/drawing/2014/main" id="{1A4DCD6D-C21E-D825-C2B4-05C0C3EB4EF7}"/>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E5BD7D4-A4B9-E89A-CDB6-A0F3E96C3E7A}"/>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1539544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2EF945-8FF9-15A3-34C8-1AE8EB4A9DE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7BFD784-F9D9-4F14-E4D4-AD37EB9D7171}"/>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4" name="Symbol zastępczy stopki 3">
            <a:extLst>
              <a:ext uri="{FF2B5EF4-FFF2-40B4-BE49-F238E27FC236}">
                <a16:creationId xmlns:a16="http://schemas.microsoft.com/office/drawing/2014/main" id="{9F2ED99B-EAA2-31AD-4743-88DA9FAA807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0A874E5-90E2-242C-457B-459DDC75EEF4}"/>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157129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816BDFCD-50E4-A6FD-3B4B-10BB1954E8AF}"/>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3" name="Symbol zastępczy stopki 2">
            <a:extLst>
              <a:ext uri="{FF2B5EF4-FFF2-40B4-BE49-F238E27FC236}">
                <a16:creationId xmlns:a16="http://schemas.microsoft.com/office/drawing/2014/main" id="{C6868C56-0385-6098-CA1C-D68716D7658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0C3F4B2-EC7C-3196-12E2-7F718CBB7D90}"/>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418141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512269-9D21-24AC-1A09-B733E6AA511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88DF11E-2102-F88C-E92D-6C769499EE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AAF3848-AC09-4632-E3BD-00C5728AF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B62B1F8-2B21-1CD6-295A-B1260598F91F}"/>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6" name="Symbol zastępczy stopki 5">
            <a:extLst>
              <a:ext uri="{FF2B5EF4-FFF2-40B4-BE49-F238E27FC236}">
                <a16:creationId xmlns:a16="http://schemas.microsoft.com/office/drawing/2014/main" id="{5B0C0732-36E8-038D-ACCC-2E42DF9D499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A612895-501E-C519-961C-12C7929A59A2}"/>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343769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BBEF90-E4E9-ABB5-4C25-90977442A32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06270BE-AC5F-F239-73FB-F897F30BFD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57EF4567-55C8-F957-F8E5-533FD488C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0A966643-DB38-9531-156D-DDBB895BA412}"/>
              </a:ext>
            </a:extLst>
          </p:cNvPr>
          <p:cNvSpPr>
            <a:spLocks noGrp="1"/>
          </p:cNvSpPr>
          <p:nvPr>
            <p:ph type="dt" sz="half" idx="10"/>
          </p:nvPr>
        </p:nvSpPr>
        <p:spPr/>
        <p:txBody>
          <a:bodyPr/>
          <a:lstStyle/>
          <a:p>
            <a:fld id="{6DE4006F-840C-48FB-8894-EE691A93AFA1}" type="datetimeFigureOut">
              <a:rPr lang="pl-PL" smtClean="0"/>
              <a:t>2023-04-30</a:t>
            </a:fld>
            <a:endParaRPr lang="pl-PL"/>
          </a:p>
        </p:txBody>
      </p:sp>
      <p:sp>
        <p:nvSpPr>
          <p:cNvPr id="6" name="Symbol zastępczy stopki 5">
            <a:extLst>
              <a:ext uri="{FF2B5EF4-FFF2-40B4-BE49-F238E27FC236}">
                <a16:creationId xmlns:a16="http://schemas.microsoft.com/office/drawing/2014/main" id="{8B52B6A1-A4BC-219C-4A12-64B78790AAB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E400680-B21B-0C7A-93E1-7DA23FF03EFE}"/>
              </a:ext>
            </a:extLst>
          </p:cNvPr>
          <p:cNvSpPr>
            <a:spLocks noGrp="1"/>
          </p:cNvSpPr>
          <p:nvPr>
            <p:ph type="sldNum" sz="quarter" idx="12"/>
          </p:nvPr>
        </p:nvSpPr>
        <p:spPr/>
        <p:txBody>
          <a:bodyPr/>
          <a:lstStyle/>
          <a:p>
            <a:fld id="{8F7ED4FE-EBF8-4FA2-8138-7F504219D454}" type="slidenum">
              <a:rPr lang="pl-PL" smtClean="0"/>
              <a:t>‹#›</a:t>
            </a:fld>
            <a:endParaRPr lang="pl-PL"/>
          </a:p>
        </p:txBody>
      </p:sp>
    </p:spTree>
    <p:extLst>
      <p:ext uri="{BB962C8B-B14F-4D97-AF65-F5344CB8AC3E}">
        <p14:creationId xmlns:p14="http://schemas.microsoft.com/office/powerpoint/2010/main" val="331259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DE8A37EE-9310-566E-AC47-DF3954912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D6EDD11D-569C-142A-B277-7D79CC035E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2002AA7-4FDA-ABF1-7F7A-1D6560F31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4006F-840C-48FB-8894-EE691A93AFA1}" type="datetimeFigureOut">
              <a:rPr lang="pl-PL" smtClean="0"/>
              <a:t>2023-04-30</a:t>
            </a:fld>
            <a:endParaRPr lang="pl-PL"/>
          </a:p>
        </p:txBody>
      </p:sp>
      <p:sp>
        <p:nvSpPr>
          <p:cNvPr id="5" name="Symbol zastępczy stopki 4">
            <a:extLst>
              <a:ext uri="{FF2B5EF4-FFF2-40B4-BE49-F238E27FC236}">
                <a16:creationId xmlns:a16="http://schemas.microsoft.com/office/drawing/2014/main" id="{0597F480-8414-3C3B-F242-234CEB258A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B1A60D0-28CC-75FC-2412-CBC6C4AD0F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ED4FE-EBF8-4FA2-8138-7F504219D454}" type="slidenum">
              <a:rPr lang="pl-PL" smtClean="0"/>
              <a:t>‹#›</a:t>
            </a:fld>
            <a:endParaRPr lang="pl-PL"/>
          </a:p>
        </p:txBody>
      </p:sp>
    </p:spTree>
    <p:extLst>
      <p:ext uri="{BB962C8B-B14F-4D97-AF65-F5344CB8AC3E}">
        <p14:creationId xmlns:p14="http://schemas.microsoft.com/office/powerpoint/2010/main" val="3155495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pri.org/stories/2014-07-08/are-unaccompanied-children-crossing-us-refugees-or-migrants" TargetMode="External"/><Relationship Id="rId2" Type="http://schemas.openxmlformats.org/officeDocument/2006/relationships/hyperlink" Target="http://abcnews.go.com/International/wireStory/refugees-migrants-debate-words-describe-crisis-33374921#.VeAYWlvMa9g.twitter"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nytimes.com/2015/08/28/world/migrants-refugees-europe-syria.html?_r=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A2F2C1F-EFFF-4516-B45C-612CAB7B4A9F}"/>
              </a:ext>
            </a:extLst>
          </p:cNvPr>
          <p:cNvSpPr txBox="1"/>
          <p:nvPr/>
        </p:nvSpPr>
        <p:spPr>
          <a:xfrm>
            <a:off x="1251751" y="896645"/>
            <a:ext cx="9046346" cy="3477875"/>
          </a:xfrm>
          <a:prstGeom prst="rect">
            <a:avLst/>
          </a:prstGeom>
          <a:noFill/>
        </p:spPr>
        <p:txBody>
          <a:bodyPr wrap="square">
            <a:spAutoFit/>
          </a:bodyPr>
          <a:lstStyle/>
          <a:p>
            <a:pPr algn="just" fontAlgn="base"/>
            <a:r>
              <a:rPr lang="fr-FR" sz="2000" b="1" i="0" dirty="0">
                <a:solidFill>
                  <a:srgbClr val="FF0000"/>
                </a:solidFill>
                <a:effectLst/>
                <a:latin typeface="Times New Roman" panose="02020603050405020304" pitchFamily="18" charset="0"/>
                <a:cs typeface="Times New Roman" panose="02020603050405020304" pitchFamily="18" charset="0"/>
              </a:rPr>
              <a:t>Migration</a:t>
            </a:r>
            <a:r>
              <a:rPr lang="fr-FR" sz="2000" b="0" i="0" dirty="0">
                <a:solidFill>
                  <a:srgbClr val="262626"/>
                </a:solidFill>
                <a:effectLst/>
                <a:latin typeface="Times New Roman" panose="02020603050405020304" pitchFamily="18" charset="0"/>
                <a:cs typeface="Times New Roman" panose="02020603050405020304" pitchFamily="18" charset="0"/>
              </a:rPr>
              <a:t> est le nom du verbe « </a:t>
            </a:r>
            <a:r>
              <a:rPr lang="fr-FR" sz="2000" b="1" i="0" dirty="0">
                <a:solidFill>
                  <a:srgbClr val="262626"/>
                </a:solidFill>
                <a:effectLst/>
                <a:latin typeface="Times New Roman" panose="02020603050405020304" pitchFamily="18" charset="0"/>
                <a:cs typeface="Times New Roman" panose="02020603050405020304" pitchFamily="18" charset="0"/>
              </a:rPr>
              <a:t>migrer</a:t>
            </a:r>
            <a:r>
              <a:rPr lang="fr-FR" sz="2000" b="0" i="0" dirty="0">
                <a:solidFill>
                  <a:srgbClr val="262626"/>
                </a:solidFill>
                <a:effectLst/>
                <a:latin typeface="Times New Roman" panose="02020603050405020304" pitchFamily="18" charset="0"/>
                <a:cs typeface="Times New Roman" panose="02020603050405020304" pitchFamily="18" charset="0"/>
              </a:rPr>
              <a:t> » qui signifie </a:t>
            </a:r>
            <a:r>
              <a:rPr lang="fr-FR" sz="2000" b="1" i="0" dirty="0">
                <a:solidFill>
                  <a:srgbClr val="262626"/>
                </a:solidFill>
                <a:effectLst/>
                <a:latin typeface="Times New Roman" panose="02020603050405020304" pitchFamily="18" charset="0"/>
                <a:cs typeface="Times New Roman" panose="02020603050405020304" pitchFamily="18" charset="0"/>
              </a:rPr>
              <a:t>se déplacer, c’est-à-dire effectuer un mouvement vers un autre lieu.</a:t>
            </a:r>
            <a:endParaRPr lang="fr-FR" sz="2000" b="0" i="0" dirty="0">
              <a:solidFill>
                <a:srgbClr val="262626"/>
              </a:solidFill>
              <a:effectLst/>
              <a:latin typeface="Times New Roman" panose="02020603050405020304" pitchFamily="18" charset="0"/>
              <a:cs typeface="Times New Roman" panose="02020603050405020304" pitchFamily="18" charset="0"/>
            </a:endParaRPr>
          </a:p>
          <a:p>
            <a:pPr algn="just" fontAlgn="base"/>
            <a:endParaRPr lang="pl-PL" sz="2000" b="0" i="0" dirty="0">
              <a:solidFill>
                <a:srgbClr val="262626"/>
              </a:solidFill>
              <a:effectLst/>
              <a:latin typeface="Times New Roman" panose="02020603050405020304" pitchFamily="18" charset="0"/>
              <a:cs typeface="Times New Roman" panose="02020603050405020304" pitchFamily="18" charset="0"/>
            </a:endParaRPr>
          </a:p>
          <a:p>
            <a:pPr algn="just" fontAlgn="base"/>
            <a:r>
              <a:rPr lang="fr-FR" sz="2000" b="0" i="0" dirty="0">
                <a:solidFill>
                  <a:srgbClr val="262626"/>
                </a:solidFill>
                <a:effectLst/>
                <a:latin typeface="Times New Roman" panose="02020603050405020304" pitchFamily="18" charset="0"/>
                <a:cs typeface="Times New Roman" panose="02020603050405020304" pitchFamily="18" charset="0"/>
              </a:rPr>
              <a:t>Généralement, ce mouvement est supposé être</a:t>
            </a:r>
            <a:r>
              <a:rPr lang="fr-FR" sz="2000" b="1" i="0" dirty="0">
                <a:solidFill>
                  <a:srgbClr val="262626"/>
                </a:solidFill>
                <a:effectLst/>
                <a:latin typeface="Times New Roman" panose="02020603050405020304" pitchFamily="18" charset="0"/>
                <a:cs typeface="Times New Roman" panose="02020603050405020304" pitchFamily="18" charset="0"/>
              </a:rPr>
              <a:t> </a:t>
            </a:r>
            <a:r>
              <a:rPr lang="fr-FR" sz="2000" b="1" i="0" dirty="0">
                <a:solidFill>
                  <a:srgbClr val="FF0000"/>
                </a:solidFill>
                <a:effectLst/>
                <a:latin typeface="Times New Roman" panose="02020603050405020304" pitchFamily="18" charset="0"/>
                <a:cs typeface="Times New Roman" panose="02020603050405020304" pitchFamily="18" charset="0"/>
              </a:rPr>
              <a:t>permanent,</a:t>
            </a:r>
            <a:r>
              <a:rPr lang="fr-FR" sz="2000" b="1" i="0" dirty="0">
                <a:solidFill>
                  <a:srgbClr val="262626"/>
                </a:solidFill>
                <a:effectLst/>
                <a:latin typeface="Times New Roman" panose="02020603050405020304" pitchFamily="18" charset="0"/>
                <a:cs typeface="Times New Roman" panose="02020603050405020304" pitchFamily="18" charset="0"/>
              </a:rPr>
              <a:t> c’est-à-dire que vous vous déplacez avec l’intention de vous installer dans le nouvel endroit. </a:t>
            </a:r>
            <a:r>
              <a:rPr lang="fr-FR" sz="2000" b="0" i="0" dirty="0">
                <a:solidFill>
                  <a:srgbClr val="262626"/>
                </a:solidFill>
                <a:effectLst/>
                <a:latin typeface="Times New Roman" panose="02020603050405020304" pitchFamily="18" charset="0"/>
                <a:cs typeface="Times New Roman" panose="02020603050405020304" pitchFamily="18" charset="0"/>
              </a:rPr>
              <a:t>C’est pour cela par exemple que lorsque vous partez en vacances, on ne parle pas de migration. En effet, les vacances sont un déplacement </a:t>
            </a:r>
            <a:r>
              <a:rPr lang="fr-FR" sz="2000" b="0" i="1" dirty="0">
                <a:solidFill>
                  <a:srgbClr val="FF0000"/>
                </a:solidFill>
                <a:effectLst/>
                <a:latin typeface="Times New Roman" panose="02020603050405020304" pitchFamily="18" charset="0"/>
                <a:cs typeface="Times New Roman" panose="02020603050405020304" pitchFamily="18" charset="0"/>
              </a:rPr>
              <a:t>temporaire</a:t>
            </a:r>
            <a:r>
              <a:rPr lang="fr-FR" sz="2000" b="0" i="0" dirty="0">
                <a:solidFill>
                  <a:srgbClr val="262626"/>
                </a:solidFill>
                <a:effectLst/>
                <a:latin typeface="Times New Roman" panose="02020603050405020304" pitchFamily="18" charset="0"/>
                <a:cs typeface="Times New Roman" panose="02020603050405020304" pitchFamily="18" charset="0"/>
              </a:rPr>
              <a:t> sans intention de s’installer dans le nouveau lieu en question.</a:t>
            </a:r>
          </a:p>
          <a:p>
            <a:pPr algn="just" fontAlgn="base"/>
            <a:endParaRPr lang="pl-PL" sz="2000" b="0" i="0" dirty="0">
              <a:solidFill>
                <a:srgbClr val="262626"/>
              </a:solidFill>
              <a:effectLst/>
              <a:latin typeface="Times New Roman" panose="02020603050405020304" pitchFamily="18" charset="0"/>
              <a:cs typeface="Times New Roman" panose="02020603050405020304" pitchFamily="18" charset="0"/>
            </a:endParaRPr>
          </a:p>
          <a:p>
            <a:pPr algn="just" fontAlgn="base"/>
            <a:r>
              <a:rPr lang="fr-FR" sz="2000" b="0" i="0" dirty="0">
                <a:solidFill>
                  <a:srgbClr val="262626"/>
                </a:solidFill>
                <a:effectLst/>
                <a:latin typeface="Times New Roman" panose="02020603050405020304" pitchFamily="18" charset="0"/>
                <a:cs typeface="Times New Roman" panose="02020603050405020304" pitchFamily="18" charset="0"/>
              </a:rPr>
              <a:t>Dans le cas des oiseaux migrateurs, ce changement de lieu de « résidence » appelé migration est </a:t>
            </a:r>
            <a:r>
              <a:rPr lang="fr-FR" sz="2000" i="1" dirty="0">
                <a:solidFill>
                  <a:srgbClr val="FF0000"/>
                </a:solidFill>
                <a:effectLst/>
                <a:latin typeface="Times New Roman" panose="02020603050405020304" pitchFamily="18" charset="0"/>
                <a:cs typeface="Times New Roman" panose="02020603050405020304" pitchFamily="18" charset="0"/>
              </a:rPr>
              <a:t>saisonnier</a:t>
            </a:r>
            <a:r>
              <a:rPr lang="fr-FR" sz="2000" b="0" i="0" dirty="0">
                <a:solidFill>
                  <a:srgbClr val="262626"/>
                </a:solidFill>
                <a:effectLst/>
                <a:latin typeface="Times New Roman" panose="02020603050405020304" pitchFamily="18" charset="0"/>
                <a:cs typeface="Times New Roman" panose="02020603050405020304" pitchFamily="18" charset="0"/>
              </a:rPr>
              <a:t>, car après la saison froide, ils retournent à leur lieu d’origine.</a:t>
            </a:r>
          </a:p>
        </p:txBody>
      </p:sp>
    </p:spTree>
    <p:extLst>
      <p:ext uri="{BB962C8B-B14F-4D97-AF65-F5344CB8AC3E}">
        <p14:creationId xmlns:p14="http://schemas.microsoft.com/office/powerpoint/2010/main" val="108475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DA1AEA4-7FB9-48C4-8290-840EAEFA0BEB}"/>
              </a:ext>
            </a:extLst>
          </p:cNvPr>
          <p:cNvSpPr txBox="1"/>
          <p:nvPr/>
        </p:nvSpPr>
        <p:spPr>
          <a:xfrm>
            <a:off x="1047565" y="1012054"/>
            <a:ext cx="9028590" cy="4062651"/>
          </a:xfrm>
          <a:prstGeom prst="rect">
            <a:avLst/>
          </a:prstGeom>
          <a:noFill/>
        </p:spPr>
        <p:txBody>
          <a:bodyPr wrap="square">
            <a:spAutoFit/>
          </a:bodyPr>
          <a:lstStyle/>
          <a:p>
            <a:r>
              <a:rPr lang="pl-PL" sz="1800" dirty="0">
                <a:effectLst/>
                <a:latin typeface="Times New Roman" panose="02020603050405020304" pitchFamily="18" charset="0"/>
                <a:ea typeface="Times New Roman" panose="02020603050405020304" pitchFamily="18" charset="0"/>
              </a:rPr>
              <a:t>		</a:t>
            </a:r>
            <a:r>
              <a:rPr lang="pl-PL" sz="2400" b="1" dirty="0" err="1">
                <a:solidFill>
                  <a:srgbClr val="FF0000"/>
                </a:solidFill>
                <a:latin typeface="Times New Roman" panose="02020603050405020304" pitchFamily="18" charset="0"/>
                <a:ea typeface="Times New Roman" panose="02020603050405020304" pitchFamily="18" charset="0"/>
              </a:rPr>
              <a:t>É</a:t>
            </a:r>
            <a:r>
              <a:rPr lang="pl-PL" sz="2400" b="1" dirty="0" err="1">
                <a:solidFill>
                  <a:srgbClr val="FF0000"/>
                </a:solidFill>
                <a:effectLst/>
                <a:latin typeface="Times New Roman" panose="02020603050405020304" pitchFamily="18" charset="0"/>
                <a:ea typeface="Times New Roman" panose="02020603050405020304" pitchFamily="18" charset="0"/>
              </a:rPr>
              <a:t>migration</a:t>
            </a:r>
            <a:r>
              <a:rPr lang="pl-PL" sz="2400" b="1" dirty="0">
                <a:solidFill>
                  <a:srgbClr val="FF0000"/>
                </a:solidFill>
                <a:effectLst/>
                <a:latin typeface="Times New Roman" panose="02020603050405020304" pitchFamily="18" charset="0"/>
                <a:ea typeface="Times New Roman" panose="02020603050405020304" pitchFamily="18" charset="0"/>
              </a:rPr>
              <a:t>  // </a:t>
            </a:r>
            <a:r>
              <a:rPr lang="pl-PL" sz="2400" b="1" dirty="0" err="1">
                <a:solidFill>
                  <a:srgbClr val="FF0000"/>
                </a:solidFill>
                <a:effectLst/>
                <a:latin typeface="Times New Roman" panose="02020603050405020304" pitchFamily="18" charset="0"/>
                <a:ea typeface="Times New Roman" panose="02020603050405020304" pitchFamily="18" charset="0"/>
              </a:rPr>
              <a:t>immigration</a:t>
            </a:r>
            <a:endParaRPr lang="pl-PL" sz="2400" b="1" dirty="0">
              <a:solidFill>
                <a:srgbClr val="FF0000"/>
              </a:solidFill>
              <a:effectLst/>
              <a:latin typeface="Times New Roman" panose="02020603050405020304" pitchFamily="18" charset="0"/>
              <a:ea typeface="Times New Roman" panose="02020603050405020304" pitchFamily="18" charset="0"/>
            </a:endParaRPr>
          </a:p>
          <a:p>
            <a:endParaRPr lang="pl-PL" sz="2400" u="sng" dirty="0">
              <a:latin typeface="Times New Roman" panose="02020603050405020304" pitchFamily="18" charset="0"/>
              <a:ea typeface="Times New Roman" panose="02020603050405020304" pitchFamily="18" charset="0"/>
            </a:endParaRPr>
          </a:p>
          <a:p>
            <a:pPr algn="just"/>
            <a:r>
              <a:rPr lang="pl-PL" sz="2400" dirty="0" err="1">
                <a:effectLst/>
                <a:latin typeface="Times New Roman" panose="02020603050405020304" pitchFamily="18" charset="0"/>
                <a:ea typeface="Times New Roman" panose="02020603050405020304" pitchFamily="18" charset="0"/>
              </a:rPr>
              <a:t>Considérés</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parfois</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comme</a:t>
            </a:r>
            <a:r>
              <a:rPr lang="pl-PL" sz="2400" dirty="0">
                <a:effectLst/>
                <a:latin typeface="Times New Roman" panose="02020603050405020304" pitchFamily="18" charset="0"/>
                <a:ea typeface="Times New Roman" panose="02020603050405020304" pitchFamily="18" charset="0"/>
              </a:rPr>
              <a:t> des </a:t>
            </a:r>
            <a:r>
              <a:rPr lang="pl-PL" sz="2400" dirty="0" err="1">
                <a:effectLst/>
                <a:latin typeface="Times New Roman" panose="02020603050405020304" pitchFamily="18" charset="0"/>
                <a:ea typeface="Times New Roman" panose="02020603050405020304" pitchFamily="18" charset="0"/>
              </a:rPr>
              <a:t>paronymes</a:t>
            </a:r>
            <a:r>
              <a:rPr lang="pl-PL" sz="2400" dirty="0">
                <a:effectLst/>
                <a:latin typeface="Times New Roman" panose="02020603050405020304" pitchFamily="18" charset="0"/>
                <a:ea typeface="Times New Roman" panose="02020603050405020304" pitchFamily="18" charset="0"/>
              </a:rPr>
              <a:t>, ces </a:t>
            </a:r>
            <a:r>
              <a:rPr lang="pl-PL" sz="2400" dirty="0" err="1">
                <a:effectLst/>
                <a:latin typeface="Times New Roman" panose="02020603050405020304" pitchFamily="18" charset="0"/>
                <a:ea typeface="Times New Roman" panose="02020603050405020304" pitchFamily="18" charset="0"/>
              </a:rPr>
              <a:t>deux</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mots</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sont</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antonymes</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Ils</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désignent</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vus</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d`un</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même</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pays</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deux</a:t>
            </a:r>
            <a:r>
              <a:rPr lang="pl-PL" sz="2400" dirty="0">
                <a:effectLst/>
                <a:latin typeface="Times New Roman" panose="02020603050405020304" pitchFamily="18" charset="0"/>
                <a:ea typeface="Times New Roman" panose="02020603050405020304" pitchFamily="18" charset="0"/>
              </a:rPr>
              <a:t> </a:t>
            </a:r>
            <a:r>
              <a:rPr lang="pl-PL" sz="2400" dirty="0" err="1">
                <a:effectLst/>
                <a:latin typeface="Times New Roman" panose="02020603050405020304" pitchFamily="18" charset="0"/>
                <a:ea typeface="Times New Roman" panose="02020603050405020304" pitchFamily="18" charset="0"/>
              </a:rPr>
              <a:t>courants</a:t>
            </a:r>
            <a:r>
              <a:rPr lang="pl-PL" sz="2400" dirty="0">
                <a:effectLst/>
                <a:latin typeface="Times New Roman" panose="02020603050405020304" pitchFamily="18" charset="0"/>
                <a:ea typeface="Times New Roman" panose="02020603050405020304" pitchFamily="18" charset="0"/>
              </a:rPr>
              <a:t> en sens </a:t>
            </a:r>
            <a:r>
              <a:rPr lang="pl-PL" sz="2400" dirty="0" err="1">
                <a:effectLst/>
                <a:latin typeface="Times New Roman" panose="02020603050405020304" pitchFamily="18" charset="0"/>
                <a:ea typeface="Times New Roman" panose="02020603050405020304" pitchFamily="18" charset="0"/>
              </a:rPr>
              <a:t>contraire</a:t>
            </a:r>
            <a:r>
              <a:rPr lang="pl-PL" sz="2400" dirty="0">
                <a:effectLst/>
                <a:latin typeface="Times New Roman" panose="02020603050405020304" pitchFamily="18" charset="0"/>
                <a:ea typeface="Times New Roman" panose="02020603050405020304" pitchFamily="18" charset="0"/>
              </a:rPr>
              <a:t>.</a:t>
            </a:r>
          </a:p>
          <a:p>
            <a:pPr algn="just"/>
            <a:endParaRPr lang="pl-PL" sz="2400" dirty="0">
              <a:latin typeface="Times New Roman" panose="02020603050405020304" pitchFamily="18" charset="0"/>
              <a:ea typeface="Times New Roman" panose="02020603050405020304" pitchFamily="18" charset="0"/>
            </a:endParaRPr>
          </a:p>
          <a:p>
            <a:pPr algn="just"/>
            <a:r>
              <a:rPr lang="pl-PL" sz="2400" dirty="0" err="1">
                <a:latin typeface="Times New Roman" panose="02020603050405020304" pitchFamily="18" charset="0"/>
                <a:ea typeface="Times New Roman" panose="02020603050405020304" pitchFamily="18" charset="0"/>
              </a:rPr>
              <a:t>L`</a:t>
            </a:r>
            <a:r>
              <a:rPr lang="pl-PL" sz="2400" dirty="0" err="1">
                <a:solidFill>
                  <a:srgbClr val="FF0000"/>
                </a:solidFill>
                <a:latin typeface="Times New Roman" panose="02020603050405020304" pitchFamily="18" charset="0"/>
                <a:ea typeface="Times New Roman" panose="02020603050405020304" pitchFamily="18" charset="0"/>
              </a:rPr>
              <a:t>émigration</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est</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l`action</a:t>
            </a:r>
            <a:r>
              <a:rPr lang="pl-PL" sz="2400" dirty="0">
                <a:latin typeface="Times New Roman" panose="02020603050405020304" pitchFamily="18" charset="0"/>
                <a:ea typeface="Times New Roman" panose="02020603050405020304" pitchFamily="18" charset="0"/>
              </a:rPr>
              <a:t> de </a:t>
            </a:r>
            <a:r>
              <a:rPr lang="pl-PL" sz="2400" b="1" dirty="0" err="1">
                <a:latin typeface="Times New Roman" panose="02020603050405020304" pitchFamily="18" charset="0"/>
                <a:ea typeface="Times New Roman" panose="02020603050405020304" pitchFamily="18" charset="0"/>
              </a:rPr>
              <a:t>quitter</a:t>
            </a:r>
            <a:r>
              <a:rPr lang="pl-PL" sz="2400" b="1" dirty="0">
                <a:latin typeface="Times New Roman" panose="02020603050405020304" pitchFamily="18" charset="0"/>
                <a:ea typeface="Times New Roman" panose="02020603050405020304" pitchFamily="18" charset="0"/>
              </a:rPr>
              <a:t> </a:t>
            </a:r>
            <a:r>
              <a:rPr lang="pl-PL" sz="2400" b="1" dirty="0" err="1">
                <a:latin typeface="Times New Roman" panose="02020603050405020304" pitchFamily="18" charset="0"/>
                <a:ea typeface="Times New Roman" panose="02020603050405020304" pitchFamily="18" charset="0"/>
              </a:rPr>
              <a:t>son</a:t>
            </a:r>
            <a:r>
              <a:rPr lang="pl-PL" sz="2400" b="1" dirty="0">
                <a:latin typeface="Times New Roman" panose="02020603050405020304" pitchFamily="18" charset="0"/>
                <a:ea typeface="Times New Roman" panose="02020603050405020304" pitchFamily="18" charset="0"/>
              </a:rPr>
              <a:t> </a:t>
            </a:r>
            <a:r>
              <a:rPr lang="pl-PL" sz="2400" b="1" dirty="0" err="1">
                <a:latin typeface="Times New Roman" panose="02020603050405020304" pitchFamily="18" charset="0"/>
                <a:ea typeface="Times New Roman" panose="02020603050405020304" pitchFamily="18" charset="0"/>
              </a:rPr>
              <a:t>pays</a:t>
            </a:r>
            <a:r>
              <a:rPr lang="pl-PL" sz="2400" b="1"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pour</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aller</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se</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fixer</a:t>
            </a:r>
            <a:r>
              <a:rPr lang="pl-PL" sz="2400" dirty="0">
                <a:latin typeface="Times New Roman" panose="02020603050405020304" pitchFamily="18" charset="0"/>
                <a:ea typeface="Times New Roman" panose="02020603050405020304" pitchFamily="18" charset="0"/>
              </a:rPr>
              <a:t> à </a:t>
            </a:r>
            <a:r>
              <a:rPr lang="pl-PL" sz="2400" dirty="0" err="1">
                <a:latin typeface="Times New Roman" panose="02020603050405020304" pitchFamily="18" charset="0"/>
                <a:ea typeface="Times New Roman" panose="02020603050405020304" pitchFamily="18" charset="0"/>
              </a:rPr>
              <a:t>l`étranger</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alors</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que</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l`</a:t>
            </a:r>
            <a:r>
              <a:rPr lang="pl-PL" sz="2400" dirty="0" err="1">
                <a:solidFill>
                  <a:srgbClr val="FF0000"/>
                </a:solidFill>
                <a:latin typeface="Times New Roman" panose="02020603050405020304" pitchFamily="18" charset="0"/>
                <a:ea typeface="Times New Roman" panose="02020603050405020304" pitchFamily="18" charset="0"/>
              </a:rPr>
              <a:t>immigration</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est</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l`</a:t>
            </a:r>
            <a:r>
              <a:rPr lang="pl-PL" sz="2400" b="1" dirty="0" err="1">
                <a:latin typeface="Times New Roman" panose="02020603050405020304" pitchFamily="18" charset="0"/>
                <a:ea typeface="Times New Roman" panose="02020603050405020304" pitchFamily="18" charset="0"/>
              </a:rPr>
              <a:t>action</a:t>
            </a:r>
            <a:r>
              <a:rPr lang="pl-PL" sz="2400" b="1" dirty="0">
                <a:latin typeface="Times New Roman" panose="02020603050405020304" pitchFamily="18" charset="0"/>
                <a:ea typeface="Times New Roman" panose="02020603050405020304" pitchFamily="18" charset="0"/>
              </a:rPr>
              <a:t> de </a:t>
            </a:r>
            <a:r>
              <a:rPr lang="pl-PL" sz="2400" b="1" dirty="0" err="1">
                <a:latin typeface="Times New Roman" panose="02020603050405020304" pitchFamily="18" charset="0"/>
                <a:ea typeface="Times New Roman" panose="02020603050405020304" pitchFamily="18" charset="0"/>
              </a:rPr>
              <a:t>venir</a:t>
            </a:r>
            <a:r>
              <a:rPr lang="pl-PL" sz="2400" b="1"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dans</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un</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pays</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étranger</a:t>
            </a:r>
            <a:r>
              <a:rPr lang="pl-PL" sz="2400" dirty="0">
                <a:latin typeface="Times New Roman" panose="02020603050405020304" pitchFamily="18" charset="0"/>
                <a:ea typeface="Times New Roman" panose="02020603050405020304" pitchFamily="18" charset="0"/>
              </a:rPr>
              <a:t> </a:t>
            </a:r>
            <a:r>
              <a:rPr lang="pl-PL" sz="2400" dirty="0" err="1">
                <a:latin typeface="Times New Roman" panose="02020603050405020304" pitchFamily="18" charset="0"/>
                <a:ea typeface="Times New Roman" panose="02020603050405020304" pitchFamily="18" charset="0"/>
              </a:rPr>
              <a:t>pour</a:t>
            </a:r>
            <a:r>
              <a:rPr lang="pl-PL" sz="2400" dirty="0">
                <a:latin typeface="Times New Roman" panose="02020603050405020304" pitchFamily="18" charset="0"/>
                <a:ea typeface="Times New Roman" panose="02020603050405020304" pitchFamily="18" charset="0"/>
              </a:rPr>
              <a:t> y </a:t>
            </a:r>
            <a:r>
              <a:rPr lang="pl-PL" sz="2400" dirty="0" err="1">
                <a:latin typeface="Times New Roman" panose="02020603050405020304" pitchFamily="18" charset="0"/>
                <a:ea typeface="Times New Roman" panose="02020603050405020304" pitchFamily="18" charset="0"/>
              </a:rPr>
              <a:t>demeurer</a:t>
            </a:r>
            <a:r>
              <a:rPr lang="pl-PL" sz="2400" dirty="0">
                <a:latin typeface="Times New Roman" panose="02020603050405020304" pitchFamily="18" charset="0"/>
                <a:ea typeface="Times New Roman" panose="02020603050405020304" pitchFamily="18" charset="0"/>
              </a:rPr>
              <a:t>.</a:t>
            </a:r>
            <a:endParaRPr lang="pl-PL" sz="2400" dirty="0">
              <a:effectLst/>
              <a:latin typeface="Times New Roman" panose="02020603050405020304" pitchFamily="18" charset="0"/>
              <a:ea typeface="Times New Roman" panose="02020603050405020304" pitchFamily="18" charset="0"/>
            </a:endParaRPr>
          </a:p>
          <a:p>
            <a:endParaRPr lang="pl-PL" sz="2400" b="1" dirty="0">
              <a:latin typeface="Times New Roman" panose="02020603050405020304" pitchFamily="18" charset="0"/>
            </a:endParaRPr>
          </a:p>
          <a:p>
            <a:endParaRPr lang="pl-PL" dirty="0"/>
          </a:p>
        </p:txBody>
      </p:sp>
    </p:spTree>
    <p:extLst>
      <p:ext uri="{BB962C8B-B14F-4D97-AF65-F5344CB8AC3E}">
        <p14:creationId xmlns:p14="http://schemas.microsoft.com/office/powerpoint/2010/main" val="317538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0F419803-0F79-44B0-B546-73CB9E596F15}"/>
              </a:ext>
            </a:extLst>
          </p:cNvPr>
          <p:cNvSpPr txBox="1"/>
          <p:nvPr/>
        </p:nvSpPr>
        <p:spPr>
          <a:xfrm>
            <a:off x="1322773" y="1136342"/>
            <a:ext cx="9241654" cy="3046988"/>
          </a:xfrm>
          <a:prstGeom prst="rect">
            <a:avLst/>
          </a:prstGeom>
          <a:noFill/>
        </p:spPr>
        <p:txBody>
          <a:bodyPr wrap="square">
            <a:spAutoFit/>
          </a:bodyPr>
          <a:lstStyle/>
          <a:p>
            <a:pPr algn="l" fontAlgn="base"/>
            <a:r>
              <a:rPr lang="fr-FR" sz="2400" b="1" i="0" dirty="0">
                <a:solidFill>
                  <a:srgbClr val="FF0000"/>
                </a:solidFill>
                <a:effectLst/>
                <a:latin typeface="Times New Roman" panose="02020603050405020304" pitchFamily="18" charset="0"/>
                <a:cs typeface="Times New Roman" panose="02020603050405020304" pitchFamily="18" charset="0"/>
              </a:rPr>
              <a:t>Émigrer consiste à partir d’un lieu (un pays) pour aller s’installer dans un autre.</a:t>
            </a:r>
            <a:endParaRPr lang="fr-FR" sz="2400" b="0" i="0" dirty="0">
              <a:solidFill>
                <a:srgbClr val="FF0000"/>
              </a:solidFill>
              <a:effectLst/>
              <a:latin typeface="Times New Roman" panose="02020603050405020304" pitchFamily="18" charset="0"/>
              <a:cs typeface="Times New Roman" panose="02020603050405020304" pitchFamily="18" charset="0"/>
            </a:endParaRPr>
          </a:p>
          <a:p>
            <a:pPr algn="l" fontAlgn="base"/>
            <a:endParaRPr lang="pl-PL" sz="2400" b="0" i="0" dirty="0">
              <a:solidFill>
                <a:srgbClr val="262626"/>
              </a:solidFill>
              <a:effectLst/>
              <a:latin typeface="Times New Roman" panose="02020603050405020304" pitchFamily="18" charset="0"/>
              <a:cs typeface="Times New Roman" panose="02020603050405020304" pitchFamily="18" charset="0"/>
            </a:endParaRPr>
          </a:p>
          <a:p>
            <a:pPr algn="l" fontAlgn="base"/>
            <a:r>
              <a:rPr lang="fr-FR" sz="2400" b="0" i="0" dirty="0">
                <a:solidFill>
                  <a:srgbClr val="262626"/>
                </a:solidFill>
                <a:effectLst/>
                <a:latin typeface="Times New Roman" panose="02020603050405020304" pitchFamily="18" charset="0"/>
                <a:cs typeface="Times New Roman" panose="02020603050405020304" pitchFamily="18" charset="0"/>
              </a:rPr>
              <a:t>Ceci signifie que lorsque l’on parle d’émigration, on s’intéresse à l’action de </a:t>
            </a:r>
            <a:r>
              <a:rPr lang="fr-FR" sz="2400" b="1" i="0" dirty="0">
                <a:solidFill>
                  <a:srgbClr val="262626"/>
                </a:solidFill>
                <a:effectLst/>
                <a:latin typeface="Times New Roman" panose="02020603050405020304" pitchFamily="18" charset="0"/>
                <a:cs typeface="Times New Roman" panose="02020603050405020304" pitchFamily="18" charset="0"/>
              </a:rPr>
              <a:t>partir</a:t>
            </a:r>
            <a:r>
              <a:rPr lang="fr-FR" sz="2400" b="0" i="0" dirty="0">
                <a:solidFill>
                  <a:srgbClr val="262626"/>
                </a:solidFill>
                <a:effectLst/>
                <a:latin typeface="Times New Roman" panose="02020603050405020304" pitchFamily="18" charset="0"/>
                <a:cs typeface="Times New Roman" panose="02020603050405020304" pitchFamily="18" charset="0"/>
              </a:rPr>
              <a:t> </a:t>
            </a:r>
            <a:r>
              <a:rPr lang="fr-FR" sz="2400" b="1" i="0" dirty="0">
                <a:solidFill>
                  <a:srgbClr val="262626"/>
                </a:solidFill>
                <a:effectLst/>
                <a:latin typeface="Times New Roman" panose="02020603050405020304" pitchFamily="18" charset="0"/>
                <a:cs typeface="Times New Roman" panose="02020603050405020304" pitchFamily="18" charset="0"/>
              </a:rPr>
              <a:t>d’un lieu</a:t>
            </a:r>
            <a:r>
              <a:rPr lang="fr-FR" sz="2400" b="0" i="0" dirty="0">
                <a:solidFill>
                  <a:srgbClr val="262626"/>
                </a:solidFill>
                <a:effectLst/>
                <a:latin typeface="Times New Roman" panose="02020603050405020304" pitchFamily="18" charset="0"/>
                <a:cs typeface="Times New Roman" panose="02020603050405020304" pitchFamily="18" charset="0"/>
              </a:rPr>
              <a:t>.</a:t>
            </a:r>
            <a:endParaRPr lang="pl-PL" sz="2400" b="0" i="0" dirty="0">
              <a:solidFill>
                <a:srgbClr val="262626"/>
              </a:solidFill>
              <a:effectLst/>
              <a:latin typeface="Times New Roman" panose="02020603050405020304" pitchFamily="18" charset="0"/>
              <a:cs typeface="Times New Roman" panose="02020603050405020304" pitchFamily="18" charset="0"/>
            </a:endParaRPr>
          </a:p>
          <a:p>
            <a:pPr algn="l" fontAlgn="base"/>
            <a:endParaRPr lang="fr-FR" sz="2400" b="0" i="0" dirty="0">
              <a:solidFill>
                <a:srgbClr val="262626"/>
              </a:solidFill>
              <a:effectLst/>
              <a:latin typeface="Times New Roman" panose="02020603050405020304" pitchFamily="18" charset="0"/>
              <a:cs typeface="Times New Roman" panose="02020603050405020304" pitchFamily="18" charset="0"/>
            </a:endParaRPr>
          </a:p>
          <a:p>
            <a:pPr algn="l" fontAlgn="base"/>
            <a:endParaRPr lang="pl-PL" sz="2400" b="0" i="0" dirty="0">
              <a:solidFill>
                <a:srgbClr val="262626"/>
              </a:solidFill>
              <a:effectLst/>
              <a:latin typeface="Times New Roman" panose="02020603050405020304" pitchFamily="18" charset="0"/>
              <a:cs typeface="Times New Roman" panose="02020603050405020304" pitchFamily="18" charset="0"/>
            </a:endParaRPr>
          </a:p>
          <a:p>
            <a:pPr algn="l" fontAlgn="base"/>
            <a:r>
              <a:rPr lang="fr-FR" sz="2400" b="1" i="0" dirty="0">
                <a:solidFill>
                  <a:srgbClr val="00B050"/>
                </a:solidFill>
                <a:effectLst/>
                <a:latin typeface="Times New Roman" panose="02020603050405020304" pitchFamily="18" charset="0"/>
                <a:cs typeface="Times New Roman" panose="02020603050405020304" pitchFamily="18" charset="0"/>
              </a:rPr>
              <a:t>Moyen mnémotechnique </a:t>
            </a:r>
            <a:r>
              <a:rPr lang="fr-FR" sz="2400" b="0" i="0" dirty="0">
                <a:solidFill>
                  <a:srgbClr val="262626"/>
                </a:solidFill>
                <a:effectLst/>
                <a:latin typeface="Times New Roman" panose="02020603050405020304" pitchFamily="18" charset="0"/>
                <a:cs typeface="Times New Roman" panose="02020603050405020304" pitchFamily="18" charset="0"/>
              </a:rPr>
              <a:t>: </a:t>
            </a:r>
            <a:r>
              <a:rPr lang="pl-PL" sz="2400" b="0" i="0" dirty="0">
                <a:solidFill>
                  <a:srgbClr val="262626"/>
                </a:solidFill>
                <a:effectLst/>
                <a:latin typeface="Times New Roman" panose="02020603050405020304" pitchFamily="18" charset="0"/>
                <a:cs typeface="Times New Roman" panose="02020603050405020304" pitchFamily="18" charset="0"/>
              </a:rPr>
              <a:t>   </a:t>
            </a:r>
            <a:r>
              <a:rPr lang="fr-FR" sz="2400" b="1" i="0" dirty="0">
                <a:solidFill>
                  <a:srgbClr val="262626"/>
                </a:solidFill>
                <a:effectLst/>
                <a:latin typeface="Times New Roman" panose="02020603050405020304" pitchFamily="18" charset="0"/>
                <a:cs typeface="Times New Roman" panose="02020603050405020304" pitchFamily="18" charset="0"/>
              </a:rPr>
              <a:t>É</a:t>
            </a:r>
            <a:r>
              <a:rPr lang="fr-FR" sz="2400" b="0" i="0" dirty="0">
                <a:solidFill>
                  <a:srgbClr val="262626"/>
                </a:solidFill>
                <a:effectLst/>
                <a:latin typeface="Times New Roman" panose="02020603050405020304" pitchFamily="18" charset="0"/>
                <a:cs typeface="Times New Roman" panose="02020603050405020304" pitchFamily="18" charset="0"/>
              </a:rPr>
              <a:t>migrer</a:t>
            </a:r>
            <a:r>
              <a:rPr lang="pl-PL" sz="2400" b="0" i="0" dirty="0">
                <a:solidFill>
                  <a:srgbClr val="262626"/>
                </a:solidFill>
                <a:effectLst/>
                <a:latin typeface="Times New Roman" panose="02020603050405020304" pitchFamily="18" charset="0"/>
                <a:cs typeface="Times New Roman" panose="02020603050405020304" pitchFamily="18" charset="0"/>
              </a:rPr>
              <a:t> </a:t>
            </a:r>
            <a:r>
              <a:rPr lang="fr-FR" sz="2400" b="0" i="0" dirty="0">
                <a:solidFill>
                  <a:srgbClr val="262626"/>
                </a:solidFill>
                <a:effectLst/>
                <a:latin typeface="Times New Roman" panose="02020603050405020304" pitchFamily="18" charset="0"/>
                <a:cs typeface="Times New Roman" panose="02020603050405020304" pitchFamily="18" charset="0"/>
              </a:rPr>
              <a:t>=&gt; aller vers l’</a:t>
            </a:r>
            <a:r>
              <a:rPr lang="fr-FR" sz="2400" b="1" i="0" dirty="0">
                <a:solidFill>
                  <a:srgbClr val="262626"/>
                </a:solidFill>
                <a:effectLst/>
                <a:latin typeface="Times New Roman" panose="02020603050405020304" pitchFamily="18" charset="0"/>
                <a:cs typeface="Times New Roman" panose="02020603050405020304" pitchFamily="18" charset="0"/>
              </a:rPr>
              <a:t>E</a:t>
            </a:r>
            <a:r>
              <a:rPr lang="fr-FR" sz="2400" b="0" i="0" dirty="0">
                <a:solidFill>
                  <a:srgbClr val="262626"/>
                </a:solidFill>
                <a:effectLst/>
                <a:latin typeface="Times New Roman" panose="02020603050405020304" pitchFamily="18" charset="0"/>
                <a:cs typeface="Times New Roman" panose="02020603050405020304" pitchFamily="18" charset="0"/>
              </a:rPr>
              <a:t>xtérieur</a:t>
            </a:r>
          </a:p>
        </p:txBody>
      </p:sp>
    </p:spTree>
    <p:extLst>
      <p:ext uri="{BB962C8B-B14F-4D97-AF65-F5344CB8AC3E}">
        <p14:creationId xmlns:p14="http://schemas.microsoft.com/office/powerpoint/2010/main" val="2819235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E3F907F3-EA9C-4A16-8200-98F94C85EF03}"/>
              </a:ext>
            </a:extLst>
          </p:cNvPr>
          <p:cNvSpPr txBox="1"/>
          <p:nvPr/>
        </p:nvSpPr>
        <p:spPr>
          <a:xfrm>
            <a:off x="1162975" y="1544715"/>
            <a:ext cx="9117367" cy="2308324"/>
          </a:xfrm>
          <a:prstGeom prst="rect">
            <a:avLst/>
          </a:prstGeom>
          <a:noFill/>
        </p:spPr>
        <p:txBody>
          <a:bodyPr wrap="square">
            <a:spAutoFit/>
          </a:bodyPr>
          <a:lstStyle/>
          <a:p>
            <a:pPr algn="just" fontAlgn="base"/>
            <a:r>
              <a:rPr lang="fr-FR" sz="2400" b="0" i="0" dirty="0">
                <a:solidFill>
                  <a:srgbClr val="262626"/>
                </a:solidFill>
                <a:effectLst/>
                <a:latin typeface="Times New Roman" panose="02020603050405020304" pitchFamily="18" charset="0"/>
                <a:cs typeface="Times New Roman" panose="02020603050405020304" pitchFamily="18" charset="0"/>
              </a:rPr>
              <a:t>Quand on parle d’ « </a:t>
            </a:r>
            <a:r>
              <a:rPr lang="fr-FR" sz="2400" b="1" i="0" dirty="0">
                <a:solidFill>
                  <a:srgbClr val="262626"/>
                </a:solidFill>
                <a:effectLst/>
                <a:latin typeface="Times New Roman" panose="02020603050405020304" pitchFamily="18" charset="0"/>
                <a:cs typeface="Times New Roman" panose="02020603050405020304" pitchFamily="18" charset="0"/>
              </a:rPr>
              <a:t>immigre</a:t>
            </a:r>
            <a:r>
              <a:rPr lang="fr-FR" sz="2400" b="0" i="0" dirty="0">
                <a:solidFill>
                  <a:srgbClr val="262626"/>
                </a:solidFill>
                <a:effectLst/>
                <a:latin typeface="Times New Roman" panose="02020603050405020304" pitchFamily="18" charset="0"/>
                <a:cs typeface="Times New Roman" panose="02020603050405020304" pitchFamily="18" charset="0"/>
              </a:rPr>
              <a:t>r », il s’agit également d’un déplacement mais envisagé sous l’angle de </a:t>
            </a:r>
            <a:r>
              <a:rPr lang="fr-FR" sz="2400" b="1" i="0" dirty="0">
                <a:solidFill>
                  <a:srgbClr val="262626"/>
                </a:solidFill>
                <a:effectLst/>
                <a:latin typeface="Times New Roman" panose="02020603050405020304" pitchFamily="18" charset="0"/>
                <a:cs typeface="Times New Roman" panose="02020603050405020304" pitchFamily="18" charset="0"/>
              </a:rPr>
              <a:t>l’arrivée </a:t>
            </a:r>
            <a:r>
              <a:rPr lang="fr-FR" sz="2400" b="0" i="0" dirty="0">
                <a:solidFill>
                  <a:srgbClr val="262626"/>
                </a:solidFill>
                <a:effectLst/>
                <a:latin typeface="Times New Roman" panose="02020603050405020304" pitchFamily="18" charset="0"/>
                <a:cs typeface="Times New Roman" panose="02020603050405020304" pitchFamily="18" charset="0"/>
              </a:rPr>
              <a:t>dans un nouveau pays pour s’y installer.</a:t>
            </a:r>
          </a:p>
          <a:p>
            <a:pPr algn="just" fontAlgn="base"/>
            <a:endParaRPr lang="pl-PL" sz="2400" b="0" i="0" dirty="0">
              <a:solidFill>
                <a:srgbClr val="262626"/>
              </a:solidFill>
              <a:effectLst/>
              <a:latin typeface="Times New Roman" panose="02020603050405020304" pitchFamily="18" charset="0"/>
              <a:cs typeface="Times New Roman" panose="02020603050405020304" pitchFamily="18" charset="0"/>
            </a:endParaRPr>
          </a:p>
          <a:p>
            <a:pPr algn="just" fontAlgn="base"/>
            <a:endParaRPr lang="pl-PL" sz="2400" dirty="0">
              <a:solidFill>
                <a:srgbClr val="262626"/>
              </a:solidFill>
              <a:latin typeface="Times New Roman" panose="02020603050405020304" pitchFamily="18" charset="0"/>
              <a:cs typeface="Times New Roman" panose="02020603050405020304" pitchFamily="18" charset="0"/>
            </a:endParaRPr>
          </a:p>
          <a:p>
            <a:pPr algn="just" fontAlgn="base"/>
            <a:r>
              <a:rPr lang="fr-FR" sz="2400" b="1" i="0" dirty="0">
                <a:solidFill>
                  <a:srgbClr val="00B050"/>
                </a:solidFill>
                <a:effectLst/>
                <a:latin typeface="Times New Roman" panose="02020603050405020304" pitchFamily="18" charset="0"/>
                <a:cs typeface="Times New Roman" panose="02020603050405020304" pitchFamily="18" charset="0"/>
              </a:rPr>
              <a:t>Moyen mnémotechnique</a:t>
            </a:r>
            <a:r>
              <a:rPr lang="fr-FR" sz="2400" b="0" i="0" dirty="0">
                <a:solidFill>
                  <a:srgbClr val="262626"/>
                </a:solidFill>
                <a:effectLst/>
                <a:latin typeface="Times New Roman" panose="02020603050405020304" pitchFamily="18" charset="0"/>
                <a:cs typeface="Times New Roman" panose="02020603050405020304" pitchFamily="18" charset="0"/>
              </a:rPr>
              <a:t>: </a:t>
            </a:r>
            <a:r>
              <a:rPr lang="pl-PL" sz="2400" b="0" i="0" dirty="0">
                <a:solidFill>
                  <a:srgbClr val="262626"/>
                </a:solidFill>
                <a:effectLst/>
                <a:latin typeface="Times New Roman" panose="02020603050405020304" pitchFamily="18" charset="0"/>
                <a:cs typeface="Times New Roman" panose="02020603050405020304" pitchFamily="18" charset="0"/>
              </a:rPr>
              <a:t> </a:t>
            </a:r>
            <a:r>
              <a:rPr lang="fr-FR" sz="2400" b="1" i="0" dirty="0">
                <a:solidFill>
                  <a:srgbClr val="262626"/>
                </a:solidFill>
                <a:effectLst/>
                <a:latin typeface="Times New Roman" panose="02020603050405020304" pitchFamily="18" charset="0"/>
                <a:cs typeface="Times New Roman" panose="02020603050405020304" pitchFamily="18" charset="0"/>
              </a:rPr>
              <a:t>I</a:t>
            </a:r>
            <a:r>
              <a:rPr lang="fr-FR" sz="2400" b="0" i="0" dirty="0">
                <a:solidFill>
                  <a:srgbClr val="262626"/>
                </a:solidFill>
                <a:effectLst/>
                <a:latin typeface="Times New Roman" panose="02020603050405020304" pitchFamily="18" charset="0"/>
                <a:cs typeface="Times New Roman" panose="02020603050405020304" pitchFamily="18" charset="0"/>
              </a:rPr>
              <a:t>mmigrer =&gt; arriver à l’</a:t>
            </a:r>
            <a:r>
              <a:rPr lang="fr-FR" sz="2400" b="1" i="0" dirty="0">
                <a:solidFill>
                  <a:srgbClr val="262626"/>
                </a:solidFill>
                <a:effectLst/>
                <a:latin typeface="Times New Roman" panose="02020603050405020304" pitchFamily="18" charset="0"/>
                <a:cs typeface="Times New Roman" panose="02020603050405020304" pitchFamily="18" charset="0"/>
              </a:rPr>
              <a:t>I</a:t>
            </a:r>
            <a:r>
              <a:rPr lang="fr-FR" sz="2400" b="0" i="0" dirty="0">
                <a:solidFill>
                  <a:srgbClr val="262626"/>
                </a:solidFill>
                <a:effectLst/>
                <a:latin typeface="Times New Roman" panose="02020603050405020304" pitchFamily="18" charset="0"/>
                <a:cs typeface="Times New Roman" panose="02020603050405020304" pitchFamily="18" charset="0"/>
              </a:rPr>
              <a:t>ntérieur (d’un pays)</a:t>
            </a:r>
          </a:p>
        </p:txBody>
      </p:sp>
    </p:spTree>
    <p:extLst>
      <p:ext uri="{BB962C8B-B14F-4D97-AF65-F5344CB8AC3E}">
        <p14:creationId xmlns:p14="http://schemas.microsoft.com/office/powerpoint/2010/main" val="132417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B523CC7-DE38-4BED-B655-4F236AF66297}"/>
              </a:ext>
            </a:extLst>
          </p:cNvPr>
          <p:cNvSpPr txBox="1"/>
          <p:nvPr/>
        </p:nvSpPr>
        <p:spPr>
          <a:xfrm>
            <a:off x="1278384" y="683582"/>
            <a:ext cx="9055223" cy="3754874"/>
          </a:xfrm>
          <a:prstGeom prst="rect">
            <a:avLst/>
          </a:prstGeom>
          <a:noFill/>
        </p:spPr>
        <p:txBody>
          <a:bodyPr wrap="square">
            <a:spAutoFit/>
          </a:bodyPr>
          <a:lstStyle/>
          <a:p>
            <a:pPr algn="l"/>
            <a:r>
              <a:rPr lang="pl-PL" sz="2000" b="1" i="0" cap="all" dirty="0">
                <a:effectLst/>
                <a:latin typeface="Times New Roman" panose="02020603050405020304" pitchFamily="18" charset="0"/>
                <a:cs typeface="Times New Roman" panose="02020603050405020304" pitchFamily="18" charset="0"/>
              </a:rPr>
              <a:t>                               Jean-Claude </a:t>
            </a:r>
            <a:r>
              <a:rPr lang="pl-PL" sz="2000" b="1" i="0" cap="all" dirty="0" err="1">
                <a:effectLst/>
                <a:latin typeface="Times New Roman" panose="02020603050405020304" pitchFamily="18" charset="0"/>
                <a:cs typeface="Times New Roman" panose="02020603050405020304" pitchFamily="18" charset="0"/>
              </a:rPr>
              <a:t>Barreau</a:t>
            </a:r>
            <a:endParaRPr lang="pl-PL" sz="2000" b="1" i="0" cap="all" dirty="0">
              <a:effectLst/>
              <a:latin typeface="Times New Roman" panose="02020603050405020304" pitchFamily="18" charset="0"/>
              <a:cs typeface="Times New Roman" panose="02020603050405020304" pitchFamily="18" charset="0"/>
            </a:endParaRPr>
          </a:p>
          <a:p>
            <a:pPr algn="l"/>
            <a:endParaRPr lang="pl-PL" sz="2000" b="1" i="0" cap="all" dirty="0">
              <a:effectLst/>
              <a:latin typeface="Times New Roman" panose="02020603050405020304" pitchFamily="18" charset="0"/>
              <a:cs typeface="Times New Roman" panose="02020603050405020304" pitchFamily="18" charset="0"/>
            </a:endParaRPr>
          </a:p>
          <a:p>
            <a:pPr algn="l"/>
            <a:r>
              <a:rPr lang="pl-PL" sz="2000" b="1" i="0" cap="all" dirty="0">
                <a:effectLst/>
                <a:latin typeface="Times New Roman" panose="02020603050405020304" pitchFamily="18" charset="0"/>
                <a:cs typeface="Times New Roman" panose="02020603050405020304" pitchFamily="18" charset="0"/>
              </a:rPr>
              <a:t>                       „</a:t>
            </a:r>
            <a:r>
              <a:rPr lang="fr-FR" sz="2000" b="1" i="0" cap="all" dirty="0">
                <a:effectLst/>
                <a:latin typeface="Times New Roman" panose="02020603050405020304" pitchFamily="18" charset="0"/>
                <a:cs typeface="Times New Roman" panose="02020603050405020304" pitchFamily="18" charset="0"/>
              </a:rPr>
              <a:t>LES IMMIGRÉS, C’ÉTAIT AVANT</a:t>
            </a:r>
            <a:r>
              <a:rPr lang="pl-PL" sz="2000" b="1" i="0" cap="all" dirty="0">
                <a:effectLst/>
                <a:latin typeface="Times New Roman" panose="02020603050405020304" pitchFamily="18" charset="0"/>
                <a:cs typeface="Times New Roman" panose="02020603050405020304" pitchFamily="18" charset="0"/>
              </a:rPr>
              <a:t>”</a:t>
            </a:r>
          </a:p>
          <a:p>
            <a:pPr algn="l"/>
            <a:endParaRPr lang="pl-PL" sz="2000" b="1" i="0" cap="all" dirty="0">
              <a:effectLst/>
              <a:latin typeface="Times New Roman" panose="02020603050405020304" pitchFamily="18" charset="0"/>
              <a:cs typeface="Times New Roman" panose="02020603050405020304" pitchFamily="18" charset="0"/>
            </a:endParaRPr>
          </a:p>
          <a:p>
            <a:pPr algn="l"/>
            <a:r>
              <a:rPr lang="fr-FR" sz="2000" b="1" i="1" dirty="0">
                <a:effectLst/>
                <a:latin typeface="Times New Roman" panose="02020603050405020304" pitchFamily="18" charset="0"/>
                <a:cs typeface="Times New Roman" panose="02020603050405020304" pitchFamily="18" charset="0"/>
              </a:rPr>
              <a:t>Le mot "migrant" est désormais utilisé pour désigner les "immigrés".</a:t>
            </a:r>
          </a:p>
          <a:p>
            <a:pPr algn="l"/>
            <a:endParaRPr lang="pl-PL" sz="2000" b="1" i="0" u="sng" dirty="0">
              <a:effectLst/>
              <a:latin typeface="Times New Roman" panose="02020603050405020304" pitchFamily="18" charset="0"/>
              <a:cs typeface="Times New Roman" panose="02020603050405020304" pitchFamily="18" charset="0"/>
            </a:endParaRPr>
          </a:p>
          <a:p>
            <a:pPr algn="l"/>
            <a:endParaRPr lang="fr-FR" sz="2000" b="1" i="0" u="sng" dirty="0">
              <a:effectLst/>
              <a:latin typeface="Times New Roman" panose="02020603050405020304" pitchFamily="18" charset="0"/>
              <a:cs typeface="Times New Roman" panose="02020603050405020304" pitchFamily="18" charset="0"/>
            </a:endParaRPr>
          </a:p>
          <a:p>
            <a:pPr algn="l"/>
            <a:r>
              <a:rPr lang="fr-FR" sz="2000" b="0" i="0" dirty="0">
                <a:effectLst/>
                <a:latin typeface="Times New Roman" panose="02020603050405020304" pitchFamily="18" charset="0"/>
                <a:cs typeface="Times New Roman" panose="02020603050405020304" pitchFamily="18" charset="0"/>
              </a:rPr>
              <a:t>Les multiples expressions employées pour désigner une même réalité nuisent à la compréhension d'un phénomène et de ces enjeux. L'emploi abusif du mot "</a:t>
            </a:r>
            <a:r>
              <a:rPr lang="fr-FR" sz="2000" b="0" i="0" u="sng" dirty="0">
                <a:effectLst/>
                <a:latin typeface="Times New Roman" panose="02020603050405020304" pitchFamily="18" charset="0"/>
                <a:cs typeface="Times New Roman" panose="02020603050405020304" pitchFamily="18" charset="0"/>
              </a:rPr>
              <a:t>migrant</a:t>
            </a:r>
            <a:r>
              <a:rPr lang="fr-FR" sz="2000" b="0" i="0" dirty="0">
                <a:effectLst/>
                <a:latin typeface="Times New Roman" panose="02020603050405020304" pitchFamily="18" charset="0"/>
                <a:cs typeface="Times New Roman" panose="02020603050405020304" pitchFamily="18" charset="0"/>
              </a:rPr>
              <a:t>" ne vient adoucir qu'en surface les crispations autour de l'afflux de </a:t>
            </a:r>
            <a:r>
              <a:rPr lang="fr-FR" sz="2000" b="0" i="0" u="sng" dirty="0">
                <a:effectLst/>
                <a:latin typeface="Times New Roman" panose="02020603050405020304" pitchFamily="18" charset="0"/>
                <a:cs typeface="Times New Roman" panose="02020603050405020304" pitchFamily="18" charset="0"/>
              </a:rPr>
              <a:t>clandestins</a:t>
            </a:r>
            <a:r>
              <a:rPr lang="fr-FR" sz="2000" b="0" i="0" dirty="0">
                <a:effectLst/>
                <a:latin typeface="Times New Roman" panose="02020603050405020304" pitchFamily="18" charset="0"/>
                <a:cs typeface="Times New Roman" panose="02020603050405020304" pitchFamily="18" charset="0"/>
              </a:rPr>
              <a:t> en Europe, détournant notre attention du fond du problème.</a:t>
            </a:r>
            <a:endParaRPr lang="pl-PL" sz="2000" b="0" i="0" dirty="0">
              <a:effectLst/>
              <a:latin typeface="Times New Roman" panose="02020603050405020304" pitchFamily="18" charset="0"/>
              <a:cs typeface="Times New Roman" panose="02020603050405020304" pitchFamily="18" charset="0"/>
            </a:endParaRPr>
          </a:p>
          <a:p>
            <a:pPr algn="l"/>
            <a:endParaRPr lang="pl-PL" b="0" i="0" dirty="0">
              <a:solidFill>
                <a:srgbClr val="606060"/>
              </a:solidFill>
              <a:effectLst/>
              <a:latin typeface="Merriweather" panose="00000500000000000000" pitchFamily="2" charset="-18"/>
            </a:endParaRPr>
          </a:p>
        </p:txBody>
      </p:sp>
    </p:spTree>
    <p:extLst>
      <p:ext uri="{BB962C8B-B14F-4D97-AF65-F5344CB8AC3E}">
        <p14:creationId xmlns:p14="http://schemas.microsoft.com/office/powerpoint/2010/main" val="71344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5577E6B-83FA-4DFE-8638-8A5AB9FB65AC}"/>
              </a:ext>
            </a:extLst>
          </p:cNvPr>
          <p:cNvSpPr txBox="1"/>
          <p:nvPr/>
        </p:nvSpPr>
        <p:spPr>
          <a:xfrm>
            <a:off x="186431" y="79899"/>
            <a:ext cx="11807301" cy="5632311"/>
          </a:xfrm>
          <a:prstGeom prst="rect">
            <a:avLst/>
          </a:prstGeom>
          <a:noFill/>
        </p:spPr>
        <p:txBody>
          <a:bodyPr wrap="square">
            <a:spAutoFit/>
          </a:bodyPr>
          <a:lstStyle/>
          <a:p>
            <a:pPr algn="l"/>
            <a:r>
              <a:rPr lang="pl-PL" dirty="0">
                <a:solidFill>
                  <a:srgbClr val="E60004"/>
                </a:solidFill>
                <a:latin typeface="LibeSans-Ultra"/>
              </a:rPr>
              <a:t>Le </a:t>
            </a:r>
            <a:r>
              <a:rPr lang="pl-PL" dirty="0" err="1">
                <a:solidFill>
                  <a:srgbClr val="E60004"/>
                </a:solidFill>
                <a:latin typeface="LibeSans-Ultra"/>
              </a:rPr>
              <a:t>journal</a:t>
            </a:r>
            <a:r>
              <a:rPr lang="pl-PL" dirty="0">
                <a:solidFill>
                  <a:srgbClr val="E60004"/>
                </a:solidFill>
                <a:latin typeface="LibeSans-Ultra"/>
              </a:rPr>
              <a:t> „</a:t>
            </a:r>
            <a:r>
              <a:rPr lang="pl-PL" b="1" dirty="0">
                <a:solidFill>
                  <a:srgbClr val="E60004"/>
                </a:solidFill>
                <a:latin typeface="Times New Roman" panose="02020603050405020304" pitchFamily="18" charset="0"/>
                <a:cs typeface="Times New Roman" panose="02020603050405020304" pitchFamily="18" charset="0"/>
              </a:rPr>
              <a:t>LIBERATION” (www.liberation.fr)</a:t>
            </a:r>
            <a:endParaRPr lang="fr-FR" b="1" i="0" dirty="0">
              <a:solidFill>
                <a:srgbClr val="191919"/>
              </a:solidFill>
              <a:effectLst/>
              <a:latin typeface="Times New Roman" panose="02020603050405020304" pitchFamily="18" charset="0"/>
              <a:cs typeface="Times New Roman" panose="02020603050405020304" pitchFamily="18" charset="0"/>
            </a:endParaRPr>
          </a:p>
          <a:p>
            <a:pPr algn="l"/>
            <a:r>
              <a:rPr lang="pl-PL" b="1" i="0" dirty="0">
                <a:solidFill>
                  <a:srgbClr val="1A1A1A"/>
                </a:solidFill>
                <a:effectLst/>
                <a:latin typeface="Times New Roman" panose="02020603050405020304" pitchFamily="18" charset="0"/>
                <a:cs typeface="Times New Roman" panose="02020603050405020304" pitchFamily="18" charset="0"/>
              </a:rPr>
              <a:t>				LAURE ANDRILLON </a:t>
            </a:r>
          </a:p>
          <a:p>
            <a:pPr algn="l"/>
            <a:r>
              <a:rPr lang="pl-PL" b="1" dirty="0">
                <a:solidFill>
                  <a:srgbClr val="1A1A1A"/>
                </a:solidFill>
                <a:latin typeface="Times New Roman" panose="02020603050405020304" pitchFamily="18" charset="0"/>
                <a:cs typeface="Times New Roman" panose="02020603050405020304" pitchFamily="18" charset="0"/>
              </a:rPr>
              <a:t>		„</a:t>
            </a:r>
            <a:r>
              <a:rPr lang="fr-FR" b="1" i="0" dirty="0">
                <a:solidFill>
                  <a:srgbClr val="1A1A1A"/>
                </a:solidFill>
                <a:effectLst/>
                <a:latin typeface="Times New Roman" panose="02020603050405020304" pitchFamily="18" charset="0"/>
                <a:cs typeface="Times New Roman" panose="02020603050405020304" pitchFamily="18" charset="0"/>
              </a:rPr>
              <a:t>Migrants et réfugiés : des mots aux frontières bien définies</a:t>
            </a:r>
            <a:r>
              <a:rPr lang="pl-PL" b="1" i="0" dirty="0">
                <a:solidFill>
                  <a:srgbClr val="1A1A1A"/>
                </a:solidFill>
                <a:effectLst/>
                <a:latin typeface="Times New Roman" panose="02020603050405020304" pitchFamily="18" charset="0"/>
                <a:cs typeface="Times New Roman" panose="02020603050405020304" pitchFamily="18" charset="0"/>
              </a:rPr>
              <a:t>”</a:t>
            </a:r>
            <a:endParaRPr lang="fr-FR" b="1" i="0" dirty="0">
              <a:solidFill>
                <a:srgbClr val="1A1A1A"/>
              </a:solidFill>
              <a:effectLst/>
              <a:latin typeface="Times New Roman" panose="02020603050405020304" pitchFamily="18" charset="0"/>
              <a:cs typeface="Times New Roman" panose="02020603050405020304" pitchFamily="18" charset="0"/>
            </a:endParaRPr>
          </a:p>
          <a:p>
            <a:r>
              <a:rPr lang="fr-FR" b="1" i="1" dirty="0">
                <a:solidFill>
                  <a:srgbClr val="191919"/>
                </a:solidFill>
                <a:effectLst/>
                <a:latin typeface="Times New Roman" panose="02020603050405020304" pitchFamily="18" charset="0"/>
                <a:cs typeface="Times New Roman" panose="02020603050405020304" pitchFamily="18" charset="0"/>
              </a:rPr>
              <a:t>Face aux vagues de migrations actuelles, l'usage d'un terme ou d'un autre, qui recouvrent des réalités juridiques et symboliques différentes, n'est pas anodin.</a:t>
            </a:r>
            <a:endParaRPr lang="pl-PL" b="1" i="1" dirty="0">
              <a:solidFill>
                <a:srgbClr val="191919"/>
              </a:solidFill>
              <a:effectLst/>
              <a:latin typeface="Times New Roman" panose="02020603050405020304" pitchFamily="18" charset="0"/>
              <a:cs typeface="Times New Roman" panose="02020603050405020304" pitchFamily="18" charset="0"/>
            </a:endParaRPr>
          </a:p>
          <a:p>
            <a:endParaRPr lang="pl-PL" b="0" i="0" dirty="0">
              <a:solidFill>
                <a:srgbClr val="191919"/>
              </a:solidFill>
              <a:effectLst/>
              <a:latin typeface="Times New Roman" panose="02020603050405020304" pitchFamily="18" charset="0"/>
              <a:cs typeface="Times New Roman" panose="02020603050405020304" pitchFamily="18" charset="0"/>
            </a:endParaRPr>
          </a:p>
          <a:p>
            <a:r>
              <a:rPr lang="fr-FR" b="0" i="0" dirty="0">
                <a:solidFill>
                  <a:srgbClr val="191919"/>
                </a:solidFill>
                <a:effectLst/>
                <a:latin typeface="Times New Roman" panose="02020603050405020304" pitchFamily="18" charset="0"/>
                <a:cs typeface="Times New Roman" panose="02020603050405020304" pitchFamily="18" charset="0"/>
              </a:rPr>
              <a:t>Tous les réfugiés sont des migrants, mais tous les migrants ne sont pas des réfugiés. Loin d'être synonymes, ces termes souvent utilisés indifféremment renvoient à des statuts juridiques bien distincts. Le migrant effectue une migration volontaire pour des raisons économiques, politiques ou culturelles, et relève du droit national. Le réfugié relève en revanche du droit international, sa migration étant considérée comme contrainte par la situation de son pays d'origine. Est réfugiée une personne qui a obtenu l'asile d'un autre </a:t>
            </a:r>
            <a:r>
              <a:rPr lang="fr-FR" b="0" i="0" dirty="0" err="1">
                <a:solidFill>
                  <a:srgbClr val="191919"/>
                </a:solidFill>
                <a:effectLst/>
                <a:latin typeface="Times New Roman" panose="02020603050405020304" pitchFamily="18" charset="0"/>
                <a:cs typeface="Times New Roman" panose="02020603050405020304" pitchFamily="18" charset="0"/>
              </a:rPr>
              <a:t>Etat</a:t>
            </a:r>
            <a:r>
              <a:rPr lang="fr-FR" b="0" i="0" dirty="0">
                <a:solidFill>
                  <a:srgbClr val="191919"/>
                </a:solidFill>
                <a:effectLst/>
                <a:latin typeface="Times New Roman" panose="02020603050405020304" pitchFamily="18" charset="0"/>
                <a:cs typeface="Times New Roman" panose="02020603050405020304" pitchFamily="18" charset="0"/>
              </a:rPr>
              <a:t>, conformément à la convention de Genève signée en 1951 et ratifiée par 145 </a:t>
            </a:r>
            <a:r>
              <a:rPr lang="fr-FR" b="0" i="0" dirty="0" err="1">
                <a:solidFill>
                  <a:srgbClr val="191919"/>
                </a:solidFill>
                <a:effectLst/>
                <a:latin typeface="Times New Roman" panose="02020603050405020304" pitchFamily="18" charset="0"/>
                <a:cs typeface="Times New Roman" panose="02020603050405020304" pitchFamily="18" charset="0"/>
              </a:rPr>
              <a:t>Etats</a:t>
            </a:r>
            <a:r>
              <a:rPr lang="fr-FR" b="0" i="0" dirty="0">
                <a:solidFill>
                  <a:srgbClr val="191919"/>
                </a:solidFill>
                <a:effectLst/>
                <a:latin typeface="Times New Roman" panose="02020603050405020304" pitchFamily="18" charset="0"/>
                <a:cs typeface="Times New Roman" panose="02020603050405020304" pitchFamily="18" charset="0"/>
              </a:rPr>
              <a:t> membres des Nations Unies</a:t>
            </a:r>
            <a:r>
              <a:rPr lang="pl-PL" b="0" i="0" dirty="0">
                <a:solidFill>
                  <a:srgbClr val="191919"/>
                </a:solidFill>
                <a:effectLst/>
                <a:latin typeface="Times New Roman" panose="02020603050405020304" pitchFamily="18" charset="0"/>
                <a:cs typeface="Times New Roman" panose="02020603050405020304" pitchFamily="18" charset="0"/>
              </a:rPr>
              <a:t>. </a:t>
            </a:r>
            <a:r>
              <a:rPr lang="fr-FR" b="0" i="0" dirty="0">
                <a:solidFill>
                  <a:srgbClr val="E60004"/>
                </a:solidFill>
                <a:effectLst/>
                <a:latin typeface="Times New Roman" panose="02020603050405020304" pitchFamily="18" charset="0"/>
                <a:cs typeface="Times New Roman" panose="02020603050405020304" pitchFamily="18" charset="0"/>
                <a:hlinkClick r:id="rId2"/>
              </a:rPr>
              <a:t>Comme le rappelle William Spindler, porte-parole du Haut Commissariat de l'ONU pour les réfugiés (HCR), </a:t>
            </a:r>
            <a:r>
              <a:rPr lang="fr-FR" b="0" i="1" dirty="0">
                <a:solidFill>
                  <a:srgbClr val="E60004"/>
                </a:solidFill>
                <a:effectLst/>
                <a:latin typeface="Times New Roman" panose="02020603050405020304" pitchFamily="18" charset="0"/>
                <a:cs typeface="Times New Roman" panose="02020603050405020304" pitchFamily="18" charset="0"/>
                <a:hlinkClick r:id="rId2"/>
              </a:rPr>
              <a:t>«il est tout simplement inexact de parler de migrants syriens, alors que la Syrie est en guerre».</a:t>
            </a:r>
            <a:endParaRPr lang="pl-PL" b="0" i="1" dirty="0">
              <a:solidFill>
                <a:srgbClr val="E60004"/>
              </a:solidFill>
              <a:effectLst/>
              <a:latin typeface="Times New Roman" panose="02020603050405020304" pitchFamily="18" charset="0"/>
              <a:cs typeface="Times New Roman" panose="02020603050405020304" pitchFamily="18" charset="0"/>
            </a:endParaRPr>
          </a:p>
          <a:p>
            <a:r>
              <a:rPr lang="fr-FR" b="0" i="0" dirty="0">
                <a:solidFill>
                  <a:srgbClr val="191919"/>
                </a:solidFill>
                <a:effectLst/>
                <a:latin typeface="Times New Roman" panose="02020603050405020304" pitchFamily="18" charset="0"/>
                <a:cs typeface="Times New Roman" panose="02020603050405020304" pitchFamily="18" charset="0"/>
              </a:rPr>
              <a:t>Il y a un an déjà, </a:t>
            </a:r>
            <a:r>
              <a:rPr lang="fr-FR" b="0" i="0" dirty="0">
                <a:solidFill>
                  <a:srgbClr val="E60004"/>
                </a:solidFill>
                <a:effectLst/>
                <a:latin typeface="Times New Roman" panose="02020603050405020304" pitchFamily="18" charset="0"/>
                <a:cs typeface="Times New Roman" panose="02020603050405020304" pitchFamily="18" charset="0"/>
                <a:hlinkClick r:id="rId3"/>
              </a:rPr>
              <a:t>certains médias se demandaient s'il fallait nommer réfugiés ou migrants ces enfants non accompagnés qui fuyaient l'Amérique centrale pour chercher refuge aux Etats-Unis via la frontière mexicaine</a:t>
            </a:r>
            <a:r>
              <a:rPr lang="fr-FR" b="0" i="0" dirty="0">
                <a:solidFill>
                  <a:srgbClr val="191919"/>
                </a:solidFill>
                <a:effectLst/>
                <a:latin typeface="Times New Roman" panose="02020603050405020304" pitchFamily="18" charset="0"/>
                <a:cs typeface="Times New Roman" panose="02020603050405020304" pitchFamily="18" charset="0"/>
              </a:rPr>
              <a:t>. Si la question ressurgit avec autant de force à propos de la situation actuelle en Méditerranée, c'est parce que les médias comme les hommes politiques utilisent régulièrement l'expression «crise des migrants» pour y faire référence. Adrian Edwards, porte-parole du HCR, explique à </a:t>
            </a:r>
            <a:r>
              <a:rPr lang="fr-FR" b="0" i="1" dirty="0">
                <a:solidFill>
                  <a:srgbClr val="191919"/>
                </a:solidFill>
                <a:effectLst/>
                <a:latin typeface="Times New Roman" panose="02020603050405020304" pitchFamily="18" charset="0"/>
                <a:cs typeface="Times New Roman" panose="02020603050405020304" pitchFamily="18" charset="0"/>
              </a:rPr>
              <a:t>Libération</a:t>
            </a:r>
            <a:r>
              <a:rPr lang="fr-FR" b="0" i="0" dirty="0">
                <a:solidFill>
                  <a:srgbClr val="191919"/>
                </a:solidFill>
                <a:effectLst/>
                <a:latin typeface="Times New Roman" panose="02020603050405020304" pitchFamily="18" charset="0"/>
                <a:cs typeface="Times New Roman" panose="02020603050405020304" pitchFamily="18" charset="0"/>
              </a:rPr>
              <a:t> que cette expression est </a:t>
            </a:r>
            <a:r>
              <a:rPr lang="fr-FR" b="0" i="1" dirty="0">
                <a:solidFill>
                  <a:srgbClr val="191919"/>
                </a:solidFill>
                <a:effectLst/>
                <a:latin typeface="Times New Roman" panose="02020603050405020304" pitchFamily="18" charset="0"/>
                <a:cs typeface="Times New Roman" panose="02020603050405020304" pitchFamily="18" charset="0"/>
              </a:rPr>
              <a:t>«factuellement erronée, potentiellement nocive pour l'attitude du public à l'égard des demandeurs d'asile et des réfugiés, et d'autant plus que, faisant office d'expression fourre-tout, son utilisation s'entérine»</a:t>
            </a:r>
            <a:r>
              <a:rPr lang="fr-FR" b="0" i="0" dirty="0">
                <a:solidFill>
                  <a:srgbClr val="191919"/>
                </a:solidFill>
                <a:effectLst/>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22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FAA2CCD-3198-4C59-A292-788A299B3F3C}"/>
              </a:ext>
            </a:extLst>
          </p:cNvPr>
          <p:cNvSpPr txBox="1"/>
          <p:nvPr/>
        </p:nvSpPr>
        <p:spPr>
          <a:xfrm>
            <a:off x="221941" y="142044"/>
            <a:ext cx="11372295" cy="5016758"/>
          </a:xfrm>
          <a:prstGeom prst="rect">
            <a:avLst/>
          </a:prstGeom>
          <a:noFill/>
        </p:spPr>
        <p:txBody>
          <a:bodyPr wrap="square">
            <a:spAutoFit/>
          </a:bodyPr>
          <a:lstStyle/>
          <a:p>
            <a:pPr algn="just"/>
            <a:r>
              <a:rPr lang="pl-PL" sz="2000" b="0" i="0" dirty="0">
                <a:solidFill>
                  <a:srgbClr val="191919"/>
                </a:solidFill>
                <a:effectLst/>
                <a:latin typeface="Times New Roman" panose="02020603050405020304" pitchFamily="18" charset="0"/>
                <a:cs typeface="Times New Roman" panose="02020603050405020304" pitchFamily="18" charset="0"/>
              </a:rPr>
              <a:t>2.</a:t>
            </a:r>
          </a:p>
          <a:p>
            <a:pPr algn="just"/>
            <a:r>
              <a:rPr lang="fr-FR" sz="2000" b="0" i="0" dirty="0">
                <a:solidFill>
                  <a:srgbClr val="191919"/>
                </a:solidFill>
                <a:effectLst/>
                <a:latin typeface="Times New Roman" panose="02020603050405020304" pitchFamily="18" charset="0"/>
                <a:cs typeface="Times New Roman" panose="02020603050405020304" pitchFamily="18" charset="0"/>
              </a:rPr>
              <a:t>La distinction juridique a pourtant des conséquences très concrètes : du fait de la convention de Genève, le réfugié ne peut être renvoyé dans son pays d'origine, à l'inverse du migrant sans papiers. </a:t>
            </a:r>
            <a:r>
              <a:rPr lang="fr-FR" sz="2000" b="0" i="0" dirty="0">
                <a:solidFill>
                  <a:srgbClr val="E60004"/>
                </a:solidFill>
                <a:effectLst/>
                <a:latin typeface="Times New Roman" panose="02020603050405020304" pitchFamily="18" charset="0"/>
                <a:cs typeface="Times New Roman" panose="02020603050405020304" pitchFamily="18" charset="0"/>
                <a:hlinkClick r:id="rId2"/>
              </a:rPr>
              <a:t>Dans un article du </a:t>
            </a:r>
            <a:r>
              <a:rPr lang="fr-FR" sz="2000" b="0" i="1" dirty="0">
                <a:solidFill>
                  <a:srgbClr val="E60004"/>
                </a:solidFill>
                <a:effectLst/>
                <a:latin typeface="Times New Roman" panose="02020603050405020304" pitchFamily="18" charset="0"/>
                <a:cs typeface="Times New Roman" panose="02020603050405020304" pitchFamily="18" charset="0"/>
                <a:hlinkClick r:id="rId2"/>
              </a:rPr>
              <a:t>New York Times</a:t>
            </a:r>
            <a:r>
              <a:rPr lang="fr-FR" sz="2000" b="0" i="0" dirty="0">
                <a:solidFill>
                  <a:srgbClr val="E60004"/>
                </a:solidFill>
                <a:effectLst/>
                <a:latin typeface="Times New Roman" panose="02020603050405020304" pitchFamily="18" charset="0"/>
                <a:cs typeface="Times New Roman" panose="02020603050405020304" pitchFamily="18" charset="0"/>
                <a:hlinkClick r:id="rId2"/>
              </a:rPr>
              <a:t>, la journaliste </a:t>
            </a:r>
            <a:r>
              <a:rPr lang="fr-FR" sz="2000" b="0" i="0" dirty="0" err="1">
                <a:solidFill>
                  <a:srgbClr val="E60004"/>
                </a:solidFill>
                <a:effectLst/>
                <a:latin typeface="Times New Roman" panose="02020603050405020304" pitchFamily="18" charset="0"/>
                <a:cs typeface="Times New Roman" panose="02020603050405020304" pitchFamily="18" charset="0"/>
                <a:hlinkClick r:id="rId2"/>
              </a:rPr>
              <a:t>Somini</a:t>
            </a:r>
            <a:r>
              <a:rPr lang="fr-FR" sz="2000" b="0" i="0" dirty="0">
                <a:solidFill>
                  <a:srgbClr val="E60004"/>
                </a:solidFill>
                <a:effectLst/>
                <a:latin typeface="Times New Roman" panose="02020603050405020304" pitchFamily="18" charset="0"/>
                <a:cs typeface="Times New Roman" panose="02020603050405020304" pitchFamily="18" charset="0"/>
                <a:hlinkClick r:id="rId2"/>
              </a:rPr>
              <a:t> </a:t>
            </a:r>
            <a:r>
              <a:rPr lang="fr-FR" sz="2000" b="0" i="0" dirty="0" err="1">
                <a:solidFill>
                  <a:srgbClr val="E60004"/>
                </a:solidFill>
                <a:effectLst/>
                <a:latin typeface="Times New Roman" panose="02020603050405020304" pitchFamily="18" charset="0"/>
                <a:cs typeface="Times New Roman" panose="02020603050405020304" pitchFamily="18" charset="0"/>
                <a:hlinkClick r:id="rId2"/>
              </a:rPr>
              <a:t>Sengupta</a:t>
            </a:r>
            <a:r>
              <a:rPr lang="fr-FR" sz="2000" b="0" i="0" dirty="0">
                <a:solidFill>
                  <a:srgbClr val="E60004"/>
                </a:solidFill>
                <a:effectLst/>
                <a:latin typeface="Times New Roman" panose="02020603050405020304" pitchFamily="18" charset="0"/>
                <a:cs typeface="Times New Roman" panose="02020603050405020304" pitchFamily="18" charset="0"/>
                <a:hlinkClick r:id="rId2"/>
              </a:rPr>
              <a:t> dit n'être pas surprise par le fait que </a:t>
            </a:r>
            <a:r>
              <a:rPr lang="fr-FR" sz="2000" b="0" i="1" dirty="0">
                <a:solidFill>
                  <a:srgbClr val="E60004"/>
                </a:solidFill>
                <a:effectLst/>
                <a:latin typeface="Times New Roman" panose="02020603050405020304" pitchFamily="18" charset="0"/>
                <a:cs typeface="Times New Roman" panose="02020603050405020304" pitchFamily="18" charset="0"/>
                <a:hlinkClick r:id="rId2"/>
              </a:rPr>
              <a:t>«beaucoup d'hommes politiques en Europe préfèrent qualifier toute personne qui arrive sur le continent de migrant»</a:t>
            </a:r>
            <a:r>
              <a:rPr lang="fr-FR" sz="2000" b="0" i="0" dirty="0">
                <a:solidFill>
                  <a:srgbClr val="191919"/>
                </a:solidFill>
                <a:effectLst/>
                <a:latin typeface="Times New Roman" panose="02020603050405020304" pitchFamily="18" charset="0"/>
                <a:cs typeface="Times New Roman" panose="02020603050405020304" pitchFamily="18" charset="0"/>
              </a:rPr>
              <a:t>. Pour </a:t>
            </a:r>
            <a:r>
              <a:rPr lang="fr-FR" sz="2000" b="0" i="0" dirty="0" err="1">
                <a:solidFill>
                  <a:srgbClr val="191919"/>
                </a:solidFill>
                <a:effectLst/>
                <a:latin typeface="Times New Roman" panose="02020603050405020304" pitchFamily="18" charset="0"/>
                <a:cs typeface="Times New Roman" panose="02020603050405020304" pitchFamily="18" charset="0"/>
              </a:rPr>
              <a:t>Eric</a:t>
            </a:r>
            <a:r>
              <a:rPr lang="fr-FR" sz="2000" b="0" i="0" dirty="0">
                <a:solidFill>
                  <a:srgbClr val="191919"/>
                </a:solidFill>
                <a:effectLst/>
                <a:latin typeface="Times New Roman" panose="02020603050405020304" pitchFamily="18" charset="0"/>
                <a:cs typeface="Times New Roman" panose="02020603050405020304" pitchFamily="18" charset="0"/>
              </a:rPr>
              <a:t> </a:t>
            </a:r>
            <a:r>
              <a:rPr lang="fr-FR" sz="2000" b="0" i="0" dirty="0" err="1">
                <a:solidFill>
                  <a:srgbClr val="191919"/>
                </a:solidFill>
                <a:effectLst/>
                <a:latin typeface="Times New Roman" panose="02020603050405020304" pitchFamily="18" charset="0"/>
                <a:cs typeface="Times New Roman" panose="02020603050405020304" pitchFamily="18" charset="0"/>
              </a:rPr>
              <a:t>Fassin</a:t>
            </a:r>
            <a:r>
              <a:rPr lang="fr-FR" sz="2000" b="0" i="0" dirty="0">
                <a:solidFill>
                  <a:srgbClr val="191919"/>
                </a:solidFill>
                <a:effectLst/>
                <a:latin typeface="Times New Roman" panose="02020603050405020304" pitchFamily="18" charset="0"/>
                <a:cs typeface="Times New Roman" panose="02020603050405020304" pitchFamily="18" charset="0"/>
              </a:rPr>
              <a:t>, contacté par </a:t>
            </a:r>
            <a:r>
              <a:rPr lang="fr-FR" sz="2000" b="0" i="1" dirty="0">
                <a:solidFill>
                  <a:srgbClr val="191919"/>
                </a:solidFill>
                <a:effectLst/>
                <a:latin typeface="Times New Roman" panose="02020603050405020304" pitchFamily="18" charset="0"/>
                <a:cs typeface="Times New Roman" panose="02020603050405020304" pitchFamily="18" charset="0"/>
              </a:rPr>
              <a:t>Libération</a:t>
            </a:r>
            <a:r>
              <a:rPr lang="fr-FR" sz="2000" b="0" i="0" dirty="0">
                <a:solidFill>
                  <a:srgbClr val="191919"/>
                </a:solidFill>
                <a:effectLst/>
                <a:latin typeface="Times New Roman" panose="02020603050405020304" pitchFamily="18" charset="0"/>
                <a:cs typeface="Times New Roman" panose="02020603050405020304" pitchFamily="18" charset="0"/>
              </a:rPr>
              <a:t>, la confusion lexicale est </a:t>
            </a:r>
            <a:r>
              <a:rPr lang="fr-FR" sz="2000" b="0" i="1" dirty="0">
                <a:solidFill>
                  <a:srgbClr val="191919"/>
                </a:solidFill>
                <a:effectLst/>
                <a:latin typeface="Times New Roman" panose="02020603050405020304" pitchFamily="18" charset="0"/>
                <a:cs typeface="Times New Roman" panose="02020603050405020304" pitchFamily="18" charset="0"/>
              </a:rPr>
              <a:t>«révélatrice d'un recul idéologique des droits humains. A Calais ou à la Chapelle, on traite comme des délinquants des gens qui fuient la guerre en Syrie et ailleurs».</a:t>
            </a:r>
            <a:endParaRPr lang="pl-PL" sz="2000" b="0" i="1" dirty="0">
              <a:solidFill>
                <a:srgbClr val="191919"/>
              </a:solidFill>
              <a:effectLst/>
              <a:latin typeface="Times New Roman" panose="02020603050405020304" pitchFamily="18" charset="0"/>
              <a:cs typeface="Times New Roman" panose="02020603050405020304" pitchFamily="18" charset="0"/>
            </a:endParaRPr>
          </a:p>
          <a:p>
            <a:pPr algn="just"/>
            <a:r>
              <a:rPr lang="fr-FR" sz="2000" b="0" i="0" dirty="0">
                <a:solidFill>
                  <a:srgbClr val="191919"/>
                </a:solidFill>
                <a:effectLst/>
                <a:latin typeface="Times New Roman" panose="02020603050405020304" pitchFamily="18" charset="0"/>
                <a:cs typeface="Times New Roman" panose="02020603050405020304" pitchFamily="18" charset="0"/>
              </a:rPr>
              <a:t>Le 20 août, Barry Malone a annoncé au nom du journal qatari Al-</a:t>
            </a:r>
            <a:r>
              <a:rPr lang="fr-FR" sz="2000" b="0" i="0" dirty="0" err="1">
                <a:solidFill>
                  <a:srgbClr val="191919"/>
                </a:solidFill>
                <a:effectLst/>
                <a:latin typeface="Times New Roman" panose="02020603050405020304" pitchFamily="18" charset="0"/>
                <a:cs typeface="Times New Roman" panose="02020603050405020304" pitchFamily="18" charset="0"/>
              </a:rPr>
              <a:t>Jezira</a:t>
            </a:r>
            <a:r>
              <a:rPr lang="fr-FR" sz="2000" b="0" i="0" dirty="0">
                <a:solidFill>
                  <a:srgbClr val="191919"/>
                </a:solidFill>
                <a:effectLst/>
                <a:latin typeface="Times New Roman" panose="02020603050405020304" pitchFamily="18" charset="0"/>
                <a:cs typeface="Times New Roman" panose="02020603050405020304" pitchFamily="18" charset="0"/>
              </a:rPr>
              <a:t> qu'il ne parlerait plus de «migrants méditerranéens», pour marquer son refus de </a:t>
            </a:r>
            <a:r>
              <a:rPr lang="fr-FR" sz="2000" b="0" i="1" dirty="0">
                <a:solidFill>
                  <a:srgbClr val="191919"/>
                </a:solidFill>
                <a:effectLst/>
                <a:latin typeface="Times New Roman" panose="02020603050405020304" pitchFamily="18" charset="0"/>
                <a:cs typeface="Times New Roman" panose="02020603050405020304" pitchFamily="18" charset="0"/>
              </a:rPr>
              <a:t>«donner du poids à ceux qui ne veulent y voir que des migrants économiques»</a:t>
            </a:r>
            <a:r>
              <a:rPr lang="fr-FR" sz="2000" b="0" i="0" dirty="0">
                <a:solidFill>
                  <a:srgbClr val="191919"/>
                </a:solidFill>
                <a:effectLst/>
                <a:latin typeface="Times New Roman" panose="02020603050405020304" pitchFamily="18" charset="0"/>
                <a:cs typeface="Times New Roman" panose="02020603050405020304" pitchFamily="18" charset="0"/>
              </a:rPr>
              <a:t>. L'enjeu n'est pas seulement juridique ou politique, il est aussi affectif. </a:t>
            </a:r>
            <a:r>
              <a:rPr lang="fr-FR" sz="2000" b="0" i="1" dirty="0">
                <a:solidFill>
                  <a:srgbClr val="191919"/>
                </a:solidFill>
                <a:effectLst/>
                <a:latin typeface="Times New Roman" panose="02020603050405020304" pitchFamily="18" charset="0"/>
                <a:cs typeface="Times New Roman" panose="02020603050405020304" pitchFamily="18" charset="0"/>
              </a:rPr>
              <a:t>«Le terme générique "migrant" ne suffit plus pour décrire l'horreur qui se déroule en Méditerranée. Il a évolué de ses définitions dans le dictionnaire pour devenir un outil qui déshumanise et distancie, un euphémisme péjoratif»</a:t>
            </a:r>
            <a:r>
              <a:rPr lang="fr-FR" sz="2000" b="0" i="0" dirty="0">
                <a:solidFill>
                  <a:srgbClr val="191919"/>
                </a:solidFill>
                <a:effectLst/>
                <a:latin typeface="Times New Roman" panose="02020603050405020304" pitchFamily="18" charset="0"/>
                <a:cs typeface="Times New Roman" panose="02020603050405020304" pitchFamily="18" charset="0"/>
              </a:rPr>
              <a:t>, écrit Barry Malone. Il ne s'agit pas seulement d'adopter un lexique précis, mais de trouver un mot qui soit à la hauteur du drame qui se déroule aux portes de l'Europe. Le journaliste met en cause la connotation qui est venue teinter le mot migrant de peur, de xénophobie et de </a:t>
            </a:r>
            <a:r>
              <a:rPr lang="fr-FR" sz="2000" b="0" i="1" dirty="0">
                <a:solidFill>
                  <a:srgbClr val="191919"/>
                </a:solidFill>
                <a:effectLst/>
                <a:latin typeface="Times New Roman" panose="02020603050405020304" pitchFamily="18" charset="0"/>
                <a:cs typeface="Times New Roman" panose="02020603050405020304" pitchFamily="18" charset="0"/>
              </a:rPr>
              <a:t>«racisme voilé»</a:t>
            </a:r>
            <a:r>
              <a:rPr lang="fr-FR" sz="2000" b="0" i="0" dirty="0">
                <a:solidFill>
                  <a:srgbClr val="191919"/>
                </a:solidFill>
                <a:effectLst/>
                <a:latin typeface="Times New Roman" panose="02020603050405020304" pitchFamily="18" charset="0"/>
                <a:cs typeface="Times New Roman" panose="02020603050405020304" pitchFamily="18" charset="0"/>
              </a:rPr>
              <a:t>.</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200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2FF14DA-0567-4549-B74F-A0F261F2D414}"/>
              </a:ext>
            </a:extLst>
          </p:cNvPr>
          <p:cNvSpPr txBox="1"/>
          <p:nvPr/>
        </p:nvSpPr>
        <p:spPr>
          <a:xfrm>
            <a:off x="1438183" y="1145219"/>
            <a:ext cx="8700116" cy="3724096"/>
          </a:xfrm>
          <a:prstGeom prst="rect">
            <a:avLst/>
          </a:prstGeom>
          <a:noFill/>
        </p:spPr>
        <p:txBody>
          <a:bodyPr wrap="square">
            <a:spAutoFit/>
          </a:bodyPr>
          <a:lstStyle/>
          <a:p>
            <a:pPr algn="just"/>
            <a:r>
              <a:rPr lang="pl-PL" sz="2000" b="1" i="0" dirty="0">
                <a:solidFill>
                  <a:srgbClr val="B51F1F"/>
                </a:solidFill>
                <a:effectLst/>
                <a:latin typeface="Times New Roman" panose="02020603050405020304" pitchFamily="18" charset="0"/>
                <a:cs typeface="Times New Roman" panose="02020603050405020304" pitchFamily="18" charset="0"/>
              </a:rPr>
              <a:t>3.</a:t>
            </a:r>
          </a:p>
          <a:p>
            <a:pPr algn="just"/>
            <a:endParaRPr lang="pl-PL" sz="2000" b="0" i="0" dirty="0">
              <a:solidFill>
                <a:srgbClr val="191919"/>
              </a:solidFill>
              <a:effectLst/>
              <a:latin typeface="Times New Roman" panose="02020603050405020304" pitchFamily="18" charset="0"/>
              <a:cs typeface="Times New Roman" panose="02020603050405020304" pitchFamily="18" charset="0"/>
            </a:endParaRPr>
          </a:p>
          <a:p>
            <a:pPr algn="just"/>
            <a:r>
              <a:rPr lang="fr-FR" sz="2000" b="0" i="0" dirty="0">
                <a:solidFill>
                  <a:srgbClr val="191919"/>
                </a:solidFill>
                <a:effectLst/>
                <a:latin typeface="Times New Roman" panose="02020603050405020304" pitchFamily="18" charset="0"/>
                <a:cs typeface="Times New Roman" panose="02020603050405020304" pitchFamily="18" charset="0"/>
              </a:rPr>
              <a:t>Certains avancent que </a:t>
            </a:r>
            <a:r>
              <a:rPr lang="fr-FR" sz="2000" b="0" i="1" dirty="0">
                <a:solidFill>
                  <a:srgbClr val="191919"/>
                </a:solidFill>
                <a:effectLst/>
                <a:latin typeface="Times New Roman" panose="02020603050405020304" pitchFamily="18" charset="0"/>
                <a:cs typeface="Times New Roman" panose="02020603050405020304" pitchFamily="18" charset="0"/>
              </a:rPr>
              <a:t>«migrant»</a:t>
            </a:r>
            <a:r>
              <a:rPr lang="fr-FR" sz="2000" b="0" i="0" dirty="0">
                <a:solidFill>
                  <a:srgbClr val="191919"/>
                </a:solidFill>
                <a:effectLst/>
                <a:latin typeface="Times New Roman" panose="02020603050405020304" pitchFamily="18" charset="0"/>
                <a:cs typeface="Times New Roman" panose="02020603050405020304" pitchFamily="18" charset="0"/>
              </a:rPr>
              <a:t> est préférable à </a:t>
            </a:r>
            <a:r>
              <a:rPr lang="fr-FR" sz="2000" b="0" i="1" dirty="0">
                <a:solidFill>
                  <a:srgbClr val="191919"/>
                </a:solidFill>
                <a:effectLst/>
                <a:latin typeface="Times New Roman" panose="02020603050405020304" pitchFamily="18" charset="0"/>
                <a:cs typeface="Times New Roman" panose="02020603050405020304" pitchFamily="18" charset="0"/>
              </a:rPr>
              <a:t>«immigré»</a:t>
            </a:r>
            <a:r>
              <a:rPr lang="fr-FR" sz="2000" b="0" i="0" dirty="0">
                <a:solidFill>
                  <a:srgbClr val="191919"/>
                </a:solidFill>
                <a:effectLst/>
                <a:latin typeface="Times New Roman" panose="02020603050405020304" pitchFamily="18" charset="0"/>
                <a:cs typeface="Times New Roman" panose="02020603050405020304" pitchFamily="18" charset="0"/>
              </a:rPr>
              <a:t>, jugeant que le préfixe, suggérant quelque chose d'invasif, est péjoratif en plus d'être superflu. </a:t>
            </a:r>
            <a:r>
              <a:rPr lang="fr-FR" sz="2000" b="0" i="0" dirty="0" err="1">
                <a:solidFill>
                  <a:srgbClr val="191919"/>
                </a:solidFill>
                <a:effectLst/>
                <a:latin typeface="Times New Roman" panose="02020603050405020304" pitchFamily="18" charset="0"/>
                <a:cs typeface="Times New Roman" panose="02020603050405020304" pitchFamily="18" charset="0"/>
              </a:rPr>
              <a:t>Eric</a:t>
            </a:r>
            <a:r>
              <a:rPr lang="fr-FR" sz="2000" b="0" i="0" dirty="0">
                <a:solidFill>
                  <a:srgbClr val="191919"/>
                </a:solidFill>
                <a:effectLst/>
                <a:latin typeface="Times New Roman" panose="02020603050405020304" pitchFamily="18" charset="0"/>
                <a:cs typeface="Times New Roman" panose="02020603050405020304" pitchFamily="18" charset="0"/>
              </a:rPr>
              <a:t> </a:t>
            </a:r>
            <a:r>
              <a:rPr lang="fr-FR" sz="2000" b="0" i="0" dirty="0" err="1">
                <a:solidFill>
                  <a:srgbClr val="191919"/>
                </a:solidFill>
                <a:effectLst/>
                <a:latin typeface="Times New Roman" panose="02020603050405020304" pitchFamily="18" charset="0"/>
                <a:cs typeface="Times New Roman" panose="02020603050405020304" pitchFamily="18" charset="0"/>
              </a:rPr>
              <a:t>Fassin</a:t>
            </a:r>
            <a:r>
              <a:rPr lang="fr-FR" sz="2000" b="0" i="0" dirty="0">
                <a:solidFill>
                  <a:srgbClr val="191919"/>
                </a:solidFill>
                <a:effectLst/>
                <a:latin typeface="Times New Roman" panose="02020603050405020304" pitchFamily="18" charset="0"/>
                <a:cs typeface="Times New Roman" panose="02020603050405020304" pitchFamily="18" charset="0"/>
              </a:rPr>
              <a:t> voit au contraire dans ce nouveau réflexe langagier le signe qu'</a:t>
            </a:r>
            <a:r>
              <a:rPr lang="fr-FR" sz="2000" b="0" i="1" dirty="0">
                <a:solidFill>
                  <a:srgbClr val="191919"/>
                </a:solidFill>
                <a:effectLst/>
                <a:latin typeface="Times New Roman" panose="02020603050405020304" pitchFamily="18" charset="0"/>
                <a:cs typeface="Times New Roman" panose="02020603050405020304" pitchFamily="18" charset="0"/>
              </a:rPr>
              <a:t>«il n'est plus jamais question d'intégration»</a:t>
            </a:r>
            <a:r>
              <a:rPr lang="fr-FR" sz="2000" b="0" i="0" dirty="0">
                <a:solidFill>
                  <a:srgbClr val="191919"/>
                </a:solidFill>
                <a:effectLst/>
                <a:latin typeface="Times New Roman" panose="02020603050405020304" pitchFamily="18" charset="0"/>
                <a:cs typeface="Times New Roman" panose="02020603050405020304" pitchFamily="18" charset="0"/>
              </a:rPr>
              <a:t> : «</a:t>
            </a:r>
            <a:r>
              <a:rPr lang="fr-FR" sz="2000" b="0" i="1" dirty="0">
                <a:solidFill>
                  <a:srgbClr val="191919"/>
                </a:solidFill>
                <a:effectLst/>
                <a:latin typeface="Times New Roman" panose="02020603050405020304" pitchFamily="18" charset="0"/>
                <a:cs typeface="Times New Roman" panose="02020603050405020304" pitchFamily="18" charset="0"/>
              </a:rPr>
              <a:t>quand on dit migrant, on ne dit pas immigré. Autrement dit, on n'envisage ces gens qu'à la frontière ; on n'imagine plus qu'ils puissent trouver leur place dans notre société. Tout se passe comme si leur parcours n'avait plus de destination ; c'est en quelque sorte un déplacement sans finalité : ils sont réduits à une errance. Le vocabulaire redouble ainsi la frontière».</a:t>
            </a:r>
            <a:endParaRPr lang="fr-FR" sz="2000" b="0" i="0" dirty="0">
              <a:solidFill>
                <a:srgbClr val="191919"/>
              </a:solidFill>
              <a:effectLst/>
              <a:latin typeface="Times New Roman" panose="02020603050405020304" pitchFamily="18" charset="0"/>
              <a:cs typeface="Times New Roman" panose="02020603050405020304" pitchFamily="18" charset="0"/>
            </a:endParaRPr>
          </a:p>
          <a:p>
            <a:pPr algn="l"/>
            <a:endParaRPr lang="pl-PL" b="1" i="0" dirty="0">
              <a:solidFill>
                <a:srgbClr val="B51F1F"/>
              </a:solidFill>
              <a:effectLst/>
              <a:latin typeface="TiemposText"/>
            </a:endParaRPr>
          </a:p>
          <a:p>
            <a:pPr algn="l"/>
            <a:r>
              <a:rPr lang="pl-PL" b="1" i="0" dirty="0">
                <a:solidFill>
                  <a:srgbClr val="B51F1F"/>
                </a:solidFill>
                <a:effectLst/>
                <a:latin typeface="TiemposText"/>
              </a:rPr>
              <a:t> </a:t>
            </a:r>
          </a:p>
        </p:txBody>
      </p:sp>
    </p:spTree>
    <p:extLst>
      <p:ext uri="{BB962C8B-B14F-4D97-AF65-F5344CB8AC3E}">
        <p14:creationId xmlns:p14="http://schemas.microsoft.com/office/powerpoint/2010/main" val="263857198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1075</Words>
  <Application>Microsoft Office PowerPoint</Application>
  <PresentationFormat>Panoramiczny</PresentationFormat>
  <Paragraphs>43</Paragraphs>
  <Slides>8</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vt:i4>
      </vt:variant>
    </vt:vector>
  </HeadingPairs>
  <TitlesOfParts>
    <vt:vector size="16" baseType="lpstr">
      <vt:lpstr>Arial</vt:lpstr>
      <vt:lpstr>Calibri</vt:lpstr>
      <vt:lpstr>Calibri Light</vt:lpstr>
      <vt:lpstr>LibeSans-Ultra</vt:lpstr>
      <vt:lpstr>Merriweather</vt:lpstr>
      <vt:lpstr>TiemposText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DELL</dc:creator>
  <cp:lastModifiedBy>DELL</cp:lastModifiedBy>
  <cp:revision>2</cp:revision>
  <dcterms:created xsi:type="dcterms:W3CDTF">2023-04-30T00:50:41Z</dcterms:created>
  <dcterms:modified xsi:type="dcterms:W3CDTF">2023-04-30T01:00:48Z</dcterms:modified>
</cp:coreProperties>
</file>