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A3DD6-6575-4415-A079-F7BB8F809FA8}" type="datetimeFigureOut">
              <a:rPr lang="pl-PL" smtClean="0"/>
              <a:t>18.09.2020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7BAF0-DD55-4F76-8AA4-09A6D9BFA0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492467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A3DD6-6575-4415-A079-F7BB8F809FA8}" type="datetimeFigureOut">
              <a:rPr lang="pl-PL" smtClean="0"/>
              <a:t>18.09.2020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7BAF0-DD55-4F76-8AA4-09A6D9BFA0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97376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A3DD6-6575-4415-A079-F7BB8F809FA8}" type="datetimeFigureOut">
              <a:rPr lang="pl-PL" smtClean="0"/>
              <a:t>18.09.2020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7BAF0-DD55-4F76-8AA4-09A6D9BFA0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897227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A3DD6-6575-4415-A079-F7BB8F809FA8}" type="datetimeFigureOut">
              <a:rPr lang="pl-PL" smtClean="0"/>
              <a:t>18.09.2020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7BAF0-DD55-4F76-8AA4-09A6D9BFA019}" type="slidenum">
              <a:rPr lang="pl-PL" smtClean="0"/>
              <a:t>‹#›</a:t>
            </a:fld>
            <a:endParaRPr lang="pl-PL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57792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A3DD6-6575-4415-A079-F7BB8F809FA8}" type="datetimeFigureOut">
              <a:rPr lang="pl-PL" smtClean="0"/>
              <a:t>18.09.2020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7BAF0-DD55-4F76-8AA4-09A6D9BFA0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171580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A3DD6-6575-4415-A079-F7BB8F809FA8}" type="datetimeFigureOut">
              <a:rPr lang="pl-PL" smtClean="0"/>
              <a:t>18.09.2020</a:t>
            </a:fld>
            <a:endParaRPr lang="pl-PL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7BAF0-DD55-4F76-8AA4-09A6D9BFA0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590617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A3DD6-6575-4415-A079-F7BB8F809FA8}" type="datetimeFigureOut">
              <a:rPr lang="pl-PL" smtClean="0"/>
              <a:t>18.09.2020</a:t>
            </a:fld>
            <a:endParaRPr lang="pl-PL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7BAF0-DD55-4F76-8AA4-09A6D9BFA0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23778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A3DD6-6575-4415-A079-F7BB8F809FA8}" type="datetimeFigureOut">
              <a:rPr lang="pl-PL" smtClean="0"/>
              <a:t>18.09.2020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7BAF0-DD55-4F76-8AA4-09A6D9BFA0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854716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A3DD6-6575-4415-A079-F7BB8F809FA8}" type="datetimeFigureOut">
              <a:rPr lang="pl-PL" smtClean="0"/>
              <a:t>18.09.2020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7BAF0-DD55-4F76-8AA4-09A6D9BFA0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1696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A3DD6-6575-4415-A079-F7BB8F809FA8}" type="datetimeFigureOut">
              <a:rPr lang="pl-PL" smtClean="0"/>
              <a:t>18.09.2020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7BAF0-DD55-4F76-8AA4-09A6D9BFA0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54219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A3DD6-6575-4415-A079-F7BB8F809FA8}" type="datetimeFigureOut">
              <a:rPr lang="pl-PL" smtClean="0"/>
              <a:t>18.09.2020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7BAF0-DD55-4F76-8AA4-09A6D9BFA0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11226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A3DD6-6575-4415-A079-F7BB8F809FA8}" type="datetimeFigureOut">
              <a:rPr lang="pl-PL" smtClean="0"/>
              <a:t>18.09.2020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7BAF0-DD55-4F76-8AA4-09A6D9BFA0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60416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A3DD6-6575-4415-A079-F7BB8F809FA8}" type="datetimeFigureOut">
              <a:rPr lang="pl-PL" smtClean="0"/>
              <a:t>18.09.2020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7BAF0-DD55-4F76-8AA4-09A6D9BFA0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38128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A3DD6-6575-4415-A079-F7BB8F809FA8}" type="datetimeFigureOut">
              <a:rPr lang="pl-PL" smtClean="0"/>
              <a:t>18.09.2020</a:t>
            </a:fld>
            <a:endParaRPr lang="pl-PL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7BAF0-DD55-4F76-8AA4-09A6D9BFA0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32205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A3DD6-6575-4415-A079-F7BB8F809FA8}" type="datetimeFigureOut">
              <a:rPr lang="pl-PL" smtClean="0"/>
              <a:t>18.09.2020</a:t>
            </a:fld>
            <a:endParaRPr lang="pl-PL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7BAF0-DD55-4F76-8AA4-09A6D9BFA0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5722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A3DD6-6575-4415-A079-F7BB8F809FA8}" type="datetimeFigureOut">
              <a:rPr lang="pl-PL" smtClean="0"/>
              <a:t>18.09.2020</a:t>
            </a:fld>
            <a:endParaRPr lang="pl-PL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7BAF0-DD55-4F76-8AA4-09A6D9BFA0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58509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A3DD6-6575-4415-A079-F7BB8F809FA8}" type="datetimeFigureOut">
              <a:rPr lang="pl-PL" smtClean="0"/>
              <a:t>18.09.2020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7BAF0-DD55-4F76-8AA4-09A6D9BFA0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06929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EA4A3DD6-6575-4415-A079-F7BB8F809FA8}" type="datetimeFigureOut">
              <a:rPr lang="pl-PL" smtClean="0"/>
              <a:t>18.09.2020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07BAF0-DD55-4F76-8AA4-09A6D9BFA0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7659619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Zajęcie 1</a:t>
            </a:r>
            <a:endParaRPr lang="pl-P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Alfabet, powitania i pożegania po polsku, mówienie o sobie.</a:t>
            </a:r>
          </a:p>
          <a:p>
            <a:r>
              <a:rPr lang="pl-PL" dirty="0" smtClean="0"/>
              <a:t>A. Huzovska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491351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6440" y="398685"/>
            <a:ext cx="8946541" cy="4195481"/>
          </a:xfrm>
        </p:spPr>
        <p:txBody>
          <a:bodyPr/>
          <a:lstStyle/>
          <a:p>
            <a:r>
              <a:rPr lang="pl-PL" dirty="0" smtClean="0"/>
              <a:t>Reakcja na zwroty grzecznościowe.</a:t>
            </a:r>
          </a:p>
          <a:p>
            <a:endParaRPr lang="pl-PL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2033577"/>
              </p:ext>
            </p:extLst>
          </p:nvPr>
        </p:nvGraphicFramePr>
        <p:xfrm>
          <a:off x="1462706" y="922711"/>
          <a:ext cx="8128000" cy="5151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1232403591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676653460"/>
                    </a:ext>
                  </a:extLst>
                </a:gridCol>
              </a:tblGrid>
              <a:tr h="342361">
                <a:tc>
                  <a:txBody>
                    <a:bodyPr/>
                    <a:lstStyle/>
                    <a:p>
                      <a:r>
                        <a:rPr lang="pl-PL" dirty="0" smtClean="0"/>
                        <a:t>Formy oficjalne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Formy nieoficjalne</a:t>
                      </a:r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40218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400" dirty="0" smtClean="0"/>
                        <a:t>Dziękuję,</a:t>
                      </a:r>
                      <a:r>
                        <a:rPr lang="pl-PL" sz="1400" baseline="0" dirty="0" smtClean="0"/>
                        <a:t> u mnie/ u nas wszystko w porządku. A u pani/pana/państwa?</a:t>
                      </a:r>
                    </a:p>
                    <a:p>
                      <a:endParaRPr lang="pl-PL" sz="1400" baseline="0" dirty="0" smtClean="0"/>
                    </a:p>
                    <a:p>
                      <a:r>
                        <a:rPr lang="pl-PL" sz="1400" baseline="0" dirty="0" smtClean="0"/>
                        <a:t>Dziękuję, czuję się bardzo dobze, świetnie.</a:t>
                      </a:r>
                    </a:p>
                    <a:p>
                      <a:endParaRPr lang="pl-PL" sz="1400" baseline="0" dirty="0" smtClean="0"/>
                    </a:p>
                    <a:p>
                      <a:r>
                        <a:rPr lang="pl-PL" sz="1400" baseline="0" dirty="0" smtClean="0"/>
                        <a:t>Dziękuję, nie narzekam.</a:t>
                      </a:r>
                    </a:p>
                    <a:p>
                      <a:endParaRPr lang="pl-PL" sz="1400" baseline="0" dirty="0" smtClean="0"/>
                    </a:p>
                    <a:p>
                      <a:r>
                        <a:rPr lang="pl-PL" sz="1400" baseline="0" dirty="0" smtClean="0"/>
                        <a:t>Niestety, ostatnio nie najlepiej.</a:t>
                      </a:r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smtClean="0"/>
                        <a:t>W porządku/ w porzo.</a:t>
                      </a:r>
                    </a:p>
                    <a:p>
                      <a:endParaRPr lang="pl-PL" sz="1400" dirty="0" smtClean="0"/>
                    </a:p>
                    <a:p>
                      <a:r>
                        <a:rPr lang="pl-PL" sz="1400" dirty="0" smtClean="0"/>
                        <a:t>Pomalutku.</a:t>
                      </a:r>
                    </a:p>
                    <a:p>
                      <a:endParaRPr lang="pl-PL" sz="1400" dirty="0" smtClean="0"/>
                    </a:p>
                    <a:p>
                      <a:r>
                        <a:rPr lang="pl-PL" sz="1400" dirty="0" smtClean="0"/>
                        <a:t>Jako</a:t>
                      </a:r>
                      <a:r>
                        <a:rPr lang="pl-PL" sz="1400" baseline="0" dirty="0" smtClean="0"/>
                        <a:t> tako.</a:t>
                      </a:r>
                    </a:p>
                    <a:p>
                      <a:endParaRPr lang="pl-PL" sz="1400" baseline="0" dirty="0" smtClean="0"/>
                    </a:p>
                    <a:p>
                      <a:r>
                        <a:rPr lang="pl-PL" sz="1400" baseline="0" dirty="0" smtClean="0"/>
                        <a:t>Świetnie. Wspaniale. Super.</a:t>
                      </a:r>
                    </a:p>
                    <a:p>
                      <a:endParaRPr lang="pl-PL" sz="1400" baseline="0" dirty="0" smtClean="0"/>
                    </a:p>
                    <a:p>
                      <a:r>
                        <a:rPr lang="pl-PL" sz="1400" baseline="0" dirty="0" smtClean="0"/>
                        <a:t>Oby tak dalej.</a:t>
                      </a:r>
                    </a:p>
                    <a:p>
                      <a:endParaRPr lang="pl-PL" sz="1400" baseline="0" dirty="0" smtClean="0"/>
                    </a:p>
                    <a:p>
                      <a:r>
                        <a:rPr lang="pl-PL" sz="1400" baseline="0" dirty="0" smtClean="0"/>
                        <a:t>Średnio. Tak sobie. Niespecjalnie.</a:t>
                      </a:r>
                    </a:p>
                    <a:p>
                      <a:endParaRPr lang="pl-PL" sz="1400" baseline="0" dirty="0" smtClean="0"/>
                    </a:p>
                    <a:p>
                      <a:r>
                        <a:rPr lang="pl-PL" sz="1400" baseline="0" dirty="0" smtClean="0"/>
                        <a:t>Lepiej </a:t>
                      </a:r>
                      <a:r>
                        <a:rPr lang="pl-PL" sz="1400" baseline="0" dirty="0" smtClean="0"/>
                        <a:t>nie </a:t>
                      </a:r>
                      <a:r>
                        <a:rPr lang="pl-PL" sz="1400" baseline="0" dirty="0" smtClean="0"/>
                        <a:t>pytaj.</a:t>
                      </a:r>
                    </a:p>
                    <a:p>
                      <a:endParaRPr lang="pl-PL" sz="1400" baseline="0" dirty="0" smtClean="0"/>
                    </a:p>
                    <a:p>
                      <a:r>
                        <a:rPr lang="pl-PL" sz="1400" baseline="0" dirty="0" smtClean="0"/>
                        <a:t>Fatalnie, </a:t>
                      </a:r>
                      <a:r>
                        <a:rPr lang="pl-PL" sz="1400" baseline="0" dirty="0" smtClean="0"/>
                        <a:t>same problemy/ kłopoty.</a:t>
                      </a:r>
                    </a:p>
                    <a:p>
                      <a:endParaRPr lang="pl-PL" sz="1400" baseline="0" dirty="0" smtClean="0"/>
                    </a:p>
                    <a:p>
                      <a:r>
                        <a:rPr lang="pl-PL" sz="1400" baseline="0" dirty="0" smtClean="0"/>
                        <a:t>Nic nowego.</a:t>
                      </a:r>
                    </a:p>
                    <a:p>
                      <a:endParaRPr lang="pl-PL" sz="1400" baseline="0" dirty="0" smtClean="0"/>
                    </a:p>
                    <a:p>
                      <a:r>
                        <a:rPr lang="pl-PL" sz="1400" baseline="0" dirty="0" smtClean="0"/>
                        <a:t>Wszystko po staremu. Bez zmian.</a:t>
                      </a:r>
                    </a:p>
                    <a:p>
                      <a:endParaRPr lang="pl-PL" sz="1400" baseline="0" dirty="0" smtClean="0"/>
                    </a:p>
                    <a:p>
                      <a:r>
                        <a:rPr lang="pl-PL" sz="1400" baseline="0" dirty="0" smtClean="0"/>
                        <a:t>Bywało lepiej.</a:t>
                      </a:r>
                    </a:p>
                    <a:p>
                      <a:endParaRPr lang="pl-PL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09061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69140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Zadanie domowe.</a:t>
            </a:r>
            <a:br>
              <a:rPr lang="pl-PL" dirty="0" smtClean="0"/>
            </a:br>
            <a:endParaRPr lang="pl-P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Proszę uzupełnić dialogi i przetłumać wszystkie niezrozumiałe słówka.</a:t>
            </a:r>
          </a:p>
          <a:p>
            <a:pPr marL="457200" indent="-457200">
              <a:buAutoNum type="arabicPeriod"/>
            </a:pPr>
            <a:r>
              <a:rPr lang="pl-PL" dirty="0" smtClean="0"/>
              <a:t>Pan: - Dzień dobry pani!</a:t>
            </a:r>
          </a:p>
          <a:p>
            <a:pPr marL="0" indent="0">
              <a:buNone/>
            </a:pPr>
            <a:r>
              <a:rPr lang="pl-PL" dirty="0" smtClean="0"/>
              <a:t>Pani: - Dzień dobry ............!</a:t>
            </a:r>
          </a:p>
          <a:p>
            <a:pPr marL="0" indent="0">
              <a:buNone/>
            </a:pPr>
            <a:r>
              <a:rPr lang="pl-PL" dirty="0" smtClean="0"/>
              <a:t>Pan: - Co u pani ........?</a:t>
            </a:r>
          </a:p>
          <a:p>
            <a:pPr marL="0" indent="0">
              <a:buNone/>
            </a:pPr>
            <a:r>
              <a:rPr lang="pl-PL" dirty="0" smtClean="0"/>
              <a:t>Pani: - Dziękuję, wszystko ............ A co u pana?</a:t>
            </a:r>
          </a:p>
          <a:p>
            <a:pPr marL="0" indent="0">
              <a:buNone/>
            </a:pPr>
            <a:r>
              <a:rPr lang="pl-PL" dirty="0" smtClean="0"/>
              <a:t>Pan:  - Dziękuję, nie ...........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102594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77138" y="1279834"/>
            <a:ext cx="8946541" cy="4195481"/>
          </a:xfrm>
        </p:spPr>
        <p:txBody>
          <a:bodyPr/>
          <a:lstStyle/>
          <a:p>
            <a:pPr marL="0" indent="0">
              <a:buNone/>
            </a:pPr>
            <a:r>
              <a:rPr lang="pl-PL" dirty="0" smtClean="0"/>
              <a:t>2. Ania: - Cześć Tomek!</a:t>
            </a:r>
          </a:p>
          <a:p>
            <a:pPr marL="0" indent="0">
              <a:buNone/>
            </a:pPr>
            <a:r>
              <a:rPr lang="pl-PL" dirty="0" smtClean="0"/>
              <a:t>Tomek: - ............ Aniu! Co nowego?</a:t>
            </a:r>
          </a:p>
          <a:p>
            <a:pPr marL="0" indent="0">
              <a:buNone/>
            </a:pPr>
            <a:r>
              <a:rPr lang="pl-PL" dirty="0" smtClean="0"/>
              <a:t>Ania: - Wszystko ........... A u ciebie?</a:t>
            </a:r>
          </a:p>
          <a:p>
            <a:pPr marL="0" indent="0">
              <a:buNone/>
            </a:pPr>
            <a:r>
              <a:rPr lang="pl-PL" dirty="0" smtClean="0"/>
              <a:t>Tomek: - Lepiej nie....... ! Fatalnie!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 smtClean="0"/>
              <a:t>3. Beata: - Dzień dobry państwu! Miło mi ........... widzieć!</a:t>
            </a:r>
          </a:p>
          <a:p>
            <a:pPr marL="0" indent="0">
              <a:buNone/>
            </a:pPr>
            <a:r>
              <a:rPr lang="pl-PL" dirty="0" smtClean="0"/>
              <a:t>Państwo Kowalscy: - Dzień dobry ...................... Nam też miło panią widzieć!</a:t>
            </a:r>
          </a:p>
          <a:p>
            <a:pPr marL="0" indent="0">
              <a:buNone/>
            </a:pPr>
            <a:r>
              <a:rPr lang="pl-PL" dirty="0" smtClean="0"/>
              <a:t>Beata: - Co słychać? Jak tam ............?</a:t>
            </a:r>
          </a:p>
          <a:p>
            <a:pPr marL="0" indent="0">
              <a:buNone/>
            </a:pPr>
            <a:r>
              <a:rPr lang="pl-PL" dirty="0" smtClean="0"/>
              <a:t>Państwo Kowalscy: - ................................ Wszystko w porządku.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019560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Przedstawienie się</a:t>
            </a:r>
            <a:endParaRPr lang="pl-PL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80843877"/>
              </p:ext>
            </p:extLst>
          </p:nvPr>
        </p:nvGraphicFramePr>
        <p:xfrm>
          <a:off x="1103313" y="2052638"/>
          <a:ext cx="8947150" cy="1285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73575">
                  <a:extLst>
                    <a:ext uri="{9D8B030D-6E8A-4147-A177-3AD203B41FA5}">
                      <a16:colId xmlns:a16="http://schemas.microsoft.com/office/drawing/2014/main" val="605262569"/>
                    </a:ext>
                  </a:extLst>
                </a:gridCol>
                <a:gridCol w="4473575">
                  <a:extLst>
                    <a:ext uri="{9D8B030D-6E8A-4147-A177-3AD203B41FA5}">
                      <a16:colId xmlns:a16="http://schemas.microsoft.com/office/drawing/2014/main" val="409386534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Formy oficjalne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Formy nieoficjalne</a:t>
                      </a:r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74591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(Nazywam</a:t>
                      </a:r>
                      <a:r>
                        <a:rPr lang="pl-PL" baseline="0" dirty="0" smtClean="0"/>
                        <a:t> się) Adam Kowalski.</a:t>
                      </a:r>
                    </a:p>
                    <a:p>
                      <a:r>
                        <a:rPr lang="pl-PL" baseline="0" dirty="0" smtClean="0"/>
                        <a:t>Pozwoli pani/ pan, że sie przedstawię.</a:t>
                      </a:r>
                    </a:p>
                    <a:p>
                      <a:r>
                        <a:rPr lang="pl-PL" baseline="0" dirty="0" smtClean="0"/>
                        <a:t>Jestem Adam Kowalski.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(Jestem) Adam, Adaś Kowalski.</a:t>
                      </a:r>
                    </a:p>
                    <a:p>
                      <a:r>
                        <a:rPr lang="pl-PL" dirty="0" smtClean="0"/>
                        <a:t>(Jestem) Adam,</a:t>
                      </a:r>
                      <a:r>
                        <a:rPr lang="pl-PL" baseline="0" dirty="0" smtClean="0"/>
                        <a:t> Adaś.</a:t>
                      </a:r>
                    </a:p>
                    <a:p>
                      <a:r>
                        <a:rPr lang="pl-PL" baseline="0" dirty="0" smtClean="0"/>
                        <a:t>Mam na imię Adam.</a:t>
                      </a:r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7663243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64524" y="4106487"/>
            <a:ext cx="990877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Przykład (forma ofcjalna)</a:t>
            </a:r>
          </a:p>
          <a:p>
            <a:r>
              <a:rPr lang="pl-PL" dirty="0" smtClean="0"/>
              <a:t>Nazywam się Piotr Kowalski. Mam 32 lata. Jestem pracownikiem Alior banku w Krakowie. Znam 4 języki obce. Jestem odpowiedzialnym, pracowitym, ambitnym mężczyzną.</a:t>
            </a:r>
          </a:p>
          <a:p>
            <a:endParaRPr lang="pl-PL" dirty="0"/>
          </a:p>
          <a:p>
            <a:r>
              <a:rPr lang="pl-PL" dirty="0" smtClean="0"/>
              <a:t>Prykład (forma nieoficjalna)</a:t>
            </a:r>
          </a:p>
          <a:p>
            <a:r>
              <a:rPr lang="pl-PL" dirty="0" smtClean="0"/>
              <a:t>Jestem Adaś. Mam 32  i pracuję w banku w Krakowie.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636416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Zadanie domowe</a:t>
            </a:r>
            <a:endParaRPr lang="pl-P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Napisz kilka zdań o sobie.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724386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Alfabet.</a:t>
            </a:r>
            <a:endParaRPr lang="pl-P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4293" y="1405627"/>
            <a:ext cx="8946541" cy="4195481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pl-PL" dirty="0" smtClean="0"/>
              <a:t>Składa się z 32 (trzydziestu dwóch) liter i trzech dodatkowych liter x, q, v, które są stosowane w niepszystosowanych do języka polskiego obcych wyrazach. (</a:t>
            </a:r>
            <a:r>
              <a:rPr lang="uk-UA" dirty="0" smtClean="0"/>
              <a:t>Польський афавіт складається з 32 літер і трьох додаткових, які стосуються у неприсвоєних</a:t>
            </a:r>
            <a:r>
              <a:rPr lang="pl-PL" dirty="0" smtClean="0"/>
              <a:t> </a:t>
            </a:r>
            <a:r>
              <a:rPr lang="uk-UA" dirty="0" smtClean="0"/>
              <a:t>польською мовою іноземних виразах</a:t>
            </a:r>
            <a:r>
              <a:rPr lang="pl-PL" dirty="0" smtClean="0"/>
              <a:t>)</a:t>
            </a:r>
            <a:r>
              <a:rPr lang="uk-UA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endParaRPr lang="uk-UA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3467" y="2973211"/>
            <a:ext cx="5965512" cy="3354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7816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11042" y="610979"/>
            <a:ext cx="8946541" cy="552605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AU" dirty="0" smtClean="0"/>
              <a:t>A – np. </a:t>
            </a:r>
            <a:r>
              <a:rPr lang="en-AU" dirty="0" err="1" smtClean="0"/>
              <a:t>alfabet</a:t>
            </a:r>
            <a:r>
              <a:rPr lang="en-AU" dirty="0" smtClean="0"/>
              <a:t>, </a:t>
            </a:r>
            <a:r>
              <a:rPr lang="en-AU" dirty="0" err="1" smtClean="0"/>
              <a:t>autobus</a:t>
            </a:r>
            <a:r>
              <a:rPr lang="en-AU" dirty="0" smtClean="0"/>
              <a:t>, </a:t>
            </a:r>
            <a:r>
              <a:rPr lang="en-AU" dirty="0" err="1" smtClean="0"/>
              <a:t>akord</a:t>
            </a:r>
            <a:r>
              <a:rPr lang="en-AU" dirty="0" smtClean="0"/>
              <a:t>.</a:t>
            </a:r>
          </a:p>
          <a:p>
            <a:pPr marL="0" indent="0">
              <a:buNone/>
            </a:pPr>
            <a:r>
              <a:rPr lang="pl-PL" dirty="0" smtClean="0"/>
              <a:t>Ą (czyta się jako on, om</a:t>
            </a:r>
            <a:r>
              <a:rPr lang="ru-RU" dirty="0" smtClean="0"/>
              <a:t> – </a:t>
            </a:r>
            <a:r>
              <a:rPr lang="en-AU" dirty="0" smtClean="0"/>
              <a:t>o </a:t>
            </a:r>
            <a:r>
              <a:rPr lang="en-AU" dirty="0" err="1" smtClean="0"/>
              <a:t>nosowe</a:t>
            </a:r>
            <a:r>
              <a:rPr lang="pl-PL" dirty="0" smtClean="0"/>
              <a:t>) – np. paj</a:t>
            </a:r>
            <a:r>
              <a:rPr lang="pl-PL" b="1" dirty="0" smtClean="0"/>
              <a:t>ą</a:t>
            </a:r>
            <a:r>
              <a:rPr lang="pl-PL" dirty="0" smtClean="0"/>
              <a:t>k, j</a:t>
            </a:r>
            <a:r>
              <a:rPr lang="pl-PL" b="1" dirty="0" smtClean="0"/>
              <a:t>ą</a:t>
            </a:r>
            <a:r>
              <a:rPr lang="pl-PL" dirty="0" smtClean="0"/>
              <a:t>dro (z tej litery nigdy nie zaczynają się wyrazy).</a:t>
            </a:r>
          </a:p>
          <a:p>
            <a:pPr marL="0" indent="0">
              <a:buNone/>
            </a:pPr>
            <a:r>
              <a:rPr lang="pl-PL" dirty="0" smtClean="0"/>
              <a:t>B – np. bawić się, bębęn, babcia, boski.</a:t>
            </a:r>
          </a:p>
          <a:p>
            <a:pPr marL="0" indent="0">
              <a:buNone/>
            </a:pPr>
            <a:r>
              <a:rPr lang="pl-PL" dirty="0" smtClean="0"/>
              <a:t>C – np. cytryna, cena, cenny.</a:t>
            </a:r>
          </a:p>
          <a:p>
            <a:pPr marL="0" indent="0">
              <a:buNone/>
            </a:pPr>
            <a:r>
              <a:rPr lang="pl-PL" dirty="0" smtClean="0"/>
              <a:t>Ć (</a:t>
            </a:r>
            <a:r>
              <a:rPr lang="ru-RU" dirty="0" smtClean="0"/>
              <a:t>чь</a:t>
            </a:r>
            <a:r>
              <a:rPr lang="pl-PL" dirty="0" smtClean="0"/>
              <a:t>)  -</a:t>
            </a:r>
            <a:r>
              <a:rPr lang="en-AU" dirty="0" smtClean="0"/>
              <a:t> np.</a:t>
            </a:r>
            <a:r>
              <a:rPr lang="pl-PL" dirty="0" smtClean="0"/>
              <a:t> ć</a:t>
            </a:r>
            <a:r>
              <a:rPr lang="pl-PL" b="1" dirty="0" smtClean="0"/>
              <a:t>w</a:t>
            </a:r>
            <a:r>
              <a:rPr lang="pl-PL" dirty="0" smtClean="0"/>
              <a:t>iczyć, ćwierć.</a:t>
            </a:r>
            <a:r>
              <a:rPr lang="en-AU" dirty="0" smtClean="0"/>
              <a:t>         -------- ci </a:t>
            </a:r>
            <a:r>
              <a:rPr lang="en-AU" dirty="0" err="1" smtClean="0"/>
              <a:t>ciemno</a:t>
            </a:r>
            <a:r>
              <a:rPr lang="en-AU" dirty="0" smtClean="0"/>
              <a:t>, </a:t>
            </a:r>
            <a:r>
              <a:rPr lang="en-AU" dirty="0" err="1" smtClean="0"/>
              <a:t>ciekawy</a:t>
            </a:r>
            <a:endParaRPr lang="en-AU" dirty="0" smtClean="0"/>
          </a:p>
          <a:p>
            <a:pPr marL="0" indent="0">
              <a:buNone/>
            </a:pPr>
            <a:r>
              <a:rPr lang="en-AU" dirty="0" smtClean="0"/>
              <a:t>D  - np. d</a:t>
            </a:r>
            <a:r>
              <a:rPr lang="pl-PL" dirty="0" smtClean="0"/>
              <a:t>ąb, dno.</a:t>
            </a:r>
            <a:endParaRPr lang="en-AU" dirty="0" smtClean="0"/>
          </a:p>
          <a:p>
            <a:pPr marL="0" indent="0">
              <a:buNone/>
            </a:pPr>
            <a:r>
              <a:rPr lang="pl-PL" dirty="0" smtClean="0"/>
              <a:t>E – np. ekskursja, etyka, ekonomika.</a:t>
            </a:r>
          </a:p>
          <a:p>
            <a:pPr marL="0" indent="0">
              <a:buNone/>
            </a:pPr>
            <a:r>
              <a:rPr lang="pl-PL" dirty="0" smtClean="0"/>
              <a:t>Ę (czyta się jako en, em – e nosowe) – np. pępek, łabędź.</a:t>
            </a:r>
          </a:p>
          <a:p>
            <a:pPr marL="0" indent="0">
              <a:buNone/>
            </a:pPr>
            <a:r>
              <a:rPr lang="pl-PL" dirty="0" smtClean="0"/>
              <a:t>F – np. futro, firanka, fortuna, flaga.</a:t>
            </a:r>
          </a:p>
          <a:p>
            <a:pPr marL="0" indent="0">
              <a:buNone/>
            </a:pPr>
            <a:r>
              <a:rPr lang="pl-PL" dirty="0" smtClean="0"/>
              <a:t>G – np.  godło, gra, garaż, grać, gadać.</a:t>
            </a:r>
          </a:p>
          <a:p>
            <a:pPr marL="0" indent="0">
              <a:buNone/>
            </a:pPr>
            <a:r>
              <a:rPr lang="pl-PL" dirty="0" smtClean="0"/>
              <a:t>H – np. hulajnoga, huśtać się (huśtawka).</a:t>
            </a:r>
          </a:p>
          <a:p>
            <a:pPr marL="0" indent="0">
              <a:buNone/>
            </a:pPr>
            <a:r>
              <a:rPr lang="pl-PL" dirty="0" smtClean="0"/>
              <a:t>I – np. indyk, imaginacja.</a:t>
            </a:r>
          </a:p>
          <a:p>
            <a:pPr marL="0" indent="0">
              <a:buNone/>
            </a:pPr>
            <a:r>
              <a:rPr lang="pl-PL" dirty="0" smtClean="0"/>
              <a:t>J (</a:t>
            </a:r>
            <a:r>
              <a:rPr lang="uk-UA" dirty="0" smtClean="0"/>
              <a:t>й</a:t>
            </a:r>
            <a:r>
              <a:rPr lang="pl-PL" dirty="0" smtClean="0"/>
              <a:t>) – np. jeżyk, jabłko, jajko.</a:t>
            </a:r>
            <a:endParaRPr lang="uk-UA" dirty="0" smtClean="0"/>
          </a:p>
          <a:p>
            <a:pPr marL="0" indent="0">
              <a:buNone/>
            </a:pPr>
            <a:r>
              <a:rPr lang="pl-PL" dirty="0" smtClean="0"/>
              <a:t>K – np. kura, kupić, klątwa.</a:t>
            </a:r>
          </a:p>
          <a:p>
            <a:pPr marL="0" indent="0">
              <a:buNone/>
            </a:pPr>
            <a:r>
              <a:rPr lang="pl-PL" dirty="0" smtClean="0"/>
              <a:t>L – np. lew, lać, leniwy, legenda.</a:t>
            </a:r>
          </a:p>
          <a:p>
            <a:pPr marL="0" indent="0">
              <a:buNone/>
            </a:pPr>
            <a:r>
              <a:rPr lang="pl-PL" dirty="0" smtClean="0"/>
              <a:t>Ł – np. ławka, łapać, w</a:t>
            </a:r>
            <a:r>
              <a:rPr lang="pl-PL" b="1" dirty="0" smtClean="0"/>
              <a:t>ł</a:t>
            </a:r>
            <a:r>
              <a:rPr lang="pl-PL" dirty="0" smtClean="0"/>
              <a:t>adać.</a:t>
            </a:r>
          </a:p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28620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1574" y="457201"/>
            <a:ext cx="10229973" cy="5984630"/>
          </a:xfrm>
        </p:spPr>
        <p:txBody>
          <a:bodyPr>
            <a:normAutofit fontScale="92500" lnSpcReduction="20000"/>
          </a:bodyPr>
          <a:lstStyle/>
          <a:p>
            <a:r>
              <a:rPr lang="pl-PL" dirty="0" smtClean="0"/>
              <a:t>M – np. matka, miasto, mierzyć, malarstwo.</a:t>
            </a:r>
          </a:p>
          <a:p>
            <a:r>
              <a:rPr lang="pl-PL" dirty="0" smtClean="0"/>
              <a:t>N – np. niski, nić, noc, nowatorski.</a:t>
            </a:r>
          </a:p>
          <a:p>
            <a:r>
              <a:rPr lang="pl-PL" dirty="0" smtClean="0"/>
              <a:t>Ń </a:t>
            </a:r>
            <a:r>
              <a:rPr lang="uk-UA" dirty="0" smtClean="0"/>
              <a:t>(нь)</a:t>
            </a:r>
            <a:r>
              <a:rPr lang="pl-PL" dirty="0" smtClean="0"/>
              <a:t> – np. ogie</a:t>
            </a:r>
            <a:r>
              <a:rPr lang="pl-PL" b="1" dirty="0" smtClean="0"/>
              <a:t>ń</a:t>
            </a:r>
            <a:r>
              <a:rPr lang="pl-PL" dirty="0" smtClean="0"/>
              <a:t>, dzie</a:t>
            </a:r>
            <a:r>
              <a:rPr lang="pl-PL" b="1" dirty="0" smtClean="0"/>
              <a:t>ń</a:t>
            </a:r>
            <a:r>
              <a:rPr lang="pl-PL" dirty="0" smtClean="0"/>
              <a:t>. = ni</a:t>
            </a:r>
          </a:p>
          <a:p>
            <a:r>
              <a:rPr lang="pl-PL" dirty="0" smtClean="0"/>
              <a:t>O – np. ogon, ogród</a:t>
            </a:r>
          </a:p>
          <a:p>
            <a:r>
              <a:rPr lang="pl-PL" dirty="0" smtClean="0"/>
              <a:t>Ó</a:t>
            </a:r>
            <a:r>
              <a:rPr lang="uk-UA" dirty="0" smtClean="0"/>
              <a:t> (</a:t>
            </a:r>
            <a:r>
              <a:rPr lang="en-AU" dirty="0" smtClean="0"/>
              <a:t> </a:t>
            </a:r>
            <a:r>
              <a:rPr lang="en-AU" dirty="0" err="1" smtClean="0"/>
              <a:t>czyta</a:t>
            </a:r>
            <a:r>
              <a:rPr lang="en-AU" dirty="0" smtClean="0"/>
              <a:t> </a:t>
            </a:r>
            <a:r>
              <a:rPr lang="en-AU" dirty="0" err="1" smtClean="0"/>
              <a:t>si</a:t>
            </a:r>
            <a:r>
              <a:rPr lang="pl-PL" dirty="0" smtClean="0"/>
              <a:t>ę jako </a:t>
            </a:r>
            <a:r>
              <a:rPr lang="en-AU" dirty="0" smtClean="0"/>
              <a:t>u – o </a:t>
            </a:r>
            <a:r>
              <a:rPr lang="en-AU" dirty="0" err="1" smtClean="0"/>
              <a:t>kreskowane</a:t>
            </a:r>
            <a:r>
              <a:rPr lang="uk-UA" dirty="0" smtClean="0"/>
              <a:t>)</a:t>
            </a:r>
            <a:r>
              <a:rPr lang="en-AU" dirty="0" smtClean="0"/>
              <a:t> –</a:t>
            </a:r>
            <a:r>
              <a:rPr lang="pl-PL" dirty="0" smtClean="0"/>
              <a:t> góra, ogórek, córka.</a:t>
            </a:r>
          </a:p>
          <a:p>
            <a:r>
              <a:rPr lang="pl-PL" dirty="0" smtClean="0"/>
              <a:t>P – np. Pan/Pani, państwo, Polska.</a:t>
            </a:r>
          </a:p>
          <a:p>
            <a:r>
              <a:rPr lang="pl-PL" dirty="0" smtClean="0"/>
              <a:t>R – np. ryba, rozprostarte, rozkwitnąć.</a:t>
            </a:r>
          </a:p>
          <a:p>
            <a:r>
              <a:rPr lang="pl-PL" dirty="0" smtClean="0"/>
              <a:t>S – np. syn, spać, symbol.</a:t>
            </a:r>
          </a:p>
          <a:p>
            <a:r>
              <a:rPr lang="pl-PL" dirty="0" smtClean="0"/>
              <a:t>Ś – np. świt, świat, świeca, śpiew. = si siano, siatka, siedem.</a:t>
            </a:r>
          </a:p>
          <a:p>
            <a:r>
              <a:rPr lang="pl-PL" dirty="0" smtClean="0"/>
              <a:t>T – np. tato, tysiąc, towa</a:t>
            </a:r>
            <a:r>
              <a:rPr lang="pl-PL" b="1" dirty="0" smtClean="0"/>
              <a:t>rz</a:t>
            </a:r>
            <a:r>
              <a:rPr lang="pl-PL" dirty="0" smtClean="0"/>
              <a:t>y</a:t>
            </a:r>
            <a:r>
              <a:rPr lang="pl-PL" b="1" dirty="0" smtClean="0"/>
              <a:t>sz</a:t>
            </a:r>
            <a:r>
              <a:rPr lang="pl-PL" dirty="0" smtClean="0"/>
              <a:t>.</a:t>
            </a:r>
          </a:p>
          <a:p>
            <a:r>
              <a:rPr lang="pl-PL" dirty="0" smtClean="0"/>
              <a:t>U – np. upał, upadek, upominek.</a:t>
            </a:r>
          </a:p>
          <a:p>
            <a:r>
              <a:rPr lang="pl-PL" dirty="0" smtClean="0"/>
              <a:t>W – np. wiatr, witać się, widzieć, wiedzieć, władza</a:t>
            </a:r>
          </a:p>
          <a:p>
            <a:r>
              <a:rPr lang="pl-PL" dirty="0" smtClean="0"/>
              <a:t>Y – np. st</a:t>
            </a:r>
            <a:r>
              <a:rPr lang="pl-PL" b="1" dirty="0" smtClean="0"/>
              <a:t>y</a:t>
            </a:r>
            <a:r>
              <a:rPr lang="pl-PL" dirty="0" smtClean="0"/>
              <a:t>l, r</a:t>
            </a:r>
            <a:r>
              <a:rPr lang="pl-PL" b="1" dirty="0" smtClean="0"/>
              <a:t>y</a:t>
            </a:r>
            <a:r>
              <a:rPr lang="pl-PL" dirty="0" smtClean="0"/>
              <a:t>sownik, s</a:t>
            </a:r>
            <a:r>
              <a:rPr lang="pl-PL" b="1" dirty="0" smtClean="0"/>
              <a:t>y</a:t>
            </a:r>
            <a:r>
              <a:rPr lang="pl-PL" dirty="0" smtClean="0"/>
              <a:t>mbolizm.</a:t>
            </a:r>
          </a:p>
          <a:p>
            <a:r>
              <a:rPr lang="pl-PL" dirty="0" smtClean="0"/>
              <a:t>Z – np. złoty, związek, zma</a:t>
            </a:r>
            <a:r>
              <a:rPr lang="pl-PL" b="1" dirty="0" smtClean="0"/>
              <a:t>rz</a:t>
            </a:r>
            <a:r>
              <a:rPr lang="pl-PL" dirty="0" smtClean="0"/>
              <a:t>nąć.</a:t>
            </a:r>
          </a:p>
          <a:p>
            <a:r>
              <a:rPr lang="pl-PL" dirty="0" smtClean="0"/>
              <a:t>Ź – np. źródło, źrenica. = zi ziemia</a:t>
            </a:r>
          </a:p>
          <a:p>
            <a:r>
              <a:rPr lang="pl-PL" dirty="0" smtClean="0"/>
              <a:t>Ż – np. żaba, żal, życie.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9817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0071712" cy="1400530"/>
          </a:xfrm>
        </p:spPr>
        <p:txBody>
          <a:bodyPr/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pl-PL" dirty="0" smtClean="0"/>
              <a:t>Istnieje 7 dwuznaków oznaczających pojedyncze litery:</a:t>
            </a:r>
            <a:br>
              <a:rPr lang="pl-PL" dirty="0" smtClean="0"/>
            </a:br>
            <a:endParaRPr lang="pl-P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pl-PL" dirty="0" smtClean="0"/>
              <a:t>Ch – chłopak, chłodno </a:t>
            </a:r>
          </a:p>
          <a:p>
            <a:r>
              <a:rPr lang="pl-PL" dirty="0" smtClean="0"/>
              <a:t>, cz  - czas, człowiek, czapka</a:t>
            </a:r>
          </a:p>
          <a:p>
            <a:r>
              <a:rPr lang="pl-PL" dirty="0" smtClean="0"/>
              <a:t> dz – dz</a:t>
            </a:r>
            <a:r>
              <a:rPr lang="pl-PL" b="1" dirty="0" smtClean="0"/>
              <a:t>w</a:t>
            </a:r>
            <a:r>
              <a:rPr lang="pl-PL" dirty="0" smtClean="0"/>
              <a:t>onek, dzbanek</a:t>
            </a:r>
          </a:p>
          <a:p>
            <a:r>
              <a:rPr lang="pl-PL" dirty="0" smtClean="0"/>
              <a:t>Dź = dzi  - dzień, dziewczyna</a:t>
            </a:r>
          </a:p>
          <a:p>
            <a:r>
              <a:rPr lang="pl-PL" dirty="0" smtClean="0"/>
              <a:t> dż = d+ż -  dżem, dżungli</a:t>
            </a:r>
          </a:p>
          <a:p>
            <a:r>
              <a:rPr lang="pl-PL" dirty="0" smtClean="0"/>
              <a:t>Rz = ż rzeka, rzepa, krzak.</a:t>
            </a:r>
          </a:p>
          <a:p>
            <a:r>
              <a:rPr lang="pl-PL" dirty="0" smtClean="0"/>
              <a:t>Sz = szpak, szaleństwo, szmer, szprot.</a:t>
            </a:r>
          </a:p>
          <a:p>
            <a:r>
              <a:rPr lang="pl-PL" dirty="0" smtClean="0"/>
              <a:t>Szcz – </a:t>
            </a:r>
            <a:r>
              <a:rPr lang="pl-PL" dirty="0" smtClean="0">
                <a:solidFill>
                  <a:srgbClr val="FF0000"/>
                </a:solidFill>
              </a:rPr>
              <a:t>szcz</a:t>
            </a:r>
            <a:r>
              <a:rPr lang="pl-PL" dirty="0" smtClean="0"/>
              <a:t>ęście, mę</a:t>
            </a:r>
            <a:r>
              <a:rPr lang="pl-PL" b="1" dirty="0" smtClean="0"/>
              <a:t>szcz</a:t>
            </a:r>
            <a:r>
              <a:rPr lang="pl-PL" dirty="0" smtClean="0"/>
              <a:t>yzna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 smtClean="0"/>
              <a:t>Oraz podobną funkcję mają:</a:t>
            </a:r>
          </a:p>
          <a:p>
            <a:r>
              <a:rPr lang="pl-PL" dirty="0"/>
              <a:t> kombinacje liter </a:t>
            </a:r>
            <a:r>
              <a:rPr lang="pl-PL" dirty="0" smtClean="0"/>
              <a:t>ci – ciało, </a:t>
            </a:r>
            <a:endParaRPr lang="pl-PL" dirty="0"/>
          </a:p>
          <a:p>
            <a:r>
              <a:rPr lang="pl-PL" dirty="0" smtClean="0"/>
              <a:t> dzi – dzień, dziennikarstwo</a:t>
            </a:r>
          </a:p>
          <a:p>
            <a:r>
              <a:rPr lang="pl-PL" dirty="0" smtClean="0"/>
              <a:t> gi</a:t>
            </a:r>
            <a:r>
              <a:rPr lang="pl-PL" dirty="0"/>
              <a:t> </a:t>
            </a:r>
            <a:r>
              <a:rPr lang="pl-PL" dirty="0" smtClean="0"/>
              <a:t> -giełda, gigantyczny</a:t>
            </a:r>
          </a:p>
          <a:p>
            <a:r>
              <a:rPr lang="pl-PL" dirty="0" smtClean="0"/>
              <a:t> ki</a:t>
            </a:r>
            <a:r>
              <a:rPr lang="pl-PL" dirty="0"/>
              <a:t> </a:t>
            </a:r>
            <a:r>
              <a:rPr lang="pl-PL" dirty="0" smtClean="0"/>
              <a:t>- kiełbasa</a:t>
            </a:r>
          </a:p>
          <a:p>
            <a:r>
              <a:rPr lang="pl-PL" dirty="0" smtClean="0"/>
              <a:t> ni (ń) – nisky, niebo</a:t>
            </a:r>
          </a:p>
          <a:p>
            <a:r>
              <a:rPr lang="pl-PL" dirty="0"/>
              <a:t> </a:t>
            </a:r>
            <a:r>
              <a:rPr lang="pl-PL" dirty="0" smtClean="0"/>
              <a:t>si si</a:t>
            </a:r>
            <a:r>
              <a:rPr lang="pl-PL" b="1" dirty="0" smtClean="0"/>
              <a:t>a</a:t>
            </a:r>
            <a:r>
              <a:rPr lang="pl-PL" dirty="0" smtClean="0"/>
              <a:t>no (ś) – ś</a:t>
            </a:r>
            <a:r>
              <a:rPr lang="pl-PL" b="1" dirty="0" smtClean="0"/>
              <a:t>ni</a:t>
            </a:r>
            <a:r>
              <a:rPr lang="pl-PL" dirty="0" smtClean="0"/>
              <a:t>eg</a:t>
            </a:r>
          </a:p>
          <a:p>
            <a:r>
              <a:rPr lang="pl-PL" dirty="0" smtClean="0"/>
              <a:t> zi  zi</a:t>
            </a:r>
            <a:r>
              <a:rPr lang="pl-PL" b="1" dirty="0" smtClean="0"/>
              <a:t>a</a:t>
            </a:r>
            <a:r>
              <a:rPr lang="pl-PL" dirty="0" smtClean="0"/>
              <a:t>rno (ź) – ź</a:t>
            </a:r>
            <a:r>
              <a:rPr lang="pl-PL" b="1" dirty="0" smtClean="0"/>
              <a:t>r</a:t>
            </a:r>
            <a:r>
              <a:rPr lang="pl-PL" dirty="0" smtClean="0"/>
              <a:t>ódło</a:t>
            </a:r>
          </a:p>
          <a:p>
            <a:r>
              <a:rPr lang="pl-PL" dirty="0" smtClean="0"/>
              <a:t>Ci  ci</a:t>
            </a:r>
            <a:r>
              <a:rPr lang="pl-PL" b="1" dirty="0" smtClean="0"/>
              <a:t>a</a:t>
            </a:r>
            <a:r>
              <a:rPr lang="pl-PL" dirty="0" smtClean="0"/>
              <a:t>sto (ć) – ć</a:t>
            </a:r>
            <a:r>
              <a:rPr lang="pl-PL" b="1" dirty="0" smtClean="0"/>
              <a:t>m</a:t>
            </a:r>
            <a:r>
              <a:rPr lang="pl-PL" dirty="0" smtClean="0"/>
              <a:t>a,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87315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Powitania i pożegnania po polsku</a:t>
            </a:r>
            <a:endParaRPr lang="pl-P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Powitania</a:t>
            </a:r>
          </a:p>
          <a:p>
            <a:pPr marL="0" indent="0">
              <a:buNone/>
            </a:pPr>
            <a:endParaRPr lang="pl-PL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7564767"/>
              </p:ext>
            </p:extLst>
          </p:nvPr>
        </p:nvGraphicFramePr>
        <p:xfrm>
          <a:off x="1706684" y="2935327"/>
          <a:ext cx="8128000" cy="2656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1755491372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329180994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pl-PL" dirty="0" smtClean="0"/>
                        <a:t>FORMY OFICJALNE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l-PL" dirty="0" smtClean="0"/>
                        <a:t>FORMY</a:t>
                      </a:r>
                      <a:r>
                        <a:rPr lang="pl-PL" baseline="0" dirty="0" smtClean="0"/>
                        <a:t> NIEOFICJALNE</a:t>
                      </a:r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69351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pl-PL" dirty="0" smtClean="0"/>
                        <a:t>DZIEŃ</a:t>
                      </a:r>
                      <a:r>
                        <a:rPr lang="pl-PL" baseline="0" dirty="0" smtClean="0"/>
                        <a:t> DOBRY (PANI/ PANU/PAŃSTWU).</a:t>
                      </a:r>
                    </a:p>
                    <a:p>
                      <a:pPr algn="just"/>
                      <a:endParaRPr lang="pl-PL" baseline="0" dirty="0" smtClean="0"/>
                    </a:p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baseline="0" dirty="0" smtClean="0"/>
                        <a:t>DOBRY WIECZÓR (PANI/ PANU/PAŃSTWU).</a:t>
                      </a:r>
                    </a:p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baseline="0" dirty="0" smtClean="0"/>
                    </a:p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baseline="0" dirty="0" smtClean="0"/>
                        <a:t>WITAM (PANIĄ/ PANA/PAŃSTWA)</a:t>
                      </a:r>
                    </a:p>
                    <a:p>
                      <a:pPr algn="just"/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l-PL" dirty="0" smtClean="0"/>
                        <a:t>Cześć.</a:t>
                      </a:r>
                    </a:p>
                    <a:p>
                      <a:pPr algn="just"/>
                      <a:endParaRPr lang="pl-PL" dirty="0" smtClean="0"/>
                    </a:p>
                    <a:p>
                      <a:pPr algn="just"/>
                      <a:r>
                        <a:rPr lang="pl-PL" dirty="0" smtClean="0"/>
                        <a:t>Hej.</a:t>
                      </a:r>
                    </a:p>
                    <a:p>
                      <a:pPr algn="just"/>
                      <a:endParaRPr lang="pl-PL" dirty="0" smtClean="0"/>
                    </a:p>
                    <a:p>
                      <a:pPr algn="just"/>
                      <a:r>
                        <a:rPr lang="pl-PL" dirty="0" smtClean="0"/>
                        <a:t>Witaj/</a:t>
                      </a:r>
                      <a:r>
                        <a:rPr lang="pl-PL" baseline="0" dirty="0" smtClean="0"/>
                        <a:t> witajcie.</a:t>
                      </a:r>
                    </a:p>
                    <a:p>
                      <a:pPr algn="just"/>
                      <a:endParaRPr lang="pl-PL" baseline="0" dirty="0" smtClean="0"/>
                    </a:p>
                    <a:p>
                      <a:pPr algn="just"/>
                      <a:r>
                        <a:rPr lang="pl-PL" baseline="0" dirty="0" smtClean="0"/>
                        <a:t>Siema, simanko, siemka.</a:t>
                      </a:r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97679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9258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9937" y="1030452"/>
            <a:ext cx="8946541" cy="4195481"/>
          </a:xfrm>
        </p:spPr>
        <p:txBody>
          <a:bodyPr>
            <a:normAutofit/>
          </a:bodyPr>
          <a:lstStyle/>
          <a:p>
            <a:r>
              <a:rPr lang="pl-PL" dirty="0" smtClean="0"/>
              <a:t>Pożegnania</a:t>
            </a:r>
          </a:p>
          <a:p>
            <a:pPr marL="0" indent="0">
              <a:buNone/>
            </a:pPr>
            <a:endParaRPr lang="pl-PL" dirty="0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2667190"/>
              </p:ext>
            </p:extLst>
          </p:nvPr>
        </p:nvGraphicFramePr>
        <p:xfrm>
          <a:off x="1874058" y="1986742"/>
          <a:ext cx="8128000" cy="34928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426120922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4157747091"/>
                    </a:ext>
                  </a:extLst>
                </a:gridCol>
              </a:tblGrid>
              <a:tr h="383924">
                <a:tc>
                  <a:txBody>
                    <a:bodyPr/>
                    <a:lstStyle/>
                    <a:p>
                      <a:r>
                        <a:rPr lang="pl-PL" dirty="0" smtClean="0"/>
                        <a:t>Formy oficjalne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Formy nieoficjalne</a:t>
                      </a:r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4642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Do widzenia (Pani, Panu, Państwu)!</a:t>
                      </a:r>
                    </a:p>
                    <a:p>
                      <a:endParaRPr lang="pl-PL" dirty="0" smtClean="0"/>
                    </a:p>
                    <a:p>
                      <a:r>
                        <a:rPr lang="pl-PL" dirty="0" smtClean="0"/>
                        <a:t>Dobranoc!</a:t>
                      </a:r>
                    </a:p>
                    <a:p>
                      <a:endParaRPr lang="pl-PL" dirty="0" smtClean="0"/>
                    </a:p>
                    <a:p>
                      <a:r>
                        <a:rPr lang="pl-PL" dirty="0" smtClean="0"/>
                        <a:t>Do zobaczenia!</a:t>
                      </a:r>
                    </a:p>
                    <a:p>
                      <a:endParaRPr lang="pl-PL" dirty="0" smtClean="0"/>
                    </a:p>
                    <a:p>
                      <a:r>
                        <a:rPr lang="pl-PL" dirty="0" smtClean="0"/>
                        <a:t>Do miłego zobaczenia!</a:t>
                      </a:r>
                    </a:p>
                    <a:p>
                      <a:endParaRPr lang="pl-PL" dirty="0" smtClean="0"/>
                    </a:p>
                    <a:p>
                      <a:r>
                        <a:rPr lang="pl-PL" dirty="0" smtClean="0"/>
                        <a:t>Żegnam!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Cześć!</a:t>
                      </a:r>
                    </a:p>
                    <a:p>
                      <a:endParaRPr lang="pl-PL" dirty="0" smtClean="0"/>
                    </a:p>
                    <a:p>
                      <a:r>
                        <a:rPr lang="pl-PL" dirty="0" smtClean="0"/>
                        <a:t>Na razie!</a:t>
                      </a:r>
                    </a:p>
                    <a:p>
                      <a:endParaRPr lang="pl-PL" dirty="0" smtClean="0"/>
                    </a:p>
                    <a:p>
                      <a:r>
                        <a:rPr lang="pl-PL" dirty="0" smtClean="0"/>
                        <a:t>Nara!</a:t>
                      </a:r>
                    </a:p>
                    <a:p>
                      <a:endParaRPr lang="pl-PL" dirty="0" smtClean="0"/>
                    </a:p>
                    <a:p>
                      <a:r>
                        <a:rPr lang="pl-PL" dirty="0" smtClean="0"/>
                        <a:t>Pa/Pa,</a:t>
                      </a:r>
                      <a:r>
                        <a:rPr lang="pl-PL" baseline="0" dirty="0" smtClean="0"/>
                        <a:t> pa/ No to pa!</a:t>
                      </a:r>
                    </a:p>
                    <a:p>
                      <a:endParaRPr lang="pl-PL" baseline="0" dirty="0" smtClean="0"/>
                    </a:p>
                    <a:p>
                      <a:r>
                        <a:rPr lang="pl-PL" baseline="0" dirty="0" smtClean="0"/>
                        <a:t>Hej!</a:t>
                      </a:r>
                    </a:p>
                    <a:p>
                      <a:endParaRPr lang="pl-PL" baseline="0" dirty="0" smtClean="0"/>
                    </a:p>
                    <a:p>
                      <a:r>
                        <a:rPr lang="pl-PL" baseline="0" dirty="0" smtClean="0"/>
                        <a:t>Do miłego!</a:t>
                      </a:r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56382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1644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8126" y="1188394"/>
            <a:ext cx="8946541" cy="4195481"/>
          </a:xfrm>
        </p:spPr>
        <p:txBody>
          <a:bodyPr/>
          <a:lstStyle/>
          <a:p>
            <a:r>
              <a:rPr lang="pl-PL" dirty="0" smtClean="0"/>
              <a:t>Zwroty grzecznościowe przy pożegnaniu.</a:t>
            </a:r>
          </a:p>
          <a:p>
            <a:endParaRPr lang="pl-PL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2751576"/>
              </p:ext>
            </p:extLst>
          </p:nvPr>
        </p:nvGraphicFramePr>
        <p:xfrm>
          <a:off x="1774305" y="2082953"/>
          <a:ext cx="8128000" cy="347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3548345116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143255624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Formy oficjalne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Formy nieoficjalne</a:t>
                      </a:r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93335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Życzę Panu/Pani miłego dnia!</a:t>
                      </a:r>
                    </a:p>
                    <a:p>
                      <a:endParaRPr lang="pl-PL" dirty="0" smtClean="0"/>
                    </a:p>
                    <a:p>
                      <a:r>
                        <a:rPr lang="pl-PL" dirty="0" smtClean="0"/>
                        <a:t>Miłego dnia!</a:t>
                      </a:r>
                    </a:p>
                    <a:p>
                      <a:endParaRPr lang="pl-PL" dirty="0" smtClean="0"/>
                    </a:p>
                    <a:p>
                      <a:r>
                        <a:rPr lang="pl-PL" dirty="0" smtClean="0"/>
                        <a:t>Życzę</a:t>
                      </a:r>
                      <a:r>
                        <a:rPr lang="pl-PL" baseline="0" dirty="0" smtClean="0"/>
                        <a:t> panu/pani powodzenia.</a:t>
                      </a:r>
                    </a:p>
                    <a:p>
                      <a:endParaRPr lang="pl-PL" baseline="0" dirty="0" smtClean="0"/>
                    </a:p>
                    <a:p>
                      <a:r>
                        <a:rPr lang="pl-PL" baseline="0" dirty="0" smtClean="0"/>
                        <a:t>Miło mi było panią/ pana spotkać.</a:t>
                      </a:r>
                    </a:p>
                    <a:p>
                      <a:endParaRPr lang="pl-PL" baseline="0" dirty="0" smtClean="0"/>
                    </a:p>
                    <a:p>
                      <a:r>
                        <a:rPr lang="pl-PL" baseline="0" dirty="0" smtClean="0"/>
                        <a:t>Wzajemnie/Nawzajem.</a:t>
                      </a:r>
                    </a:p>
                    <a:p>
                      <a:endParaRPr lang="pl-PL" baseline="0" dirty="0" smtClean="0"/>
                    </a:p>
                    <a:p>
                      <a:r>
                        <a:rPr lang="pl-PL" baseline="0" dirty="0" smtClean="0"/>
                        <a:t>Ja pani/ panu również.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Trzymaj</a:t>
                      </a:r>
                      <a:r>
                        <a:rPr lang="pl-PL" baseline="0" dirty="0" smtClean="0"/>
                        <a:t> się!</a:t>
                      </a:r>
                    </a:p>
                    <a:p>
                      <a:endParaRPr lang="pl-PL" baseline="0" dirty="0" smtClean="0"/>
                    </a:p>
                    <a:p>
                      <a:r>
                        <a:rPr lang="pl-PL" baseline="0" dirty="0" smtClean="0"/>
                        <a:t>Wszystkiego dobrego!</a:t>
                      </a:r>
                    </a:p>
                    <a:p>
                      <a:endParaRPr lang="pl-PL" baseline="0" dirty="0" smtClean="0"/>
                    </a:p>
                    <a:p>
                      <a:r>
                        <a:rPr lang="pl-PL" baseline="0" dirty="0" smtClean="0"/>
                        <a:t>Powodzenia!</a:t>
                      </a:r>
                    </a:p>
                    <a:p>
                      <a:endParaRPr lang="pl-PL" baseline="0" dirty="0" smtClean="0"/>
                    </a:p>
                    <a:p>
                      <a:r>
                        <a:rPr lang="pl-PL" baseline="0" dirty="0" smtClean="0"/>
                        <a:t>Tobie też/     I tobie.</a:t>
                      </a:r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62634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7939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Zwroty grzecznościowe po powitaniu i reakcje na nie</a:t>
            </a:r>
            <a:endParaRPr lang="pl-PL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67793237"/>
              </p:ext>
            </p:extLst>
          </p:nvPr>
        </p:nvGraphicFramePr>
        <p:xfrm>
          <a:off x="1103313" y="2052638"/>
          <a:ext cx="8947150" cy="347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73575">
                  <a:extLst>
                    <a:ext uri="{9D8B030D-6E8A-4147-A177-3AD203B41FA5}">
                      <a16:colId xmlns:a16="http://schemas.microsoft.com/office/drawing/2014/main" val="240525759"/>
                    </a:ext>
                  </a:extLst>
                </a:gridCol>
                <a:gridCol w="4473575">
                  <a:extLst>
                    <a:ext uri="{9D8B030D-6E8A-4147-A177-3AD203B41FA5}">
                      <a16:colId xmlns:a16="http://schemas.microsoft.com/office/drawing/2014/main" val="42486284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Formy oficjalne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Formy nieoficjalne</a:t>
                      </a:r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92241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Co u pani/pana/państwa</a:t>
                      </a:r>
                      <a:r>
                        <a:rPr lang="pl-PL" baseline="0" dirty="0" smtClean="0"/>
                        <a:t> słychać?</a:t>
                      </a:r>
                    </a:p>
                    <a:p>
                      <a:endParaRPr lang="pl-PL" baseline="0" dirty="0" smtClean="0"/>
                    </a:p>
                    <a:p>
                      <a:r>
                        <a:rPr lang="pl-PL" baseline="0" dirty="0" smtClean="0"/>
                        <a:t>Jak się pani/pan miewa/ma?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Co u ciebie/ was słychać?</a:t>
                      </a:r>
                    </a:p>
                    <a:p>
                      <a:endParaRPr lang="pl-PL" dirty="0" smtClean="0"/>
                    </a:p>
                    <a:p>
                      <a:r>
                        <a:rPr lang="pl-PL" dirty="0" smtClean="0"/>
                        <a:t>Jak leci?</a:t>
                      </a:r>
                    </a:p>
                    <a:p>
                      <a:endParaRPr lang="pl-PL" dirty="0" smtClean="0"/>
                    </a:p>
                    <a:p>
                      <a:r>
                        <a:rPr lang="pl-PL" dirty="0" smtClean="0"/>
                        <a:t>Co tam</a:t>
                      </a:r>
                      <a:r>
                        <a:rPr lang="pl-PL" baseline="0" dirty="0" smtClean="0"/>
                        <a:t> u ciebie/ u was?</a:t>
                      </a:r>
                    </a:p>
                    <a:p>
                      <a:endParaRPr lang="pl-PL" baseline="0" dirty="0" smtClean="0"/>
                    </a:p>
                    <a:p>
                      <a:r>
                        <a:rPr lang="pl-PL" baseline="0" dirty="0" smtClean="0"/>
                        <a:t>Co u ciebie/ u was nowego?</a:t>
                      </a:r>
                    </a:p>
                    <a:p>
                      <a:endParaRPr lang="pl-PL" baseline="0" dirty="0" smtClean="0"/>
                    </a:p>
                    <a:p>
                      <a:r>
                        <a:rPr lang="pl-PL" baseline="0" dirty="0" smtClean="0"/>
                        <a:t>Jak się masz/ macie?</a:t>
                      </a:r>
                    </a:p>
                    <a:p>
                      <a:endParaRPr lang="pl-PL" baseline="0" dirty="0" smtClean="0"/>
                    </a:p>
                    <a:p>
                      <a:r>
                        <a:rPr lang="pl-PL" baseline="0" dirty="0" smtClean="0"/>
                        <a:t>Co u ciebie/ u was dobrego?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80317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40862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8000</TotalTime>
  <Words>1066</Words>
  <Application>Microsoft Office PowerPoint</Application>
  <PresentationFormat>Widescreen</PresentationFormat>
  <Paragraphs>196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Century Gothic</vt:lpstr>
      <vt:lpstr>Wingdings 3</vt:lpstr>
      <vt:lpstr>Ion</vt:lpstr>
      <vt:lpstr>Zajęcie 1</vt:lpstr>
      <vt:lpstr>Alfabet.</vt:lpstr>
      <vt:lpstr>PowerPoint Presentation</vt:lpstr>
      <vt:lpstr>PowerPoint Presentation</vt:lpstr>
      <vt:lpstr>Istnieje 7 dwuznaków oznaczających pojedyncze litery: </vt:lpstr>
      <vt:lpstr>Powitania i pożegnania po polsku</vt:lpstr>
      <vt:lpstr>PowerPoint Presentation</vt:lpstr>
      <vt:lpstr>PowerPoint Presentation</vt:lpstr>
      <vt:lpstr>Zwroty grzecznościowe po powitaniu i reakcje na nie</vt:lpstr>
      <vt:lpstr>PowerPoint Presentation</vt:lpstr>
      <vt:lpstr>Zadanie domowe. </vt:lpstr>
      <vt:lpstr>PowerPoint Presentation</vt:lpstr>
      <vt:lpstr>Przedstawienie się</vt:lpstr>
      <vt:lpstr>Zadanie domowe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Zajęcie 1</dc:title>
  <dc:creator>Anastasiia Huzovska</dc:creator>
  <cp:lastModifiedBy>Anastasiia Huzovska</cp:lastModifiedBy>
  <cp:revision>25</cp:revision>
  <dcterms:created xsi:type="dcterms:W3CDTF">2020-08-27T08:43:36Z</dcterms:created>
  <dcterms:modified xsi:type="dcterms:W3CDTF">2020-09-21T13:28:23Z</dcterms:modified>
</cp:coreProperties>
</file>