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7F0D-0BB9-4F12-9A4E-71C97BF175D9}" type="datetimeFigureOut">
              <a:rPr lang="pl-PL" smtClean="0"/>
              <a:pPr/>
              <a:t>11.10.2020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9544-DE1D-47AD-A7F8-91B2A214CB1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KRYTERIA WYODRĘBNIENIA LUDU (Bobrowska, s. 15)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marL="514350" indent="-514350" algn="l">
              <a:buAutoNum type="arabicPeriod"/>
            </a:pPr>
            <a:r>
              <a:rPr lang="pl-PL" dirty="0"/>
              <a:t>Wspólny język lub gwara</a:t>
            </a:r>
          </a:p>
          <a:p>
            <a:pPr marL="514350" indent="-514350" algn="l">
              <a:buAutoNum type="arabicPeriod"/>
            </a:pPr>
            <a:r>
              <a:rPr lang="pl-PL" dirty="0"/>
              <a:t>Wspólna kultura</a:t>
            </a:r>
          </a:p>
          <a:p>
            <a:pPr marL="514350" indent="-514350" algn="l">
              <a:buAutoNum type="arabicPeriod"/>
            </a:pPr>
            <a:r>
              <a:rPr lang="pl-PL" dirty="0"/>
              <a:t>Wspólny obszar zamieszkania</a:t>
            </a:r>
          </a:p>
          <a:p>
            <a:pPr marL="514350" indent="-514350" algn="l">
              <a:buAutoNum type="arabicPeriod"/>
            </a:pPr>
            <a:r>
              <a:rPr lang="pl-PL" dirty="0"/>
              <a:t>Świadomość pochodzenia od wspólnych przodków</a:t>
            </a:r>
          </a:p>
          <a:p>
            <a:pPr marL="514350" indent="-514350" algn="l">
              <a:buAutoNum type="arabicPeriod"/>
            </a:pPr>
            <a:r>
              <a:rPr lang="pl-PL" dirty="0"/>
              <a:t>Poczucie więzi wewnątrz grupy, a obcość w stosunku do innych grup</a:t>
            </a:r>
          </a:p>
          <a:p>
            <a:pPr marL="514350" indent="-514350" algn="l">
              <a:buAutoNum type="arabicPeriod"/>
            </a:pPr>
            <a:r>
              <a:rPr lang="pl-PL" dirty="0"/>
              <a:t>Etnonim (własny lub zewnętrzny), czyli odrębna nazwa wewnątrz grupy lub określana przez grupy sąsiednie</a:t>
            </a:r>
          </a:p>
          <a:p>
            <a:pPr marL="514350" indent="-514350" algn="l">
              <a:buAutoNum type="arabicPeriod"/>
            </a:pPr>
            <a:r>
              <a:rPr lang="pl-PL" dirty="0"/>
              <a:t>Zespół cech antropologicznych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Renesans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dominacja chordofonów: skrzypice (II </a:t>
            </a:r>
            <a:r>
              <a:rPr lang="pl-PL" dirty="0" err="1"/>
              <a:t>poł</a:t>
            </a:r>
            <a:r>
              <a:rPr lang="pl-PL" dirty="0"/>
              <a:t>. XV w.), </a:t>
            </a:r>
            <a:r>
              <a:rPr lang="pl-PL" dirty="0" err="1"/>
              <a:t>serby</a:t>
            </a:r>
            <a:r>
              <a:rPr lang="pl-PL" dirty="0"/>
              <a:t>, mazanki, suka, cymbały, kobza (</a:t>
            </a:r>
            <a:r>
              <a:rPr lang="pl-PL" dirty="0" err="1"/>
              <a:t>środ</a:t>
            </a:r>
            <a:r>
              <a:rPr lang="pl-PL" dirty="0"/>
              <a:t>. miejskie)</a:t>
            </a:r>
          </a:p>
          <a:p>
            <a:r>
              <a:rPr lang="pl-PL" dirty="0"/>
              <a:t>chordofon płocki; XVI w.</a:t>
            </a:r>
          </a:p>
          <a:p>
            <a:r>
              <a:rPr lang="pl-PL" dirty="0"/>
              <a:t>aerofony: dudy (kozioł, koza, gajdy), multanki, piszczałki, ligawki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Relacje kronikarskie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Relacja greckiego historyka z VII w. </a:t>
            </a:r>
            <a:r>
              <a:rPr lang="pl-PL" dirty="0" err="1"/>
              <a:t>Theophilactosa</a:t>
            </a:r>
            <a:r>
              <a:rPr lang="pl-PL" dirty="0"/>
              <a:t> </a:t>
            </a:r>
            <a:r>
              <a:rPr lang="pl-PL" dirty="0" err="1"/>
              <a:t>Simokattesa</a:t>
            </a:r>
            <a:r>
              <a:rPr lang="pl-PL" dirty="0"/>
              <a:t> –  informacja o chordofonach z r. 595; pochwyceni posłowie słowiańscy „nosili kitary i grali na lirach”</a:t>
            </a:r>
          </a:p>
          <a:p>
            <a:r>
              <a:rPr lang="pl-PL" dirty="0" err="1"/>
              <a:t>Hermenryk</a:t>
            </a:r>
            <a:r>
              <a:rPr lang="pl-PL" dirty="0"/>
              <a:t> </a:t>
            </a:r>
            <a:r>
              <a:rPr lang="pl-PL" dirty="0" err="1"/>
              <a:t>Augieński</a:t>
            </a:r>
            <a:r>
              <a:rPr lang="pl-PL" dirty="0"/>
              <a:t> i Al. </a:t>
            </a:r>
            <a:r>
              <a:rPr lang="pl-PL" dirty="0" err="1"/>
              <a:t>Bekri</a:t>
            </a:r>
            <a:r>
              <a:rPr lang="pl-PL" dirty="0"/>
              <a:t> z IX w. – informacja o </a:t>
            </a:r>
            <a:r>
              <a:rPr lang="pl-PL" dirty="0" err="1"/>
              <a:t>psałterium</a:t>
            </a:r>
            <a:r>
              <a:rPr lang="pl-PL" dirty="0"/>
              <a:t> używanym podczas tańca</a:t>
            </a:r>
          </a:p>
          <a:p>
            <a:r>
              <a:rPr lang="pl-PL" dirty="0"/>
              <a:t>Podróżnicy arabscy z X w. – instrument </a:t>
            </a:r>
            <a:r>
              <a:rPr lang="pl-PL" dirty="0" err="1"/>
              <a:t>tanbur</a:t>
            </a:r>
            <a:r>
              <a:rPr lang="pl-PL" dirty="0"/>
              <a:t> (włożony do grobu); instrumenty: ud i </a:t>
            </a:r>
            <a:r>
              <a:rPr lang="pl-PL" dirty="0" err="1"/>
              <a:t>tanbur</a:t>
            </a:r>
            <a:r>
              <a:rPr lang="pl-PL" dirty="0"/>
              <a:t> (jak 2-strunne gęśle), piszczałki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Kroniki </a:t>
            </a:r>
            <a:r>
              <a:rPr lang="pl-PL" dirty="0" err="1"/>
              <a:t>cd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Bp. </a:t>
            </a:r>
            <a:r>
              <a:rPr lang="pl-PL" dirty="0" err="1"/>
              <a:t>niem</a:t>
            </a:r>
            <a:r>
              <a:rPr lang="pl-PL" dirty="0"/>
              <a:t>. Thietmar (wydarzenia l. 908-1018); informacje o górze Ślęży – ośrodek kultu pogańskiego – śpiewy satyryczne i kapela wojskowa</a:t>
            </a:r>
          </a:p>
          <a:p>
            <a:r>
              <a:rPr lang="pl-PL" dirty="0"/>
              <a:t>Kroniki polskie (Gall Anonim) – funkcje magiczne (klaskanie w dłonie podczas tańca), pieśni dziewczęce, gra na cytrze</a:t>
            </a:r>
          </a:p>
          <a:p>
            <a:r>
              <a:rPr lang="pl-PL" dirty="0"/>
              <a:t>Wincenty Kadłubek – pieśni rycerskie (lament)</a:t>
            </a:r>
          </a:p>
          <a:p>
            <a:r>
              <a:rPr lang="pl-PL" dirty="0"/>
              <a:t>Jan Długosz – kronika 1455-1480; pieśni (rok 1283 – powstanie „Pieśni w języku polskim przez wiejski lud po prostu ułożonej”, widowiska publiczne; analogie do repertuaru udokumentowanego w XIX w. („Wyjechał pan z chartami w pole”)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Kroniki </a:t>
            </a:r>
            <a:r>
              <a:rPr lang="pl-PL" dirty="0" err="1"/>
              <a:t>cd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Kazanie łac. Piotra z Miłosławia (1460) – fragm. Obrzędowej pieśni weselnej</a:t>
            </a:r>
          </a:p>
          <a:p>
            <a:r>
              <a:rPr lang="pl-PL" dirty="0"/>
              <a:t>Kronika Marcina Bielskiego; pieśń obrzędowa przy topieniu Marzanny </a:t>
            </a:r>
          </a:p>
          <a:p>
            <a:r>
              <a:rPr lang="pl-PL" dirty="0"/>
              <a:t>„</a:t>
            </a:r>
            <a:r>
              <a:rPr lang="pl-PL" dirty="0" err="1"/>
              <a:t>Ludycje</a:t>
            </a:r>
            <a:r>
              <a:rPr lang="pl-PL" dirty="0"/>
              <a:t> </a:t>
            </a:r>
            <a:r>
              <a:rPr lang="pl-PL" dirty="0" err="1"/>
              <a:t>wiesne</a:t>
            </a:r>
            <a:r>
              <a:rPr lang="pl-PL" dirty="0"/>
              <a:t>” – 1554 – Maciej </a:t>
            </a:r>
            <a:r>
              <a:rPr lang="pl-PL" dirty="0" err="1"/>
              <a:t>Zajnowic</a:t>
            </a:r>
            <a:r>
              <a:rPr lang="pl-PL" dirty="0"/>
              <a:t>: zwyczaj kolędowania</a:t>
            </a:r>
          </a:p>
          <a:p>
            <a:r>
              <a:rPr lang="pl-PL" dirty="0"/>
              <a:t>„Księgi hetmańskie” Stanisława </a:t>
            </a:r>
            <a:r>
              <a:rPr lang="pl-PL" dirty="0" err="1"/>
              <a:t>Sarnickiego</a:t>
            </a:r>
            <a:r>
              <a:rPr lang="pl-PL" dirty="0"/>
              <a:t>: fragm. Pieśni o bitwie </a:t>
            </a:r>
            <a:r>
              <a:rPr lang="pl-PL"/>
              <a:t>pod Grunwaldem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Zakazy dotyczące muzykowania i śpiewu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Duchowieństwo zwalczało te odmiany folkloru, które sprzeczne były z zasadami głoszonymi przez Kościół (obrzędy i zw. z nimi pieśni i tańce o funkcji magicznej, często o rodowodzie pogańskim, frywolne, obsceniczne, spontaniczne, jak np. przyśpiewki)</a:t>
            </a:r>
          </a:p>
          <a:p>
            <a:r>
              <a:rPr lang="pl-PL" sz="2400" dirty="0"/>
              <a:t>Zakaz uczestniczenia w powyższych formach w stosunku do duchownych (synod z 1279 r.)</a:t>
            </a:r>
          </a:p>
          <a:p>
            <a:r>
              <a:rPr lang="pl-PL" sz="2400" dirty="0"/>
              <a:t>Synody poznańskie (1420 i 1424) – zakaz kolędowania, wielkanocnego dyngusa</a:t>
            </a:r>
          </a:p>
          <a:p>
            <a:endParaRPr lang="pl-PL" sz="2400" dirty="0"/>
          </a:p>
          <a:p>
            <a:endParaRPr lang="pl-PL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Zakazy dotyczące muzykowania i śpiewu </a:t>
            </a:r>
            <a:r>
              <a:rPr lang="pl-PL" sz="3200" dirty="0" err="1"/>
              <a:t>cd</a:t>
            </a:r>
            <a:r>
              <a:rPr lang="pl-PL" sz="3200" dirty="0"/>
              <a:t>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Kazania częstochowskie (Jan z </a:t>
            </a:r>
            <a:r>
              <a:rPr lang="pl-PL" sz="2400" dirty="0" err="1"/>
              <a:t>Miechocina</a:t>
            </a:r>
            <a:r>
              <a:rPr lang="pl-PL" sz="2400"/>
              <a:t>, 1423 r.) – potępianie pozostałości praktyk pogańskich </a:t>
            </a:r>
          </a:p>
          <a:p>
            <a:r>
              <a:rPr lang="pl-PL" sz="2400"/>
              <a:t>Synod </a:t>
            </a:r>
            <a:r>
              <a:rPr lang="pl-PL" sz="2400" dirty="0"/>
              <a:t>krakowski (1408), synod poznański (1420), Kazimierz Jagiellończyk (1468) - potępianie sobótek, zakazywanie odprawiania</a:t>
            </a:r>
          </a:p>
          <a:p>
            <a:r>
              <a:rPr lang="pl-PL" sz="2400" dirty="0"/>
              <a:t>Zakazy rad miejskich (XVI w.) – dot. Satyrycznego i swawolnego repertuaru pieśniowego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611560" y="2492896"/>
            <a:ext cx="8229600" cy="1143000"/>
          </a:xfrm>
        </p:spPr>
        <p:txBody>
          <a:bodyPr>
            <a:noAutofit/>
          </a:bodyPr>
          <a:lstStyle/>
          <a:p>
            <a:r>
              <a:rPr lang="pl-PL" sz="2800" dirty="0"/>
              <a:t>Pojęcie FOLKLOR MUZYCZNY</a:t>
            </a:r>
            <a:br>
              <a:rPr lang="pl-PL" sz="2800" dirty="0"/>
            </a:br>
            <a:br>
              <a:rPr lang="pl-PL" sz="2800" dirty="0"/>
            </a:br>
            <a:r>
              <a:rPr lang="pl-PL" sz="2800" dirty="0"/>
              <a:t> to „całokształt zjawisk muzycznych, będących własnością danej społeczności, czyli jej kulturę muzyczną, łącznie ze spontaniczną działalnością muzyczną, zarówno twórczą jak i odtwórczą, uprawianą po amatorsku przez anonimowych nosicieli na własny użytek”,</a:t>
            </a:r>
            <a:br>
              <a:rPr lang="pl-PL" sz="2800" dirty="0"/>
            </a:br>
            <a:r>
              <a:rPr lang="pl-PL" sz="2800" dirty="0"/>
              <a:t> na co składają się </a:t>
            </a:r>
            <a:br>
              <a:rPr lang="pl-PL" sz="2800" dirty="0"/>
            </a:br>
            <a:r>
              <a:rPr lang="pl-PL" sz="2800" dirty="0"/>
              <a:t>(B. </a:t>
            </a:r>
            <a:r>
              <a:rPr lang="pl-PL" sz="2800" dirty="0" err="1"/>
              <a:t>Linette</a:t>
            </a:r>
            <a:r>
              <a:rPr lang="pl-PL" sz="2800" dirty="0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Autofit/>
          </a:bodyPr>
          <a:lstStyle/>
          <a:p>
            <a:r>
              <a:rPr lang="pl-PL" sz="2800" dirty="0"/>
              <a:t>1. Świadomość muzyczna danej społeczności, ukształtowana przez panujący w tejże społeczności styl muzyczny.</a:t>
            </a:r>
          </a:p>
          <a:p>
            <a:r>
              <a:rPr lang="pl-PL" sz="2800" dirty="0"/>
              <a:t>2. Styl muzyczny, czyli używane skale muzyczne, typowe zwroty melodyczne i rytmiczne, melizmatykę, właściwości dynamiczne i agogiczne, zasady wersyfikacji i prozodii.</a:t>
            </a:r>
          </a:p>
          <a:p>
            <a:r>
              <a:rPr lang="pl-PL" sz="2800" dirty="0"/>
              <a:t>3. Repertuar, czyli melodie instrumentalne oraz melodie i teksty pieśni, a także katalog obiegowych stereotypów muzycznych (w tym też tańców), które decydują o charakterze i odrębności danego folkloru muzycznego.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51520" y="90872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4. Technika, czyli związane z żywą odtwórczością właściwości (maniery) wykonawcze, tj. indywidualne szczegóły interpretacyjne wokalistów i instrumentalistów.</a:t>
            </a:r>
          </a:p>
          <a:p>
            <a:r>
              <a:rPr lang="pl-PL" sz="2800" dirty="0"/>
              <a:t>5. Środki wykonawcze, czyli praktykowane w danej społeczności sposoby emisji głosu, instrumentarium muzyczne, sposoby gry zespołowej i składy kapel, a także same instrumenty jako obiekty materialne i ich samorodna produkcja.</a:t>
            </a:r>
          </a:p>
          <a:p>
            <a:r>
              <a:rPr lang="pl-PL" sz="2800" dirty="0"/>
              <a:t>6. Okoliczności funkcjonowania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FOLKLORYZM W MUZYCE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Dwa podstawowe typy (J. Stęszewski):</a:t>
            </a:r>
          </a:p>
          <a:p>
            <a:r>
              <a:rPr lang="pl-PL" dirty="0"/>
              <a:t>1. folkloryzm estradowy (festiwalowy) – aranżacje, opracowania, stylizacje, przeznaczone dla amatorskich lub zawodowych zespołów pieśni i tańca, teatralizowanych obrzędów, widowisk scenicznych (tzw. folklor widowiskowy)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2. folkloryzm koncertowy :</a:t>
            </a:r>
          </a:p>
          <a:p>
            <a:r>
              <a:rPr lang="pl-PL" dirty="0"/>
              <a:t>2a. stylizacje z wykorzystaniem różnych właściwości muzyki ludowej danego regionu (skal, cech melodyki, </a:t>
            </a:r>
            <a:r>
              <a:rPr lang="pl-PL" dirty="0" err="1"/>
              <a:t>metrorytmiki</a:t>
            </a:r>
            <a:r>
              <a:rPr lang="pl-PL" dirty="0"/>
              <a:t>, budowy formalnej, faktury)</a:t>
            </a:r>
          </a:p>
          <a:p>
            <a:r>
              <a:rPr lang="pl-PL" dirty="0"/>
              <a:t>2b. Cytaty lub opracowania dłuższych czy krótszych fragmentów, a nawet całych melodii ludowych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Drugi typ folkloryzmu koncertowego w odniesieniu do muzyki polskiej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1. jako </a:t>
            </a:r>
            <a:r>
              <a:rPr lang="pl-PL" dirty="0" err="1"/>
              <a:t>cantus</a:t>
            </a:r>
            <a:r>
              <a:rPr lang="pl-PL" dirty="0"/>
              <a:t> </a:t>
            </a:r>
            <a:r>
              <a:rPr lang="pl-PL" dirty="0" err="1"/>
              <a:t>firmus</a:t>
            </a:r>
            <a:r>
              <a:rPr lang="pl-PL" dirty="0"/>
              <a:t> utworu („Pieśni kurpiowskie” K. Szymanowskiego)</a:t>
            </a:r>
          </a:p>
          <a:p>
            <a:r>
              <a:rPr lang="pl-PL" dirty="0"/>
              <a:t>2. jako temat do wariacji („Fantazja na tematy polskie” F. Chopina)</a:t>
            </a:r>
          </a:p>
          <a:p>
            <a:r>
              <a:rPr lang="pl-PL" dirty="0"/>
              <a:t>3. jako materiał na folklorystyczne cytaty („Fantazja góralska” Z. Noskowskiego)</a:t>
            </a:r>
          </a:p>
          <a:p>
            <a:r>
              <a:rPr lang="pl-PL" dirty="0"/>
              <a:t>4. jako kompleks muzyczno-obrzędowy („Harnasie” K. Szymanowski)</a:t>
            </a:r>
          </a:p>
          <a:p>
            <a:r>
              <a:rPr lang="pl-PL" dirty="0"/>
              <a:t>5. jako przedmiot imitacji w stylu ludowym („Piosenki sielskie” St. Moniuszki)</a:t>
            </a:r>
          </a:p>
          <a:p>
            <a:r>
              <a:rPr lang="pl-PL" dirty="0"/>
              <a:t>6. jako wywiedziony z folkloru lecz uabstrakcyjniony „idiom tonalno-strukturalny” objawiony kongenialnie w „Mazurkach” F. Chopina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Najstarsze źródła do historii polskiej muzyki ludowej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1. Wykopaliska narzędzi i instrumentów muzycznych:</a:t>
            </a:r>
          </a:p>
          <a:p>
            <a:r>
              <a:rPr lang="pl-PL" dirty="0"/>
              <a:t>gwizdek-wabik i kościany gwizdek cewkowaty; epoka paleolitu: Jaskinia Mamutowa w </a:t>
            </a:r>
            <a:r>
              <a:rPr lang="pl-PL" dirty="0" err="1"/>
              <a:t>Wierzchowiu</a:t>
            </a:r>
            <a:r>
              <a:rPr lang="pl-PL" dirty="0"/>
              <a:t> (pow. Olkusz), </a:t>
            </a:r>
          </a:p>
          <a:p>
            <a:r>
              <a:rPr lang="pl-PL" dirty="0"/>
              <a:t>gliniane bębny klepsydrowe; epoka neolitu; Kujawy, Śląsk</a:t>
            </a:r>
          </a:p>
          <a:p>
            <a:r>
              <a:rPr lang="pl-PL" dirty="0"/>
              <a:t>gruchawki, czyli grzechotki ceramiczne; epoka neolitu, brązu, żelaza; Biskupin, kultura łużycka; Przeczyce k/Zawiercia</a:t>
            </a:r>
          </a:p>
          <a:p>
            <a:r>
              <a:rPr lang="pl-PL" dirty="0"/>
              <a:t>multanki (typ fletnia Pana); kultura łużycka; epoka brązu/żelaza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Średniowiecze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piszczałka 5-ciootworowa; Kowalewo (pow. Kościan); </a:t>
            </a:r>
            <a:r>
              <a:rPr lang="pl-PL" dirty="0" err="1"/>
              <a:t>wcz</a:t>
            </a:r>
            <a:r>
              <a:rPr lang="pl-PL" dirty="0"/>
              <a:t>. Średniowiecze</a:t>
            </a:r>
          </a:p>
          <a:p>
            <a:r>
              <a:rPr lang="pl-PL" dirty="0"/>
              <a:t>piszczałka (typ dziobowy); Opole; XI w.</a:t>
            </a:r>
          </a:p>
          <a:p>
            <a:r>
              <a:rPr lang="pl-PL" dirty="0"/>
              <a:t>gęśle opolskie (chordofon); II </a:t>
            </a:r>
            <a:r>
              <a:rPr lang="pl-PL" dirty="0" err="1"/>
              <a:t>poł</a:t>
            </a:r>
            <a:r>
              <a:rPr lang="pl-PL" dirty="0"/>
              <a:t>. XI w.</a:t>
            </a:r>
          </a:p>
          <a:p>
            <a:r>
              <a:rPr lang="pl-PL" dirty="0"/>
              <a:t>gęśle gdańskie (chordofon); pocz. XII w.</a:t>
            </a:r>
          </a:p>
          <a:p>
            <a:r>
              <a:rPr lang="pl-PL" dirty="0"/>
              <a:t>chordofony i aerofony (dudy); późne średniowiecze (zob. Wł. Kamiński, Instrumenty muzyczne na ziemiach polskich”)</a:t>
            </a:r>
          </a:p>
          <a:p>
            <a:r>
              <a:rPr lang="pl-PL" dirty="0"/>
              <a:t>osadnictwo wołoskie?: złóbcoki, dudy podhalańskie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1006</Words>
  <Application>Microsoft Office PowerPoint</Application>
  <PresentationFormat>Pokaz na ekranie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KRYTERIA WYODRĘBNIENIA LUDU (Bobrowska, s. 15)</vt:lpstr>
      <vt:lpstr>Pojęcie FOLKLOR MUZYCZNY   to „całokształt zjawisk muzycznych, będących własnością danej społeczności, czyli jej kulturę muzyczną, łącznie ze spontaniczną działalnością muzyczną, zarówno twórczą jak i odtwórczą, uprawianą po amatorsku przez anonimowych nosicieli na własny użytek”,  na co składają się  (B. Linette)</vt:lpstr>
      <vt:lpstr>Prezentacja programu PowerPoint</vt:lpstr>
      <vt:lpstr>Prezentacja programu PowerPoint</vt:lpstr>
      <vt:lpstr>FOLKLORYZM W MUZYCE</vt:lpstr>
      <vt:lpstr>Prezentacja programu PowerPoint</vt:lpstr>
      <vt:lpstr>Drugi typ folkloryzmu koncertowego w odniesieniu do muzyki polskiej</vt:lpstr>
      <vt:lpstr>Najstarsze źródła do historii polskiej muzyki ludowej</vt:lpstr>
      <vt:lpstr>Średniowiecze</vt:lpstr>
      <vt:lpstr>Renesans</vt:lpstr>
      <vt:lpstr>Relacje kronikarskie</vt:lpstr>
      <vt:lpstr>Kroniki cd.</vt:lpstr>
      <vt:lpstr>Kroniki cd.</vt:lpstr>
      <vt:lpstr>Zakazy dotyczące muzykowania i śpiewu</vt:lpstr>
      <vt:lpstr>Zakazy dotyczące muzykowania i śpiewu cd.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WYODRĘBNIENIA LUDU (Bobrowska, s. 15)</dc:title>
  <dc:creator>Agata</dc:creator>
  <cp:lastModifiedBy>Agata</cp:lastModifiedBy>
  <cp:revision>36</cp:revision>
  <dcterms:created xsi:type="dcterms:W3CDTF">2014-10-27T18:03:38Z</dcterms:created>
  <dcterms:modified xsi:type="dcterms:W3CDTF">2020-10-11T18:24:57Z</dcterms:modified>
</cp:coreProperties>
</file>