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63" r:id="rId2"/>
    <p:sldMasterId id="2147483907" r:id="rId3"/>
    <p:sldMasterId id="2147483943" r:id="rId4"/>
    <p:sldMasterId id="2147483955" r:id="rId5"/>
    <p:sldMasterId id="2147483968" r:id="rId6"/>
    <p:sldMasterId id="2147483986" r:id="rId7"/>
    <p:sldMasterId id="2147484004" r:id="rId8"/>
    <p:sldMasterId id="2147484022" r:id="rId9"/>
  </p:sldMasterIdLst>
  <p:notesMasterIdLst>
    <p:notesMasterId r:id="rId114"/>
  </p:notesMasterIdLst>
  <p:sldIdLst>
    <p:sldId id="289" r:id="rId10"/>
    <p:sldId id="268" r:id="rId11"/>
    <p:sldId id="327" r:id="rId12"/>
    <p:sldId id="316" r:id="rId13"/>
    <p:sldId id="261" r:id="rId14"/>
    <p:sldId id="372" r:id="rId15"/>
    <p:sldId id="371" r:id="rId16"/>
    <p:sldId id="320" r:id="rId17"/>
    <p:sldId id="319" r:id="rId18"/>
    <p:sldId id="419" r:id="rId19"/>
    <p:sldId id="373" r:id="rId20"/>
    <p:sldId id="375" r:id="rId21"/>
    <p:sldId id="376" r:id="rId22"/>
    <p:sldId id="420" r:id="rId23"/>
    <p:sldId id="377" r:id="rId24"/>
    <p:sldId id="380" r:id="rId25"/>
    <p:sldId id="381" r:id="rId26"/>
    <p:sldId id="329" r:id="rId27"/>
    <p:sldId id="421" r:id="rId28"/>
    <p:sldId id="264" r:id="rId29"/>
    <p:sldId id="383" r:id="rId30"/>
    <p:sldId id="384" r:id="rId31"/>
    <p:sldId id="318" r:id="rId32"/>
    <p:sldId id="422" r:id="rId33"/>
    <p:sldId id="265" r:id="rId34"/>
    <p:sldId id="387" r:id="rId35"/>
    <p:sldId id="388" r:id="rId36"/>
    <p:sldId id="281" r:id="rId37"/>
    <p:sldId id="317" r:id="rId38"/>
    <p:sldId id="322" r:id="rId39"/>
    <p:sldId id="321" r:id="rId40"/>
    <p:sldId id="423" r:id="rId41"/>
    <p:sldId id="266" r:id="rId42"/>
    <p:sldId id="391" r:id="rId43"/>
    <p:sldId id="392" r:id="rId44"/>
    <p:sldId id="393" r:id="rId45"/>
    <p:sldId id="287" r:id="rId46"/>
    <p:sldId id="328" r:id="rId47"/>
    <p:sldId id="424" r:id="rId48"/>
    <p:sldId id="436" r:id="rId49"/>
    <p:sldId id="437" r:id="rId50"/>
    <p:sldId id="445" r:id="rId51"/>
    <p:sldId id="394" r:id="rId52"/>
    <p:sldId id="395" r:id="rId53"/>
    <p:sldId id="396" r:id="rId54"/>
    <p:sldId id="397" r:id="rId55"/>
    <p:sldId id="271" r:id="rId56"/>
    <p:sldId id="273" r:id="rId57"/>
    <p:sldId id="275" r:id="rId58"/>
    <p:sldId id="277" r:id="rId59"/>
    <p:sldId id="278" r:id="rId60"/>
    <p:sldId id="425" r:id="rId61"/>
    <p:sldId id="453" r:id="rId62"/>
    <p:sldId id="454" r:id="rId63"/>
    <p:sldId id="455" r:id="rId64"/>
    <p:sldId id="256" r:id="rId65"/>
    <p:sldId id="399" r:id="rId66"/>
    <p:sldId id="400" r:id="rId67"/>
    <p:sldId id="426" r:id="rId68"/>
    <p:sldId id="257" r:id="rId69"/>
    <p:sldId id="402" r:id="rId70"/>
    <p:sldId id="403" r:id="rId71"/>
    <p:sldId id="427" r:id="rId72"/>
    <p:sldId id="258" r:id="rId73"/>
    <p:sldId id="405" r:id="rId74"/>
    <p:sldId id="280" r:id="rId75"/>
    <p:sldId id="406" r:id="rId76"/>
    <p:sldId id="428" r:id="rId77"/>
    <p:sldId id="456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477" r:id="rId98"/>
    <p:sldId id="478" r:id="rId99"/>
    <p:sldId id="479" r:id="rId100"/>
    <p:sldId id="480" r:id="rId101"/>
    <p:sldId id="481" r:id="rId102"/>
    <p:sldId id="482" r:id="rId103"/>
    <p:sldId id="483" r:id="rId104"/>
    <p:sldId id="484" r:id="rId105"/>
    <p:sldId id="485" r:id="rId106"/>
    <p:sldId id="486" r:id="rId107"/>
    <p:sldId id="487" r:id="rId108"/>
    <p:sldId id="488" r:id="rId109"/>
    <p:sldId id="489" r:id="rId110"/>
    <p:sldId id="490" r:id="rId111"/>
    <p:sldId id="491" r:id="rId112"/>
    <p:sldId id="492" r:id="rId1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theme" Target="theme/theme1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slide" Target="slides/slide93.xml"/><Relationship Id="rId110" Type="http://schemas.openxmlformats.org/officeDocument/2006/relationships/slide" Target="slides/slide101.xml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slide" Target="slides/slide104.xml"/><Relationship Id="rId11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-1.1399999999999988</c:v>
                </c:pt>
                <c:pt idx="1">
                  <c:v>-1.05</c:v>
                </c:pt>
                <c:pt idx="2">
                  <c:v>-1.84</c:v>
                </c:pt>
                <c:pt idx="3">
                  <c:v>-0.77000000000000024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</c:strCache>
            </c:strRef>
          </c:tx>
          <c:invertIfNegative val="1"/>
          <c:dLbls>
            <c:delete val="1"/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</c:strCache>
            </c:strRef>
          </c:tx>
          <c:invertIfNegative val="1"/>
          <c:dLbls>
            <c:delete val="1"/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2690432"/>
        <c:axId val="292694352"/>
        <c:axId val="0"/>
      </c:bar3DChart>
      <c:catAx>
        <c:axId val="2926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2694352"/>
        <c:crosses val="autoZero"/>
        <c:auto val="1"/>
        <c:lblAlgn val="ctr"/>
        <c:lblOffset val="100"/>
        <c:noMultiLvlLbl val="1"/>
      </c:catAx>
      <c:valAx>
        <c:axId val="29269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6904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 smtClean="0"/>
            <a:t>Zachowania gwałtowne lub zaburzona kontrola impulsów </a:t>
          </a:r>
          <a:endParaRPr lang="pl-PL" dirty="0"/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 smtClean="0"/>
            <a:t>Czy mogą być efektem SPA lub leków ?</a:t>
          </a:r>
          <a:endParaRPr lang="pl-PL" dirty="0"/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 smtClean="0"/>
            <a:t>TAK</a:t>
          </a:r>
          <a:endParaRPr lang="pl-PL" dirty="0"/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INTOKSYKACJA / ZESPÓŁ ODSTAWIENNY</a:t>
          </a:r>
          <a:endParaRPr lang="pl-PL" dirty="0"/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 smtClean="0"/>
            <a:t>NIE</a:t>
          </a:r>
          <a:endParaRPr lang="pl-PL" dirty="0"/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 smtClean="0"/>
            <a:t>Czy zaburzenia mogą być efektem chorób somatycznych </a:t>
          </a:r>
          <a:endParaRPr lang="pl-PL" dirty="0"/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 smtClean="0"/>
            <a:t>TAK </a:t>
          </a:r>
          <a:endParaRPr lang="pl-PL" dirty="0"/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BPSD, charakteropatia</a:t>
          </a:r>
          <a:endParaRPr lang="pl-PL" dirty="0"/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C25A58-3E1A-4E32-8701-29451739B1D7}" type="pres">
      <dgm:prSet presAssocID="{C531E75B-6BAD-483E-A228-D7ACC0B33EEA}" presName="sibTrans" presStyleLbl="sibTrans2D1" presStyleIdx="0" presStyleCnt="7"/>
      <dgm:spPr/>
      <dgm:t>
        <a:bodyPr/>
        <a:lstStyle/>
        <a:p>
          <a:endParaRPr lang="pl-PL"/>
        </a:p>
      </dgm:t>
    </dgm:pt>
    <dgm:pt modelId="{BED6BFEB-459F-4FE8-B8D8-CDBAABE70AA5}" type="pres">
      <dgm:prSet presAssocID="{C531E75B-6BAD-483E-A228-D7ACC0B33EEA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4B3527-AD5F-49A5-9347-B4C082C9403C}" type="pres">
      <dgm:prSet presAssocID="{0DF61C61-30CC-4989-B572-0FCB763B51A0}" presName="sibTrans" presStyleLbl="sibTrans2D1" presStyleIdx="1" presStyleCnt="7"/>
      <dgm:spPr/>
      <dgm:t>
        <a:bodyPr/>
        <a:lstStyle/>
        <a:p>
          <a:endParaRPr lang="pl-PL"/>
        </a:p>
      </dgm:t>
    </dgm:pt>
    <dgm:pt modelId="{16D84EA8-2A43-4C1C-BA6F-D768B0DC66B0}" type="pres">
      <dgm:prSet presAssocID="{0DF61C61-30CC-4989-B572-0FCB763B51A0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AEFE32-9255-4D10-A704-FC2BF3C6E304}" type="pres">
      <dgm:prSet presAssocID="{1AB175F4-5069-4ADA-A0B0-E8235F138A1E}" presName="sibTrans" presStyleLbl="sibTrans2D1" presStyleIdx="2" presStyleCnt="7"/>
      <dgm:spPr/>
      <dgm:t>
        <a:bodyPr/>
        <a:lstStyle/>
        <a:p>
          <a:endParaRPr lang="pl-PL"/>
        </a:p>
      </dgm:t>
    </dgm:pt>
    <dgm:pt modelId="{365C1A81-27D1-44E6-8242-BC93AD38021C}" type="pres">
      <dgm:prSet presAssocID="{1AB175F4-5069-4ADA-A0B0-E8235F138A1E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  <dgm:t>
        <a:bodyPr/>
        <a:lstStyle/>
        <a:p>
          <a:endParaRPr lang="pl-PL"/>
        </a:p>
      </dgm:t>
    </dgm:pt>
    <dgm:pt modelId="{4ECC1836-5E80-44A9-821C-2C6A2A340897}" type="pres">
      <dgm:prSet presAssocID="{D0973B12-24E1-4397-B2EA-ED03F12DFB17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2F487-9B6C-4060-A5C8-320BC21A723C}" type="pres">
      <dgm:prSet presAssocID="{33C1DA97-D6A9-42CE-8A9A-B2ABBD0E8D31}" presName="sibTrans" presStyleLbl="sibTrans2D1" presStyleIdx="4" presStyleCnt="7"/>
      <dgm:spPr/>
      <dgm:t>
        <a:bodyPr/>
        <a:lstStyle/>
        <a:p>
          <a:endParaRPr lang="pl-PL"/>
        </a:p>
      </dgm:t>
    </dgm:pt>
    <dgm:pt modelId="{01FF86C8-0591-46EF-810C-584C8ED6BF4B}" type="pres">
      <dgm:prSet presAssocID="{33C1DA97-D6A9-42CE-8A9A-B2ABBD0E8D31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92C46F-5A1C-4152-B63D-7A8DE93F4957}" type="pres">
      <dgm:prSet presAssocID="{1E7DFC8D-861D-4C2F-96D7-9B8D3DAABEF8}" presName="sibTrans" presStyleLbl="sibTrans2D1" presStyleIdx="5" presStyleCnt="7"/>
      <dgm:spPr/>
      <dgm:t>
        <a:bodyPr/>
        <a:lstStyle/>
        <a:p>
          <a:endParaRPr lang="pl-PL"/>
        </a:p>
      </dgm:t>
    </dgm:pt>
    <dgm:pt modelId="{5BAABE0A-2256-4EC9-9FCC-9711D77A22A4}" type="pres">
      <dgm:prSet presAssocID="{1E7DFC8D-861D-4C2F-96D7-9B8D3DAABEF8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A01BC-FC9B-4AAC-877F-0ACA620908D8}" type="pres">
      <dgm:prSet presAssocID="{21DC6561-6117-46EF-9FCE-2224C240BD77}" presName="sibTrans" presStyleLbl="sibTrans2D1" presStyleIdx="6" presStyleCnt="7"/>
      <dgm:spPr/>
      <dgm:t>
        <a:bodyPr/>
        <a:lstStyle/>
        <a:p>
          <a:endParaRPr lang="pl-PL"/>
        </a:p>
      </dgm:t>
    </dgm:pt>
    <dgm:pt modelId="{728E6847-2225-4AB7-8F44-3BEA4142ACC6}" type="pres">
      <dgm:prSet presAssocID="{21DC6561-6117-46EF-9FCE-2224C240BD77}" presName="connectorText" presStyleLbl="sibTrans2D1" presStyleIdx="6" presStyleCnt="7"/>
      <dgm:spPr/>
      <dgm:t>
        <a:bodyPr/>
        <a:lstStyle/>
        <a:p>
          <a:endParaRPr lang="pl-PL"/>
        </a:p>
      </dgm:t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9995F1-82AB-4B35-8F89-A5400BEB2B38}" type="presOf" srcId="{1AB175F4-5069-4ADA-A0B0-E8235F138A1E}" destId="{DAAEFE32-9255-4D10-A704-FC2BF3C6E304}" srcOrd="0" destOrd="0" presId="urn:microsoft.com/office/officeart/2005/8/layout/process5"/>
    <dgm:cxn modelId="{A4F60075-EC5D-4CE5-9444-B1BE0EC8C1EA}" type="presOf" srcId="{53CEAC56-E600-4F3E-8753-FB92648B6637}" destId="{C7D6A0B7-36DB-46BA-A61B-D0D9EABBC75A}" srcOrd="0" destOrd="0" presId="urn:microsoft.com/office/officeart/2005/8/layout/process5"/>
    <dgm:cxn modelId="{0EB82DB5-41FC-4677-87E5-5B2715E5637E}" type="presOf" srcId="{C531E75B-6BAD-483E-A228-D7ACC0B33EEA}" destId="{9BC25A58-3E1A-4E32-8701-29451739B1D7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F08D5335-A500-4288-B23A-26A7679C49FC}" type="presOf" srcId="{1AB175F4-5069-4ADA-A0B0-E8235F138A1E}" destId="{365C1A81-27D1-44E6-8242-BC93AD38021C}" srcOrd="1" destOrd="0" presId="urn:microsoft.com/office/officeart/2005/8/layout/process5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FD4AEA73-40DF-4AB4-9618-137582FD39E3}" type="presOf" srcId="{0DF61C61-30CC-4989-B572-0FCB763B51A0}" destId="{16D84EA8-2A43-4C1C-BA6F-D768B0DC66B0}" srcOrd="1" destOrd="0" presId="urn:microsoft.com/office/officeart/2005/8/layout/process5"/>
    <dgm:cxn modelId="{9799EF29-3C0D-4F73-8522-C80CA36797FB}" type="presOf" srcId="{D0973B12-24E1-4397-B2EA-ED03F12DFB17}" destId="{4674FF0E-6F60-4421-9699-BD4C12619402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2C9FB4B2-84A1-4773-A2BF-D037232A7D0C}" type="presOf" srcId="{D0973B12-24E1-4397-B2EA-ED03F12DFB17}" destId="{4ECC1836-5E80-44A9-821C-2C6A2A340897}" srcOrd="1" destOrd="0" presId="urn:microsoft.com/office/officeart/2005/8/layout/process5"/>
    <dgm:cxn modelId="{34B0CD09-70FE-43A4-BF90-9B1D965583E4}" type="presOf" srcId="{EE56FD15-6195-442C-8CD2-8B3F228CDB29}" destId="{F1FE0AD2-D557-407C-A63A-34F0B26DFE3F}" srcOrd="0" destOrd="0" presId="urn:microsoft.com/office/officeart/2005/8/layout/process5"/>
    <dgm:cxn modelId="{2C54F3FD-A374-44B4-B8F6-6B16839E7B48}" type="presOf" srcId="{E9621A36-B9CE-4CE7-8B6A-EE4486EB5554}" destId="{D82D1CF9-EA3C-4590-B45E-ABFCDE85B804}" srcOrd="0" destOrd="0" presId="urn:microsoft.com/office/officeart/2005/8/layout/process5"/>
    <dgm:cxn modelId="{8CDB31D1-968F-430C-826D-CD0253833D50}" type="presOf" srcId="{33C1DA97-D6A9-42CE-8A9A-B2ABBD0E8D31}" destId="{01FF86C8-0591-46EF-810C-584C8ED6BF4B}" srcOrd="1" destOrd="0" presId="urn:microsoft.com/office/officeart/2005/8/layout/process5"/>
    <dgm:cxn modelId="{404C2329-50E9-4441-9D1B-F4E97B34345F}" type="presOf" srcId="{1E7DFC8D-861D-4C2F-96D7-9B8D3DAABEF8}" destId="{5BAABE0A-2256-4EC9-9FCC-9711D77A22A4}" srcOrd="1" destOrd="0" presId="urn:microsoft.com/office/officeart/2005/8/layout/process5"/>
    <dgm:cxn modelId="{04A752A2-7E1E-4FCC-B3F7-E08258E3A6A7}" type="presOf" srcId="{F4FB80FB-C831-4D0B-BD1F-79379539C9EF}" destId="{186D30DC-DF3D-4B0B-80EA-8EABE8FD21B0}" srcOrd="0" destOrd="0" presId="urn:microsoft.com/office/officeart/2005/8/layout/process5"/>
    <dgm:cxn modelId="{5049069D-4C9C-4613-9E7B-F48C6771CE9F}" type="presOf" srcId="{EA20F2A1-043E-4756-9385-C8372E91D232}" destId="{908D728D-36C7-4EFF-BF26-3E3A864FF5A5}" srcOrd="0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9D3C6C4F-0203-4068-A081-0CEFB046B353}" type="presOf" srcId="{3EE96D3A-1CC2-403E-A9D0-F49B850AF7FE}" destId="{F8D7B093-A674-40A7-BF3B-9561CE1A8395}" srcOrd="0" destOrd="0" presId="urn:microsoft.com/office/officeart/2005/8/layout/process5"/>
    <dgm:cxn modelId="{B8C03272-AB74-4088-9FE9-AC00094F6622}" type="presOf" srcId="{33C1DA97-D6A9-42CE-8A9A-B2ABBD0E8D31}" destId="{E592F487-9B6C-4060-A5C8-320BC21A723C}" srcOrd="0" destOrd="0" presId="urn:microsoft.com/office/officeart/2005/8/layout/process5"/>
    <dgm:cxn modelId="{25DE4353-2410-44D6-9796-15776EB0ABD6}" type="presOf" srcId="{9AA87AFA-BD1F-480D-8BA7-E92C1ADBF86A}" destId="{6D2D9902-5FF4-4921-B24C-B4DB370F89F0}" srcOrd="0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ED8022CA-159C-4100-AD92-8F46BF411BE3}" type="presOf" srcId="{0DF61C61-30CC-4989-B572-0FCB763B51A0}" destId="{FA4B3527-AD5F-49A5-9347-B4C082C9403C}" srcOrd="0" destOrd="0" presId="urn:microsoft.com/office/officeart/2005/8/layout/process5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C5A4C8BE-F338-4C93-911B-AC0BFC1FDCED}" type="presOf" srcId="{1E7DFC8D-861D-4C2F-96D7-9B8D3DAABEF8}" destId="{6192C46F-5A1C-4152-B63D-7A8DE93F4957}" srcOrd="0" destOrd="0" presId="urn:microsoft.com/office/officeart/2005/8/layout/process5"/>
    <dgm:cxn modelId="{61C8308A-68BC-4A9F-A517-BD3DB5FEA9FE}" type="presOf" srcId="{21DC6561-6117-46EF-9FCE-2224C240BD77}" destId="{728E6847-2225-4AB7-8F44-3BEA4142ACC6}" srcOrd="1" destOrd="0" presId="urn:microsoft.com/office/officeart/2005/8/layout/process5"/>
    <dgm:cxn modelId="{CB03B7D2-62D8-48EC-9109-B7D626E2E197}" type="presOf" srcId="{C277BC1F-6D22-4D7A-9685-F6D38BC54D99}" destId="{7FB5BA38-028B-4DA5-817A-D42519725C48}" srcOrd="0" destOrd="0" presId="urn:microsoft.com/office/officeart/2005/8/layout/process5"/>
    <dgm:cxn modelId="{F2110517-399C-45A3-BD0D-0A172A62D667}" type="presOf" srcId="{C531E75B-6BAD-483E-A228-D7ACC0B33EEA}" destId="{BED6BFEB-459F-4FE8-B8D8-CDBAABE70AA5}" srcOrd="1" destOrd="0" presId="urn:microsoft.com/office/officeart/2005/8/layout/process5"/>
    <dgm:cxn modelId="{83B5EF21-CB0D-42D7-89AD-B9A6B80D41E6}" type="presOf" srcId="{689CD7D6-AD7A-4273-A2E4-009DA657E584}" destId="{1BF6665E-30B2-4F9B-AA32-2004FE1453F6}" srcOrd="0" destOrd="0" presId="urn:microsoft.com/office/officeart/2005/8/layout/process5"/>
    <dgm:cxn modelId="{EBA9D34C-7716-4D51-A667-5EBDEEA2F838}" type="presOf" srcId="{21DC6561-6117-46EF-9FCE-2224C240BD77}" destId="{BF5A01BC-FC9B-4AAC-877F-0ACA620908D8}" srcOrd="0" destOrd="0" presId="urn:microsoft.com/office/officeart/2005/8/layout/process5"/>
    <dgm:cxn modelId="{FF77F158-5410-4753-98E2-258759BC13B0}" type="presParOf" srcId="{186D30DC-DF3D-4B0B-80EA-8EABE8FD21B0}" destId="{F1FE0AD2-D557-407C-A63A-34F0B26DFE3F}" srcOrd="0" destOrd="0" presId="urn:microsoft.com/office/officeart/2005/8/layout/process5"/>
    <dgm:cxn modelId="{EC1FC25F-0D35-4B1D-A88D-E23CF982F1C5}" type="presParOf" srcId="{186D30DC-DF3D-4B0B-80EA-8EABE8FD21B0}" destId="{9BC25A58-3E1A-4E32-8701-29451739B1D7}" srcOrd="1" destOrd="0" presId="urn:microsoft.com/office/officeart/2005/8/layout/process5"/>
    <dgm:cxn modelId="{EB4901AF-F72A-4FC6-B849-6F2B2EF3E77D}" type="presParOf" srcId="{9BC25A58-3E1A-4E32-8701-29451739B1D7}" destId="{BED6BFEB-459F-4FE8-B8D8-CDBAABE70AA5}" srcOrd="0" destOrd="0" presId="urn:microsoft.com/office/officeart/2005/8/layout/process5"/>
    <dgm:cxn modelId="{472B5A4C-FE58-411D-939C-1E3AD4B39E0B}" type="presParOf" srcId="{186D30DC-DF3D-4B0B-80EA-8EABE8FD21B0}" destId="{1BF6665E-30B2-4F9B-AA32-2004FE1453F6}" srcOrd="2" destOrd="0" presId="urn:microsoft.com/office/officeart/2005/8/layout/process5"/>
    <dgm:cxn modelId="{4DC9ACB9-1537-4685-B052-FC7E5FAB8FA6}" type="presParOf" srcId="{186D30DC-DF3D-4B0B-80EA-8EABE8FD21B0}" destId="{FA4B3527-AD5F-49A5-9347-B4C082C9403C}" srcOrd="3" destOrd="0" presId="urn:microsoft.com/office/officeart/2005/8/layout/process5"/>
    <dgm:cxn modelId="{440D1754-B988-4E2E-82D2-FE725C9084F6}" type="presParOf" srcId="{FA4B3527-AD5F-49A5-9347-B4C082C9403C}" destId="{16D84EA8-2A43-4C1C-BA6F-D768B0DC66B0}" srcOrd="0" destOrd="0" presId="urn:microsoft.com/office/officeart/2005/8/layout/process5"/>
    <dgm:cxn modelId="{218568AF-3BB6-4946-9E17-A5FB8DA2C2C6}" type="presParOf" srcId="{186D30DC-DF3D-4B0B-80EA-8EABE8FD21B0}" destId="{908D728D-36C7-4EFF-BF26-3E3A864FF5A5}" srcOrd="4" destOrd="0" presId="urn:microsoft.com/office/officeart/2005/8/layout/process5"/>
    <dgm:cxn modelId="{BAFE252C-B576-457F-AA10-1BE857D5C871}" type="presParOf" srcId="{186D30DC-DF3D-4B0B-80EA-8EABE8FD21B0}" destId="{DAAEFE32-9255-4D10-A704-FC2BF3C6E304}" srcOrd="5" destOrd="0" presId="urn:microsoft.com/office/officeart/2005/8/layout/process5"/>
    <dgm:cxn modelId="{11565FBF-3C35-4565-B028-667BE8A282A5}" type="presParOf" srcId="{DAAEFE32-9255-4D10-A704-FC2BF3C6E304}" destId="{365C1A81-27D1-44E6-8242-BC93AD38021C}" srcOrd="0" destOrd="0" presId="urn:microsoft.com/office/officeart/2005/8/layout/process5"/>
    <dgm:cxn modelId="{F21BF8BC-4B51-48A1-8D9D-07EA26383E96}" type="presParOf" srcId="{186D30DC-DF3D-4B0B-80EA-8EABE8FD21B0}" destId="{C7D6A0B7-36DB-46BA-A61B-D0D9EABBC75A}" srcOrd="6" destOrd="0" presId="urn:microsoft.com/office/officeart/2005/8/layout/process5"/>
    <dgm:cxn modelId="{846B5CB4-A4AD-4AED-B5F8-C5C4A45873D3}" type="presParOf" srcId="{186D30DC-DF3D-4B0B-80EA-8EABE8FD21B0}" destId="{4674FF0E-6F60-4421-9699-BD4C12619402}" srcOrd="7" destOrd="0" presId="urn:microsoft.com/office/officeart/2005/8/layout/process5"/>
    <dgm:cxn modelId="{F1F003D5-E6F2-4F50-BA36-A0C129144537}" type="presParOf" srcId="{4674FF0E-6F60-4421-9699-BD4C12619402}" destId="{4ECC1836-5E80-44A9-821C-2C6A2A340897}" srcOrd="0" destOrd="0" presId="urn:microsoft.com/office/officeart/2005/8/layout/process5"/>
    <dgm:cxn modelId="{A5453DD4-8979-4914-9300-26BA26CABA8F}" type="presParOf" srcId="{186D30DC-DF3D-4B0B-80EA-8EABE8FD21B0}" destId="{D82D1CF9-EA3C-4590-B45E-ABFCDE85B804}" srcOrd="8" destOrd="0" presId="urn:microsoft.com/office/officeart/2005/8/layout/process5"/>
    <dgm:cxn modelId="{9161C70A-0DFA-4DAF-834B-2AB885F01904}" type="presParOf" srcId="{186D30DC-DF3D-4B0B-80EA-8EABE8FD21B0}" destId="{E592F487-9B6C-4060-A5C8-320BC21A723C}" srcOrd="9" destOrd="0" presId="urn:microsoft.com/office/officeart/2005/8/layout/process5"/>
    <dgm:cxn modelId="{95F10FDD-8797-4339-916E-9082F9CC55DE}" type="presParOf" srcId="{E592F487-9B6C-4060-A5C8-320BC21A723C}" destId="{01FF86C8-0591-46EF-810C-584C8ED6BF4B}" srcOrd="0" destOrd="0" presId="urn:microsoft.com/office/officeart/2005/8/layout/process5"/>
    <dgm:cxn modelId="{A12AEBB7-7997-4AD2-8A61-D5316A35E4BB}" type="presParOf" srcId="{186D30DC-DF3D-4B0B-80EA-8EABE8FD21B0}" destId="{6D2D9902-5FF4-4921-B24C-B4DB370F89F0}" srcOrd="10" destOrd="0" presId="urn:microsoft.com/office/officeart/2005/8/layout/process5"/>
    <dgm:cxn modelId="{9B86650A-5E94-43E9-9ED9-0935BFAD0AD6}" type="presParOf" srcId="{186D30DC-DF3D-4B0B-80EA-8EABE8FD21B0}" destId="{6192C46F-5A1C-4152-B63D-7A8DE93F4957}" srcOrd="11" destOrd="0" presId="urn:microsoft.com/office/officeart/2005/8/layout/process5"/>
    <dgm:cxn modelId="{D1029BAD-C0C4-463A-8E98-42ED66F70F92}" type="presParOf" srcId="{6192C46F-5A1C-4152-B63D-7A8DE93F4957}" destId="{5BAABE0A-2256-4EC9-9FCC-9711D77A22A4}" srcOrd="0" destOrd="0" presId="urn:microsoft.com/office/officeart/2005/8/layout/process5"/>
    <dgm:cxn modelId="{D41C7CDC-8D80-424F-B54B-0C019012FEBF}" type="presParOf" srcId="{186D30DC-DF3D-4B0B-80EA-8EABE8FD21B0}" destId="{F8D7B093-A674-40A7-BF3B-9561CE1A8395}" srcOrd="12" destOrd="0" presId="urn:microsoft.com/office/officeart/2005/8/layout/process5"/>
    <dgm:cxn modelId="{87B0C948-B6CB-427F-BB71-762D287204F9}" type="presParOf" srcId="{186D30DC-DF3D-4B0B-80EA-8EABE8FD21B0}" destId="{BF5A01BC-FC9B-4AAC-877F-0ACA620908D8}" srcOrd="13" destOrd="0" presId="urn:microsoft.com/office/officeart/2005/8/layout/process5"/>
    <dgm:cxn modelId="{A609B6BD-AD71-4476-A489-0DF260614469}" type="presParOf" srcId="{BF5A01BC-FC9B-4AAC-877F-0ACA620908D8}" destId="{728E6847-2225-4AB7-8F44-3BEA4142ACC6}" srcOrd="0" destOrd="0" presId="urn:microsoft.com/office/officeart/2005/8/layout/process5"/>
    <dgm:cxn modelId="{D13725B8-2F5D-4E9D-80DE-ADB115ACA37A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 smtClean="0"/>
            <a:t>Zachowania gwałtowne lub zaburzona kontrola impulsów nie są efektem SPA, leków, chorób somatycznych, w tym </a:t>
          </a:r>
          <a:r>
            <a:rPr lang="pl-PL" dirty="0" err="1" smtClean="0"/>
            <a:t>neurodegemeracyjnych</a:t>
          </a:r>
          <a:endParaRPr lang="pl-PL" dirty="0"/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 smtClean="0"/>
            <a:t>Czy pacjent cierpi na depresję </a:t>
          </a:r>
          <a:endParaRPr lang="pl-PL" dirty="0"/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 smtClean="0"/>
            <a:t>TAK</a:t>
          </a:r>
          <a:endParaRPr lang="pl-PL" dirty="0"/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err="1" smtClean="0"/>
            <a:t>ChAJ</a:t>
          </a:r>
          <a:r>
            <a:rPr lang="pl-PL" dirty="0" smtClean="0"/>
            <a:t>, </a:t>
          </a:r>
          <a:r>
            <a:rPr lang="pl-PL" dirty="0" err="1" smtClean="0"/>
            <a:t>ChAD</a:t>
          </a:r>
          <a:r>
            <a:rPr lang="pl-PL" dirty="0" smtClean="0"/>
            <a:t>, ZSA</a:t>
          </a:r>
          <a:endParaRPr lang="pl-PL" dirty="0"/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 smtClean="0"/>
            <a:t>NIE</a:t>
          </a:r>
          <a:endParaRPr lang="pl-PL" dirty="0"/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 smtClean="0"/>
            <a:t>Zaburzenia uwagi lub hiperkinetyczność przed 12 r.ż. </a:t>
          </a:r>
          <a:endParaRPr lang="pl-PL" dirty="0"/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 smtClean="0"/>
            <a:t>TAK </a:t>
          </a:r>
          <a:endParaRPr lang="pl-PL" dirty="0"/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ADHD</a:t>
          </a:r>
          <a:endParaRPr lang="pl-PL" dirty="0"/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C25A58-3E1A-4E32-8701-29451739B1D7}" type="pres">
      <dgm:prSet presAssocID="{C531E75B-6BAD-483E-A228-D7ACC0B33EEA}" presName="sibTrans" presStyleLbl="sibTrans2D1" presStyleIdx="0" presStyleCnt="7"/>
      <dgm:spPr/>
      <dgm:t>
        <a:bodyPr/>
        <a:lstStyle/>
        <a:p>
          <a:endParaRPr lang="pl-PL"/>
        </a:p>
      </dgm:t>
    </dgm:pt>
    <dgm:pt modelId="{BED6BFEB-459F-4FE8-B8D8-CDBAABE70AA5}" type="pres">
      <dgm:prSet presAssocID="{C531E75B-6BAD-483E-A228-D7ACC0B33EEA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4B3527-AD5F-49A5-9347-B4C082C9403C}" type="pres">
      <dgm:prSet presAssocID="{0DF61C61-30CC-4989-B572-0FCB763B51A0}" presName="sibTrans" presStyleLbl="sibTrans2D1" presStyleIdx="1" presStyleCnt="7"/>
      <dgm:spPr/>
      <dgm:t>
        <a:bodyPr/>
        <a:lstStyle/>
        <a:p>
          <a:endParaRPr lang="pl-PL"/>
        </a:p>
      </dgm:t>
    </dgm:pt>
    <dgm:pt modelId="{16D84EA8-2A43-4C1C-BA6F-D768B0DC66B0}" type="pres">
      <dgm:prSet presAssocID="{0DF61C61-30CC-4989-B572-0FCB763B51A0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AEFE32-9255-4D10-A704-FC2BF3C6E304}" type="pres">
      <dgm:prSet presAssocID="{1AB175F4-5069-4ADA-A0B0-E8235F138A1E}" presName="sibTrans" presStyleLbl="sibTrans2D1" presStyleIdx="2" presStyleCnt="7"/>
      <dgm:spPr/>
      <dgm:t>
        <a:bodyPr/>
        <a:lstStyle/>
        <a:p>
          <a:endParaRPr lang="pl-PL"/>
        </a:p>
      </dgm:t>
    </dgm:pt>
    <dgm:pt modelId="{365C1A81-27D1-44E6-8242-BC93AD38021C}" type="pres">
      <dgm:prSet presAssocID="{1AB175F4-5069-4ADA-A0B0-E8235F138A1E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  <dgm:t>
        <a:bodyPr/>
        <a:lstStyle/>
        <a:p>
          <a:endParaRPr lang="pl-PL"/>
        </a:p>
      </dgm:t>
    </dgm:pt>
    <dgm:pt modelId="{4ECC1836-5E80-44A9-821C-2C6A2A340897}" type="pres">
      <dgm:prSet presAssocID="{D0973B12-24E1-4397-B2EA-ED03F12DFB17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2F487-9B6C-4060-A5C8-320BC21A723C}" type="pres">
      <dgm:prSet presAssocID="{33C1DA97-D6A9-42CE-8A9A-B2ABBD0E8D31}" presName="sibTrans" presStyleLbl="sibTrans2D1" presStyleIdx="4" presStyleCnt="7"/>
      <dgm:spPr/>
      <dgm:t>
        <a:bodyPr/>
        <a:lstStyle/>
        <a:p>
          <a:endParaRPr lang="pl-PL"/>
        </a:p>
      </dgm:t>
    </dgm:pt>
    <dgm:pt modelId="{01FF86C8-0591-46EF-810C-584C8ED6BF4B}" type="pres">
      <dgm:prSet presAssocID="{33C1DA97-D6A9-42CE-8A9A-B2ABBD0E8D31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92C46F-5A1C-4152-B63D-7A8DE93F4957}" type="pres">
      <dgm:prSet presAssocID="{1E7DFC8D-861D-4C2F-96D7-9B8D3DAABEF8}" presName="sibTrans" presStyleLbl="sibTrans2D1" presStyleIdx="5" presStyleCnt="7"/>
      <dgm:spPr/>
      <dgm:t>
        <a:bodyPr/>
        <a:lstStyle/>
        <a:p>
          <a:endParaRPr lang="pl-PL"/>
        </a:p>
      </dgm:t>
    </dgm:pt>
    <dgm:pt modelId="{5BAABE0A-2256-4EC9-9FCC-9711D77A22A4}" type="pres">
      <dgm:prSet presAssocID="{1E7DFC8D-861D-4C2F-96D7-9B8D3DAABEF8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A01BC-FC9B-4AAC-877F-0ACA620908D8}" type="pres">
      <dgm:prSet presAssocID="{21DC6561-6117-46EF-9FCE-2224C240BD77}" presName="sibTrans" presStyleLbl="sibTrans2D1" presStyleIdx="6" presStyleCnt="7"/>
      <dgm:spPr/>
      <dgm:t>
        <a:bodyPr/>
        <a:lstStyle/>
        <a:p>
          <a:endParaRPr lang="pl-PL"/>
        </a:p>
      </dgm:t>
    </dgm:pt>
    <dgm:pt modelId="{728E6847-2225-4AB7-8F44-3BEA4142ACC6}" type="pres">
      <dgm:prSet presAssocID="{21DC6561-6117-46EF-9FCE-2224C240BD77}" presName="connectorText" presStyleLbl="sibTrans2D1" presStyleIdx="6" presStyleCnt="7"/>
      <dgm:spPr/>
      <dgm:t>
        <a:bodyPr/>
        <a:lstStyle/>
        <a:p>
          <a:endParaRPr lang="pl-PL"/>
        </a:p>
      </dgm:t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AC27EA9A-D336-485E-AE7E-73A96FB3775F}" type="presOf" srcId="{EA20F2A1-043E-4756-9385-C8372E91D232}" destId="{908D728D-36C7-4EFF-BF26-3E3A864FF5A5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56D27ADC-1900-48DC-A2FD-2758A8C60B02}" type="presOf" srcId="{1AB175F4-5069-4ADA-A0B0-E8235F138A1E}" destId="{DAAEFE32-9255-4D10-A704-FC2BF3C6E304}" srcOrd="0" destOrd="0" presId="urn:microsoft.com/office/officeart/2005/8/layout/process5"/>
    <dgm:cxn modelId="{46A4FC62-D8F0-47B2-959A-9156831506E2}" type="presOf" srcId="{D0973B12-24E1-4397-B2EA-ED03F12DFB17}" destId="{4ECC1836-5E80-44A9-821C-2C6A2A340897}" srcOrd="1" destOrd="0" presId="urn:microsoft.com/office/officeart/2005/8/layout/process5"/>
    <dgm:cxn modelId="{D8331656-4355-427A-8D0C-729259508FB5}" type="presOf" srcId="{21DC6561-6117-46EF-9FCE-2224C240BD77}" destId="{BF5A01BC-FC9B-4AAC-877F-0ACA620908D8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E64281A8-2AE9-4B8F-A8D8-74885169DF76}" type="presOf" srcId="{3EE96D3A-1CC2-403E-A9D0-F49B850AF7FE}" destId="{F8D7B093-A674-40A7-BF3B-9561CE1A8395}" srcOrd="0" destOrd="0" presId="urn:microsoft.com/office/officeart/2005/8/layout/process5"/>
    <dgm:cxn modelId="{22B4E2D3-34C3-4CFF-85D2-331B23E4874A}" type="presOf" srcId="{689CD7D6-AD7A-4273-A2E4-009DA657E584}" destId="{1BF6665E-30B2-4F9B-AA32-2004FE1453F6}" srcOrd="0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11D9A441-A24D-4B8D-8A73-C0F87C3964E5}" type="presOf" srcId="{EE56FD15-6195-442C-8CD2-8B3F228CDB29}" destId="{F1FE0AD2-D557-407C-A63A-34F0B26DFE3F}" srcOrd="0" destOrd="0" presId="urn:microsoft.com/office/officeart/2005/8/layout/process5"/>
    <dgm:cxn modelId="{D4FA3D2B-1976-4B35-B9C6-8EE62E82B8D2}" type="presOf" srcId="{C531E75B-6BAD-483E-A228-D7ACC0B33EEA}" destId="{9BC25A58-3E1A-4E32-8701-29451739B1D7}" srcOrd="0" destOrd="0" presId="urn:microsoft.com/office/officeart/2005/8/layout/process5"/>
    <dgm:cxn modelId="{1F540182-7E71-4AF3-B1F3-6200BB4B289B}" type="presOf" srcId="{21DC6561-6117-46EF-9FCE-2224C240BD77}" destId="{728E6847-2225-4AB7-8F44-3BEA4142ACC6}" srcOrd="1" destOrd="0" presId="urn:microsoft.com/office/officeart/2005/8/layout/process5"/>
    <dgm:cxn modelId="{5488CC1E-DF86-4C07-8A5E-40F9EC76F141}" type="presOf" srcId="{C277BC1F-6D22-4D7A-9685-F6D38BC54D99}" destId="{7FB5BA38-028B-4DA5-817A-D42519725C48}" srcOrd="0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59850594-808F-462F-A956-83411B06E23C}" type="presOf" srcId="{9AA87AFA-BD1F-480D-8BA7-E92C1ADBF86A}" destId="{6D2D9902-5FF4-4921-B24C-B4DB370F89F0}" srcOrd="0" destOrd="0" presId="urn:microsoft.com/office/officeart/2005/8/layout/process5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75F18B28-F465-4DE1-92A6-B73457A5F695}" type="presOf" srcId="{33C1DA97-D6A9-42CE-8A9A-B2ABBD0E8D31}" destId="{E592F487-9B6C-4060-A5C8-320BC21A723C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CB35289E-DB18-47AA-95B7-9BFEAF655271}" type="presOf" srcId="{33C1DA97-D6A9-42CE-8A9A-B2ABBD0E8D31}" destId="{01FF86C8-0591-46EF-810C-584C8ED6BF4B}" srcOrd="1" destOrd="0" presId="urn:microsoft.com/office/officeart/2005/8/layout/process5"/>
    <dgm:cxn modelId="{E9C890B3-FE10-444C-B7AB-3CECDBFC0BEA}" type="presOf" srcId="{0DF61C61-30CC-4989-B572-0FCB763B51A0}" destId="{FA4B3527-AD5F-49A5-9347-B4C082C9403C}" srcOrd="0" destOrd="0" presId="urn:microsoft.com/office/officeart/2005/8/layout/process5"/>
    <dgm:cxn modelId="{BABAAC29-9AF1-4AEB-A36C-A519A0E960B0}" type="presOf" srcId="{0DF61C61-30CC-4989-B572-0FCB763B51A0}" destId="{16D84EA8-2A43-4C1C-BA6F-D768B0DC66B0}" srcOrd="1" destOrd="0" presId="urn:microsoft.com/office/officeart/2005/8/layout/process5"/>
    <dgm:cxn modelId="{68CF02C1-47F9-4DE6-9116-B5E719D6C3F5}" type="presOf" srcId="{53CEAC56-E600-4F3E-8753-FB92648B6637}" destId="{C7D6A0B7-36DB-46BA-A61B-D0D9EABBC75A}" srcOrd="0" destOrd="0" presId="urn:microsoft.com/office/officeart/2005/8/layout/process5"/>
    <dgm:cxn modelId="{BFDCAB3C-E864-4159-98F6-B07D3DB6F8D9}" type="presOf" srcId="{1E7DFC8D-861D-4C2F-96D7-9B8D3DAABEF8}" destId="{6192C46F-5A1C-4152-B63D-7A8DE93F4957}" srcOrd="0" destOrd="0" presId="urn:microsoft.com/office/officeart/2005/8/layout/process5"/>
    <dgm:cxn modelId="{F35976DA-F4DB-44C9-B00F-13C87DD7A63F}" type="presOf" srcId="{C531E75B-6BAD-483E-A228-D7ACC0B33EEA}" destId="{BED6BFEB-459F-4FE8-B8D8-CDBAABE70AA5}" srcOrd="1" destOrd="0" presId="urn:microsoft.com/office/officeart/2005/8/layout/process5"/>
    <dgm:cxn modelId="{62B8ECE1-E59B-4B8F-AF59-83FB70B22AA8}" type="presOf" srcId="{1E7DFC8D-861D-4C2F-96D7-9B8D3DAABEF8}" destId="{5BAABE0A-2256-4EC9-9FCC-9711D77A22A4}" srcOrd="1" destOrd="0" presId="urn:microsoft.com/office/officeart/2005/8/layout/process5"/>
    <dgm:cxn modelId="{2EF19DDB-2A4B-453A-B50C-58C1840AFF64}" type="presOf" srcId="{F4FB80FB-C831-4D0B-BD1F-79379539C9EF}" destId="{186D30DC-DF3D-4B0B-80EA-8EABE8FD21B0}" srcOrd="0" destOrd="0" presId="urn:microsoft.com/office/officeart/2005/8/layout/process5"/>
    <dgm:cxn modelId="{CB42D5A5-88C3-4A57-A684-0E5585A3640A}" type="presOf" srcId="{E9621A36-B9CE-4CE7-8B6A-EE4486EB5554}" destId="{D82D1CF9-EA3C-4590-B45E-ABFCDE85B804}" srcOrd="0" destOrd="0" presId="urn:microsoft.com/office/officeart/2005/8/layout/process5"/>
    <dgm:cxn modelId="{F155AC5E-2FEB-4F39-9D6B-EADFE0F8F6AB}" type="presOf" srcId="{D0973B12-24E1-4397-B2EA-ED03F12DFB17}" destId="{4674FF0E-6F60-4421-9699-BD4C12619402}" srcOrd="0" destOrd="0" presId="urn:microsoft.com/office/officeart/2005/8/layout/process5"/>
    <dgm:cxn modelId="{E4A0BFEA-FDCF-443D-810D-16EF7E98B065}" type="presOf" srcId="{1AB175F4-5069-4ADA-A0B0-E8235F138A1E}" destId="{365C1A81-27D1-44E6-8242-BC93AD38021C}" srcOrd="1" destOrd="0" presId="urn:microsoft.com/office/officeart/2005/8/layout/process5"/>
    <dgm:cxn modelId="{5EF05BB6-0374-40BE-A45B-CC0888BA2787}" type="presParOf" srcId="{186D30DC-DF3D-4B0B-80EA-8EABE8FD21B0}" destId="{F1FE0AD2-D557-407C-A63A-34F0B26DFE3F}" srcOrd="0" destOrd="0" presId="urn:microsoft.com/office/officeart/2005/8/layout/process5"/>
    <dgm:cxn modelId="{E95F71CC-4921-415A-A7DC-6455A6EAE0FF}" type="presParOf" srcId="{186D30DC-DF3D-4B0B-80EA-8EABE8FD21B0}" destId="{9BC25A58-3E1A-4E32-8701-29451739B1D7}" srcOrd="1" destOrd="0" presId="urn:microsoft.com/office/officeart/2005/8/layout/process5"/>
    <dgm:cxn modelId="{BE901BF6-1FF1-4168-959D-6A236B71C21A}" type="presParOf" srcId="{9BC25A58-3E1A-4E32-8701-29451739B1D7}" destId="{BED6BFEB-459F-4FE8-B8D8-CDBAABE70AA5}" srcOrd="0" destOrd="0" presId="urn:microsoft.com/office/officeart/2005/8/layout/process5"/>
    <dgm:cxn modelId="{19B20B14-6CDD-49D7-BC78-7C4005EBE953}" type="presParOf" srcId="{186D30DC-DF3D-4B0B-80EA-8EABE8FD21B0}" destId="{1BF6665E-30B2-4F9B-AA32-2004FE1453F6}" srcOrd="2" destOrd="0" presId="urn:microsoft.com/office/officeart/2005/8/layout/process5"/>
    <dgm:cxn modelId="{19B5D9DF-9E83-4DC2-9708-0A38B0A6EAB1}" type="presParOf" srcId="{186D30DC-DF3D-4B0B-80EA-8EABE8FD21B0}" destId="{FA4B3527-AD5F-49A5-9347-B4C082C9403C}" srcOrd="3" destOrd="0" presId="urn:microsoft.com/office/officeart/2005/8/layout/process5"/>
    <dgm:cxn modelId="{6F8C3804-10E7-4F6B-8445-59E6A5A84E84}" type="presParOf" srcId="{FA4B3527-AD5F-49A5-9347-B4C082C9403C}" destId="{16D84EA8-2A43-4C1C-BA6F-D768B0DC66B0}" srcOrd="0" destOrd="0" presId="urn:microsoft.com/office/officeart/2005/8/layout/process5"/>
    <dgm:cxn modelId="{5075AB51-D1E8-4D7B-9E07-F67BEE3E8420}" type="presParOf" srcId="{186D30DC-DF3D-4B0B-80EA-8EABE8FD21B0}" destId="{908D728D-36C7-4EFF-BF26-3E3A864FF5A5}" srcOrd="4" destOrd="0" presId="urn:microsoft.com/office/officeart/2005/8/layout/process5"/>
    <dgm:cxn modelId="{70D4BB22-9183-4AC1-BF61-B94E85A710BE}" type="presParOf" srcId="{186D30DC-DF3D-4B0B-80EA-8EABE8FD21B0}" destId="{DAAEFE32-9255-4D10-A704-FC2BF3C6E304}" srcOrd="5" destOrd="0" presId="urn:microsoft.com/office/officeart/2005/8/layout/process5"/>
    <dgm:cxn modelId="{AEBCB3D5-8504-456B-8A16-0FC23EFFC4B6}" type="presParOf" srcId="{DAAEFE32-9255-4D10-A704-FC2BF3C6E304}" destId="{365C1A81-27D1-44E6-8242-BC93AD38021C}" srcOrd="0" destOrd="0" presId="urn:microsoft.com/office/officeart/2005/8/layout/process5"/>
    <dgm:cxn modelId="{4EA984EC-4BA6-4EE0-8D27-4A1CBF230B31}" type="presParOf" srcId="{186D30DC-DF3D-4B0B-80EA-8EABE8FD21B0}" destId="{C7D6A0B7-36DB-46BA-A61B-D0D9EABBC75A}" srcOrd="6" destOrd="0" presId="urn:microsoft.com/office/officeart/2005/8/layout/process5"/>
    <dgm:cxn modelId="{156CECF9-B9FE-48B6-ABC2-C7FB5ADFEEEC}" type="presParOf" srcId="{186D30DC-DF3D-4B0B-80EA-8EABE8FD21B0}" destId="{4674FF0E-6F60-4421-9699-BD4C12619402}" srcOrd="7" destOrd="0" presId="urn:microsoft.com/office/officeart/2005/8/layout/process5"/>
    <dgm:cxn modelId="{26D86B30-8EFF-49BD-B7E4-E3553F4F6F44}" type="presParOf" srcId="{4674FF0E-6F60-4421-9699-BD4C12619402}" destId="{4ECC1836-5E80-44A9-821C-2C6A2A340897}" srcOrd="0" destOrd="0" presId="urn:microsoft.com/office/officeart/2005/8/layout/process5"/>
    <dgm:cxn modelId="{E1C8D8B1-B9E8-4027-8CA9-63EB5CA90355}" type="presParOf" srcId="{186D30DC-DF3D-4B0B-80EA-8EABE8FD21B0}" destId="{D82D1CF9-EA3C-4590-B45E-ABFCDE85B804}" srcOrd="8" destOrd="0" presId="urn:microsoft.com/office/officeart/2005/8/layout/process5"/>
    <dgm:cxn modelId="{B4138225-674A-4CF8-870A-65307E6E08D5}" type="presParOf" srcId="{186D30DC-DF3D-4B0B-80EA-8EABE8FD21B0}" destId="{E592F487-9B6C-4060-A5C8-320BC21A723C}" srcOrd="9" destOrd="0" presId="urn:microsoft.com/office/officeart/2005/8/layout/process5"/>
    <dgm:cxn modelId="{0C2992C2-851D-4591-A9D7-6B96037B65D4}" type="presParOf" srcId="{E592F487-9B6C-4060-A5C8-320BC21A723C}" destId="{01FF86C8-0591-46EF-810C-584C8ED6BF4B}" srcOrd="0" destOrd="0" presId="urn:microsoft.com/office/officeart/2005/8/layout/process5"/>
    <dgm:cxn modelId="{49154326-7824-416A-912C-B8866C78E1E1}" type="presParOf" srcId="{186D30DC-DF3D-4B0B-80EA-8EABE8FD21B0}" destId="{6D2D9902-5FF4-4921-B24C-B4DB370F89F0}" srcOrd="10" destOrd="0" presId="urn:microsoft.com/office/officeart/2005/8/layout/process5"/>
    <dgm:cxn modelId="{B41A45CB-D4A3-4BA7-881E-CDECAD717490}" type="presParOf" srcId="{186D30DC-DF3D-4B0B-80EA-8EABE8FD21B0}" destId="{6192C46F-5A1C-4152-B63D-7A8DE93F4957}" srcOrd="11" destOrd="0" presId="urn:microsoft.com/office/officeart/2005/8/layout/process5"/>
    <dgm:cxn modelId="{501B077F-5973-42B5-A7F4-B400D5751A6D}" type="presParOf" srcId="{6192C46F-5A1C-4152-B63D-7A8DE93F4957}" destId="{5BAABE0A-2256-4EC9-9FCC-9711D77A22A4}" srcOrd="0" destOrd="0" presId="urn:microsoft.com/office/officeart/2005/8/layout/process5"/>
    <dgm:cxn modelId="{20162A7E-D8B1-4F07-93DE-9BC2D87543DC}" type="presParOf" srcId="{186D30DC-DF3D-4B0B-80EA-8EABE8FD21B0}" destId="{F8D7B093-A674-40A7-BF3B-9561CE1A8395}" srcOrd="12" destOrd="0" presId="urn:microsoft.com/office/officeart/2005/8/layout/process5"/>
    <dgm:cxn modelId="{2D22BA7F-256C-4F19-B57B-372B8AD816EF}" type="presParOf" srcId="{186D30DC-DF3D-4B0B-80EA-8EABE8FD21B0}" destId="{BF5A01BC-FC9B-4AAC-877F-0ACA620908D8}" srcOrd="13" destOrd="0" presId="urn:microsoft.com/office/officeart/2005/8/layout/process5"/>
    <dgm:cxn modelId="{A16D1D19-5DAC-4BF4-8207-43B65A1AAF5D}" type="presParOf" srcId="{BF5A01BC-FC9B-4AAC-877F-0ACA620908D8}" destId="{728E6847-2225-4AB7-8F44-3BEA4142ACC6}" srcOrd="0" destOrd="0" presId="urn:microsoft.com/office/officeart/2005/8/layout/process5"/>
    <dgm:cxn modelId="{90504ABA-E487-496D-BAE0-5D807402C569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 smtClean="0"/>
            <a:t>Nie poprzednie </a:t>
          </a:r>
          <a:endParaRPr lang="pl-PL" dirty="0"/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 smtClean="0"/>
            <a:t>Czy wiążą się z łamaniem prawa i norm społecznych po 18 r.ż. ?</a:t>
          </a:r>
          <a:endParaRPr lang="pl-PL" dirty="0"/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 smtClean="0"/>
            <a:t>TAK</a:t>
          </a:r>
          <a:endParaRPr lang="pl-PL" dirty="0"/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Osobowość antysocjalna </a:t>
          </a:r>
          <a:endParaRPr lang="pl-PL" dirty="0"/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 smtClean="0"/>
            <a:t>NIE</a:t>
          </a:r>
          <a:endParaRPr lang="pl-PL" dirty="0"/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 smtClean="0"/>
            <a:t>Zaburzenia zachowania u dzieci </a:t>
          </a:r>
          <a:endParaRPr lang="pl-PL" dirty="0"/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 smtClean="0"/>
            <a:t>Czy początek impulsywności w późnej adolescencji lub wczesnej dorosłości  </a:t>
          </a:r>
          <a:endParaRPr lang="pl-PL" dirty="0"/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NIE</a:t>
          </a:r>
          <a:endParaRPr lang="pl-PL" dirty="0"/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C25A58-3E1A-4E32-8701-29451739B1D7}" type="pres">
      <dgm:prSet presAssocID="{C531E75B-6BAD-483E-A228-D7ACC0B33EEA}" presName="sibTrans" presStyleLbl="sibTrans2D1" presStyleIdx="0" presStyleCnt="7"/>
      <dgm:spPr/>
      <dgm:t>
        <a:bodyPr/>
        <a:lstStyle/>
        <a:p>
          <a:endParaRPr lang="pl-PL"/>
        </a:p>
      </dgm:t>
    </dgm:pt>
    <dgm:pt modelId="{BED6BFEB-459F-4FE8-B8D8-CDBAABE70AA5}" type="pres">
      <dgm:prSet presAssocID="{C531E75B-6BAD-483E-A228-D7ACC0B33EEA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4B3527-AD5F-49A5-9347-B4C082C9403C}" type="pres">
      <dgm:prSet presAssocID="{0DF61C61-30CC-4989-B572-0FCB763B51A0}" presName="sibTrans" presStyleLbl="sibTrans2D1" presStyleIdx="1" presStyleCnt="7"/>
      <dgm:spPr/>
      <dgm:t>
        <a:bodyPr/>
        <a:lstStyle/>
        <a:p>
          <a:endParaRPr lang="pl-PL"/>
        </a:p>
      </dgm:t>
    </dgm:pt>
    <dgm:pt modelId="{16D84EA8-2A43-4C1C-BA6F-D768B0DC66B0}" type="pres">
      <dgm:prSet presAssocID="{0DF61C61-30CC-4989-B572-0FCB763B51A0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AEFE32-9255-4D10-A704-FC2BF3C6E304}" type="pres">
      <dgm:prSet presAssocID="{1AB175F4-5069-4ADA-A0B0-E8235F138A1E}" presName="sibTrans" presStyleLbl="sibTrans2D1" presStyleIdx="2" presStyleCnt="7"/>
      <dgm:spPr/>
      <dgm:t>
        <a:bodyPr/>
        <a:lstStyle/>
        <a:p>
          <a:endParaRPr lang="pl-PL"/>
        </a:p>
      </dgm:t>
    </dgm:pt>
    <dgm:pt modelId="{365C1A81-27D1-44E6-8242-BC93AD38021C}" type="pres">
      <dgm:prSet presAssocID="{1AB175F4-5069-4ADA-A0B0-E8235F138A1E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  <dgm:t>
        <a:bodyPr/>
        <a:lstStyle/>
        <a:p>
          <a:endParaRPr lang="pl-PL"/>
        </a:p>
      </dgm:t>
    </dgm:pt>
    <dgm:pt modelId="{4ECC1836-5E80-44A9-821C-2C6A2A340897}" type="pres">
      <dgm:prSet presAssocID="{D0973B12-24E1-4397-B2EA-ED03F12DFB17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2F487-9B6C-4060-A5C8-320BC21A723C}" type="pres">
      <dgm:prSet presAssocID="{33C1DA97-D6A9-42CE-8A9A-B2ABBD0E8D31}" presName="sibTrans" presStyleLbl="sibTrans2D1" presStyleIdx="4" presStyleCnt="7"/>
      <dgm:spPr/>
      <dgm:t>
        <a:bodyPr/>
        <a:lstStyle/>
        <a:p>
          <a:endParaRPr lang="pl-PL"/>
        </a:p>
      </dgm:t>
    </dgm:pt>
    <dgm:pt modelId="{01FF86C8-0591-46EF-810C-584C8ED6BF4B}" type="pres">
      <dgm:prSet presAssocID="{33C1DA97-D6A9-42CE-8A9A-B2ABBD0E8D31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92C46F-5A1C-4152-B63D-7A8DE93F4957}" type="pres">
      <dgm:prSet presAssocID="{1E7DFC8D-861D-4C2F-96D7-9B8D3DAABEF8}" presName="sibTrans" presStyleLbl="sibTrans2D1" presStyleIdx="5" presStyleCnt="7" custLinFactX="300000" custLinFactNeighborX="341434" custLinFactNeighborY="2492"/>
      <dgm:spPr/>
      <dgm:t>
        <a:bodyPr/>
        <a:lstStyle/>
        <a:p>
          <a:endParaRPr lang="pl-PL"/>
        </a:p>
      </dgm:t>
    </dgm:pt>
    <dgm:pt modelId="{5BAABE0A-2256-4EC9-9FCC-9711D77A22A4}" type="pres">
      <dgm:prSet presAssocID="{1E7DFC8D-861D-4C2F-96D7-9B8D3DAABEF8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A01BC-FC9B-4AAC-877F-0ACA620908D8}" type="pres">
      <dgm:prSet presAssocID="{21DC6561-6117-46EF-9FCE-2224C240BD77}" presName="sibTrans" presStyleLbl="sibTrans2D1" presStyleIdx="6" presStyleCnt="7" custAng="10800000"/>
      <dgm:spPr/>
      <dgm:t>
        <a:bodyPr/>
        <a:lstStyle/>
        <a:p>
          <a:endParaRPr lang="pl-PL"/>
        </a:p>
      </dgm:t>
    </dgm:pt>
    <dgm:pt modelId="{728E6847-2225-4AB7-8F44-3BEA4142ACC6}" type="pres">
      <dgm:prSet presAssocID="{21DC6561-6117-46EF-9FCE-2224C240BD77}" presName="connectorText" presStyleLbl="sibTrans2D1" presStyleIdx="6" presStyleCnt="7"/>
      <dgm:spPr/>
      <dgm:t>
        <a:bodyPr/>
        <a:lstStyle/>
        <a:p>
          <a:endParaRPr lang="pl-PL"/>
        </a:p>
      </dgm:t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85D431-F481-4D8B-A8A0-278C34F43BE9}" type="presOf" srcId="{C277BC1F-6D22-4D7A-9685-F6D38BC54D99}" destId="{7FB5BA38-028B-4DA5-817A-D42519725C48}" srcOrd="0" destOrd="0" presId="urn:microsoft.com/office/officeart/2005/8/layout/process5"/>
    <dgm:cxn modelId="{B37E5DDF-0011-4286-B0C4-1043DCD7F744}" type="presOf" srcId="{C531E75B-6BAD-483E-A228-D7ACC0B33EEA}" destId="{9BC25A58-3E1A-4E32-8701-29451739B1D7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FB375FDF-58B1-4B2A-A155-E5B23852A10A}" type="presOf" srcId="{1E7DFC8D-861D-4C2F-96D7-9B8D3DAABEF8}" destId="{6192C46F-5A1C-4152-B63D-7A8DE93F4957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BF4854E3-5D4D-4DB1-AE3C-4674439CA182}" type="presOf" srcId="{EA20F2A1-043E-4756-9385-C8372E91D232}" destId="{908D728D-36C7-4EFF-BF26-3E3A864FF5A5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1C926BEF-63B5-4277-A0B6-8AE98146990E}" type="presOf" srcId="{1AB175F4-5069-4ADA-A0B0-E8235F138A1E}" destId="{365C1A81-27D1-44E6-8242-BC93AD38021C}" srcOrd="1" destOrd="0" presId="urn:microsoft.com/office/officeart/2005/8/layout/process5"/>
    <dgm:cxn modelId="{0AE70FA0-66B9-4BC0-9E9A-3C237A79ADDD}" type="presOf" srcId="{D0973B12-24E1-4397-B2EA-ED03F12DFB17}" destId="{4674FF0E-6F60-4421-9699-BD4C12619402}" srcOrd="0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5E45EEB1-E3F3-40AD-9DC0-B325AF2BA95B}" type="presOf" srcId="{21DC6561-6117-46EF-9FCE-2224C240BD77}" destId="{BF5A01BC-FC9B-4AAC-877F-0ACA620908D8}" srcOrd="0" destOrd="0" presId="urn:microsoft.com/office/officeart/2005/8/layout/process5"/>
    <dgm:cxn modelId="{3C019E2B-3840-499B-A65C-157734062987}" type="presOf" srcId="{53CEAC56-E600-4F3E-8753-FB92648B6637}" destId="{C7D6A0B7-36DB-46BA-A61B-D0D9EABBC75A}" srcOrd="0" destOrd="0" presId="urn:microsoft.com/office/officeart/2005/8/layout/process5"/>
    <dgm:cxn modelId="{EB48E150-6FF7-49EA-B943-995B6A8A653D}" type="presOf" srcId="{3EE96D3A-1CC2-403E-A9D0-F49B850AF7FE}" destId="{F8D7B093-A674-40A7-BF3B-9561CE1A8395}" srcOrd="0" destOrd="0" presId="urn:microsoft.com/office/officeart/2005/8/layout/process5"/>
    <dgm:cxn modelId="{22E1FE5D-B400-44FE-8586-F240E56654B9}" type="presOf" srcId="{EE56FD15-6195-442C-8CD2-8B3F228CDB29}" destId="{F1FE0AD2-D557-407C-A63A-34F0B26DFE3F}" srcOrd="0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DE632997-A49A-4B1F-9EFC-DDC44E228778}" type="presOf" srcId="{E9621A36-B9CE-4CE7-8B6A-EE4486EB5554}" destId="{D82D1CF9-EA3C-4590-B45E-ABFCDE85B804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AC8FE4D0-3434-4304-A226-C0410F974DB4}" type="presOf" srcId="{9AA87AFA-BD1F-480D-8BA7-E92C1ADBF86A}" destId="{6D2D9902-5FF4-4921-B24C-B4DB370F89F0}" srcOrd="0" destOrd="0" presId="urn:microsoft.com/office/officeart/2005/8/layout/process5"/>
    <dgm:cxn modelId="{ACA18C68-B8C4-49B2-9DD6-DF624A64C2BE}" type="presOf" srcId="{F4FB80FB-C831-4D0B-BD1F-79379539C9EF}" destId="{186D30DC-DF3D-4B0B-80EA-8EABE8FD21B0}" srcOrd="0" destOrd="0" presId="urn:microsoft.com/office/officeart/2005/8/layout/process5"/>
    <dgm:cxn modelId="{029E6C85-9E55-4762-8A83-B962AE9730CC}" type="presOf" srcId="{0DF61C61-30CC-4989-B572-0FCB763B51A0}" destId="{FA4B3527-AD5F-49A5-9347-B4C082C9403C}" srcOrd="0" destOrd="0" presId="urn:microsoft.com/office/officeart/2005/8/layout/process5"/>
    <dgm:cxn modelId="{DB268F6A-9563-4B19-AABE-62A2DDD27288}" type="presOf" srcId="{689CD7D6-AD7A-4273-A2E4-009DA657E584}" destId="{1BF6665E-30B2-4F9B-AA32-2004FE1453F6}" srcOrd="0" destOrd="0" presId="urn:microsoft.com/office/officeart/2005/8/layout/process5"/>
    <dgm:cxn modelId="{61E2EBFC-A65F-435E-8C64-36F9BC4AB62E}" type="presOf" srcId="{21DC6561-6117-46EF-9FCE-2224C240BD77}" destId="{728E6847-2225-4AB7-8F44-3BEA4142ACC6}" srcOrd="1" destOrd="0" presId="urn:microsoft.com/office/officeart/2005/8/layout/process5"/>
    <dgm:cxn modelId="{9DDCAEC5-0FC1-4B78-AA14-66411D71DBF6}" type="presOf" srcId="{1AB175F4-5069-4ADA-A0B0-E8235F138A1E}" destId="{DAAEFE32-9255-4D10-A704-FC2BF3C6E304}" srcOrd="0" destOrd="0" presId="urn:microsoft.com/office/officeart/2005/8/layout/process5"/>
    <dgm:cxn modelId="{1B1EA1CE-8084-4C41-ACC8-58AA06942E58}" type="presOf" srcId="{1E7DFC8D-861D-4C2F-96D7-9B8D3DAABEF8}" destId="{5BAABE0A-2256-4EC9-9FCC-9711D77A22A4}" srcOrd="1" destOrd="0" presId="urn:microsoft.com/office/officeart/2005/8/layout/process5"/>
    <dgm:cxn modelId="{202157B5-048E-415E-9E85-01B156BBB4A7}" type="presOf" srcId="{33C1DA97-D6A9-42CE-8A9A-B2ABBD0E8D31}" destId="{E592F487-9B6C-4060-A5C8-320BC21A723C}" srcOrd="0" destOrd="0" presId="urn:microsoft.com/office/officeart/2005/8/layout/process5"/>
    <dgm:cxn modelId="{620CA486-EA44-4C05-AA09-AE0AEA298828}" type="presOf" srcId="{D0973B12-24E1-4397-B2EA-ED03F12DFB17}" destId="{4ECC1836-5E80-44A9-821C-2C6A2A340897}" srcOrd="1" destOrd="0" presId="urn:microsoft.com/office/officeart/2005/8/layout/process5"/>
    <dgm:cxn modelId="{59103F59-4826-4900-B40E-403BE1BB1DE3}" type="presOf" srcId="{0DF61C61-30CC-4989-B572-0FCB763B51A0}" destId="{16D84EA8-2A43-4C1C-BA6F-D768B0DC66B0}" srcOrd="1" destOrd="0" presId="urn:microsoft.com/office/officeart/2005/8/layout/process5"/>
    <dgm:cxn modelId="{DD586902-BD25-4779-98F9-19FD2838C7AD}" type="presOf" srcId="{33C1DA97-D6A9-42CE-8A9A-B2ABBD0E8D31}" destId="{01FF86C8-0591-46EF-810C-584C8ED6BF4B}" srcOrd="1" destOrd="0" presId="urn:microsoft.com/office/officeart/2005/8/layout/process5"/>
    <dgm:cxn modelId="{7BE8BFD4-B170-402C-A466-70ACCA2E7D80}" type="presOf" srcId="{C531E75B-6BAD-483E-A228-D7ACC0B33EEA}" destId="{BED6BFEB-459F-4FE8-B8D8-CDBAABE70AA5}" srcOrd="1" destOrd="0" presId="urn:microsoft.com/office/officeart/2005/8/layout/process5"/>
    <dgm:cxn modelId="{A8A20E19-C83F-40F4-8FC4-32DB04D8B204}" type="presParOf" srcId="{186D30DC-DF3D-4B0B-80EA-8EABE8FD21B0}" destId="{F1FE0AD2-D557-407C-A63A-34F0B26DFE3F}" srcOrd="0" destOrd="0" presId="urn:microsoft.com/office/officeart/2005/8/layout/process5"/>
    <dgm:cxn modelId="{C6678AB8-7FF2-4815-A1D4-A71A062AFD12}" type="presParOf" srcId="{186D30DC-DF3D-4B0B-80EA-8EABE8FD21B0}" destId="{9BC25A58-3E1A-4E32-8701-29451739B1D7}" srcOrd="1" destOrd="0" presId="urn:microsoft.com/office/officeart/2005/8/layout/process5"/>
    <dgm:cxn modelId="{B556E266-866A-4C77-A4C9-FE2DDC385E60}" type="presParOf" srcId="{9BC25A58-3E1A-4E32-8701-29451739B1D7}" destId="{BED6BFEB-459F-4FE8-B8D8-CDBAABE70AA5}" srcOrd="0" destOrd="0" presId="urn:microsoft.com/office/officeart/2005/8/layout/process5"/>
    <dgm:cxn modelId="{EB200880-8805-46D1-9ADC-9A071F45DB70}" type="presParOf" srcId="{186D30DC-DF3D-4B0B-80EA-8EABE8FD21B0}" destId="{1BF6665E-30B2-4F9B-AA32-2004FE1453F6}" srcOrd="2" destOrd="0" presId="urn:microsoft.com/office/officeart/2005/8/layout/process5"/>
    <dgm:cxn modelId="{C14849B2-7ED0-41D5-AAEB-30CFA8BCB45A}" type="presParOf" srcId="{186D30DC-DF3D-4B0B-80EA-8EABE8FD21B0}" destId="{FA4B3527-AD5F-49A5-9347-B4C082C9403C}" srcOrd="3" destOrd="0" presId="urn:microsoft.com/office/officeart/2005/8/layout/process5"/>
    <dgm:cxn modelId="{E471E44F-C3B9-493D-B258-F5CF89DAFCD0}" type="presParOf" srcId="{FA4B3527-AD5F-49A5-9347-B4C082C9403C}" destId="{16D84EA8-2A43-4C1C-BA6F-D768B0DC66B0}" srcOrd="0" destOrd="0" presId="urn:microsoft.com/office/officeart/2005/8/layout/process5"/>
    <dgm:cxn modelId="{7B777F44-C62B-4EFD-BA55-AB78028F1E87}" type="presParOf" srcId="{186D30DC-DF3D-4B0B-80EA-8EABE8FD21B0}" destId="{908D728D-36C7-4EFF-BF26-3E3A864FF5A5}" srcOrd="4" destOrd="0" presId="urn:microsoft.com/office/officeart/2005/8/layout/process5"/>
    <dgm:cxn modelId="{AC2CDC00-DD95-409E-A880-1EE76DD7DC98}" type="presParOf" srcId="{186D30DC-DF3D-4B0B-80EA-8EABE8FD21B0}" destId="{DAAEFE32-9255-4D10-A704-FC2BF3C6E304}" srcOrd="5" destOrd="0" presId="urn:microsoft.com/office/officeart/2005/8/layout/process5"/>
    <dgm:cxn modelId="{2230C273-D94D-4D47-8C95-FF48B2F14E3E}" type="presParOf" srcId="{DAAEFE32-9255-4D10-A704-FC2BF3C6E304}" destId="{365C1A81-27D1-44E6-8242-BC93AD38021C}" srcOrd="0" destOrd="0" presId="urn:microsoft.com/office/officeart/2005/8/layout/process5"/>
    <dgm:cxn modelId="{A7A9AF15-D479-443C-804D-89DB29F54C7B}" type="presParOf" srcId="{186D30DC-DF3D-4B0B-80EA-8EABE8FD21B0}" destId="{C7D6A0B7-36DB-46BA-A61B-D0D9EABBC75A}" srcOrd="6" destOrd="0" presId="urn:microsoft.com/office/officeart/2005/8/layout/process5"/>
    <dgm:cxn modelId="{FA02EADF-8D50-4968-A8BF-4AEE127F86C5}" type="presParOf" srcId="{186D30DC-DF3D-4B0B-80EA-8EABE8FD21B0}" destId="{4674FF0E-6F60-4421-9699-BD4C12619402}" srcOrd="7" destOrd="0" presId="urn:microsoft.com/office/officeart/2005/8/layout/process5"/>
    <dgm:cxn modelId="{F141A645-A488-467B-9405-31D8BC748B44}" type="presParOf" srcId="{4674FF0E-6F60-4421-9699-BD4C12619402}" destId="{4ECC1836-5E80-44A9-821C-2C6A2A340897}" srcOrd="0" destOrd="0" presId="urn:microsoft.com/office/officeart/2005/8/layout/process5"/>
    <dgm:cxn modelId="{26C019F3-7CF3-49AC-95EC-AB80AFF827B0}" type="presParOf" srcId="{186D30DC-DF3D-4B0B-80EA-8EABE8FD21B0}" destId="{D82D1CF9-EA3C-4590-B45E-ABFCDE85B804}" srcOrd="8" destOrd="0" presId="urn:microsoft.com/office/officeart/2005/8/layout/process5"/>
    <dgm:cxn modelId="{BDDB4AA8-262D-45C4-AE37-BBD6D091AE31}" type="presParOf" srcId="{186D30DC-DF3D-4B0B-80EA-8EABE8FD21B0}" destId="{E592F487-9B6C-4060-A5C8-320BC21A723C}" srcOrd="9" destOrd="0" presId="urn:microsoft.com/office/officeart/2005/8/layout/process5"/>
    <dgm:cxn modelId="{19E0A571-8404-443F-80BA-A64286FA8169}" type="presParOf" srcId="{E592F487-9B6C-4060-A5C8-320BC21A723C}" destId="{01FF86C8-0591-46EF-810C-584C8ED6BF4B}" srcOrd="0" destOrd="0" presId="urn:microsoft.com/office/officeart/2005/8/layout/process5"/>
    <dgm:cxn modelId="{882C3E58-9B97-40B6-9AB7-EE85D369C750}" type="presParOf" srcId="{186D30DC-DF3D-4B0B-80EA-8EABE8FD21B0}" destId="{6D2D9902-5FF4-4921-B24C-B4DB370F89F0}" srcOrd="10" destOrd="0" presId="urn:microsoft.com/office/officeart/2005/8/layout/process5"/>
    <dgm:cxn modelId="{44E5809E-C093-4D01-A71C-59B18D2CFFD2}" type="presParOf" srcId="{186D30DC-DF3D-4B0B-80EA-8EABE8FD21B0}" destId="{6192C46F-5A1C-4152-B63D-7A8DE93F4957}" srcOrd="11" destOrd="0" presId="urn:microsoft.com/office/officeart/2005/8/layout/process5"/>
    <dgm:cxn modelId="{B7B505DB-E3F6-40D0-8175-1D53BCB4010F}" type="presParOf" srcId="{6192C46F-5A1C-4152-B63D-7A8DE93F4957}" destId="{5BAABE0A-2256-4EC9-9FCC-9711D77A22A4}" srcOrd="0" destOrd="0" presId="urn:microsoft.com/office/officeart/2005/8/layout/process5"/>
    <dgm:cxn modelId="{CA5EA0F4-C643-48AF-BB3A-624ACE4F3475}" type="presParOf" srcId="{186D30DC-DF3D-4B0B-80EA-8EABE8FD21B0}" destId="{F8D7B093-A674-40A7-BF3B-9561CE1A8395}" srcOrd="12" destOrd="0" presId="urn:microsoft.com/office/officeart/2005/8/layout/process5"/>
    <dgm:cxn modelId="{CAEE23F9-6AF1-4FEA-8155-82674C1C7FCC}" type="presParOf" srcId="{186D30DC-DF3D-4B0B-80EA-8EABE8FD21B0}" destId="{BF5A01BC-FC9B-4AAC-877F-0ACA620908D8}" srcOrd="13" destOrd="0" presId="urn:microsoft.com/office/officeart/2005/8/layout/process5"/>
    <dgm:cxn modelId="{47ABD7F7-51F7-44BF-BC1A-5B0E647561DA}" type="presParOf" srcId="{BF5A01BC-FC9B-4AAC-877F-0ACA620908D8}" destId="{728E6847-2225-4AB7-8F44-3BEA4142ACC6}" srcOrd="0" destOrd="0" presId="urn:microsoft.com/office/officeart/2005/8/layout/process5"/>
    <dgm:cxn modelId="{6124CC5C-B848-4D20-8D16-CFB17E0A912D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Zachowania gwałtowne lub zaburzona kontrola impulsów </a:t>
          </a:r>
          <a:endParaRPr lang="pl-PL" sz="1300" kern="1200" dirty="0"/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Czy mogą być efektem SPA lub leków ?</a:t>
          </a:r>
          <a:endParaRPr lang="pl-PL" sz="1300" kern="1200" dirty="0"/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TAK</a:t>
          </a:r>
          <a:endParaRPr lang="pl-PL" sz="1300" kern="1200" dirty="0"/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INTOKSYKACJA / ZESPÓŁ ODSTAWIENNY</a:t>
          </a:r>
          <a:endParaRPr lang="pl-PL" sz="1300" kern="1200" dirty="0"/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NIE</a:t>
          </a:r>
          <a:endParaRPr lang="pl-PL" sz="1300" kern="1200" dirty="0"/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Czy zaburzenia mogą być efektem chorób somatycznych </a:t>
          </a:r>
          <a:endParaRPr lang="pl-PL" sz="1300" kern="1200" dirty="0"/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743962" y="2638326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TAK </a:t>
          </a:r>
          <a:endParaRPr lang="pl-PL" sz="1300" kern="1200" dirty="0"/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1779091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BPSD, charakteropatia</a:t>
          </a:r>
          <a:endParaRPr lang="pl-PL" sz="1300" kern="1200" dirty="0"/>
        </a:p>
      </dsp:txBody>
      <dsp:txXfrm>
        <a:off x="2294114" y="3153348"/>
        <a:ext cx="1507771" cy="882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Zachowania gwałtowne lub zaburzona kontrola impulsów nie są efektem SPA, leków, chorób somatycznych, w tym </a:t>
          </a:r>
          <a:r>
            <a:rPr lang="pl-PL" sz="900" kern="1200" dirty="0" err="1" smtClean="0"/>
            <a:t>neurodegemeracyjnych</a:t>
          </a:r>
          <a:endParaRPr lang="pl-PL" sz="900" kern="1200" dirty="0"/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Czy pacjent cierpi na depresję </a:t>
          </a:r>
          <a:endParaRPr lang="pl-PL" sz="900" kern="1200" dirty="0"/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TAK</a:t>
          </a:r>
          <a:endParaRPr lang="pl-PL" sz="900" kern="1200" dirty="0"/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err="1" smtClean="0"/>
            <a:t>ChAJ</a:t>
          </a:r>
          <a:r>
            <a:rPr lang="pl-PL" sz="900" kern="1200" dirty="0" smtClean="0"/>
            <a:t>, </a:t>
          </a:r>
          <a:r>
            <a:rPr lang="pl-PL" sz="900" kern="1200" dirty="0" err="1" smtClean="0"/>
            <a:t>ChAD</a:t>
          </a:r>
          <a:r>
            <a:rPr lang="pl-PL" sz="900" kern="1200" dirty="0" smtClean="0"/>
            <a:t>, ZSA</a:t>
          </a:r>
          <a:endParaRPr lang="pl-PL" sz="900" kern="1200" dirty="0"/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NIE</a:t>
          </a:r>
          <a:endParaRPr lang="pl-PL" sz="900" kern="1200" dirty="0"/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Zaburzenia uwagi lub hiperkinetyczność przed 12 r.ż. </a:t>
          </a:r>
          <a:endParaRPr lang="pl-PL" sz="900" kern="1200" dirty="0"/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-5400000">
        <a:off x="743962" y="2638326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TAK </a:t>
          </a:r>
          <a:endParaRPr lang="pl-PL" sz="900" kern="1200" dirty="0"/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1779091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ADHD</a:t>
          </a:r>
          <a:endParaRPr lang="pl-PL" sz="900" kern="1200" dirty="0"/>
        </a:p>
      </dsp:txBody>
      <dsp:txXfrm>
        <a:off x="2294114" y="3153348"/>
        <a:ext cx="1507771" cy="882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Nie poprzednie </a:t>
          </a:r>
          <a:endParaRPr lang="pl-PL" sz="1100" kern="1200" dirty="0"/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Czy wiążą się z łamaniem prawa i norm społecznych po 18 r.ż. ?</a:t>
          </a:r>
          <a:endParaRPr lang="pl-PL" sz="1100" kern="1200" dirty="0"/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TAK</a:t>
          </a:r>
          <a:endParaRPr lang="pl-PL" sz="1100" kern="1200" dirty="0"/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Osobowość antysocjalna </a:t>
          </a:r>
          <a:endParaRPr lang="pl-PL" sz="1100" kern="1200" dirty="0"/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NIE</a:t>
          </a:r>
          <a:endParaRPr lang="pl-PL" sz="1100" kern="1200" dirty="0"/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Zaburzenia zachowania u dzieci </a:t>
          </a:r>
          <a:endParaRPr lang="pl-PL" sz="1100" kern="1200" dirty="0"/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2819596" y="2619854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2868978" y="2647983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Czy początek impulsywności w późnej adolescencji lub wczesnej dorosłości  </a:t>
          </a:r>
          <a:endParaRPr lang="pl-PL" sz="1100" kern="1200" dirty="0"/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 rot="10800000"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1878478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NIE</a:t>
          </a:r>
          <a:endParaRPr lang="pl-PL" sz="1100" kern="1200" dirty="0"/>
        </a:p>
      </dsp:txBody>
      <dsp:txXfrm>
        <a:off x="2294114" y="3153348"/>
        <a:ext cx="1507771" cy="88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02E4805-4262-4D2D-A714-DB359CC834D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546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87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80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35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4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73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286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39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548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70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237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00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83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68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21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173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01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350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4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38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212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40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05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10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517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3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317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964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1232-10EE-47C1-B6A3-14F2B732FED9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4213"/>
            <a:ext cx="4773612" cy="35814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70" y="4342150"/>
            <a:ext cx="6705531" cy="4373421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basics</a:t>
            </a:r>
          </a:p>
          <a:p>
            <a:pPr eaLnBrk="1" hangingPunct="1"/>
            <a:r>
              <a:rPr lang="en-US" smtClean="0"/>
              <a:t>May be too expensive until we understand more about the underlying mechanism of BPD</a:t>
            </a:r>
          </a:p>
        </p:txBody>
      </p:sp>
    </p:spTree>
    <p:extLst>
      <p:ext uri="{BB962C8B-B14F-4D97-AF65-F5344CB8AC3E}">
        <p14:creationId xmlns:p14="http://schemas.microsoft.com/office/powerpoint/2010/main" val="3667424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D9C81-8028-4210-A758-2706A2E7D849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Overall functioning was also assessed at the same time points using the Global Assessment of Functioning Scale (GAF). </a:t>
            </a:r>
          </a:p>
          <a:p>
            <a:pPr eaLnBrk="1" hangingPunct="1"/>
            <a:r>
              <a:rPr lang="en-US" smtClean="0"/>
              <a:t>Similar results were observed when functioning was examined as baseline GAF scores (mean = 28.16, SD = 10.70) and follow-up GAF scores (mean = 57.51, SD = 5.91) also differed significantly when compared using a paired-sample t-test (t = -17.55(36), p&lt; .01).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9485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082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14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397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72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927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713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015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611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247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869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237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08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250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0640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09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259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56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530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016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2825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864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63F99-F287-4C76-AE51-ACC70AA210CE}" type="slidenum">
              <a:rPr lang="pl-PL">
                <a:solidFill>
                  <a:prstClr val="black"/>
                </a:solidFill>
              </a:rPr>
              <a:pPr/>
              <a:t>71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6630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CCBC-76B3-4FB4-BF16-EF633B2B1AC0}" type="slidenum">
              <a:rPr lang="pl-PL" smtClean="0">
                <a:solidFill>
                  <a:prstClr val="black"/>
                </a:solidFill>
              </a:rPr>
              <a:pPr/>
              <a:t>82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2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40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15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23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47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6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6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9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8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5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5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0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7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6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91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6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0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j0395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0"/>
            <a:ext cx="4495800" cy="2743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98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5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6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4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57451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7451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Photos\Art\Art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4114800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FEC68-F075-42AA-91B5-80383534D0F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template from www.brainybetty.com copyright 2006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7162-09F3-4ED5-B5C7-764363D8C9E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62405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DEFAC-21E0-4FA9-BB5D-C0979860F94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3CD4-7FC3-49FB-B1E2-258C63DE125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860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4CE08-8C05-49DC-BCDA-494C8B2BF38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614E925-F207-45EB-9C48-EDD5A6CEA6B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7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49C3A-34A2-4634-A445-99D0AAD5B31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0CB81-5647-4C6A-9F53-B5F695ADBCF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23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89239-DE11-4622-B10E-3D3D3B5379D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F0B7A-F04E-4709-A67F-E11E2FA4C0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808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4ADD7-9D9C-443B-81EF-E2DBDA957AE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AD03C-8DA6-42C3-8503-E6999275A39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792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ED8AD-5697-48F5-9E44-0E7585547CF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C8B77-7BBF-4327-BA7B-01F702D309C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69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13C0-8C1C-4C91-AC8A-48795F2BB76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65AAA-5A24-4E83-A042-0313E35AE15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56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2F8D4-018E-4550-BC10-F0E3FE890C2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EDC9A-3FAD-430A-BBF1-4E8579051F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307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BCE65-C121-4EC3-B196-C3E1CB1A575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F381B-E431-4245-85C5-AB05D65A21B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98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695A8-3BFD-45FA-95C7-D92D7DC6073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8AD6-11DA-45A5-85D5-FF7D92DC4A4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32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noProof="0" smtClean="0"/>
              <a:t>Kliknij ikonę, aby dodać obiekt clipart</a:t>
            </a:r>
            <a:endParaRPr lang="pl-PL" noProof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3EF32A-DBB8-4000-899B-37135198C928}" type="slidenum">
              <a:rPr lang="pl-PL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8777"/>
      </p:ext>
    </p:extLst>
  </p:cSld>
  <p:clrMapOvr>
    <a:masterClrMapping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5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02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7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3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1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67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8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8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5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9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0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83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23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0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1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6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5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59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3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12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3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1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05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9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8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29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ipe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j0395964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wipe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Photos\Art\Art 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EAEAE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EAEAE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EAEAE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spd="slow"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012273C-C7C9-4FE9-9621-118DC5196264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t>Free Template from www.brainybetty.com</a:t>
            </a:r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4DD9A38-13C3-4F3A-9155-1AA039B4AD1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7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1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2015-01-29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6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Arial" charset="0"/>
              </a:rPr>
              <a:t/>
            </a:r>
            <a:br>
              <a:rPr lang="pl-PL" dirty="0">
                <a:latin typeface="Arial" charset="0"/>
              </a:rPr>
            </a:br>
            <a:r>
              <a:rPr lang="pl-PL" sz="4400" dirty="0" smtClean="0"/>
              <a:t>Zaburzenia </a:t>
            </a:r>
            <a:r>
              <a:rPr lang="pl-PL" sz="4400" dirty="0"/>
              <a:t>osobowości w ujęciu klinicznym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Zaburzenia zachowania u dorosłych</a:t>
            </a: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pl-PL" dirty="0"/>
              <a:t>Andrzej </a:t>
            </a:r>
            <a:r>
              <a:rPr lang="pl-PL" dirty="0" err="1"/>
              <a:t>Czernikiewicz</a:t>
            </a:r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paranoiczna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357422" y="150017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IED – cz. 2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14350" y="2286805"/>
          <a:ext cx="7956729" cy="346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/>
                <a:gridCol w="4157444"/>
              </a:tblGrid>
              <a:tr h="21339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2"/>
                      </a:pPr>
                      <a:r>
                        <a:rPr lang="pl-PL" sz="1500" dirty="0" smtClean="0"/>
                        <a:t>Wybuchy agresji są niewspółmierne do  prowokacji lub stresorów</a:t>
                      </a:r>
                      <a:endParaRPr lang="pl-PL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Aktualna kłótnia wybuchła, gdy pan S.  Wrócił do domu „po naprawdę ciężkim dniu w pracy … a kolacja nie była jeszcze gotowa”. Kiedy wszedł do kuchni i zastał żonę czytającą gazetę „nie wytrzymał i eksplodował” 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</a:tr>
              <a:tr h="13337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3"/>
                      </a:pPr>
                      <a:r>
                        <a:rPr lang="pl-PL" sz="1500" dirty="0" smtClean="0"/>
                        <a:t>Wybuchy agresji są impulsywne i wynikają z impulsywności / agresywności i nie mają na celu okazania</a:t>
                      </a:r>
                      <a:r>
                        <a:rPr lang="pl-PL" sz="1500" baseline="0" dirty="0" smtClean="0"/>
                        <a:t> dominacji lub uzyskania gratyfikacji</a:t>
                      </a:r>
                      <a:endParaRPr lang="pl-PL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Ocenia swoje wybuchy jako „gwałtowne”, ale krótkotrwałe „w kilka sekund jestem na fali, potem ciągnie się to najwyżej 2-3 minuty”. 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54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IED – cz. 3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514350" y="2016349"/>
          <a:ext cx="7598570" cy="367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/>
                <a:gridCol w="3799285"/>
              </a:tblGrid>
              <a:tr h="137356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4"/>
                      </a:pPr>
                      <a:r>
                        <a:rPr lang="pl-PL" sz="1100" dirty="0" smtClean="0"/>
                        <a:t>Powodują znaczący </a:t>
                      </a:r>
                      <a:r>
                        <a:rPr lang="pl-PL" sz="1100" dirty="0" err="1" smtClean="0"/>
                        <a:t>dystres</a:t>
                      </a:r>
                      <a:r>
                        <a:rPr lang="pl-PL" sz="1100" dirty="0" smtClean="0"/>
                        <a:t> lub szkody osobiste, rodzinne, zawodowe czy finansowe </a:t>
                      </a:r>
                      <a:endParaRPr lang="pl-P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 rozmowie pan S. jest zainteresowany znalezieniem przyczyny swoich problemów, szczególnie z obawy o rozpad rodziny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</a:tr>
              <a:tr h="5570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5"/>
                      </a:pPr>
                      <a:r>
                        <a:rPr lang="pl-PL" sz="1100" dirty="0" smtClean="0"/>
                        <a:t>Początek w wieku co najmniej 6 lat </a:t>
                      </a:r>
                      <a:endParaRPr lang="pl-P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+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</a:tr>
              <a:tr h="17398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6"/>
                      </a:pPr>
                      <a:r>
                        <a:rPr lang="pl-PL" sz="1100" dirty="0" smtClean="0"/>
                        <a:t>Rozpoznanie IED lepiej tłumaczy przebieg zaburzenia niż</a:t>
                      </a:r>
                      <a:r>
                        <a:rPr lang="pl-PL" sz="1100" baseline="0" dirty="0" smtClean="0"/>
                        <a:t> diagnoza: depresji, manii, DMDD, psychozy, antysocjalnego zaburzenia osobowości, osobowości typu </a:t>
                      </a:r>
                      <a:r>
                        <a:rPr lang="pl-PL" sz="1100" baseline="0" dirty="0" err="1" smtClean="0"/>
                        <a:t>borderline</a:t>
                      </a:r>
                      <a:r>
                        <a:rPr lang="pl-PL" sz="1100" baseline="0" dirty="0" smtClean="0"/>
                        <a:t>, zmian po urazie głowy (charakteropatia), choroby Alzheimera, intoksykacji.</a:t>
                      </a:r>
                      <a:endParaRPr lang="pl-P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+ 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77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8" y="992478"/>
            <a:ext cx="7727324" cy="48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4" y="1069752"/>
            <a:ext cx="7765961" cy="49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ussexpublishers.netdna-cdn.com/article-inline-half/blogs/116556/2013/09/133632-133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4" y="978013"/>
            <a:ext cx="3134105" cy="48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1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 smtClean="0"/>
              <a:t>Schizotypowe</a:t>
            </a:r>
            <a:r>
              <a:rPr lang="pl-PL" sz="4000" dirty="0" smtClean="0"/>
              <a:t>  zaburzenie osobowości (F.21)</a:t>
            </a:r>
            <a:br>
              <a:rPr lang="pl-PL" sz="4000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 smtClean="0"/>
              <a:t>Definicja i metafora: Wzorzec zachowań zdominowany społecznymi i interpersonalnymi deficytami naznaczonymi silnym dyskomfortem i ograniczoną zdolnością do, bliskich znajomości, a także zaburzeniami poznawczymi i percepcyjnymi oraz dziwacznymi zachowaniami; początek w wieku młodzieńczym.  </a:t>
            </a:r>
          </a:p>
          <a:p>
            <a:pPr lvl="0"/>
            <a:r>
              <a:rPr lang="pl-PL" sz="2000" dirty="0" smtClean="0"/>
              <a:t>Uwaga: Nie należy rozpoznawać osobowości </a:t>
            </a:r>
            <a:r>
              <a:rPr lang="pl-PL" sz="2000" dirty="0" err="1" smtClean="0"/>
              <a:t>schizotypowej</a:t>
            </a:r>
            <a:r>
              <a:rPr lang="pl-PL" sz="2000" dirty="0" smtClean="0"/>
              <a:t> jeśli określone zachowania występują wyłącznie w czasie epizodu schizofrenii, zaburzenia nastroju z objawami psychotycznymi, cz innego zaburzenia psychotycznego albo są wywołane dominującym całościowym zaburzeniem rozwojowym.</a:t>
            </a:r>
          </a:p>
          <a:p>
            <a:pPr lvl="0"/>
            <a:r>
              <a:rPr lang="pl-PL" sz="2000" dirty="0" smtClean="0"/>
              <a:t> Metafora- „„Jestem dziwaczny, inny, obcy.”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F63C-E8FB-431C-89AC-9B4A034FA9B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lvl="0"/>
            <a:r>
              <a:rPr lang="pl-PL" sz="3200" dirty="0" smtClean="0"/>
              <a:t>Obszary dysfunkcji wg </a:t>
            </a:r>
            <a:r>
              <a:rPr lang="pl-PL" sz="3200" dirty="0" err="1" smtClean="0"/>
              <a:t>SCID-IV</a:t>
            </a:r>
            <a:r>
              <a:rPr lang="pl-PL" sz="3200" dirty="0" smtClean="0"/>
              <a:t> z </a:t>
            </a:r>
            <a:r>
              <a:rPr lang="pl-PL" sz="3200" dirty="0" err="1" smtClean="0"/>
              <a:t>schizotypowym</a:t>
            </a:r>
            <a:r>
              <a:rPr lang="pl-PL" sz="3200" dirty="0" smtClean="0"/>
              <a:t> zaburzeniem osobowości: </a:t>
            </a:r>
            <a:br>
              <a:rPr lang="pl-PL" sz="32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 smtClean="0"/>
              <a:t>Obserwowane zachowania: Dziwne myślenie i mowa (np. niejasne, nieokreślone, metaforyczne, nadmiernie zawiłe albo stereotypowe); Niedostosowany lub sztywny afekt.  </a:t>
            </a:r>
          </a:p>
          <a:p>
            <a:pPr lvl="1"/>
            <a:r>
              <a:rPr lang="pl-PL" sz="2400" dirty="0" smtClean="0"/>
              <a:t>Postrzeganie samego siebie: Myśli odnoszące (z wykluczeniem urojeń odnoszących.</a:t>
            </a:r>
          </a:p>
          <a:p>
            <a:r>
              <a:rPr lang="pl-PL" sz="2400" dirty="0" smtClean="0"/>
              <a:t>Postrzeganie innych osób : Dziwaczne przekonania lub myślenie magiczne, które wpływa na zachowanie   i jest niezgodne z normami subkulturowymi; W dzieciństwie i młodości dziwaczne fantazje i zajęcia;    Niezwykłe spostrzeżenia zmysłowe, wliczając w to złudzenia  odczuć cielesnych ; Podejrzliwość lub nastawienie paranoiczne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Osoby z </a:t>
            </a:r>
            <a:r>
              <a:rPr lang="pl-PL" sz="2400" dirty="0" err="1" smtClean="0"/>
              <a:t>schizotypowym</a:t>
            </a:r>
            <a:r>
              <a:rPr lang="pl-PL" sz="2400" dirty="0" smtClean="0"/>
              <a:t> zaburzeniem osobowości maja skłonność do reakcji dysocjacyjnych lub okresowego nasilenia magicznego stylu myślenia. Stanowią grupę wysokiego ryzyka przejścia w psychozę. </a:t>
            </a:r>
          </a:p>
          <a:p>
            <a:r>
              <a:rPr lang="pl-PL" sz="2400" dirty="0" smtClean="0"/>
              <a:t>Innym poważnym skutkiem </a:t>
            </a:r>
            <a:r>
              <a:rPr lang="pl-PL" sz="2400" dirty="0" err="1" smtClean="0"/>
              <a:t>schizotypowego</a:t>
            </a:r>
            <a:r>
              <a:rPr lang="pl-PL" sz="2400" dirty="0" smtClean="0"/>
              <a:t> zaburzenia osobowości jest wysokie ryzyko zachowań </a:t>
            </a:r>
            <a:r>
              <a:rPr lang="pl-PL" sz="2400" dirty="0" err="1" smtClean="0"/>
              <a:t>suicydialnych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W tolerancyjnych grupach społecznych pędzą często życie nieszkodliwych dziwaków, w bardziej progresywnych społeczeństwach są często wyrzucane na poza nie i spychane do roli clochardów.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</a:t>
            </a:r>
            <a:r>
              <a:rPr lang="pl-PL" sz="3200" dirty="0" err="1" smtClean="0"/>
              <a:t>schizotypowa</a:t>
            </a:r>
            <a:r>
              <a:rPr lang="pl-PL" sz="3200" dirty="0" smtClean="0"/>
              <a:t>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15008" y="4429132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Schizoidalne zaburzenie osobowości (F.60.1)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Wzorzec zachowań zdominowany oderwaniem od relacji międzyludzkich i ograniczonym wyrażaniem emocji w kontaktach interpersonalnych;</a:t>
            </a:r>
            <a:br>
              <a:rPr lang="pl-PL" dirty="0" smtClean="0"/>
            </a:br>
            <a:r>
              <a:rPr lang="pl-PL" dirty="0" smtClean="0"/>
              <a:t>początek w wieku młodzieńczym. </a:t>
            </a:r>
          </a:p>
          <a:p>
            <a:r>
              <a:rPr lang="pl-PL" dirty="0" smtClean="0"/>
              <a:t>Metafora: „Możesz pukać, ale nikogo nie zastaniesz.”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lvl="0"/>
            <a:r>
              <a:rPr lang="pl-PL" sz="3200" dirty="0" smtClean="0"/>
              <a:t>Obszary dysfunkcji wg </a:t>
            </a:r>
            <a:r>
              <a:rPr lang="pl-PL" sz="3200" dirty="0" err="1" smtClean="0"/>
              <a:t>SCID-IV</a:t>
            </a:r>
            <a:r>
              <a:rPr lang="pl-PL" sz="3200" dirty="0" smtClean="0"/>
              <a:t> u osoby ze schizoidalnym zaburzeniem osobowości: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 smtClean="0"/>
              <a:t>Zainteresowania i aktywności: Znajdują przyjemność w nielicznych, jeśli w ogóle, zajęciach; Prawie zawsze wybierają  samotne zajęcia .</a:t>
            </a:r>
            <a:endParaRPr lang="pl-PL" sz="2000" dirty="0" smtClean="0"/>
          </a:p>
          <a:p>
            <a:pPr lvl="1"/>
            <a:r>
              <a:rPr lang="pl-PL" sz="2400" dirty="0" smtClean="0"/>
              <a:t>Bliskie związki: Nie pragną ani nie cieszą się z bliskich związków, dotyczy to również związków rodzinnych  ;  Brak im przyjaciół lub powierników innych niż najbliżsi krewni; Maja niewielkie, jeśli w ogóle, zainteresowanie zdobywaniem seksualnych  doświadczeń z innymi osobami.</a:t>
            </a:r>
            <a:endParaRPr lang="pl-PL" sz="2000" dirty="0" smtClean="0"/>
          </a:p>
          <a:p>
            <a:pPr lvl="1"/>
            <a:r>
              <a:rPr lang="pl-PL" sz="2400" dirty="0" smtClean="0"/>
              <a:t>Relacje  społeczne: Wydają się obojętne  na pochwały lub krytykę innych .</a:t>
            </a: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/>
              <a:t>Osoby ze schizoidalnym zaburzeniem osobowości rzadko prezentują zachowania agresywne uważając, że tłumienie relacji interpersonalnych jest normą.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Hikikomori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8926" y="1178419"/>
            <a:ext cx="3214709" cy="52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schizoidalna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85916" y="1351016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857752" y="5857868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3385-AA5E-4CBA-87EB-E8AFBFAF3CE4}" type="slidenum">
              <a:rPr lang="pl-PL"/>
              <a:pPr/>
              <a:t>2</a:t>
            </a:fld>
            <a:endParaRPr lang="pl-PL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Definicja zaburzeń osobowości – oś II. wg DSM IV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Przewlekle trwający wzorzec patologicznych zachowań i/lub przeżywania manifestujący się w zakresie 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poznawczej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afektywnej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interpersonalnej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kontroli impulsów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Stabilność tych wzorców – sztywność zachowań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Prowadzi do pogorszenia funkcjonowania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Osobowość </a:t>
            </a:r>
            <a:r>
              <a:rPr lang="pl-PL" b="1" dirty="0" err="1" smtClean="0"/>
              <a:t>histrioniczna</a:t>
            </a:r>
            <a:r>
              <a:rPr lang="pl-PL" b="1" dirty="0" smtClean="0"/>
              <a:t> (F.60.4)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3600" dirty="0" smtClean="0"/>
              <a:t>Definicja i metafora</a:t>
            </a:r>
          </a:p>
          <a:p>
            <a:r>
              <a:rPr lang="pl-PL" sz="3600" dirty="0" smtClean="0"/>
              <a:t>Wzorzec zachowań zdominowany przesadnym wyrazem emocjonalnym i staraniami o zwrócenie na siebie uwagi; początek w wieku młodzieńczym.</a:t>
            </a:r>
          </a:p>
          <a:p>
            <a:r>
              <a:rPr lang="pl-PL" sz="3600" dirty="0" smtClean="0"/>
              <a:t> Metafora: „Skoncentruj na mnie całą swoją uwagę.”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3200" dirty="0" smtClean="0"/>
              <a:t>Obszary dysfunkcji wg </a:t>
            </a:r>
            <a:r>
              <a:rPr lang="pl-PL" sz="3200" dirty="0" err="1" smtClean="0"/>
              <a:t>SCID-IV</a:t>
            </a:r>
            <a:r>
              <a:rPr lang="pl-PL" sz="3200" dirty="0" smtClean="0"/>
              <a:t> u osoby z </a:t>
            </a:r>
            <a:r>
              <a:rPr lang="pl-PL" sz="3200" dirty="0" err="1" smtClean="0"/>
              <a:t>histrionicznym</a:t>
            </a:r>
            <a:r>
              <a:rPr lang="pl-PL" sz="3200" dirty="0" smtClean="0"/>
              <a:t> zaburzeniem osobowości: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 smtClean="0"/>
              <a:t>Relacje społeczne: Czują się nieswojo w sytuacjach, w których nie są w centrum uwagi ; Wzajemne oddziaływania z innymi często charakteryzują się niestosownymi  i prowokacyjnymi zachowaniami seksualnymi; Konsekwentnie używają swego wyglądu fizycznego by przyciągnąć czyjąś uwagę; Starają się by relacje były bardziej intymne niż są aktualnie.</a:t>
            </a:r>
            <a:endParaRPr lang="pl-PL" sz="2000" dirty="0" smtClean="0"/>
          </a:p>
          <a:p>
            <a:pPr lvl="1"/>
            <a:r>
              <a:rPr lang="pl-PL" sz="2400" dirty="0" smtClean="0"/>
              <a:t>Emocje: Okazują gwałtowne zmiany i płytką ekspresję emocji.</a:t>
            </a:r>
            <a:endParaRPr lang="pl-PL" sz="2000" dirty="0" smtClean="0"/>
          </a:p>
          <a:p>
            <a:pPr lvl="1"/>
            <a:r>
              <a:rPr lang="pl-PL" sz="2400" dirty="0" smtClean="0"/>
              <a:t>Postrzeganie innych: Łatwo ulegają sugestiom</a:t>
            </a:r>
            <a:r>
              <a:rPr lang="pl-PL" dirty="0" smtClean="0"/>
              <a:t>.                                                                                                                                   </a:t>
            </a:r>
            <a:endParaRPr lang="pl-PL" sz="24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Osoby </a:t>
            </a:r>
            <a:r>
              <a:rPr lang="pl-PL" sz="3600" dirty="0" err="1" smtClean="0"/>
              <a:t>histrioniczne</a:t>
            </a:r>
            <a:r>
              <a:rPr lang="pl-PL" sz="3600" dirty="0" smtClean="0"/>
              <a:t>, nie mogąc zrealizować swoich potrzeb, często stosują prymitywne mechanizmy i w ich wyniku znamiennie często występują u nich zaburzenia dysocjacyjne, konwersyjne, symulowane i pozorowane.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FE70-A843-479D-A58F-D27FCD9917D4}" type="slidenum">
              <a:rPr lang="pl-PL"/>
              <a:pPr/>
              <a:t>23</a:t>
            </a:fld>
            <a:endParaRPr lang="pl-PL"/>
          </a:p>
        </p:txBody>
      </p:sp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217488" y="2389188"/>
            <a:ext cx="8709025" cy="2043112"/>
            <a:chOff x="0" y="0"/>
            <a:chExt cx="5486" cy="1287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486" cy="128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486" cy="128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400">
                  <a:latin typeface="Times New Roman" charset="0"/>
                </a:rPr>
                <a:t>  </a:t>
              </a:r>
              <a:r>
                <a:rPr lang="pl-PL" sz="128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</a:t>
              </a:r>
            </a:p>
          </p:txBody>
        </p:sp>
      </p:grpSp>
      <p:pic>
        <p:nvPicPr>
          <p:cNvPr id="77829" name="Picture 5" descr="hit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"/>
            <a:ext cx="6248400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</a:t>
            </a:r>
            <a:r>
              <a:rPr lang="pl-PL" sz="3200" dirty="0" err="1" smtClean="0"/>
              <a:t>histrioniczna</a:t>
            </a:r>
            <a:r>
              <a:rPr lang="pl-PL" sz="3200" dirty="0" smtClean="0"/>
              <a:t>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000496" y="364331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Osobowość narcystyczna (F.60.8; 301.81)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Wzorzec zachowań zdominowany nastawieniem wielkościowym (w wyobraźni lub na jawie), potrzebą bycia podziwianym, brakiem empatii; początek w wieku młodzieńczym. </a:t>
            </a:r>
          </a:p>
          <a:p>
            <a:r>
              <a:rPr lang="pl-PL" dirty="0" smtClean="0"/>
              <a:t>Metafora: „Mój rozkaz jest twoim życzeniem.”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1143000"/>
          </a:xfrm>
        </p:spPr>
        <p:txBody>
          <a:bodyPr/>
          <a:lstStyle/>
          <a:p>
            <a:r>
              <a:rPr lang="pl-PL" sz="3600" dirty="0" smtClean="0"/>
              <a:t>Główny obszar dysfunkcji wg </a:t>
            </a:r>
            <a:r>
              <a:rPr lang="pl-PL" sz="3600" dirty="0" err="1" smtClean="0"/>
              <a:t>SIDP-IV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928670"/>
            <a:ext cx="8610600" cy="504509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pl-PL" sz="2400" dirty="0" smtClean="0"/>
              <a:t>Samoocena: Ma poczucie iż jest uprzywilejowany, tj. ma nieuzasadnione oczekiwania szczególnie    przychylnego traktowania lub automatycznej uległości dla jego/jej oczekiwań;</a:t>
            </a:r>
          </a:p>
          <a:p>
            <a:pPr marL="342900" lvl="1" indent="-342900">
              <a:buFontTx/>
              <a:buChar char="•"/>
            </a:pPr>
            <a:r>
              <a:rPr lang="pl-PL" sz="2400" dirty="0" smtClean="0"/>
              <a:t> Ma pretensjonalne poczucie własnej ważności np. wyolbrzymia swoje osiągnięcia,   spodziewa się być uznawany za lepszego od innych,    niewspółmiernie do swoich osiągnięć; </a:t>
            </a:r>
          </a:p>
          <a:p>
            <a:pPr marL="342900" lvl="1" indent="-342900">
              <a:buFontTx/>
              <a:buChar char="•"/>
            </a:pPr>
            <a:r>
              <a:rPr lang="pl-PL" sz="2400" dirty="0" smtClean="0"/>
              <a:t>Jest  zaabsorbowany fantazjami o nieograniczonych sukcesach, władzy;, błyskotliwości, urodzie lub idealnej miłości ;</a:t>
            </a:r>
          </a:p>
          <a:p>
            <a:pPr marL="342900" lvl="1" indent="-342900">
              <a:buFontTx/>
              <a:buChar char="•"/>
            </a:pPr>
            <a:r>
              <a:rPr lang="pl-PL" sz="2400" dirty="0" smtClean="0"/>
              <a:t> Często jest zazdrosny o innych, albo wierzy że inni są zazdrośni o niego.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W przebiegu narcystycznego zaburzenia osobowości mogą pojawiać się krótkotrwałe epizody psychotyczne, związane z dysonansem pomiędzy wielkościowymi przekonaniami tych osób a rzeczywistym ich wizerunkiem społecznym.</a:t>
            </a:r>
          </a:p>
          <a:p>
            <a:r>
              <a:rPr lang="pl-PL" sz="2400" dirty="0" smtClean="0"/>
              <a:t> W okresie późnej dorosłości dołączać się mogą również stany depresyjne związane z niezaspokojeniem potrzeby znaczenia. </a:t>
            </a:r>
          </a:p>
          <a:p>
            <a:r>
              <a:rPr lang="pl-PL" sz="2400" dirty="0" smtClean="0"/>
              <a:t>Brak empatii i postawa wielkościowa powodują również często u tych osób niepowodzenia w procesie psychoterapii.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484-82F4-4D54-9DE0-2A9E674AA7F4}" type="slidenum">
              <a:rPr lang="pl-PL"/>
              <a:pPr/>
              <a:t>28</a:t>
            </a:fld>
            <a:endParaRPr lang="pl-PL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Osobowość narcystyczna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Nadmierne poczucie własnego znaczenia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Wielkościowość 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Niezdolność do przyjęcia perspektywy innych osób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populacji ogólnej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CF3-C084-48B1-9EE3-1241599C8494}" type="slidenum">
              <a:rPr lang="pl-PL"/>
              <a:pPr/>
              <a:t>29</a:t>
            </a:fld>
            <a:endParaRPr lang="pl-PL"/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211263" y="2971800"/>
            <a:ext cx="6721475" cy="914400"/>
            <a:chOff x="0" y="0"/>
            <a:chExt cx="4234" cy="576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34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grpSp>
          <p:nvGrpSpPr>
            <p:cNvPr id="76804" name="Group 4"/>
            <p:cNvGrpSpPr>
              <a:grpSpLocks/>
            </p:cNvGrpSpPr>
            <p:nvPr/>
          </p:nvGrpSpPr>
          <p:grpSpPr bwMode="auto">
            <a:xfrm>
              <a:off x="0" y="0"/>
              <a:ext cx="4234" cy="576"/>
              <a:chOff x="0" y="0"/>
              <a:chExt cx="4234" cy="576"/>
            </a:xfrm>
          </p:grpSpPr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34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grpSp>
            <p:nvGrpSpPr>
              <p:cNvPr id="7680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807" cy="576"/>
                <a:chOff x="0" y="0"/>
                <a:chExt cx="1807" cy="576"/>
              </a:xfrm>
            </p:grpSpPr>
            <p:sp>
              <p:nvSpPr>
                <p:cNvPr id="7680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0" cy="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76808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807" cy="576"/>
                  <a:chOff x="0" y="0"/>
                  <a:chExt cx="1807" cy="576"/>
                </a:xfrm>
              </p:grpSpPr>
              <p:sp>
                <p:nvSpPr>
                  <p:cNvPr id="7680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07" cy="5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681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07" cy="5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pl-PL" sz="10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 </a:t>
                    </a:r>
                    <a:r>
                      <a:rPr lang="pl-PL" sz="5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 </a:t>
                    </a:r>
                    <a:r>
                      <a:rPr lang="pl-PL" sz="10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                                                </a:t>
                    </a:r>
                  </a:p>
                </p:txBody>
              </p:sp>
            </p:grpSp>
          </p:grpSp>
        </p:grpSp>
      </p:grpSp>
      <p:pic>
        <p:nvPicPr>
          <p:cNvPr id="76811" name="Picture 11" descr="6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391400" cy="536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Podział zaburzeń osobowości wg </a:t>
            </a:r>
            <a:r>
              <a:rPr lang="pl-PL" dirty="0" smtClean="0"/>
              <a:t>DSM-5</a:t>
            </a:r>
            <a:endParaRPr lang="pl-PL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A.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dziwaczna lub ekscentryczna- obejmuje zaburzenia osobowości paranoiczne, schizoidalne, </a:t>
            </a:r>
            <a:r>
              <a:rPr lang="pl-PL" sz="2800" dirty="0" err="1">
                <a:cs typeface="Times New Roman" charset="0"/>
              </a:rPr>
              <a:t>schizotypowe</a:t>
            </a:r>
            <a:r>
              <a:rPr lang="pl-PL" sz="2800" dirty="0">
                <a:cs typeface="Times New Roman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B.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dramatyczna, emocjonalna, kapryśna- obejmuje zaburzenia osobowości antyspołeczne, pograniczne, </a:t>
            </a:r>
            <a:r>
              <a:rPr lang="pl-PL" sz="2800" dirty="0" err="1">
                <a:cs typeface="Times New Roman" charset="0"/>
              </a:rPr>
              <a:t>histrioniczne</a:t>
            </a:r>
            <a:r>
              <a:rPr lang="pl-PL" sz="2800" dirty="0">
                <a:cs typeface="Times New Roman" charset="0"/>
              </a:rPr>
              <a:t>, </a:t>
            </a:r>
            <a:r>
              <a:rPr lang="pl-PL" sz="2800" dirty="0" smtClean="0">
                <a:cs typeface="Times New Roman" charset="0"/>
              </a:rPr>
              <a:t>narcystyczne, bierno-agresywna.</a:t>
            </a:r>
            <a:endParaRPr lang="pl-PL" sz="2800" dirty="0">
              <a:cs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C.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lękowa, bojaźliwa- obejmuje zaburzenia osobowości unikające, zależne, obsesyjno-</a:t>
            </a:r>
            <a:r>
              <a:rPr lang="pl-PL" sz="2800" dirty="0" err="1">
                <a:cs typeface="Times New Roman" charset="0"/>
              </a:rPr>
              <a:t>kompulsyjne</a:t>
            </a:r>
            <a:r>
              <a:rPr lang="pl-PL" sz="2800" dirty="0"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BA2E-52F5-4888-B8BB-5AA9D85F7737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A0B2-836E-403A-A786-03C9EADCAEFA}" type="slidenum">
              <a:rPr lang="pl-PL"/>
              <a:pPr/>
              <a:t>30</a:t>
            </a:fld>
            <a:endParaRPr lang="pl-PL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89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138238" y="1892300"/>
            <a:ext cx="6867525" cy="3073400"/>
            <a:chOff x="-3" y="-3"/>
            <a:chExt cx="4326" cy="1936"/>
          </a:xfrm>
        </p:grpSpPr>
        <p:grpSp>
          <p:nvGrpSpPr>
            <p:cNvPr id="81924" name="Group 4"/>
            <p:cNvGrpSpPr>
              <a:grpSpLocks/>
            </p:cNvGrpSpPr>
            <p:nvPr/>
          </p:nvGrpSpPr>
          <p:grpSpPr bwMode="auto">
            <a:xfrm>
              <a:off x="0" y="0"/>
              <a:ext cx="4320" cy="1930"/>
              <a:chOff x="0" y="0"/>
              <a:chExt cx="4320" cy="1930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0" cy="1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71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          </a:t>
                </a:r>
              </a:p>
              <a:p>
                <a:pPr algn="ctr" eaLnBrk="0" hangingPunct="0"/>
                <a:endParaRPr lang="pl-PL" sz="2400">
                  <a:latin typeface="Times New Roman" charset="0"/>
                </a:endParaRPr>
              </a:p>
            </p:txBody>
          </p:sp>
          <p:sp>
            <p:nvSpPr>
              <p:cNvPr id="8192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0" cy="193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4326" cy="193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81928" name="Picture 8" descr="musso_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75" y="381000"/>
            <a:ext cx="513873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76A6-F475-44D6-ACD4-F38B58CFA530}" type="slidenum">
              <a:rPr lang="pl-PL"/>
              <a:pPr/>
              <a:t>31</a:t>
            </a:fld>
            <a:endParaRPr lang="pl-PL"/>
          </a:p>
        </p:txBody>
      </p:sp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966788" y="1836738"/>
            <a:ext cx="7212012" cy="3186112"/>
            <a:chOff x="0" y="0"/>
            <a:chExt cx="4543" cy="2007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54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0" y="0"/>
              <a:ext cx="4543" cy="2007"/>
              <a:chOff x="0" y="0"/>
              <a:chExt cx="4543" cy="2007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3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809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3" cy="2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 sz="1000">
                    <a:latin typeface="Verdana" pitchFamily="34" charset="0"/>
                  </a:rPr>
                  <a:t>  </a:t>
                </a:r>
                <a:r>
                  <a:rPr lang="pl-PL" sz="19300">
                    <a:latin typeface="Verdana" pitchFamily="34" charset="0"/>
                  </a:rPr>
                  <a:t> </a:t>
                </a:r>
                <a:r>
                  <a:rPr lang="pl-PL" sz="1000">
                    <a:latin typeface="Verdana" pitchFamily="34" charset="0"/>
                  </a:rPr>
                  <a:t>                                         </a:t>
                </a:r>
              </a:p>
              <a:p>
                <a:pPr eaLnBrk="0" hangingPunct="0"/>
                <a:endParaRPr lang="pl-PL" sz="1000">
                  <a:latin typeface="Verdana" pitchFamily="34" charset="0"/>
                </a:endParaRPr>
              </a:p>
            </p:txBody>
          </p:sp>
        </p:grpSp>
      </p:grpSp>
      <p:pic>
        <p:nvPicPr>
          <p:cNvPr id="80903" name="Picture 7" descr="Photo of William J. Clin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913" y="381000"/>
            <a:ext cx="3776662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narcystyczna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572132" y="142873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Osobowość pograniczna (typu </a:t>
            </a:r>
            <a:r>
              <a:rPr lang="pl-PL" sz="3200" b="1" i="1" dirty="0" err="1" smtClean="0"/>
              <a:t>borderline</a:t>
            </a:r>
            <a:r>
              <a:rPr lang="pl-PL" sz="3200" b="1" dirty="0" smtClean="0"/>
              <a:t>; osobowość z pogranicza; F.60.3)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Wzorzec zachowań zdominowany niestabilnością w relacjach interpersonalnych, ocenie osoby własnej i afektach oraz zaznaczona wybuchowość; początek w wieku młodzieńczym. </a:t>
            </a:r>
          </a:p>
          <a:p>
            <a:r>
              <a:rPr lang="pl-PL" dirty="0" smtClean="0"/>
              <a:t>Metafora: „Będę bardzo, jeśli spróbujesz mnie opuścić.”</a:t>
            </a:r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Główne obszary dysfunkcji wg </a:t>
            </a:r>
            <a:r>
              <a:rPr lang="pl-PL" dirty="0" err="1" smtClean="0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Samoocena:  silna i uporczywa niestabilność własnego wizerunku  lub poczucia tożsamości                                                                                                </a:t>
            </a:r>
            <a:endParaRPr lang="pl-PL" sz="2400" dirty="0" smtClean="0"/>
          </a:p>
          <a:p>
            <a:pPr lvl="1"/>
            <a:r>
              <a:rPr lang="pl-PL" dirty="0" smtClean="0"/>
              <a:t>Stres i gniew:   intensywny gniew lub trudności z pohamowaniem złości; Przelotne, związane ze stresem paranoiczne myśli lub poważne objawy dysocjacyjne   ;  Powtarzające się </a:t>
            </a:r>
            <a:r>
              <a:rPr lang="pl-PL" dirty="0" err="1" smtClean="0"/>
              <a:t>suicydialne</a:t>
            </a:r>
            <a:r>
              <a:rPr lang="pl-PL" dirty="0" smtClean="0"/>
              <a:t> zachowania, gesty i pogróżki lub samouszkodzenia   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000108"/>
            <a:ext cx="8610600" cy="4973655"/>
          </a:xfrm>
        </p:spPr>
        <p:txBody>
          <a:bodyPr/>
          <a:lstStyle/>
          <a:p>
            <a:r>
              <a:rPr lang="pl-PL" sz="2400" dirty="0" smtClean="0"/>
              <a:t>Osobowość typu </a:t>
            </a:r>
            <a:r>
              <a:rPr lang="pl-PL" sz="2400" i="1" dirty="0" err="1" smtClean="0"/>
              <a:t>borderline</a:t>
            </a:r>
            <a:r>
              <a:rPr lang="pl-PL" sz="2400" dirty="0" smtClean="0"/>
              <a:t> współistnieje z licznymi zaburzeniami psychicznymi z osi I wg DSM IV, takimi jak: zespół stresu pourazowego, depresja, choroba afektywna dwubiegunowa (raczej typu II), bulimia psychiczna, nadużywanie i uzależnienie od substancji psychoaktywnych, zaburzenie </a:t>
            </a:r>
            <a:r>
              <a:rPr lang="pl-PL" sz="2400" dirty="0" err="1" smtClean="0"/>
              <a:t>obsesyjno-kompulsyjne</a:t>
            </a:r>
            <a:r>
              <a:rPr lang="pl-PL" sz="2400" dirty="0" smtClean="0"/>
              <a:t> czy wreszcie ADHD. </a:t>
            </a:r>
          </a:p>
          <a:p>
            <a:r>
              <a:rPr lang="pl-PL" sz="2400" dirty="0" smtClean="0"/>
              <a:t>Ze względu na aktywność </a:t>
            </a:r>
            <a:r>
              <a:rPr lang="pl-PL" sz="2400" dirty="0" err="1" smtClean="0"/>
              <a:t>suicydialną</a:t>
            </a:r>
            <a:r>
              <a:rPr lang="pl-PL" sz="2400" dirty="0" smtClean="0"/>
              <a:t> osób z osobowością typu </a:t>
            </a:r>
            <a:r>
              <a:rPr lang="pl-PL" sz="2400" i="1" dirty="0" err="1" smtClean="0"/>
              <a:t>borderline</a:t>
            </a:r>
            <a:r>
              <a:rPr lang="pl-PL" sz="2400" dirty="0" smtClean="0"/>
              <a:t>, okresy depresji w tym zaburzeniu osobowości, a także nadużywanie substancji psychoaktywnych, istnieje bardzo duże u tych osób ryzyko prób samobójczych i samobójstw. 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U części tych osób mogą pojawiać się również „wstawki” psychotyczne. Ze względu na dobrze definiowane kryteria osobowości typu </a:t>
            </a:r>
            <a:r>
              <a:rPr lang="pl-PL" sz="2800" i="1" dirty="0" err="1" smtClean="0"/>
              <a:t>borderline</a:t>
            </a:r>
            <a:r>
              <a:rPr lang="pl-PL" sz="2800" dirty="0" smtClean="0"/>
              <a:t> znana jest epidemiologia tego zaburzenia w populacji ogólnej – wynosi ona ok. 3% tej populacji, ale aż ok. 5% populacji kobiet. </a:t>
            </a:r>
          </a:p>
          <a:p>
            <a:r>
              <a:rPr lang="pl-PL" sz="2800" dirty="0" smtClean="0"/>
              <a:t>Jednocześnie ocenia się, że w grupie osób leczonych psychiatrycznie (ambulatoryjnie i szpitalnie) rozpowszechnienie osobowości typu </a:t>
            </a:r>
            <a:r>
              <a:rPr lang="pl-PL" sz="2800" i="1" dirty="0" err="1" smtClean="0"/>
              <a:t>borderline</a:t>
            </a:r>
            <a:r>
              <a:rPr lang="pl-PL" sz="2800" i="1" dirty="0" smtClean="0"/>
              <a:t> </a:t>
            </a:r>
            <a:r>
              <a:rPr lang="pl-PL" sz="2800" dirty="0" smtClean="0"/>
              <a:t>wynosi od 10% do 20%.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DE33-661E-45AA-B9DD-0CD5153A490B}" type="slidenum">
              <a:rPr lang="pl-PL"/>
              <a:pPr/>
              <a:t>37</a:t>
            </a:fld>
            <a:endParaRPr lang="pl-PL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66800" y="-1020763"/>
            <a:ext cx="7772400" cy="2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l-PL" sz="3200">
                <a:solidFill>
                  <a:schemeClr val="tx2"/>
                </a:solidFill>
                <a:latin typeface="Times New Roman" charset="0"/>
              </a:rPr>
              <a:t>Częste zaburzenia współistniejące z BPD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l-PL" sz="28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latin typeface="Symbol" pitchFamily="18" charset="2"/>
                <a:cs typeface="Times New Roman" charset="0"/>
              </a:rPr>
              <a:t>·</a:t>
            </a:r>
            <a:r>
              <a:rPr lang="en-US" sz="28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PTSD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afektywne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lękowe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nadużywanie substancji psychoaktywnych (54%)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identyfikacji seksualnej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ADHD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odżywiania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osobowość mnoga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OCD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8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BPD?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571900" cy="49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29256" y="428604"/>
            <a:ext cx="3239211" cy="31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pograniczna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643570" y="285749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Wiązki zaburzeń osobowości</a:t>
            </a:r>
          </a:p>
        </p:txBody>
      </p:sp>
      <p:sp>
        <p:nvSpPr>
          <p:cNvPr id="1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B569-1BF1-452F-AC31-F96490C00CE0}" type="slidenum">
              <a:rPr lang="pl-PL"/>
              <a:pPr/>
              <a:t>4</a:t>
            </a:fld>
            <a:endParaRPr lang="pl-PL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990600" y="2590800"/>
            <a:ext cx="2514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A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3733800" y="2590800"/>
            <a:ext cx="22098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B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6400800" y="2590800"/>
            <a:ext cx="2209800" cy="1219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C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2286000" y="4038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4876800" y="41148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7467600" y="4038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255713" y="521493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schizofrenia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287838" y="5138738"/>
            <a:ext cx="166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 afektywne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567488" y="5062538"/>
            <a:ext cx="1814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lękowe i</a:t>
            </a:r>
          </a:p>
          <a:p>
            <a:pPr algn="ctr"/>
            <a:r>
              <a:rPr lang="pl-PL" sz="2400">
                <a:latin typeface="Tahoma" pitchFamily="34" charset="0"/>
              </a:rPr>
              <a:t>uzależnienia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6629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900" dirty="0" smtClean="0">
                <a:effectLst/>
              </a:rPr>
              <a:t>Neurobiologia </a:t>
            </a:r>
            <a:r>
              <a:rPr lang="en-US" sz="3900" dirty="0" smtClean="0">
                <a:effectLst/>
              </a:rPr>
              <a:t>BPD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30580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pl-PL" sz="2000" b="1" u="sng" dirty="0" smtClean="0">
                <a:effectLst/>
              </a:rPr>
              <a:t>Nadaktywność </a:t>
            </a:r>
            <a:r>
              <a:rPr lang="pl-PL" sz="2000" b="1" u="sng" dirty="0" err="1" smtClean="0">
                <a:effectLst/>
              </a:rPr>
              <a:t>amygdala</a:t>
            </a:r>
            <a:r>
              <a:rPr lang="pl-PL" sz="2000" b="1" u="sng" dirty="0" smtClean="0">
                <a:effectLst/>
              </a:rPr>
              <a:t>  </a:t>
            </a:r>
            <a:r>
              <a:rPr lang="pl-PL" sz="2000" b="1" i="1" u="sng" dirty="0" smtClean="0">
                <a:effectLst/>
              </a:rPr>
              <a:t>(silnik) </a:t>
            </a:r>
            <a:endParaRPr lang="en-US" sz="2000" b="1" i="1" u="sng" dirty="0" smtClean="0">
              <a:effectLst/>
            </a:endParaRPr>
          </a:p>
          <a:p>
            <a:pPr lvl="1" eaLnBrk="1" hangingPunct="1"/>
            <a:r>
              <a:rPr lang="pl-PL" sz="2000" dirty="0" smtClean="0">
                <a:effectLst/>
              </a:rPr>
              <a:t>Intensywność reakcji emocjonalnych – poczucie „ciągłego” nieszczęścia </a:t>
            </a:r>
            <a:endParaRPr lang="en-US" sz="2000" dirty="0" smtClean="0">
              <a:effectLst/>
            </a:endParaRPr>
          </a:p>
          <a:p>
            <a:pPr lvl="1" eaLnBrk="1" hangingPunct="1"/>
            <a:r>
              <a:rPr lang="pl-PL" sz="2000" dirty="0" smtClean="0">
                <a:effectLst/>
              </a:rPr>
              <a:t>Dysocjacja i myślenie psychotyczne </a:t>
            </a:r>
            <a:endParaRPr lang="en-US" sz="2000" dirty="0" smtClean="0">
              <a:effectLst/>
            </a:endParaRPr>
          </a:p>
          <a:p>
            <a:pPr lvl="1" eaLnBrk="1" hangingPunct="1"/>
            <a:endParaRPr lang="en-US" sz="2000" dirty="0" smtClean="0">
              <a:effectLst/>
            </a:endParaRPr>
          </a:p>
          <a:p>
            <a:pPr lvl="1" eaLnBrk="1" hangingPunct="1">
              <a:buFontTx/>
              <a:buNone/>
            </a:pPr>
            <a:r>
              <a:rPr lang="pl-PL" sz="2000" b="1" dirty="0" smtClean="0">
                <a:effectLst/>
              </a:rPr>
              <a:t>Obszary dysfunkcji </a:t>
            </a:r>
            <a:endParaRPr lang="en-US" sz="2000" b="1" dirty="0" smtClean="0">
              <a:effectLst/>
            </a:endParaRPr>
          </a:p>
          <a:p>
            <a:pPr lvl="1" eaLnBrk="1" hangingPunct="1"/>
            <a:r>
              <a:rPr lang="en-US" sz="2000" b="1" dirty="0" smtClean="0">
                <a:effectLst/>
              </a:rPr>
              <a:t> </a:t>
            </a:r>
            <a:r>
              <a:rPr lang="pl-PL" sz="2000" b="1" u="sng" dirty="0" smtClean="0">
                <a:effectLst/>
              </a:rPr>
              <a:t>Prawa półkula </a:t>
            </a:r>
            <a:r>
              <a:rPr lang="en-US" sz="2000" dirty="0" smtClean="0">
                <a:effectLst/>
              </a:rPr>
              <a:t>-  </a:t>
            </a:r>
            <a:r>
              <a:rPr lang="pl-PL" sz="2000" dirty="0" smtClean="0">
                <a:effectLst/>
              </a:rPr>
              <a:t>zaburzenia granicy </a:t>
            </a:r>
            <a:r>
              <a:rPr lang="pl-PL" sz="2000" dirty="0" err="1" smtClean="0">
                <a:effectLst/>
              </a:rPr>
              <a:t>self</a:t>
            </a:r>
            <a:r>
              <a:rPr lang="pl-PL" sz="2000" dirty="0" smtClean="0">
                <a:effectLst/>
              </a:rPr>
              <a:t> </a:t>
            </a:r>
            <a:endParaRPr lang="en-US" sz="2000" dirty="0" smtClean="0">
              <a:effectLst/>
            </a:endParaRPr>
          </a:p>
          <a:p>
            <a:pPr lvl="1" eaLnBrk="1" hangingPunct="1"/>
            <a:r>
              <a:rPr lang="en-US" sz="2000" b="1" u="sng" dirty="0" smtClean="0">
                <a:effectLst/>
              </a:rPr>
              <a:t>Orbital Frontal Cortex</a:t>
            </a:r>
            <a:r>
              <a:rPr lang="en-US" sz="2000" dirty="0" smtClean="0">
                <a:effectLst/>
              </a:rPr>
              <a:t> – </a:t>
            </a:r>
            <a:r>
              <a:rPr lang="pl-PL" sz="2000" dirty="0" smtClean="0">
                <a:effectLst/>
              </a:rPr>
              <a:t>impulsywność  </a:t>
            </a:r>
          </a:p>
          <a:p>
            <a:pPr lvl="1" eaLnBrk="1" hangingPunct="1"/>
            <a:r>
              <a:rPr lang="pl-PL" sz="2000" dirty="0" smtClean="0">
                <a:effectLst/>
              </a:rPr>
              <a:t>(</a:t>
            </a:r>
            <a:r>
              <a:rPr lang="pl-PL" sz="2000" b="1" u="sng" dirty="0" smtClean="0">
                <a:effectLst/>
              </a:rPr>
              <a:t>Kora </a:t>
            </a:r>
            <a:r>
              <a:rPr lang="pl-PL" sz="2000" b="1" u="sng" dirty="0" err="1" smtClean="0">
                <a:effectLst/>
              </a:rPr>
              <a:t>prefrontalna</a:t>
            </a:r>
            <a:r>
              <a:rPr lang="pl-PL" sz="2000" b="1" u="sng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– </a:t>
            </a:r>
            <a:r>
              <a:rPr lang="pl-PL" sz="2000" dirty="0" smtClean="0">
                <a:effectLst/>
              </a:rPr>
              <a:t>zaburzenia pamięci operacyjnej </a:t>
            </a:r>
            <a:r>
              <a:rPr lang="en-US" sz="2000" dirty="0" smtClean="0">
                <a:effectLst/>
              </a:rPr>
              <a:t> </a:t>
            </a:r>
            <a:r>
              <a:rPr lang="en-US" sz="2000" i="1" dirty="0" smtClean="0">
                <a:effectLst/>
              </a:rPr>
              <a:t>(</a:t>
            </a:r>
            <a:r>
              <a:rPr lang="pl-PL" sz="2000" i="1" dirty="0" smtClean="0">
                <a:effectLst/>
              </a:rPr>
              <a:t>hamulce</a:t>
            </a:r>
            <a:r>
              <a:rPr lang="en-US" sz="2000" i="1" dirty="0" smtClean="0">
                <a:effectLst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i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effectLst/>
            </a:endParaRPr>
          </a:p>
        </p:txBody>
      </p:sp>
      <p:pic>
        <p:nvPicPr>
          <p:cNvPr id="13316" name="Picture 4" descr="MPj038580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"/>
            <a:ext cx="3124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9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solidFill>
                  <a:srgbClr val="FF0000"/>
                </a:solidFill>
              </a:rPr>
              <a:t>Zmiany GAF w przebiegu DBT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>
              <a:solidFill>
                <a:srgbClr val="FF0000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04938"/>
            <a:ext cx="8077200" cy="5453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257800" y="3579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FF0000"/>
              </a:solidFill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3352800" y="2057400"/>
            <a:ext cx="3200400" cy="3278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FF0000"/>
              </a:solidFill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667000" y="5029200"/>
            <a:ext cx="59341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912813" eaLnBrk="0" hangingPunct="0"/>
            <a:r>
              <a:rPr lang="en-US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010400" y="175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912813" eaLnBrk="0" hangingPunct="0"/>
            <a:r>
              <a:rPr lang="en-US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981200" y="2667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Paired Sample t-test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</a:rPr>
              <a:t>t = -17.55(36), p&lt; .01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4267200" y="5057924"/>
            <a:ext cx="2547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dirty="0" err="1" smtClean="0">
                <a:solidFill>
                  <a:srgbClr val="FF0000"/>
                </a:solidFill>
              </a:rPr>
              <a:t>śr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28.16, SD = 10.70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581400" y="1628924"/>
            <a:ext cx="2406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dirty="0" err="1" smtClean="0">
                <a:solidFill>
                  <a:srgbClr val="FF0000"/>
                </a:solidFill>
              </a:rPr>
              <a:t>śr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57.51, SD = 5.91</a:t>
            </a:r>
          </a:p>
        </p:txBody>
      </p:sp>
    </p:spTree>
    <p:extLst>
      <p:ext uri="{BB962C8B-B14F-4D97-AF65-F5344CB8AC3E}">
        <p14:creationId xmlns:p14="http://schemas.microsoft.com/office/powerpoint/2010/main" val="2169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Aripiprazol</a:t>
            </a:r>
            <a:r>
              <a:rPr lang="pl-PL" dirty="0" smtClean="0"/>
              <a:t> w terapii BPD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11286"/>
              </p:ext>
            </p:extLst>
          </p:nvPr>
        </p:nvGraphicFramePr>
        <p:xfrm>
          <a:off x="457200" y="1600200"/>
          <a:ext cx="82296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Lieb i in. 2010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8610600" cy="1143000"/>
          </a:xfrm>
        </p:spPr>
        <p:txBody>
          <a:bodyPr/>
          <a:lstStyle/>
          <a:p>
            <a:r>
              <a:rPr lang="pl-PL" sz="3200" b="1" dirty="0" err="1" smtClean="0"/>
              <a:t>Antysocjalne</a:t>
            </a:r>
            <a:r>
              <a:rPr lang="pl-PL" sz="3200" b="1" dirty="0" smtClean="0"/>
              <a:t> zaburzenie osobowości (</a:t>
            </a:r>
            <a:r>
              <a:rPr lang="pl-PL" sz="3200" b="1" dirty="0" err="1" smtClean="0"/>
              <a:t>dyssocjalne</a:t>
            </a:r>
            <a:r>
              <a:rPr lang="pl-PL" sz="3200" b="1" dirty="0" smtClean="0"/>
              <a:t> zaburzenie osobowości; F.60.2)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/>
            </a:r>
            <a:b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</a:t>
            </a:r>
            <a:endParaRPr lang="en-US" alt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Powtarzalne łamanie prawa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Ag</a:t>
            </a:r>
            <a:r>
              <a:rPr lang="pl-PL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resywność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Impulsywność 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Kłamliwość 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Brak umiaru i refleksyjności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Metafora: </a:t>
            </a:r>
          </a:p>
          <a:p>
            <a:r>
              <a:rPr lang="pl-PL" dirty="0" smtClean="0"/>
              <a:t>„Zrobię, co zechcę, kiedy zechcę.”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Główny obszar dysfunkcji wg </a:t>
            </a:r>
            <a:r>
              <a:rPr lang="pl-PL" dirty="0" err="1" smtClean="0"/>
              <a:t>SIDP-IV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14282" y="1285860"/>
            <a:ext cx="8610600" cy="4525963"/>
          </a:xfrm>
        </p:spPr>
        <p:txBody>
          <a:bodyPr/>
          <a:lstStyle/>
          <a:p>
            <a:r>
              <a:rPr lang="pl-PL" dirty="0" smtClean="0"/>
              <a:t>Przystosowanie społeczne: </a:t>
            </a:r>
          </a:p>
          <a:p>
            <a:r>
              <a:rPr lang="pl-PL" sz="2400" dirty="0" smtClean="0"/>
              <a:t>Drażliwość i agresywność, na które wskazuje udział w powtarzających się  bójkach    i napaściach;</a:t>
            </a:r>
          </a:p>
          <a:p>
            <a:r>
              <a:rPr lang="pl-PL" sz="2400" dirty="0" smtClean="0"/>
              <a:t> Niezdolność do dostosowania się do społecznych norm w zakresie respektowania   prawa, na co wskazuje powtarzające się dokonywanie czynów     mogących doprowadzić do aresztowania (np. kradzieże, łącznie z rozbojem, włamania, handel narkotykami, uprawianie seksu za pieniądze); </a:t>
            </a:r>
          </a:p>
          <a:p>
            <a:r>
              <a:rPr lang="pl-PL" sz="2400" dirty="0" smtClean="0"/>
              <a:t>Konsekwentna nieodpowiedzialność, na którą wskazuje niemożność utrzymania stałej pracy i dotrzymania zobowiązań finansowych; 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Oszukiwanie, na które wskazują powtarzające się kłamstwa, używanie    pseudonimów lub oszukiwanie  innych dla osobistej korzyści lub przyjemności; Impulsywność lub niemożność planowania nawet bliskiej przyszłości;</a:t>
            </a:r>
          </a:p>
          <a:p>
            <a:r>
              <a:rPr lang="pl-PL" sz="2800" dirty="0" smtClean="0"/>
              <a:t> Brak wyrzutów sumienia, wyrażany obojętnością lub łatwym usprawiedliwianiem się po skrzywdzeniu, złym potraktowaniu lub okradzeniu innych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i rokowanie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Rokowanie jest zróżnicowane, ale w większości przypadków efektem </a:t>
            </a:r>
            <a:r>
              <a:rPr lang="pl-PL" dirty="0" err="1" smtClean="0"/>
              <a:t>antysocjalnego</a:t>
            </a:r>
            <a:r>
              <a:rPr lang="pl-PL" dirty="0" smtClean="0"/>
              <a:t> zaburzenia osobowości są: nadużywanie substancji psychoaktywnych, samobójstwa i samouszkodzenia, przestępstwa przeciwko zdrowiu i życiu, co powoduję, że największą  do badania w kierunku tego zaburzenia grupą są przestępcy recydywiści.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DFF3-DD8A-456D-A763-B663AE2A260F}" type="slidenum">
              <a:rPr lang="pl-PL"/>
              <a:pPr/>
              <a:t>47</a:t>
            </a:fld>
            <a:endParaRPr lang="pl-PL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Epidemiologia antysocjalnego ZO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mężczyzn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1%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kobiet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40%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chłopców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24%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dziewcząt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 zaburzeniami zachowania rozwija w okresie dorosłości rozwija </a:t>
            </a:r>
            <a:r>
              <a:rPr lang="pl-PL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antysocjalne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ZO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ryzyka – zaburzeni rodzice, niska inteligencja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C429-7407-409B-84DA-7B7206E24D1D}" type="slidenum">
              <a:rPr lang="pl-PL"/>
              <a:pPr/>
              <a:t>48</a:t>
            </a:fld>
            <a:endParaRPr lang="pl-PL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Hutchings 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Mednick (1977) – 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badania 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662 adopt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owanych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20574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 ojciec miał przeszłość</a:t>
            </a:r>
          </a:p>
          <a:p>
            <a:pPr marL="342900" indent="-342900">
              <a:spcBef>
                <a:spcPct val="20000"/>
              </a:spcBef>
            </a:pP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kryminalną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?	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   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% 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synów przestępców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Bio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Adop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10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12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22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36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49E-1174-43C5-9510-23FFC0C01CDA}" type="slidenum">
              <a:rPr lang="pl-PL"/>
              <a:pPr/>
              <a:t>49</a:t>
            </a:fld>
            <a:endParaRPr lang="pl-PL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Raine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in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(1990)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Wolne fale w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EEG,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wolne tętno i gorsze przewodnictwo skórne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wieku 15 lat jest predyktorem zachowań przestępczych w wieku 24 laty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Paranoiczne zaburzenie osobowości (kod wg ICD-10:F.60.0)</a:t>
            </a:r>
            <a:br>
              <a:rPr lang="pl-PL" sz="3600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Definicja i metafora: </a:t>
            </a:r>
          </a:p>
          <a:p>
            <a:r>
              <a:rPr lang="pl-PL" sz="2800" dirty="0" smtClean="0"/>
              <a:t>	Dominujący brak zaufania i podejrzliwość wobec innych, tak, że motywy ich postępowania są oceniane jako wrogie . Metafora- „Nie ufaj nikomu” .</a:t>
            </a:r>
          </a:p>
          <a:p>
            <a:r>
              <a:rPr lang="pl-PL" sz="2800" dirty="0" smtClean="0"/>
              <a:t> Uwaga: Nie należy rozpoznawać osobowości paranoicznej jeśli określone zachowania występują wyłącznie w czasie epizodu schizofrenii, zaburzenia nastroju z objawami psychotycznymi, czy innego zaburzenia psychotycznego albo są wywołane ogólnym stanem zdrowia.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5076-60F0-4D7F-9651-C03F505A7E9E}" type="slidenum">
              <a:rPr lang="pl-PL"/>
              <a:pPr/>
              <a:t>50</a:t>
            </a:fld>
            <a:endParaRPr lang="pl-PL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 – czynniki rodzinne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Częste stosowanie kar fizycznych</a:t>
            </a:r>
            <a:endParaRPr lang="en-US" altLang="en-US" sz="36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Emocjonalne zaniedbania, odrzucenie</a:t>
            </a:r>
            <a:endParaRPr lang="en-US" altLang="en-US" sz="36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Ojcowie nadużywający alkoholu</a:t>
            </a:r>
            <a:endParaRPr lang="en-US" altLang="en-US" sz="3600"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7950-0F0B-49FC-9FD7-BB4CD1D2B271}" type="slidenum">
              <a:rPr lang="pl-PL"/>
              <a:pPr/>
              <a:t>51</a:t>
            </a:fld>
            <a:endParaRPr lang="pl-PL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 – czynniki rodzinne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Raine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in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(1995)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Dziecięce deficyty neuromotoryczne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+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Ubóstwo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+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Rodzinna niestabilność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70-procentowe ryzyko przestępczości u mężczyzn w wieku 18 lat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</a:t>
            </a:r>
            <a:r>
              <a:rPr lang="pl-PL" sz="3200" dirty="0" err="1" smtClean="0"/>
              <a:t>antysocjalna</a:t>
            </a:r>
            <a:r>
              <a:rPr lang="pl-PL" sz="3200" dirty="0" smtClean="0"/>
              <a:t>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15008" y="364331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Osobowość bierno-agresywna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Wzorzec zachowań zdominowany negatywnym nastawieniem i biernym oporem względem wymagań stosownego zachowania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FD5-B548-405E-BC1D-286F9918B014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Typowe pytania celem detekcji osobowości </a:t>
            </a:r>
            <a:r>
              <a:rPr lang="pl-PL" dirty="0" err="1" smtClean="0"/>
              <a:t>bierno-agreswnej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400" dirty="0" smtClean="0"/>
              <a:t>Czy kiedy ktoś prosi Pana(</a:t>
            </a:r>
            <a:r>
              <a:rPr lang="pl-PL" sz="2400" dirty="0" err="1" smtClean="0"/>
              <a:t>ią</a:t>
            </a:r>
            <a:r>
              <a:rPr lang="pl-PL" sz="2400" dirty="0" smtClean="0"/>
              <a:t>) o zrobienie czegoś na co nie ma Pan(i) ochoty, zgadza się Pan(i), ale potem pracuje powoli albo źle?</a:t>
            </a:r>
          </a:p>
          <a:p>
            <a:pPr>
              <a:buNone/>
            </a:pPr>
            <a:endParaRPr lang="pl-PL" sz="2400" dirty="0" smtClean="0"/>
          </a:p>
          <a:p>
            <a:pPr lvl="0"/>
            <a:r>
              <a:rPr lang="pl-PL" sz="2400" dirty="0" smtClean="0"/>
              <a:t>Czy jeśli nie chce Pan(i) czegoś zrobić, często po prostu „zapomina” Pan(i) o tym?</a:t>
            </a:r>
          </a:p>
          <a:p>
            <a:pPr>
              <a:buNone/>
            </a:pPr>
            <a:r>
              <a:rPr lang="pl-PL" sz="2400" dirty="0" smtClean="0"/>
              <a:t> </a:t>
            </a:r>
          </a:p>
          <a:p>
            <a:pPr lvl="0"/>
            <a:r>
              <a:rPr lang="pl-PL" sz="2400" dirty="0" smtClean="0"/>
              <a:t>Czy często czuje Pan(i), że ktoś Pana(i) nie rozumie albo nie docenia tego co Pan(i) robi?</a:t>
            </a:r>
          </a:p>
          <a:p>
            <a:pPr>
              <a:buNone/>
            </a:pPr>
            <a:r>
              <a:rPr lang="pl-PL" sz="2400" dirty="0" smtClean="0"/>
              <a:t> </a:t>
            </a:r>
          </a:p>
          <a:p>
            <a:pPr lvl="0"/>
            <a:r>
              <a:rPr lang="pl-PL" sz="2400" dirty="0" smtClean="0"/>
              <a:t>Czy jest Pan(i) zrzędliwy i chętny do sporów?</a:t>
            </a:r>
          </a:p>
          <a:p>
            <a:r>
              <a:rPr lang="pl-PL" sz="2400" dirty="0" smtClean="0"/>
              <a:t> 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bierno-agresywna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3000364" y="3357562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Osobowość unikowa (unikająca, lękliwa; F.60.6)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Wzorzec zachowań zdominowany przejawami społecznych zahamowań, poczuciem nie przystawania i nadwrażliwością na negatywną ocenę; początek w wieku młodzieńczym.</a:t>
            </a:r>
          </a:p>
          <a:p>
            <a:r>
              <a:rPr lang="pl-PL" dirty="0" smtClean="0"/>
              <a:t> Metafora: „Chcę, żebyś mnie polubił, ale wiem, że mnie nienawidzisz.”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Główne obszary dysfunkcji wg </a:t>
            </a:r>
            <a:r>
              <a:rPr lang="pl-PL" dirty="0" err="1" smtClean="0"/>
              <a:t>SIDP-IV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3200" dirty="0" smtClean="0"/>
              <a:t>Zainteresowania i zajęcia: Jest niezwykle niechętny podejmowaniu osobistego ryzyka lub zajmowaniu się    jakimikolwiek nowymi zajęciami, w obawie przed powstaniem kłopotliwych sytuacji.</a:t>
            </a:r>
            <a:endParaRPr lang="pl-PL" dirty="0" smtClean="0"/>
          </a:p>
          <a:p>
            <a:pPr lvl="1"/>
            <a:r>
              <a:rPr lang="pl-PL" sz="3200" dirty="0" smtClean="0"/>
              <a:t>Styl pracy: Unika działalności zawodowej wymagającej znaczących kontaktów międzyludzkich, gdyż obawia się krytycyzmu, dezaprobaty czy odrzucenia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57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i rokowanie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Często w okresie późnej adolescencji dochodzi do rozwoju depresji lub fobii socjalnej, lub patologicznego rozwiązywania lęku i niskiej samooceny przy udziale nadużywania czy uzależnienia od substancji psychoaktywnych (głównie alkohol).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58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unikowa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500298" y="5214950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Najistotniejszy obszar  dysfunkcji wg </a:t>
            </a:r>
            <a:r>
              <a:rPr lang="pl-PL" sz="2800" dirty="0" err="1" smtClean="0"/>
              <a:t>SIDP-IV</a:t>
            </a:r>
            <a:r>
              <a:rPr lang="pl-PL" sz="2800" dirty="0" smtClean="0"/>
              <a:t> u osoby z paranoicznym zaburzeniem osobowości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Postrzeganie innych: Podejrzewa, bez dostatecznych dowodów, że inni go wykorzystują, krzywdzą lub  okłamują; Jest zaabsorbowany przez bezpodstawne wątpliwości odnośnie lojalności  i zaufania do przyjaciół i wspólników  ; Spostrzega ataki na swój charakter i reputację, które nie są widoczne dla  innych i łatwo reaguje  na nie gniewem lub kontratakuje; Odczytuje ukryte poniżenia lub ukryte znaczenia w zwyczajnych uwagach lub wydarzeniach</a:t>
            </a:r>
            <a:endParaRPr lang="pl-PL" sz="2400" dirty="0" smtClean="0"/>
          </a:p>
          <a:p>
            <a:pPr>
              <a:buNone/>
            </a:pPr>
            <a:endParaRPr lang="pl-PL" sz="2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Osobowość zależna (typu zależnego; F.60.7)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Dominująca i przesadna potrzeba opieki, która prowadzi do zachowań nacechowanych uległością i lgnięciem oraz strachem przed opuszczeniem;</a:t>
            </a:r>
            <a:br>
              <a:rPr lang="pl-PL" dirty="0" smtClean="0"/>
            </a:br>
            <a:r>
              <a:rPr lang="pl-PL" dirty="0" smtClean="0"/>
              <a:t>początek w wieku młodzieńczym. </a:t>
            </a:r>
          </a:p>
          <a:p>
            <a:r>
              <a:rPr lang="pl-PL" dirty="0" smtClean="0"/>
              <a:t>Metafora: „Chroń mnie i opiekuj się mną”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Główny obszar dysfunkcji wg </a:t>
            </a:r>
            <a:r>
              <a:rPr lang="pl-PL" dirty="0" err="1" smtClean="0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 smtClean="0"/>
              <a:t>Bliskie związki: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 smtClean="0"/>
              <a:t> Ma trudności w wyrażaniu różnicy zdań z innymi, gdyż obawia się utraty  wsparcia lub aprobaty (za wyjątkiem obawy przed rzeczywistą karą);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 smtClean="0"/>
              <a:t> Jest nadmiernie zaabsorbowany lękiem przed pozostawieniem, gdyż obawia się ,  że sam nie będzie w stanie zatroszczyć się o siebie;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 smtClean="0"/>
              <a:t>Pilnie szuka innego związku, jako źródła opieki i wsparcia, gdy istniejący się kończy.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61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i rokowanie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Uzyskanie trwałej separacji z rodziną sprzyja zwykle znaczącemu zmniejszeniu objawów, zwykle po przejściowym, depresyjnym kryzysie. Bez decyzji o separacji częstym, patologicznym sposobem radzenia sobie jest nadużywanie, a potem uzależnienie od substancji psychoaktywnych.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zależna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27960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86446" y="221455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Osobowość </a:t>
            </a:r>
            <a:r>
              <a:rPr lang="pl-PL" sz="3100" dirty="0" err="1" smtClean="0"/>
              <a:t>anankastyczna</a:t>
            </a:r>
            <a:r>
              <a:rPr lang="pl-PL" sz="3100" dirty="0" smtClean="0"/>
              <a:t> (wg terminologii angielskiej ; </a:t>
            </a:r>
            <a:r>
              <a:rPr lang="pl-PL" sz="3100" dirty="0" err="1" smtClean="0"/>
              <a:t>obsesyjno-kompulsyjne</a:t>
            </a:r>
            <a:r>
              <a:rPr lang="pl-PL" sz="3100" dirty="0" smtClean="0"/>
              <a:t> zaburzenie osobowości; F.60.5)</a:t>
            </a:r>
            <a:br>
              <a:rPr lang="pl-PL" sz="3100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Definicja i metafora</a:t>
            </a:r>
          </a:p>
          <a:p>
            <a:r>
              <a:rPr lang="pl-PL" dirty="0" smtClean="0"/>
              <a:t>Wzorzec zachowań zdominowany dbałością o porządek, perfekcjonizmem, kontrolą umysłową i w kontaktach interpersonalnych, kosztem elastyczności, otwartości i efektywności; początek w wieku młodzieńczym.  </a:t>
            </a:r>
          </a:p>
          <a:p>
            <a:r>
              <a:rPr lang="pl-PL" dirty="0" smtClean="0"/>
              <a:t>Metafora- „</a:t>
            </a:r>
            <a:r>
              <a:rPr lang="pl-PL" i="1" dirty="0" smtClean="0"/>
              <a:t>Po prostu nie chcę popełnić błędu.”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Główny obszar dysfunkcji wg </a:t>
            </a:r>
            <a:r>
              <a:rPr lang="pl-PL" dirty="0" err="1" smtClean="0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 smtClean="0"/>
              <a:t>Styl pracy:     Jest nadmiernie oddany pracy i produktywności, kosztem rozrywek i przyjaźni; Okazuje perfekcjonizm przeszkadzający w ukończeniu zadania; Niechętnie przekazuje zadania lub pracę innym, chyba że dokładnie  podporządkują się jego sposobowi działania; Koncentruje się na szczegółach, przepisach, spisach, porządkowaniu , organizowaniu  lub harmonogramach do tego stopnia, że traci główny cel działania.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88BF-8520-4E59-8107-6C29FF2CD371}" type="slidenum">
              <a:rPr lang="pl-PL"/>
              <a:pPr/>
              <a:t>66</a:t>
            </a:fld>
            <a:endParaRPr lang="pl-PL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Osobowość anankastyczna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1-7%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ogólnej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M=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Zwykle rodzice nadmiernie krytykujący, karzący, nadmiernie kontrolujący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i rokowanie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Osoby te mają skłonność do reakcji lękowych, depresyjnych, czy </a:t>
            </a:r>
            <a:r>
              <a:rPr lang="pl-PL" dirty="0" err="1" smtClean="0"/>
              <a:t>somatopodobnych</a:t>
            </a:r>
            <a:r>
              <a:rPr lang="pl-PL" dirty="0" smtClean="0"/>
              <a:t>, a jednocześnie mogą zaskakująco dobrze funkcjonować w rolach życiowych i zawodowych związanych z perfekcjonizmem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67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Osobowość </a:t>
            </a:r>
            <a:r>
              <a:rPr lang="pl-PL" sz="3200" dirty="0" err="1" smtClean="0"/>
              <a:t>anankastyczna</a:t>
            </a:r>
            <a:r>
              <a:rPr lang="pl-PL" sz="3200" dirty="0" smtClean="0"/>
              <a:t>  na parkingu</a:t>
            </a:r>
            <a:endParaRPr lang="pl-PL" sz="3200" dirty="0"/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428860" y="428625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7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4330"/>
            <a:ext cx="8316640" cy="63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Przebieg i rokowanie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Paranoiczne zaburzenie osobowości rzadko konwertuje w zaburzenia psychotyczne z kręgu schizofrenii, ale może być wstępem do uporczywego zaburzenia urojeniowego, zwykle w piątej-szóstej dekadzie życia. </a:t>
            </a:r>
          </a:p>
          <a:p>
            <a:r>
              <a:rPr lang="pl-PL" sz="2800" dirty="0" smtClean="0"/>
              <a:t>Osoby dotknięte tym zaburzeniem osobowości rzadko zgłaszają się do lekarzy psychiatrów, natomiast stanowią dosyć istotną grupę opiniowaną  przez psychiatrów sądowych.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6600"/>
                </a:solidFill>
              </a:rPr>
              <a:t>Disco Di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l-PL" b="1" smtClean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03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381000"/>
            <a:ext cx="786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CC6600"/>
                </a:solidFill>
                <a:latin typeface="Times New Roman" pitchFamily="18" charset="0"/>
                <a:cs typeface="Arial" pitchFamily="34" charset="0"/>
              </a:rPr>
              <a:t>Historia</a:t>
            </a:r>
            <a:r>
              <a:rPr lang="pl-PL" sz="28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pl-PL" sz="2800" b="1">
                <a:solidFill>
                  <a:srgbClr val="CC6600"/>
                </a:solidFill>
                <a:latin typeface="Times New Roman" pitchFamily="18" charset="0"/>
                <a:cs typeface="Arial" pitchFamily="34" charset="0"/>
              </a:rPr>
              <a:t>Diany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8001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M była wielokrotnie hospitalizowana z powodu licznych prób samobójczych.W wieku 25 lat została przyjęta do długoterminowego leczenia w szpitalu psychiatrycznym.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Powodem hospitalizacji była kolejna próba, w której zażyła  kilkanaście tabletek Valium i popiła je alkoholem. Następnie zadzwoniła do swojego psychiatry.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do12 rż była posłusznym wesołym, otwartym dzieckiem z przeciętnymi wynikami w nauce. Po tym okresie stała się opryskliwa, zbuntowana, ponura. Jej nastrój zmieniał się szybko od euforii do przygnębienia. Stała się rozkojarzona i często sięgała po środki psychoaktywne.</a:t>
            </a:r>
          </a:p>
        </p:txBody>
      </p:sp>
    </p:spTree>
    <p:extLst>
      <p:ext uri="{BB962C8B-B14F-4D97-AF65-F5344CB8AC3E}">
        <p14:creationId xmlns:p14="http://schemas.microsoft.com/office/powerpoint/2010/main" val="107612742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79248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W wieku 15 lat uciekła z domu z 17 letnim chłopakiem. Po kilku tygodniach para została odnaleziona przez prywatnych detektywów, których wynajęli rodzice. Wróciła do szkoły średniej ale straciła rok.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Jej życie towarzyskie było bardzo burzliwe. Często upijała się tańczyła na stołach w nocnych lokalach. W tym czasie  podejmowała też ryzykowne zachowania seksualne.</a:t>
            </a: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Pierwsza próba samobójcza miała miejsce w wieku 17 lat i była powodem pierwszej hospitalizacji. Po niej podjęła terapię długoterminową.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Na sesjach narzekała na sytuację rodzinną. Zarówno od bliskich jak i od terapeuty wymagała całkowitego skupienia uwagi na sobie.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427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52600" y="914400"/>
            <a:ext cx="184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55625" y="83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7102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Podczas długoterminowego leczenia ambulatoryjnego, przerywanego krótkimi hospitalizacjami pojawiły się nowe objawy: strach przed wychodzeniem, myśli i próby samobójcze, poczucie beznadziejności i częste stany depresyjne. Nadużywała alkoholu i przyjmowała do 40 mg Valium dziennie.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Nie potrafiła utrzymać wagi ciała, która wahała się w zależności od okresów kompulsywnego objadania albo  restrykcyjnych diet.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32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19200" y="558800"/>
            <a:ext cx="792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Często miała wybuchy złości, szczególnie agresywnie reagowała na odmowy i napominania. Wtedy tłukła talerze i niszczyła inne przedmioty.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nie miała planów ani pomysłów na przyszłość. Nigdy nie pracowała z wyjątkiem kilku tygodni pracy jako recepcjonistka w firmie ojca. 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Nie miała przyjaciół i często narzekała na nudę. Terapia nie przynosiła efektów, odmówiła leczenia w klubie AA. Zamykała się w domu, a jej stan depresyjny się pogłębiał. Zwiększyła dawkę Valium do 80mg dziennie. Wzrosła częstotliwość prób samobójczych, a ilość hospitalizacji psychiatrycznych wyniosła pięć.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940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792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</a:t>
            </a:r>
          </a:p>
          <a:p>
            <a:pPr marL="457200" indent="-457200"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Historia Diany mogłaby skłaniać do postawienia diagnozy z osi I: MDD (wielka depresja) lub DD (dystymia).</a:t>
            </a:r>
          </a:p>
          <a:p>
            <a:pPr marL="457200" indent="-457200"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Jej impulsywne zachowanie, wahania nastroju, sposób bycia sprawiają, że bardziej trafnym jest jednak rozważenie zaburzeń z osi II: zaburzenia osobowości typu borderline. Diana demonstruje pięć charakterystycznych objawów tego zaburzenia:</a:t>
            </a:r>
          </a:p>
          <a:p>
            <a:pPr marL="457200" indent="-457200">
              <a:buFontTx/>
              <a:buAutoNum type="arabicPeriod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Niestałość i intensywność związków.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Popadanie ze skrajności w skrajność.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Brak celu w życiu.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Impulsywność zachowań.</a:t>
            </a:r>
          </a:p>
          <a:p>
            <a:pPr marL="457200" indent="-457200">
              <a:buFont typeface="Arial Unicode MS" pitchFamily="34" charset="-128"/>
              <a:buNone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Nadużywanie środków psychoaktywnych.</a:t>
            </a:r>
          </a:p>
          <a:p>
            <a:pPr marL="457200" indent="-457200"/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/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976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Zaburzenia zachowania u dorosłych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 nie u dzieci i osób w moim wieku</a:t>
            </a:r>
          </a:p>
          <a:p>
            <a:r>
              <a:rPr lang="pl-PL" dirty="0" smtClean="0"/>
              <a:t>A. </a:t>
            </a:r>
            <a:r>
              <a:rPr lang="pl-PL" dirty="0" err="1" smtClean="0"/>
              <a:t>Czernikiewicz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508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180555"/>
            <a:ext cx="7598569" cy="3438659"/>
          </a:xfrm>
        </p:spPr>
        <p:txBody>
          <a:bodyPr>
            <a:normAutofit/>
          </a:bodyPr>
          <a:lstStyle/>
          <a:p>
            <a:r>
              <a:rPr lang="pl-PL" sz="1800" dirty="0"/>
              <a:t>Termin zaburzenia zachowania u dorosłych obejmuje inne niż opisane w innych jednostkach zaburzenie behawioralne, które nie zaliczają się do zaburzeń zachowania u dzieci (F.91), ani do zaburzeń zachowania towarzyszących otępieniu (</a:t>
            </a:r>
            <a:r>
              <a:rPr lang="pl-PL" sz="1800" i="1" dirty="0" err="1"/>
              <a:t>behavioral</a:t>
            </a:r>
            <a:r>
              <a:rPr lang="pl-PL" sz="1800" i="1" dirty="0"/>
              <a:t> </a:t>
            </a:r>
            <a:r>
              <a:rPr lang="pl-PL" sz="1800" i="1" dirty="0" err="1"/>
              <a:t>symptoms</a:t>
            </a:r>
            <a:r>
              <a:rPr lang="pl-PL" sz="1800" i="1" dirty="0"/>
              <a:t> of </a:t>
            </a:r>
            <a:r>
              <a:rPr lang="pl-PL" sz="1800" i="1" dirty="0" err="1"/>
              <a:t>dementia</a:t>
            </a:r>
            <a:r>
              <a:rPr lang="pl-PL" sz="1800" i="1" dirty="0"/>
              <a:t> – BSD</a:t>
            </a:r>
            <a:r>
              <a:rPr lang="pl-PL" sz="1800" dirty="0"/>
              <a:t>).</a:t>
            </a:r>
          </a:p>
          <a:p>
            <a:r>
              <a:rPr lang="pl-PL" sz="1800" dirty="0"/>
              <a:t>  </a:t>
            </a:r>
            <a:r>
              <a:rPr lang="pl-PL" sz="1800" dirty="0"/>
              <a:t>Obejmują one zasadniczo grupę zaburzeń psychicznych określonych w DSM-IV, jako zaburzenia kontroli impulsów . Zaburzenia zachowania obejmują w ICD-10  nie homogenną grupę zaburzeń psychicznych (F.63-F.69), wśród których część obejmuje zaburzenia kontroli impulsów wg DSM-IV, część zaburzenia związane z aktywnością seksualną (zaburzenia identyfikacji seksualnej, parafilie, zaburzenia orientacji seksualnej). </a:t>
            </a:r>
            <a:endParaRPr lang="pl-PL" sz="1800" dirty="0"/>
          </a:p>
          <a:p>
            <a:r>
              <a:rPr lang="pl-PL" sz="1800" dirty="0"/>
              <a:t>Tu </a:t>
            </a:r>
            <a:r>
              <a:rPr lang="pl-PL" sz="1800" dirty="0"/>
              <a:t>również opisano zaburzenie pozorowane.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394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KONTROLI IMPULSÓW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100" dirty="0"/>
              <a:t>Zaburzenia kontroli impulsów obejmują te zaburzenia psychiczne, w których upośledzeniu podlega kontrola impulsów, popędów, zwykle z działaniem szkodliwym dla osoby cierpiącej na to zaburzenie lub dla osób, których dotyczy popędowa lub impulsywna aktywność osoby cierpiącej na to zaburzenie. </a:t>
            </a:r>
            <a:endParaRPr lang="pl-PL" sz="2100" dirty="0"/>
          </a:p>
          <a:p>
            <a:r>
              <a:rPr lang="pl-PL" sz="2100" dirty="0"/>
              <a:t>Zaburzenia </a:t>
            </a:r>
            <a:r>
              <a:rPr lang="pl-PL" sz="2100" dirty="0"/>
              <a:t>te obejmują: </a:t>
            </a:r>
            <a:r>
              <a:rPr lang="pl-PL" sz="2100" dirty="0" err="1"/>
              <a:t>pyromanię</a:t>
            </a:r>
            <a:r>
              <a:rPr lang="pl-PL" sz="2100" dirty="0"/>
              <a:t>,  kleptomanię, patologiczny hazard, </a:t>
            </a:r>
            <a:r>
              <a:rPr lang="pl-PL" sz="2100" dirty="0" err="1"/>
              <a:t>trichotillomanię</a:t>
            </a:r>
            <a:r>
              <a:rPr lang="pl-PL" sz="2100" dirty="0"/>
              <a:t> i inne zaburzenia kontroli nawyków i impulsów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63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1" y="754220"/>
            <a:ext cx="7598569" cy="1092200"/>
          </a:xfrm>
        </p:spPr>
        <p:txBody>
          <a:bodyPr/>
          <a:lstStyle/>
          <a:p>
            <a:r>
              <a:rPr lang="pl-PL" b="1" dirty="0" err="1" smtClean="0"/>
              <a:t>Pyromania</a:t>
            </a:r>
            <a:r>
              <a:rPr lang="pl-PL" dirty="0" smtClean="0"/>
              <a:t> </a:t>
            </a:r>
            <a:r>
              <a:rPr lang="pl-PL" dirty="0"/>
              <a:t>(F.63.1)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100" dirty="0"/>
              <a:t>to </a:t>
            </a:r>
            <a:r>
              <a:rPr lang="pl-PL" sz="2100" dirty="0"/>
              <a:t>zaburzenie psychiczne, którego istotą jest potwierdzona aktywność związana z podpaleniami. </a:t>
            </a:r>
            <a:endParaRPr lang="pl-PL" sz="2100" dirty="0"/>
          </a:p>
          <a:p>
            <a:r>
              <a:rPr lang="pl-PL" sz="2100" dirty="0"/>
              <a:t>Osoby </a:t>
            </a:r>
            <a:r>
              <a:rPr lang="pl-PL" sz="2100" dirty="0"/>
              <a:t>cierpiące na </a:t>
            </a:r>
            <a:r>
              <a:rPr lang="pl-PL" sz="2100" dirty="0" err="1"/>
              <a:t>pyromanię</a:t>
            </a:r>
            <a:r>
              <a:rPr lang="pl-PL" sz="2100" dirty="0"/>
              <a:t> </a:t>
            </a:r>
            <a:r>
              <a:rPr lang="pl-PL" sz="2100" dirty="0"/>
              <a:t>odczuwają napięcie i pobudzenie afektywne przed aktem podpalenia, a jednocześnie można u nich stwierdzić fascynację zjawiskami związanymi z ogniem, podpaleniem i jego skutkami. </a:t>
            </a:r>
            <a:endParaRPr lang="pl-PL" sz="2100" dirty="0"/>
          </a:p>
          <a:p>
            <a:r>
              <a:rPr lang="pl-PL" sz="2100" dirty="0"/>
              <a:t>Po </a:t>
            </a:r>
            <a:r>
              <a:rPr lang="pl-PL" sz="2100" dirty="0"/>
              <a:t>akcie podpalenia osoby cierpiące na </a:t>
            </a:r>
            <a:r>
              <a:rPr lang="pl-PL" sz="2100" dirty="0" err="1"/>
              <a:t>pyromanię</a:t>
            </a:r>
            <a:r>
              <a:rPr lang="pl-PL" sz="2100" dirty="0"/>
              <a:t> </a:t>
            </a:r>
            <a:r>
              <a:rPr lang="pl-PL" sz="2100" dirty="0"/>
              <a:t>odczuwają przyjemność i ulgę, szczególnie będąc świadkiem pożaru. </a:t>
            </a:r>
            <a:endParaRPr lang="pl-PL" sz="2100" dirty="0"/>
          </a:p>
          <a:p>
            <a:r>
              <a:rPr lang="pl-PL" sz="2100" dirty="0"/>
              <a:t>W </a:t>
            </a:r>
            <a:r>
              <a:rPr lang="pl-PL" sz="2100" dirty="0" err="1"/>
              <a:t>pyromanii</a:t>
            </a:r>
            <a:r>
              <a:rPr lang="pl-PL" sz="2100" dirty="0"/>
              <a:t> </a:t>
            </a:r>
            <a:r>
              <a:rPr lang="pl-PL" sz="2100" dirty="0"/>
              <a:t>akt podpalenia nie wynika z chęci finansowej gratyfikacji, podlegania patologicznej ideologii, innych </a:t>
            </a:r>
            <a:r>
              <a:rPr lang="pl-PL" sz="2100" dirty="0" err="1"/>
              <a:t>zachowań</a:t>
            </a:r>
            <a:r>
              <a:rPr lang="pl-PL" sz="2100" dirty="0"/>
              <a:t> kryminogennych. </a:t>
            </a:r>
          </a:p>
        </p:txBody>
      </p:sp>
      <p:sp>
        <p:nvSpPr>
          <p:cNvPr id="4" name="Objaśnienie prostokątne 3"/>
          <p:cNvSpPr/>
          <p:nvPr/>
        </p:nvSpPr>
        <p:spPr>
          <a:xfrm>
            <a:off x="3931276" y="1697597"/>
            <a:ext cx="4607417" cy="206705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58555" y="2112941"/>
            <a:ext cx="279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Zaburzenia zachowania i kontroli impulsów 312.33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Populacja ogólna 1,3% ; populacja podpalaczy 3,3%  </a:t>
            </a:r>
          </a:p>
        </p:txBody>
      </p:sp>
    </p:spTree>
    <p:extLst>
      <p:ext uri="{BB962C8B-B14F-4D97-AF65-F5344CB8AC3E}">
        <p14:creationId xmlns:p14="http://schemas.microsoft.com/office/powerpoint/2010/main" val="4197768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EECF-2FC9-4477-B393-27990F153D0D}" type="slidenum">
              <a:rPr lang="pl-PL"/>
              <a:pPr/>
              <a:t>8</a:t>
            </a:fld>
            <a:endParaRPr lang="pl-PL"/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1366838" y="442913"/>
            <a:ext cx="6411912" cy="5973762"/>
            <a:chOff x="0" y="0"/>
            <a:chExt cx="4039" cy="3763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039" cy="3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39" cy="3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pl-PL" sz="2400">
                  <a:latin typeface="Times New Roman" charset="0"/>
                </a:rPr>
                <a:t>  </a:t>
              </a:r>
              <a:r>
                <a:rPr lang="pl-PL" sz="362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pl-PL" sz="2400">
                <a:latin typeface="Times New Roman" charset="0"/>
              </a:endParaRPr>
            </a:p>
          </p:txBody>
        </p:sp>
      </p:grpSp>
      <p:pic>
        <p:nvPicPr>
          <p:cNvPr id="79877" name="Picture 5" descr="Joseph Stalin 1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4572000" cy="5749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NIE JEST </a:t>
            </a:r>
            <a:r>
              <a:rPr lang="pl-PL" dirty="0" err="1" smtClean="0"/>
              <a:t>pyroMANIA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/>
              <a:t>Nie wynika on pobudek psychotycznych (urojenia lub omamy), ani z upośledzonej zdolności przewidywania skutków swoich czynów (upośledzenie umysłowe, otępienia). </a:t>
            </a:r>
            <a:endParaRPr lang="pl-PL" sz="2100" dirty="0"/>
          </a:p>
          <a:p>
            <a:r>
              <a:rPr lang="pl-PL" sz="2100" dirty="0"/>
              <a:t>Nie </a:t>
            </a:r>
            <a:r>
              <a:rPr lang="pl-PL" sz="2100" dirty="0"/>
              <a:t>jest również bezpośrednim skutkiem lub objawem zaburzeń zachowania w dzieciństwie, manii, czy osobowości antysocjalnej</a:t>
            </a:r>
            <a:r>
              <a:rPr lang="pl-PL" sz="2100" dirty="0"/>
              <a:t>.</a:t>
            </a:r>
          </a:p>
          <a:p>
            <a:r>
              <a:rPr lang="pl-PL" sz="2100" dirty="0"/>
              <a:t>  </a:t>
            </a:r>
            <a:r>
              <a:rPr lang="pl-PL" sz="2100" dirty="0" err="1"/>
              <a:t>pyromania</a:t>
            </a:r>
            <a:r>
              <a:rPr lang="pl-PL" sz="2100" dirty="0"/>
              <a:t> </a:t>
            </a:r>
            <a:r>
              <a:rPr lang="pl-PL" sz="2100" dirty="0"/>
              <a:t>jest rzadkim zaburzeniem psychicznym, występującym zarówno w okresie dzieciństwa i adolescencji, jak i dorosłości. </a:t>
            </a:r>
          </a:p>
        </p:txBody>
      </p:sp>
    </p:spTree>
    <p:extLst>
      <p:ext uri="{BB962C8B-B14F-4D97-AF65-F5344CB8AC3E}">
        <p14:creationId xmlns:p14="http://schemas.microsoft.com/office/powerpoint/2010/main" val="3879594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602" y="1005358"/>
            <a:ext cx="7598569" cy="1092200"/>
          </a:xfrm>
        </p:spPr>
        <p:txBody>
          <a:bodyPr/>
          <a:lstStyle/>
          <a:p>
            <a:r>
              <a:rPr lang="pl-PL" dirty="0"/>
              <a:t>Rozpoznanie różnicowe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obejmuje </a:t>
            </a:r>
            <a:r>
              <a:rPr lang="pl-PL" sz="1800" dirty="0"/>
              <a:t>te zaburzenia psychiczne, w których mogą wystąpić podpalenia, ale nie są one związane z pierwotnym i dominującym zaburzeniem kontroli impulsów, a więc </a:t>
            </a:r>
            <a:endParaRPr lang="pl-PL" sz="1800" dirty="0"/>
          </a:p>
          <a:p>
            <a:pPr lvl="1"/>
            <a:r>
              <a:rPr lang="pl-PL" sz="1800" dirty="0"/>
              <a:t>zaburzenia </a:t>
            </a:r>
            <a:r>
              <a:rPr lang="pl-PL" sz="1800" dirty="0"/>
              <a:t>zachowania u dzieci, </a:t>
            </a:r>
            <a:endParaRPr lang="pl-PL" sz="1800" dirty="0"/>
          </a:p>
          <a:p>
            <a:pPr lvl="1"/>
            <a:r>
              <a:rPr lang="pl-PL" sz="1800" dirty="0"/>
              <a:t>antysocjalne </a:t>
            </a:r>
            <a:r>
              <a:rPr lang="pl-PL" sz="1800" dirty="0"/>
              <a:t>zaburzenie osobowości</a:t>
            </a:r>
            <a:r>
              <a:rPr lang="pl-PL" sz="1800" dirty="0"/>
              <a:t>,</a:t>
            </a:r>
          </a:p>
          <a:p>
            <a:pPr lvl="1"/>
            <a:r>
              <a:rPr lang="pl-PL" sz="1800" dirty="0"/>
              <a:t> </a:t>
            </a:r>
            <a:r>
              <a:rPr lang="pl-PL" sz="1800" dirty="0"/>
              <a:t>psychozy, </a:t>
            </a:r>
            <a:endParaRPr lang="pl-PL" sz="1800" dirty="0"/>
          </a:p>
          <a:p>
            <a:pPr lvl="1"/>
            <a:r>
              <a:rPr lang="pl-PL" sz="1800" dirty="0"/>
              <a:t>manię</a:t>
            </a:r>
            <a:r>
              <a:rPr lang="pl-PL" sz="1800" dirty="0"/>
              <a:t>, </a:t>
            </a:r>
            <a:endParaRPr lang="pl-PL" sz="1800" dirty="0"/>
          </a:p>
          <a:p>
            <a:pPr lvl="1"/>
            <a:r>
              <a:rPr lang="pl-PL" sz="1800" dirty="0"/>
              <a:t>intoksykację </a:t>
            </a:r>
            <a:r>
              <a:rPr lang="pl-PL" sz="1800" dirty="0"/>
              <a:t>substancjami psychoaktywnymi</a:t>
            </a:r>
            <a:r>
              <a:rPr lang="pl-PL" sz="1800" dirty="0"/>
              <a:t>,</a:t>
            </a:r>
          </a:p>
          <a:p>
            <a:pPr lvl="1"/>
            <a:r>
              <a:rPr lang="pl-PL" sz="1800" dirty="0"/>
              <a:t> </a:t>
            </a:r>
            <a:r>
              <a:rPr lang="pl-PL" sz="1800" dirty="0"/>
              <a:t>otępienie </a:t>
            </a:r>
            <a:r>
              <a:rPr lang="pl-PL" sz="1800" dirty="0"/>
              <a:t>, </a:t>
            </a:r>
          </a:p>
          <a:p>
            <a:pPr lvl="1"/>
            <a:r>
              <a:rPr lang="pl-PL" sz="1800" dirty="0"/>
              <a:t> </a:t>
            </a:r>
            <a:r>
              <a:rPr lang="pl-PL" sz="1800" dirty="0"/>
              <a:t>upośledzenie umysłowe.</a:t>
            </a:r>
          </a:p>
        </p:txBody>
      </p:sp>
      <p:pic>
        <p:nvPicPr>
          <p:cNvPr id="1026" name="Picture 2" descr="Back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39" y="2912638"/>
            <a:ext cx="1785938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50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Kleptomania</a:t>
            </a:r>
            <a:r>
              <a:rPr lang="pl-PL" dirty="0"/>
              <a:t> (</a:t>
            </a:r>
            <a:r>
              <a:rPr lang="pl-PL" dirty="0" smtClean="0"/>
              <a:t>F.63.3)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to </a:t>
            </a:r>
            <a:r>
              <a:rPr lang="pl-PL" sz="2400" dirty="0"/>
              <a:t>zaburzenie kontroli impulsów, które istotną cechą jest powtarzająca się chęć do kradzieży (często realizowana) przedmiotów nie ze względu na rzeczywistą chęć ich posiadania czy ich materialna wartość. </a:t>
            </a:r>
            <a:endParaRPr lang="pl-PL" sz="2400" dirty="0"/>
          </a:p>
          <a:p>
            <a:r>
              <a:rPr lang="pl-PL" sz="2400" dirty="0"/>
              <a:t>Osoby </a:t>
            </a:r>
            <a:r>
              <a:rPr lang="pl-PL" sz="2400" dirty="0"/>
              <a:t>cierpiące na kleptomanię odczuwają napięcie przed kradzież i znaczącą ulgę i przyjemność po dokonaniu kradzieży</a:t>
            </a:r>
          </a:p>
        </p:txBody>
      </p:sp>
      <p:sp>
        <p:nvSpPr>
          <p:cNvPr id="4" name="Objaśnienie prostokątne 3"/>
          <p:cNvSpPr/>
          <p:nvPr/>
        </p:nvSpPr>
        <p:spPr>
          <a:xfrm>
            <a:off x="4365939" y="1147024"/>
            <a:ext cx="3660820" cy="108182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 flipH="1">
            <a:off x="4779108" y="1209755"/>
            <a:ext cx="283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white"/>
                </a:solidFill>
                <a:latin typeface="Calibri" panose="020F0502020204030204"/>
              </a:rPr>
              <a:t>Zaburzenia zachowania i kontroli impulsów 312.32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white"/>
                </a:solidFill>
                <a:latin typeface="Calibri" panose="020F0502020204030204"/>
              </a:rPr>
              <a:t>4-24% w populacji złodziei sklepowych; ogólna populacja 0,3-0,6%; K/M=3/1</a:t>
            </a:r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175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NIE JEST KLEPTOMANIA, CZYM MOŻE BYĆ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Kradzieże w przebiegu kleptomanii nie są skutkiem złości do osoby okradanej, </a:t>
            </a:r>
            <a:endParaRPr lang="pl-PL" sz="2400" dirty="0"/>
          </a:p>
          <a:p>
            <a:r>
              <a:rPr lang="pl-PL" sz="2400" dirty="0"/>
              <a:t>nie </a:t>
            </a:r>
            <a:r>
              <a:rPr lang="pl-PL" sz="2400" dirty="0"/>
              <a:t>są również skutkiem halucynacji i urojeń</a:t>
            </a:r>
            <a:r>
              <a:rPr lang="pl-PL" sz="2400" dirty="0"/>
              <a:t>,</a:t>
            </a:r>
          </a:p>
          <a:p>
            <a:r>
              <a:rPr lang="pl-PL" sz="2400" dirty="0"/>
              <a:t> </a:t>
            </a:r>
            <a:r>
              <a:rPr lang="pl-PL" sz="2400" dirty="0"/>
              <a:t>a także objawem w przebiegu zaburzeń zachowania u dzieci</a:t>
            </a:r>
            <a:r>
              <a:rPr lang="pl-PL" sz="2400" dirty="0"/>
              <a:t>,</a:t>
            </a:r>
          </a:p>
          <a:p>
            <a:r>
              <a:rPr lang="pl-PL" sz="2400" dirty="0"/>
              <a:t> </a:t>
            </a:r>
            <a:r>
              <a:rPr lang="pl-PL" sz="2400" dirty="0"/>
              <a:t>epizodu maniakalnego, </a:t>
            </a:r>
            <a:endParaRPr lang="pl-PL" sz="2400" dirty="0"/>
          </a:p>
          <a:p>
            <a:r>
              <a:rPr lang="pl-PL" sz="2400" dirty="0"/>
              <a:t>antysocjalnego </a:t>
            </a:r>
            <a:r>
              <a:rPr lang="pl-PL" sz="2400" dirty="0"/>
              <a:t>zaburzenia osobowości. </a:t>
            </a:r>
            <a:endParaRPr lang="pl-PL" sz="2400" dirty="0"/>
          </a:p>
          <a:p>
            <a:r>
              <a:rPr lang="pl-PL" sz="2400" dirty="0"/>
              <a:t>Z </a:t>
            </a:r>
            <a:r>
              <a:rPr lang="pl-PL" sz="2400" dirty="0"/>
              <a:t>drugiej strony kleptomania może być związana z bulimią psychiczną lub epizodem depresyjnym. </a:t>
            </a:r>
          </a:p>
        </p:txBody>
      </p:sp>
    </p:spTree>
    <p:extLst>
      <p:ext uri="{BB962C8B-B14F-4D97-AF65-F5344CB8AC3E}">
        <p14:creationId xmlns:p14="http://schemas.microsoft.com/office/powerpoint/2010/main" val="88671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I PRZEBIEG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Ocenia się, że do 5% osób dokonujących kradzieży w sklepach to osoby cierpiące na kleptomanię. </a:t>
            </a:r>
            <a:endParaRPr lang="pl-PL" sz="2700" dirty="0"/>
          </a:p>
          <a:p>
            <a:r>
              <a:rPr lang="pl-PL" sz="2700" dirty="0"/>
              <a:t>Przebieg </a:t>
            </a:r>
            <a:r>
              <a:rPr lang="pl-PL" sz="2700" dirty="0"/>
              <a:t>kleptomanii może wahać się od sporadycznych kradzieży z długotrwałymi remisjami, aż do przebiegu ciągłego z częstymi kradzieżami. </a:t>
            </a:r>
          </a:p>
        </p:txBody>
      </p:sp>
    </p:spTree>
    <p:extLst>
      <p:ext uri="{BB962C8B-B14F-4D97-AF65-F5344CB8AC3E}">
        <p14:creationId xmlns:p14="http://schemas.microsoft.com/office/powerpoint/2010/main" val="429341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Kleptomanię należy różnicować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100" dirty="0"/>
              <a:t>tymi </a:t>
            </a:r>
            <a:r>
              <a:rPr lang="pl-PL" sz="2100" dirty="0"/>
              <a:t>zaburzeniami psychicznymi, w których zachowania antysocjalne obejmują kradzieże (osobowość antysocjalna, zaburzenia zachowania w dzieciństwie), ale także z zaburzeniami psychotycznym i afektywnymi( mania), gdzie kradzieże mogą być wtórne do podstawowych objawów psychopatologicznych. </a:t>
            </a:r>
            <a:endParaRPr lang="pl-PL" sz="2100" dirty="0"/>
          </a:p>
          <a:p>
            <a:pPr lvl="0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Oczywiście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zasadniczą różnicą między kleptomanią a zwykłymi kradzieżami jest względna bezużyteczność kradzieży w kleptomanii.</a:t>
            </a:r>
          </a:p>
        </p:txBody>
      </p:sp>
      <p:pic>
        <p:nvPicPr>
          <p:cNvPr id="2050" name="Picture 2" descr="Kl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1" y="857250"/>
            <a:ext cx="1575409" cy="22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00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Patologiczny hazard</a:t>
            </a:r>
            <a:r>
              <a:rPr lang="pl-PL" dirty="0"/>
              <a:t> (F.63.0)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492778"/>
            <a:ext cx="7598569" cy="2736850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 </a:t>
            </a:r>
            <a:r>
              <a:rPr lang="pl-PL" sz="2100" dirty="0"/>
              <a:t>istotną cechą tego zaburzenia dysfunkcyjny hazard charakteryzujący się m.in</a:t>
            </a:r>
            <a:r>
              <a:rPr lang="pl-PL" sz="2100" dirty="0"/>
              <a:t>.:</a:t>
            </a:r>
          </a:p>
          <a:p>
            <a:pPr lvl="1"/>
            <a:r>
              <a:rPr lang="pl-PL" sz="1950" dirty="0"/>
              <a:t> </a:t>
            </a:r>
            <a:r>
              <a:rPr lang="pl-PL" sz="1950" dirty="0"/>
              <a:t>zogniskowaniem aktywności codziennej na grach hazardowych (zarówno w świecie rzeczywistym, jak i w wyobrażeniach</a:t>
            </a:r>
            <a:r>
              <a:rPr lang="pl-PL" sz="1950" dirty="0"/>
              <a:t>),</a:t>
            </a:r>
          </a:p>
          <a:p>
            <a:pPr lvl="1"/>
            <a:r>
              <a:rPr lang="pl-PL" sz="1950" dirty="0"/>
              <a:t> </a:t>
            </a:r>
            <a:r>
              <a:rPr lang="pl-PL" sz="1950" dirty="0"/>
              <a:t>potrzeba coraz częstszego grania i podnoszenia stawek, </a:t>
            </a:r>
            <a:endParaRPr lang="pl-PL" sz="1950" dirty="0"/>
          </a:p>
          <a:p>
            <a:pPr lvl="1"/>
            <a:r>
              <a:rPr lang="pl-PL" sz="1950" dirty="0"/>
              <a:t>nieudane </a:t>
            </a:r>
            <a:r>
              <a:rPr lang="pl-PL" sz="1950" dirty="0"/>
              <a:t>próby nagłego zaprzestania gry</a:t>
            </a:r>
            <a:r>
              <a:rPr lang="pl-PL" sz="1950" dirty="0"/>
              <a:t>,</a:t>
            </a:r>
          </a:p>
          <a:p>
            <a:pPr lvl="1"/>
            <a:r>
              <a:rPr lang="pl-PL" sz="1950" dirty="0"/>
              <a:t> </a:t>
            </a:r>
            <a:r>
              <a:rPr lang="pl-PL" sz="1950" dirty="0"/>
              <a:t>traktowanie hazardu jako ucieczki od problemów dnia codziennego</a:t>
            </a:r>
            <a:r>
              <a:rPr lang="pl-PL" sz="1950" dirty="0"/>
              <a:t>,</a:t>
            </a:r>
          </a:p>
          <a:p>
            <a:pPr lvl="1"/>
            <a:r>
              <a:rPr lang="pl-PL" sz="1950" dirty="0"/>
              <a:t> </a:t>
            </a:r>
            <a:r>
              <a:rPr lang="pl-PL" sz="1950" dirty="0"/>
              <a:t>objawy „odstawienia” w sytuacji niemożności gry, </a:t>
            </a:r>
            <a:endParaRPr lang="pl-PL" sz="1950" dirty="0"/>
          </a:p>
          <a:p>
            <a:pPr lvl="1"/>
            <a:r>
              <a:rPr lang="pl-PL" sz="1950" dirty="0"/>
              <a:t>kłamliwość </a:t>
            </a:r>
            <a:r>
              <a:rPr lang="pl-PL" sz="1950" dirty="0"/>
              <a:t>nt. hazardu z zaprzeczaniem uzależnienie od niego. </a:t>
            </a:r>
          </a:p>
        </p:txBody>
      </p:sp>
      <p:sp>
        <p:nvSpPr>
          <p:cNvPr id="4" name="Sześcian 3"/>
          <p:cNvSpPr/>
          <p:nvPr/>
        </p:nvSpPr>
        <p:spPr>
          <a:xfrm>
            <a:off x="5718220" y="828274"/>
            <a:ext cx="3425780" cy="16065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white"/>
                </a:solidFill>
              </a:rPr>
              <a:t>Uzależnienie inne niż od SPA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images.sussexpublishers.netdna-cdn.com/article-inline-half/blogs/116556/2013/09/133632-133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09" y="3693319"/>
            <a:ext cx="1643063" cy="23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Patologiczny hazard jest zaburzeniem występującym prawie wyłącznie u mężczyzn (w populacji hazardzistów kobiety to niecałe 5%). </a:t>
            </a:r>
            <a:endParaRPr lang="pl-PL" sz="2700" dirty="0"/>
          </a:p>
          <a:p>
            <a:r>
              <a:rPr lang="pl-PL" sz="2700" dirty="0"/>
              <a:t>Ocenia </a:t>
            </a:r>
            <a:r>
              <a:rPr lang="pl-PL" sz="2700" dirty="0"/>
              <a:t>się, że to zaburzenie psychiczne dotyka ok. 1-3% populacji osób dorosłych. </a:t>
            </a:r>
          </a:p>
        </p:txBody>
      </p:sp>
      <p:pic>
        <p:nvPicPr>
          <p:cNvPr id="3074" name="Picture 2" descr="http://images.sussexpublishers.netdna-cdn.com/article-inline-half/blogs/116556/2013/09/133632-133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22" y="933149"/>
            <a:ext cx="1629178" cy="18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Patologiczny hazard należy różnicować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100" dirty="0"/>
              <a:t>występowaniem </a:t>
            </a:r>
            <a:r>
              <a:rPr lang="pl-PL" sz="2100" dirty="0"/>
              <a:t>ryzykownych </a:t>
            </a:r>
            <a:r>
              <a:rPr lang="pl-PL" sz="2100" dirty="0" err="1"/>
              <a:t>zachowań</a:t>
            </a:r>
            <a:r>
              <a:rPr lang="pl-PL" sz="2100" dirty="0"/>
              <a:t> w epizodzie manii, gdzie stanowi on zjawisko wtórne do objawów afektywnych</a:t>
            </a:r>
            <a:r>
              <a:rPr lang="pl-PL" sz="2100" dirty="0"/>
              <a:t>.</a:t>
            </a:r>
          </a:p>
          <a:p>
            <a:pPr lvl="0"/>
            <a:r>
              <a:rPr lang="pl-PL" sz="2100" dirty="0"/>
              <a:t> </a:t>
            </a:r>
            <a:r>
              <a:rPr lang="pl-PL" sz="2100" dirty="0"/>
              <a:t>Patologiczny hazard należy również różnicować z innymi formami hazardu: </a:t>
            </a:r>
            <a:endParaRPr lang="pl-PL" sz="2100" dirty="0"/>
          </a:p>
          <a:p>
            <a:pPr lvl="1"/>
            <a:r>
              <a:rPr lang="pl-PL" sz="1950" dirty="0"/>
              <a:t>tzw</a:t>
            </a:r>
            <a:r>
              <a:rPr lang="pl-PL" sz="1950" dirty="0"/>
              <a:t>. </a:t>
            </a:r>
            <a:r>
              <a:rPr lang="pl-PL" sz="1950" i="1" dirty="0"/>
              <a:t>społecznym hazardem, </a:t>
            </a:r>
            <a:r>
              <a:rPr lang="pl-PL" sz="1950" dirty="0"/>
              <a:t> który dotyczy zwykle grona przyjaciół i jest ograniczony w czasie , jak i w rozumieniu określania granic przegranych sum; </a:t>
            </a:r>
            <a:endParaRPr lang="pl-PL" sz="1950" dirty="0"/>
          </a:p>
          <a:p>
            <a:pPr lvl="1"/>
            <a:r>
              <a:rPr lang="pl-PL" sz="1950" dirty="0"/>
              <a:t>z </a:t>
            </a:r>
            <a:r>
              <a:rPr lang="pl-PL" sz="1950" i="1" dirty="0"/>
              <a:t>profesjonalnym hazardem</a:t>
            </a:r>
            <a:r>
              <a:rPr lang="pl-PL" sz="1950" dirty="0"/>
              <a:t>, gdzie również nie występują główne objawy patologicznego hazardu, a granice strat są określone.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071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Trichotillomania</a:t>
            </a:r>
            <a:r>
              <a:rPr lang="pl-PL" dirty="0"/>
              <a:t> (F.63.3)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800" dirty="0"/>
              <a:t>to </a:t>
            </a:r>
            <a:r>
              <a:rPr lang="pl-PL" sz="1800" dirty="0"/>
              <a:t>zaburzenie psychiczne, którego główną cechą jest impulsywne wyrywanie sobie włosów z postępującą ich utrata. </a:t>
            </a:r>
            <a:endParaRPr lang="pl-PL" sz="1800" dirty="0"/>
          </a:p>
          <a:p>
            <a:pPr lvl="0"/>
            <a:r>
              <a:rPr lang="pl-PL" sz="1800" dirty="0"/>
              <a:t>Objawy </a:t>
            </a:r>
            <a:r>
              <a:rPr lang="pl-PL" sz="1800" dirty="0"/>
              <a:t>dodatkowe </a:t>
            </a:r>
            <a:r>
              <a:rPr lang="pl-PL" sz="1800" dirty="0" err="1"/>
              <a:t>trichotillomanii</a:t>
            </a:r>
            <a:r>
              <a:rPr lang="pl-PL" sz="1800" dirty="0"/>
              <a:t> to napięcie psychiczne przed aktem wyrywania i przyjemność, a także ulga po ich wyrwaniu</a:t>
            </a:r>
            <a:r>
              <a:rPr lang="pl-PL" sz="1800" dirty="0"/>
              <a:t>.</a:t>
            </a:r>
          </a:p>
          <a:p>
            <a:pPr lvl="0"/>
            <a:r>
              <a:rPr lang="pl-PL" sz="1800" dirty="0"/>
              <a:t> </a:t>
            </a:r>
            <a:r>
              <a:rPr lang="pl-PL" sz="1800" dirty="0"/>
              <a:t>Nie rozpoznajemy </a:t>
            </a:r>
            <a:r>
              <a:rPr lang="pl-PL" sz="1800" dirty="0" err="1"/>
              <a:t>trichotillomanii</a:t>
            </a:r>
            <a:r>
              <a:rPr lang="pl-PL" sz="1800" dirty="0"/>
              <a:t>,  gdy jest efektem innych zaburzeń psychicznych, takich jak zaburzenie obsesyjno-</a:t>
            </a:r>
            <a:r>
              <a:rPr lang="pl-PL" sz="1800" dirty="0" err="1"/>
              <a:t>kompulsyjne</a:t>
            </a:r>
            <a:r>
              <a:rPr lang="pl-PL" sz="1800" dirty="0"/>
              <a:t>, zaburzenie pozorowane, czy schizofrenia (jako skutek urojeń lub omamów</a:t>
            </a:r>
            <a:r>
              <a:rPr lang="pl-PL" sz="1800" dirty="0"/>
              <a:t>).</a:t>
            </a:r>
          </a:p>
          <a:p>
            <a:pPr lvl="0"/>
            <a:r>
              <a:rPr lang="pl-PL" sz="1800" dirty="0"/>
              <a:t> </a:t>
            </a:r>
            <a:r>
              <a:rPr lang="pl-PL" sz="1800" dirty="0"/>
              <a:t>Oczywiście w rozpoznaniu różnicowym należy brać pod uwagę utratę włosów z powodów dermatologicznych</a:t>
            </a:r>
          </a:p>
          <a:p>
            <a:endParaRPr lang="pl-PL" sz="1800" dirty="0"/>
          </a:p>
        </p:txBody>
      </p:sp>
      <p:sp>
        <p:nvSpPr>
          <p:cNvPr id="4" name="Objaśnienie liniowe 1 3"/>
          <p:cNvSpPr/>
          <p:nvPr/>
        </p:nvSpPr>
        <p:spPr>
          <a:xfrm>
            <a:off x="6519929" y="1060093"/>
            <a:ext cx="1922172" cy="10045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93794" y="1272594"/>
            <a:ext cx="154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white"/>
                </a:solidFill>
                <a:latin typeface="Calibri" panose="020F0502020204030204"/>
              </a:rPr>
              <a:t>Zaburzenia obsesyjno-</a:t>
            </a:r>
            <a:r>
              <a:rPr lang="pl-PL" dirty="0" err="1" smtClean="0">
                <a:solidFill>
                  <a:prstClr val="white"/>
                </a:solidFill>
                <a:latin typeface="Calibri" panose="020F0502020204030204"/>
              </a:rPr>
              <a:t>kompulsyjne</a:t>
            </a:r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http://hairchatter.com/wp-content/uploads/The_sopranos-1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68" y="2059313"/>
            <a:ext cx="2376152" cy="37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3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F97D-F59A-403D-970A-C4DBE4126570}" type="slidenum">
              <a:rPr lang="pl-PL"/>
              <a:pPr/>
              <a:t>9</a:t>
            </a:fld>
            <a:endParaRPr lang="pl-PL"/>
          </a:p>
        </p:txBody>
      </p:sp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366838" y="1782763"/>
            <a:ext cx="6411912" cy="3292475"/>
            <a:chOff x="0" y="0"/>
            <a:chExt cx="4039" cy="2074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pl-PL" sz="2400">
                  <a:latin typeface="Times New Roman" charset="0"/>
                </a:rPr>
                <a:t>  </a:t>
              </a:r>
              <a:r>
                <a:rPr lang="pl-PL" sz="186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pl-PL" sz="2400">
                <a:latin typeface="Times New Roman" charset="0"/>
              </a:endParaRPr>
            </a:p>
          </p:txBody>
        </p:sp>
      </p:grpSp>
      <p:pic>
        <p:nvPicPr>
          <p:cNvPr id="78853" name="Picture 5" descr="Stalin and B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001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zaburzenie eksplozywne (</a:t>
            </a:r>
            <a:r>
              <a:rPr lang="pl-PL" i="1" dirty="0" err="1"/>
              <a:t>intermittent</a:t>
            </a:r>
            <a:r>
              <a:rPr lang="pl-PL" i="1" dirty="0"/>
              <a:t> </a:t>
            </a:r>
            <a:r>
              <a:rPr lang="pl-PL" i="1" dirty="0" err="1"/>
              <a:t>explosive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dirty="0"/>
              <a:t> – F.63.8)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lvl="0"/>
            <a:r>
              <a:rPr lang="pl-PL" sz="2100" dirty="0"/>
              <a:t>w </a:t>
            </a:r>
            <a:r>
              <a:rPr lang="pl-PL" sz="2100" dirty="0"/>
              <a:t>którym powtarzające się akty agresji nie są bezpośrednią reakcją na sytuację i nie są  efektem innych zaburzeń psychicznych np. antysocjalnego zaburzenia osobowości, zaburzeń zachowania u dzieci, czy zespołu abstynencyjny, najczęściej alkoholowego lub po odstawieniu </a:t>
            </a:r>
            <a:r>
              <a:rPr lang="pl-PL" sz="2100" dirty="0" err="1"/>
              <a:t>benzodiazepin</a:t>
            </a:r>
            <a:r>
              <a:rPr lang="pl-PL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97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Trudno z nim żyć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/>
              <a:t>LS, 32-letni architekt zgłosił się do psychiatry z żoną z powodu „niemożliwych już do zniesienia” napadów gniewu. Obydwoje zgadzają się, że „ w zasadzie nie da się z nim dale żyć”. Żona twierdzi, że „zawsze był wybuchowy, ale ostatnio jest to zagrażające jej i dwójce dzieci”. </a:t>
            </a:r>
          </a:p>
          <a:p>
            <a:r>
              <a:rPr lang="pl-PL" sz="1800" dirty="0"/>
              <a:t>Aktualna kłótnia wybuchła, gdy pan S.  Wrócił do domu „po naprawdę ciężkim dniu w pracy … a kolacja nie była jeszcze gotowa”. Kiedy wszedł do kuchni i zastał żonę czytającą gazetę „nie wytrzymał i eksplodował” wygłaszając długa tyradę o tym „że tak złej zony nie ma chyba nikt”. Kiedy żona zaczęła się tłumaczyć, że też miała ciężki dzień w pracy, pan S. zepchnął ją z krzesła, jednym zamachem rozbił szklanki, łamiąc przy okazji krzesło. Żona po tym incydencie zabrała dzieci i poszła spać do swojej matki. Następnego dnia wróciła do domu i zapowiedziała mężowi, że „albo pójdą do psychiatry, albo czas na rozwód”.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05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</a:t>
            </a:r>
            <a:r>
              <a:rPr lang="pl-PL" dirty="0" smtClean="0"/>
              <a:t>żyć – cz.2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074303"/>
            <a:ext cx="7598569" cy="3776729"/>
          </a:xfrm>
        </p:spPr>
        <p:txBody>
          <a:bodyPr>
            <a:normAutofit/>
          </a:bodyPr>
          <a:lstStyle/>
          <a:p>
            <a:r>
              <a:rPr lang="pl-PL" sz="1500" dirty="0"/>
              <a:t>Pan S. wyznał że jego wybuchy zaczęły się w dzieciństwie, ale nie był „problemem” do początku gimnazjum. W tym czasie wybuchy znalazły swoje ujście w licznych bójkach z kolegami z lasy, częstymi potem reprymendami przez nauczycieli. Mimo tego miał dobre oceny i mimo bójek był w klasie lubiany.</a:t>
            </a:r>
          </a:p>
          <a:p>
            <a:r>
              <a:rPr lang="pl-PL" sz="1500" dirty="0"/>
              <a:t>W ostatnim czasie wybuchy, głównie słowne, nasiliły się, co najmniej co drugi dzień, czasami codziennie – zwykle w sytuacji, gdy czuł się „sfrustrowany”, albo wymagano od niego „nie wiadomo czego”. W ostatnim miesięcy zdarzyły mu się, oprócz opisanego wyżej, trzy sytuacje z niszczeniem przedmiotów: rzucenie tabletem o ścianę, kopnięcie w ścianę gdy dzieci zaczęły płakać i zniszczenie telefonu po kłótni z matką. </a:t>
            </a:r>
          </a:p>
          <a:p>
            <a:r>
              <a:rPr lang="pl-PL" sz="1500" dirty="0"/>
              <a:t>W okresie liceum i studiów poprzestawał na kłótniach, </a:t>
            </a:r>
            <a:r>
              <a:rPr lang="pl-PL" sz="1500" dirty="0" err="1"/>
              <a:t>bojąć</a:t>
            </a:r>
            <a:r>
              <a:rPr lang="pl-PL" sz="1500" dirty="0"/>
              <a:t> się, że mógłby „komuś zrobić krzywdę”. Z tego powodu, po krótkiej pracy w firmie, założył własną, jednoosobową, z sukcesami.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707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 – </a:t>
            </a:r>
            <a:r>
              <a:rPr lang="pl-PL" dirty="0" smtClean="0"/>
              <a:t>cz.3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Ocenia swoje wybuchy jako „gwałtowne”, ale krótkotrwałe „w kilka sekund jestem na fali, potem ciągnie się to najwyżej 2-3 minuty”. Miewał i miewa okresy przygnębienia „ale nie </a:t>
            </a:r>
            <a:r>
              <a:rPr lang="pl-PL" sz="1800" dirty="0" err="1"/>
              <a:t>trają</a:t>
            </a:r>
            <a:r>
              <a:rPr lang="pl-PL" sz="1800" dirty="0"/>
              <a:t> dłużej niż 2-3 dni”. Alkohol używa rzadko, w sytuacjach z </a:t>
            </a:r>
            <a:r>
              <a:rPr lang="pl-PL" sz="1800" dirty="0" err="1"/>
              <a:t>soacjalizacją</a:t>
            </a:r>
            <a:r>
              <a:rPr lang="pl-PL" sz="1800" dirty="0"/>
              <a:t>, nie miewa wtedy wybuchów gniewu. „Na początku studiów zdarzało mu się zapalić trawkę na imprezach”, ale nie robi tego od kilku lat.</a:t>
            </a:r>
          </a:p>
          <a:p>
            <a:r>
              <a:rPr lang="pl-PL" sz="1800" dirty="0"/>
              <a:t>W rodzinie : jego ojciec jest wybuchowy, a siostra jest po drugim rozwodzie z powodu „częstych kłótni” z oboma mężami.</a:t>
            </a:r>
          </a:p>
          <a:p>
            <a:r>
              <a:rPr lang="pl-PL" sz="1800" dirty="0"/>
              <a:t>W rozmowie pan S. jest zainteresowany znalezieniem przyczyny swoich problemów, szczególnie z obawy o rozpad rodziny.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173254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727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70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660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28133" y="1076656"/>
            <a:ext cx="1562695" cy="1064702"/>
            <a:chOff x="105170" y="3961787"/>
            <a:chExt cx="2083593" cy="1419602"/>
          </a:xfrm>
          <a:scene3d>
            <a:camera prst="orthographicFront"/>
            <a:lightRig rig="chilly" dir="t"/>
          </a:scene3d>
        </p:grpSpPr>
        <p:sp>
          <p:nvSpPr>
            <p:cNvPr id="3" name="Prostokąt zaokrąglony 2"/>
            <p:cNvSpPr/>
            <p:nvPr/>
          </p:nvSpPr>
          <p:spPr>
            <a:xfrm>
              <a:off x="105170" y="3961787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Czy początek impulsywności w późnej adolescencji lub wczesnej dorosłości  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88082" y="2141357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7" name="Prostokąt zaokrąglony 6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Utrata kontroli picia lub używania innych SPA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081641" y="3294485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0" name="Prostokąt zaokrąglony 9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Niezdolność do kontroli hazardu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68667" y="4447612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Niezdolność do kontroli objadania się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089532" y="1047678"/>
            <a:ext cx="1562695" cy="937617"/>
            <a:chOff x="105171" y="4167849"/>
            <a:chExt cx="2083593" cy="1250156"/>
          </a:xfrm>
          <a:solidFill>
            <a:srgbClr val="C00000"/>
          </a:solidFill>
          <a:scene3d>
            <a:camera prst="orthographicFront"/>
            <a:lightRig rig="chilly" dir="t"/>
          </a:scene3d>
        </p:grpSpPr>
        <p:sp>
          <p:nvSpPr>
            <p:cNvPr id="16" name="Prostokąt zaokrąglony 15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OSOBOWOŚĆ BORDERLINE 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519640" y="2229238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9" name="Prostokąt zaokrąglony 18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SUD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5115472" y="3341549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UZALEŻNIENIE OD HAZARDU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619547" y="4453591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5" name="Prostokąt zaokrąglony 24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BULIMIA PSYCHICZNA , 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484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28133" y="1076656"/>
            <a:ext cx="1562695" cy="1064702"/>
            <a:chOff x="105170" y="3961787"/>
            <a:chExt cx="2083593" cy="1419602"/>
          </a:xfrm>
          <a:scene3d>
            <a:camera prst="orthographicFront"/>
            <a:lightRig rig="chilly" dir="t"/>
          </a:scene3d>
        </p:grpSpPr>
        <p:sp>
          <p:nvSpPr>
            <p:cNvPr id="3" name="Prostokąt zaokrąglony 2"/>
            <p:cNvSpPr/>
            <p:nvPr/>
          </p:nvSpPr>
          <p:spPr>
            <a:xfrm>
              <a:off x="105170" y="3961787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Tendencja do podpalania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88082" y="2141357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7" name="Prostokąt zaokrąglony 6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Tendencja do „bezużytecznych” kradzieży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081641" y="3294485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0" name="Prostokąt zaokrąglony 9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Impulsywność w postaci wyrywania włosów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68667" y="4447612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Impulsywność w postaci skubania sobie skóry 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089532" y="1076656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6" name="Prostokąt zaokrąglony 15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lvl="1"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PYROMANIA 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519640" y="2229238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9" name="Prostokąt zaokrąglony 18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KLEPTOMANIA 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5115472" y="3341549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TRICHOTILLOMANIA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619547" y="4453591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5" name="Prostokąt zaokrąglony 24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EXCORIATION DISORDER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59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diagnostyczne IED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514351" y="2038401"/>
          <a:ext cx="7598570" cy="343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/>
                <a:gridCol w="3799285"/>
              </a:tblGrid>
              <a:tr h="47958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Kryterium diagnostyczne 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Na ile pan LS spełnia to kryterium 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</a:tr>
              <a:tr h="2956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pl-PL" sz="1800" dirty="0" smtClean="0"/>
                        <a:t>Powracający wybuchy wynikające z braku kontroli agresji w postaci: (1) agresji werbalnej lub fizycznej bez znacznego niszczenia przedmiotów lub zranień – co najmniej</a:t>
                      </a:r>
                      <a:r>
                        <a:rPr lang="pl-PL" sz="1800" baseline="0" dirty="0" smtClean="0"/>
                        <a:t> średnio 2 razy w tygodniu, w ciągu ostatnich 3 miesięcy; lub (2) co najmniej trzy epizody agresji fizycznej z niszczeniem przedmiotów lub zranieniem ofiary</a:t>
                      </a:r>
                      <a:endParaRPr lang="pl-P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architekt zgłosił się do psychiatry z żoną z powodu „niemożliwych już do zniesienia” napadów gniewu. Obydwoje zgadzają się, że „ w zasadzie nie da się z nim dale żyć”. Żona twierdzi, że „zawsze był wybuchowy, ale ostatnio jest to zagrażające jej i dwójce dzieci”. … W ostatnim czasie wybuchy, głównie słowne, nasiliły się, co najmniej co drugi dzień, czasami codziennie 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3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otyw18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tyw pakiet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11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21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Sklepienie niebiesk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8.xml><?xml version="1.0" encoding="utf-8"?>
<a:theme xmlns:a="http://schemas.openxmlformats.org/drawingml/2006/main" name="2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9.xml><?xml version="1.0" encoding="utf-8"?>
<a:theme xmlns:a="http://schemas.openxmlformats.org/drawingml/2006/main" name="3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995</TotalTime>
  <Words>4770</Words>
  <Application>Microsoft Office PowerPoint</Application>
  <PresentationFormat>Pokaz na ekranie (4:3)</PresentationFormat>
  <Paragraphs>515</Paragraphs>
  <Slides>104</Slides>
  <Notes>56</Notes>
  <HiddenSlides>0</HiddenSlides>
  <MMClips>0</MMClips>
  <ScaleCrop>false</ScaleCrop>
  <HeadingPairs>
    <vt:vector size="6" baseType="variant">
      <vt:variant>
        <vt:lpstr>Używane czcionki</vt:lpstr>
      </vt:variant>
      <vt:variant>
        <vt:i4>16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104</vt:i4>
      </vt:variant>
    </vt:vector>
  </HeadingPairs>
  <TitlesOfParts>
    <vt:vector size="129" baseType="lpstr">
      <vt:lpstr>Arial Unicode MS</vt:lpstr>
      <vt:lpstr>Arial</vt:lpstr>
      <vt:lpstr>Book Antiqua</vt:lpstr>
      <vt:lpstr>Calibri</vt:lpstr>
      <vt:lpstr>Calibri Light</vt:lpstr>
      <vt:lpstr>Century Gothic</vt:lpstr>
      <vt:lpstr>Comic Sans MS</vt:lpstr>
      <vt:lpstr>Corbel</vt:lpstr>
      <vt:lpstr>Lucida Sans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Motyw18</vt:lpstr>
      <vt:lpstr>Motyw11</vt:lpstr>
      <vt:lpstr>Motyw21</vt:lpstr>
      <vt:lpstr>Moduł</vt:lpstr>
      <vt:lpstr>Wierzchołek</vt:lpstr>
      <vt:lpstr>1_Sklepienie niebieskie</vt:lpstr>
      <vt:lpstr>Sklepienie niebieskie</vt:lpstr>
      <vt:lpstr>2_Sklepienie niebieskie</vt:lpstr>
      <vt:lpstr>3_Sklepienie niebieskie</vt:lpstr>
      <vt:lpstr>  Zaburzenia osobowości w ujęciu klinicznym  Zaburzenia zachowania u dorosłych</vt:lpstr>
      <vt:lpstr>Prezentacja programu PowerPoint</vt:lpstr>
      <vt:lpstr>Podział zaburzeń osobowości wg DSM-5</vt:lpstr>
      <vt:lpstr>Wiązki zaburzeń osobowości</vt:lpstr>
      <vt:lpstr>Paranoiczne zaburzenie osobowości (kod wg ICD-10:F.60.0) </vt:lpstr>
      <vt:lpstr>Najistotniejszy obszar  dysfunkcji wg SIDP-IV u osoby z paranoicznym zaburzeniem osobowości</vt:lpstr>
      <vt:lpstr>Przebieg i rokowanie </vt:lpstr>
      <vt:lpstr>Prezentacja programu PowerPoint</vt:lpstr>
      <vt:lpstr>Prezentacja programu PowerPoint</vt:lpstr>
      <vt:lpstr>Osobowość paranoiczna  na parkingu</vt:lpstr>
      <vt:lpstr>Schizotypowe  zaburzenie osobowości (F.21) </vt:lpstr>
      <vt:lpstr>Obszary dysfunkcji wg SCID-IV z schizotypowym zaburzeniem osobowości:  </vt:lpstr>
      <vt:lpstr>Przebieg i rokowanie </vt:lpstr>
      <vt:lpstr>Osobowość schizotypowa  na parkingu</vt:lpstr>
      <vt:lpstr>Schizoidalne zaburzenie osobowości (F.60.1)  </vt:lpstr>
      <vt:lpstr>Obszary dysfunkcji wg SCID-IV u osoby ze schizoidalnym zaburzeniem osobowości: </vt:lpstr>
      <vt:lpstr>Przebieg i rokowanie </vt:lpstr>
      <vt:lpstr>Hikikomori </vt:lpstr>
      <vt:lpstr>Osobowość schizoidalna  na parkingu</vt:lpstr>
      <vt:lpstr>Osobowość histrioniczna (F.60.4) </vt:lpstr>
      <vt:lpstr>Obszary dysfunkcji wg SCID-IV u osoby z histrionicznym zaburzeniem osobowości: </vt:lpstr>
      <vt:lpstr>Przebieg i rokowanie </vt:lpstr>
      <vt:lpstr>Prezentacja programu PowerPoint</vt:lpstr>
      <vt:lpstr>Osobowość histrioniczna  na parkingu</vt:lpstr>
      <vt:lpstr>Osobowość narcystyczna (F.60.8; 301.81) </vt:lpstr>
      <vt:lpstr>Główny obszar dysfunkcji wg SIDP-IV</vt:lpstr>
      <vt:lpstr>Przebieg i rokowanie </vt:lpstr>
      <vt:lpstr>Prezentacja programu PowerPoint</vt:lpstr>
      <vt:lpstr>Prezentacja programu PowerPoint</vt:lpstr>
      <vt:lpstr>Prezentacja programu PowerPoint</vt:lpstr>
      <vt:lpstr>Prezentacja programu PowerPoint</vt:lpstr>
      <vt:lpstr>Osobowość narcystyczna  na parkingu</vt:lpstr>
      <vt:lpstr>Osobowość pograniczna (typu borderline; osobowość z pogranicza; F.60.3)  </vt:lpstr>
      <vt:lpstr>Główne obszary dysfunkcji wg SIDP-IV</vt:lpstr>
      <vt:lpstr>Przebieg i rokowanie </vt:lpstr>
      <vt:lpstr>c.d.</vt:lpstr>
      <vt:lpstr>Prezentacja programu PowerPoint</vt:lpstr>
      <vt:lpstr>BPD? </vt:lpstr>
      <vt:lpstr>Osobowość pograniczna  na parkingu</vt:lpstr>
      <vt:lpstr>Neurobiologia BPD</vt:lpstr>
      <vt:lpstr>Zmiany GAF w przebiegu DBT</vt:lpstr>
      <vt:lpstr>Aripiprazol w terapii BPD </vt:lpstr>
      <vt:lpstr>Antysocjalne zaburzenie osobowości (dyssocjalne zaburzenie osobowości; F.60.2) </vt:lpstr>
      <vt:lpstr>Główny obszar dysfunkcji wg SIDP-IV</vt:lpstr>
      <vt:lpstr>c.d.</vt:lpstr>
      <vt:lpstr>Przebieg i rokowanie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Osobowość antysocjalna  na parkingu</vt:lpstr>
      <vt:lpstr>Osobowość bierno-agresywna </vt:lpstr>
      <vt:lpstr>Typowe pytania celem detekcji osobowości bierno-agreswnej</vt:lpstr>
      <vt:lpstr>Osobowość bierno-agresywna  na parkingu</vt:lpstr>
      <vt:lpstr>Osobowość unikowa (unikająca, lękliwa; F.60.6) </vt:lpstr>
      <vt:lpstr>Główne obszary dysfunkcji wg SIDP-IV </vt:lpstr>
      <vt:lpstr>Przebieg i rokowanie</vt:lpstr>
      <vt:lpstr>Osobowość unikowa  na parkingu</vt:lpstr>
      <vt:lpstr>Osobowość zależna (typu zależnego; F.60.7)  </vt:lpstr>
      <vt:lpstr>Główny obszar dysfunkcji wg SIDP-IV</vt:lpstr>
      <vt:lpstr>Przebieg i rokowanie</vt:lpstr>
      <vt:lpstr>Osobowość zależna  na parkingu</vt:lpstr>
      <vt:lpstr>Osobowość anankastyczna (wg terminologii angielskiej ; obsesyjno-kompulsyjne zaburzenie osobowości; F.60.5) </vt:lpstr>
      <vt:lpstr>Główny obszar dysfunkcji wg SIDP-IV</vt:lpstr>
      <vt:lpstr>Prezentacja programu PowerPoint</vt:lpstr>
      <vt:lpstr>Przebieg i rokowanie</vt:lpstr>
      <vt:lpstr>Osobowość anankastyczna  na parkingu</vt:lpstr>
      <vt:lpstr>Prezentacja programu PowerPoint</vt:lpstr>
      <vt:lpstr>Disco Di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Zaburzenia zachowania u dorosłych </vt:lpstr>
      <vt:lpstr>DEFINICJA </vt:lpstr>
      <vt:lpstr>ZABURZENIA KONTROLI IMPULSÓW </vt:lpstr>
      <vt:lpstr>Pyromania (F.63.1) </vt:lpstr>
      <vt:lpstr>CZYM NIE JEST pyroMANIA </vt:lpstr>
      <vt:lpstr>Rozpoznanie różnicowe </vt:lpstr>
      <vt:lpstr>Kleptomania (F.63.3) </vt:lpstr>
      <vt:lpstr>CZYM NIE JEST KLEPTOMANIA, CZYM MOŻE BYĆ</vt:lpstr>
      <vt:lpstr>EPIDEMIOLOGIA I PRZEBIEG </vt:lpstr>
      <vt:lpstr>Kleptomanię należy różnicować z</vt:lpstr>
      <vt:lpstr>Patologiczny hazard (F.63.0) </vt:lpstr>
      <vt:lpstr>EPIDEMIOLOGIA </vt:lpstr>
      <vt:lpstr>Patologiczny hazard należy różnicować z</vt:lpstr>
      <vt:lpstr>Trichotillomania (F.63.3) </vt:lpstr>
      <vt:lpstr>zaburzenie eksplozywne (intermittent explosive disorder – F.63.8) </vt:lpstr>
      <vt:lpstr>Trudno z nim żyć</vt:lpstr>
      <vt:lpstr>Trudno z nim żyć – cz.2</vt:lpstr>
      <vt:lpstr>Trudno z nim żyć – cz.3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diagnostyczne IED</vt:lpstr>
      <vt:lpstr>IED – cz. 2</vt:lpstr>
      <vt:lpstr>IED – cz. 3</vt:lpstr>
      <vt:lpstr>Prezentacja programu PowerPoint</vt:lpstr>
      <vt:lpstr>Prezentacja programu PowerPoint</vt:lpstr>
      <vt:lpstr>Prezentacja programu PowerPoint</vt:lpstr>
    </vt:vector>
  </TitlesOfParts>
  <Company>Gabinet Lekarski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>zaburzenia osobowości</dc:subject>
  <dc:creator>Andrzej Czernikiewicz</dc:creator>
  <cp:lastModifiedBy>Andrzej Czernikiewicz</cp:lastModifiedBy>
  <cp:revision>52</cp:revision>
  <dcterms:created xsi:type="dcterms:W3CDTF">2000-10-25T17:40:30Z</dcterms:created>
  <dcterms:modified xsi:type="dcterms:W3CDTF">2015-01-29T20:43:50Z</dcterms:modified>
</cp:coreProperties>
</file>