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79" r:id="rId2"/>
    <p:sldMasterId id="2147483792" r:id="rId3"/>
    <p:sldMasterId id="2147483876" r:id="rId4"/>
  </p:sldMasterIdLst>
  <p:notesMasterIdLst>
    <p:notesMasterId r:id="rId108"/>
  </p:notesMasterIdLst>
  <p:sldIdLst>
    <p:sldId id="356" r:id="rId5"/>
    <p:sldId id="530" r:id="rId6"/>
    <p:sldId id="400" r:id="rId7"/>
    <p:sldId id="524" r:id="rId8"/>
    <p:sldId id="377" r:id="rId9"/>
    <p:sldId id="640" r:id="rId10"/>
    <p:sldId id="641" r:id="rId11"/>
    <p:sldId id="642" r:id="rId12"/>
    <p:sldId id="589" r:id="rId13"/>
    <p:sldId id="590" r:id="rId14"/>
    <p:sldId id="591" r:id="rId15"/>
    <p:sldId id="592" r:id="rId16"/>
    <p:sldId id="593" r:id="rId17"/>
    <p:sldId id="594" r:id="rId18"/>
    <p:sldId id="595" r:id="rId19"/>
    <p:sldId id="596" r:id="rId20"/>
    <p:sldId id="597" r:id="rId21"/>
    <p:sldId id="358" r:id="rId22"/>
    <p:sldId id="446" r:id="rId23"/>
    <p:sldId id="443" r:id="rId24"/>
    <p:sldId id="379" r:id="rId25"/>
    <p:sldId id="547" r:id="rId26"/>
    <p:sldId id="548" r:id="rId27"/>
    <p:sldId id="458" r:id="rId28"/>
    <p:sldId id="551" r:id="rId29"/>
    <p:sldId id="552" r:id="rId30"/>
    <p:sldId id="553" r:id="rId31"/>
    <p:sldId id="554" r:id="rId32"/>
    <p:sldId id="349" r:id="rId33"/>
    <p:sldId id="380" r:id="rId34"/>
    <p:sldId id="381" r:id="rId35"/>
    <p:sldId id="347" r:id="rId36"/>
    <p:sldId id="532" r:id="rId37"/>
    <p:sldId id="568" r:id="rId38"/>
    <p:sldId id="569" r:id="rId39"/>
    <p:sldId id="570" r:id="rId40"/>
    <p:sldId id="571" r:id="rId41"/>
    <p:sldId id="572" r:id="rId42"/>
    <p:sldId id="574" r:id="rId43"/>
    <p:sldId id="575" r:id="rId44"/>
    <p:sldId id="576" r:id="rId45"/>
    <p:sldId id="382" r:id="rId46"/>
    <p:sldId id="389" r:id="rId47"/>
    <p:sldId id="391" r:id="rId48"/>
    <p:sldId id="362" r:id="rId49"/>
    <p:sldId id="348" r:id="rId50"/>
    <p:sldId id="366" r:id="rId51"/>
    <p:sldId id="351" r:id="rId52"/>
    <p:sldId id="352" r:id="rId53"/>
    <p:sldId id="353" r:id="rId54"/>
    <p:sldId id="555" r:id="rId55"/>
    <p:sldId id="556" r:id="rId56"/>
    <p:sldId id="557" r:id="rId57"/>
    <p:sldId id="558" r:id="rId58"/>
    <p:sldId id="559" r:id="rId59"/>
    <p:sldId id="560" r:id="rId60"/>
    <p:sldId id="561" r:id="rId61"/>
    <p:sldId id="383" r:id="rId62"/>
    <p:sldId id="361" r:id="rId63"/>
    <p:sldId id="363" r:id="rId64"/>
    <p:sldId id="364" r:id="rId65"/>
    <p:sldId id="403" r:id="rId66"/>
    <p:sldId id="598" r:id="rId67"/>
    <p:sldId id="599" r:id="rId68"/>
    <p:sldId id="600" r:id="rId69"/>
    <p:sldId id="601" r:id="rId70"/>
    <p:sldId id="602" r:id="rId71"/>
    <p:sldId id="603" r:id="rId72"/>
    <p:sldId id="604" r:id="rId73"/>
    <p:sldId id="605" r:id="rId74"/>
    <p:sldId id="606" r:id="rId75"/>
    <p:sldId id="607" r:id="rId76"/>
    <p:sldId id="608" r:id="rId77"/>
    <p:sldId id="643" r:id="rId78"/>
    <p:sldId id="644" r:id="rId79"/>
    <p:sldId id="609" r:id="rId80"/>
    <p:sldId id="610" r:id="rId81"/>
    <p:sldId id="611" r:id="rId82"/>
    <p:sldId id="612" r:id="rId83"/>
    <p:sldId id="618" r:id="rId84"/>
    <p:sldId id="619" r:id="rId85"/>
    <p:sldId id="620" r:id="rId86"/>
    <p:sldId id="621" r:id="rId87"/>
    <p:sldId id="622" r:id="rId88"/>
    <p:sldId id="623" r:id="rId89"/>
    <p:sldId id="624" r:id="rId90"/>
    <p:sldId id="625" r:id="rId91"/>
    <p:sldId id="627" r:id="rId92"/>
    <p:sldId id="628" r:id="rId93"/>
    <p:sldId id="633" r:id="rId94"/>
    <p:sldId id="635" r:id="rId95"/>
    <p:sldId id="636" r:id="rId96"/>
    <p:sldId id="637" r:id="rId97"/>
    <p:sldId id="638" r:id="rId98"/>
    <p:sldId id="639" r:id="rId99"/>
    <p:sldId id="581" r:id="rId100"/>
    <p:sldId id="582" r:id="rId101"/>
    <p:sldId id="583" r:id="rId102"/>
    <p:sldId id="645" r:id="rId103"/>
    <p:sldId id="646" r:id="rId104"/>
    <p:sldId id="647" r:id="rId105"/>
    <p:sldId id="648" r:id="rId106"/>
    <p:sldId id="649" r:id="rId10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DA9"/>
    <a:srgbClr val="640404"/>
    <a:srgbClr val="B5A6A9"/>
    <a:srgbClr val="DBD0B9"/>
    <a:srgbClr val="B29B68"/>
    <a:srgbClr val="C3B189"/>
    <a:srgbClr val="E4EC4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snapToGrid="0">
      <p:cViewPr varScale="1">
        <p:scale>
          <a:sx n="85" d="100"/>
          <a:sy n="85"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422"/>
    </p:cViewPr>
  </p:sorterViewPr>
  <p:notesViewPr>
    <p:cSldViewPr snapToGrid="0">
      <p:cViewPr varScale="1">
        <p:scale>
          <a:sx n="58" d="100"/>
          <a:sy n="58" d="100"/>
        </p:scale>
        <p:origin x="-17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D8360-27EF-41CB-A0CF-478F22F440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1682FA33-759D-49EB-8DC0-CA4D5C855376}">
      <dgm:prSet phldrT="[Tekst]">
        <dgm:style>
          <a:lnRef idx="0">
            <a:schemeClr val="accent5"/>
          </a:lnRef>
          <a:fillRef idx="3">
            <a:schemeClr val="accent5"/>
          </a:fillRef>
          <a:effectRef idx="3">
            <a:schemeClr val="accent5"/>
          </a:effectRef>
          <a:fontRef idx="minor">
            <a:schemeClr val="lt1"/>
          </a:fontRef>
        </dgm:style>
      </dgm:prSet>
      <dgm:spPr/>
      <dgm:t>
        <a:bodyPr/>
        <a:lstStyle/>
        <a:p>
          <a:r>
            <a:rPr lang="pl-PL" dirty="0"/>
            <a:t>Czynniki ryzyka</a:t>
          </a:r>
        </a:p>
      </dgm:t>
    </dgm:pt>
    <dgm:pt modelId="{92D6625D-C5C2-4EE9-8C1E-D7BE75A5A0FE}" type="parTrans" cxnId="{B7A96C57-F32D-4D43-935D-E71918CCD16C}">
      <dgm:prSet/>
      <dgm:spPr/>
      <dgm:t>
        <a:bodyPr/>
        <a:lstStyle/>
        <a:p>
          <a:endParaRPr lang="pl-PL"/>
        </a:p>
      </dgm:t>
    </dgm:pt>
    <dgm:pt modelId="{AB29B154-6113-409F-A0A3-A8411C4E1E0D}" type="sibTrans" cxnId="{B7A96C57-F32D-4D43-935D-E71918CCD16C}">
      <dgm:prSet/>
      <dgm:spPr/>
      <dgm:t>
        <a:bodyPr/>
        <a:lstStyle/>
        <a:p>
          <a:endParaRPr lang="pl-PL"/>
        </a:p>
      </dgm:t>
    </dgm:pt>
    <dgm:pt modelId="{A1F0E6FB-A5B6-47BF-966A-4C2934E5CEAD}">
      <dgm:prSet phldrT="[Tekst]">
        <dgm:style>
          <a:lnRef idx="1">
            <a:schemeClr val="accent5"/>
          </a:lnRef>
          <a:fillRef idx="2">
            <a:schemeClr val="accent5"/>
          </a:fillRef>
          <a:effectRef idx="1">
            <a:schemeClr val="accent5"/>
          </a:effectRef>
          <a:fontRef idx="minor">
            <a:schemeClr val="dk1"/>
          </a:fontRef>
        </dgm:style>
      </dgm:prSet>
      <dgm:spPr/>
      <dgm:t>
        <a:bodyPr/>
        <a:lstStyle/>
        <a:p>
          <a:r>
            <a:rPr lang="pl-PL" dirty="0"/>
            <a:t>Czynniki rodzinne</a:t>
          </a:r>
        </a:p>
        <a:p>
          <a:r>
            <a:rPr lang="pl-PL" dirty="0"/>
            <a:t>Temperament</a:t>
          </a:r>
        </a:p>
        <a:p>
          <a:r>
            <a:rPr lang="pl-PL" dirty="0"/>
            <a:t>Wczesne urazy</a:t>
          </a:r>
        </a:p>
      </dgm:t>
    </dgm:pt>
    <dgm:pt modelId="{FDE2990B-81FD-49AA-A572-F54E7BE7D451}" type="parTrans" cxnId="{8C8C9CF1-A8CB-4650-8D20-36C56D4CB406}">
      <dgm:prSet/>
      <dgm:spPr/>
      <dgm:t>
        <a:bodyPr/>
        <a:lstStyle/>
        <a:p>
          <a:endParaRPr lang="pl-PL"/>
        </a:p>
      </dgm:t>
    </dgm:pt>
    <dgm:pt modelId="{D5E2D05D-DFFB-4B9C-849C-D44B2B1024B8}" type="sibTrans" cxnId="{8C8C9CF1-A8CB-4650-8D20-36C56D4CB406}">
      <dgm:prSet/>
      <dgm:spPr/>
      <dgm:t>
        <a:bodyPr/>
        <a:lstStyle/>
        <a:p>
          <a:endParaRPr lang="pl-PL"/>
        </a:p>
      </dgm:t>
    </dgm:pt>
    <dgm:pt modelId="{B762EC4E-1261-407A-A5FD-4597A5C6E495}">
      <dgm:prSet phldrT="[Tekst]">
        <dgm:style>
          <a:lnRef idx="0">
            <a:schemeClr val="accent2"/>
          </a:lnRef>
          <a:fillRef idx="3">
            <a:schemeClr val="accent2"/>
          </a:fillRef>
          <a:effectRef idx="3">
            <a:schemeClr val="accent2"/>
          </a:effectRef>
          <a:fontRef idx="minor">
            <a:schemeClr val="lt1"/>
          </a:fontRef>
        </dgm:style>
      </dgm:prSet>
      <dgm:spPr/>
      <dgm:t>
        <a:bodyPr/>
        <a:lstStyle/>
        <a:p>
          <a:r>
            <a:rPr lang="pl-PL" dirty="0"/>
            <a:t>Czynniki moderujące </a:t>
          </a:r>
        </a:p>
      </dgm:t>
    </dgm:pt>
    <dgm:pt modelId="{CD1CB43A-619D-4394-AEB6-EB55E64C43E2}" type="parTrans" cxnId="{6CA3A1A5-A4BC-4BDA-A089-32893DED5CBD}">
      <dgm:prSet/>
      <dgm:spPr/>
      <dgm:t>
        <a:bodyPr/>
        <a:lstStyle/>
        <a:p>
          <a:endParaRPr lang="pl-PL"/>
        </a:p>
      </dgm:t>
    </dgm:pt>
    <dgm:pt modelId="{EA09474F-B9D9-41DE-8FD0-01523645E961}" type="sibTrans" cxnId="{6CA3A1A5-A4BC-4BDA-A089-32893DED5CBD}">
      <dgm:prSet/>
      <dgm:spPr/>
      <dgm:t>
        <a:bodyPr/>
        <a:lstStyle/>
        <a:p>
          <a:endParaRPr lang="pl-PL"/>
        </a:p>
      </dgm:t>
    </dgm:pt>
    <dgm:pt modelId="{AB20328D-E88E-42B2-BFAA-79BE77B0ABB1}">
      <dgm:prSet phldrT="[Teks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pl-PL" dirty="0"/>
            <a:t>Wydarzenia życiowe</a:t>
          </a:r>
        </a:p>
        <a:p>
          <a:r>
            <a:rPr lang="pl-PL" dirty="0"/>
            <a:t>Choroby somatyczne</a:t>
          </a:r>
        </a:p>
        <a:p>
          <a:r>
            <a:rPr lang="pl-PL" dirty="0"/>
            <a:t>Alkohol </a:t>
          </a:r>
        </a:p>
      </dgm:t>
    </dgm:pt>
    <dgm:pt modelId="{D1EBB2B6-7AC8-4964-B00F-BF44EB51A723}" type="parTrans" cxnId="{8E6287C3-32E0-436C-B4D9-0090219A8D4B}">
      <dgm:prSet/>
      <dgm:spPr/>
      <dgm:t>
        <a:bodyPr/>
        <a:lstStyle/>
        <a:p>
          <a:endParaRPr lang="pl-PL"/>
        </a:p>
      </dgm:t>
    </dgm:pt>
    <dgm:pt modelId="{630AF427-1FB9-430F-941D-954B4ADDF23E}" type="sibTrans" cxnId="{8E6287C3-32E0-436C-B4D9-0090219A8D4B}">
      <dgm:prSet/>
      <dgm:spPr/>
      <dgm:t>
        <a:bodyPr/>
        <a:lstStyle/>
        <a:p>
          <a:endParaRPr lang="pl-PL"/>
        </a:p>
      </dgm:t>
    </dgm:pt>
    <dgm:pt modelId="{E763AD0A-B4EF-4BA1-90BE-E84DD78C0B94}" type="pres">
      <dgm:prSet presAssocID="{6B0D8360-27EF-41CB-A0CF-478F22F440D9}" presName="diagram" presStyleCnt="0">
        <dgm:presLayoutVars>
          <dgm:dir/>
          <dgm:resizeHandles val="exact"/>
        </dgm:presLayoutVars>
      </dgm:prSet>
      <dgm:spPr/>
    </dgm:pt>
    <dgm:pt modelId="{84D8D670-EAA8-4954-A84F-7622A80698FC}" type="pres">
      <dgm:prSet presAssocID="{1682FA33-759D-49EB-8DC0-CA4D5C855376}" presName="node" presStyleLbl="node1" presStyleIdx="0" presStyleCnt="4">
        <dgm:presLayoutVars>
          <dgm:bulletEnabled val="1"/>
        </dgm:presLayoutVars>
      </dgm:prSet>
      <dgm:spPr/>
    </dgm:pt>
    <dgm:pt modelId="{F902949F-FDDD-49F0-88E6-E071429319EE}" type="pres">
      <dgm:prSet presAssocID="{AB29B154-6113-409F-A0A3-A8411C4E1E0D}" presName="sibTrans" presStyleCnt="0"/>
      <dgm:spPr/>
    </dgm:pt>
    <dgm:pt modelId="{D0A73305-F198-4920-A833-FEE85B03E3E9}" type="pres">
      <dgm:prSet presAssocID="{A1F0E6FB-A5B6-47BF-966A-4C2934E5CEAD}" presName="node" presStyleLbl="node1" presStyleIdx="1" presStyleCnt="4">
        <dgm:presLayoutVars>
          <dgm:bulletEnabled val="1"/>
        </dgm:presLayoutVars>
      </dgm:prSet>
      <dgm:spPr/>
    </dgm:pt>
    <dgm:pt modelId="{00663529-913F-4B7B-9658-715C6C196A0E}" type="pres">
      <dgm:prSet presAssocID="{D5E2D05D-DFFB-4B9C-849C-D44B2B1024B8}" presName="sibTrans" presStyleCnt="0"/>
      <dgm:spPr/>
    </dgm:pt>
    <dgm:pt modelId="{717C23E9-7E6D-4B3F-B61C-D1E5F2F4518E}" type="pres">
      <dgm:prSet presAssocID="{B762EC4E-1261-407A-A5FD-4597A5C6E495}" presName="node" presStyleLbl="node1" presStyleIdx="2" presStyleCnt="4">
        <dgm:presLayoutVars>
          <dgm:bulletEnabled val="1"/>
        </dgm:presLayoutVars>
      </dgm:prSet>
      <dgm:spPr/>
    </dgm:pt>
    <dgm:pt modelId="{DA97AC0E-8061-478B-9BEA-708D8418588C}" type="pres">
      <dgm:prSet presAssocID="{EA09474F-B9D9-41DE-8FD0-01523645E961}" presName="sibTrans" presStyleCnt="0"/>
      <dgm:spPr/>
    </dgm:pt>
    <dgm:pt modelId="{15037110-48D7-4913-820A-2B808378C801}" type="pres">
      <dgm:prSet presAssocID="{AB20328D-E88E-42B2-BFAA-79BE77B0ABB1}" presName="node" presStyleLbl="node1" presStyleIdx="3" presStyleCnt="4">
        <dgm:presLayoutVars>
          <dgm:bulletEnabled val="1"/>
        </dgm:presLayoutVars>
      </dgm:prSet>
      <dgm:spPr/>
    </dgm:pt>
  </dgm:ptLst>
  <dgm:cxnLst>
    <dgm:cxn modelId="{AF228738-E1D0-4FE2-AE34-C75E4192A9B2}" type="presOf" srcId="{1682FA33-759D-49EB-8DC0-CA4D5C855376}" destId="{84D8D670-EAA8-4954-A84F-7622A80698FC}" srcOrd="0" destOrd="0" presId="urn:microsoft.com/office/officeart/2005/8/layout/default"/>
    <dgm:cxn modelId="{6EEA5D40-F88A-4359-AEB2-48CF4C0B2F26}" type="presOf" srcId="{A1F0E6FB-A5B6-47BF-966A-4C2934E5CEAD}" destId="{D0A73305-F198-4920-A833-FEE85B03E3E9}" srcOrd="0" destOrd="0" presId="urn:microsoft.com/office/officeart/2005/8/layout/default"/>
    <dgm:cxn modelId="{B180885F-FA8F-4925-A2E6-49BA9554D8C8}" type="presOf" srcId="{B762EC4E-1261-407A-A5FD-4597A5C6E495}" destId="{717C23E9-7E6D-4B3F-B61C-D1E5F2F4518E}" srcOrd="0" destOrd="0" presId="urn:microsoft.com/office/officeart/2005/8/layout/default"/>
    <dgm:cxn modelId="{B7A96C57-F32D-4D43-935D-E71918CCD16C}" srcId="{6B0D8360-27EF-41CB-A0CF-478F22F440D9}" destId="{1682FA33-759D-49EB-8DC0-CA4D5C855376}" srcOrd="0" destOrd="0" parTransId="{92D6625D-C5C2-4EE9-8C1E-D7BE75A5A0FE}" sibTransId="{AB29B154-6113-409F-A0A3-A8411C4E1E0D}"/>
    <dgm:cxn modelId="{6EB7C292-8D36-49BE-924E-C8821AC9A43C}" type="presOf" srcId="{6B0D8360-27EF-41CB-A0CF-478F22F440D9}" destId="{E763AD0A-B4EF-4BA1-90BE-E84DD78C0B94}" srcOrd="0" destOrd="0" presId="urn:microsoft.com/office/officeart/2005/8/layout/default"/>
    <dgm:cxn modelId="{96B9089D-B86D-423E-8435-CAEAC5B70B5B}" type="presOf" srcId="{AB20328D-E88E-42B2-BFAA-79BE77B0ABB1}" destId="{15037110-48D7-4913-820A-2B808378C801}" srcOrd="0" destOrd="0" presId="urn:microsoft.com/office/officeart/2005/8/layout/default"/>
    <dgm:cxn modelId="{6CA3A1A5-A4BC-4BDA-A089-32893DED5CBD}" srcId="{6B0D8360-27EF-41CB-A0CF-478F22F440D9}" destId="{B762EC4E-1261-407A-A5FD-4597A5C6E495}" srcOrd="2" destOrd="0" parTransId="{CD1CB43A-619D-4394-AEB6-EB55E64C43E2}" sibTransId="{EA09474F-B9D9-41DE-8FD0-01523645E961}"/>
    <dgm:cxn modelId="{8E6287C3-32E0-436C-B4D9-0090219A8D4B}" srcId="{6B0D8360-27EF-41CB-A0CF-478F22F440D9}" destId="{AB20328D-E88E-42B2-BFAA-79BE77B0ABB1}" srcOrd="3" destOrd="0" parTransId="{D1EBB2B6-7AC8-4964-B00F-BF44EB51A723}" sibTransId="{630AF427-1FB9-430F-941D-954B4ADDF23E}"/>
    <dgm:cxn modelId="{8C8C9CF1-A8CB-4650-8D20-36C56D4CB406}" srcId="{6B0D8360-27EF-41CB-A0CF-478F22F440D9}" destId="{A1F0E6FB-A5B6-47BF-966A-4C2934E5CEAD}" srcOrd="1" destOrd="0" parTransId="{FDE2990B-81FD-49AA-A572-F54E7BE7D451}" sibTransId="{D5E2D05D-DFFB-4B9C-849C-D44B2B1024B8}"/>
    <dgm:cxn modelId="{B8E9FF1B-9390-4661-8BF7-0111416D6FDC}" type="presParOf" srcId="{E763AD0A-B4EF-4BA1-90BE-E84DD78C0B94}" destId="{84D8D670-EAA8-4954-A84F-7622A80698FC}" srcOrd="0" destOrd="0" presId="urn:microsoft.com/office/officeart/2005/8/layout/default"/>
    <dgm:cxn modelId="{8BCF7FB9-4F8C-4087-B737-8641A05CBAF7}" type="presParOf" srcId="{E763AD0A-B4EF-4BA1-90BE-E84DD78C0B94}" destId="{F902949F-FDDD-49F0-88E6-E071429319EE}" srcOrd="1" destOrd="0" presId="urn:microsoft.com/office/officeart/2005/8/layout/default"/>
    <dgm:cxn modelId="{A34010A9-319F-4440-A331-A1AC5E1A7B4D}" type="presParOf" srcId="{E763AD0A-B4EF-4BA1-90BE-E84DD78C0B94}" destId="{D0A73305-F198-4920-A833-FEE85B03E3E9}" srcOrd="2" destOrd="0" presId="urn:microsoft.com/office/officeart/2005/8/layout/default"/>
    <dgm:cxn modelId="{F2D7F9D2-154A-4EF4-BEAC-AD938EBDD31A}" type="presParOf" srcId="{E763AD0A-B4EF-4BA1-90BE-E84DD78C0B94}" destId="{00663529-913F-4B7B-9658-715C6C196A0E}" srcOrd="3" destOrd="0" presId="urn:microsoft.com/office/officeart/2005/8/layout/default"/>
    <dgm:cxn modelId="{2F457C9F-049B-426E-B13D-F4EB4847824C}" type="presParOf" srcId="{E763AD0A-B4EF-4BA1-90BE-E84DD78C0B94}" destId="{717C23E9-7E6D-4B3F-B61C-D1E5F2F4518E}" srcOrd="4" destOrd="0" presId="urn:microsoft.com/office/officeart/2005/8/layout/default"/>
    <dgm:cxn modelId="{C7EA5106-A70A-46F0-8B17-0C06D70EA1F3}" type="presParOf" srcId="{E763AD0A-B4EF-4BA1-90BE-E84DD78C0B94}" destId="{DA97AC0E-8061-478B-9BEA-708D8418588C}" srcOrd="5" destOrd="0" presId="urn:microsoft.com/office/officeart/2005/8/layout/default"/>
    <dgm:cxn modelId="{4BEC9224-E993-4C2F-AF6B-C5B6CA82F364}" type="presParOf" srcId="{E763AD0A-B4EF-4BA1-90BE-E84DD78C0B94}" destId="{15037110-48D7-4913-820A-2B808378C80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8D670-EAA8-4954-A84F-7622A80698FC}">
      <dsp:nvSpPr>
        <dsp:cNvPr id="0" name=""/>
        <dsp:cNvSpPr/>
      </dsp:nvSpPr>
      <dsp:spPr>
        <a:xfrm>
          <a:off x="313908" y="2615"/>
          <a:ext cx="3793765" cy="227625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Czynniki ryzyka</a:t>
          </a:r>
        </a:p>
      </dsp:txBody>
      <dsp:txXfrm>
        <a:off x="313908" y="2615"/>
        <a:ext cx="3793765" cy="2276259"/>
      </dsp:txXfrm>
    </dsp:sp>
    <dsp:sp modelId="{D0A73305-F198-4920-A833-FEE85B03E3E9}">
      <dsp:nvSpPr>
        <dsp:cNvPr id="0" name=""/>
        <dsp:cNvSpPr/>
      </dsp:nvSpPr>
      <dsp:spPr>
        <a:xfrm>
          <a:off x="4487050" y="2615"/>
          <a:ext cx="3793765" cy="227625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Czynniki rodzinne</a:t>
          </a:r>
        </a:p>
        <a:p>
          <a:pPr marL="0" lvl="0" indent="0" algn="ctr" defTabSz="1333500">
            <a:lnSpc>
              <a:spcPct val="90000"/>
            </a:lnSpc>
            <a:spcBef>
              <a:spcPct val="0"/>
            </a:spcBef>
            <a:spcAft>
              <a:spcPct val="35000"/>
            </a:spcAft>
            <a:buNone/>
          </a:pPr>
          <a:r>
            <a:rPr lang="pl-PL" sz="3000" kern="1200" dirty="0"/>
            <a:t>Temperament</a:t>
          </a:r>
        </a:p>
        <a:p>
          <a:pPr marL="0" lvl="0" indent="0" algn="ctr" defTabSz="1333500">
            <a:lnSpc>
              <a:spcPct val="90000"/>
            </a:lnSpc>
            <a:spcBef>
              <a:spcPct val="0"/>
            </a:spcBef>
            <a:spcAft>
              <a:spcPct val="35000"/>
            </a:spcAft>
            <a:buNone/>
          </a:pPr>
          <a:r>
            <a:rPr lang="pl-PL" sz="3000" kern="1200" dirty="0"/>
            <a:t>Wczesne urazy</a:t>
          </a:r>
        </a:p>
      </dsp:txBody>
      <dsp:txXfrm>
        <a:off x="4487050" y="2615"/>
        <a:ext cx="3793765" cy="2276259"/>
      </dsp:txXfrm>
    </dsp:sp>
    <dsp:sp modelId="{717C23E9-7E6D-4B3F-B61C-D1E5F2F4518E}">
      <dsp:nvSpPr>
        <dsp:cNvPr id="0" name=""/>
        <dsp:cNvSpPr/>
      </dsp:nvSpPr>
      <dsp:spPr>
        <a:xfrm>
          <a:off x="313908" y="2658250"/>
          <a:ext cx="3793765" cy="227625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Czynniki moderujące </a:t>
          </a:r>
        </a:p>
      </dsp:txBody>
      <dsp:txXfrm>
        <a:off x="313908" y="2658250"/>
        <a:ext cx="3793765" cy="2276259"/>
      </dsp:txXfrm>
    </dsp:sp>
    <dsp:sp modelId="{15037110-48D7-4913-820A-2B808378C801}">
      <dsp:nvSpPr>
        <dsp:cNvPr id="0" name=""/>
        <dsp:cNvSpPr/>
      </dsp:nvSpPr>
      <dsp:spPr>
        <a:xfrm>
          <a:off x="4487050" y="2658250"/>
          <a:ext cx="3793765" cy="2276259"/>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Wydarzenia życiowe</a:t>
          </a:r>
        </a:p>
        <a:p>
          <a:pPr marL="0" lvl="0" indent="0" algn="ctr" defTabSz="1333500">
            <a:lnSpc>
              <a:spcPct val="90000"/>
            </a:lnSpc>
            <a:spcBef>
              <a:spcPct val="0"/>
            </a:spcBef>
            <a:spcAft>
              <a:spcPct val="35000"/>
            </a:spcAft>
            <a:buNone/>
          </a:pPr>
          <a:r>
            <a:rPr lang="pl-PL" sz="3000" kern="1200" dirty="0"/>
            <a:t>Choroby somatyczne</a:t>
          </a:r>
        </a:p>
        <a:p>
          <a:pPr marL="0" lvl="0" indent="0" algn="ctr" defTabSz="1333500">
            <a:lnSpc>
              <a:spcPct val="90000"/>
            </a:lnSpc>
            <a:spcBef>
              <a:spcPct val="0"/>
            </a:spcBef>
            <a:spcAft>
              <a:spcPct val="35000"/>
            </a:spcAft>
            <a:buNone/>
          </a:pPr>
          <a:r>
            <a:rPr lang="pl-PL" sz="3000" kern="1200" dirty="0"/>
            <a:t>Alkohol </a:t>
          </a:r>
        </a:p>
      </dsp:txBody>
      <dsp:txXfrm>
        <a:off x="4487050" y="2658250"/>
        <a:ext cx="3793765" cy="227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endParaRPr lang="pl-PL"/>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defRPr>
            </a:lvl1pPr>
          </a:lstStyle>
          <a:p>
            <a:endParaRPr lang="pl-PL"/>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atin typeface="Arial" charset="0"/>
              </a:defRPr>
            </a:lvl1pPr>
          </a:lstStyle>
          <a:p>
            <a:endParaRPr lang="pl-PL"/>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fld id="{DA4F7AAF-2940-4F94-BAFA-2A5E68F25F59}" type="slidenum">
              <a:rPr lang="pl-PL"/>
              <a:pPr/>
              <a:t>‹#›</a:t>
            </a:fld>
            <a:endParaRPr lang="pl-PL"/>
          </a:p>
        </p:txBody>
      </p:sp>
    </p:spTree>
    <p:extLst>
      <p:ext uri="{BB962C8B-B14F-4D97-AF65-F5344CB8AC3E}">
        <p14:creationId xmlns:p14="http://schemas.microsoft.com/office/powerpoint/2010/main" val="33255627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a:t>
            </a:fld>
            <a:endParaRPr lang="pl-PL"/>
          </a:p>
        </p:txBody>
      </p:sp>
    </p:spTree>
    <p:extLst>
      <p:ext uri="{BB962C8B-B14F-4D97-AF65-F5344CB8AC3E}">
        <p14:creationId xmlns:p14="http://schemas.microsoft.com/office/powerpoint/2010/main" val="156205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85CEF06-B57B-4FF8-B820-184F365BD148}" type="slidenum">
              <a:rPr lang="fr-FR" altLang="pl-PL" sz="1200" smtClean="0"/>
              <a:pPr eaLnBrk="1" hangingPunct="1"/>
              <a:t>17</a:t>
            </a:fld>
            <a:endParaRPr lang="fr-FR" altLang="pl-PL" sz="1200"/>
          </a:p>
        </p:txBody>
      </p:sp>
      <p:sp>
        <p:nvSpPr>
          <p:cNvPr id="79875" name="Rectangle 2"/>
          <p:cNvSpPr>
            <a:spLocks noGrp="1" noRot="1" noChangeAspect="1" noChangeArrowheads="1" noTextEdit="1"/>
          </p:cNvSpPr>
          <p:nvPr>
            <p:ph type="sldImg"/>
          </p:nvPr>
        </p:nvSpPr>
        <p:spPr>
          <a:xfrm>
            <a:off x="1146175" y="687388"/>
            <a:ext cx="4570413" cy="3427412"/>
          </a:xfrm>
          <a:ln/>
        </p:spPr>
      </p:sp>
      <p:sp>
        <p:nvSpPr>
          <p:cNvPr id="79876" name="Rectangle 3"/>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a:p>
        </p:txBody>
      </p:sp>
    </p:spTree>
    <p:extLst>
      <p:ext uri="{BB962C8B-B14F-4D97-AF65-F5344CB8AC3E}">
        <p14:creationId xmlns:p14="http://schemas.microsoft.com/office/powerpoint/2010/main" val="51721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18</a:t>
            </a:fld>
            <a:endParaRPr lang="pl-PL"/>
          </a:p>
        </p:txBody>
      </p:sp>
    </p:spTree>
    <p:extLst>
      <p:ext uri="{BB962C8B-B14F-4D97-AF65-F5344CB8AC3E}">
        <p14:creationId xmlns:p14="http://schemas.microsoft.com/office/powerpoint/2010/main" val="319031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19</a:t>
            </a:fld>
            <a:endParaRPr lang="pl-PL"/>
          </a:p>
        </p:txBody>
      </p:sp>
    </p:spTree>
    <p:extLst>
      <p:ext uri="{BB962C8B-B14F-4D97-AF65-F5344CB8AC3E}">
        <p14:creationId xmlns:p14="http://schemas.microsoft.com/office/powerpoint/2010/main" val="425900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20</a:t>
            </a:fld>
            <a:endParaRPr lang="pl-PL"/>
          </a:p>
        </p:txBody>
      </p:sp>
    </p:spTree>
    <p:extLst>
      <p:ext uri="{BB962C8B-B14F-4D97-AF65-F5344CB8AC3E}">
        <p14:creationId xmlns:p14="http://schemas.microsoft.com/office/powerpoint/2010/main" val="279401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21</a:t>
            </a:fld>
            <a:endParaRPr lang="pl-PL"/>
          </a:p>
        </p:txBody>
      </p:sp>
    </p:spTree>
    <p:extLst>
      <p:ext uri="{BB962C8B-B14F-4D97-AF65-F5344CB8AC3E}">
        <p14:creationId xmlns:p14="http://schemas.microsoft.com/office/powerpoint/2010/main" val="122040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24</a:t>
            </a:fld>
            <a:endParaRPr lang="pl-PL"/>
          </a:p>
        </p:txBody>
      </p:sp>
    </p:spTree>
    <p:extLst>
      <p:ext uri="{BB962C8B-B14F-4D97-AF65-F5344CB8AC3E}">
        <p14:creationId xmlns:p14="http://schemas.microsoft.com/office/powerpoint/2010/main" val="292435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85903" y="8864298"/>
            <a:ext cx="2972097" cy="284238"/>
          </a:xfrm>
        </p:spPr>
        <p:txBody>
          <a:bodyPr/>
          <a:lstStyle/>
          <a:p>
            <a:pPr>
              <a:defRPr/>
            </a:pPr>
            <a:fld id="{A1916F96-767D-4546-BDE1-7FF6AC275C49}" type="slidenum">
              <a:rPr lang="en-US"/>
              <a:pPr>
                <a:defRPr/>
              </a:pPr>
              <a:t>25</a:t>
            </a:fld>
            <a:endParaRPr lang="en-US"/>
          </a:p>
        </p:txBody>
      </p:sp>
      <p:sp>
        <p:nvSpPr>
          <p:cNvPr id="5325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35211" y="4343703"/>
            <a:ext cx="5482828" cy="309940"/>
          </a:xfrm>
          <a:ln/>
        </p:spPr>
        <p:txBody>
          <a:bodyPr lIns="89386" tIns="44693" rIns="89386" bIns="44693"/>
          <a:lstStyle/>
          <a:p>
            <a:pPr marL="115877" indent="-115877">
              <a:defRPr/>
            </a:pPr>
            <a:endParaRPr lang="en-US" sz="1400" dirty="0"/>
          </a:p>
        </p:txBody>
      </p:sp>
      <p:sp>
        <p:nvSpPr>
          <p:cNvPr id="53253" name="Rectangle 4"/>
          <p:cNvSpPr>
            <a:spLocks noChangeArrowheads="1"/>
          </p:cNvSpPr>
          <p:nvPr/>
        </p:nvSpPr>
        <p:spPr bwMode="auto">
          <a:xfrm>
            <a:off x="948036" y="8688917"/>
            <a:ext cx="5351859" cy="21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marL="226745" indent="-226745" defTabSz="897967"/>
            <a:endParaRPr lang="en-US" sz="800" dirty="0">
              <a:cs typeface="Times New Roman" pitchFamily="18" charset="0"/>
            </a:endParaRPr>
          </a:p>
          <a:p>
            <a:pPr marL="226745" indent="-226745" defTabSz="897967"/>
            <a:r>
              <a:rPr lang="en-US" sz="800" dirty="0">
                <a:cs typeface="Times New Roman" pitchFamily="18" charset="0"/>
              </a:rPr>
              <a:t>Reference:</a:t>
            </a:r>
          </a:p>
          <a:p>
            <a:pPr marL="226745" indent="-226745" defTabSz="897967"/>
            <a:r>
              <a:rPr lang="en-US" sz="800" dirty="0">
                <a:cs typeface="Times New Roman" pitchFamily="18" charset="0"/>
              </a:rPr>
              <a:t>1. 	Wolfe F, </a:t>
            </a:r>
            <a:r>
              <a:rPr lang="en-US" sz="800" dirty="0" err="1">
                <a:cs typeface="Times New Roman" pitchFamily="18" charset="0"/>
              </a:rPr>
              <a:t>Smythe</a:t>
            </a:r>
            <a:r>
              <a:rPr lang="en-US" sz="800" dirty="0">
                <a:cs typeface="Times New Roman" pitchFamily="18" charset="0"/>
              </a:rPr>
              <a:t> HA, </a:t>
            </a:r>
            <a:r>
              <a:rPr lang="en-US" sz="800" dirty="0" err="1">
                <a:cs typeface="Times New Roman" pitchFamily="18" charset="0"/>
              </a:rPr>
              <a:t>Yunus</a:t>
            </a:r>
            <a:r>
              <a:rPr lang="en-US" sz="800" dirty="0">
                <a:cs typeface="Times New Roman" pitchFamily="18" charset="0"/>
              </a:rPr>
              <a:t> MB, i </a:t>
            </a:r>
            <a:r>
              <a:rPr lang="en-US" sz="800" dirty="0" err="1">
                <a:cs typeface="Times New Roman" pitchFamily="18" charset="0"/>
              </a:rPr>
              <a:t>wsp</a:t>
            </a:r>
            <a:r>
              <a:rPr lang="en-US" sz="800" dirty="0">
                <a:cs typeface="Times New Roman" pitchFamily="18" charset="0"/>
              </a:rPr>
              <a:t>. The American College of Rheumatology 1990 criteria for the classification of fibromyalgia. Report of the Multicenter Criteria Committee. </a:t>
            </a:r>
            <a:r>
              <a:rPr lang="en-US" sz="800" i="1" dirty="0">
                <a:cs typeface="Times New Roman" pitchFamily="18" charset="0"/>
              </a:rPr>
              <a:t>Arthritis Rheum</a:t>
            </a:r>
            <a:r>
              <a:rPr lang="en-US" sz="800" dirty="0">
                <a:cs typeface="Times New Roman" pitchFamily="18" charset="0"/>
              </a:rPr>
              <a:t>. 1990;33:160-172.</a:t>
            </a:r>
          </a:p>
        </p:txBody>
      </p:sp>
    </p:spTree>
    <p:extLst>
      <p:ext uri="{BB962C8B-B14F-4D97-AF65-F5344CB8AC3E}">
        <p14:creationId xmlns:p14="http://schemas.microsoft.com/office/powerpoint/2010/main" val="70987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903" y="8864298"/>
            <a:ext cx="2972097" cy="284238"/>
          </a:xfrm>
        </p:spPr>
        <p:txBody>
          <a:bodyPr/>
          <a:lstStyle/>
          <a:p>
            <a:pPr>
              <a:defRPr/>
            </a:pPr>
            <a:fld id="{9FCA984A-E186-47B2-B464-0F7180CF9371}" type="slidenum">
              <a:rPr lang="en-US"/>
              <a:pPr>
                <a:defRPr/>
              </a:pPr>
              <a:t>26</a:t>
            </a:fld>
            <a:endParaRPr lang="en-US"/>
          </a:p>
        </p:txBody>
      </p:sp>
      <p:sp>
        <p:nvSpPr>
          <p:cNvPr id="62467"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13805" y="4343703"/>
            <a:ext cx="5030391" cy="269119"/>
          </a:xfrm>
        </p:spPr>
        <p:txBody>
          <a:bodyPr/>
          <a:lstStyle/>
          <a:p>
            <a:pPr>
              <a:defRPr/>
            </a:pPr>
            <a:endParaRPr lang="en-US"/>
          </a:p>
        </p:txBody>
      </p:sp>
    </p:spTree>
    <p:extLst>
      <p:ext uri="{BB962C8B-B14F-4D97-AF65-F5344CB8AC3E}">
        <p14:creationId xmlns:p14="http://schemas.microsoft.com/office/powerpoint/2010/main" val="178446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903" y="8864298"/>
            <a:ext cx="2972097" cy="284238"/>
          </a:xfrm>
        </p:spPr>
        <p:txBody>
          <a:bodyPr/>
          <a:lstStyle/>
          <a:p>
            <a:pPr>
              <a:defRPr/>
            </a:pPr>
            <a:fld id="{198BCBD4-B424-462B-B749-9EB2D33336AD}" type="slidenum">
              <a:rPr lang="en-US"/>
              <a:pPr>
                <a:defRPr/>
              </a:pPr>
              <a:t>27</a:t>
            </a:fld>
            <a:endParaRPr lang="en-US"/>
          </a:p>
        </p:txBody>
      </p:sp>
      <p:sp>
        <p:nvSpPr>
          <p:cNvPr id="65539"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13805" y="4343703"/>
            <a:ext cx="5030391" cy="269119"/>
          </a:xfrm>
        </p:spPr>
        <p:txBody>
          <a:bodyPr/>
          <a:lstStyle/>
          <a:p>
            <a:pPr>
              <a:defRPr/>
            </a:pPr>
            <a:endParaRPr lang="en-US"/>
          </a:p>
        </p:txBody>
      </p:sp>
    </p:spTree>
    <p:extLst>
      <p:ext uri="{BB962C8B-B14F-4D97-AF65-F5344CB8AC3E}">
        <p14:creationId xmlns:p14="http://schemas.microsoft.com/office/powerpoint/2010/main" val="35786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29</a:t>
            </a:fld>
            <a:endParaRPr lang="pl-PL"/>
          </a:p>
        </p:txBody>
      </p:sp>
    </p:spTree>
    <p:extLst>
      <p:ext uri="{BB962C8B-B14F-4D97-AF65-F5344CB8AC3E}">
        <p14:creationId xmlns:p14="http://schemas.microsoft.com/office/powerpoint/2010/main" val="211825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2</a:t>
            </a:fld>
            <a:endParaRPr lang="pl-PL"/>
          </a:p>
        </p:txBody>
      </p:sp>
    </p:spTree>
    <p:extLst>
      <p:ext uri="{BB962C8B-B14F-4D97-AF65-F5344CB8AC3E}">
        <p14:creationId xmlns:p14="http://schemas.microsoft.com/office/powerpoint/2010/main" val="337517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30</a:t>
            </a:fld>
            <a:endParaRPr lang="pl-PL"/>
          </a:p>
        </p:txBody>
      </p:sp>
    </p:spTree>
    <p:extLst>
      <p:ext uri="{BB962C8B-B14F-4D97-AF65-F5344CB8AC3E}">
        <p14:creationId xmlns:p14="http://schemas.microsoft.com/office/powerpoint/2010/main" val="66246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31</a:t>
            </a:fld>
            <a:endParaRPr lang="pl-PL"/>
          </a:p>
        </p:txBody>
      </p:sp>
    </p:spTree>
    <p:extLst>
      <p:ext uri="{BB962C8B-B14F-4D97-AF65-F5344CB8AC3E}">
        <p14:creationId xmlns:p14="http://schemas.microsoft.com/office/powerpoint/2010/main" val="400046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32</a:t>
            </a:fld>
            <a:endParaRPr lang="pl-PL"/>
          </a:p>
        </p:txBody>
      </p:sp>
    </p:spTree>
    <p:extLst>
      <p:ext uri="{BB962C8B-B14F-4D97-AF65-F5344CB8AC3E}">
        <p14:creationId xmlns:p14="http://schemas.microsoft.com/office/powerpoint/2010/main" val="1726977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33</a:t>
            </a:fld>
            <a:endParaRPr lang="pl-PL"/>
          </a:p>
        </p:txBody>
      </p:sp>
    </p:spTree>
    <p:extLst>
      <p:ext uri="{BB962C8B-B14F-4D97-AF65-F5344CB8AC3E}">
        <p14:creationId xmlns:p14="http://schemas.microsoft.com/office/powerpoint/2010/main" val="12147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34</a:t>
            </a:fld>
            <a:endParaRPr lang="pl-PL"/>
          </a:p>
        </p:txBody>
      </p:sp>
    </p:spTree>
    <p:extLst>
      <p:ext uri="{BB962C8B-B14F-4D97-AF65-F5344CB8AC3E}">
        <p14:creationId xmlns:p14="http://schemas.microsoft.com/office/powerpoint/2010/main" val="2701230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35</a:t>
            </a:fld>
            <a:endParaRPr lang="pl-PL"/>
          </a:p>
        </p:txBody>
      </p:sp>
    </p:spTree>
    <p:extLst>
      <p:ext uri="{BB962C8B-B14F-4D97-AF65-F5344CB8AC3E}">
        <p14:creationId xmlns:p14="http://schemas.microsoft.com/office/powerpoint/2010/main" val="771853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37</a:t>
            </a:fld>
            <a:endParaRPr lang="pl-PL"/>
          </a:p>
        </p:txBody>
      </p:sp>
    </p:spTree>
    <p:extLst>
      <p:ext uri="{BB962C8B-B14F-4D97-AF65-F5344CB8AC3E}">
        <p14:creationId xmlns:p14="http://schemas.microsoft.com/office/powerpoint/2010/main" val="364238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38</a:t>
            </a:fld>
            <a:endParaRPr lang="pl-PL"/>
          </a:p>
        </p:txBody>
      </p:sp>
    </p:spTree>
    <p:extLst>
      <p:ext uri="{BB962C8B-B14F-4D97-AF65-F5344CB8AC3E}">
        <p14:creationId xmlns:p14="http://schemas.microsoft.com/office/powerpoint/2010/main" val="326319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39</a:t>
            </a:fld>
            <a:endParaRPr lang="pl-PL"/>
          </a:p>
        </p:txBody>
      </p:sp>
    </p:spTree>
    <p:extLst>
      <p:ext uri="{BB962C8B-B14F-4D97-AF65-F5344CB8AC3E}">
        <p14:creationId xmlns:p14="http://schemas.microsoft.com/office/powerpoint/2010/main" val="329871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42</a:t>
            </a:fld>
            <a:endParaRPr lang="pl-PL"/>
          </a:p>
        </p:txBody>
      </p:sp>
    </p:spTree>
    <p:extLst>
      <p:ext uri="{BB962C8B-B14F-4D97-AF65-F5344CB8AC3E}">
        <p14:creationId xmlns:p14="http://schemas.microsoft.com/office/powerpoint/2010/main" val="284836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a:t>
            </a:fld>
            <a:endParaRPr lang="pl-PL"/>
          </a:p>
        </p:txBody>
      </p:sp>
    </p:spTree>
    <p:extLst>
      <p:ext uri="{BB962C8B-B14F-4D97-AF65-F5344CB8AC3E}">
        <p14:creationId xmlns:p14="http://schemas.microsoft.com/office/powerpoint/2010/main" val="221499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3815D-EE89-4F60-980C-80854D820D99}" type="slidenum">
              <a:rPr lang="pl-PL"/>
              <a:pPr/>
              <a:t>43</a:t>
            </a:fld>
            <a:endParaRPr lang="pl-PL"/>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685800" y="4343400"/>
            <a:ext cx="5486400" cy="4114800"/>
          </a:xfrm>
        </p:spPr>
        <p:txBody>
          <a:bodyPr/>
          <a:lstStyle/>
          <a:p>
            <a:r>
              <a:rPr lang="pl-PL" sz="1400"/>
              <a:t>Wzrosty odpowiednio: 12x i 4x. W bólach napięciowych głowy zakłada się dysfunkcję układu serotoninergicznego (</a:t>
            </a:r>
            <a:r>
              <a:rPr lang="pl-PL" sz="1400">
                <a:sym typeface="Wingdings" pitchFamily="2" charset="2"/>
              </a:rPr>
              <a:t></a:t>
            </a:r>
            <a:r>
              <a:rPr lang="pl-PL" sz="1400"/>
              <a:t>podwzgórzowe receptory 5HT</a:t>
            </a:r>
            <a:r>
              <a:rPr lang="pl-PL" sz="1400" baseline="-25000"/>
              <a:t>1D)</a:t>
            </a:r>
            <a:r>
              <a:rPr lang="pl-PL" sz="1400"/>
              <a:t> i tym m.in.. związek z lękiem i depresją. </a:t>
            </a:r>
          </a:p>
        </p:txBody>
      </p:sp>
    </p:spTree>
    <p:extLst>
      <p:ext uri="{BB962C8B-B14F-4D97-AF65-F5344CB8AC3E}">
        <p14:creationId xmlns:p14="http://schemas.microsoft.com/office/powerpoint/2010/main" val="411945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381197-3ADF-4BC5-93DD-35A4A9550DD8}" type="slidenum">
              <a:rPr lang="pl-PL"/>
              <a:pPr/>
              <a:t>44</a:t>
            </a:fld>
            <a:endParaRPr lang="pl-PL"/>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685800" y="4343400"/>
            <a:ext cx="5486400" cy="4114800"/>
          </a:xfrm>
        </p:spPr>
        <p:txBody>
          <a:bodyPr/>
          <a:lstStyle/>
          <a:p>
            <a:r>
              <a:rPr lang="pl-PL"/>
              <a:t>MAximum odpowiednio: 80-90%, 40-45%. </a:t>
            </a:r>
          </a:p>
        </p:txBody>
      </p:sp>
    </p:spTree>
    <p:extLst>
      <p:ext uri="{BB962C8B-B14F-4D97-AF65-F5344CB8AC3E}">
        <p14:creationId xmlns:p14="http://schemas.microsoft.com/office/powerpoint/2010/main" val="3376150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45</a:t>
            </a:fld>
            <a:endParaRPr lang="pl-PL"/>
          </a:p>
        </p:txBody>
      </p:sp>
    </p:spTree>
    <p:extLst>
      <p:ext uri="{BB962C8B-B14F-4D97-AF65-F5344CB8AC3E}">
        <p14:creationId xmlns:p14="http://schemas.microsoft.com/office/powerpoint/2010/main" val="3946259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46</a:t>
            </a:fld>
            <a:endParaRPr lang="pl-PL"/>
          </a:p>
        </p:txBody>
      </p:sp>
    </p:spTree>
    <p:extLst>
      <p:ext uri="{BB962C8B-B14F-4D97-AF65-F5344CB8AC3E}">
        <p14:creationId xmlns:p14="http://schemas.microsoft.com/office/powerpoint/2010/main" val="38207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47</a:t>
            </a:fld>
            <a:endParaRPr lang="pl-PL"/>
          </a:p>
        </p:txBody>
      </p:sp>
    </p:spTree>
    <p:extLst>
      <p:ext uri="{BB962C8B-B14F-4D97-AF65-F5344CB8AC3E}">
        <p14:creationId xmlns:p14="http://schemas.microsoft.com/office/powerpoint/2010/main" val="4074701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48</a:t>
            </a:fld>
            <a:endParaRPr lang="pl-PL"/>
          </a:p>
        </p:txBody>
      </p:sp>
    </p:spTree>
    <p:extLst>
      <p:ext uri="{BB962C8B-B14F-4D97-AF65-F5344CB8AC3E}">
        <p14:creationId xmlns:p14="http://schemas.microsoft.com/office/powerpoint/2010/main" val="1865281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49</a:t>
            </a:fld>
            <a:endParaRPr lang="pl-PL"/>
          </a:p>
        </p:txBody>
      </p:sp>
    </p:spTree>
    <p:extLst>
      <p:ext uri="{BB962C8B-B14F-4D97-AF65-F5344CB8AC3E}">
        <p14:creationId xmlns:p14="http://schemas.microsoft.com/office/powerpoint/2010/main" val="2819555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50</a:t>
            </a:fld>
            <a:endParaRPr lang="pl-PL"/>
          </a:p>
        </p:txBody>
      </p:sp>
    </p:spTree>
    <p:extLst>
      <p:ext uri="{BB962C8B-B14F-4D97-AF65-F5344CB8AC3E}">
        <p14:creationId xmlns:p14="http://schemas.microsoft.com/office/powerpoint/2010/main" val="3519055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58</a:t>
            </a:fld>
            <a:endParaRPr lang="pl-PL"/>
          </a:p>
        </p:txBody>
      </p:sp>
    </p:spTree>
    <p:extLst>
      <p:ext uri="{BB962C8B-B14F-4D97-AF65-F5344CB8AC3E}">
        <p14:creationId xmlns:p14="http://schemas.microsoft.com/office/powerpoint/2010/main" val="62714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59</a:t>
            </a:fld>
            <a:endParaRPr lang="pl-PL"/>
          </a:p>
        </p:txBody>
      </p:sp>
    </p:spTree>
    <p:extLst>
      <p:ext uri="{BB962C8B-B14F-4D97-AF65-F5344CB8AC3E}">
        <p14:creationId xmlns:p14="http://schemas.microsoft.com/office/powerpoint/2010/main" val="276813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318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9216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38A16-91E4-43EB-9DC2-EE606DE64AB3}" type="slidenum">
              <a:rPr lang="pl-PL" smtClean="0"/>
              <a:pPr fontAlgn="base">
                <a:spcBef>
                  <a:spcPct val="0"/>
                </a:spcBef>
                <a:spcAft>
                  <a:spcPct val="0"/>
                </a:spcAft>
                <a:defRPr/>
              </a:pPr>
              <a:t>4</a:t>
            </a:fld>
            <a:endParaRPr lang="pl-PL"/>
          </a:p>
        </p:txBody>
      </p:sp>
    </p:spTree>
    <p:extLst>
      <p:ext uri="{BB962C8B-B14F-4D97-AF65-F5344CB8AC3E}">
        <p14:creationId xmlns:p14="http://schemas.microsoft.com/office/powerpoint/2010/main" val="161174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60</a:t>
            </a:fld>
            <a:endParaRPr lang="pl-PL"/>
          </a:p>
        </p:txBody>
      </p:sp>
    </p:spTree>
    <p:extLst>
      <p:ext uri="{BB962C8B-B14F-4D97-AF65-F5344CB8AC3E}">
        <p14:creationId xmlns:p14="http://schemas.microsoft.com/office/powerpoint/2010/main" val="7198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61</a:t>
            </a:fld>
            <a:endParaRPr lang="pl-PL"/>
          </a:p>
        </p:txBody>
      </p:sp>
    </p:spTree>
    <p:extLst>
      <p:ext uri="{BB962C8B-B14F-4D97-AF65-F5344CB8AC3E}">
        <p14:creationId xmlns:p14="http://schemas.microsoft.com/office/powerpoint/2010/main" val="2408062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62</a:t>
            </a:fld>
            <a:endParaRPr lang="pl-PL"/>
          </a:p>
        </p:txBody>
      </p:sp>
    </p:spTree>
    <p:extLst>
      <p:ext uri="{BB962C8B-B14F-4D97-AF65-F5344CB8AC3E}">
        <p14:creationId xmlns:p14="http://schemas.microsoft.com/office/powerpoint/2010/main" val="2955092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63</a:t>
            </a:fld>
            <a:endParaRPr lang="pl-PL"/>
          </a:p>
        </p:txBody>
      </p:sp>
    </p:spTree>
    <p:extLst>
      <p:ext uri="{BB962C8B-B14F-4D97-AF65-F5344CB8AC3E}">
        <p14:creationId xmlns:p14="http://schemas.microsoft.com/office/powerpoint/2010/main" val="1349526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64</a:t>
            </a:fld>
            <a:endParaRPr lang="pl-PL"/>
          </a:p>
        </p:txBody>
      </p:sp>
    </p:spTree>
    <p:extLst>
      <p:ext uri="{BB962C8B-B14F-4D97-AF65-F5344CB8AC3E}">
        <p14:creationId xmlns:p14="http://schemas.microsoft.com/office/powerpoint/2010/main" val="715916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65</a:t>
            </a:fld>
            <a:endParaRPr lang="pl-PL"/>
          </a:p>
        </p:txBody>
      </p:sp>
    </p:spTree>
    <p:extLst>
      <p:ext uri="{BB962C8B-B14F-4D97-AF65-F5344CB8AC3E}">
        <p14:creationId xmlns:p14="http://schemas.microsoft.com/office/powerpoint/2010/main" val="4225732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66</a:t>
            </a:fld>
            <a:endParaRPr lang="pl-PL"/>
          </a:p>
        </p:txBody>
      </p:sp>
    </p:spTree>
    <p:extLst>
      <p:ext uri="{BB962C8B-B14F-4D97-AF65-F5344CB8AC3E}">
        <p14:creationId xmlns:p14="http://schemas.microsoft.com/office/powerpoint/2010/main" val="3326003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67</a:t>
            </a:fld>
            <a:endParaRPr lang="pl-PL"/>
          </a:p>
        </p:txBody>
      </p:sp>
    </p:spTree>
    <p:extLst>
      <p:ext uri="{BB962C8B-B14F-4D97-AF65-F5344CB8AC3E}">
        <p14:creationId xmlns:p14="http://schemas.microsoft.com/office/powerpoint/2010/main" val="2112973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68</a:t>
            </a:fld>
            <a:endParaRPr lang="pl-PL"/>
          </a:p>
        </p:txBody>
      </p:sp>
    </p:spTree>
    <p:extLst>
      <p:ext uri="{BB962C8B-B14F-4D97-AF65-F5344CB8AC3E}">
        <p14:creationId xmlns:p14="http://schemas.microsoft.com/office/powerpoint/2010/main" val="2767143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69</a:t>
            </a:fld>
            <a:endParaRPr lang="pl-PL"/>
          </a:p>
        </p:txBody>
      </p:sp>
    </p:spTree>
    <p:extLst>
      <p:ext uri="{BB962C8B-B14F-4D97-AF65-F5344CB8AC3E}">
        <p14:creationId xmlns:p14="http://schemas.microsoft.com/office/powerpoint/2010/main" val="63956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5</a:t>
            </a:fld>
            <a:endParaRPr lang="pl-PL"/>
          </a:p>
        </p:txBody>
      </p:sp>
    </p:spTree>
    <p:extLst>
      <p:ext uri="{BB962C8B-B14F-4D97-AF65-F5344CB8AC3E}">
        <p14:creationId xmlns:p14="http://schemas.microsoft.com/office/powerpoint/2010/main" val="2345923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70</a:t>
            </a:fld>
            <a:endParaRPr lang="pl-PL"/>
          </a:p>
        </p:txBody>
      </p:sp>
    </p:spTree>
    <p:extLst>
      <p:ext uri="{BB962C8B-B14F-4D97-AF65-F5344CB8AC3E}">
        <p14:creationId xmlns:p14="http://schemas.microsoft.com/office/powerpoint/2010/main" val="1648574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71</a:t>
            </a:fld>
            <a:endParaRPr lang="pl-PL"/>
          </a:p>
        </p:txBody>
      </p:sp>
    </p:spTree>
    <p:extLst>
      <p:ext uri="{BB962C8B-B14F-4D97-AF65-F5344CB8AC3E}">
        <p14:creationId xmlns:p14="http://schemas.microsoft.com/office/powerpoint/2010/main" val="1054572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72</a:t>
            </a:fld>
            <a:endParaRPr lang="pl-PL"/>
          </a:p>
        </p:txBody>
      </p:sp>
    </p:spTree>
    <p:extLst>
      <p:ext uri="{BB962C8B-B14F-4D97-AF65-F5344CB8AC3E}">
        <p14:creationId xmlns:p14="http://schemas.microsoft.com/office/powerpoint/2010/main" val="2076714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85A76AA4-1E2F-4AD5-A3B7-7AB87BBD702A}" type="slidenum">
              <a:rPr lang="pl-PL" smtClean="0"/>
              <a:pPr>
                <a:defRPr/>
              </a:pPr>
              <a:t>73</a:t>
            </a:fld>
            <a:endParaRPr lang="pl-PL"/>
          </a:p>
        </p:txBody>
      </p:sp>
    </p:spTree>
    <p:extLst>
      <p:ext uri="{BB962C8B-B14F-4D97-AF65-F5344CB8AC3E}">
        <p14:creationId xmlns:p14="http://schemas.microsoft.com/office/powerpoint/2010/main" val="244268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46FA44D-2122-4F08-8792-2745C78B93CC}" type="slidenum">
              <a:rPr lang="pl-PL" smtClean="0"/>
              <a:t>83</a:t>
            </a:fld>
            <a:endParaRPr lang="pl-PL"/>
          </a:p>
        </p:txBody>
      </p:sp>
    </p:spTree>
    <p:extLst>
      <p:ext uri="{BB962C8B-B14F-4D97-AF65-F5344CB8AC3E}">
        <p14:creationId xmlns:p14="http://schemas.microsoft.com/office/powerpoint/2010/main" val="321241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6</a:t>
            </a:fld>
            <a:endParaRPr lang="pl-PL"/>
          </a:p>
        </p:txBody>
      </p:sp>
    </p:spTree>
    <p:extLst>
      <p:ext uri="{BB962C8B-B14F-4D97-AF65-F5344CB8AC3E}">
        <p14:creationId xmlns:p14="http://schemas.microsoft.com/office/powerpoint/2010/main" val="418306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7</a:t>
            </a:fld>
            <a:endParaRPr lang="pl-PL"/>
          </a:p>
        </p:txBody>
      </p:sp>
    </p:spTree>
    <p:extLst>
      <p:ext uri="{BB962C8B-B14F-4D97-AF65-F5344CB8AC3E}">
        <p14:creationId xmlns:p14="http://schemas.microsoft.com/office/powerpoint/2010/main" val="204975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3B0FAC-A5EF-4A0E-8185-12EA10C80D5F}" type="slidenum">
              <a:rPr lang="pl-PL" smtClean="0"/>
              <a:pPr/>
              <a:t>8</a:t>
            </a:fld>
            <a:endParaRPr lang="pl-PL"/>
          </a:p>
        </p:txBody>
      </p:sp>
    </p:spTree>
    <p:extLst>
      <p:ext uri="{BB962C8B-B14F-4D97-AF65-F5344CB8AC3E}">
        <p14:creationId xmlns:p14="http://schemas.microsoft.com/office/powerpoint/2010/main" val="349890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8935FDF-7A7D-456C-9B36-D0EDAE8C29B5}" type="slidenum">
              <a:rPr lang="fr-FR" altLang="pl-PL" sz="1200" smtClean="0"/>
              <a:pPr eaLnBrk="1" hangingPunct="1"/>
              <a:t>16</a:t>
            </a:fld>
            <a:endParaRPr lang="fr-FR" altLang="pl-PL" sz="1200"/>
          </a:p>
        </p:txBody>
      </p:sp>
      <p:sp>
        <p:nvSpPr>
          <p:cNvPr id="75779" name="Rectangle 2"/>
          <p:cNvSpPr>
            <a:spLocks noGrp="1" noRot="1" noChangeAspect="1" noChangeArrowheads="1" noTextEdit="1"/>
          </p:cNvSpPr>
          <p:nvPr>
            <p:ph type="sldImg"/>
          </p:nvPr>
        </p:nvSpPr>
        <p:spPr>
          <a:xfrm>
            <a:off x="1144588" y="685800"/>
            <a:ext cx="4570412" cy="3427413"/>
          </a:xfrm>
          <a:ln/>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endParaRPr lang="en-GB" altLang="pl-PL"/>
          </a:p>
        </p:txBody>
      </p:sp>
    </p:spTree>
    <p:extLst>
      <p:ext uri="{BB962C8B-B14F-4D97-AF65-F5344CB8AC3E}">
        <p14:creationId xmlns:p14="http://schemas.microsoft.com/office/powerpoint/2010/main" val="188780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3082" name="Picture 10" descr="j039596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4648200" y="0"/>
            <a:ext cx="4495800" cy="2743200"/>
          </a:xfrm>
        </p:spPr>
        <p:txBody>
          <a:bodyPr/>
          <a:lstStyle>
            <a:lvl1pPr algn="r">
              <a:defRPr sz="4800"/>
            </a:lvl1pPr>
          </a:lstStyle>
          <a:p>
            <a:r>
              <a:rPr lang="pl-PL"/>
              <a:t>Kliknij, aby edytować styl</a:t>
            </a:r>
            <a:endParaRPr lang="en-US"/>
          </a:p>
        </p:txBody>
      </p:sp>
      <p:sp>
        <p:nvSpPr>
          <p:cNvPr id="3075" name="Rectangle 3"/>
          <p:cNvSpPr>
            <a:spLocks noGrp="1" noChangeArrowheads="1"/>
          </p:cNvSpPr>
          <p:nvPr>
            <p:ph type="subTitle" idx="1"/>
          </p:nvPr>
        </p:nvSpPr>
        <p:spPr>
          <a:xfrm>
            <a:off x="0" y="6172200"/>
            <a:ext cx="9144000" cy="685800"/>
          </a:xfrm>
        </p:spPr>
        <p:txBody>
          <a:bodyPr/>
          <a:lstStyle>
            <a:lvl1pPr marL="0" indent="0" algn="ctr">
              <a:buFontTx/>
              <a:buNone/>
              <a:defRPr>
                <a:solidFill>
                  <a:schemeClr val="bg1"/>
                </a:solidFill>
              </a:defRPr>
            </a:lvl1pPr>
          </a:lstStyle>
          <a:p>
            <a:r>
              <a:rPr lang="pl-PL"/>
              <a:t>Kliknij, aby edytować styl wzorca podtytułu</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832F0B81-82A6-4B87-A554-E588FE019B78}"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86550" y="228600"/>
            <a:ext cx="2152650" cy="574516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28600" y="228600"/>
            <a:ext cx="6305550" cy="57451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50BEB910-C148-4AF6-B461-EDB347FCA48E}"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213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 name="Symbol zastępczy daty 2"/>
          <p:cNvSpPr>
            <a:spLocks noGrp="1"/>
          </p:cNvSpPr>
          <p:nvPr>
            <p:ph type="dt" sz="half" idx="10"/>
          </p:nvPr>
        </p:nvSpPr>
        <p:spPr>
          <a:xfrm>
            <a:off x="457200" y="6248400"/>
            <a:ext cx="2133600" cy="457200"/>
          </a:xfrm>
        </p:spPr>
        <p:txBody>
          <a:bodyPr/>
          <a:lstStyle>
            <a:lvl1pPr>
              <a:defRPr/>
            </a:lvl1pPr>
          </a:lstStyle>
          <a:p>
            <a:endParaRPr lang="pl-PL"/>
          </a:p>
        </p:txBody>
      </p:sp>
      <p:sp>
        <p:nvSpPr>
          <p:cNvPr id="4" name="Symbol zastępczy stopki 3"/>
          <p:cNvSpPr>
            <a:spLocks noGrp="1"/>
          </p:cNvSpPr>
          <p:nvPr>
            <p:ph type="ftr" sz="quarter" idx="11"/>
          </p:nvPr>
        </p:nvSpPr>
        <p:spPr>
          <a:xfrm>
            <a:off x="3124200" y="6248400"/>
            <a:ext cx="2895600" cy="457200"/>
          </a:xfrm>
        </p:spPr>
        <p:txBody>
          <a:bodyPr/>
          <a:lstStyle>
            <a:lvl1pPr>
              <a:defRPr/>
            </a:lvl1pPr>
          </a:lstStyle>
          <a:p>
            <a:r>
              <a:rPr lang="pl-PL"/>
              <a:t>A. Czernikiewicz  2000</a:t>
            </a:r>
          </a:p>
        </p:txBody>
      </p:sp>
      <p:sp>
        <p:nvSpPr>
          <p:cNvPr id="5" name="Symbol zastępczy numeru slajdu 4"/>
          <p:cNvSpPr>
            <a:spLocks noGrp="1"/>
          </p:cNvSpPr>
          <p:nvPr>
            <p:ph type="sldNum" sz="quarter" idx="12"/>
          </p:nvPr>
        </p:nvSpPr>
        <p:spPr>
          <a:xfrm>
            <a:off x="6553200" y="6248400"/>
            <a:ext cx="2133600" cy="457200"/>
          </a:xfrm>
        </p:spPr>
        <p:txBody>
          <a:bodyPr/>
          <a:lstStyle>
            <a:lvl1pPr>
              <a:defRPr/>
            </a:lvl1pPr>
          </a:lstStyle>
          <a:p>
            <a:fld id="{AC0970DE-1A4A-45FC-B70B-9DEC8190CF29}" type="slidenum">
              <a:rPr lang="pl-PL"/>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atin typeface="Arial" charset="0"/>
              </a:defRPr>
            </a:lvl1pPr>
          </a:lstStyle>
          <a:p>
            <a:pPr>
              <a:defRPr/>
            </a:pPr>
            <a:fld id="{44559711-4721-45ED-AA08-6E5EDBD1CBD2}"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2173087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0" y="274640"/>
            <a:ext cx="8229600" cy="1143000"/>
          </a:xfrm>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txBox="1">
            <a:spLocks noGrp="1"/>
          </p:cNvSpPr>
          <p:nvPr>
            <p:ph type="ftr" sz="quarter" idx="9"/>
          </p:nvPr>
        </p:nvSpPr>
        <p:spPr/>
        <p:txBody>
          <a:bodyPr/>
          <a:lstStyle>
            <a:lvl1pPr>
              <a:defRPr lang="en-US"/>
            </a:lvl1pPr>
          </a:lstStyle>
          <a:p>
            <a:pPr lvl="0"/>
            <a:r>
              <a:rPr lang="en-US"/>
              <a:t>©AMSP 2008</a:t>
            </a:r>
          </a:p>
        </p:txBody>
      </p:sp>
      <p:sp>
        <p:nvSpPr>
          <p:cNvPr id="6" name="Symbol zastępczy numeru slajdu 5"/>
          <p:cNvSpPr txBox="1">
            <a:spLocks noGrp="1"/>
          </p:cNvSpPr>
          <p:nvPr>
            <p:ph type="sldNum" sz="quarter" idx="8"/>
          </p:nvPr>
        </p:nvSpPr>
        <p:spPr/>
        <p:txBody>
          <a:bodyPr/>
          <a:lstStyle>
            <a:lvl1pPr>
              <a:defRPr lang="en-US"/>
            </a:lvl1pPr>
          </a:lstStyle>
          <a:p>
            <a:pPr lvl="0"/>
            <a:fld id="{157E4833-72DF-4225-8D0D-C204405C4E8C}" type="slidenum">
              <a:t>‹#›</a:t>
            </a:fld>
            <a:endParaRPr lang="en-US"/>
          </a:p>
        </p:txBody>
      </p:sp>
    </p:spTree>
    <p:extLst>
      <p:ext uri="{BB962C8B-B14F-4D97-AF65-F5344CB8AC3E}">
        <p14:creationId xmlns:p14="http://schemas.microsoft.com/office/powerpoint/2010/main" val="3375987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147" name="Rectangle 3"/>
          <p:cNvSpPr>
            <a:spLocks noGrp="1" noChangeArrowheads="1"/>
          </p:cNvSpPr>
          <p:nvPr>
            <p:ph type="ctrTitle"/>
          </p:nvPr>
        </p:nvSpPr>
        <p:spPr>
          <a:xfrm>
            <a:off x="685800" y="2130425"/>
            <a:ext cx="7772400" cy="1470025"/>
          </a:xfrm>
        </p:spPr>
        <p:txBody>
          <a:bodyPr/>
          <a:lstStyle>
            <a:lvl1pPr>
              <a:defRPr sz="5400" b="1">
                <a:solidFill>
                  <a:schemeClr val="tx1"/>
                </a:solidFill>
              </a:defRPr>
            </a:lvl1pPr>
          </a:lstStyle>
          <a:p>
            <a:r>
              <a:rPr lang="pl-PL"/>
              <a:t>Kliknij, aby edytować styl</a:t>
            </a:r>
            <a:endParaRPr lang="en-US"/>
          </a:p>
        </p:txBody>
      </p:sp>
      <p:sp>
        <p:nvSpPr>
          <p:cNvPr id="6148" name="Rectangle 4"/>
          <p:cNvSpPr>
            <a:spLocks noGrp="1" noChangeArrowheads="1"/>
          </p:cNvSpPr>
          <p:nvPr>
            <p:ph type="subTitle" idx="1"/>
          </p:nvPr>
        </p:nvSpPr>
        <p:spPr>
          <a:xfrm>
            <a:off x="1371600" y="4495800"/>
            <a:ext cx="6400800" cy="1143000"/>
          </a:xfrm>
        </p:spPr>
        <p:txBody>
          <a:bodyPr/>
          <a:lstStyle>
            <a:lvl1pPr marL="0" indent="0" algn="ctr">
              <a:buFontTx/>
              <a:buNone/>
              <a:defRPr sz="3600" b="1" i="1"/>
            </a:lvl1pPr>
          </a:lstStyle>
          <a:p>
            <a:r>
              <a:rPr lang="pl-PL"/>
              <a:t>Kliknij, aby edytować styl wzorca podtytułu</a:t>
            </a:r>
            <a:endParaRPr lang="en-US"/>
          </a:p>
        </p:txBody>
      </p:sp>
      <p:sp>
        <p:nvSpPr>
          <p:cNvPr id="6149" name="Rectangle 5"/>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fld id="{F6D27D89-5B0E-4218-A95E-AE9ACC02F9D9}" type="datetime1">
              <a:rPr lang="en-US" smtClean="0"/>
              <a:pPr/>
              <a:t>11/11/2020</a:t>
            </a:fld>
            <a:endParaRPr lang="en-US"/>
          </a:p>
        </p:txBody>
      </p:sp>
      <p:sp>
        <p:nvSpPr>
          <p:cNvPr id="6150" name="Rectangle 6"/>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r>
              <a:rPr lang="en-US"/>
              <a:t>Template copyright 2005 www.brainybetty.com</a:t>
            </a:r>
          </a:p>
        </p:txBody>
      </p:sp>
      <p:sp>
        <p:nvSpPr>
          <p:cNvPr id="6151" name="Rectangle 7"/>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9F1D0DF7-0A68-44BB-AC2C-906A66C369DC}" type="slidenum">
              <a:rPr lang="en-US" smtClean="0"/>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9C70B396-E028-4456-883E-C8560C76031E}"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B425800B-4B2C-4AD8-8C7C-A0FDC4291E87}"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7B8CDAD6-337E-4732-8F85-9631FDF750A8}"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r>
              <a:rPr lang="pl-PL"/>
              <a:t>A. Czernikiewicz  2000</a:t>
            </a:r>
          </a:p>
        </p:txBody>
      </p:sp>
      <p:sp>
        <p:nvSpPr>
          <p:cNvPr id="9" name="Symbol zastępczy numeru slajdu 8"/>
          <p:cNvSpPr>
            <a:spLocks noGrp="1"/>
          </p:cNvSpPr>
          <p:nvPr>
            <p:ph type="sldNum" sz="quarter" idx="12"/>
          </p:nvPr>
        </p:nvSpPr>
        <p:spPr/>
        <p:txBody>
          <a:bodyPr/>
          <a:lstStyle>
            <a:lvl1pPr>
              <a:defRPr/>
            </a:lvl1pPr>
          </a:lstStyle>
          <a:p>
            <a:fld id="{2C74C526-B042-440E-A33C-CA660D9FD6E8}"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9C70B396-E028-4456-883E-C8560C76031E}"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r>
              <a:rPr lang="pl-PL"/>
              <a:t>A. Czernikiewicz  2000</a:t>
            </a:r>
          </a:p>
        </p:txBody>
      </p:sp>
      <p:sp>
        <p:nvSpPr>
          <p:cNvPr id="5" name="Symbol zastępczy numeru slajdu 4"/>
          <p:cNvSpPr>
            <a:spLocks noGrp="1"/>
          </p:cNvSpPr>
          <p:nvPr>
            <p:ph type="sldNum" sz="quarter" idx="12"/>
          </p:nvPr>
        </p:nvSpPr>
        <p:spPr/>
        <p:txBody>
          <a:bodyPr/>
          <a:lstStyle>
            <a:lvl1pPr>
              <a:defRPr/>
            </a:lvl1pPr>
          </a:lstStyle>
          <a:p>
            <a:fld id="{583F51AD-D858-4437-8744-B4C3931A6470}"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r>
              <a:rPr lang="pl-PL"/>
              <a:t>A. Czernikiewicz  2000</a:t>
            </a:r>
          </a:p>
        </p:txBody>
      </p:sp>
      <p:sp>
        <p:nvSpPr>
          <p:cNvPr id="4" name="Symbol zastępczy numeru slajdu 3"/>
          <p:cNvSpPr>
            <a:spLocks noGrp="1"/>
          </p:cNvSpPr>
          <p:nvPr>
            <p:ph type="sldNum" sz="quarter" idx="12"/>
          </p:nvPr>
        </p:nvSpPr>
        <p:spPr/>
        <p:txBody>
          <a:bodyPr/>
          <a:lstStyle>
            <a:lvl1pPr>
              <a:defRPr/>
            </a:lvl1pPr>
          </a:lstStyle>
          <a:p>
            <a:fld id="{35CB5218-A46B-456A-890C-A1E8A271E2A9}"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0A4DFBE0-9770-4E22-AEA1-93290BF2110D}"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9F19977B-A95F-437C-94D3-88A03EDF1D4A}"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832F0B81-82A6-4B87-A554-E588FE019B78}"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067550" y="274638"/>
            <a:ext cx="161925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209800" y="274638"/>
            <a:ext cx="470535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50BEB910-C148-4AF6-B461-EDB347FCA48E}"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fld id="{934785F2-7AE5-455C-B587-E7790B735485}" type="datetime1">
              <a:rPr lang="en-US"/>
              <a:pPr/>
              <a:t>11/11/2020</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8FA45561-5B8F-4648-A132-CE3680E58A4E}"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fld id="{B86B3EF0-FFCC-44EF-98C3-16102A9761E3}" type="datetime1">
              <a:rPr lang="en-US"/>
              <a:pPr/>
              <a:t>11/11/2020</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E5173D4C-695E-47BD-A76B-26927DC24840}"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fld id="{B60A417A-17A5-4A48-8404-BED870F662F1}" type="datetime1">
              <a:rPr lang="en-US"/>
              <a:pPr/>
              <a:t>11/11/2020</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9395F5B0-F5DD-4898-A95F-16E5916EAD68}"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fld id="{48CDEE52-E7F4-499E-8C75-9BCFA035699D}" type="datetime1">
              <a:rPr lang="en-US"/>
              <a:pPr/>
              <a:t>11/11/2020</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C96C5C41-B358-46F1-BBEE-78A9116F03D6}"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r>
              <a:rPr lang="pl-PL"/>
              <a:t>A. Czernikiewicz  2000</a:t>
            </a:r>
          </a:p>
        </p:txBody>
      </p:sp>
      <p:sp>
        <p:nvSpPr>
          <p:cNvPr id="6" name="Symbol zastępczy numeru slajdu 5"/>
          <p:cNvSpPr>
            <a:spLocks noGrp="1"/>
          </p:cNvSpPr>
          <p:nvPr>
            <p:ph type="sldNum" sz="quarter" idx="12"/>
          </p:nvPr>
        </p:nvSpPr>
        <p:spPr/>
        <p:txBody>
          <a:bodyPr/>
          <a:lstStyle>
            <a:lvl1pPr>
              <a:defRPr/>
            </a:lvl1pPr>
          </a:lstStyle>
          <a:p>
            <a:fld id="{B425800B-4B2C-4AD8-8C7C-A0FDC4291E87}"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fld id="{94B46401-41EA-40DF-B004-0BF77D476F74}" type="datetime1">
              <a:rPr lang="en-US"/>
              <a:pPr/>
              <a:t>11/11/2020</a:t>
            </a:fld>
            <a:endParaRPr lang="en-US"/>
          </a:p>
        </p:txBody>
      </p:sp>
      <p:sp>
        <p:nvSpPr>
          <p:cNvPr id="8" name="Symbol zastępczy stopki 7"/>
          <p:cNvSpPr>
            <a:spLocks noGrp="1"/>
          </p:cNvSpPr>
          <p:nvPr>
            <p:ph type="ftr" sz="quarter" idx="11"/>
          </p:nvPr>
        </p:nvSpPr>
        <p:spPr/>
        <p:txBody>
          <a:bodyPr/>
          <a:lstStyle>
            <a:lvl1pPr>
              <a:defRPr/>
            </a:lvl1pPr>
          </a:lstStyle>
          <a:p>
            <a:r>
              <a:rPr lang="en-US"/>
              <a:t>Template copyright www.brainybetty.com 2005</a:t>
            </a:r>
          </a:p>
        </p:txBody>
      </p:sp>
      <p:sp>
        <p:nvSpPr>
          <p:cNvPr id="9" name="Symbol zastępczy numeru slajdu 8"/>
          <p:cNvSpPr>
            <a:spLocks noGrp="1"/>
          </p:cNvSpPr>
          <p:nvPr>
            <p:ph type="sldNum" sz="quarter" idx="12"/>
          </p:nvPr>
        </p:nvSpPr>
        <p:spPr/>
        <p:txBody>
          <a:bodyPr/>
          <a:lstStyle>
            <a:lvl1pPr>
              <a:defRPr/>
            </a:lvl1pPr>
          </a:lstStyle>
          <a:p>
            <a:fld id="{F104C308-94A5-4CDE-9E4A-109CF8C44356}"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fld id="{B5F45155-85EA-4E4C-A906-4E6F8F758057}" type="datetime1">
              <a:rPr lang="en-US"/>
              <a:pPr/>
              <a:t>11/11/2020</a:t>
            </a:fld>
            <a:endParaRPr lang="en-US"/>
          </a:p>
        </p:txBody>
      </p:sp>
      <p:sp>
        <p:nvSpPr>
          <p:cNvPr id="4" name="Symbol zastępczy stopki 3"/>
          <p:cNvSpPr>
            <a:spLocks noGrp="1"/>
          </p:cNvSpPr>
          <p:nvPr>
            <p:ph type="ftr" sz="quarter" idx="11"/>
          </p:nvPr>
        </p:nvSpPr>
        <p:spPr/>
        <p:txBody>
          <a:bodyPr/>
          <a:lstStyle>
            <a:lvl1pPr>
              <a:defRPr/>
            </a:lvl1pPr>
          </a:lstStyle>
          <a:p>
            <a:r>
              <a:rPr lang="en-US"/>
              <a:t>Template copyright www.brainybetty.com 2005</a:t>
            </a:r>
          </a:p>
        </p:txBody>
      </p:sp>
      <p:sp>
        <p:nvSpPr>
          <p:cNvPr id="5" name="Symbol zastępczy numeru slajdu 4"/>
          <p:cNvSpPr>
            <a:spLocks noGrp="1"/>
          </p:cNvSpPr>
          <p:nvPr>
            <p:ph type="sldNum" sz="quarter" idx="12"/>
          </p:nvPr>
        </p:nvSpPr>
        <p:spPr/>
        <p:txBody>
          <a:bodyPr/>
          <a:lstStyle>
            <a:lvl1pPr>
              <a:defRPr/>
            </a:lvl1pPr>
          </a:lstStyle>
          <a:p>
            <a:fld id="{8689FC07-D466-4D70-A8B3-C20EBAD4E9FC}"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fld id="{C2DE43DD-87B5-409B-9F59-50F13FBE565B}" type="datetime1">
              <a:rPr lang="en-US"/>
              <a:pPr/>
              <a:t>11/11/2020</a:t>
            </a:fld>
            <a:endParaRPr lang="en-US"/>
          </a:p>
        </p:txBody>
      </p:sp>
      <p:sp>
        <p:nvSpPr>
          <p:cNvPr id="3" name="Symbol zastępczy stopki 2"/>
          <p:cNvSpPr>
            <a:spLocks noGrp="1"/>
          </p:cNvSpPr>
          <p:nvPr>
            <p:ph type="ftr" sz="quarter" idx="11"/>
          </p:nvPr>
        </p:nvSpPr>
        <p:spPr/>
        <p:txBody>
          <a:bodyPr/>
          <a:lstStyle>
            <a:lvl1pPr>
              <a:defRPr/>
            </a:lvl1pPr>
          </a:lstStyle>
          <a:p>
            <a:r>
              <a:rPr lang="en-US"/>
              <a:t>Template copyright www.brainybetty.com 2005</a:t>
            </a:r>
          </a:p>
        </p:txBody>
      </p:sp>
      <p:sp>
        <p:nvSpPr>
          <p:cNvPr id="4" name="Symbol zastępczy numeru slajdu 3"/>
          <p:cNvSpPr>
            <a:spLocks noGrp="1"/>
          </p:cNvSpPr>
          <p:nvPr>
            <p:ph type="sldNum" sz="quarter" idx="12"/>
          </p:nvPr>
        </p:nvSpPr>
        <p:spPr/>
        <p:txBody>
          <a:bodyPr/>
          <a:lstStyle>
            <a:lvl1pPr>
              <a:defRPr/>
            </a:lvl1pPr>
          </a:lstStyle>
          <a:p>
            <a:fld id="{81513D92-1F82-4A6A-993E-A285267BC7E7}"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fld id="{E57B4E91-B187-4E17-841E-0502EEC1C41E}" type="datetime1">
              <a:rPr lang="en-US"/>
              <a:pPr/>
              <a:t>11/11/2020</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201FC6C6-21FC-42FF-B6D2-F9567DC4A612}"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fld id="{7DBCB3C5-E765-4AF6-B152-3C19E226FA29}" type="datetime1">
              <a:rPr lang="en-US"/>
              <a:pPr/>
              <a:t>11/11/2020</a:t>
            </a:fld>
            <a:endParaRPr lang="en-US"/>
          </a:p>
        </p:txBody>
      </p:sp>
      <p:sp>
        <p:nvSpPr>
          <p:cNvPr id="6" name="Symbol zastępczy stopki 5"/>
          <p:cNvSpPr>
            <a:spLocks noGrp="1"/>
          </p:cNvSpPr>
          <p:nvPr>
            <p:ph type="ftr" sz="quarter" idx="11"/>
          </p:nvPr>
        </p:nvSpPr>
        <p:spPr/>
        <p:txBody>
          <a:bodyPr/>
          <a:lstStyle>
            <a:lvl1pPr>
              <a:defRPr/>
            </a:lvl1pPr>
          </a:lstStyle>
          <a:p>
            <a:r>
              <a:rPr lang="en-US"/>
              <a:t>Template copyright www.brainybetty.com 2005</a:t>
            </a:r>
          </a:p>
        </p:txBody>
      </p:sp>
      <p:sp>
        <p:nvSpPr>
          <p:cNvPr id="7" name="Symbol zastępczy numeru slajdu 6"/>
          <p:cNvSpPr>
            <a:spLocks noGrp="1"/>
          </p:cNvSpPr>
          <p:nvPr>
            <p:ph type="sldNum" sz="quarter" idx="12"/>
          </p:nvPr>
        </p:nvSpPr>
        <p:spPr/>
        <p:txBody>
          <a:bodyPr/>
          <a:lstStyle>
            <a:lvl1pPr>
              <a:defRPr/>
            </a:lvl1pPr>
          </a:lstStyle>
          <a:p>
            <a:fld id="{5A54115B-BA75-48CE-AA55-6F0532B60601}"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fld id="{39518087-88E2-434C-BB23-33C679393E12}" type="datetime1">
              <a:rPr lang="en-US"/>
              <a:pPr/>
              <a:t>11/11/2020</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83CE15D9-23BD-4F5D-933B-8765B3CFE570}"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381000"/>
            <a:ext cx="2057400" cy="574516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381000"/>
            <a:ext cx="6019800" cy="57451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fld id="{59E36A0A-7DC1-4548-97B7-FBFA7560198F}" type="datetime1">
              <a:rPr lang="en-US"/>
              <a:pPr/>
              <a:t>11/11/2020</a:t>
            </a:fld>
            <a:endParaRPr lang="en-US"/>
          </a:p>
        </p:txBody>
      </p:sp>
      <p:sp>
        <p:nvSpPr>
          <p:cNvPr id="5" name="Symbol zastępczy stopki 4"/>
          <p:cNvSpPr>
            <a:spLocks noGrp="1"/>
          </p:cNvSpPr>
          <p:nvPr>
            <p:ph type="ftr" sz="quarter" idx="11"/>
          </p:nvPr>
        </p:nvSpPr>
        <p:spPr/>
        <p:txBody>
          <a:bodyPr/>
          <a:lstStyle>
            <a:lvl1pPr>
              <a:defRPr/>
            </a:lvl1pPr>
          </a:lstStyle>
          <a:p>
            <a:r>
              <a:rPr lang="en-US"/>
              <a:t>Template copyright www.brainybetty.com 2005</a:t>
            </a:r>
          </a:p>
        </p:txBody>
      </p:sp>
      <p:sp>
        <p:nvSpPr>
          <p:cNvPr id="6" name="Symbol zastępczy numeru slajdu 5"/>
          <p:cNvSpPr>
            <a:spLocks noGrp="1"/>
          </p:cNvSpPr>
          <p:nvPr>
            <p:ph type="sldNum" sz="quarter" idx="12"/>
          </p:nvPr>
        </p:nvSpPr>
        <p:spPr/>
        <p:txBody>
          <a:bodyPr/>
          <a:lstStyle>
            <a:lvl1pPr>
              <a:defRPr/>
            </a:lvl1pPr>
          </a:lstStyle>
          <a:p>
            <a:fld id="{C53B07F0-BED3-4DE6-8139-78A77ABEED71}" type="slidenum">
              <a:rPr lang="en-US"/>
              <a:pPr/>
              <a:t>‹#›</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pl-PL"/>
              <a:t>Kliknij, aby edytować styl</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276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1454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pl-PL"/>
              <a:t>Kliknij, aby edytować styl</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8209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2286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101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7B8CDAD6-337E-4732-8F85-9631FDF750A8}"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11/11/2020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8107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320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661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6306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pl-PL"/>
              <a:t>Kliknij, aby edytować styl</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5803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pl-PL"/>
              <a:t>Kliknij, aby edytować styl</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48305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pl-PL"/>
              <a:t>Kliknij, aby edytować styl</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7441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pl-PL"/>
              <a:t>Kliknij, aby edytować styl</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421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black"/>
                </a:solidFill>
                <a:latin typeface="Garamond" panose="02020404030301010803"/>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black"/>
                </a:solidFill>
                <a:latin typeface="Garamond" panose="02020404030301010803"/>
              </a:rPr>
              <a:t>”</a:t>
            </a:r>
          </a:p>
        </p:txBody>
      </p:sp>
      <p:cxnSp>
        <p:nvCxnSpPr>
          <p:cNvPr id="19" name="Straight Connector 18"/>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179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pl-PL"/>
              <a:t>Kliknij, aby edytować styl</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5020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r>
              <a:rPr lang="pl-PL"/>
              <a:t>A. Czernikiewicz  2000</a:t>
            </a:r>
          </a:p>
        </p:txBody>
      </p:sp>
      <p:sp>
        <p:nvSpPr>
          <p:cNvPr id="9" name="Symbol zastępczy numeru slajdu 8"/>
          <p:cNvSpPr>
            <a:spLocks noGrp="1"/>
          </p:cNvSpPr>
          <p:nvPr>
            <p:ph type="sldNum" sz="quarter" idx="12"/>
          </p:nvPr>
        </p:nvSpPr>
        <p:spPr/>
        <p:txBody>
          <a:bodyPr/>
          <a:lstStyle>
            <a:lvl1pPr>
              <a:defRPr/>
            </a:lvl1pPr>
          </a:lstStyle>
          <a:p>
            <a:fld id="{2C74C526-B042-440E-A33C-CA660D9FD6E8}"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pl-PL"/>
              <a:t>Kliknij, aby edytować styl</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dirty="0">
                <a:solidFill>
                  <a:prstClr val="black"/>
                </a:solidFill>
                <a:latin typeface="Garamond" panose="02020404030301010803"/>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defTabSz="342900" fontAlgn="auto">
              <a:spcBef>
                <a:spcPts val="0"/>
              </a:spcBef>
              <a:spcAft>
                <a:spcPts val="0"/>
              </a:spcAft>
            </a:pPr>
            <a:r>
              <a:rPr lang="en-US" sz="6000" dirty="0">
                <a:solidFill>
                  <a:prstClr val="black"/>
                </a:solidFill>
                <a:latin typeface="Garamond" panose="02020404030301010803"/>
              </a:rPr>
              <a:t>”</a:t>
            </a:r>
          </a:p>
        </p:txBody>
      </p:sp>
      <p:cxnSp>
        <p:nvCxnSpPr>
          <p:cNvPr id="26" name="Straight Connector 25"/>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6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950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628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11/11/2020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136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r>
              <a:rPr lang="pl-PL"/>
              <a:t>A. Czernikiewicz  2000</a:t>
            </a:r>
          </a:p>
        </p:txBody>
      </p:sp>
      <p:sp>
        <p:nvSpPr>
          <p:cNvPr id="5" name="Symbol zastępczy numeru slajdu 4"/>
          <p:cNvSpPr>
            <a:spLocks noGrp="1"/>
          </p:cNvSpPr>
          <p:nvPr>
            <p:ph type="sldNum" sz="quarter" idx="12"/>
          </p:nvPr>
        </p:nvSpPr>
        <p:spPr/>
        <p:txBody>
          <a:bodyPr/>
          <a:lstStyle>
            <a:lvl1pPr>
              <a:defRPr/>
            </a:lvl1pPr>
          </a:lstStyle>
          <a:p>
            <a:fld id="{583F51AD-D858-4437-8744-B4C3931A6470}"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r>
              <a:rPr lang="pl-PL"/>
              <a:t>A. Czernikiewicz  2000</a:t>
            </a:r>
          </a:p>
        </p:txBody>
      </p:sp>
      <p:sp>
        <p:nvSpPr>
          <p:cNvPr id="4" name="Symbol zastępczy numeru slajdu 3"/>
          <p:cNvSpPr>
            <a:spLocks noGrp="1"/>
          </p:cNvSpPr>
          <p:nvPr>
            <p:ph type="sldNum" sz="quarter" idx="12"/>
          </p:nvPr>
        </p:nvSpPr>
        <p:spPr/>
        <p:txBody>
          <a:bodyPr/>
          <a:lstStyle>
            <a:lvl1pPr>
              <a:defRPr/>
            </a:lvl1pPr>
          </a:lstStyle>
          <a:p>
            <a:fld id="{35CB5218-A46B-456A-890C-A1E8A271E2A9}"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0A4DFBE0-9770-4E22-AEA1-93290BF2110D}"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r>
              <a:rPr lang="pl-PL"/>
              <a:t>A. Czernikiewicz  2000</a:t>
            </a:r>
          </a:p>
        </p:txBody>
      </p:sp>
      <p:sp>
        <p:nvSpPr>
          <p:cNvPr id="7" name="Symbol zastępczy numeru slajdu 6"/>
          <p:cNvSpPr>
            <a:spLocks noGrp="1"/>
          </p:cNvSpPr>
          <p:nvPr>
            <p:ph type="sldNum" sz="quarter" idx="12"/>
          </p:nvPr>
        </p:nvSpPr>
        <p:spPr/>
        <p:txBody>
          <a:bodyPr/>
          <a:lstStyle>
            <a:lvl1pPr>
              <a:defRPr/>
            </a:lvl1pPr>
          </a:lstStyle>
          <a:p>
            <a:fld id="{9F19977B-A95F-437C-94D3-88A03EDF1D4A}" type="slidenum">
              <a:rPr lang="pl-PL" smtClean="0"/>
              <a:pPr/>
              <a:t>‹#›</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j0395964"/>
          <p:cNvPicPr>
            <a:picLocks noChangeAspect="1" noChangeArrowheads="1"/>
          </p:cNvPicPr>
          <p:nvPr/>
        </p:nvPicPr>
        <p:blipFill>
          <a:blip r:embed="rId16" cstate="print">
            <a:lum bright="70000" contrast="-70000"/>
            <a:grayscl/>
          </a:blip>
          <a:srcRect/>
          <a:stretch>
            <a:fillRect/>
          </a:stretch>
        </p:blipFill>
        <p:spPr bwMode="auto">
          <a:xfrm>
            <a:off x="0" y="0"/>
            <a:ext cx="9144000" cy="6864350"/>
          </a:xfrm>
          <a:prstGeom prst="rect">
            <a:avLst/>
          </a:prstGeom>
          <a:noFill/>
        </p:spPr>
      </p:pic>
      <p:sp>
        <p:nvSpPr>
          <p:cNvPr id="1033" name="Rectangle 9"/>
          <p:cNvSpPr>
            <a:spLocks noChangeArrowheads="1"/>
          </p:cNvSpPr>
          <p:nvPr/>
        </p:nvSpPr>
        <p:spPr bwMode="auto">
          <a:xfrm>
            <a:off x="0" y="6019800"/>
            <a:ext cx="9144000" cy="838200"/>
          </a:xfrm>
          <a:prstGeom prst="rect">
            <a:avLst/>
          </a:prstGeom>
          <a:solidFill>
            <a:schemeClr val="tx1"/>
          </a:solidFill>
          <a:ln w="9525">
            <a:solidFill>
              <a:schemeClr val="tx1"/>
            </a:solidFill>
            <a:miter lim="800000"/>
            <a:headEnd/>
            <a:tailEnd/>
          </a:ln>
          <a:effectLst/>
        </p:spPr>
        <p:txBody>
          <a:bodyPr wrap="none" anchor="ctr"/>
          <a:lstStyle/>
          <a:p>
            <a:endParaRPr lang="pl-PL"/>
          </a:p>
        </p:txBody>
      </p:sp>
      <p:sp>
        <p:nvSpPr>
          <p:cNvPr id="1026" name="Rectangle 2"/>
          <p:cNvSpPr>
            <a:spLocks noGrp="1" noChangeArrowheads="1"/>
          </p:cNvSpPr>
          <p:nvPr>
            <p:ph type="title"/>
          </p:nvPr>
        </p:nvSpPr>
        <p:spPr bwMode="auto">
          <a:xfrm>
            <a:off x="228600" y="2286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027" name="Rectangle 3"/>
          <p:cNvSpPr>
            <a:spLocks noGrp="1" noChangeArrowheads="1"/>
          </p:cNvSpPr>
          <p:nvPr>
            <p:ph type="body" idx="1"/>
          </p:nvPr>
        </p:nvSpPr>
        <p:spPr bwMode="auto">
          <a:xfrm>
            <a:off x="228600" y="1447800"/>
            <a:ext cx="8610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28" name="Rectangle 4"/>
          <p:cNvSpPr>
            <a:spLocks noGrp="1" noChangeArrowheads="1"/>
          </p:cNvSpPr>
          <p:nvPr>
            <p:ph type="dt" sz="half" idx="2"/>
          </p:nvPr>
        </p:nvSpPr>
        <p:spPr bwMode="auto">
          <a:xfrm>
            <a:off x="228600" y="632460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pl-PL"/>
          </a:p>
        </p:txBody>
      </p:sp>
      <p:sp>
        <p:nvSpPr>
          <p:cNvPr id="1029" name="Rectangle 5"/>
          <p:cNvSpPr>
            <a:spLocks noGrp="1" noChangeArrowheads="1"/>
          </p:cNvSpPr>
          <p:nvPr>
            <p:ph type="ftr" sz="quarter" idx="3"/>
          </p:nvPr>
        </p:nvSpPr>
        <p:spPr bwMode="auto">
          <a:xfrm>
            <a:off x="228600"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r>
              <a:rPr lang="pl-PL"/>
              <a:t>A. Czernikiewicz  2000</a:t>
            </a:r>
          </a:p>
        </p:txBody>
      </p:sp>
      <p:sp>
        <p:nvSpPr>
          <p:cNvPr id="1030" name="Rectangle 6"/>
          <p:cNvSpPr>
            <a:spLocks noGrp="1" noChangeArrowheads="1"/>
          </p:cNvSpPr>
          <p:nvPr>
            <p:ph type="sldNum" sz="quarter" idx="4"/>
          </p:nvPr>
        </p:nvSpPr>
        <p:spPr bwMode="auto">
          <a:xfrm>
            <a:off x="82296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4116958-0169-49D8-A434-A343F9B57E1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873" r:id="rId13"/>
    <p:sldLayoutId id="2147483874" r:id="rId14"/>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FF9F"/>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print"/>
          <a:srcRect/>
          <a:stretch>
            <a:fillRect/>
          </a:stretch>
        </p:blipFill>
        <p:spPr bwMode="auto">
          <a:xfrm>
            <a:off x="0" y="0"/>
            <a:ext cx="2133600" cy="68580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2209800" y="274638"/>
            <a:ext cx="6477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027" name="Rectangle 3"/>
          <p:cNvSpPr>
            <a:spLocks noGrp="1" noChangeArrowheads="1"/>
          </p:cNvSpPr>
          <p:nvPr>
            <p:ph type="body" idx="1"/>
          </p:nvPr>
        </p:nvSpPr>
        <p:spPr bwMode="auto">
          <a:xfrm>
            <a:off x="2209800" y="1600200"/>
            <a:ext cx="6477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28" name="Rectangle 4"/>
          <p:cNvSpPr>
            <a:spLocks noGrp="1" noChangeArrowheads="1"/>
          </p:cNvSpPr>
          <p:nvPr>
            <p:ph type="dt" sz="half" idx="2"/>
          </p:nvPr>
        </p:nvSpPr>
        <p:spPr bwMode="auto">
          <a:xfrm>
            <a:off x="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pl-PL"/>
          </a:p>
        </p:txBody>
      </p:sp>
      <p:sp>
        <p:nvSpPr>
          <p:cNvPr id="1029" name="Rectangle 5"/>
          <p:cNvSpPr>
            <a:spLocks noGrp="1" noChangeArrowheads="1"/>
          </p:cNvSpPr>
          <p:nvPr>
            <p:ph type="ftr" sz="quarter" idx="3"/>
          </p:nvPr>
        </p:nvSpPr>
        <p:spPr bwMode="auto">
          <a:xfrm>
            <a:off x="2209800" y="6381750"/>
            <a:ext cx="502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669900"/>
                </a:solidFill>
              </a:defRPr>
            </a:lvl1pPr>
          </a:lstStyle>
          <a:p>
            <a:r>
              <a:rPr lang="pl-PL"/>
              <a:t>A. Czernikiewicz  2000</a:t>
            </a:r>
          </a:p>
        </p:txBody>
      </p:sp>
      <p:sp>
        <p:nvSpPr>
          <p:cNvPr id="1030" name="Rectangle 6"/>
          <p:cNvSpPr>
            <a:spLocks noGrp="1" noChangeArrowheads="1"/>
          </p:cNvSpPr>
          <p:nvPr>
            <p:ph type="sldNum" sz="quarter" idx="4"/>
          </p:nvPr>
        </p:nvSpPr>
        <p:spPr bwMode="auto">
          <a:xfrm>
            <a:off x="8610600" y="63817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669900"/>
                </a:solidFill>
              </a:defRPr>
            </a:lvl1pPr>
          </a:lstStyle>
          <a:p>
            <a:fld id="{E4116958-0169-49D8-A434-A343F9B57E1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ctr" rtl="0" eaLnBrk="1" fontAlgn="base" hangingPunct="1">
        <a:spcBef>
          <a:spcPct val="0"/>
        </a:spcBef>
        <a:spcAft>
          <a:spcPct val="0"/>
        </a:spcAft>
        <a:defRPr sz="4400">
          <a:solidFill>
            <a:srgbClr val="669900"/>
          </a:solidFill>
          <a:latin typeface="+mj-lt"/>
          <a:ea typeface="+mj-ea"/>
          <a:cs typeface="+mj-cs"/>
        </a:defRPr>
      </a:lvl1pPr>
      <a:lvl2pPr algn="ctr" rtl="0" eaLnBrk="1" fontAlgn="base" hangingPunct="1">
        <a:spcBef>
          <a:spcPct val="0"/>
        </a:spcBef>
        <a:spcAft>
          <a:spcPct val="0"/>
        </a:spcAft>
        <a:defRPr sz="4400">
          <a:solidFill>
            <a:srgbClr val="669900"/>
          </a:solidFill>
          <a:latin typeface="Arial" charset="0"/>
        </a:defRPr>
      </a:lvl2pPr>
      <a:lvl3pPr algn="ctr" rtl="0" eaLnBrk="1" fontAlgn="base" hangingPunct="1">
        <a:spcBef>
          <a:spcPct val="0"/>
        </a:spcBef>
        <a:spcAft>
          <a:spcPct val="0"/>
        </a:spcAft>
        <a:defRPr sz="4400">
          <a:solidFill>
            <a:srgbClr val="669900"/>
          </a:solidFill>
          <a:latin typeface="Arial" charset="0"/>
        </a:defRPr>
      </a:lvl3pPr>
      <a:lvl4pPr algn="ctr" rtl="0" eaLnBrk="1" fontAlgn="base" hangingPunct="1">
        <a:spcBef>
          <a:spcPct val="0"/>
        </a:spcBef>
        <a:spcAft>
          <a:spcPct val="0"/>
        </a:spcAft>
        <a:defRPr sz="4400">
          <a:solidFill>
            <a:srgbClr val="669900"/>
          </a:solidFill>
          <a:latin typeface="Arial" charset="0"/>
        </a:defRPr>
      </a:lvl4pPr>
      <a:lvl5pPr algn="ctr" rtl="0" eaLnBrk="1" fontAlgn="base" hangingPunct="1">
        <a:spcBef>
          <a:spcPct val="0"/>
        </a:spcBef>
        <a:spcAft>
          <a:spcPct val="0"/>
        </a:spcAft>
        <a:defRPr sz="4400">
          <a:solidFill>
            <a:srgbClr val="669900"/>
          </a:solidFill>
          <a:latin typeface="Arial" charset="0"/>
        </a:defRPr>
      </a:lvl5pPr>
      <a:lvl6pPr marL="457200" algn="ctr" rtl="0" eaLnBrk="1" fontAlgn="base" hangingPunct="1">
        <a:spcBef>
          <a:spcPct val="0"/>
        </a:spcBef>
        <a:spcAft>
          <a:spcPct val="0"/>
        </a:spcAft>
        <a:defRPr sz="4400">
          <a:solidFill>
            <a:srgbClr val="669900"/>
          </a:solidFill>
          <a:latin typeface="Arial" charset="0"/>
        </a:defRPr>
      </a:lvl6pPr>
      <a:lvl7pPr marL="914400" algn="ctr" rtl="0" eaLnBrk="1" fontAlgn="base" hangingPunct="1">
        <a:spcBef>
          <a:spcPct val="0"/>
        </a:spcBef>
        <a:spcAft>
          <a:spcPct val="0"/>
        </a:spcAft>
        <a:defRPr sz="4400">
          <a:solidFill>
            <a:srgbClr val="669900"/>
          </a:solidFill>
          <a:latin typeface="Arial" charset="0"/>
        </a:defRPr>
      </a:lvl7pPr>
      <a:lvl8pPr marL="1371600" algn="ctr" rtl="0" eaLnBrk="1" fontAlgn="base" hangingPunct="1">
        <a:spcBef>
          <a:spcPct val="0"/>
        </a:spcBef>
        <a:spcAft>
          <a:spcPct val="0"/>
        </a:spcAft>
        <a:defRPr sz="4400">
          <a:solidFill>
            <a:srgbClr val="669900"/>
          </a:solidFill>
          <a:latin typeface="Arial" charset="0"/>
        </a:defRPr>
      </a:lvl8pPr>
      <a:lvl9pPr marL="1828800" algn="ctr" rtl="0" eaLnBrk="1" fontAlgn="base" hangingPunct="1">
        <a:spcBef>
          <a:spcPct val="0"/>
        </a:spcBef>
        <a:spcAft>
          <a:spcPct val="0"/>
        </a:spcAft>
        <a:defRPr sz="4400">
          <a:solidFill>
            <a:srgbClr val="669900"/>
          </a:solidFill>
          <a:latin typeface="Arial" charset="0"/>
        </a:defRPr>
      </a:lvl9pPr>
    </p:titleStyle>
    <p:bodyStyle>
      <a:lvl1pPr marL="342900" indent="-342900" algn="l" rtl="0" eaLnBrk="1" fontAlgn="base" hangingPunct="1">
        <a:spcBef>
          <a:spcPct val="20000"/>
        </a:spcBef>
        <a:spcAft>
          <a:spcPct val="0"/>
        </a:spcAft>
        <a:buClr>
          <a:srgbClr val="6699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669900"/>
        </a:buClr>
        <a:buChar char="–"/>
        <a:defRPr sz="2800">
          <a:solidFill>
            <a:schemeClr val="tx1"/>
          </a:solidFill>
          <a:latin typeface="+mn-lt"/>
        </a:defRPr>
      </a:lvl2pPr>
      <a:lvl3pPr marL="1143000" indent="-228600" algn="l" rtl="0" eaLnBrk="1" fontAlgn="base" hangingPunct="1">
        <a:spcBef>
          <a:spcPct val="20000"/>
        </a:spcBef>
        <a:spcAft>
          <a:spcPct val="0"/>
        </a:spcAft>
        <a:buClr>
          <a:srgbClr val="669900"/>
        </a:buClr>
        <a:buChar char="•"/>
        <a:defRPr sz="2400">
          <a:solidFill>
            <a:schemeClr val="tx1"/>
          </a:solidFill>
          <a:latin typeface="+mn-lt"/>
        </a:defRPr>
      </a:lvl3pPr>
      <a:lvl4pPr marL="1600200" indent="-228600" algn="l" rtl="0" eaLnBrk="1" fontAlgn="base" hangingPunct="1">
        <a:spcBef>
          <a:spcPct val="20000"/>
        </a:spcBef>
        <a:spcAft>
          <a:spcPct val="0"/>
        </a:spcAft>
        <a:buClr>
          <a:srgbClr val="669900"/>
        </a:buClr>
        <a:buChar char="–"/>
        <a:defRPr sz="2000">
          <a:solidFill>
            <a:schemeClr val="tx1"/>
          </a:solidFill>
          <a:latin typeface="+mn-lt"/>
        </a:defRPr>
      </a:lvl4pPr>
      <a:lvl5pPr marL="2057400" indent="-228600" algn="l" rtl="0" eaLnBrk="1" fontAlgn="base" hangingPunct="1">
        <a:spcBef>
          <a:spcPct val="20000"/>
        </a:spcBef>
        <a:spcAft>
          <a:spcPct val="0"/>
        </a:spcAft>
        <a:buClr>
          <a:srgbClr val="669900"/>
        </a:buClr>
        <a:buChar char="»"/>
        <a:defRPr sz="2000">
          <a:solidFill>
            <a:schemeClr val="tx1"/>
          </a:solidFill>
          <a:latin typeface="+mn-lt"/>
        </a:defRPr>
      </a:lvl5pPr>
      <a:lvl6pPr marL="2514600" indent="-228600" algn="l" rtl="0" eaLnBrk="1" fontAlgn="base" hangingPunct="1">
        <a:spcBef>
          <a:spcPct val="20000"/>
        </a:spcBef>
        <a:spcAft>
          <a:spcPct val="0"/>
        </a:spcAft>
        <a:buClr>
          <a:srgbClr val="669900"/>
        </a:buClr>
        <a:buChar char="»"/>
        <a:defRPr sz="2000">
          <a:solidFill>
            <a:schemeClr val="tx1"/>
          </a:solidFill>
          <a:latin typeface="+mn-lt"/>
        </a:defRPr>
      </a:lvl6pPr>
      <a:lvl7pPr marL="2971800" indent="-228600" algn="l" rtl="0" eaLnBrk="1" fontAlgn="base" hangingPunct="1">
        <a:spcBef>
          <a:spcPct val="20000"/>
        </a:spcBef>
        <a:spcAft>
          <a:spcPct val="0"/>
        </a:spcAft>
        <a:buClr>
          <a:srgbClr val="669900"/>
        </a:buClr>
        <a:buChar char="»"/>
        <a:defRPr sz="2000">
          <a:solidFill>
            <a:schemeClr val="tx1"/>
          </a:solidFill>
          <a:latin typeface="+mn-lt"/>
        </a:defRPr>
      </a:lvl7pPr>
      <a:lvl8pPr marL="3429000" indent="-228600" algn="l" rtl="0" eaLnBrk="1" fontAlgn="base" hangingPunct="1">
        <a:spcBef>
          <a:spcPct val="20000"/>
        </a:spcBef>
        <a:spcAft>
          <a:spcPct val="0"/>
        </a:spcAft>
        <a:buClr>
          <a:srgbClr val="669900"/>
        </a:buClr>
        <a:buChar char="»"/>
        <a:defRPr sz="2000">
          <a:solidFill>
            <a:schemeClr val="tx1"/>
          </a:solidFill>
          <a:latin typeface="+mn-lt"/>
        </a:defRPr>
      </a:lvl8pPr>
      <a:lvl9pPr marL="3886200" indent="-228600" algn="l" rtl="0" eaLnBrk="1" fontAlgn="base" hangingPunct="1">
        <a:spcBef>
          <a:spcPct val="20000"/>
        </a:spcBef>
        <a:spcAft>
          <a:spcPct val="0"/>
        </a:spcAft>
        <a:buClr>
          <a:srgbClr val="669900"/>
        </a:buClr>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752600" y="381000"/>
            <a:ext cx="6934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651A32F-0576-4061-873F-9A37B6473369}" type="datetime1">
              <a:rPr lang="en-US"/>
              <a:pPr/>
              <a:t>11/11/2020</a:t>
            </a:fld>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Template copyright www.brainybetty.com 2005</a:t>
            </a: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21485D-861E-450F-8393-9636C742D650}" type="slidenum">
              <a:rPr lang="en-US"/>
              <a:pPr/>
              <a:t>‹#›</a:t>
            </a:fld>
            <a:endParaRPr lang="en-US"/>
          </a:p>
        </p:txBody>
      </p:sp>
      <p:pic>
        <p:nvPicPr>
          <p:cNvPr id="17415" name="Picture 7"/>
          <p:cNvPicPr>
            <a:picLocks noChangeAspect="1" noChangeArrowheads="1"/>
          </p:cNvPicPr>
          <p:nvPr/>
        </p:nvPicPr>
        <p:blipFill>
          <a:blip r:embed="rId13" cstate="print"/>
          <a:srcRect/>
          <a:stretch>
            <a:fillRect/>
          </a:stretch>
        </p:blipFill>
        <p:spPr bwMode="auto">
          <a:xfrm>
            <a:off x="457200" y="381000"/>
            <a:ext cx="1066800" cy="990600"/>
          </a:xfrm>
          <a:prstGeom prst="rect">
            <a:avLst/>
          </a:prstGeom>
          <a:noFill/>
          <a:ln w="9525">
            <a:noFill/>
            <a:miter lim="800000"/>
            <a:headEnd/>
            <a:tailEnd/>
          </a:ln>
          <a:effectLst/>
        </p:spPr>
      </p:pic>
      <p:sp>
        <p:nvSpPr>
          <p:cNvPr id="17416" name="Line 8"/>
          <p:cNvSpPr>
            <a:spLocks noChangeShapeType="1"/>
          </p:cNvSpPr>
          <p:nvPr/>
        </p:nvSpPr>
        <p:spPr bwMode="auto">
          <a:xfrm>
            <a:off x="457200" y="1371600"/>
            <a:ext cx="8229600" cy="0"/>
          </a:xfrm>
          <a:prstGeom prst="line">
            <a:avLst/>
          </a:prstGeom>
          <a:noFill/>
          <a:ln w="38100">
            <a:solidFill>
              <a:srgbClr val="669900"/>
            </a:solidFill>
            <a:round/>
            <a:headEnd/>
            <a:tailEnd/>
          </a:ln>
          <a:effectLst/>
        </p:spPr>
        <p:txBody>
          <a:bodyPr/>
          <a:lstStyle/>
          <a:p>
            <a:endParaRPr lang="pl-P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fontAlgn="auto">
              <a:spcBef>
                <a:spcPts val="0"/>
              </a:spcBef>
              <a:spcAft>
                <a:spcPts val="0"/>
              </a:spcAft>
            </a:pPr>
            <a:fld id="{B61BEF0D-F0BB-DE4B-95CE-6DB70DBA9567}" type="datetimeFigureOut">
              <a:rPr lang="en-US" smtClean="0">
                <a:solidFill>
                  <a:prstClr val="black"/>
                </a:solidFill>
              </a:rPr>
              <a:pPr defTabSz="342900" fontAlgn="auto">
                <a:spcBef>
                  <a:spcPts val="0"/>
                </a:spcBef>
                <a:spcAft>
                  <a:spcPts val="0"/>
                </a:spcAft>
              </a:pPr>
              <a:t>11/11/2020</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fontAlgn="auto">
              <a:spcBef>
                <a:spcPts val="0"/>
              </a:spcBef>
              <a:spcAft>
                <a:spcPts val="0"/>
              </a:spcAft>
            </a:pPr>
            <a:fld id="{D57F1E4F-1CFF-5643-939E-217C01CDF565}" type="slidenum">
              <a:rPr lang="en-US" smtClean="0">
                <a:solidFill>
                  <a:prstClr val="black"/>
                </a:solidFill>
              </a:rPr>
              <a:pPr defTabSz="34290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28259380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3.xml"/></Relationships>
</file>

<file path=ppt/slides/_rels/slide10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3.xml"/></Relationships>
</file>

<file path=ppt/slides/_rels/slide10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648200" y="233877"/>
            <a:ext cx="4495800" cy="2743200"/>
          </a:xfrm>
        </p:spPr>
        <p:txBody>
          <a:bodyPr>
            <a:normAutofit/>
          </a:bodyPr>
          <a:lstStyle/>
          <a:p>
            <a:pPr marL="838200" indent="-838200"/>
            <a:r>
              <a:rPr lang="pl-PL" sz="4000" dirty="0">
                <a:solidFill>
                  <a:schemeClr val="tx1"/>
                </a:solidFill>
                <a:latin typeface="Comic Sans MS" pitchFamily="66" charset="0"/>
              </a:rPr>
              <a:t>Wykład IV</a:t>
            </a:r>
            <a:br>
              <a:rPr lang="pl-PL" sz="4000" dirty="0">
                <a:solidFill>
                  <a:schemeClr val="tx1"/>
                </a:solidFill>
                <a:latin typeface="Comic Sans MS" pitchFamily="66" charset="0"/>
              </a:rPr>
            </a:br>
            <a:r>
              <a:rPr lang="pl-PL" sz="4000" dirty="0">
                <a:solidFill>
                  <a:schemeClr val="tx1"/>
                </a:solidFill>
                <a:latin typeface="Comic Sans MS" pitchFamily="66" charset="0"/>
              </a:rPr>
              <a:t>Zaburzenia afektywne</a:t>
            </a:r>
            <a:br>
              <a:rPr lang="pl-PL" sz="4000" dirty="0">
                <a:solidFill>
                  <a:schemeClr val="tx1"/>
                </a:solidFill>
                <a:latin typeface="Comic Sans MS" pitchFamily="66" charset="0"/>
              </a:rPr>
            </a:br>
            <a:r>
              <a:rPr lang="pl-PL" sz="4000" dirty="0">
                <a:solidFill>
                  <a:schemeClr val="tx1"/>
                </a:solidFill>
                <a:latin typeface="Comic Sans MS" pitchFamily="66" charset="0"/>
              </a:rPr>
              <a:t>część I</a:t>
            </a:r>
            <a:endParaRPr lang="pl-PL" sz="4000" dirty="0">
              <a:solidFill>
                <a:srgbClr val="E4EC46"/>
              </a:solidFill>
              <a:latin typeface="Comic Sans MS" pitchFamily="66" charset="0"/>
            </a:endParaRPr>
          </a:p>
        </p:txBody>
      </p:sp>
      <p:sp>
        <p:nvSpPr>
          <p:cNvPr id="136195" name="Rectangle 3"/>
          <p:cNvSpPr>
            <a:spLocks noGrp="1" noChangeArrowheads="1"/>
          </p:cNvSpPr>
          <p:nvPr>
            <p:ph type="subTitle" idx="1"/>
          </p:nvPr>
        </p:nvSpPr>
        <p:spPr/>
        <p:txBody>
          <a:bodyPr/>
          <a:lstStyle/>
          <a:p>
            <a:r>
              <a:rPr lang="pl-PL" dirty="0">
                <a:solidFill>
                  <a:srgbClr val="E4EC46"/>
                </a:solidFill>
                <a:latin typeface="Comic Sans MS" pitchFamily="66" charset="0"/>
              </a:rPr>
              <a:t>Andrzej </a:t>
            </a:r>
            <a:r>
              <a:rPr lang="pl-PL" dirty="0" err="1">
                <a:solidFill>
                  <a:srgbClr val="E4EC46"/>
                </a:solidFill>
                <a:latin typeface="Comic Sans MS" pitchFamily="66" charset="0"/>
              </a:rPr>
              <a:t>Czernikiewicz</a:t>
            </a:r>
            <a:endParaRPr lang="pl-PL" dirty="0">
              <a:solidFill>
                <a:srgbClr val="E4EC46"/>
              </a:solidFill>
              <a:latin typeface="Comic Sans MS" pitchFamily="66" charset="0"/>
            </a:endParaRPr>
          </a:p>
        </p:txBody>
      </p:sp>
      <p:sp>
        <p:nvSpPr>
          <p:cNvPr id="2" name="pole tekstowe 1"/>
          <p:cNvSpPr txBox="1"/>
          <p:nvPr/>
        </p:nvSpPr>
        <p:spPr>
          <a:xfrm>
            <a:off x="7694341" y="5174166"/>
            <a:ext cx="1287532" cy="646331"/>
          </a:xfrm>
          <a:prstGeom prst="rect">
            <a:avLst/>
          </a:prstGeom>
          <a:noFill/>
        </p:spPr>
        <p:txBody>
          <a:bodyPr wrap="none" rtlCol="0">
            <a:spAutoFit/>
          </a:bodyPr>
          <a:lstStyle/>
          <a:p>
            <a:r>
              <a:rPr lang="pl-PL" dirty="0"/>
              <a:t>11/17/2014</a:t>
            </a:r>
          </a:p>
          <a:p>
            <a:endParaRPr lang="pl-PL"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 depresja jest chorobą kobiet?</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1" y="1340770"/>
            <a:ext cx="8928000" cy="479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1169903" y="4911111"/>
            <a:ext cx="494046" cy="369332"/>
          </a:xfrm>
          <a:prstGeom prst="rect">
            <a:avLst/>
          </a:prstGeom>
          <a:noFill/>
        </p:spPr>
        <p:txBody>
          <a:bodyPr wrap="none" rtlCol="0">
            <a:spAutoFit/>
          </a:bodyPr>
          <a:lstStyle/>
          <a:p>
            <a:r>
              <a:rPr lang="pl-PL" dirty="0"/>
              <a:t>19 l</a:t>
            </a:r>
          </a:p>
        </p:txBody>
      </p:sp>
      <p:sp>
        <p:nvSpPr>
          <p:cNvPr id="5" name="pole tekstowe 4"/>
          <p:cNvSpPr txBox="1"/>
          <p:nvPr/>
        </p:nvSpPr>
        <p:spPr>
          <a:xfrm>
            <a:off x="7232135" y="4911111"/>
            <a:ext cx="537327" cy="369332"/>
          </a:xfrm>
          <a:prstGeom prst="rect">
            <a:avLst/>
          </a:prstGeom>
          <a:noFill/>
        </p:spPr>
        <p:txBody>
          <a:bodyPr wrap="none" rtlCol="0">
            <a:spAutoFit/>
          </a:bodyPr>
          <a:lstStyle/>
          <a:p>
            <a:r>
              <a:rPr lang="pl-PL" dirty="0"/>
              <a:t>64 l</a:t>
            </a:r>
          </a:p>
        </p:txBody>
      </p:sp>
      <p:sp>
        <p:nvSpPr>
          <p:cNvPr id="6" name="pole tekstowe 5"/>
          <p:cNvSpPr txBox="1"/>
          <p:nvPr/>
        </p:nvSpPr>
        <p:spPr>
          <a:xfrm>
            <a:off x="5148064" y="2996952"/>
            <a:ext cx="986167" cy="369332"/>
          </a:xfrm>
          <a:prstGeom prst="rect">
            <a:avLst/>
          </a:prstGeom>
          <a:noFill/>
        </p:spPr>
        <p:txBody>
          <a:bodyPr wrap="none" rtlCol="0">
            <a:spAutoFit/>
          </a:bodyPr>
          <a:lstStyle/>
          <a:p>
            <a:r>
              <a:rPr lang="pl-PL" dirty="0"/>
              <a:t>Kobiety </a:t>
            </a:r>
          </a:p>
        </p:txBody>
      </p:sp>
      <p:sp>
        <p:nvSpPr>
          <p:cNvPr id="7" name="pole tekstowe 6"/>
          <p:cNvSpPr txBox="1"/>
          <p:nvPr/>
        </p:nvSpPr>
        <p:spPr>
          <a:xfrm>
            <a:off x="2987824" y="4077072"/>
            <a:ext cx="1245854" cy="369332"/>
          </a:xfrm>
          <a:prstGeom prst="rect">
            <a:avLst/>
          </a:prstGeom>
          <a:noFill/>
        </p:spPr>
        <p:txBody>
          <a:bodyPr wrap="none" rtlCol="0">
            <a:spAutoFit/>
          </a:bodyPr>
          <a:lstStyle/>
          <a:p>
            <a:r>
              <a:rPr lang="pl-PL" dirty="0"/>
              <a:t>Mężczyźni </a:t>
            </a:r>
          </a:p>
        </p:txBody>
      </p:sp>
    </p:spTree>
    <p:extLst>
      <p:ext uri="{BB962C8B-B14F-4D97-AF65-F5344CB8AC3E}">
        <p14:creationId xmlns:p14="http://schemas.microsoft.com/office/powerpoint/2010/main" val="3065170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D0D0B9B9-8739-49E4-A3C8-923E768E6940}"/>
              </a:ext>
            </a:extLst>
          </p:cNvPr>
          <p:cNvPicPr>
            <a:picLocks noChangeAspect="1"/>
          </p:cNvPicPr>
          <p:nvPr/>
        </p:nvPicPr>
        <p:blipFill>
          <a:blip r:embed="rId2"/>
          <a:stretch>
            <a:fillRect/>
          </a:stretch>
        </p:blipFill>
        <p:spPr>
          <a:xfrm>
            <a:off x="338666" y="804334"/>
            <a:ext cx="8173155" cy="5249332"/>
          </a:xfrm>
          <a:prstGeom prst="rect">
            <a:avLst/>
          </a:prstGeom>
        </p:spPr>
      </p:pic>
    </p:spTree>
    <p:extLst>
      <p:ext uri="{BB962C8B-B14F-4D97-AF65-F5344CB8AC3E}">
        <p14:creationId xmlns:p14="http://schemas.microsoft.com/office/powerpoint/2010/main" val="2523002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4DD1703E-91E8-4E79-86CD-DC9156D65839}"/>
              </a:ext>
            </a:extLst>
          </p:cNvPr>
          <p:cNvPicPr>
            <a:picLocks noChangeAspect="1"/>
          </p:cNvPicPr>
          <p:nvPr/>
        </p:nvPicPr>
        <p:blipFill>
          <a:blip r:embed="rId2"/>
          <a:stretch>
            <a:fillRect/>
          </a:stretch>
        </p:blipFill>
        <p:spPr>
          <a:xfrm>
            <a:off x="812800" y="756356"/>
            <a:ext cx="7665156" cy="5226755"/>
          </a:xfrm>
          <a:prstGeom prst="rect">
            <a:avLst/>
          </a:prstGeom>
        </p:spPr>
      </p:pic>
    </p:spTree>
    <p:extLst>
      <p:ext uri="{BB962C8B-B14F-4D97-AF65-F5344CB8AC3E}">
        <p14:creationId xmlns:p14="http://schemas.microsoft.com/office/powerpoint/2010/main" val="2137374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4FBD162C-3063-44D4-ADCD-03E0A0A758D2}"/>
              </a:ext>
            </a:extLst>
          </p:cNvPr>
          <p:cNvPicPr>
            <a:picLocks noChangeAspect="1"/>
          </p:cNvPicPr>
          <p:nvPr/>
        </p:nvPicPr>
        <p:blipFill>
          <a:blip r:embed="rId2"/>
          <a:stretch>
            <a:fillRect/>
          </a:stretch>
        </p:blipFill>
        <p:spPr>
          <a:xfrm>
            <a:off x="620889" y="0"/>
            <a:ext cx="8173155" cy="6858000"/>
          </a:xfrm>
          <a:prstGeom prst="rect">
            <a:avLst/>
          </a:prstGeom>
        </p:spPr>
      </p:pic>
    </p:spTree>
    <p:extLst>
      <p:ext uri="{BB962C8B-B14F-4D97-AF65-F5344CB8AC3E}">
        <p14:creationId xmlns:p14="http://schemas.microsoft.com/office/powerpoint/2010/main" val="1979579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66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Depresja – zaburzenie psychiczne #1</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508"/>
          <a:stretch/>
        </p:blipFill>
        <p:spPr bwMode="auto">
          <a:xfrm>
            <a:off x="539552" y="1340768"/>
            <a:ext cx="840941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stopki 3"/>
          <p:cNvSpPr>
            <a:spLocks noGrp="1"/>
          </p:cNvSpPr>
          <p:nvPr>
            <p:ph type="ftr" sz="quarter" idx="11"/>
          </p:nvPr>
        </p:nvSpPr>
        <p:spPr/>
        <p:txBody>
          <a:bodyPr/>
          <a:lstStyle/>
          <a:p>
            <a:r>
              <a:rPr lang="pl-PL"/>
              <a:t>Kessler i in 2008</a:t>
            </a:r>
          </a:p>
        </p:txBody>
      </p:sp>
    </p:spTree>
    <p:extLst>
      <p:ext uri="{BB962C8B-B14F-4D97-AF65-F5344CB8AC3E}">
        <p14:creationId xmlns:p14="http://schemas.microsoft.com/office/powerpoint/2010/main" val="21216341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Czynniki ryzyka wystąpienia depresji </a:t>
            </a:r>
          </a:p>
        </p:txBody>
      </p:sp>
      <p:graphicFrame>
        <p:nvGraphicFramePr>
          <p:cNvPr id="4" name="Symbol zastępczy zawartości 3"/>
          <p:cNvGraphicFramePr>
            <a:graphicFrameLocks noGrp="1"/>
          </p:cNvGraphicFramePr>
          <p:nvPr>
            <p:ph sz="quarter" idx="4294967295"/>
            <p:extLst>
              <p:ext uri="{D42A27DB-BD31-4B8C-83A1-F6EECF244321}">
                <p14:modId xmlns:p14="http://schemas.microsoft.com/office/powerpoint/2010/main" val="1017666254"/>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969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Związek między </a:t>
            </a:r>
            <a:r>
              <a:rPr lang="pl-PL" dirty="0" err="1"/>
              <a:t>neurotyzmem</a:t>
            </a:r>
            <a:r>
              <a:rPr lang="pl-PL" dirty="0"/>
              <a:t> a depresją </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r>
              <a:rPr lang="pl-PL" sz="3600" dirty="0"/>
              <a:t>Wcześnie nabyty</a:t>
            </a:r>
          </a:p>
          <a:p>
            <a:r>
              <a:rPr lang="pl-PL" sz="3600" dirty="0"/>
              <a:t>W 40 % natywny</a:t>
            </a:r>
          </a:p>
          <a:p>
            <a:r>
              <a:rPr lang="pl-PL" sz="3600" dirty="0"/>
              <a:t>Wyrażający się w tendencji do martwienia się</a:t>
            </a:r>
          </a:p>
          <a:p>
            <a:r>
              <a:rPr lang="pl-PL" sz="3600" dirty="0"/>
              <a:t>Będący bazą do negatywnego stylu myślenia </a:t>
            </a:r>
          </a:p>
          <a:p>
            <a:endParaRPr lang="pl-PL" dirty="0"/>
          </a:p>
        </p:txBody>
      </p:sp>
    </p:spTree>
    <p:extLst>
      <p:ext uri="{BB962C8B-B14F-4D97-AF65-F5344CB8AC3E}">
        <p14:creationId xmlns:p14="http://schemas.microsoft.com/office/powerpoint/2010/main" val="2627185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Wpływ wydarzeń życiowych na występowanie depresji </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normAutofit/>
          </a:bodyPr>
          <a:lstStyle/>
          <a:p>
            <a:r>
              <a:rPr lang="pl-PL" sz="3600" dirty="0"/>
              <a:t>W dzieciństwa kreują podatność na stres</a:t>
            </a:r>
          </a:p>
          <a:p>
            <a:r>
              <a:rPr lang="pl-PL" sz="3600" dirty="0"/>
              <a:t>W okresie dorosłości nakładają się na natywną i wcześnie ukształtowana podatność na stres</a:t>
            </a:r>
          </a:p>
          <a:p>
            <a:r>
              <a:rPr lang="pl-PL" sz="3600" dirty="0"/>
              <a:t>Pozytywne wydarzenia życiowe redukują podatność na stres </a:t>
            </a:r>
          </a:p>
        </p:txBody>
      </p:sp>
    </p:spTree>
    <p:extLst>
      <p:ext uri="{BB962C8B-B14F-4D97-AF65-F5344CB8AC3E}">
        <p14:creationId xmlns:p14="http://schemas.microsoft.com/office/powerpoint/2010/main" val="2143248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Genetyka depresji </a:t>
            </a:r>
          </a:p>
        </p:txBody>
      </p:sp>
      <p:sp>
        <p:nvSpPr>
          <p:cNvPr id="3" name="Symbol zastępczy zawartości 2"/>
          <p:cNvSpPr>
            <a:spLocks noGrp="1"/>
          </p:cNvSpPr>
          <p:nvPr>
            <p:ph sz="quarter" idx="4294967295"/>
          </p:nvPr>
        </p:nvSpPr>
        <p:spPr>
          <a:xfrm>
            <a:off x="274320" y="1298448"/>
            <a:ext cx="8595360" cy="4937760"/>
          </a:xfrm>
          <a:prstGeom prst="rect">
            <a:avLst/>
          </a:prstGeom>
        </p:spPr>
        <p:txBody>
          <a:bodyPr/>
          <a:lstStyle/>
          <a:p>
            <a:endParaRPr lang="pl-PL"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828"/>
          <a:stretch/>
        </p:blipFill>
        <p:spPr bwMode="auto">
          <a:xfrm>
            <a:off x="395536" y="1160748"/>
            <a:ext cx="8352928" cy="457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stopki 3"/>
          <p:cNvSpPr>
            <a:spLocks noGrp="1"/>
          </p:cNvSpPr>
          <p:nvPr>
            <p:ph type="ftr" sz="quarter" idx="11"/>
          </p:nvPr>
        </p:nvSpPr>
        <p:spPr/>
        <p:txBody>
          <a:bodyPr/>
          <a:lstStyle/>
          <a:p>
            <a:r>
              <a:rPr lang="pl-PL"/>
              <a:t>Cespi i in. 2000</a:t>
            </a:r>
          </a:p>
        </p:txBody>
      </p:sp>
    </p:spTree>
    <p:extLst>
      <p:ext uri="{BB962C8B-B14F-4D97-AF65-F5344CB8AC3E}">
        <p14:creationId xmlns:p14="http://schemas.microsoft.com/office/powerpoint/2010/main" val="1951213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79588" y="293688"/>
            <a:ext cx="5149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85000"/>
              </a:lnSpc>
              <a:spcBef>
                <a:spcPct val="50000"/>
              </a:spcBef>
            </a:pPr>
            <a:r>
              <a:rPr lang="pl-PL" altLang="pl-PL" sz="2800" b="1">
                <a:latin typeface="Book Antiqua" pitchFamily="18" charset="0"/>
              </a:rPr>
              <a:t>Rytmy dobowe są zaburzone u </a:t>
            </a:r>
          </a:p>
          <a:p>
            <a:pPr algn="ctr">
              <a:lnSpc>
                <a:spcPct val="85000"/>
              </a:lnSpc>
              <a:spcBef>
                <a:spcPct val="50000"/>
              </a:spcBef>
            </a:pPr>
            <a:r>
              <a:rPr lang="pl-PL" altLang="pl-PL" sz="2800" b="1">
                <a:latin typeface="Book Antiqua" pitchFamily="18" charset="0"/>
              </a:rPr>
              <a:t>chorych na depresję </a:t>
            </a:r>
            <a:endParaRPr lang="en-GB" altLang="pl-PL" sz="2800" b="1">
              <a:latin typeface="Book Antiqua" pitchFamily="18" charset="0"/>
            </a:endParaRPr>
          </a:p>
        </p:txBody>
      </p:sp>
      <p:sp>
        <p:nvSpPr>
          <p:cNvPr id="9219" name="Text Box 3"/>
          <p:cNvSpPr txBox="1">
            <a:spLocks noChangeArrowheads="1"/>
          </p:cNvSpPr>
          <p:nvPr/>
        </p:nvSpPr>
        <p:spPr bwMode="auto">
          <a:xfrm>
            <a:off x="204788" y="6448425"/>
            <a:ext cx="1398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FFFFF"/>
                </a:solidFill>
                <a:latin typeface="Book Antiqua" pitchFamily="18" charset="0"/>
              </a:rPr>
              <a:t>Souetre </a:t>
            </a:r>
            <a:r>
              <a:rPr lang="pl-PL" altLang="pl-PL" sz="1400">
                <a:solidFill>
                  <a:srgbClr val="FFFFFF"/>
                </a:solidFill>
                <a:latin typeface="Book Antiqua" pitchFamily="18" charset="0"/>
              </a:rPr>
              <a:t>i in.</a:t>
            </a:r>
            <a:r>
              <a:rPr lang="fr-FR" altLang="pl-PL" sz="1400">
                <a:solidFill>
                  <a:srgbClr val="FFFFFF"/>
                </a:solidFill>
                <a:latin typeface="Book Antiqua" pitchFamily="18" charset="0"/>
              </a:rPr>
              <a:t>, 1989</a:t>
            </a:r>
          </a:p>
        </p:txBody>
      </p:sp>
      <p:grpSp>
        <p:nvGrpSpPr>
          <p:cNvPr id="9220" name="Group 470"/>
          <p:cNvGrpSpPr>
            <a:grpSpLocks/>
          </p:cNvGrpSpPr>
          <p:nvPr/>
        </p:nvGrpSpPr>
        <p:grpSpPr bwMode="auto">
          <a:xfrm>
            <a:off x="381000" y="1408113"/>
            <a:ext cx="8382000" cy="4659312"/>
            <a:chOff x="240" y="887"/>
            <a:chExt cx="5280" cy="2935"/>
          </a:xfrm>
        </p:grpSpPr>
        <p:sp>
          <p:nvSpPr>
            <p:cNvPr id="9221" name="Rectangle 469"/>
            <p:cNvSpPr>
              <a:spLocks noChangeArrowheads="1"/>
            </p:cNvSpPr>
            <p:nvPr/>
          </p:nvSpPr>
          <p:spPr bwMode="auto">
            <a:xfrm>
              <a:off x="240" y="887"/>
              <a:ext cx="5280" cy="2935"/>
            </a:xfrm>
            <a:prstGeom prst="rect">
              <a:avLst/>
            </a:prstGeom>
            <a:solidFill>
              <a:srgbClr val="01377D"/>
            </a:solidFill>
            <a:ln w="19050" algn="ctr">
              <a:solidFill>
                <a:srgbClr val="006DBB"/>
              </a:solidFill>
              <a:miter lim="800000"/>
              <a:headEnd/>
              <a:tailEnd/>
            </a:ln>
          </p:spPr>
          <p:txBody>
            <a:bodyPr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222" name="Group 8"/>
            <p:cNvGrpSpPr>
              <a:grpSpLocks/>
            </p:cNvGrpSpPr>
            <p:nvPr/>
          </p:nvGrpSpPr>
          <p:grpSpPr bwMode="auto">
            <a:xfrm>
              <a:off x="2036" y="3590"/>
              <a:ext cx="588" cy="136"/>
              <a:chOff x="2116" y="3593"/>
              <a:chExt cx="588" cy="136"/>
            </a:xfrm>
          </p:grpSpPr>
          <p:sp>
            <p:nvSpPr>
              <p:cNvPr id="9638" name="Text Box 9"/>
              <p:cNvSpPr txBox="1">
                <a:spLocks noChangeArrowheads="1"/>
              </p:cNvSpPr>
              <p:nvPr/>
            </p:nvSpPr>
            <p:spPr bwMode="auto">
              <a:xfrm>
                <a:off x="2340" y="3593"/>
                <a:ext cx="3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b="1">
                    <a:solidFill>
                      <a:srgbClr val="FFFFFF"/>
                    </a:solidFill>
                    <a:latin typeface="Book Antiqua" pitchFamily="18" charset="0"/>
                  </a:rPr>
                  <a:t>zdrowi</a:t>
                </a:r>
                <a:endParaRPr lang="fr-FR" altLang="pl-PL" sz="1400" b="1">
                  <a:solidFill>
                    <a:srgbClr val="FFFFFF"/>
                  </a:solidFill>
                  <a:latin typeface="Book Antiqua" pitchFamily="18" charset="0"/>
                </a:endParaRPr>
              </a:p>
            </p:txBody>
          </p:sp>
          <p:sp>
            <p:nvSpPr>
              <p:cNvPr id="9639" name="Line 10"/>
              <p:cNvSpPr>
                <a:spLocks noChangeShapeType="1"/>
              </p:cNvSpPr>
              <p:nvPr/>
            </p:nvSpPr>
            <p:spPr bwMode="auto">
              <a:xfrm>
                <a:off x="2116" y="3660"/>
                <a:ext cx="1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3" name="Group 11"/>
            <p:cNvGrpSpPr>
              <a:grpSpLocks/>
            </p:cNvGrpSpPr>
            <p:nvPr/>
          </p:nvGrpSpPr>
          <p:grpSpPr bwMode="auto">
            <a:xfrm>
              <a:off x="2947" y="3590"/>
              <a:ext cx="775" cy="136"/>
              <a:chOff x="3027" y="3593"/>
              <a:chExt cx="775" cy="136"/>
            </a:xfrm>
          </p:grpSpPr>
          <p:sp>
            <p:nvSpPr>
              <p:cNvPr id="9636" name="Text Box 12"/>
              <p:cNvSpPr txBox="1">
                <a:spLocks noChangeArrowheads="1"/>
              </p:cNvSpPr>
              <p:nvPr/>
            </p:nvSpPr>
            <p:spPr bwMode="auto">
              <a:xfrm>
                <a:off x="3251" y="3593"/>
                <a:ext cx="5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b="1">
                    <a:solidFill>
                      <a:srgbClr val="00FFFF"/>
                    </a:solidFill>
                    <a:latin typeface="Book Antiqua" pitchFamily="18" charset="0"/>
                  </a:rPr>
                  <a:t>depresyjni</a:t>
                </a:r>
                <a:endParaRPr lang="fr-FR" altLang="pl-PL" sz="1400" b="1">
                  <a:solidFill>
                    <a:srgbClr val="00FFFF"/>
                  </a:solidFill>
                  <a:latin typeface="Book Antiqua" pitchFamily="18" charset="0"/>
                </a:endParaRPr>
              </a:p>
            </p:txBody>
          </p:sp>
          <p:sp>
            <p:nvSpPr>
              <p:cNvPr id="9637" name="Line 13"/>
              <p:cNvSpPr>
                <a:spLocks noChangeShapeType="1"/>
              </p:cNvSpPr>
              <p:nvPr/>
            </p:nvSpPr>
            <p:spPr bwMode="auto">
              <a:xfrm>
                <a:off x="3027" y="3660"/>
                <a:ext cx="162" cy="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4" name="Group 15"/>
            <p:cNvGrpSpPr>
              <a:grpSpLocks/>
            </p:cNvGrpSpPr>
            <p:nvPr/>
          </p:nvGrpSpPr>
          <p:grpSpPr bwMode="auto">
            <a:xfrm>
              <a:off x="298" y="984"/>
              <a:ext cx="1546" cy="2295"/>
              <a:chOff x="409" y="987"/>
              <a:chExt cx="1546" cy="2295"/>
            </a:xfrm>
          </p:grpSpPr>
          <p:grpSp>
            <p:nvGrpSpPr>
              <p:cNvPr id="9513" name="Group 16"/>
              <p:cNvGrpSpPr>
                <a:grpSpLocks/>
              </p:cNvGrpSpPr>
              <p:nvPr/>
            </p:nvGrpSpPr>
            <p:grpSpPr bwMode="auto">
              <a:xfrm>
                <a:off x="409" y="1530"/>
                <a:ext cx="1546" cy="1752"/>
                <a:chOff x="409" y="1530"/>
                <a:chExt cx="1546" cy="1752"/>
              </a:xfrm>
            </p:grpSpPr>
            <p:sp>
              <p:nvSpPr>
                <p:cNvPr id="9515" name="Rectangle 17"/>
                <p:cNvSpPr>
                  <a:spLocks noChangeArrowheads="1"/>
                </p:cNvSpPr>
                <p:nvPr/>
              </p:nvSpPr>
              <p:spPr bwMode="auto">
                <a:xfrm>
                  <a:off x="1319" y="1530"/>
                  <a:ext cx="360" cy="1586"/>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16" name="Freeform 18"/>
                <p:cNvSpPr>
                  <a:spLocks/>
                </p:cNvSpPr>
                <p:nvPr/>
              </p:nvSpPr>
              <p:spPr bwMode="auto">
                <a:xfrm>
                  <a:off x="764" y="2943"/>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chemeClr val="accent1"/>
                </a:solidFill>
                <a:ln w="9525">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517" name="Group 19"/>
                <p:cNvGrpSpPr>
                  <a:grpSpLocks/>
                </p:cNvGrpSpPr>
                <p:nvPr/>
              </p:nvGrpSpPr>
              <p:grpSpPr bwMode="auto">
                <a:xfrm>
                  <a:off x="634" y="2707"/>
                  <a:ext cx="1294" cy="417"/>
                  <a:chOff x="674" y="2707"/>
                  <a:chExt cx="1294" cy="417"/>
                </a:xfrm>
              </p:grpSpPr>
              <p:sp>
                <p:nvSpPr>
                  <p:cNvPr id="9605" name="Freeform 20"/>
                  <p:cNvSpPr>
                    <a:spLocks/>
                  </p:cNvSpPr>
                  <p:nvPr/>
                </p:nvSpPr>
                <p:spPr bwMode="auto">
                  <a:xfrm>
                    <a:off x="689" y="2726"/>
                    <a:ext cx="1258" cy="382"/>
                  </a:xfrm>
                  <a:custGeom>
                    <a:avLst/>
                    <a:gdLst>
                      <a:gd name="T0" fmla="*/ 0 w 1258"/>
                      <a:gd name="T1" fmla="*/ 274 h 382"/>
                      <a:gd name="T2" fmla="*/ 42 w 1258"/>
                      <a:gd name="T3" fmla="*/ 250 h 382"/>
                      <a:gd name="T4" fmla="*/ 82 w 1258"/>
                      <a:gd name="T5" fmla="*/ 380 h 382"/>
                      <a:gd name="T6" fmla="*/ 128 w 1258"/>
                      <a:gd name="T7" fmla="*/ 238 h 382"/>
                      <a:gd name="T8" fmla="*/ 174 w 1258"/>
                      <a:gd name="T9" fmla="*/ 238 h 382"/>
                      <a:gd name="T10" fmla="*/ 218 w 1258"/>
                      <a:gd name="T11" fmla="*/ 318 h 382"/>
                      <a:gd name="T12" fmla="*/ 260 w 1258"/>
                      <a:gd name="T13" fmla="*/ 324 h 382"/>
                      <a:gd name="T14" fmla="*/ 302 w 1258"/>
                      <a:gd name="T15" fmla="*/ 378 h 382"/>
                      <a:gd name="T16" fmla="*/ 346 w 1258"/>
                      <a:gd name="T17" fmla="*/ 378 h 382"/>
                      <a:gd name="T18" fmla="*/ 390 w 1258"/>
                      <a:gd name="T19" fmla="*/ 254 h 382"/>
                      <a:gd name="T20" fmla="*/ 440 w 1258"/>
                      <a:gd name="T21" fmla="*/ 230 h 382"/>
                      <a:gd name="T22" fmla="*/ 478 w 1258"/>
                      <a:gd name="T23" fmla="*/ 202 h 382"/>
                      <a:gd name="T24" fmla="*/ 524 w 1258"/>
                      <a:gd name="T25" fmla="*/ 314 h 382"/>
                      <a:gd name="T26" fmla="*/ 564 w 1258"/>
                      <a:gd name="T27" fmla="*/ 240 h 382"/>
                      <a:gd name="T28" fmla="*/ 612 w 1258"/>
                      <a:gd name="T29" fmla="*/ 222 h 382"/>
                      <a:gd name="T30" fmla="*/ 652 w 1258"/>
                      <a:gd name="T31" fmla="*/ 330 h 382"/>
                      <a:gd name="T32" fmla="*/ 742 w 1258"/>
                      <a:gd name="T33" fmla="*/ 0 h 382"/>
                      <a:gd name="T34" fmla="*/ 784 w 1258"/>
                      <a:gd name="T35" fmla="*/ 98 h 382"/>
                      <a:gd name="T36" fmla="*/ 828 w 1258"/>
                      <a:gd name="T37" fmla="*/ 116 h 382"/>
                      <a:gd name="T38" fmla="*/ 866 w 1258"/>
                      <a:gd name="T39" fmla="*/ 198 h 382"/>
                      <a:gd name="T40" fmla="*/ 920 w 1258"/>
                      <a:gd name="T41" fmla="*/ 214 h 382"/>
                      <a:gd name="T42" fmla="*/ 962 w 1258"/>
                      <a:gd name="T43" fmla="*/ 62 h 382"/>
                      <a:gd name="T44" fmla="*/ 1002 w 1258"/>
                      <a:gd name="T45" fmla="*/ 86 h 382"/>
                      <a:gd name="T46" fmla="*/ 1042 w 1258"/>
                      <a:gd name="T47" fmla="*/ 270 h 382"/>
                      <a:gd name="T48" fmla="*/ 1088 w 1258"/>
                      <a:gd name="T49" fmla="*/ 382 h 382"/>
                      <a:gd name="T50" fmla="*/ 1132 w 1258"/>
                      <a:gd name="T51" fmla="*/ 218 h 382"/>
                      <a:gd name="T52" fmla="*/ 1224 w 1258"/>
                      <a:gd name="T53" fmla="*/ 334 h 382"/>
                      <a:gd name="T54" fmla="*/ 1258 w 1258"/>
                      <a:gd name="T55" fmla="*/ 332 h 3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8"/>
                      <a:gd name="T85" fmla="*/ 0 h 382"/>
                      <a:gd name="T86" fmla="*/ 1258 w 1258"/>
                      <a:gd name="T87" fmla="*/ 382 h 3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8" h="382">
                        <a:moveTo>
                          <a:pt x="0" y="274"/>
                        </a:moveTo>
                        <a:lnTo>
                          <a:pt x="42" y="250"/>
                        </a:lnTo>
                        <a:lnTo>
                          <a:pt x="82" y="380"/>
                        </a:lnTo>
                        <a:lnTo>
                          <a:pt x="128" y="238"/>
                        </a:lnTo>
                        <a:lnTo>
                          <a:pt x="174" y="238"/>
                        </a:lnTo>
                        <a:lnTo>
                          <a:pt x="218" y="318"/>
                        </a:lnTo>
                        <a:lnTo>
                          <a:pt x="260" y="324"/>
                        </a:lnTo>
                        <a:lnTo>
                          <a:pt x="302" y="378"/>
                        </a:lnTo>
                        <a:lnTo>
                          <a:pt x="346" y="378"/>
                        </a:lnTo>
                        <a:lnTo>
                          <a:pt x="390" y="254"/>
                        </a:lnTo>
                        <a:lnTo>
                          <a:pt x="440" y="230"/>
                        </a:lnTo>
                        <a:lnTo>
                          <a:pt x="478" y="202"/>
                        </a:lnTo>
                        <a:lnTo>
                          <a:pt x="524" y="314"/>
                        </a:lnTo>
                        <a:lnTo>
                          <a:pt x="564" y="240"/>
                        </a:lnTo>
                        <a:lnTo>
                          <a:pt x="612" y="222"/>
                        </a:lnTo>
                        <a:lnTo>
                          <a:pt x="652" y="330"/>
                        </a:lnTo>
                        <a:lnTo>
                          <a:pt x="742" y="0"/>
                        </a:lnTo>
                        <a:lnTo>
                          <a:pt x="784" y="98"/>
                        </a:lnTo>
                        <a:lnTo>
                          <a:pt x="828" y="116"/>
                        </a:lnTo>
                        <a:lnTo>
                          <a:pt x="866" y="198"/>
                        </a:lnTo>
                        <a:lnTo>
                          <a:pt x="920" y="214"/>
                        </a:lnTo>
                        <a:lnTo>
                          <a:pt x="962" y="62"/>
                        </a:lnTo>
                        <a:lnTo>
                          <a:pt x="1002" y="86"/>
                        </a:lnTo>
                        <a:lnTo>
                          <a:pt x="1042" y="270"/>
                        </a:lnTo>
                        <a:lnTo>
                          <a:pt x="1088" y="382"/>
                        </a:lnTo>
                        <a:lnTo>
                          <a:pt x="1132" y="218"/>
                        </a:lnTo>
                        <a:lnTo>
                          <a:pt x="1224" y="334"/>
                        </a:lnTo>
                        <a:lnTo>
                          <a:pt x="1258" y="332"/>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606" name="Group 21"/>
                  <p:cNvGrpSpPr>
                    <a:grpSpLocks/>
                  </p:cNvGrpSpPr>
                  <p:nvPr/>
                </p:nvGrpSpPr>
                <p:grpSpPr bwMode="auto">
                  <a:xfrm>
                    <a:off x="674" y="2707"/>
                    <a:ext cx="1294" cy="417"/>
                    <a:chOff x="674" y="2707"/>
                    <a:chExt cx="1294" cy="417"/>
                  </a:xfrm>
                </p:grpSpPr>
                <p:sp>
                  <p:nvSpPr>
                    <p:cNvPr id="9607" name="Freeform 22"/>
                    <p:cNvSpPr>
                      <a:spLocks/>
                    </p:cNvSpPr>
                    <p:nvPr/>
                  </p:nvSpPr>
                  <p:spPr bwMode="auto">
                    <a:xfrm>
                      <a:off x="674"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8" name="Freeform 23"/>
                    <p:cNvSpPr>
                      <a:spLocks/>
                    </p:cNvSpPr>
                    <p:nvPr/>
                  </p:nvSpPr>
                  <p:spPr bwMode="auto">
                    <a:xfrm>
                      <a:off x="715" y="2959"/>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9" name="Freeform 24"/>
                    <p:cNvSpPr>
                      <a:spLocks/>
                    </p:cNvSpPr>
                    <p:nvPr/>
                  </p:nvSpPr>
                  <p:spPr bwMode="auto">
                    <a:xfrm>
                      <a:off x="759" y="3085"/>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0" name="Freeform 25"/>
                    <p:cNvSpPr>
                      <a:spLocks/>
                    </p:cNvSpPr>
                    <p:nvPr/>
                  </p:nvSpPr>
                  <p:spPr bwMode="auto">
                    <a:xfrm>
                      <a:off x="848" y="2943"/>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1" name="Freeform 26"/>
                    <p:cNvSpPr>
                      <a:spLocks/>
                    </p:cNvSpPr>
                    <p:nvPr/>
                  </p:nvSpPr>
                  <p:spPr bwMode="auto">
                    <a:xfrm>
                      <a:off x="889" y="3022"/>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2" name="Freeform 27"/>
                    <p:cNvSpPr>
                      <a:spLocks/>
                    </p:cNvSpPr>
                    <p:nvPr/>
                  </p:nvSpPr>
                  <p:spPr bwMode="auto">
                    <a:xfrm>
                      <a:off x="934" y="3030"/>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3" name="Freeform 28"/>
                    <p:cNvSpPr>
                      <a:spLocks/>
                    </p:cNvSpPr>
                    <p:nvPr/>
                  </p:nvSpPr>
                  <p:spPr bwMode="auto">
                    <a:xfrm>
                      <a:off x="978" y="3085"/>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4" name="Freeform 29"/>
                    <p:cNvSpPr>
                      <a:spLocks/>
                    </p:cNvSpPr>
                    <p:nvPr/>
                  </p:nvSpPr>
                  <p:spPr bwMode="auto">
                    <a:xfrm>
                      <a:off x="1020" y="3085"/>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5" name="Freeform 30"/>
                    <p:cNvSpPr>
                      <a:spLocks/>
                    </p:cNvSpPr>
                    <p:nvPr/>
                  </p:nvSpPr>
                  <p:spPr bwMode="auto">
                    <a:xfrm>
                      <a:off x="1109" y="2935"/>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6" name="Freeform 31"/>
                    <p:cNvSpPr>
                      <a:spLocks/>
                    </p:cNvSpPr>
                    <p:nvPr/>
                  </p:nvSpPr>
                  <p:spPr bwMode="auto">
                    <a:xfrm>
                      <a:off x="1153" y="290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7" name="Freeform 32"/>
                    <p:cNvSpPr>
                      <a:spLocks/>
                    </p:cNvSpPr>
                    <p:nvPr/>
                  </p:nvSpPr>
                  <p:spPr bwMode="auto">
                    <a:xfrm>
                      <a:off x="1194" y="3014"/>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8" name="Freeform 33"/>
                    <p:cNvSpPr>
                      <a:spLocks/>
                    </p:cNvSpPr>
                    <p:nvPr/>
                  </p:nvSpPr>
                  <p:spPr bwMode="auto">
                    <a:xfrm>
                      <a:off x="1064" y="2959"/>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19" name="Freeform 34"/>
                    <p:cNvSpPr>
                      <a:spLocks/>
                    </p:cNvSpPr>
                    <p:nvPr/>
                  </p:nvSpPr>
                  <p:spPr bwMode="auto">
                    <a:xfrm>
                      <a:off x="1239" y="2943"/>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0" name="Freeform 35"/>
                    <p:cNvSpPr>
                      <a:spLocks/>
                    </p:cNvSpPr>
                    <p:nvPr/>
                  </p:nvSpPr>
                  <p:spPr bwMode="auto">
                    <a:xfrm>
                      <a:off x="1283" y="2927"/>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1" name="Freeform 36"/>
                    <p:cNvSpPr>
                      <a:spLocks/>
                    </p:cNvSpPr>
                    <p:nvPr/>
                  </p:nvSpPr>
                  <p:spPr bwMode="auto">
                    <a:xfrm>
                      <a:off x="1324" y="3030"/>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2" name="Freeform 37"/>
                    <p:cNvSpPr>
                      <a:spLocks/>
                    </p:cNvSpPr>
                    <p:nvPr/>
                  </p:nvSpPr>
                  <p:spPr bwMode="auto">
                    <a:xfrm>
                      <a:off x="1369" y="2892"/>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3" name="Freeform 38"/>
                    <p:cNvSpPr>
                      <a:spLocks/>
                    </p:cNvSpPr>
                    <p:nvPr/>
                  </p:nvSpPr>
                  <p:spPr bwMode="auto">
                    <a:xfrm>
                      <a:off x="1413" y="2707"/>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4" name="Freeform 39"/>
                    <p:cNvSpPr>
                      <a:spLocks/>
                    </p:cNvSpPr>
                    <p:nvPr/>
                  </p:nvSpPr>
                  <p:spPr bwMode="auto">
                    <a:xfrm>
                      <a:off x="1454" y="2801"/>
                      <a:ext cx="35"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5" name="Freeform 40"/>
                    <p:cNvSpPr>
                      <a:spLocks/>
                    </p:cNvSpPr>
                    <p:nvPr/>
                  </p:nvSpPr>
                  <p:spPr bwMode="auto">
                    <a:xfrm>
                      <a:off x="1499" y="2821"/>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6" name="Freeform 41"/>
                    <p:cNvSpPr>
                      <a:spLocks/>
                    </p:cNvSpPr>
                    <p:nvPr/>
                  </p:nvSpPr>
                  <p:spPr bwMode="auto">
                    <a:xfrm>
                      <a:off x="1543" y="2908"/>
                      <a:ext cx="35"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7" name="Freeform 42"/>
                    <p:cNvSpPr>
                      <a:spLocks/>
                    </p:cNvSpPr>
                    <p:nvPr/>
                  </p:nvSpPr>
                  <p:spPr bwMode="auto">
                    <a:xfrm>
                      <a:off x="1588" y="2915"/>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8" name="Freeform 43"/>
                    <p:cNvSpPr>
                      <a:spLocks/>
                    </p:cNvSpPr>
                    <p:nvPr/>
                  </p:nvSpPr>
                  <p:spPr bwMode="auto">
                    <a:xfrm>
                      <a:off x="1629" y="2766"/>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29" name="Freeform 44"/>
                    <p:cNvSpPr>
                      <a:spLocks/>
                    </p:cNvSpPr>
                    <p:nvPr/>
                  </p:nvSpPr>
                  <p:spPr bwMode="auto">
                    <a:xfrm>
                      <a:off x="1674" y="2793"/>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0" name="Freeform 45"/>
                    <p:cNvSpPr>
                      <a:spLocks/>
                    </p:cNvSpPr>
                    <p:nvPr/>
                  </p:nvSpPr>
                  <p:spPr bwMode="auto">
                    <a:xfrm>
                      <a:off x="1718"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1" name="Freeform 46"/>
                    <p:cNvSpPr>
                      <a:spLocks/>
                    </p:cNvSpPr>
                    <p:nvPr/>
                  </p:nvSpPr>
                  <p:spPr bwMode="auto">
                    <a:xfrm>
                      <a:off x="1759" y="3085"/>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2" name="Freeform 47"/>
                    <p:cNvSpPr>
                      <a:spLocks/>
                    </p:cNvSpPr>
                    <p:nvPr/>
                  </p:nvSpPr>
                  <p:spPr bwMode="auto">
                    <a:xfrm>
                      <a:off x="1804" y="2927"/>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3" name="Freeform 48"/>
                    <p:cNvSpPr>
                      <a:spLocks/>
                    </p:cNvSpPr>
                    <p:nvPr/>
                  </p:nvSpPr>
                  <p:spPr bwMode="auto">
                    <a:xfrm>
                      <a:off x="1848" y="2978"/>
                      <a:ext cx="34" cy="40"/>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4" name="Freeform 49"/>
                    <p:cNvSpPr>
                      <a:spLocks/>
                    </p:cNvSpPr>
                    <p:nvPr/>
                  </p:nvSpPr>
                  <p:spPr bwMode="auto">
                    <a:xfrm>
                      <a:off x="1893" y="303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35" name="Freeform 50"/>
                    <p:cNvSpPr>
                      <a:spLocks/>
                    </p:cNvSpPr>
                    <p:nvPr/>
                  </p:nvSpPr>
                  <p:spPr bwMode="auto">
                    <a:xfrm>
                      <a:off x="1934" y="3038"/>
                      <a:ext cx="34" cy="39"/>
                    </a:xfrm>
                    <a:custGeom>
                      <a:avLst/>
                      <a:gdLst>
                        <a:gd name="T0" fmla="*/ 1 w 60"/>
                        <a:gd name="T1" fmla="*/ 0 h 60"/>
                        <a:gd name="T2" fmla="*/ 1 w 60"/>
                        <a:gd name="T3" fmla="*/ 1 h 60"/>
                        <a:gd name="T4" fmla="*/ 0 w 60"/>
                        <a:gd name="T5" fmla="*/ 1 h 60"/>
                        <a:gd name="T6" fmla="*/ 1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518" name="Line 51"/>
                <p:cNvSpPr>
                  <a:spLocks noChangeShapeType="1"/>
                </p:cNvSpPr>
                <p:nvPr/>
              </p:nvSpPr>
              <p:spPr bwMode="auto">
                <a:xfrm>
                  <a:off x="572" y="312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9" name="Line 52"/>
                <p:cNvSpPr>
                  <a:spLocks noChangeShapeType="1"/>
                </p:cNvSpPr>
                <p:nvPr/>
              </p:nvSpPr>
              <p:spPr bwMode="auto">
                <a:xfrm>
                  <a:off x="572" y="277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0" name="Line 53"/>
                <p:cNvSpPr>
                  <a:spLocks noChangeShapeType="1"/>
                </p:cNvSpPr>
                <p:nvPr/>
              </p:nvSpPr>
              <p:spPr bwMode="auto">
                <a:xfrm>
                  <a:off x="572" y="2419"/>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1" name="Line 54"/>
                <p:cNvSpPr>
                  <a:spLocks noChangeShapeType="1"/>
                </p:cNvSpPr>
                <p:nvPr/>
              </p:nvSpPr>
              <p:spPr bwMode="auto">
                <a:xfrm>
                  <a:off x="572" y="2068"/>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2" name="Line 55"/>
                <p:cNvSpPr>
                  <a:spLocks noChangeShapeType="1"/>
                </p:cNvSpPr>
                <p:nvPr/>
              </p:nvSpPr>
              <p:spPr bwMode="auto">
                <a:xfrm>
                  <a:off x="572" y="1717"/>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3" name="Line 56"/>
                <p:cNvSpPr>
                  <a:spLocks noChangeShapeType="1"/>
                </p:cNvSpPr>
                <p:nvPr/>
              </p:nvSpPr>
              <p:spPr bwMode="auto">
                <a:xfrm>
                  <a:off x="606" y="1718"/>
                  <a:ext cx="1" cy="140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4" name="Line 57"/>
                <p:cNvSpPr>
                  <a:spLocks noChangeShapeType="1"/>
                </p:cNvSpPr>
                <p:nvPr/>
              </p:nvSpPr>
              <p:spPr bwMode="auto">
                <a:xfrm>
                  <a:off x="606" y="3120"/>
                  <a:ext cx="1349"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5" name="Line 58"/>
                <p:cNvSpPr>
                  <a:spLocks noChangeShapeType="1"/>
                </p:cNvSpPr>
                <p:nvPr/>
              </p:nvSpPr>
              <p:spPr bwMode="auto">
                <a:xfrm flipV="1">
                  <a:off x="60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6" name="Line 59"/>
                <p:cNvSpPr>
                  <a:spLocks noChangeShapeType="1"/>
                </p:cNvSpPr>
                <p:nvPr/>
              </p:nvSpPr>
              <p:spPr bwMode="auto">
                <a:xfrm flipV="1">
                  <a:off x="65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7" name="Line 60"/>
                <p:cNvSpPr>
                  <a:spLocks noChangeShapeType="1"/>
                </p:cNvSpPr>
                <p:nvPr/>
              </p:nvSpPr>
              <p:spPr bwMode="auto">
                <a:xfrm flipV="1">
                  <a:off x="692"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8" name="Line 61"/>
                <p:cNvSpPr>
                  <a:spLocks noChangeShapeType="1"/>
                </p:cNvSpPr>
                <p:nvPr/>
              </p:nvSpPr>
              <p:spPr bwMode="auto">
                <a:xfrm flipV="1">
                  <a:off x="73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29" name="Line 62"/>
                <p:cNvSpPr>
                  <a:spLocks noChangeShapeType="1"/>
                </p:cNvSpPr>
                <p:nvPr/>
              </p:nvSpPr>
              <p:spPr bwMode="auto">
                <a:xfrm flipV="1">
                  <a:off x="78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0" name="Line 63"/>
                <p:cNvSpPr>
                  <a:spLocks noChangeShapeType="1"/>
                </p:cNvSpPr>
                <p:nvPr/>
              </p:nvSpPr>
              <p:spPr bwMode="auto">
                <a:xfrm flipV="1">
                  <a:off x="82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1" name="Line 64"/>
                <p:cNvSpPr>
                  <a:spLocks noChangeShapeType="1"/>
                </p:cNvSpPr>
                <p:nvPr/>
              </p:nvSpPr>
              <p:spPr bwMode="auto">
                <a:xfrm flipV="1">
                  <a:off x="867"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2" name="Line 65"/>
                <p:cNvSpPr>
                  <a:spLocks noChangeShapeType="1"/>
                </p:cNvSpPr>
                <p:nvPr/>
              </p:nvSpPr>
              <p:spPr bwMode="auto">
                <a:xfrm flipV="1">
                  <a:off x="91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3" name="Line 66"/>
                <p:cNvSpPr>
                  <a:spLocks noChangeShapeType="1"/>
                </p:cNvSpPr>
                <p:nvPr/>
              </p:nvSpPr>
              <p:spPr bwMode="auto">
                <a:xfrm flipV="1">
                  <a:off x="95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4" name="Line 67"/>
                <p:cNvSpPr>
                  <a:spLocks noChangeShapeType="1"/>
                </p:cNvSpPr>
                <p:nvPr/>
              </p:nvSpPr>
              <p:spPr bwMode="auto">
                <a:xfrm flipV="1">
                  <a:off x="997"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5" name="Line 68"/>
                <p:cNvSpPr>
                  <a:spLocks noChangeShapeType="1"/>
                </p:cNvSpPr>
                <p:nvPr/>
              </p:nvSpPr>
              <p:spPr bwMode="auto">
                <a:xfrm flipV="1">
                  <a:off x="104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6" name="Line 69"/>
                <p:cNvSpPr>
                  <a:spLocks noChangeShapeType="1"/>
                </p:cNvSpPr>
                <p:nvPr/>
              </p:nvSpPr>
              <p:spPr bwMode="auto">
                <a:xfrm flipV="1">
                  <a:off x="108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7" name="Line 70"/>
                <p:cNvSpPr>
                  <a:spLocks noChangeShapeType="1"/>
                </p:cNvSpPr>
                <p:nvPr/>
              </p:nvSpPr>
              <p:spPr bwMode="auto">
                <a:xfrm flipV="1">
                  <a:off x="113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8" name="Line 71"/>
                <p:cNvSpPr>
                  <a:spLocks noChangeShapeType="1"/>
                </p:cNvSpPr>
                <p:nvPr/>
              </p:nvSpPr>
              <p:spPr bwMode="auto">
                <a:xfrm flipV="1">
                  <a:off x="117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39" name="Line 72"/>
                <p:cNvSpPr>
                  <a:spLocks noChangeShapeType="1"/>
                </p:cNvSpPr>
                <p:nvPr/>
              </p:nvSpPr>
              <p:spPr bwMode="auto">
                <a:xfrm flipV="1">
                  <a:off x="121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0" name="Line 73"/>
                <p:cNvSpPr>
                  <a:spLocks noChangeShapeType="1"/>
                </p:cNvSpPr>
                <p:nvPr/>
              </p:nvSpPr>
              <p:spPr bwMode="auto">
                <a:xfrm flipV="1">
                  <a:off x="126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1" name="Line 74"/>
                <p:cNvSpPr>
                  <a:spLocks noChangeShapeType="1"/>
                </p:cNvSpPr>
                <p:nvPr/>
              </p:nvSpPr>
              <p:spPr bwMode="auto">
                <a:xfrm flipV="1">
                  <a:off x="130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2" name="Line 75"/>
                <p:cNvSpPr>
                  <a:spLocks noChangeShapeType="1"/>
                </p:cNvSpPr>
                <p:nvPr/>
              </p:nvSpPr>
              <p:spPr bwMode="auto">
                <a:xfrm flipV="1">
                  <a:off x="134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3" name="Line 76"/>
                <p:cNvSpPr>
                  <a:spLocks noChangeShapeType="1"/>
                </p:cNvSpPr>
                <p:nvPr/>
              </p:nvSpPr>
              <p:spPr bwMode="auto">
                <a:xfrm flipV="1">
                  <a:off x="139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4" name="Line 77"/>
                <p:cNvSpPr>
                  <a:spLocks noChangeShapeType="1"/>
                </p:cNvSpPr>
                <p:nvPr/>
              </p:nvSpPr>
              <p:spPr bwMode="auto">
                <a:xfrm flipV="1">
                  <a:off x="1432"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5" name="Line 78"/>
                <p:cNvSpPr>
                  <a:spLocks noChangeShapeType="1"/>
                </p:cNvSpPr>
                <p:nvPr/>
              </p:nvSpPr>
              <p:spPr bwMode="auto">
                <a:xfrm flipV="1">
                  <a:off x="147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6" name="Line 79"/>
                <p:cNvSpPr>
                  <a:spLocks noChangeShapeType="1"/>
                </p:cNvSpPr>
                <p:nvPr/>
              </p:nvSpPr>
              <p:spPr bwMode="auto">
                <a:xfrm flipV="1">
                  <a:off x="152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7" name="Line 80"/>
                <p:cNvSpPr>
                  <a:spLocks noChangeShapeType="1"/>
                </p:cNvSpPr>
                <p:nvPr/>
              </p:nvSpPr>
              <p:spPr bwMode="auto">
                <a:xfrm flipV="1">
                  <a:off x="156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8" name="Line 81"/>
                <p:cNvSpPr>
                  <a:spLocks noChangeShapeType="1"/>
                </p:cNvSpPr>
                <p:nvPr/>
              </p:nvSpPr>
              <p:spPr bwMode="auto">
                <a:xfrm flipV="1">
                  <a:off x="160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49" name="Line 82"/>
                <p:cNvSpPr>
                  <a:spLocks noChangeShapeType="1"/>
                </p:cNvSpPr>
                <p:nvPr/>
              </p:nvSpPr>
              <p:spPr bwMode="auto">
                <a:xfrm flipV="1">
                  <a:off x="165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0" name="Line 83"/>
                <p:cNvSpPr>
                  <a:spLocks noChangeShapeType="1"/>
                </p:cNvSpPr>
                <p:nvPr/>
              </p:nvSpPr>
              <p:spPr bwMode="auto">
                <a:xfrm flipV="1">
                  <a:off x="169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1" name="Line 84"/>
                <p:cNvSpPr>
                  <a:spLocks noChangeShapeType="1"/>
                </p:cNvSpPr>
                <p:nvPr/>
              </p:nvSpPr>
              <p:spPr bwMode="auto">
                <a:xfrm flipV="1">
                  <a:off x="1736"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2" name="Line 85"/>
                <p:cNvSpPr>
                  <a:spLocks noChangeShapeType="1"/>
                </p:cNvSpPr>
                <p:nvPr/>
              </p:nvSpPr>
              <p:spPr bwMode="auto">
                <a:xfrm flipV="1">
                  <a:off x="1781"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3" name="Line 86"/>
                <p:cNvSpPr>
                  <a:spLocks noChangeShapeType="1"/>
                </p:cNvSpPr>
                <p:nvPr/>
              </p:nvSpPr>
              <p:spPr bwMode="auto">
                <a:xfrm flipV="1">
                  <a:off x="1825"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54" name="Line 87"/>
                <p:cNvSpPr>
                  <a:spLocks noChangeShapeType="1"/>
                </p:cNvSpPr>
                <p:nvPr/>
              </p:nvSpPr>
              <p:spPr bwMode="auto">
                <a:xfrm flipV="1">
                  <a:off x="1870" y="3120"/>
                  <a:ext cx="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nvGrpSpPr>
                <p:cNvPr id="9555" name="Group 88"/>
                <p:cNvGrpSpPr>
                  <a:grpSpLocks/>
                </p:cNvGrpSpPr>
                <p:nvPr/>
              </p:nvGrpSpPr>
              <p:grpSpPr bwMode="auto">
                <a:xfrm>
                  <a:off x="634" y="2013"/>
                  <a:ext cx="1294" cy="1056"/>
                  <a:chOff x="674" y="2013"/>
                  <a:chExt cx="1294" cy="1056"/>
                </a:xfrm>
              </p:grpSpPr>
              <p:sp>
                <p:nvSpPr>
                  <p:cNvPr id="9574" name="Freeform 89"/>
                  <p:cNvSpPr>
                    <a:spLocks/>
                  </p:cNvSpPr>
                  <p:nvPr/>
                </p:nvSpPr>
                <p:spPr bwMode="auto">
                  <a:xfrm>
                    <a:off x="687" y="2028"/>
                    <a:ext cx="1262" cy="1026"/>
                  </a:xfrm>
                  <a:custGeom>
                    <a:avLst/>
                    <a:gdLst>
                      <a:gd name="T0" fmla="*/ 0 w 1262"/>
                      <a:gd name="T1" fmla="*/ 776 h 1026"/>
                      <a:gd name="T2" fmla="*/ 48 w 1262"/>
                      <a:gd name="T3" fmla="*/ 900 h 1026"/>
                      <a:gd name="T4" fmla="*/ 86 w 1262"/>
                      <a:gd name="T5" fmla="*/ 1008 h 1026"/>
                      <a:gd name="T6" fmla="*/ 134 w 1262"/>
                      <a:gd name="T7" fmla="*/ 928 h 1026"/>
                      <a:gd name="T8" fmla="*/ 174 w 1262"/>
                      <a:gd name="T9" fmla="*/ 832 h 1026"/>
                      <a:gd name="T10" fmla="*/ 218 w 1262"/>
                      <a:gd name="T11" fmla="*/ 850 h 1026"/>
                      <a:gd name="T12" fmla="*/ 262 w 1262"/>
                      <a:gd name="T13" fmla="*/ 812 h 1026"/>
                      <a:gd name="T14" fmla="*/ 310 w 1262"/>
                      <a:gd name="T15" fmla="*/ 752 h 1026"/>
                      <a:gd name="T16" fmla="*/ 348 w 1262"/>
                      <a:gd name="T17" fmla="*/ 1024 h 1026"/>
                      <a:gd name="T18" fmla="*/ 390 w 1262"/>
                      <a:gd name="T19" fmla="*/ 932 h 1026"/>
                      <a:gd name="T20" fmla="*/ 440 w 1262"/>
                      <a:gd name="T21" fmla="*/ 896 h 1026"/>
                      <a:gd name="T22" fmla="*/ 478 w 1262"/>
                      <a:gd name="T23" fmla="*/ 818 h 1026"/>
                      <a:gd name="T24" fmla="*/ 522 w 1262"/>
                      <a:gd name="T25" fmla="*/ 848 h 1026"/>
                      <a:gd name="T26" fmla="*/ 570 w 1262"/>
                      <a:gd name="T27" fmla="*/ 938 h 1026"/>
                      <a:gd name="T28" fmla="*/ 610 w 1262"/>
                      <a:gd name="T29" fmla="*/ 848 h 1026"/>
                      <a:gd name="T30" fmla="*/ 654 w 1262"/>
                      <a:gd name="T31" fmla="*/ 772 h 1026"/>
                      <a:gd name="T32" fmla="*/ 696 w 1262"/>
                      <a:gd name="T33" fmla="*/ 580 h 1026"/>
                      <a:gd name="T34" fmla="*/ 740 w 1262"/>
                      <a:gd name="T35" fmla="*/ 124 h 1026"/>
                      <a:gd name="T36" fmla="*/ 786 w 1262"/>
                      <a:gd name="T37" fmla="*/ 74 h 1026"/>
                      <a:gd name="T38" fmla="*/ 830 w 1262"/>
                      <a:gd name="T39" fmla="*/ 236 h 1026"/>
                      <a:gd name="T40" fmla="*/ 870 w 1262"/>
                      <a:gd name="T41" fmla="*/ 0 h 1026"/>
                      <a:gd name="T42" fmla="*/ 920 w 1262"/>
                      <a:gd name="T43" fmla="*/ 26 h 1026"/>
                      <a:gd name="T44" fmla="*/ 960 w 1262"/>
                      <a:gd name="T45" fmla="*/ 130 h 1026"/>
                      <a:gd name="T46" fmla="*/ 1006 w 1262"/>
                      <a:gd name="T47" fmla="*/ 250 h 1026"/>
                      <a:gd name="T48" fmla="*/ 1046 w 1262"/>
                      <a:gd name="T49" fmla="*/ 778 h 1026"/>
                      <a:gd name="T50" fmla="*/ 1088 w 1262"/>
                      <a:gd name="T51" fmla="*/ 900 h 1026"/>
                      <a:gd name="T52" fmla="*/ 1134 w 1262"/>
                      <a:gd name="T53" fmla="*/ 1026 h 1026"/>
                      <a:gd name="T54" fmla="*/ 1178 w 1262"/>
                      <a:gd name="T55" fmla="*/ 950 h 1026"/>
                      <a:gd name="T56" fmla="*/ 1222 w 1262"/>
                      <a:gd name="T57" fmla="*/ 826 h 1026"/>
                      <a:gd name="T58" fmla="*/ 1262 w 1262"/>
                      <a:gd name="T59" fmla="*/ 848 h 10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2"/>
                      <a:gd name="T91" fmla="*/ 0 h 1026"/>
                      <a:gd name="T92" fmla="*/ 1262 w 1262"/>
                      <a:gd name="T93" fmla="*/ 1026 h 10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2" h="1026">
                        <a:moveTo>
                          <a:pt x="0" y="776"/>
                        </a:moveTo>
                        <a:lnTo>
                          <a:pt x="48" y="900"/>
                        </a:lnTo>
                        <a:lnTo>
                          <a:pt x="86" y="1008"/>
                        </a:lnTo>
                        <a:lnTo>
                          <a:pt x="134" y="928"/>
                        </a:lnTo>
                        <a:lnTo>
                          <a:pt x="174" y="832"/>
                        </a:lnTo>
                        <a:lnTo>
                          <a:pt x="218" y="850"/>
                        </a:lnTo>
                        <a:lnTo>
                          <a:pt x="262" y="812"/>
                        </a:lnTo>
                        <a:lnTo>
                          <a:pt x="310" y="752"/>
                        </a:lnTo>
                        <a:lnTo>
                          <a:pt x="348" y="1024"/>
                        </a:lnTo>
                        <a:lnTo>
                          <a:pt x="390" y="932"/>
                        </a:lnTo>
                        <a:lnTo>
                          <a:pt x="440" y="896"/>
                        </a:lnTo>
                        <a:lnTo>
                          <a:pt x="478" y="818"/>
                        </a:lnTo>
                        <a:lnTo>
                          <a:pt x="522" y="848"/>
                        </a:lnTo>
                        <a:lnTo>
                          <a:pt x="570" y="938"/>
                        </a:lnTo>
                        <a:lnTo>
                          <a:pt x="610" y="848"/>
                        </a:lnTo>
                        <a:lnTo>
                          <a:pt x="654" y="772"/>
                        </a:lnTo>
                        <a:lnTo>
                          <a:pt x="696" y="580"/>
                        </a:lnTo>
                        <a:lnTo>
                          <a:pt x="740" y="124"/>
                        </a:lnTo>
                        <a:lnTo>
                          <a:pt x="786" y="74"/>
                        </a:lnTo>
                        <a:lnTo>
                          <a:pt x="830" y="236"/>
                        </a:lnTo>
                        <a:lnTo>
                          <a:pt x="870" y="0"/>
                        </a:lnTo>
                        <a:lnTo>
                          <a:pt x="920" y="26"/>
                        </a:lnTo>
                        <a:lnTo>
                          <a:pt x="960" y="130"/>
                        </a:lnTo>
                        <a:lnTo>
                          <a:pt x="1006" y="250"/>
                        </a:lnTo>
                        <a:lnTo>
                          <a:pt x="1046" y="778"/>
                        </a:lnTo>
                        <a:lnTo>
                          <a:pt x="1088" y="900"/>
                        </a:lnTo>
                        <a:lnTo>
                          <a:pt x="1134" y="1026"/>
                        </a:lnTo>
                        <a:lnTo>
                          <a:pt x="1178" y="950"/>
                        </a:lnTo>
                        <a:lnTo>
                          <a:pt x="1222" y="826"/>
                        </a:lnTo>
                        <a:lnTo>
                          <a:pt x="1262" y="84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575" name="Group 90"/>
                  <p:cNvGrpSpPr>
                    <a:grpSpLocks/>
                  </p:cNvGrpSpPr>
                  <p:nvPr/>
                </p:nvGrpSpPr>
                <p:grpSpPr bwMode="auto">
                  <a:xfrm>
                    <a:off x="674" y="2013"/>
                    <a:ext cx="1294" cy="1056"/>
                    <a:chOff x="674" y="2013"/>
                    <a:chExt cx="1294" cy="1056"/>
                  </a:xfrm>
                </p:grpSpPr>
                <p:sp>
                  <p:nvSpPr>
                    <p:cNvPr id="9576" name="Freeform 91"/>
                    <p:cNvSpPr>
                      <a:spLocks/>
                    </p:cNvSpPr>
                    <p:nvPr/>
                  </p:nvSpPr>
                  <p:spPr bwMode="auto">
                    <a:xfrm>
                      <a:off x="1064"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7" name="Freeform 92"/>
                    <p:cNvSpPr>
                      <a:spLocks/>
                    </p:cNvSpPr>
                    <p:nvPr/>
                  </p:nvSpPr>
                  <p:spPr bwMode="auto">
                    <a:xfrm>
                      <a:off x="1239"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8" name="Freeform 93"/>
                    <p:cNvSpPr>
                      <a:spLocks/>
                    </p:cNvSpPr>
                    <p:nvPr/>
                  </p:nvSpPr>
                  <p:spPr bwMode="auto">
                    <a:xfrm>
                      <a:off x="674" y="2785"/>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79" name="Freeform 94"/>
                    <p:cNvSpPr>
                      <a:spLocks/>
                    </p:cNvSpPr>
                    <p:nvPr/>
                  </p:nvSpPr>
                  <p:spPr bwMode="auto">
                    <a:xfrm>
                      <a:off x="715"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0" name="Freeform 95"/>
                    <p:cNvSpPr>
                      <a:spLocks/>
                    </p:cNvSpPr>
                    <p:nvPr/>
                  </p:nvSpPr>
                  <p:spPr bwMode="auto">
                    <a:xfrm>
                      <a:off x="759" y="3014"/>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1" name="Freeform 96"/>
                    <p:cNvSpPr>
                      <a:spLocks/>
                    </p:cNvSpPr>
                    <p:nvPr/>
                  </p:nvSpPr>
                  <p:spPr bwMode="auto">
                    <a:xfrm>
                      <a:off x="848" y="2837"/>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2" name="Freeform 97"/>
                    <p:cNvSpPr>
                      <a:spLocks/>
                    </p:cNvSpPr>
                    <p:nvPr/>
                  </p:nvSpPr>
                  <p:spPr bwMode="auto">
                    <a:xfrm>
                      <a:off x="889" y="2856"/>
                      <a:ext cx="35"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3" name="Freeform 98"/>
                    <p:cNvSpPr>
                      <a:spLocks/>
                    </p:cNvSpPr>
                    <p:nvPr/>
                  </p:nvSpPr>
                  <p:spPr bwMode="auto">
                    <a:xfrm>
                      <a:off x="934" y="2821"/>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4" name="Freeform 99"/>
                    <p:cNvSpPr>
                      <a:spLocks/>
                    </p:cNvSpPr>
                    <p:nvPr/>
                  </p:nvSpPr>
                  <p:spPr bwMode="auto">
                    <a:xfrm>
                      <a:off x="978" y="2766"/>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5" name="Freeform 100"/>
                    <p:cNvSpPr>
                      <a:spLocks/>
                    </p:cNvSpPr>
                    <p:nvPr/>
                  </p:nvSpPr>
                  <p:spPr bwMode="auto">
                    <a:xfrm>
                      <a:off x="1020" y="3030"/>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6" name="Freeform 101"/>
                    <p:cNvSpPr>
                      <a:spLocks/>
                    </p:cNvSpPr>
                    <p:nvPr/>
                  </p:nvSpPr>
                  <p:spPr bwMode="auto">
                    <a:xfrm>
                      <a:off x="1109"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7" name="Freeform 102"/>
                    <p:cNvSpPr>
                      <a:spLocks/>
                    </p:cNvSpPr>
                    <p:nvPr/>
                  </p:nvSpPr>
                  <p:spPr bwMode="auto">
                    <a:xfrm>
                      <a:off x="1153" y="2829"/>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8" name="Freeform 103"/>
                    <p:cNvSpPr>
                      <a:spLocks/>
                    </p:cNvSpPr>
                    <p:nvPr/>
                  </p:nvSpPr>
                  <p:spPr bwMode="auto">
                    <a:xfrm>
                      <a:off x="1194"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89" name="Freeform 104"/>
                    <p:cNvSpPr>
                      <a:spLocks/>
                    </p:cNvSpPr>
                    <p:nvPr/>
                  </p:nvSpPr>
                  <p:spPr bwMode="auto">
                    <a:xfrm>
                      <a:off x="1283"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0" name="Freeform 105"/>
                    <p:cNvSpPr>
                      <a:spLocks/>
                    </p:cNvSpPr>
                    <p:nvPr/>
                  </p:nvSpPr>
                  <p:spPr bwMode="auto">
                    <a:xfrm>
                      <a:off x="1324" y="2785"/>
                      <a:ext cx="35"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1" name="Freeform 106"/>
                    <p:cNvSpPr>
                      <a:spLocks/>
                    </p:cNvSpPr>
                    <p:nvPr/>
                  </p:nvSpPr>
                  <p:spPr bwMode="auto">
                    <a:xfrm>
                      <a:off x="1369" y="2592"/>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2" name="Freeform 107"/>
                    <p:cNvSpPr>
                      <a:spLocks/>
                    </p:cNvSpPr>
                    <p:nvPr/>
                  </p:nvSpPr>
                  <p:spPr bwMode="auto">
                    <a:xfrm>
                      <a:off x="1413" y="2135"/>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3" name="Freeform 108"/>
                    <p:cNvSpPr>
                      <a:spLocks/>
                    </p:cNvSpPr>
                    <p:nvPr/>
                  </p:nvSpPr>
                  <p:spPr bwMode="auto">
                    <a:xfrm>
                      <a:off x="1454" y="2084"/>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4" name="Freeform 109"/>
                    <p:cNvSpPr>
                      <a:spLocks/>
                    </p:cNvSpPr>
                    <p:nvPr/>
                  </p:nvSpPr>
                  <p:spPr bwMode="auto">
                    <a:xfrm>
                      <a:off x="1499" y="2241"/>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5" name="Freeform 110"/>
                    <p:cNvSpPr>
                      <a:spLocks/>
                    </p:cNvSpPr>
                    <p:nvPr/>
                  </p:nvSpPr>
                  <p:spPr bwMode="auto">
                    <a:xfrm>
                      <a:off x="1543" y="2013"/>
                      <a:ext cx="35"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6" name="Freeform 111"/>
                    <p:cNvSpPr>
                      <a:spLocks/>
                    </p:cNvSpPr>
                    <p:nvPr/>
                  </p:nvSpPr>
                  <p:spPr bwMode="auto">
                    <a:xfrm>
                      <a:off x="1588" y="203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7" name="Freeform 112"/>
                    <p:cNvSpPr>
                      <a:spLocks/>
                    </p:cNvSpPr>
                    <p:nvPr/>
                  </p:nvSpPr>
                  <p:spPr bwMode="auto">
                    <a:xfrm>
                      <a:off x="1629" y="2135"/>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8" name="Freeform 113"/>
                    <p:cNvSpPr>
                      <a:spLocks/>
                    </p:cNvSpPr>
                    <p:nvPr/>
                  </p:nvSpPr>
                  <p:spPr bwMode="auto">
                    <a:xfrm>
                      <a:off x="1674" y="2257"/>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99" name="Freeform 114"/>
                    <p:cNvSpPr>
                      <a:spLocks/>
                    </p:cNvSpPr>
                    <p:nvPr/>
                  </p:nvSpPr>
                  <p:spPr bwMode="auto">
                    <a:xfrm>
                      <a:off x="1718" y="2785"/>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0" name="Freeform 115"/>
                    <p:cNvSpPr>
                      <a:spLocks/>
                    </p:cNvSpPr>
                    <p:nvPr/>
                  </p:nvSpPr>
                  <p:spPr bwMode="auto">
                    <a:xfrm>
                      <a:off x="1759" y="2908"/>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1" name="Freeform 116"/>
                    <p:cNvSpPr>
                      <a:spLocks/>
                    </p:cNvSpPr>
                    <p:nvPr/>
                  </p:nvSpPr>
                  <p:spPr bwMode="auto">
                    <a:xfrm>
                      <a:off x="1804" y="3030"/>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2" name="Freeform 117"/>
                    <p:cNvSpPr>
                      <a:spLocks/>
                    </p:cNvSpPr>
                    <p:nvPr/>
                  </p:nvSpPr>
                  <p:spPr bwMode="auto">
                    <a:xfrm>
                      <a:off x="1848" y="2959"/>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3" name="Freeform 118"/>
                    <p:cNvSpPr>
                      <a:spLocks/>
                    </p:cNvSpPr>
                    <p:nvPr/>
                  </p:nvSpPr>
                  <p:spPr bwMode="auto">
                    <a:xfrm>
                      <a:off x="1893" y="2837"/>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604" name="Freeform 119"/>
                    <p:cNvSpPr>
                      <a:spLocks/>
                    </p:cNvSpPr>
                    <p:nvPr/>
                  </p:nvSpPr>
                  <p:spPr bwMode="auto">
                    <a:xfrm>
                      <a:off x="1934" y="2856"/>
                      <a:ext cx="34" cy="40"/>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556" name="Freeform 120"/>
                <p:cNvSpPr>
                  <a:spLocks/>
                </p:cNvSpPr>
                <p:nvPr/>
              </p:nvSpPr>
              <p:spPr bwMode="auto">
                <a:xfrm>
                  <a:off x="764" y="2943"/>
                  <a:ext cx="34" cy="39"/>
                </a:xfrm>
                <a:custGeom>
                  <a:avLst/>
                  <a:gdLst>
                    <a:gd name="T0" fmla="*/ 1 w 60"/>
                    <a:gd name="T1" fmla="*/ 0 h 60"/>
                    <a:gd name="T2" fmla="*/ 1 w 60"/>
                    <a:gd name="T3" fmla="*/ 1 h 60"/>
                    <a:gd name="T4" fmla="*/ 1 w 60"/>
                    <a:gd name="T5" fmla="*/ 1 h 60"/>
                    <a:gd name="T6" fmla="*/ 0 w 60"/>
                    <a:gd name="T7" fmla="*/ 1 h 60"/>
                    <a:gd name="T8" fmla="*/ 1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tx1"/>
                </a:solidFill>
                <a:ln w="9525">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557" name="Rectangle 121"/>
                <p:cNvSpPr>
                  <a:spLocks noChangeArrowheads="1"/>
                </p:cNvSpPr>
                <p:nvPr/>
              </p:nvSpPr>
              <p:spPr bwMode="auto">
                <a:xfrm>
                  <a:off x="453" y="307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20</a:t>
                  </a:r>
                  <a:endParaRPr lang="fr-FR" altLang="pl-PL" sz="1000">
                    <a:solidFill>
                      <a:srgbClr val="FFFFFF"/>
                    </a:solidFill>
                    <a:latin typeface="Book Antiqua" pitchFamily="18" charset="0"/>
                  </a:endParaRPr>
                </a:p>
              </p:txBody>
            </p:sp>
            <p:sp>
              <p:nvSpPr>
                <p:cNvPr id="9558" name="Rectangle 122"/>
                <p:cNvSpPr>
                  <a:spLocks noChangeArrowheads="1"/>
                </p:cNvSpPr>
                <p:nvPr/>
              </p:nvSpPr>
              <p:spPr bwMode="auto">
                <a:xfrm>
                  <a:off x="453" y="272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40</a:t>
                  </a:r>
                  <a:endParaRPr lang="fr-FR" altLang="pl-PL" sz="1000">
                    <a:solidFill>
                      <a:srgbClr val="FFFFFF"/>
                    </a:solidFill>
                    <a:latin typeface="Book Antiqua" pitchFamily="18" charset="0"/>
                  </a:endParaRPr>
                </a:p>
              </p:txBody>
            </p:sp>
            <p:sp>
              <p:nvSpPr>
                <p:cNvPr id="9559" name="Rectangle 123"/>
                <p:cNvSpPr>
                  <a:spLocks noChangeArrowheads="1"/>
                </p:cNvSpPr>
                <p:nvPr/>
              </p:nvSpPr>
              <p:spPr bwMode="auto">
                <a:xfrm>
                  <a:off x="453" y="2369"/>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60</a:t>
                  </a:r>
                  <a:endParaRPr lang="fr-FR" altLang="pl-PL" sz="1000">
                    <a:solidFill>
                      <a:srgbClr val="FFFFFF"/>
                    </a:solidFill>
                    <a:latin typeface="Book Antiqua" pitchFamily="18" charset="0"/>
                  </a:endParaRPr>
                </a:p>
              </p:txBody>
            </p:sp>
            <p:sp>
              <p:nvSpPr>
                <p:cNvPr id="9560" name="Rectangle 124"/>
                <p:cNvSpPr>
                  <a:spLocks noChangeArrowheads="1"/>
                </p:cNvSpPr>
                <p:nvPr/>
              </p:nvSpPr>
              <p:spPr bwMode="auto">
                <a:xfrm>
                  <a:off x="453" y="201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80</a:t>
                  </a:r>
                  <a:endParaRPr lang="fr-FR" altLang="pl-PL" sz="1000">
                    <a:solidFill>
                      <a:srgbClr val="FFFFFF"/>
                    </a:solidFill>
                    <a:latin typeface="Book Antiqua" pitchFamily="18" charset="0"/>
                  </a:endParaRPr>
                </a:p>
              </p:txBody>
            </p:sp>
            <p:sp>
              <p:nvSpPr>
                <p:cNvPr id="9561" name="Rectangle 125"/>
                <p:cNvSpPr>
                  <a:spLocks noChangeArrowheads="1"/>
                </p:cNvSpPr>
                <p:nvPr/>
              </p:nvSpPr>
              <p:spPr bwMode="auto">
                <a:xfrm>
                  <a:off x="409" y="1667"/>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100</a:t>
                  </a:r>
                  <a:endParaRPr lang="fr-FR" altLang="pl-PL" sz="1000">
                    <a:solidFill>
                      <a:srgbClr val="FFFFFF"/>
                    </a:solidFill>
                    <a:latin typeface="Book Antiqua" pitchFamily="18" charset="0"/>
                  </a:endParaRPr>
                </a:p>
              </p:txBody>
            </p:sp>
            <p:grpSp>
              <p:nvGrpSpPr>
                <p:cNvPr id="9562" name="Group 126"/>
                <p:cNvGrpSpPr>
                  <a:grpSpLocks/>
                </p:cNvGrpSpPr>
                <p:nvPr/>
              </p:nvGrpSpPr>
              <p:grpSpPr bwMode="auto">
                <a:xfrm>
                  <a:off x="597" y="3186"/>
                  <a:ext cx="1218" cy="96"/>
                  <a:chOff x="637" y="3186"/>
                  <a:chExt cx="1218" cy="96"/>
                </a:xfrm>
              </p:grpSpPr>
              <p:sp>
                <p:nvSpPr>
                  <p:cNvPr id="9564" name="Rectangle 127"/>
                  <p:cNvSpPr>
                    <a:spLocks noChangeArrowheads="1"/>
                  </p:cNvSpPr>
                  <p:nvPr/>
                </p:nvSpPr>
                <p:spPr bwMode="auto">
                  <a:xfrm>
                    <a:off x="637"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endParaRPr lang="fr-FR" altLang="pl-PL" sz="1000">
                      <a:solidFill>
                        <a:srgbClr val="FFFFFF"/>
                      </a:solidFill>
                      <a:latin typeface="Book Antiqua" pitchFamily="18" charset="0"/>
                    </a:endParaRPr>
                  </a:p>
                </p:txBody>
              </p:sp>
              <p:sp>
                <p:nvSpPr>
                  <p:cNvPr id="9565" name="Rectangle 128"/>
                  <p:cNvSpPr>
                    <a:spLocks noChangeArrowheads="1"/>
                  </p:cNvSpPr>
                  <p:nvPr/>
                </p:nvSpPr>
                <p:spPr bwMode="auto">
                  <a:xfrm>
                    <a:off x="766"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endParaRPr lang="fr-FR" altLang="pl-PL" sz="1000">
                      <a:solidFill>
                        <a:srgbClr val="FFFFFF"/>
                      </a:solidFill>
                      <a:latin typeface="Book Antiqua" pitchFamily="18" charset="0"/>
                    </a:endParaRPr>
                  </a:p>
                </p:txBody>
              </p:sp>
              <p:sp>
                <p:nvSpPr>
                  <p:cNvPr id="9566" name="Rectangle 129"/>
                  <p:cNvSpPr>
                    <a:spLocks noChangeArrowheads="1"/>
                  </p:cNvSpPr>
                  <p:nvPr/>
                </p:nvSpPr>
                <p:spPr bwMode="auto">
                  <a:xfrm>
                    <a:off x="872"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12</a:t>
                    </a:r>
                    <a:endParaRPr lang="fr-FR" altLang="pl-PL" sz="1000">
                      <a:solidFill>
                        <a:srgbClr val="FFFFFF"/>
                      </a:solidFill>
                      <a:latin typeface="Book Antiqua" pitchFamily="18" charset="0"/>
                    </a:endParaRPr>
                  </a:p>
                </p:txBody>
              </p:sp>
              <p:sp>
                <p:nvSpPr>
                  <p:cNvPr id="9567" name="Rectangle 130"/>
                  <p:cNvSpPr>
                    <a:spLocks noChangeArrowheads="1"/>
                  </p:cNvSpPr>
                  <p:nvPr/>
                </p:nvSpPr>
                <p:spPr bwMode="auto">
                  <a:xfrm>
                    <a:off x="1003"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endParaRPr lang="fr-FR" altLang="pl-PL" sz="1000">
                      <a:solidFill>
                        <a:srgbClr val="FFFFFF"/>
                      </a:solidFill>
                      <a:latin typeface="Book Antiqua" pitchFamily="18" charset="0"/>
                    </a:endParaRPr>
                  </a:p>
                </p:txBody>
              </p:sp>
              <p:sp>
                <p:nvSpPr>
                  <p:cNvPr id="9568" name="Rectangle 131"/>
                  <p:cNvSpPr>
                    <a:spLocks noChangeArrowheads="1"/>
                  </p:cNvSpPr>
                  <p:nvPr/>
                </p:nvSpPr>
                <p:spPr bwMode="auto">
                  <a:xfrm>
                    <a:off x="113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18</a:t>
                    </a:r>
                    <a:endParaRPr lang="fr-FR" altLang="pl-PL" sz="1000">
                      <a:solidFill>
                        <a:srgbClr val="FFFFFF"/>
                      </a:solidFill>
                      <a:latin typeface="Book Antiqua" pitchFamily="18" charset="0"/>
                    </a:endParaRPr>
                  </a:p>
                </p:txBody>
              </p:sp>
              <p:sp>
                <p:nvSpPr>
                  <p:cNvPr id="9569" name="Rectangle 132"/>
                  <p:cNvSpPr>
                    <a:spLocks noChangeArrowheads="1"/>
                  </p:cNvSpPr>
                  <p:nvPr/>
                </p:nvSpPr>
                <p:spPr bwMode="auto">
                  <a:xfrm>
                    <a:off x="126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endParaRPr lang="fr-FR" altLang="pl-PL" sz="1000">
                      <a:solidFill>
                        <a:srgbClr val="FFFFFF"/>
                      </a:solidFill>
                      <a:latin typeface="Book Antiqua" pitchFamily="18" charset="0"/>
                    </a:endParaRPr>
                  </a:p>
                </p:txBody>
              </p:sp>
              <p:sp>
                <p:nvSpPr>
                  <p:cNvPr id="9570" name="Rectangle 133"/>
                  <p:cNvSpPr>
                    <a:spLocks noChangeArrowheads="1"/>
                  </p:cNvSpPr>
                  <p:nvPr/>
                </p:nvSpPr>
                <p:spPr bwMode="auto">
                  <a:xfrm>
                    <a:off x="1396" y="31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24</a:t>
                    </a:r>
                    <a:endParaRPr lang="fr-FR" altLang="pl-PL" sz="1000">
                      <a:solidFill>
                        <a:srgbClr val="FFFFFF"/>
                      </a:solidFill>
                      <a:latin typeface="Book Antiqua" pitchFamily="18" charset="0"/>
                    </a:endParaRPr>
                  </a:p>
                </p:txBody>
              </p:sp>
              <p:sp>
                <p:nvSpPr>
                  <p:cNvPr id="9571" name="Rectangle 134"/>
                  <p:cNvSpPr>
                    <a:spLocks noChangeArrowheads="1"/>
                  </p:cNvSpPr>
                  <p:nvPr/>
                </p:nvSpPr>
                <p:spPr bwMode="auto">
                  <a:xfrm>
                    <a:off x="1550"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endParaRPr lang="fr-FR" altLang="pl-PL" sz="1000">
                      <a:solidFill>
                        <a:srgbClr val="FFFFFF"/>
                      </a:solidFill>
                      <a:latin typeface="Book Antiqua" pitchFamily="18" charset="0"/>
                    </a:endParaRPr>
                  </a:p>
                </p:txBody>
              </p:sp>
              <p:sp>
                <p:nvSpPr>
                  <p:cNvPr id="9572" name="Rectangle 135"/>
                  <p:cNvSpPr>
                    <a:spLocks noChangeArrowheads="1"/>
                  </p:cNvSpPr>
                  <p:nvPr/>
                </p:nvSpPr>
                <p:spPr bwMode="auto">
                  <a:xfrm>
                    <a:off x="1681"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endParaRPr lang="fr-FR" altLang="pl-PL" sz="1000">
                      <a:solidFill>
                        <a:srgbClr val="FFFFFF"/>
                      </a:solidFill>
                      <a:latin typeface="Book Antiqua" pitchFamily="18" charset="0"/>
                    </a:endParaRPr>
                  </a:p>
                </p:txBody>
              </p:sp>
              <p:sp>
                <p:nvSpPr>
                  <p:cNvPr id="9573" name="Rectangle 136"/>
                  <p:cNvSpPr>
                    <a:spLocks noChangeArrowheads="1"/>
                  </p:cNvSpPr>
                  <p:nvPr/>
                </p:nvSpPr>
                <p:spPr bwMode="auto">
                  <a:xfrm>
                    <a:off x="1811" y="3186"/>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endParaRPr lang="fr-FR" altLang="pl-PL" sz="1000">
                      <a:solidFill>
                        <a:srgbClr val="FFFFFF"/>
                      </a:solidFill>
                      <a:latin typeface="Book Antiqua" pitchFamily="18" charset="0"/>
                    </a:endParaRPr>
                  </a:p>
                </p:txBody>
              </p:sp>
            </p:grpSp>
            <p:sp>
              <p:nvSpPr>
                <p:cNvPr id="2" name="Text Box 137"/>
                <p:cNvSpPr txBox="1">
                  <a:spLocks noChangeArrowheads="1"/>
                </p:cNvSpPr>
                <p:nvPr/>
              </p:nvSpPr>
              <p:spPr bwMode="auto">
                <a:xfrm>
                  <a:off x="1347" y="1539"/>
                  <a:ext cx="176" cy="136"/>
                </a:xfrm>
                <a:prstGeom prst="rect">
                  <a:avLst/>
                </a:prstGeom>
                <a:noFill/>
                <a:ln w="19050">
                  <a:noFill/>
                  <a:miter lim="800000"/>
                  <a:headEnd/>
                  <a:tailEnd/>
                </a:ln>
                <a:effectLst/>
              </p:spPr>
              <p:txBody>
                <a:bodyPr wrap="none" lIns="0" tIns="0" rIns="0" bIns="0">
                  <a:spAutoFit/>
                </a:bodyPr>
                <a:lstStyle/>
                <a:p>
                  <a:pPr algn="ctr" eaLnBrk="0" fontAlgn="auto" hangingPunct="0">
                    <a:spcBef>
                      <a:spcPts val="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grpSp>
          <p:sp>
            <p:nvSpPr>
              <p:cNvPr id="9514" name="Text Box 138"/>
              <p:cNvSpPr txBox="1">
                <a:spLocks noChangeArrowheads="1"/>
              </p:cNvSpPr>
              <p:nvPr/>
            </p:nvSpPr>
            <p:spPr bwMode="auto">
              <a:xfrm>
                <a:off x="514" y="987"/>
                <a:ext cx="129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b="1">
                    <a:solidFill>
                      <a:srgbClr val="FFFFFF"/>
                    </a:solidFill>
                    <a:latin typeface="Book Antiqua" pitchFamily="18" charset="0"/>
                  </a:rPr>
                  <a:t>Poziom melatoniny</a:t>
                </a:r>
                <a:br>
                  <a:rPr lang="fr-FR" altLang="pl-PL" b="1">
                    <a:solidFill>
                      <a:srgbClr val="FFFFFF"/>
                    </a:solidFill>
                    <a:latin typeface="Book Antiqua" pitchFamily="18" charset="0"/>
                  </a:rPr>
                </a:br>
                <a:r>
                  <a:rPr lang="fr-FR" altLang="pl-PL" b="1">
                    <a:solidFill>
                      <a:srgbClr val="FFFFFF"/>
                    </a:solidFill>
                    <a:latin typeface="Book Antiqua" pitchFamily="18" charset="0"/>
                  </a:rPr>
                  <a:t>(pg/mL)</a:t>
                </a:r>
              </a:p>
            </p:txBody>
          </p:sp>
        </p:grpSp>
        <p:sp>
          <p:nvSpPr>
            <p:cNvPr id="9225" name="Text Box 140"/>
            <p:cNvSpPr txBox="1">
              <a:spLocks noChangeArrowheads="1"/>
            </p:cNvSpPr>
            <p:nvPr/>
          </p:nvSpPr>
          <p:spPr bwMode="auto">
            <a:xfrm>
              <a:off x="4038" y="984"/>
              <a:ext cx="118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b="1">
                  <a:solidFill>
                    <a:srgbClr val="FFFFFF"/>
                  </a:solidFill>
                  <a:latin typeface="Book Antiqua" pitchFamily="18" charset="0"/>
                </a:rPr>
                <a:t>Poziom kortyzolu</a:t>
              </a:r>
              <a:br>
                <a:rPr lang="fr-FR" altLang="pl-PL" b="1">
                  <a:solidFill>
                    <a:srgbClr val="FFFFFF"/>
                  </a:solidFill>
                  <a:latin typeface="Book Antiqua" pitchFamily="18" charset="0"/>
                </a:rPr>
              </a:br>
              <a:r>
                <a:rPr lang="fr-FR" altLang="pl-PL" b="1">
                  <a:solidFill>
                    <a:srgbClr val="FFFFFF"/>
                  </a:solidFill>
                  <a:latin typeface="Book Antiqua" pitchFamily="18" charset="0"/>
                </a:rPr>
                <a:t>(ng/mL)</a:t>
              </a:r>
            </a:p>
          </p:txBody>
        </p:sp>
        <p:sp>
          <p:nvSpPr>
            <p:cNvPr id="9226" name="Rectangle 141"/>
            <p:cNvSpPr>
              <a:spLocks noChangeArrowheads="1"/>
            </p:cNvSpPr>
            <p:nvPr/>
          </p:nvSpPr>
          <p:spPr bwMode="auto">
            <a:xfrm>
              <a:off x="4698" y="1639"/>
              <a:ext cx="320" cy="1447"/>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33965" name="Text Box 173"/>
            <p:cNvSpPr txBox="1">
              <a:spLocks noChangeArrowheads="1"/>
            </p:cNvSpPr>
            <p:nvPr/>
          </p:nvSpPr>
          <p:spPr bwMode="auto">
            <a:xfrm>
              <a:off x="4709" y="1668"/>
              <a:ext cx="176" cy="136"/>
            </a:xfrm>
            <a:prstGeom prst="rect">
              <a:avLst/>
            </a:prstGeom>
            <a:noFill/>
            <a:ln w="19050">
              <a:noFill/>
              <a:miter lim="800000"/>
              <a:headEnd/>
              <a:tailEnd/>
            </a:ln>
            <a:effectLst/>
          </p:spPr>
          <p:txBody>
            <a:bodyPr wrap="none" lIns="0" tIns="0" rIns="0" bIns="0">
              <a:spAutoFit/>
            </a:bodyPr>
            <a:lstStyle/>
            <a:p>
              <a:pPr algn="ctr" eaLnBrk="0" fontAlgn="auto" hangingPunct="0">
                <a:spcBef>
                  <a:spcPts val="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grpSp>
          <p:nvGrpSpPr>
            <p:cNvPr id="9228" name="Group 174"/>
            <p:cNvGrpSpPr>
              <a:grpSpLocks/>
            </p:cNvGrpSpPr>
            <p:nvPr/>
          </p:nvGrpSpPr>
          <p:grpSpPr bwMode="auto">
            <a:xfrm>
              <a:off x="3918" y="1636"/>
              <a:ext cx="34" cy="1485"/>
              <a:chOff x="3997" y="1483"/>
              <a:chExt cx="34" cy="1485"/>
            </a:xfrm>
          </p:grpSpPr>
          <p:sp>
            <p:nvSpPr>
              <p:cNvPr id="9508" name="Line 175"/>
              <p:cNvSpPr>
                <a:spLocks noChangeShapeType="1"/>
              </p:cNvSpPr>
              <p:nvPr/>
            </p:nvSpPr>
            <p:spPr bwMode="auto">
              <a:xfrm>
                <a:off x="3997" y="2967"/>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9" name="Line 176"/>
              <p:cNvSpPr>
                <a:spLocks noChangeShapeType="1"/>
              </p:cNvSpPr>
              <p:nvPr/>
            </p:nvSpPr>
            <p:spPr bwMode="auto">
              <a:xfrm>
                <a:off x="3997" y="2598"/>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0" name="Line 177"/>
              <p:cNvSpPr>
                <a:spLocks noChangeShapeType="1"/>
              </p:cNvSpPr>
              <p:nvPr/>
            </p:nvSpPr>
            <p:spPr bwMode="auto">
              <a:xfrm>
                <a:off x="3997" y="2225"/>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1" name="Line 178"/>
              <p:cNvSpPr>
                <a:spLocks noChangeShapeType="1"/>
              </p:cNvSpPr>
              <p:nvPr/>
            </p:nvSpPr>
            <p:spPr bwMode="auto">
              <a:xfrm>
                <a:off x="3997" y="1856"/>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12" name="Line 179"/>
              <p:cNvSpPr>
                <a:spLocks noChangeShapeType="1"/>
              </p:cNvSpPr>
              <p:nvPr/>
            </p:nvSpPr>
            <p:spPr bwMode="auto">
              <a:xfrm>
                <a:off x="3997" y="1483"/>
                <a:ext cx="3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229" name="Group 180"/>
            <p:cNvGrpSpPr>
              <a:grpSpLocks/>
            </p:cNvGrpSpPr>
            <p:nvPr/>
          </p:nvGrpSpPr>
          <p:grpSpPr bwMode="auto">
            <a:xfrm>
              <a:off x="3951" y="1637"/>
              <a:ext cx="1512" cy="1517"/>
              <a:chOff x="4071" y="1635"/>
              <a:chExt cx="1512" cy="1517"/>
            </a:xfrm>
          </p:grpSpPr>
          <p:grpSp>
            <p:nvGrpSpPr>
              <p:cNvPr id="9472" name="Group 181"/>
              <p:cNvGrpSpPr>
                <a:grpSpLocks/>
              </p:cNvGrpSpPr>
              <p:nvPr/>
            </p:nvGrpSpPr>
            <p:grpSpPr bwMode="auto">
              <a:xfrm>
                <a:off x="4071" y="1635"/>
                <a:ext cx="1511" cy="1484"/>
                <a:chOff x="4033" y="1484"/>
                <a:chExt cx="1511" cy="1484"/>
              </a:xfrm>
            </p:grpSpPr>
            <p:sp>
              <p:nvSpPr>
                <p:cNvPr id="9506" name="Line 182"/>
                <p:cNvSpPr>
                  <a:spLocks noChangeShapeType="1"/>
                </p:cNvSpPr>
                <p:nvPr/>
              </p:nvSpPr>
              <p:spPr bwMode="auto">
                <a:xfrm>
                  <a:off x="4033" y="1484"/>
                  <a:ext cx="1" cy="148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7" name="Line 183"/>
                <p:cNvSpPr>
                  <a:spLocks noChangeShapeType="1"/>
                </p:cNvSpPr>
                <p:nvPr/>
              </p:nvSpPr>
              <p:spPr bwMode="auto">
                <a:xfrm>
                  <a:off x="4033" y="2967"/>
                  <a:ext cx="151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73" name="Group 184"/>
              <p:cNvGrpSpPr>
                <a:grpSpLocks/>
              </p:cNvGrpSpPr>
              <p:nvPr/>
            </p:nvGrpSpPr>
            <p:grpSpPr bwMode="auto">
              <a:xfrm>
                <a:off x="4071" y="3118"/>
                <a:ext cx="1512" cy="34"/>
                <a:chOff x="4033" y="2967"/>
                <a:chExt cx="1512" cy="34"/>
              </a:xfrm>
            </p:grpSpPr>
            <p:sp>
              <p:nvSpPr>
                <p:cNvPr id="9474" name="Line 185"/>
                <p:cNvSpPr>
                  <a:spLocks noChangeShapeType="1"/>
                </p:cNvSpPr>
                <p:nvPr/>
              </p:nvSpPr>
              <p:spPr bwMode="auto">
                <a:xfrm flipV="1">
                  <a:off x="403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5" name="Line 186"/>
                <p:cNvSpPr>
                  <a:spLocks noChangeShapeType="1"/>
                </p:cNvSpPr>
                <p:nvPr/>
              </p:nvSpPr>
              <p:spPr bwMode="auto">
                <a:xfrm flipV="1">
                  <a:off x="408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6" name="Line 187"/>
                <p:cNvSpPr>
                  <a:spLocks noChangeShapeType="1"/>
                </p:cNvSpPr>
                <p:nvPr/>
              </p:nvSpPr>
              <p:spPr bwMode="auto">
                <a:xfrm flipV="1">
                  <a:off x="4130"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7" name="Line 188"/>
                <p:cNvSpPr>
                  <a:spLocks noChangeShapeType="1"/>
                </p:cNvSpPr>
                <p:nvPr/>
              </p:nvSpPr>
              <p:spPr bwMode="auto">
                <a:xfrm flipV="1">
                  <a:off x="417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8" name="Line 189"/>
                <p:cNvSpPr>
                  <a:spLocks noChangeShapeType="1"/>
                </p:cNvSpPr>
                <p:nvPr/>
              </p:nvSpPr>
              <p:spPr bwMode="auto">
                <a:xfrm flipV="1">
                  <a:off x="422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79" name="Line 190"/>
                <p:cNvSpPr>
                  <a:spLocks noChangeShapeType="1"/>
                </p:cNvSpPr>
                <p:nvPr/>
              </p:nvSpPr>
              <p:spPr bwMode="auto">
                <a:xfrm flipV="1">
                  <a:off x="427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0" name="Line 191"/>
                <p:cNvSpPr>
                  <a:spLocks noChangeShapeType="1"/>
                </p:cNvSpPr>
                <p:nvPr/>
              </p:nvSpPr>
              <p:spPr bwMode="auto">
                <a:xfrm flipV="1">
                  <a:off x="432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1" name="Line 192"/>
                <p:cNvSpPr>
                  <a:spLocks noChangeShapeType="1"/>
                </p:cNvSpPr>
                <p:nvPr/>
              </p:nvSpPr>
              <p:spPr bwMode="auto">
                <a:xfrm flipV="1">
                  <a:off x="437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2" name="Line 193"/>
                <p:cNvSpPr>
                  <a:spLocks noChangeShapeType="1"/>
                </p:cNvSpPr>
                <p:nvPr/>
              </p:nvSpPr>
              <p:spPr bwMode="auto">
                <a:xfrm flipV="1">
                  <a:off x="4423"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3" name="Line 194"/>
                <p:cNvSpPr>
                  <a:spLocks noChangeShapeType="1"/>
                </p:cNvSpPr>
                <p:nvPr/>
              </p:nvSpPr>
              <p:spPr bwMode="auto">
                <a:xfrm flipV="1">
                  <a:off x="447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4" name="Line 195"/>
                <p:cNvSpPr>
                  <a:spLocks noChangeShapeType="1"/>
                </p:cNvSpPr>
                <p:nvPr/>
              </p:nvSpPr>
              <p:spPr bwMode="auto">
                <a:xfrm flipV="1">
                  <a:off x="451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5" name="Line 196"/>
                <p:cNvSpPr>
                  <a:spLocks noChangeShapeType="1"/>
                </p:cNvSpPr>
                <p:nvPr/>
              </p:nvSpPr>
              <p:spPr bwMode="auto">
                <a:xfrm flipV="1">
                  <a:off x="456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6" name="Line 197"/>
                <p:cNvSpPr>
                  <a:spLocks noChangeShapeType="1"/>
                </p:cNvSpPr>
                <p:nvPr/>
              </p:nvSpPr>
              <p:spPr bwMode="auto">
                <a:xfrm flipV="1">
                  <a:off x="461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7" name="Line 198"/>
                <p:cNvSpPr>
                  <a:spLocks noChangeShapeType="1"/>
                </p:cNvSpPr>
                <p:nvPr/>
              </p:nvSpPr>
              <p:spPr bwMode="auto">
                <a:xfrm flipV="1">
                  <a:off x="4666"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8" name="Line 199"/>
                <p:cNvSpPr>
                  <a:spLocks noChangeShapeType="1"/>
                </p:cNvSpPr>
                <p:nvPr/>
              </p:nvSpPr>
              <p:spPr bwMode="auto">
                <a:xfrm flipV="1">
                  <a:off x="471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89" name="Line 200"/>
                <p:cNvSpPr>
                  <a:spLocks noChangeShapeType="1"/>
                </p:cNvSpPr>
                <p:nvPr/>
              </p:nvSpPr>
              <p:spPr bwMode="auto">
                <a:xfrm flipV="1">
                  <a:off x="476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0" name="Line 201"/>
                <p:cNvSpPr>
                  <a:spLocks noChangeShapeType="1"/>
                </p:cNvSpPr>
                <p:nvPr/>
              </p:nvSpPr>
              <p:spPr bwMode="auto">
                <a:xfrm flipV="1">
                  <a:off x="481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1" name="Line 202"/>
                <p:cNvSpPr>
                  <a:spLocks noChangeShapeType="1"/>
                </p:cNvSpPr>
                <p:nvPr/>
              </p:nvSpPr>
              <p:spPr bwMode="auto">
                <a:xfrm flipV="1">
                  <a:off x="486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2" name="Line 203"/>
                <p:cNvSpPr>
                  <a:spLocks noChangeShapeType="1"/>
                </p:cNvSpPr>
                <p:nvPr/>
              </p:nvSpPr>
              <p:spPr bwMode="auto">
                <a:xfrm flipV="1">
                  <a:off x="491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3" name="Line 204"/>
                <p:cNvSpPr>
                  <a:spLocks noChangeShapeType="1"/>
                </p:cNvSpPr>
                <p:nvPr/>
              </p:nvSpPr>
              <p:spPr bwMode="auto">
                <a:xfrm flipV="1">
                  <a:off x="4959"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4" name="Line 205"/>
                <p:cNvSpPr>
                  <a:spLocks noChangeShapeType="1"/>
                </p:cNvSpPr>
                <p:nvPr/>
              </p:nvSpPr>
              <p:spPr bwMode="auto">
                <a:xfrm flipV="1">
                  <a:off x="500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5" name="Line 206"/>
                <p:cNvSpPr>
                  <a:spLocks noChangeShapeType="1"/>
                </p:cNvSpPr>
                <p:nvPr/>
              </p:nvSpPr>
              <p:spPr bwMode="auto">
                <a:xfrm flipV="1">
                  <a:off x="505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6" name="Line 207"/>
                <p:cNvSpPr>
                  <a:spLocks noChangeShapeType="1"/>
                </p:cNvSpPr>
                <p:nvPr/>
              </p:nvSpPr>
              <p:spPr bwMode="auto">
                <a:xfrm flipV="1">
                  <a:off x="510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7" name="Line 208"/>
                <p:cNvSpPr>
                  <a:spLocks noChangeShapeType="1"/>
                </p:cNvSpPr>
                <p:nvPr/>
              </p:nvSpPr>
              <p:spPr bwMode="auto">
                <a:xfrm flipV="1">
                  <a:off x="515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8" name="Line 209"/>
                <p:cNvSpPr>
                  <a:spLocks noChangeShapeType="1"/>
                </p:cNvSpPr>
                <p:nvPr/>
              </p:nvSpPr>
              <p:spPr bwMode="auto">
                <a:xfrm flipV="1">
                  <a:off x="5202"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99" name="Line 210"/>
                <p:cNvSpPr>
                  <a:spLocks noChangeShapeType="1"/>
                </p:cNvSpPr>
                <p:nvPr/>
              </p:nvSpPr>
              <p:spPr bwMode="auto">
                <a:xfrm flipV="1">
                  <a:off x="5251"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0" name="Line 211"/>
                <p:cNvSpPr>
                  <a:spLocks noChangeShapeType="1"/>
                </p:cNvSpPr>
                <p:nvPr/>
              </p:nvSpPr>
              <p:spPr bwMode="auto">
                <a:xfrm flipV="1">
                  <a:off x="5301"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1" name="Line 212"/>
                <p:cNvSpPr>
                  <a:spLocks noChangeShapeType="1"/>
                </p:cNvSpPr>
                <p:nvPr/>
              </p:nvSpPr>
              <p:spPr bwMode="auto">
                <a:xfrm flipV="1">
                  <a:off x="534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2" name="Line 213"/>
                <p:cNvSpPr>
                  <a:spLocks noChangeShapeType="1"/>
                </p:cNvSpPr>
                <p:nvPr/>
              </p:nvSpPr>
              <p:spPr bwMode="auto">
                <a:xfrm flipV="1">
                  <a:off x="539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3" name="Line 214"/>
                <p:cNvSpPr>
                  <a:spLocks noChangeShapeType="1"/>
                </p:cNvSpPr>
                <p:nvPr/>
              </p:nvSpPr>
              <p:spPr bwMode="auto">
                <a:xfrm flipV="1">
                  <a:off x="5448"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4" name="Line 215"/>
                <p:cNvSpPr>
                  <a:spLocks noChangeShapeType="1"/>
                </p:cNvSpPr>
                <p:nvPr/>
              </p:nvSpPr>
              <p:spPr bwMode="auto">
                <a:xfrm flipV="1">
                  <a:off x="5495"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505" name="Line 216"/>
                <p:cNvSpPr>
                  <a:spLocks noChangeShapeType="1"/>
                </p:cNvSpPr>
                <p:nvPr/>
              </p:nvSpPr>
              <p:spPr bwMode="auto">
                <a:xfrm flipV="1">
                  <a:off x="5544" y="2967"/>
                  <a:ext cx="1" cy="3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grpSp>
          <p:nvGrpSpPr>
            <p:cNvPr id="9230" name="Group 217"/>
            <p:cNvGrpSpPr>
              <a:grpSpLocks/>
            </p:cNvGrpSpPr>
            <p:nvPr/>
          </p:nvGrpSpPr>
          <p:grpSpPr bwMode="auto">
            <a:xfrm>
              <a:off x="3777" y="1590"/>
              <a:ext cx="132" cy="1579"/>
              <a:chOff x="3859" y="1437"/>
              <a:chExt cx="132" cy="1579"/>
            </a:xfrm>
          </p:grpSpPr>
          <p:sp>
            <p:nvSpPr>
              <p:cNvPr id="9467" name="Rectangle 218"/>
              <p:cNvSpPr>
                <a:spLocks noChangeArrowheads="1"/>
              </p:cNvSpPr>
              <p:nvPr/>
            </p:nvSpPr>
            <p:spPr bwMode="auto">
              <a:xfrm>
                <a:off x="3903" y="292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20</a:t>
                </a:r>
              </a:p>
            </p:txBody>
          </p:sp>
          <p:sp>
            <p:nvSpPr>
              <p:cNvPr id="9468" name="Rectangle 219"/>
              <p:cNvSpPr>
                <a:spLocks noChangeArrowheads="1"/>
              </p:cNvSpPr>
              <p:nvPr/>
            </p:nvSpPr>
            <p:spPr bwMode="auto">
              <a:xfrm>
                <a:off x="3903" y="255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70</a:t>
                </a:r>
              </a:p>
            </p:txBody>
          </p:sp>
          <p:sp>
            <p:nvSpPr>
              <p:cNvPr id="9469" name="Rectangle 220"/>
              <p:cNvSpPr>
                <a:spLocks noChangeArrowheads="1"/>
              </p:cNvSpPr>
              <p:nvPr/>
            </p:nvSpPr>
            <p:spPr bwMode="auto">
              <a:xfrm>
                <a:off x="3859" y="217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120</a:t>
                </a:r>
              </a:p>
            </p:txBody>
          </p:sp>
          <p:sp>
            <p:nvSpPr>
              <p:cNvPr id="9470" name="Rectangle 221"/>
              <p:cNvSpPr>
                <a:spLocks noChangeArrowheads="1"/>
              </p:cNvSpPr>
              <p:nvPr/>
            </p:nvSpPr>
            <p:spPr bwMode="auto">
              <a:xfrm>
                <a:off x="3859" y="181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170</a:t>
                </a:r>
              </a:p>
            </p:txBody>
          </p:sp>
          <p:sp>
            <p:nvSpPr>
              <p:cNvPr id="9471" name="Rectangle 222"/>
              <p:cNvSpPr>
                <a:spLocks noChangeArrowheads="1"/>
              </p:cNvSpPr>
              <p:nvPr/>
            </p:nvSpPr>
            <p:spPr bwMode="auto">
              <a:xfrm>
                <a:off x="3859" y="1437"/>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220</a:t>
                </a:r>
              </a:p>
            </p:txBody>
          </p:sp>
        </p:grpSp>
        <p:grpSp>
          <p:nvGrpSpPr>
            <p:cNvPr id="9231" name="Group 223"/>
            <p:cNvGrpSpPr>
              <a:grpSpLocks/>
            </p:cNvGrpSpPr>
            <p:nvPr/>
          </p:nvGrpSpPr>
          <p:grpSpPr bwMode="auto">
            <a:xfrm>
              <a:off x="3941" y="3188"/>
              <a:ext cx="1359" cy="96"/>
              <a:chOff x="4023" y="3004"/>
              <a:chExt cx="1359" cy="96"/>
            </a:xfrm>
          </p:grpSpPr>
          <p:sp>
            <p:nvSpPr>
              <p:cNvPr id="9457" name="Rectangle 224"/>
              <p:cNvSpPr>
                <a:spLocks noChangeArrowheads="1"/>
              </p:cNvSpPr>
              <p:nvPr/>
            </p:nvSpPr>
            <p:spPr bwMode="auto">
              <a:xfrm>
                <a:off x="4023"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p>
            </p:txBody>
          </p:sp>
          <p:sp>
            <p:nvSpPr>
              <p:cNvPr id="9458" name="Rectangle 225"/>
              <p:cNvSpPr>
                <a:spLocks noChangeArrowheads="1"/>
              </p:cNvSpPr>
              <p:nvPr/>
            </p:nvSpPr>
            <p:spPr bwMode="auto">
              <a:xfrm>
                <a:off x="4169"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59" name="Rectangle 226"/>
              <p:cNvSpPr>
                <a:spLocks noChangeArrowheads="1"/>
              </p:cNvSpPr>
              <p:nvPr/>
            </p:nvSpPr>
            <p:spPr bwMode="auto">
              <a:xfrm>
                <a:off x="4292"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12</a:t>
                </a:r>
              </a:p>
            </p:txBody>
          </p:sp>
          <p:sp>
            <p:nvSpPr>
              <p:cNvPr id="9460" name="Rectangle 227"/>
              <p:cNvSpPr>
                <a:spLocks noChangeArrowheads="1"/>
              </p:cNvSpPr>
              <p:nvPr/>
            </p:nvSpPr>
            <p:spPr bwMode="auto">
              <a:xfrm>
                <a:off x="4439"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p>
            </p:txBody>
          </p:sp>
          <p:sp>
            <p:nvSpPr>
              <p:cNvPr id="9461" name="Rectangle 228"/>
              <p:cNvSpPr>
                <a:spLocks noChangeArrowheads="1"/>
              </p:cNvSpPr>
              <p:nvPr/>
            </p:nvSpPr>
            <p:spPr bwMode="auto">
              <a:xfrm>
                <a:off x="4585"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18</a:t>
                </a:r>
              </a:p>
            </p:txBody>
          </p:sp>
          <p:sp>
            <p:nvSpPr>
              <p:cNvPr id="9462" name="Rectangle 229"/>
              <p:cNvSpPr>
                <a:spLocks noChangeArrowheads="1"/>
              </p:cNvSpPr>
              <p:nvPr/>
            </p:nvSpPr>
            <p:spPr bwMode="auto">
              <a:xfrm>
                <a:off x="4732"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p>
            </p:txBody>
          </p:sp>
          <p:sp>
            <p:nvSpPr>
              <p:cNvPr id="9463" name="Rectangle 230"/>
              <p:cNvSpPr>
                <a:spLocks noChangeArrowheads="1"/>
              </p:cNvSpPr>
              <p:nvPr/>
            </p:nvSpPr>
            <p:spPr bwMode="auto">
              <a:xfrm>
                <a:off x="4878" y="300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24</a:t>
                </a:r>
              </a:p>
            </p:txBody>
          </p:sp>
          <p:sp>
            <p:nvSpPr>
              <p:cNvPr id="9464" name="Rectangle 231"/>
              <p:cNvSpPr>
                <a:spLocks noChangeArrowheads="1"/>
              </p:cNvSpPr>
              <p:nvPr/>
            </p:nvSpPr>
            <p:spPr bwMode="auto">
              <a:xfrm>
                <a:off x="5048"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p>
            </p:txBody>
          </p:sp>
          <p:sp>
            <p:nvSpPr>
              <p:cNvPr id="9465" name="Rectangle 232"/>
              <p:cNvSpPr>
                <a:spLocks noChangeArrowheads="1"/>
              </p:cNvSpPr>
              <p:nvPr/>
            </p:nvSpPr>
            <p:spPr bwMode="auto">
              <a:xfrm>
                <a:off x="5191"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6</a:t>
                </a:r>
              </a:p>
            </p:txBody>
          </p:sp>
          <p:sp>
            <p:nvSpPr>
              <p:cNvPr id="9466" name="Rectangle 233"/>
              <p:cNvSpPr>
                <a:spLocks noChangeArrowheads="1"/>
              </p:cNvSpPr>
              <p:nvPr/>
            </p:nvSpPr>
            <p:spPr bwMode="auto">
              <a:xfrm>
                <a:off x="5338" y="300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grpSp>
        <p:grpSp>
          <p:nvGrpSpPr>
            <p:cNvPr id="9232" name="Group 266"/>
            <p:cNvGrpSpPr>
              <a:grpSpLocks/>
            </p:cNvGrpSpPr>
            <p:nvPr/>
          </p:nvGrpSpPr>
          <p:grpSpPr bwMode="auto">
            <a:xfrm>
              <a:off x="1997" y="984"/>
              <a:ext cx="1627" cy="2302"/>
              <a:chOff x="2100" y="987"/>
              <a:chExt cx="1627" cy="2302"/>
            </a:xfrm>
          </p:grpSpPr>
          <p:sp>
            <p:nvSpPr>
              <p:cNvPr id="9302" name="Text Box 267"/>
              <p:cNvSpPr txBox="1">
                <a:spLocks noChangeArrowheads="1"/>
              </p:cNvSpPr>
              <p:nvPr/>
            </p:nvSpPr>
            <p:spPr bwMode="auto">
              <a:xfrm>
                <a:off x="2253" y="987"/>
                <a:ext cx="76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35025" eaLnBrk="0" hangingPunct="0">
                  <a:defRPr sz="1600">
                    <a:solidFill>
                      <a:schemeClr val="tx1"/>
                    </a:solidFill>
                    <a:latin typeface="Arial" charset="0"/>
                  </a:defRPr>
                </a:lvl1pPr>
                <a:lvl2pPr marL="742950" indent="-285750" defTabSz="835025" eaLnBrk="0" hangingPunct="0">
                  <a:defRPr sz="1600">
                    <a:solidFill>
                      <a:schemeClr val="tx1"/>
                    </a:solidFill>
                    <a:latin typeface="Arial" charset="0"/>
                  </a:defRPr>
                </a:lvl2pPr>
                <a:lvl3pPr marL="1143000" indent="-228600" defTabSz="835025" eaLnBrk="0" hangingPunct="0">
                  <a:defRPr sz="1600">
                    <a:solidFill>
                      <a:schemeClr val="tx1"/>
                    </a:solidFill>
                    <a:latin typeface="Arial" charset="0"/>
                  </a:defRPr>
                </a:lvl3pPr>
                <a:lvl4pPr marL="1600200" indent="-228600" defTabSz="835025" eaLnBrk="0" hangingPunct="0">
                  <a:defRPr sz="1600">
                    <a:solidFill>
                      <a:schemeClr val="tx1"/>
                    </a:solidFill>
                    <a:latin typeface="Arial" charset="0"/>
                  </a:defRPr>
                </a:lvl4pPr>
                <a:lvl5pPr marL="2057400" indent="-228600" defTabSz="835025" eaLnBrk="0" hangingPunct="0">
                  <a:defRPr sz="1600">
                    <a:solidFill>
                      <a:schemeClr val="tx1"/>
                    </a:solidFill>
                    <a:latin typeface="Arial" charset="0"/>
                  </a:defRPr>
                </a:lvl5pPr>
                <a:lvl6pPr marL="2514600" indent="-228600" defTabSz="835025" eaLnBrk="0" fontAlgn="base" hangingPunct="0">
                  <a:spcBef>
                    <a:spcPct val="0"/>
                  </a:spcBef>
                  <a:spcAft>
                    <a:spcPct val="0"/>
                  </a:spcAft>
                  <a:defRPr sz="1600">
                    <a:solidFill>
                      <a:schemeClr val="tx1"/>
                    </a:solidFill>
                    <a:latin typeface="Arial" charset="0"/>
                  </a:defRPr>
                </a:lvl6pPr>
                <a:lvl7pPr marL="2971800" indent="-228600" defTabSz="835025" eaLnBrk="0" fontAlgn="base" hangingPunct="0">
                  <a:spcBef>
                    <a:spcPct val="0"/>
                  </a:spcBef>
                  <a:spcAft>
                    <a:spcPct val="0"/>
                  </a:spcAft>
                  <a:defRPr sz="1600">
                    <a:solidFill>
                      <a:schemeClr val="tx1"/>
                    </a:solidFill>
                    <a:latin typeface="Arial" charset="0"/>
                  </a:defRPr>
                </a:lvl7pPr>
                <a:lvl8pPr marL="3429000" indent="-228600" defTabSz="835025" eaLnBrk="0" fontAlgn="base" hangingPunct="0">
                  <a:spcBef>
                    <a:spcPct val="0"/>
                  </a:spcBef>
                  <a:spcAft>
                    <a:spcPct val="0"/>
                  </a:spcAft>
                  <a:defRPr sz="1600">
                    <a:solidFill>
                      <a:schemeClr val="tx1"/>
                    </a:solidFill>
                    <a:latin typeface="Arial" charset="0"/>
                  </a:defRPr>
                </a:lvl8pPr>
                <a:lvl9pPr marL="3886200" indent="-228600" defTabSz="835025"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fr-FR" b="1">
                    <a:solidFill>
                      <a:srgbClr val="FFFFFF"/>
                    </a:solidFill>
                    <a:latin typeface="Book Antiqua" pitchFamily="18" charset="0"/>
                  </a:rPr>
                  <a:t>Temp. ciała</a:t>
                </a:r>
                <a:endParaRPr lang="en-GB" altLang="fr-FR" b="1">
                  <a:solidFill>
                    <a:srgbClr val="FFFFFF"/>
                  </a:solidFill>
                  <a:latin typeface="Book Antiqua" pitchFamily="18" charset="0"/>
                </a:endParaRPr>
              </a:p>
              <a:p>
                <a:pPr algn="ctr">
                  <a:spcBef>
                    <a:spcPct val="50000"/>
                  </a:spcBef>
                </a:pPr>
                <a:r>
                  <a:rPr lang="fr-FR" altLang="pl-PL" b="1">
                    <a:solidFill>
                      <a:srgbClr val="FFFFFF"/>
                    </a:solidFill>
                    <a:latin typeface="Book Antiqua" pitchFamily="18" charset="0"/>
                  </a:rPr>
                  <a:t> (°C)</a:t>
                </a:r>
              </a:p>
            </p:txBody>
          </p:sp>
          <p:sp>
            <p:nvSpPr>
              <p:cNvPr id="9303" name="Rectangle 268"/>
              <p:cNvSpPr>
                <a:spLocks noChangeArrowheads="1"/>
              </p:cNvSpPr>
              <p:nvPr/>
            </p:nvSpPr>
            <p:spPr bwMode="auto">
              <a:xfrm>
                <a:off x="3072" y="1802"/>
                <a:ext cx="372" cy="1316"/>
              </a:xfrm>
              <a:prstGeom prst="rect">
                <a:avLst/>
              </a:prstGeom>
              <a:solidFill>
                <a:srgbClr val="5CA5F6">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34061" name="Text Box 269"/>
              <p:cNvSpPr txBox="1">
                <a:spLocks noChangeArrowheads="1"/>
              </p:cNvSpPr>
              <p:nvPr/>
            </p:nvSpPr>
            <p:spPr bwMode="auto">
              <a:xfrm>
                <a:off x="3089" y="1861"/>
                <a:ext cx="338" cy="127"/>
              </a:xfrm>
              <a:prstGeom prst="rect">
                <a:avLst/>
              </a:prstGeom>
              <a:noFill/>
              <a:ln w="9525">
                <a:noFill/>
                <a:miter lim="800000"/>
                <a:headEnd/>
                <a:tailEnd/>
              </a:ln>
              <a:effectLst/>
            </p:spPr>
            <p:txBody>
              <a:bodyPr wrap="none" anchor="ctr"/>
              <a:lstStyle/>
              <a:p>
                <a:pPr algn="ctr" eaLnBrk="0" fontAlgn="auto" hangingPunct="0">
                  <a:spcBef>
                    <a:spcPct val="50000"/>
                  </a:spcBef>
                  <a:spcAft>
                    <a:spcPts val="0"/>
                  </a:spcAft>
                  <a:defRPr/>
                </a:pPr>
                <a:r>
                  <a:rPr lang="pl-PL" sz="1400" b="1" dirty="0">
                    <a:effectLst>
                      <a:outerShdw blurRad="38100" dist="38100" dir="2700000" algn="tl">
                        <a:srgbClr val="000000"/>
                      </a:outerShdw>
                    </a:effectLst>
                    <a:latin typeface="+mn-lt"/>
                  </a:rPr>
                  <a:t>sen</a:t>
                </a:r>
                <a:endParaRPr lang="fr-FR" sz="1400" b="1" dirty="0">
                  <a:effectLst>
                    <a:outerShdw blurRad="38100" dist="38100" dir="2700000" algn="tl">
                      <a:srgbClr val="000000"/>
                    </a:outerShdw>
                  </a:effectLst>
                  <a:latin typeface="+mn-lt"/>
                </a:endParaRPr>
              </a:p>
            </p:txBody>
          </p:sp>
          <p:sp>
            <p:nvSpPr>
              <p:cNvPr id="9305" name="Freeform 270"/>
              <p:cNvSpPr>
                <a:spLocks/>
              </p:cNvSpPr>
              <p:nvPr/>
            </p:nvSpPr>
            <p:spPr bwMode="auto">
              <a:xfrm>
                <a:off x="2409" y="1920"/>
                <a:ext cx="1295" cy="984"/>
              </a:xfrm>
              <a:custGeom>
                <a:avLst/>
                <a:gdLst>
                  <a:gd name="T0" fmla="*/ 0 w 2037"/>
                  <a:gd name="T1" fmla="*/ 450 h 984"/>
                  <a:gd name="T2" fmla="*/ 1 w 2037"/>
                  <a:gd name="T3" fmla="*/ 384 h 984"/>
                  <a:gd name="T4" fmla="*/ 2 w 2037"/>
                  <a:gd name="T5" fmla="*/ 276 h 984"/>
                  <a:gd name="T6" fmla="*/ 3 w 2037"/>
                  <a:gd name="T7" fmla="*/ 228 h 984"/>
                  <a:gd name="T8" fmla="*/ 3 w 2037"/>
                  <a:gd name="T9" fmla="*/ 180 h 984"/>
                  <a:gd name="T10" fmla="*/ 4 w 2037"/>
                  <a:gd name="T11" fmla="*/ 120 h 984"/>
                  <a:gd name="T12" fmla="*/ 4 w 2037"/>
                  <a:gd name="T13" fmla="*/ 78 h 984"/>
                  <a:gd name="T14" fmla="*/ 6 w 2037"/>
                  <a:gd name="T15" fmla="*/ 42 h 984"/>
                  <a:gd name="T16" fmla="*/ 6 w 2037"/>
                  <a:gd name="T17" fmla="*/ 0 h 984"/>
                  <a:gd name="T18" fmla="*/ 7 w 2037"/>
                  <a:gd name="T19" fmla="*/ 48 h 984"/>
                  <a:gd name="T20" fmla="*/ 8 w 2037"/>
                  <a:gd name="T21" fmla="*/ 66 h 984"/>
                  <a:gd name="T22" fmla="*/ 9 w 2037"/>
                  <a:gd name="T23" fmla="*/ 99 h 984"/>
                  <a:gd name="T24" fmla="*/ 10 w 2037"/>
                  <a:gd name="T25" fmla="*/ 183 h 984"/>
                  <a:gd name="T26" fmla="*/ 10 w 2037"/>
                  <a:gd name="T27" fmla="*/ 273 h 984"/>
                  <a:gd name="T28" fmla="*/ 11 w 2037"/>
                  <a:gd name="T29" fmla="*/ 618 h 984"/>
                  <a:gd name="T30" fmla="*/ 11 w 2037"/>
                  <a:gd name="T31" fmla="*/ 726 h 984"/>
                  <a:gd name="T32" fmla="*/ 13 w 2037"/>
                  <a:gd name="T33" fmla="*/ 813 h 984"/>
                  <a:gd name="T34" fmla="*/ 13 w 2037"/>
                  <a:gd name="T35" fmla="*/ 852 h 984"/>
                  <a:gd name="T36" fmla="*/ 14 w 2037"/>
                  <a:gd name="T37" fmla="*/ 921 h 984"/>
                  <a:gd name="T38" fmla="*/ 15 w 2037"/>
                  <a:gd name="T39" fmla="*/ 939 h 984"/>
                  <a:gd name="T40" fmla="*/ 15 w 2037"/>
                  <a:gd name="T41" fmla="*/ 984 h 984"/>
                  <a:gd name="T42" fmla="*/ 17 w 2037"/>
                  <a:gd name="T43" fmla="*/ 912 h 984"/>
                  <a:gd name="T44" fmla="*/ 17 w 2037"/>
                  <a:gd name="T45" fmla="*/ 864 h 984"/>
                  <a:gd name="T46" fmla="*/ 18 w 2037"/>
                  <a:gd name="T47" fmla="*/ 681 h 984"/>
                  <a:gd name="T48" fmla="*/ 18 w 2037"/>
                  <a:gd name="T49" fmla="*/ 471 h 984"/>
                  <a:gd name="T50" fmla="*/ 20 w 2037"/>
                  <a:gd name="T51" fmla="*/ 384 h 984"/>
                  <a:gd name="T52" fmla="*/ 20 w 2037"/>
                  <a:gd name="T53" fmla="*/ 291 h 984"/>
                  <a:gd name="T54" fmla="*/ 21 w 2037"/>
                  <a:gd name="T55" fmla="*/ 234 h 984"/>
                  <a:gd name="T56" fmla="*/ 22 w 2037"/>
                  <a:gd name="T57" fmla="*/ 192 h 9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7"/>
                  <a:gd name="T88" fmla="*/ 0 h 984"/>
                  <a:gd name="T89" fmla="*/ 2037 w 2037"/>
                  <a:gd name="T90" fmla="*/ 984 h 9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7" h="984">
                    <a:moveTo>
                      <a:pt x="0" y="450"/>
                    </a:moveTo>
                    <a:lnTo>
                      <a:pt x="87" y="384"/>
                    </a:lnTo>
                    <a:lnTo>
                      <a:pt x="153" y="276"/>
                    </a:lnTo>
                    <a:lnTo>
                      <a:pt x="228" y="228"/>
                    </a:lnTo>
                    <a:lnTo>
                      <a:pt x="306" y="180"/>
                    </a:lnTo>
                    <a:lnTo>
                      <a:pt x="378" y="120"/>
                    </a:lnTo>
                    <a:lnTo>
                      <a:pt x="435" y="78"/>
                    </a:lnTo>
                    <a:lnTo>
                      <a:pt x="507" y="42"/>
                    </a:lnTo>
                    <a:lnTo>
                      <a:pt x="591" y="0"/>
                    </a:lnTo>
                    <a:lnTo>
                      <a:pt x="654" y="48"/>
                    </a:lnTo>
                    <a:lnTo>
                      <a:pt x="729" y="66"/>
                    </a:lnTo>
                    <a:lnTo>
                      <a:pt x="801" y="99"/>
                    </a:lnTo>
                    <a:lnTo>
                      <a:pt x="873" y="183"/>
                    </a:lnTo>
                    <a:lnTo>
                      <a:pt x="948" y="273"/>
                    </a:lnTo>
                    <a:lnTo>
                      <a:pt x="1029" y="618"/>
                    </a:lnTo>
                    <a:lnTo>
                      <a:pt x="1089" y="726"/>
                    </a:lnTo>
                    <a:lnTo>
                      <a:pt x="1161" y="813"/>
                    </a:lnTo>
                    <a:lnTo>
                      <a:pt x="1236" y="852"/>
                    </a:lnTo>
                    <a:lnTo>
                      <a:pt x="1302" y="921"/>
                    </a:lnTo>
                    <a:lnTo>
                      <a:pt x="1380" y="939"/>
                    </a:lnTo>
                    <a:lnTo>
                      <a:pt x="1440" y="984"/>
                    </a:lnTo>
                    <a:lnTo>
                      <a:pt x="1521" y="912"/>
                    </a:lnTo>
                    <a:lnTo>
                      <a:pt x="1593" y="864"/>
                    </a:lnTo>
                    <a:lnTo>
                      <a:pt x="1662" y="681"/>
                    </a:lnTo>
                    <a:lnTo>
                      <a:pt x="1731" y="471"/>
                    </a:lnTo>
                    <a:lnTo>
                      <a:pt x="1812" y="384"/>
                    </a:lnTo>
                    <a:lnTo>
                      <a:pt x="1890" y="291"/>
                    </a:lnTo>
                    <a:lnTo>
                      <a:pt x="1959" y="234"/>
                    </a:lnTo>
                    <a:lnTo>
                      <a:pt x="2037" y="19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06" name="Group 271"/>
              <p:cNvGrpSpPr>
                <a:grpSpLocks/>
              </p:cNvGrpSpPr>
              <p:nvPr/>
            </p:nvGrpSpPr>
            <p:grpSpPr bwMode="auto">
              <a:xfrm>
                <a:off x="2288" y="3193"/>
                <a:ext cx="1439" cy="96"/>
                <a:chOff x="3108" y="2861"/>
                <a:chExt cx="2261" cy="96"/>
              </a:xfrm>
            </p:grpSpPr>
            <p:sp>
              <p:nvSpPr>
                <p:cNvPr id="9441" name="Text Box 272"/>
                <p:cNvSpPr txBox="1">
                  <a:spLocks noChangeArrowheads="1"/>
                </p:cNvSpPr>
                <p:nvPr/>
              </p:nvSpPr>
              <p:spPr bwMode="auto">
                <a:xfrm>
                  <a:off x="3108"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7</a:t>
                  </a:r>
                </a:p>
              </p:txBody>
            </p:sp>
            <p:sp>
              <p:nvSpPr>
                <p:cNvPr id="9442" name="Text Box 273"/>
                <p:cNvSpPr txBox="1">
                  <a:spLocks noChangeArrowheads="1"/>
                </p:cNvSpPr>
                <p:nvPr/>
              </p:nvSpPr>
              <p:spPr bwMode="auto">
                <a:xfrm>
                  <a:off x="3256"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43" name="Text Box 274"/>
                <p:cNvSpPr txBox="1">
                  <a:spLocks noChangeArrowheads="1"/>
                </p:cNvSpPr>
                <p:nvPr/>
              </p:nvSpPr>
              <p:spPr bwMode="auto">
                <a:xfrm>
                  <a:off x="3354"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11</a:t>
                  </a:r>
                </a:p>
              </p:txBody>
            </p:sp>
            <p:sp>
              <p:nvSpPr>
                <p:cNvPr id="9444" name="Text Box 275"/>
                <p:cNvSpPr txBox="1">
                  <a:spLocks noChangeArrowheads="1"/>
                </p:cNvSpPr>
                <p:nvPr/>
              </p:nvSpPr>
              <p:spPr bwMode="auto">
                <a:xfrm>
                  <a:off x="3504" y="2861"/>
                  <a:ext cx="13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13</a:t>
                  </a:r>
                </a:p>
              </p:txBody>
            </p:sp>
            <p:sp>
              <p:nvSpPr>
                <p:cNvPr id="9445" name="Text Box 276"/>
                <p:cNvSpPr txBox="1">
                  <a:spLocks noChangeArrowheads="1"/>
                </p:cNvSpPr>
                <p:nvPr/>
              </p:nvSpPr>
              <p:spPr bwMode="auto">
                <a:xfrm>
                  <a:off x="3648"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15</a:t>
                  </a:r>
                </a:p>
              </p:txBody>
            </p:sp>
            <p:sp>
              <p:nvSpPr>
                <p:cNvPr id="9446" name="Text Box 277"/>
                <p:cNvSpPr txBox="1">
                  <a:spLocks noChangeArrowheads="1"/>
                </p:cNvSpPr>
                <p:nvPr/>
              </p:nvSpPr>
              <p:spPr bwMode="auto">
                <a:xfrm>
                  <a:off x="379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17</a:t>
                  </a:r>
                </a:p>
              </p:txBody>
            </p:sp>
            <p:sp>
              <p:nvSpPr>
                <p:cNvPr id="9447" name="Text Box 278"/>
                <p:cNvSpPr txBox="1">
                  <a:spLocks noChangeArrowheads="1"/>
                </p:cNvSpPr>
                <p:nvPr/>
              </p:nvSpPr>
              <p:spPr bwMode="auto">
                <a:xfrm>
                  <a:off x="3937"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19</a:t>
                  </a:r>
                </a:p>
              </p:txBody>
            </p:sp>
            <p:sp>
              <p:nvSpPr>
                <p:cNvPr id="9448" name="Text Box 279"/>
                <p:cNvSpPr txBox="1">
                  <a:spLocks noChangeArrowheads="1"/>
                </p:cNvSpPr>
                <p:nvPr/>
              </p:nvSpPr>
              <p:spPr bwMode="auto">
                <a:xfrm>
                  <a:off x="4080"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21</a:t>
                  </a:r>
                </a:p>
              </p:txBody>
            </p:sp>
            <p:sp>
              <p:nvSpPr>
                <p:cNvPr id="9449" name="Text Box 280"/>
                <p:cNvSpPr txBox="1">
                  <a:spLocks noChangeArrowheads="1"/>
                </p:cNvSpPr>
                <p:nvPr/>
              </p:nvSpPr>
              <p:spPr bwMode="auto">
                <a:xfrm>
                  <a:off x="4220"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23</a:t>
                  </a:r>
                </a:p>
              </p:txBody>
            </p:sp>
            <p:sp>
              <p:nvSpPr>
                <p:cNvPr id="9450" name="Text Box 281"/>
                <p:cNvSpPr txBox="1">
                  <a:spLocks noChangeArrowheads="1"/>
                </p:cNvSpPr>
                <p:nvPr/>
              </p:nvSpPr>
              <p:spPr bwMode="auto">
                <a:xfrm>
                  <a:off x="4830"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7</a:t>
                  </a:r>
                </a:p>
              </p:txBody>
            </p:sp>
            <p:sp>
              <p:nvSpPr>
                <p:cNvPr id="9451" name="Text Box 282"/>
                <p:cNvSpPr txBox="1">
                  <a:spLocks noChangeArrowheads="1"/>
                </p:cNvSpPr>
                <p:nvPr/>
              </p:nvSpPr>
              <p:spPr bwMode="auto">
                <a:xfrm>
                  <a:off x="4974" y="2861"/>
                  <a:ext cx="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9</a:t>
                  </a:r>
                </a:p>
              </p:txBody>
            </p:sp>
            <p:sp>
              <p:nvSpPr>
                <p:cNvPr id="9452" name="Text Box 283"/>
                <p:cNvSpPr txBox="1">
                  <a:spLocks noChangeArrowheads="1"/>
                </p:cNvSpPr>
                <p:nvPr/>
              </p:nvSpPr>
              <p:spPr bwMode="auto">
                <a:xfrm>
                  <a:off x="509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11</a:t>
                  </a:r>
                </a:p>
              </p:txBody>
            </p:sp>
            <p:sp>
              <p:nvSpPr>
                <p:cNvPr id="9453" name="Text Box 284"/>
                <p:cNvSpPr txBox="1">
                  <a:spLocks noChangeArrowheads="1"/>
                </p:cNvSpPr>
                <p:nvPr/>
              </p:nvSpPr>
              <p:spPr bwMode="auto">
                <a:xfrm>
                  <a:off x="5231" y="2861"/>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13</a:t>
                  </a:r>
                </a:p>
              </p:txBody>
            </p:sp>
            <p:sp>
              <p:nvSpPr>
                <p:cNvPr id="9454" name="Text Box 285"/>
                <p:cNvSpPr txBox="1">
                  <a:spLocks noChangeArrowheads="1"/>
                </p:cNvSpPr>
                <p:nvPr/>
              </p:nvSpPr>
              <p:spPr bwMode="auto">
                <a:xfrm>
                  <a:off x="4687"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5</a:t>
                  </a:r>
                </a:p>
              </p:txBody>
            </p:sp>
            <p:sp>
              <p:nvSpPr>
                <p:cNvPr id="9455" name="Text Box 286"/>
                <p:cNvSpPr txBox="1">
                  <a:spLocks noChangeArrowheads="1"/>
                </p:cNvSpPr>
                <p:nvPr/>
              </p:nvSpPr>
              <p:spPr bwMode="auto">
                <a:xfrm>
                  <a:off x="4542" y="2861"/>
                  <a:ext cx="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3</a:t>
                  </a:r>
                </a:p>
              </p:txBody>
            </p:sp>
            <p:sp>
              <p:nvSpPr>
                <p:cNvPr id="9456" name="Text Box 287"/>
                <p:cNvSpPr txBox="1">
                  <a:spLocks noChangeArrowheads="1"/>
                </p:cNvSpPr>
                <p:nvPr/>
              </p:nvSpPr>
              <p:spPr bwMode="auto">
                <a:xfrm>
                  <a:off x="4396" y="2861"/>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000" b="1">
                      <a:solidFill>
                        <a:srgbClr val="FFFFFF"/>
                      </a:solidFill>
                      <a:latin typeface="Book Antiqua" pitchFamily="18" charset="0"/>
                    </a:rPr>
                    <a:t>1</a:t>
                  </a:r>
                </a:p>
              </p:txBody>
            </p:sp>
          </p:grpSp>
          <p:grpSp>
            <p:nvGrpSpPr>
              <p:cNvPr id="9307" name="Group 288"/>
              <p:cNvGrpSpPr>
                <a:grpSpLocks/>
              </p:cNvGrpSpPr>
              <p:nvPr/>
            </p:nvGrpSpPr>
            <p:grpSpPr bwMode="auto">
              <a:xfrm>
                <a:off x="2100" y="1771"/>
                <a:ext cx="154" cy="1397"/>
                <a:chOff x="2827" y="1442"/>
                <a:chExt cx="241" cy="1397"/>
              </a:xfrm>
            </p:grpSpPr>
            <p:sp>
              <p:nvSpPr>
                <p:cNvPr id="9434" name="Text Box 289"/>
                <p:cNvSpPr txBox="1">
                  <a:spLocks noChangeArrowheads="1"/>
                </p:cNvSpPr>
                <p:nvPr/>
              </p:nvSpPr>
              <p:spPr bwMode="auto">
                <a:xfrm>
                  <a:off x="2827" y="1442"/>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37.2</a:t>
                  </a:r>
                </a:p>
              </p:txBody>
            </p:sp>
            <p:sp>
              <p:nvSpPr>
                <p:cNvPr id="9435" name="Text Box 290"/>
                <p:cNvSpPr txBox="1">
                  <a:spLocks noChangeArrowheads="1"/>
                </p:cNvSpPr>
                <p:nvPr/>
              </p:nvSpPr>
              <p:spPr bwMode="auto">
                <a:xfrm>
                  <a:off x="2827" y="1660"/>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37.0</a:t>
                  </a:r>
                </a:p>
              </p:txBody>
            </p:sp>
            <p:sp>
              <p:nvSpPr>
                <p:cNvPr id="9436" name="Text Box 291"/>
                <p:cNvSpPr txBox="1">
                  <a:spLocks noChangeArrowheads="1"/>
                </p:cNvSpPr>
                <p:nvPr/>
              </p:nvSpPr>
              <p:spPr bwMode="auto">
                <a:xfrm>
                  <a:off x="2827" y="1873"/>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36.8</a:t>
                  </a:r>
                </a:p>
              </p:txBody>
            </p:sp>
            <p:sp>
              <p:nvSpPr>
                <p:cNvPr id="9437" name="Text Box 292"/>
                <p:cNvSpPr txBox="1">
                  <a:spLocks noChangeArrowheads="1"/>
                </p:cNvSpPr>
                <p:nvPr/>
              </p:nvSpPr>
              <p:spPr bwMode="auto">
                <a:xfrm>
                  <a:off x="2827" y="2095"/>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36.6</a:t>
                  </a:r>
                </a:p>
              </p:txBody>
            </p:sp>
            <p:sp>
              <p:nvSpPr>
                <p:cNvPr id="9438" name="Text Box 293"/>
                <p:cNvSpPr txBox="1">
                  <a:spLocks noChangeArrowheads="1"/>
                </p:cNvSpPr>
                <p:nvPr/>
              </p:nvSpPr>
              <p:spPr bwMode="auto">
                <a:xfrm>
                  <a:off x="2827" y="2307"/>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36.4</a:t>
                  </a:r>
                </a:p>
              </p:txBody>
            </p:sp>
            <p:sp>
              <p:nvSpPr>
                <p:cNvPr id="9439" name="Text Box 294"/>
                <p:cNvSpPr txBox="1">
                  <a:spLocks noChangeArrowheads="1"/>
                </p:cNvSpPr>
                <p:nvPr/>
              </p:nvSpPr>
              <p:spPr bwMode="auto">
                <a:xfrm>
                  <a:off x="2827" y="2527"/>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36.2</a:t>
                  </a:r>
                </a:p>
              </p:txBody>
            </p:sp>
            <p:sp>
              <p:nvSpPr>
                <p:cNvPr id="9440" name="Text Box 295"/>
                <p:cNvSpPr txBox="1">
                  <a:spLocks noChangeArrowheads="1"/>
                </p:cNvSpPr>
                <p:nvPr/>
              </p:nvSpPr>
              <p:spPr bwMode="auto">
                <a:xfrm>
                  <a:off x="2827" y="2743"/>
                  <a:ext cx="2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fr-FR" altLang="pl-PL" sz="1000" b="1">
                      <a:solidFill>
                        <a:srgbClr val="FFFFFF"/>
                      </a:solidFill>
                      <a:latin typeface="Book Antiqua" pitchFamily="18" charset="0"/>
                    </a:rPr>
                    <a:t>36.0</a:t>
                  </a:r>
                </a:p>
              </p:txBody>
            </p:sp>
          </p:grpSp>
          <p:grpSp>
            <p:nvGrpSpPr>
              <p:cNvPr id="9308" name="Group 296"/>
              <p:cNvGrpSpPr>
                <a:grpSpLocks/>
              </p:cNvGrpSpPr>
              <p:nvPr/>
            </p:nvGrpSpPr>
            <p:grpSpPr bwMode="auto">
              <a:xfrm>
                <a:off x="2277" y="1716"/>
                <a:ext cx="1414" cy="1459"/>
                <a:chOff x="2229" y="1716"/>
                <a:chExt cx="1414" cy="1459"/>
              </a:xfrm>
            </p:grpSpPr>
            <p:sp>
              <p:nvSpPr>
                <p:cNvPr id="9371" name="Freeform 297"/>
                <p:cNvSpPr>
                  <a:spLocks/>
                </p:cNvSpPr>
                <p:nvPr/>
              </p:nvSpPr>
              <p:spPr bwMode="auto">
                <a:xfrm>
                  <a:off x="2265" y="1716"/>
                  <a:ext cx="1378" cy="1406"/>
                </a:xfrm>
                <a:custGeom>
                  <a:avLst/>
                  <a:gdLst>
                    <a:gd name="T0" fmla="*/ 0 w 2228"/>
                    <a:gd name="T1" fmla="*/ 0 h 1376"/>
                    <a:gd name="T2" fmla="*/ 0 w 2228"/>
                    <a:gd name="T3" fmla="*/ 1707 h 1376"/>
                    <a:gd name="T4" fmla="*/ 19 w 2228"/>
                    <a:gd name="T5" fmla="*/ 1707 h 1376"/>
                    <a:gd name="T6" fmla="*/ 0 60000 65536"/>
                    <a:gd name="T7" fmla="*/ 0 60000 65536"/>
                    <a:gd name="T8" fmla="*/ 0 60000 65536"/>
                    <a:gd name="T9" fmla="*/ 0 w 2228"/>
                    <a:gd name="T10" fmla="*/ 0 h 1376"/>
                    <a:gd name="T11" fmla="*/ 2228 w 2228"/>
                    <a:gd name="T12" fmla="*/ 1376 h 1376"/>
                  </a:gdLst>
                  <a:ahLst/>
                  <a:cxnLst>
                    <a:cxn ang="T6">
                      <a:pos x="T0" y="T1"/>
                    </a:cxn>
                    <a:cxn ang="T7">
                      <a:pos x="T2" y="T3"/>
                    </a:cxn>
                    <a:cxn ang="T8">
                      <a:pos x="T4" y="T5"/>
                    </a:cxn>
                  </a:cxnLst>
                  <a:rect l="T9" t="T10" r="T11" b="T12"/>
                  <a:pathLst>
                    <a:path w="2228" h="1376">
                      <a:moveTo>
                        <a:pt x="0" y="0"/>
                      </a:moveTo>
                      <a:lnTo>
                        <a:pt x="0" y="1376"/>
                      </a:lnTo>
                      <a:lnTo>
                        <a:pt x="2228" y="137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72" name="Group 298"/>
                <p:cNvGrpSpPr>
                  <a:grpSpLocks/>
                </p:cNvGrpSpPr>
                <p:nvPr/>
              </p:nvGrpSpPr>
              <p:grpSpPr bwMode="auto">
                <a:xfrm>
                  <a:off x="2266" y="3118"/>
                  <a:ext cx="1372" cy="57"/>
                  <a:chOff x="536" y="2780"/>
                  <a:chExt cx="2220" cy="57"/>
                </a:xfrm>
              </p:grpSpPr>
              <p:grpSp>
                <p:nvGrpSpPr>
                  <p:cNvPr id="9388" name="Group 299"/>
                  <p:cNvGrpSpPr>
                    <a:grpSpLocks/>
                  </p:cNvGrpSpPr>
                  <p:nvPr/>
                </p:nvGrpSpPr>
                <p:grpSpPr bwMode="auto">
                  <a:xfrm>
                    <a:off x="536" y="2780"/>
                    <a:ext cx="72" cy="57"/>
                    <a:chOff x="536" y="2780"/>
                    <a:chExt cx="72" cy="57"/>
                  </a:xfrm>
                </p:grpSpPr>
                <p:sp>
                  <p:nvSpPr>
                    <p:cNvPr id="9432" name="Line 300"/>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33" name="Line 301"/>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89" name="Group 302"/>
                  <p:cNvGrpSpPr>
                    <a:grpSpLocks/>
                  </p:cNvGrpSpPr>
                  <p:nvPr/>
                </p:nvGrpSpPr>
                <p:grpSpPr bwMode="auto">
                  <a:xfrm>
                    <a:off x="684" y="2780"/>
                    <a:ext cx="72" cy="57"/>
                    <a:chOff x="536" y="2780"/>
                    <a:chExt cx="72" cy="57"/>
                  </a:xfrm>
                </p:grpSpPr>
                <p:sp>
                  <p:nvSpPr>
                    <p:cNvPr id="9430" name="Line 303"/>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31" name="Line 304"/>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0" name="Group 305"/>
                  <p:cNvGrpSpPr>
                    <a:grpSpLocks/>
                  </p:cNvGrpSpPr>
                  <p:nvPr/>
                </p:nvGrpSpPr>
                <p:grpSpPr bwMode="auto">
                  <a:xfrm>
                    <a:off x="836" y="2780"/>
                    <a:ext cx="72" cy="57"/>
                    <a:chOff x="536" y="2780"/>
                    <a:chExt cx="72" cy="57"/>
                  </a:xfrm>
                </p:grpSpPr>
                <p:sp>
                  <p:nvSpPr>
                    <p:cNvPr id="9428" name="Line 306"/>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9" name="Line 307"/>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1" name="Group 308"/>
                  <p:cNvGrpSpPr>
                    <a:grpSpLocks/>
                  </p:cNvGrpSpPr>
                  <p:nvPr/>
                </p:nvGrpSpPr>
                <p:grpSpPr bwMode="auto">
                  <a:xfrm>
                    <a:off x="984" y="2780"/>
                    <a:ext cx="72" cy="57"/>
                    <a:chOff x="536" y="2780"/>
                    <a:chExt cx="72" cy="57"/>
                  </a:xfrm>
                </p:grpSpPr>
                <p:sp>
                  <p:nvSpPr>
                    <p:cNvPr id="9426" name="Line 309"/>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7" name="Line 310"/>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2" name="Group 311"/>
                  <p:cNvGrpSpPr>
                    <a:grpSpLocks/>
                  </p:cNvGrpSpPr>
                  <p:nvPr/>
                </p:nvGrpSpPr>
                <p:grpSpPr bwMode="auto">
                  <a:xfrm>
                    <a:off x="1128" y="2780"/>
                    <a:ext cx="72" cy="57"/>
                    <a:chOff x="536" y="2780"/>
                    <a:chExt cx="72" cy="57"/>
                  </a:xfrm>
                </p:grpSpPr>
                <p:sp>
                  <p:nvSpPr>
                    <p:cNvPr id="9424" name="Line 312"/>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5" name="Line 313"/>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3" name="Group 314"/>
                  <p:cNvGrpSpPr>
                    <a:grpSpLocks/>
                  </p:cNvGrpSpPr>
                  <p:nvPr/>
                </p:nvGrpSpPr>
                <p:grpSpPr bwMode="auto">
                  <a:xfrm>
                    <a:off x="1276" y="2780"/>
                    <a:ext cx="72" cy="57"/>
                    <a:chOff x="536" y="2780"/>
                    <a:chExt cx="72" cy="57"/>
                  </a:xfrm>
                </p:grpSpPr>
                <p:sp>
                  <p:nvSpPr>
                    <p:cNvPr id="9422" name="Line 315"/>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3" name="Line 316"/>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4" name="Group 317"/>
                  <p:cNvGrpSpPr>
                    <a:grpSpLocks/>
                  </p:cNvGrpSpPr>
                  <p:nvPr/>
                </p:nvGrpSpPr>
                <p:grpSpPr bwMode="auto">
                  <a:xfrm>
                    <a:off x="1428" y="2780"/>
                    <a:ext cx="72" cy="57"/>
                    <a:chOff x="536" y="2780"/>
                    <a:chExt cx="72" cy="57"/>
                  </a:xfrm>
                </p:grpSpPr>
                <p:sp>
                  <p:nvSpPr>
                    <p:cNvPr id="9420" name="Line 318"/>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21" name="Line 319"/>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5" name="Group 320"/>
                  <p:cNvGrpSpPr>
                    <a:grpSpLocks/>
                  </p:cNvGrpSpPr>
                  <p:nvPr/>
                </p:nvGrpSpPr>
                <p:grpSpPr bwMode="auto">
                  <a:xfrm>
                    <a:off x="1576" y="2780"/>
                    <a:ext cx="72" cy="57"/>
                    <a:chOff x="536" y="2780"/>
                    <a:chExt cx="72" cy="57"/>
                  </a:xfrm>
                </p:grpSpPr>
                <p:sp>
                  <p:nvSpPr>
                    <p:cNvPr id="9418" name="Line 321"/>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9" name="Line 322"/>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6" name="Group 323"/>
                  <p:cNvGrpSpPr>
                    <a:grpSpLocks/>
                  </p:cNvGrpSpPr>
                  <p:nvPr/>
                </p:nvGrpSpPr>
                <p:grpSpPr bwMode="auto">
                  <a:xfrm>
                    <a:off x="1716" y="2780"/>
                    <a:ext cx="72" cy="57"/>
                    <a:chOff x="536" y="2780"/>
                    <a:chExt cx="72" cy="57"/>
                  </a:xfrm>
                </p:grpSpPr>
                <p:sp>
                  <p:nvSpPr>
                    <p:cNvPr id="9416" name="Line 324"/>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7" name="Line 325"/>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7" name="Group 326"/>
                  <p:cNvGrpSpPr>
                    <a:grpSpLocks/>
                  </p:cNvGrpSpPr>
                  <p:nvPr/>
                </p:nvGrpSpPr>
                <p:grpSpPr bwMode="auto">
                  <a:xfrm>
                    <a:off x="1864" y="2780"/>
                    <a:ext cx="72" cy="57"/>
                    <a:chOff x="536" y="2780"/>
                    <a:chExt cx="72" cy="57"/>
                  </a:xfrm>
                </p:grpSpPr>
                <p:sp>
                  <p:nvSpPr>
                    <p:cNvPr id="9414" name="Line 327"/>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5" name="Line 328"/>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8" name="Group 329"/>
                  <p:cNvGrpSpPr>
                    <a:grpSpLocks/>
                  </p:cNvGrpSpPr>
                  <p:nvPr/>
                </p:nvGrpSpPr>
                <p:grpSpPr bwMode="auto">
                  <a:xfrm>
                    <a:off x="2016" y="2780"/>
                    <a:ext cx="72" cy="57"/>
                    <a:chOff x="536" y="2780"/>
                    <a:chExt cx="72" cy="57"/>
                  </a:xfrm>
                </p:grpSpPr>
                <p:sp>
                  <p:nvSpPr>
                    <p:cNvPr id="9412" name="Line 330"/>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3" name="Line 331"/>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99" name="Group 332"/>
                  <p:cNvGrpSpPr>
                    <a:grpSpLocks/>
                  </p:cNvGrpSpPr>
                  <p:nvPr/>
                </p:nvGrpSpPr>
                <p:grpSpPr bwMode="auto">
                  <a:xfrm>
                    <a:off x="2164" y="2780"/>
                    <a:ext cx="72" cy="57"/>
                    <a:chOff x="536" y="2780"/>
                    <a:chExt cx="72" cy="57"/>
                  </a:xfrm>
                </p:grpSpPr>
                <p:sp>
                  <p:nvSpPr>
                    <p:cNvPr id="9410" name="Line 333"/>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11" name="Line 334"/>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0" name="Group 335"/>
                  <p:cNvGrpSpPr>
                    <a:grpSpLocks/>
                  </p:cNvGrpSpPr>
                  <p:nvPr/>
                </p:nvGrpSpPr>
                <p:grpSpPr bwMode="auto">
                  <a:xfrm>
                    <a:off x="2308" y="2780"/>
                    <a:ext cx="72" cy="57"/>
                    <a:chOff x="536" y="2780"/>
                    <a:chExt cx="72" cy="57"/>
                  </a:xfrm>
                </p:grpSpPr>
                <p:sp>
                  <p:nvSpPr>
                    <p:cNvPr id="9408" name="Line 336"/>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9" name="Line 337"/>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1" name="Group 338"/>
                  <p:cNvGrpSpPr>
                    <a:grpSpLocks/>
                  </p:cNvGrpSpPr>
                  <p:nvPr/>
                </p:nvGrpSpPr>
                <p:grpSpPr bwMode="auto">
                  <a:xfrm>
                    <a:off x="2456" y="2780"/>
                    <a:ext cx="72" cy="57"/>
                    <a:chOff x="536" y="2780"/>
                    <a:chExt cx="72" cy="57"/>
                  </a:xfrm>
                </p:grpSpPr>
                <p:sp>
                  <p:nvSpPr>
                    <p:cNvPr id="9406" name="Line 339"/>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7" name="Line 340"/>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402" name="Group 341"/>
                  <p:cNvGrpSpPr>
                    <a:grpSpLocks/>
                  </p:cNvGrpSpPr>
                  <p:nvPr/>
                </p:nvGrpSpPr>
                <p:grpSpPr bwMode="auto">
                  <a:xfrm>
                    <a:off x="2608" y="2780"/>
                    <a:ext cx="72" cy="57"/>
                    <a:chOff x="536" y="2780"/>
                    <a:chExt cx="72" cy="57"/>
                  </a:xfrm>
                </p:grpSpPr>
                <p:sp>
                  <p:nvSpPr>
                    <p:cNvPr id="9404" name="Line 342"/>
                    <p:cNvSpPr>
                      <a:spLocks noChangeShapeType="1"/>
                    </p:cNvSpPr>
                    <p:nvPr/>
                  </p:nvSpPr>
                  <p:spPr bwMode="auto">
                    <a:xfrm>
                      <a:off x="53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405" name="Line 343"/>
                    <p:cNvSpPr>
                      <a:spLocks noChangeShapeType="1"/>
                    </p:cNvSpPr>
                    <p:nvPr/>
                  </p:nvSpPr>
                  <p:spPr bwMode="auto">
                    <a:xfrm>
                      <a:off x="608" y="2780"/>
                      <a:ext cx="0" cy="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sp>
                <p:nvSpPr>
                  <p:cNvPr id="9403" name="Line 344"/>
                  <p:cNvSpPr>
                    <a:spLocks noChangeShapeType="1"/>
                  </p:cNvSpPr>
                  <p:nvPr/>
                </p:nvSpPr>
                <p:spPr bwMode="auto">
                  <a:xfrm>
                    <a:off x="2756" y="2780"/>
                    <a:ext cx="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9373" name="Group 345"/>
                <p:cNvGrpSpPr>
                  <a:grpSpLocks/>
                </p:cNvGrpSpPr>
                <p:nvPr/>
              </p:nvGrpSpPr>
              <p:grpSpPr bwMode="auto">
                <a:xfrm>
                  <a:off x="2229" y="1718"/>
                  <a:ext cx="40" cy="1404"/>
                  <a:chOff x="3086" y="1382"/>
                  <a:chExt cx="65" cy="1404"/>
                </a:xfrm>
              </p:grpSpPr>
              <p:sp>
                <p:nvSpPr>
                  <p:cNvPr id="9374" name="Line 346"/>
                  <p:cNvSpPr>
                    <a:spLocks noChangeShapeType="1"/>
                  </p:cNvSpPr>
                  <p:nvPr/>
                </p:nvSpPr>
                <p:spPr bwMode="auto">
                  <a:xfrm flipH="1">
                    <a:off x="3086" y="278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5" name="Line 347"/>
                  <p:cNvSpPr>
                    <a:spLocks noChangeShapeType="1"/>
                  </p:cNvSpPr>
                  <p:nvPr/>
                </p:nvSpPr>
                <p:spPr bwMode="auto">
                  <a:xfrm flipH="1">
                    <a:off x="3086" y="257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6" name="Line 348"/>
                  <p:cNvSpPr>
                    <a:spLocks noChangeShapeType="1"/>
                  </p:cNvSpPr>
                  <p:nvPr/>
                </p:nvSpPr>
                <p:spPr bwMode="auto">
                  <a:xfrm flipH="1">
                    <a:off x="3086" y="235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7" name="Line 349"/>
                  <p:cNvSpPr>
                    <a:spLocks noChangeShapeType="1"/>
                  </p:cNvSpPr>
                  <p:nvPr/>
                </p:nvSpPr>
                <p:spPr bwMode="auto">
                  <a:xfrm flipH="1">
                    <a:off x="3086" y="214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8" name="Line 350"/>
                  <p:cNvSpPr>
                    <a:spLocks noChangeShapeType="1"/>
                  </p:cNvSpPr>
                  <p:nvPr/>
                </p:nvSpPr>
                <p:spPr bwMode="auto">
                  <a:xfrm flipH="1">
                    <a:off x="3086" y="192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79" name="Line 351"/>
                  <p:cNvSpPr>
                    <a:spLocks noChangeShapeType="1"/>
                  </p:cNvSpPr>
                  <p:nvPr/>
                </p:nvSpPr>
                <p:spPr bwMode="auto">
                  <a:xfrm flipH="1">
                    <a:off x="3086" y="1706"/>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0" name="Line 352"/>
                  <p:cNvSpPr>
                    <a:spLocks noChangeShapeType="1"/>
                  </p:cNvSpPr>
                  <p:nvPr/>
                </p:nvSpPr>
                <p:spPr bwMode="auto">
                  <a:xfrm flipH="1">
                    <a:off x="3100" y="268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1" name="Line 353"/>
                  <p:cNvSpPr>
                    <a:spLocks noChangeShapeType="1"/>
                  </p:cNvSpPr>
                  <p:nvPr/>
                </p:nvSpPr>
                <p:spPr bwMode="auto">
                  <a:xfrm flipH="1">
                    <a:off x="3100" y="246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2" name="Line 354"/>
                  <p:cNvSpPr>
                    <a:spLocks noChangeShapeType="1"/>
                  </p:cNvSpPr>
                  <p:nvPr/>
                </p:nvSpPr>
                <p:spPr bwMode="auto">
                  <a:xfrm flipH="1">
                    <a:off x="3100" y="2248"/>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3" name="Line 355"/>
                  <p:cNvSpPr>
                    <a:spLocks noChangeShapeType="1"/>
                  </p:cNvSpPr>
                  <p:nvPr/>
                </p:nvSpPr>
                <p:spPr bwMode="auto">
                  <a:xfrm flipH="1">
                    <a:off x="3100" y="2028"/>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4" name="Line 356"/>
                  <p:cNvSpPr>
                    <a:spLocks noChangeShapeType="1"/>
                  </p:cNvSpPr>
                  <p:nvPr/>
                </p:nvSpPr>
                <p:spPr bwMode="auto">
                  <a:xfrm flipH="1">
                    <a:off x="3100" y="1810"/>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5" name="Line 357"/>
                  <p:cNvSpPr>
                    <a:spLocks noChangeShapeType="1"/>
                  </p:cNvSpPr>
                  <p:nvPr/>
                </p:nvSpPr>
                <p:spPr bwMode="auto">
                  <a:xfrm flipH="1">
                    <a:off x="3100" y="1586"/>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6" name="Line 358"/>
                  <p:cNvSpPr>
                    <a:spLocks noChangeShapeType="1"/>
                  </p:cNvSpPr>
                  <p:nvPr/>
                </p:nvSpPr>
                <p:spPr bwMode="auto">
                  <a:xfrm flipH="1">
                    <a:off x="3106" y="1382"/>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387" name="Line 359"/>
                  <p:cNvSpPr>
                    <a:spLocks noChangeShapeType="1"/>
                  </p:cNvSpPr>
                  <p:nvPr/>
                </p:nvSpPr>
                <p:spPr bwMode="auto">
                  <a:xfrm flipH="1">
                    <a:off x="3088" y="1484"/>
                    <a:ext cx="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l-PL"/>
                  </a:p>
                </p:txBody>
              </p:sp>
            </p:grpSp>
          </p:grpSp>
          <p:grpSp>
            <p:nvGrpSpPr>
              <p:cNvPr id="9309" name="Group 360"/>
              <p:cNvGrpSpPr>
                <a:grpSpLocks/>
              </p:cNvGrpSpPr>
              <p:nvPr/>
            </p:nvGrpSpPr>
            <p:grpSpPr bwMode="auto">
              <a:xfrm>
                <a:off x="2325" y="2009"/>
                <a:ext cx="1321" cy="649"/>
                <a:chOff x="2277" y="2009"/>
                <a:chExt cx="1321" cy="649"/>
              </a:xfrm>
            </p:grpSpPr>
            <p:sp>
              <p:nvSpPr>
                <p:cNvPr id="9339" name="Freeform 361"/>
                <p:cNvSpPr>
                  <a:spLocks/>
                </p:cNvSpPr>
                <p:nvPr/>
              </p:nvSpPr>
              <p:spPr bwMode="auto">
                <a:xfrm>
                  <a:off x="2295" y="2036"/>
                  <a:ext cx="1283" cy="603"/>
                </a:xfrm>
                <a:custGeom>
                  <a:avLst/>
                  <a:gdLst>
                    <a:gd name="T0" fmla="*/ 0 w 2019"/>
                    <a:gd name="T1" fmla="*/ 321 h 603"/>
                    <a:gd name="T2" fmla="*/ 1 w 2019"/>
                    <a:gd name="T3" fmla="*/ 243 h 603"/>
                    <a:gd name="T4" fmla="*/ 2 w 2019"/>
                    <a:gd name="T5" fmla="*/ 210 h 603"/>
                    <a:gd name="T6" fmla="*/ 3 w 2019"/>
                    <a:gd name="T7" fmla="*/ 99 h 603"/>
                    <a:gd name="T8" fmla="*/ 3 w 2019"/>
                    <a:gd name="T9" fmla="*/ 9 h 603"/>
                    <a:gd name="T10" fmla="*/ 4 w 2019"/>
                    <a:gd name="T11" fmla="*/ 9 h 603"/>
                    <a:gd name="T12" fmla="*/ 4 w 2019"/>
                    <a:gd name="T13" fmla="*/ 12 h 603"/>
                    <a:gd name="T14" fmla="*/ 5 w 2019"/>
                    <a:gd name="T15" fmla="*/ 0 h 603"/>
                    <a:gd name="T16" fmla="*/ 6 w 2019"/>
                    <a:gd name="T17" fmla="*/ 9 h 603"/>
                    <a:gd name="T18" fmla="*/ 7 w 2019"/>
                    <a:gd name="T19" fmla="*/ 3 h 603"/>
                    <a:gd name="T20" fmla="*/ 8 w 2019"/>
                    <a:gd name="T21" fmla="*/ 18 h 603"/>
                    <a:gd name="T22" fmla="*/ 8 w 2019"/>
                    <a:gd name="T23" fmla="*/ 117 h 603"/>
                    <a:gd name="T24" fmla="*/ 10 w 2019"/>
                    <a:gd name="T25" fmla="*/ 234 h 603"/>
                    <a:gd name="T26" fmla="*/ 10 w 2019"/>
                    <a:gd name="T27" fmla="*/ 399 h 603"/>
                    <a:gd name="T28" fmla="*/ 11 w 2019"/>
                    <a:gd name="T29" fmla="*/ 465 h 603"/>
                    <a:gd name="T30" fmla="*/ 11 w 2019"/>
                    <a:gd name="T31" fmla="*/ 456 h 603"/>
                    <a:gd name="T32" fmla="*/ 13 w 2019"/>
                    <a:gd name="T33" fmla="*/ 534 h 603"/>
                    <a:gd name="T34" fmla="*/ 13 w 2019"/>
                    <a:gd name="T35" fmla="*/ 552 h 603"/>
                    <a:gd name="T36" fmla="*/ 14 w 2019"/>
                    <a:gd name="T37" fmla="*/ 603 h 603"/>
                    <a:gd name="T38" fmla="*/ 15 w 2019"/>
                    <a:gd name="T39" fmla="*/ 594 h 603"/>
                    <a:gd name="T40" fmla="*/ 15 w 2019"/>
                    <a:gd name="T41" fmla="*/ 555 h 603"/>
                    <a:gd name="T42" fmla="*/ 17 w 2019"/>
                    <a:gd name="T43" fmla="*/ 504 h 603"/>
                    <a:gd name="T44" fmla="*/ 17 w 2019"/>
                    <a:gd name="T45" fmla="*/ 378 h 603"/>
                    <a:gd name="T46" fmla="*/ 18 w 2019"/>
                    <a:gd name="T47" fmla="*/ 336 h 603"/>
                    <a:gd name="T48" fmla="*/ 18 w 2019"/>
                    <a:gd name="T49" fmla="*/ 333 h 603"/>
                    <a:gd name="T50" fmla="*/ 20 w 2019"/>
                    <a:gd name="T51" fmla="*/ 252 h 603"/>
                    <a:gd name="T52" fmla="*/ 20 w 2019"/>
                    <a:gd name="T53" fmla="*/ 222 h 603"/>
                    <a:gd name="T54" fmla="*/ 20 w 2019"/>
                    <a:gd name="T55" fmla="*/ 114 h 603"/>
                    <a:gd name="T56" fmla="*/ 22 w 2019"/>
                    <a:gd name="T57" fmla="*/ 42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9"/>
                    <a:gd name="T88" fmla="*/ 0 h 603"/>
                    <a:gd name="T89" fmla="*/ 2019 w 201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9" h="603">
                      <a:moveTo>
                        <a:pt x="0" y="321"/>
                      </a:moveTo>
                      <a:lnTo>
                        <a:pt x="78" y="243"/>
                      </a:lnTo>
                      <a:lnTo>
                        <a:pt x="144" y="210"/>
                      </a:lnTo>
                      <a:lnTo>
                        <a:pt x="216" y="99"/>
                      </a:lnTo>
                      <a:lnTo>
                        <a:pt x="291" y="9"/>
                      </a:lnTo>
                      <a:lnTo>
                        <a:pt x="354" y="9"/>
                      </a:lnTo>
                      <a:lnTo>
                        <a:pt x="429" y="12"/>
                      </a:lnTo>
                      <a:lnTo>
                        <a:pt x="501" y="0"/>
                      </a:lnTo>
                      <a:lnTo>
                        <a:pt x="576" y="9"/>
                      </a:lnTo>
                      <a:lnTo>
                        <a:pt x="645" y="3"/>
                      </a:lnTo>
                      <a:lnTo>
                        <a:pt x="723" y="18"/>
                      </a:lnTo>
                      <a:lnTo>
                        <a:pt x="792" y="117"/>
                      </a:lnTo>
                      <a:lnTo>
                        <a:pt x="858" y="234"/>
                      </a:lnTo>
                      <a:lnTo>
                        <a:pt x="945" y="399"/>
                      </a:lnTo>
                      <a:lnTo>
                        <a:pt x="1002" y="465"/>
                      </a:lnTo>
                      <a:lnTo>
                        <a:pt x="1074" y="456"/>
                      </a:lnTo>
                      <a:lnTo>
                        <a:pt x="1143" y="534"/>
                      </a:lnTo>
                      <a:lnTo>
                        <a:pt x="1218" y="552"/>
                      </a:lnTo>
                      <a:lnTo>
                        <a:pt x="1290" y="603"/>
                      </a:lnTo>
                      <a:lnTo>
                        <a:pt x="1368" y="594"/>
                      </a:lnTo>
                      <a:lnTo>
                        <a:pt x="1440" y="555"/>
                      </a:lnTo>
                      <a:lnTo>
                        <a:pt x="1512" y="504"/>
                      </a:lnTo>
                      <a:lnTo>
                        <a:pt x="1593" y="378"/>
                      </a:lnTo>
                      <a:lnTo>
                        <a:pt x="1662" y="336"/>
                      </a:lnTo>
                      <a:lnTo>
                        <a:pt x="1728" y="333"/>
                      </a:lnTo>
                      <a:lnTo>
                        <a:pt x="1806" y="252"/>
                      </a:lnTo>
                      <a:lnTo>
                        <a:pt x="1878" y="222"/>
                      </a:lnTo>
                      <a:lnTo>
                        <a:pt x="1944" y="114"/>
                      </a:lnTo>
                      <a:lnTo>
                        <a:pt x="2019" y="42"/>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340" name="Group 362"/>
                <p:cNvGrpSpPr>
                  <a:grpSpLocks/>
                </p:cNvGrpSpPr>
                <p:nvPr/>
              </p:nvGrpSpPr>
              <p:grpSpPr bwMode="auto">
                <a:xfrm>
                  <a:off x="2277" y="2009"/>
                  <a:ext cx="1321" cy="649"/>
                  <a:chOff x="2277" y="2009"/>
                  <a:chExt cx="1321" cy="649"/>
                </a:xfrm>
              </p:grpSpPr>
              <p:sp>
                <p:nvSpPr>
                  <p:cNvPr id="9341" name="Freeform 363"/>
                  <p:cNvSpPr>
                    <a:spLocks/>
                  </p:cNvSpPr>
                  <p:nvPr/>
                </p:nvSpPr>
                <p:spPr bwMode="auto">
                  <a:xfrm>
                    <a:off x="2277" y="23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2" name="Freeform 364"/>
                  <p:cNvSpPr>
                    <a:spLocks/>
                  </p:cNvSpPr>
                  <p:nvPr/>
                </p:nvSpPr>
                <p:spPr bwMode="auto">
                  <a:xfrm>
                    <a:off x="2325" y="225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3" name="Freeform 365"/>
                  <p:cNvSpPr>
                    <a:spLocks/>
                  </p:cNvSpPr>
                  <p:nvPr/>
                </p:nvSpPr>
                <p:spPr bwMode="auto">
                  <a:xfrm>
                    <a:off x="2370" y="220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4" name="Freeform 366"/>
                  <p:cNvSpPr>
                    <a:spLocks/>
                  </p:cNvSpPr>
                  <p:nvPr/>
                </p:nvSpPr>
                <p:spPr bwMode="auto">
                  <a:xfrm>
                    <a:off x="2412" y="210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5" name="Freeform 367"/>
                  <p:cNvSpPr>
                    <a:spLocks/>
                  </p:cNvSpPr>
                  <p:nvPr/>
                </p:nvSpPr>
                <p:spPr bwMode="auto">
                  <a:xfrm>
                    <a:off x="2460"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6" name="Freeform 368"/>
                  <p:cNvSpPr>
                    <a:spLocks/>
                  </p:cNvSpPr>
                  <p:nvPr/>
                </p:nvSpPr>
                <p:spPr bwMode="auto">
                  <a:xfrm>
                    <a:off x="2502"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7" name="Freeform 369"/>
                  <p:cNvSpPr>
                    <a:spLocks/>
                  </p:cNvSpPr>
                  <p:nvPr/>
                </p:nvSpPr>
                <p:spPr bwMode="auto">
                  <a:xfrm>
                    <a:off x="2550"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8" name="Freeform 370"/>
                  <p:cNvSpPr>
                    <a:spLocks/>
                  </p:cNvSpPr>
                  <p:nvPr/>
                </p:nvSpPr>
                <p:spPr bwMode="auto">
                  <a:xfrm>
                    <a:off x="2596" y="20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49" name="Freeform 371"/>
                  <p:cNvSpPr>
                    <a:spLocks/>
                  </p:cNvSpPr>
                  <p:nvPr/>
                </p:nvSpPr>
                <p:spPr bwMode="auto">
                  <a:xfrm>
                    <a:off x="2640" y="20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0" name="Freeform 372"/>
                  <p:cNvSpPr>
                    <a:spLocks/>
                  </p:cNvSpPr>
                  <p:nvPr/>
                </p:nvSpPr>
                <p:spPr bwMode="auto">
                  <a:xfrm>
                    <a:off x="2686" y="20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1" name="Freeform 373"/>
                  <p:cNvSpPr>
                    <a:spLocks/>
                  </p:cNvSpPr>
                  <p:nvPr/>
                </p:nvSpPr>
                <p:spPr bwMode="auto">
                  <a:xfrm>
                    <a:off x="2734" y="2013"/>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2" name="Freeform 374"/>
                  <p:cNvSpPr>
                    <a:spLocks/>
                  </p:cNvSpPr>
                  <p:nvPr/>
                </p:nvSpPr>
                <p:spPr bwMode="auto">
                  <a:xfrm>
                    <a:off x="2778" y="21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3" name="Freeform 375"/>
                  <p:cNvSpPr>
                    <a:spLocks/>
                  </p:cNvSpPr>
                  <p:nvPr/>
                </p:nvSpPr>
                <p:spPr bwMode="auto">
                  <a:xfrm>
                    <a:off x="2822" y="223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4" name="Freeform 376"/>
                  <p:cNvSpPr>
                    <a:spLocks/>
                  </p:cNvSpPr>
                  <p:nvPr/>
                </p:nvSpPr>
                <p:spPr bwMode="auto">
                  <a:xfrm>
                    <a:off x="2860" y="234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5" name="Freeform 377"/>
                  <p:cNvSpPr>
                    <a:spLocks/>
                  </p:cNvSpPr>
                  <p:nvPr/>
                </p:nvSpPr>
                <p:spPr bwMode="auto">
                  <a:xfrm>
                    <a:off x="2878" y="241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6" name="Freeform 378"/>
                  <p:cNvSpPr>
                    <a:spLocks/>
                  </p:cNvSpPr>
                  <p:nvPr/>
                </p:nvSpPr>
                <p:spPr bwMode="auto">
                  <a:xfrm>
                    <a:off x="2914" y="246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7" name="Freeform 379"/>
                  <p:cNvSpPr>
                    <a:spLocks/>
                  </p:cNvSpPr>
                  <p:nvPr/>
                </p:nvSpPr>
                <p:spPr bwMode="auto">
                  <a:xfrm>
                    <a:off x="2960" y="246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8" name="Freeform 380"/>
                  <p:cNvSpPr>
                    <a:spLocks/>
                  </p:cNvSpPr>
                  <p:nvPr/>
                </p:nvSpPr>
                <p:spPr bwMode="auto">
                  <a:xfrm>
                    <a:off x="3003" y="253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59" name="Freeform 381"/>
                  <p:cNvSpPr>
                    <a:spLocks/>
                  </p:cNvSpPr>
                  <p:nvPr/>
                </p:nvSpPr>
                <p:spPr bwMode="auto">
                  <a:xfrm>
                    <a:off x="3052" y="256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0" name="Freeform 382"/>
                  <p:cNvSpPr>
                    <a:spLocks/>
                  </p:cNvSpPr>
                  <p:nvPr/>
                </p:nvSpPr>
                <p:spPr bwMode="auto">
                  <a:xfrm>
                    <a:off x="3094" y="26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1" name="Freeform 383"/>
                  <p:cNvSpPr>
                    <a:spLocks/>
                  </p:cNvSpPr>
                  <p:nvPr/>
                </p:nvSpPr>
                <p:spPr bwMode="auto">
                  <a:xfrm>
                    <a:off x="3146" y="2595"/>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2" name="Freeform 384"/>
                  <p:cNvSpPr>
                    <a:spLocks/>
                  </p:cNvSpPr>
                  <p:nvPr/>
                </p:nvSpPr>
                <p:spPr bwMode="auto">
                  <a:xfrm>
                    <a:off x="3190" y="255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3" name="Freeform 385"/>
                  <p:cNvSpPr>
                    <a:spLocks/>
                  </p:cNvSpPr>
                  <p:nvPr/>
                </p:nvSpPr>
                <p:spPr bwMode="auto">
                  <a:xfrm>
                    <a:off x="3234" y="250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4" name="Freeform 386"/>
                  <p:cNvSpPr>
                    <a:spLocks/>
                  </p:cNvSpPr>
                  <p:nvPr/>
                </p:nvSpPr>
                <p:spPr bwMode="auto">
                  <a:xfrm>
                    <a:off x="3290" y="237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5" name="Freeform 387"/>
                  <p:cNvSpPr>
                    <a:spLocks/>
                  </p:cNvSpPr>
                  <p:nvPr/>
                </p:nvSpPr>
                <p:spPr bwMode="auto">
                  <a:xfrm>
                    <a:off x="3325" y="234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6" name="Freeform 388"/>
                  <p:cNvSpPr>
                    <a:spLocks/>
                  </p:cNvSpPr>
                  <p:nvPr/>
                </p:nvSpPr>
                <p:spPr bwMode="auto">
                  <a:xfrm>
                    <a:off x="3378" y="234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7" name="Freeform 389"/>
                  <p:cNvSpPr>
                    <a:spLocks/>
                  </p:cNvSpPr>
                  <p:nvPr/>
                </p:nvSpPr>
                <p:spPr bwMode="auto">
                  <a:xfrm>
                    <a:off x="3424" y="225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8" name="Freeform 390"/>
                  <p:cNvSpPr>
                    <a:spLocks/>
                  </p:cNvSpPr>
                  <p:nvPr/>
                </p:nvSpPr>
                <p:spPr bwMode="auto">
                  <a:xfrm>
                    <a:off x="3472" y="222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69" name="Freeform 391"/>
                  <p:cNvSpPr>
                    <a:spLocks/>
                  </p:cNvSpPr>
                  <p:nvPr/>
                </p:nvSpPr>
                <p:spPr bwMode="auto">
                  <a:xfrm>
                    <a:off x="3512" y="2117"/>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70" name="Freeform 392"/>
                  <p:cNvSpPr>
                    <a:spLocks/>
                  </p:cNvSpPr>
                  <p:nvPr/>
                </p:nvSpPr>
                <p:spPr bwMode="auto">
                  <a:xfrm>
                    <a:off x="3560" y="2059"/>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00FFFF"/>
                  </a:solidFill>
                  <a:ln w="1905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grpSp>
            <p:nvGrpSpPr>
              <p:cNvPr id="9310" name="Group 393"/>
              <p:cNvGrpSpPr>
                <a:grpSpLocks/>
              </p:cNvGrpSpPr>
              <p:nvPr/>
            </p:nvGrpSpPr>
            <p:grpSpPr bwMode="auto">
              <a:xfrm>
                <a:off x="2394" y="1900"/>
                <a:ext cx="1328" cy="1022"/>
                <a:chOff x="2346" y="1900"/>
                <a:chExt cx="1328" cy="1022"/>
              </a:xfrm>
            </p:grpSpPr>
            <p:sp>
              <p:nvSpPr>
                <p:cNvPr id="9311" name="Freeform 394"/>
                <p:cNvSpPr>
                  <a:spLocks/>
                </p:cNvSpPr>
                <p:nvPr/>
              </p:nvSpPr>
              <p:spPr bwMode="auto">
                <a:xfrm>
                  <a:off x="3636" y="209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2" name="Freeform 395"/>
                <p:cNvSpPr>
                  <a:spLocks/>
                </p:cNvSpPr>
                <p:nvPr/>
              </p:nvSpPr>
              <p:spPr bwMode="auto">
                <a:xfrm>
                  <a:off x="3546" y="218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3" name="Freeform 396"/>
                <p:cNvSpPr>
                  <a:spLocks/>
                </p:cNvSpPr>
                <p:nvPr/>
              </p:nvSpPr>
              <p:spPr bwMode="auto">
                <a:xfrm>
                  <a:off x="3493" y="229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4" name="Freeform 397"/>
                <p:cNvSpPr>
                  <a:spLocks/>
                </p:cNvSpPr>
                <p:nvPr/>
              </p:nvSpPr>
              <p:spPr bwMode="auto">
                <a:xfrm>
                  <a:off x="3588" y="213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5" name="Freeform 398"/>
                <p:cNvSpPr>
                  <a:spLocks/>
                </p:cNvSpPr>
                <p:nvPr/>
              </p:nvSpPr>
              <p:spPr bwMode="auto">
                <a:xfrm>
                  <a:off x="3442" y="2365"/>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6" name="Freeform 399"/>
                <p:cNvSpPr>
                  <a:spLocks/>
                </p:cNvSpPr>
                <p:nvPr/>
              </p:nvSpPr>
              <p:spPr bwMode="auto">
                <a:xfrm>
                  <a:off x="3398" y="257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7" name="Freeform 400"/>
                <p:cNvSpPr>
                  <a:spLocks/>
                </p:cNvSpPr>
                <p:nvPr/>
              </p:nvSpPr>
              <p:spPr bwMode="auto">
                <a:xfrm>
                  <a:off x="3354" y="2759"/>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8" name="Freeform 401"/>
                <p:cNvSpPr>
                  <a:spLocks/>
                </p:cNvSpPr>
                <p:nvPr/>
              </p:nvSpPr>
              <p:spPr bwMode="auto">
                <a:xfrm>
                  <a:off x="3306" y="282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19" name="Freeform 402"/>
                <p:cNvSpPr>
                  <a:spLocks/>
                </p:cNvSpPr>
                <p:nvPr/>
              </p:nvSpPr>
              <p:spPr bwMode="auto">
                <a:xfrm>
                  <a:off x="3256" y="287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0" name="Freeform 403"/>
                <p:cNvSpPr>
                  <a:spLocks/>
                </p:cNvSpPr>
                <p:nvPr/>
              </p:nvSpPr>
              <p:spPr bwMode="auto">
                <a:xfrm>
                  <a:off x="3218" y="2829"/>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1" name="Freeform 404"/>
                <p:cNvSpPr>
                  <a:spLocks/>
                </p:cNvSpPr>
                <p:nvPr/>
              </p:nvSpPr>
              <p:spPr bwMode="auto">
                <a:xfrm>
                  <a:off x="3174" y="282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2" name="Freeform 405"/>
                <p:cNvSpPr>
                  <a:spLocks/>
                </p:cNvSpPr>
                <p:nvPr/>
              </p:nvSpPr>
              <p:spPr bwMode="auto">
                <a:xfrm>
                  <a:off x="3079" y="270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3" name="Freeform 406"/>
                <p:cNvSpPr>
                  <a:spLocks/>
                </p:cNvSpPr>
                <p:nvPr/>
              </p:nvSpPr>
              <p:spPr bwMode="auto">
                <a:xfrm>
                  <a:off x="3036" y="262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4" name="Freeform 407"/>
                <p:cNvSpPr>
                  <a:spLocks/>
                </p:cNvSpPr>
                <p:nvPr/>
              </p:nvSpPr>
              <p:spPr bwMode="auto">
                <a:xfrm>
                  <a:off x="2998" y="251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5" name="Freeform 408"/>
                <p:cNvSpPr>
                  <a:spLocks/>
                </p:cNvSpPr>
                <p:nvPr/>
              </p:nvSpPr>
              <p:spPr bwMode="auto">
                <a:xfrm>
                  <a:off x="2946" y="21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6" name="Freeform 409"/>
                <p:cNvSpPr>
                  <a:spLocks/>
                </p:cNvSpPr>
                <p:nvPr/>
              </p:nvSpPr>
              <p:spPr bwMode="auto">
                <a:xfrm>
                  <a:off x="2897" y="207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7" name="Freeform 410"/>
                <p:cNvSpPr>
                  <a:spLocks/>
                </p:cNvSpPr>
                <p:nvPr/>
              </p:nvSpPr>
              <p:spPr bwMode="auto">
                <a:xfrm>
                  <a:off x="2854" y="199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8" name="Freeform 411"/>
                <p:cNvSpPr>
                  <a:spLocks/>
                </p:cNvSpPr>
                <p:nvPr/>
              </p:nvSpPr>
              <p:spPr bwMode="auto">
                <a:xfrm>
                  <a:off x="2808" y="197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29" name="Freeform 412"/>
                <p:cNvSpPr>
                  <a:spLocks/>
                </p:cNvSpPr>
                <p:nvPr/>
              </p:nvSpPr>
              <p:spPr bwMode="auto">
                <a:xfrm>
                  <a:off x="2760" y="194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0" name="Freeform 413"/>
                <p:cNvSpPr>
                  <a:spLocks/>
                </p:cNvSpPr>
                <p:nvPr/>
              </p:nvSpPr>
              <p:spPr bwMode="auto">
                <a:xfrm>
                  <a:off x="2716" y="190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1" name="Freeform 414"/>
                <p:cNvSpPr>
                  <a:spLocks/>
                </p:cNvSpPr>
                <p:nvPr/>
              </p:nvSpPr>
              <p:spPr bwMode="auto">
                <a:xfrm>
                  <a:off x="2666" y="1935"/>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2" name="Freeform 415"/>
                <p:cNvSpPr>
                  <a:spLocks/>
                </p:cNvSpPr>
                <p:nvPr/>
              </p:nvSpPr>
              <p:spPr bwMode="auto">
                <a:xfrm>
                  <a:off x="2618" y="1961"/>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3" name="Freeform 416"/>
                <p:cNvSpPr>
                  <a:spLocks/>
                </p:cNvSpPr>
                <p:nvPr/>
              </p:nvSpPr>
              <p:spPr bwMode="auto">
                <a:xfrm>
                  <a:off x="2584" y="2007"/>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4" name="Freeform 417"/>
                <p:cNvSpPr>
                  <a:spLocks/>
                </p:cNvSpPr>
                <p:nvPr/>
              </p:nvSpPr>
              <p:spPr bwMode="auto">
                <a:xfrm>
                  <a:off x="2536" y="207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5" name="Freeform 418"/>
                <p:cNvSpPr>
                  <a:spLocks/>
                </p:cNvSpPr>
                <p:nvPr/>
              </p:nvSpPr>
              <p:spPr bwMode="auto">
                <a:xfrm>
                  <a:off x="2488" y="212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6" name="Freeform 419"/>
                <p:cNvSpPr>
                  <a:spLocks/>
                </p:cNvSpPr>
                <p:nvPr/>
              </p:nvSpPr>
              <p:spPr bwMode="auto">
                <a:xfrm>
                  <a:off x="2438" y="21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7" name="Freeform 420"/>
                <p:cNvSpPr>
                  <a:spLocks/>
                </p:cNvSpPr>
                <p:nvPr/>
              </p:nvSpPr>
              <p:spPr bwMode="auto">
                <a:xfrm>
                  <a:off x="2390" y="228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38" name="Freeform 421"/>
                <p:cNvSpPr>
                  <a:spLocks/>
                </p:cNvSpPr>
                <p:nvPr/>
              </p:nvSpPr>
              <p:spPr bwMode="auto">
                <a:xfrm>
                  <a:off x="2346" y="233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chemeClr val="tx1"/>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
          <p:nvSpPr>
            <p:cNvPr id="9233" name="Line 422"/>
            <p:cNvSpPr>
              <a:spLocks noChangeShapeType="1"/>
            </p:cNvSpPr>
            <p:nvPr/>
          </p:nvSpPr>
          <p:spPr bwMode="auto">
            <a:xfrm flipV="1">
              <a:off x="1920" y="1019"/>
              <a:ext cx="0" cy="224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4" name="Line 423"/>
            <p:cNvSpPr>
              <a:spLocks noChangeShapeType="1"/>
            </p:cNvSpPr>
            <p:nvPr/>
          </p:nvSpPr>
          <p:spPr bwMode="auto">
            <a:xfrm flipV="1">
              <a:off x="3700" y="1019"/>
              <a:ext cx="0" cy="2244"/>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5" name="Text Box 425"/>
            <p:cNvSpPr txBox="1">
              <a:spLocks noChangeArrowheads="1"/>
            </p:cNvSpPr>
            <p:nvPr/>
          </p:nvSpPr>
          <p:spPr bwMode="auto">
            <a:xfrm>
              <a:off x="2607" y="3391"/>
              <a:ext cx="3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200" b="1">
                  <a:solidFill>
                    <a:srgbClr val="FFFFFF"/>
                  </a:solidFill>
                  <a:latin typeface="Book Antiqua" pitchFamily="18" charset="0"/>
                </a:rPr>
                <a:t>godziny</a:t>
              </a:r>
              <a:endParaRPr lang="fr-FR" altLang="pl-PL" sz="1200" b="1">
                <a:solidFill>
                  <a:srgbClr val="FFFFFF"/>
                </a:solidFill>
                <a:latin typeface="Book Antiqua" pitchFamily="18" charset="0"/>
              </a:endParaRPr>
            </a:p>
          </p:txBody>
        </p:sp>
        <p:sp>
          <p:nvSpPr>
            <p:cNvPr id="9236" name="Line 426"/>
            <p:cNvSpPr>
              <a:spLocks noChangeShapeType="1"/>
            </p:cNvSpPr>
            <p:nvPr/>
          </p:nvSpPr>
          <p:spPr bwMode="auto">
            <a:xfrm flipH="1">
              <a:off x="407" y="3462"/>
              <a:ext cx="21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7" name="Line 427"/>
            <p:cNvSpPr>
              <a:spLocks noChangeShapeType="1"/>
            </p:cNvSpPr>
            <p:nvPr/>
          </p:nvSpPr>
          <p:spPr bwMode="auto">
            <a:xfrm>
              <a:off x="3160" y="3458"/>
              <a:ext cx="219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9238" name="Freeform 430"/>
            <p:cNvSpPr>
              <a:spLocks/>
            </p:cNvSpPr>
            <p:nvPr/>
          </p:nvSpPr>
          <p:spPr bwMode="auto">
            <a:xfrm>
              <a:off x="4002" y="2152"/>
              <a:ext cx="1416" cy="918"/>
            </a:xfrm>
            <a:custGeom>
              <a:avLst/>
              <a:gdLst>
                <a:gd name="T0" fmla="*/ 0 w 1416"/>
                <a:gd name="T1" fmla="*/ 12 h 918"/>
                <a:gd name="T2" fmla="*/ 42 w 1416"/>
                <a:gd name="T3" fmla="*/ 92 h 918"/>
                <a:gd name="T4" fmla="*/ 96 w 1416"/>
                <a:gd name="T5" fmla="*/ 136 h 918"/>
                <a:gd name="T6" fmla="*/ 144 w 1416"/>
                <a:gd name="T7" fmla="*/ 356 h 918"/>
                <a:gd name="T8" fmla="*/ 192 w 1416"/>
                <a:gd name="T9" fmla="*/ 548 h 918"/>
                <a:gd name="T10" fmla="*/ 244 w 1416"/>
                <a:gd name="T11" fmla="*/ 508 h 918"/>
                <a:gd name="T12" fmla="*/ 288 w 1416"/>
                <a:gd name="T13" fmla="*/ 416 h 918"/>
                <a:gd name="T14" fmla="*/ 340 w 1416"/>
                <a:gd name="T15" fmla="*/ 546 h 918"/>
                <a:gd name="T16" fmla="*/ 384 w 1416"/>
                <a:gd name="T17" fmla="*/ 612 h 918"/>
                <a:gd name="T18" fmla="*/ 432 w 1416"/>
                <a:gd name="T19" fmla="*/ 710 h 918"/>
                <a:gd name="T20" fmla="*/ 480 w 1416"/>
                <a:gd name="T21" fmla="*/ 744 h 918"/>
                <a:gd name="T22" fmla="*/ 538 w 1416"/>
                <a:gd name="T23" fmla="*/ 738 h 918"/>
                <a:gd name="T24" fmla="*/ 582 w 1416"/>
                <a:gd name="T25" fmla="*/ 646 h 918"/>
                <a:gd name="T26" fmla="*/ 636 w 1416"/>
                <a:gd name="T27" fmla="*/ 746 h 918"/>
                <a:gd name="T28" fmla="*/ 686 w 1416"/>
                <a:gd name="T29" fmla="*/ 800 h 918"/>
                <a:gd name="T30" fmla="*/ 724 w 1416"/>
                <a:gd name="T31" fmla="*/ 908 h 918"/>
                <a:gd name="T32" fmla="*/ 778 w 1416"/>
                <a:gd name="T33" fmla="*/ 918 h 918"/>
                <a:gd name="T34" fmla="*/ 828 w 1416"/>
                <a:gd name="T35" fmla="*/ 874 h 918"/>
                <a:gd name="T36" fmla="*/ 874 w 1416"/>
                <a:gd name="T37" fmla="*/ 876 h 918"/>
                <a:gd name="T38" fmla="*/ 924 w 1416"/>
                <a:gd name="T39" fmla="*/ 752 h 918"/>
                <a:gd name="T40" fmla="*/ 974 w 1416"/>
                <a:gd name="T41" fmla="*/ 340 h 918"/>
                <a:gd name="T42" fmla="*/ 1022 w 1416"/>
                <a:gd name="T43" fmla="*/ 316 h 918"/>
                <a:gd name="T44" fmla="*/ 1074 w 1416"/>
                <a:gd name="T45" fmla="*/ 224 h 918"/>
                <a:gd name="T46" fmla="*/ 1120 w 1416"/>
                <a:gd name="T47" fmla="*/ 176 h 918"/>
                <a:gd name="T48" fmla="*/ 1168 w 1416"/>
                <a:gd name="T49" fmla="*/ 0 h 918"/>
                <a:gd name="T50" fmla="*/ 1222 w 1416"/>
                <a:gd name="T51" fmla="*/ 84 h 918"/>
                <a:gd name="T52" fmla="*/ 1266 w 1416"/>
                <a:gd name="T53" fmla="*/ 120 h 918"/>
                <a:gd name="T54" fmla="*/ 1310 w 1416"/>
                <a:gd name="T55" fmla="*/ 352 h 918"/>
                <a:gd name="T56" fmla="*/ 1364 w 1416"/>
                <a:gd name="T57" fmla="*/ 564 h 918"/>
                <a:gd name="T58" fmla="*/ 1416 w 1416"/>
                <a:gd name="T59" fmla="*/ 508 h 9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6"/>
                <a:gd name="T91" fmla="*/ 0 h 918"/>
                <a:gd name="T92" fmla="*/ 1416 w 1416"/>
                <a:gd name="T93" fmla="*/ 918 h 9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6" h="918">
                  <a:moveTo>
                    <a:pt x="0" y="12"/>
                  </a:moveTo>
                  <a:lnTo>
                    <a:pt x="42" y="92"/>
                  </a:lnTo>
                  <a:lnTo>
                    <a:pt x="96" y="136"/>
                  </a:lnTo>
                  <a:lnTo>
                    <a:pt x="144" y="356"/>
                  </a:lnTo>
                  <a:lnTo>
                    <a:pt x="192" y="548"/>
                  </a:lnTo>
                  <a:lnTo>
                    <a:pt x="244" y="508"/>
                  </a:lnTo>
                  <a:lnTo>
                    <a:pt x="288" y="416"/>
                  </a:lnTo>
                  <a:lnTo>
                    <a:pt x="340" y="546"/>
                  </a:lnTo>
                  <a:lnTo>
                    <a:pt x="384" y="612"/>
                  </a:lnTo>
                  <a:lnTo>
                    <a:pt x="432" y="710"/>
                  </a:lnTo>
                  <a:lnTo>
                    <a:pt x="480" y="744"/>
                  </a:lnTo>
                  <a:lnTo>
                    <a:pt x="538" y="738"/>
                  </a:lnTo>
                  <a:lnTo>
                    <a:pt x="582" y="646"/>
                  </a:lnTo>
                  <a:lnTo>
                    <a:pt x="636" y="746"/>
                  </a:lnTo>
                  <a:lnTo>
                    <a:pt x="686" y="800"/>
                  </a:lnTo>
                  <a:lnTo>
                    <a:pt x="724" y="908"/>
                  </a:lnTo>
                  <a:lnTo>
                    <a:pt x="778" y="918"/>
                  </a:lnTo>
                  <a:lnTo>
                    <a:pt x="828" y="874"/>
                  </a:lnTo>
                  <a:lnTo>
                    <a:pt x="874" y="876"/>
                  </a:lnTo>
                  <a:lnTo>
                    <a:pt x="924" y="752"/>
                  </a:lnTo>
                  <a:lnTo>
                    <a:pt x="974" y="340"/>
                  </a:lnTo>
                  <a:lnTo>
                    <a:pt x="1022" y="316"/>
                  </a:lnTo>
                  <a:lnTo>
                    <a:pt x="1074" y="224"/>
                  </a:lnTo>
                  <a:lnTo>
                    <a:pt x="1120" y="176"/>
                  </a:lnTo>
                  <a:lnTo>
                    <a:pt x="1168" y="0"/>
                  </a:lnTo>
                  <a:lnTo>
                    <a:pt x="1222" y="84"/>
                  </a:lnTo>
                  <a:lnTo>
                    <a:pt x="1266" y="120"/>
                  </a:lnTo>
                  <a:lnTo>
                    <a:pt x="1310" y="352"/>
                  </a:lnTo>
                  <a:lnTo>
                    <a:pt x="1364" y="564"/>
                  </a:lnTo>
                  <a:lnTo>
                    <a:pt x="1416" y="50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9239" name="Group 468"/>
            <p:cNvGrpSpPr>
              <a:grpSpLocks/>
            </p:cNvGrpSpPr>
            <p:nvPr/>
          </p:nvGrpSpPr>
          <p:grpSpPr bwMode="auto">
            <a:xfrm>
              <a:off x="3982" y="2126"/>
              <a:ext cx="1454" cy="965"/>
              <a:chOff x="3982" y="2126"/>
              <a:chExt cx="1454" cy="965"/>
            </a:xfrm>
          </p:grpSpPr>
          <p:sp>
            <p:nvSpPr>
              <p:cNvPr id="9272" name="Freeform 143"/>
              <p:cNvSpPr>
                <a:spLocks/>
              </p:cNvSpPr>
              <p:nvPr/>
            </p:nvSpPr>
            <p:spPr bwMode="auto">
              <a:xfrm>
                <a:off x="3982" y="213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3" name="Freeform 144"/>
              <p:cNvSpPr>
                <a:spLocks/>
              </p:cNvSpPr>
              <p:nvPr/>
            </p:nvSpPr>
            <p:spPr bwMode="auto">
              <a:xfrm>
                <a:off x="4029" y="2218"/>
                <a:ext cx="37" cy="50"/>
              </a:xfrm>
              <a:custGeom>
                <a:avLst/>
                <a:gdLst>
                  <a:gd name="T0" fmla="*/ 19 w 37"/>
                  <a:gd name="T1" fmla="*/ 0 h 50"/>
                  <a:gd name="T2" fmla="*/ 37 w 37"/>
                  <a:gd name="T3" fmla="*/ 50 h 50"/>
                  <a:gd name="T4" fmla="*/ 0 w 37"/>
                  <a:gd name="T5" fmla="*/ 50 h 50"/>
                  <a:gd name="T6" fmla="*/ 19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9" y="0"/>
                    </a:moveTo>
                    <a:lnTo>
                      <a:pt x="37"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4" name="Freeform 145"/>
              <p:cNvSpPr>
                <a:spLocks/>
              </p:cNvSpPr>
              <p:nvPr/>
            </p:nvSpPr>
            <p:spPr bwMode="auto">
              <a:xfrm>
                <a:off x="4079" y="2255"/>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5" name="Freeform 146"/>
              <p:cNvSpPr>
                <a:spLocks/>
              </p:cNvSpPr>
              <p:nvPr/>
            </p:nvSpPr>
            <p:spPr bwMode="auto">
              <a:xfrm>
                <a:off x="4129" y="2472"/>
                <a:ext cx="37" cy="50"/>
              </a:xfrm>
              <a:custGeom>
                <a:avLst/>
                <a:gdLst>
                  <a:gd name="T0" fmla="*/ 18 w 37"/>
                  <a:gd name="T1" fmla="*/ 0 h 50"/>
                  <a:gd name="T2" fmla="*/ 37 w 37"/>
                  <a:gd name="T3" fmla="*/ 50 h 50"/>
                  <a:gd name="T4" fmla="*/ 0 w 37"/>
                  <a:gd name="T5" fmla="*/ 50 h 50"/>
                  <a:gd name="T6" fmla="*/ 18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8" y="0"/>
                    </a:moveTo>
                    <a:lnTo>
                      <a:pt x="37" y="50"/>
                    </a:lnTo>
                    <a:lnTo>
                      <a:pt x="0" y="50"/>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6" name="Freeform 147"/>
              <p:cNvSpPr>
                <a:spLocks/>
              </p:cNvSpPr>
              <p:nvPr/>
            </p:nvSpPr>
            <p:spPr bwMode="auto">
              <a:xfrm>
                <a:off x="4175" y="2681"/>
                <a:ext cx="38" cy="50"/>
              </a:xfrm>
              <a:custGeom>
                <a:avLst/>
                <a:gdLst>
                  <a:gd name="T0" fmla="*/ 19 w 38"/>
                  <a:gd name="T1" fmla="*/ 0 h 50"/>
                  <a:gd name="T2" fmla="*/ 38 w 38"/>
                  <a:gd name="T3" fmla="*/ 50 h 50"/>
                  <a:gd name="T4" fmla="*/ 0 w 38"/>
                  <a:gd name="T5" fmla="*/ 50 h 50"/>
                  <a:gd name="T6" fmla="*/ 19 w 38"/>
                  <a:gd name="T7" fmla="*/ 0 h 50"/>
                  <a:gd name="T8" fmla="*/ 0 60000 65536"/>
                  <a:gd name="T9" fmla="*/ 0 60000 65536"/>
                  <a:gd name="T10" fmla="*/ 0 60000 65536"/>
                  <a:gd name="T11" fmla="*/ 0 60000 65536"/>
                  <a:gd name="T12" fmla="*/ 0 w 38"/>
                  <a:gd name="T13" fmla="*/ 0 h 50"/>
                  <a:gd name="T14" fmla="*/ 38 w 38"/>
                  <a:gd name="T15" fmla="*/ 50 h 50"/>
                </a:gdLst>
                <a:ahLst/>
                <a:cxnLst>
                  <a:cxn ang="T8">
                    <a:pos x="T0" y="T1"/>
                  </a:cxn>
                  <a:cxn ang="T9">
                    <a:pos x="T2" y="T3"/>
                  </a:cxn>
                  <a:cxn ang="T10">
                    <a:pos x="T4" y="T5"/>
                  </a:cxn>
                  <a:cxn ang="T11">
                    <a:pos x="T6" y="T7"/>
                  </a:cxn>
                </a:cxnLst>
                <a:rect l="T12" t="T13" r="T14" b="T15"/>
                <a:pathLst>
                  <a:path w="38" h="50">
                    <a:moveTo>
                      <a:pt x="19" y="0"/>
                    </a:moveTo>
                    <a:lnTo>
                      <a:pt x="38"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7" name="Freeform 148"/>
              <p:cNvSpPr>
                <a:spLocks/>
              </p:cNvSpPr>
              <p:nvPr/>
            </p:nvSpPr>
            <p:spPr bwMode="auto">
              <a:xfrm>
                <a:off x="4225" y="2636"/>
                <a:ext cx="38" cy="50"/>
              </a:xfrm>
              <a:custGeom>
                <a:avLst/>
                <a:gdLst>
                  <a:gd name="T0" fmla="*/ 19 w 38"/>
                  <a:gd name="T1" fmla="*/ 0 h 50"/>
                  <a:gd name="T2" fmla="*/ 38 w 38"/>
                  <a:gd name="T3" fmla="*/ 50 h 50"/>
                  <a:gd name="T4" fmla="*/ 0 w 38"/>
                  <a:gd name="T5" fmla="*/ 50 h 50"/>
                  <a:gd name="T6" fmla="*/ 19 w 38"/>
                  <a:gd name="T7" fmla="*/ 0 h 50"/>
                  <a:gd name="T8" fmla="*/ 0 60000 65536"/>
                  <a:gd name="T9" fmla="*/ 0 60000 65536"/>
                  <a:gd name="T10" fmla="*/ 0 60000 65536"/>
                  <a:gd name="T11" fmla="*/ 0 60000 65536"/>
                  <a:gd name="T12" fmla="*/ 0 w 38"/>
                  <a:gd name="T13" fmla="*/ 0 h 50"/>
                  <a:gd name="T14" fmla="*/ 38 w 38"/>
                  <a:gd name="T15" fmla="*/ 50 h 50"/>
                </a:gdLst>
                <a:ahLst/>
                <a:cxnLst>
                  <a:cxn ang="T8">
                    <a:pos x="T0" y="T1"/>
                  </a:cxn>
                  <a:cxn ang="T9">
                    <a:pos x="T2" y="T3"/>
                  </a:cxn>
                  <a:cxn ang="T10">
                    <a:pos x="T4" y="T5"/>
                  </a:cxn>
                  <a:cxn ang="T11">
                    <a:pos x="T6" y="T7"/>
                  </a:cxn>
                </a:cxnLst>
                <a:rect l="T12" t="T13" r="T14" b="T15"/>
                <a:pathLst>
                  <a:path w="38" h="50">
                    <a:moveTo>
                      <a:pt x="19" y="0"/>
                    </a:moveTo>
                    <a:lnTo>
                      <a:pt x="38"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8" name="Freeform 149"/>
              <p:cNvSpPr>
                <a:spLocks/>
              </p:cNvSpPr>
              <p:nvPr/>
            </p:nvSpPr>
            <p:spPr bwMode="auto">
              <a:xfrm>
                <a:off x="4275" y="2538"/>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9" name="Freeform 150"/>
              <p:cNvSpPr>
                <a:spLocks/>
              </p:cNvSpPr>
              <p:nvPr/>
            </p:nvSpPr>
            <p:spPr bwMode="auto">
              <a:xfrm>
                <a:off x="4322" y="2673"/>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0" name="Freeform 151"/>
              <p:cNvSpPr>
                <a:spLocks/>
              </p:cNvSpPr>
              <p:nvPr/>
            </p:nvSpPr>
            <p:spPr bwMode="auto">
              <a:xfrm>
                <a:off x="4372" y="2739"/>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1" name="Freeform 152"/>
              <p:cNvSpPr>
                <a:spLocks/>
              </p:cNvSpPr>
              <p:nvPr/>
            </p:nvSpPr>
            <p:spPr bwMode="auto">
              <a:xfrm>
                <a:off x="4418" y="2841"/>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2" name="Freeform 153"/>
              <p:cNvSpPr>
                <a:spLocks/>
              </p:cNvSpPr>
              <p:nvPr/>
            </p:nvSpPr>
            <p:spPr bwMode="auto">
              <a:xfrm>
                <a:off x="4468" y="287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3" name="Freeform 154"/>
              <p:cNvSpPr>
                <a:spLocks/>
              </p:cNvSpPr>
              <p:nvPr/>
            </p:nvSpPr>
            <p:spPr bwMode="auto">
              <a:xfrm>
                <a:off x="4518" y="286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4" name="Freeform 155"/>
              <p:cNvSpPr>
                <a:spLocks/>
              </p:cNvSpPr>
              <p:nvPr/>
            </p:nvSpPr>
            <p:spPr bwMode="auto">
              <a:xfrm>
                <a:off x="4565" y="2767"/>
                <a:ext cx="37" cy="50"/>
              </a:xfrm>
              <a:custGeom>
                <a:avLst/>
                <a:gdLst>
                  <a:gd name="T0" fmla="*/ 19 w 37"/>
                  <a:gd name="T1" fmla="*/ 0 h 50"/>
                  <a:gd name="T2" fmla="*/ 37 w 37"/>
                  <a:gd name="T3" fmla="*/ 50 h 50"/>
                  <a:gd name="T4" fmla="*/ 0 w 37"/>
                  <a:gd name="T5" fmla="*/ 50 h 50"/>
                  <a:gd name="T6" fmla="*/ 19 w 37"/>
                  <a:gd name="T7" fmla="*/ 0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19" y="0"/>
                    </a:moveTo>
                    <a:lnTo>
                      <a:pt x="37" y="50"/>
                    </a:lnTo>
                    <a:lnTo>
                      <a:pt x="0" y="50"/>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5" name="Freeform 156"/>
              <p:cNvSpPr>
                <a:spLocks/>
              </p:cNvSpPr>
              <p:nvPr/>
            </p:nvSpPr>
            <p:spPr bwMode="auto">
              <a:xfrm>
                <a:off x="4615" y="2866"/>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6" name="Freeform 157"/>
              <p:cNvSpPr>
                <a:spLocks/>
              </p:cNvSpPr>
              <p:nvPr/>
            </p:nvSpPr>
            <p:spPr bwMode="auto">
              <a:xfrm>
                <a:off x="4665" y="2919"/>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7" name="Freeform 158"/>
              <p:cNvSpPr>
                <a:spLocks/>
              </p:cNvSpPr>
              <p:nvPr/>
            </p:nvSpPr>
            <p:spPr bwMode="auto">
              <a:xfrm>
                <a:off x="4711" y="303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8" name="Freeform 159"/>
              <p:cNvSpPr>
                <a:spLocks/>
              </p:cNvSpPr>
              <p:nvPr/>
            </p:nvSpPr>
            <p:spPr bwMode="auto">
              <a:xfrm>
                <a:off x="4761" y="30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89" name="Freeform 160"/>
              <p:cNvSpPr>
                <a:spLocks/>
              </p:cNvSpPr>
              <p:nvPr/>
            </p:nvSpPr>
            <p:spPr bwMode="auto">
              <a:xfrm>
                <a:off x="4811" y="3005"/>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0" name="Freeform 161"/>
              <p:cNvSpPr>
                <a:spLocks/>
              </p:cNvSpPr>
              <p:nvPr/>
            </p:nvSpPr>
            <p:spPr bwMode="auto">
              <a:xfrm>
                <a:off x="4858" y="3005"/>
                <a:ext cx="37" cy="49"/>
              </a:xfrm>
              <a:custGeom>
                <a:avLst/>
                <a:gdLst>
                  <a:gd name="T0" fmla="*/ 19 w 37"/>
                  <a:gd name="T1" fmla="*/ 0 h 49"/>
                  <a:gd name="T2" fmla="*/ 37 w 37"/>
                  <a:gd name="T3" fmla="*/ 49 h 49"/>
                  <a:gd name="T4" fmla="*/ 0 w 37"/>
                  <a:gd name="T5" fmla="*/ 49 h 49"/>
                  <a:gd name="T6" fmla="*/ 19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9" y="0"/>
                    </a:moveTo>
                    <a:lnTo>
                      <a:pt x="37"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1" name="Freeform 162"/>
              <p:cNvSpPr>
                <a:spLocks/>
              </p:cNvSpPr>
              <p:nvPr/>
            </p:nvSpPr>
            <p:spPr bwMode="auto">
              <a:xfrm>
                <a:off x="4908" y="2874"/>
                <a:ext cx="37" cy="49"/>
              </a:xfrm>
              <a:custGeom>
                <a:avLst/>
                <a:gdLst>
                  <a:gd name="T0" fmla="*/ 18 w 37"/>
                  <a:gd name="T1" fmla="*/ 0 h 49"/>
                  <a:gd name="T2" fmla="*/ 37 w 37"/>
                  <a:gd name="T3" fmla="*/ 49 h 49"/>
                  <a:gd name="T4" fmla="*/ 0 w 37"/>
                  <a:gd name="T5" fmla="*/ 49 h 49"/>
                  <a:gd name="T6" fmla="*/ 18 w 37"/>
                  <a:gd name="T7" fmla="*/ 0 h 49"/>
                  <a:gd name="T8" fmla="*/ 0 60000 65536"/>
                  <a:gd name="T9" fmla="*/ 0 60000 65536"/>
                  <a:gd name="T10" fmla="*/ 0 60000 65536"/>
                  <a:gd name="T11" fmla="*/ 0 60000 65536"/>
                  <a:gd name="T12" fmla="*/ 0 w 37"/>
                  <a:gd name="T13" fmla="*/ 0 h 49"/>
                  <a:gd name="T14" fmla="*/ 37 w 37"/>
                  <a:gd name="T15" fmla="*/ 49 h 49"/>
                </a:gdLst>
                <a:ahLst/>
                <a:cxnLst>
                  <a:cxn ang="T8">
                    <a:pos x="T0" y="T1"/>
                  </a:cxn>
                  <a:cxn ang="T9">
                    <a:pos x="T2" y="T3"/>
                  </a:cxn>
                  <a:cxn ang="T10">
                    <a:pos x="T4" y="T5"/>
                  </a:cxn>
                  <a:cxn ang="T11">
                    <a:pos x="T6" y="T7"/>
                  </a:cxn>
                </a:cxnLst>
                <a:rect l="T12" t="T13" r="T14" b="T15"/>
                <a:pathLst>
                  <a:path w="37" h="49">
                    <a:moveTo>
                      <a:pt x="18" y="0"/>
                    </a:moveTo>
                    <a:lnTo>
                      <a:pt x="37" y="49"/>
                    </a:lnTo>
                    <a:lnTo>
                      <a:pt x="0" y="49"/>
                    </a:lnTo>
                    <a:lnTo>
                      <a:pt x="18"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2" name="Freeform 164"/>
              <p:cNvSpPr>
                <a:spLocks/>
              </p:cNvSpPr>
              <p:nvPr/>
            </p:nvSpPr>
            <p:spPr bwMode="auto">
              <a:xfrm>
                <a:off x="4958" y="246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3" name="Freeform 165"/>
              <p:cNvSpPr>
                <a:spLocks/>
              </p:cNvSpPr>
              <p:nvPr/>
            </p:nvSpPr>
            <p:spPr bwMode="auto">
              <a:xfrm>
                <a:off x="5004" y="24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4" name="Freeform 446"/>
              <p:cNvSpPr>
                <a:spLocks/>
              </p:cNvSpPr>
              <p:nvPr/>
            </p:nvSpPr>
            <p:spPr bwMode="auto">
              <a:xfrm>
                <a:off x="5062" y="234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5" name="Freeform 447"/>
              <p:cNvSpPr>
                <a:spLocks/>
              </p:cNvSpPr>
              <p:nvPr/>
            </p:nvSpPr>
            <p:spPr bwMode="auto">
              <a:xfrm>
                <a:off x="5104" y="2290"/>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6" name="Freeform 448"/>
              <p:cNvSpPr>
                <a:spLocks/>
              </p:cNvSpPr>
              <p:nvPr/>
            </p:nvSpPr>
            <p:spPr bwMode="auto">
              <a:xfrm>
                <a:off x="5150" y="2126"/>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7" name="Freeform 449"/>
              <p:cNvSpPr>
                <a:spLocks/>
              </p:cNvSpPr>
              <p:nvPr/>
            </p:nvSpPr>
            <p:spPr bwMode="auto">
              <a:xfrm>
                <a:off x="5200" y="2200"/>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8" name="Freeform 450"/>
              <p:cNvSpPr>
                <a:spLocks/>
              </p:cNvSpPr>
              <p:nvPr/>
            </p:nvSpPr>
            <p:spPr bwMode="auto">
              <a:xfrm>
                <a:off x="5246" y="2242"/>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99" name="Freeform 451"/>
              <p:cNvSpPr>
                <a:spLocks/>
              </p:cNvSpPr>
              <p:nvPr/>
            </p:nvSpPr>
            <p:spPr bwMode="auto">
              <a:xfrm>
                <a:off x="5286" y="243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00" name="Freeform 452"/>
              <p:cNvSpPr>
                <a:spLocks/>
              </p:cNvSpPr>
              <p:nvPr/>
            </p:nvSpPr>
            <p:spPr bwMode="auto">
              <a:xfrm>
                <a:off x="5346" y="2674"/>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301" name="Freeform 453"/>
              <p:cNvSpPr>
                <a:spLocks/>
              </p:cNvSpPr>
              <p:nvPr/>
            </p:nvSpPr>
            <p:spPr bwMode="auto">
              <a:xfrm>
                <a:off x="5398" y="2628"/>
                <a:ext cx="38" cy="49"/>
              </a:xfrm>
              <a:custGeom>
                <a:avLst/>
                <a:gdLst>
                  <a:gd name="T0" fmla="*/ 19 w 38"/>
                  <a:gd name="T1" fmla="*/ 0 h 49"/>
                  <a:gd name="T2" fmla="*/ 38 w 38"/>
                  <a:gd name="T3" fmla="*/ 49 h 49"/>
                  <a:gd name="T4" fmla="*/ 0 w 38"/>
                  <a:gd name="T5" fmla="*/ 49 h 49"/>
                  <a:gd name="T6" fmla="*/ 19 w 38"/>
                  <a:gd name="T7" fmla="*/ 0 h 49"/>
                  <a:gd name="T8" fmla="*/ 0 60000 65536"/>
                  <a:gd name="T9" fmla="*/ 0 60000 65536"/>
                  <a:gd name="T10" fmla="*/ 0 60000 65536"/>
                  <a:gd name="T11" fmla="*/ 0 60000 65536"/>
                  <a:gd name="T12" fmla="*/ 0 w 38"/>
                  <a:gd name="T13" fmla="*/ 0 h 49"/>
                  <a:gd name="T14" fmla="*/ 38 w 38"/>
                  <a:gd name="T15" fmla="*/ 49 h 49"/>
                </a:gdLst>
                <a:ahLst/>
                <a:cxnLst>
                  <a:cxn ang="T8">
                    <a:pos x="T0" y="T1"/>
                  </a:cxn>
                  <a:cxn ang="T9">
                    <a:pos x="T2" y="T3"/>
                  </a:cxn>
                  <a:cxn ang="T10">
                    <a:pos x="T4" y="T5"/>
                  </a:cxn>
                  <a:cxn ang="T11">
                    <a:pos x="T6" y="T7"/>
                  </a:cxn>
                </a:cxnLst>
                <a:rect l="T12" t="T13" r="T14" b="T15"/>
                <a:pathLst>
                  <a:path w="38" h="49">
                    <a:moveTo>
                      <a:pt x="19" y="0"/>
                    </a:moveTo>
                    <a:lnTo>
                      <a:pt x="38" y="49"/>
                    </a:lnTo>
                    <a:lnTo>
                      <a:pt x="0" y="49"/>
                    </a:lnTo>
                    <a:lnTo>
                      <a:pt x="19" y="0"/>
                    </a:lnTo>
                    <a:close/>
                  </a:path>
                </a:pathLst>
              </a:custGeom>
              <a:solidFill>
                <a:srgbClr val="FFFFFF"/>
              </a:solidFill>
              <a:ln w="12700">
                <a:solidFill>
                  <a:schemeClr val="tx1"/>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nvGrpSpPr>
            <p:cNvPr id="9240" name="Group 454"/>
            <p:cNvGrpSpPr>
              <a:grpSpLocks/>
            </p:cNvGrpSpPr>
            <p:nvPr/>
          </p:nvGrpSpPr>
          <p:grpSpPr bwMode="auto">
            <a:xfrm>
              <a:off x="3982" y="1747"/>
              <a:ext cx="913" cy="996"/>
              <a:chOff x="3982" y="1747"/>
              <a:chExt cx="913" cy="996"/>
            </a:xfrm>
          </p:grpSpPr>
          <p:sp>
            <p:nvSpPr>
              <p:cNvPr id="9253" name="Freeform 236"/>
              <p:cNvSpPr>
                <a:spLocks/>
              </p:cNvSpPr>
              <p:nvPr/>
            </p:nvSpPr>
            <p:spPr bwMode="auto">
              <a:xfrm>
                <a:off x="3982" y="1940"/>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4" name="Freeform 237"/>
              <p:cNvSpPr>
                <a:spLocks/>
              </p:cNvSpPr>
              <p:nvPr/>
            </p:nvSpPr>
            <p:spPr bwMode="auto">
              <a:xfrm>
                <a:off x="4029" y="1747"/>
                <a:ext cx="37" cy="49"/>
              </a:xfrm>
              <a:custGeom>
                <a:avLst/>
                <a:gdLst>
                  <a:gd name="T0" fmla="*/ 19 w 37"/>
                  <a:gd name="T1" fmla="*/ 0 h 49"/>
                  <a:gd name="T2" fmla="*/ 37 w 37"/>
                  <a:gd name="T3" fmla="*/ 25 h 49"/>
                  <a:gd name="T4" fmla="*/ 19 w 37"/>
                  <a:gd name="T5" fmla="*/ 49 h 49"/>
                  <a:gd name="T6" fmla="*/ 0 w 37"/>
                  <a:gd name="T7" fmla="*/ 25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5" name="Freeform 238"/>
              <p:cNvSpPr>
                <a:spLocks/>
              </p:cNvSpPr>
              <p:nvPr/>
            </p:nvSpPr>
            <p:spPr bwMode="auto">
              <a:xfrm>
                <a:off x="4079" y="1960"/>
                <a:ext cx="37" cy="49"/>
              </a:xfrm>
              <a:custGeom>
                <a:avLst/>
                <a:gdLst>
                  <a:gd name="T0" fmla="*/ 18 w 37"/>
                  <a:gd name="T1" fmla="*/ 0 h 49"/>
                  <a:gd name="T2" fmla="*/ 37 w 37"/>
                  <a:gd name="T3" fmla="*/ 25 h 49"/>
                  <a:gd name="T4" fmla="*/ 18 w 37"/>
                  <a:gd name="T5" fmla="*/ 49 h 49"/>
                  <a:gd name="T6" fmla="*/ 0 w 37"/>
                  <a:gd name="T7" fmla="*/ 25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5"/>
                    </a:lnTo>
                    <a:lnTo>
                      <a:pt x="18" y="49"/>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6" name="Freeform 239"/>
              <p:cNvSpPr>
                <a:spLocks/>
              </p:cNvSpPr>
              <p:nvPr/>
            </p:nvSpPr>
            <p:spPr bwMode="auto">
              <a:xfrm>
                <a:off x="4129" y="2071"/>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7" name="Freeform 240"/>
              <p:cNvSpPr>
                <a:spLocks/>
              </p:cNvSpPr>
              <p:nvPr/>
            </p:nvSpPr>
            <p:spPr bwMode="auto">
              <a:xfrm>
                <a:off x="4175" y="2206"/>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8" name="Freeform 241"/>
              <p:cNvSpPr>
                <a:spLocks/>
              </p:cNvSpPr>
              <p:nvPr/>
            </p:nvSpPr>
            <p:spPr bwMode="auto">
              <a:xfrm>
                <a:off x="4225" y="2177"/>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9" name="Freeform 242"/>
              <p:cNvSpPr>
                <a:spLocks/>
              </p:cNvSpPr>
              <p:nvPr/>
            </p:nvSpPr>
            <p:spPr bwMode="auto">
              <a:xfrm>
                <a:off x="4275" y="2153"/>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0" name="Freeform 243"/>
              <p:cNvSpPr>
                <a:spLocks/>
              </p:cNvSpPr>
              <p:nvPr/>
            </p:nvSpPr>
            <p:spPr bwMode="auto">
              <a:xfrm>
                <a:off x="4322" y="2407"/>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1" name="Freeform 244"/>
              <p:cNvSpPr>
                <a:spLocks/>
              </p:cNvSpPr>
              <p:nvPr/>
            </p:nvSpPr>
            <p:spPr bwMode="auto">
              <a:xfrm>
                <a:off x="4372" y="2411"/>
                <a:ext cx="37" cy="49"/>
              </a:xfrm>
              <a:custGeom>
                <a:avLst/>
                <a:gdLst>
                  <a:gd name="T0" fmla="*/ 18 w 37"/>
                  <a:gd name="T1" fmla="*/ 0 h 49"/>
                  <a:gd name="T2" fmla="*/ 37 w 37"/>
                  <a:gd name="T3" fmla="*/ 25 h 49"/>
                  <a:gd name="T4" fmla="*/ 18 w 37"/>
                  <a:gd name="T5" fmla="*/ 49 h 49"/>
                  <a:gd name="T6" fmla="*/ 0 w 37"/>
                  <a:gd name="T7" fmla="*/ 25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5"/>
                    </a:lnTo>
                    <a:lnTo>
                      <a:pt x="18" y="49"/>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2" name="Freeform 245"/>
              <p:cNvSpPr>
                <a:spLocks/>
              </p:cNvSpPr>
              <p:nvPr/>
            </p:nvSpPr>
            <p:spPr bwMode="auto">
              <a:xfrm>
                <a:off x="4418" y="2493"/>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3" name="Freeform 246"/>
              <p:cNvSpPr>
                <a:spLocks/>
              </p:cNvSpPr>
              <p:nvPr/>
            </p:nvSpPr>
            <p:spPr bwMode="auto">
              <a:xfrm>
                <a:off x="4468" y="2472"/>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4" name="Freeform 247"/>
              <p:cNvSpPr>
                <a:spLocks/>
              </p:cNvSpPr>
              <p:nvPr/>
            </p:nvSpPr>
            <p:spPr bwMode="auto">
              <a:xfrm>
                <a:off x="4518" y="2517"/>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5" name="Freeform 248"/>
              <p:cNvSpPr>
                <a:spLocks/>
              </p:cNvSpPr>
              <p:nvPr/>
            </p:nvSpPr>
            <p:spPr bwMode="auto">
              <a:xfrm>
                <a:off x="4565" y="2546"/>
                <a:ext cx="37" cy="49"/>
              </a:xfrm>
              <a:custGeom>
                <a:avLst/>
                <a:gdLst>
                  <a:gd name="T0" fmla="*/ 19 w 37"/>
                  <a:gd name="T1" fmla="*/ 0 h 49"/>
                  <a:gd name="T2" fmla="*/ 37 w 37"/>
                  <a:gd name="T3" fmla="*/ 25 h 49"/>
                  <a:gd name="T4" fmla="*/ 19 w 37"/>
                  <a:gd name="T5" fmla="*/ 49 h 49"/>
                  <a:gd name="T6" fmla="*/ 0 w 37"/>
                  <a:gd name="T7" fmla="*/ 25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6" name="Freeform 249"/>
              <p:cNvSpPr>
                <a:spLocks/>
              </p:cNvSpPr>
              <p:nvPr/>
            </p:nvSpPr>
            <p:spPr bwMode="auto">
              <a:xfrm>
                <a:off x="4615" y="2649"/>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7" name="Freeform 250"/>
              <p:cNvSpPr>
                <a:spLocks/>
              </p:cNvSpPr>
              <p:nvPr/>
            </p:nvSpPr>
            <p:spPr bwMode="auto">
              <a:xfrm>
                <a:off x="4665" y="2636"/>
                <a:ext cx="37" cy="50"/>
              </a:xfrm>
              <a:custGeom>
                <a:avLst/>
                <a:gdLst>
                  <a:gd name="T0" fmla="*/ 18 w 37"/>
                  <a:gd name="T1" fmla="*/ 0 h 50"/>
                  <a:gd name="T2" fmla="*/ 37 w 37"/>
                  <a:gd name="T3" fmla="*/ 25 h 50"/>
                  <a:gd name="T4" fmla="*/ 18 w 37"/>
                  <a:gd name="T5" fmla="*/ 50 h 50"/>
                  <a:gd name="T6" fmla="*/ 0 w 37"/>
                  <a:gd name="T7" fmla="*/ 25 h 50"/>
                  <a:gd name="T8" fmla="*/ 18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18" y="0"/>
                    </a:moveTo>
                    <a:lnTo>
                      <a:pt x="37" y="25"/>
                    </a:lnTo>
                    <a:lnTo>
                      <a:pt x="18" y="50"/>
                    </a:lnTo>
                    <a:lnTo>
                      <a:pt x="0" y="25"/>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8" name="Freeform 251"/>
              <p:cNvSpPr>
                <a:spLocks/>
              </p:cNvSpPr>
              <p:nvPr/>
            </p:nvSpPr>
            <p:spPr bwMode="auto">
              <a:xfrm>
                <a:off x="4711" y="2419"/>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69" name="Freeform 252"/>
              <p:cNvSpPr>
                <a:spLocks/>
              </p:cNvSpPr>
              <p:nvPr/>
            </p:nvSpPr>
            <p:spPr bwMode="auto">
              <a:xfrm>
                <a:off x="4761" y="2636"/>
                <a:ext cx="38" cy="50"/>
              </a:xfrm>
              <a:custGeom>
                <a:avLst/>
                <a:gdLst>
                  <a:gd name="T0" fmla="*/ 19 w 38"/>
                  <a:gd name="T1" fmla="*/ 0 h 50"/>
                  <a:gd name="T2" fmla="*/ 38 w 38"/>
                  <a:gd name="T3" fmla="*/ 25 h 50"/>
                  <a:gd name="T4" fmla="*/ 19 w 38"/>
                  <a:gd name="T5" fmla="*/ 50 h 50"/>
                  <a:gd name="T6" fmla="*/ 0 w 38"/>
                  <a:gd name="T7" fmla="*/ 25 h 50"/>
                  <a:gd name="T8" fmla="*/ 19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19" y="0"/>
                    </a:moveTo>
                    <a:lnTo>
                      <a:pt x="38" y="25"/>
                    </a:lnTo>
                    <a:lnTo>
                      <a:pt x="19" y="50"/>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0" name="Freeform 253"/>
              <p:cNvSpPr>
                <a:spLocks/>
              </p:cNvSpPr>
              <p:nvPr/>
            </p:nvSpPr>
            <p:spPr bwMode="auto">
              <a:xfrm>
                <a:off x="4811" y="2694"/>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71" name="Freeform 254"/>
              <p:cNvSpPr>
                <a:spLocks/>
              </p:cNvSpPr>
              <p:nvPr/>
            </p:nvSpPr>
            <p:spPr bwMode="auto">
              <a:xfrm>
                <a:off x="4858" y="2493"/>
                <a:ext cx="37" cy="49"/>
              </a:xfrm>
              <a:custGeom>
                <a:avLst/>
                <a:gdLst>
                  <a:gd name="T0" fmla="*/ 19 w 37"/>
                  <a:gd name="T1" fmla="*/ 0 h 49"/>
                  <a:gd name="T2" fmla="*/ 37 w 37"/>
                  <a:gd name="T3" fmla="*/ 24 h 49"/>
                  <a:gd name="T4" fmla="*/ 19 w 37"/>
                  <a:gd name="T5" fmla="*/ 49 h 49"/>
                  <a:gd name="T6" fmla="*/ 0 w 37"/>
                  <a:gd name="T7" fmla="*/ 24 h 49"/>
                  <a:gd name="T8" fmla="*/ 19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9" y="0"/>
                    </a:moveTo>
                    <a:lnTo>
                      <a:pt x="37"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nvGrpSpPr>
            <p:cNvPr id="9241" name="Group 455"/>
            <p:cNvGrpSpPr>
              <a:grpSpLocks/>
            </p:cNvGrpSpPr>
            <p:nvPr/>
          </p:nvGrpSpPr>
          <p:grpSpPr bwMode="auto">
            <a:xfrm>
              <a:off x="4000" y="1754"/>
              <a:ext cx="1434" cy="958"/>
              <a:chOff x="4000" y="1754"/>
              <a:chExt cx="1434" cy="958"/>
            </a:xfrm>
          </p:grpSpPr>
          <p:sp>
            <p:nvSpPr>
              <p:cNvPr id="9242" name="Freeform 456"/>
              <p:cNvSpPr>
                <a:spLocks/>
              </p:cNvSpPr>
              <p:nvPr/>
            </p:nvSpPr>
            <p:spPr bwMode="auto">
              <a:xfrm>
                <a:off x="4000" y="1762"/>
                <a:ext cx="1414" cy="950"/>
              </a:xfrm>
              <a:custGeom>
                <a:avLst/>
                <a:gdLst>
                  <a:gd name="T0" fmla="*/ 0 w 1414"/>
                  <a:gd name="T1" fmla="*/ 202 h 950"/>
                  <a:gd name="T2" fmla="*/ 50 w 1414"/>
                  <a:gd name="T3" fmla="*/ 0 h 950"/>
                  <a:gd name="T4" fmla="*/ 96 w 1414"/>
                  <a:gd name="T5" fmla="*/ 224 h 950"/>
                  <a:gd name="T6" fmla="*/ 144 w 1414"/>
                  <a:gd name="T7" fmla="*/ 336 h 950"/>
                  <a:gd name="T8" fmla="*/ 190 w 1414"/>
                  <a:gd name="T9" fmla="*/ 474 h 950"/>
                  <a:gd name="T10" fmla="*/ 242 w 1414"/>
                  <a:gd name="T11" fmla="*/ 434 h 950"/>
                  <a:gd name="T12" fmla="*/ 296 w 1414"/>
                  <a:gd name="T13" fmla="*/ 416 h 950"/>
                  <a:gd name="T14" fmla="*/ 342 w 1414"/>
                  <a:gd name="T15" fmla="*/ 668 h 950"/>
                  <a:gd name="T16" fmla="*/ 390 w 1414"/>
                  <a:gd name="T17" fmla="*/ 670 h 950"/>
                  <a:gd name="T18" fmla="*/ 440 w 1414"/>
                  <a:gd name="T19" fmla="*/ 750 h 950"/>
                  <a:gd name="T20" fmla="*/ 488 w 1414"/>
                  <a:gd name="T21" fmla="*/ 732 h 950"/>
                  <a:gd name="T22" fmla="*/ 538 w 1414"/>
                  <a:gd name="T23" fmla="*/ 782 h 950"/>
                  <a:gd name="T24" fmla="*/ 580 w 1414"/>
                  <a:gd name="T25" fmla="*/ 806 h 950"/>
                  <a:gd name="T26" fmla="*/ 634 w 1414"/>
                  <a:gd name="T27" fmla="*/ 910 h 950"/>
                  <a:gd name="T28" fmla="*/ 682 w 1414"/>
                  <a:gd name="T29" fmla="*/ 894 h 950"/>
                  <a:gd name="T30" fmla="*/ 728 w 1414"/>
                  <a:gd name="T31" fmla="*/ 680 h 950"/>
                  <a:gd name="T32" fmla="*/ 782 w 1414"/>
                  <a:gd name="T33" fmla="*/ 898 h 950"/>
                  <a:gd name="T34" fmla="*/ 834 w 1414"/>
                  <a:gd name="T35" fmla="*/ 950 h 950"/>
                  <a:gd name="T36" fmla="*/ 876 w 1414"/>
                  <a:gd name="T37" fmla="*/ 758 h 950"/>
                  <a:gd name="T38" fmla="*/ 918 w 1414"/>
                  <a:gd name="T39" fmla="*/ 568 h 950"/>
                  <a:gd name="T40" fmla="*/ 978 w 1414"/>
                  <a:gd name="T41" fmla="*/ 728 h 950"/>
                  <a:gd name="T42" fmla="*/ 1022 w 1414"/>
                  <a:gd name="T43" fmla="*/ 478 h 950"/>
                  <a:gd name="T44" fmla="*/ 1074 w 1414"/>
                  <a:gd name="T45" fmla="*/ 468 h 950"/>
                  <a:gd name="T46" fmla="*/ 1124 w 1414"/>
                  <a:gd name="T47" fmla="*/ 234 h 950"/>
                  <a:gd name="T48" fmla="*/ 1170 w 1414"/>
                  <a:gd name="T49" fmla="*/ 224 h 950"/>
                  <a:gd name="T50" fmla="*/ 1218 w 1414"/>
                  <a:gd name="T51" fmla="*/ 8 h 950"/>
                  <a:gd name="T52" fmla="*/ 1272 w 1414"/>
                  <a:gd name="T53" fmla="*/ 230 h 950"/>
                  <a:gd name="T54" fmla="*/ 1316 w 1414"/>
                  <a:gd name="T55" fmla="*/ 338 h 950"/>
                  <a:gd name="T56" fmla="*/ 1362 w 1414"/>
                  <a:gd name="T57" fmla="*/ 450 h 950"/>
                  <a:gd name="T58" fmla="*/ 1414 w 1414"/>
                  <a:gd name="T59" fmla="*/ 446 h 9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4"/>
                  <a:gd name="T91" fmla="*/ 0 h 950"/>
                  <a:gd name="T92" fmla="*/ 1414 w 1414"/>
                  <a:gd name="T93" fmla="*/ 950 h 9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4" h="950">
                    <a:moveTo>
                      <a:pt x="0" y="202"/>
                    </a:moveTo>
                    <a:lnTo>
                      <a:pt x="50" y="0"/>
                    </a:lnTo>
                    <a:lnTo>
                      <a:pt x="96" y="224"/>
                    </a:lnTo>
                    <a:lnTo>
                      <a:pt x="144" y="336"/>
                    </a:lnTo>
                    <a:lnTo>
                      <a:pt x="190" y="474"/>
                    </a:lnTo>
                    <a:lnTo>
                      <a:pt x="242" y="434"/>
                    </a:lnTo>
                    <a:lnTo>
                      <a:pt x="296" y="416"/>
                    </a:lnTo>
                    <a:lnTo>
                      <a:pt x="342" y="668"/>
                    </a:lnTo>
                    <a:lnTo>
                      <a:pt x="390" y="670"/>
                    </a:lnTo>
                    <a:lnTo>
                      <a:pt x="440" y="750"/>
                    </a:lnTo>
                    <a:lnTo>
                      <a:pt x="488" y="732"/>
                    </a:lnTo>
                    <a:lnTo>
                      <a:pt x="538" y="782"/>
                    </a:lnTo>
                    <a:lnTo>
                      <a:pt x="580" y="806"/>
                    </a:lnTo>
                    <a:lnTo>
                      <a:pt x="634" y="910"/>
                    </a:lnTo>
                    <a:lnTo>
                      <a:pt x="682" y="894"/>
                    </a:lnTo>
                    <a:lnTo>
                      <a:pt x="728" y="680"/>
                    </a:lnTo>
                    <a:lnTo>
                      <a:pt x="782" y="898"/>
                    </a:lnTo>
                    <a:lnTo>
                      <a:pt x="834" y="950"/>
                    </a:lnTo>
                    <a:lnTo>
                      <a:pt x="876" y="758"/>
                    </a:lnTo>
                    <a:lnTo>
                      <a:pt x="918" y="568"/>
                    </a:lnTo>
                    <a:lnTo>
                      <a:pt x="978" y="728"/>
                    </a:lnTo>
                    <a:lnTo>
                      <a:pt x="1022" y="478"/>
                    </a:lnTo>
                    <a:lnTo>
                      <a:pt x="1074" y="468"/>
                    </a:lnTo>
                    <a:lnTo>
                      <a:pt x="1124" y="234"/>
                    </a:lnTo>
                    <a:lnTo>
                      <a:pt x="1170" y="224"/>
                    </a:lnTo>
                    <a:lnTo>
                      <a:pt x="1218" y="8"/>
                    </a:lnTo>
                    <a:lnTo>
                      <a:pt x="1272" y="230"/>
                    </a:lnTo>
                    <a:lnTo>
                      <a:pt x="1316" y="338"/>
                    </a:lnTo>
                    <a:lnTo>
                      <a:pt x="1362" y="450"/>
                    </a:lnTo>
                    <a:lnTo>
                      <a:pt x="1414" y="446"/>
                    </a:lnTo>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3" name="Freeform 457"/>
              <p:cNvSpPr>
                <a:spLocks/>
              </p:cNvSpPr>
              <p:nvPr/>
            </p:nvSpPr>
            <p:spPr bwMode="auto">
              <a:xfrm>
                <a:off x="4902" y="2317"/>
                <a:ext cx="37" cy="49"/>
              </a:xfrm>
              <a:custGeom>
                <a:avLst/>
                <a:gdLst>
                  <a:gd name="T0" fmla="*/ 18 w 37"/>
                  <a:gd name="T1" fmla="*/ 0 h 49"/>
                  <a:gd name="T2" fmla="*/ 37 w 37"/>
                  <a:gd name="T3" fmla="*/ 24 h 49"/>
                  <a:gd name="T4" fmla="*/ 18 w 37"/>
                  <a:gd name="T5" fmla="*/ 49 h 49"/>
                  <a:gd name="T6" fmla="*/ 0 w 37"/>
                  <a:gd name="T7" fmla="*/ 24 h 49"/>
                  <a:gd name="T8" fmla="*/ 18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18" y="0"/>
                    </a:moveTo>
                    <a:lnTo>
                      <a:pt x="37" y="24"/>
                    </a:lnTo>
                    <a:lnTo>
                      <a:pt x="18" y="49"/>
                    </a:lnTo>
                    <a:lnTo>
                      <a:pt x="0" y="24"/>
                    </a:lnTo>
                    <a:lnTo>
                      <a:pt x="18"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4" name="Freeform 458"/>
              <p:cNvSpPr>
                <a:spLocks/>
              </p:cNvSpPr>
              <p:nvPr/>
            </p:nvSpPr>
            <p:spPr bwMode="auto">
              <a:xfrm>
                <a:off x="5002" y="2218"/>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5" name="Freeform 459"/>
              <p:cNvSpPr>
                <a:spLocks/>
              </p:cNvSpPr>
              <p:nvPr/>
            </p:nvSpPr>
            <p:spPr bwMode="auto">
              <a:xfrm>
                <a:off x="5056" y="2208"/>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6" name="Freeform 460"/>
              <p:cNvSpPr>
                <a:spLocks/>
              </p:cNvSpPr>
              <p:nvPr/>
            </p:nvSpPr>
            <p:spPr bwMode="auto">
              <a:xfrm>
                <a:off x="5104" y="1972"/>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7" name="Freeform 461"/>
              <p:cNvSpPr>
                <a:spLocks/>
              </p:cNvSpPr>
              <p:nvPr/>
            </p:nvSpPr>
            <p:spPr bwMode="auto">
              <a:xfrm>
                <a:off x="5200" y="175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8" name="Freeform 462"/>
              <p:cNvSpPr>
                <a:spLocks/>
              </p:cNvSpPr>
              <p:nvPr/>
            </p:nvSpPr>
            <p:spPr bwMode="auto">
              <a:xfrm>
                <a:off x="5252" y="1966"/>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49" name="Freeform 463"/>
              <p:cNvSpPr>
                <a:spLocks/>
              </p:cNvSpPr>
              <p:nvPr/>
            </p:nvSpPr>
            <p:spPr bwMode="auto">
              <a:xfrm>
                <a:off x="5294" y="207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0" name="Freeform 464"/>
              <p:cNvSpPr>
                <a:spLocks/>
              </p:cNvSpPr>
              <p:nvPr/>
            </p:nvSpPr>
            <p:spPr bwMode="auto">
              <a:xfrm>
                <a:off x="5340" y="218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1" name="Freeform 465"/>
              <p:cNvSpPr>
                <a:spLocks/>
              </p:cNvSpPr>
              <p:nvPr/>
            </p:nvSpPr>
            <p:spPr bwMode="auto">
              <a:xfrm>
                <a:off x="5396" y="2184"/>
                <a:ext cx="38" cy="49"/>
              </a:xfrm>
              <a:custGeom>
                <a:avLst/>
                <a:gdLst>
                  <a:gd name="T0" fmla="*/ 19 w 38"/>
                  <a:gd name="T1" fmla="*/ 0 h 49"/>
                  <a:gd name="T2" fmla="*/ 38 w 38"/>
                  <a:gd name="T3" fmla="*/ 24 h 49"/>
                  <a:gd name="T4" fmla="*/ 19 w 38"/>
                  <a:gd name="T5" fmla="*/ 49 h 49"/>
                  <a:gd name="T6" fmla="*/ 0 w 38"/>
                  <a:gd name="T7" fmla="*/ 24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4"/>
                    </a:lnTo>
                    <a:lnTo>
                      <a:pt x="19" y="49"/>
                    </a:lnTo>
                    <a:lnTo>
                      <a:pt x="0" y="24"/>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9252" name="Freeform 466"/>
              <p:cNvSpPr>
                <a:spLocks/>
              </p:cNvSpPr>
              <p:nvPr/>
            </p:nvSpPr>
            <p:spPr bwMode="auto">
              <a:xfrm>
                <a:off x="4956" y="2452"/>
                <a:ext cx="38" cy="49"/>
              </a:xfrm>
              <a:custGeom>
                <a:avLst/>
                <a:gdLst>
                  <a:gd name="T0" fmla="*/ 19 w 38"/>
                  <a:gd name="T1" fmla="*/ 0 h 49"/>
                  <a:gd name="T2" fmla="*/ 38 w 38"/>
                  <a:gd name="T3" fmla="*/ 25 h 49"/>
                  <a:gd name="T4" fmla="*/ 19 w 38"/>
                  <a:gd name="T5" fmla="*/ 49 h 49"/>
                  <a:gd name="T6" fmla="*/ 0 w 38"/>
                  <a:gd name="T7" fmla="*/ 25 h 49"/>
                  <a:gd name="T8" fmla="*/ 19 w 38"/>
                  <a:gd name="T9" fmla="*/ 0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19" y="0"/>
                    </a:moveTo>
                    <a:lnTo>
                      <a:pt x="38" y="25"/>
                    </a:lnTo>
                    <a:lnTo>
                      <a:pt x="19" y="49"/>
                    </a:lnTo>
                    <a:lnTo>
                      <a:pt x="0" y="25"/>
                    </a:lnTo>
                    <a:lnTo>
                      <a:pt x="19" y="0"/>
                    </a:lnTo>
                    <a:close/>
                  </a:path>
                </a:pathLst>
              </a:custGeom>
              <a:solidFill>
                <a:srgbClr val="00FFFF"/>
              </a:solidFill>
              <a:ln w="12700">
                <a:solidFill>
                  <a:srgbClr val="00FFFF"/>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Tree>
    <p:extLst>
      <p:ext uri="{BB962C8B-B14F-4D97-AF65-F5344CB8AC3E}">
        <p14:creationId xmlns:p14="http://schemas.microsoft.com/office/powerpoint/2010/main" val="1329961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04788" y="6162675"/>
            <a:ext cx="13747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latin typeface="Book Antiqua" pitchFamily="18" charset="0"/>
              </a:rPr>
              <a:t>Peeters i in, 2006.</a:t>
            </a:r>
          </a:p>
        </p:txBody>
      </p:sp>
      <p:sp>
        <p:nvSpPr>
          <p:cNvPr id="1631234" name="Text Box 2"/>
          <p:cNvSpPr txBox="1">
            <a:spLocks noChangeArrowheads="1"/>
          </p:cNvSpPr>
          <p:nvPr/>
        </p:nvSpPr>
        <p:spPr bwMode="auto">
          <a:xfrm>
            <a:off x="669925" y="293688"/>
            <a:ext cx="6021388" cy="955675"/>
          </a:xfrm>
          <a:prstGeom prst="rect">
            <a:avLst/>
          </a:prstGeom>
          <a:noFill/>
          <a:ln w="9525">
            <a:noFill/>
            <a:miter lim="800000"/>
            <a:headEnd/>
            <a:tailEnd/>
          </a:ln>
        </p:spPr>
        <p:txBody>
          <a:bodyPr wrap="none" lIns="3600" tIns="3600" rIns="3600" bIns="3600">
            <a:spAutoFit/>
          </a:bodyPr>
          <a:lstStyle/>
          <a:p>
            <a:pPr algn="ctr" eaLnBrk="0" fontAlgn="auto" hangingPunct="0">
              <a:lnSpc>
                <a:spcPct val="85000"/>
              </a:lnSpc>
              <a:spcBef>
                <a:spcPct val="50000"/>
              </a:spcBef>
              <a:spcAft>
                <a:spcPts val="0"/>
              </a:spcAft>
              <a:defRPr/>
            </a:pPr>
            <a:r>
              <a:rPr lang="pl-PL" sz="2800" b="1" dirty="0">
                <a:effectLst>
                  <a:outerShdw blurRad="38100" dist="38100" dir="2700000" algn="tl">
                    <a:srgbClr val="000000"/>
                  </a:outerShdw>
                </a:effectLst>
                <a:latin typeface="+mn-lt"/>
              </a:rPr>
              <a:t>Pozytywny nastrój jest „spłaszczony” i </a:t>
            </a:r>
          </a:p>
          <a:p>
            <a:pPr algn="ctr" eaLnBrk="0" fontAlgn="auto" hangingPunct="0">
              <a:lnSpc>
                <a:spcPct val="85000"/>
              </a:lnSpc>
              <a:spcBef>
                <a:spcPct val="50000"/>
              </a:spcBef>
              <a:spcAft>
                <a:spcPts val="0"/>
              </a:spcAft>
              <a:defRPr/>
            </a:pPr>
            <a:r>
              <a:rPr lang="pl-PL" sz="2800" b="1" dirty="0">
                <a:effectLst>
                  <a:outerShdw blurRad="38100" dist="38100" dir="2700000" algn="tl">
                    <a:srgbClr val="000000"/>
                  </a:outerShdw>
                </a:effectLst>
                <a:latin typeface="+mn-lt"/>
              </a:rPr>
              <a:t>opóźniony w depresji</a:t>
            </a:r>
            <a:endParaRPr lang="en-GB" sz="2800" b="1" dirty="0">
              <a:effectLst>
                <a:outerShdw blurRad="38100" dist="38100" dir="2700000" algn="tl">
                  <a:srgbClr val="000000"/>
                </a:outerShdw>
              </a:effectLst>
              <a:latin typeface="+mn-lt"/>
            </a:endParaRPr>
          </a:p>
        </p:txBody>
      </p:sp>
      <p:sp>
        <p:nvSpPr>
          <p:cNvPr id="15364" name="Text Box 4"/>
          <p:cNvSpPr txBox="1">
            <a:spLocks noChangeArrowheads="1"/>
          </p:cNvSpPr>
          <p:nvPr/>
        </p:nvSpPr>
        <p:spPr bwMode="auto">
          <a:xfrm>
            <a:off x="204788" y="6437313"/>
            <a:ext cx="10652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latin typeface="Book Antiqua" pitchFamily="18" charset="0"/>
              </a:rPr>
              <a:t>Murray 2007.</a:t>
            </a:r>
          </a:p>
        </p:txBody>
      </p:sp>
      <p:grpSp>
        <p:nvGrpSpPr>
          <p:cNvPr id="15365" name="Group 5"/>
          <p:cNvGrpSpPr>
            <a:grpSpLocks/>
          </p:cNvGrpSpPr>
          <p:nvPr/>
        </p:nvGrpSpPr>
        <p:grpSpPr bwMode="auto">
          <a:xfrm>
            <a:off x="217488" y="1173163"/>
            <a:ext cx="4397375" cy="4816475"/>
            <a:chOff x="113" y="739"/>
            <a:chExt cx="2770" cy="3034"/>
          </a:xfrm>
        </p:grpSpPr>
        <p:sp>
          <p:nvSpPr>
            <p:cNvPr id="15414" name="Rectangle 6"/>
            <p:cNvSpPr>
              <a:spLocks noChangeArrowheads="1"/>
            </p:cNvSpPr>
            <p:nvPr/>
          </p:nvSpPr>
          <p:spPr bwMode="auto">
            <a:xfrm>
              <a:off x="113" y="739"/>
              <a:ext cx="2770" cy="3034"/>
            </a:xfrm>
            <a:prstGeom prst="rect">
              <a:avLst/>
            </a:prstGeom>
            <a:solidFill>
              <a:srgbClr val="01377D"/>
            </a:solidFill>
            <a:ln w="19050" algn="ctr">
              <a:solidFill>
                <a:schemeClr val="accent1"/>
              </a:solidFill>
              <a:miter lim="800000"/>
              <a:headEnd/>
              <a:tailEnd/>
            </a:ln>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415" name="Group 7"/>
            <p:cNvGrpSpPr>
              <a:grpSpLocks/>
            </p:cNvGrpSpPr>
            <p:nvPr/>
          </p:nvGrpSpPr>
          <p:grpSpPr bwMode="auto">
            <a:xfrm>
              <a:off x="276" y="838"/>
              <a:ext cx="2444" cy="2838"/>
              <a:chOff x="253" y="912"/>
              <a:chExt cx="2444" cy="2838"/>
            </a:xfrm>
          </p:grpSpPr>
          <p:sp>
            <p:nvSpPr>
              <p:cNvPr id="15416" name="Freeform 8"/>
              <p:cNvSpPr>
                <a:spLocks/>
              </p:cNvSpPr>
              <p:nvPr/>
            </p:nvSpPr>
            <p:spPr bwMode="auto">
              <a:xfrm>
                <a:off x="510" y="1436"/>
                <a:ext cx="2187" cy="1629"/>
              </a:xfrm>
              <a:custGeom>
                <a:avLst/>
                <a:gdLst>
                  <a:gd name="T0" fmla="*/ 0 w 2187"/>
                  <a:gd name="T1" fmla="*/ 1629 h 1629"/>
                  <a:gd name="T2" fmla="*/ 231 w 2187"/>
                  <a:gd name="T3" fmla="*/ 399 h 1629"/>
                  <a:gd name="T4" fmla="*/ 492 w 2187"/>
                  <a:gd name="T5" fmla="*/ 0 h 1629"/>
                  <a:gd name="T6" fmla="*/ 747 w 2187"/>
                  <a:gd name="T7" fmla="*/ 99 h 1629"/>
                  <a:gd name="T8" fmla="*/ 1005 w 2187"/>
                  <a:gd name="T9" fmla="*/ 54 h 1629"/>
                  <a:gd name="T10" fmla="*/ 1224 w 2187"/>
                  <a:gd name="T11" fmla="*/ 387 h 1629"/>
                  <a:gd name="T12" fmla="*/ 1470 w 2187"/>
                  <a:gd name="T13" fmla="*/ 450 h 1629"/>
                  <a:gd name="T14" fmla="*/ 1701 w 2187"/>
                  <a:gd name="T15" fmla="*/ 342 h 1629"/>
                  <a:gd name="T16" fmla="*/ 1932 w 2187"/>
                  <a:gd name="T17" fmla="*/ 585 h 1629"/>
                  <a:gd name="T18" fmla="*/ 2187 w 2187"/>
                  <a:gd name="T19" fmla="*/ 1029 h 16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7"/>
                  <a:gd name="T31" fmla="*/ 0 h 1629"/>
                  <a:gd name="T32" fmla="*/ 2187 w 2187"/>
                  <a:gd name="T33" fmla="*/ 1629 h 16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7" h="1629">
                    <a:moveTo>
                      <a:pt x="0" y="1629"/>
                    </a:moveTo>
                    <a:lnTo>
                      <a:pt x="231" y="399"/>
                    </a:lnTo>
                    <a:lnTo>
                      <a:pt x="492" y="0"/>
                    </a:lnTo>
                    <a:lnTo>
                      <a:pt x="747" y="99"/>
                    </a:lnTo>
                    <a:lnTo>
                      <a:pt x="1005" y="54"/>
                    </a:lnTo>
                    <a:lnTo>
                      <a:pt x="1224" y="387"/>
                    </a:lnTo>
                    <a:lnTo>
                      <a:pt x="1470" y="450"/>
                    </a:lnTo>
                    <a:lnTo>
                      <a:pt x="1701" y="342"/>
                    </a:lnTo>
                    <a:lnTo>
                      <a:pt x="1932" y="585"/>
                    </a:lnTo>
                    <a:lnTo>
                      <a:pt x="2187" y="1029"/>
                    </a:ln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417" name="Freeform 9"/>
              <p:cNvSpPr>
                <a:spLocks/>
              </p:cNvSpPr>
              <p:nvPr/>
            </p:nvSpPr>
            <p:spPr bwMode="auto">
              <a:xfrm>
                <a:off x="510" y="1613"/>
                <a:ext cx="2181" cy="1290"/>
              </a:xfrm>
              <a:custGeom>
                <a:avLst/>
                <a:gdLst>
                  <a:gd name="T0" fmla="*/ 0 w 2181"/>
                  <a:gd name="T1" fmla="*/ 1290 h 1290"/>
                  <a:gd name="T2" fmla="*/ 477 w 2181"/>
                  <a:gd name="T3" fmla="*/ 402 h 1290"/>
                  <a:gd name="T4" fmla="*/ 990 w 2181"/>
                  <a:gd name="T5" fmla="*/ 24 h 1290"/>
                  <a:gd name="T6" fmla="*/ 1206 w 2181"/>
                  <a:gd name="T7" fmla="*/ 183 h 1290"/>
                  <a:gd name="T8" fmla="*/ 1476 w 2181"/>
                  <a:gd name="T9" fmla="*/ 189 h 1290"/>
                  <a:gd name="T10" fmla="*/ 1704 w 2181"/>
                  <a:gd name="T11" fmla="*/ 0 h 1290"/>
                  <a:gd name="T12" fmla="*/ 1953 w 2181"/>
                  <a:gd name="T13" fmla="*/ 45 h 1290"/>
                  <a:gd name="T14" fmla="*/ 2181 w 2181"/>
                  <a:gd name="T15" fmla="*/ 303 h 1290"/>
                  <a:gd name="T16" fmla="*/ 0 60000 65536"/>
                  <a:gd name="T17" fmla="*/ 0 60000 65536"/>
                  <a:gd name="T18" fmla="*/ 0 60000 65536"/>
                  <a:gd name="T19" fmla="*/ 0 60000 65536"/>
                  <a:gd name="T20" fmla="*/ 0 60000 65536"/>
                  <a:gd name="T21" fmla="*/ 0 60000 65536"/>
                  <a:gd name="T22" fmla="*/ 0 60000 65536"/>
                  <a:gd name="T23" fmla="*/ 0 60000 65536"/>
                  <a:gd name="T24" fmla="*/ 0 w 2181"/>
                  <a:gd name="T25" fmla="*/ 0 h 1290"/>
                  <a:gd name="T26" fmla="*/ 2181 w 2181"/>
                  <a:gd name="T27" fmla="*/ 1290 h 1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1" h="1290">
                    <a:moveTo>
                      <a:pt x="0" y="1290"/>
                    </a:moveTo>
                    <a:lnTo>
                      <a:pt x="477" y="402"/>
                    </a:lnTo>
                    <a:lnTo>
                      <a:pt x="990" y="24"/>
                    </a:lnTo>
                    <a:lnTo>
                      <a:pt x="1206" y="183"/>
                    </a:lnTo>
                    <a:lnTo>
                      <a:pt x="1476" y="189"/>
                    </a:lnTo>
                    <a:lnTo>
                      <a:pt x="1704" y="0"/>
                    </a:lnTo>
                    <a:lnTo>
                      <a:pt x="1953" y="45"/>
                    </a:lnTo>
                    <a:lnTo>
                      <a:pt x="2181" y="303"/>
                    </a:lnTo>
                  </a:path>
                </a:pathLst>
              </a:custGeom>
              <a:noFill/>
              <a:ln w="571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418" name="Rectangle 10"/>
              <p:cNvSpPr>
                <a:spLocks noChangeArrowheads="1"/>
              </p:cNvSpPr>
              <p:nvPr/>
            </p:nvSpPr>
            <p:spPr bwMode="auto">
              <a:xfrm>
                <a:off x="253" y="912"/>
                <a:ext cx="516" cy="179"/>
              </a:xfrm>
              <a:prstGeom prst="rect">
                <a:avLst/>
              </a:prstGeom>
              <a:noFill/>
              <a:ln>
                <a:noFill/>
              </a:ln>
              <a:effectLst>
                <a:prstShdw prst="shdw17" dist="17961" dir="2700000">
                  <a:srgbClr val="021F4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a:latin typeface="Book Antiqua" pitchFamily="18" charset="0"/>
                  </a:rPr>
                  <a:t>Nastrój </a:t>
                </a:r>
                <a:endParaRPr lang="fr-FR" altLang="pl-PL">
                  <a:latin typeface="Book Antiqua" pitchFamily="18" charset="0"/>
                </a:endParaRPr>
              </a:p>
            </p:txBody>
          </p:sp>
          <p:sp>
            <p:nvSpPr>
              <p:cNvPr id="15419" name="Rectangle 11"/>
              <p:cNvSpPr>
                <a:spLocks noChangeArrowheads="1"/>
              </p:cNvSpPr>
              <p:nvPr/>
            </p:nvSpPr>
            <p:spPr bwMode="auto">
              <a:xfrm>
                <a:off x="1186" y="3614"/>
                <a:ext cx="2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Czas </a:t>
                </a:r>
                <a:endParaRPr lang="fr-FR" altLang="pl-PL" sz="1400">
                  <a:latin typeface="Book Antiqua" pitchFamily="18" charset="0"/>
                </a:endParaRPr>
              </a:p>
            </p:txBody>
          </p:sp>
          <p:grpSp>
            <p:nvGrpSpPr>
              <p:cNvPr id="15420" name="Group 12"/>
              <p:cNvGrpSpPr>
                <a:grpSpLocks/>
              </p:cNvGrpSpPr>
              <p:nvPr/>
            </p:nvGrpSpPr>
            <p:grpSpPr bwMode="auto">
              <a:xfrm>
                <a:off x="253" y="1136"/>
                <a:ext cx="2433" cy="2446"/>
                <a:chOff x="253" y="1281"/>
                <a:chExt cx="2433" cy="2446"/>
              </a:xfrm>
            </p:grpSpPr>
            <p:grpSp>
              <p:nvGrpSpPr>
                <p:cNvPr id="15427" name="Group 13"/>
                <p:cNvGrpSpPr>
                  <a:grpSpLocks/>
                </p:cNvGrpSpPr>
                <p:nvPr/>
              </p:nvGrpSpPr>
              <p:grpSpPr bwMode="auto">
                <a:xfrm>
                  <a:off x="253" y="1281"/>
                  <a:ext cx="155" cy="2297"/>
                  <a:chOff x="253" y="1281"/>
                  <a:chExt cx="155" cy="2297"/>
                </a:xfrm>
              </p:grpSpPr>
              <p:sp>
                <p:nvSpPr>
                  <p:cNvPr id="15450" name="Rectangle 14"/>
                  <p:cNvSpPr>
                    <a:spLocks noChangeArrowheads="1"/>
                  </p:cNvSpPr>
                  <p:nvPr/>
                </p:nvSpPr>
                <p:spPr bwMode="auto">
                  <a:xfrm>
                    <a:off x="253" y="1281"/>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0.4</a:t>
                    </a:r>
                    <a:endParaRPr lang="fr-FR" altLang="pl-PL" sz="1400">
                      <a:latin typeface="Book Antiqua" pitchFamily="18" charset="0"/>
                    </a:endParaRPr>
                  </a:p>
                </p:txBody>
              </p:sp>
              <p:sp>
                <p:nvSpPr>
                  <p:cNvPr id="15451" name="Rectangle 15"/>
                  <p:cNvSpPr>
                    <a:spLocks noChangeArrowheads="1"/>
                  </p:cNvSpPr>
                  <p:nvPr/>
                </p:nvSpPr>
                <p:spPr bwMode="auto">
                  <a:xfrm>
                    <a:off x="253" y="1641"/>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0.2</a:t>
                    </a:r>
                    <a:endParaRPr lang="fr-FR" altLang="pl-PL" sz="1400">
                      <a:latin typeface="Book Antiqua" pitchFamily="18" charset="0"/>
                    </a:endParaRPr>
                  </a:p>
                </p:txBody>
              </p:sp>
              <p:sp>
                <p:nvSpPr>
                  <p:cNvPr id="15452" name="Rectangle 16"/>
                  <p:cNvSpPr>
                    <a:spLocks noChangeArrowheads="1"/>
                  </p:cNvSpPr>
                  <p:nvPr/>
                </p:nvSpPr>
                <p:spPr bwMode="auto">
                  <a:xfrm>
                    <a:off x="253" y="200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0.0</a:t>
                    </a:r>
                    <a:endParaRPr lang="fr-FR" altLang="pl-PL" sz="1400">
                      <a:latin typeface="Book Antiqua" pitchFamily="18" charset="0"/>
                    </a:endParaRPr>
                  </a:p>
                </p:txBody>
              </p:sp>
              <p:sp>
                <p:nvSpPr>
                  <p:cNvPr id="15453" name="Rectangle 17"/>
                  <p:cNvSpPr>
                    <a:spLocks noChangeArrowheads="1"/>
                  </p:cNvSpPr>
                  <p:nvPr/>
                </p:nvSpPr>
                <p:spPr bwMode="auto">
                  <a:xfrm>
                    <a:off x="253" y="2362"/>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0.2</a:t>
                    </a:r>
                    <a:endParaRPr lang="fr-FR" altLang="pl-PL" sz="1400">
                      <a:latin typeface="Book Antiqua" pitchFamily="18" charset="0"/>
                    </a:endParaRPr>
                  </a:p>
                </p:txBody>
              </p:sp>
              <p:sp>
                <p:nvSpPr>
                  <p:cNvPr id="15454" name="Rectangle 18"/>
                  <p:cNvSpPr>
                    <a:spLocks noChangeArrowheads="1"/>
                  </p:cNvSpPr>
                  <p:nvPr/>
                </p:nvSpPr>
                <p:spPr bwMode="auto">
                  <a:xfrm>
                    <a:off x="253" y="2723"/>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0.4</a:t>
                    </a:r>
                    <a:endParaRPr lang="fr-FR" altLang="pl-PL" sz="1400">
                      <a:latin typeface="Book Antiqua" pitchFamily="18" charset="0"/>
                    </a:endParaRPr>
                  </a:p>
                </p:txBody>
              </p:sp>
              <p:sp>
                <p:nvSpPr>
                  <p:cNvPr id="15455" name="Rectangle 19"/>
                  <p:cNvSpPr>
                    <a:spLocks noChangeArrowheads="1"/>
                  </p:cNvSpPr>
                  <p:nvPr/>
                </p:nvSpPr>
                <p:spPr bwMode="auto">
                  <a:xfrm>
                    <a:off x="253" y="3083"/>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0.6</a:t>
                    </a:r>
                    <a:endParaRPr lang="fr-FR" altLang="pl-PL" sz="1400">
                      <a:latin typeface="Book Antiqua" pitchFamily="18" charset="0"/>
                    </a:endParaRPr>
                  </a:p>
                </p:txBody>
              </p:sp>
              <p:sp>
                <p:nvSpPr>
                  <p:cNvPr id="15456" name="Rectangle 20"/>
                  <p:cNvSpPr>
                    <a:spLocks noChangeArrowheads="1"/>
                  </p:cNvSpPr>
                  <p:nvPr/>
                </p:nvSpPr>
                <p:spPr bwMode="auto">
                  <a:xfrm>
                    <a:off x="253" y="3444"/>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0.8</a:t>
                    </a:r>
                    <a:endParaRPr lang="fr-FR" altLang="pl-PL" sz="1400">
                      <a:latin typeface="Book Antiqua" pitchFamily="18" charset="0"/>
                    </a:endParaRPr>
                  </a:p>
                </p:txBody>
              </p:sp>
            </p:grpSp>
            <p:grpSp>
              <p:nvGrpSpPr>
                <p:cNvPr id="15428" name="Group 21"/>
                <p:cNvGrpSpPr>
                  <a:grpSpLocks/>
                </p:cNvGrpSpPr>
                <p:nvPr/>
              </p:nvGrpSpPr>
              <p:grpSpPr bwMode="auto">
                <a:xfrm>
                  <a:off x="392" y="3593"/>
                  <a:ext cx="2188" cy="134"/>
                  <a:chOff x="392" y="3593"/>
                  <a:chExt cx="2188" cy="134"/>
                </a:xfrm>
              </p:grpSpPr>
              <p:sp>
                <p:nvSpPr>
                  <p:cNvPr id="15445" name="Rectangle 22"/>
                  <p:cNvSpPr>
                    <a:spLocks noChangeArrowheads="1"/>
                  </p:cNvSpPr>
                  <p:nvPr/>
                </p:nvSpPr>
                <p:spPr bwMode="auto">
                  <a:xfrm>
                    <a:off x="392" y="3593"/>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8:15</a:t>
                    </a:r>
                    <a:endParaRPr lang="fr-FR" altLang="pl-PL" sz="1400">
                      <a:latin typeface="Book Antiqua" pitchFamily="18" charset="0"/>
                    </a:endParaRPr>
                  </a:p>
                </p:txBody>
              </p:sp>
              <p:sp>
                <p:nvSpPr>
                  <p:cNvPr id="15446" name="Rectangle 23"/>
                  <p:cNvSpPr>
                    <a:spLocks noChangeArrowheads="1"/>
                  </p:cNvSpPr>
                  <p:nvPr/>
                </p:nvSpPr>
                <p:spPr bwMode="auto">
                  <a:xfrm>
                    <a:off x="823" y="3593"/>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11:15</a:t>
                    </a:r>
                    <a:endParaRPr lang="fr-FR" altLang="pl-PL" sz="1400">
                      <a:latin typeface="Book Antiqua" pitchFamily="18" charset="0"/>
                    </a:endParaRPr>
                  </a:p>
                </p:txBody>
              </p:sp>
              <p:sp>
                <p:nvSpPr>
                  <p:cNvPr id="15447" name="Rectangle 24"/>
                  <p:cNvSpPr>
                    <a:spLocks noChangeArrowheads="1"/>
                  </p:cNvSpPr>
                  <p:nvPr/>
                </p:nvSpPr>
                <p:spPr bwMode="auto">
                  <a:xfrm>
                    <a:off x="1317" y="3593"/>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14:15</a:t>
                    </a:r>
                    <a:endParaRPr lang="fr-FR" altLang="pl-PL" sz="1400">
                      <a:latin typeface="Book Antiqua" pitchFamily="18" charset="0"/>
                    </a:endParaRPr>
                  </a:p>
                </p:txBody>
              </p:sp>
              <p:sp>
                <p:nvSpPr>
                  <p:cNvPr id="15448" name="Rectangle 25"/>
                  <p:cNvSpPr>
                    <a:spLocks noChangeArrowheads="1"/>
                  </p:cNvSpPr>
                  <p:nvPr/>
                </p:nvSpPr>
                <p:spPr bwMode="auto">
                  <a:xfrm>
                    <a:off x="1809" y="3593"/>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17:15</a:t>
                    </a:r>
                    <a:endParaRPr lang="fr-FR" altLang="pl-PL" sz="1400">
                      <a:latin typeface="Book Antiqua" pitchFamily="18" charset="0"/>
                    </a:endParaRPr>
                  </a:p>
                </p:txBody>
              </p:sp>
              <p:sp>
                <p:nvSpPr>
                  <p:cNvPr id="15449" name="Rectangle 26"/>
                  <p:cNvSpPr>
                    <a:spLocks noChangeArrowheads="1"/>
                  </p:cNvSpPr>
                  <p:nvPr/>
                </p:nvSpPr>
                <p:spPr bwMode="auto">
                  <a:xfrm>
                    <a:off x="2301" y="3593"/>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20:15</a:t>
                    </a:r>
                    <a:endParaRPr lang="fr-FR" altLang="pl-PL" sz="1400">
                      <a:latin typeface="Book Antiqua" pitchFamily="18" charset="0"/>
                    </a:endParaRPr>
                  </a:p>
                </p:txBody>
              </p:sp>
            </p:grpSp>
            <p:grpSp>
              <p:nvGrpSpPr>
                <p:cNvPr id="15429" name="Group 27"/>
                <p:cNvGrpSpPr>
                  <a:grpSpLocks/>
                </p:cNvGrpSpPr>
                <p:nvPr/>
              </p:nvGrpSpPr>
              <p:grpSpPr bwMode="auto">
                <a:xfrm>
                  <a:off x="447" y="1346"/>
                  <a:ext cx="2239" cy="2219"/>
                  <a:chOff x="447" y="1346"/>
                  <a:chExt cx="2239" cy="2219"/>
                </a:xfrm>
              </p:grpSpPr>
              <p:sp>
                <p:nvSpPr>
                  <p:cNvPr id="15430" name="Freeform 28"/>
                  <p:cNvSpPr>
                    <a:spLocks/>
                  </p:cNvSpPr>
                  <p:nvPr/>
                </p:nvSpPr>
                <p:spPr bwMode="auto">
                  <a:xfrm>
                    <a:off x="503" y="1346"/>
                    <a:ext cx="2183" cy="2163"/>
                  </a:xfrm>
                  <a:custGeom>
                    <a:avLst/>
                    <a:gdLst>
                      <a:gd name="T0" fmla="*/ 0 w 2183"/>
                      <a:gd name="T1" fmla="*/ 0 h 2163"/>
                      <a:gd name="T2" fmla="*/ 0 w 2183"/>
                      <a:gd name="T3" fmla="*/ 2163 h 2163"/>
                      <a:gd name="T4" fmla="*/ 2183 w 2183"/>
                      <a:gd name="T5" fmla="*/ 2163 h 2163"/>
                      <a:gd name="T6" fmla="*/ 0 60000 65536"/>
                      <a:gd name="T7" fmla="*/ 0 60000 65536"/>
                      <a:gd name="T8" fmla="*/ 0 60000 65536"/>
                      <a:gd name="T9" fmla="*/ 0 w 2183"/>
                      <a:gd name="T10" fmla="*/ 0 h 2163"/>
                      <a:gd name="T11" fmla="*/ 2183 w 2183"/>
                      <a:gd name="T12" fmla="*/ 2163 h 2163"/>
                    </a:gdLst>
                    <a:ahLst/>
                    <a:cxnLst>
                      <a:cxn ang="T6">
                        <a:pos x="T0" y="T1"/>
                      </a:cxn>
                      <a:cxn ang="T7">
                        <a:pos x="T2" y="T3"/>
                      </a:cxn>
                      <a:cxn ang="T8">
                        <a:pos x="T4" y="T5"/>
                      </a:cxn>
                    </a:cxnLst>
                    <a:rect l="T9" t="T10" r="T11" b="T12"/>
                    <a:pathLst>
                      <a:path w="2183" h="2163">
                        <a:moveTo>
                          <a:pt x="0" y="0"/>
                        </a:moveTo>
                        <a:lnTo>
                          <a:pt x="0" y="2163"/>
                        </a:lnTo>
                        <a:lnTo>
                          <a:pt x="2183" y="2163"/>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431" name="Group 29"/>
                  <p:cNvGrpSpPr>
                    <a:grpSpLocks/>
                  </p:cNvGrpSpPr>
                  <p:nvPr/>
                </p:nvGrpSpPr>
                <p:grpSpPr bwMode="auto">
                  <a:xfrm>
                    <a:off x="504" y="3508"/>
                    <a:ext cx="1938" cy="57"/>
                    <a:chOff x="504" y="3508"/>
                    <a:chExt cx="1938" cy="57"/>
                  </a:xfrm>
                </p:grpSpPr>
                <p:sp>
                  <p:nvSpPr>
                    <p:cNvPr id="15440" name="Line 30"/>
                    <p:cNvSpPr>
                      <a:spLocks noChangeShapeType="1"/>
                    </p:cNvSpPr>
                    <p:nvPr/>
                  </p:nvSpPr>
                  <p:spPr bwMode="auto">
                    <a:xfrm>
                      <a:off x="504"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1" name="Line 31"/>
                    <p:cNvSpPr>
                      <a:spLocks noChangeShapeType="1"/>
                    </p:cNvSpPr>
                    <p:nvPr/>
                  </p:nvSpPr>
                  <p:spPr bwMode="auto">
                    <a:xfrm>
                      <a:off x="988"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2" name="Line 32"/>
                    <p:cNvSpPr>
                      <a:spLocks noChangeShapeType="1"/>
                    </p:cNvSpPr>
                    <p:nvPr/>
                  </p:nvSpPr>
                  <p:spPr bwMode="auto">
                    <a:xfrm>
                      <a:off x="1473"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3" name="Line 33"/>
                    <p:cNvSpPr>
                      <a:spLocks noChangeShapeType="1"/>
                    </p:cNvSpPr>
                    <p:nvPr/>
                  </p:nvSpPr>
                  <p:spPr bwMode="auto">
                    <a:xfrm>
                      <a:off x="1957"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44" name="Line 34"/>
                    <p:cNvSpPr>
                      <a:spLocks noChangeShapeType="1"/>
                    </p:cNvSpPr>
                    <p:nvPr/>
                  </p:nvSpPr>
                  <p:spPr bwMode="auto">
                    <a:xfrm>
                      <a:off x="2442" y="3508"/>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432" name="Group 35"/>
                  <p:cNvGrpSpPr>
                    <a:grpSpLocks/>
                  </p:cNvGrpSpPr>
                  <p:nvPr/>
                </p:nvGrpSpPr>
                <p:grpSpPr bwMode="auto">
                  <a:xfrm>
                    <a:off x="447" y="1350"/>
                    <a:ext cx="57" cy="2160"/>
                    <a:chOff x="444" y="1350"/>
                    <a:chExt cx="57" cy="2160"/>
                  </a:xfrm>
                </p:grpSpPr>
                <p:sp>
                  <p:nvSpPr>
                    <p:cNvPr id="15433" name="Line 36"/>
                    <p:cNvSpPr>
                      <a:spLocks noChangeShapeType="1"/>
                    </p:cNvSpPr>
                    <p:nvPr/>
                  </p:nvSpPr>
                  <p:spPr bwMode="auto">
                    <a:xfrm flipH="1">
                      <a:off x="444" y="351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4" name="Line 37"/>
                    <p:cNvSpPr>
                      <a:spLocks noChangeShapeType="1"/>
                    </p:cNvSpPr>
                    <p:nvPr/>
                  </p:nvSpPr>
                  <p:spPr bwMode="auto">
                    <a:xfrm flipH="1">
                      <a:off x="444" y="3154"/>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5" name="Line 38"/>
                    <p:cNvSpPr>
                      <a:spLocks noChangeShapeType="1"/>
                    </p:cNvSpPr>
                    <p:nvPr/>
                  </p:nvSpPr>
                  <p:spPr bwMode="auto">
                    <a:xfrm flipH="1">
                      <a:off x="444" y="2798"/>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6" name="Line 39"/>
                    <p:cNvSpPr>
                      <a:spLocks noChangeShapeType="1"/>
                    </p:cNvSpPr>
                    <p:nvPr/>
                  </p:nvSpPr>
                  <p:spPr bwMode="auto">
                    <a:xfrm flipH="1">
                      <a:off x="444" y="243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7" name="Line 40"/>
                    <p:cNvSpPr>
                      <a:spLocks noChangeShapeType="1"/>
                    </p:cNvSpPr>
                    <p:nvPr/>
                  </p:nvSpPr>
                  <p:spPr bwMode="auto">
                    <a:xfrm flipH="1">
                      <a:off x="444" y="207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8" name="Line 41"/>
                    <p:cNvSpPr>
                      <a:spLocks noChangeShapeType="1"/>
                    </p:cNvSpPr>
                    <p:nvPr/>
                  </p:nvSpPr>
                  <p:spPr bwMode="auto">
                    <a:xfrm flipH="1">
                      <a:off x="444" y="172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439" name="Line 42"/>
                    <p:cNvSpPr>
                      <a:spLocks noChangeShapeType="1"/>
                    </p:cNvSpPr>
                    <p:nvPr/>
                  </p:nvSpPr>
                  <p:spPr bwMode="auto">
                    <a:xfrm flipH="1">
                      <a:off x="444" y="135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grpSp>
            <p:nvGrpSpPr>
              <p:cNvPr id="15421" name="Group 43"/>
              <p:cNvGrpSpPr>
                <a:grpSpLocks/>
              </p:cNvGrpSpPr>
              <p:nvPr/>
            </p:nvGrpSpPr>
            <p:grpSpPr bwMode="auto">
              <a:xfrm>
                <a:off x="732" y="2956"/>
                <a:ext cx="667" cy="136"/>
                <a:chOff x="732" y="3046"/>
                <a:chExt cx="667" cy="136"/>
              </a:xfrm>
            </p:grpSpPr>
            <p:sp>
              <p:nvSpPr>
                <p:cNvPr id="15425" name="Rectangle 44"/>
                <p:cNvSpPr>
                  <a:spLocks noChangeArrowheads="1"/>
                </p:cNvSpPr>
                <p:nvPr/>
              </p:nvSpPr>
              <p:spPr bwMode="auto">
                <a:xfrm>
                  <a:off x="1041" y="3046"/>
                  <a:ext cx="3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zdrowi</a:t>
                  </a:r>
                  <a:endParaRPr lang="fr-FR" altLang="pl-PL" sz="1400">
                    <a:latin typeface="Book Antiqua" pitchFamily="18" charset="0"/>
                  </a:endParaRPr>
                </a:p>
              </p:txBody>
            </p:sp>
            <p:sp>
              <p:nvSpPr>
                <p:cNvPr id="15426" name="Line 45"/>
                <p:cNvSpPr>
                  <a:spLocks noChangeShapeType="1"/>
                </p:cNvSpPr>
                <p:nvPr/>
              </p:nvSpPr>
              <p:spPr bwMode="auto">
                <a:xfrm>
                  <a:off x="732" y="3123"/>
                  <a:ext cx="252" cy="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422" name="Group 46"/>
              <p:cNvGrpSpPr>
                <a:grpSpLocks/>
              </p:cNvGrpSpPr>
              <p:nvPr/>
            </p:nvGrpSpPr>
            <p:grpSpPr bwMode="auto">
              <a:xfrm>
                <a:off x="732" y="3127"/>
                <a:ext cx="644" cy="136"/>
                <a:chOff x="732" y="3272"/>
                <a:chExt cx="644" cy="136"/>
              </a:xfrm>
            </p:grpSpPr>
            <p:sp>
              <p:nvSpPr>
                <p:cNvPr id="15423" name="Rectangle 47"/>
                <p:cNvSpPr>
                  <a:spLocks noChangeArrowheads="1"/>
                </p:cNvSpPr>
                <p:nvPr/>
              </p:nvSpPr>
              <p:spPr bwMode="auto">
                <a:xfrm>
                  <a:off x="1035" y="3272"/>
                  <a:ext cx="3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chorzy</a:t>
                  </a:r>
                  <a:endParaRPr lang="fr-FR" altLang="pl-PL" sz="1400">
                    <a:latin typeface="Book Antiqua" pitchFamily="18" charset="0"/>
                  </a:endParaRPr>
                </a:p>
              </p:txBody>
            </p:sp>
            <p:sp>
              <p:nvSpPr>
                <p:cNvPr id="15424" name="Line 48"/>
                <p:cNvSpPr>
                  <a:spLocks noChangeShapeType="1"/>
                </p:cNvSpPr>
                <p:nvPr/>
              </p:nvSpPr>
              <p:spPr bwMode="auto">
                <a:xfrm>
                  <a:off x="732" y="3349"/>
                  <a:ext cx="252" cy="0"/>
                </a:xfrm>
                <a:prstGeom prst="line">
                  <a:avLst/>
                </a:prstGeom>
                <a:noFill/>
                <a:ln w="57150">
                  <a:solidFill>
                    <a:srgbClr val="9999FF"/>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grpSp>
        <p:nvGrpSpPr>
          <p:cNvPr id="15366" name="Group 49"/>
          <p:cNvGrpSpPr>
            <a:grpSpLocks/>
          </p:cNvGrpSpPr>
          <p:nvPr/>
        </p:nvGrpSpPr>
        <p:grpSpPr bwMode="auto">
          <a:xfrm>
            <a:off x="4797425" y="1173163"/>
            <a:ext cx="4127500" cy="4816475"/>
            <a:chOff x="2867" y="739"/>
            <a:chExt cx="2600" cy="3034"/>
          </a:xfrm>
        </p:grpSpPr>
        <p:sp>
          <p:nvSpPr>
            <p:cNvPr id="15367" name="Rectangle 50"/>
            <p:cNvSpPr>
              <a:spLocks noChangeArrowheads="1"/>
            </p:cNvSpPr>
            <p:nvPr/>
          </p:nvSpPr>
          <p:spPr bwMode="auto">
            <a:xfrm>
              <a:off x="2883" y="739"/>
              <a:ext cx="2584" cy="3034"/>
            </a:xfrm>
            <a:prstGeom prst="rect">
              <a:avLst/>
            </a:prstGeom>
            <a:solidFill>
              <a:srgbClr val="01377D"/>
            </a:solidFill>
            <a:ln w="19050" algn="ctr">
              <a:solidFill>
                <a:schemeClr val="accent1"/>
              </a:solidFill>
              <a:miter lim="800000"/>
              <a:headEnd/>
              <a:tailEnd/>
            </a:ln>
          </p:spPr>
          <p:txBody>
            <a:bodyPr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368" name="Group 51"/>
            <p:cNvGrpSpPr>
              <a:grpSpLocks/>
            </p:cNvGrpSpPr>
            <p:nvPr/>
          </p:nvGrpSpPr>
          <p:grpSpPr bwMode="auto">
            <a:xfrm>
              <a:off x="2867" y="835"/>
              <a:ext cx="2428" cy="2844"/>
              <a:chOff x="2746" y="906"/>
              <a:chExt cx="2428" cy="2844"/>
            </a:xfrm>
          </p:grpSpPr>
          <p:grpSp>
            <p:nvGrpSpPr>
              <p:cNvPr id="15369" name="Group 52"/>
              <p:cNvGrpSpPr>
                <a:grpSpLocks/>
              </p:cNvGrpSpPr>
              <p:nvPr/>
            </p:nvGrpSpPr>
            <p:grpSpPr bwMode="auto">
              <a:xfrm>
                <a:off x="2746" y="906"/>
                <a:ext cx="2428" cy="2676"/>
                <a:chOff x="2746" y="1051"/>
                <a:chExt cx="2428" cy="2676"/>
              </a:xfrm>
            </p:grpSpPr>
            <p:sp>
              <p:nvSpPr>
                <p:cNvPr id="15379" name="Rectangle 53"/>
                <p:cNvSpPr>
                  <a:spLocks noChangeArrowheads="1"/>
                </p:cNvSpPr>
                <p:nvPr/>
              </p:nvSpPr>
              <p:spPr bwMode="auto">
                <a:xfrm>
                  <a:off x="2746" y="1051"/>
                  <a:ext cx="516" cy="179"/>
                </a:xfrm>
                <a:prstGeom prst="rect">
                  <a:avLst/>
                </a:prstGeom>
                <a:noFill/>
                <a:ln>
                  <a:noFill/>
                </a:ln>
                <a:effectLst>
                  <a:prstShdw prst="shdw17" dist="17961" dir="2700000">
                    <a:srgbClr val="021F4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600" tIns="3600" rIns="3600" bIns="36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spcBef>
                      <a:spcPct val="50000"/>
                    </a:spcBef>
                  </a:pPr>
                  <a:r>
                    <a:rPr lang="pl-PL" altLang="pl-PL">
                      <a:latin typeface="Book Antiqua" pitchFamily="18" charset="0"/>
                    </a:rPr>
                    <a:t>Nastrój </a:t>
                  </a:r>
                  <a:endParaRPr lang="fr-FR" altLang="pl-PL">
                    <a:latin typeface="Book Antiqua" pitchFamily="18" charset="0"/>
                  </a:endParaRPr>
                </a:p>
              </p:txBody>
            </p:sp>
            <p:grpSp>
              <p:nvGrpSpPr>
                <p:cNvPr id="15380" name="Group 54"/>
                <p:cNvGrpSpPr>
                  <a:grpSpLocks/>
                </p:cNvGrpSpPr>
                <p:nvPr/>
              </p:nvGrpSpPr>
              <p:grpSpPr bwMode="auto">
                <a:xfrm>
                  <a:off x="2935" y="1234"/>
                  <a:ext cx="124" cy="2338"/>
                  <a:chOff x="2947" y="1219"/>
                  <a:chExt cx="124" cy="2338"/>
                </a:xfrm>
              </p:grpSpPr>
              <p:sp>
                <p:nvSpPr>
                  <p:cNvPr id="15408" name="Rectangle 55"/>
                  <p:cNvSpPr>
                    <a:spLocks noChangeArrowheads="1"/>
                  </p:cNvSpPr>
                  <p:nvPr/>
                </p:nvSpPr>
                <p:spPr bwMode="auto">
                  <a:xfrm>
                    <a:off x="2947" y="121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30</a:t>
                    </a:r>
                    <a:endParaRPr lang="fr-FR" altLang="pl-PL" sz="1400">
                      <a:latin typeface="Times New Roman" pitchFamily="18" charset="0"/>
                    </a:endParaRPr>
                  </a:p>
                </p:txBody>
              </p:sp>
              <p:sp>
                <p:nvSpPr>
                  <p:cNvPr id="15409" name="Rectangle 56"/>
                  <p:cNvSpPr>
                    <a:spLocks noChangeArrowheads="1"/>
                  </p:cNvSpPr>
                  <p:nvPr/>
                </p:nvSpPr>
                <p:spPr bwMode="auto">
                  <a:xfrm>
                    <a:off x="2947" y="165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28</a:t>
                    </a:r>
                    <a:endParaRPr lang="fr-FR" altLang="pl-PL" sz="1400">
                      <a:latin typeface="Times New Roman" pitchFamily="18" charset="0"/>
                    </a:endParaRPr>
                  </a:p>
                </p:txBody>
              </p:sp>
              <p:sp>
                <p:nvSpPr>
                  <p:cNvPr id="15410" name="Rectangle 57"/>
                  <p:cNvSpPr>
                    <a:spLocks noChangeArrowheads="1"/>
                  </p:cNvSpPr>
                  <p:nvPr/>
                </p:nvSpPr>
                <p:spPr bwMode="auto">
                  <a:xfrm>
                    <a:off x="2947" y="2100"/>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26</a:t>
                    </a:r>
                    <a:endParaRPr lang="fr-FR" altLang="pl-PL" sz="1400">
                      <a:latin typeface="Times New Roman" pitchFamily="18" charset="0"/>
                    </a:endParaRPr>
                  </a:p>
                </p:txBody>
              </p:sp>
              <p:sp>
                <p:nvSpPr>
                  <p:cNvPr id="15411" name="Rectangle 58"/>
                  <p:cNvSpPr>
                    <a:spLocks noChangeArrowheads="1"/>
                  </p:cNvSpPr>
                  <p:nvPr/>
                </p:nvSpPr>
                <p:spPr bwMode="auto">
                  <a:xfrm>
                    <a:off x="2947" y="254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24</a:t>
                    </a:r>
                    <a:endParaRPr lang="fr-FR" altLang="pl-PL" sz="1400">
                      <a:latin typeface="Times New Roman" pitchFamily="18" charset="0"/>
                    </a:endParaRPr>
                  </a:p>
                </p:txBody>
              </p:sp>
              <p:sp>
                <p:nvSpPr>
                  <p:cNvPr id="15412" name="Rectangle 59"/>
                  <p:cNvSpPr>
                    <a:spLocks noChangeArrowheads="1"/>
                  </p:cNvSpPr>
                  <p:nvPr/>
                </p:nvSpPr>
                <p:spPr bwMode="auto">
                  <a:xfrm>
                    <a:off x="2947" y="2982"/>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22</a:t>
                    </a:r>
                    <a:endParaRPr lang="fr-FR" altLang="pl-PL" sz="1400">
                      <a:latin typeface="Times New Roman" pitchFamily="18" charset="0"/>
                    </a:endParaRPr>
                  </a:p>
                </p:txBody>
              </p:sp>
              <p:sp>
                <p:nvSpPr>
                  <p:cNvPr id="15413" name="Rectangle 60"/>
                  <p:cNvSpPr>
                    <a:spLocks noChangeArrowheads="1"/>
                  </p:cNvSpPr>
                  <p:nvPr/>
                </p:nvSpPr>
                <p:spPr bwMode="auto">
                  <a:xfrm>
                    <a:off x="2947" y="3423"/>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20</a:t>
                    </a:r>
                    <a:endParaRPr lang="fr-FR" altLang="pl-PL" sz="1400">
                      <a:latin typeface="Times New Roman" pitchFamily="18" charset="0"/>
                    </a:endParaRPr>
                  </a:p>
                </p:txBody>
              </p:sp>
            </p:grpSp>
            <p:grpSp>
              <p:nvGrpSpPr>
                <p:cNvPr id="15381" name="Group 61"/>
                <p:cNvGrpSpPr>
                  <a:grpSpLocks/>
                </p:cNvGrpSpPr>
                <p:nvPr/>
              </p:nvGrpSpPr>
              <p:grpSpPr bwMode="auto">
                <a:xfrm>
                  <a:off x="3340" y="3593"/>
                  <a:ext cx="1834" cy="134"/>
                  <a:chOff x="3340" y="3539"/>
                  <a:chExt cx="1834" cy="134"/>
                </a:xfrm>
              </p:grpSpPr>
              <p:sp>
                <p:nvSpPr>
                  <p:cNvPr id="15400" name="Rectangle 62"/>
                  <p:cNvSpPr>
                    <a:spLocks noChangeArrowheads="1"/>
                  </p:cNvSpPr>
                  <p:nvPr/>
                </p:nvSpPr>
                <p:spPr bwMode="auto">
                  <a:xfrm>
                    <a:off x="3340" y="3539"/>
                    <a:ext cx="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8</a:t>
                    </a:r>
                    <a:endParaRPr lang="fr-FR" altLang="pl-PL" sz="1400">
                      <a:latin typeface="Book Antiqua" pitchFamily="18" charset="0"/>
                    </a:endParaRPr>
                  </a:p>
                </p:txBody>
              </p:sp>
              <p:sp>
                <p:nvSpPr>
                  <p:cNvPr id="15401" name="Rectangle 63"/>
                  <p:cNvSpPr>
                    <a:spLocks noChangeArrowheads="1"/>
                  </p:cNvSpPr>
                  <p:nvPr/>
                </p:nvSpPr>
                <p:spPr bwMode="auto">
                  <a:xfrm>
                    <a:off x="3557"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10</a:t>
                    </a:r>
                    <a:endParaRPr lang="fr-FR" altLang="pl-PL" sz="1400">
                      <a:latin typeface="Times New Roman" pitchFamily="18" charset="0"/>
                    </a:endParaRPr>
                  </a:p>
                </p:txBody>
              </p:sp>
              <p:sp>
                <p:nvSpPr>
                  <p:cNvPr id="15402" name="Rectangle 64"/>
                  <p:cNvSpPr>
                    <a:spLocks noChangeArrowheads="1"/>
                  </p:cNvSpPr>
                  <p:nvPr/>
                </p:nvSpPr>
                <p:spPr bwMode="auto">
                  <a:xfrm>
                    <a:off x="3805"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12</a:t>
                    </a:r>
                    <a:endParaRPr lang="fr-FR" altLang="pl-PL" sz="1400">
                      <a:latin typeface="Times New Roman" pitchFamily="18" charset="0"/>
                    </a:endParaRPr>
                  </a:p>
                </p:txBody>
              </p:sp>
              <p:sp>
                <p:nvSpPr>
                  <p:cNvPr id="15403" name="Rectangle 65"/>
                  <p:cNvSpPr>
                    <a:spLocks noChangeArrowheads="1"/>
                  </p:cNvSpPr>
                  <p:nvPr/>
                </p:nvSpPr>
                <p:spPr bwMode="auto">
                  <a:xfrm>
                    <a:off x="4054"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14</a:t>
                    </a:r>
                    <a:endParaRPr lang="fr-FR" altLang="pl-PL" sz="1400">
                      <a:latin typeface="Times New Roman" pitchFamily="18" charset="0"/>
                    </a:endParaRPr>
                  </a:p>
                </p:txBody>
              </p:sp>
              <p:sp>
                <p:nvSpPr>
                  <p:cNvPr id="15404" name="Rectangle 66"/>
                  <p:cNvSpPr>
                    <a:spLocks noChangeArrowheads="1"/>
                  </p:cNvSpPr>
                  <p:nvPr/>
                </p:nvSpPr>
                <p:spPr bwMode="auto">
                  <a:xfrm>
                    <a:off x="4303"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16</a:t>
                    </a:r>
                    <a:endParaRPr lang="fr-FR" altLang="pl-PL" sz="1400">
                      <a:latin typeface="Times New Roman" pitchFamily="18" charset="0"/>
                    </a:endParaRPr>
                  </a:p>
                </p:txBody>
              </p:sp>
              <p:sp>
                <p:nvSpPr>
                  <p:cNvPr id="15405" name="Rectangle 67"/>
                  <p:cNvSpPr>
                    <a:spLocks noChangeArrowheads="1"/>
                  </p:cNvSpPr>
                  <p:nvPr/>
                </p:nvSpPr>
                <p:spPr bwMode="auto">
                  <a:xfrm>
                    <a:off x="4552"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18</a:t>
                    </a:r>
                    <a:endParaRPr lang="fr-FR" altLang="pl-PL" sz="1400">
                      <a:latin typeface="Times New Roman" pitchFamily="18" charset="0"/>
                    </a:endParaRPr>
                  </a:p>
                </p:txBody>
              </p:sp>
              <p:sp>
                <p:nvSpPr>
                  <p:cNvPr id="15406" name="Rectangle 68"/>
                  <p:cNvSpPr>
                    <a:spLocks noChangeArrowheads="1"/>
                  </p:cNvSpPr>
                  <p:nvPr/>
                </p:nvSpPr>
                <p:spPr bwMode="auto">
                  <a:xfrm>
                    <a:off x="4801"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22</a:t>
                    </a:r>
                    <a:endParaRPr lang="fr-FR" altLang="pl-PL" sz="1400">
                      <a:latin typeface="Times New Roman" pitchFamily="18" charset="0"/>
                    </a:endParaRPr>
                  </a:p>
                </p:txBody>
              </p:sp>
              <p:sp>
                <p:nvSpPr>
                  <p:cNvPr id="15407" name="Rectangle 69"/>
                  <p:cNvSpPr>
                    <a:spLocks noChangeArrowheads="1"/>
                  </p:cNvSpPr>
                  <p:nvPr/>
                </p:nvSpPr>
                <p:spPr bwMode="auto">
                  <a:xfrm>
                    <a:off x="5050" y="3539"/>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fr-FR" altLang="pl-PL" sz="1400">
                        <a:solidFill>
                          <a:srgbClr val="F8F8F8"/>
                        </a:solidFill>
                        <a:latin typeface="Book Antiqua" pitchFamily="18" charset="0"/>
                      </a:rPr>
                      <a:t>24</a:t>
                    </a:r>
                    <a:endParaRPr lang="fr-FR" altLang="pl-PL" sz="1400">
                      <a:latin typeface="Times New Roman" pitchFamily="18" charset="0"/>
                    </a:endParaRPr>
                  </a:p>
                </p:txBody>
              </p:sp>
            </p:grpSp>
            <p:grpSp>
              <p:nvGrpSpPr>
                <p:cNvPr id="15382" name="Group 70"/>
                <p:cNvGrpSpPr>
                  <a:grpSpLocks/>
                </p:cNvGrpSpPr>
                <p:nvPr/>
              </p:nvGrpSpPr>
              <p:grpSpPr bwMode="auto">
                <a:xfrm>
                  <a:off x="3072" y="1298"/>
                  <a:ext cx="2049" cy="2260"/>
                  <a:chOff x="3072" y="1283"/>
                  <a:chExt cx="2049" cy="2260"/>
                </a:xfrm>
              </p:grpSpPr>
              <p:sp>
                <p:nvSpPr>
                  <p:cNvPr id="15383" name="Freeform 71"/>
                  <p:cNvSpPr>
                    <a:spLocks/>
                  </p:cNvSpPr>
                  <p:nvPr/>
                </p:nvSpPr>
                <p:spPr bwMode="auto">
                  <a:xfrm>
                    <a:off x="3127" y="1283"/>
                    <a:ext cx="1994" cy="2207"/>
                  </a:xfrm>
                  <a:custGeom>
                    <a:avLst/>
                    <a:gdLst>
                      <a:gd name="T0" fmla="*/ 0 w 1994"/>
                      <a:gd name="T1" fmla="*/ 0 h 2207"/>
                      <a:gd name="T2" fmla="*/ 0 w 1994"/>
                      <a:gd name="T3" fmla="*/ 2207 h 2207"/>
                      <a:gd name="T4" fmla="*/ 1994 w 1994"/>
                      <a:gd name="T5" fmla="*/ 2207 h 2207"/>
                      <a:gd name="T6" fmla="*/ 0 60000 65536"/>
                      <a:gd name="T7" fmla="*/ 0 60000 65536"/>
                      <a:gd name="T8" fmla="*/ 0 60000 65536"/>
                      <a:gd name="T9" fmla="*/ 0 w 1994"/>
                      <a:gd name="T10" fmla="*/ 0 h 2207"/>
                      <a:gd name="T11" fmla="*/ 1994 w 1994"/>
                      <a:gd name="T12" fmla="*/ 2207 h 2207"/>
                    </a:gdLst>
                    <a:ahLst/>
                    <a:cxnLst>
                      <a:cxn ang="T6">
                        <a:pos x="T0" y="T1"/>
                      </a:cxn>
                      <a:cxn ang="T7">
                        <a:pos x="T2" y="T3"/>
                      </a:cxn>
                      <a:cxn ang="T8">
                        <a:pos x="T4" y="T5"/>
                      </a:cxn>
                    </a:cxnLst>
                    <a:rect l="T9" t="T10" r="T11" b="T12"/>
                    <a:pathLst>
                      <a:path w="1994" h="2207">
                        <a:moveTo>
                          <a:pt x="0" y="0"/>
                        </a:moveTo>
                        <a:lnTo>
                          <a:pt x="0" y="2207"/>
                        </a:lnTo>
                        <a:lnTo>
                          <a:pt x="1994" y="220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nvGrpSpPr>
                  <p:cNvPr id="15384" name="Group 72"/>
                  <p:cNvGrpSpPr>
                    <a:grpSpLocks/>
                  </p:cNvGrpSpPr>
                  <p:nvPr/>
                </p:nvGrpSpPr>
                <p:grpSpPr bwMode="auto">
                  <a:xfrm>
                    <a:off x="3072" y="1290"/>
                    <a:ext cx="57" cy="2202"/>
                    <a:chOff x="3072" y="1290"/>
                    <a:chExt cx="57" cy="2202"/>
                  </a:xfrm>
                </p:grpSpPr>
                <p:sp>
                  <p:nvSpPr>
                    <p:cNvPr id="15394" name="Line 73"/>
                    <p:cNvSpPr>
                      <a:spLocks noChangeShapeType="1"/>
                    </p:cNvSpPr>
                    <p:nvPr/>
                  </p:nvSpPr>
                  <p:spPr bwMode="auto">
                    <a:xfrm flipH="1">
                      <a:off x="3072" y="129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5" name="Line 74"/>
                    <p:cNvSpPr>
                      <a:spLocks noChangeShapeType="1"/>
                    </p:cNvSpPr>
                    <p:nvPr/>
                  </p:nvSpPr>
                  <p:spPr bwMode="auto">
                    <a:xfrm flipH="1">
                      <a:off x="3072" y="173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6" name="Line 75"/>
                    <p:cNvSpPr>
                      <a:spLocks noChangeShapeType="1"/>
                    </p:cNvSpPr>
                    <p:nvPr/>
                  </p:nvSpPr>
                  <p:spPr bwMode="auto">
                    <a:xfrm flipH="1">
                      <a:off x="3072" y="2170"/>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7" name="Line 76"/>
                    <p:cNvSpPr>
                      <a:spLocks noChangeShapeType="1"/>
                    </p:cNvSpPr>
                    <p:nvPr/>
                  </p:nvSpPr>
                  <p:spPr bwMode="auto">
                    <a:xfrm flipH="1">
                      <a:off x="3072" y="2611"/>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8" name="Line 77"/>
                    <p:cNvSpPr>
                      <a:spLocks noChangeShapeType="1"/>
                    </p:cNvSpPr>
                    <p:nvPr/>
                  </p:nvSpPr>
                  <p:spPr bwMode="auto">
                    <a:xfrm flipH="1">
                      <a:off x="3072" y="3051"/>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9" name="Line 78"/>
                    <p:cNvSpPr>
                      <a:spLocks noChangeShapeType="1"/>
                    </p:cNvSpPr>
                    <p:nvPr/>
                  </p:nvSpPr>
                  <p:spPr bwMode="auto">
                    <a:xfrm flipH="1">
                      <a:off x="3072" y="3492"/>
                      <a:ext cx="5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385" name="Group 79"/>
                  <p:cNvGrpSpPr>
                    <a:grpSpLocks/>
                  </p:cNvGrpSpPr>
                  <p:nvPr/>
                </p:nvGrpSpPr>
                <p:grpSpPr bwMode="auto">
                  <a:xfrm>
                    <a:off x="3369" y="3486"/>
                    <a:ext cx="1743" cy="57"/>
                    <a:chOff x="3369" y="3486"/>
                    <a:chExt cx="1743" cy="57"/>
                  </a:xfrm>
                </p:grpSpPr>
                <p:sp>
                  <p:nvSpPr>
                    <p:cNvPr id="15386" name="Line 80"/>
                    <p:cNvSpPr>
                      <a:spLocks noChangeShapeType="1"/>
                    </p:cNvSpPr>
                    <p:nvPr/>
                  </p:nvSpPr>
                  <p:spPr bwMode="auto">
                    <a:xfrm>
                      <a:off x="3369"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7" name="Line 81"/>
                    <p:cNvSpPr>
                      <a:spLocks noChangeShapeType="1"/>
                    </p:cNvSpPr>
                    <p:nvPr/>
                  </p:nvSpPr>
                  <p:spPr bwMode="auto">
                    <a:xfrm>
                      <a:off x="3618"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8" name="Line 82"/>
                    <p:cNvSpPr>
                      <a:spLocks noChangeShapeType="1"/>
                    </p:cNvSpPr>
                    <p:nvPr/>
                  </p:nvSpPr>
                  <p:spPr bwMode="auto">
                    <a:xfrm>
                      <a:off x="3867"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89" name="Line 83"/>
                    <p:cNvSpPr>
                      <a:spLocks noChangeShapeType="1"/>
                    </p:cNvSpPr>
                    <p:nvPr/>
                  </p:nvSpPr>
                  <p:spPr bwMode="auto">
                    <a:xfrm>
                      <a:off x="4116"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0" name="Line 84"/>
                    <p:cNvSpPr>
                      <a:spLocks noChangeShapeType="1"/>
                    </p:cNvSpPr>
                    <p:nvPr/>
                  </p:nvSpPr>
                  <p:spPr bwMode="auto">
                    <a:xfrm>
                      <a:off x="4365"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1" name="Line 85"/>
                    <p:cNvSpPr>
                      <a:spLocks noChangeShapeType="1"/>
                    </p:cNvSpPr>
                    <p:nvPr/>
                  </p:nvSpPr>
                  <p:spPr bwMode="auto">
                    <a:xfrm>
                      <a:off x="4614"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2" name="Line 86"/>
                    <p:cNvSpPr>
                      <a:spLocks noChangeShapeType="1"/>
                    </p:cNvSpPr>
                    <p:nvPr/>
                  </p:nvSpPr>
                  <p:spPr bwMode="auto">
                    <a:xfrm>
                      <a:off x="4863"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sp>
                  <p:nvSpPr>
                    <p:cNvPr id="15393" name="Line 87"/>
                    <p:cNvSpPr>
                      <a:spLocks noChangeShapeType="1"/>
                    </p:cNvSpPr>
                    <p:nvPr/>
                  </p:nvSpPr>
                  <p:spPr bwMode="auto">
                    <a:xfrm>
                      <a:off x="5112" y="3486"/>
                      <a:ext cx="0" cy="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grpSp>
          <p:sp>
            <p:nvSpPr>
              <p:cNvPr id="15370" name="Rectangle 88"/>
              <p:cNvSpPr>
                <a:spLocks noChangeArrowheads="1"/>
              </p:cNvSpPr>
              <p:nvPr/>
            </p:nvSpPr>
            <p:spPr bwMode="auto">
              <a:xfrm>
                <a:off x="3970" y="3614"/>
                <a:ext cx="2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Czas </a:t>
                </a:r>
                <a:endParaRPr lang="fr-FR" altLang="pl-PL" sz="1400">
                  <a:latin typeface="Times New Roman" pitchFamily="18" charset="0"/>
                </a:endParaRPr>
              </a:p>
            </p:txBody>
          </p:sp>
          <p:grpSp>
            <p:nvGrpSpPr>
              <p:cNvPr id="15371" name="Group 89"/>
              <p:cNvGrpSpPr>
                <a:grpSpLocks/>
              </p:cNvGrpSpPr>
              <p:nvPr/>
            </p:nvGrpSpPr>
            <p:grpSpPr bwMode="auto">
              <a:xfrm>
                <a:off x="3491" y="2971"/>
                <a:ext cx="1199" cy="136"/>
                <a:chOff x="732" y="3046"/>
                <a:chExt cx="1199" cy="136"/>
              </a:xfrm>
            </p:grpSpPr>
            <p:sp>
              <p:nvSpPr>
                <p:cNvPr id="15377" name="Rectangle 90"/>
                <p:cNvSpPr>
                  <a:spLocks noChangeArrowheads="1"/>
                </p:cNvSpPr>
                <p:nvPr/>
              </p:nvSpPr>
              <p:spPr bwMode="auto">
                <a:xfrm>
                  <a:off x="1042" y="3046"/>
                  <a:ext cx="8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Łagodna depresja</a:t>
                  </a:r>
                  <a:endParaRPr lang="fr-FR" altLang="pl-PL" sz="1400">
                    <a:latin typeface="Book Antiqua" pitchFamily="18" charset="0"/>
                  </a:endParaRPr>
                </a:p>
              </p:txBody>
            </p:sp>
            <p:sp>
              <p:nvSpPr>
                <p:cNvPr id="15378" name="Line 91"/>
                <p:cNvSpPr>
                  <a:spLocks noChangeShapeType="1"/>
                </p:cNvSpPr>
                <p:nvPr/>
              </p:nvSpPr>
              <p:spPr bwMode="auto">
                <a:xfrm>
                  <a:off x="732" y="3123"/>
                  <a:ext cx="252" cy="0"/>
                </a:xfrm>
                <a:prstGeom prst="line">
                  <a:avLst/>
                </a:prstGeom>
                <a:noFill/>
                <a:ln w="57150">
                  <a:solidFill>
                    <a:srgbClr val="33CC33"/>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grpSp>
            <p:nvGrpSpPr>
              <p:cNvPr id="15372" name="Group 92"/>
              <p:cNvGrpSpPr>
                <a:grpSpLocks/>
              </p:cNvGrpSpPr>
              <p:nvPr/>
            </p:nvGrpSpPr>
            <p:grpSpPr bwMode="auto">
              <a:xfrm>
                <a:off x="3491" y="3142"/>
                <a:ext cx="1095" cy="136"/>
                <a:chOff x="732" y="3272"/>
                <a:chExt cx="1095" cy="136"/>
              </a:xfrm>
            </p:grpSpPr>
            <p:sp>
              <p:nvSpPr>
                <p:cNvPr id="15375" name="Rectangle 93"/>
                <p:cNvSpPr>
                  <a:spLocks noChangeArrowheads="1"/>
                </p:cNvSpPr>
                <p:nvPr/>
              </p:nvSpPr>
              <p:spPr bwMode="auto">
                <a:xfrm>
                  <a:off x="1035" y="3272"/>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pl-PL" altLang="pl-PL" sz="1400">
                      <a:solidFill>
                        <a:srgbClr val="F8F8F8"/>
                      </a:solidFill>
                      <a:latin typeface="Book Antiqua" pitchFamily="18" charset="0"/>
                    </a:rPr>
                    <a:t>Ciężka depresja</a:t>
                  </a:r>
                  <a:endParaRPr lang="fr-FR" altLang="pl-PL" sz="1400">
                    <a:latin typeface="Book Antiqua" pitchFamily="18" charset="0"/>
                  </a:endParaRPr>
                </a:p>
              </p:txBody>
            </p:sp>
            <p:sp>
              <p:nvSpPr>
                <p:cNvPr id="15376" name="Line 94"/>
                <p:cNvSpPr>
                  <a:spLocks noChangeShapeType="1"/>
                </p:cNvSpPr>
                <p:nvPr/>
              </p:nvSpPr>
              <p:spPr bwMode="auto">
                <a:xfrm>
                  <a:off x="732" y="3349"/>
                  <a:ext cx="252" cy="0"/>
                </a:xfrm>
                <a:prstGeom prst="line">
                  <a:avLst/>
                </a:prstGeom>
                <a:noFill/>
                <a:ln w="57150">
                  <a:solidFill>
                    <a:srgbClr val="9999FF"/>
                  </a:solidFill>
                  <a:round/>
                  <a:headEnd/>
                  <a:tailEnd/>
                </a:ln>
                <a:extLst>
                  <a:ext uri="{909E8E84-426E-40DD-AFC4-6F175D3DCCD1}">
                    <a14:hiddenFill xmlns:a14="http://schemas.microsoft.com/office/drawing/2010/main">
                      <a:noFill/>
                    </a14:hiddenFill>
                  </a:ext>
                </a:extLst>
              </p:spPr>
              <p:txBody>
                <a:bodyPr wrap="none" lIns="3600" tIns="3600" rIns="3600" bIns="3600" anchor="ctr">
                  <a:spAutoFit/>
                </a:bodyPr>
                <a:lstStyle/>
                <a:p>
                  <a:endParaRPr lang="pl-PL"/>
                </a:p>
              </p:txBody>
            </p:sp>
          </p:grpSp>
          <p:sp>
            <p:nvSpPr>
              <p:cNvPr id="15373" name="Freeform 95"/>
              <p:cNvSpPr>
                <a:spLocks/>
              </p:cNvSpPr>
              <p:nvPr/>
            </p:nvSpPr>
            <p:spPr bwMode="auto">
              <a:xfrm>
                <a:off x="3384" y="1403"/>
                <a:ext cx="1755" cy="1701"/>
              </a:xfrm>
              <a:custGeom>
                <a:avLst/>
                <a:gdLst>
                  <a:gd name="T0" fmla="*/ 0 w 1755"/>
                  <a:gd name="T1" fmla="*/ 1701 h 1701"/>
                  <a:gd name="T2" fmla="*/ 246 w 1755"/>
                  <a:gd name="T3" fmla="*/ 675 h 1701"/>
                  <a:gd name="T4" fmla="*/ 492 w 1755"/>
                  <a:gd name="T5" fmla="*/ 150 h 1701"/>
                  <a:gd name="T6" fmla="*/ 759 w 1755"/>
                  <a:gd name="T7" fmla="*/ 0 h 1701"/>
                  <a:gd name="T8" fmla="*/ 1008 w 1755"/>
                  <a:gd name="T9" fmla="*/ 81 h 1701"/>
                  <a:gd name="T10" fmla="*/ 1275 w 1755"/>
                  <a:gd name="T11" fmla="*/ 132 h 1701"/>
                  <a:gd name="T12" fmla="*/ 1509 w 1755"/>
                  <a:gd name="T13" fmla="*/ 210 h 1701"/>
                  <a:gd name="T14" fmla="*/ 1755 w 1755"/>
                  <a:gd name="T15" fmla="*/ 648 h 1701"/>
                  <a:gd name="T16" fmla="*/ 0 60000 65536"/>
                  <a:gd name="T17" fmla="*/ 0 60000 65536"/>
                  <a:gd name="T18" fmla="*/ 0 60000 65536"/>
                  <a:gd name="T19" fmla="*/ 0 60000 65536"/>
                  <a:gd name="T20" fmla="*/ 0 60000 65536"/>
                  <a:gd name="T21" fmla="*/ 0 60000 65536"/>
                  <a:gd name="T22" fmla="*/ 0 60000 65536"/>
                  <a:gd name="T23" fmla="*/ 0 60000 65536"/>
                  <a:gd name="T24" fmla="*/ 0 w 1755"/>
                  <a:gd name="T25" fmla="*/ 0 h 1701"/>
                  <a:gd name="T26" fmla="*/ 1755 w 1755"/>
                  <a:gd name="T27" fmla="*/ 1701 h 17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5" h="1701">
                    <a:moveTo>
                      <a:pt x="0" y="1701"/>
                    </a:moveTo>
                    <a:lnTo>
                      <a:pt x="246" y="675"/>
                    </a:lnTo>
                    <a:lnTo>
                      <a:pt x="492" y="150"/>
                    </a:lnTo>
                    <a:lnTo>
                      <a:pt x="759" y="0"/>
                    </a:lnTo>
                    <a:lnTo>
                      <a:pt x="1008" y="81"/>
                    </a:lnTo>
                    <a:lnTo>
                      <a:pt x="1275" y="132"/>
                    </a:lnTo>
                    <a:lnTo>
                      <a:pt x="1509" y="210"/>
                    </a:lnTo>
                    <a:lnTo>
                      <a:pt x="1755" y="648"/>
                    </a:ln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sp>
            <p:nvSpPr>
              <p:cNvPr id="15374" name="Freeform 96"/>
              <p:cNvSpPr>
                <a:spLocks/>
              </p:cNvSpPr>
              <p:nvPr/>
            </p:nvSpPr>
            <p:spPr bwMode="auto">
              <a:xfrm>
                <a:off x="3369" y="1523"/>
                <a:ext cx="1773" cy="1452"/>
              </a:xfrm>
              <a:custGeom>
                <a:avLst/>
                <a:gdLst>
                  <a:gd name="T0" fmla="*/ 0 w 1773"/>
                  <a:gd name="T1" fmla="*/ 1452 h 1452"/>
                  <a:gd name="T2" fmla="*/ 270 w 1773"/>
                  <a:gd name="T3" fmla="*/ 771 h 1452"/>
                  <a:gd name="T4" fmla="*/ 513 w 1773"/>
                  <a:gd name="T5" fmla="*/ 279 h 1452"/>
                  <a:gd name="T6" fmla="*/ 774 w 1773"/>
                  <a:gd name="T7" fmla="*/ 357 h 1452"/>
                  <a:gd name="T8" fmla="*/ 1002 w 1773"/>
                  <a:gd name="T9" fmla="*/ 147 h 1452"/>
                  <a:gd name="T10" fmla="*/ 1272 w 1773"/>
                  <a:gd name="T11" fmla="*/ 144 h 1452"/>
                  <a:gd name="T12" fmla="*/ 1524 w 1773"/>
                  <a:gd name="T13" fmla="*/ 0 h 1452"/>
                  <a:gd name="T14" fmla="*/ 1773 w 1773"/>
                  <a:gd name="T15" fmla="*/ 396 h 1452"/>
                  <a:gd name="T16" fmla="*/ 0 60000 65536"/>
                  <a:gd name="T17" fmla="*/ 0 60000 65536"/>
                  <a:gd name="T18" fmla="*/ 0 60000 65536"/>
                  <a:gd name="T19" fmla="*/ 0 60000 65536"/>
                  <a:gd name="T20" fmla="*/ 0 60000 65536"/>
                  <a:gd name="T21" fmla="*/ 0 60000 65536"/>
                  <a:gd name="T22" fmla="*/ 0 60000 65536"/>
                  <a:gd name="T23" fmla="*/ 0 60000 65536"/>
                  <a:gd name="T24" fmla="*/ 0 w 1773"/>
                  <a:gd name="T25" fmla="*/ 0 h 1452"/>
                  <a:gd name="T26" fmla="*/ 1773 w 1773"/>
                  <a:gd name="T27" fmla="*/ 1452 h 1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3" h="1452">
                    <a:moveTo>
                      <a:pt x="0" y="1452"/>
                    </a:moveTo>
                    <a:lnTo>
                      <a:pt x="270" y="771"/>
                    </a:lnTo>
                    <a:lnTo>
                      <a:pt x="513" y="279"/>
                    </a:lnTo>
                    <a:lnTo>
                      <a:pt x="774" y="357"/>
                    </a:lnTo>
                    <a:lnTo>
                      <a:pt x="1002" y="147"/>
                    </a:lnTo>
                    <a:lnTo>
                      <a:pt x="1272" y="144"/>
                    </a:lnTo>
                    <a:lnTo>
                      <a:pt x="1524" y="0"/>
                    </a:lnTo>
                    <a:lnTo>
                      <a:pt x="1773" y="396"/>
                    </a:lnTo>
                  </a:path>
                </a:pathLst>
              </a:custGeom>
              <a:noFill/>
              <a:ln w="571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lIns="3600" tIns="3600" rIns="3600" bIns="3600"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endParaRPr lang="pl-PL" altLang="pl-PL">
                  <a:latin typeface="Book Antiqua" pitchFamily="18" charset="0"/>
                </a:endParaRPr>
              </a:p>
            </p:txBody>
          </p:sp>
        </p:grpSp>
      </p:grpSp>
    </p:spTree>
    <p:extLst>
      <p:ext uri="{BB962C8B-B14F-4D97-AF65-F5344CB8AC3E}">
        <p14:creationId xmlns:p14="http://schemas.microsoft.com/office/powerpoint/2010/main" val="445949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45960A8-6A20-4EFF-A364-4A3C241D17D8}" type="slidenum">
              <a:rPr lang="pl-PL"/>
              <a:pPr/>
              <a:t>18</a:t>
            </a:fld>
            <a:endParaRPr lang="pl-PL"/>
          </a:p>
        </p:txBody>
      </p:sp>
      <p:sp>
        <p:nvSpPr>
          <p:cNvPr id="138242"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Współistnienie depresji i lęku:</a:t>
            </a:r>
            <a:r>
              <a:rPr lang="en-US" sz="4400">
                <a:solidFill>
                  <a:schemeClr val="tx2"/>
                </a:solidFill>
                <a:latin typeface="Comic Sans MS" pitchFamily="66" charset="0"/>
                <a:cs typeface="Times New Roman" charset="0"/>
              </a:rPr>
              <a:t> </a:t>
            </a:r>
            <a:endParaRPr lang="pl-PL" sz="4400">
              <a:solidFill>
                <a:schemeClr val="tx2"/>
              </a:solidFill>
              <a:latin typeface="Comic Sans MS" pitchFamily="66" charset="0"/>
              <a:cs typeface="Times New Roman" charset="0"/>
            </a:endParaRPr>
          </a:p>
        </p:txBody>
      </p:sp>
      <p:sp>
        <p:nvSpPr>
          <p:cNvPr id="138243" name="Rectangle 3"/>
          <p:cNvSpPr>
            <a:spLocks noChangeArrowheads="1"/>
          </p:cNvSpPr>
          <p:nvPr/>
        </p:nvSpPr>
        <p:spPr bwMode="auto">
          <a:xfrm>
            <a:off x="1153660" y="1829027"/>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rPr>
              <a:t>80-90% osób z depresją ma również objawy lęku</a:t>
            </a:r>
            <a:r>
              <a:rPr lang="en-US" sz="2800" dirty="0">
                <a:latin typeface="Comic Sans MS" pitchFamily="66" charset="0"/>
                <a:cs typeface="Times New Roman" charset="0"/>
              </a:rPr>
              <a:t> </a:t>
            </a:r>
            <a:endParaRPr lang="pl-PL" sz="2800" dirty="0">
              <a:latin typeface="Comic Sans MS" pitchFamily="66" charset="0"/>
              <a:cs typeface="Times New Roman" charset="0"/>
            </a:endParaRPr>
          </a:p>
          <a:p>
            <a:pPr marL="342900" indent="-342900">
              <a:lnSpc>
                <a:spcPct val="90000"/>
              </a:lnSpc>
              <a:spcBef>
                <a:spcPct val="20000"/>
              </a:spcBef>
              <a:buFontTx/>
              <a:buChar char="•"/>
            </a:pPr>
            <a:r>
              <a:rPr lang="pl-PL" sz="2800" dirty="0">
                <a:latin typeface="Comic Sans MS" pitchFamily="66" charset="0"/>
              </a:rPr>
              <a:t>Najczęściej depresji towarzyszą: lęk paniczny, OCD, fobia socjalna</a:t>
            </a:r>
          </a:p>
          <a:p>
            <a:pPr marL="342900" indent="-342900">
              <a:lnSpc>
                <a:spcPct val="90000"/>
              </a:lnSpc>
              <a:spcBef>
                <a:spcPct val="20000"/>
              </a:spcBef>
              <a:buFontTx/>
              <a:buChar char="•"/>
            </a:pPr>
            <a:r>
              <a:rPr lang="pl-PL" sz="2800" dirty="0">
                <a:latin typeface="Comic Sans MS" pitchFamily="66" charset="0"/>
              </a:rPr>
              <a:t>Współwystępowanie objawów lęku w przebiegu depresji wiąże się z:</a:t>
            </a:r>
          </a:p>
          <a:p>
            <a:pPr marL="742950" lvl="1" indent="-285750">
              <a:lnSpc>
                <a:spcPct val="90000"/>
              </a:lnSpc>
              <a:spcBef>
                <a:spcPct val="20000"/>
              </a:spcBef>
              <a:buFontTx/>
              <a:buChar char="–"/>
            </a:pPr>
            <a:r>
              <a:rPr lang="pl-PL" sz="2400" dirty="0">
                <a:latin typeface="Comic Sans MS" pitchFamily="66" charset="0"/>
              </a:rPr>
              <a:t>Przewlekłością</a:t>
            </a:r>
          </a:p>
          <a:p>
            <a:pPr marL="742950" lvl="1" indent="-285750">
              <a:lnSpc>
                <a:spcPct val="90000"/>
              </a:lnSpc>
              <a:spcBef>
                <a:spcPct val="20000"/>
              </a:spcBef>
              <a:buFontTx/>
              <a:buChar char="–"/>
            </a:pPr>
            <a:r>
              <a:rPr lang="pl-PL" sz="2400" dirty="0">
                <a:latin typeface="Comic Sans MS" pitchFamily="66" charset="0"/>
              </a:rPr>
              <a:t>Gorszą odpowiedzią na terapię</a:t>
            </a:r>
          </a:p>
          <a:p>
            <a:pPr marL="742950" lvl="1" indent="-285750">
              <a:lnSpc>
                <a:spcPct val="90000"/>
              </a:lnSpc>
              <a:spcBef>
                <a:spcPct val="20000"/>
              </a:spcBef>
              <a:buFontTx/>
              <a:buChar char="–"/>
            </a:pPr>
            <a:r>
              <a:rPr lang="pl-PL" sz="2400" dirty="0">
                <a:latin typeface="Comic Sans MS" pitchFamily="66" charset="0"/>
              </a:rPr>
              <a:t>Niższą jakością życia</a:t>
            </a:r>
          </a:p>
          <a:p>
            <a:pPr marL="742950" lvl="1" indent="-285750">
              <a:lnSpc>
                <a:spcPct val="90000"/>
              </a:lnSpc>
              <a:spcBef>
                <a:spcPct val="20000"/>
              </a:spcBef>
              <a:buFontTx/>
              <a:buChar char="–"/>
            </a:pPr>
            <a:r>
              <a:rPr lang="pl-PL" sz="2400" dirty="0">
                <a:latin typeface="Comic Sans MS" pitchFamily="66" charset="0"/>
              </a:rPr>
              <a:t>Wyższym ryzykiem samobójstwa</a:t>
            </a:r>
            <a:r>
              <a:rPr lang="en-US" sz="2400" dirty="0">
                <a:latin typeface="Comic Sans MS" pitchFamily="66" charset="0"/>
                <a:cs typeface="Times New Roman" charset="0"/>
              </a:rPr>
              <a:t> </a:t>
            </a:r>
            <a:endParaRPr lang="pl-PL" sz="2400" dirty="0">
              <a:latin typeface="Comic Sans MS" pitchFamily="66" charset="0"/>
              <a:cs typeface="Times New Roman" charset="0"/>
            </a:endParaRPr>
          </a:p>
          <a:p>
            <a:pPr marL="342900" indent="-342900">
              <a:lnSpc>
                <a:spcPct val="90000"/>
              </a:lnSpc>
              <a:spcBef>
                <a:spcPct val="20000"/>
              </a:spcBef>
            </a:pPr>
            <a:endParaRPr lang="pl-PL" sz="2800"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barn(outVertical)">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barn(outVertical)">
                                      <p:cBhvr>
                                        <p:cTn id="12" dur="500"/>
                                        <p:tgtEl>
                                          <p:spTgt spid="138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barn(outVertical)">
                                      <p:cBhvr>
                                        <p:cTn id="17" dur="500"/>
                                        <p:tgtEl>
                                          <p:spTgt spid="138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barn(outVertical)">
                                      <p:cBhvr>
                                        <p:cTn id="22" dur="500"/>
                                        <p:tgtEl>
                                          <p:spTgt spid="138243">
                                            <p:txEl>
                                              <p:pRg st="2" end="2"/>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Effect transition="in" filter="barn(outVertical)">
                                      <p:cBhvr>
                                        <p:cTn id="25" dur="500"/>
                                        <p:tgtEl>
                                          <p:spTgt spid="138243">
                                            <p:txEl>
                                              <p:pRg st="3" end="3"/>
                                            </p:txEl>
                                          </p:spTgt>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38243">
                                            <p:txEl>
                                              <p:pRg st="4" end="4"/>
                                            </p:txEl>
                                          </p:spTgt>
                                        </p:tgtEl>
                                        <p:attrNameLst>
                                          <p:attrName>style.visibility</p:attrName>
                                        </p:attrNameLst>
                                      </p:cBhvr>
                                      <p:to>
                                        <p:strVal val="visible"/>
                                      </p:to>
                                    </p:set>
                                    <p:animEffect transition="in" filter="barn(outVertical)">
                                      <p:cBhvr>
                                        <p:cTn id="28" dur="500"/>
                                        <p:tgtEl>
                                          <p:spTgt spid="138243">
                                            <p:txEl>
                                              <p:pRg st="4" end="4"/>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38243">
                                            <p:txEl>
                                              <p:pRg st="5" end="5"/>
                                            </p:txEl>
                                          </p:spTgt>
                                        </p:tgtEl>
                                        <p:attrNameLst>
                                          <p:attrName>style.visibility</p:attrName>
                                        </p:attrNameLst>
                                      </p:cBhvr>
                                      <p:to>
                                        <p:strVal val="visible"/>
                                      </p:to>
                                    </p:set>
                                    <p:animEffect transition="in" filter="barn(outVertical)">
                                      <p:cBhvr>
                                        <p:cTn id="31" dur="500"/>
                                        <p:tgtEl>
                                          <p:spTgt spid="138243">
                                            <p:txEl>
                                              <p:pRg st="5" end="5"/>
                                            </p:txEl>
                                          </p:spTgt>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38243">
                                            <p:txEl>
                                              <p:pRg st="6" end="6"/>
                                            </p:txEl>
                                          </p:spTgt>
                                        </p:tgtEl>
                                        <p:attrNameLst>
                                          <p:attrName>style.visibility</p:attrName>
                                        </p:attrNameLst>
                                      </p:cBhvr>
                                      <p:to>
                                        <p:strVal val="visible"/>
                                      </p:to>
                                    </p:set>
                                    <p:animEffect transition="in" filter="barn(outVertical)">
                                      <p:cBhvr>
                                        <p:cTn id="34"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autoUpdateAnimBg="0"/>
      <p:bldP spid="13824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9651644C-9394-41F0-BC8D-28CF3ACE44DC}" type="slidenum">
              <a:rPr lang="pl-PL">
                <a:solidFill>
                  <a:schemeClr val="tx1"/>
                </a:solidFill>
              </a:rPr>
              <a:pPr/>
              <a:t>19</a:t>
            </a:fld>
            <a:endParaRPr lang="pl-PL">
              <a:solidFill>
                <a:schemeClr val="tx1"/>
              </a:solidFill>
            </a:endParaRPr>
          </a:p>
        </p:txBody>
      </p:sp>
      <p:sp>
        <p:nvSpPr>
          <p:cNvPr id="269314" name="Rectangle 2"/>
          <p:cNvSpPr>
            <a:spLocks noChangeArrowheads="1"/>
          </p:cNvSpPr>
          <p:nvPr/>
        </p:nvSpPr>
        <p:spPr bwMode="auto">
          <a:xfrm>
            <a:off x="685800" y="228600"/>
            <a:ext cx="7772400" cy="1219200"/>
          </a:xfrm>
          <a:prstGeom prst="rect">
            <a:avLst/>
          </a:prstGeom>
          <a:noFill/>
          <a:ln w="9525">
            <a:noFill/>
            <a:miter lim="800000"/>
            <a:headEnd/>
            <a:tailEnd/>
          </a:ln>
          <a:effectLst/>
        </p:spPr>
        <p:txBody>
          <a:bodyPr lIns="92075" tIns="46038" rIns="92075" bIns="46038" anchor="ctr"/>
          <a:lstStyle/>
          <a:p>
            <a:r>
              <a:rPr lang="pl-PL" sz="4400">
                <a:latin typeface="Comic Sans MS" pitchFamily="66" charset="0"/>
              </a:rPr>
              <a:t>Lęk i depresja – badanie WHO</a:t>
            </a:r>
          </a:p>
        </p:txBody>
      </p:sp>
      <p:sp>
        <p:nvSpPr>
          <p:cNvPr id="269315" name="Oval 3"/>
          <p:cNvSpPr>
            <a:spLocks noChangeArrowheads="1"/>
          </p:cNvSpPr>
          <p:nvPr/>
        </p:nvSpPr>
        <p:spPr bwMode="auto">
          <a:xfrm>
            <a:off x="1371600" y="2667000"/>
            <a:ext cx="4038600" cy="2438400"/>
          </a:xfrm>
          <a:prstGeom prst="ellipse">
            <a:avLst/>
          </a:prstGeom>
          <a:noFill/>
          <a:ln w="38100" cap="sq">
            <a:solidFill>
              <a:schemeClr val="tx2"/>
            </a:solidFill>
            <a:round/>
            <a:headEnd type="none" w="sm" len="sm"/>
            <a:tailEnd type="none" w="sm" len="sm"/>
          </a:ln>
          <a:effectLst/>
        </p:spPr>
        <p:txBody>
          <a:bodyPr wrap="none" anchor="ctr"/>
          <a:lstStyle/>
          <a:p>
            <a:endParaRPr lang="pl-PL"/>
          </a:p>
        </p:txBody>
      </p:sp>
      <p:sp>
        <p:nvSpPr>
          <p:cNvPr id="269316" name="Oval 4"/>
          <p:cNvSpPr>
            <a:spLocks noChangeArrowheads="1"/>
          </p:cNvSpPr>
          <p:nvPr/>
        </p:nvSpPr>
        <p:spPr bwMode="auto">
          <a:xfrm>
            <a:off x="3429000" y="2362200"/>
            <a:ext cx="4953000" cy="2667000"/>
          </a:xfrm>
          <a:prstGeom prst="ellipse">
            <a:avLst/>
          </a:prstGeom>
          <a:noFill/>
          <a:ln w="57150" cap="sq">
            <a:solidFill>
              <a:schemeClr val="accent1"/>
            </a:solidFill>
            <a:round/>
            <a:headEnd type="none" w="sm" len="sm"/>
            <a:tailEnd type="none" w="sm" len="sm"/>
          </a:ln>
          <a:effectLst/>
        </p:spPr>
        <p:txBody>
          <a:bodyPr wrap="none" anchor="ctr"/>
          <a:lstStyle/>
          <a:p>
            <a:endParaRPr lang="pl-PL"/>
          </a:p>
        </p:txBody>
      </p:sp>
      <p:sp>
        <p:nvSpPr>
          <p:cNvPr id="269317" name="Text Box 5"/>
          <p:cNvSpPr txBox="1">
            <a:spLocks noChangeArrowheads="1"/>
          </p:cNvSpPr>
          <p:nvPr/>
        </p:nvSpPr>
        <p:spPr bwMode="auto">
          <a:xfrm>
            <a:off x="1676229" y="3551238"/>
            <a:ext cx="1479892"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Tylko lęk</a:t>
            </a:r>
          </a:p>
          <a:p>
            <a:pPr algn="ctr"/>
            <a:r>
              <a:rPr lang="pl-PL" sz="2400">
                <a:latin typeface="Comic Sans MS" pitchFamily="66" charset="0"/>
              </a:rPr>
              <a:t>5.6%</a:t>
            </a:r>
          </a:p>
        </p:txBody>
      </p:sp>
      <p:sp>
        <p:nvSpPr>
          <p:cNvPr id="269318" name="Text Box 6"/>
          <p:cNvSpPr txBox="1">
            <a:spLocks noChangeArrowheads="1"/>
          </p:cNvSpPr>
          <p:nvPr/>
        </p:nvSpPr>
        <p:spPr bwMode="auto">
          <a:xfrm>
            <a:off x="5540905" y="3322638"/>
            <a:ext cx="2319866"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Tylko depresja</a:t>
            </a:r>
          </a:p>
          <a:p>
            <a:pPr algn="ctr"/>
            <a:r>
              <a:rPr lang="pl-PL" sz="2400">
                <a:latin typeface="Comic Sans MS" pitchFamily="66" charset="0"/>
              </a:rPr>
              <a:t>7.5%</a:t>
            </a:r>
          </a:p>
        </p:txBody>
      </p:sp>
      <p:sp>
        <p:nvSpPr>
          <p:cNvPr id="269319" name="Text Box 7"/>
          <p:cNvSpPr txBox="1">
            <a:spLocks noChangeArrowheads="1"/>
          </p:cNvSpPr>
          <p:nvPr/>
        </p:nvSpPr>
        <p:spPr bwMode="auto">
          <a:xfrm>
            <a:off x="3396805" y="3509963"/>
            <a:ext cx="2193229" cy="830997"/>
          </a:xfrm>
          <a:prstGeom prst="rect">
            <a:avLst/>
          </a:prstGeom>
          <a:noFill/>
          <a:ln w="12700" cap="sq">
            <a:noFill/>
            <a:miter lim="800000"/>
            <a:headEnd type="none" w="sm" len="sm"/>
            <a:tailEnd type="none" w="sm" len="sm"/>
          </a:ln>
          <a:effectLst/>
        </p:spPr>
        <p:txBody>
          <a:bodyPr wrap="none">
            <a:spAutoFit/>
          </a:bodyPr>
          <a:lstStyle/>
          <a:p>
            <a:pPr algn="ctr"/>
            <a:r>
              <a:rPr lang="pl-PL" sz="2400">
                <a:latin typeface="Comic Sans MS" pitchFamily="66" charset="0"/>
              </a:rPr>
              <a:t>Lęk&amp;Depresja</a:t>
            </a:r>
          </a:p>
          <a:p>
            <a:pPr algn="ctr"/>
            <a:r>
              <a:rPr lang="pl-PL" sz="2400">
                <a:latin typeface="Comic Sans MS" pitchFamily="66" charset="0"/>
              </a:rPr>
              <a:t>4.6%</a:t>
            </a:r>
          </a:p>
        </p:txBody>
      </p:sp>
      <p:sp>
        <p:nvSpPr>
          <p:cNvPr id="269320" name="Text Box 8"/>
          <p:cNvSpPr txBox="1">
            <a:spLocks noChangeArrowheads="1"/>
          </p:cNvSpPr>
          <p:nvPr/>
        </p:nvSpPr>
        <p:spPr bwMode="auto">
          <a:xfrm>
            <a:off x="2270125" y="5380038"/>
            <a:ext cx="1654175" cy="457200"/>
          </a:xfrm>
          <a:prstGeom prst="rect">
            <a:avLst/>
          </a:prstGeom>
          <a:noFill/>
          <a:ln w="12700" cap="sq">
            <a:noFill/>
            <a:miter lim="800000"/>
            <a:headEnd type="none" w="sm" len="sm"/>
            <a:tailEnd type="none" w="sm" len="sm"/>
          </a:ln>
          <a:effectLst/>
        </p:spPr>
        <p:txBody>
          <a:bodyPr wrap="none">
            <a:spAutoFit/>
          </a:bodyPr>
          <a:lstStyle/>
          <a:p>
            <a:r>
              <a:rPr lang="pl-PL" sz="2400">
                <a:latin typeface="Comic Sans MS" pitchFamily="66" charset="0"/>
              </a:rPr>
              <a:t>LĘK 10.2%</a:t>
            </a:r>
          </a:p>
        </p:txBody>
      </p:sp>
      <p:sp>
        <p:nvSpPr>
          <p:cNvPr id="269321" name="Text Box 9"/>
          <p:cNvSpPr txBox="1">
            <a:spLocks noChangeArrowheads="1"/>
          </p:cNvSpPr>
          <p:nvPr/>
        </p:nvSpPr>
        <p:spPr bwMode="auto">
          <a:xfrm>
            <a:off x="5394325" y="5380038"/>
            <a:ext cx="2649538" cy="457200"/>
          </a:xfrm>
          <a:prstGeom prst="rect">
            <a:avLst/>
          </a:prstGeom>
          <a:noFill/>
          <a:ln w="12700" cap="sq">
            <a:noFill/>
            <a:miter lim="800000"/>
            <a:headEnd type="none" w="sm" len="sm"/>
            <a:tailEnd type="none" w="sm" len="sm"/>
          </a:ln>
          <a:effectLst/>
        </p:spPr>
        <p:txBody>
          <a:bodyPr wrap="none">
            <a:spAutoFit/>
          </a:bodyPr>
          <a:lstStyle/>
          <a:p>
            <a:r>
              <a:rPr lang="pl-PL" sz="2400">
                <a:latin typeface="Comic Sans MS" pitchFamily="66" charset="0"/>
              </a:rPr>
              <a:t>DEPRESJA 12.1%</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Depresja </a:t>
            </a:r>
          </a:p>
        </p:txBody>
      </p:sp>
      <p:sp>
        <p:nvSpPr>
          <p:cNvPr id="6" name="Symbol zastępczy tekstu 5"/>
          <p:cNvSpPr>
            <a:spLocks noGrp="1"/>
          </p:cNvSpPr>
          <p:nvPr>
            <p:ph type="body" idx="1"/>
          </p:nvPr>
        </p:nvSpPr>
        <p:spPr/>
        <p:txBody>
          <a:bodyPr/>
          <a:lstStyle/>
          <a:p>
            <a:endParaRPr lang="pl-PL"/>
          </a:p>
        </p:txBody>
      </p:sp>
      <p:sp>
        <p:nvSpPr>
          <p:cNvPr id="4" name="Symbol zastępczy numeru slajdu 3"/>
          <p:cNvSpPr>
            <a:spLocks noGrp="1"/>
          </p:cNvSpPr>
          <p:nvPr>
            <p:ph type="sldNum" sz="quarter" idx="12"/>
          </p:nvPr>
        </p:nvSpPr>
        <p:spPr/>
        <p:txBody>
          <a:bodyPr/>
          <a:lstStyle/>
          <a:p>
            <a:fld id="{9C70B396-E028-4456-883E-C8560C76031E}" type="slidenum">
              <a:rPr lang="pl-PL" smtClean="0"/>
              <a:pPr/>
              <a:t>2</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7242F17-A219-49FC-9E35-7F6D4CA35EA9}" type="slidenum">
              <a:rPr lang="pl-PL"/>
              <a:pPr/>
              <a:t>20</a:t>
            </a:fld>
            <a:endParaRPr lang="pl-PL"/>
          </a:p>
        </p:txBody>
      </p:sp>
      <p:sp>
        <p:nvSpPr>
          <p:cNvPr id="266242" name="Rectangle 2"/>
          <p:cNvSpPr>
            <a:spLocks noChangeArrowheads="1"/>
          </p:cNvSpPr>
          <p:nvPr/>
        </p:nvSpPr>
        <p:spPr bwMode="auto">
          <a:xfrm>
            <a:off x="685800" y="404813"/>
            <a:ext cx="7772400" cy="1554162"/>
          </a:xfrm>
          <a:prstGeom prst="rect">
            <a:avLst/>
          </a:prstGeom>
          <a:noFill/>
          <a:ln w="9525">
            <a:noFill/>
            <a:miter lim="800000"/>
            <a:headEnd/>
            <a:tailEnd/>
          </a:ln>
          <a:effectLst/>
        </p:spPr>
        <p:txBody>
          <a:bodyPr lIns="92075" tIns="46038" rIns="92075" bIns="46038" anchor="ctr"/>
          <a:lstStyle/>
          <a:p>
            <a:pPr algn="ctr"/>
            <a:r>
              <a:rPr lang="pl-PL" sz="3200" b="1">
                <a:solidFill>
                  <a:schemeClr val="tx2"/>
                </a:solidFill>
                <a:effectLst>
                  <a:outerShdw blurRad="38100" dist="38100" dir="2700000" algn="tl">
                    <a:srgbClr val="000000"/>
                  </a:outerShdw>
                </a:effectLst>
                <a:latin typeface="Comic Sans MS" pitchFamily="66" charset="0"/>
              </a:rPr>
              <a:t>Współwystępowanie zaburzeń osi I z depresją w ciągu życia chorych</a:t>
            </a:r>
          </a:p>
        </p:txBody>
      </p:sp>
      <p:graphicFrame>
        <p:nvGraphicFramePr>
          <p:cNvPr id="266243" name="Object 3"/>
          <p:cNvGraphicFramePr>
            <a:graphicFrameLocks noChangeAspect="1"/>
          </p:cNvGraphicFramePr>
          <p:nvPr/>
        </p:nvGraphicFramePr>
        <p:xfrm>
          <a:off x="1049338" y="1979613"/>
          <a:ext cx="7893050" cy="4351337"/>
        </p:xfrm>
        <a:graphic>
          <a:graphicData uri="http://schemas.openxmlformats.org/presentationml/2006/ole">
            <mc:AlternateContent xmlns:mc="http://schemas.openxmlformats.org/markup-compatibility/2006">
              <mc:Choice xmlns:v="urn:schemas-microsoft-com:vml" Requires="v">
                <p:oleObj spid="_x0000_s266274" name="Wykres" r:id="rId4" imgW="7896150" imgH="4352835" progId="MSGraph.Chart.8">
                  <p:embed followColorScheme="full"/>
                </p:oleObj>
              </mc:Choice>
              <mc:Fallback>
                <p:oleObj name="Wykres" r:id="rId4" imgW="7896150" imgH="4352835" progId="MSGraph.Chart.8">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1979613"/>
                        <a:ext cx="7893050" cy="43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2"/>
          </p:nvPr>
        </p:nvSpPr>
        <p:spPr/>
        <p:txBody>
          <a:bodyPr/>
          <a:lstStyle/>
          <a:p>
            <a:fld id="{3BCBAC8C-C7E1-48C8-BED2-FF74B0EED60A}" type="slidenum">
              <a:rPr lang="pl-PL"/>
              <a:pPr/>
              <a:t>21</a:t>
            </a:fld>
            <a:endParaRPr lang="pl-PL"/>
          </a:p>
        </p:txBody>
      </p:sp>
      <p:sp>
        <p:nvSpPr>
          <p:cNvPr id="180228" name="Rectangle 4"/>
          <p:cNvSpPr>
            <a:spLocks noChangeArrowheads="1"/>
          </p:cNvSpPr>
          <p:nvPr/>
        </p:nvSpPr>
        <p:spPr bwMode="auto">
          <a:xfrm>
            <a:off x="0" y="476250"/>
            <a:ext cx="9144000" cy="1143000"/>
          </a:xfrm>
          <a:prstGeom prst="rect">
            <a:avLst/>
          </a:prstGeom>
          <a:noFill/>
          <a:ln w="9525">
            <a:noFill/>
            <a:miter lim="800000"/>
            <a:headEnd/>
            <a:tailEnd/>
          </a:ln>
          <a:effectLst/>
        </p:spPr>
        <p:txBody>
          <a:bodyPr anchor="ctr"/>
          <a:lstStyle/>
          <a:p>
            <a:r>
              <a:rPr lang="pl-PL" sz="3200" b="1">
                <a:solidFill>
                  <a:srgbClr val="023F95"/>
                </a:solidFill>
                <a:latin typeface="Comic Sans MS" pitchFamily="66" charset="0"/>
              </a:rPr>
              <a:t>W jaki sposób pacjenci z depresją informują o swoich objawach?</a:t>
            </a:r>
            <a:br>
              <a:rPr lang="en-US" sz="3200" b="1">
                <a:solidFill>
                  <a:srgbClr val="023F95"/>
                </a:solidFill>
                <a:latin typeface="Comic Sans MS" pitchFamily="66" charset="0"/>
              </a:rPr>
            </a:br>
            <a:endParaRPr lang="pl-PL" sz="3200" b="1">
              <a:solidFill>
                <a:srgbClr val="023F95"/>
              </a:solidFill>
              <a:latin typeface="Comic Sans MS" pitchFamily="66" charset="0"/>
            </a:endParaRPr>
          </a:p>
        </p:txBody>
      </p:sp>
      <p:graphicFrame>
        <p:nvGraphicFramePr>
          <p:cNvPr id="180229" name="Object 5"/>
          <p:cNvGraphicFramePr>
            <a:graphicFrameLocks noChangeAspect="1"/>
          </p:cNvGraphicFramePr>
          <p:nvPr/>
        </p:nvGraphicFramePr>
        <p:xfrm>
          <a:off x="2555875" y="2060575"/>
          <a:ext cx="3992563" cy="4283075"/>
        </p:xfrm>
        <a:graphic>
          <a:graphicData uri="http://schemas.openxmlformats.org/presentationml/2006/ole">
            <mc:AlternateContent xmlns:mc="http://schemas.openxmlformats.org/markup-compatibility/2006">
              <mc:Choice xmlns:v="urn:schemas-microsoft-com:vml" Requires="v">
                <p:oleObj spid="_x0000_s180260" name="Wykres" r:id="rId4" imgW="3791070" imgH="4067085" progId="MSGraph.Chart.8">
                  <p:embed followColorScheme="full"/>
                </p:oleObj>
              </mc:Choice>
              <mc:Fallback>
                <p:oleObj name="Wykres" r:id="rId4" imgW="3791070" imgH="4067085"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060575"/>
                        <a:ext cx="3992563"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30" name="Text Box 6"/>
          <p:cNvSpPr txBox="1">
            <a:spLocks noChangeArrowheads="1"/>
          </p:cNvSpPr>
          <p:nvPr/>
        </p:nvSpPr>
        <p:spPr bwMode="auto">
          <a:xfrm>
            <a:off x="0" y="6269038"/>
            <a:ext cx="3306763" cy="517525"/>
          </a:xfrm>
          <a:prstGeom prst="rect">
            <a:avLst/>
          </a:prstGeom>
          <a:noFill/>
          <a:ln w="9525">
            <a:noFill/>
            <a:miter lim="800000"/>
            <a:headEnd/>
            <a:tailEnd/>
          </a:ln>
          <a:effectLst/>
        </p:spPr>
        <p:txBody>
          <a:bodyPr wrap="none">
            <a:spAutoFit/>
          </a:bodyPr>
          <a:lstStyle/>
          <a:p>
            <a:r>
              <a:rPr lang="en-US" sz="1400" b="1">
                <a:latin typeface="Comic Sans MS" pitchFamily="66" charset="0"/>
              </a:rPr>
              <a:t>N 1146 </a:t>
            </a:r>
            <a:r>
              <a:rPr lang="pl-PL" sz="1400" b="1">
                <a:latin typeface="Comic Sans MS" pitchFamily="66" charset="0"/>
              </a:rPr>
              <a:t>pacjentów z dużą depresją </a:t>
            </a:r>
          </a:p>
          <a:p>
            <a:r>
              <a:rPr lang="pl-PL" sz="1400" b="1">
                <a:latin typeface="Comic Sans MS" pitchFamily="66" charset="0"/>
              </a:rPr>
              <a:t>w opiece podstawowej</a:t>
            </a:r>
            <a:endParaRPr lang="en-US" sz="1400" b="1" baseline="30000">
              <a:latin typeface="Comic Sans MS" pitchFamily="66" charset="0"/>
            </a:endParaRPr>
          </a:p>
        </p:txBody>
      </p:sp>
      <p:sp>
        <p:nvSpPr>
          <p:cNvPr id="180231" name="Rectangle 7"/>
          <p:cNvSpPr>
            <a:spLocks noChangeArrowheads="1"/>
          </p:cNvSpPr>
          <p:nvPr/>
        </p:nvSpPr>
        <p:spPr bwMode="auto">
          <a:xfrm>
            <a:off x="5724525" y="6511925"/>
            <a:ext cx="3073400" cy="336550"/>
          </a:xfrm>
          <a:prstGeom prst="rect">
            <a:avLst/>
          </a:prstGeom>
          <a:noFill/>
          <a:ln w="9525">
            <a:noFill/>
            <a:miter lim="800000"/>
            <a:headEnd/>
            <a:tailEnd/>
          </a:ln>
          <a:effectLst/>
        </p:spPr>
        <p:txBody>
          <a:bodyPr wrap="none">
            <a:spAutoFit/>
          </a:bodyPr>
          <a:lstStyle/>
          <a:p>
            <a:pPr marL="457200" indent="-457200">
              <a:buClr>
                <a:srgbClr val="777777"/>
              </a:buClr>
            </a:pPr>
            <a:r>
              <a:rPr lang="en-US" sz="1600">
                <a:latin typeface="Comic Sans MS" pitchFamily="66" charset="0"/>
              </a:rPr>
              <a:t>Simon </a:t>
            </a:r>
            <a:r>
              <a:rPr lang="pl-PL" sz="1600">
                <a:latin typeface="Comic Sans MS" pitchFamily="66" charset="0"/>
              </a:rPr>
              <a:t>i in,</a:t>
            </a:r>
            <a:r>
              <a:rPr lang="en-US" sz="1600">
                <a:latin typeface="Comic Sans MS" pitchFamily="66" charset="0"/>
              </a:rPr>
              <a:t> N Engl J Med</a:t>
            </a:r>
            <a:r>
              <a:rPr lang="pl-PL" sz="1600">
                <a:latin typeface="Comic Sans MS" pitchFamily="66" charset="0"/>
              </a:rPr>
              <a:t>,</a:t>
            </a:r>
            <a:r>
              <a:rPr lang="en-US" sz="1600">
                <a:latin typeface="Comic Sans MS" pitchFamily="66" charset="0"/>
              </a:rPr>
              <a:t> 1999</a:t>
            </a:r>
            <a:endParaRPr lang="en-US" sz="2000">
              <a:latin typeface="Comic Sans MS" pitchFamily="66" charset="0"/>
            </a:endParaRPr>
          </a:p>
        </p:txBody>
      </p:sp>
      <p:sp>
        <p:nvSpPr>
          <p:cNvPr id="180232" name="AutoShape 8"/>
          <p:cNvSpPr>
            <a:spLocks noChangeArrowheads="1"/>
          </p:cNvSpPr>
          <p:nvPr/>
        </p:nvSpPr>
        <p:spPr bwMode="auto">
          <a:xfrm>
            <a:off x="6011863" y="5013325"/>
            <a:ext cx="2952750" cy="1225550"/>
          </a:xfrm>
          <a:prstGeom prst="wedgeRectCallout">
            <a:avLst>
              <a:gd name="adj1" fmla="val -75537"/>
              <a:gd name="adj2" fmla="val -100778"/>
            </a:avLst>
          </a:prstGeom>
          <a:gradFill rotWithShape="1">
            <a:gsLst>
              <a:gs pos="0">
                <a:srgbClr val="23FFC5"/>
              </a:gs>
              <a:gs pos="100000">
                <a:srgbClr val="00B086"/>
              </a:gs>
            </a:gsLst>
            <a:path path="rect">
              <a:fillToRect l="50000" t="50000" r="50000" b="50000"/>
            </a:path>
          </a:gradFill>
          <a:ln w="9525">
            <a:solidFill>
              <a:schemeClr val="tx1"/>
            </a:solidFill>
            <a:miter lim="800000"/>
            <a:headEnd/>
            <a:tailEnd/>
          </a:ln>
          <a:effectLst/>
        </p:spPr>
        <p:txBody>
          <a:bodyPr/>
          <a:lstStyle/>
          <a:p>
            <a:pPr algn="ctr"/>
            <a:r>
              <a:rPr lang="pl-PL">
                <a:latin typeface="Comic Sans MS" pitchFamily="66" charset="0"/>
              </a:rPr>
              <a:t>rozmawiają </a:t>
            </a:r>
            <a:r>
              <a:rPr lang="pl-PL" b="1">
                <a:solidFill>
                  <a:srgbClr val="FF3300"/>
                </a:solidFill>
                <a:latin typeface="Comic Sans MS" pitchFamily="66" charset="0"/>
              </a:rPr>
              <a:t>tylko</a:t>
            </a:r>
            <a:r>
              <a:rPr lang="pl-PL">
                <a:latin typeface="Comic Sans MS" pitchFamily="66" charset="0"/>
              </a:rPr>
              <a:t> o objawach somatycznych</a:t>
            </a:r>
          </a:p>
        </p:txBody>
      </p:sp>
      <p:sp>
        <p:nvSpPr>
          <p:cNvPr id="180233" name="Text Box 9"/>
          <p:cNvSpPr txBox="1">
            <a:spLocks noChangeArrowheads="1"/>
          </p:cNvSpPr>
          <p:nvPr/>
        </p:nvSpPr>
        <p:spPr bwMode="auto">
          <a:xfrm>
            <a:off x="900113" y="3429000"/>
            <a:ext cx="7704137" cy="914400"/>
          </a:xfrm>
          <a:prstGeom prst="rect">
            <a:avLst/>
          </a:prstGeom>
          <a:noFill/>
          <a:ln w="9525">
            <a:noFill/>
            <a:miter lim="800000"/>
            <a:headEnd/>
            <a:tailEnd/>
          </a:ln>
          <a:effectLst/>
        </p:spPr>
        <p:txBody>
          <a:bodyPr>
            <a:spAutoFit/>
          </a:bodyPr>
          <a:lstStyle/>
          <a:p>
            <a:pPr>
              <a:spcBef>
                <a:spcPct val="50000"/>
              </a:spcBef>
            </a:pPr>
            <a:r>
              <a:rPr lang="pl-PL" sz="5400" b="1">
                <a:latin typeface="Comic Sans MS" pitchFamily="66" charset="0"/>
              </a:rPr>
              <a:t>31%	      			69%</a:t>
            </a:r>
          </a:p>
        </p:txBody>
      </p:sp>
      <p:sp>
        <p:nvSpPr>
          <p:cNvPr id="180234" name="AutoShape 10"/>
          <p:cNvSpPr>
            <a:spLocks noChangeArrowheads="1"/>
          </p:cNvSpPr>
          <p:nvPr/>
        </p:nvSpPr>
        <p:spPr bwMode="auto">
          <a:xfrm>
            <a:off x="250825" y="1484313"/>
            <a:ext cx="2951163" cy="1584325"/>
          </a:xfrm>
          <a:prstGeom prst="wedgeRectCallout">
            <a:avLst>
              <a:gd name="adj1" fmla="val 60167"/>
              <a:gd name="adj2" fmla="val 76954"/>
            </a:avLst>
          </a:prstGeom>
          <a:gradFill rotWithShape="1">
            <a:gsLst>
              <a:gs pos="0">
                <a:srgbClr val="23FFC5"/>
              </a:gs>
              <a:gs pos="100000">
                <a:srgbClr val="00B086"/>
              </a:gs>
            </a:gsLst>
            <a:path path="rect">
              <a:fillToRect l="50000" t="50000" r="50000" b="50000"/>
            </a:path>
          </a:gradFill>
          <a:ln w="9525">
            <a:solidFill>
              <a:schemeClr val="tx1"/>
            </a:solidFill>
            <a:miter lim="800000"/>
            <a:headEnd/>
            <a:tailEnd/>
          </a:ln>
          <a:effectLst/>
        </p:spPr>
        <p:txBody>
          <a:bodyPr/>
          <a:lstStyle/>
          <a:p>
            <a:pPr algn="ctr"/>
            <a:r>
              <a:rPr lang="pl-PL">
                <a:latin typeface="Comic Sans MS" pitchFamily="66" charset="0"/>
              </a:rPr>
              <a:t>rozmawiają o objawach psychicznych i somatycznych</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5733" y="381000"/>
            <a:ext cx="7552267" cy="685800"/>
          </a:xfrm>
        </p:spPr>
        <p:txBody>
          <a:bodyPr/>
          <a:lstStyle/>
          <a:p>
            <a:r>
              <a:rPr lang="pl-PL" dirty="0"/>
              <a:t>Ból i depresja </a:t>
            </a:r>
            <a:endParaRPr lang="en-US" dirty="0"/>
          </a:p>
        </p:txBody>
      </p:sp>
      <p:sp>
        <p:nvSpPr>
          <p:cNvPr id="19459" name="Rectangle 3"/>
          <p:cNvSpPr>
            <a:spLocks noGrp="1" noChangeArrowheads="1"/>
          </p:cNvSpPr>
          <p:nvPr>
            <p:ph type="body" idx="4294967295"/>
          </p:nvPr>
        </p:nvSpPr>
        <p:spPr>
          <a:xfrm>
            <a:off x="575733" y="1295400"/>
            <a:ext cx="7315200" cy="4876800"/>
          </a:xfrm>
          <a:prstGeom prst="rect">
            <a:avLst/>
          </a:prstGeom>
        </p:spPr>
        <p:txBody>
          <a:bodyPr/>
          <a:lstStyle/>
          <a:p>
            <a:r>
              <a:rPr lang="pl-PL" sz="2000" dirty="0"/>
              <a:t>30-60% chorych na depresję ma przewlekłe dolegliwości bólowe </a:t>
            </a:r>
            <a:endParaRPr lang="en-US" sz="2000" dirty="0"/>
          </a:p>
          <a:p>
            <a:r>
              <a:rPr lang="pl-PL" sz="2000" dirty="0"/>
              <a:t>Pacjenci depresyjni z przewlekłym bólem mają 9x gorsze funkcjonowanie niż pacjenci depresyjni bez bólu </a:t>
            </a:r>
            <a:endParaRPr lang="en-US" sz="2000" dirty="0"/>
          </a:p>
          <a:p>
            <a:pPr lvl="1"/>
            <a:r>
              <a:rPr lang="pl-PL" sz="1900" dirty="0"/>
              <a:t>Większa lekooporność u chorych depresyjnych z przewlekłym bólem </a:t>
            </a:r>
            <a:endParaRPr lang="en-US" sz="1900" dirty="0"/>
          </a:p>
          <a:p>
            <a:pPr lvl="1"/>
            <a:r>
              <a:rPr lang="pl-PL" sz="1900" dirty="0"/>
              <a:t>Działanie przeciwbólowe skutecznego leczenia przeciwdepresyjnego </a:t>
            </a:r>
            <a:endParaRPr lang="en-US" sz="1900" dirty="0"/>
          </a:p>
        </p:txBody>
      </p:sp>
    </p:spTree>
    <p:extLst>
      <p:ext uri="{BB962C8B-B14F-4D97-AF65-F5344CB8AC3E}">
        <p14:creationId xmlns:p14="http://schemas.microsoft.com/office/powerpoint/2010/main" val="33659199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23728" y="-16024"/>
            <a:ext cx="5832648" cy="1143000"/>
          </a:xfrm>
        </p:spPr>
        <p:txBody>
          <a:bodyPr/>
          <a:lstStyle/>
          <a:p>
            <a:r>
              <a:rPr lang="pl-PL" dirty="0"/>
              <a:t>Depresja boli </a:t>
            </a:r>
            <a:endParaRPr lang="en-US" dirty="0"/>
          </a:p>
        </p:txBody>
      </p:sp>
      <p:sp>
        <p:nvSpPr>
          <p:cNvPr id="20483" name="Rectangle 3"/>
          <p:cNvSpPr>
            <a:spLocks noGrp="1" noChangeArrowheads="1"/>
          </p:cNvSpPr>
          <p:nvPr>
            <p:ph type="body" idx="4294967295"/>
          </p:nvPr>
        </p:nvSpPr>
        <p:spPr>
          <a:xfrm>
            <a:off x="1820902" y="1317680"/>
            <a:ext cx="6551542" cy="4343400"/>
          </a:xfrm>
          <a:prstGeom prst="rect">
            <a:avLst/>
          </a:prstGeom>
        </p:spPr>
        <p:txBody>
          <a:bodyPr/>
          <a:lstStyle/>
          <a:p>
            <a:r>
              <a:rPr lang="pl-PL" sz="2800" dirty="0"/>
              <a:t>Ból jako drugi objaw somatyczny depresji – po </a:t>
            </a:r>
            <a:r>
              <a:rPr lang="pl-PL" sz="2800" dirty="0" err="1"/>
              <a:t>insomnii</a:t>
            </a:r>
            <a:r>
              <a:rPr lang="pl-PL" sz="2800" dirty="0"/>
              <a:t> </a:t>
            </a:r>
            <a:endParaRPr lang="en-US" sz="2800" dirty="0"/>
          </a:p>
          <a:p>
            <a:r>
              <a:rPr lang="pl-PL" sz="2800" dirty="0"/>
              <a:t>Najczęstsze dolegliwości bólowe chorych na depresję </a:t>
            </a:r>
            <a:r>
              <a:rPr lang="en-US" sz="2800" dirty="0"/>
              <a:t>: </a:t>
            </a:r>
            <a:r>
              <a:rPr lang="pl-PL" sz="2800" dirty="0"/>
              <a:t>głowy, twarzy, szyi, pleców, </a:t>
            </a:r>
            <a:r>
              <a:rPr lang="pl-PL" sz="2800" dirty="0" err="1"/>
              <a:t>klp</a:t>
            </a:r>
            <a:r>
              <a:rPr lang="pl-PL" sz="2800" dirty="0"/>
              <a:t>, brzucha, kończyn</a:t>
            </a:r>
            <a:endParaRPr lang="en-US" sz="2800" dirty="0"/>
          </a:p>
          <a:p>
            <a:r>
              <a:rPr lang="pl-PL" sz="2800" dirty="0"/>
              <a:t>Ból może maskować inne objawy depresji </a:t>
            </a:r>
            <a:endParaRPr lang="en-US" sz="2800" i="1" dirty="0"/>
          </a:p>
          <a:p>
            <a:endParaRPr lang="en-US" dirty="0"/>
          </a:p>
        </p:txBody>
      </p:sp>
    </p:spTree>
    <p:extLst>
      <p:ext uri="{BB962C8B-B14F-4D97-AF65-F5344CB8AC3E}">
        <p14:creationId xmlns:p14="http://schemas.microsoft.com/office/powerpoint/2010/main" val="2585639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ymbol zastępczy numeru slajdu 3"/>
          <p:cNvSpPr>
            <a:spLocks noGrp="1"/>
          </p:cNvSpPr>
          <p:nvPr>
            <p:ph type="sldNum" sz="quarter" idx="12"/>
          </p:nvPr>
        </p:nvSpPr>
        <p:spPr/>
        <p:txBody>
          <a:bodyPr/>
          <a:lstStyle/>
          <a:p>
            <a:fld id="{B520B767-25F8-4855-8370-91CF7354AFCD}" type="slidenum">
              <a:rPr lang="pl-PL"/>
              <a:pPr/>
              <a:t>24</a:t>
            </a:fld>
            <a:endParaRPr lang="pl-PL"/>
          </a:p>
        </p:txBody>
      </p:sp>
      <p:sp>
        <p:nvSpPr>
          <p:cNvPr id="281602" name="Rectangle 2"/>
          <p:cNvSpPr>
            <a:spLocks noGrp="1" noChangeArrowheads="1"/>
          </p:cNvSpPr>
          <p:nvPr/>
        </p:nvSpPr>
        <p:spPr bwMode="auto">
          <a:xfrm>
            <a:off x="0" y="438150"/>
            <a:ext cx="9593263" cy="546100"/>
          </a:xfrm>
          <a:prstGeom prst="rect">
            <a:avLst/>
          </a:prstGeom>
          <a:noFill/>
          <a:ln w="9525">
            <a:noFill/>
            <a:miter lim="800000"/>
            <a:headEnd/>
            <a:tailEnd/>
          </a:ln>
          <a:effectLst>
            <a:outerShdw dist="35921" dir="2700000" algn="ctr" rotWithShape="0">
              <a:schemeClr val="bg2"/>
            </a:outerShdw>
          </a:effectLst>
        </p:spPr>
        <p:txBody>
          <a:bodyPr/>
          <a:lstStyle/>
          <a:p>
            <a:pPr eaLnBrk="0" hangingPunct="0"/>
            <a:r>
              <a:rPr lang="pl-PL" sz="1900" b="1">
                <a:latin typeface="Arial" charset="0"/>
              </a:rPr>
              <a:t>Niespecyficzne dolegliwości </a:t>
            </a:r>
          </a:p>
          <a:p>
            <a:pPr eaLnBrk="0" hangingPunct="0"/>
            <a:r>
              <a:rPr lang="pl-PL" sz="1900" b="1">
                <a:latin typeface="Arial" charset="0"/>
              </a:rPr>
              <a:t>somatyczne w depresji</a:t>
            </a:r>
          </a:p>
        </p:txBody>
      </p:sp>
      <p:sp>
        <p:nvSpPr>
          <p:cNvPr id="281603" name="Freeform 3"/>
          <p:cNvSpPr>
            <a:spLocks/>
          </p:cNvSpPr>
          <p:nvPr/>
        </p:nvSpPr>
        <p:spPr bwMode="auto">
          <a:xfrm>
            <a:off x="3581400" y="1362075"/>
            <a:ext cx="1935163" cy="4343400"/>
          </a:xfrm>
          <a:custGeom>
            <a:avLst/>
            <a:gdLst/>
            <a:ahLst/>
            <a:cxnLst>
              <a:cxn ang="0">
                <a:pos x="1222" y="4378"/>
              </a:cxn>
              <a:cxn ang="0">
                <a:pos x="1232" y="4892"/>
              </a:cxn>
              <a:cxn ang="0">
                <a:pos x="1230" y="5644"/>
              </a:cxn>
              <a:cxn ang="0">
                <a:pos x="1287" y="6285"/>
              </a:cxn>
              <a:cxn ang="0">
                <a:pos x="1072" y="6431"/>
              </a:cxn>
              <a:cxn ang="0">
                <a:pos x="934" y="6414"/>
              </a:cxn>
              <a:cxn ang="0">
                <a:pos x="917" y="6345"/>
              </a:cxn>
              <a:cxn ang="0">
                <a:pos x="975" y="6212"/>
              </a:cxn>
              <a:cxn ang="0">
                <a:pos x="965" y="5606"/>
              </a:cxn>
              <a:cxn ang="0">
                <a:pos x="794" y="4677"/>
              </a:cxn>
              <a:cxn ang="0">
                <a:pos x="683" y="3263"/>
              </a:cxn>
              <a:cxn ang="0">
                <a:pos x="756" y="2820"/>
              </a:cxn>
              <a:cxn ang="0">
                <a:pos x="827" y="2014"/>
              </a:cxn>
              <a:cxn ang="0">
                <a:pos x="543" y="3225"/>
              </a:cxn>
              <a:cxn ang="0">
                <a:pos x="443" y="3791"/>
              </a:cxn>
              <a:cxn ang="0">
                <a:pos x="370" y="3706"/>
              </a:cxn>
              <a:cxn ang="0">
                <a:pos x="278" y="3781"/>
              </a:cxn>
              <a:cxn ang="0">
                <a:pos x="226" y="3806"/>
              </a:cxn>
              <a:cxn ang="0">
                <a:pos x="188" y="3691"/>
              </a:cxn>
              <a:cxn ang="0">
                <a:pos x="67" y="3758"/>
              </a:cxn>
              <a:cxn ang="0">
                <a:pos x="159" y="3478"/>
              </a:cxn>
              <a:cxn ang="0">
                <a:pos x="28" y="3434"/>
              </a:cxn>
              <a:cxn ang="0">
                <a:pos x="253" y="3206"/>
              </a:cxn>
              <a:cxn ang="0">
                <a:pos x="443" y="2396"/>
              </a:cxn>
              <a:cxn ang="0">
                <a:pos x="510" y="1866"/>
              </a:cxn>
              <a:cxn ang="0">
                <a:pos x="487" y="1417"/>
              </a:cxn>
              <a:cxn ang="0">
                <a:pos x="742" y="1151"/>
              </a:cxn>
              <a:cxn ang="0">
                <a:pos x="1113" y="938"/>
              </a:cxn>
              <a:cxn ang="0">
                <a:pos x="1028" y="629"/>
              </a:cxn>
              <a:cxn ang="0">
                <a:pos x="1019" y="291"/>
              </a:cxn>
              <a:cxn ang="0">
                <a:pos x="1188" y="34"/>
              </a:cxn>
              <a:cxn ang="0">
                <a:pos x="1491" y="42"/>
              </a:cxn>
              <a:cxn ang="0">
                <a:pos x="1644" y="314"/>
              </a:cxn>
              <a:cxn ang="0">
                <a:pos x="1629" y="646"/>
              </a:cxn>
              <a:cxn ang="0">
                <a:pos x="1554" y="955"/>
              </a:cxn>
              <a:cxn ang="0">
                <a:pos x="1951" y="1172"/>
              </a:cxn>
              <a:cxn ang="0">
                <a:pos x="2182" y="1440"/>
              </a:cxn>
              <a:cxn ang="0">
                <a:pos x="2155" y="1903"/>
              </a:cxn>
              <a:cxn ang="0">
                <a:pos x="2228" y="2419"/>
              </a:cxn>
              <a:cxn ang="0">
                <a:pos x="2443" y="3219"/>
              </a:cxn>
              <a:cxn ang="0">
                <a:pos x="2621" y="3434"/>
              </a:cxn>
              <a:cxn ang="0">
                <a:pos x="2514" y="3497"/>
              </a:cxn>
              <a:cxn ang="0">
                <a:pos x="2587" y="3760"/>
              </a:cxn>
              <a:cxn ang="0">
                <a:pos x="2483" y="3712"/>
              </a:cxn>
              <a:cxn ang="0">
                <a:pos x="2431" y="3793"/>
              </a:cxn>
              <a:cxn ang="0">
                <a:pos x="2387" y="3799"/>
              </a:cxn>
              <a:cxn ang="0">
                <a:pos x="2285" y="3681"/>
              </a:cxn>
              <a:cxn ang="0">
                <a:pos x="2212" y="3783"/>
              </a:cxn>
              <a:cxn ang="0">
                <a:pos x="2116" y="3211"/>
              </a:cxn>
              <a:cxn ang="0">
                <a:pos x="1834" y="1909"/>
              </a:cxn>
              <a:cxn ang="0">
                <a:pos x="1905" y="2843"/>
              </a:cxn>
              <a:cxn ang="0">
                <a:pos x="1978" y="3373"/>
              </a:cxn>
              <a:cxn ang="0">
                <a:pos x="1877" y="4716"/>
              </a:cxn>
              <a:cxn ang="0">
                <a:pos x="1681" y="5662"/>
              </a:cxn>
              <a:cxn ang="0">
                <a:pos x="1700" y="6228"/>
              </a:cxn>
              <a:cxn ang="0">
                <a:pos x="1752" y="6350"/>
              </a:cxn>
              <a:cxn ang="0">
                <a:pos x="1727" y="6416"/>
              </a:cxn>
              <a:cxn ang="0">
                <a:pos x="1575" y="6421"/>
              </a:cxn>
              <a:cxn ang="0">
                <a:pos x="1374" y="6249"/>
              </a:cxn>
              <a:cxn ang="0">
                <a:pos x="1435" y="5589"/>
              </a:cxn>
              <a:cxn ang="0">
                <a:pos x="1445" y="4846"/>
              </a:cxn>
              <a:cxn ang="0">
                <a:pos x="1445" y="4351"/>
              </a:cxn>
            </a:cxnLst>
            <a:rect l="0" t="0" r="r" b="b"/>
            <a:pathLst>
              <a:path w="2663" h="6442">
                <a:moveTo>
                  <a:pt x="1332" y="3691"/>
                </a:moveTo>
                <a:lnTo>
                  <a:pt x="1333" y="3699"/>
                </a:lnTo>
                <a:lnTo>
                  <a:pt x="1333" y="3714"/>
                </a:lnTo>
                <a:lnTo>
                  <a:pt x="1330" y="3739"/>
                </a:lnTo>
                <a:lnTo>
                  <a:pt x="1324" y="3770"/>
                </a:lnTo>
                <a:lnTo>
                  <a:pt x="1308" y="3850"/>
                </a:lnTo>
                <a:lnTo>
                  <a:pt x="1289" y="3944"/>
                </a:lnTo>
                <a:lnTo>
                  <a:pt x="1268" y="4040"/>
                </a:lnTo>
                <a:lnTo>
                  <a:pt x="1247" y="4132"/>
                </a:lnTo>
                <a:lnTo>
                  <a:pt x="1230" y="4207"/>
                </a:lnTo>
                <a:lnTo>
                  <a:pt x="1220" y="4259"/>
                </a:lnTo>
                <a:lnTo>
                  <a:pt x="1216" y="4276"/>
                </a:lnTo>
                <a:lnTo>
                  <a:pt x="1214" y="4292"/>
                </a:lnTo>
                <a:lnTo>
                  <a:pt x="1214" y="4309"/>
                </a:lnTo>
                <a:lnTo>
                  <a:pt x="1214" y="4322"/>
                </a:lnTo>
                <a:lnTo>
                  <a:pt x="1218" y="4351"/>
                </a:lnTo>
                <a:lnTo>
                  <a:pt x="1222" y="4378"/>
                </a:lnTo>
                <a:lnTo>
                  <a:pt x="1228" y="4403"/>
                </a:lnTo>
                <a:lnTo>
                  <a:pt x="1234" y="4428"/>
                </a:lnTo>
                <a:lnTo>
                  <a:pt x="1236" y="4455"/>
                </a:lnTo>
                <a:lnTo>
                  <a:pt x="1236" y="4480"/>
                </a:lnTo>
                <a:lnTo>
                  <a:pt x="1232" y="4518"/>
                </a:lnTo>
                <a:lnTo>
                  <a:pt x="1226" y="4553"/>
                </a:lnTo>
                <a:lnTo>
                  <a:pt x="1218" y="4585"/>
                </a:lnTo>
                <a:lnTo>
                  <a:pt x="1209" y="4616"/>
                </a:lnTo>
                <a:lnTo>
                  <a:pt x="1201" y="4643"/>
                </a:lnTo>
                <a:lnTo>
                  <a:pt x="1193" y="4670"/>
                </a:lnTo>
                <a:lnTo>
                  <a:pt x="1189" y="4693"/>
                </a:lnTo>
                <a:lnTo>
                  <a:pt x="1188" y="4712"/>
                </a:lnTo>
                <a:lnTo>
                  <a:pt x="1189" y="4735"/>
                </a:lnTo>
                <a:lnTo>
                  <a:pt x="1197" y="4766"/>
                </a:lnTo>
                <a:lnTo>
                  <a:pt x="1207" y="4804"/>
                </a:lnTo>
                <a:lnTo>
                  <a:pt x="1218" y="4846"/>
                </a:lnTo>
                <a:lnTo>
                  <a:pt x="1232" y="4892"/>
                </a:lnTo>
                <a:lnTo>
                  <a:pt x="1243" y="4944"/>
                </a:lnTo>
                <a:lnTo>
                  <a:pt x="1255" y="4996"/>
                </a:lnTo>
                <a:lnTo>
                  <a:pt x="1264" y="5050"/>
                </a:lnTo>
                <a:lnTo>
                  <a:pt x="1268" y="5086"/>
                </a:lnTo>
                <a:lnTo>
                  <a:pt x="1268" y="5124"/>
                </a:lnTo>
                <a:lnTo>
                  <a:pt x="1266" y="5161"/>
                </a:lnTo>
                <a:lnTo>
                  <a:pt x="1264" y="5195"/>
                </a:lnTo>
                <a:lnTo>
                  <a:pt x="1260" y="5230"/>
                </a:lnTo>
                <a:lnTo>
                  <a:pt x="1257" y="5262"/>
                </a:lnTo>
                <a:lnTo>
                  <a:pt x="1255" y="5293"/>
                </a:lnTo>
                <a:lnTo>
                  <a:pt x="1253" y="5320"/>
                </a:lnTo>
                <a:lnTo>
                  <a:pt x="1245" y="5385"/>
                </a:lnTo>
                <a:lnTo>
                  <a:pt x="1239" y="5441"/>
                </a:lnTo>
                <a:lnTo>
                  <a:pt x="1234" y="5491"/>
                </a:lnTo>
                <a:lnTo>
                  <a:pt x="1230" y="5537"/>
                </a:lnTo>
                <a:lnTo>
                  <a:pt x="1228" y="5589"/>
                </a:lnTo>
                <a:lnTo>
                  <a:pt x="1230" y="5644"/>
                </a:lnTo>
                <a:lnTo>
                  <a:pt x="1237" y="5713"/>
                </a:lnTo>
                <a:lnTo>
                  <a:pt x="1249" y="5796"/>
                </a:lnTo>
                <a:lnTo>
                  <a:pt x="1259" y="5827"/>
                </a:lnTo>
                <a:lnTo>
                  <a:pt x="1266" y="5855"/>
                </a:lnTo>
                <a:lnTo>
                  <a:pt x="1274" y="5884"/>
                </a:lnTo>
                <a:lnTo>
                  <a:pt x="1278" y="5913"/>
                </a:lnTo>
                <a:lnTo>
                  <a:pt x="1282" y="5942"/>
                </a:lnTo>
                <a:lnTo>
                  <a:pt x="1284" y="5969"/>
                </a:lnTo>
                <a:lnTo>
                  <a:pt x="1284" y="5995"/>
                </a:lnTo>
                <a:lnTo>
                  <a:pt x="1282" y="6022"/>
                </a:lnTo>
                <a:lnTo>
                  <a:pt x="1278" y="6059"/>
                </a:lnTo>
                <a:lnTo>
                  <a:pt x="1278" y="6095"/>
                </a:lnTo>
                <a:lnTo>
                  <a:pt x="1282" y="6134"/>
                </a:lnTo>
                <a:lnTo>
                  <a:pt x="1284" y="6172"/>
                </a:lnTo>
                <a:lnTo>
                  <a:pt x="1287" y="6210"/>
                </a:lnTo>
                <a:lnTo>
                  <a:pt x="1287" y="6249"/>
                </a:lnTo>
                <a:lnTo>
                  <a:pt x="1287" y="6285"/>
                </a:lnTo>
                <a:lnTo>
                  <a:pt x="1284" y="6324"/>
                </a:lnTo>
                <a:lnTo>
                  <a:pt x="1259" y="6362"/>
                </a:lnTo>
                <a:lnTo>
                  <a:pt x="1234" y="6395"/>
                </a:lnTo>
                <a:lnTo>
                  <a:pt x="1222" y="6408"/>
                </a:lnTo>
                <a:lnTo>
                  <a:pt x="1211" y="6419"/>
                </a:lnTo>
                <a:lnTo>
                  <a:pt x="1201" y="6427"/>
                </a:lnTo>
                <a:lnTo>
                  <a:pt x="1189" y="6435"/>
                </a:lnTo>
                <a:lnTo>
                  <a:pt x="1178" y="6441"/>
                </a:lnTo>
                <a:lnTo>
                  <a:pt x="1168" y="6442"/>
                </a:lnTo>
                <a:lnTo>
                  <a:pt x="1157" y="6442"/>
                </a:lnTo>
                <a:lnTo>
                  <a:pt x="1147" y="6442"/>
                </a:lnTo>
                <a:lnTo>
                  <a:pt x="1138" y="6439"/>
                </a:lnTo>
                <a:lnTo>
                  <a:pt x="1126" y="6433"/>
                </a:lnTo>
                <a:lnTo>
                  <a:pt x="1117" y="6423"/>
                </a:lnTo>
                <a:lnTo>
                  <a:pt x="1105" y="6414"/>
                </a:lnTo>
                <a:lnTo>
                  <a:pt x="1088" y="6421"/>
                </a:lnTo>
                <a:lnTo>
                  <a:pt x="1072" y="6431"/>
                </a:lnTo>
                <a:lnTo>
                  <a:pt x="1055" y="6437"/>
                </a:lnTo>
                <a:lnTo>
                  <a:pt x="1042" y="6441"/>
                </a:lnTo>
                <a:lnTo>
                  <a:pt x="1034" y="6442"/>
                </a:lnTo>
                <a:lnTo>
                  <a:pt x="1028" y="6442"/>
                </a:lnTo>
                <a:lnTo>
                  <a:pt x="1021" y="6441"/>
                </a:lnTo>
                <a:lnTo>
                  <a:pt x="1015" y="6439"/>
                </a:lnTo>
                <a:lnTo>
                  <a:pt x="1009" y="6435"/>
                </a:lnTo>
                <a:lnTo>
                  <a:pt x="1005" y="6427"/>
                </a:lnTo>
                <a:lnTo>
                  <a:pt x="999" y="6419"/>
                </a:lnTo>
                <a:lnTo>
                  <a:pt x="996" y="6410"/>
                </a:lnTo>
                <a:lnTo>
                  <a:pt x="984" y="6414"/>
                </a:lnTo>
                <a:lnTo>
                  <a:pt x="971" y="6416"/>
                </a:lnTo>
                <a:lnTo>
                  <a:pt x="957" y="6418"/>
                </a:lnTo>
                <a:lnTo>
                  <a:pt x="946" y="6418"/>
                </a:lnTo>
                <a:lnTo>
                  <a:pt x="942" y="6418"/>
                </a:lnTo>
                <a:lnTo>
                  <a:pt x="936" y="6416"/>
                </a:lnTo>
                <a:lnTo>
                  <a:pt x="934" y="6414"/>
                </a:lnTo>
                <a:lnTo>
                  <a:pt x="932" y="6412"/>
                </a:lnTo>
                <a:lnTo>
                  <a:pt x="930" y="6408"/>
                </a:lnTo>
                <a:lnTo>
                  <a:pt x="930" y="6402"/>
                </a:lnTo>
                <a:lnTo>
                  <a:pt x="932" y="6396"/>
                </a:lnTo>
                <a:lnTo>
                  <a:pt x="936" y="6389"/>
                </a:lnTo>
                <a:lnTo>
                  <a:pt x="936" y="6385"/>
                </a:lnTo>
                <a:lnTo>
                  <a:pt x="934" y="6383"/>
                </a:lnTo>
                <a:lnTo>
                  <a:pt x="928" y="6381"/>
                </a:lnTo>
                <a:lnTo>
                  <a:pt x="923" y="6379"/>
                </a:lnTo>
                <a:lnTo>
                  <a:pt x="917" y="6377"/>
                </a:lnTo>
                <a:lnTo>
                  <a:pt x="911" y="6375"/>
                </a:lnTo>
                <a:lnTo>
                  <a:pt x="907" y="6371"/>
                </a:lnTo>
                <a:lnTo>
                  <a:pt x="903" y="6368"/>
                </a:lnTo>
                <a:lnTo>
                  <a:pt x="905" y="6362"/>
                </a:lnTo>
                <a:lnTo>
                  <a:pt x="907" y="6356"/>
                </a:lnTo>
                <a:lnTo>
                  <a:pt x="911" y="6350"/>
                </a:lnTo>
                <a:lnTo>
                  <a:pt x="917" y="6345"/>
                </a:lnTo>
                <a:lnTo>
                  <a:pt x="921" y="6339"/>
                </a:lnTo>
                <a:lnTo>
                  <a:pt x="925" y="6333"/>
                </a:lnTo>
                <a:lnTo>
                  <a:pt x="927" y="6327"/>
                </a:lnTo>
                <a:lnTo>
                  <a:pt x="927" y="6325"/>
                </a:lnTo>
                <a:lnTo>
                  <a:pt x="928" y="6322"/>
                </a:lnTo>
                <a:lnTo>
                  <a:pt x="927" y="6318"/>
                </a:lnTo>
                <a:lnTo>
                  <a:pt x="925" y="6312"/>
                </a:lnTo>
                <a:lnTo>
                  <a:pt x="923" y="6308"/>
                </a:lnTo>
                <a:lnTo>
                  <a:pt x="919" y="6304"/>
                </a:lnTo>
                <a:lnTo>
                  <a:pt x="917" y="6299"/>
                </a:lnTo>
                <a:lnTo>
                  <a:pt x="917" y="6295"/>
                </a:lnTo>
                <a:lnTo>
                  <a:pt x="917" y="6291"/>
                </a:lnTo>
                <a:lnTo>
                  <a:pt x="927" y="6276"/>
                </a:lnTo>
                <a:lnTo>
                  <a:pt x="936" y="6260"/>
                </a:lnTo>
                <a:lnTo>
                  <a:pt x="950" y="6245"/>
                </a:lnTo>
                <a:lnTo>
                  <a:pt x="963" y="6228"/>
                </a:lnTo>
                <a:lnTo>
                  <a:pt x="975" y="6212"/>
                </a:lnTo>
                <a:lnTo>
                  <a:pt x="988" y="6197"/>
                </a:lnTo>
                <a:lnTo>
                  <a:pt x="999" y="6180"/>
                </a:lnTo>
                <a:lnTo>
                  <a:pt x="1009" y="6164"/>
                </a:lnTo>
                <a:lnTo>
                  <a:pt x="1019" y="6145"/>
                </a:lnTo>
                <a:lnTo>
                  <a:pt x="1028" y="6130"/>
                </a:lnTo>
                <a:lnTo>
                  <a:pt x="1038" y="6112"/>
                </a:lnTo>
                <a:lnTo>
                  <a:pt x="1046" y="6095"/>
                </a:lnTo>
                <a:lnTo>
                  <a:pt x="1053" y="6078"/>
                </a:lnTo>
                <a:lnTo>
                  <a:pt x="1057" y="6059"/>
                </a:lnTo>
                <a:lnTo>
                  <a:pt x="1059" y="6040"/>
                </a:lnTo>
                <a:lnTo>
                  <a:pt x="1059" y="6017"/>
                </a:lnTo>
                <a:lnTo>
                  <a:pt x="1047" y="5934"/>
                </a:lnTo>
                <a:lnTo>
                  <a:pt x="1034" y="5855"/>
                </a:lnTo>
                <a:lnTo>
                  <a:pt x="1017" y="5786"/>
                </a:lnTo>
                <a:lnTo>
                  <a:pt x="1001" y="5721"/>
                </a:lnTo>
                <a:lnTo>
                  <a:pt x="982" y="5662"/>
                </a:lnTo>
                <a:lnTo>
                  <a:pt x="965" y="5606"/>
                </a:lnTo>
                <a:lnTo>
                  <a:pt x="946" y="5554"/>
                </a:lnTo>
                <a:lnTo>
                  <a:pt x="927" y="5506"/>
                </a:lnTo>
                <a:lnTo>
                  <a:pt x="900" y="5439"/>
                </a:lnTo>
                <a:lnTo>
                  <a:pt x="877" y="5374"/>
                </a:lnTo>
                <a:lnTo>
                  <a:pt x="856" y="5309"/>
                </a:lnTo>
                <a:lnTo>
                  <a:pt x="836" y="5245"/>
                </a:lnTo>
                <a:lnTo>
                  <a:pt x="821" y="5184"/>
                </a:lnTo>
                <a:lnTo>
                  <a:pt x="808" y="5122"/>
                </a:lnTo>
                <a:lnTo>
                  <a:pt x="798" y="5065"/>
                </a:lnTo>
                <a:lnTo>
                  <a:pt x="788" y="5007"/>
                </a:lnTo>
                <a:lnTo>
                  <a:pt x="783" y="4954"/>
                </a:lnTo>
                <a:lnTo>
                  <a:pt x="779" y="4900"/>
                </a:lnTo>
                <a:lnTo>
                  <a:pt x="779" y="4850"/>
                </a:lnTo>
                <a:lnTo>
                  <a:pt x="779" y="4802"/>
                </a:lnTo>
                <a:lnTo>
                  <a:pt x="783" y="4758"/>
                </a:lnTo>
                <a:lnTo>
                  <a:pt x="786" y="4716"/>
                </a:lnTo>
                <a:lnTo>
                  <a:pt x="794" y="4677"/>
                </a:lnTo>
                <a:lnTo>
                  <a:pt x="804" y="4641"/>
                </a:lnTo>
                <a:lnTo>
                  <a:pt x="794" y="4601"/>
                </a:lnTo>
                <a:lnTo>
                  <a:pt x="788" y="4562"/>
                </a:lnTo>
                <a:lnTo>
                  <a:pt x="785" y="4528"/>
                </a:lnTo>
                <a:lnTo>
                  <a:pt x="785" y="4493"/>
                </a:lnTo>
                <a:lnTo>
                  <a:pt x="785" y="4457"/>
                </a:lnTo>
                <a:lnTo>
                  <a:pt x="786" y="4420"/>
                </a:lnTo>
                <a:lnTo>
                  <a:pt x="788" y="4380"/>
                </a:lnTo>
                <a:lnTo>
                  <a:pt x="790" y="4334"/>
                </a:lnTo>
                <a:lnTo>
                  <a:pt x="761" y="4171"/>
                </a:lnTo>
                <a:lnTo>
                  <a:pt x="738" y="4017"/>
                </a:lnTo>
                <a:lnTo>
                  <a:pt x="719" y="3873"/>
                </a:lnTo>
                <a:lnTo>
                  <a:pt x="706" y="3737"/>
                </a:lnTo>
                <a:lnTo>
                  <a:pt x="694" y="3609"/>
                </a:lnTo>
                <a:lnTo>
                  <a:pt x="689" y="3488"/>
                </a:lnTo>
                <a:lnTo>
                  <a:pt x="685" y="3373"/>
                </a:lnTo>
                <a:lnTo>
                  <a:pt x="683" y="3263"/>
                </a:lnTo>
                <a:lnTo>
                  <a:pt x="687" y="3233"/>
                </a:lnTo>
                <a:lnTo>
                  <a:pt x="689" y="3204"/>
                </a:lnTo>
                <a:lnTo>
                  <a:pt x="690" y="3173"/>
                </a:lnTo>
                <a:lnTo>
                  <a:pt x="692" y="3142"/>
                </a:lnTo>
                <a:lnTo>
                  <a:pt x="696" y="3114"/>
                </a:lnTo>
                <a:lnTo>
                  <a:pt x="702" y="3083"/>
                </a:lnTo>
                <a:lnTo>
                  <a:pt x="708" y="3054"/>
                </a:lnTo>
                <a:lnTo>
                  <a:pt x="715" y="3025"/>
                </a:lnTo>
                <a:lnTo>
                  <a:pt x="721" y="3008"/>
                </a:lnTo>
                <a:lnTo>
                  <a:pt x="729" y="2987"/>
                </a:lnTo>
                <a:lnTo>
                  <a:pt x="737" y="2964"/>
                </a:lnTo>
                <a:lnTo>
                  <a:pt x="744" y="2937"/>
                </a:lnTo>
                <a:lnTo>
                  <a:pt x="750" y="2910"/>
                </a:lnTo>
                <a:lnTo>
                  <a:pt x="756" y="2885"/>
                </a:lnTo>
                <a:lnTo>
                  <a:pt x="758" y="2862"/>
                </a:lnTo>
                <a:lnTo>
                  <a:pt x="758" y="2843"/>
                </a:lnTo>
                <a:lnTo>
                  <a:pt x="756" y="2820"/>
                </a:lnTo>
                <a:lnTo>
                  <a:pt x="758" y="2797"/>
                </a:lnTo>
                <a:lnTo>
                  <a:pt x="761" y="2772"/>
                </a:lnTo>
                <a:lnTo>
                  <a:pt x="765" y="2747"/>
                </a:lnTo>
                <a:lnTo>
                  <a:pt x="771" y="2722"/>
                </a:lnTo>
                <a:lnTo>
                  <a:pt x="777" y="2699"/>
                </a:lnTo>
                <a:lnTo>
                  <a:pt x="783" y="2674"/>
                </a:lnTo>
                <a:lnTo>
                  <a:pt x="785" y="2653"/>
                </a:lnTo>
                <a:lnTo>
                  <a:pt x="792" y="2546"/>
                </a:lnTo>
                <a:lnTo>
                  <a:pt x="802" y="2440"/>
                </a:lnTo>
                <a:lnTo>
                  <a:pt x="809" y="2336"/>
                </a:lnTo>
                <a:lnTo>
                  <a:pt x="817" y="2233"/>
                </a:lnTo>
                <a:lnTo>
                  <a:pt x="823" y="2127"/>
                </a:lnTo>
                <a:lnTo>
                  <a:pt x="829" y="2022"/>
                </a:lnTo>
                <a:lnTo>
                  <a:pt x="831" y="1914"/>
                </a:lnTo>
                <a:lnTo>
                  <a:pt x="829" y="1801"/>
                </a:lnTo>
                <a:lnTo>
                  <a:pt x="829" y="1909"/>
                </a:lnTo>
                <a:lnTo>
                  <a:pt x="827" y="2014"/>
                </a:lnTo>
                <a:lnTo>
                  <a:pt x="823" y="2120"/>
                </a:lnTo>
                <a:lnTo>
                  <a:pt x="817" y="2225"/>
                </a:lnTo>
                <a:lnTo>
                  <a:pt x="811" y="2331"/>
                </a:lnTo>
                <a:lnTo>
                  <a:pt x="802" y="2436"/>
                </a:lnTo>
                <a:lnTo>
                  <a:pt x="792" y="2542"/>
                </a:lnTo>
                <a:lnTo>
                  <a:pt x="781" y="2645"/>
                </a:lnTo>
                <a:lnTo>
                  <a:pt x="769" y="2686"/>
                </a:lnTo>
                <a:lnTo>
                  <a:pt x="758" y="2724"/>
                </a:lnTo>
                <a:lnTo>
                  <a:pt x="746" y="2761"/>
                </a:lnTo>
                <a:lnTo>
                  <a:pt x="733" y="2797"/>
                </a:lnTo>
                <a:lnTo>
                  <a:pt x="704" y="2864"/>
                </a:lnTo>
                <a:lnTo>
                  <a:pt x="673" y="2931"/>
                </a:lnTo>
                <a:lnTo>
                  <a:pt x="642" y="2997"/>
                </a:lnTo>
                <a:lnTo>
                  <a:pt x="610" y="3066"/>
                </a:lnTo>
                <a:lnTo>
                  <a:pt x="577" y="3137"/>
                </a:lnTo>
                <a:lnTo>
                  <a:pt x="547" y="3211"/>
                </a:lnTo>
                <a:lnTo>
                  <a:pt x="543" y="3225"/>
                </a:lnTo>
                <a:lnTo>
                  <a:pt x="537" y="3244"/>
                </a:lnTo>
                <a:lnTo>
                  <a:pt x="533" y="3269"/>
                </a:lnTo>
                <a:lnTo>
                  <a:pt x="529" y="3294"/>
                </a:lnTo>
                <a:lnTo>
                  <a:pt x="525" y="3321"/>
                </a:lnTo>
                <a:lnTo>
                  <a:pt x="522" y="3346"/>
                </a:lnTo>
                <a:lnTo>
                  <a:pt x="518" y="3369"/>
                </a:lnTo>
                <a:lnTo>
                  <a:pt x="516" y="3390"/>
                </a:lnTo>
                <a:lnTo>
                  <a:pt x="506" y="3472"/>
                </a:lnTo>
                <a:lnTo>
                  <a:pt x="499" y="3545"/>
                </a:lnTo>
                <a:lnTo>
                  <a:pt x="493" y="3610"/>
                </a:lnTo>
                <a:lnTo>
                  <a:pt x="485" y="3666"/>
                </a:lnTo>
                <a:lnTo>
                  <a:pt x="479" y="3712"/>
                </a:lnTo>
                <a:lnTo>
                  <a:pt x="470" y="3749"/>
                </a:lnTo>
                <a:lnTo>
                  <a:pt x="464" y="3764"/>
                </a:lnTo>
                <a:lnTo>
                  <a:pt x="458" y="3776"/>
                </a:lnTo>
                <a:lnTo>
                  <a:pt x="451" y="3783"/>
                </a:lnTo>
                <a:lnTo>
                  <a:pt x="443" y="3791"/>
                </a:lnTo>
                <a:lnTo>
                  <a:pt x="437" y="3793"/>
                </a:lnTo>
                <a:lnTo>
                  <a:pt x="431" y="3793"/>
                </a:lnTo>
                <a:lnTo>
                  <a:pt x="426" y="3793"/>
                </a:lnTo>
                <a:lnTo>
                  <a:pt x="422" y="3791"/>
                </a:lnTo>
                <a:lnTo>
                  <a:pt x="418" y="3785"/>
                </a:lnTo>
                <a:lnTo>
                  <a:pt x="416" y="3779"/>
                </a:lnTo>
                <a:lnTo>
                  <a:pt x="412" y="3772"/>
                </a:lnTo>
                <a:lnTo>
                  <a:pt x="410" y="3762"/>
                </a:lnTo>
                <a:lnTo>
                  <a:pt x="408" y="3735"/>
                </a:lnTo>
                <a:lnTo>
                  <a:pt x="406" y="3701"/>
                </a:lnTo>
                <a:lnTo>
                  <a:pt x="408" y="3657"/>
                </a:lnTo>
                <a:lnTo>
                  <a:pt x="410" y="3603"/>
                </a:lnTo>
                <a:lnTo>
                  <a:pt x="401" y="3616"/>
                </a:lnTo>
                <a:lnTo>
                  <a:pt x="393" y="3635"/>
                </a:lnTo>
                <a:lnTo>
                  <a:pt x="383" y="3658"/>
                </a:lnTo>
                <a:lnTo>
                  <a:pt x="378" y="3681"/>
                </a:lnTo>
                <a:lnTo>
                  <a:pt x="370" y="3706"/>
                </a:lnTo>
                <a:lnTo>
                  <a:pt x="364" y="3729"/>
                </a:lnTo>
                <a:lnTo>
                  <a:pt x="357" y="3751"/>
                </a:lnTo>
                <a:lnTo>
                  <a:pt x="351" y="3766"/>
                </a:lnTo>
                <a:lnTo>
                  <a:pt x="337" y="3797"/>
                </a:lnTo>
                <a:lnTo>
                  <a:pt x="322" y="3822"/>
                </a:lnTo>
                <a:lnTo>
                  <a:pt x="314" y="3829"/>
                </a:lnTo>
                <a:lnTo>
                  <a:pt x="309" y="3837"/>
                </a:lnTo>
                <a:lnTo>
                  <a:pt x="303" y="3843"/>
                </a:lnTo>
                <a:lnTo>
                  <a:pt x="297" y="3845"/>
                </a:lnTo>
                <a:lnTo>
                  <a:pt x="291" y="3845"/>
                </a:lnTo>
                <a:lnTo>
                  <a:pt x="287" y="3845"/>
                </a:lnTo>
                <a:lnTo>
                  <a:pt x="284" y="3841"/>
                </a:lnTo>
                <a:lnTo>
                  <a:pt x="280" y="3833"/>
                </a:lnTo>
                <a:lnTo>
                  <a:pt x="278" y="3825"/>
                </a:lnTo>
                <a:lnTo>
                  <a:pt x="276" y="3814"/>
                </a:lnTo>
                <a:lnTo>
                  <a:pt x="276" y="3799"/>
                </a:lnTo>
                <a:lnTo>
                  <a:pt x="278" y="3781"/>
                </a:lnTo>
                <a:lnTo>
                  <a:pt x="282" y="3758"/>
                </a:lnTo>
                <a:lnTo>
                  <a:pt x="285" y="3733"/>
                </a:lnTo>
                <a:lnTo>
                  <a:pt x="291" y="3710"/>
                </a:lnTo>
                <a:lnTo>
                  <a:pt x="297" y="3687"/>
                </a:lnTo>
                <a:lnTo>
                  <a:pt x="303" y="3662"/>
                </a:lnTo>
                <a:lnTo>
                  <a:pt x="309" y="3639"/>
                </a:lnTo>
                <a:lnTo>
                  <a:pt x="314" y="3616"/>
                </a:lnTo>
                <a:lnTo>
                  <a:pt x="316" y="3591"/>
                </a:lnTo>
                <a:lnTo>
                  <a:pt x="307" y="3616"/>
                </a:lnTo>
                <a:lnTo>
                  <a:pt x="295" y="3641"/>
                </a:lnTo>
                <a:lnTo>
                  <a:pt x="285" y="3666"/>
                </a:lnTo>
                <a:lnTo>
                  <a:pt x="274" y="3691"/>
                </a:lnTo>
                <a:lnTo>
                  <a:pt x="264" y="3716"/>
                </a:lnTo>
                <a:lnTo>
                  <a:pt x="253" y="3741"/>
                </a:lnTo>
                <a:lnTo>
                  <a:pt x="243" y="3768"/>
                </a:lnTo>
                <a:lnTo>
                  <a:pt x="232" y="3793"/>
                </a:lnTo>
                <a:lnTo>
                  <a:pt x="226" y="3806"/>
                </a:lnTo>
                <a:lnTo>
                  <a:pt x="218" y="3818"/>
                </a:lnTo>
                <a:lnTo>
                  <a:pt x="211" y="3827"/>
                </a:lnTo>
                <a:lnTo>
                  <a:pt x="201" y="3835"/>
                </a:lnTo>
                <a:lnTo>
                  <a:pt x="193" y="3839"/>
                </a:lnTo>
                <a:lnTo>
                  <a:pt x="186" y="3841"/>
                </a:lnTo>
                <a:lnTo>
                  <a:pt x="178" y="3843"/>
                </a:lnTo>
                <a:lnTo>
                  <a:pt x="174" y="3841"/>
                </a:lnTo>
                <a:lnTo>
                  <a:pt x="170" y="3837"/>
                </a:lnTo>
                <a:lnTo>
                  <a:pt x="166" y="3831"/>
                </a:lnTo>
                <a:lnTo>
                  <a:pt x="165" y="3823"/>
                </a:lnTo>
                <a:lnTo>
                  <a:pt x="165" y="3812"/>
                </a:lnTo>
                <a:lnTo>
                  <a:pt x="165" y="3797"/>
                </a:lnTo>
                <a:lnTo>
                  <a:pt x="166" y="3779"/>
                </a:lnTo>
                <a:lnTo>
                  <a:pt x="170" y="3756"/>
                </a:lnTo>
                <a:lnTo>
                  <a:pt x="176" y="3731"/>
                </a:lnTo>
                <a:lnTo>
                  <a:pt x="180" y="3712"/>
                </a:lnTo>
                <a:lnTo>
                  <a:pt x="188" y="3691"/>
                </a:lnTo>
                <a:lnTo>
                  <a:pt x="193" y="3670"/>
                </a:lnTo>
                <a:lnTo>
                  <a:pt x="201" y="3649"/>
                </a:lnTo>
                <a:lnTo>
                  <a:pt x="209" y="3628"/>
                </a:lnTo>
                <a:lnTo>
                  <a:pt x="216" y="3605"/>
                </a:lnTo>
                <a:lnTo>
                  <a:pt x="222" y="3586"/>
                </a:lnTo>
                <a:lnTo>
                  <a:pt x="228" y="3564"/>
                </a:lnTo>
                <a:lnTo>
                  <a:pt x="205" y="3607"/>
                </a:lnTo>
                <a:lnTo>
                  <a:pt x="182" y="3647"/>
                </a:lnTo>
                <a:lnTo>
                  <a:pt x="159" y="3683"/>
                </a:lnTo>
                <a:lnTo>
                  <a:pt x="136" y="3714"/>
                </a:lnTo>
                <a:lnTo>
                  <a:pt x="124" y="3726"/>
                </a:lnTo>
                <a:lnTo>
                  <a:pt x="115" y="3737"/>
                </a:lnTo>
                <a:lnTo>
                  <a:pt x="103" y="3747"/>
                </a:lnTo>
                <a:lnTo>
                  <a:pt x="94" y="3752"/>
                </a:lnTo>
                <a:lnTo>
                  <a:pt x="84" y="3758"/>
                </a:lnTo>
                <a:lnTo>
                  <a:pt x="76" y="3760"/>
                </a:lnTo>
                <a:lnTo>
                  <a:pt x="67" y="3758"/>
                </a:lnTo>
                <a:lnTo>
                  <a:pt x="59" y="3754"/>
                </a:lnTo>
                <a:lnTo>
                  <a:pt x="57" y="3751"/>
                </a:lnTo>
                <a:lnTo>
                  <a:pt x="57" y="3745"/>
                </a:lnTo>
                <a:lnTo>
                  <a:pt x="57" y="3737"/>
                </a:lnTo>
                <a:lnTo>
                  <a:pt x="59" y="3724"/>
                </a:lnTo>
                <a:lnTo>
                  <a:pt x="63" y="3710"/>
                </a:lnTo>
                <a:lnTo>
                  <a:pt x="69" y="3691"/>
                </a:lnTo>
                <a:lnTo>
                  <a:pt x="76" y="3668"/>
                </a:lnTo>
                <a:lnTo>
                  <a:pt x="86" y="3641"/>
                </a:lnTo>
                <a:lnTo>
                  <a:pt x="94" y="3620"/>
                </a:lnTo>
                <a:lnTo>
                  <a:pt x="103" y="3601"/>
                </a:lnTo>
                <a:lnTo>
                  <a:pt x="113" y="3580"/>
                </a:lnTo>
                <a:lnTo>
                  <a:pt x="122" y="3559"/>
                </a:lnTo>
                <a:lnTo>
                  <a:pt x="132" y="3540"/>
                </a:lnTo>
                <a:lnTo>
                  <a:pt x="140" y="3518"/>
                </a:lnTo>
                <a:lnTo>
                  <a:pt x="149" y="3497"/>
                </a:lnTo>
                <a:lnTo>
                  <a:pt x="159" y="3478"/>
                </a:lnTo>
                <a:lnTo>
                  <a:pt x="172" y="3453"/>
                </a:lnTo>
                <a:lnTo>
                  <a:pt x="182" y="3432"/>
                </a:lnTo>
                <a:lnTo>
                  <a:pt x="188" y="3415"/>
                </a:lnTo>
                <a:lnTo>
                  <a:pt x="191" y="3401"/>
                </a:lnTo>
                <a:lnTo>
                  <a:pt x="191" y="3392"/>
                </a:lnTo>
                <a:lnTo>
                  <a:pt x="190" y="3384"/>
                </a:lnTo>
                <a:lnTo>
                  <a:pt x="186" y="3380"/>
                </a:lnTo>
                <a:lnTo>
                  <a:pt x="180" y="3380"/>
                </a:lnTo>
                <a:lnTo>
                  <a:pt x="172" y="3380"/>
                </a:lnTo>
                <a:lnTo>
                  <a:pt x="161" y="3384"/>
                </a:lnTo>
                <a:lnTo>
                  <a:pt x="149" y="3388"/>
                </a:lnTo>
                <a:lnTo>
                  <a:pt x="136" y="3394"/>
                </a:lnTo>
                <a:lnTo>
                  <a:pt x="107" y="3411"/>
                </a:lnTo>
                <a:lnTo>
                  <a:pt x="72" y="3430"/>
                </a:lnTo>
                <a:lnTo>
                  <a:pt x="55" y="3432"/>
                </a:lnTo>
                <a:lnTo>
                  <a:pt x="42" y="3434"/>
                </a:lnTo>
                <a:lnTo>
                  <a:pt x="28" y="3434"/>
                </a:lnTo>
                <a:lnTo>
                  <a:pt x="19" y="3434"/>
                </a:lnTo>
                <a:lnTo>
                  <a:pt x="9" y="3430"/>
                </a:lnTo>
                <a:lnTo>
                  <a:pt x="3" y="3426"/>
                </a:lnTo>
                <a:lnTo>
                  <a:pt x="1" y="3422"/>
                </a:lnTo>
                <a:lnTo>
                  <a:pt x="0" y="3415"/>
                </a:lnTo>
                <a:lnTo>
                  <a:pt x="1" y="3409"/>
                </a:lnTo>
                <a:lnTo>
                  <a:pt x="3" y="3399"/>
                </a:lnTo>
                <a:lnTo>
                  <a:pt x="9" y="3390"/>
                </a:lnTo>
                <a:lnTo>
                  <a:pt x="19" y="3378"/>
                </a:lnTo>
                <a:lnTo>
                  <a:pt x="42" y="3353"/>
                </a:lnTo>
                <a:lnTo>
                  <a:pt x="72" y="3327"/>
                </a:lnTo>
                <a:lnTo>
                  <a:pt x="103" y="3300"/>
                </a:lnTo>
                <a:lnTo>
                  <a:pt x="132" y="3275"/>
                </a:lnTo>
                <a:lnTo>
                  <a:pt x="161" y="3254"/>
                </a:lnTo>
                <a:lnTo>
                  <a:pt x="191" y="3234"/>
                </a:lnTo>
                <a:lnTo>
                  <a:pt x="220" y="3219"/>
                </a:lnTo>
                <a:lnTo>
                  <a:pt x="253" y="3206"/>
                </a:lnTo>
                <a:lnTo>
                  <a:pt x="284" y="3194"/>
                </a:lnTo>
                <a:lnTo>
                  <a:pt x="316" y="3186"/>
                </a:lnTo>
                <a:lnTo>
                  <a:pt x="328" y="3133"/>
                </a:lnTo>
                <a:lnTo>
                  <a:pt x="339" y="3081"/>
                </a:lnTo>
                <a:lnTo>
                  <a:pt x="347" y="3031"/>
                </a:lnTo>
                <a:lnTo>
                  <a:pt x="357" y="2981"/>
                </a:lnTo>
                <a:lnTo>
                  <a:pt x="364" y="2931"/>
                </a:lnTo>
                <a:lnTo>
                  <a:pt x="374" y="2879"/>
                </a:lnTo>
                <a:lnTo>
                  <a:pt x="383" y="2828"/>
                </a:lnTo>
                <a:lnTo>
                  <a:pt x="395" y="2774"/>
                </a:lnTo>
                <a:lnTo>
                  <a:pt x="399" y="2707"/>
                </a:lnTo>
                <a:lnTo>
                  <a:pt x="403" y="2643"/>
                </a:lnTo>
                <a:lnTo>
                  <a:pt x="406" y="2582"/>
                </a:lnTo>
                <a:lnTo>
                  <a:pt x="414" y="2525"/>
                </a:lnTo>
                <a:lnTo>
                  <a:pt x="424" y="2469"/>
                </a:lnTo>
                <a:lnTo>
                  <a:pt x="435" y="2419"/>
                </a:lnTo>
                <a:lnTo>
                  <a:pt x="443" y="2396"/>
                </a:lnTo>
                <a:lnTo>
                  <a:pt x="451" y="2373"/>
                </a:lnTo>
                <a:lnTo>
                  <a:pt x="458" y="2350"/>
                </a:lnTo>
                <a:lnTo>
                  <a:pt x="468" y="2329"/>
                </a:lnTo>
                <a:lnTo>
                  <a:pt x="479" y="2300"/>
                </a:lnTo>
                <a:lnTo>
                  <a:pt x="489" y="2271"/>
                </a:lnTo>
                <a:lnTo>
                  <a:pt x="499" y="2242"/>
                </a:lnTo>
                <a:lnTo>
                  <a:pt x="504" y="2214"/>
                </a:lnTo>
                <a:lnTo>
                  <a:pt x="508" y="2187"/>
                </a:lnTo>
                <a:lnTo>
                  <a:pt x="512" y="2158"/>
                </a:lnTo>
                <a:lnTo>
                  <a:pt x="514" y="2131"/>
                </a:lnTo>
                <a:lnTo>
                  <a:pt x="512" y="2104"/>
                </a:lnTo>
                <a:lnTo>
                  <a:pt x="510" y="2058"/>
                </a:lnTo>
                <a:lnTo>
                  <a:pt x="506" y="2016"/>
                </a:lnTo>
                <a:lnTo>
                  <a:pt x="506" y="1976"/>
                </a:lnTo>
                <a:lnTo>
                  <a:pt x="506" y="1939"/>
                </a:lnTo>
                <a:lnTo>
                  <a:pt x="508" y="1903"/>
                </a:lnTo>
                <a:lnTo>
                  <a:pt x="510" y="1866"/>
                </a:lnTo>
                <a:lnTo>
                  <a:pt x="514" y="1828"/>
                </a:lnTo>
                <a:lnTo>
                  <a:pt x="520" y="1790"/>
                </a:lnTo>
                <a:lnTo>
                  <a:pt x="510" y="1778"/>
                </a:lnTo>
                <a:lnTo>
                  <a:pt x="502" y="1767"/>
                </a:lnTo>
                <a:lnTo>
                  <a:pt x="495" y="1753"/>
                </a:lnTo>
                <a:lnTo>
                  <a:pt x="489" y="1738"/>
                </a:lnTo>
                <a:lnTo>
                  <a:pt x="483" y="1722"/>
                </a:lnTo>
                <a:lnTo>
                  <a:pt x="479" y="1705"/>
                </a:lnTo>
                <a:lnTo>
                  <a:pt x="475" y="1688"/>
                </a:lnTo>
                <a:lnTo>
                  <a:pt x="472" y="1669"/>
                </a:lnTo>
                <a:lnTo>
                  <a:pt x="468" y="1630"/>
                </a:lnTo>
                <a:lnTo>
                  <a:pt x="468" y="1586"/>
                </a:lnTo>
                <a:lnTo>
                  <a:pt x="470" y="1542"/>
                </a:lnTo>
                <a:lnTo>
                  <a:pt x="474" y="1494"/>
                </a:lnTo>
                <a:lnTo>
                  <a:pt x="477" y="1467"/>
                </a:lnTo>
                <a:lnTo>
                  <a:pt x="481" y="1440"/>
                </a:lnTo>
                <a:lnTo>
                  <a:pt x="487" y="1417"/>
                </a:lnTo>
                <a:lnTo>
                  <a:pt x="495" y="1394"/>
                </a:lnTo>
                <a:lnTo>
                  <a:pt x="500" y="1373"/>
                </a:lnTo>
                <a:lnTo>
                  <a:pt x="510" y="1356"/>
                </a:lnTo>
                <a:lnTo>
                  <a:pt x="520" y="1339"/>
                </a:lnTo>
                <a:lnTo>
                  <a:pt x="529" y="1321"/>
                </a:lnTo>
                <a:lnTo>
                  <a:pt x="539" y="1308"/>
                </a:lnTo>
                <a:lnTo>
                  <a:pt x="550" y="1295"/>
                </a:lnTo>
                <a:lnTo>
                  <a:pt x="562" y="1283"/>
                </a:lnTo>
                <a:lnTo>
                  <a:pt x="573" y="1274"/>
                </a:lnTo>
                <a:lnTo>
                  <a:pt x="587" y="1264"/>
                </a:lnTo>
                <a:lnTo>
                  <a:pt x="600" y="1256"/>
                </a:lnTo>
                <a:lnTo>
                  <a:pt x="614" y="1251"/>
                </a:lnTo>
                <a:lnTo>
                  <a:pt x="627" y="1245"/>
                </a:lnTo>
                <a:lnTo>
                  <a:pt x="654" y="1220"/>
                </a:lnTo>
                <a:lnTo>
                  <a:pt x="683" y="1195"/>
                </a:lnTo>
                <a:lnTo>
                  <a:pt x="712" y="1172"/>
                </a:lnTo>
                <a:lnTo>
                  <a:pt x="742" y="1151"/>
                </a:lnTo>
                <a:lnTo>
                  <a:pt x="775" y="1132"/>
                </a:lnTo>
                <a:lnTo>
                  <a:pt x="808" y="1114"/>
                </a:lnTo>
                <a:lnTo>
                  <a:pt x="827" y="1107"/>
                </a:lnTo>
                <a:lnTo>
                  <a:pt x="844" y="1101"/>
                </a:lnTo>
                <a:lnTo>
                  <a:pt x="863" y="1095"/>
                </a:lnTo>
                <a:lnTo>
                  <a:pt x="882" y="1091"/>
                </a:lnTo>
                <a:lnTo>
                  <a:pt x="896" y="1087"/>
                </a:lnTo>
                <a:lnTo>
                  <a:pt x="909" y="1082"/>
                </a:lnTo>
                <a:lnTo>
                  <a:pt x="925" y="1076"/>
                </a:lnTo>
                <a:lnTo>
                  <a:pt x="938" y="1070"/>
                </a:lnTo>
                <a:lnTo>
                  <a:pt x="965" y="1053"/>
                </a:lnTo>
                <a:lnTo>
                  <a:pt x="994" y="1034"/>
                </a:lnTo>
                <a:lnTo>
                  <a:pt x="1022" y="1015"/>
                </a:lnTo>
                <a:lnTo>
                  <a:pt x="1051" y="993"/>
                </a:lnTo>
                <a:lnTo>
                  <a:pt x="1080" y="972"/>
                </a:lnTo>
                <a:lnTo>
                  <a:pt x="1109" y="955"/>
                </a:lnTo>
                <a:lnTo>
                  <a:pt x="1113" y="938"/>
                </a:lnTo>
                <a:lnTo>
                  <a:pt x="1117" y="920"/>
                </a:lnTo>
                <a:lnTo>
                  <a:pt x="1118" y="903"/>
                </a:lnTo>
                <a:lnTo>
                  <a:pt x="1118" y="888"/>
                </a:lnTo>
                <a:lnTo>
                  <a:pt x="1118" y="855"/>
                </a:lnTo>
                <a:lnTo>
                  <a:pt x="1115" y="823"/>
                </a:lnTo>
                <a:lnTo>
                  <a:pt x="1109" y="790"/>
                </a:lnTo>
                <a:lnTo>
                  <a:pt x="1101" y="757"/>
                </a:lnTo>
                <a:lnTo>
                  <a:pt x="1094" y="725"/>
                </a:lnTo>
                <a:lnTo>
                  <a:pt x="1084" y="690"/>
                </a:lnTo>
                <a:lnTo>
                  <a:pt x="1076" y="692"/>
                </a:lnTo>
                <a:lnTo>
                  <a:pt x="1070" y="694"/>
                </a:lnTo>
                <a:lnTo>
                  <a:pt x="1065" y="692"/>
                </a:lnTo>
                <a:lnTo>
                  <a:pt x="1059" y="688"/>
                </a:lnTo>
                <a:lnTo>
                  <a:pt x="1049" y="679"/>
                </a:lnTo>
                <a:lnTo>
                  <a:pt x="1040" y="663"/>
                </a:lnTo>
                <a:lnTo>
                  <a:pt x="1034" y="646"/>
                </a:lnTo>
                <a:lnTo>
                  <a:pt x="1028" y="629"/>
                </a:lnTo>
                <a:lnTo>
                  <a:pt x="1022" y="613"/>
                </a:lnTo>
                <a:lnTo>
                  <a:pt x="1019" y="598"/>
                </a:lnTo>
                <a:lnTo>
                  <a:pt x="1013" y="573"/>
                </a:lnTo>
                <a:lnTo>
                  <a:pt x="1011" y="548"/>
                </a:lnTo>
                <a:lnTo>
                  <a:pt x="1009" y="527"/>
                </a:lnTo>
                <a:lnTo>
                  <a:pt x="1009" y="510"/>
                </a:lnTo>
                <a:lnTo>
                  <a:pt x="1013" y="495"/>
                </a:lnTo>
                <a:lnTo>
                  <a:pt x="1017" y="485"/>
                </a:lnTo>
                <a:lnTo>
                  <a:pt x="1021" y="481"/>
                </a:lnTo>
                <a:lnTo>
                  <a:pt x="1024" y="477"/>
                </a:lnTo>
                <a:lnTo>
                  <a:pt x="1028" y="475"/>
                </a:lnTo>
                <a:lnTo>
                  <a:pt x="1032" y="475"/>
                </a:lnTo>
                <a:lnTo>
                  <a:pt x="1022" y="418"/>
                </a:lnTo>
                <a:lnTo>
                  <a:pt x="1019" y="364"/>
                </a:lnTo>
                <a:lnTo>
                  <a:pt x="1019" y="339"/>
                </a:lnTo>
                <a:lnTo>
                  <a:pt x="1019" y="314"/>
                </a:lnTo>
                <a:lnTo>
                  <a:pt x="1019" y="291"/>
                </a:lnTo>
                <a:lnTo>
                  <a:pt x="1022" y="268"/>
                </a:lnTo>
                <a:lnTo>
                  <a:pt x="1024" y="247"/>
                </a:lnTo>
                <a:lnTo>
                  <a:pt x="1030" y="226"/>
                </a:lnTo>
                <a:lnTo>
                  <a:pt x="1036" y="207"/>
                </a:lnTo>
                <a:lnTo>
                  <a:pt x="1042" y="188"/>
                </a:lnTo>
                <a:lnTo>
                  <a:pt x="1049" y="170"/>
                </a:lnTo>
                <a:lnTo>
                  <a:pt x="1057" y="153"/>
                </a:lnTo>
                <a:lnTo>
                  <a:pt x="1067" y="138"/>
                </a:lnTo>
                <a:lnTo>
                  <a:pt x="1078" y="122"/>
                </a:lnTo>
                <a:lnTo>
                  <a:pt x="1090" y="109"/>
                </a:lnTo>
                <a:lnTo>
                  <a:pt x="1101" y="95"/>
                </a:lnTo>
                <a:lnTo>
                  <a:pt x="1115" y="84"/>
                </a:lnTo>
                <a:lnTo>
                  <a:pt x="1128" y="72"/>
                </a:lnTo>
                <a:lnTo>
                  <a:pt x="1141" y="61"/>
                </a:lnTo>
                <a:lnTo>
                  <a:pt x="1157" y="51"/>
                </a:lnTo>
                <a:lnTo>
                  <a:pt x="1172" y="42"/>
                </a:lnTo>
                <a:lnTo>
                  <a:pt x="1188" y="34"/>
                </a:lnTo>
                <a:lnTo>
                  <a:pt x="1203" y="26"/>
                </a:lnTo>
                <a:lnTo>
                  <a:pt x="1220" y="19"/>
                </a:lnTo>
                <a:lnTo>
                  <a:pt x="1237" y="13"/>
                </a:lnTo>
                <a:lnTo>
                  <a:pt x="1257" y="9"/>
                </a:lnTo>
                <a:lnTo>
                  <a:pt x="1274" y="5"/>
                </a:lnTo>
                <a:lnTo>
                  <a:pt x="1293" y="1"/>
                </a:lnTo>
                <a:lnTo>
                  <a:pt x="1312" y="0"/>
                </a:lnTo>
                <a:lnTo>
                  <a:pt x="1332" y="0"/>
                </a:lnTo>
                <a:lnTo>
                  <a:pt x="1351" y="0"/>
                </a:lnTo>
                <a:lnTo>
                  <a:pt x="1370" y="1"/>
                </a:lnTo>
                <a:lnTo>
                  <a:pt x="1389" y="5"/>
                </a:lnTo>
                <a:lnTo>
                  <a:pt x="1406" y="9"/>
                </a:lnTo>
                <a:lnTo>
                  <a:pt x="1426" y="13"/>
                </a:lnTo>
                <a:lnTo>
                  <a:pt x="1443" y="19"/>
                </a:lnTo>
                <a:lnTo>
                  <a:pt x="1460" y="26"/>
                </a:lnTo>
                <a:lnTo>
                  <a:pt x="1475" y="34"/>
                </a:lnTo>
                <a:lnTo>
                  <a:pt x="1491" y="42"/>
                </a:lnTo>
                <a:lnTo>
                  <a:pt x="1506" y="51"/>
                </a:lnTo>
                <a:lnTo>
                  <a:pt x="1522" y="61"/>
                </a:lnTo>
                <a:lnTo>
                  <a:pt x="1535" y="72"/>
                </a:lnTo>
                <a:lnTo>
                  <a:pt x="1548" y="84"/>
                </a:lnTo>
                <a:lnTo>
                  <a:pt x="1562" y="95"/>
                </a:lnTo>
                <a:lnTo>
                  <a:pt x="1573" y="109"/>
                </a:lnTo>
                <a:lnTo>
                  <a:pt x="1585" y="122"/>
                </a:lnTo>
                <a:lnTo>
                  <a:pt x="1596" y="138"/>
                </a:lnTo>
                <a:lnTo>
                  <a:pt x="1606" y="153"/>
                </a:lnTo>
                <a:lnTo>
                  <a:pt x="1614" y="170"/>
                </a:lnTo>
                <a:lnTo>
                  <a:pt x="1621" y="188"/>
                </a:lnTo>
                <a:lnTo>
                  <a:pt x="1627" y="207"/>
                </a:lnTo>
                <a:lnTo>
                  <a:pt x="1633" y="226"/>
                </a:lnTo>
                <a:lnTo>
                  <a:pt x="1639" y="247"/>
                </a:lnTo>
                <a:lnTo>
                  <a:pt x="1641" y="268"/>
                </a:lnTo>
                <a:lnTo>
                  <a:pt x="1644" y="291"/>
                </a:lnTo>
                <a:lnTo>
                  <a:pt x="1644" y="314"/>
                </a:lnTo>
                <a:lnTo>
                  <a:pt x="1644" y="339"/>
                </a:lnTo>
                <a:lnTo>
                  <a:pt x="1644" y="364"/>
                </a:lnTo>
                <a:lnTo>
                  <a:pt x="1641" y="418"/>
                </a:lnTo>
                <a:lnTo>
                  <a:pt x="1631" y="475"/>
                </a:lnTo>
                <a:lnTo>
                  <a:pt x="1635" y="475"/>
                </a:lnTo>
                <a:lnTo>
                  <a:pt x="1639" y="477"/>
                </a:lnTo>
                <a:lnTo>
                  <a:pt x="1642" y="481"/>
                </a:lnTo>
                <a:lnTo>
                  <a:pt x="1646" y="485"/>
                </a:lnTo>
                <a:lnTo>
                  <a:pt x="1650" y="495"/>
                </a:lnTo>
                <a:lnTo>
                  <a:pt x="1654" y="510"/>
                </a:lnTo>
                <a:lnTo>
                  <a:pt x="1654" y="527"/>
                </a:lnTo>
                <a:lnTo>
                  <a:pt x="1652" y="548"/>
                </a:lnTo>
                <a:lnTo>
                  <a:pt x="1650" y="573"/>
                </a:lnTo>
                <a:lnTo>
                  <a:pt x="1644" y="598"/>
                </a:lnTo>
                <a:lnTo>
                  <a:pt x="1641" y="613"/>
                </a:lnTo>
                <a:lnTo>
                  <a:pt x="1635" y="629"/>
                </a:lnTo>
                <a:lnTo>
                  <a:pt x="1629" y="646"/>
                </a:lnTo>
                <a:lnTo>
                  <a:pt x="1623" y="663"/>
                </a:lnTo>
                <a:lnTo>
                  <a:pt x="1614" y="679"/>
                </a:lnTo>
                <a:lnTo>
                  <a:pt x="1604" y="688"/>
                </a:lnTo>
                <a:lnTo>
                  <a:pt x="1598" y="692"/>
                </a:lnTo>
                <a:lnTo>
                  <a:pt x="1593" y="694"/>
                </a:lnTo>
                <a:lnTo>
                  <a:pt x="1587" y="692"/>
                </a:lnTo>
                <a:lnTo>
                  <a:pt x="1579" y="690"/>
                </a:lnTo>
                <a:lnTo>
                  <a:pt x="1569" y="725"/>
                </a:lnTo>
                <a:lnTo>
                  <a:pt x="1562" y="757"/>
                </a:lnTo>
                <a:lnTo>
                  <a:pt x="1554" y="790"/>
                </a:lnTo>
                <a:lnTo>
                  <a:pt x="1548" y="823"/>
                </a:lnTo>
                <a:lnTo>
                  <a:pt x="1545" y="855"/>
                </a:lnTo>
                <a:lnTo>
                  <a:pt x="1545" y="888"/>
                </a:lnTo>
                <a:lnTo>
                  <a:pt x="1545" y="903"/>
                </a:lnTo>
                <a:lnTo>
                  <a:pt x="1546" y="920"/>
                </a:lnTo>
                <a:lnTo>
                  <a:pt x="1550" y="938"/>
                </a:lnTo>
                <a:lnTo>
                  <a:pt x="1554" y="955"/>
                </a:lnTo>
                <a:lnTo>
                  <a:pt x="1583" y="972"/>
                </a:lnTo>
                <a:lnTo>
                  <a:pt x="1612" y="993"/>
                </a:lnTo>
                <a:lnTo>
                  <a:pt x="1641" y="1015"/>
                </a:lnTo>
                <a:lnTo>
                  <a:pt x="1669" y="1034"/>
                </a:lnTo>
                <a:lnTo>
                  <a:pt x="1698" y="1053"/>
                </a:lnTo>
                <a:lnTo>
                  <a:pt x="1725" y="1070"/>
                </a:lnTo>
                <a:lnTo>
                  <a:pt x="1738" y="1076"/>
                </a:lnTo>
                <a:lnTo>
                  <a:pt x="1754" y="1082"/>
                </a:lnTo>
                <a:lnTo>
                  <a:pt x="1767" y="1087"/>
                </a:lnTo>
                <a:lnTo>
                  <a:pt x="1781" y="1091"/>
                </a:lnTo>
                <a:lnTo>
                  <a:pt x="1800" y="1095"/>
                </a:lnTo>
                <a:lnTo>
                  <a:pt x="1819" y="1101"/>
                </a:lnTo>
                <a:lnTo>
                  <a:pt x="1836" y="1107"/>
                </a:lnTo>
                <a:lnTo>
                  <a:pt x="1855" y="1114"/>
                </a:lnTo>
                <a:lnTo>
                  <a:pt x="1888" y="1132"/>
                </a:lnTo>
                <a:lnTo>
                  <a:pt x="1921" y="1151"/>
                </a:lnTo>
                <a:lnTo>
                  <a:pt x="1951" y="1172"/>
                </a:lnTo>
                <a:lnTo>
                  <a:pt x="1980" y="1195"/>
                </a:lnTo>
                <a:lnTo>
                  <a:pt x="2007" y="1220"/>
                </a:lnTo>
                <a:lnTo>
                  <a:pt x="2036" y="1245"/>
                </a:lnTo>
                <a:lnTo>
                  <a:pt x="2049" y="1251"/>
                </a:lnTo>
                <a:lnTo>
                  <a:pt x="2063" y="1256"/>
                </a:lnTo>
                <a:lnTo>
                  <a:pt x="2076" y="1264"/>
                </a:lnTo>
                <a:lnTo>
                  <a:pt x="2090" y="1274"/>
                </a:lnTo>
                <a:lnTo>
                  <a:pt x="2101" y="1283"/>
                </a:lnTo>
                <a:lnTo>
                  <a:pt x="2113" y="1295"/>
                </a:lnTo>
                <a:lnTo>
                  <a:pt x="2124" y="1308"/>
                </a:lnTo>
                <a:lnTo>
                  <a:pt x="2134" y="1321"/>
                </a:lnTo>
                <a:lnTo>
                  <a:pt x="2143" y="1339"/>
                </a:lnTo>
                <a:lnTo>
                  <a:pt x="2153" y="1356"/>
                </a:lnTo>
                <a:lnTo>
                  <a:pt x="2163" y="1373"/>
                </a:lnTo>
                <a:lnTo>
                  <a:pt x="2168" y="1394"/>
                </a:lnTo>
                <a:lnTo>
                  <a:pt x="2176" y="1417"/>
                </a:lnTo>
                <a:lnTo>
                  <a:pt x="2182" y="1440"/>
                </a:lnTo>
                <a:lnTo>
                  <a:pt x="2186" y="1467"/>
                </a:lnTo>
                <a:lnTo>
                  <a:pt x="2189" y="1494"/>
                </a:lnTo>
                <a:lnTo>
                  <a:pt x="2193" y="1542"/>
                </a:lnTo>
                <a:lnTo>
                  <a:pt x="2195" y="1586"/>
                </a:lnTo>
                <a:lnTo>
                  <a:pt x="2195" y="1630"/>
                </a:lnTo>
                <a:lnTo>
                  <a:pt x="2191" y="1669"/>
                </a:lnTo>
                <a:lnTo>
                  <a:pt x="2188" y="1688"/>
                </a:lnTo>
                <a:lnTo>
                  <a:pt x="2184" y="1705"/>
                </a:lnTo>
                <a:lnTo>
                  <a:pt x="2180" y="1722"/>
                </a:lnTo>
                <a:lnTo>
                  <a:pt x="2174" y="1738"/>
                </a:lnTo>
                <a:lnTo>
                  <a:pt x="2168" y="1753"/>
                </a:lnTo>
                <a:lnTo>
                  <a:pt x="2161" y="1767"/>
                </a:lnTo>
                <a:lnTo>
                  <a:pt x="2153" y="1778"/>
                </a:lnTo>
                <a:lnTo>
                  <a:pt x="2143" y="1790"/>
                </a:lnTo>
                <a:lnTo>
                  <a:pt x="2149" y="1828"/>
                </a:lnTo>
                <a:lnTo>
                  <a:pt x="2153" y="1866"/>
                </a:lnTo>
                <a:lnTo>
                  <a:pt x="2155" y="1903"/>
                </a:lnTo>
                <a:lnTo>
                  <a:pt x="2157" y="1939"/>
                </a:lnTo>
                <a:lnTo>
                  <a:pt x="2157" y="1976"/>
                </a:lnTo>
                <a:lnTo>
                  <a:pt x="2157" y="2016"/>
                </a:lnTo>
                <a:lnTo>
                  <a:pt x="2153" y="2058"/>
                </a:lnTo>
                <a:lnTo>
                  <a:pt x="2151" y="2104"/>
                </a:lnTo>
                <a:lnTo>
                  <a:pt x="2149" y="2131"/>
                </a:lnTo>
                <a:lnTo>
                  <a:pt x="2151" y="2158"/>
                </a:lnTo>
                <a:lnTo>
                  <a:pt x="2155" y="2187"/>
                </a:lnTo>
                <a:lnTo>
                  <a:pt x="2159" y="2214"/>
                </a:lnTo>
                <a:lnTo>
                  <a:pt x="2164" y="2242"/>
                </a:lnTo>
                <a:lnTo>
                  <a:pt x="2174" y="2271"/>
                </a:lnTo>
                <a:lnTo>
                  <a:pt x="2184" y="2300"/>
                </a:lnTo>
                <a:lnTo>
                  <a:pt x="2195" y="2329"/>
                </a:lnTo>
                <a:lnTo>
                  <a:pt x="2205" y="2350"/>
                </a:lnTo>
                <a:lnTo>
                  <a:pt x="2212" y="2373"/>
                </a:lnTo>
                <a:lnTo>
                  <a:pt x="2220" y="2396"/>
                </a:lnTo>
                <a:lnTo>
                  <a:pt x="2228" y="2419"/>
                </a:lnTo>
                <a:lnTo>
                  <a:pt x="2239" y="2469"/>
                </a:lnTo>
                <a:lnTo>
                  <a:pt x="2249" y="2525"/>
                </a:lnTo>
                <a:lnTo>
                  <a:pt x="2257" y="2582"/>
                </a:lnTo>
                <a:lnTo>
                  <a:pt x="2260" y="2643"/>
                </a:lnTo>
                <a:lnTo>
                  <a:pt x="2264" y="2707"/>
                </a:lnTo>
                <a:lnTo>
                  <a:pt x="2268" y="2774"/>
                </a:lnTo>
                <a:lnTo>
                  <a:pt x="2280" y="2828"/>
                </a:lnTo>
                <a:lnTo>
                  <a:pt x="2289" y="2879"/>
                </a:lnTo>
                <a:lnTo>
                  <a:pt x="2299" y="2931"/>
                </a:lnTo>
                <a:lnTo>
                  <a:pt x="2306" y="2981"/>
                </a:lnTo>
                <a:lnTo>
                  <a:pt x="2316" y="3031"/>
                </a:lnTo>
                <a:lnTo>
                  <a:pt x="2324" y="3081"/>
                </a:lnTo>
                <a:lnTo>
                  <a:pt x="2335" y="3133"/>
                </a:lnTo>
                <a:lnTo>
                  <a:pt x="2347" y="3186"/>
                </a:lnTo>
                <a:lnTo>
                  <a:pt x="2379" y="3194"/>
                </a:lnTo>
                <a:lnTo>
                  <a:pt x="2410" y="3206"/>
                </a:lnTo>
                <a:lnTo>
                  <a:pt x="2443" y="3219"/>
                </a:lnTo>
                <a:lnTo>
                  <a:pt x="2472" y="3234"/>
                </a:lnTo>
                <a:lnTo>
                  <a:pt x="2502" y="3254"/>
                </a:lnTo>
                <a:lnTo>
                  <a:pt x="2531" y="3275"/>
                </a:lnTo>
                <a:lnTo>
                  <a:pt x="2560" y="3300"/>
                </a:lnTo>
                <a:lnTo>
                  <a:pt x="2591" y="3327"/>
                </a:lnTo>
                <a:lnTo>
                  <a:pt x="2621" y="3353"/>
                </a:lnTo>
                <a:lnTo>
                  <a:pt x="2644" y="3378"/>
                </a:lnTo>
                <a:lnTo>
                  <a:pt x="2654" y="3390"/>
                </a:lnTo>
                <a:lnTo>
                  <a:pt x="2660" y="3399"/>
                </a:lnTo>
                <a:lnTo>
                  <a:pt x="2662" y="3409"/>
                </a:lnTo>
                <a:lnTo>
                  <a:pt x="2663" y="3415"/>
                </a:lnTo>
                <a:lnTo>
                  <a:pt x="2662" y="3422"/>
                </a:lnTo>
                <a:lnTo>
                  <a:pt x="2660" y="3426"/>
                </a:lnTo>
                <a:lnTo>
                  <a:pt x="2654" y="3430"/>
                </a:lnTo>
                <a:lnTo>
                  <a:pt x="2644" y="3434"/>
                </a:lnTo>
                <a:lnTo>
                  <a:pt x="2635" y="3434"/>
                </a:lnTo>
                <a:lnTo>
                  <a:pt x="2621" y="3434"/>
                </a:lnTo>
                <a:lnTo>
                  <a:pt x="2608" y="3432"/>
                </a:lnTo>
                <a:lnTo>
                  <a:pt x="2591" y="3430"/>
                </a:lnTo>
                <a:lnTo>
                  <a:pt x="2556" y="3411"/>
                </a:lnTo>
                <a:lnTo>
                  <a:pt x="2527" y="3394"/>
                </a:lnTo>
                <a:lnTo>
                  <a:pt x="2514" y="3388"/>
                </a:lnTo>
                <a:lnTo>
                  <a:pt x="2502" y="3384"/>
                </a:lnTo>
                <a:lnTo>
                  <a:pt x="2491" y="3380"/>
                </a:lnTo>
                <a:lnTo>
                  <a:pt x="2483" y="3380"/>
                </a:lnTo>
                <a:lnTo>
                  <a:pt x="2477" y="3380"/>
                </a:lnTo>
                <a:lnTo>
                  <a:pt x="2473" y="3384"/>
                </a:lnTo>
                <a:lnTo>
                  <a:pt x="2472" y="3392"/>
                </a:lnTo>
                <a:lnTo>
                  <a:pt x="2472" y="3401"/>
                </a:lnTo>
                <a:lnTo>
                  <a:pt x="2475" y="3415"/>
                </a:lnTo>
                <a:lnTo>
                  <a:pt x="2481" y="3432"/>
                </a:lnTo>
                <a:lnTo>
                  <a:pt x="2491" y="3453"/>
                </a:lnTo>
                <a:lnTo>
                  <a:pt x="2504" y="3478"/>
                </a:lnTo>
                <a:lnTo>
                  <a:pt x="2514" y="3497"/>
                </a:lnTo>
                <a:lnTo>
                  <a:pt x="2523" y="3518"/>
                </a:lnTo>
                <a:lnTo>
                  <a:pt x="2531" y="3540"/>
                </a:lnTo>
                <a:lnTo>
                  <a:pt x="2541" y="3559"/>
                </a:lnTo>
                <a:lnTo>
                  <a:pt x="2550" y="3580"/>
                </a:lnTo>
                <a:lnTo>
                  <a:pt x="2560" y="3601"/>
                </a:lnTo>
                <a:lnTo>
                  <a:pt x="2569" y="3620"/>
                </a:lnTo>
                <a:lnTo>
                  <a:pt x="2577" y="3641"/>
                </a:lnTo>
                <a:lnTo>
                  <a:pt x="2587" y="3668"/>
                </a:lnTo>
                <a:lnTo>
                  <a:pt x="2594" y="3691"/>
                </a:lnTo>
                <a:lnTo>
                  <a:pt x="2600" y="3710"/>
                </a:lnTo>
                <a:lnTo>
                  <a:pt x="2604" y="3724"/>
                </a:lnTo>
                <a:lnTo>
                  <a:pt x="2606" y="3737"/>
                </a:lnTo>
                <a:lnTo>
                  <a:pt x="2606" y="3745"/>
                </a:lnTo>
                <a:lnTo>
                  <a:pt x="2606" y="3751"/>
                </a:lnTo>
                <a:lnTo>
                  <a:pt x="2604" y="3754"/>
                </a:lnTo>
                <a:lnTo>
                  <a:pt x="2596" y="3758"/>
                </a:lnTo>
                <a:lnTo>
                  <a:pt x="2587" y="3760"/>
                </a:lnTo>
                <a:lnTo>
                  <a:pt x="2579" y="3758"/>
                </a:lnTo>
                <a:lnTo>
                  <a:pt x="2569" y="3752"/>
                </a:lnTo>
                <a:lnTo>
                  <a:pt x="2560" y="3747"/>
                </a:lnTo>
                <a:lnTo>
                  <a:pt x="2548" y="3737"/>
                </a:lnTo>
                <a:lnTo>
                  <a:pt x="2539" y="3726"/>
                </a:lnTo>
                <a:lnTo>
                  <a:pt x="2527" y="3714"/>
                </a:lnTo>
                <a:lnTo>
                  <a:pt x="2504" y="3683"/>
                </a:lnTo>
                <a:lnTo>
                  <a:pt x="2481" y="3647"/>
                </a:lnTo>
                <a:lnTo>
                  <a:pt x="2458" y="3607"/>
                </a:lnTo>
                <a:lnTo>
                  <a:pt x="2435" y="3564"/>
                </a:lnTo>
                <a:lnTo>
                  <a:pt x="2441" y="3586"/>
                </a:lnTo>
                <a:lnTo>
                  <a:pt x="2447" y="3605"/>
                </a:lnTo>
                <a:lnTo>
                  <a:pt x="2454" y="3628"/>
                </a:lnTo>
                <a:lnTo>
                  <a:pt x="2462" y="3649"/>
                </a:lnTo>
                <a:lnTo>
                  <a:pt x="2470" y="3670"/>
                </a:lnTo>
                <a:lnTo>
                  <a:pt x="2475" y="3691"/>
                </a:lnTo>
                <a:lnTo>
                  <a:pt x="2483" y="3712"/>
                </a:lnTo>
                <a:lnTo>
                  <a:pt x="2487" y="3731"/>
                </a:lnTo>
                <a:lnTo>
                  <a:pt x="2493" y="3756"/>
                </a:lnTo>
                <a:lnTo>
                  <a:pt x="2497" y="3779"/>
                </a:lnTo>
                <a:lnTo>
                  <a:pt x="2498" y="3797"/>
                </a:lnTo>
                <a:lnTo>
                  <a:pt x="2498" y="3812"/>
                </a:lnTo>
                <a:lnTo>
                  <a:pt x="2498" y="3823"/>
                </a:lnTo>
                <a:lnTo>
                  <a:pt x="2497" y="3831"/>
                </a:lnTo>
                <a:lnTo>
                  <a:pt x="2493" y="3837"/>
                </a:lnTo>
                <a:lnTo>
                  <a:pt x="2489" y="3841"/>
                </a:lnTo>
                <a:lnTo>
                  <a:pt x="2485" y="3843"/>
                </a:lnTo>
                <a:lnTo>
                  <a:pt x="2477" y="3841"/>
                </a:lnTo>
                <a:lnTo>
                  <a:pt x="2470" y="3839"/>
                </a:lnTo>
                <a:lnTo>
                  <a:pt x="2462" y="3835"/>
                </a:lnTo>
                <a:lnTo>
                  <a:pt x="2452" y="3827"/>
                </a:lnTo>
                <a:lnTo>
                  <a:pt x="2445" y="3818"/>
                </a:lnTo>
                <a:lnTo>
                  <a:pt x="2437" y="3806"/>
                </a:lnTo>
                <a:lnTo>
                  <a:pt x="2431" y="3793"/>
                </a:lnTo>
                <a:lnTo>
                  <a:pt x="2420" y="3768"/>
                </a:lnTo>
                <a:lnTo>
                  <a:pt x="2410" y="3741"/>
                </a:lnTo>
                <a:lnTo>
                  <a:pt x="2399" y="3716"/>
                </a:lnTo>
                <a:lnTo>
                  <a:pt x="2389" y="3691"/>
                </a:lnTo>
                <a:lnTo>
                  <a:pt x="2378" y="3666"/>
                </a:lnTo>
                <a:lnTo>
                  <a:pt x="2368" y="3641"/>
                </a:lnTo>
                <a:lnTo>
                  <a:pt x="2356" y="3616"/>
                </a:lnTo>
                <a:lnTo>
                  <a:pt x="2347" y="3591"/>
                </a:lnTo>
                <a:lnTo>
                  <a:pt x="2349" y="3616"/>
                </a:lnTo>
                <a:lnTo>
                  <a:pt x="2354" y="3639"/>
                </a:lnTo>
                <a:lnTo>
                  <a:pt x="2360" y="3662"/>
                </a:lnTo>
                <a:lnTo>
                  <a:pt x="2366" y="3687"/>
                </a:lnTo>
                <a:lnTo>
                  <a:pt x="2372" y="3710"/>
                </a:lnTo>
                <a:lnTo>
                  <a:pt x="2378" y="3733"/>
                </a:lnTo>
                <a:lnTo>
                  <a:pt x="2381" y="3758"/>
                </a:lnTo>
                <a:lnTo>
                  <a:pt x="2385" y="3781"/>
                </a:lnTo>
                <a:lnTo>
                  <a:pt x="2387" y="3799"/>
                </a:lnTo>
                <a:lnTo>
                  <a:pt x="2387" y="3814"/>
                </a:lnTo>
                <a:lnTo>
                  <a:pt x="2385" y="3825"/>
                </a:lnTo>
                <a:lnTo>
                  <a:pt x="2383" y="3833"/>
                </a:lnTo>
                <a:lnTo>
                  <a:pt x="2379" y="3841"/>
                </a:lnTo>
                <a:lnTo>
                  <a:pt x="2376" y="3845"/>
                </a:lnTo>
                <a:lnTo>
                  <a:pt x="2372" y="3845"/>
                </a:lnTo>
                <a:lnTo>
                  <a:pt x="2366" y="3845"/>
                </a:lnTo>
                <a:lnTo>
                  <a:pt x="2360" y="3843"/>
                </a:lnTo>
                <a:lnTo>
                  <a:pt x="2354" y="3837"/>
                </a:lnTo>
                <a:lnTo>
                  <a:pt x="2349" y="3829"/>
                </a:lnTo>
                <a:lnTo>
                  <a:pt x="2341" y="3822"/>
                </a:lnTo>
                <a:lnTo>
                  <a:pt x="2326" y="3797"/>
                </a:lnTo>
                <a:lnTo>
                  <a:pt x="2312" y="3766"/>
                </a:lnTo>
                <a:lnTo>
                  <a:pt x="2306" y="3751"/>
                </a:lnTo>
                <a:lnTo>
                  <a:pt x="2299" y="3729"/>
                </a:lnTo>
                <a:lnTo>
                  <a:pt x="2293" y="3706"/>
                </a:lnTo>
                <a:lnTo>
                  <a:pt x="2285" y="3681"/>
                </a:lnTo>
                <a:lnTo>
                  <a:pt x="2280" y="3658"/>
                </a:lnTo>
                <a:lnTo>
                  <a:pt x="2270" y="3635"/>
                </a:lnTo>
                <a:lnTo>
                  <a:pt x="2262" y="3616"/>
                </a:lnTo>
                <a:lnTo>
                  <a:pt x="2253" y="3603"/>
                </a:lnTo>
                <a:lnTo>
                  <a:pt x="2255" y="3657"/>
                </a:lnTo>
                <a:lnTo>
                  <a:pt x="2257" y="3701"/>
                </a:lnTo>
                <a:lnTo>
                  <a:pt x="2255" y="3735"/>
                </a:lnTo>
                <a:lnTo>
                  <a:pt x="2253" y="3762"/>
                </a:lnTo>
                <a:lnTo>
                  <a:pt x="2251" y="3772"/>
                </a:lnTo>
                <a:lnTo>
                  <a:pt x="2247" y="3779"/>
                </a:lnTo>
                <a:lnTo>
                  <a:pt x="2245" y="3785"/>
                </a:lnTo>
                <a:lnTo>
                  <a:pt x="2241" y="3791"/>
                </a:lnTo>
                <a:lnTo>
                  <a:pt x="2237" y="3793"/>
                </a:lnTo>
                <a:lnTo>
                  <a:pt x="2232" y="3793"/>
                </a:lnTo>
                <a:lnTo>
                  <a:pt x="2226" y="3793"/>
                </a:lnTo>
                <a:lnTo>
                  <a:pt x="2220" y="3791"/>
                </a:lnTo>
                <a:lnTo>
                  <a:pt x="2212" y="3783"/>
                </a:lnTo>
                <a:lnTo>
                  <a:pt x="2205" y="3776"/>
                </a:lnTo>
                <a:lnTo>
                  <a:pt x="2199" y="3764"/>
                </a:lnTo>
                <a:lnTo>
                  <a:pt x="2193" y="3749"/>
                </a:lnTo>
                <a:lnTo>
                  <a:pt x="2184" y="3712"/>
                </a:lnTo>
                <a:lnTo>
                  <a:pt x="2178" y="3666"/>
                </a:lnTo>
                <a:lnTo>
                  <a:pt x="2170" y="3610"/>
                </a:lnTo>
                <a:lnTo>
                  <a:pt x="2164" y="3545"/>
                </a:lnTo>
                <a:lnTo>
                  <a:pt x="2157" y="3472"/>
                </a:lnTo>
                <a:lnTo>
                  <a:pt x="2147" y="3390"/>
                </a:lnTo>
                <a:lnTo>
                  <a:pt x="2145" y="3369"/>
                </a:lnTo>
                <a:lnTo>
                  <a:pt x="2141" y="3346"/>
                </a:lnTo>
                <a:lnTo>
                  <a:pt x="2138" y="3321"/>
                </a:lnTo>
                <a:lnTo>
                  <a:pt x="2134" y="3294"/>
                </a:lnTo>
                <a:lnTo>
                  <a:pt x="2130" y="3269"/>
                </a:lnTo>
                <a:lnTo>
                  <a:pt x="2126" y="3244"/>
                </a:lnTo>
                <a:lnTo>
                  <a:pt x="2120" y="3225"/>
                </a:lnTo>
                <a:lnTo>
                  <a:pt x="2116" y="3211"/>
                </a:lnTo>
                <a:lnTo>
                  <a:pt x="2086" y="3137"/>
                </a:lnTo>
                <a:lnTo>
                  <a:pt x="2053" y="3066"/>
                </a:lnTo>
                <a:lnTo>
                  <a:pt x="2021" y="2997"/>
                </a:lnTo>
                <a:lnTo>
                  <a:pt x="1990" y="2931"/>
                </a:lnTo>
                <a:lnTo>
                  <a:pt x="1959" y="2864"/>
                </a:lnTo>
                <a:lnTo>
                  <a:pt x="1930" y="2797"/>
                </a:lnTo>
                <a:lnTo>
                  <a:pt x="1917" y="2761"/>
                </a:lnTo>
                <a:lnTo>
                  <a:pt x="1905" y="2724"/>
                </a:lnTo>
                <a:lnTo>
                  <a:pt x="1894" y="2686"/>
                </a:lnTo>
                <a:lnTo>
                  <a:pt x="1882" y="2645"/>
                </a:lnTo>
                <a:lnTo>
                  <a:pt x="1871" y="2542"/>
                </a:lnTo>
                <a:lnTo>
                  <a:pt x="1861" y="2436"/>
                </a:lnTo>
                <a:lnTo>
                  <a:pt x="1852" y="2331"/>
                </a:lnTo>
                <a:lnTo>
                  <a:pt x="1846" y="2225"/>
                </a:lnTo>
                <a:lnTo>
                  <a:pt x="1840" y="2120"/>
                </a:lnTo>
                <a:lnTo>
                  <a:pt x="1836" y="2014"/>
                </a:lnTo>
                <a:lnTo>
                  <a:pt x="1834" y="1909"/>
                </a:lnTo>
                <a:lnTo>
                  <a:pt x="1834" y="1801"/>
                </a:lnTo>
                <a:lnTo>
                  <a:pt x="1832" y="1914"/>
                </a:lnTo>
                <a:lnTo>
                  <a:pt x="1834" y="2022"/>
                </a:lnTo>
                <a:lnTo>
                  <a:pt x="1840" y="2127"/>
                </a:lnTo>
                <a:lnTo>
                  <a:pt x="1846" y="2233"/>
                </a:lnTo>
                <a:lnTo>
                  <a:pt x="1854" y="2336"/>
                </a:lnTo>
                <a:lnTo>
                  <a:pt x="1861" y="2440"/>
                </a:lnTo>
                <a:lnTo>
                  <a:pt x="1871" y="2546"/>
                </a:lnTo>
                <a:lnTo>
                  <a:pt x="1878" y="2653"/>
                </a:lnTo>
                <a:lnTo>
                  <a:pt x="1880" y="2674"/>
                </a:lnTo>
                <a:lnTo>
                  <a:pt x="1886" y="2699"/>
                </a:lnTo>
                <a:lnTo>
                  <a:pt x="1892" y="2722"/>
                </a:lnTo>
                <a:lnTo>
                  <a:pt x="1898" y="2747"/>
                </a:lnTo>
                <a:lnTo>
                  <a:pt x="1902" y="2772"/>
                </a:lnTo>
                <a:lnTo>
                  <a:pt x="1905" y="2797"/>
                </a:lnTo>
                <a:lnTo>
                  <a:pt x="1907" y="2820"/>
                </a:lnTo>
                <a:lnTo>
                  <a:pt x="1905" y="2843"/>
                </a:lnTo>
                <a:lnTo>
                  <a:pt x="1905" y="2862"/>
                </a:lnTo>
                <a:lnTo>
                  <a:pt x="1907" y="2885"/>
                </a:lnTo>
                <a:lnTo>
                  <a:pt x="1913" y="2910"/>
                </a:lnTo>
                <a:lnTo>
                  <a:pt x="1919" y="2937"/>
                </a:lnTo>
                <a:lnTo>
                  <a:pt x="1926" y="2964"/>
                </a:lnTo>
                <a:lnTo>
                  <a:pt x="1934" y="2987"/>
                </a:lnTo>
                <a:lnTo>
                  <a:pt x="1942" y="3008"/>
                </a:lnTo>
                <a:lnTo>
                  <a:pt x="1948" y="3025"/>
                </a:lnTo>
                <a:lnTo>
                  <a:pt x="1955" y="3054"/>
                </a:lnTo>
                <a:lnTo>
                  <a:pt x="1961" y="3083"/>
                </a:lnTo>
                <a:lnTo>
                  <a:pt x="1967" y="3114"/>
                </a:lnTo>
                <a:lnTo>
                  <a:pt x="1971" y="3142"/>
                </a:lnTo>
                <a:lnTo>
                  <a:pt x="1973" y="3173"/>
                </a:lnTo>
                <a:lnTo>
                  <a:pt x="1974" y="3204"/>
                </a:lnTo>
                <a:lnTo>
                  <a:pt x="1976" y="3233"/>
                </a:lnTo>
                <a:lnTo>
                  <a:pt x="1980" y="3263"/>
                </a:lnTo>
                <a:lnTo>
                  <a:pt x="1978" y="3373"/>
                </a:lnTo>
                <a:lnTo>
                  <a:pt x="1974" y="3488"/>
                </a:lnTo>
                <a:lnTo>
                  <a:pt x="1969" y="3609"/>
                </a:lnTo>
                <a:lnTo>
                  <a:pt x="1957" y="3737"/>
                </a:lnTo>
                <a:lnTo>
                  <a:pt x="1944" y="3873"/>
                </a:lnTo>
                <a:lnTo>
                  <a:pt x="1925" y="4017"/>
                </a:lnTo>
                <a:lnTo>
                  <a:pt x="1902" y="4171"/>
                </a:lnTo>
                <a:lnTo>
                  <a:pt x="1873" y="4334"/>
                </a:lnTo>
                <a:lnTo>
                  <a:pt x="1875" y="4380"/>
                </a:lnTo>
                <a:lnTo>
                  <a:pt x="1877" y="4420"/>
                </a:lnTo>
                <a:lnTo>
                  <a:pt x="1878" y="4457"/>
                </a:lnTo>
                <a:lnTo>
                  <a:pt x="1878" y="4493"/>
                </a:lnTo>
                <a:lnTo>
                  <a:pt x="1878" y="4528"/>
                </a:lnTo>
                <a:lnTo>
                  <a:pt x="1875" y="4562"/>
                </a:lnTo>
                <a:lnTo>
                  <a:pt x="1869" y="4601"/>
                </a:lnTo>
                <a:lnTo>
                  <a:pt x="1859" y="4641"/>
                </a:lnTo>
                <a:lnTo>
                  <a:pt x="1869" y="4677"/>
                </a:lnTo>
                <a:lnTo>
                  <a:pt x="1877" y="4716"/>
                </a:lnTo>
                <a:lnTo>
                  <a:pt x="1880" y="4758"/>
                </a:lnTo>
                <a:lnTo>
                  <a:pt x="1884" y="4802"/>
                </a:lnTo>
                <a:lnTo>
                  <a:pt x="1884" y="4850"/>
                </a:lnTo>
                <a:lnTo>
                  <a:pt x="1884" y="4900"/>
                </a:lnTo>
                <a:lnTo>
                  <a:pt x="1880" y="4954"/>
                </a:lnTo>
                <a:lnTo>
                  <a:pt x="1875" y="5007"/>
                </a:lnTo>
                <a:lnTo>
                  <a:pt x="1865" y="5065"/>
                </a:lnTo>
                <a:lnTo>
                  <a:pt x="1855" y="5122"/>
                </a:lnTo>
                <a:lnTo>
                  <a:pt x="1842" y="5184"/>
                </a:lnTo>
                <a:lnTo>
                  <a:pt x="1827" y="5245"/>
                </a:lnTo>
                <a:lnTo>
                  <a:pt x="1807" y="5309"/>
                </a:lnTo>
                <a:lnTo>
                  <a:pt x="1786" y="5374"/>
                </a:lnTo>
                <a:lnTo>
                  <a:pt x="1763" y="5439"/>
                </a:lnTo>
                <a:lnTo>
                  <a:pt x="1736" y="5506"/>
                </a:lnTo>
                <a:lnTo>
                  <a:pt x="1717" y="5554"/>
                </a:lnTo>
                <a:lnTo>
                  <a:pt x="1698" y="5606"/>
                </a:lnTo>
                <a:lnTo>
                  <a:pt x="1681" y="5662"/>
                </a:lnTo>
                <a:lnTo>
                  <a:pt x="1662" y="5721"/>
                </a:lnTo>
                <a:lnTo>
                  <a:pt x="1646" y="5786"/>
                </a:lnTo>
                <a:lnTo>
                  <a:pt x="1629" y="5855"/>
                </a:lnTo>
                <a:lnTo>
                  <a:pt x="1616" y="5934"/>
                </a:lnTo>
                <a:lnTo>
                  <a:pt x="1604" y="6017"/>
                </a:lnTo>
                <a:lnTo>
                  <a:pt x="1604" y="6040"/>
                </a:lnTo>
                <a:lnTo>
                  <a:pt x="1606" y="6059"/>
                </a:lnTo>
                <a:lnTo>
                  <a:pt x="1610" y="6078"/>
                </a:lnTo>
                <a:lnTo>
                  <a:pt x="1617" y="6095"/>
                </a:lnTo>
                <a:lnTo>
                  <a:pt x="1625" y="6112"/>
                </a:lnTo>
                <a:lnTo>
                  <a:pt x="1635" y="6130"/>
                </a:lnTo>
                <a:lnTo>
                  <a:pt x="1644" y="6145"/>
                </a:lnTo>
                <a:lnTo>
                  <a:pt x="1654" y="6164"/>
                </a:lnTo>
                <a:lnTo>
                  <a:pt x="1664" y="6180"/>
                </a:lnTo>
                <a:lnTo>
                  <a:pt x="1675" y="6197"/>
                </a:lnTo>
                <a:lnTo>
                  <a:pt x="1688" y="6212"/>
                </a:lnTo>
                <a:lnTo>
                  <a:pt x="1700" y="6228"/>
                </a:lnTo>
                <a:lnTo>
                  <a:pt x="1713" y="6245"/>
                </a:lnTo>
                <a:lnTo>
                  <a:pt x="1727" y="6260"/>
                </a:lnTo>
                <a:lnTo>
                  <a:pt x="1736" y="6276"/>
                </a:lnTo>
                <a:lnTo>
                  <a:pt x="1746" y="6291"/>
                </a:lnTo>
                <a:lnTo>
                  <a:pt x="1746" y="6295"/>
                </a:lnTo>
                <a:lnTo>
                  <a:pt x="1746" y="6299"/>
                </a:lnTo>
                <a:lnTo>
                  <a:pt x="1744" y="6304"/>
                </a:lnTo>
                <a:lnTo>
                  <a:pt x="1740" y="6308"/>
                </a:lnTo>
                <a:lnTo>
                  <a:pt x="1738" y="6312"/>
                </a:lnTo>
                <a:lnTo>
                  <a:pt x="1736" y="6318"/>
                </a:lnTo>
                <a:lnTo>
                  <a:pt x="1735" y="6322"/>
                </a:lnTo>
                <a:lnTo>
                  <a:pt x="1736" y="6325"/>
                </a:lnTo>
                <a:lnTo>
                  <a:pt x="1736" y="6327"/>
                </a:lnTo>
                <a:lnTo>
                  <a:pt x="1738" y="6333"/>
                </a:lnTo>
                <a:lnTo>
                  <a:pt x="1742" y="6339"/>
                </a:lnTo>
                <a:lnTo>
                  <a:pt x="1746" y="6345"/>
                </a:lnTo>
                <a:lnTo>
                  <a:pt x="1752" y="6350"/>
                </a:lnTo>
                <a:lnTo>
                  <a:pt x="1756" y="6356"/>
                </a:lnTo>
                <a:lnTo>
                  <a:pt x="1758" y="6362"/>
                </a:lnTo>
                <a:lnTo>
                  <a:pt x="1760" y="6368"/>
                </a:lnTo>
                <a:lnTo>
                  <a:pt x="1756" y="6371"/>
                </a:lnTo>
                <a:lnTo>
                  <a:pt x="1752" y="6375"/>
                </a:lnTo>
                <a:lnTo>
                  <a:pt x="1746" y="6377"/>
                </a:lnTo>
                <a:lnTo>
                  <a:pt x="1740" y="6379"/>
                </a:lnTo>
                <a:lnTo>
                  <a:pt x="1735" y="6381"/>
                </a:lnTo>
                <a:lnTo>
                  <a:pt x="1729" y="6383"/>
                </a:lnTo>
                <a:lnTo>
                  <a:pt x="1727" y="6385"/>
                </a:lnTo>
                <a:lnTo>
                  <a:pt x="1727" y="6389"/>
                </a:lnTo>
                <a:lnTo>
                  <a:pt x="1731" y="6396"/>
                </a:lnTo>
                <a:lnTo>
                  <a:pt x="1733" y="6402"/>
                </a:lnTo>
                <a:lnTo>
                  <a:pt x="1733" y="6408"/>
                </a:lnTo>
                <a:lnTo>
                  <a:pt x="1731" y="6412"/>
                </a:lnTo>
                <a:lnTo>
                  <a:pt x="1729" y="6414"/>
                </a:lnTo>
                <a:lnTo>
                  <a:pt x="1727" y="6416"/>
                </a:lnTo>
                <a:lnTo>
                  <a:pt x="1721" y="6418"/>
                </a:lnTo>
                <a:lnTo>
                  <a:pt x="1717" y="6418"/>
                </a:lnTo>
                <a:lnTo>
                  <a:pt x="1706" y="6418"/>
                </a:lnTo>
                <a:lnTo>
                  <a:pt x="1692" y="6416"/>
                </a:lnTo>
                <a:lnTo>
                  <a:pt x="1679" y="6414"/>
                </a:lnTo>
                <a:lnTo>
                  <a:pt x="1667" y="6410"/>
                </a:lnTo>
                <a:lnTo>
                  <a:pt x="1664" y="6419"/>
                </a:lnTo>
                <a:lnTo>
                  <a:pt x="1658" y="6427"/>
                </a:lnTo>
                <a:lnTo>
                  <a:pt x="1654" y="6435"/>
                </a:lnTo>
                <a:lnTo>
                  <a:pt x="1648" y="6439"/>
                </a:lnTo>
                <a:lnTo>
                  <a:pt x="1642" y="6441"/>
                </a:lnTo>
                <a:lnTo>
                  <a:pt x="1635" y="6442"/>
                </a:lnTo>
                <a:lnTo>
                  <a:pt x="1629" y="6442"/>
                </a:lnTo>
                <a:lnTo>
                  <a:pt x="1621" y="6441"/>
                </a:lnTo>
                <a:lnTo>
                  <a:pt x="1608" y="6437"/>
                </a:lnTo>
                <a:lnTo>
                  <a:pt x="1591" y="6431"/>
                </a:lnTo>
                <a:lnTo>
                  <a:pt x="1575" y="6421"/>
                </a:lnTo>
                <a:lnTo>
                  <a:pt x="1558" y="6414"/>
                </a:lnTo>
                <a:lnTo>
                  <a:pt x="1546" y="6423"/>
                </a:lnTo>
                <a:lnTo>
                  <a:pt x="1537" y="6433"/>
                </a:lnTo>
                <a:lnTo>
                  <a:pt x="1525" y="6439"/>
                </a:lnTo>
                <a:lnTo>
                  <a:pt x="1516" y="6442"/>
                </a:lnTo>
                <a:lnTo>
                  <a:pt x="1506" y="6442"/>
                </a:lnTo>
                <a:lnTo>
                  <a:pt x="1495" y="6442"/>
                </a:lnTo>
                <a:lnTo>
                  <a:pt x="1485" y="6441"/>
                </a:lnTo>
                <a:lnTo>
                  <a:pt x="1474" y="6435"/>
                </a:lnTo>
                <a:lnTo>
                  <a:pt x="1462" y="6427"/>
                </a:lnTo>
                <a:lnTo>
                  <a:pt x="1452" y="6419"/>
                </a:lnTo>
                <a:lnTo>
                  <a:pt x="1441" y="6408"/>
                </a:lnTo>
                <a:lnTo>
                  <a:pt x="1429" y="6395"/>
                </a:lnTo>
                <a:lnTo>
                  <a:pt x="1404" y="6362"/>
                </a:lnTo>
                <a:lnTo>
                  <a:pt x="1379" y="6324"/>
                </a:lnTo>
                <a:lnTo>
                  <a:pt x="1376" y="6285"/>
                </a:lnTo>
                <a:lnTo>
                  <a:pt x="1374" y="6249"/>
                </a:lnTo>
                <a:lnTo>
                  <a:pt x="1376" y="6210"/>
                </a:lnTo>
                <a:lnTo>
                  <a:pt x="1379" y="6172"/>
                </a:lnTo>
                <a:lnTo>
                  <a:pt x="1381" y="6134"/>
                </a:lnTo>
                <a:lnTo>
                  <a:pt x="1385" y="6095"/>
                </a:lnTo>
                <a:lnTo>
                  <a:pt x="1385" y="6059"/>
                </a:lnTo>
                <a:lnTo>
                  <a:pt x="1381" y="6022"/>
                </a:lnTo>
                <a:lnTo>
                  <a:pt x="1379" y="5995"/>
                </a:lnTo>
                <a:lnTo>
                  <a:pt x="1379" y="5969"/>
                </a:lnTo>
                <a:lnTo>
                  <a:pt x="1381" y="5942"/>
                </a:lnTo>
                <a:lnTo>
                  <a:pt x="1385" y="5913"/>
                </a:lnTo>
                <a:lnTo>
                  <a:pt x="1389" y="5884"/>
                </a:lnTo>
                <a:lnTo>
                  <a:pt x="1397" y="5855"/>
                </a:lnTo>
                <a:lnTo>
                  <a:pt x="1404" y="5827"/>
                </a:lnTo>
                <a:lnTo>
                  <a:pt x="1414" y="5796"/>
                </a:lnTo>
                <a:lnTo>
                  <a:pt x="1426" y="5713"/>
                </a:lnTo>
                <a:lnTo>
                  <a:pt x="1433" y="5644"/>
                </a:lnTo>
                <a:lnTo>
                  <a:pt x="1435" y="5589"/>
                </a:lnTo>
                <a:lnTo>
                  <a:pt x="1433" y="5537"/>
                </a:lnTo>
                <a:lnTo>
                  <a:pt x="1429" y="5491"/>
                </a:lnTo>
                <a:lnTo>
                  <a:pt x="1424" y="5441"/>
                </a:lnTo>
                <a:lnTo>
                  <a:pt x="1418" y="5385"/>
                </a:lnTo>
                <a:lnTo>
                  <a:pt x="1410" y="5320"/>
                </a:lnTo>
                <a:lnTo>
                  <a:pt x="1408" y="5293"/>
                </a:lnTo>
                <a:lnTo>
                  <a:pt x="1406" y="5262"/>
                </a:lnTo>
                <a:lnTo>
                  <a:pt x="1403" y="5230"/>
                </a:lnTo>
                <a:lnTo>
                  <a:pt x="1399" y="5195"/>
                </a:lnTo>
                <a:lnTo>
                  <a:pt x="1397" y="5161"/>
                </a:lnTo>
                <a:lnTo>
                  <a:pt x="1395" y="5124"/>
                </a:lnTo>
                <a:lnTo>
                  <a:pt x="1395" y="5086"/>
                </a:lnTo>
                <a:lnTo>
                  <a:pt x="1399" y="5050"/>
                </a:lnTo>
                <a:lnTo>
                  <a:pt x="1408" y="4996"/>
                </a:lnTo>
                <a:lnTo>
                  <a:pt x="1420" y="4944"/>
                </a:lnTo>
                <a:lnTo>
                  <a:pt x="1431" y="4892"/>
                </a:lnTo>
                <a:lnTo>
                  <a:pt x="1445" y="4846"/>
                </a:lnTo>
                <a:lnTo>
                  <a:pt x="1456" y="4804"/>
                </a:lnTo>
                <a:lnTo>
                  <a:pt x="1466" y="4766"/>
                </a:lnTo>
                <a:lnTo>
                  <a:pt x="1474" y="4735"/>
                </a:lnTo>
                <a:lnTo>
                  <a:pt x="1475" y="4712"/>
                </a:lnTo>
                <a:lnTo>
                  <a:pt x="1474" y="4693"/>
                </a:lnTo>
                <a:lnTo>
                  <a:pt x="1470" y="4670"/>
                </a:lnTo>
                <a:lnTo>
                  <a:pt x="1462" y="4643"/>
                </a:lnTo>
                <a:lnTo>
                  <a:pt x="1454" y="4616"/>
                </a:lnTo>
                <a:lnTo>
                  <a:pt x="1445" y="4585"/>
                </a:lnTo>
                <a:lnTo>
                  <a:pt x="1437" y="4553"/>
                </a:lnTo>
                <a:lnTo>
                  <a:pt x="1431" y="4518"/>
                </a:lnTo>
                <a:lnTo>
                  <a:pt x="1427" y="4480"/>
                </a:lnTo>
                <a:lnTo>
                  <a:pt x="1427" y="4455"/>
                </a:lnTo>
                <a:lnTo>
                  <a:pt x="1429" y="4428"/>
                </a:lnTo>
                <a:lnTo>
                  <a:pt x="1435" y="4403"/>
                </a:lnTo>
                <a:lnTo>
                  <a:pt x="1441" y="4378"/>
                </a:lnTo>
                <a:lnTo>
                  <a:pt x="1445" y="4351"/>
                </a:lnTo>
                <a:lnTo>
                  <a:pt x="1449" y="4322"/>
                </a:lnTo>
                <a:lnTo>
                  <a:pt x="1449" y="4309"/>
                </a:lnTo>
                <a:lnTo>
                  <a:pt x="1449" y="4292"/>
                </a:lnTo>
                <a:lnTo>
                  <a:pt x="1447" y="4276"/>
                </a:lnTo>
                <a:lnTo>
                  <a:pt x="1443" y="4259"/>
                </a:lnTo>
                <a:lnTo>
                  <a:pt x="1433" y="4207"/>
                </a:lnTo>
                <a:lnTo>
                  <a:pt x="1416" y="4132"/>
                </a:lnTo>
                <a:lnTo>
                  <a:pt x="1395" y="4040"/>
                </a:lnTo>
                <a:lnTo>
                  <a:pt x="1374" y="3944"/>
                </a:lnTo>
                <a:lnTo>
                  <a:pt x="1355" y="3850"/>
                </a:lnTo>
                <a:lnTo>
                  <a:pt x="1339" y="3770"/>
                </a:lnTo>
                <a:lnTo>
                  <a:pt x="1333" y="3739"/>
                </a:lnTo>
                <a:lnTo>
                  <a:pt x="1330" y="3714"/>
                </a:lnTo>
                <a:lnTo>
                  <a:pt x="1330" y="3699"/>
                </a:lnTo>
                <a:lnTo>
                  <a:pt x="1332" y="3691"/>
                </a:lnTo>
              </a:path>
            </a:pathLst>
          </a:custGeom>
          <a:solidFill>
            <a:srgbClr val="0A3C8C"/>
          </a:solidFill>
          <a:ln w="15875" cmpd="sng">
            <a:solidFill>
              <a:srgbClr val="FFFFFF"/>
            </a:solidFill>
            <a:prstDash val="solid"/>
            <a:round/>
            <a:headEnd/>
            <a:tailEnd/>
          </a:ln>
        </p:spPr>
        <p:txBody>
          <a:bodyPr/>
          <a:lstStyle/>
          <a:p>
            <a:endParaRPr lang="pl-PL"/>
          </a:p>
        </p:txBody>
      </p:sp>
      <p:sp>
        <p:nvSpPr>
          <p:cNvPr id="281604" name="Text Box 4"/>
          <p:cNvSpPr txBox="1">
            <a:spLocks noChangeArrowheads="1"/>
          </p:cNvSpPr>
          <p:nvPr/>
        </p:nvSpPr>
        <p:spPr bwMode="auto">
          <a:xfrm>
            <a:off x="6886575" y="2514600"/>
            <a:ext cx="1835150" cy="533400"/>
          </a:xfrm>
          <a:prstGeom prst="rect">
            <a:avLst/>
          </a:prstGeom>
          <a:noFill/>
          <a:ln w="9525">
            <a:noFill/>
            <a:miter lim="800000"/>
            <a:headEnd/>
            <a:tailEnd/>
          </a:ln>
          <a:effectLst/>
        </p:spPr>
        <p:txBody>
          <a:bodyPr wrap="none">
            <a:spAutoFit/>
          </a:bodyPr>
          <a:lstStyle/>
          <a:p>
            <a:pPr algn="r" eaLnBrk="0" hangingPunct="0"/>
            <a:r>
              <a:rPr lang="pl-PL" sz="1000">
                <a:latin typeface="Arial" charset="0"/>
              </a:rPr>
              <a:t>Układ krążenia (ból i niepokój</a:t>
            </a:r>
          </a:p>
          <a:p>
            <a:pPr algn="r" eaLnBrk="0" hangingPunct="0"/>
            <a:r>
              <a:rPr lang="pl-PL" sz="1000">
                <a:latin typeface="Arial" charset="0"/>
              </a:rPr>
              <a:t>w okolicy przedsercowej)</a:t>
            </a:r>
            <a:br>
              <a:rPr lang="pl-PL" sz="1000">
                <a:latin typeface="Arial" charset="0"/>
              </a:rPr>
            </a:br>
            <a:endParaRPr lang="pl-PL" sz="900">
              <a:latin typeface="Arial" charset="0"/>
            </a:endParaRPr>
          </a:p>
        </p:txBody>
      </p:sp>
      <p:sp>
        <p:nvSpPr>
          <p:cNvPr id="281605" name="Text Box 5"/>
          <p:cNvSpPr txBox="1">
            <a:spLocks noChangeArrowheads="1"/>
          </p:cNvSpPr>
          <p:nvPr/>
        </p:nvSpPr>
        <p:spPr bwMode="auto">
          <a:xfrm>
            <a:off x="63500" y="3124200"/>
            <a:ext cx="2730500" cy="641350"/>
          </a:xfrm>
          <a:prstGeom prst="rect">
            <a:avLst/>
          </a:prstGeom>
          <a:noFill/>
          <a:ln w="9525">
            <a:noFill/>
            <a:miter lim="800000"/>
            <a:headEnd/>
            <a:tailEnd/>
          </a:ln>
          <a:effectLst/>
        </p:spPr>
        <p:txBody>
          <a:bodyPr>
            <a:spAutoFit/>
          </a:bodyPr>
          <a:lstStyle/>
          <a:p>
            <a:pPr eaLnBrk="0" hangingPunct="0"/>
            <a:r>
              <a:rPr lang="pl-PL" sz="1000">
                <a:latin typeface="Arial" charset="0"/>
              </a:rPr>
              <a:t>Układ oddechowy </a:t>
            </a:r>
          </a:p>
          <a:p>
            <a:pPr eaLnBrk="0" hangingPunct="0"/>
            <a:r>
              <a:rPr lang="pl-PL" sz="1000">
                <a:latin typeface="Arial" charset="0"/>
              </a:rPr>
              <a:t>(np. płytki oddech)</a:t>
            </a:r>
            <a:br>
              <a:rPr lang="pl-PL" sz="900">
                <a:latin typeface="Arial" charset="0"/>
              </a:rPr>
            </a:br>
            <a:endParaRPr lang="pl-PL" sz="1600">
              <a:latin typeface="Arial" charset="0"/>
            </a:endParaRPr>
          </a:p>
        </p:txBody>
      </p:sp>
      <p:sp>
        <p:nvSpPr>
          <p:cNvPr id="281606" name="Text Box 6"/>
          <p:cNvSpPr txBox="1">
            <a:spLocks noChangeArrowheads="1"/>
          </p:cNvSpPr>
          <p:nvPr/>
        </p:nvSpPr>
        <p:spPr bwMode="auto">
          <a:xfrm>
            <a:off x="7419975" y="3886200"/>
            <a:ext cx="1393825" cy="533400"/>
          </a:xfrm>
          <a:prstGeom prst="rect">
            <a:avLst/>
          </a:prstGeom>
          <a:noFill/>
          <a:ln w="9525">
            <a:noFill/>
            <a:miter lim="800000"/>
            <a:headEnd/>
            <a:tailEnd/>
          </a:ln>
          <a:effectLst/>
        </p:spPr>
        <p:txBody>
          <a:bodyPr wrap="none">
            <a:spAutoFit/>
          </a:bodyPr>
          <a:lstStyle/>
          <a:p>
            <a:pPr algn="r" eaLnBrk="0" hangingPunct="0"/>
            <a:r>
              <a:rPr lang="pl-PL" sz="1000">
                <a:latin typeface="Arial" charset="0"/>
              </a:rPr>
              <a:t>Przewód pokarmowy </a:t>
            </a:r>
          </a:p>
          <a:p>
            <a:pPr algn="r" eaLnBrk="0" hangingPunct="0"/>
            <a:r>
              <a:rPr lang="pl-PL" sz="1000">
                <a:latin typeface="Arial" charset="0"/>
              </a:rPr>
              <a:t>(np. zaparcia)</a:t>
            </a:r>
            <a:br>
              <a:rPr lang="pl-PL" sz="900">
                <a:latin typeface="Arial" charset="0"/>
              </a:rPr>
            </a:br>
            <a:endParaRPr lang="pl-PL" sz="900">
              <a:latin typeface="Arial" charset="0"/>
            </a:endParaRPr>
          </a:p>
        </p:txBody>
      </p:sp>
      <p:sp>
        <p:nvSpPr>
          <p:cNvPr id="281607" name="Text Box 7"/>
          <p:cNvSpPr txBox="1">
            <a:spLocks noChangeArrowheads="1"/>
          </p:cNvSpPr>
          <p:nvPr/>
        </p:nvSpPr>
        <p:spPr bwMode="auto">
          <a:xfrm>
            <a:off x="63500" y="4927600"/>
            <a:ext cx="2894013" cy="396875"/>
          </a:xfrm>
          <a:prstGeom prst="rect">
            <a:avLst/>
          </a:prstGeom>
          <a:noFill/>
          <a:ln w="9525">
            <a:noFill/>
            <a:miter lim="800000"/>
            <a:headEnd/>
            <a:tailEnd/>
          </a:ln>
          <a:effectLst/>
        </p:spPr>
        <p:txBody>
          <a:bodyPr>
            <a:spAutoFit/>
          </a:bodyPr>
          <a:lstStyle/>
          <a:p>
            <a:pPr eaLnBrk="0" hangingPunct="0"/>
            <a:r>
              <a:rPr lang="pl-PL" sz="1000">
                <a:latin typeface="Arial" charset="0"/>
              </a:rPr>
              <a:t>Układ moczowo-płciowy</a:t>
            </a:r>
            <a:br>
              <a:rPr lang="pl-PL" sz="900">
                <a:latin typeface="Arial" charset="0"/>
              </a:rPr>
            </a:br>
            <a:r>
              <a:rPr lang="pl-PL" sz="1000">
                <a:latin typeface="Arial" charset="0"/>
              </a:rPr>
              <a:t>(np. impotencja)</a:t>
            </a:r>
            <a:endParaRPr lang="pl-PL" sz="900">
              <a:latin typeface="Arial" charset="0"/>
            </a:endParaRPr>
          </a:p>
        </p:txBody>
      </p:sp>
      <p:sp>
        <p:nvSpPr>
          <p:cNvPr id="281608" name="Text Box 8"/>
          <p:cNvSpPr txBox="1">
            <a:spLocks noChangeArrowheads="1"/>
          </p:cNvSpPr>
          <p:nvPr/>
        </p:nvSpPr>
        <p:spPr bwMode="auto">
          <a:xfrm>
            <a:off x="6149975" y="4905375"/>
            <a:ext cx="2492375" cy="700088"/>
          </a:xfrm>
          <a:prstGeom prst="rect">
            <a:avLst/>
          </a:prstGeom>
          <a:noFill/>
          <a:ln w="9525">
            <a:noFill/>
            <a:miter lim="800000"/>
            <a:headEnd/>
            <a:tailEnd/>
          </a:ln>
          <a:effectLst/>
        </p:spPr>
        <p:txBody>
          <a:bodyPr wrap="none">
            <a:spAutoFit/>
          </a:bodyPr>
          <a:lstStyle/>
          <a:p>
            <a:pPr algn="r" eaLnBrk="0" hangingPunct="0"/>
            <a:r>
              <a:rPr lang="pl-PL" sz="1400">
                <a:solidFill>
                  <a:srgbClr val="FFFF00"/>
                </a:solidFill>
                <a:latin typeface="Arial" charset="0"/>
              </a:rPr>
              <a:t>Układ mięśniowo-szkieletowy</a:t>
            </a:r>
          </a:p>
          <a:p>
            <a:pPr algn="r" eaLnBrk="0" hangingPunct="0"/>
            <a:r>
              <a:rPr lang="pl-PL" sz="1400">
                <a:solidFill>
                  <a:srgbClr val="FFFF00"/>
                </a:solidFill>
                <a:latin typeface="Arial" charset="0"/>
              </a:rPr>
              <a:t>(np. zmęczenie)</a:t>
            </a:r>
            <a:br>
              <a:rPr lang="pl-PL" sz="1400">
                <a:solidFill>
                  <a:srgbClr val="FFFF00"/>
                </a:solidFill>
                <a:latin typeface="Arial" charset="0"/>
              </a:rPr>
            </a:br>
            <a:endParaRPr lang="pl-PL" sz="1200">
              <a:solidFill>
                <a:srgbClr val="FFFF00"/>
              </a:solidFill>
              <a:latin typeface="Arial" charset="0"/>
            </a:endParaRPr>
          </a:p>
        </p:txBody>
      </p:sp>
      <p:sp>
        <p:nvSpPr>
          <p:cNvPr id="281609" name="Text Box 9"/>
          <p:cNvSpPr txBox="1">
            <a:spLocks noChangeArrowheads="1"/>
          </p:cNvSpPr>
          <p:nvPr/>
        </p:nvSpPr>
        <p:spPr bwMode="auto">
          <a:xfrm>
            <a:off x="63500" y="1376363"/>
            <a:ext cx="2755900" cy="533400"/>
          </a:xfrm>
          <a:prstGeom prst="rect">
            <a:avLst/>
          </a:prstGeom>
          <a:noFill/>
          <a:ln w="9525">
            <a:noFill/>
            <a:miter lim="800000"/>
            <a:headEnd/>
            <a:tailEnd/>
          </a:ln>
          <a:effectLst/>
        </p:spPr>
        <p:txBody>
          <a:bodyPr>
            <a:spAutoFit/>
          </a:bodyPr>
          <a:lstStyle/>
          <a:p>
            <a:pPr eaLnBrk="0" hangingPunct="0"/>
            <a:r>
              <a:rPr lang="pl-PL" sz="1000">
                <a:latin typeface="Arial" charset="0"/>
              </a:rPr>
              <a:t>Skóra i błony śluzowe </a:t>
            </a:r>
          </a:p>
          <a:p>
            <a:pPr eaLnBrk="0" hangingPunct="0"/>
            <a:r>
              <a:rPr lang="pl-PL" sz="1000">
                <a:latin typeface="Arial" charset="0"/>
              </a:rPr>
              <a:t>(np. suchość w ustach)</a:t>
            </a:r>
            <a:br>
              <a:rPr lang="pl-PL" sz="1000">
                <a:latin typeface="Arial" charset="0"/>
              </a:rPr>
            </a:br>
            <a:endParaRPr lang="pl-PL" sz="900">
              <a:latin typeface="Arial" charset="0"/>
            </a:endParaRPr>
          </a:p>
        </p:txBody>
      </p:sp>
      <p:sp>
        <p:nvSpPr>
          <p:cNvPr id="281610" name="Freeform 10"/>
          <p:cNvSpPr>
            <a:spLocks/>
          </p:cNvSpPr>
          <p:nvPr/>
        </p:nvSpPr>
        <p:spPr bwMode="auto">
          <a:xfrm>
            <a:off x="103188" y="2674938"/>
            <a:ext cx="4246562" cy="1098550"/>
          </a:xfrm>
          <a:custGeom>
            <a:avLst/>
            <a:gdLst/>
            <a:ahLst/>
            <a:cxnLst>
              <a:cxn ang="0">
                <a:pos x="0" y="709"/>
              </a:cxn>
              <a:cxn ang="0">
                <a:pos x="1722" y="709"/>
              </a:cxn>
              <a:cxn ang="0">
                <a:pos x="2254" y="0"/>
              </a:cxn>
              <a:cxn ang="0">
                <a:pos x="2735" y="0"/>
              </a:cxn>
            </a:cxnLst>
            <a:rect l="0" t="0" r="r" b="b"/>
            <a:pathLst>
              <a:path w="2735" h="709">
                <a:moveTo>
                  <a:pt x="0" y="709"/>
                </a:moveTo>
                <a:lnTo>
                  <a:pt x="1722" y="709"/>
                </a:lnTo>
                <a:lnTo>
                  <a:pt x="2254" y="0"/>
                </a:lnTo>
                <a:lnTo>
                  <a:pt x="2735" y="0"/>
                </a:lnTo>
              </a:path>
            </a:pathLst>
          </a:custGeom>
          <a:noFill/>
          <a:ln w="19050" cmpd="sng">
            <a:solidFill>
              <a:srgbClr val="FFC850"/>
            </a:solidFill>
            <a:round/>
            <a:headEnd/>
            <a:tailEnd/>
          </a:ln>
          <a:effectLst/>
        </p:spPr>
        <p:txBody>
          <a:bodyPr wrap="none" anchor="ctr"/>
          <a:lstStyle/>
          <a:p>
            <a:endParaRPr lang="pl-PL"/>
          </a:p>
        </p:txBody>
      </p:sp>
      <p:sp>
        <p:nvSpPr>
          <p:cNvPr id="281611" name="Freeform 11"/>
          <p:cNvSpPr>
            <a:spLocks/>
          </p:cNvSpPr>
          <p:nvPr/>
        </p:nvSpPr>
        <p:spPr bwMode="auto">
          <a:xfrm>
            <a:off x="53975" y="3678238"/>
            <a:ext cx="4452938" cy="1928812"/>
          </a:xfrm>
          <a:custGeom>
            <a:avLst/>
            <a:gdLst/>
            <a:ahLst/>
            <a:cxnLst>
              <a:cxn ang="0">
                <a:pos x="0" y="1091"/>
              </a:cxn>
              <a:cxn ang="0">
                <a:pos x="1761" y="1091"/>
              </a:cxn>
              <a:cxn ang="0">
                <a:pos x="2143" y="0"/>
              </a:cxn>
              <a:cxn ang="0">
                <a:pos x="2868" y="0"/>
              </a:cxn>
            </a:cxnLst>
            <a:rect l="0" t="0" r="r" b="b"/>
            <a:pathLst>
              <a:path w="2868" h="1091">
                <a:moveTo>
                  <a:pt x="0" y="1091"/>
                </a:moveTo>
                <a:lnTo>
                  <a:pt x="1761" y="1091"/>
                </a:lnTo>
                <a:lnTo>
                  <a:pt x="2143" y="0"/>
                </a:lnTo>
                <a:lnTo>
                  <a:pt x="2868" y="0"/>
                </a:lnTo>
              </a:path>
            </a:pathLst>
          </a:custGeom>
          <a:noFill/>
          <a:ln w="19050" cmpd="sng">
            <a:solidFill>
              <a:srgbClr val="FFC850"/>
            </a:solidFill>
            <a:round/>
            <a:headEnd/>
            <a:tailEnd/>
          </a:ln>
          <a:effectLst/>
        </p:spPr>
        <p:txBody>
          <a:bodyPr wrap="none" anchor="ctr"/>
          <a:lstStyle/>
          <a:p>
            <a:endParaRPr lang="pl-PL"/>
          </a:p>
        </p:txBody>
      </p:sp>
      <p:sp>
        <p:nvSpPr>
          <p:cNvPr id="281612" name="Freeform 12"/>
          <p:cNvSpPr>
            <a:spLocks/>
          </p:cNvSpPr>
          <p:nvPr/>
        </p:nvSpPr>
        <p:spPr bwMode="auto">
          <a:xfrm>
            <a:off x="4797425" y="4232275"/>
            <a:ext cx="4397375" cy="1365250"/>
          </a:xfrm>
          <a:custGeom>
            <a:avLst/>
            <a:gdLst/>
            <a:ahLst/>
            <a:cxnLst>
              <a:cxn ang="0">
                <a:pos x="2758" y="725"/>
              </a:cxn>
              <a:cxn ang="0">
                <a:pos x="959" y="725"/>
              </a:cxn>
              <a:cxn ang="0">
                <a:pos x="421" y="0"/>
              </a:cxn>
              <a:cxn ang="0">
                <a:pos x="0" y="0"/>
              </a:cxn>
            </a:cxnLst>
            <a:rect l="0" t="0" r="r" b="b"/>
            <a:pathLst>
              <a:path w="2758" h="725">
                <a:moveTo>
                  <a:pt x="2758" y="725"/>
                </a:moveTo>
                <a:lnTo>
                  <a:pt x="959" y="725"/>
                </a:lnTo>
                <a:lnTo>
                  <a:pt x="421"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13" name="Oval 13"/>
          <p:cNvSpPr>
            <a:spLocks noChangeArrowheads="1"/>
          </p:cNvSpPr>
          <p:nvPr/>
        </p:nvSpPr>
        <p:spPr bwMode="auto">
          <a:xfrm>
            <a:off x="4457700" y="3571875"/>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14" name="Oval 14"/>
          <p:cNvSpPr>
            <a:spLocks noChangeArrowheads="1"/>
          </p:cNvSpPr>
          <p:nvPr/>
        </p:nvSpPr>
        <p:spPr bwMode="auto">
          <a:xfrm>
            <a:off x="4264025" y="2584450"/>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15" name="Oval 15"/>
          <p:cNvSpPr>
            <a:spLocks noChangeArrowheads="1"/>
          </p:cNvSpPr>
          <p:nvPr/>
        </p:nvSpPr>
        <p:spPr bwMode="auto">
          <a:xfrm>
            <a:off x="4699000" y="4140200"/>
            <a:ext cx="180975" cy="179388"/>
          </a:xfrm>
          <a:prstGeom prst="ellipse">
            <a:avLst/>
          </a:prstGeom>
          <a:solidFill>
            <a:srgbClr val="FFC850"/>
          </a:solidFill>
          <a:ln w="9525">
            <a:noFill/>
            <a:round/>
            <a:headEnd/>
            <a:tailEnd/>
          </a:ln>
          <a:effectLst/>
        </p:spPr>
        <p:txBody>
          <a:bodyPr wrap="none" anchor="ctr"/>
          <a:lstStyle/>
          <a:p>
            <a:endParaRPr lang="pl-PL"/>
          </a:p>
        </p:txBody>
      </p:sp>
      <p:sp>
        <p:nvSpPr>
          <p:cNvPr id="281616" name="Text Box 16"/>
          <p:cNvSpPr txBox="1">
            <a:spLocks noChangeArrowheads="1"/>
          </p:cNvSpPr>
          <p:nvPr/>
        </p:nvSpPr>
        <p:spPr bwMode="auto">
          <a:xfrm>
            <a:off x="7664450" y="1524000"/>
            <a:ext cx="1355725" cy="381000"/>
          </a:xfrm>
          <a:prstGeom prst="rect">
            <a:avLst/>
          </a:prstGeom>
          <a:noFill/>
          <a:ln w="9525">
            <a:noFill/>
            <a:miter lim="800000"/>
            <a:headEnd/>
            <a:tailEnd/>
          </a:ln>
          <a:effectLst/>
        </p:spPr>
        <p:txBody>
          <a:bodyPr wrap="none">
            <a:spAutoFit/>
          </a:bodyPr>
          <a:lstStyle/>
          <a:p>
            <a:pPr algn="r" eaLnBrk="0" hangingPunct="0"/>
            <a:r>
              <a:rPr lang="pl-PL" sz="1000">
                <a:latin typeface="Arial" charset="0"/>
              </a:rPr>
              <a:t>Inne (np. bóle głowy)</a:t>
            </a:r>
            <a:br>
              <a:rPr lang="pl-PL" sz="1000">
                <a:latin typeface="Arial" charset="0"/>
              </a:rPr>
            </a:br>
            <a:endParaRPr lang="pl-PL" sz="900">
              <a:latin typeface="Arial" charset="0"/>
            </a:endParaRPr>
          </a:p>
        </p:txBody>
      </p:sp>
      <p:sp>
        <p:nvSpPr>
          <p:cNvPr id="281617" name="Text Box 17"/>
          <p:cNvSpPr txBox="1">
            <a:spLocks noChangeArrowheads="1"/>
          </p:cNvSpPr>
          <p:nvPr/>
        </p:nvSpPr>
        <p:spPr bwMode="auto">
          <a:xfrm>
            <a:off x="3473450" y="5862638"/>
            <a:ext cx="2197100" cy="381000"/>
          </a:xfrm>
          <a:prstGeom prst="rect">
            <a:avLst/>
          </a:prstGeom>
          <a:noFill/>
          <a:ln w="9525">
            <a:noFill/>
            <a:miter lim="800000"/>
            <a:headEnd/>
            <a:tailEnd/>
          </a:ln>
          <a:effectLst/>
        </p:spPr>
        <p:txBody>
          <a:bodyPr wrap="none">
            <a:spAutoFit/>
          </a:bodyPr>
          <a:lstStyle/>
          <a:p>
            <a:pPr algn="ctr" eaLnBrk="0" hangingPunct="0"/>
            <a:r>
              <a:rPr lang="pl-PL" sz="1000">
                <a:latin typeface="Arial" charset="0"/>
              </a:rPr>
              <a:t>W badaniu:</a:t>
            </a:r>
            <a:br>
              <a:rPr lang="pl-PL" sz="1000">
                <a:latin typeface="Arial" charset="0"/>
              </a:rPr>
            </a:br>
            <a:r>
              <a:rPr lang="pl-PL" sz="900">
                <a:latin typeface="Arial" charset="0"/>
              </a:rPr>
              <a:t>tachykardia, zwyżki ciśnienia tętniczego</a:t>
            </a:r>
          </a:p>
        </p:txBody>
      </p:sp>
      <p:sp>
        <p:nvSpPr>
          <p:cNvPr id="281618" name="Freeform 18"/>
          <p:cNvSpPr>
            <a:spLocks/>
          </p:cNvSpPr>
          <p:nvPr/>
        </p:nvSpPr>
        <p:spPr bwMode="auto">
          <a:xfrm>
            <a:off x="4521200" y="3289300"/>
            <a:ext cx="4676775" cy="1276350"/>
          </a:xfrm>
          <a:custGeom>
            <a:avLst/>
            <a:gdLst/>
            <a:ahLst/>
            <a:cxnLst>
              <a:cxn ang="0">
                <a:pos x="2907" y="708"/>
              </a:cxn>
              <a:cxn ang="0">
                <a:pos x="1124" y="708"/>
              </a:cxn>
              <a:cxn ang="0">
                <a:pos x="591" y="0"/>
              </a:cxn>
              <a:cxn ang="0">
                <a:pos x="0" y="0"/>
              </a:cxn>
            </a:cxnLst>
            <a:rect l="0" t="0" r="r" b="b"/>
            <a:pathLst>
              <a:path w="2907" h="708">
                <a:moveTo>
                  <a:pt x="2907" y="708"/>
                </a:moveTo>
                <a:lnTo>
                  <a:pt x="1124" y="708"/>
                </a:lnTo>
                <a:lnTo>
                  <a:pt x="591"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19" name="Oval 19"/>
          <p:cNvSpPr>
            <a:spLocks noChangeArrowheads="1"/>
          </p:cNvSpPr>
          <p:nvPr/>
        </p:nvSpPr>
        <p:spPr bwMode="auto">
          <a:xfrm>
            <a:off x="4416425" y="3194050"/>
            <a:ext cx="180975" cy="180975"/>
          </a:xfrm>
          <a:prstGeom prst="ellipse">
            <a:avLst/>
          </a:prstGeom>
          <a:solidFill>
            <a:srgbClr val="FFC850"/>
          </a:solidFill>
          <a:ln w="9525">
            <a:noFill/>
            <a:round/>
            <a:headEnd/>
            <a:tailEnd/>
          </a:ln>
          <a:effectLst/>
        </p:spPr>
        <p:txBody>
          <a:bodyPr wrap="none" anchor="ctr"/>
          <a:lstStyle/>
          <a:p>
            <a:endParaRPr lang="pl-PL"/>
          </a:p>
        </p:txBody>
      </p:sp>
      <p:sp>
        <p:nvSpPr>
          <p:cNvPr id="281620" name="Freeform 20"/>
          <p:cNvSpPr>
            <a:spLocks/>
          </p:cNvSpPr>
          <p:nvPr/>
        </p:nvSpPr>
        <p:spPr bwMode="auto">
          <a:xfrm>
            <a:off x="4787900" y="2673350"/>
            <a:ext cx="4406900" cy="393700"/>
          </a:xfrm>
          <a:custGeom>
            <a:avLst/>
            <a:gdLst/>
            <a:ahLst/>
            <a:cxnLst>
              <a:cxn ang="0">
                <a:pos x="2739" y="64"/>
              </a:cxn>
              <a:cxn ang="0">
                <a:pos x="956" y="64"/>
              </a:cxn>
              <a:cxn ang="0">
                <a:pos x="423" y="0"/>
              </a:cxn>
              <a:cxn ang="0">
                <a:pos x="0" y="0"/>
              </a:cxn>
            </a:cxnLst>
            <a:rect l="0" t="0" r="r" b="b"/>
            <a:pathLst>
              <a:path w="2739" h="64">
                <a:moveTo>
                  <a:pt x="2739" y="64"/>
                </a:moveTo>
                <a:lnTo>
                  <a:pt x="956" y="64"/>
                </a:lnTo>
                <a:lnTo>
                  <a:pt x="423"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21" name="Oval 21"/>
          <p:cNvSpPr>
            <a:spLocks noChangeArrowheads="1"/>
          </p:cNvSpPr>
          <p:nvPr/>
        </p:nvSpPr>
        <p:spPr bwMode="auto">
          <a:xfrm>
            <a:off x="4664075" y="2584450"/>
            <a:ext cx="179388" cy="179388"/>
          </a:xfrm>
          <a:prstGeom prst="ellipse">
            <a:avLst/>
          </a:prstGeom>
          <a:solidFill>
            <a:srgbClr val="FFC850"/>
          </a:solidFill>
          <a:ln w="9525">
            <a:noFill/>
            <a:round/>
            <a:headEnd/>
            <a:tailEnd/>
          </a:ln>
          <a:effectLst/>
        </p:spPr>
        <p:txBody>
          <a:bodyPr wrap="none" anchor="ctr"/>
          <a:lstStyle/>
          <a:p>
            <a:endParaRPr lang="pl-PL"/>
          </a:p>
        </p:txBody>
      </p:sp>
      <p:sp>
        <p:nvSpPr>
          <p:cNvPr id="281622" name="Freeform 22"/>
          <p:cNvSpPr>
            <a:spLocks/>
          </p:cNvSpPr>
          <p:nvPr/>
        </p:nvSpPr>
        <p:spPr bwMode="auto">
          <a:xfrm>
            <a:off x="4559300" y="1574800"/>
            <a:ext cx="4638675" cy="450850"/>
          </a:xfrm>
          <a:custGeom>
            <a:avLst/>
            <a:gdLst/>
            <a:ahLst/>
            <a:cxnLst>
              <a:cxn ang="0">
                <a:pos x="2883" y="132"/>
              </a:cxn>
              <a:cxn ang="0">
                <a:pos x="1100" y="132"/>
              </a:cxn>
              <a:cxn ang="0">
                <a:pos x="567" y="0"/>
              </a:cxn>
              <a:cxn ang="0">
                <a:pos x="0" y="0"/>
              </a:cxn>
            </a:cxnLst>
            <a:rect l="0" t="0" r="r" b="b"/>
            <a:pathLst>
              <a:path w="2883" h="132">
                <a:moveTo>
                  <a:pt x="2883" y="132"/>
                </a:moveTo>
                <a:lnTo>
                  <a:pt x="1100" y="132"/>
                </a:lnTo>
                <a:lnTo>
                  <a:pt x="567" y="0"/>
                </a:lnTo>
                <a:lnTo>
                  <a:pt x="0" y="0"/>
                </a:lnTo>
              </a:path>
            </a:pathLst>
          </a:custGeom>
          <a:noFill/>
          <a:ln w="19050" cmpd="sng">
            <a:solidFill>
              <a:srgbClr val="FFC850"/>
            </a:solidFill>
            <a:round/>
            <a:headEnd/>
            <a:tailEnd/>
          </a:ln>
          <a:effectLst/>
        </p:spPr>
        <p:txBody>
          <a:bodyPr wrap="none" anchor="ctr"/>
          <a:lstStyle/>
          <a:p>
            <a:endParaRPr lang="pl-PL"/>
          </a:p>
        </p:txBody>
      </p:sp>
      <p:sp>
        <p:nvSpPr>
          <p:cNvPr id="281623" name="Oval 23"/>
          <p:cNvSpPr>
            <a:spLocks noChangeArrowheads="1"/>
          </p:cNvSpPr>
          <p:nvPr/>
        </p:nvSpPr>
        <p:spPr bwMode="auto">
          <a:xfrm>
            <a:off x="4479925" y="1482725"/>
            <a:ext cx="179388" cy="180975"/>
          </a:xfrm>
          <a:prstGeom prst="ellipse">
            <a:avLst/>
          </a:prstGeom>
          <a:solidFill>
            <a:srgbClr val="FFC850"/>
          </a:solidFill>
          <a:ln w="9525">
            <a:noFill/>
            <a:round/>
            <a:headEnd/>
            <a:tailEnd/>
          </a:ln>
          <a:effectLst/>
        </p:spPr>
        <p:txBody>
          <a:bodyPr wrap="none" anchor="ctr"/>
          <a:lstStyle/>
          <a:p>
            <a:endParaRPr lang="pl-PL"/>
          </a:p>
        </p:txBody>
      </p:sp>
      <p:sp>
        <p:nvSpPr>
          <p:cNvPr id="281624" name="Line 24"/>
          <p:cNvSpPr>
            <a:spLocks noChangeShapeType="1"/>
          </p:cNvSpPr>
          <p:nvPr/>
        </p:nvSpPr>
        <p:spPr bwMode="auto">
          <a:xfrm>
            <a:off x="127000" y="2032000"/>
            <a:ext cx="4435475" cy="0"/>
          </a:xfrm>
          <a:prstGeom prst="line">
            <a:avLst/>
          </a:prstGeom>
          <a:noFill/>
          <a:ln w="19050">
            <a:solidFill>
              <a:srgbClr val="FFC850"/>
            </a:solidFill>
            <a:round/>
            <a:headEnd/>
            <a:tailEnd/>
          </a:ln>
          <a:effectLst/>
        </p:spPr>
        <p:txBody>
          <a:bodyPr wrap="none" anchor="ctr"/>
          <a:lstStyle/>
          <a:p>
            <a:endParaRPr lang="pl-PL"/>
          </a:p>
        </p:txBody>
      </p:sp>
      <p:sp>
        <p:nvSpPr>
          <p:cNvPr id="281625" name="Oval 25"/>
          <p:cNvSpPr>
            <a:spLocks noChangeArrowheads="1"/>
          </p:cNvSpPr>
          <p:nvPr/>
        </p:nvSpPr>
        <p:spPr bwMode="auto">
          <a:xfrm>
            <a:off x="4457700" y="1941513"/>
            <a:ext cx="179388" cy="179387"/>
          </a:xfrm>
          <a:prstGeom prst="ellipse">
            <a:avLst/>
          </a:prstGeom>
          <a:solidFill>
            <a:srgbClr val="FFC850"/>
          </a:solidFill>
          <a:ln w="9525">
            <a:noFill/>
            <a:round/>
            <a:headEnd/>
            <a:tailEnd/>
          </a:ln>
          <a:effectLst/>
        </p:spPr>
        <p:txBody>
          <a:bodyPr wrap="none" anchor="ctr"/>
          <a:lstStyle/>
          <a:p>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Grp="1" noChangeArrowheads="1"/>
          </p:cNvSpPr>
          <p:nvPr>
            <p:ph type="title"/>
          </p:nvPr>
        </p:nvSpPr>
        <p:spPr>
          <a:xfrm>
            <a:off x="1487488" y="92075"/>
            <a:ext cx="7656512" cy="819150"/>
          </a:xfrm>
          <a:noFill/>
        </p:spPr>
        <p:txBody>
          <a:bodyPr/>
          <a:lstStyle/>
          <a:p>
            <a:r>
              <a:rPr lang="en-US" sz="3600" dirty="0"/>
              <a:t>American College of Rheumatology (ACR) </a:t>
            </a:r>
            <a:r>
              <a:rPr lang="pl-PL" sz="3600" dirty="0"/>
              <a:t>Kryteria </a:t>
            </a:r>
            <a:r>
              <a:rPr lang="en-US" sz="3600" dirty="0"/>
              <a:t>FM</a:t>
            </a:r>
          </a:p>
        </p:txBody>
      </p:sp>
      <p:sp>
        <p:nvSpPr>
          <p:cNvPr id="44034" name="Rectangle 1026"/>
          <p:cNvSpPr>
            <a:spLocks noGrp="1" noChangeArrowheads="1"/>
          </p:cNvSpPr>
          <p:nvPr>
            <p:ph type="body" sz="half" idx="1"/>
          </p:nvPr>
        </p:nvSpPr>
        <p:spPr>
          <a:xfrm>
            <a:off x="457200" y="1514475"/>
            <a:ext cx="3811588" cy="4078288"/>
          </a:xfrm>
          <a:effectLst/>
        </p:spPr>
        <p:txBody>
          <a:bodyPr/>
          <a:lstStyle/>
          <a:p>
            <a:pPr>
              <a:lnSpc>
                <a:spcPct val="90000"/>
              </a:lnSpc>
              <a:defRPr/>
            </a:pPr>
            <a:r>
              <a:rPr lang="en-US" sz="2000" dirty="0"/>
              <a:t>ACR </a:t>
            </a:r>
            <a:r>
              <a:rPr lang="pl-PL" sz="2000" dirty="0"/>
              <a:t>kryteria diagnostyczne </a:t>
            </a:r>
            <a:endParaRPr lang="en-US" sz="2000" dirty="0"/>
          </a:p>
          <a:p>
            <a:pPr lvl="1">
              <a:lnSpc>
                <a:spcPct val="90000"/>
              </a:lnSpc>
              <a:buFont typeface="Arial" charset="0"/>
              <a:buChar char="●"/>
              <a:defRPr/>
            </a:pPr>
            <a:r>
              <a:rPr lang="pl-PL" sz="2000" dirty="0" err="1"/>
              <a:t>Autanamneza</a:t>
            </a:r>
            <a:r>
              <a:rPr lang="pl-PL" sz="2000" dirty="0"/>
              <a:t> o przewlekłym, promieniującym bólu </a:t>
            </a:r>
            <a:r>
              <a:rPr lang="en-US" sz="2000" dirty="0">
                <a:cs typeface="Arial" charset="0"/>
              </a:rPr>
              <a:t>≥3 </a:t>
            </a:r>
            <a:r>
              <a:rPr lang="pl-PL" sz="2000" dirty="0">
                <a:cs typeface="Arial" charset="0"/>
              </a:rPr>
              <a:t>miesięcy </a:t>
            </a:r>
            <a:endParaRPr lang="en-US" sz="2000" dirty="0">
              <a:cs typeface="Arial" charset="0"/>
            </a:endParaRPr>
          </a:p>
          <a:p>
            <a:pPr lvl="1">
              <a:lnSpc>
                <a:spcPct val="90000"/>
              </a:lnSpc>
              <a:buFont typeface="Arial" charset="0"/>
              <a:buChar char="●"/>
              <a:defRPr/>
            </a:pPr>
            <a:r>
              <a:rPr lang="pl-PL" sz="2000" dirty="0"/>
              <a:t>Czułe punkty </a:t>
            </a:r>
            <a:r>
              <a:rPr lang="en-US" sz="2000" dirty="0">
                <a:cs typeface="Arial" charset="0"/>
              </a:rPr>
              <a:t>≥</a:t>
            </a:r>
            <a:r>
              <a:rPr lang="en-US" sz="2000" dirty="0"/>
              <a:t>11 </a:t>
            </a:r>
            <a:r>
              <a:rPr lang="pl-PL" sz="2000" dirty="0"/>
              <a:t>z</a:t>
            </a:r>
            <a:r>
              <a:rPr lang="en-US" sz="2000" dirty="0"/>
              <a:t> 18</a:t>
            </a:r>
          </a:p>
          <a:p>
            <a:pPr>
              <a:lnSpc>
                <a:spcPct val="90000"/>
              </a:lnSpc>
              <a:defRPr/>
            </a:pPr>
            <a:r>
              <a:rPr lang="pl-PL" sz="2000" dirty="0">
                <a:effectLst/>
              </a:rPr>
              <a:t>Czułość </a:t>
            </a:r>
            <a:r>
              <a:rPr lang="en-US" sz="2000" dirty="0">
                <a:effectLst/>
              </a:rPr>
              <a:t> (88.4%) </a:t>
            </a:r>
            <a:r>
              <a:rPr lang="pl-PL" sz="2000" dirty="0">
                <a:effectLst/>
              </a:rPr>
              <a:t>swoistość </a:t>
            </a:r>
            <a:r>
              <a:rPr lang="en-US" sz="2000" dirty="0">
                <a:effectLst/>
              </a:rPr>
              <a:t>(81.1%)</a:t>
            </a:r>
          </a:p>
        </p:txBody>
      </p:sp>
      <p:pic>
        <p:nvPicPr>
          <p:cNvPr id="819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97050"/>
            <a:ext cx="48006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640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404938" y="314325"/>
            <a:ext cx="7739062" cy="466725"/>
          </a:xfrm>
        </p:spPr>
        <p:txBody>
          <a:bodyPr/>
          <a:lstStyle/>
          <a:p>
            <a:r>
              <a:rPr lang="en-US" sz="3200" dirty="0"/>
              <a:t>FM </a:t>
            </a:r>
            <a:r>
              <a:rPr lang="pl-PL" sz="3200" dirty="0"/>
              <a:t>a depresja </a:t>
            </a:r>
            <a:endParaRPr lang="en-US" sz="3200" dirty="0"/>
          </a:p>
        </p:txBody>
      </p:sp>
      <p:sp>
        <p:nvSpPr>
          <p:cNvPr id="103427" name="Rectangle 3"/>
          <p:cNvSpPr>
            <a:spLocks noGrp="1" noChangeArrowheads="1"/>
          </p:cNvSpPr>
          <p:nvPr>
            <p:ph idx="4294967295"/>
          </p:nvPr>
        </p:nvSpPr>
        <p:spPr>
          <a:xfrm>
            <a:off x="381000" y="1600200"/>
            <a:ext cx="7772400" cy="4275138"/>
          </a:xfrm>
          <a:prstGeom prst="rect">
            <a:avLst/>
          </a:prstGeom>
        </p:spPr>
        <p:txBody>
          <a:bodyPr/>
          <a:lstStyle/>
          <a:p>
            <a:pPr>
              <a:defRPr/>
            </a:pPr>
            <a:r>
              <a:rPr lang="pl-PL" sz="2800" dirty="0"/>
              <a:t>U 30-50% depresja jako pierwotna </a:t>
            </a:r>
            <a:r>
              <a:rPr lang="pl-PL" sz="2800" dirty="0" err="1"/>
              <a:t>współchorobowość</a:t>
            </a:r>
            <a:endParaRPr lang="en-US" sz="2800" dirty="0"/>
          </a:p>
          <a:p>
            <a:pPr>
              <a:defRPr/>
            </a:pPr>
            <a:r>
              <a:rPr lang="pl-PL" sz="2800" dirty="0"/>
              <a:t>Zaburzenia depresyjne w wywiadzie </a:t>
            </a:r>
            <a:r>
              <a:rPr lang="en-US" sz="2800" dirty="0"/>
              <a:t>(O</a:t>
            </a:r>
            <a:r>
              <a:rPr lang="pl-PL" sz="2800" dirty="0"/>
              <a:t>R</a:t>
            </a:r>
            <a:r>
              <a:rPr lang="en-US" sz="2800" dirty="0"/>
              <a:t> = 2.0).</a:t>
            </a:r>
          </a:p>
          <a:p>
            <a:pPr>
              <a:defRPr/>
            </a:pPr>
            <a:r>
              <a:rPr lang="en-US" sz="2800" dirty="0"/>
              <a:t>Fibromyalgia </a:t>
            </a:r>
            <a:r>
              <a:rPr lang="pl-PL" sz="2800" dirty="0"/>
              <a:t> w rodzinach z wywiadem depresyjnym </a:t>
            </a:r>
            <a:r>
              <a:rPr lang="en-US" sz="2800" dirty="0"/>
              <a:t>(OR 1.8 [95% CI 1.1, 2.9), p=0.01).</a:t>
            </a:r>
          </a:p>
        </p:txBody>
      </p:sp>
      <p:sp>
        <p:nvSpPr>
          <p:cNvPr id="103428" name="Text Box 4"/>
          <p:cNvSpPr txBox="1">
            <a:spLocks noChangeArrowheads="1"/>
          </p:cNvSpPr>
          <p:nvPr/>
        </p:nvSpPr>
        <p:spPr bwMode="auto">
          <a:xfrm>
            <a:off x="0" y="6596063"/>
            <a:ext cx="8610600" cy="265112"/>
          </a:xfrm>
          <a:prstGeom prst="rect">
            <a:avLst/>
          </a:prstGeom>
          <a:noFill/>
          <a:ln w="9525">
            <a:noFill/>
            <a:miter lim="800000"/>
            <a:headEnd/>
            <a:tailEnd/>
          </a:ln>
          <a:effectLst/>
        </p:spPr>
        <p:txBody>
          <a:bodyPr>
            <a:spAutoFit/>
          </a:bodyPr>
          <a:lstStyle/>
          <a:p>
            <a:pPr eaLnBrk="1" hangingPunct="1">
              <a:lnSpc>
                <a:spcPct val="80000"/>
              </a:lnSpc>
              <a:buFont typeface="Monotype Sorts" pitchFamily="1" charset="2"/>
              <a:buNone/>
              <a:defRPr/>
            </a:pP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Arnold LM i </a:t>
            </a:r>
            <a:r>
              <a:rPr lang="en-US" sz="1400" b="0" dirty="0" err="1">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wsp</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J </a:t>
            </a:r>
            <a:r>
              <a:rPr lang="en-US" sz="1400" b="0" i="1" dirty="0" err="1">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Clin</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Psychiatry </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2006;67:1219–1225, Arnold, i </a:t>
            </a:r>
            <a:r>
              <a:rPr lang="en-US" sz="1400" b="0" dirty="0" err="1">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wsp</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a:t>
            </a:r>
            <a:r>
              <a:rPr lang="en-US" sz="1400" b="0" i="1"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Arthritis Rheum</a:t>
            </a:r>
            <a:r>
              <a:rPr lang="en-US" sz="1400" b="0" dirty="0">
                <a:solidFill>
                  <a:srgbClr val="FF9900"/>
                </a:solidFill>
                <a:effectLst>
                  <a:outerShdw blurRad="38100" dist="38100" dir="2700000" algn="tl">
                    <a:srgbClr val="000000">
                      <a:alpha val="43137"/>
                    </a:srgbClr>
                  </a:outerShdw>
                </a:effectLst>
                <a:latin typeface="Arial" charset="0"/>
                <a:ea typeface="Times New Roman" pitchFamily="18" charset="0"/>
                <a:cs typeface="Times New Roman" pitchFamily="18" charset="0"/>
              </a:rPr>
              <a:t> 200; 50:944-952</a:t>
            </a:r>
          </a:p>
        </p:txBody>
      </p:sp>
    </p:spTree>
    <p:extLst>
      <p:ext uri="{BB962C8B-B14F-4D97-AF65-F5344CB8AC3E}">
        <p14:creationId xmlns:p14="http://schemas.microsoft.com/office/powerpoint/2010/main" val="2965348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4294967295"/>
          </p:nvPr>
        </p:nvSpPr>
        <p:spPr>
          <a:xfrm>
            <a:off x="533400" y="1143000"/>
            <a:ext cx="8229600" cy="5059363"/>
          </a:xfrm>
          <a:prstGeom prst="rect">
            <a:avLst/>
          </a:prstGeom>
          <a:effectLst/>
        </p:spPr>
        <p:txBody>
          <a:bodyPr/>
          <a:lstStyle/>
          <a:p>
            <a:pPr>
              <a:defRPr/>
            </a:pPr>
            <a:r>
              <a:rPr lang="pl-PL" sz="2800" dirty="0" err="1"/>
              <a:t>Współchorobowość</a:t>
            </a:r>
            <a:r>
              <a:rPr lang="pl-PL" sz="2800" dirty="0"/>
              <a:t> i powinowactwo genetyczne </a:t>
            </a:r>
            <a:endParaRPr lang="en-US" sz="2800" dirty="0"/>
          </a:p>
          <a:p>
            <a:pPr>
              <a:defRPr/>
            </a:pPr>
            <a:r>
              <a:rPr lang="pl-PL" sz="2800" dirty="0"/>
              <a:t>Podobne zaburzenia snu </a:t>
            </a:r>
            <a:endParaRPr lang="en-US" sz="2800" dirty="0"/>
          </a:p>
          <a:p>
            <a:pPr>
              <a:defRPr/>
            </a:pPr>
            <a:r>
              <a:rPr lang="pl-PL" sz="2800" dirty="0"/>
              <a:t>Podobne deficyty poznawcze </a:t>
            </a:r>
            <a:endParaRPr lang="en-US" sz="2800" dirty="0"/>
          </a:p>
          <a:p>
            <a:pPr>
              <a:defRPr/>
            </a:pPr>
            <a:r>
              <a:rPr lang="pl-PL" sz="2800" dirty="0"/>
              <a:t>Cechy ortostatyczne </a:t>
            </a:r>
            <a:endParaRPr lang="en-US" sz="2800" dirty="0"/>
          </a:p>
          <a:p>
            <a:pPr>
              <a:defRPr/>
            </a:pPr>
            <a:r>
              <a:rPr lang="pl-PL" sz="2800" dirty="0"/>
              <a:t>Katastroficzny styl myślenia </a:t>
            </a:r>
            <a:endParaRPr lang="en-US" sz="2800" dirty="0"/>
          </a:p>
          <a:p>
            <a:pPr>
              <a:defRPr/>
            </a:pPr>
            <a:r>
              <a:rPr lang="pl-PL" sz="2800" dirty="0"/>
              <a:t>Podobne wyniki w </a:t>
            </a:r>
            <a:r>
              <a:rPr lang="pl-PL" sz="2800" dirty="0" err="1"/>
              <a:t>neuroobrazowaniu</a:t>
            </a:r>
            <a:r>
              <a:rPr lang="pl-PL" sz="2800" dirty="0"/>
              <a:t> </a:t>
            </a:r>
            <a:endParaRPr lang="en-US" sz="2800" dirty="0"/>
          </a:p>
          <a:p>
            <a:pPr marL="45720" indent="0">
              <a:buNone/>
              <a:defRPr/>
            </a:pPr>
            <a:endParaRPr lang="en-US" dirty="0"/>
          </a:p>
        </p:txBody>
      </p:sp>
      <p:sp>
        <p:nvSpPr>
          <p:cNvPr id="20483" name="Rectangle 3"/>
          <p:cNvSpPr>
            <a:spLocks noChangeArrowheads="1"/>
          </p:cNvSpPr>
          <p:nvPr/>
        </p:nvSpPr>
        <p:spPr bwMode="auto">
          <a:xfrm>
            <a:off x="1541463" y="0"/>
            <a:ext cx="7602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Monotype Sorts" pitchFamily="1" charset="2"/>
              <a:buNone/>
            </a:pPr>
            <a:r>
              <a:rPr lang="pl-PL" sz="3600" b="0" dirty="0">
                <a:solidFill>
                  <a:srgbClr val="FF0000"/>
                </a:solidFill>
                <a:latin typeface="+mj-lt"/>
              </a:rPr>
              <a:t>Wspólne cechy depresji i FM</a:t>
            </a:r>
            <a:endParaRPr lang="en-US" sz="3600" b="0" dirty="0">
              <a:solidFill>
                <a:srgbClr val="FF0000"/>
              </a:solidFill>
              <a:latin typeface="+mj-lt"/>
            </a:endParaRPr>
          </a:p>
        </p:txBody>
      </p:sp>
    </p:spTree>
    <p:extLst>
      <p:ext uri="{BB962C8B-B14F-4D97-AF65-F5344CB8AC3E}">
        <p14:creationId xmlns:p14="http://schemas.microsoft.com/office/powerpoint/2010/main" val="3404763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835696" y="-32725"/>
            <a:ext cx="6512511" cy="1143000"/>
          </a:xfrm>
        </p:spPr>
        <p:txBody>
          <a:bodyPr/>
          <a:lstStyle/>
          <a:p>
            <a:r>
              <a:rPr lang="pl-PL" dirty="0">
                <a:latin typeface="+mn-lt"/>
              </a:rPr>
              <a:t>Kryteria diagnostyczne CFS</a:t>
            </a:r>
          </a:p>
        </p:txBody>
      </p:sp>
      <p:sp>
        <p:nvSpPr>
          <p:cNvPr id="106499" name="Rectangle 3"/>
          <p:cNvSpPr>
            <a:spLocks noGrp="1" noChangeArrowheads="1"/>
          </p:cNvSpPr>
          <p:nvPr>
            <p:ph type="body" sz="half" idx="4294967295"/>
          </p:nvPr>
        </p:nvSpPr>
        <p:spPr>
          <a:xfrm>
            <a:off x="328613" y="1941513"/>
            <a:ext cx="4029075" cy="4114800"/>
          </a:xfrm>
          <a:prstGeom prst="rect">
            <a:avLst/>
          </a:prstGeom>
        </p:spPr>
        <p:txBody>
          <a:bodyPr/>
          <a:lstStyle/>
          <a:p>
            <a:pPr>
              <a:lnSpc>
                <a:spcPct val="90000"/>
              </a:lnSpc>
            </a:pPr>
            <a:r>
              <a:rPr lang="pl-PL" sz="2400" dirty="0"/>
              <a:t>Uczucie ciągłego, przewlekłego  zmęczenia, o niewyjaśnionych przyczynach, które nie ustępuje pomimo właściwego wypoczynku i którego poziom i przeżywanie są znacząco większe w porównaniu z okresem </a:t>
            </a:r>
            <a:r>
              <a:rPr lang="pl-PL" sz="2400" dirty="0" err="1"/>
              <a:t>przedchorobowym</a:t>
            </a:r>
            <a:endParaRPr lang="pl-PL" sz="2400" dirty="0"/>
          </a:p>
        </p:txBody>
      </p:sp>
      <p:sp>
        <p:nvSpPr>
          <p:cNvPr id="106500" name="Rectangle 4"/>
          <p:cNvSpPr>
            <a:spLocks noGrp="1" noChangeArrowheads="1"/>
          </p:cNvSpPr>
          <p:nvPr>
            <p:ph type="body" sz="half" idx="4294967295"/>
          </p:nvPr>
        </p:nvSpPr>
        <p:spPr>
          <a:xfrm>
            <a:off x="4508500" y="1941513"/>
            <a:ext cx="4029075" cy="4114800"/>
          </a:xfrm>
          <a:prstGeom prst="rect">
            <a:avLst/>
          </a:prstGeom>
        </p:spPr>
        <p:txBody>
          <a:bodyPr>
            <a:normAutofit fontScale="92500" lnSpcReduction="10000"/>
          </a:bodyPr>
          <a:lstStyle/>
          <a:p>
            <a:pPr marL="457200" indent="-457200">
              <a:lnSpc>
                <a:spcPct val="90000"/>
              </a:lnSpc>
            </a:pPr>
            <a:r>
              <a:rPr lang="pl-PL" sz="2400" dirty="0"/>
              <a:t>4 z 8 objawów (cech)</a:t>
            </a:r>
          </a:p>
          <a:p>
            <a:pPr marL="838200" lvl="1" indent="-381000">
              <a:lnSpc>
                <a:spcPct val="90000"/>
              </a:lnSpc>
              <a:buFont typeface="Tahoma" pitchFamily="34" charset="0"/>
              <a:buAutoNum type="arabicPeriod"/>
            </a:pPr>
            <a:r>
              <a:rPr lang="pl-PL" sz="2000" dirty="0"/>
              <a:t>Pogorszenie koncentracji i/lub pamięci</a:t>
            </a:r>
          </a:p>
          <a:p>
            <a:pPr marL="838200" lvl="1" indent="-381000">
              <a:lnSpc>
                <a:spcPct val="90000"/>
              </a:lnSpc>
              <a:buFont typeface="Tahoma" pitchFamily="34" charset="0"/>
              <a:buAutoNum type="arabicPeriod"/>
            </a:pPr>
            <a:r>
              <a:rPr lang="pl-PL" sz="2000" dirty="0"/>
              <a:t>Uczucie ekstremalnego wyczerpania, które nasila niewielki nawet wysiłek</a:t>
            </a:r>
          </a:p>
          <a:p>
            <a:pPr marL="838200" lvl="1" indent="-381000">
              <a:lnSpc>
                <a:spcPct val="90000"/>
              </a:lnSpc>
              <a:buFont typeface="Tahoma" pitchFamily="34" charset="0"/>
              <a:buAutoNum type="arabicPeriod"/>
            </a:pPr>
            <a:r>
              <a:rPr lang="pl-PL" sz="2000" dirty="0"/>
              <a:t>Nierelaksujący sen</a:t>
            </a:r>
          </a:p>
          <a:p>
            <a:pPr marL="838200" lvl="1" indent="-381000">
              <a:lnSpc>
                <a:spcPct val="90000"/>
              </a:lnSpc>
              <a:buFont typeface="Tahoma" pitchFamily="34" charset="0"/>
              <a:buAutoNum type="arabicPeriod"/>
            </a:pPr>
            <a:r>
              <a:rPr lang="pl-PL" sz="2000" dirty="0"/>
              <a:t>Bóle mięśniowe</a:t>
            </a:r>
          </a:p>
          <a:p>
            <a:pPr marL="838200" lvl="1" indent="-381000">
              <a:lnSpc>
                <a:spcPct val="90000"/>
              </a:lnSpc>
              <a:buFont typeface="Tahoma" pitchFamily="34" charset="0"/>
              <a:buAutoNum type="arabicPeriod"/>
            </a:pPr>
            <a:r>
              <a:rPr lang="pl-PL" sz="2000" dirty="0"/>
              <a:t>Bóle stawowe bez obrzęku i </a:t>
            </a:r>
            <a:r>
              <a:rPr lang="pl-PL" sz="2000" dirty="0" err="1"/>
              <a:t>i</a:t>
            </a:r>
            <a:r>
              <a:rPr lang="pl-PL" sz="2000" dirty="0"/>
              <a:t> rumienia</a:t>
            </a:r>
          </a:p>
          <a:p>
            <a:pPr marL="838200" lvl="1" indent="-381000">
              <a:lnSpc>
                <a:spcPct val="90000"/>
              </a:lnSpc>
              <a:buFont typeface="Tahoma" pitchFamily="34" charset="0"/>
              <a:buAutoNum type="arabicPeriod"/>
            </a:pPr>
            <a:r>
              <a:rPr lang="pl-PL" sz="2000" dirty="0"/>
              <a:t>Bóle głowy</a:t>
            </a:r>
          </a:p>
          <a:p>
            <a:pPr marL="838200" lvl="1" indent="-381000">
              <a:lnSpc>
                <a:spcPct val="90000"/>
              </a:lnSpc>
              <a:buFont typeface="Tahoma" pitchFamily="34" charset="0"/>
              <a:buAutoNum type="arabicPeriod"/>
            </a:pPr>
            <a:r>
              <a:rPr lang="pl-PL" sz="2000" dirty="0"/>
              <a:t>Tkliwość węzłów chłonnych w okolicy szyjnej</a:t>
            </a:r>
          </a:p>
          <a:p>
            <a:pPr marL="838200" lvl="1" indent="-381000">
              <a:lnSpc>
                <a:spcPct val="90000"/>
              </a:lnSpc>
              <a:buFont typeface="Tahoma" pitchFamily="34" charset="0"/>
              <a:buAutoNum type="arabicPeriod"/>
            </a:pPr>
            <a:r>
              <a:rPr lang="pl-PL" sz="2000" dirty="0"/>
              <a:t>Nawracające zapalenia gardła</a:t>
            </a:r>
          </a:p>
          <a:p>
            <a:pPr marL="838200" lvl="1" indent="-381000">
              <a:lnSpc>
                <a:spcPct val="90000"/>
              </a:lnSpc>
            </a:pPr>
            <a:endParaRPr lang="pl-PL" sz="2000" dirty="0"/>
          </a:p>
        </p:txBody>
      </p:sp>
    </p:spTree>
    <p:extLst>
      <p:ext uri="{BB962C8B-B14F-4D97-AF65-F5344CB8AC3E}">
        <p14:creationId xmlns:p14="http://schemas.microsoft.com/office/powerpoint/2010/main" val="2296069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F6AD2BB7-8A0F-4C7A-85EE-AC883EFD2E08}" type="slidenum">
              <a:rPr lang="pl-PL">
                <a:solidFill>
                  <a:schemeClr val="tx1"/>
                </a:solidFill>
              </a:rPr>
              <a:pPr/>
              <a:t>29</a:t>
            </a:fld>
            <a:endParaRPr lang="pl-PL">
              <a:solidFill>
                <a:schemeClr val="tx1"/>
              </a:solidFill>
            </a:endParaRPr>
          </a:p>
        </p:txBody>
      </p:sp>
      <p:sp>
        <p:nvSpPr>
          <p:cNvPr id="129026"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cs typeface="Times New Roman" charset="0"/>
              </a:rPr>
              <a:t>     </a:t>
            </a:r>
            <a:r>
              <a:rPr lang="pl-PL" sz="4400" b="1">
                <a:latin typeface="Comic Sans MS" pitchFamily="66" charset="0"/>
                <a:cs typeface="Times New Roman" charset="0"/>
              </a:rPr>
              <a:t>Co to jest depresja maskowana?</a:t>
            </a:r>
          </a:p>
        </p:txBody>
      </p:sp>
      <p:sp>
        <p:nvSpPr>
          <p:cNvPr id="129027" name="Rectangle 3"/>
          <p:cNvSpPr>
            <a:spLocks noChangeArrowheads="1"/>
          </p:cNvSpPr>
          <p:nvPr/>
        </p:nvSpPr>
        <p:spPr bwMode="auto">
          <a:xfrm>
            <a:off x="827315" y="1397227"/>
            <a:ext cx="7470775" cy="4114800"/>
          </a:xfrm>
          <a:prstGeom prst="rect">
            <a:avLst/>
          </a:prstGeom>
          <a:noFill/>
          <a:ln w="9525">
            <a:noFill/>
            <a:miter lim="800000"/>
            <a:headEnd/>
            <a:tailEnd/>
          </a:ln>
          <a:effectLst/>
        </p:spPr>
        <p:txBody>
          <a:bodyPr/>
          <a:lstStyle/>
          <a:p>
            <a:pPr marL="342900" indent="-342900">
              <a:spcBef>
                <a:spcPct val="20000"/>
              </a:spcBef>
              <a:buFontTx/>
              <a:buChar char="•"/>
            </a:pPr>
            <a:r>
              <a:rPr lang="pl-PL" sz="2000" b="1" dirty="0">
                <a:latin typeface="Comic Sans MS" pitchFamily="66" charset="0"/>
                <a:cs typeface="Times New Roman" charset="0"/>
              </a:rPr>
              <a:t>U części chorych na depresję objawy smutku, czy spadku zainteresowań mogą być niezauważalne, natomiast mogą oni cierpieć na liczne dolegliwości bólowe, czy zgłaszać inne skargi somatyczne, np. zaburzenia snu, spadek łaknienia, czy uczucie osłabienia. </a:t>
            </a:r>
            <a:endParaRPr lang="pl-PL" sz="2000" b="1" dirty="0">
              <a:latin typeface="Comic Sans MS" pitchFamily="66" charset="0"/>
            </a:endParaRPr>
          </a:p>
          <a:p>
            <a:pPr marL="342900" indent="-342900">
              <a:spcBef>
                <a:spcPct val="20000"/>
              </a:spcBef>
              <a:buFontTx/>
              <a:buChar char="•"/>
            </a:pPr>
            <a:r>
              <a:rPr lang="pl-PL" sz="2000" b="1" dirty="0">
                <a:latin typeface="Comic Sans MS" pitchFamily="66" charset="0"/>
                <a:cs typeface="Times New Roman" charset="0"/>
              </a:rPr>
              <a:t>Jeśli dolegliwości te nie znajdują odbicia w stanie somatycznym chorych, nie reagują na leki „somatyczne” (np. przeciwbólowe), nasilają się w godzinach rannych, a w rodzinie chorego można zidentyfikować przypadki depresji, to mamy do czynienia z depresją maskowaną, a więc taką postacią depresji, w której typowe objawy depresyjne nie są na pierwszym planie. Depresja maskowana jest zwykle postacią depresji endogennej.</a:t>
            </a:r>
          </a:p>
          <a:p>
            <a:pPr marL="342900" indent="-342900">
              <a:spcBef>
                <a:spcPct val="20000"/>
              </a:spcBef>
              <a:buFontTx/>
              <a:buChar char="•"/>
            </a:pPr>
            <a:endParaRPr lang="pl-PL" sz="2000" b="1"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arn(outVertical)">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barn(outVertical)">
                                      <p:cBhvr>
                                        <p:cTn id="12"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17500" y="52388"/>
            <a:ext cx="8637588" cy="1431925"/>
          </a:xfrm>
        </p:spPr>
        <p:txBody>
          <a:bodyPr>
            <a:normAutofit/>
          </a:bodyPr>
          <a:lstStyle/>
          <a:p>
            <a:r>
              <a:rPr lang="pl-PL">
                <a:latin typeface="Comic Sans MS" pitchFamily="66" charset="0"/>
              </a:rPr>
              <a:t>Pacjenci z wysokim ryzykiem depresji</a:t>
            </a:r>
          </a:p>
        </p:txBody>
      </p:sp>
      <p:sp>
        <p:nvSpPr>
          <p:cNvPr id="215043" name="Rectangle 3"/>
          <p:cNvSpPr>
            <a:spLocks noGrp="1" noChangeArrowheads="1"/>
          </p:cNvSpPr>
          <p:nvPr>
            <p:ph idx="1"/>
          </p:nvPr>
        </p:nvSpPr>
        <p:spPr/>
        <p:txBody>
          <a:bodyPr/>
          <a:lstStyle/>
          <a:p>
            <a:r>
              <a:rPr lang="pl-PL" sz="2800">
                <a:latin typeface="Comic Sans MS" pitchFamily="66" charset="0"/>
              </a:rPr>
              <a:t>Z przewlekłym bólem</a:t>
            </a:r>
          </a:p>
          <a:p>
            <a:r>
              <a:rPr lang="pl-PL" sz="2800">
                <a:latin typeface="Comic Sans MS" pitchFamily="66" charset="0"/>
              </a:rPr>
              <a:t>Z przewlekłymi chorobami somatycznymi</a:t>
            </a:r>
          </a:p>
          <a:p>
            <a:r>
              <a:rPr lang="pl-PL" sz="2800">
                <a:latin typeface="Comic Sans MS" pitchFamily="66" charset="0"/>
              </a:rPr>
              <a:t>Z niespecyficznymi, trudnymi do wyjaśnienia dolegliwościami somatycznymi</a:t>
            </a:r>
          </a:p>
          <a:p>
            <a:r>
              <a:rPr lang="pl-PL" sz="2800">
                <a:latin typeface="Comic Sans MS" pitchFamily="66" charset="0"/>
              </a:rPr>
              <a:t>Często odwiedzający lekarzy</a:t>
            </a:r>
          </a:p>
          <a:p>
            <a:r>
              <a:rPr lang="pl-PL" sz="2800">
                <a:latin typeface="Comic Sans MS" pitchFamily="66" charset="0"/>
              </a:rPr>
              <a:t>Kobiety w okresie po-poprodowym</a:t>
            </a:r>
          </a:p>
          <a:p>
            <a:r>
              <a:rPr lang="pl-PL" sz="2800">
                <a:latin typeface="Comic Sans MS" pitchFamily="66" charset="0"/>
              </a:rPr>
              <a:t>Doświadczający znacznego urazu psychicznego</a:t>
            </a:r>
          </a:p>
          <a:p>
            <a:endParaRPr lang="pl-PL" sz="2800">
              <a:latin typeface="Comic Sans MS" pitchFamily="66" charset="0"/>
            </a:endParaRPr>
          </a:p>
        </p:txBody>
      </p:sp>
      <p:sp>
        <p:nvSpPr>
          <p:cNvPr id="4" name="Symbol zastępczy numeru slajdu 5"/>
          <p:cNvSpPr>
            <a:spLocks noGrp="1"/>
          </p:cNvSpPr>
          <p:nvPr>
            <p:ph type="sldNum" sz="quarter" idx="12"/>
          </p:nvPr>
        </p:nvSpPr>
        <p:spPr/>
        <p:txBody>
          <a:bodyPr/>
          <a:lstStyle/>
          <a:p>
            <a:fld id="{49CAAF8E-2E8A-4717-A465-B024966A6DC6}" type="slidenum">
              <a:rPr lang="pl-PL"/>
              <a:pPr/>
              <a:t>3</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D44A1C29-50EA-4EEA-9263-C07096D69E33}" type="slidenum">
              <a:rPr lang="pl-PL"/>
              <a:pPr/>
              <a:t>30</a:t>
            </a:fld>
            <a:endParaRPr lang="pl-PL"/>
          </a:p>
        </p:txBody>
      </p:sp>
      <p:sp>
        <p:nvSpPr>
          <p:cNvPr id="181252" name="Rectangle 4"/>
          <p:cNvSpPr>
            <a:spLocks noChangeArrowheads="1"/>
          </p:cNvSpPr>
          <p:nvPr/>
        </p:nvSpPr>
        <p:spPr bwMode="auto">
          <a:xfrm>
            <a:off x="1001486" y="1001485"/>
            <a:ext cx="7467600" cy="4786313"/>
          </a:xfrm>
          <a:prstGeom prst="rect">
            <a:avLst/>
          </a:prstGeom>
          <a:noFill/>
          <a:ln w="12700" cap="sq">
            <a:noFill/>
            <a:miter lim="800000"/>
            <a:headEnd type="none" w="sm" len="sm"/>
            <a:tailEnd type="none" w="sm" len="sm"/>
          </a:ln>
          <a:effectLst/>
        </p:spPr>
        <p:txBody>
          <a:bodyPr>
            <a:spAutoFit/>
          </a:bodyPr>
          <a:lstStyle/>
          <a:p>
            <a:pPr>
              <a:lnSpc>
                <a:spcPct val="90000"/>
              </a:lnSpc>
              <a:spcBef>
                <a:spcPct val="50000"/>
              </a:spcBef>
              <a:buClr>
                <a:schemeClr val="tx2"/>
              </a:buClr>
              <a:buSzPct val="90000"/>
              <a:buFont typeface="Symbol" pitchFamily="18" charset="2"/>
              <a:buNone/>
            </a:pPr>
            <a:r>
              <a:rPr lang="pl-PL" sz="2000" i="1">
                <a:latin typeface="Comic Sans MS" pitchFamily="66" charset="0"/>
              </a:rPr>
              <a:t>Kendler KS. The diagnostic validity of melancholic major depression in a population-based sample of female twins. Arch Gen Psychiatry 1997;54:299-304.</a:t>
            </a:r>
            <a:endParaRPr lang="pl-PL" sz="2000">
              <a:latin typeface="Comic Sans MS" pitchFamily="66" charset="0"/>
            </a:endParaRPr>
          </a:p>
          <a:p>
            <a:pPr>
              <a:lnSpc>
                <a:spcPct val="90000"/>
              </a:lnSpc>
              <a:spcBef>
                <a:spcPct val="50000"/>
              </a:spcBef>
              <a:buClr>
                <a:schemeClr val="tx2"/>
              </a:buClr>
              <a:buSzPct val="90000"/>
              <a:buFont typeface="Symbol" pitchFamily="18" charset="2"/>
              <a:buNone/>
            </a:pPr>
            <a:r>
              <a:rPr lang="pl-PL" sz="2400">
                <a:latin typeface="Comic Sans MS" pitchFamily="66" charset="0"/>
              </a:rPr>
              <a:t>Aby rozpoznać depresję z cechami melancholii trzeba stwierdzić:</a:t>
            </a:r>
          </a:p>
          <a:p>
            <a:pPr>
              <a:lnSpc>
                <a:spcPct val="90000"/>
              </a:lnSpc>
              <a:spcBef>
                <a:spcPct val="50000"/>
              </a:spcBef>
              <a:buClr>
                <a:schemeClr val="tx2"/>
              </a:buClr>
              <a:buSzPct val="90000"/>
              <a:buFont typeface="Symbol" pitchFamily="18" charset="2"/>
              <a:buNone/>
            </a:pPr>
            <a:r>
              <a:rPr lang="pl-PL" sz="2400">
                <a:latin typeface="Comic Sans MS" pitchFamily="66" charset="0"/>
              </a:rPr>
              <a:t>albo</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Anhedonię , albo</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Wyraźny spadek zainteresowań lub aktywności</a:t>
            </a:r>
          </a:p>
          <a:p>
            <a:pPr>
              <a:lnSpc>
                <a:spcPct val="90000"/>
              </a:lnSpc>
              <a:spcBef>
                <a:spcPct val="50000"/>
              </a:spcBef>
              <a:buClr>
                <a:schemeClr val="tx2"/>
              </a:buClr>
              <a:buSzPct val="90000"/>
              <a:buFont typeface="Wingdings" pitchFamily="2" charset="2"/>
              <a:buChar char="Ø"/>
            </a:pPr>
            <a:r>
              <a:rPr lang="pl-PL" sz="2400">
                <a:latin typeface="Comic Sans MS" pitchFamily="66" charset="0"/>
              </a:rPr>
              <a:t> + 3 z następujących objawów: wyraźna depresja, wczesne budzenie się, spadek apetytu lub wagi, poczucie winy, gorsze samopoczucie rano, wyraźne spowolnienie lub agitację.</a:t>
            </a:r>
          </a:p>
        </p:txBody>
      </p:sp>
      <p:sp>
        <p:nvSpPr>
          <p:cNvPr id="181253" name="Rectangle 5"/>
          <p:cNvSpPr>
            <a:spLocks noChangeArrowheads="1"/>
          </p:cNvSpPr>
          <p:nvPr/>
        </p:nvSpPr>
        <p:spPr bwMode="auto">
          <a:xfrm>
            <a:off x="258763" y="309789"/>
            <a:ext cx="8885237" cy="615950"/>
          </a:xfrm>
          <a:prstGeom prst="rect">
            <a:avLst/>
          </a:prstGeom>
          <a:noFill/>
          <a:ln w="9525">
            <a:noFill/>
            <a:miter lim="800000"/>
            <a:headEnd/>
            <a:tailEnd/>
          </a:ln>
          <a:effectLst/>
        </p:spPr>
        <p:txBody>
          <a:bodyPr lIns="92075" tIns="46038" rIns="92075" bIns="46038" anchor="ctr"/>
          <a:lstStyle/>
          <a:p>
            <a:r>
              <a:rPr lang="pl-PL" sz="2000" dirty="0">
                <a:latin typeface="Comic Sans MS" pitchFamily="66" charset="0"/>
              </a:rPr>
              <a:t>Melancholia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82BE999A-478D-4F1F-B5F6-4C026CE8047C}" type="slidenum">
              <a:rPr lang="pl-PL"/>
              <a:pPr/>
              <a:t>31</a:t>
            </a:fld>
            <a:endParaRPr lang="pl-PL"/>
          </a:p>
        </p:txBody>
      </p:sp>
      <p:sp>
        <p:nvSpPr>
          <p:cNvPr id="182276" name="Rectangle 4"/>
          <p:cNvSpPr>
            <a:spLocks noChangeArrowheads="1"/>
          </p:cNvSpPr>
          <p:nvPr/>
        </p:nvSpPr>
        <p:spPr bwMode="auto">
          <a:xfrm>
            <a:off x="258763" y="462189"/>
            <a:ext cx="8885237" cy="615950"/>
          </a:xfrm>
          <a:prstGeom prst="rect">
            <a:avLst/>
          </a:prstGeom>
          <a:noFill/>
          <a:ln w="9525">
            <a:noFill/>
            <a:miter lim="800000"/>
            <a:headEnd/>
            <a:tailEnd/>
          </a:ln>
          <a:effectLst/>
        </p:spPr>
        <p:txBody>
          <a:bodyPr lIns="92075" tIns="46038" rIns="92075" bIns="46038" anchor="ctr"/>
          <a:lstStyle/>
          <a:p>
            <a:r>
              <a:rPr lang="pl-PL" sz="2400" dirty="0">
                <a:latin typeface="Comic Sans MS" pitchFamily="66" charset="0"/>
              </a:rPr>
              <a:t>Depresja atypowa</a:t>
            </a:r>
          </a:p>
        </p:txBody>
      </p:sp>
      <p:sp>
        <p:nvSpPr>
          <p:cNvPr id="182277" name="Rectangle 5"/>
          <p:cNvSpPr>
            <a:spLocks noChangeArrowheads="1"/>
          </p:cNvSpPr>
          <p:nvPr/>
        </p:nvSpPr>
        <p:spPr bwMode="auto">
          <a:xfrm>
            <a:off x="1273628" y="1360714"/>
            <a:ext cx="6858000" cy="5345113"/>
          </a:xfrm>
          <a:prstGeom prst="rect">
            <a:avLst/>
          </a:prstGeom>
          <a:noFill/>
          <a:ln w="12700" cap="sq">
            <a:noFill/>
            <a:miter lim="800000"/>
            <a:headEnd type="none" w="sm" len="sm"/>
            <a:tailEnd type="none" w="sm" len="sm"/>
          </a:ln>
          <a:effectLst/>
        </p:spPr>
        <p:txBody>
          <a:bodyPr>
            <a:spAutoFit/>
          </a:bodyPr>
          <a:lstStyle/>
          <a:p>
            <a:pPr>
              <a:lnSpc>
                <a:spcPct val="90000"/>
              </a:lnSpc>
              <a:spcBef>
                <a:spcPct val="50000"/>
              </a:spcBef>
              <a:buClr>
                <a:schemeClr val="tx2"/>
              </a:buClr>
              <a:buSzPct val="90000"/>
              <a:buFont typeface="Symbol" pitchFamily="18" charset="2"/>
              <a:buChar char="¨"/>
            </a:pPr>
            <a:r>
              <a:rPr lang="pl-PL" sz="2800" i="1" dirty="0" err="1">
                <a:latin typeface="Comic Sans MS" pitchFamily="66" charset="0"/>
              </a:rPr>
              <a:t>Kendler</a:t>
            </a:r>
            <a:r>
              <a:rPr lang="pl-PL" sz="2800" i="1" dirty="0">
                <a:latin typeface="Comic Sans MS" pitchFamily="66" charset="0"/>
              </a:rPr>
              <a:t> KS et al. </a:t>
            </a:r>
            <a:r>
              <a:rPr lang="pl-PL" sz="2800" i="1" dirty="0" err="1">
                <a:latin typeface="Comic Sans MS" pitchFamily="66" charset="0"/>
              </a:rPr>
              <a:t>The</a:t>
            </a:r>
            <a:r>
              <a:rPr lang="pl-PL" sz="2800" i="1" dirty="0">
                <a:latin typeface="Comic Sans MS" pitchFamily="66" charset="0"/>
              </a:rPr>
              <a:t> </a:t>
            </a:r>
            <a:r>
              <a:rPr lang="pl-PL" sz="2800" i="1" dirty="0" err="1">
                <a:latin typeface="Comic Sans MS" pitchFamily="66" charset="0"/>
              </a:rPr>
              <a:t>identification</a:t>
            </a:r>
            <a:r>
              <a:rPr lang="pl-PL" sz="2800" i="1" dirty="0">
                <a:latin typeface="Comic Sans MS" pitchFamily="66" charset="0"/>
              </a:rPr>
              <a:t> and </a:t>
            </a:r>
            <a:r>
              <a:rPr lang="pl-PL" sz="2800" i="1" dirty="0" err="1">
                <a:latin typeface="Comic Sans MS" pitchFamily="66" charset="0"/>
              </a:rPr>
              <a:t>validation</a:t>
            </a:r>
            <a:r>
              <a:rPr lang="pl-PL" sz="2800" i="1" dirty="0">
                <a:latin typeface="Comic Sans MS" pitchFamily="66" charset="0"/>
              </a:rPr>
              <a:t> of </a:t>
            </a:r>
            <a:r>
              <a:rPr lang="pl-PL" sz="2800" i="1" dirty="0" err="1">
                <a:latin typeface="Comic Sans MS" pitchFamily="66" charset="0"/>
              </a:rPr>
              <a:t>distinct</a:t>
            </a:r>
            <a:r>
              <a:rPr lang="pl-PL" sz="2800" i="1" dirty="0">
                <a:latin typeface="Comic Sans MS" pitchFamily="66" charset="0"/>
              </a:rPr>
              <a:t> </a:t>
            </a:r>
            <a:r>
              <a:rPr lang="pl-PL" sz="2800" i="1" dirty="0" err="1">
                <a:latin typeface="Comic Sans MS" pitchFamily="66" charset="0"/>
              </a:rPr>
              <a:t>depressive</a:t>
            </a:r>
            <a:r>
              <a:rPr lang="pl-PL" sz="2800" i="1" dirty="0">
                <a:latin typeface="Comic Sans MS" pitchFamily="66" charset="0"/>
              </a:rPr>
              <a:t> </a:t>
            </a:r>
            <a:r>
              <a:rPr lang="pl-PL" sz="2800" i="1" dirty="0" err="1">
                <a:latin typeface="Comic Sans MS" pitchFamily="66" charset="0"/>
              </a:rPr>
              <a:t>syndromes</a:t>
            </a:r>
            <a:r>
              <a:rPr lang="pl-PL" sz="2800" i="1" dirty="0">
                <a:latin typeface="Comic Sans MS" pitchFamily="66" charset="0"/>
              </a:rPr>
              <a:t> </a:t>
            </a:r>
            <a:r>
              <a:rPr lang="pl-PL" sz="2800" i="1" dirty="0" err="1">
                <a:latin typeface="Comic Sans MS" pitchFamily="66" charset="0"/>
              </a:rPr>
              <a:t>in</a:t>
            </a:r>
            <a:r>
              <a:rPr lang="pl-PL" sz="2800" i="1" dirty="0">
                <a:latin typeface="Comic Sans MS" pitchFamily="66" charset="0"/>
              </a:rPr>
              <a:t> a </a:t>
            </a:r>
            <a:r>
              <a:rPr lang="pl-PL" sz="2800" i="1" dirty="0" err="1">
                <a:latin typeface="Comic Sans MS" pitchFamily="66" charset="0"/>
              </a:rPr>
              <a:t>population-based</a:t>
            </a:r>
            <a:r>
              <a:rPr lang="pl-PL" sz="2800" i="1" dirty="0">
                <a:latin typeface="Comic Sans MS" pitchFamily="66" charset="0"/>
              </a:rPr>
              <a:t> </a:t>
            </a:r>
            <a:r>
              <a:rPr lang="pl-PL" sz="2800" i="1" dirty="0" err="1">
                <a:latin typeface="Comic Sans MS" pitchFamily="66" charset="0"/>
              </a:rPr>
              <a:t>sample</a:t>
            </a:r>
            <a:r>
              <a:rPr lang="pl-PL" sz="2800" i="1" dirty="0">
                <a:latin typeface="Comic Sans MS" pitchFamily="66" charset="0"/>
              </a:rPr>
              <a:t> of </a:t>
            </a:r>
            <a:r>
              <a:rPr lang="pl-PL" sz="2800" i="1" dirty="0" err="1">
                <a:latin typeface="Comic Sans MS" pitchFamily="66" charset="0"/>
              </a:rPr>
              <a:t>female</a:t>
            </a:r>
            <a:r>
              <a:rPr lang="pl-PL" sz="2800" i="1" dirty="0">
                <a:latin typeface="Comic Sans MS" pitchFamily="66" charset="0"/>
              </a:rPr>
              <a:t> </a:t>
            </a:r>
            <a:r>
              <a:rPr lang="pl-PL" sz="2800" i="1" dirty="0" err="1">
                <a:latin typeface="Comic Sans MS" pitchFamily="66" charset="0"/>
              </a:rPr>
              <a:t>twins</a:t>
            </a:r>
            <a:r>
              <a:rPr lang="pl-PL" sz="2800" i="1" dirty="0">
                <a:latin typeface="Comic Sans MS" pitchFamily="66" charset="0"/>
              </a:rPr>
              <a:t>. </a:t>
            </a:r>
            <a:r>
              <a:rPr lang="pl-PL" sz="2800" i="1" dirty="0" err="1">
                <a:latin typeface="Comic Sans MS" pitchFamily="66" charset="0"/>
              </a:rPr>
              <a:t>Arch</a:t>
            </a:r>
            <a:r>
              <a:rPr lang="pl-PL" sz="2800" i="1" dirty="0">
                <a:latin typeface="Comic Sans MS" pitchFamily="66" charset="0"/>
              </a:rPr>
              <a:t> Gen Psychiatry 1996;53:391-399.</a:t>
            </a:r>
            <a:endParaRPr lang="pl-PL" sz="2800" dirty="0">
              <a:latin typeface="Comic Sans MS" pitchFamily="66" charset="0"/>
            </a:endParaRPr>
          </a:p>
          <a:p>
            <a:pPr>
              <a:lnSpc>
                <a:spcPct val="90000"/>
              </a:lnSpc>
              <a:spcBef>
                <a:spcPct val="50000"/>
              </a:spcBef>
              <a:buClr>
                <a:schemeClr val="tx2"/>
              </a:buClr>
              <a:buSzPct val="90000"/>
              <a:buFont typeface="Symbol" pitchFamily="18" charset="2"/>
              <a:buChar char="¨"/>
            </a:pPr>
            <a:endParaRPr lang="pl-PL" sz="2800" dirty="0">
              <a:latin typeface="Comic Sans MS" pitchFamily="66" charset="0"/>
            </a:endParaRPr>
          </a:p>
          <a:p>
            <a:pPr>
              <a:lnSpc>
                <a:spcPct val="90000"/>
              </a:lnSpc>
              <a:spcBef>
                <a:spcPct val="50000"/>
              </a:spcBef>
              <a:buClr>
                <a:schemeClr val="tx2"/>
              </a:buClr>
              <a:buSzPct val="90000"/>
              <a:buFont typeface="Symbol" pitchFamily="18" charset="2"/>
              <a:buChar char="¨"/>
            </a:pPr>
            <a:r>
              <a:rPr lang="pl-PL" sz="2800" dirty="0">
                <a:latin typeface="Comic Sans MS" pitchFamily="66" charset="0"/>
              </a:rPr>
              <a:t>Depresja atypowa to depresja, w której stwierdza się: wzrost łaknienia, </a:t>
            </a:r>
            <a:r>
              <a:rPr lang="pl-PL" sz="2800" dirty="0" err="1">
                <a:latin typeface="Comic Sans MS" pitchFamily="66" charset="0"/>
              </a:rPr>
              <a:t>hipersomnię</a:t>
            </a:r>
            <a:r>
              <a:rPr lang="pl-PL" sz="2800" dirty="0">
                <a:latin typeface="Comic Sans MS" pitchFamily="66" charset="0"/>
              </a:rPr>
              <a:t>, uczucie ciężkości w kończynach, </a:t>
            </a:r>
            <a:r>
              <a:rPr lang="pl-PL" sz="2800" dirty="0" err="1">
                <a:latin typeface="Comic Sans MS" pitchFamily="66" charset="0"/>
              </a:rPr>
              <a:t>senzytywność</a:t>
            </a:r>
            <a:r>
              <a:rPr lang="pl-PL" sz="2800" dirty="0">
                <a:latin typeface="Comic Sans MS" pitchFamily="66" charset="0"/>
              </a:rPr>
              <a:t> w odniesieniu do bliskich osób.</a:t>
            </a:r>
          </a:p>
          <a:p>
            <a:pPr>
              <a:lnSpc>
                <a:spcPct val="90000"/>
              </a:lnSpc>
              <a:spcBef>
                <a:spcPct val="50000"/>
              </a:spcBef>
              <a:buClr>
                <a:schemeClr val="tx2"/>
              </a:buClr>
              <a:buSzPct val="90000"/>
              <a:buFont typeface="Symbol" pitchFamily="18" charset="2"/>
              <a:buNone/>
            </a:pPr>
            <a:endParaRPr lang="pl-PL" sz="2800"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7912100" y="6411686"/>
            <a:ext cx="762000" cy="228600"/>
          </a:xfrm>
        </p:spPr>
        <p:txBody>
          <a:bodyPr/>
          <a:lstStyle/>
          <a:p>
            <a:fld id="{6F8F68E5-771E-466D-8D41-2435ED5D9C7F}" type="slidenum">
              <a:rPr lang="pl-PL">
                <a:solidFill>
                  <a:schemeClr val="tx1"/>
                </a:solidFill>
              </a:rPr>
              <a:pPr/>
              <a:t>32</a:t>
            </a:fld>
            <a:endParaRPr lang="pl-PL">
              <a:solidFill>
                <a:schemeClr val="tx1"/>
              </a:solidFill>
            </a:endParaRPr>
          </a:p>
        </p:txBody>
      </p:sp>
      <p:sp>
        <p:nvSpPr>
          <p:cNvPr id="126978" name="Rectangle 2"/>
          <p:cNvSpPr>
            <a:spLocks noChangeArrowheads="1"/>
          </p:cNvSpPr>
          <p:nvPr/>
        </p:nvSpPr>
        <p:spPr bwMode="auto">
          <a:xfrm>
            <a:off x="0" y="-179951"/>
            <a:ext cx="8637588" cy="1446550"/>
          </a:xfrm>
          <a:prstGeom prst="rect">
            <a:avLst/>
          </a:prstGeom>
          <a:noFill/>
          <a:ln w="9525">
            <a:noFill/>
            <a:miter lim="800000"/>
            <a:headEnd/>
            <a:tailEnd/>
          </a:ln>
          <a:effectLst/>
        </p:spPr>
        <p:txBody>
          <a:bodyPr anchor="b">
            <a:spAutoFit/>
          </a:bodyPr>
          <a:lstStyle/>
          <a:p>
            <a:pPr algn="ctr"/>
            <a:r>
              <a:rPr lang="pl-PL" sz="4400" b="1">
                <a:latin typeface="Comic Sans MS" pitchFamily="66" charset="0"/>
                <a:cs typeface="Times New Roman" charset="0"/>
              </a:rPr>
              <a:t>Co to jest „depresja sezonowa”?</a:t>
            </a:r>
          </a:p>
        </p:txBody>
      </p:sp>
      <p:sp>
        <p:nvSpPr>
          <p:cNvPr id="126979" name="Rectangle 3"/>
          <p:cNvSpPr>
            <a:spLocks noChangeArrowheads="1"/>
          </p:cNvSpPr>
          <p:nvPr/>
        </p:nvSpPr>
        <p:spPr bwMode="auto">
          <a:xfrm>
            <a:off x="498929" y="1244827"/>
            <a:ext cx="7699375"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cs typeface="Times New Roman" charset="0"/>
              </a:rPr>
              <a:t>     To postać zaburzenia depresyjnego, którego objawy powracają zimą, lub jesienią. Skracanie się dnia jest czynnikiem, który wyzwala objawy depresyjne, dlatego jedną z metod terapii jest „terapia światłem”, polegająca na ekspozycji chorego na jasne  światło, o pełnym spektrum światła słonecznego. </a:t>
            </a:r>
            <a:endParaRPr lang="pl-PL" sz="2800" dirty="0">
              <a:latin typeface="Comic Sans MS" pitchFamily="66" charset="0"/>
            </a:endParaRPr>
          </a:p>
          <a:p>
            <a:pPr marL="342900" indent="-342900">
              <a:lnSpc>
                <a:spcPct val="90000"/>
              </a:lnSpc>
              <a:spcBef>
                <a:spcPct val="20000"/>
              </a:spcBef>
              <a:buFontTx/>
              <a:buChar char="•"/>
            </a:pPr>
            <a:r>
              <a:rPr lang="pl-PL" sz="2800" dirty="0">
                <a:latin typeface="Comic Sans MS" pitchFamily="66" charset="0"/>
                <a:cs typeface="Times New Roman" charset="0"/>
              </a:rPr>
              <a:t>Najczęściej depresja sezonowa manifestuje się spadkiem energii, zwiększoną potrzebą snu i chęcią spożywania węglowodanów, np. słodyczy.</a:t>
            </a: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barn(outVertical)">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barn(outVertical)">
                                      <p:cBhvr>
                                        <p:cTn id="12" dur="5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ctrTitle"/>
          </p:nvPr>
        </p:nvSpPr>
        <p:spPr/>
        <p:txBody>
          <a:bodyPr/>
          <a:lstStyle/>
          <a:p>
            <a:r>
              <a:rPr lang="pl-PL"/>
              <a:t>Depresja psychotyczna </a:t>
            </a:r>
          </a:p>
        </p:txBody>
      </p:sp>
      <p:sp>
        <p:nvSpPr>
          <p:cNvPr id="14339" name="Podtytuł 2"/>
          <p:cNvSpPr>
            <a:spLocks noGrp="1"/>
          </p:cNvSpPr>
          <p:nvPr>
            <p:ph type="subTitle" idx="1"/>
          </p:nvPr>
        </p:nvSpPr>
        <p:spPr/>
        <p:txBody>
          <a:bodyPr/>
          <a:lstStyle/>
          <a:p>
            <a:pPr marL="63500"/>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50" y="642938"/>
            <a:ext cx="8382000" cy="1069975"/>
          </a:xfrm>
        </p:spPr>
        <p:txBody>
          <a:bodyPr>
            <a:noAutofit/>
          </a:bodyPr>
          <a:lstStyle/>
          <a:p>
            <a:pPr fontAlgn="auto">
              <a:spcAft>
                <a:spcPts val="0"/>
              </a:spcAft>
              <a:defRPr/>
            </a:pPr>
            <a:r>
              <a:rPr lang="pl-PL" sz="2400" dirty="0"/>
              <a:t>Kryteria i problemy  diagnostyczne depresji z cechami psychotycznymi wg </a:t>
            </a:r>
            <a:r>
              <a:rPr lang="pl-PL" sz="2400" dirty="0" err="1"/>
              <a:t>DSM-IV</a:t>
            </a:r>
            <a:r>
              <a:rPr lang="pl-PL" sz="2400" dirty="0"/>
              <a:t> (296.x4) </a:t>
            </a:r>
          </a:p>
        </p:txBody>
      </p:sp>
      <p:sp>
        <p:nvSpPr>
          <p:cNvPr id="4" name="Symbol zastępczy tekstu 3"/>
          <p:cNvSpPr>
            <a:spLocks noGrp="1"/>
          </p:cNvSpPr>
          <p:nvPr>
            <p:ph type="body" idx="1"/>
          </p:nvPr>
        </p:nvSpPr>
        <p:spPr/>
        <p:txBody>
          <a:bodyPr/>
          <a:lstStyle/>
          <a:p>
            <a:pPr fontAlgn="auto">
              <a:spcAft>
                <a:spcPts val="0"/>
              </a:spcAft>
              <a:buClr>
                <a:schemeClr val="accent3"/>
              </a:buClr>
              <a:buFont typeface="Georgia"/>
              <a:buNone/>
              <a:defRPr/>
            </a:pPr>
            <a:r>
              <a:rPr lang="pl-PL" sz="2000" dirty="0"/>
              <a:t>Kryteria diagnostyczne</a:t>
            </a:r>
          </a:p>
        </p:txBody>
      </p:sp>
      <p:sp>
        <p:nvSpPr>
          <p:cNvPr id="15365" name="Symbol zastępczy zawartości 2"/>
          <p:cNvSpPr>
            <a:spLocks noGrp="1"/>
          </p:cNvSpPr>
          <p:nvPr>
            <p:ph sz="half" idx="2"/>
          </p:nvPr>
        </p:nvSpPr>
        <p:spPr/>
        <p:txBody>
          <a:bodyPr/>
          <a:lstStyle/>
          <a:p>
            <a:r>
              <a:rPr lang="pl-PL" sz="2000"/>
              <a:t>Rozpoznanie epizodu depresji (MDD) ciężkiego ze współistniejącymi w czasie jego trwania urojeniami / halucynacjami </a:t>
            </a:r>
          </a:p>
          <a:p>
            <a:pPr lvl="1"/>
            <a:r>
              <a:rPr lang="pl-PL" sz="1800"/>
              <a:t>Kongruentnymi</a:t>
            </a:r>
          </a:p>
          <a:p>
            <a:pPr lvl="1"/>
            <a:r>
              <a:rPr lang="pl-PL" sz="1800"/>
              <a:t>Nie kongruentnymi z nastrojem</a:t>
            </a:r>
          </a:p>
          <a:p>
            <a:pPr lvl="1"/>
            <a:endParaRPr lang="pl-PL" sz="1800"/>
          </a:p>
        </p:txBody>
      </p:sp>
      <p:sp>
        <p:nvSpPr>
          <p:cNvPr id="5" name="Symbol zastępczy tekstu 4"/>
          <p:cNvSpPr>
            <a:spLocks noGrp="1"/>
          </p:cNvSpPr>
          <p:nvPr>
            <p:ph type="body" sz="quarter" idx="3"/>
          </p:nvPr>
        </p:nvSpPr>
        <p:spPr/>
        <p:txBody>
          <a:bodyPr/>
          <a:lstStyle/>
          <a:p>
            <a:pPr fontAlgn="auto">
              <a:spcAft>
                <a:spcPts val="0"/>
              </a:spcAft>
              <a:buClr>
                <a:schemeClr val="accent3"/>
              </a:buClr>
              <a:buFont typeface="Georgia"/>
              <a:buNone/>
              <a:defRPr/>
            </a:pPr>
            <a:r>
              <a:rPr lang="pl-PL" sz="2000" dirty="0"/>
              <a:t>Problemy diagnostyczne</a:t>
            </a:r>
          </a:p>
        </p:txBody>
      </p:sp>
      <p:sp>
        <p:nvSpPr>
          <p:cNvPr id="15366" name="Symbol zastępczy zawartości 5"/>
          <p:cNvSpPr>
            <a:spLocks noGrp="1"/>
          </p:cNvSpPr>
          <p:nvPr>
            <p:ph sz="quarter" idx="4"/>
          </p:nvPr>
        </p:nvSpPr>
        <p:spPr/>
        <p:txBody>
          <a:bodyPr/>
          <a:lstStyle/>
          <a:p>
            <a:r>
              <a:rPr lang="pl-PL" sz="2000"/>
              <a:t>Depresja psychotyczna może wystąpić w każdym  epizodzie depresji</a:t>
            </a:r>
          </a:p>
          <a:p>
            <a:r>
              <a:rPr lang="pl-PL" sz="2000"/>
              <a:t>Występuje częściej niż wydaje się większości psychiatrów</a:t>
            </a:r>
          </a:p>
          <a:p>
            <a:r>
              <a:rPr lang="pl-PL" sz="2000"/>
              <a:t>Czy depresja psychotyczna jest postacią ciężkiej depresji czy odrębnym zaburzeniem </a:t>
            </a:r>
          </a:p>
        </p:txBody>
      </p:sp>
      <p:sp>
        <p:nvSpPr>
          <p:cNvPr id="7" name="Symbol zastępczy stopki 6"/>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32480084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428625" y="0"/>
            <a:ext cx="8229600" cy="1066800"/>
          </a:xfrm>
        </p:spPr>
        <p:txBody>
          <a:bodyPr>
            <a:normAutofit fontScale="90000"/>
          </a:bodyPr>
          <a:lstStyle/>
          <a:p>
            <a:pPr fontAlgn="auto">
              <a:spcAft>
                <a:spcPts val="0"/>
              </a:spcAft>
              <a:defRPr/>
            </a:pPr>
            <a:r>
              <a:rPr lang="pl-PL" dirty="0"/>
              <a:t>Epidemiologia depresji psychotycznej</a:t>
            </a:r>
          </a:p>
        </p:txBody>
      </p:sp>
      <p:graphicFrame>
        <p:nvGraphicFramePr>
          <p:cNvPr id="9" name="Symbol zastępczy zawartości 8"/>
          <p:cNvGraphicFramePr>
            <a:graphicFrameLocks noGrp="1"/>
          </p:cNvGraphicFramePr>
          <p:nvPr>
            <p:ph idx="1"/>
          </p:nvPr>
        </p:nvGraphicFramePr>
        <p:xfrm>
          <a:off x="357188" y="1285875"/>
          <a:ext cx="8301038" cy="5212080"/>
        </p:xfrm>
        <a:graphic>
          <a:graphicData uri="http://schemas.openxmlformats.org/drawingml/2006/table">
            <a:tbl>
              <a:tblPr firstRow="1" bandRow="1">
                <a:tableStyleId>{5C22544A-7EE6-4342-B048-85BDC9FD1C3A}</a:tableStyleId>
              </a:tblPr>
              <a:tblGrid>
                <a:gridCol w="4150519">
                  <a:extLst>
                    <a:ext uri="{9D8B030D-6E8A-4147-A177-3AD203B41FA5}">
                      <a16:colId xmlns:a16="http://schemas.microsoft.com/office/drawing/2014/main" val="20000"/>
                    </a:ext>
                  </a:extLst>
                </a:gridCol>
                <a:gridCol w="4150519">
                  <a:extLst>
                    <a:ext uri="{9D8B030D-6E8A-4147-A177-3AD203B41FA5}">
                      <a16:colId xmlns:a16="http://schemas.microsoft.com/office/drawing/2014/main" val="20001"/>
                    </a:ext>
                  </a:extLst>
                </a:gridCol>
              </a:tblGrid>
              <a:tr h="253403">
                <a:tc>
                  <a:txBody>
                    <a:bodyPr/>
                    <a:lstStyle/>
                    <a:p>
                      <a:r>
                        <a:rPr lang="pl-PL" dirty="0"/>
                        <a:t>Populacje </a:t>
                      </a:r>
                    </a:p>
                  </a:txBody>
                  <a:tcPr/>
                </a:tc>
                <a:tc>
                  <a:txBody>
                    <a:bodyPr/>
                    <a:lstStyle/>
                    <a:p>
                      <a:r>
                        <a:rPr lang="pl-PL" dirty="0"/>
                        <a:t>% występowania</a:t>
                      </a:r>
                    </a:p>
                  </a:txBody>
                  <a:tcPr/>
                </a:tc>
                <a:extLst>
                  <a:ext uri="{0D108BD9-81ED-4DB2-BD59-A6C34878D82A}">
                    <a16:rowId xmlns:a16="http://schemas.microsoft.com/office/drawing/2014/main" val="10000"/>
                  </a:ext>
                </a:extLst>
              </a:tr>
              <a:tr h="253403">
                <a:tc>
                  <a:txBody>
                    <a:bodyPr/>
                    <a:lstStyle/>
                    <a:p>
                      <a:r>
                        <a:rPr lang="pl-PL" dirty="0"/>
                        <a:t>Ogólna </a:t>
                      </a:r>
                    </a:p>
                  </a:txBody>
                  <a:tcPr/>
                </a:tc>
                <a:tc>
                  <a:txBody>
                    <a:bodyPr/>
                    <a:lstStyle/>
                    <a:p>
                      <a:r>
                        <a:rPr lang="pl-PL" dirty="0"/>
                        <a:t>0,4</a:t>
                      </a:r>
                    </a:p>
                  </a:txBody>
                  <a:tcPr/>
                </a:tc>
                <a:extLst>
                  <a:ext uri="{0D108BD9-81ED-4DB2-BD59-A6C34878D82A}">
                    <a16:rowId xmlns:a16="http://schemas.microsoft.com/office/drawing/2014/main" val="10001"/>
                  </a:ext>
                </a:extLst>
              </a:tr>
              <a:tr h="253403">
                <a:tc>
                  <a:txBody>
                    <a:bodyPr/>
                    <a:lstStyle/>
                    <a:p>
                      <a:r>
                        <a:rPr lang="pl-PL" dirty="0"/>
                        <a:t>Ogólna  (wiek podeszły)</a:t>
                      </a:r>
                    </a:p>
                  </a:txBody>
                  <a:tcPr/>
                </a:tc>
                <a:tc>
                  <a:txBody>
                    <a:bodyPr/>
                    <a:lstStyle/>
                    <a:p>
                      <a:r>
                        <a:rPr lang="pl-PL" dirty="0"/>
                        <a:t>&lt; 3,1</a:t>
                      </a:r>
                    </a:p>
                  </a:txBody>
                  <a:tcPr/>
                </a:tc>
                <a:extLst>
                  <a:ext uri="{0D108BD9-81ED-4DB2-BD59-A6C34878D82A}">
                    <a16:rowId xmlns:a16="http://schemas.microsoft.com/office/drawing/2014/main" val="10002"/>
                  </a:ext>
                </a:extLst>
              </a:tr>
              <a:tr h="253403">
                <a:tc>
                  <a:txBody>
                    <a:bodyPr/>
                    <a:lstStyle/>
                    <a:p>
                      <a:r>
                        <a:rPr lang="pl-PL" dirty="0"/>
                        <a:t>Z epizodem depresji </a:t>
                      </a:r>
                    </a:p>
                  </a:txBody>
                  <a:tcPr/>
                </a:tc>
                <a:tc>
                  <a:txBody>
                    <a:bodyPr/>
                    <a:lstStyle/>
                    <a:p>
                      <a:r>
                        <a:rPr lang="pl-PL" dirty="0"/>
                        <a:t>&lt; 18,6</a:t>
                      </a:r>
                    </a:p>
                  </a:txBody>
                  <a:tcPr/>
                </a:tc>
                <a:extLst>
                  <a:ext uri="{0D108BD9-81ED-4DB2-BD59-A6C34878D82A}">
                    <a16:rowId xmlns:a16="http://schemas.microsoft.com/office/drawing/2014/main" val="10003"/>
                  </a:ext>
                </a:extLst>
              </a:tr>
              <a:tr h="253403">
                <a:tc>
                  <a:txBody>
                    <a:bodyPr/>
                    <a:lstStyle/>
                    <a:p>
                      <a:r>
                        <a:rPr lang="pl-PL" dirty="0"/>
                        <a:t>Z CHAD</a:t>
                      </a:r>
                    </a:p>
                  </a:txBody>
                  <a:tcPr/>
                </a:tc>
                <a:tc>
                  <a:txBody>
                    <a:bodyPr/>
                    <a:lstStyle/>
                    <a:p>
                      <a:r>
                        <a:rPr lang="pl-PL" dirty="0"/>
                        <a:t>&gt;18,5</a:t>
                      </a:r>
                    </a:p>
                  </a:txBody>
                  <a:tcPr/>
                </a:tc>
                <a:extLst>
                  <a:ext uri="{0D108BD9-81ED-4DB2-BD59-A6C34878D82A}">
                    <a16:rowId xmlns:a16="http://schemas.microsoft.com/office/drawing/2014/main" val="10004"/>
                  </a:ext>
                </a:extLst>
              </a:tr>
              <a:tr h="443455">
                <a:tc>
                  <a:txBody>
                    <a:bodyPr/>
                    <a:lstStyle/>
                    <a:p>
                      <a:r>
                        <a:rPr lang="pl-PL" dirty="0"/>
                        <a:t>Z epizodem depresji (adolescenci leczeni ambulatoryjnie)</a:t>
                      </a:r>
                    </a:p>
                  </a:txBody>
                  <a:tcPr/>
                </a:tc>
                <a:tc>
                  <a:txBody>
                    <a:bodyPr/>
                    <a:lstStyle/>
                    <a:p>
                      <a:r>
                        <a:rPr lang="pl-PL" dirty="0"/>
                        <a:t>&lt; 18,1</a:t>
                      </a:r>
                    </a:p>
                  </a:txBody>
                  <a:tcPr/>
                </a:tc>
                <a:extLst>
                  <a:ext uri="{0D108BD9-81ED-4DB2-BD59-A6C34878D82A}">
                    <a16:rowId xmlns:a16="http://schemas.microsoft.com/office/drawing/2014/main" val="10005"/>
                  </a:ext>
                </a:extLst>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Z epizodem depresji (leczeni szpitalnie)</a:t>
                      </a:r>
                    </a:p>
                    <a:p>
                      <a:endParaRPr lang="pl-PL" dirty="0"/>
                    </a:p>
                  </a:txBody>
                  <a:tcPr/>
                </a:tc>
                <a:tc>
                  <a:txBody>
                    <a:bodyPr/>
                    <a:lstStyle/>
                    <a:p>
                      <a:r>
                        <a:rPr lang="pl-PL" dirty="0"/>
                        <a:t>&lt; 25,1</a:t>
                      </a:r>
                    </a:p>
                  </a:txBody>
                  <a:tcPr/>
                </a:tc>
                <a:extLst>
                  <a:ext uri="{0D108BD9-81ED-4DB2-BD59-A6C34878D82A}">
                    <a16:rowId xmlns:a16="http://schemas.microsoft.com/office/drawing/2014/main" val="10006"/>
                  </a:ext>
                </a:extLst>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Z epizodem depresji (leczeni szpitalnie – osoby w wieku podeszłym)</a:t>
                      </a:r>
                    </a:p>
                    <a:p>
                      <a:endParaRPr lang="pl-PL" dirty="0"/>
                    </a:p>
                  </a:txBody>
                  <a:tcPr>
                    <a:solidFill>
                      <a:srgbClr val="FFFF00"/>
                    </a:solidFill>
                  </a:tcPr>
                </a:tc>
                <a:tc>
                  <a:txBody>
                    <a:bodyPr/>
                    <a:lstStyle/>
                    <a:p>
                      <a:r>
                        <a:rPr lang="pl-PL" dirty="0"/>
                        <a:t>&lt;53,1</a:t>
                      </a:r>
                    </a:p>
                  </a:txBody>
                  <a:tcPr>
                    <a:solidFill>
                      <a:srgbClr val="FFFF00"/>
                    </a:solidFill>
                  </a:tcPr>
                </a:tc>
                <a:extLst>
                  <a:ext uri="{0D108BD9-81ED-4DB2-BD59-A6C34878D82A}">
                    <a16:rowId xmlns:a16="http://schemas.microsoft.com/office/drawing/2014/main" val="10007"/>
                  </a:ext>
                </a:extLst>
              </a:tr>
              <a:tr h="63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Z epizodem depresji (leczeni szpitalnie adolescenci)</a:t>
                      </a:r>
                    </a:p>
                    <a:p>
                      <a:endParaRPr lang="pl-PL" dirty="0"/>
                    </a:p>
                  </a:txBody>
                  <a:tcPr>
                    <a:solidFill>
                      <a:srgbClr val="FFFF00"/>
                    </a:solidFill>
                  </a:tcPr>
                </a:tc>
                <a:tc>
                  <a:txBody>
                    <a:bodyPr/>
                    <a:lstStyle/>
                    <a:p>
                      <a:r>
                        <a:rPr lang="pl-PL" dirty="0"/>
                        <a:t>&lt;45,1</a:t>
                      </a:r>
                    </a:p>
                  </a:txBody>
                  <a:tcPr>
                    <a:solidFill>
                      <a:srgbClr val="FFFF00"/>
                    </a:solidFill>
                  </a:tcPr>
                </a:tc>
                <a:extLst>
                  <a:ext uri="{0D108BD9-81ED-4DB2-BD59-A6C34878D82A}">
                    <a16:rowId xmlns:a16="http://schemas.microsoft.com/office/drawing/2014/main" val="10008"/>
                  </a:ext>
                </a:extLst>
              </a:tr>
            </a:tbl>
          </a:graphicData>
        </a:graphic>
      </p:graphicFrame>
      <p:sp>
        <p:nvSpPr>
          <p:cNvPr id="4" name="Symbol zastępczy stopki 3"/>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1761513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Psychotyczność w CHAJ czy CHAD </a:t>
            </a:r>
          </a:p>
        </p:txBody>
      </p:sp>
      <p:graphicFrame>
        <p:nvGraphicFramePr>
          <p:cNvPr id="4" name="Symbol zastępczy zawartości 3"/>
          <p:cNvGraphicFramePr>
            <a:graphicFrameLocks noGrp="1"/>
          </p:cNvGraphicFramePr>
          <p:nvPr>
            <p:ph idx="1"/>
          </p:nvPr>
        </p:nvGraphicFramePr>
        <p:xfrm>
          <a:off x="228600" y="1447800"/>
          <a:ext cx="8610601" cy="4846320"/>
        </p:xfrm>
        <a:graphic>
          <a:graphicData uri="http://schemas.openxmlformats.org/drawingml/2006/table">
            <a:tbl>
              <a:tblPr firstRow="1" bandRow="1">
                <a:tableStyleId>{5C22544A-7EE6-4342-B048-85BDC9FD1C3A}</a:tableStyleId>
              </a:tblPr>
              <a:tblGrid>
                <a:gridCol w="391135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584177">
                  <a:extLst>
                    <a:ext uri="{9D8B030D-6E8A-4147-A177-3AD203B41FA5}">
                      <a16:colId xmlns:a16="http://schemas.microsoft.com/office/drawing/2014/main" val="20002"/>
                    </a:ext>
                  </a:extLst>
                </a:gridCol>
                <a:gridCol w="1098848">
                  <a:extLst>
                    <a:ext uri="{9D8B030D-6E8A-4147-A177-3AD203B41FA5}">
                      <a16:colId xmlns:a16="http://schemas.microsoft.com/office/drawing/2014/main" val="20003"/>
                    </a:ext>
                  </a:extLst>
                </a:gridCol>
              </a:tblGrid>
              <a:tr h="370840">
                <a:tc>
                  <a:txBody>
                    <a:bodyPr/>
                    <a:lstStyle/>
                    <a:p>
                      <a:r>
                        <a:rPr lang="pl-PL" sz="3600" dirty="0"/>
                        <a:t>Badacz (rok) </a:t>
                      </a:r>
                    </a:p>
                  </a:txBody>
                  <a:tcPr/>
                </a:tc>
                <a:tc>
                  <a:txBody>
                    <a:bodyPr/>
                    <a:lstStyle/>
                    <a:p>
                      <a:r>
                        <a:rPr lang="pl-PL" sz="3600" dirty="0"/>
                        <a:t>CHAJ  (%)</a:t>
                      </a:r>
                    </a:p>
                  </a:txBody>
                  <a:tcPr/>
                </a:tc>
                <a:tc>
                  <a:txBody>
                    <a:bodyPr/>
                    <a:lstStyle/>
                    <a:p>
                      <a:r>
                        <a:rPr lang="pl-PL" sz="3600" dirty="0"/>
                        <a:t>CHAD  (%)</a:t>
                      </a:r>
                    </a:p>
                  </a:txBody>
                  <a:tcPr/>
                </a:tc>
                <a:tc>
                  <a:txBody>
                    <a:bodyPr/>
                    <a:lstStyle/>
                    <a:p>
                      <a:r>
                        <a:rPr lang="pl-PL" sz="3600" dirty="0"/>
                        <a:t>p&lt;</a:t>
                      </a:r>
                    </a:p>
                  </a:txBody>
                  <a:tcPr/>
                </a:tc>
                <a:extLst>
                  <a:ext uri="{0D108BD9-81ED-4DB2-BD59-A6C34878D82A}">
                    <a16:rowId xmlns:a16="http://schemas.microsoft.com/office/drawing/2014/main" val="10000"/>
                  </a:ext>
                </a:extLst>
              </a:tr>
              <a:tr h="370840">
                <a:tc>
                  <a:txBody>
                    <a:bodyPr/>
                    <a:lstStyle/>
                    <a:p>
                      <a:r>
                        <a:rPr lang="pl-PL" sz="3600" dirty="0" err="1"/>
                        <a:t>Guze</a:t>
                      </a:r>
                      <a:r>
                        <a:rPr lang="pl-PL" sz="3600" dirty="0"/>
                        <a:t> (1975) </a:t>
                      </a:r>
                    </a:p>
                  </a:txBody>
                  <a:tcPr/>
                </a:tc>
                <a:tc>
                  <a:txBody>
                    <a:bodyPr/>
                    <a:lstStyle/>
                    <a:p>
                      <a:r>
                        <a:rPr lang="pl-PL" sz="3600" dirty="0"/>
                        <a:t>17</a:t>
                      </a:r>
                    </a:p>
                  </a:txBody>
                  <a:tcPr/>
                </a:tc>
                <a:tc>
                  <a:txBody>
                    <a:bodyPr/>
                    <a:lstStyle/>
                    <a:p>
                      <a:r>
                        <a:rPr lang="pl-PL" sz="3600" dirty="0"/>
                        <a:t>53</a:t>
                      </a:r>
                    </a:p>
                  </a:txBody>
                  <a:tcPr/>
                </a:tc>
                <a:tc>
                  <a:txBody>
                    <a:bodyPr/>
                    <a:lstStyle/>
                    <a:p>
                      <a:r>
                        <a:rPr lang="pl-PL" sz="3600" dirty="0"/>
                        <a:t>,01</a:t>
                      </a:r>
                    </a:p>
                  </a:txBody>
                  <a:tcPr/>
                </a:tc>
                <a:extLst>
                  <a:ext uri="{0D108BD9-81ED-4DB2-BD59-A6C34878D82A}">
                    <a16:rowId xmlns:a16="http://schemas.microsoft.com/office/drawing/2014/main" val="10001"/>
                  </a:ext>
                </a:extLst>
              </a:tr>
              <a:tr h="370840">
                <a:tc>
                  <a:txBody>
                    <a:bodyPr/>
                    <a:lstStyle/>
                    <a:p>
                      <a:r>
                        <a:rPr lang="pl-PL" sz="3600" dirty="0" err="1"/>
                        <a:t>Winokur</a:t>
                      </a:r>
                      <a:r>
                        <a:rPr lang="pl-PL" sz="3600" dirty="0"/>
                        <a:t> (1984)</a:t>
                      </a:r>
                    </a:p>
                  </a:txBody>
                  <a:tcPr/>
                </a:tc>
                <a:tc>
                  <a:txBody>
                    <a:bodyPr/>
                    <a:lstStyle/>
                    <a:p>
                      <a:r>
                        <a:rPr lang="pl-PL" sz="3600" dirty="0"/>
                        <a:t>56</a:t>
                      </a:r>
                    </a:p>
                  </a:txBody>
                  <a:tcPr/>
                </a:tc>
                <a:tc>
                  <a:txBody>
                    <a:bodyPr/>
                    <a:lstStyle/>
                    <a:p>
                      <a:r>
                        <a:rPr lang="pl-PL" sz="3600" dirty="0"/>
                        <a:t>64</a:t>
                      </a:r>
                    </a:p>
                  </a:txBody>
                  <a:tcPr/>
                </a:tc>
                <a:tc>
                  <a:txBody>
                    <a:bodyPr/>
                    <a:lstStyle/>
                    <a:p>
                      <a:r>
                        <a:rPr lang="pl-PL" sz="3600" dirty="0" err="1"/>
                        <a:t>ns</a:t>
                      </a:r>
                      <a:endParaRPr lang="pl-PL" sz="3600" dirty="0"/>
                    </a:p>
                  </a:txBody>
                  <a:tcPr/>
                </a:tc>
                <a:extLst>
                  <a:ext uri="{0D108BD9-81ED-4DB2-BD59-A6C34878D82A}">
                    <a16:rowId xmlns:a16="http://schemas.microsoft.com/office/drawing/2014/main" val="10002"/>
                  </a:ext>
                </a:extLst>
              </a:tr>
              <a:tr h="370840">
                <a:tc>
                  <a:txBody>
                    <a:bodyPr/>
                    <a:lstStyle/>
                    <a:p>
                      <a:r>
                        <a:rPr lang="pl-PL" sz="3600" dirty="0" err="1"/>
                        <a:t>Thakur</a:t>
                      </a:r>
                      <a:r>
                        <a:rPr lang="pl-PL" sz="3600" dirty="0"/>
                        <a:t> i </a:t>
                      </a:r>
                      <a:r>
                        <a:rPr lang="pl-PL" sz="3600" dirty="0" err="1"/>
                        <a:t>wsp</a:t>
                      </a:r>
                      <a:r>
                        <a:rPr lang="pl-PL" sz="3600" dirty="0"/>
                        <a:t>. (1999)</a:t>
                      </a:r>
                    </a:p>
                  </a:txBody>
                  <a:tcPr/>
                </a:tc>
                <a:tc>
                  <a:txBody>
                    <a:bodyPr/>
                    <a:lstStyle/>
                    <a:p>
                      <a:r>
                        <a:rPr lang="pl-PL" sz="3600" dirty="0"/>
                        <a:t>26,4</a:t>
                      </a:r>
                    </a:p>
                  </a:txBody>
                  <a:tcPr/>
                </a:tc>
                <a:tc>
                  <a:txBody>
                    <a:bodyPr/>
                    <a:lstStyle/>
                    <a:p>
                      <a:r>
                        <a:rPr lang="pl-PL" sz="3600" dirty="0"/>
                        <a:t>39,5</a:t>
                      </a:r>
                    </a:p>
                  </a:txBody>
                  <a:tcPr/>
                </a:tc>
                <a:tc>
                  <a:txBody>
                    <a:bodyPr/>
                    <a:lstStyle/>
                    <a:p>
                      <a:r>
                        <a:rPr lang="pl-PL" sz="3600" dirty="0"/>
                        <a:t>,09</a:t>
                      </a:r>
                    </a:p>
                  </a:txBody>
                  <a:tcPr/>
                </a:tc>
                <a:extLst>
                  <a:ext uri="{0D108BD9-81ED-4DB2-BD59-A6C34878D82A}">
                    <a16:rowId xmlns:a16="http://schemas.microsoft.com/office/drawing/2014/main" val="10003"/>
                  </a:ext>
                </a:extLst>
              </a:tr>
              <a:tr h="370840">
                <a:tc>
                  <a:txBody>
                    <a:bodyPr/>
                    <a:lstStyle/>
                    <a:p>
                      <a:r>
                        <a:rPr lang="pl-PL" sz="3600" dirty="0" err="1"/>
                        <a:t>Mitchel</a:t>
                      </a:r>
                      <a:r>
                        <a:rPr lang="pl-PL" sz="3600" dirty="0"/>
                        <a:t> i </a:t>
                      </a:r>
                      <a:r>
                        <a:rPr lang="pl-PL" sz="3600" dirty="0" err="1"/>
                        <a:t>wsp</a:t>
                      </a:r>
                      <a:r>
                        <a:rPr lang="pl-PL" sz="3600" dirty="0"/>
                        <a:t>. (2001) </a:t>
                      </a:r>
                    </a:p>
                  </a:txBody>
                  <a:tcPr/>
                </a:tc>
                <a:tc>
                  <a:txBody>
                    <a:bodyPr/>
                    <a:lstStyle/>
                    <a:p>
                      <a:r>
                        <a:rPr lang="pl-PL" sz="3600" dirty="0"/>
                        <a:t>10,3</a:t>
                      </a:r>
                    </a:p>
                  </a:txBody>
                  <a:tcPr/>
                </a:tc>
                <a:tc>
                  <a:txBody>
                    <a:bodyPr/>
                    <a:lstStyle/>
                    <a:p>
                      <a:r>
                        <a:rPr lang="pl-PL" sz="3600" dirty="0"/>
                        <a:t>38,7</a:t>
                      </a:r>
                    </a:p>
                  </a:txBody>
                  <a:tcPr/>
                </a:tc>
                <a:tc>
                  <a:txBody>
                    <a:bodyPr/>
                    <a:lstStyle/>
                    <a:p>
                      <a:r>
                        <a:rPr lang="pl-PL" sz="3600" dirty="0"/>
                        <a:t>,05</a:t>
                      </a:r>
                    </a:p>
                  </a:txBody>
                  <a:tcPr/>
                </a:tc>
                <a:extLst>
                  <a:ext uri="{0D108BD9-81ED-4DB2-BD59-A6C34878D82A}">
                    <a16:rowId xmlns:a16="http://schemas.microsoft.com/office/drawing/2014/main" val="10004"/>
                  </a:ext>
                </a:extLst>
              </a:tr>
            </a:tbl>
          </a:graphicData>
        </a:graphic>
      </p:graphicFrame>
      <p:sp>
        <p:nvSpPr>
          <p:cNvPr id="3" name="Symbol zastępczy stopki 2"/>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2802651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p:txBody>
          <a:bodyPr/>
          <a:lstStyle/>
          <a:p>
            <a:r>
              <a:rPr lang="pl-PL"/>
              <a:t>Dane genetyczne</a:t>
            </a:r>
          </a:p>
        </p:txBody>
      </p:sp>
      <p:sp>
        <p:nvSpPr>
          <p:cNvPr id="17411" name="Symbol zastępczy zawartości 2"/>
          <p:cNvSpPr>
            <a:spLocks noGrp="1"/>
          </p:cNvSpPr>
          <p:nvPr>
            <p:ph idx="1"/>
          </p:nvPr>
        </p:nvSpPr>
        <p:spPr/>
        <p:txBody>
          <a:bodyPr/>
          <a:lstStyle/>
          <a:p>
            <a:r>
              <a:rPr lang="pl-PL"/>
              <a:t>Ryzyko wystąpienia psychotycznej depresji  u krewnych 1. stopnia chorych z depresją psychotyczną – 10,3%</a:t>
            </a:r>
          </a:p>
          <a:p>
            <a:r>
              <a:rPr lang="pl-PL"/>
              <a:t>Ryzyko wystąpienia objawów psychotycznych u krewnych 1. stopnia chorych z depresją psychotyczną – 37%</a:t>
            </a:r>
          </a:p>
          <a:p>
            <a:r>
              <a:rPr lang="pl-PL"/>
              <a:t>Gen DA-beta- hydroksylazy (DBH)</a:t>
            </a:r>
          </a:p>
          <a:p>
            <a:r>
              <a:rPr lang="pl-PL"/>
              <a:t>Gen DRD4</a:t>
            </a:r>
          </a:p>
          <a:p>
            <a:endParaRPr lang="pl-PL"/>
          </a:p>
          <a:p>
            <a:endParaRPr lang="pl-PL"/>
          </a:p>
        </p:txBody>
      </p:sp>
      <p:sp>
        <p:nvSpPr>
          <p:cNvPr id="4" name="Symbol zastępczy stopki 3"/>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2911383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p:txBody>
          <a:bodyPr/>
          <a:lstStyle/>
          <a:p>
            <a:r>
              <a:rPr lang="pl-PL" sz="2800" dirty="0"/>
              <a:t>Biologiczne „markery” depresji psychotycznej (</a:t>
            </a:r>
            <a:r>
              <a:rPr lang="pl-PL" sz="2800" dirty="0" err="1"/>
              <a:t>vs</a:t>
            </a:r>
            <a:r>
              <a:rPr lang="pl-PL" sz="2800" dirty="0"/>
              <a:t>. depresja </a:t>
            </a:r>
            <a:r>
              <a:rPr lang="pl-PL" sz="2800" dirty="0" err="1"/>
              <a:t>niepsychotyczna</a:t>
            </a:r>
            <a:r>
              <a:rPr lang="pl-PL" sz="2800" dirty="0"/>
              <a:t>)</a:t>
            </a:r>
          </a:p>
        </p:txBody>
      </p:sp>
      <p:graphicFrame>
        <p:nvGraphicFramePr>
          <p:cNvPr id="4" name="Symbol zastępczy zawartości 3"/>
          <p:cNvGraphicFramePr>
            <a:graphicFrameLocks noGrp="1"/>
          </p:cNvGraphicFramePr>
          <p:nvPr>
            <p:ph idx="1"/>
          </p:nvPr>
        </p:nvGraphicFramePr>
        <p:xfrm>
          <a:off x="228600" y="1447800"/>
          <a:ext cx="8610600" cy="2926080"/>
        </p:xfrm>
        <a:graphic>
          <a:graphicData uri="http://schemas.openxmlformats.org/drawingml/2006/table">
            <a:tbl>
              <a:tblPr firstRow="1" bandRow="1">
                <a:tableStyleId>{5C22544A-7EE6-4342-B048-85BDC9FD1C3A}</a:tableStyleId>
              </a:tblPr>
              <a:tblGrid>
                <a:gridCol w="6173933">
                  <a:extLst>
                    <a:ext uri="{9D8B030D-6E8A-4147-A177-3AD203B41FA5}">
                      <a16:colId xmlns:a16="http://schemas.microsoft.com/office/drawing/2014/main" val="20000"/>
                    </a:ext>
                  </a:extLst>
                </a:gridCol>
                <a:gridCol w="2436667">
                  <a:extLst>
                    <a:ext uri="{9D8B030D-6E8A-4147-A177-3AD203B41FA5}">
                      <a16:colId xmlns:a16="http://schemas.microsoft.com/office/drawing/2014/main" val="20001"/>
                    </a:ext>
                  </a:extLst>
                </a:gridCol>
              </a:tblGrid>
              <a:tr h="370840">
                <a:tc>
                  <a:txBody>
                    <a:bodyPr/>
                    <a:lstStyle/>
                    <a:p>
                      <a:r>
                        <a:rPr lang="pl-PL" sz="2800" dirty="0"/>
                        <a:t>Zmienna </a:t>
                      </a:r>
                    </a:p>
                  </a:txBody>
                  <a:tcPr marL="95673" marR="95673"/>
                </a:tc>
                <a:tc>
                  <a:txBody>
                    <a:bodyPr/>
                    <a:lstStyle/>
                    <a:p>
                      <a:r>
                        <a:rPr lang="pl-PL" sz="2800" dirty="0"/>
                        <a:t>Zmiana </a:t>
                      </a:r>
                    </a:p>
                  </a:txBody>
                  <a:tcPr marL="95673" marR="95673"/>
                </a:tc>
                <a:extLst>
                  <a:ext uri="{0D108BD9-81ED-4DB2-BD59-A6C34878D82A}">
                    <a16:rowId xmlns:a16="http://schemas.microsoft.com/office/drawing/2014/main" val="10000"/>
                  </a:ext>
                </a:extLst>
              </a:tr>
              <a:tr h="370840">
                <a:tc>
                  <a:txBody>
                    <a:bodyPr/>
                    <a:lstStyle/>
                    <a:p>
                      <a:r>
                        <a:rPr lang="pl-PL" sz="2800" dirty="0" err="1"/>
                        <a:t>Dysregulacja</a:t>
                      </a:r>
                      <a:r>
                        <a:rPr lang="pl-PL" sz="2800" dirty="0"/>
                        <a:t> osi HPA</a:t>
                      </a:r>
                    </a:p>
                  </a:txBody>
                  <a:tcPr marL="95673" marR="95673"/>
                </a:tc>
                <a:tc>
                  <a:txBody>
                    <a:bodyPr/>
                    <a:lstStyle/>
                    <a:p>
                      <a:pPr algn="ctr"/>
                      <a:r>
                        <a:rPr lang="pl-PL" sz="2800" dirty="0">
                          <a:sym typeface="Symbol"/>
                        </a:rPr>
                        <a:t></a:t>
                      </a:r>
                      <a:endParaRPr lang="pl-PL" sz="2800" dirty="0"/>
                    </a:p>
                  </a:txBody>
                  <a:tcPr marL="95673" marR="95673"/>
                </a:tc>
                <a:extLst>
                  <a:ext uri="{0D108BD9-81ED-4DB2-BD59-A6C34878D82A}">
                    <a16:rowId xmlns:a16="http://schemas.microsoft.com/office/drawing/2014/main" val="10001"/>
                  </a:ext>
                </a:extLst>
              </a:tr>
              <a:tr h="370840">
                <a:tc>
                  <a:txBody>
                    <a:bodyPr/>
                    <a:lstStyle/>
                    <a:p>
                      <a:r>
                        <a:rPr lang="pl-PL" sz="2800" dirty="0"/>
                        <a:t>Indeks komory / objętość mózgu</a:t>
                      </a:r>
                    </a:p>
                  </a:txBody>
                  <a:tcPr marL="95673" marR="9567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800" dirty="0">
                          <a:sym typeface="Symbol"/>
                        </a:rPr>
                        <a:t></a:t>
                      </a:r>
                      <a:endParaRPr lang="pl-PL" sz="2800" dirty="0"/>
                    </a:p>
                    <a:p>
                      <a:pPr algn="ctr"/>
                      <a:endParaRPr lang="pl-PL" sz="2800" dirty="0"/>
                    </a:p>
                  </a:txBody>
                  <a:tcPr marL="95673" marR="95673"/>
                </a:tc>
                <a:extLst>
                  <a:ext uri="{0D108BD9-81ED-4DB2-BD59-A6C34878D82A}">
                    <a16:rowId xmlns:a16="http://schemas.microsoft.com/office/drawing/2014/main" val="10002"/>
                  </a:ext>
                </a:extLst>
              </a:tr>
              <a:tr h="370840">
                <a:tc>
                  <a:txBody>
                    <a:bodyPr/>
                    <a:lstStyle/>
                    <a:p>
                      <a:r>
                        <a:rPr lang="pl-PL" sz="2800" dirty="0"/>
                        <a:t>Latencja REM</a:t>
                      </a:r>
                    </a:p>
                  </a:txBody>
                  <a:tcPr marL="95673" marR="9567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800" dirty="0">
                          <a:sym typeface="Symbol"/>
                        </a:rPr>
                        <a:t></a:t>
                      </a:r>
                      <a:endParaRPr lang="pl-PL" sz="2800" dirty="0"/>
                    </a:p>
                    <a:p>
                      <a:pPr algn="ctr"/>
                      <a:endParaRPr lang="pl-PL" sz="2800" dirty="0"/>
                    </a:p>
                  </a:txBody>
                  <a:tcPr marL="95673" marR="95673"/>
                </a:tc>
                <a:extLst>
                  <a:ext uri="{0D108BD9-81ED-4DB2-BD59-A6C34878D82A}">
                    <a16:rowId xmlns:a16="http://schemas.microsoft.com/office/drawing/2014/main" val="10003"/>
                  </a:ext>
                </a:extLst>
              </a:tr>
            </a:tbl>
          </a:graphicData>
        </a:graphic>
      </p:graphicFrame>
      <p:sp>
        <p:nvSpPr>
          <p:cNvPr id="5" name="Symbol zastępczy stopki 4"/>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4003644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sz="3200" dirty="0"/>
              <a:t>Kliniczne  „markery” depresji psychotycznej (</a:t>
            </a:r>
            <a:r>
              <a:rPr lang="pl-PL" sz="3200" dirty="0" err="1"/>
              <a:t>vs</a:t>
            </a:r>
            <a:r>
              <a:rPr lang="pl-PL" sz="3200" dirty="0"/>
              <a:t>. depresja </a:t>
            </a:r>
            <a:r>
              <a:rPr lang="pl-PL" sz="3200" dirty="0" err="1"/>
              <a:t>niepsychotyczna</a:t>
            </a:r>
            <a:r>
              <a:rPr lang="pl-PL" sz="3200" dirty="0"/>
              <a:t>)</a:t>
            </a:r>
          </a:p>
        </p:txBody>
      </p:sp>
      <p:sp>
        <p:nvSpPr>
          <p:cNvPr id="5" name="Symbol zastępczy tekstu 4"/>
          <p:cNvSpPr>
            <a:spLocks noGrp="1"/>
          </p:cNvSpPr>
          <p:nvPr>
            <p:ph type="body" idx="1"/>
          </p:nvPr>
        </p:nvSpPr>
        <p:spPr/>
        <p:txBody>
          <a:bodyPr/>
          <a:lstStyle/>
          <a:p>
            <a:r>
              <a:rPr lang="pl-PL" dirty="0"/>
              <a:t>Cechy główne </a:t>
            </a:r>
          </a:p>
        </p:txBody>
      </p:sp>
      <p:sp>
        <p:nvSpPr>
          <p:cNvPr id="6" name="Symbol zastępczy zawartości 5"/>
          <p:cNvSpPr>
            <a:spLocks noGrp="1"/>
          </p:cNvSpPr>
          <p:nvPr>
            <p:ph sz="half" idx="2"/>
          </p:nvPr>
        </p:nvSpPr>
        <p:spPr/>
        <p:txBody>
          <a:bodyPr/>
          <a:lstStyle/>
          <a:p>
            <a:r>
              <a:rPr lang="pl-PL" dirty="0"/>
              <a:t>Poczucie winy</a:t>
            </a:r>
          </a:p>
          <a:p>
            <a:r>
              <a:rPr lang="pl-PL" dirty="0"/>
              <a:t>Brak dobowych wahań nastroju</a:t>
            </a:r>
          </a:p>
          <a:p>
            <a:r>
              <a:rPr lang="pl-PL" dirty="0"/>
              <a:t>Znaczące zaburzenia aktywności psychomotorycznej: spowolnienie / agitacja</a:t>
            </a:r>
          </a:p>
          <a:p>
            <a:r>
              <a:rPr lang="pl-PL" dirty="0"/>
              <a:t>Brak wczesnego budzenia się</a:t>
            </a:r>
          </a:p>
        </p:txBody>
      </p:sp>
      <p:sp>
        <p:nvSpPr>
          <p:cNvPr id="7" name="Symbol zastępczy tekstu 6"/>
          <p:cNvSpPr>
            <a:spLocks noGrp="1"/>
          </p:cNvSpPr>
          <p:nvPr>
            <p:ph type="body" sz="quarter" idx="3"/>
          </p:nvPr>
        </p:nvSpPr>
        <p:spPr/>
        <p:txBody>
          <a:bodyPr/>
          <a:lstStyle/>
          <a:p>
            <a:r>
              <a:rPr lang="pl-PL" dirty="0"/>
              <a:t>Wysoki poziom</a:t>
            </a:r>
          </a:p>
        </p:txBody>
      </p:sp>
      <p:sp>
        <p:nvSpPr>
          <p:cNvPr id="8" name="Symbol zastępczy zawartości 7"/>
          <p:cNvSpPr>
            <a:spLocks noGrp="1"/>
          </p:cNvSpPr>
          <p:nvPr>
            <p:ph sz="quarter" idx="4"/>
          </p:nvPr>
        </p:nvSpPr>
        <p:spPr/>
        <p:txBody>
          <a:bodyPr/>
          <a:lstStyle/>
          <a:p>
            <a:r>
              <a:rPr lang="pl-PL" dirty="0"/>
              <a:t>Zaburzeń poznawczych</a:t>
            </a:r>
          </a:p>
          <a:p>
            <a:r>
              <a:rPr lang="pl-PL" dirty="0"/>
              <a:t>Lęku</a:t>
            </a:r>
          </a:p>
          <a:p>
            <a:r>
              <a:rPr lang="pl-PL" dirty="0"/>
              <a:t>Poczucia beznadziejności</a:t>
            </a:r>
          </a:p>
          <a:p>
            <a:r>
              <a:rPr lang="pl-PL" dirty="0"/>
              <a:t>Hipochondrii</a:t>
            </a:r>
          </a:p>
          <a:p>
            <a:r>
              <a:rPr lang="pl-PL" dirty="0"/>
              <a:t>Skarg somatycznych</a:t>
            </a:r>
          </a:p>
        </p:txBody>
      </p:sp>
      <p:sp>
        <p:nvSpPr>
          <p:cNvPr id="9" name="Symbol zastępczy stopki 8"/>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1309815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l-PL" sz="2400"/>
              <a:t>7 koniecznych pytań do zadania osobie z ryzykiem depresji – czy w ciągu ostatnich 2 tygodni cierpiał /a Pan/i</a:t>
            </a:r>
            <a:br>
              <a:rPr lang="pl-PL" sz="2400"/>
            </a:br>
            <a:r>
              <a:rPr lang="pl-PL" sz="2400"/>
              <a:t>Depresja (</a:t>
            </a:r>
            <a:r>
              <a:rPr lang="pl-PL" sz="2400" u="sng"/>
              <a:t>tendencje suicydialne</a:t>
            </a:r>
            <a:r>
              <a:rPr lang="pl-PL" sz="2400"/>
              <a:t>)</a:t>
            </a:r>
          </a:p>
        </p:txBody>
      </p:sp>
      <p:sp>
        <p:nvSpPr>
          <p:cNvPr id="17411" name="Rectangle 3"/>
          <p:cNvSpPr>
            <a:spLocks noGrp="1" noChangeArrowheads="1"/>
          </p:cNvSpPr>
          <p:nvPr>
            <p:ph idx="1"/>
          </p:nvPr>
        </p:nvSpPr>
        <p:spPr/>
        <p:txBody>
          <a:bodyPr/>
          <a:lstStyle/>
          <a:p>
            <a:pPr marL="609600" indent="-609600" eaLnBrk="1" hangingPunct="1">
              <a:buFontTx/>
              <a:buAutoNum type="arabicPeriod"/>
            </a:pPr>
            <a:r>
              <a:rPr lang="pl-PL" u="sng"/>
              <a:t>Niechęć do życia</a:t>
            </a:r>
          </a:p>
          <a:p>
            <a:pPr marL="609600" indent="-609600" eaLnBrk="1" hangingPunct="1">
              <a:buFontTx/>
              <a:buAutoNum type="arabicPeriod"/>
            </a:pPr>
            <a:r>
              <a:rPr lang="pl-PL"/>
              <a:t>Smutek</a:t>
            </a:r>
          </a:p>
          <a:p>
            <a:pPr marL="609600" indent="-609600" eaLnBrk="1" hangingPunct="1">
              <a:buFontTx/>
              <a:buAutoNum type="arabicPeriod"/>
            </a:pPr>
            <a:r>
              <a:rPr lang="pl-PL"/>
              <a:t>Kłopoty ze snem</a:t>
            </a:r>
          </a:p>
          <a:p>
            <a:pPr marL="609600" indent="-609600" eaLnBrk="1" hangingPunct="1">
              <a:buFontTx/>
              <a:buAutoNum type="arabicPeriod"/>
            </a:pPr>
            <a:r>
              <a:rPr lang="pl-PL" u="sng"/>
              <a:t>Poczucie beznadziejności swojej sytuacji</a:t>
            </a:r>
          </a:p>
          <a:p>
            <a:pPr marL="609600" indent="-609600" eaLnBrk="1" hangingPunct="1">
              <a:buFontTx/>
              <a:buAutoNum type="arabicPeriod"/>
            </a:pPr>
            <a:r>
              <a:rPr lang="pl-PL"/>
              <a:t>Utrata zainteresowań</a:t>
            </a:r>
          </a:p>
          <a:p>
            <a:pPr marL="609600" indent="-609600" eaLnBrk="1" hangingPunct="1">
              <a:buFontTx/>
              <a:buAutoNum type="arabicPeriod"/>
            </a:pPr>
            <a:r>
              <a:rPr lang="pl-PL" u="sng"/>
              <a:t>Chęć pozbawienia się życia</a:t>
            </a:r>
          </a:p>
          <a:p>
            <a:pPr marL="609600" indent="-609600" eaLnBrk="1" hangingPunct="1">
              <a:buFontTx/>
              <a:buAutoNum type="arabicPeriod"/>
            </a:pPr>
            <a:r>
              <a:rPr lang="pl-PL"/>
              <a:t>Zaburzenia apetytu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sz="2400" dirty="0"/>
              <a:t>Kliniczne markery depresji psychotycznej w wieku późniejszym w porównaniu z osobami młodszymi i markery depresji psychotycznej w okresie dojrzewania </a:t>
            </a:r>
          </a:p>
        </p:txBody>
      </p:sp>
      <p:sp>
        <p:nvSpPr>
          <p:cNvPr id="9" name="Symbol zastępczy tekstu 8"/>
          <p:cNvSpPr>
            <a:spLocks noGrp="1"/>
          </p:cNvSpPr>
          <p:nvPr>
            <p:ph type="body" idx="1"/>
          </p:nvPr>
        </p:nvSpPr>
        <p:spPr/>
        <p:txBody>
          <a:bodyPr/>
          <a:lstStyle/>
          <a:p>
            <a:r>
              <a:rPr lang="pl-PL" sz="1400" dirty="0">
                <a:effectLst>
                  <a:outerShdw blurRad="38100" dist="38100" dir="2700000" algn="tl">
                    <a:srgbClr val="000000">
                      <a:alpha val="43137"/>
                    </a:srgbClr>
                  </a:outerShdw>
                </a:effectLst>
              </a:rPr>
              <a:t>kliniczne markery depresji psychotycznej w wieku późniejszym w porównaniu z osobami młodszymi</a:t>
            </a:r>
          </a:p>
        </p:txBody>
      </p:sp>
      <p:sp>
        <p:nvSpPr>
          <p:cNvPr id="8" name="Symbol zastępczy zawartości 7"/>
          <p:cNvSpPr>
            <a:spLocks noGrp="1"/>
          </p:cNvSpPr>
          <p:nvPr>
            <p:ph sz="half" idx="2"/>
          </p:nvPr>
        </p:nvSpPr>
        <p:spPr/>
        <p:txBody>
          <a:bodyPr/>
          <a:lstStyle/>
          <a:p>
            <a:r>
              <a:rPr lang="pl-PL" sz="2000" dirty="0"/>
              <a:t>Wyższy poziom poczucia winy</a:t>
            </a:r>
          </a:p>
          <a:p>
            <a:r>
              <a:rPr lang="pl-PL" sz="2000" dirty="0"/>
              <a:t>Większe nasilenie objawów depresyjnych</a:t>
            </a:r>
          </a:p>
          <a:p>
            <a:r>
              <a:rPr lang="pl-PL" sz="2000" dirty="0"/>
              <a:t>Częstsze deficyty poznawcze</a:t>
            </a:r>
          </a:p>
          <a:p>
            <a:r>
              <a:rPr lang="pl-PL" sz="2000" dirty="0"/>
              <a:t>Częstsze urojenia somatyczne (w tym nihilistyczne)</a:t>
            </a:r>
          </a:p>
          <a:p>
            <a:r>
              <a:rPr lang="pl-PL" sz="2000" dirty="0"/>
              <a:t>Częstsze urojenia katastroficzne </a:t>
            </a:r>
          </a:p>
          <a:p>
            <a:endParaRPr lang="pl-PL" dirty="0"/>
          </a:p>
        </p:txBody>
      </p:sp>
      <p:sp>
        <p:nvSpPr>
          <p:cNvPr id="10" name="Symbol zastępczy tekstu 9"/>
          <p:cNvSpPr>
            <a:spLocks noGrp="1"/>
          </p:cNvSpPr>
          <p:nvPr>
            <p:ph type="body" sz="quarter" idx="3"/>
          </p:nvPr>
        </p:nvSpPr>
        <p:spPr/>
        <p:txBody>
          <a:bodyPr/>
          <a:lstStyle/>
          <a:p>
            <a:r>
              <a:rPr lang="pl-PL" sz="2000" dirty="0"/>
              <a:t>markery depresji psychotycznej w okresie dojrzewania </a:t>
            </a:r>
          </a:p>
        </p:txBody>
      </p:sp>
      <p:sp>
        <p:nvSpPr>
          <p:cNvPr id="11" name="Symbol zastępczy zawartości 10"/>
          <p:cNvSpPr>
            <a:spLocks noGrp="1"/>
          </p:cNvSpPr>
          <p:nvPr>
            <p:ph sz="quarter" idx="4"/>
          </p:nvPr>
        </p:nvSpPr>
        <p:spPr/>
        <p:txBody>
          <a:bodyPr/>
          <a:lstStyle/>
          <a:p>
            <a:r>
              <a:rPr lang="pl-PL" dirty="0" err="1"/>
              <a:t>Suicydialność</a:t>
            </a:r>
            <a:endParaRPr lang="pl-PL" dirty="0"/>
          </a:p>
          <a:p>
            <a:r>
              <a:rPr lang="pl-PL" dirty="0"/>
              <a:t>SPA</a:t>
            </a:r>
          </a:p>
          <a:p>
            <a:r>
              <a:rPr lang="pl-PL" dirty="0"/>
              <a:t>Historia rodzinna przemocy </a:t>
            </a:r>
          </a:p>
          <a:p>
            <a:r>
              <a:rPr lang="pl-PL" dirty="0"/>
              <a:t>PTSD </a:t>
            </a:r>
          </a:p>
        </p:txBody>
      </p:sp>
      <p:sp>
        <p:nvSpPr>
          <p:cNvPr id="2" name="Symbol zastępczy stopki 1"/>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3335691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r>
              <a:rPr lang="pl-PL" dirty="0"/>
              <a:t>Poporodowa depresja psychotyczna </a:t>
            </a:r>
          </a:p>
        </p:txBody>
      </p:sp>
      <p:sp>
        <p:nvSpPr>
          <p:cNvPr id="10" name="Symbol zastępczy tekstu 9"/>
          <p:cNvSpPr>
            <a:spLocks noGrp="1"/>
          </p:cNvSpPr>
          <p:nvPr>
            <p:ph type="body" idx="1"/>
          </p:nvPr>
        </p:nvSpPr>
        <p:spPr/>
        <p:txBody>
          <a:bodyPr/>
          <a:lstStyle/>
          <a:p>
            <a:r>
              <a:rPr lang="pl-PL" dirty="0"/>
              <a:t>Epidemiologia i czynniki ryzyka </a:t>
            </a:r>
          </a:p>
        </p:txBody>
      </p:sp>
      <p:sp>
        <p:nvSpPr>
          <p:cNvPr id="11" name="Symbol zastępczy zawartości 10"/>
          <p:cNvSpPr>
            <a:spLocks noGrp="1"/>
          </p:cNvSpPr>
          <p:nvPr>
            <p:ph sz="half" idx="2"/>
          </p:nvPr>
        </p:nvSpPr>
        <p:spPr/>
        <p:txBody>
          <a:bodyPr/>
          <a:lstStyle/>
          <a:p>
            <a:r>
              <a:rPr lang="pl-PL" sz="2000" dirty="0"/>
              <a:t>1-2 na 1000 porodów</a:t>
            </a:r>
          </a:p>
          <a:p>
            <a:r>
              <a:rPr lang="pl-PL" sz="2000" dirty="0"/>
              <a:t>Początek w pierwszym miesiącu po porodzie</a:t>
            </a:r>
          </a:p>
          <a:p>
            <a:r>
              <a:rPr lang="pl-PL" sz="2000" dirty="0"/>
              <a:t>Czynniki ryzyka</a:t>
            </a:r>
          </a:p>
          <a:p>
            <a:r>
              <a:rPr lang="pl-PL" sz="2000" dirty="0"/>
              <a:t>Wcześniejsze rozpoznania depresji poporodowej</a:t>
            </a:r>
          </a:p>
          <a:p>
            <a:r>
              <a:rPr lang="pl-PL" sz="2000" dirty="0"/>
              <a:t>Wcześniejsze epizody depresji</a:t>
            </a:r>
          </a:p>
          <a:p>
            <a:r>
              <a:rPr lang="pl-PL" sz="2000" dirty="0"/>
              <a:t>Wcześniejsze PMDD</a:t>
            </a:r>
          </a:p>
          <a:p>
            <a:r>
              <a:rPr lang="pl-PL" sz="2000" dirty="0"/>
              <a:t>Brak wsparcia społecznego </a:t>
            </a:r>
          </a:p>
        </p:txBody>
      </p:sp>
      <p:sp>
        <p:nvSpPr>
          <p:cNvPr id="12" name="Symbol zastępczy tekstu 11"/>
          <p:cNvSpPr>
            <a:spLocks noGrp="1"/>
          </p:cNvSpPr>
          <p:nvPr>
            <p:ph type="body" sz="quarter" idx="3"/>
          </p:nvPr>
        </p:nvSpPr>
        <p:spPr/>
        <p:txBody>
          <a:bodyPr/>
          <a:lstStyle/>
          <a:p>
            <a:r>
              <a:rPr lang="pl-PL" dirty="0"/>
              <a:t>Objawy </a:t>
            </a:r>
          </a:p>
        </p:txBody>
      </p:sp>
      <p:sp>
        <p:nvSpPr>
          <p:cNvPr id="13" name="Symbol zastępczy zawartości 12"/>
          <p:cNvSpPr>
            <a:spLocks noGrp="1"/>
          </p:cNvSpPr>
          <p:nvPr>
            <p:ph sz="quarter" idx="4"/>
          </p:nvPr>
        </p:nvSpPr>
        <p:spPr/>
        <p:txBody>
          <a:bodyPr/>
          <a:lstStyle/>
          <a:p>
            <a:r>
              <a:rPr lang="pl-PL" sz="2000" dirty="0"/>
              <a:t>Smutek</a:t>
            </a:r>
          </a:p>
          <a:p>
            <a:r>
              <a:rPr lang="pl-PL" sz="2000" dirty="0"/>
              <a:t>Lęk</a:t>
            </a:r>
          </a:p>
          <a:p>
            <a:r>
              <a:rPr lang="pl-PL" sz="2000" dirty="0"/>
              <a:t>Zaburzenia pierwszej fazy snu</a:t>
            </a:r>
          </a:p>
          <a:p>
            <a:r>
              <a:rPr lang="pl-PL" sz="2000" dirty="0"/>
              <a:t>Zmiany łaknienia</a:t>
            </a:r>
          </a:p>
          <a:p>
            <a:r>
              <a:rPr lang="pl-PL" sz="2000" dirty="0"/>
              <a:t>Agitacja </a:t>
            </a:r>
          </a:p>
          <a:p>
            <a:r>
              <a:rPr lang="pl-PL" sz="2000" dirty="0"/>
              <a:t>Przekonanie o macierzyńskiej niewydolności</a:t>
            </a:r>
          </a:p>
          <a:p>
            <a:r>
              <a:rPr lang="pl-PL" sz="2000" dirty="0"/>
              <a:t>Niezdolność do cieszenia się dzieckiem</a:t>
            </a:r>
          </a:p>
          <a:p>
            <a:r>
              <a:rPr lang="pl-PL" sz="2000" dirty="0"/>
              <a:t>Urojenia i omamy obejmujące dziecko </a:t>
            </a:r>
          </a:p>
        </p:txBody>
      </p:sp>
      <p:sp>
        <p:nvSpPr>
          <p:cNvPr id="2" name="Symbol zastępczy stopki 1"/>
          <p:cNvSpPr>
            <a:spLocks noGrp="1"/>
          </p:cNvSpPr>
          <p:nvPr>
            <p:ph type="ftr" sz="quarter" idx="11"/>
          </p:nvPr>
        </p:nvSpPr>
        <p:spPr/>
        <p:txBody>
          <a:bodyPr/>
          <a:lstStyle/>
          <a:p>
            <a:pPr>
              <a:defRPr/>
            </a:pPr>
            <a:r>
              <a:rPr lang="pl-PL"/>
              <a:t>Rotchild 2009</a:t>
            </a:r>
          </a:p>
        </p:txBody>
      </p:sp>
    </p:spTree>
    <p:extLst>
      <p:ext uri="{BB962C8B-B14F-4D97-AF65-F5344CB8AC3E}">
        <p14:creationId xmlns:p14="http://schemas.microsoft.com/office/powerpoint/2010/main" val="42282467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A3D35B01-0C40-48D0-88FF-BEB67FAF4118}" type="slidenum">
              <a:rPr lang="pl-PL"/>
              <a:pPr/>
              <a:t>42</a:t>
            </a:fld>
            <a:endParaRPr lang="pl-PL"/>
          </a:p>
        </p:txBody>
      </p:sp>
      <p:sp>
        <p:nvSpPr>
          <p:cNvPr id="183300" name="Text Box 4"/>
          <p:cNvSpPr txBox="1">
            <a:spLocks noChangeArrowheads="1"/>
          </p:cNvSpPr>
          <p:nvPr/>
        </p:nvSpPr>
        <p:spPr bwMode="auto">
          <a:xfrm>
            <a:off x="0" y="333375"/>
            <a:ext cx="9144000" cy="45720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400">
                <a:latin typeface="Times New Roman" charset="0"/>
              </a:rPr>
              <a:t> 		</a:t>
            </a:r>
          </a:p>
        </p:txBody>
      </p:sp>
      <p:graphicFrame>
        <p:nvGraphicFramePr>
          <p:cNvPr id="183301" name="Object 5"/>
          <p:cNvGraphicFramePr>
            <a:graphicFrameLocks noChangeAspect="1"/>
          </p:cNvGraphicFramePr>
          <p:nvPr/>
        </p:nvGraphicFramePr>
        <p:xfrm>
          <a:off x="0" y="434975"/>
          <a:ext cx="9072563" cy="6434138"/>
        </p:xfrm>
        <a:graphic>
          <a:graphicData uri="http://schemas.openxmlformats.org/presentationml/2006/ole">
            <mc:AlternateContent xmlns:mc="http://schemas.openxmlformats.org/markup-compatibility/2006">
              <mc:Choice xmlns:v="urn:schemas-microsoft-com:vml" Requires="v">
                <p:oleObj spid="_x0000_s183332" name="Wykres" r:id="rId4" imgW="4324320" imgH="3066960" progId="MSGraph.Chart.8">
                  <p:embed followColorScheme="full"/>
                </p:oleObj>
              </mc:Choice>
              <mc:Fallback>
                <p:oleObj name="Wykres" r:id="rId4" imgW="4324320" imgH="3066960"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4975"/>
                        <a:ext cx="9072563"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2" name="Rectangle 6"/>
          <p:cNvSpPr>
            <a:spLocks noChangeArrowheads="1"/>
          </p:cNvSpPr>
          <p:nvPr/>
        </p:nvSpPr>
        <p:spPr bwMode="auto">
          <a:xfrm>
            <a:off x="0" y="188913"/>
            <a:ext cx="9144000" cy="647700"/>
          </a:xfrm>
          <a:prstGeom prst="rect">
            <a:avLst/>
          </a:prstGeom>
          <a:noFill/>
          <a:ln w="9525">
            <a:noFill/>
            <a:miter lim="800000"/>
            <a:headEnd/>
            <a:tailEnd/>
          </a:ln>
          <a:effectLst/>
        </p:spPr>
        <p:txBody>
          <a:bodyPr anchor="ctr"/>
          <a:lstStyle/>
          <a:p>
            <a:r>
              <a:rPr lang="pl-PL" sz="2400" b="1">
                <a:latin typeface="Times New Roman" charset="0"/>
              </a:rPr>
              <a:t>depresje wśród pacjentów z chorobami somatycznymi</a:t>
            </a:r>
          </a:p>
        </p:txBody>
      </p:sp>
      <p:sp>
        <p:nvSpPr>
          <p:cNvPr id="183303" name="Rectangle 7"/>
          <p:cNvSpPr>
            <a:spLocks noChangeArrowheads="1"/>
          </p:cNvSpPr>
          <p:nvPr/>
        </p:nvSpPr>
        <p:spPr bwMode="auto">
          <a:xfrm>
            <a:off x="7499350" y="6491288"/>
            <a:ext cx="1644650" cy="366712"/>
          </a:xfrm>
          <a:prstGeom prst="rect">
            <a:avLst/>
          </a:prstGeom>
          <a:noFill/>
          <a:ln w="9525">
            <a:noFill/>
            <a:miter lim="800000"/>
            <a:headEnd/>
            <a:tailEnd/>
          </a:ln>
          <a:effectLst/>
        </p:spPr>
        <p:txBody>
          <a:bodyPr wrap="none">
            <a:spAutoFit/>
          </a:bodyPr>
          <a:lstStyle/>
          <a:p>
            <a:r>
              <a:rPr lang="pl-PL" b="1">
                <a:solidFill>
                  <a:schemeClr val="tx2"/>
                </a:solidFill>
                <a:latin typeface="Times New Roman" charset="0"/>
              </a:rPr>
              <a:t>Pużyński, 2000</a:t>
            </a:r>
          </a:p>
        </p:txBody>
      </p:sp>
      <p:sp>
        <p:nvSpPr>
          <p:cNvPr id="183304" name="Oval 8"/>
          <p:cNvSpPr>
            <a:spLocks noChangeArrowheads="1"/>
          </p:cNvSpPr>
          <p:nvPr/>
        </p:nvSpPr>
        <p:spPr bwMode="auto">
          <a:xfrm>
            <a:off x="5219700"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5" name="Oval 9"/>
          <p:cNvSpPr>
            <a:spLocks noChangeArrowheads="1"/>
          </p:cNvSpPr>
          <p:nvPr/>
        </p:nvSpPr>
        <p:spPr bwMode="auto">
          <a:xfrm>
            <a:off x="6011863"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6" name="Oval 10"/>
          <p:cNvSpPr>
            <a:spLocks noChangeArrowheads="1"/>
          </p:cNvSpPr>
          <p:nvPr/>
        </p:nvSpPr>
        <p:spPr bwMode="auto">
          <a:xfrm>
            <a:off x="7596188"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
        <p:nvSpPr>
          <p:cNvPr id="183307" name="Oval 11"/>
          <p:cNvSpPr>
            <a:spLocks noChangeArrowheads="1"/>
          </p:cNvSpPr>
          <p:nvPr/>
        </p:nvSpPr>
        <p:spPr bwMode="auto">
          <a:xfrm>
            <a:off x="8388350" y="5013325"/>
            <a:ext cx="358775" cy="360363"/>
          </a:xfrm>
          <a:prstGeom prst="ellipse">
            <a:avLst/>
          </a:prstGeom>
          <a:gradFill rotWithShape="1">
            <a:gsLst>
              <a:gs pos="0">
                <a:srgbClr val="FF3300"/>
              </a:gs>
              <a:gs pos="100000">
                <a:schemeClr val="accent2"/>
              </a:gs>
            </a:gsLst>
            <a:path path="shape">
              <a:fillToRect l="50000" t="50000" r="50000" b="50000"/>
            </a:path>
          </a:gradFill>
          <a:ln w="9525">
            <a:noFill/>
            <a:round/>
            <a:headEnd/>
            <a:tailEnd/>
          </a:ln>
          <a:effectLst/>
        </p:spPr>
        <p:txBody>
          <a:bodyPr wrap="none" anchor="ctr"/>
          <a:lstStyle/>
          <a:p>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3304"/>
                                        </p:tgtEl>
                                        <p:attrNameLst>
                                          <p:attrName>style.visibility</p:attrName>
                                        </p:attrNameLst>
                                      </p:cBhvr>
                                      <p:to>
                                        <p:strVal val="visible"/>
                                      </p:to>
                                    </p:set>
                                    <p:anim calcmode="lin" valueType="num">
                                      <p:cBhvr>
                                        <p:cTn id="7" dur="500" fill="hold"/>
                                        <p:tgtEl>
                                          <p:spTgt spid="183304"/>
                                        </p:tgtEl>
                                        <p:attrNameLst>
                                          <p:attrName>ppt_w</p:attrName>
                                        </p:attrNameLst>
                                      </p:cBhvr>
                                      <p:tavLst>
                                        <p:tav tm="0">
                                          <p:val>
                                            <p:fltVal val="0"/>
                                          </p:val>
                                        </p:tav>
                                        <p:tav tm="100000">
                                          <p:val>
                                            <p:strVal val="#ppt_w"/>
                                          </p:val>
                                        </p:tav>
                                      </p:tavLst>
                                    </p:anim>
                                    <p:anim calcmode="lin" valueType="num">
                                      <p:cBhvr>
                                        <p:cTn id="8" dur="500" fill="hold"/>
                                        <p:tgtEl>
                                          <p:spTgt spid="183304"/>
                                        </p:tgtEl>
                                        <p:attrNameLst>
                                          <p:attrName>ppt_h</p:attrName>
                                        </p:attrNameLst>
                                      </p:cBhvr>
                                      <p:tavLst>
                                        <p:tav tm="0">
                                          <p:val>
                                            <p:fltVal val="0"/>
                                          </p:val>
                                        </p:tav>
                                        <p:tav tm="100000">
                                          <p:val>
                                            <p:strVal val="#ppt_h"/>
                                          </p:val>
                                        </p:tav>
                                      </p:tavLst>
                                    </p:anim>
                                    <p:animEffect transition="in" filter="fade">
                                      <p:cBhvr>
                                        <p:cTn id="9" dur="500"/>
                                        <p:tgtEl>
                                          <p:spTgt spid="18330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3305"/>
                                        </p:tgtEl>
                                        <p:attrNameLst>
                                          <p:attrName>style.visibility</p:attrName>
                                        </p:attrNameLst>
                                      </p:cBhvr>
                                      <p:to>
                                        <p:strVal val="visible"/>
                                      </p:to>
                                    </p:set>
                                    <p:anim calcmode="lin" valueType="num">
                                      <p:cBhvr>
                                        <p:cTn id="13" dur="500" fill="hold"/>
                                        <p:tgtEl>
                                          <p:spTgt spid="183305"/>
                                        </p:tgtEl>
                                        <p:attrNameLst>
                                          <p:attrName>ppt_w</p:attrName>
                                        </p:attrNameLst>
                                      </p:cBhvr>
                                      <p:tavLst>
                                        <p:tav tm="0">
                                          <p:val>
                                            <p:fltVal val="0"/>
                                          </p:val>
                                        </p:tav>
                                        <p:tav tm="100000">
                                          <p:val>
                                            <p:strVal val="#ppt_w"/>
                                          </p:val>
                                        </p:tav>
                                      </p:tavLst>
                                    </p:anim>
                                    <p:anim calcmode="lin" valueType="num">
                                      <p:cBhvr>
                                        <p:cTn id="14" dur="500" fill="hold"/>
                                        <p:tgtEl>
                                          <p:spTgt spid="183305"/>
                                        </p:tgtEl>
                                        <p:attrNameLst>
                                          <p:attrName>ppt_h</p:attrName>
                                        </p:attrNameLst>
                                      </p:cBhvr>
                                      <p:tavLst>
                                        <p:tav tm="0">
                                          <p:val>
                                            <p:fltVal val="0"/>
                                          </p:val>
                                        </p:tav>
                                        <p:tav tm="100000">
                                          <p:val>
                                            <p:strVal val="#ppt_h"/>
                                          </p:val>
                                        </p:tav>
                                      </p:tavLst>
                                    </p:anim>
                                    <p:animEffect transition="in" filter="fade">
                                      <p:cBhvr>
                                        <p:cTn id="15" dur="500"/>
                                        <p:tgtEl>
                                          <p:spTgt spid="18330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83306"/>
                                        </p:tgtEl>
                                        <p:attrNameLst>
                                          <p:attrName>style.visibility</p:attrName>
                                        </p:attrNameLst>
                                      </p:cBhvr>
                                      <p:to>
                                        <p:strVal val="visible"/>
                                      </p:to>
                                    </p:set>
                                    <p:anim calcmode="lin" valueType="num">
                                      <p:cBhvr>
                                        <p:cTn id="19" dur="500" fill="hold"/>
                                        <p:tgtEl>
                                          <p:spTgt spid="183306"/>
                                        </p:tgtEl>
                                        <p:attrNameLst>
                                          <p:attrName>ppt_w</p:attrName>
                                        </p:attrNameLst>
                                      </p:cBhvr>
                                      <p:tavLst>
                                        <p:tav tm="0">
                                          <p:val>
                                            <p:fltVal val="0"/>
                                          </p:val>
                                        </p:tav>
                                        <p:tav tm="100000">
                                          <p:val>
                                            <p:strVal val="#ppt_w"/>
                                          </p:val>
                                        </p:tav>
                                      </p:tavLst>
                                    </p:anim>
                                    <p:anim calcmode="lin" valueType="num">
                                      <p:cBhvr>
                                        <p:cTn id="20" dur="500" fill="hold"/>
                                        <p:tgtEl>
                                          <p:spTgt spid="183306"/>
                                        </p:tgtEl>
                                        <p:attrNameLst>
                                          <p:attrName>ppt_h</p:attrName>
                                        </p:attrNameLst>
                                      </p:cBhvr>
                                      <p:tavLst>
                                        <p:tav tm="0">
                                          <p:val>
                                            <p:fltVal val="0"/>
                                          </p:val>
                                        </p:tav>
                                        <p:tav tm="100000">
                                          <p:val>
                                            <p:strVal val="#ppt_h"/>
                                          </p:val>
                                        </p:tav>
                                      </p:tavLst>
                                    </p:anim>
                                    <p:animEffect transition="in" filter="fade">
                                      <p:cBhvr>
                                        <p:cTn id="21" dur="500"/>
                                        <p:tgtEl>
                                          <p:spTgt spid="183306"/>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83307"/>
                                        </p:tgtEl>
                                        <p:attrNameLst>
                                          <p:attrName>style.visibility</p:attrName>
                                        </p:attrNameLst>
                                      </p:cBhvr>
                                      <p:to>
                                        <p:strVal val="visible"/>
                                      </p:to>
                                    </p:set>
                                    <p:anim calcmode="lin" valueType="num">
                                      <p:cBhvr>
                                        <p:cTn id="25" dur="500" fill="hold"/>
                                        <p:tgtEl>
                                          <p:spTgt spid="183307"/>
                                        </p:tgtEl>
                                        <p:attrNameLst>
                                          <p:attrName>ppt_w</p:attrName>
                                        </p:attrNameLst>
                                      </p:cBhvr>
                                      <p:tavLst>
                                        <p:tav tm="0">
                                          <p:val>
                                            <p:fltVal val="0"/>
                                          </p:val>
                                        </p:tav>
                                        <p:tav tm="100000">
                                          <p:val>
                                            <p:strVal val="#ppt_w"/>
                                          </p:val>
                                        </p:tav>
                                      </p:tavLst>
                                    </p:anim>
                                    <p:anim calcmode="lin" valueType="num">
                                      <p:cBhvr>
                                        <p:cTn id="26" dur="500" fill="hold"/>
                                        <p:tgtEl>
                                          <p:spTgt spid="183307"/>
                                        </p:tgtEl>
                                        <p:attrNameLst>
                                          <p:attrName>ppt_h</p:attrName>
                                        </p:attrNameLst>
                                      </p:cBhvr>
                                      <p:tavLst>
                                        <p:tav tm="0">
                                          <p:val>
                                            <p:fltVal val="0"/>
                                          </p:val>
                                        </p:tav>
                                        <p:tav tm="100000">
                                          <p:val>
                                            <p:strVal val="#ppt_h"/>
                                          </p:val>
                                        </p:tav>
                                      </p:tavLst>
                                    </p:anim>
                                    <p:animEffect transition="in" filter="fade">
                                      <p:cBhvr>
                                        <p:cTn id="27" dur="500"/>
                                        <p:tgtEl>
                                          <p:spTgt spid="183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4" grpId="0" animBg="1"/>
      <p:bldP spid="183305" grpId="0" animBg="1"/>
      <p:bldP spid="183306" grpId="0" animBg="1"/>
      <p:bldP spid="18330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2"/>
          <p:cNvGraphicFramePr>
            <a:graphicFrameLocks noGrp="1" noChangeAspect="1"/>
          </p:cNvGraphicFramePr>
          <p:nvPr>
            <p:ph/>
          </p:nvPr>
        </p:nvGraphicFramePr>
        <p:xfrm>
          <a:off x="685800" y="442119"/>
          <a:ext cx="7772400" cy="5486400"/>
        </p:xfrm>
        <a:graphic>
          <a:graphicData uri="http://schemas.openxmlformats.org/presentationml/2006/ole">
            <mc:AlternateContent xmlns:mc="http://schemas.openxmlformats.org/markup-compatibility/2006">
              <mc:Choice xmlns:v="urn:schemas-microsoft-com:vml" Requires="v">
                <p:oleObj spid="_x0000_s191521" name="Wykres" r:id="rId4" imgW="7772490" imgH="5486400" progId="MSGraph.Chart.8">
                  <p:embed followColorScheme="full"/>
                </p:oleObj>
              </mc:Choice>
              <mc:Fallback>
                <p:oleObj name="Wykres" r:id="rId4" imgW="7772490" imgH="5486400" progId="MSGraph.Chart.8">
                  <p:embed followColorScheme="full"/>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2119"/>
                        <a:ext cx="77724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ymbol zastępczy numeru slajdu 4"/>
          <p:cNvSpPr>
            <a:spLocks noGrp="1"/>
          </p:cNvSpPr>
          <p:nvPr>
            <p:ph type="sldNum" sz="quarter" idx="12"/>
          </p:nvPr>
        </p:nvSpPr>
        <p:spPr/>
        <p:txBody>
          <a:bodyPr/>
          <a:lstStyle/>
          <a:p>
            <a:fld id="{77475593-1ED1-4E95-8248-EF9ADD7FAFBC}" type="slidenum">
              <a:rPr lang="pl-PL"/>
              <a:pPr/>
              <a:t>43</a:t>
            </a:fld>
            <a:endParaRPr lang="pl-PL"/>
          </a:p>
        </p:txBody>
      </p:sp>
      <p:sp>
        <p:nvSpPr>
          <p:cNvPr id="191491" name="Rectangle 3"/>
          <p:cNvSpPr>
            <a:spLocks noGrp="1" noChangeArrowheads="1"/>
          </p:cNvSpPr>
          <p:nvPr>
            <p:ph type="title" idx="4294967295"/>
          </p:nvPr>
        </p:nvSpPr>
        <p:spPr>
          <a:xfrm>
            <a:off x="0" y="165100"/>
            <a:ext cx="7772400" cy="1311275"/>
          </a:xfrm>
        </p:spPr>
        <p:txBody>
          <a:bodyPr>
            <a:normAutofit/>
          </a:bodyPr>
          <a:lstStyle/>
          <a:p>
            <a:r>
              <a:rPr lang="pl-PL" sz="4000">
                <a:solidFill>
                  <a:schemeClr val="accent2"/>
                </a:solidFill>
                <a:latin typeface="Comic Sans MS" pitchFamily="66" charset="0"/>
              </a:rPr>
              <a:t>o ile migrena zwiększa częstość występowania lęku i depresji?</a:t>
            </a:r>
            <a:r>
              <a:rPr lang="pl-PL" sz="4000">
                <a:latin typeface="Comic Sans MS" pitchFamily="66" charset="0"/>
              </a:rPr>
              <a:t> </a:t>
            </a:r>
            <a:endParaRPr lang="pl-PL" sz="1800">
              <a:latin typeface="Comic Sans MS" pitchFamily="66" charset="0"/>
            </a:endParaRPr>
          </a:p>
        </p:txBody>
      </p:sp>
      <p:sp>
        <p:nvSpPr>
          <p:cNvPr id="191492" name="Rectangle 4"/>
          <p:cNvSpPr>
            <a:spLocks noChangeArrowheads="1"/>
          </p:cNvSpPr>
          <p:nvPr/>
        </p:nvSpPr>
        <p:spPr bwMode="auto">
          <a:xfrm>
            <a:off x="5786438" y="6473825"/>
            <a:ext cx="3409950" cy="366713"/>
          </a:xfrm>
          <a:prstGeom prst="rect">
            <a:avLst/>
          </a:prstGeom>
          <a:noFill/>
          <a:ln w="9525">
            <a:noFill/>
            <a:miter lim="800000"/>
            <a:headEnd/>
            <a:tailEnd/>
          </a:ln>
          <a:effectLst/>
        </p:spPr>
        <p:txBody>
          <a:bodyPr wrap="none">
            <a:spAutoFit/>
          </a:bodyPr>
          <a:lstStyle/>
          <a:p>
            <a:pPr algn="r"/>
            <a:r>
              <a:rPr lang="pl-PL">
                <a:solidFill>
                  <a:schemeClr val="tx2"/>
                </a:solidFill>
                <a:latin typeface="Times New Roman" charset="0"/>
              </a:rPr>
              <a:t>Breslau i Davis, </a:t>
            </a:r>
            <a:r>
              <a:rPr lang="pl-PL" i="1">
                <a:solidFill>
                  <a:schemeClr val="tx2"/>
                </a:solidFill>
                <a:latin typeface="Times New Roman" charset="0"/>
              </a:rPr>
              <a:t>Cephalalgia</a:t>
            </a:r>
            <a:r>
              <a:rPr lang="pl-PL">
                <a:solidFill>
                  <a:schemeClr val="tx2"/>
                </a:solidFill>
                <a:latin typeface="Times New Roman" charset="0"/>
              </a:rPr>
              <a:t>, 1992</a:t>
            </a:r>
          </a:p>
        </p:txBody>
      </p:sp>
      <p:sp>
        <p:nvSpPr>
          <p:cNvPr id="191493" name="Text Box 5"/>
          <p:cNvSpPr txBox="1">
            <a:spLocks noChangeArrowheads="1"/>
          </p:cNvSpPr>
          <p:nvPr/>
        </p:nvSpPr>
        <p:spPr bwMode="auto">
          <a:xfrm>
            <a:off x="539750" y="1773238"/>
            <a:ext cx="863600" cy="4041775"/>
          </a:xfrm>
          <a:prstGeom prst="rect">
            <a:avLst/>
          </a:prstGeom>
          <a:noFill/>
          <a:ln w="9525">
            <a:noFill/>
            <a:miter lim="800000"/>
            <a:headEnd/>
            <a:tailEnd/>
          </a:ln>
          <a:effectLst/>
        </p:spPr>
        <p:txBody>
          <a:bodyPr>
            <a:spAutoFit/>
          </a:bodyPr>
          <a:lstStyle/>
          <a:p>
            <a:pPr algn="r">
              <a:spcBef>
                <a:spcPct val="50000"/>
              </a:spcBef>
            </a:pPr>
            <a:r>
              <a:rPr lang="pl-PL" sz="2800" b="1">
                <a:latin typeface="Times New Roman" charset="0"/>
              </a:rPr>
              <a:t>15x</a:t>
            </a:r>
          </a:p>
          <a:p>
            <a:pPr algn="r">
              <a:spcBef>
                <a:spcPct val="50000"/>
              </a:spcBef>
            </a:pPr>
            <a:endParaRPr lang="pl-PL" sz="2200" b="1">
              <a:latin typeface="Times New Roman" charset="0"/>
            </a:endParaRPr>
          </a:p>
          <a:p>
            <a:pPr algn="r">
              <a:spcBef>
                <a:spcPct val="50000"/>
              </a:spcBef>
            </a:pPr>
            <a:r>
              <a:rPr lang="pl-PL" sz="2800" b="1">
                <a:latin typeface="Times New Roman" charset="0"/>
              </a:rPr>
              <a:t>10x</a:t>
            </a:r>
          </a:p>
          <a:p>
            <a:pPr algn="r">
              <a:spcBef>
                <a:spcPct val="50000"/>
              </a:spcBef>
            </a:pPr>
            <a:endParaRPr lang="pl-PL" sz="2400" b="1">
              <a:latin typeface="Times New Roman" charset="0"/>
            </a:endParaRPr>
          </a:p>
          <a:p>
            <a:pPr algn="r">
              <a:spcBef>
                <a:spcPct val="50000"/>
              </a:spcBef>
            </a:pPr>
            <a:r>
              <a:rPr lang="pl-PL" sz="2800" b="1">
                <a:latin typeface="Times New Roman" charset="0"/>
              </a:rPr>
              <a:t>5x</a:t>
            </a:r>
          </a:p>
          <a:p>
            <a:pPr>
              <a:spcBef>
                <a:spcPct val="50000"/>
              </a:spcBef>
            </a:pPr>
            <a:endParaRPr lang="pl-PL" sz="2800" b="1">
              <a:latin typeface="Times New Roman" charset="0"/>
            </a:endParaRPr>
          </a:p>
          <a:p>
            <a:pPr>
              <a:spcBef>
                <a:spcPct val="50000"/>
              </a:spcBef>
            </a:pPr>
            <a:endParaRPr lang="pl-PL" sz="2400">
              <a:latin typeface="Times New Roman" charset="0"/>
            </a:endParaRPr>
          </a:p>
        </p:txBody>
      </p:sp>
      <p:sp>
        <p:nvSpPr>
          <p:cNvPr id="191494" name="AutoShape 6"/>
          <p:cNvSpPr>
            <a:spLocks noChangeArrowheads="1"/>
          </p:cNvSpPr>
          <p:nvPr/>
        </p:nvSpPr>
        <p:spPr bwMode="auto">
          <a:xfrm>
            <a:off x="2339975" y="2708275"/>
            <a:ext cx="1727200" cy="2881313"/>
          </a:xfrm>
          <a:prstGeom prst="upArrow">
            <a:avLst>
              <a:gd name="adj1" fmla="val 50000"/>
              <a:gd name="adj2" fmla="val 41705"/>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pl-PL"/>
          </a:p>
        </p:txBody>
      </p:sp>
      <p:sp>
        <p:nvSpPr>
          <p:cNvPr id="191495" name="AutoShape 7"/>
          <p:cNvSpPr>
            <a:spLocks noChangeArrowheads="1"/>
          </p:cNvSpPr>
          <p:nvPr/>
        </p:nvSpPr>
        <p:spPr bwMode="auto">
          <a:xfrm>
            <a:off x="5724525" y="4652963"/>
            <a:ext cx="1727200" cy="936625"/>
          </a:xfrm>
          <a:prstGeom prst="upArrow">
            <a:avLst>
              <a:gd name="adj1" fmla="val 50000"/>
              <a:gd name="adj2" fmla="val 25000"/>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p:cTn id="7" dur="5000" fill="hold"/>
                                        <p:tgtEl>
                                          <p:spTgt spid="191494"/>
                                        </p:tgtEl>
                                        <p:attrNameLst>
                                          <p:attrName>ppt_x</p:attrName>
                                        </p:attrNameLst>
                                      </p:cBhvr>
                                      <p:tavLst>
                                        <p:tav tm="0">
                                          <p:val>
                                            <p:strVal val="#ppt_x"/>
                                          </p:val>
                                        </p:tav>
                                        <p:tav tm="100000">
                                          <p:val>
                                            <p:strVal val="#ppt_x"/>
                                          </p:val>
                                        </p:tav>
                                      </p:tavLst>
                                    </p:anim>
                                    <p:anim calcmode="lin" valueType="num">
                                      <p:cBhvr>
                                        <p:cTn id="8" dur="5000" fill="hold"/>
                                        <p:tgtEl>
                                          <p:spTgt spid="191494"/>
                                        </p:tgtEl>
                                        <p:attrNameLst>
                                          <p:attrName>ppt_y</p:attrName>
                                        </p:attrNameLst>
                                      </p:cBhvr>
                                      <p:tavLst>
                                        <p:tav tm="0">
                                          <p:val>
                                            <p:strVal val="#ppt_y+#ppt_h/2"/>
                                          </p:val>
                                        </p:tav>
                                        <p:tav tm="100000">
                                          <p:val>
                                            <p:strVal val="#ppt_y"/>
                                          </p:val>
                                        </p:tav>
                                      </p:tavLst>
                                    </p:anim>
                                    <p:anim calcmode="lin" valueType="num">
                                      <p:cBhvr>
                                        <p:cTn id="9" dur="5000" fill="hold"/>
                                        <p:tgtEl>
                                          <p:spTgt spid="191494"/>
                                        </p:tgtEl>
                                        <p:attrNameLst>
                                          <p:attrName>ppt_w</p:attrName>
                                        </p:attrNameLst>
                                      </p:cBhvr>
                                      <p:tavLst>
                                        <p:tav tm="0">
                                          <p:val>
                                            <p:strVal val="#ppt_w"/>
                                          </p:val>
                                        </p:tav>
                                        <p:tav tm="100000">
                                          <p:val>
                                            <p:strVal val="#ppt_w"/>
                                          </p:val>
                                        </p:tav>
                                      </p:tavLst>
                                    </p:anim>
                                    <p:anim calcmode="lin" valueType="num">
                                      <p:cBhvr>
                                        <p:cTn id="10" dur="5000" fill="hold"/>
                                        <p:tgtEl>
                                          <p:spTgt spid="19149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91495"/>
                                        </p:tgtEl>
                                        <p:attrNameLst>
                                          <p:attrName>style.visibility</p:attrName>
                                        </p:attrNameLst>
                                      </p:cBhvr>
                                      <p:to>
                                        <p:strVal val="visible"/>
                                      </p:to>
                                    </p:set>
                                    <p:anim calcmode="lin" valueType="num">
                                      <p:cBhvr>
                                        <p:cTn id="15" dur="5000" fill="hold"/>
                                        <p:tgtEl>
                                          <p:spTgt spid="191495"/>
                                        </p:tgtEl>
                                        <p:attrNameLst>
                                          <p:attrName>ppt_x</p:attrName>
                                        </p:attrNameLst>
                                      </p:cBhvr>
                                      <p:tavLst>
                                        <p:tav tm="0">
                                          <p:val>
                                            <p:strVal val="#ppt_x"/>
                                          </p:val>
                                        </p:tav>
                                        <p:tav tm="100000">
                                          <p:val>
                                            <p:strVal val="#ppt_x"/>
                                          </p:val>
                                        </p:tav>
                                      </p:tavLst>
                                    </p:anim>
                                    <p:anim calcmode="lin" valueType="num">
                                      <p:cBhvr>
                                        <p:cTn id="16" dur="5000" fill="hold"/>
                                        <p:tgtEl>
                                          <p:spTgt spid="191495"/>
                                        </p:tgtEl>
                                        <p:attrNameLst>
                                          <p:attrName>ppt_y</p:attrName>
                                        </p:attrNameLst>
                                      </p:cBhvr>
                                      <p:tavLst>
                                        <p:tav tm="0">
                                          <p:val>
                                            <p:strVal val="#ppt_y+#ppt_h/2"/>
                                          </p:val>
                                        </p:tav>
                                        <p:tav tm="100000">
                                          <p:val>
                                            <p:strVal val="#ppt_y"/>
                                          </p:val>
                                        </p:tav>
                                      </p:tavLst>
                                    </p:anim>
                                    <p:anim calcmode="lin" valueType="num">
                                      <p:cBhvr>
                                        <p:cTn id="17" dur="5000" fill="hold"/>
                                        <p:tgtEl>
                                          <p:spTgt spid="191495"/>
                                        </p:tgtEl>
                                        <p:attrNameLst>
                                          <p:attrName>ppt_w</p:attrName>
                                        </p:attrNameLst>
                                      </p:cBhvr>
                                      <p:tavLst>
                                        <p:tav tm="0">
                                          <p:val>
                                            <p:strVal val="#ppt_w"/>
                                          </p:val>
                                        </p:tav>
                                        <p:tav tm="100000">
                                          <p:val>
                                            <p:strVal val="#ppt_w"/>
                                          </p:val>
                                        </p:tav>
                                      </p:tavLst>
                                    </p:anim>
                                    <p:anim calcmode="lin" valueType="num">
                                      <p:cBhvr>
                                        <p:cTn id="18" dur="5000" fill="hold"/>
                                        <p:tgtEl>
                                          <p:spTgt spid="191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animBg="1"/>
      <p:bldP spid="19149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a:xfrm>
            <a:off x="0" y="-96837"/>
            <a:ext cx="9144000" cy="457200"/>
          </a:xfrm>
        </p:spPr>
        <p:txBody>
          <a:bodyPr/>
          <a:lstStyle/>
          <a:p>
            <a:r>
              <a:rPr lang="pl-PL" sz="2000" b="0">
                <a:latin typeface="Comic Sans MS" pitchFamily="66" charset="0"/>
              </a:rPr>
              <a:t>depresje wśród osób ze stwardnieniem rozsianym</a:t>
            </a:r>
          </a:p>
        </p:txBody>
      </p:sp>
      <p:graphicFrame>
        <p:nvGraphicFramePr>
          <p:cNvPr id="194563" name="Object 3"/>
          <p:cNvGraphicFramePr>
            <a:graphicFrameLocks noGrp="1" noChangeAspect="1"/>
          </p:cNvGraphicFramePr>
          <p:nvPr>
            <p:ph sz="half" idx="1"/>
          </p:nvPr>
        </p:nvGraphicFramePr>
        <p:xfrm>
          <a:off x="69850" y="0"/>
          <a:ext cx="9074150" cy="6381750"/>
        </p:xfrm>
        <a:graphic>
          <a:graphicData uri="http://schemas.openxmlformats.org/presentationml/2006/ole">
            <mc:AlternateContent xmlns:mc="http://schemas.openxmlformats.org/markup-compatibility/2006">
              <mc:Choice xmlns:v="urn:schemas-microsoft-com:vml" Requires="v">
                <p:oleObj spid="_x0000_s194594" name="Wykres" r:id="rId4" imgW="4324320" imgH="2324010" progId="MSGraph.Chart.8">
                  <p:embed followColorScheme="full"/>
                </p:oleObj>
              </mc:Choice>
              <mc:Fallback>
                <p:oleObj name="Wykres" r:id="rId4" imgW="4324320" imgH="2324010"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0"/>
                        <a:ext cx="9074150" cy="638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ymbol zastępczy numeru slajdu 6"/>
          <p:cNvSpPr>
            <a:spLocks noGrp="1"/>
          </p:cNvSpPr>
          <p:nvPr>
            <p:ph type="sldNum" sz="quarter" idx="12"/>
          </p:nvPr>
        </p:nvSpPr>
        <p:spPr>
          <a:xfrm>
            <a:off x="8229600" y="6153150"/>
            <a:ext cx="762000" cy="228600"/>
          </a:xfrm>
        </p:spPr>
        <p:txBody>
          <a:bodyPr/>
          <a:lstStyle/>
          <a:p>
            <a:fld id="{CD6F27DE-64F9-4E0A-98D3-5C2D55AB40C2}" type="slidenum">
              <a:rPr lang="pl-PL" sz="1100"/>
              <a:pPr/>
              <a:t>44</a:t>
            </a:fld>
            <a:endParaRPr lang="pl-PL" sz="1100"/>
          </a:p>
        </p:txBody>
      </p:sp>
      <p:sp>
        <p:nvSpPr>
          <p:cNvPr id="194562" name="Text Box 2"/>
          <p:cNvSpPr txBox="1">
            <a:spLocks noChangeArrowheads="1"/>
          </p:cNvSpPr>
          <p:nvPr/>
        </p:nvSpPr>
        <p:spPr bwMode="auto">
          <a:xfrm>
            <a:off x="0" y="-142875"/>
            <a:ext cx="9144000" cy="40011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000">
                <a:latin typeface="Times New Roman" charset="0"/>
              </a:rPr>
              <a:t> 		</a:t>
            </a:r>
          </a:p>
        </p:txBody>
      </p:sp>
      <p:sp>
        <p:nvSpPr>
          <p:cNvPr id="194565" name="Rectangle 5"/>
          <p:cNvSpPr>
            <a:spLocks noChangeArrowheads="1"/>
          </p:cNvSpPr>
          <p:nvPr/>
        </p:nvSpPr>
        <p:spPr bwMode="auto">
          <a:xfrm>
            <a:off x="6284465" y="6048375"/>
            <a:ext cx="2803973" cy="338554"/>
          </a:xfrm>
          <a:prstGeom prst="rect">
            <a:avLst/>
          </a:prstGeom>
          <a:noFill/>
          <a:ln w="9525">
            <a:noFill/>
            <a:miter lim="800000"/>
            <a:headEnd/>
            <a:tailEnd/>
          </a:ln>
          <a:effectLst/>
        </p:spPr>
        <p:txBody>
          <a:bodyPr wrap="none">
            <a:spAutoFit/>
          </a:bodyPr>
          <a:lstStyle/>
          <a:p>
            <a:pPr algn="r"/>
            <a:r>
              <a:rPr lang="pl-PL" sz="1600" b="1">
                <a:solidFill>
                  <a:schemeClr val="tx2"/>
                </a:solidFill>
                <a:latin typeface="Times New Roman" charset="0"/>
              </a:rPr>
              <a:t>Sullivan, 1995, Sartorius 1999</a:t>
            </a:r>
          </a:p>
        </p:txBody>
      </p:sp>
      <p:sp>
        <p:nvSpPr>
          <p:cNvPr id="194566" name="Arc 6"/>
          <p:cNvSpPr>
            <a:spLocks/>
          </p:cNvSpPr>
          <p:nvPr/>
        </p:nvSpPr>
        <p:spPr bwMode="auto">
          <a:xfrm rot="14010555" flipV="1">
            <a:off x="2262981" y="724694"/>
            <a:ext cx="1406525" cy="1830388"/>
          </a:xfrm>
          <a:custGeom>
            <a:avLst/>
            <a:gdLst>
              <a:gd name="G0" fmla="+- 0 0 0"/>
              <a:gd name="G1" fmla="+- 21600 0 0"/>
              <a:gd name="G2" fmla="+- 21600 0 0"/>
              <a:gd name="T0" fmla="*/ 0 w 21600"/>
              <a:gd name="T1" fmla="*/ 0 h 27751"/>
              <a:gd name="T2" fmla="*/ 20706 w 21600"/>
              <a:gd name="T3" fmla="*/ 27751 h 27751"/>
              <a:gd name="T4" fmla="*/ 0 w 21600"/>
              <a:gd name="T5" fmla="*/ 21600 h 27751"/>
            </a:gdLst>
            <a:ahLst/>
            <a:cxnLst>
              <a:cxn ang="0">
                <a:pos x="T0" y="T1"/>
              </a:cxn>
              <a:cxn ang="0">
                <a:pos x="T2" y="T3"/>
              </a:cxn>
              <a:cxn ang="0">
                <a:pos x="T4" y="T5"/>
              </a:cxn>
            </a:cxnLst>
            <a:rect l="0" t="0" r="r" b="b"/>
            <a:pathLst>
              <a:path w="21600" h="27751" fill="none" extrusionOk="0">
                <a:moveTo>
                  <a:pt x="-1" y="0"/>
                </a:moveTo>
                <a:cubicBezTo>
                  <a:pt x="11929" y="0"/>
                  <a:pt x="21600" y="9670"/>
                  <a:pt x="21600" y="21600"/>
                </a:cubicBezTo>
                <a:cubicBezTo>
                  <a:pt x="21600" y="23682"/>
                  <a:pt x="21298" y="25754"/>
                  <a:pt x="20705" y="27750"/>
                </a:cubicBezTo>
              </a:path>
              <a:path w="21600" h="27751" stroke="0" extrusionOk="0">
                <a:moveTo>
                  <a:pt x="-1" y="0"/>
                </a:moveTo>
                <a:cubicBezTo>
                  <a:pt x="11929" y="0"/>
                  <a:pt x="21600" y="9670"/>
                  <a:pt x="21600" y="21600"/>
                </a:cubicBezTo>
                <a:cubicBezTo>
                  <a:pt x="21600" y="23682"/>
                  <a:pt x="21298" y="25754"/>
                  <a:pt x="20705" y="27750"/>
                </a:cubicBezTo>
                <a:lnTo>
                  <a:pt x="0" y="21600"/>
                </a:lnTo>
                <a:close/>
              </a:path>
            </a:pathLst>
          </a:custGeom>
          <a:gradFill rotWithShape="1">
            <a:gsLst>
              <a:gs pos="0">
                <a:srgbClr val="9999FF"/>
              </a:gs>
              <a:gs pos="100000">
                <a:srgbClr val="FFFFFF"/>
              </a:gs>
            </a:gsLst>
            <a:lin ang="5400000" scaled="1"/>
          </a:gradFill>
          <a:ln w="44450">
            <a:solidFill>
              <a:srgbClr val="000080"/>
            </a:solidFill>
            <a:round/>
            <a:headEnd/>
            <a:tailEnd/>
          </a:ln>
          <a:effectLst/>
        </p:spPr>
        <p:txBody>
          <a:bodyPr wrap="none" anchor="ctr"/>
          <a:lstStyle/>
          <a:p>
            <a:endParaRPr lang="pl-PL" sz="1600"/>
          </a:p>
        </p:txBody>
      </p:sp>
      <p:sp>
        <p:nvSpPr>
          <p:cNvPr id="194567" name="Arc 7"/>
          <p:cNvSpPr>
            <a:spLocks/>
          </p:cNvSpPr>
          <p:nvPr/>
        </p:nvSpPr>
        <p:spPr bwMode="auto">
          <a:xfrm rot="14010555" flipV="1">
            <a:off x="6296819" y="2596357"/>
            <a:ext cx="1406525" cy="1830387"/>
          </a:xfrm>
          <a:custGeom>
            <a:avLst/>
            <a:gdLst>
              <a:gd name="G0" fmla="+- 0 0 0"/>
              <a:gd name="G1" fmla="+- 21600 0 0"/>
              <a:gd name="G2" fmla="+- 21600 0 0"/>
              <a:gd name="T0" fmla="*/ 0 w 21600"/>
              <a:gd name="T1" fmla="*/ 0 h 27751"/>
              <a:gd name="T2" fmla="*/ 20706 w 21600"/>
              <a:gd name="T3" fmla="*/ 27751 h 27751"/>
              <a:gd name="T4" fmla="*/ 0 w 21600"/>
              <a:gd name="T5" fmla="*/ 21600 h 27751"/>
            </a:gdLst>
            <a:ahLst/>
            <a:cxnLst>
              <a:cxn ang="0">
                <a:pos x="T0" y="T1"/>
              </a:cxn>
              <a:cxn ang="0">
                <a:pos x="T2" y="T3"/>
              </a:cxn>
              <a:cxn ang="0">
                <a:pos x="T4" y="T5"/>
              </a:cxn>
            </a:cxnLst>
            <a:rect l="0" t="0" r="r" b="b"/>
            <a:pathLst>
              <a:path w="21600" h="27751" fill="none" extrusionOk="0">
                <a:moveTo>
                  <a:pt x="-1" y="0"/>
                </a:moveTo>
                <a:cubicBezTo>
                  <a:pt x="11929" y="0"/>
                  <a:pt x="21600" y="9670"/>
                  <a:pt x="21600" y="21600"/>
                </a:cubicBezTo>
                <a:cubicBezTo>
                  <a:pt x="21600" y="23682"/>
                  <a:pt x="21298" y="25754"/>
                  <a:pt x="20705" y="27750"/>
                </a:cubicBezTo>
              </a:path>
              <a:path w="21600" h="27751" stroke="0" extrusionOk="0">
                <a:moveTo>
                  <a:pt x="-1" y="0"/>
                </a:moveTo>
                <a:cubicBezTo>
                  <a:pt x="11929" y="0"/>
                  <a:pt x="21600" y="9670"/>
                  <a:pt x="21600" y="21600"/>
                </a:cubicBezTo>
                <a:cubicBezTo>
                  <a:pt x="21600" y="23682"/>
                  <a:pt x="21298" y="25754"/>
                  <a:pt x="20705" y="27750"/>
                </a:cubicBezTo>
                <a:lnTo>
                  <a:pt x="0" y="21600"/>
                </a:lnTo>
                <a:close/>
              </a:path>
            </a:pathLst>
          </a:custGeom>
          <a:gradFill rotWithShape="1">
            <a:gsLst>
              <a:gs pos="0">
                <a:srgbClr val="9999FF"/>
              </a:gs>
              <a:gs pos="100000">
                <a:srgbClr val="FFFFFF"/>
              </a:gs>
            </a:gsLst>
            <a:lin ang="5400000" scaled="1"/>
          </a:gradFill>
          <a:ln w="44450">
            <a:solidFill>
              <a:srgbClr val="000080"/>
            </a:solidFill>
            <a:round/>
            <a:headEnd/>
            <a:tailEnd/>
          </a:ln>
          <a:effectLst/>
        </p:spPr>
        <p:txBody>
          <a:bodyPr wrap="none" anchor="ctr"/>
          <a:lstStyle/>
          <a:p>
            <a:endParaRPr lang="pl-PL" sz="16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2000" fill="hold"/>
                                        <p:tgtEl>
                                          <p:spTgt spid="194566"/>
                                        </p:tgtEl>
                                        <p:attrNameLst>
                                          <p:attrName>ppt_x</p:attrName>
                                        </p:attrNameLst>
                                      </p:cBhvr>
                                      <p:tavLst>
                                        <p:tav tm="0">
                                          <p:val>
                                            <p:strVal val="#ppt_x"/>
                                          </p:val>
                                        </p:tav>
                                        <p:tav tm="100000">
                                          <p:val>
                                            <p:strVal val="#ppt_x"/>
                                          </p:val>
                                        </p:tav>
                                      </p:tavLst>
                                    </p:anim>
                                    <p:anim calcmode="lin" valueType="num">
                                      <p:cBhvr>
                                        <p:cTn id="8" dur="2000" fill="hold"/>
                                        <p:tgtEl>
                                          <p:spTgt spid="194566"/>
                                        </p:tgtEl>
                                        <p:attrNameLst>
                                          <p:attrName>ppt_y</p:attrName>
                                        </p:attrNameLst>
                                      </p:cBhvr>
                                      <p:tavLst>
                                        <p:tav tm="0">
                                          <p:val>
                                            <p:strVal val="#ppt_y+#ppt_h/2"/>
                                          </p:val>
                                        </p:tav>
                                        <p:tav tm="100000">
                                          <p:val>
                                            <p:strVal val="#ppt_y"/>
                                          </p:val>
                                        </p:tav>
                                      </p:tavLst>
                                    </p:anim>
                                    <p:anim calcmode="lin" valueType="num">
                                      <p:cBhvr>
                                        <p:cTn id="9" dur="2000" fill="hold"/>
                                        <p:tgtEl>
                                          <p:spTgt spid="194566"/>
                                        </p:tgtEl>
                                        <p:attrNameLst>
                                          <p:attrName>ppt_w</p:attrName>
                                        </p:attrNameLst>
                                      </p:cBhvr>
                                      <p:tavLst>
                                        <p:tav tm="0">
                                          <p:val>
                                            <p:strVal val="#ppt_w"/>
                                          </p:val>
                                        </p:tav>
                                        <p:tav tm="100000">
                                          <p:val>
                                            <p:strVal val="#ppt_w"/>
                                          </p:val>
                                        </p:tav>
                                      </p:tavLst>
                                    </p:anim>
                                    <p:anim calcmode="lin" valueType="num">
                                      <p:cBhvr>
                                        <p:cTn id="10" dur="2000" fill="hold"/>
                                        <p:tgtEl>
                                          <p:spTgt spid="194566"/>
                                        </p:tgtEl>
                                        <p:attrNameLst>
                                          <p:attrName>ppt_h</p:attrName>
                                        </p:attrNameLst>
                                      </p:cBhvr>
                                      <p:tavLst>
                                        <p:tav tm="0">
                                          <p:val>
                                            <p:fltVal val="0"/>
                                          </p:val>
                                        </p:tav>
                                        <p:tav tm="100000">
                                          <p:val>
                                            <p:strVal val="#ppt_h"/>
                                          </p:val>
                                        </p:tav>
                                      </p:tavLst>
                                    </p:anim>
                                  </p:childTnLst>
                                </p:cTn>
                              </p:par>
                            </p:childTnLst>
                          </p:cTn>
                        </p:par>
                        <p:par>
                          <p:cTn id="11" fill="hold">
                            <p:stCondLst>
                              <p:cond delay="2000"/>
                            </p:stCondLst>
                            <p:childTnLst>
                              <p:par>
                                <p:cTn id="12" presetID="17" presetClass="entr" presetSubtype="4" fill="hold" grpId="0" nodeType="afterEffect">
                                  <p:stCondLst>
                                    <p:cond delay="0"/>
                                  </p:stCondLst>
                                  <p:childTnLst>
                                    <p:set>
                                      <p:cBhvr>
                                        <p:cTn id="13" dur="1" fill="hold">
                                          <p:stCondLst>
                                            <p:cond delay="0"/>
                                          </p:stCondLst>
                                        </p:cTn>
                                        <p:tgtEl>
                                          <p:spTgt spid="194567"/>
                                        </p:tgtEl>
                                        <p:attrNameLst>
                                          <p:attrName>style.visibility</p:attrName>
                                        </p:attrNameLst>
                                      </p:cBhvr>
                                      <p:to>
                                        <p:strVal val="visible"/>
                                      </p:to>
                                    </p:set>
                                    <p:anim calcmode="lin" valueType="num">
                                      <p:cBhvr>
                                        <p:cTn id="14" dur="2000" fill="hold"/>
                                        <p:tgtEl>
                                          <p:spTgt spid="194567"/>
                                        </p:tgtEl>
                                        <p:attrNameLst>
                                          <p:attrName>ppt_x</p:attrName>
                                        </p:attrNameLst>
                                      </p:cBhvr>
                                      <p:tavLst>
                                        <p:tav tm="0">
                                          <p:val>
                                            <p:strVal val="#ppt_x"/>
                                          </p:val>
                                        </p:tav>
                                        <p:tav tm="100000">
                                          <p:val>
                                            <p:strVal val="#ppt_x"/>
                                          </p:val>
                                        </p:tav>
                                      </p:tavLst>
                                    </p:anim>
                                    <p:anim calcmode="lin" valueType="num">
                                      <p:cBhvr>
                                        <p:cTn id="15" dur="2000" fill="hold"/>
                                        <p:tgtEl>
                                          <p:spTgt spid="194567"/>
                                        </p:tgtEl>
                                        <p:attrNameLst>
                                          <p:attrName>ppt_y</p:attrName>
                                        </p:attrNameLst>
                                      </p:cBhvr>
                                      <p:tavLst>
                                        <p:tav tm="0">
                                          <p:val>
                                            <p:strVal val="#ppt_y+#ppt_h/2"/>
                                          </p:val>
                                        </p:tav>
                                        <p:tav tm="100000">
                                          <p:val>
                                            <p:strVal val="#ppt_y"/>
                                          </p:val>
                                        </p:tav>
                                      </p:tavLst>
                                    </p:anim>
                                    <p:anim calcmode="lin" valueType="num">
                                      <p:cBhvr>
                                        <p:cTn id="16" dur="2000" fill="hold"/>
                                        <p:tgtEl>
                                          <p:spTgt spid="194567"/>
                                        </p:tgtEl>
                                        <p:attrNameLst>
                                          <p:attrName>ppt_w</p:attrName>
                                        </p:attrNameLst>
                                      </p:cBhvr>
                                      <p:tavLst>
                                        <p:tav tm="0">
                                          <p:val>
                                            <p:strVal val="#ppt_w"/>
                                          </p:val>
                                        </p:tav>
                                        <p:tav tm="100000">
                                          <p:val>
                                            <p:strVal val="#ppt_w"/>
                                          </p:val>
                                        </p:tav>
                                      </p:tavLst>
                                    </p:anim>
                                    <p:anim calcmode="lin" valueType="num">
                                      <p:cBhvr>
                                        <p:cTn id="17" dur="2000" fill="hold"/>
                                        <p:tgtEl>
                                          <p:spTgt spid="194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animBg="1"/>
      <p:bldP spid="19456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C3997BE6-3354-4B36-B896-B8A8A481C484}" type="slidenum">
              <a:rPr lang="pl-PL"/>
              <a:pPr/>
              <a:t>45</a:t>
            </a:fld>
            <a:endParaRPr lang="pl-PL"/>
          </a:p>
        </p:txBody>
      </p:sp>
      <p:sp>
        <p:nvSpPr>
          <p:cNvPr id="142338"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Depresja – epidemiologia</a:t>
            </a:r>
            <a:endParaRPr lang="pl-PL" sz="4400" b="1">
              <a:solidFill>
                <a:schemeClr val="tx2"/>
              </a:solidFill>
              <a:latin typeface="Comic Sans MS" pitchFamily="66" charset="0"/>
            </a:endParaRPr>
          </a:p>
        </p:txBody>
      </p:sp>
      <p:sp>
        <p:nvSpPr>
          <p:cNvPr id="142339" name="Rectangle 3"/>
          <p:cNvSpPr>
            <a:spLocks noChangeArrowheads="1"/>
          </p:cNvSpPr>
          <p:nvPr/>
        </p:nvSpPr>
        <p:spPr bwMode="auto">
          <a:xfrm>
            <a:off x="954088" y="1712913"/>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pl-PL" sz="2800" b="1" dirty="0">
              <a:latin typeface="Comic Sans MS" pitchFamily="66" charset="0"/>
              <a:cs typeface="Times New Roman" charset="0"/>
            </a:endParaRPr>
          </a:p>
          <a:p>
            <a:pPr marL="342900" indent="-342900">
              <a:lnSpc>
                <a:spcPct val="90000"/>
              </a:lnSpc>
              <a:spcBef>
                <a:spcPct val="20000"/>
              </a:spcBef>
              <a:buFontTx/>
              <a:buChar char="•"/>
            </a:pPr>
            <a:r>
              <a:rPr lang="pl-PL" sz="2800" dirty="0">
                <a:latin typeface="Comic Sans MS" pitchFamily="66" charset="0"/>
              </a:rPr>
              <a:t>Dziewczęta i chłopcy w okresie adolescencji chorują równie często na depresję.</a:t>
            </a:r>
          </a:p>
          <a:p>
            <a:pPr marL="342900" indent="-342900">
              <a:lnSpc>
                <a:spcPct val="90000"/>
              </a:lnSpc>
              <a:spcBef>
                <a:spcPct val="20000"/>
              </a:spcBef>
              <a:buFontTx/>
              <a:buChar char="•"/>
            </a:pPr>
            <a:r>
              <a:rPr lang="pl-PL" sz="2800" dirty="0">
                <a:latin typeface="Comic Sans MS" pitchFamily="66" charset="0"/>
              </a:rPr>
              <a:t>Kobiety chorują dwa razy częściej niż mężczyźni.</a:t>
            </a:r>
          </a:p>
          <a:p>
            <a:pPr marL="342900" indent="-342900">
              <a:lnSpc>
                <a:spcPct val="90000"/>
              </a:lnSpc>
              <a:spcBef>
                <a:spcPct val="20000"/>
              </a:spcBef>
              <a:buFontTx/>
              <a:buChar char="•"/>
            </a:pPr>
            <a:r>
              <a:rPr lang="pl-PL" sz="2800" dirty="0">
                <a:latin typeface="Comic Sans MS" pitchFamily="66" charset="0"/>
              </a:rPr>
              <a:t>Częstość w populacji ogólnej 10-15%.</a:t>
            </a:r>
          </a:p>
          <a:p>
            <a:pPr marL="342900" indent="-342900">
              <a:lnSpc>
                <a:spcPct val="90000"/>
              </a:lnSpc>
              <a:spcBef>
                <a:spcPct val="20000"/>
              </a:spcBef>
              <a:buFontTx/>
              <a:buChar char="•"/>
            </a:pPr>
            <a:r>
              <a:rPr lang="pl-PL" sz="2800" dirty="0">
                <a:latin typeface="Comic Sans MS" pitchFamily="66" charset="0"/>
              </a:rPr>
              <a:t>Szczyt zachorowań – czwarta i piąta dekada życia.</a:t>
            </a:r>
          </a:p>
          <a:p>
            <a:pPr marL="342900" indent="-342900">
              <a:lnSpc>
                <a:spcPct val="90000"/>
              </a:lnSpc>
              <a:spcBef>
                <a:spcPct val="20000"/>
              </a:spcBef>
              <a:buFontTx/>
              <a:buChar char="•"/>
            </a:pPr>
            <a:r>
              <a:rPr lang="pl-PL" sz="2800" dirty="0">
                <a:latin typeface="Comic Sans MS" pitchFamily="66" charset="0"/>
              </a:rPr>
              <a:t>Najczęstsza choroba przewlekła w populacji ogólnej.</a:t>
            </a: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barn(outVertical)">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arn(outVertical)">
                                      <p:cBhvr>
                                        <p:cTn id="12" dur="500"/>
                                        <p:tgtEl>
                                          <p:spTgt spid="142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arn(outVertical)">
                                      <p:cBhvr>
                                        <p:cTn id="17" dur="500"/>
                                        <p:tgtEl>
                                          <p:spTgt spid="142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arn(outVertical)">
                                      <p:cBhvr>
                                        <p:cTn id="22" dur="500"/>
                                        <p:tgtEl>
                                          <p:spTgt spid="142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arn(outVertical)">
                                      <p:cBhvr>
                                        <p:cTn id="27" dur="500"/>
                                        <p:tgtEl>
                                          <p:spTgt spid="142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arn(outVertical)">
                                      <p:cBhvr>
                                        <p:cTn id="32" dur="500"/>
                                        <p:tgtEl>
                                          <p:spTgt spid="142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autoUpdateAnimBg="0"/>
      <p:bldP spid="14233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272AD82-DA71-4CC5-949C-C7888776696B}" type="slidenum">
              <a:rPr lang="pl-PL">
                <a:solidFill>
                  <a:schemeClr val="tx1"/>
                </a:solidFill>
              </a:rPr>
              <a:pPr/>
              <a:t>46</a:t>
            </a:fld>
            <a:endParaRPr lang="pl-PL">
              <a:solidFill>
                <a:schemeClr val="tx1"/>
              </a:solidFill>
            </a:endParaRPr>
          </a:p>
        </p:txBody>
      </p:sp>
      <p:sp>
        <p:nvSpPr>
          <p:cNvPr id="128002"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b="1">
                <a:latin typeface="Comic Sans MS" pitchFamily="66" charset="0"/>
                <a:cs typeface="Times New Roman" charset="0"/>
              </a:rPr>
              <a:t>Czym różni się depresja od „reakcji żałoby”?</a:t>
            </a:r>
          </a:p>
        </p:txBody>
      </p:sp>
      <p:sp>
        <p:nvSpPr>
          <p:cNvPr id="128003" name="Rectangle 3"/>
          <p:cNvSpPr>
            <a:spLocks noChangeArrowheads="1"/>
          </p:cNvSpPr>
          <p:nvPr/>
        </p:nvSpPr>
        <p:spPr bwMode="auto">
          <a:xfrm>
            <a:off x="241528" y="1506084"/>
            <a:ext cx="8208962"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cs typeface="Times New Roman" charset="0"/>
              </a:rPr>
              <a:t>    </a:t>
            </a:r>
            <a:r>
              <a:rPr lang="pl-PL" sz="2400" dirty="0">
                <a:latin typeface="Comic Sans MS" pitchFamily="66" charset="0"/>
                <a:cs typeface="Times New Roman" charset="0"/>
              </a:rPr>
              <a:t>W przebiegu normalnej reakcji na stratę bliskiej osoby , </a:t>
            </a:r>
            <a:r>
              <a:rPr lang="pl-PL" sz="2400" i="1" dirty="0">
                <a:latin typeface="Comic Sans MS" pitchFamily="66" charset="0"/>
                <a:cs typeface="Times New Roman" charset="0"/>
              </a:rPr>
              <a:t>reakcji żałoby</a:t>
            </a:r>
            <a:r>
              <a:rPr lang="pl-PL" sz="2400" dirty="0">
                <a:latin typeface="Comic Sans MS" pitchFamily="66" charset="0"/>
                <a:cs typeface="Times New Roman" charset="0"/>
              </a:rPr>
              <a:t>, może rozwinąć się pełny zespół depresyjny. Jednakże przedłużanie się objawów depresyjnych, które trwają ponad pół roku, oraz wyraźne cechy poczucia bezwartościowości, wyraźne spowolnienie ruchowe, a wreszcie przedłużające się złe funkcjonowanie ogólne, może świadczyć o tym, że jest to raczej początek epizodu depresji, w którym sytuacja straty była tylko czynnikiem „spustowym” (wyzwalającym) dla „dużej depresji”.   </a:t>
            </a:r>
            <a:endParaRPr lang="pl-PL" sz="2800" dirty="0">
              <a:latin typeface="Comic Sans MS" pitchFamily="66" charset="0"/>
              <a:cs typeface="Times New Roman" charset="0"/>
            </a:endParaRPr>
          </a:p>
          <a:p>
            <a:pPr marL="342900" indent="-342900">
              <a:lnSpc>
                <a:spcPct val="90000"/>
              </a:lnSpc>
              <a:spcBef>
                <a:spcPct val="20000"/>
              </a:spcBef>
              <a:buFontTx/>
              <a:buChar char="•"/>
            </a:pPr>
            <a:endParaRPr lang="pl-PL" sz="2800"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arn(outVertical)">
                                      <p:cBhvr>
                                        <p:cTn id="7" dur="500"/>
                                        <p:tgtEl>
                                          <p:spTgt spid="128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1165225"/>
            <a:ext cx="7772400" cy="1066800"/>
          </a:xfrm>
        </p:spPr>
        <p:txBody>
          <a:bodyPr/>
          <a:lstStyle/>
          <a:p>
            <a:r>
              <a:rPr lang="pl-PL" sz="3200" b="0">
                <a:latin typeface="Comic Sans MS" pitchFamily="66" charset="0"/>
                <a:cs typeface="Times New Roman" charset="0"/>
              </a:rPr>
              <a:t>Jaki jest typowy przebieg zaburzeń depresyjnych?</a:t>
            </a:r>
          </a:p>
        </p:txBody>
      </p:sp>
      <p:sp>
        <p:nvSpPr>
          <p:cNvPr id="149507" name="Rectangle 3"/>
          <p:cNvSpPr>
            <a:spLocks noGrp="1" noChangeArrowheads="1"/>
          </p:cNvSpPr>
          <p:nvPr>
            <p:ph idx="1"/>
          </p:nvPr>
        </p:nvSpPr>
        <p:spPr>
          <a:xfrm>
            <a:off x="328613" y="2322513"/>
            <a:ext cx="8208962" cy="4114800"/>
          </a:xfrm>
        </p:spPr>
        <p:txBody>
          <a:bodyPr/>
          <a:lstStyle/>
          <a:p>
            <a:r>
              <a:rPr lang="pl-PL" sz="2800">
                <a:latin typeface="Comic Sans MS" pitchFamily="66" charset="0"/>
                <a:cs typeface="Times New Roman" charset="0"/>
              </a:rPr>
              <a:t>    Depresja jest w dużej mierze chorobą nawracającą, wystąpienie pierwszego epizodu depresyjnego daje ryzyko około 50%, ze w przyszłości taki epizod może się powtórzyć. Z drugiej strony, u tych osób, które miały więcej, niż jeden epizod depresji, pomiędzy zaostrzeniami utrzymuje się zwykle</a:t>
            </a:r>
            <a:r>
              <a:rPr lang="pl-PL" sz="2800" b="1">
                <a:latin typeface="Comic Sans MS" pitchFamily="66" charset="0"/>
                <a:cs typeface="Times New Roman" charset="0"/>
              </a:rPr>
              <a:t> </a:t>
            </a:r>
            <a:r>
              <a:rPr lang="pl-PL" sz="2800">
                <a:latin typeface="Comic Sans MS" pitchFamily="66" charset="0"/>
                <a:cs typeface="Times New Roman" charset="0"/>
              </a:rPr>
              <a:t>dobra aktywność ogólna i dobre samopoczucie.</a:t>
            </a:r>
          </a:p>
          <a:p>
            <a:endParaRPr lang="pl-PL" sz="2800">
              <a:latin typeface="Comic Sans MS" pitchFamily="66" charset="0"/>
            </a:endParaRPr>
          </a:p>
        </p:txBody>
      </p:sp>
      <p:sp>
        <p:nvSpPr>
          <p:cNvPr id="4" name="Symbol zastępczy numeru slajdu 5"/>
          <p:cNvSpPr>
            <a:spLocks noGrp="1"/>
          </p:cNvSpPr>
          <p:nvPr>
            <p:ph type="sldNum" sz="quarter" idx="12"/>
          </p:nvPr>
        </p:nvSpPr>
        <p:spPr/>
        <p:txBody>
          <a:bodyPr/>
          <a:lstStyle/>
          <a:p>
            <a:fld id="{BADE8944-4CF4-4082-B358-A265591153C1}" type="slidenum">
              <a:rPr lang="pl-PL"/>
              <a:pPr/>
              <a:t>47</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8153401" y="6346372"/>
            <a:ext cx="762000" cy="228600"/>
          </a:xfrm>
        </p:spPr>
        <p:txBody>
          <a:bodyPr/>
          <a:lstStyle/>
          <a:p>
            <a:fld id="{D3A796F4-8BFA-4E3B-90FA-8E7F1205997B}" type="slidenum">
              <a:rPr lang="pl-PL">
                <a:solidFill>
                  <a:schemeClr val="tx1"/>
                </a:solidFill>
              </a:rPr>
              <a:pPr/>
              <a:t>48</a:t>
            </a:fld>
            <a:endParaRPr lang="pl-PL">
              <a:solidFill>
                <a:schemeClr val="tx1"/>
              </a:solidFill>
            </a:endParaRPr>
          </a:p>
        </p:txBody>
      </p:sp>
      <p:sp>
        <p:nvSpPr>
          <p:cNvPr id="131074" name="Rectangle 2"/>
          <p:cNvSpPr>
            <a:spLocks noChangeArrowheads="1"/>
          </p:cNvSpPr>
          <p:nvPr/>
        </p:nvSpPr>
        <p:spPr bwMode="auto">
          <a:xfrm>
            <a:off x="241301" y="-245265"/>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1075" name="Rectangle 3"/>
          <p:cNvSpPr>
            <a:spLocks noChangeArrowheads="1"/>
          </p:cNvSpPr>
          <p:nvPr/>
        </p:nvSpPr>
        <p:spPr bwMode="auto">
          <a:xfrm>
            <a:off x="295957" y="1255713"/>
            <a:ext cx="8208962"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pl-PL" sz="2800" dirty="0">
                <a:latin typeface="Comic Sans MS" pitchFamily="66" charset="0"/>
              </a:rPr>
              <a:t>F.03.3 – otępienie z dominującymi objawami depresji</a:t>
            </a:r>
          </a:p>
          <a:p>
            <a:pPr marL="342900" indent="-342900">
              <a:lnSpc>
                <a:spcPct val="90000"/>
              </a:lnSpc>
              <a:spcBef>
                <a:spcPct val="20000"/>
              </a:spcBef>
              <a:buFontTx/>
              <a:buChar char="•"/>
            </a:pPr>
            <a:r>
              <a:rPr lang="pl-PL" sz="2800" dirty="0">
                <a:latin typeface="Comic Sans MS" pitchFamily="66" charset="0"/>
              </a:rPr>
              <a:t>F.06.3 – organiczne zaburzenia nastroju</a:t>
            </a:r>
          </a:p>
          <a:p>
            <a:pPr marL="342900" indent="-342900">
              <a:lnSpc>
                <a:spcPct val="90000"/>
              </a:lnSpc>
              <a:spcBef>
                <a:spcPct val="20000"/>
              </a:spcBef>
              <a:buFontTx/>
              <a:buChar char="•"/>
            </a:pPr>
            <a:r>
              <a:rPr lang="pl-PL" sz="2800" dirty="0">
                <a:latin typeface="Comic Sans MS" pitchFamily="66" charset="0"/>
              </a:rPr>
              <a:t>F.1x.54 – zaburzenie psychotyczne w przebiegu uzależnia od substancji psychoaktywnych z dominującą depresją</a:t>
            </a:r>
          </a:p>
          <a:p>
            <a:pPr marL="342900" indent="-342900">
              <a:lnSpc>
                <a:spcPct val="90000"/>
              </a:lnSpc>
              <a:spcBef>
                <a:spcPct val="20000"/>
              </a:spcBef>
              <a:buFontTx/>
              <a:buChar char="•"/>
            </a:pPr>
            <a:r>
              <a:rPr lang="pl-PL" sz="2800" dirty="0">
                <a:latin typeface="Comic Sans MS" pitchFamily="66" charset="0"/>
              </a:rPr>
              <a:t>F.20.4 – depresja po-schizofreniczna</a:t>
            </a:r>
          </a:p>
          <a:p>
            <a:pPr marL="342900" indent="-342900">
              <a:lnSpc>
                <a:spcPct val="90000"/>
              </a:lnSpc>
              <a:spcBef>
                <a:spcPct val="20000"/>
              </a:spcBef>
              <a:buFontTx/>
              <a:buChar char="•"/>
            </a:pPr>
            <a:r>
              <a:rPr lang="pl-PL" sz="2800" dirty="0">
                <a:latin typeface="Comic Sans MS" pitchFamily="66" charset="0"/>
              </a:rPr>
              <a:t>F.25.1 – epizod depresyjny w przebiegu zaburzenia </a:t>
            </a:r>
            <a:r>
              <a:rPr lang="pl-PL" sz="2800" dirty="0" err="1">
                <a:latin typeface="Comic Sans MS" pitchFamily="66" charset="0"/>
              </a:rPr>
              <a:t>schizoafektywnego</a:t>
            </a:r>
            <a:endParaRPr lang="pl-PL" sz="2800" dirty="0">
              <a:latin typeface="Comic Sans MS" pitchFamily="66" charset="0"/>
            </a:endParaRPr>
          </a:p>
          <a:p>
            <a:pPr marL="342900" indent="-342900">
              <a:lnSpc>
                <a:spcPct val="90000"/>
              </a:lnSpc>
              <a:spcBef>
                <a:spcPct val="20000"/>
              </a:spcBef>
              <a:buFontTx/>
              <a:buChar char="•"/>
            </a:pPr>
            <a:r>
              <a:rPr lang="pl-PL" sz="2800" dirty="0">
                <a:latin typeface="Comic Sans MS" pitchFamily="66" charset="0"/>
              </a:rPr>
              <a:t>F.31. – zaburzenie afektywne dwubiegunowe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barn(outVertical)">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barn(outVertical)">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barn(outVertical)">
                                      <p:cBhvr>
                                        <p:cTn id="17" dur="500"/>
                                        <p:tgtEl>
                                          <p:spTgt spid="131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barn(outVertical)">
                                      <p:cBhvr>
                                        <p:cTn id="22" dur="500"/>
                                        <p:tgtEl>
                                          <p:spTgt spid="131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barn(outVertical)">
                                      <p:cBhvr>
                                        <p:cTn id="27" dur="500"/>
                                        <p:tgtEl>
                                          <p:spTgt spid="131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1075">
                                            <p:txEl>
                                              <p:pRg st="5" end="5"/>
                                            </p:txEl>
                                          </p:spTgt>
                                        </p:tgtEl>
                                        <p:attrNameLst>
                                          <p:attrName>style.visibility</p:attrName>
                                        </p:attrNameLst>
                                      </p:cBhvr>
                                      <p:to>
                                        <p:strVal val="visible"/>
                                      </p:to>
                                    </p:set>
                                    <p:animEffect transition="in" filter="barn(outVertical)">
                                      <p:cBhvr>
                                        <p:cTn id="32"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702A7507-CF88-4441-A0AA-803108CFEE72}" type="slidenum">
              <a:rPr lang="pl-PL">
                <a:solidFill>
                  <a:schemeClr val="tx1"/>
                </a:solidFill>
              </a:rPr>
              <a:pPr/>
              <a:t>49</a:t>
            </a:fld>
            <a:endParaRPr lang="pl-PL">
              <a:solidFill>
                <a:schemeClr val="tx1"/>
              </a:solidFill>
            </a:endParaRPr>
          </a:p>
        </p:txBody>
      </p:sp>
      <p:sp>
        <p:nvSpPr>
          <p:cNvPr id="132098"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2099"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FontTx/>
              <a:buChar char="•"/>
            </a:pPr>
            <a:r>
              <a:rPr lang="pl-PL" sz="2800">
                <a:latin typeface="Comic Sans MS" pitchFamily="66" charset="0"/>
              </a:rPr>
              <a:t>F.32. – epizod depresyjny</a:t>
            </a:r>
          </a:p>
          <a:p>
            <a:pPr marL="342900" indent="-342900">
              <a:spcBef>
                <a:spcPct val="20000"/>
              </a:spcBef>
              <a:buFontTx/>
              <a:buChar char="•"/>
            </a:pPr>
            <a:r>
              <a:rPr lang="pl-PL" sz="2800">
                <a:latin typeface="Comic Sans MS" pitchFamily="66" charset="0"/>
              </a:rPr>
              <a:t>F.32.0 – łagodny</a:t>
            </a:r>
          </a:p>
          <a:p>
            <a:pPr marL="342900" indent="-342900">
              <a:spcBef>
                <a:spcPct val="20000"/>
              </a:spcBef>
              <a:buFontTx/>
              <a:buChar char="•"/>
            </a:pPr>
            <a:r>
              <a:rPr lang="pl-PL" sz="2800">
                <a:latin typeface="Comic Sans MS" pitchFamily="66" charset="0"/>
              </a:rPr>
              <a:t>F.32.1 – umiarkowany</a:t>
            </a:r>
          </a:p>
          <a:p>
            <a:pPr marL="342900" indent="-342900">
              <a:spcBef>
                <a:spcPct val="20000"/>
              </a:spcBef>
              <a:buFontTx/>
              <a:buChar char="•"/>
            </a:pPr>
            <a:r>
              <a:rPr lang="pl-PL" sz="2800">
                <a:latin typeface="Comic Sans MS" pitchFamily="66" charset="0"/>
              </a:rPr>
              <a:t>F.32.2 – ciężki bez cech psychotycznych</a:t>
            </a:r>
          </a:p>
          <a:p>
            <a:pPr marL="342900" indent="-342900">
              <a:spcBef>
                <a:spcPct val="20000"/>
              </a:spcBef>
              <a:buFontTx/>
              <a:buChar char="•"/>
            </a:pPr>
            <a:r>
              <a:rPr lang="pl-PL" sz="2800">
                <a:latin typeface="Comic Sans MS" pitchFamily="66" charset="0"/>
              </a:rPr>
              <a:t>F.32.3 – ciężki z cechami psychotycznymi</a:t>
            </a:r>
          </a:p>
          <a:p>
            <a:pPr marL="342900" indent="-342900">
              <a:spcBef>
                <a:spcPct val="20000"/>
              </a:spcBef>
              <a:buFontTx/>
              <a:buChar char="•"/>
            </a:pPr>
            <a:endParaRPr lang="pl-PL" sz="2800">
              <a:latin typeface="Comic Sans MS" pitchFamily="66" charset="0"/>
            </a:endParaRPr>
          </a:p>
          <a:p>
            <a:pPr marL="342900" indent="-342900">
              <a:spcBef>
                <a:spcPct val="20000"/>
              </a:spcBef>
              <a:buFontTx/>
              <a:buChar char="•"/>
            </a:pPr>
            <a:r>
              <a:rPr lang="pl-PL" sz="2800">
                <a:latin typeface="Comic Sans MS" pitchFamily="66" charset="0"/>
              </a:rPr>
              <a:t>F.32.x0 – bez objawów somatycznych</a:t>
            </a:r>
          </a:p>
          <a:p>
            <a:pPr marL="342900" indent="-342900">
              <a:spcBef>
                <a:spcPct val="20000"/>
              </a:spcBef>
              <a:buFontTx/>
              <a:buChar char="•"/>
            </a:pPr>
            <a:r>
              <a:rPr lang="pl-PL" sz="2800">
                <a:latin typeface="Comic Sans MS" pitchFamily="66" charset="0"/>
              </a:rPr>
              <a:t>F.32.x1 – z objawami somatycznymi</a:t>
            </a:r>
          </a:p>
          <a:p>
            <a:pPr marL="342900" indent="-342900">
              <a:spcBef>
                <a:spcPct val="20000"/>
              </a:spcBef>
              <a:buFontTx/>
              <a:buChar char="•"/>
            </a:pPr>
            <a:endParaRPr lang="pl-PL" sz="280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barn(outVertical)">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barn(outVertical)">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barn(outVertical)">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barn(outVertical)">
                                      <p:cBhvr>
                                        <p:cTn id="22" dur="500"/>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barn(outVertical)">
                                      <p:cBhvr>
                                        <p:cTn id="27" dur="500"/>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32099">
                                            <p:txEl>
                                              <p:pRg st="6" end="6"/>
                                            </p:txEl>
                                          </p:spTgt>
                                        </p:tgtEl>
                                        <p:attrNameLst>
                                          <p:attrName>style.visibility</p:attrName>
                                        </p:attrNameLst>
                                      </p:cBhvr>
                                      <p:to>
                                        <p:strVal val="visible"/>
                                      </p:to>
                                    </p:set>
                                    <p:animEffect transition="in" filter="barn(outVertical)">
                                      <p:cBhvr>
                                        <p:cTn id="32" dur="500"/>
                                        <p:tgtEl>
                                          <p:spTgt spid="132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2099">
                                            <p:txEl>
                                              <p:pRg st="7" end="7"/>
                                            </p:txEl>
                                          </p:spTgt>
                                        </p:tgtEl>
                                        <p:attrNameLst>
                                          <p:attrName>style.visibility</p:attrName>
                                        </p:attrNameLst>
                                      </p:cBhvr>
                                      <p:to>
                                        <p:strVal val="visible"/>
                                      </p:to>
                                    </p:set>
                                    <p:animEffect transition="in" filter="barn(outVertical)">
                                      <p:cBhvr>
                                        <p:cTn id="37" dur="5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a:spLocks noGrp="1"/>
          </p:cNvSpPr>
          <p:nvPr>
            <p:ph type="sldNum" sz="quarter" idx="12"/>
          </p:nvPr>
        </p:nvSpPr>
        <p:spPr/>
        <p:txBody>
          <a:bodyPr/>
          <a:lstStyle/>
          <a:p>
            <a:fld id="{9A4CC2F6-8663-4D10-ADBC-183F37090A9F}" type="slidenum">
              <a:rPr lang="pl-PL"/>
              <a:pPr/>
              <a:t>5</a:t>
            </a:fld>
            <a:endParaRPr lang="pl-PL"/>
          </a:p>
        </p:txBody>
      </p:sp>
      <p:graphicFrame>
        <p:nvGraphicFramePr>
          <p:cNvPr id="178180" name="Object 4"/>
          <p:cNvGraphicFramePr>
            <a:graphicFrameLocks noChangeAspect="1"/>
          </p:cNvGraphicFramePr>
          <p:nvPr/>
        </p:nvGraphicFramePr>
        <p:xfrm>
          <a:off x="971550" y="0"/>
          <a:ext cx="1530350" cy="1352550"/>
        </p:xfrm>
        <a:graphic>
          <a:graphicData uri="http://schemas.openxmlformats.org/presentationml/2006/ole">
            <mc:AlternateContent xmlns:mc="http://schemas.openxmlformats.org/markup-compatibility/2006">
              <mc:Choice xmlns:v="urn:schemas-microsoft-com:vml" Requires="v">
                <p:oleObj spid="_x0000_s178243" name="Obraz - mapa bitowa" r:id="rId4" imgW="1314286" imgH="1162212" progId="PBrush">
                  <p:embed/>
                </p:oleObj>
              </mc:Choice>
              <mc:Fallback>
                <p:oleObj name="Obraz - mapa bitowa" r:id="rId4" imgW="1314286" imgH="1162212"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0"/>
                        <a:ext cx="15303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1" name="Rectangle 5"/>
          <p:cNvSpPr>
            <a:spLocks noChangeArrowheads="1"/>
          </p:cNvSpPr>
          <p:nvPr/>
        </p:nvSpPr>
        <p:spPr bwMode="auto">
          <a:xfrm>
            <a:off x="611188" y="260350"/>
            <a:ext cx="7772400" cy="1143000"/>
          </a:xfrm>
          <a:prstGeom prst="rect">
            <a:avLst/>
          </a:prstGeom>
          <a:noFill/>
          <a:ln w="9525">
            <a:noFill/>
            <a:miter lim="800000"/>
            <a:headEnd/>
            <a:tailEnd/>
          </a:ln>
          <a:effectLst/>
        </p:spPr>
        <p:txBody>
          <a:bodyPr anchor="ctr"/>
          <a:lstStyle/>
          <a:p>
            <a:r>
              <a:rPr lang="pl-PL" sz="4000">
                <a:latin typeface="Comic Sans MS" pitchFamily="66" charset="0"/>
              </a:rPr>
              <a:t>zespół depresyjny </a:t>
            </a:r>
            <a:br>
              <a:rPr lang="pl-PL" sz="4000">
                <a:latin typeface="Comic Sans MS" pitchFamily="66" charset="0"/>
              </a:rPr>
            </a:br>
            <a:r>
              <a:rPr lang="pl-PL" sz="2800">
                <a:latin typeface="Comic Sans MS" pitchFamily="66" charset="0"/>
              </a:rPr>
              <a:t>w klasyfikacjach</a:t>
            </a:r>
            <a:r>
              <a:rPr lang="pl-PL" sz="4000">
                <a:latin typeface="Comic Sans MS" pitchFamily="66" charset="0"/>
              </a:rPr>
              <a:t> </a:t>
            </a:r>
          </a:p>
        </p:txBody>
      </p:sp>
      <p:graphicFrame>
        <p:nvGraphicFramePr>
          <p:cNvPr id="178182" name="Object 6"/>
          <p:cNvGraphicFramePr>
            <a:graphicFrameLocks noChangeAspect="1"/>
          </p:cNvGraphicFramePr>
          <p:nvPr/>
        </p:nvGraphicFramePr>
        <p:xfrm>
          <a:off x="6516688" y="0"/>
          <a:ext cx="1438275" cy="1371600"/>
        </p:xfrm>
        <a:graphic>
          <a:graphicData uri="http://schemas.openxmlformats.org/presentationml/2006/ole">
            <mc:AlternateContent xmlns:mc="http://schemas.openxmlformats.org/markup-compatibility/2006">
              <mc:Choice xmlns:v="urn:schemas-microsoft-com:vml" Requires="v">
                <p:oleObj spid="_x0000_s178244" name="Obraz - mapa bitowa" r:id="rId6" imgW="1438095" imgH="1371429" progId="PBrush">
                  <p:embed/>
                </p:oleObj>
              </mc:Choice>
              <mc:Fallback>
                <p:oleObj name="Obraz - mapa bitowa" r:id="rId6" imgW="1438095" imgH="1371429" progId="PBrush">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0"/>
                        <a:ext cx="1438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3" name="Text Box 7"/>
          <p:cNvSpPr txBox="1">
            <a:spLocks noChangeArrowheads="1"/>
          </p:cNvSpPr>
          <p:nvPr/>
        </p:nvSpPr>
        <p:spPr bwMode="auto">
          <a:xfrm>
            <a:off x="0" y="1557338"/>
            <a:ext cx="9144000" cy="457200"/>
          </a:xfrm>
          <a:prstGeom prst="rect">
            <a:avLst/>
          </a:prstGeom>
          <a:gradFill rotWithShape="1">
            <a:gsLst>
              <a:gs pos="0">
                <a:schemeClr val="folHlink"/>
              </a:gs>
              <a:gs pos="50000">
                <a:srgbClr val="DDDDDD">
                  <a:alpha val="39999"/>
                </a:srgbClr>
              </a:gs>
              <a:gs pos="100000">
                <a:schemeClr val="folHlink"/>
              </a:gs>
            </a:gsLst>
            <a:lin ang="5400000" scaled="1"/>
          </a:gradFill>
          <a:ln w="9525">
            <a:noFill/>
            <a:miter lim="800000"/>
            <a:headEnd/>
            <a:tailEnd/>
          </a:ln>
          <a:effectLst/>
        </p:spPr>
        <p:txBody>
          <a:bodyPr>
            <a:spAutoFit/>
          </a:bodyPr>
          <a:lstStyle/>
          <a:p>
            <a:pPr>
              <a:spcBef>
                <a:spcPct val="50000"/>
              </a:spcBef>
            </a:pPr>
            <a:r>
              <a:rPr lang="pl-PL" sz="2400">
                <a:latin typeface="Comic Sans MS" pitchFamily="66" charset="0"/>
              </a:rPr>
              <a:t>	  </a:t>
            </a:r>
            <a:r>
              <a:rPr lang="pl-PL" sz="2400">
                <a:solidFill>
                  <a:schemeClr val="bg2"/>
                </a:solidFill>
                <a:latin typeface="Comic Sans MS" pitchFamily="66" charset="0"/>
              </a:rPr>
              <a:t>międzynarodowa (ICD-10)	amerykańska (DSM-IV)</a:t>
            </a:r>
          </a:p>
        </p:txBody>
      </p:sp>
      <p:sp>
        <p:nvSpPr>
          <p:cNvPr id="178184" name="Freeform 8"/>
          <p:cNvSpPr>
            <a:spLocks/>
          </p:cNvSpPr>
          <p:nvPr/>
        </p:nvSpPr>
        <p:spPr bwMode="auto">
          <a:xfrm>
            <a:off x="323850" y="3141663"/>
            <a:ext cx="8497888" cy="504825"/>
          </a:xfrm>
          <a:custGeom>
            <a:avLst/>
            <a:gdLst/>
            <a:ahLst/>
            <a:cxnLst>
              <a:cxn ang="0">
                <a:pos x="0" y="286"/>
              </a:cxn>
              <a:cxn ang="0">
                <a:pos x="2629" y="237"/>
              </a:cxn>
              <a:cxn ang="0">
                <a:pos x="2570" y="0"/>
              </a:cxn>
              <a:cxn ang="0">
                <a:pos x="5399" y="9"/>
              </a:cxn>
            </a:cxnLst>
            <a:rect l="0" t="0" r="r" b="b"/>
            <a:pathLst>
              <a:path w="5399" h="286">
                <a:moveTo>
                  <a:pt x="0" y="286"/>
                </a:moveTo>
                <a:cubicBezTo>
                  <a:pt x="438" y="278"/>
                  <a:pt x="2201" y="285"/>
                  <a:pt x="2629" y="237"/>
                </a:cubicBezTo>
                <a:cubicBezTo>
                  <a:pt x="3057" y="189"/>
                  <a:pt x="2108" y="38"/>
                  <a:pt x="2570" y="0"/>
                </a:cubicBezTo>
                <a:lnTo>
                  <a:pt x="5399" y="9"/>
                </a:lnTo>
              </a:path>
            </a:pathLst>
          </a:custGeom>
          <a:solidFill>
            <a:srgbClr val="DDDDDD"/>
          </a:solidFill>
          <a:ln w="19050">
            <a:solidFill>
              <a:srgbClr val="3366FF"/>
            </a:solidFill>
            <a:round/>
            <a:headEnd/>
            <a:tailEnd/>
          </a:ln>
          <a:effectLst/>
        </p:spPr>
        <p:txBody>
          <a:bodyPr/>
          <a:lstStyle/>
          <a:p>
            <a:endParaRPr lang="pl-PL"/>
          </a:p>
        </p:txBody>
      </p:sp>
      <p:sp>
        <p:nvSpPr>
          <p:cNvPr id="178185" name="Rectangle 9"/>
          <p:cNvSpPr>
            <a:spLocks noChangeArrowheads="1"/>
          </p:cNvSpPr>
          <p:nvPr/>
        </p:nvSpPr>
        <p:spPr bwMode="auto">
          <a:xfrm>
            <a:off x="5364163" y="2349500"/>
            <a:ext cx="3810000" cy="4114800"/>
          </a:xfrm>
          <a:prstGeom prst="rect">
            <a:avLst/>
          </a:prstGeom>
          <a:noFill/>
          <a:ln w="9525">
            <a:noFill/>
            <a:miter lim="800000"/>
            <a:headEnd/>
            <a:tailEnd/>
          </a:ln>
          <a:effectLst/>
        </p:spPr>
        <p:txBody>
          <a:bodyPr/>
          <a:lstStyle/>
          <a:p>
            <a:pPr>
              <a:lnSpc>
                <a:spcPct val="90000"/>
              </a:lnSpc>
            </a:pPr>
            <a:r>
              <a:rPr lang="pl-PL" sz="2400" b="1">
                <a:solidFill>
                  <a:srgbClr val="3366FF"/>
                </a:solidFill>
                <a:latin typeface="Comic Sans MS" pitchFamily="66" charset="0"/>
              </a:rPr>
              <a:t>depresja</a:t>
            </a:r>
          </a:p>
          <a:p>
            <a:pPr>
              <a:lnSpc>
                <a:spcPct val="90000"/>
              </a:lnSpc>
            </a:pPr>
            <a:r>
              <a:rPr lang="pl-PL" sz="2400" b="1">
                <a:solidFill>
                  <a:srgbClr val="3366FF"/>
                </a:solidFill>
                <a:latin typeface="Comic Sans MS" pitchFamily="66" charset="0"/>
              </a:rPr>
              <a:t>anhedonia</a:t>
            </a:r>
          </a:p>
          <a:p>
            <a:pPr>
              <a:lnSpc>
                <a:spcPct val="90000"/>
              </a:lnSpc>
            </a:pPr>
            <a:r>
              <a:rPr lang="pl-PL" sz="2400">
                <a:latin typeface="Comic Sans MS" pitchFamily="66" charset="0"/>
              </a:rPr>
              <a:t>anergia</a:t>
            </a:r>
          </a:p>
          <a:p>
            <a:pPr>
              <a:lnSpc>
                <a:spcPct val="90000"/>
              </a:lnSpc>
            </a:pPr>
            <a:r>
              <a:rPr lang="pl-PL" sz="2400">
                <a:latin typeface="Comic Sans MS" pitchFamily="66" charset="0"/>
              </a:rPr>
              <a:t>negatywna samoocena lub poczucie winy</a:t>
            </a:r>
          </a:p>
          <a:p>
            <a:pPr>
              <a:lnSpc>
                <a:spcPct val="90000"/>
              </a:lnSpc>
            </a:pPr>
            <a:r>
              <a:rPr lang="pl-PL" sz="2400">
                <a:latin typeface="Comic Sans MS" pitchFamily="66" charset="0"/>
              </a:rPr>
              <a:t>samobójstwo</a:t>
            </a:r>
          </a:p>
          <a:p>
            <a:pPr>
              <a:lnSpc>
                <a:spcPct val="90000"/>
              </a:lnSpc>
            </a:pPr>
            <a:r>
              <a:rPr lang="pl-PL" sz="2400">
                <a:latin typeface="Comic Sans MS" pitchFamily="66" charset="0"/>
              </a:rPr>
              <a:t>intelekt</a:t>
            </a:r>
          </a:p>
          <a:p>
            <a:pPr>
              <a:lnSpc>
                <a:spcPct val="90000"/>
              </a:lnSpc>
            </a:pPr>
            <a:r>
              <a:rPr lang="pl-PL" sz="2400">
                <a:latin typeface="Comic Sans MS" pitchFamily="66" charset="0"/>
              </a:rPr>
              <a:t>aktywność</a:t>
            </a:r>
          </a:p>
          <a:p>
            <a:pPr>
              <a:lnSpc>
                <a:spcPct val="90000"/>
              </a:lnSpc>
            </a:pPr>
            <a:r>
              <a:rPr lang="pl-PL" sz="2400">
                <a:latin typeface="Comic Sans MS" pitchFamily="66" charset="0"/>
              </a:rPr>
              <a:t>sen</a:t>
            </a:r>
          </a:p>
          <a:p>
            <a:pPr>
              <a:lnSpc>
                <a:spcPct val="90000"/>
              </a:lnSpc>
            </a:pPr>
            <a:r>
              <a:rPr lang="pl-PL" sz="2400">
                <a:latin typeface="Comic Sans MS" pitchFamily="66" charset="0"/>
              </a:rPr>
              <a:t>apetyt i masa</a:t>
            </a:r>
          </a:p>
        </p:txBody>
      </p:sp>
      <p:sp>
        <p:nvSpPr>
          <p:cNvPr id="178186" name="Rectangle 10"/>
          <p:cNvSpPr>
            <a:spLocks noChangeArrowheads="1"/>
          </p:cNvSpPr>
          <p:nvPr/>
        </p:nvSpPr>
        <p:spPr bwMode="auto">
          <a:xfrm>
            <a:off x="849313" y="2425700"/>
            <a:ext cx="3810000" cy="4114800"/>
          </a:xfrm>
          <a:prstGeom prst="rect">
            <a:avLst/>
          </a:prstGeom>
          <a:noFill/>
          <a:ln w="9525">
            <a:noFill/>
            <a:miter lim="800000"/>
            <a:headEnd/>
            <a:tailEnd/>
          </a:ln>
          <a:effectLst/>
        </p:spPr>
        <p:txBody>
          <a:bodyPr/>
          <a:lstStyle/>
          <a:p>
            <a:pPr marL="533400" indent="-533400">
              <a:lnSpc>
                <a:spcPct val="90000"/>
              </a:lnSpc>
            </a:pPr>
            <a:r>
              <a:rPr lang="pl-PL" sz="2400" b="1">
                <a:solidFill>
                  <a:srgbClr val="3366FF"/>
                </a:solidFill>
                <a:latin typeface="Comic Sans MS" pitchFamily="66" charset="0"/>
              </a:rPr>
              <a:t>depresja</a:t>
            </a:r>
          </a:p>
          <a:p>
            <a:pPr marL="533400" indent="-533400">
              <a:lnSpc>
                <a:spcPct val="90000"/>
              </a:lnSpc>
            </a:pPr>
            <a:r>
              <a:rPr lang="pl-PL" sz="2400" b="1">
                <a:solidFill>
                  <a:srgbClr val="3366FF"/>
                </a:solidFill>
                <a:latin typeface="Comic Sans MS" pitchFamily="66" charset="0"/>
              </a:rPr>
              <a:t>anhedonia</a:t>
            </a:r>
          </a:p>
          <a:p>
            <a:pPr marL="533400" indent="-533400">
              <a:lnSpc>
                <a:spcPct val="90000"/>
              </a:lnSpc>
            </a:pPr>
            <a:r>
              <a:rPr lang="pl-PL" sz="2400" b="1">
                <a:solidFill>
                  <a:srgbClr val="3366FF"/>
                </a:solidFill>
                <a:latin typeface="Comic Sans MS" pitchFamily="66" charset="0"/>
              </a:rPr>
              <a:t>anergia</a:t>
            </a:r>
          </a:p>
          <a:p>
            <a:pPr marL="533400" indent="-533400">
              <a:lnSpc>
                <a:spcPct val="90000"/>
              </a:lnSpc>
            </a:pPr>
            <a:r>
              <a:rPr lang="pl-PL" sz="2400">
                <a:latin typeface="Comic Sans MS" pitchFamily="66" charset="0"/>
              </a:rPr>
              <a:t>negatywna samoocena</a:t>
            </a:r>
          </a:p>
          <a:p>
            <a:pPr marL="533400" indent="-533400">
              <a:lnSpc>
                <a:spcPct val="90000"/>
              </a:lnSpc>
            </a:pPr>
            <a:r>
              <a:rPr lang="pl-PL" sz="2400">
                <a:latin typeface="Comic Sans MS" pitchFamily="66" charset="0"/>
              </a:rPr>
              <a:t>poczucie winy</a:t>
            </a:r>
          </a:p>
          <a:p>
            <a:pPr marL="533400" indent="-533400">
              <a:lnSpc>
                <a:spcPct val="90000"/>
              </a:lnSpc>
            </a:pPr>
            <a:r>
              <a:rPr lang="pl-PL" sz="2400">
                <a:latin typeface="Comic Sans MS" pitchFamily="66" charset="0"/>
              </a:rPr>
              <a:t>samobójstwo</a:t>
            </a:r>
          </a:p>
          <a:p>
            <a:pPr marL="533400" indent="-533400">
              <a:lnSpc>
                <a:spcPct val="90000"/>
              </a:lnSpc>
            </a:pPr>
            <a:r>
              <a:rPr lang="pl-PL" sz="2400">
                <a:latin typeface="Comic Sans MS" pitchFamily="66" charset="0"/>
              </a:rPr>
              <a:t>intelekt</a:t>
            </a:r>
          </a:p>
          <a:p>
            <a:pPr marL="533400" indent="-533400">
              <a:lnSpc>
                <a:spcPct val="90000"/>
              </a:lnSpc>
            </a:pPr>
            <a:r>
              <a:rPr lang="pl-PL" sz="2400">
                <a:latin typeface="Comic Sans MS" pitchFamily="66" charset="0"/>
              </a:rPr>
              <a:t>aktywność</a:t>
            </a:r>
          </a:p>
          <a:p>
            <a:pPr marL="533400" indent="-533400">
              <a:lnSpc>
                <a:spcPct val="90000"/>
              </a:lnSpc>
            </a:pPr>
            <a:r>
              <a:rPr lang="pl-PL" sz="2400">
                <a:latin typeface="Comic Sans MS" pitchFamily="66" charset="0"/>
              </a:rPr>
              <a:t>sen</a:t>
            </a:r>
          </a:p>
          <a:p>
            <a:pPr marL="533400" indent="-533400">
              <a:lnSpc>
                <a:spcPct val="90000"/>
              </a:lnSpc>
            </a:pPr>
            <a:r>
              <a:rPr lang="pl-PL" sz="2400">
                <a:latin typeface="Comic Sans MS" pitchFamily="66" charset="0"/>
              </a:rPr>
              <a:t>apetyt i masa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8184"/>
                                        </p:tgtEl>
                                        <p:attrNameLst>
                                          <p:attrName>style.visibility</p:attrName>
                                        </p:attrNameLst>
                                      </p:cBhvr>
                                      <p:to>
                                        <p:strVal val="visible"/>
                                      </p:to>
                                    </p:set>
                                    <p:anim calcmode="lin" valueType="num">
                                      <p:cBhvr>
                                        <p:cTn id="7" dur="5000" fill="hold"/>
                                        <p:tgtEl>
                                          <p:spTgt spid="178184"/>
                                        </p:tgtEl>
                                        <p:attrNameLst>
                                          <p:attrName>ppt_w</p:attrName>
                                        </p:attrNameLst>
                                      </p:cBhvr>
                                      <p:tavLst>
                                        <p:tav tm="0">
                                          <p:val>
                                            <p:fltVal val="0"/>
                                          </p:val>
                                        </p:tav>
                                        <p:tav tm="100000">
                                          <p:val>
                                            <p:strVal val="#ppt_w"/>
                                          </p:val>
                                        </p:tav>
                                      </p:tavLst>
                                    </p:anim>
                                    <p:anim calcmode="lin" valueType="num">
                                      <p:cBhvr>
                                        <p:cTn id="8" dur="5000" fill="hold"/>
                                        <p:tgtEl>
                                          <p:spTgt spid="1781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3B2B76D5-07AE-4A65-AC24-571F25BC4135}" type="slidenum">
              <a:rPr lang="pl-PL">
                <a:solidFill>
                  <a:schemeClr val="tx1"/>
                </a:solidFill>
              </a:rPr>
              <a:pPr/>
              <a:t>50</a:t>
            </a:fld>
            <a:endParaRPr lang="pl-PL">
              <a:solidFill>
                <a:schemeClr val="tx1"/>
              </a:solidFill>
            </a:endParaRPr>
          </a:p>
        </p:txBody>
      </p:sp>
      <p:sp>
        <p:nvSpPr>
          <p:cNvPr id="133122" name="Rectangle 2"/>
          <p:cNvSpPr>
            <a:spLocks noChangeArrowheads="1"/>
          </p:cNvSpPr>
          <p:nvPr/>
        </p:nvSpPr>
        <p:spPr bwMode="auto">
          <a:xfrm>
            <a:off x="317500" y="37763"/>
            <a:ext cx="8637588" cy="1446550"/>
          </a:xfrm>
          <a:prstGeom prst="rect">
            <a:avLst/>
          </a:prstGeom>
          <a:noFill/>
          <a:ln w="9525">
            <a:noFill/>
            <a:miter lim="800000"/>
            <a:headEnd/>
            <a:tailEnd/>
          </a:ln>
          <a:effectLst/>
        </p:spPr>
        <p:txBody>
          <a:bodyPr anchor="b">
            <a:spAutoFit/>
          </a:bodyPr>
          <a:lstStyle/>
          <a:p>
            <a:pPr algn="ctr"/>
            <a:r>
              <a:rPr lang="pl-PL" sz="4400">
                <a:latin typeface="Comic Sans MS" pitchFamily="66" charset="0"/>
              </a:rPr>
              <a:t>Zaburzenia psychiczne z depresją</a:t>
            </a:r>
          </a:p>
        </p:txBody>
      </p:sp>
      <p:sp>
        <p:nvSpPr>
          <p:cNvPr id="133123" name="Rectangle 3"/>
          <p:cNvSpPr>
            <a:spLocks noChangeArrowheads="1"/>
          </p:cNvSpPr>
          <p:nvPr/>
        </p:nvSpPr>
        <p:spPr bwMode="auto">
          <a:xfrm>
            <a:off x="328613" y="1941513"/>
            <a:ext cx="8208962" cy="4114800"/>
          </a:xfrm>
          <a:prstGeom prst="rect">
            <a:avLst/>
          </a:prstGeom>
          <a:noFill/>
          <a:ln w="9525">
            <a:noFill/>
            <a:miter lim="800000"/>
            <a:headEnd/>
            <a:tailEnd/>
          </a:ln>
          <a:effectLst/>
        </p:spPr>
        <p:txBody>
          <a:bodyPr/>
          <a:lstStyle/>
          <a:p>
            <a:pPr marL="342900" indent="-342900">
              <a:spcBef>
                <a:spcPct val="20000"/>
              </a:spcBef>
              <a:buFontTx/>
              <a:buChar char="•"/>
            </a:pPr>
            <a:r>
              <a:rPr lang="pl-PL" sz="3200">
                <a:latin typeface="Comic Sans MS" pitchFamily="66" charset="0"/>
              </a:rPr>
              <a:t>F.33. – nawracające zaburzenie depresyjne</a:t>
            </a:r>
          </a:p>
          <a:p>
            <a:pPr marL="342900" indent="-342900">
              <a:spcBef>
                <a:spcPct val="20000"/>
              </a:spcBef>
              <a:buFontTx/>
              <a:buChar char="•"/>
            </a:pPr>
            <a:r>
              <a:rPr lang="pl-PL" sz="3200">
                <a:latin typeface="Comic Sans MS" pitchFamily="66" charset="0"/>
              </a:rPr>
              <a:t>F.34.1 – dystymia</a:t>
            </a:r>
          </a:p>
          <a:p>
            <a:pPr marL="342900" indent="-342900">
              <a:spcBef>
                <a:spcPct val="20000"/>
              </a:spcBef>
              <a:buFontTx/>
              <a:buChar char="•"/>
            </a:pPr>
            <a:r>
              <a:rPr lang="pl-PL" sz="3200">
                <a:latin typeface="Comic Sans MS" pitchFamily="66" charset="0"/>
              </a:rPr>
              <a:t>F.41.2 – mieszane zaburzenie lękowo-depresyjne</a:t>
            </a:r>
          </a:p>
          <a:p>
            <a:pPr marL="342900" indent="-342900">
              <a:spcBef>
                <a:spcPct val="20000"/>
              </a:spcBef>
              <a:buFontTx/>
              <a:buChar char="•"/>
            </a:pPr>
            <a:r>
              <a:rPr lang="pl-PL" sz="3200">
                <a:latin typeface="Comic Sans MS" pitchFamily="66" charset="0"/>
              </a:rPr>
              <a:t>F.43.20/21 – zaburzenie adaptacyjne depresyjne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barn(outVertical)">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barn(outVertical)">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barn(outVertical)">
                                      <p:cBhvr>
                                        <p:cTn id="17" dur="5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barn(outVertical)">
                                      <p:cBhvr>
                                        <p:cTn id="22"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DEPRESJA, BÓL, SUD (AUD), SAMOBÓJSTWA </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2057788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259632" y="19946"/>
            <a:ext cx="6512511" cy="1143000"/>
          </a:xfrm>
        </p:spPr>
        <p:txBody>
          <a:bodyPr/>
          <a:lstStyle/>
          <a:p>
            <a:pPr lvl="0"/>
            <a:r>
              <a:rPr lang="pl-PL" sz="3200" dirty="0"/>
              <a:t>Częstość prób samobójczych rośnie, gdy </a:t>
            </a:r>
            <a:endParaRPr lang="en-US" dirty="0"/>
          </a:p>
        </p:txBody>
      </p:sp>
      <p:sp>
        <p:nvSpPr>
          <p:cNvPr id="3" name="Rectangle 3"/>
          <p:cNvSpPr txBox="1">
            <a:spLocks noGrp="1"/>
          </p:cNvSpPr>
          <p:nvPr>
            <p:ph idx="4294967295"/>
          </p:nvPr>
        </p:nvSpPr>
        <p:spPr>
          <a:xfrm>
            <a:off x="914400" y="2047871"/>
            <a:ext cx="3657600" cy="3856033"/>
          </a:xfrm>
          <a:prstGeom prst="rect">
            <a:avLst/>
          </a:prstGeom>
        </p:spPr>
        <p:txBody>
          <a:bodyPr/>
          <a:lstStyle/>
          <a:p>
            <a:pPr lvl="0"/>
            <a:r>
              <a:rPr lang="pl-PL" u="sng"/>
              <a:t>Czynnik ryzyka </a:t>
            </a:r>
            <a:endParaRPr lang="en-US"/>
          </a:p>
          <a:p>
            <a:pPr lvl="0"/>
            <a:r>
              <a:rPr lang="pl-PL"/>
              <a:t>Kokaina </a:t>
            </a:r>
            <a:endParaRPr lang="en-US"/>
          </a:p>
          <a:p>
            <a:pPr lvl="0"/>
            <a:r>
              <a:rPr lang="pl-PL"/>
              <a:t>Epizod depresji </a:t>
            </a:r>
            <a:endParaRPr lang="en-US"/>
          </a:p>
          <a:p>
            <a:pPr lvl="0"/>
            <a:r>
              <a:rPr lang="pl-PL"/>
              <a:t>AUD </a:t>
            </a:r>
            <a:endParaRPr lang="en-US"/>
          </a:p>
          <a:p>
            <a:pPr lvl="0"/>
            <a:r>
              <a:rPr lang="pl-PL"/>
              <a:t>Separacja lub rozwód </a:t>
            </a:r>
            <a:endParaRPr lang="en-US"/>
          </a:p>
          <a:p>
            <a:pPr lvl="4" algn="r">
              <a:lnSpc>
                <a:spcPct val="140000"/>
              </a:lnSpc>
              <a:buNone/>
            </a:pPr>
            <a:r>
              <a:rPr lang="en-US" sz="1600"/>
              <a:t>NIMH/NIDA</a:t>
            </a:r>
          </a:p>
        </p:txBody>
      </p:sp>
      <p:sp>
        <p:nvSpPr>
          <p:cNvPr id="4" name="Rectangle 4"/>
          <p:cNvSpPr txBox="1">
            <a:spLocks noGrp="1"/>
          </p:cNvSpPr>
          <p:nvPr>
            <p:ph idx="4294967295"/>
          </p:nvPr>
        </p:nvSpPr>
        <p:spPr>
          <a:xfrm>
            <a:off x="5194304" y="1676396"/>
            <a:ext cx="3873498" cy="4525959"/>
          </a:xfrm>
          <a:prstGeom prst="rect">
            <a:avLst/>
          </a:prstGeom>
        </p:spPr>
        <p:txBody>
          <a:bodyPr/>
          <a:lstStyle/>
          <a:p>
            <a:pPr lvl="0">
              <a:buNone/>
            </a:pPr>
            <a:r>
              <a:rPr lang="pl-PL" sz="2000" dirty="0"/>
              <a:t>Razy </a:t>
            </a:r>
          </a:p>
          <a:p>
            <a:pPr lvl="0">
              <a:buNone/>
            </a:pPr>
            <a:endParaRPr lang="pl-PL" dirty="0"/>
          </a:p>
          <a:p>
            <a:pPr lvl="0">
              <a:buNone/>
            </a:pPr>
            <a:r>
              <a:rPr lang="en-US" dirty="0"/>
              <a:t>62</a:t>
            </a:r>
          </a:p>
          <a:p>
            <a:pPr lvl="0">
              <a:buNone/>
            </a:pPr>
            <a:r>
              <a:rPr lang="pl-PL" dirty="0"/>
              <a:t>41</a:t>
            </a:r>
            <a:endParaRPr lang="en-US" dirty="0"/>
          </a:p>
          <a:p>
            <a:pPr lvl="0">
              <a:buNone/>
            </a:pPr>
            <a:r>
              <a:rPr lang="en-US" dirty="0"/>
              <a:t>8</a:t>
            </a:r>
          </a:p>
          <a:p>
            <a:pPr lvl="0">
              <a:buNone/>
            </a:pPr>
            <a:r>
              <a:rPr lang="en-US" dirty="0"/>
              <a:t>11</a:t>
            </a:r>
          </a:p>
          <a:p>
            <a:pPr lvl="0">
              <a:lnSpc>
                <a:spcPct val="140000"/>
              </a:lnSpc>
              <a:buNone/>
            </a:pPr>
            <a:r>
              <a:rPr lang="en-US" sz="2800" dirty="0"/>
              <a:t>ECA</a:t>
            </a:r>
            <a:endParaRPr lang="en-US" sz="4000" dirty="0"/>
          </a:p>
        </p:txBody>
      </p:sp>
      <p:sp>
        <p:nvSpPr>
          <p:cNvPr id="5" name="Rectangle 5"/>
          <p:cNvSpPr/>
          <p:nvPr/>
        </p:nvSpPr>
        <p:spPr>
          <a:xfrm>
            <a:off x="692859" y="1558923"/>
            <a:ext cx="7827428" cy="77788"/>
          </a:xfrm>
          <a:prstGeom prst="rect">
            <a:avLst/>
          </a:prstGeom>
          <a:gradFill>
            <a:gsLst>
              <a:gs pos="0">
                <a:srgbClr val="FFFF00"/>
              </a:gs>
              <a:gs pos="100000">
                <a:srgbClr val="66FFFF"/>
              </a:gs>
            </a:gsLst>
            <a:lin ang="18900000"/>
          </a:gradFill>
          <a:ln w="9528">
            <a:solidFill>
              <a:srgbClr val="000000"/>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Tree>
    <p:extLst>
      <p:ext uri="{BB962C8B-B14F-4D97-AF65-F5344CB8AC3E}">
        <p14:creationId xmlns:p14="http://schemas.microsoft.com/office/powerpoint/2010/main" val="152448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pl-PL"/>
              <a:t>Co było pierwsze</a:t>
            </a:r>
            <a:r>
              <a:rPr lang="en-US"/>
              <a:t>?</a:t>
            </a:r>
          </a:p>
        </p:txBody>
      </p:sp>
      <p:sp>
        <p:nvSpPr>
          <p:cNvPr id="3" name="Rectangle 4"/>
          <p:cNvSpPr txBox="1">
            <a:spLocks noGrp="1"/>
          </p:cNvSpPr>
          <p:nvPr>
            <p:ph type="body" idx="1"/>
          </p:nvPr>
        </p:nvSpPr>
        <p:spPr/>
        <p:txBody>
          <a:bodyPr/>
          <a:lstStyle/>
          <a:p>
            <a:pPr lvl="0">
              <a:lnSpc>
                <a:spcPct val="90000"/>
              </a:lnSpc>
            </a:pPr>
            <a:r>
              <a:rPr lang="en-US"/>
              <a:t>80% </a:t>
            </a:r>
            <a:r>
              <a:rPr lang="pl-PL"/>
              <a:t>chorych z AUD miało depresję w ciągu życia </a:t>
            </a:r>
            <a:endParaRPr lang="en-US"/>
          </a:p>
          <a:p>
            <a:pPr lvl="0">
              <a:lnSpc>
                <a:spcPct val="90000"/>
              </a:lnSpc>
            </a:pPr>
            <a:r>
              <a:rPr lang="pl-PL"/>
              <a:t>Przetrwałe objawy uzależnienia indukują depresję</a:t>
            </a:r>
            <a:endParaRPr lang="en-US"/>
          </a:p>
          <a:p>
            <a:pPr lvl="0">
              <a:lnSpc>
                <a:spcPct val="90000"/>
              </a:lnSpc>
            </a:pPr>
            <a:endParaRPr lang="en-US"/>
          </a:p>
          <a:p>
            <a:pPr lvl="0">
              <a:lnSpc>
                <a:spcPct val="90000"/>
              </a:lnSpc>
            </a:pPr>
            <a:endParaRPr lang="en-US"/>
          </a:p>
        </p:txBody>
      </p:sp>
      <p:sp>
        <p:nvSpPr>
          <p:cNvPr id="4" name="Rectangle 5"/>
          <p:cNvSpPr txBox="1">
            <a:spLocks noGrp="1"/>
          </p:cNvSpPr>
          <p:nvPr>
            <p:ph idx="2"/>
          </p:nvPr>
        </p:nvSpPr>
        <p:spPr/>
        <p:txBody>
          <a:bodyPr/>
          <a:lstStyle/>
          <a:p>
            <a:endParaRPr lang="pl-PL"/>
          </a:p>
        </p:txBody>
      </p:sp>
      <p:sp>
        <p:nvSpPr>
          <p:cNvPr id="5" name="Symbol zastępczy numeru slajdu 5"/>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2F9E2F-9F26-48D2-AE58-1DCB020F9771}" type="slidenum">
              <a:t>53</a:t>
            </a:fld>
            <a:endParaRPr lang="en-US" sz="1200" b="0" i="0" u="none" strike="noStrike" kern="1200" cap="none" spc="0" baseline="0">
              <a:solidFill>
                <a:srgbClr val="795339"/>
              </a:solidFill>
              <a:uFillTx/>
              <a:latin typeface="Candara"/>
              <a:ea typeface="Candara"/>
              <a:cs typeface="Candara"/>
            </a:endParaRPr>
          </a:p>
        </p:txBody>
      </p:sp>
      <p:pic>
        <p:nvPicPr>
          <p:cNvPr id="6" name="Picture 7" descr="chickxc4"/>
          <p:cNvPicPr>
            <a:picLocks noChangeAspect="1"/>
          </p:cNvPicPr>
          <p:nvPr/>
        </p:nvPicPr>
        <p:blipFill>
          <a:blip r:embed="rId2"/>
          <a:srcRect/>
          <a:stretch>
            <a:fillRect/>
          </a:stretch>
        </p:blipFill>
        <p:spPr>
          <a:xfrm>
            <a:off x="4668414" y="1628802"/>
            <a:ext cx="4248476" cy="4536502"/>
          </a:xfrm>
          <a:prstGeom prst="rect">
            <a:avLst/>
          </a:prstGeom>
          <a:noFill/>
          <a:ln>
            <a:noFill/>
          </a:ln>
        </p:spPr>
      </p:pic>
    </p:spTree>
    <p:extLst>
      <p:ext uri="{BB962C8B-B14F-4D97-AF65-F5344CB8AC3E}">
        <p14:creationId xmlns:p14="http://schemas.microsoft.com/office/powerpoint/2010/main" val="12864237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Grp="1"/>
          </p:cNvSpPr>
          <p:nvPr>
            <p:ph type="title"/>
          </p:nvPr>
        </p:nvSpPr>
        <p:spPr>
          <a:xfrm>
            <a:off x="1691680" y="4869160"/>
            <a:ext cx="6512511" cy="1143000"/>
          </a:xfrm>
        </p:spPr>
        <p:txBody>
          <a:bodyPr/>
          <a:lstStyle/>
          <a:p>
            <a:pPr lvl="0"/>
            <a:r>
              <a:rPr lang="en-US" sz="4300" dirty="0"/>
              <a:t>“</a:t>
            </a:r>
            <a:r>
              <a:rPr lang="pl-PL" sz="4300" dirty="0"/>
              <a:t>Niezależne</a:t>
            </a:r>
            <a:r>
              <a:rPr lang="en-US" sz="4300" dirty="0"/>
              <a:t>” </a:t>
            </a:r>
            <a:r>
              <a:rPr lang="pl-PL" sz="4300" dirty="0"/>
              <a:t>zaburzenie depresyjne </a:t>
            </a:r>
            <a:endParaRPr lang="en-US" sz="4300" dirty="0"/>
          </a:p>
        </p:txBody>
      </p:sp>
      <p:sp>
        <p:nvSpPr>
          <p:cNvPr id="3" name="Rectangle 7"/>
          <p:cNvSpPr txBox="1">
            <a:spLocks noGrp="1"/>
          </p:cNvSpPr>
          <p:nvPr>
            <p:ph idx="4294967295"/>
          </p:nvPr>
        </p:nvSpPr>
        <p:spPr>
          <a:xfrm>
            <a:off x="251520" y="188640"/>
            <a:ext cx="8229600" cy="4525959"/>
          </a:xfrm>
          <a:prstGeom prst="rect">
            <a:avLst/>
          </a:prstGeom>
        </p:spPr>
        <p:txBody>
          <a:bodyPr/>
          <a:lstStyle/>
          <a:p>
            <a:pPr lvl="0"/>
            <a:r>
              <a:rPr lang="pl-PL" sz="4000" dirty="0"/>
              <a:t>Poprzedza wystąpienie uzależnienia od alkoholu i/lub występuje w okresie utrwalonej abstynencji </a:t>
            </a:r>
            <a:endParaRPr lang="en-US" sz="4000" dirty="0"/>
          </a:p>
          <a:p>
            <a:pPr lvl="0"/>
            <a:r>
              <a:rPr lang="pl-PL" sz="4000" dirty="0"/>
              <a:t>Częstszy wywiad rodzinny z zaburzeniem depresyjnym</a:t>
            </a:r>
            <a:endParaRPr lang="en-US" sz="4000" dirty="0"/>
          </a:p>
          <a:p>
            <a:pPr lvl="0"/>
            <a:r>
              <a:rPr lang="en-US" sz="4000" dirty="0"/>
              <a:t>15% </a:t>
            </a:r>
            <a:r>
              <a:rPr lang="pl-PL" sz="4000" dirty="0"/>
              <a:t>uzależnionych od alkoholu </a:t>
            </a:r>
            <a:endParaRPr lang="en-US" sz="40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9DA8DA-A66A-4704-9D5F-3E9849EC047E}" type="slidenum">
              <a:t>54</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1045408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691680" y="4725144"/>
            <a:ext cx="6512511" cy="1143000"/>
          </a:xfrm>
        </p:spPr>
        <p:txBody>
          <a:bodyPr/>
          <a:lstStyle/>
          <a:p>
            <a:pPr lvl="0"/>
            <a:r>
              <a:rPr lang="pl-PL" sz="4300" dirty="0"/>
              <a:t>Alkohol indukuje zaburzenie depresyjne </a:t>
            </a:r>
            <a:endParaRPr lang="en-US" sz="4300" dirty="0"/>
          </a:p>
        </p:txBody>
      </p:sp>
      <p:sp>
        <p:nvSpPr>
          <p:cNvPr id="3" name="Rectangle 3"/>
          <p:cNvSpPr txBox="1">
            <a:spLocks noGrp="1"/>
          </p:cNvSpPr>
          <p:nvPr>
            <p:ph idx="4294967295"/>
          </p:nvPr>
        </p:nvSpPr>
        <p:spPr>
          <a:xfrm>
            <a:off x="457199" y="116632"/>
            <a:ext cx="8229600" cy="4525959"/>
          </a:xfrm>
          <a:prstGeom prst="rect">
            <a:avLst/>
          </a:prstGeom>
        </p:spPr>
        <p:txBody>
          <a:bodyPr/>
          <a:lstStyle/>
          <a:p>
            <a:pPr lvl="0">
              <a:lnSpc>
                <a:spcPct val="120000"/>
              </a:lnSpc>
            </a:pPr>
            <a:r>
              <a:rPr lang="pl-PL" sz="3300" dirty="0"/>
              <a:t>Nasilenie depresji w czasie picia </a:t>
            </a:r>
            <a:endParaRPr lang="en-US" sz="3300" dirty="0"/>
          </a:p>
          <a:p>
            <a:pPr lvl="1">
              <a:lnSpc>
                <a:spcPct val="120000"/>
              </a:lnSpc>
            </a:pPr>
            <a:r>
              <a:rPr lang="pl-PL" sz="3300" dirty="0"/>
              <a:t>Czas trwania depresji </a:t>
            </a:r>
            <a:r>
              <a:rPr lang="en-US" sz="3300" dirty="0"/>
              <a:t>~ 4 </a:t>
            </a:r>
            <a:r>
              <a:rPr lang="pl-PL" sz="3300" dirty="0"/>
              <a:t>tygodnie </a:t>
            </a:r>
            <a:endParaRPr lang="en-US" sz="3300" dirty="0"/>
          </a:p>
          <a:p>
            <a:pPr lvl="0">
              <a:lnSpc>
                <a:spcPct val="120000"/>
              </a:lnSpc>
            </a:pPr>
            <a:r>
              <a:rPr lang="pl-PL" sz="3300" dirty="0"/>
              <a:t>Ustępowanie depresji w okresie utrwalonej abstynencji </a:t>
            </a:r>
            <a:endParaRPr lang="en-US" sz="3300" dirty="0"/>
          </a:p>
          <a:p>
            <a:pPr lvl="0">
              <a:lnSpc>
                <a:spcPct val="120000"/>
              </a:lnSpc>
            </a:pPr>
            <a:r>
              <a:rPr lang="pl-PL" sz="3300" dirty="0"/>
              <a:t>Rzadszy wywiad rodzinny co do zaburzeń depresyjnych </a:t>
            </a:r>
            <a:endParaRPr lang="en-US" sz="3300" dirty="0"/>
          </a:p>
          <a:p>
            <a:pPr lvl="0">
              <a:lnSpc>
                <a:spcPct val="120000"/>
              </a:lnSpc>
            </a:pPr>
            <a:r>
              <a:rPr lang="en-US" sz="3300" dirty="0"/>
              <a:t>26% </a:t>
            </a:r>
            <a:r>
              <a:rPr lang="pl-PL" sz="3300" dirty="0"/>
              <a:t>uzależnionych od alkoholu </a:t>
            </a:r>
            <a:endParaRPr lang="en-US" sz="33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BC431A-520F-4D10-832F-5B2FA226EA3F}" type="slidenum">
              <a:t>55</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4064051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107490" y="116632"/>
            <a:ext cx="6512511" cy="1143000"/>
          </a:xfrm>
        </p:spPr>
        <p:txBody>
          <a:bodyPr/>
          <a:lstStyle/>
          <a:p>
            <a:pPr lvl="0"/>
            <a:r>
              <a:rPr lang="pl-PL" sz="4000" dirty="0"/>
              <a:t>Uzależnienie od alkoholu i epizod depresyjny </a:t>
            </a:r>
            <a:endParaRPr lang="en-US" sz="4000" dirty="0"/>
          </a:p>
        </p:txBody>
      </p:sp>
      <p:sp>
        <p:nvSpPr>
          <p:cNvPr id="3"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4"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4DDBE5-FC15-4104-87BE-6FA8CA08C87C}" type="slidenum">
              <a:t>56</a:t>
            </a:fld>
            <a:endParaRPr lang="en-US" sz="1200" b="0" i="0" u="none" strike="noStrike" kern="1200" cap="none" spc="0" baseline="0">
              <a:solidFill>
                <a:srgbClr val="795339"/>
              </a:solidFill>
              <a:uFillTx/>
              <a:latin typeface="Candara"/>
              <a:ea typeface="Candara"/>
              <a:cs typeface="Candara"/>
            </a:endParaRPr>
          </a:p>
        </p:txBody>
      </p:sp>
      <p:sp>
        <p:nvSpPr>
          <p:cNvPr id="5" name="Oval 4"/>
          <p:cNvSpPr/>
          <p:nvPr/>
        </p:nvSpPr>
        <p:spPr>
          <a:xfrm>
            <a:off x="3124203" y="1752603"/>
            <a:ext cx="5105396" cy="4419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AD2E27">
              <a:alpha val="89018"/>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
        <p:nvSpPr>
          <p:cNvPr id="6" name="Text Box 5"/>
          <p:cNvSpPr txBox="1"/>
          <p:nvPr/>
        </p:nvSpPr>
        <p:spPr>
          <a:xfrm>
            <a:off x="7467603" y="1752603"/>
            <a:ext cx="1219196" cy="70788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pl-PL" sz="2000" b="0" i="0" u="none" strike="noStrike" kern="1200" cap="none" spc="0" baseline="0">
                <a:solidFill>
                  <a:srgbClr val="795339"/>
                </a:solidFill>
                <a:uFillTx/>
                <a:latin typeface="Tahoma" pitchFamily="34"/>
              </a:rPr>
              <a:t>Epizod depresji</a:t>
            </a:r>
            <a:endParaRPr lang="en-US" sz="2000" b="0" i="0" u="none" strike="noStrike" kern="1200" cap="none" spc="0" baseline="0">
              <a:solidFill>
                <a:srgbClr val="795339"/>
              </a:solidFill>
              <a:uFillTx/>
              <a:latin typeface="Tahoma" pitchFamily="34"/>
            </a:endParaRPr>
          </a:p>
        </p:txBody>
      </p:sp>
      <p:sp>
        <p:nvSpPr>
          <p:cNvPr id="7" name="Text Box 6"/>
          <p:cNvSpPr txBox="1"/>
          <p:nvPr/>
        </p:nvSpPr>
        <p:spPr>
          <a:xfrm>
            <a:off x="228600" y="1371600"/>
            <a:ext cx="3886200" cy="95410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795339"/>
                </a:solidFill>
                <a:uFillTx/>
                <a:latin typeface="Tahoma" pitchFamily="34"/>
              </a:rPr>
              <a:t>Uzależnienie od alkoholu </a:t>
            </a:r>
            <a:endParaRPr lang="en-US" sz="2800" b="0" i="0" u="none" strike="noStrike" kern="1200" cap="none" spc="0" baseline="0">
              <a:solidFill>
                <a:srgbClr val="795339"/>
              </a:solidFill>
              <a:uFillTx/>
              <a:latin typeface="Tahoma" pitchFamily="34"/>
            </a:endParaRPr>
          </a:p>
        </p:txBody>
      </p:sp>
      <p:sp>
        <p:nvSpPr>
          <p:cNvPr id="8" name="Oval 3"/>
          <p:cNvSpPr/>
          <p:nvPr/>
        </p:nvSpPr>
        <p:spPr>
          <a:xfrm>
            <a:off x="1295403" y="2286000"/>
            <a:ext cx="4267203" cy="3810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6A73B">
              <a:alpha val="87842"/>
            </a:srgbClr>
          </a:solid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ndara"/>
            </a:endParaRPr>
          </a:p>
        </p:txBody>
      </p:sp>
      <p:sp>
        <p:nvSpPr>
          <p:cNvPr id="9" name="Text Box 10"/>
          <p:cNvSpPr txBox="1"/>
          <p:nvPr/>
        </p:nvSpPr>
        <p:spPr>
          <a:xfrm>
            <a:off x="3200400" y="2819396"/>
            <a:ext cx="2667003" cy="244682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AD2E27"/>
                </a:solidFill>
                <a:uFillTx/>
                <a:latin typeface="Tahoma" pitchFamily="34"/>
              </a:rPr>
              <a:t>Depresja zależna </a:t>
            </a:r>
            <a:r>
              <a:rPr lang="en-US" sz="2800" b="0" i="0" u="none" strike="noStrike" kern="1200" cap="none" spc="0" baseline="0">
                <a:solidFill>
                  <a:srgbClr val="AD2E27"/>
                </a:solidFill>
                <a:uFillTx/>
                <a:latin typeface="Tahoma" pitchFamily="34"/>
              </a:rPr>
              <a:t>26% </a:t>
            </a:r>
          </a:p>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AD2E27"/>
                </a:solidFill>
                <a:uFillTx/>
                <a:latin typeface="Tahoma" pitchFamily="34"/>
              </a:rPr>
              <a:t>Niezalezna </a:t>
            </a:r>
            <a:r>
              <a:rPr lang="en-US" sz="2800" b="0" i="0" u="none" strike="noStrike" kern="1200" cap="none" spc="0" baseline="0">
                <a:solidFill>
                  <a:srgbClr val="AD2E27"/>
                </a:solidFill>
                <a:uFillTx/>
                <a:latin typeface="Tahoma" pitchFamily="34"/>
              </a:rPr>
              <a:t>    15%</a:t>
            </a: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spTree>
    <p:extLst>
      <p:ext uri="{BB962C8B-B14F-4D97-AF65-F5344CB8AC3E}">
        <p14:creationId xmlns:p14="http://schemas.microsoft.com/office/powerpoint/2010/main" val="1427208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274640"/>
            <a:ext cx="9144000" cy="1143000"/>
          </a:xfrm>
        </p:spPr>
        <p:txBody>
          <a:bodyPr/>
          <a:lstStyle/>
          <a:p>
            <a:pPr lvl="0"/>
            <a:r>
              <a:rPr lang="pl-PL" sz="4300"/>
              <a:t>Depresja + uzależnienie od alkoholu </a:t>
            </a:r>
            <a:endParaRPr lang="en-US" sz="4300"/>
          </a:p>
        </p:txBody>
      </p:sp>
      <p:sp>
        <p:nvSpPr>
          <p:cNvPr id="3" name="Rectangle 3"/>
          <p:cNvSpPr txBox="1">
            <a:spLocks noGrp="1"/>
          </p:cNvSpPr>
          <p:nvPr>
            <p:ph idx="4294967295"/>
          </p:nvPr>
        </p:nvSpPr>
        <p:spPr>
          <a:xfrm>
            <a:off x="457200" y="1600200"/>
            <a:ext cx="8229600" cy="4525959"/>
          </a:xfrm>
          <a:prstGeom prst="rect">
            <a:avLst/>
          </a:prstGeom>
        </p:spPr>
        <p:txBody>
          <a:bodyPr/>
          <a:lstStyle/>
          <a:p>
            <a:pPr lvl="0"/>
            <a:r>
              <a:rPr lang="en-US" sz="3200" dirty="0">
                <a:latin typeface="Symbol" pitchFamily="18"/>
              </a:rPr>
              <a:t></a:t>
            </a:r>
            <a:r>
              <a:rPr lang="en-US" sz="3200" dirty="0"/>
              <a:t> </a:t>
            </a:r>
            <a:r>
              <a:rPr lang="pl-PL" sz="3200" dirty="0"/>
              <a:t>ryzyko samobójstwa </a:t>
            </a:r>
            <a:endParaRPr lang="en-US" sz="3200" dirty="0"/>
          </a:p>
          <a:p>
            <a:pPr lvl="0"/>
            <a:r>
              <a:rPr lang="pl-PL" sz="3200" dirty="0"/>
              <a:t>„depresja niezależna” </a:t>
            </a:r>
            <a:r>
              <a:rPr lang="en-US" sz="3200" dirty="0"/>
              <a:t>↑ </a:t>
            </a:r>
            <a:r>
              <a:rPr lang="pl-PL" sz="3200" dirty="0"/>
              <a:t>ryzyko próby samobójczej </a:t>
            </a:r>
            <a:r>
              <a:rPr lang="en-US" sz="3200" dirty="0"/>
              <a:t>vs. </a:t>
            </a:r>
            <a:r>
              <a:rPr lang="pl-PL" sz="3200" dirty="0"/>
              <a:t>„depresja indukowana alkoholem” </a:t>
            </a:r>
            <a:endParaRPr lang="en-US" sz="3200" dirty="0"/>
          </a:p>
          <a:p>
            <a:pPr lvl="0"/>
            <a:r>
              <a:rPr lang="pl-PL" sz="3200" dirty="0"/>
              <a:t>Późniejszy wiek </a:t>
            </a:r>
            <a:r>
              <a:rPr lang="en-US" sz="3200" dirty="0">
                <a:latin typeface="Symbol" pitchFamily="18"/>
              </a:rPr>
              <a:t></a:t>
            </a:r>
            <a:r>
              <a:rPr lang="en-US" sz="3200" dirty="0"/>
              <a:t> </a:t>
            </a:r>
            <a:r>
              <a:rPr lang="pl-PL" sz="3200" dirty="0"/>
              <a:t>ryzyko „obu” depresji i „obu” uwarunkowań samobójstwa </a:t>
            </a:r>
            <a:endParaRPr lang="en-US" sz="3200" dirty="0"/>
          </a:p>
          <a:p>
            <a:pPr lvl="0"/>
            <a:r>
              <a:rPr lang="pl-PL" sz="3200" dirty="0"/>
              <a:t>Depresja i / lub uzależnienie od alkoholu </a:t>
            </a:r>
            <a:r>
              <a:rPr lang="en-US" sz="3200" dirty="0"/>
              <a:t>~65% </a:t>
            </a:r>
            <a:r>
              <a:rPr lang="pl-PL" sz="3200" dirty="0"/>
              <a:t>wszystkich samobójstw </a:t>
            </a:r>
            <a:endParaRPr lang="en-US" sz="3200" dirty="0"/>
          </a:p>
        </p:txBody>
      </p:sp>
      <p:sp>
        <p:nvSpPr>
          <p:cNvPr id="4" name="Symbol zastępczy stopki 3"/>
          <p:cNvSpPr txBox="1"/>
          <p:nvPr/>
        </p:nvSpPr>
        <p:spPr>
          <a:xfrm>
            <a:off x="3124203" y="6245223"/>
            <a:ext cx="2895603" cy="476246"/>
          </a:xfrm>
          <a:prstGeom prst="rect">
            <a:avLst/>
          </a:prstGeom>
          <a:noFill/>
          <a:ln>
            <a:noFill/>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795339"/>
                </a:solidFill>
                <a:uFillTx/>
                <a:latin typeface="Candara"/>
                <a:ea typeface="Candara"/>
                <a:cs typeface="Candara"/>
              </a:rPr>
              <a:t>©AMSP 2008</a:t>
            </a:r>
          </a:p>
        </p:txBody>
      </p:sp>
      <p:sp>
        <p:nvSpPr>
          <p:cNvPr id="5" name="Symbol zastępczy numeru slajdu 4"/>
          <p:cNvSpPr txBox="1"/>
          <p:nvPr/>
        </p:nvSpPr>
        <p:spPr>
          <a:xfrm>
            <a:off x="6553203" y="6245223"/>
            <a:ext cx="2133596" cy="47624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D063ED-932A-416E-9F8D-6852524772E1}" type="slidenum">
              <a:t>57</a:t>
            </a:fld>
            <a:endParaRPr lang="en-US" sz="1200" b="0" i="0" u="none" strike="noStrike" kern="1200" cap="none" spc="0" baseline="0">
              <a:solidFill>
                <a:srgbClr val="795339"/>
              </a:solidFill>
              <a:uFillTx/>
              <a:latin typeface="Candara"/>
              <a:ea typeface="Candara"/>
              <a:cs typeface="Candara"/>
            </a:endParaRPr>
          </a:p>
        </p:txBody>
      </p:sp>
    </p:spTree>
    <p:extLst>
      <p:ext uri="{BB962C8B-B14F-4D97-AF65-F5344CB8AC3E}">
        <p14:creationId xmlns:p14="http://schemas.microsoft.com/office/powerpoint/2010/main" val="4125311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p:txBody>
          <a:bodyPr/>
          <a:lstStyle/>
          <a:p>
            <a:fld id="{F9D134D5-1D75-4DB3-B937-19711DD4361B}" type="slidenum">
              <a:rPr lang="pl-PL"/>
              <a:pPr/>
              <a:t>58</a:t>
            </a:fld>
            <a:endParaRPr lang="pl-PL"/>
          </a:p>
        </p:txBody>
      </p:sp>
      <p:sp>
        <p:nvSpPr>
          <p:cNvPr id="184324" name="Rectangle 4"/>
          <p:cNvSpPr>
            <a:spLocks noChangeArrowheads="1"/>
          </p:cNvSpPr>
          <p:nvPr/>
        </p:nvSpPr>
        <p:spPr bwMode="auto">
          <a:xfrm>
            <a:off x="1066800" y="304800"/>
            <a:ext cx="4038600" cy="685800"/>
          </a:xfrm>
          <a:prstGeom prst="rect">
            <a:avLst/>
          </a:prstGeom>
          <a:noFill/>
          <a:ln w="9525">
            <a:noFill/>
            <a:miter lim="800000"/>
            <a:headEnd/>
            <a:tailEnd/>
          </a:ln>
          <a:effectLst/>
        </p:spPr>
        <p:txBody>
          <a:bodyPr anchor="ctr"/>
          <a:lstStyle/>
          <a:p>
            <a:r>
              <a:rPr lang="pl-PL" sz="4000" b="1">
                <a:solidFill>
                  <a:schemeClr val="accent2"/>
                </a:solidFill>
                <a:latin typeface="Comic Sans MS" pitchFamily="66" charset="0"/>
              </a:rPr>
              <a:t>Samobójstwa </a:t>
            </a:r>
            <a:r>
              <a:rPr lang="pl-PL" sz="3200">
                <a:latin typeface="Comic Sans MS" pitchFamily="66" charset="0"/>
              </a:rPr>
              <a:t>/100.000</a:t>
            </a:r>
          </a:p>
        </p:txBody>
      </p:sp>
      <p:graphicFrame>
        <p:nvGraphicFramePr>
          <p:cNvPr id="184325" name="Object 5"/>
          <p:cNvGraphicFramePr>
            <a:graphicFrameLocks noChangeAspect="1"/>
          </p:cNvGraphicFramePr>
          <p:nvPr/>
        </p:nvGraphicFramePr>
        <p:xfrm>
          <a:off x="609600" y="838200"/>
          <a:ext cx="7769225" cy="5751513"/>
        </p:xfrm>
        <a:graphic>
          <a:graphicData uri="http://schemas.openxmlformats.org/presentationml/2006/ole">
            <mc:AlternateContent xmlns:mc="http://schemas.openxmlformats.org/markup-compatibility/2006">
              <mc:Choice xmlns:v="urn:schemas-microsoft-com:vml" Requires="v">
                <p:oleObj spid="_x0000_s184356" name="Wykres" r:id="rId4" imgW="7772490" imgH="5753010" progId="MSGraph.Chart.8">
                  <p:embed followColorScheme="full"/>
                </p:oleObj>
              </mc:Choice>
              <mc:Fallback>
                <p:oleObj name="Wykres" r:id="rId4" imgW="7772490" imgH="5753010" progId="MSGraph.Chart.8">
                  <p:embed followColorScheme="full"/>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7769225"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6" name="Text Box 6"/>
          <p:cNvSpPr txBox="1">
            <a:spLocks noChangeArrowheads="1"/>
          </p:cNvSpPr>
          <p:nvPr/>
        </p:nvSpPr>
        <p:spPr bwMode="auto">
          <a:xfrm>
            <a:off x="0" y="6400800"/>
            <a:ext cx="2590800" cy="822325"/>
          </a:xfrm>
          <a:prstGeom prst="rect">
            <a:avLst/>
          </a:prstGeom>
          <a:noFill/>
          <a:ln w="9525">
            <a:noFill/>
            <a:miter lim="800000"/>
            <a:headEnd/>
            <a:tailEnd/>
          </a:ln>
          <a:effectLst/>
        </p:spPr>
        <p:txBody>
          <a:bodyPr>
            <a:spAutoFit/>
          </a:bodyPr>
          <a:lstStyle/>
          <a:p>
            <a:pPr>
              <a:spcBef>
                <a:spcPct val="50000"/>
              </a:spcBef>
            </a:pPr>
            <a:r>
              <a:rPr lang="pl-PL" sz="2400">
                <a:latin typeface="Comic Sans MS" pitchFamily="66" charset="0"/>
              </a:rPr>
              <a:t>Shaffer i in.2002</a:t>
            </a:r>
          </a:p>
        </p:txBody>
      </p:sp>
      <p:sp>
        <p:nvSpPr>
          <p:cNvPr id="184327" name="Text Box 7"/>
          <p:cNvSpPr txBox="1">
            <a:spLocks noChangeArrowheads="1"/>
          </p:cNvSpPr>
          <p:nvPr/>
        </p:nvSpPr>
        <p:spPr bwMode="auto">
          <a:xfrm>
            <a:off x="7315200" y="6400800"/>
            <a:ext cx="1828800" cy="457200"/>
          </a:xfrm>
          <a:prstGeom prst="rect">
            <a:avLst/>
          </a:prstGeom>
          <a:noFill/>
          <a:ln w="9525">
            <a:noFill/>
            <a:miter lim="800000"/>
            <a:headEnd/>
            <a:tailEnd/>
          </a:ln>
          <a:effectLst/>
        </p:spPr>
        <p:txBody>
          <a:bodyPr>
            <a:spAutoFit/>
          </a:bodyPr>
          <a:lstStyle/>
          <a:p>
            <a:pPr algn="r">
              <a:spcBef>
                <a:spcPct val="50000"/>
              </a:spcBef>
            </a:pPr>
            <a:r>
              <a:rPr lang="pl-PL" sz="2400" b="1">
                <a:latin typeface="Comic Sans MS" pitchFamily="66" charset="0"/>
              </a:rPr>
              <a:t>wiek (</a:t>
            </a:r>
            <a:r>
              <a:rPr lang="pl-PL" sz="2400" b="1" i="1">
                <a:latin typeface="Comic Sans MS" pitchFamily="66" charset="0"/>
              </a:rPr>
              <a:t>lata</a:t>
            </a:r>
            <a:r>
              <a:rPr lang="pl-PL" sz="2400" b="1">
                <a:latin typeface="Comic Sans MS" pitchFamily="66" charset="0"/>
              </a:rPr>
              <a:t>)</a:t>
            </a:r>
          </a:p>
        </p:txBody>
      </p:sp>
      <p:sp>
        <p:nvSpPr>
          <p:cNvPr id="184329" name="AutoShape 9"/>
          <p:cNvSpPr>
            <a:spLocks noChangeArrowheads="1"/>
          </p:cNvSpPr>
          <p:nvPr/>
        </p:nvSpPr>
        <p:spPr bwMode="auto">
          <a:xfrm>
            <a:off x="3962400" y="4343400"/>
            <a:ext cx="1600200" cy="1219200"/>
          </a:xfrm>
          <a:prstGeom prst="upDownArrow">
            <a:avLst>
              <a:gd name="adj1" fmla="val 50000"/>
              <a:gd name="adj2" fmla="val 20000"/>
            </a:avLst>
          </a:prstGeom>
          <a:noFill/>
          <a:ln w="50800">
            <a:solidFill>
              <a:srgbClr val="0000FF"/>
            </a:solidFill>
            <a:miter lim="800000"/>
            <a:headEnd/>
            <a:tailEnd/>
          </a:ln>
          <a:effectLst/>
        </p:spPr>
        <p:txBody>
          <a:bodyPr wrap="none" anchor="ctr"/>
          <a:lstStyle/>
          <a:p>
            <a:endParaRPr lang="pl-PL"/>
          </a:p>
        </p:txBody>
      </p:sp>
      <p:sp>
        <p:nvSpPr>
          <p:cNvPr id="184330" name="Text Box 10"/>
          <p:cNvSpPr txBox="1">
            <a:spLocks noChangeArrowheads="1"/>
          </p:cNvSpPr>
          <p:nvPr/>
        </p:nvSpPr>
        <p:spPr bwMode="auto">
          <a:xfrm>
            <a:off x="4343400" y="4724400"/>
            <a:ext cx="914400" cy="946150"/>
          </a:xfrm>
          <a:prstGeom prst="rect">
            <a:avLst/>
          </a:prstGeom>
          <a:noFill/>
          <a:ln w="9525">
            <a:noFill/>
            <a:miter lim="800000"/>
            <a:headEnd/>
            <a:tailEnd/>
          </a:ln>
          <a:effectLst/>
        </p:spPr>
        <p:txBody>
          <a:bodyPr>
            <a:spAutoFit/>
          </a:bodyPr>
          <a:lstStyle/>
          <a:p>
            <a:pPr>
              <a:spcBef>
                <a:spcPct val="50000"/>
              </a:spcBef>
            </a:pPr>
            <a:r>
              <a:rPr lang="pl-PL" sz="2800" b="1">
                <a:solidFill>
                  <a:schemeClr val="accent2"/>
                </a:solidFill>
                <a:latin typeface="Comic Sans MS" pitchFamily="66" charset="0"/>
              </a:rPr>
              <a:t>4-5x</a:t>
            </a:r>
          </a:p>
        </p:txBody>
      </p:sp>
      <p:sp>
        <p:nvSpPr>
          <p:cNvPr id="184331" name="AutoShape 11"/>
          <p:cNvSpPr>
            <a:spLocks noChangeArrowheads="1"/>
          </p:cNvSpPr>
          <p:nvPr/>
        </p:nvSpPr>
        <p:spPr bwMode="auto">
          <a:xfrm>
            <a:off x="7010400" y="2209800"/>
            <a:ext cx="1600200" cy="3276600"/>
          </a:xfrm>
          <a:prstGeom prst="upDownArrow">
            <a:avLst>
              <a:gd name="adj1" fmla="val 50000"/>
              <a:gd name="adj2" fmla="val 40952"/>
            </a:avLst>
          </a:prstGeom>
          <a:noFill/>
          <a:ln w="50800">
            <a:solidFill>
              <a:srgbClr val="0000FF"/>
            </a:solidFill>
            <a:miter lim="800000"/>
            <a:headEnd/>
            <a:tailEnd/>
          </a:ln>
          <a:effectLst/>
        </p:spPr>
        <p:txBody>
          <a:bodyPr wrap="none" anchor="ctr"/>
          <a:lstStyle/>
          <a:p>
            <a:endParaRPr lang="pl-PL"/>
          </a:p>
        </p:txBody>
      </p:sp>
      <p:sp>
        <p:nvSpPr>
          <p:cNvPr id="184332" name="Text Box 12"/>
          <p:cNvSpPr txBox="1">
            <a:spLocks noChangeArrowheads="1"/>
          </p:cNvSpPr>
          <p:nvPr/>
        </p:nvSpPr>
        <p:spPr bwMode="auto">
          <a:xfrm>
            <a:off x="7391400" y="3429000"/>
            <a:ext cx="914400" cy="519113"/>
          </a:xfrm>
          <a:prstGeom prst="rect">
            <a:avLst/>
          </a:prstGeom>
          <a:noFill/>
          <a:ln w="9525">
            <a:noFill/>
            <a:miter lim="800000"/>
            <a:headEnd/>
            <a:tailEnd/>
          </a:ln>
          <a:effectLst/>
        </p:spPr>
        <p:txBody>
          <a:bodyPr>
            <a:spAutoFit/>
          </a:bodyPr>
          <a:lstStyle/>
          <a:p>
            <a:pPr algn="ctr">
              <a:spcBef>
                <a:spcPct val="50000"/>
              </a:spcBef>
            </a:pPr>
            <a:r>
              <a:rPr lang="pl-PL" sz="2800" b="1">
                <a:solidFill>
                  <a:schemeClr val="accent2"/>
                </a:solidFill>
                <a:latin typeface="Comic Sans MS" pitchFamily="66" charset="0"/>
              </a:rPr>
              <a:t>10x</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84329"/>
                                        </p:tgtEl>
                                        <p:attrNameLst>
                                          <p:attrName>style.visibility</p:attrName>
                                        </p:attrNameLst>
                                      </p:cBhvr>
                                      <p:to>
                                        <p:strVal val="visible"/>
                                      </p:to>
                                    </p:set>
                                    <p:anim calcmode="lin" valueType="num">
                                      <p:cBhvr>
                                        <p:cTn id="7" dur="500" fill="hold"/>
                                        <p:tgtEl>
                                          <p:spTgt spid="184329"/>
                                        </p:tgtEl>
                                        <p:attrNameLst>
                                          <p:attrName>ppt_w</p:attrName>
                                        </p:attrNameLst>
                                      </p:cBhvr>
                                      <p:tavLst>
                                        <p:tav tm="0">
                                          <p:val>
                                            <p:strVal val="2/3*#ppt_w"/>
                                          </p:val>
                                        </p:tav>
                                        <p:tav tm="100000">
                                          <p:val>
                                            <p:strVal val="#ppt_w"/>
                                          </p:val>
                                        </p:tav>
                                      </p:tavLst>
                                    </p:anim>
                                    <p:anim calcmode="lin" valueType="num">
                                      <p:cBhvr>
                                        <p:cTn id="8" dur="500" fill="hold"/>
                                        <p:tgtEl>
                                          <p:spTgt spid="184329"/>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84330"/>
                                        </p:tgtEl>
                                        <p:attrNameLst>
                                          <p:attrName>style.visibility</p:attrName>
                                        </p:attrNameLst>
                                      </p:cBhvr>
                                      <p:to>
                                        <p:strVal val="visible"/>
                                      </p:to>
                                    </p:set>
                                    <p:anim calcmode="lin" valueType="num">
                                      <p:cBhvr>
                                        <p:cTn id="12" dur="500" fill="hold"/>
                                        <p:tgtEl>
                                          <p:spTgt spid="184330"/>
                                        </p:tgtEl>
                                        <p:attrNameLst>
                                          <p:attrName>ppt_w</p:attrName>
                                        </p:attrNameLst>
                                      </p:cBhvr>
                                      <p:tavLst>
                                        <p:tav tm="0">
                                          <p:val>
                                            <p:strVal val="2/3*#ppt_w"/>
                                          </p:val>
                                        </p:tav>
                                        <p:tav tm="100000">
                                          <p:val>
                                            <p:strVal val="#ppt_w"/>
                                          </p:val>
                                        </p:tav>
                                      </p:tavLst>
                                    </p:anim>
                                    <p:anim calcmode="lin" valueType="num">
                                      <p:cBhvr>
                                        <p:cTn id="13" dur="500" fill="hold"/>
                                        <p:tgtEl>
                                          <p:spTgt spid="184330"/>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184331"/>
                                        </p:tgtEl>
                                        <p:attrNameLst>
                                          <p:attrName>style.visibility</p:attrName>
                                        </p:attrNameLst>
                                      </p:cBhvr>
                                      <p:to>
                                        <p:strVal val="visible"/>
                                      </p:to>
                                    </p:set>
                                    <p:anim calcmode="lin" valueType="num">
                                      <p:cBhvr>
                                        <p:cTn id="17" dur="500" fill="hold"/>
                                        <p:tgtEl>
                                          <p:spTgt spid="184331"/>
                                        </p:tgtEl>
                                        <p:attrNameLst>
                                          <p:attrName>ppt_w</p:attrName>
                                        </p:attrNameLst>
                                      </p:cBhvr>
                                      <p:tavLst>
                                        <p:tav tm="0">
                                          <p:val>
                                            <p:strVal val="2/3*#ppt_w"/>
                                          </p:val>
                                        </p:tav>
                                        <p:tav tm="100000">
                                          <p:val>
                                            <p:strVal val="#ppt_w"/>
                                          </p:val>
                                        </p:tav>
                                      </p:tavLst>
                                    </p:anim>
                                    <p:anim calcmode="lin" valueType="num">
                                      <p:cBhvr>
                                        <p:cTn id="18" dur="500" fill="hold"/>
                                        <p:tgtEl>
                                          <p:spTgt spid="184331"/>
                                        </p:tgtEl>
                                        <p:attrNameLst>
                                          <p:attrName>ppt_h</p:attrName>
                                        </p:attrNameLst>
                                      </p:cBhvr>
                                      <p:tavLst>
                                        <p:tav tm="0">
                                          <p:val>
                                            <p:strVal val="2/3*#ppt_h"/>
                                          </p:val>
                                        </p:tav>
                                        <p:tav tm="100000">
                                          <p:val>
                                            <p:strVal val="#ppt_h"/>
                                          </p:val>
                                        </p:tav>
                                      </p:tavLst>
                                    </p:anim>
                                  </p:childTnLst>
                                </p:cTn>
                              </p:par>
                            </p:childTnLst>
                          </p:cTn>
                        </p:par>
                        <p:par>
                          <p:cTn id="19" fill="hold">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184332"/>
                                        </p:tgtEl>
                                        <p:attrNameLst>
                                          <p:attrName>style.visibility</p:attrName>
                                        </p:attrNameLst>
                                      </p:cBhvr>
                                      <p:to>
                                        <p:strVal val="visible"/>
                                      </p:to>
                                    </p:set>
                                    <p:anim calcmode="lin" valueType="num">
                                      <p:cBhvr>
                                        <p:cTn id="22" dur="500" fill="hold"/>
                                        <p:tgtEl>
                                          <p:spTgt spid="184332"/>
                                        </p:tgtEl>
                                        <p:attrNameLst>
                                          <p:attrName>ppt_w</p:attrName>
                                        </p:attrNameLst>
                                      </p:cBhvr>
                                      <p:tavLst>
                                        <p:tav tm="0">
                                          <p:val>
                                            <p:strVal val="2/3*#ppt_w"/>
                                          </p:val>
                                        </p:tav>
                                        <p:tav tm="100000">
                                          <p:val>
                                            <p:strVal val="#ppt_w"/>
                                          </p:val>
                                        </p:tav>
                                      </p:tavLst>
                                    </p:anim>
                                    <p:anim calcmode="lin" valueType="num">
                                      <p:cBhvr>
                                        <p:cTn id="23" dur="500" fill="hold"/>
                                        <p:tgtEl>
                                          <p:spTgt spid="18433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9" grpId="0" animBg="1"/>
      <p:bldP spid="184330" grpId="0" autoUpdateAnimBg="0"/>
      <p:bldP spid="184331" grpId="0" animBg="1"/>
      <p:bldP spid="18433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1F86D0BA-4B14-46D1-B74B-BD80D97DEC19}" type="slidenum">
              <a:rPr lang="pl-PL"/>
              <a:pPr/>
              <a:t>59</a:t>
            </a:fld>
            <a:endParaRPr lang="pl-PL"/>
          </a:p>
        </p:txBody>
      </p:sp>
      <p:sp>
        <p:nvSpPr>
          <p:cNvPr id="141314"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pl-PL" sz="4400">
                <a:solidFill>
                  <a:schemeClr val="tx2"/>
                </a:solidFill>
                <a:latin typeface="Comic Sans MS" pitchFamily="66" charset="0"/>
              </a:rPr>
              <a:t>Depresja - śmiertelność </a:t>
            </a:r>
          </a:p>
        </p:txBody>
      </p:sp>
      <p:sp>
        <p:nvSpPr>
          <p:cNvPr id="141315" name="Rectangle 3"/>
          <p:cNvSpPr>
            <a:spLocks noChangeArrowheads="1"/>
          </p:cNvSpPr>
          <p:nvPr/>
        </p:nvSpPr>
        <p:spPr bwMode="auto">
          <a:xfrm>
            <a:off x="1182688" y="2017713"/>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pl-PL" sz="3200">
                <a:latin typeface="Comic Sans MS" pitchFamily="66" charset="0"/>
              </a:rPr>
              <a:t>15% pacjentów z depresją ginie śmiercią samobójczą.</a:t>
            </a:r>
          </a:p>
          <a:p>
            <a:pPr marL="342900" indent="-342900">
              <a:spcBef>
                <a:spcPct val="20000"/>
              </a:spcBef>
              <a:buFontTx/>
              <a:buChar char="•"/>
            </a:pPr>
            <a:r>
              <a:rPr lang="pl-PL" sz="3200">
                <a:latin typeface="Comic Sans MS" pitchFamily="66" charset="0"/>
              </a:rPr>
              <a:t>Rocznie 820 000 zgonów na świecie spowodowanych samobójstwami.</a:t>
            </a:r>
          </a:p>
          <a:p>
            <a:pPr marL="342900" indent="-342900">
              <a:spcBef>
                <a:spcPct val="20000"/>
              </a:spcBef>
              <a:buFontTx/>
              <a:buChar char="•"/>
            </a:pPr>
            <a:r>
              <a:rPr lang="pl-PL" sz="3200">
                <a:latin typeface="Comic Sans MS" pitchFamily="66" charset="0"/>
              </a:rPr>
              <a:t>Depresja pogarsza rokowanie w chorobach somatycznych.</a:t>
            </a:r>
            <a:r>
              <a:rPr lang="en-US" sz="3200">
                <a:latin typeface="Comic Sans MS" pitchFamily="66" charset="0"/>
                <a:cs typeface="Times New Roman" charset="0"/>
              </a:rPr>
              <a:t> </a:t>
            </a:r>
            <a:endParaRPr lang="pl-PL" sz="3200">
              <a:latin typeface="Comic Sans MS" pitchFamily="66" charset="0"/>
              <a:cs typeface="Times New Roman"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barn(outVertical)">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1315">
                                            <p:txEl>
                                              <p:pRg st="0" end="0"/>
                                            </p:txEl>
                                          </p:spTgt>
                                        </p:tgtEl>
                                        <p:attrNameLst>
                                          <p:attrName>style.visibility</p:attrName>
                                        </p:attrNameLst>
                                      </p:cBhvr>
                                      <p:to>
                                        <p:strVal val="visible"/>
                                      </p:to>
                                    </p:set>
                                    <p:animEffect transition="in" filter="barn(outVertical)">
                                      <p:cBhvr>
                                        <p:cTn id="12" dur="500"/>
                                        <p:tgtEl>
                                          <p:spTgt spid="141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1315">
                                            <p:txEl>
                                              <p:pRg st="1" end="1"/>
                                            </p:txEl>
                                          </p:spTgt>
                                        </p:tgtEl>
                                        <p:attrNameLst>
                                          <p:attrName>style.visibility</p:attrName>
                                        </p:attrNameLst>
                                      </p:cBhvr>
                                      <p:to>
                                        <p:strVal val="visible"/>
                                      </p:to>
                                    </p:set>
                                    <p:animEffect transition="in" filter="barn(outVertical)">
                                      <p:cBhvr>
                                        <p:cTn id="17" dur="500"/>
                                        <p:tgtEl>
                                          <p:spTgt spid="141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1315">
                                            <p:txEl>
                                              <p:pRg st="2" end="2"/>
                                            </p:txEl>
                                          </p:spTgt>
                                        </p:tgtEl>
                                        <p:attrNameLst>
                                          <p:attrName>style.visibility</p:attrName>
                                        </p:attrNameLst>
                                      </p:cBhvr>
                                      <p:to>
                                        <p:strVal val="visible"/>
                                      </p:to>
                                    </p:set>
                                    <p:animEffect transition="in" filter="barn(outVertical)">
                                      <p:cBhvr>
                                        <p:cTn id="22"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build="p" autoUpdateAnimBg="0"/>
      <p:bldP spid="1413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8" name="Rectangle 80"/>
          <p:cNvSpPr>
            <a:spLocks noChangeArrowheads="1"/>
          </p:cNvSpPr>
          <p:nvPr/>
        </p:nvSpPr>
        <p:spPr bwMode="auto">
          <a:xfrm>
            <a:off x="762000" y="304800"/>
            <a:ext cx="9144000" cy="784830"/>
          </a:xfrm>
          <a:prstGeom prst="rect">
            <a:avLst/>
          </a:prstGeom>
          <a:noFill/>
          <a:ln w="9525">
            <a:noFill/>
            <a:miter lim="800000"/>
            <a:headEnd/>
            <a:tailEnd/>
          </a:ln>
          <a:effectLst/>
        </p:spPr>
        <p:txBody>
          <a:bodyPr lIns="228528" bIns="0">
            <a:spAutoFit/>
          </a:bodyPr>
          <a:lstStyle/>
          <a:p>
            <a:r>
              <a:rPr lang="pl-PL" sz="1600" b="1">
                <a:solidFill>
                  <a:schemeClr val="tx2"/>
                </a:solidFill>
                <a:latin typeface="Century Schoolbook" pitchFamily="18" charset="0"/>
              </a:rPr>
              <a:t>A.</a:t>
            </a:r>
            <a:r>
              <a:rPr lang="pl-PL" sz="900" b="1">
                <a:solidFill>
                  <a:schemeClr val="tx2"/>
                </a:solidFill>
                <a:cs typeface="Times New Roman" charset="0"/>
              </a:rPr>
              <a:t>   </a:t>
            </a:r>
            <a:r>
              <a:rPr lang="pl-PL" sz="1600" b="1">
                <a:solidFill>
                  <a:schemeClr val="tx2"/>
                </a:solidFill>
                <a:latin typeface="Century Schoolbook" pitchFamily="18" charset="0"/>
              </a:rPr>
              <a:t>Epizod depresji. F.32</a:t>
            </a:r>
            <a:endParaRPr lang="pl-PL" sz="3200" b="1">
              <a:solidFill>
                <a:schemeClr val="tx2"/>
              </a:solidFill>
              <a:latin typeface="Century Schoolbook" pitchFamily="18" charset="0"/>
            </a:endParaRPr>
          </a:p>
          <a:p>
            <a:pPr eaLnBrk="0" hangingPunct="0"/>
            <a:endParaRPr lang="pl-PL" sz="3200"/>
          </a:p>
        </p:txBody>
      </p:sp>
      <p:grpSp>
        <p:nvGrpSpPr>
          <p:cNvPr id="7289" name="Group 121"/>
          <p:cNvGrpSpPr>
            <a:grpSpLocks/>
          </p:cNvGrpSpPr>
          <p:nvPr/>
        </p:nvGrpSpPr>
        <p:grpSpPr bwMode="auto">
          <a:xfrm>
            <a:off x="730250" y="685800"/>
            <a:ext cx="8666163" cy="5776913"/>
            <a:chOff x="28" y="384"/>
            <a:chExt cx="2892" cy="4739"/>
          </a:xfrm>
        </p:grpSpPr>
        <p:sp>
          <p:nvSpPr>
            <p:cNvPr id="7249" name="Rectangle 81"/>
            <p:cNvSpPr>
              <a:spLocks noChangeArrowheads="1"/>
            </p:cNvSpPr>
            <p:nvPr/>
          </p:nvSpPr>
          <p:spPr bwMode="auto">
            <a:xfrm>
              <a:off x="28" y="384"/>
              <a:ext cx="198"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50" name="Rectangle 82"/>
            <p:cNvSpPr>
              <a:spLocks noChangeArrowheads="1"/>
            </p:cNvSpPr>
            <p:nvPr/>
          </p:nvSpPr>
          <p:spPr bwMode="auto">
            <a:xfrm>
              <a:off x="226" y="384"/>
              <a:ext cx="170"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1</a:t>
              </a:r>
              <a:endParaRPr lang="pl-PL" sz="1100">
                <a:cs typeface="Times New Roman" charset="0"/>
              </a:endParaRPr>
            </a:p>
            <a:p>
              <a:pPr eaLnBrk="0" hangingPunct="0"/>
              <a:endParaRPr lang="pl-PL" sz="3200"/>
            </a:p>
          </p:txBody>
        </p:sp>
        <p:sp>
          <p:nvSpPr>
            <p:cNvPr id="7251" name="Rectangle 83"/>
            <p:cNvSpPr>
              <a:spLocks noChangeArrowheads="1"/>
            </p:cNvSpPr>
            <p:nvPr/>
          </p:nvSpPr>
          <p:spPr bwMode="auto">
            <a:xfrm>
              <a:off x="396" y="384"/>
              <a:ext cx="170" cy="78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52" name="Rectangle 84"/>
            <p:cNvSpPr>
              <a:spLocks noChangeArrowheads="1"/>
            </p:cNvSpPr>
            <p:nvPr/>
          </p:nvSpPr>
          <p:spPr bwMode="auto">
            <a:xfrm>
              <a:off x="566" y="384"/>
              <a:ext cx="1634"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Pacjent  był stale depresyjny lub smutny przez większość dnia, większość dni w okresie ostatnich 2 tygodni...</a:t>
              </a:r>
              <a:endParaRPr lang="pl-PL" sz="1100">
                <a:cs typeface="Times New Roman" charset="0"/>
              </a:endParaRPr>
            </a:p>
            <a:p>
              <a:pPr eaLnBrk="0" hangingPunct="0"/>
              <a:endParaRPr lang="pl-PL" sz="3200"/>
            </a:p>
          </p:txBody>
        </p:sp>
        <p:sp>
          <p:nvSpPr>
            <p:cNvPr id="7253" name="Rectangle 85"/>
            <p:cNvSpPr>
              <a:spLocks noChangeArrowheads="1"/>
            </p:cNvSpPr>
            <p:nvPr/>
          </p:nvSpPr>
          <p:spPr bwMode="auto">
            <a:xfrm>
              <a:off x="2200" y="384"/>
              <a:ext cx="347"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54" name="Rectangle 86"/>
            <p:cNvSpPr>
              <a:spLocks noChangeArrowheads="1"/>
            </p:cNvSpPr>
            <p:nvPr/>
          </p:nvSpPr>
          <p:spPr bwMode="auto">
            <a:xfrm>
              <a:off x="2547" y="384"/>
              <a:ext cx="289" cy="78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55" name="Rectangle 87"/>
            <p:cNvSpPr>
              <a:spLocks noChangeArrowheads="1"/>
            </p:cNvSpPr>
            <p:nvPr/>
          </p:nvSpPr>
          <p:spPr bwMode="auto">
            <a:xfrm>
              <a:off x="28" y="1172"/>
              <a:ext cx="198"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56" name="Rectangle 88"/>
            <p:cNvSpPr>
              <a:spLocks noChangeArrowheads="1"/>
            </p:cNvSpPr>
            <p:nvPr/>
          </p:nvSpPr>
          <p:spPr bwMode="auto">
            <a:xfrm>
              <a:off x="226" y="1172"/>
              <a:ext cx="170"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2</a:t>
              </a:r>
              <a:endParaRPr lang="pl-PL" sz="1100">
                <a:cs typeface="Times New Roman" charset="0"/>
              </a:endParaRPr>
            </a:p>
            <a:p>
              <a:pPr eaLnBrk="0" hangingPunct="0"/>
              <a:endParaRPr lang="pl-PL" sz="3200"/>
            </a:p>
          </p:txBody>
        </p:sp>
        <p:sp>
          <p:nvSpPr>
            <p:cNvPr id="7257" name="Rectangle 89"/>
            <p:cNvSpPr>
              <a:spLocks noChangeArrowheads="1"/>
            </p:cNvSpPr>
            <p:nvPr/>
          </p:nvSpPr>
          <p:spPr bwMode="auto">
            <a:xfrm>
              <a:off x="396" y="1172"/>
              <a:ext cx="170" cy="103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58" name="Rectangle 90"/>
            <p:cNvSpPr>
              <a:spLocks noChangeArrowheads="1"/>
            </p:cNvSpPr>
            <p:nvPr/>
          </p:nvSpPr>
          <p:spPr bwMode="auto">
            <a:xfrm>
              <a:off x="566" y="1172"/>
              <a:ext cx="1634"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W okresie ostatnich 2 tygodni mniej interesował się większością spraw lub mniej cieszył się sprawami, które zwykle sprawiały mu przyjemność ....</a:t>
              </a:r>
              <a:endParaRPr lang="pl-PL" sz="1100">
                <a:cs typeface="Times New Roman" charset="0"/>
              </a:endParaRPr>
            </a:p>
            <a:p>
              <a:pPr eaLnBrk="0" hangingPunct="0"/>
              <a:endParaRPr lang="pl-PL" sz="3200"/>
            </a:p>
          </p:txBody>
        </p:sp>
        <p:sp>
          <p:nvSpPr>
            <p:cNvPr id="7259" name="Rectangle 91"/>
            <p:cNvSpPr>
              <a:spLocks noChangeArrowheads="1"/>
            </p:cNvSpPr>
            <p:nvPr/>
          </p:nvSpPr>
          <p:spPr bwMode="auto">
            <a:xfrm>
              <a:off x="2200" y="1172"/>
              <a:ext cx="347"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60" name="Rectangle 92"/>
            <p:cNvSpPr>
              <a:spLocks noChangeArrowheads="1"/>
            </p:cNvSpPr>
            <p:nvPr/>
          </p:nvSpPr>
          <p:spPr bwMode="auto">
            <a:xfrm>
              <a:off x="2547" y="1172"/>
              <a:ext cx="289" cy="10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61" name="Rectangle 93"/>
            <p:cNvSpPr>
              <a:spLocks noChangeArrowheads="1"/>
            </p:cNvSpPr>
            <p:nvPr/>
          </p:nvSpPr>
          <p:spPr bwMode="auto">
            <a:xfrm>
              <a:off x="28" y="2210"/>
              <a:ext cx="198"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2" name="Rectangle 94"/>
            <p:cNvSpPr>
              <a:spLocks noChangeArrowheads="1"/>
            </p:cNvSpPr>
            <p:nvPr/>
          </p:nvSpPr>
          <p:spPr bwMode="auto">
            <a:xfrm>
              <a:off x="226" y="2210"/>
              <a:ext cx="170"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3" name="Rectangle 95"/>
            <p:cNvSpPr>
              <a:spLocks noChangeArrowheads="1"/>
            </p:cNvSpPr>
            <p:nvPr/>
          </p:nvSpPr>
          <p:spPr bwMode="auto">
            <a:xfrm>
              <a:off x="396" y="2210"/>
              <a:ext cx="170" cy="6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4" name="Rectangle 96"/>
            <p:cNvSpPr>
              <a:spLocks noChangeArrowheads="1"/>
            </p:cNvSpPr>
            <p:nvPr/>
          </p:nvSpPr>
          <p:spPr bwMode="auto">
            <a:xfrm>
              <a:off x="566" y="2210"/>
              <a:ext cx="1634" cy="6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Jeśli pacjent nie spełnia ani A1 ani A2, zakreśl A4b i przejdź do B1</a:t>
              </a:r>
              <a:endParaRPr lang="pl-PL" sz="1100">
                <a:cs typeface="Times New Roman" charset="0"/>
              </a:endParaRPr>
            </a:p>
            <a:p>
              <a:pPr eaLnBrk="0" hangingPunct="0"/>
              <a:endParaRPr lang="pl-PL" sz="3200"/>
            </a:p>
          </p:txBody>
        </p:sp>
        <p:sp>
          <p:nvSpPr>
            <p:cNvPr id="7265" name="Rectangle 97"/>
            <p:cNvSpPr>
              <a:spLocks noChangeArrowheads="1"/>
            </p:cNvSpPr>
            <p:nvPr/>
          </p:nvSpPr>
          <p:spPr bwMode="auto">
            <a:xfrm>
              <a:off x="2172" y="2210"/>
              <a:ext cx="748" cy="663"/>
            </a:xfrm>
            <a:prstGeom prst="rect">
              <a:avLst/>
            </a:prstGeom>
            <a:noFill/>
            <a:ln w="9525">
              <a:noFill/>
              <a:miter lim="800000"/>
              <a:headEnd/>
              <a:tailEnd/>
            </a:ln>
            <a:effectLst/>
          </p:spPr>
          <p:txBody>
            <a:bodyPr anchor="ctr"/>
            <a:lstStyle/>
            <a:p>
              <a:r>
                <a:rPr lang="pl-PL" sz="1100">
                  <a:cs typeface="Times New Roman" charset="0"/>
                </a:rPr>
                <a:t> </a:t>
              </a:r>
            </a:p>
            <a:p>
              <a:pPr eaLnBrk="0" hangingPunct="0"/>
              <a:endParaRPr lang="pl-PL" sz="3200"/>
            </a:p>
          </p:txBody>
        </p:sp>
        <p:sp>
          <p:nvSpPr>
            <p:cNvPr id="7266" name="Rectangle 98"/>
            <p:cNvSpPr>
              <a:spLocks noChangeArrowheads="1"/>
            </p:cNvSpPr>
            <p:nvPr/>
          </p:nvSpPr>
          <p:spPr bwMode="auto">
            <a:xfrm>
              <a:off x="28" y="2873"/>
              <a:ext cx="198"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67" name="Rectangle 99"/>
            <p:cNvSpPr>
              <a:spLocks noChangeArrowheads="1"/>
            </p:cNvSpPr>
            <p:nvPr/>
          </p:nvSpPr>
          <p:spPr bwMode="auto">
            <a:xfrm>
              <a:off x="226" y="2873"/>
              <a:ext cx="170"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7268" name="Rectangle 100"/>
            <p:cNvSpPr>
              <a:spLocks noChangeArrowheads="1"/>
            </p:cNvSpPr>
            <p:nvPr/>
          </p:nvSpPr>
          <p:spPr bwMode="auto">
            <a:xfrm>
              <a:off x="396" y="2873"/>
              <a:ext cx="170" cy="53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69" name="Rectangle 101"/>
            <p:cNvSpPr>
              <a:spLocks noChangeArrowheads="1"/>
            </p:cNvSpPr>
            <p:nvPr/>
          </p:nvSpPr>
          <p:spPr bwMode="auto">
            <a:xfrm>
              <a:off x="566" y="2873"/>
              <a:ext cx="1634" cy="53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W okresie ostatnich 2 tygodni, pacjent przez większość czasu...</a:t>
              </a:r>
              <a:endParaRPr lang="pl-PL" sz="1100">
                <a:cs typeface="Times New Roman" charset="0"/>
              </a:endParaRPr>
            </a:p>
            <a:p>
              <a:pPr eaLnBrk="0" hangingPunct="0"/>
              <a:endParaRPr lang="pl-PL" sz="3200"/>
            </a:p>
          </p:txBody>
        </p:sp>
        <p:sp>
          <p:nvSpPr>
            <p:cNvPr id="7270" name="Rectangle 102"/>
            <p:cNvSpPr>
              <a:spLocks noChangeArrowheads="1"/>
            </p:cNvSpPr>
            <p:nvPr/>
          </p:nvSpPr>
          <p:spPr bwMode="auto">
            <a:xfrm>
              <a:off x="2172" y="2873"/>
              <a:ext cx="748" cy="538"/>
            </a:xfrm>
            <a:prstGeom prst="rect">
              <a:avLst/>
            </a:prstGeom>
            <a:noFill/>
            <a:ln w="9525">
              <a:noFill/>
              <a:miter lim="800000"/>
              <a:headEnd/>
              <a:tailEnd/>
            </a:ln>
            <a:effectLst/>
          </p:spPr>
          <p:txBody>
            <a:bodyPr anchor="ctr"/>
            <a:lstStyle/>
            <a:p>
              <a:r>
                <a:rPr lang="pl-PL" sz="1100">
                  <a:cs typeface="Times New Roman" charset="0"/>
                </a:rPr>
                <a:t> </a:t>
              </a:r>
            </a:p>
            <a:p>
              <a:pPr eaLnBrk="0" hangingPunct="0"/>
              <a:endParaRPr lang="pl-PL" sz="3200"/>
            </a:p>
          </p:txBody>
        </p:sp>
        <p:sp>
          <p:nvSpPr>
            <p:cNvPr id="7271" name="Rectangle 103"/>
            <p:cNvSpPr>
              <a:spLocks noChangeArrowheads="1"/>
            </p:cNvSpPr>
            <p:nvPr/>
          </p:nvSpPr>
          <p:spPr bwMode="auto">
            <a:xfrm>
              <a:off x="28" y="3411"/>
              <a:ext cx="198"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72" name="Rectangle 104"/>
            <p:cNvSpPr>
              <a:spLocks noChangeArrowheads="1"/>
            </p:cNvSpPr>
            <p:nvPr/>
          </p:nvSpPr>
          <p:spPr bwMode="auto">
            <a:xfrm>
              <a:off x="226" y="3411"/>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7273" name="Rectangle 105"/>
            <p:cNvSpPr>
              <a:spLocks noChangeArrowheads="1"/>
            </p:cNvSpPr>
            <p:nvPr/>
          </p:nvSpPr>
          <p:spPr bwMode="auto">
            <a:xfrm>
              <a:off x="396" y="3411"/>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7274" name="Rectangle 106"/>
            <p:cNvSpPr>
              <a:spLocks noChangeArrowheads="1"/>
            </p:cNvSpPr>
            <p:nvPr/>
          </p:nvSpPr>
          <p:spPr bwMode="auto">
            <a:xfrm>
              <a:off x="566" y="3411"/>
              <a:ext cx="1634"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Jego apetyt zmienił się istotnie, lub jego waga wzrosła lub spadła o min. 4 kg, bez celowej diety ...</a:t>
              </a:r>
              <a:endParaRPr lang="pl-PL" sz="1100">
                <a:cs typeface="Times New Roman" charset="0"/>
              </a:endParaRPr>
            </a:p>
            <a:p>
              <a:pPr eaLnBrk="0" hangingPunct="0"/>
              <a:endParaRPr lang="pl-PL" sz="3200"/>
            </a:p>
          </p:txBody>
        </p:sp>
        <p:sp>
          <p:nvSpPr>
            <p:cNvPr id="7275" name="Rectangle 107"/>
            <p:cNvSpPr>
              <a:spLocks noChangeArrowheads="1"/>
            </p:cNvSpPr>
            <p:nvPr/>
          </p:nvSpPr>
          <p:spPr bwMode="auto">
            <a:xfrm>
              <a:off x="2200" y="3411"/>
              <a:ext cx="347"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76" name="Rectangle 108"/>
            <p:cNvSpPr>
              <a:spLocks noChangeArrowheads="1"/>
            </p:cNvSpPr>
            <p:nvPr/>
          </p:nvSpPr>
          <p:spPr bwMode="auto">
            <a:xfrm>
              <a:off x="2547" y="3411"/>
              <a:ext cx="289"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77" name="Rectangle 109"/>
            <p:cNvSpPr>
              <a:spLocks noChangeArrowheads="1"/>
            </p:cNvSpPr>
            <p:nvPr/>
          </p:nvSpPr>
          <p:spPr bwMode="auto">
            <a:xfrm>
              <a:off x="28" y="4017"/>
              <a:ext cx="198" cy="500"/>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78" name="Rectangle 110"/>
            <p:cNvSpPr>
              <a:spLocks noChangeArrowheads="1"/>
            </p:cNvSpPr>
            <p:nvPr/>
          </p:nvSpPr>
          <p:spPr bwMode="auto">
            <a:xfrm>
              <a:off x="226" y="4017"/>
              <a:ext cx="170" cy="500"/>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79" name="Rectangle 111"/>
            <p:cNvSpPr>
              <a:spLocks noChangeArrowheads="1"/>
            </p:cNvSpPr>
            <p:nvPr/>
          </p:nvSpPr>
          <p:spPr bwMode="auto">
            <a:xfrm>
              <a:off x="396" y="4017"/>
              <a:ext cx="170"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7280" name="Rectangle 112"/>
            <p:cNvSpPr>
              <a:spLocks noChangeArrowheads="1"/>
            </p:cNvSpPr>
            <p:nvPr/>
          </p:nvSpPr>
          <p:spPr bwMode="auto">
            <a:xfrm>
              <a:off x="566" y="4017"/>
              <a:ext cx="1634"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Miał kłopoty ze snem prawie każdej nocy</a:t>
              </a:r>
              <a:endParaRPr lang="pl-PL" sz="1100">
                <a:cs typeface="Times New Roman" charset="0"/>
              </a:endParaRPr>
            </a:p>
            <a:p>
              <a:pPr eaLnBrk="0" hangingPunct="0"/>
              <a:endParaRPr lang="pl-PL" sz="3200"/>
            </a:p>
          </p:txBody>
        </p:sp>
        <p:sp>
          <p:nvSpPr>
            <p:cNvPr id="7281" name="Rectangle 113"/>
            <p:cNvSpPr>
              <a:spLocks noChangeArrowheads="1"/>
            </p:cNvSpPr>
            <p:nvPr/>
          </p:nvSpPr>
          <p:spPr bwMode="auto">
            <a:xfrm>
              <a:off x="2200" y="4017"/>
              <a:ext cx="347"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82" name="Rectangle 114"/>
            <p:cNvSpPr>
              <a:spLocks noChangeArrowheads="1"/>
            </p:cNvSpPr>
            <p:nvPr/>
          </p:nvSpPr>
          <p:spPr bwMode="auto">
            <a:xfrm>
              <a:off x="2547" y="4017"/>
              <a:ext cx="289" cy="500"/>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7283" name="Rectangle 115"/>
            <p:cNvSpPr>
              <a:spLocks noChangeArrowheads="1"/>
            </p:cNvSpPr>
            <p:nvPr/>
          </p:nvSpPr>
          <p:spPr bwMode="auto">
            <a:xfrm>
              <a:off x="28" y="4517"/>
              <a:ext cx="198" cy="606"/>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84" name="Rectangle 116"/>
            <p:cNvSpPr>
              <a:spLocks noChangeArrowheads="1"/>
            </p:cNvSpPr>
            <p:nvPr/>
          </p:nvSpPr>
          <p:spPr bwMode="auto">
            <a:xfrm>
              <a:off x="226" y="4517"/>
              <a:ext cx="170" cy="606"/>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7285" name="Rectangle 117"/>
            <p:cNvSpPr>
              <a:spLocks noChangeArrowheads="1"/>
            </p:cNvSpPr>
            <p:nvPr/>
          </p:nvSpPr>
          <p:spPr bwMode="auto">
            <a:xfrm>
              <a:off x="396" y="4517"/>
              <a:ext cx="170"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c</a:t>
              </a:r>
              <a:endParaRPr lang="pl-PL" sz="1100">
                <a:cs typeface="Times New Roman" charset="0"/>
              </a:endParaRPr>
            </a:p>
            <a:p>
              <a:pPr eaLnBrk="0" hangingPunct="0"/>
              <a:endParaRPr lang="pl-PL" sz="3200"/>
            </a:p>
          </p:txBody>
        </p:sp>
        <p:sp>
          <p:nvSpPr>
            <p:cNvPr id="7286" name="Rectangle 118"/>
            <p:cNvSpPr>
              <a:spLocks noChangeArrowheads="1"/>
            </p:cNvSpPr>
            <p:nvPr/>
          </p:nvSpPr>
          <p:spPr bwMode="auto">
            <a:xfrm>
              <a:off x="566" y="4517"/>
              <a:ext cx="1634"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Mówił lub poruszał się wolniej niż zwykle, lub był niespokojny, lub nie mógł usiedzieć w miejscu ...</a:t>
              </a:r>
              <a:endParaRPr lang="pl-PL" sz="1100">
                <a:cs typeface="Times New Roman" charset="0"/>
              </a:endParaRPr>
            </a:p>
            <a:p>
              <a:pPr eaLnBrk="0" hangingPunct="0"/>
              <a:endParaRPr lang="pl-PL" sz="3200"/>
            </a:p>
          </p:txBody>
        </p:sp>
        <p:sp>
          <p:nvSpPr>
            <p:cNvPr id="7287" name="Rectangle 119"/>
            <p:cNvSpPr>
              <a:spLocks noChangeArrowheads="1"/>
            </p:cNvSpPr>
            <p:nvPr/>
          </p:nvSpPr>
          <p:spPr bwMode="auto">
            <a:xfrm>
              <a:off x="2200" y="4517"/>
              <a:ext cx="347"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7288" name="Rectangle 120"/>
            <p:cNvSpPr>
              <a:spLocks noChangeArrowheads="1"/>
            </p:cNvSpPr>
            <p:nvPr/>
          </p:nvSpPr>
          <p:spPr bwMode="auto">
            <a:xfrm>
              <a:off x="2547" y="4517"/>
              <a:ext cx="289" cy="606"/>
            </a:xfrm>
            <a:prstGeom prst="rect">
              <a:avLst/>
            </a:prstGeom>
            <a:noFill/>
            <a:ln w="9525">
              <a:noFill/>
              <a:miter lim="800000"/>
              <a:headEnd/>
              <a:tailEnd/>
            </a:ln>
            <a:effectLst/>
          </p:spPr>
          <p:txBody>
            <a:bodyPr/>
            <a:lstStyle/>
            <a:p>
              <a:r>
                <a:rPr lang="pl-PL" sz="1400">
                  <a:latin typeface="Century Schoolbook" pitchFamily="18" charset="0"/>
                  <a:cs typeface="Times New Roman" charset="0"/>
                </a:rPr>
                <a:t>tak</a:t>
              </a:r>
              <a:endParaRPr lang="pl-PL" sz="1100">
                <a:cs typeface="Times New Roman" charset="0"/>
              </a:endParaRPr>
            </a:p>
            <a:p>
              <a:pPr eaLnBrk="0" hangingPunct="0"/>
              <a:endParaRPr lang="pl-PL" sz="3200"/>
            </a:p>
          </p:txBody>
        </p:sp>
      </p:grpSp>
    </p:spTree>
    <p:extLst>
      <p:ext uri="{BB962C8B-B14F-4D97-AF65-F5344CB8AC3E}">
        <p14:creationId xmlns:p14="http://schemas.microsoft.com/office/powerpoint/2010/main" val="4198738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B3320578-F6D5-4858-992C-3A62B33EC96C}" type="slidenum">
              <a:rPr lang="pl-PL" sz="1100"/>
              <a:pPr/>
              <a:t>60</a:t>
            </a:fld>
            <a:endParaRPr lang="pl-PL" sz="1100"/>
          </a:p>
        </p:txBody>
      </p:sp>
      <p:sp>
        <p:nvSpPr>
          <p:cNvPr id="143362" name="Rectangle 2"/>
          <p:cNvSpPr>
            <a:spLocks noChangeArrowheads="1"/>
          </p:cNvSpPr>
          <p:nvPr/>
        </p:nvSpPr>
        <p:spPr bwMode="auto">
          <a:xfrm>
            <a:off x="1150938" y="617538"/>
            <a:ext cx="7793037" cy="1143000"/>
          </a:xfrm>
          <a:prstGeom prst="rect">
            <a:avLst/>
          </a:prstGeom>
          <a:noFill/>
          <a:ln w="9525">
            <a:noFill/>
            <a:miter lim="800000"/>
            <a:headEnd/>
            <a:tailEnd/>
          </a:ln>
          <a:effectLst/>
        </p:spPr>
        <p:txBody>
          <a:bodyPr anchor="b"/>
          <a:lstStyle/>
          <a:p>
            <a:pPr algn="ctr"/>
            <a:r>
              <a:rPr lang="en-US" sz="2800">
                <a:solidFill>
                  <a:schemeClr val="tx2"/>
                </a:solidFill>
                <a:latin typeface="Comic Sans MS" pitchFamily="66" charset="0"/>
                <a:cs typeface="Times New Roman" charset="0"/>
              </a:rPr>
              <a:t>What to Say to the Depressed Patient and How to Say It</a:t>
            </a:r>
            <a:endParaRPr lang="pl-PL" sz="2800">
              <a:solidFill>
                <a:schemeClr val="tx2"/>
              </a:solidFill>
              <a:latin typeface="Comic Sans MS" pitchFamily="66" charset="0"/>
              <a:cs typeface="Times New Roman" charset="0"/>
            </a:endParaRPr>
          </a:p>
        </p:txBody>
      </p:sp>
      <p:sp>
        <p:nvSpPr>
          <p:cNvPr id="143363" name="Rectangle 3"/>
          <p:cNvSpPr>
            <a:spLocks noChangeArrowheads="1"/>
          </p:cNvSpPr>
          <p:nvPr/>
        </p:nvSpPr>
        <p:spPr bwMode="auto">
          <a:xfrm>
            <a:off x="1182688" y="2017713"/>
            <a:ext cx="7772400" cy="4114800"/>
          </a:xfrm>
          <a:prstGeom prst="rect">
            <a:avLst/>
          </a:prstGeom>
          <a:noFill/>
          <a:ln w="9525">
            <a:noFill/>
            <a:miter lim="800000"/>
            <a:headEnd/>
            <a:tailEnd/>
          </a:ln>
          <a:effectLst/>
        </p:spPr>
        <p:txBody>
          <a:bodyPr/>
          <a:lstStyle/>
          <a:p>
            <a:pPr marL="342900" indent="-342900">
              <a:lnSpc>
                <a:spcPct val="90000"/>
              </a:lnSpc>
              <a:spcBef>
                <a:spcPct val="20000"/>
              </a:spcBef>
            </a:pPr>
            <a:r>
              <a:rPr lang="en-US" sz="2800">
                <a:latin typeface="Comic Sans MS" pitchFamily="66" charset="0"/>
                <a:cs typeface="Times New Roman" charset="0"/>
              </a:rPr>
              <a:t>Risk Factors for Suicide: "Sad Persons" Scale</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 S -- Sex: More than three males for every one female kill themselves</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A -- Age: Older &gt; younger, especially Caucasian males</a:t>
            </a:r>
            <a:endParaRPr lang="pl-PL" sz="2800">
              <a:latin typeface="Comic Sans MS" pitchFamily="66" charset="0"/>
              <a:cs typeface="Times New Roman" charset="0"/>
            </a:endParaRPr>
          </a:p>
          <a:p>
            <a:pPr marL="342900" indent="-342900">
              <a:lnSpc>
                <a:spcPct val="90000"/>
              </a:lnSpc>
              <a:spcBef>
                <a:spcPct val="20000"/>
              </a:spcBef>
              <a:buFontTx/>
              <a:buChar char="•"/>
            </a:pPr>
            <a:r>
              <a:rPr lang="en-US" sz="2800">
                <a:latin typeface="Comic Sans MS" pitchFamily="66" charset="0"/>
                <a:cs typeface="Times New Roman" charset="0"/>
              </a:rPr>
              <a:t>D -- Depression: A depressive episode precedes suicide in up to 70% of cases</a:t>
            </a:r>
            <a:endParaRPr lang="pl-PL" sz="2800">
              <a:latin typeface="Comic Sans MS" pitchFamily="66" charset="0"/>
              <a:cs typeface="Times New Roman"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Effect transition="in" filter="dissolve">
                                      <p:cBhvr>
                                        <p:cTn id="7" dur="500"/>
                                        <p:tgtEl>
                                          <p:spTgt spid="143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dissolve">
                                      <p:cBhvr>
                                        <p:cTn id="12" dur="500"/>
                                        <p:tgtEl>
                                          <p:spTgt spid="143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63">
                                            <p:txEl>
                                              <p:pRg st="1" end="1"/>
                                            </p:txEl>
                                          </p:spTgt>
                                        </p:tgtEl>
                                        <p:attrNameLst>
                                          <p:attrName>style.visibility</p:attrName>
                                        </p:attrNameLst>
                                      </p:cBhvr>
                                      <p:to>
                                        <p:strVal val="visible"/>
                                      </p:to>
                                    </p:set>
                                    <p:animEffect transition="in" filter="dissolve">
                                      <p:cBhvr>
                                        <p:cTn id="17" dur="500"/>
                                        <p:tgtEl>
                                          <p:spTgt spid="143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3">
                                            <p:txEl>
                                              <p:pRg st="2" end="2"/>
                                            </p:txEl>
                                          </p:spTgt>
                                        </p:tgtEl>
                                        <p:attrNameLst>
                                          <p:attrName>style.visibility</p:attrName>
                                        </p:attrNameLst>
                                      </p:cBhvr>
                                      <p:to>
                                        <p:strVal val="visible"/>
                                      </p:to>
                                    </p:set>
                                    <p:animEffect transition="in" filter="dissolve">
                                      <p:cBhvr>
                                        <p:cTn id="22" dur="500"/>
                                        <p:tgtEl>
                                          <p:spTgt spid="143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63">
                                            <p:txEl>
                                              <p:pRg st="3" end="3"/>
                                            </p:txEl>
                                          </p:spTgt>
                                        </p:tgtEl>
                                        <p:attrNameLst>
                                          <p:attrName>style.visibility</p:attrName>
                                        </p:attrNameLst>
                                      </p:cBhvr>
                                      <p:to>
                                        <p:strVal val="visible"/>
                                      </p:to>
                                    </p:set>
                                    <p:animEffect transition="in" filter="dissolve">
                                      <p:cBhvr>
                                        <p:cTn id="27" dur="500"/>
                                        <p:tgtEl>
                                          <p:spTgt spid="143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build="p" autoUpdateAnimBg="0"/>
      <p:bldP spid="14336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E05463C-44FD-4DBD-9C69-5FCCCBF7CC38}" type="slidenum">
              <a:rPr lang="pl-PL"/>
              <a:pPr/>
              <a:t>61</a:t>
            </a:fld>
            <a:endParaRPr lang="pl-PL"/>
          </a:p>
        </p:txBody>
      </p:sp>
      <p:sp>
        <p:nvSpPr>
          <p:cNvPr id="144386" name="Rectangle 2"/>
          <p:cNvSpPr>
            <a:spLocks noChangeArrowheads="1"/>
          </p:cNvSpPr>
          <p:nvPr/>
        </p:nvSpPr>
        <p:spPr bwMode="auto">
          <a:xfrm>
            <a:off x="1350963" y="304800"/>
            <a:ext cx="7793037" cy="1143000"/>
          </a:xfrm>
          <a:prstGeom prst="rect">
            <a:avLst/>
          </a:prstGeom>
          <a:noFill/>
          <a:ln w="9525">
            <a:noFill/>
            <a:miter lim="800000"/>
            <a:headEnd/>
            <a:tailEnd/>
          </a:ln>
          <a:effectLst/>
        </p:spPr>
        <p:txBody>
          <a:bodyPr anchor="b"/>
          <a:lstStyle/>
          <a:p>
            <a:pPr algn="ctr"/>
            <a:r>
              <a:rPr lang="en-US" sz="2800">
                <a:solidFill>
                  <a:schemeClr val="tx2"/>
                </a:solidFill>
                <a:latin typeface="Comic Sans MS" pitchFamily="66" charset="0"/>
                <a:cs typeface="Times New Roman" charset="0"/>
              </a:rPr>
              <a:t>Risk Factors for Suicide: "Sad Persons" Scale</a:t>
            </a:r>
            <a:endParaRPr lang="pl-PL" sz="2800">
              <a:solidFill>
                <a:schemeClr val="tx2"/>
              </a:solidFill>
              <a:latin typeface="Comic Sans MS" pitchFamily="66" charset="0"/>
              <a:cs typeface="Times New Roman" charset="0"/>
            </a:endParaRPr>
          </a:p>
        </p:txBody>
      </p:sp>
      <p:sp>
        <p:nvSpPr>
          <p:cNvPr id="144387" name="Rectangle 3"/>
          <p:cNvSpPr>
            <a:spLocks noChangeArrowheads="1"/>
          </p:cNvSpPr>
          <p:nvPr/>
        </p:nvSpPr>
        <p:spPr bwMode="auto">
          <a:xfrm>
            <a:off x="1371600" y="1752600"/>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b="1">
                <a:latin typeface="Comic Sans MS" pitchFamily="66" charset="0"/>
                <a:cs typeface="Times New Roman" charset="0"/>
              </a:rPr>
              <a:t>P -- Previous attempt(s): May seem counterintuitive; most people who die from suicide do so on their first or second attempt. Patients who make multiple (4+) attempts have increased risk of future attempts rather than suicide completion</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E -- Ethanol use: Recent onset of ethanol or other sedative-hypnotic drug use; may be a form of self medication</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R -- Rational thinking loss: Profound cognitive slowing, psychotic depression, pre-existing brain damage, particularly frontal lobes</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S -- Social support deficit: May be result of the illness which can cause social withdrawal, loss of job</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O -- Organized plan: Always need to inquire about presence of a plan when treating a depressed patient</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N -- No spouse: Again, may be a result rather than a cause of the depressive disorder</a:t>
            </a:r>
            <a:endParaRPr lang="pl-PL" b="1">
              <a:latin typeface="Comic Sans MS" pitchFamily="66" charset="0"/>
              <a:cs typeface="Times New Roman" charset="0"/>
            </a:endParaRPr>
          </a:p>
          <a:p>
            <a:pPr marL="342900" indent="-342900">
              <a:lnSpc>
                <a:spcPct val="90000"/>
              </a:lnSpc>
              <a:spcBef>
                <a:spcPct val="20000"/>
              </a:spcBef>
              <a:buFontTx/>
              <a:buChar char="•"/>
            </a:pPr>
            <a:r>
              <a:rPr lang="en-US" b="1">
                <a:latin typeface="Comic Sans MS" pitchFamily="66" charset="0"/>
                <a:cs typeface="Times New Roman" charset="0"/>
              </a:rPr>
              <a:t>S -- Sickness: Intercurrent medical illnesses</a:t>
            </a:r>
            <a:r>
              <a:rPr lang="pl-PL">
                <a:latin typeface="Comic Sans MS" pitchFamily="66" charset="0"/>
              </a:rPr>
              <a:t> </a:t>
            </a:r>
          </a:p>
          <a:p>
            <a:pPr marL="342900" indent="-342900">
              <a:lnSpc>
                <a:spcPct val="90000"/>
              </a:lnSpc>
              <a:spcBef>
                <a:spcPct val="20000"/>
              </a:spcBef>
            </a:pPr>
            <a:endParaRPr lang="pl-PL">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dissolve">
                                      <p:cBhvr>
                                        <p:cTn id="7" dur="500"/>
                                        <p:tgtEl>
                                          <p:spTgt spid="144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dissolve">
                                      <p:cBhvr>
                                        <p:cTn id="12" dur="500"/>
                                        <p:tgtEl>
                                          <p:spTgt spid="144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387">
                                            <p:txEl>
                                              <p:pRg st="1" end="1"/>
                                            </p:txEl>
                                          </p:spTgt>
                                        </p:tgtEl>
                                        <p:attrNameLst>
                                          <p:attrName>style.visibility</p:attrName>
                                        </p:attrNameLst>
                                      </p:cBhvr>
                                      <p:to>
                                        <p:strVal val="visible"/>
                                      </p:to>
                                    </p:set>
                                    <p:animEffect transition="in" filter="dissolve">
                                      <p:cBhvr>
                                        <p:cTn id="17" dur="500"/>
                                        <p:tgtEl>
                                          <p:spTgt spid="144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4387">
                                            <p:txEl>
                                              <p:pRg st="2" end="2"/>
                                            </p:txEl>
                                          </p:spTgt>
                                        </p:tgtEl>
                                        <p:attrNameLst>
                                          <p:attrName>style.visibility</p:attrName>
                                        </p:attrNameLst>
                                      </p:cBhvr>
                                      <p:to>
                                        <p:strVal val="visible"/>
                                      </p:to>
                                    </p:set>
                                    <p:animEffect transition="in" filter="dissolve">
                                      <p:cBhvr>
                                        <p:cTn id="22" dur="500"/>
                                        <p:tgtEl>
                                          <p:spTgt spid="144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4387">
                                            <p:txEl>
                                              <p:pRg st="3" end="3"/>
                                            </p:txEl>
                                          </p:spTgt>
                                        </p:tgtEl>
                                        <p:attrNameLst>
                                          <p:attrName>style.visibility</p:attrName>
                                        </p:attrNameLst>
                                      </p:cBhvr>
                                      <p:to>
                                        <p:strVal val="visible"/>
                                      </p:to>
                                    </p:set>
                                    <p:animEffect transition="in" filter="dissolve">
                                      <p:cBhvr>
                                        <p:cTn id="27" dur="500"/>
                                        <p:tgtEl>
                                          <p:spTgt spid="144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4387">
                                            <p:txEl>
                                              <p:pRg st="4" end="4"/>
                                            </p:txEl>
                                          </p:spTgt>
                                        </p:tgtEl>
                                        <p:attrNameLst>
                                          <p:attrName>style.visibility</p:attrName>
                                        </p:attrNameLst>
                                      </p:cBhvr>
                                      <p:to>
                                        <p:strVal val="visible"/>
                                      </p:to>
                                    </p:set>
                                    <p:animEffect transition="in" filter="dissolve">
                                      <p:cBhvr>
                                        <p:cTn id="32" dur="500"/>
                                        <p:tgtEl>
                                          <p:spTgt spid="144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4387">
                                            <p:txEl>
                                              <p:pRg st="5" end="5"/>
                                            </p:txEl>
                                          </p:spTgt>
                                        </p:tgtEl>
                                        <p:attrNameLst>
                                          <p:attrName>style.visibility</p:attrName>
                                        </p:attrNameLst>
                                      </p:cBhvr>
                                      <p:to>
                                        <p:strVal val="visible"/>
                                      </p:to>
                                    </p:set>
                                    <p:animEffect transition="in" filter="dissolve">
                                      <p:cBhvr>
                                        <p:cTn id="37" dur="500"/>
                                        <p:tgtEl>
                                          <p:spTgt spid="1443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4387">
                                            <p:txEl>
                                              <p:pRg st="6" end="6"/>
                                            </p:txEl>
                                          </p:spTgt>
                                        </p:tgtEl>
                                        <p:attrNameLst>
                                          <p:attrName>style.visibility</p:attrName>
                                        </p:attrNameLst>
                                      </p:cBhvr>
                                      <p:to>
                                        <p:strVal val="visible"/>
                                      </p:to>
                                    </p:set>
                                    <p:animEffect transition="in" filter="dissolve">
                                      <p:cBhvr>
                                        <p:cTn id="42" dur="500"/>
                                        <p:tgtEl>
                                          <p:spTgt spid="144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autoUpdateAnimBg="0"/>
      <p:bldP spid="14438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17500" y="173038"/>
            <a:ext cx="8637588" cy="1311275"/>
          </a:xfrm>
        </p:spPr>
        <p:txBody>
          <a:bodyPr/>
          <a:lstStyle/>
          <a:p>
            <a:r>
              <a:rPr lang="pl-PL" sz="4000">
                <a:latin typeface="Comic Sans MS" pitchFamily="66" charset="0"/>
              </a:rPr>
              <a:t>Czynniki wysokiego ryzyka samobójstwa</a:t>
            </a:r>
          </a:p>
        </p:txBody>
      </p:sp>
      <p:sp>
        <p:nvSpPr>
          <p:cNvPr id="218115" name="Rectangle 3"/>
          <p:cNvSpPr>
            <a:spLocks noGrp="1" noChangeArrowheads="1"/>
          </p:cNvSpPr>
          <p:nvPr>
            <p:ph sz="half" idx="1"/>
          </p:nvPr>
        </p:nvSpPr>
        <p:spPr>
          <a:xfrm>
            <a:off x="457200" y="1600200"/>
            <a:ext cx="4033838" cy="4495800"/>
          </a:xfrm>
        </p:spPr>
        <p:txBody>
          <a:bodyPr/>
          <a:lstStyle/>
          <a:p>
            <a:r>
              <a:rPr lang="pl-PL" sz="2200">
                <a:latin typeface="Comic Sans MS" pitchFamily="66" charset="0"/>
              </a:rPr>
              <a:t>Demograficzne</a:t>
            </a:r>
          </a:p>
          <a:p>
            <a:pPr lvl="1"/>
            <a:r>
              <a:rPr lang="pl-PL" sz="1800">
                <a:latin typeface="Comic Sans MS" pitchFamily="66" charset="0"/>
              </a:rPr>
              <a:t>M</a:t>
            </a:r>
          </a:p>
          <a:p>
            <a:pPr lvl="1"/>
            <a:r>
              <a:rPr lang="pl-PL" sz="1800">
                <a:latin typeface="Comic Sans MS" pitchFamily="66" charset="0"/>
              </a:rPr>
              <a:t>Adolescenci lub osoby w wieku podeszłym</a:t>
            </a:r>
          </a:p>
          <a:p>
            <a:pPr lvl="1"/>
            <a:r>
              <a:rPr lang="pl-PL" sz="1800">
                <a:latin typeface="Comic Sans MS" pitchFamily="66" charset="0"/>
              </a:rPr>
              <a:t>Bezrobotni</a:t>
            </a:r>
          </a:p>
          <a:p>
            <a:pPr lvl="1"/>
            <a:r>
              <a:rPr lang="pl-PL" sz="1800">
                <a:latin typeface="Comic Sans MS" pitchFamily="66" charset="0"/>
              </a:rPr>
              <a:t>Samotni</a:t>
            </a:r>
          </a:p>
          <a:p>
            <a:pPr lvl="1"/>
            <a:r>
              <a:rPr lang="pl-PL" sz="1800">
                <a:latin typeface="Comic Sans MS" pitchFamily="66" charset="0"/>
              </a:rPr>
              <a:t>W separacji/rozwiedzeni</a:t>
            </a:r>
          </a:p>
          <a:p>
            <a:pPr lvl="1"/>
            <a:r>
              <a:rPr lang="pl-PL" sz="1800">
                <a:latin typeface="Comic Sans MS" pitchFamily="66" charset="0"/>
              </a:rPr>
              <a:t>Bez wsparcia środowiskowego</a:t>
            </a:r>
          </a:p>
        </p:txBody>
      </p:sp>
      <p:sp>
        <p:nvSpPr>
          <p:cNvPr id="218116" name="Rectangle 4"/>
          <p:cNvSpPr>
            <a:spLocks noGrp="1" noChangeArrowheads="1"/>
          </p:cNvSpPr>
          <p:nvPr>
            <p:ph sz="half" idx="2"/>
          </p:nvPr>
        </p:nvSpPr>
        <p:spPr>
          <a:xfrm>
            <a:off x="4652963" y="1600200"/>
            <a:ext cx="4033837" cy="4495800"/>
          </a:xfrm>
        </p:spPr>
        <p:txBody>
          <a:bodyPr/>
          <a:lstStyle/>
          <a:p>
            <a:pPr>
              <a:lnSpc>
                <a:spcPct val="90000"/>
              </a:lnSpc>
            </a:pPr>
            <a:r>
              <a:rPr lang="pl-PL" sz="2200">
                <a:latin typeface="Comic Sans MS" pitchFamily="66" charset="0"/>
              </a:rPr>
              <a:t>Kliniczne</a:t>
            </a:r>
          </a:p>
          <a:p>
            <a:pPr marL="669925" lvl="1" indent="-325438">
              <a:lnSpc>
                <a:spcPct val="90000"/>
              </a:lnSpc>
            </a:pPr>
            <a:r>
              <a:rPr lang="pl-PL" sz="1800">
                <a:latin typeface="Comic Sans MS" pitchFamily="66" charset="0"/>
              </a:rPr>
              <a:t>Z wywiadem (poważnej) aktywności samobójczej</a:t>
            </a:r>
          </a:p>
          <a:p>
            <a:pPr marL="669925" lvl="1" indent="-325438">
              <a:lnSpc>
                <a:spcPct val="90000"/>
              </a:lnSpc>
            </a:pPr>
            <a:r>
              <a:rPr lang="pl-PL" sz="1800">
                <a:latin typeface="Comic Sans MS" pitchFamily="66" charset="0"/>
              </a:rPr>
              <a:t>Z rodzinnym obciążeniem depresją i/lub samobójstwem</a:t>
            </a:r>
          </a:p>
          <a:p>
            <a:pPr marL="669925" lvl="1" indent="-325438">
              <a:lnSpc>
                <a:spcPct val="90000"/>
              </a:lnSpc>
            </a:pPr>
            <a:r>
              <a:rPr lang="pl-PL" sz="1800">
                <a:latin typeface="Comic Sans MS" pitchFamily="66" charset="0"/>
              </a:rPr>
              <a:t>Z poczuciem beznadziejności</a:t>
            </a:r>
          </a:p>
          <a:p>
            <a:pPr marL="669925" lvl="1" indent="-325438">
              <a:lnSpc>
                <a:spcPct val="90000"/>
              </a:lnSpc>
            </a:pPr>
            <a:r>
              <a:rPr lang="pl-PL" sz="1800">
                <a:latin typeface="Comic Sans MS" pitchFamily="66" charset="0"/>
              </a:rPr>
              <a:t>Z impulsywnością lub agitacją</a:t>
            </a:r>
          </a:p>
          <a:p>
            <a:pPr marL="669925" lvl="1" indent="-325438">
              <a:lnSpc>
                <a:spcPct val="90000"/>
              </a:lnSpc>
            </a:pPr>
            <a:r>
              <a:rPr lang="pl-PL" sz="1800">
                <a:latin typeface="Comic Sans MS" pitchFamily="66" charset="0"/>
              </a:rPr>
              <a:t>Z cechami psychotycznymi</a:t>
            </a:r>
          </a:p>
          <a:p>
            <a:pPr marL="669925" lvl="1" indent="-325438">
              <a:lnSpc>
                <a:spcPct val="90000"/>
              </a:lnSpc>
            </a:pPr>
            <a:r>
              <a:rPr lang="pl-PL" sz="1800">
                <a:latin typeface="Comic Sans MS" pitchFamily="66" charset="0"/>
              </a:rPr>
              <a:t>Z nadużywaniem alkoholu lub SPA</a:t>
            </a:r>
          </a:p>
          <a:p>
            <a:pPr marL="669925" lvl="1" indent="-325438">
              <a:lnSpc>
                <a:spcPct val="90000"/>
              </a:lnSpc>
            </a:pPr>
            <a:r>
              <a:rPr lang="pl-PL" sz="1800">
                <a:latin typeface="Comic Sans MS" pitchFamily="66" charset="0"/>
              </a:rPr>
              <a:t>Z cechami pogranicznymi  lub antysocjalnymi</a:t>
            </a:r>
          </a:p>
          <a:p>
            <a:pPr marL="669925" lvl="1" indent="-325438">
              <a:lnSpc>
                <a:spcPct val="90000"/>
              </a:lnSpc>
            </a:pPr>
            <a:r>
              <a:rPr lang="pl-PL" sz="1800">
                <a:latin typeface="Comic Sans MS" pitchFamily="66" charset="0"/>
              </a:rPr>
              <a:t>Z przewlekłymi chorobami somatycznymi</a:t>
            </a:r>
          </a:p>
        </p:txBody>
      </p:sp>
      <p:sp>
        <p:nvSpPr>
          <p:cNvPr id="5" name="Symbol zastępczy numeru slajdu 6"/>
          <p:cNvSpPr>
            <a:spLocks noGrp="1"/>
          </p:cNvSpPr>
          <p:nvPr>
            <p:ph type="sldNum" sz="quarter" idx="12"/>
          </p:nvPr>
        </p:nvSpPr>
        <p:spPr/>
        <p:txBody>
          <a:bodyPr/>
          <a:lstStyle/>
          <a:p>
            <a:fld id="{A12A0E20-EA26-4BD3-BA60-6FAF492BA4F9}" type="slidenum">
              <a:rPr lang="pl-PL"/>
              <a:pPr/>
              <a:t>62</a:t>
            </a:fld>
            <a:endParaRPr lang="pl-PL"/>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iekt 3"/>
          <p:cNvPicPr>
            <a:picLocks noChangeArrowheads="1"/>
          </p:cNvPicPr>
          <p:nvPr/>
        </p:nvPicPr>
        <p:blipFill>
          <a:blip r:embed="rId3"/>
          <a:srcRect t="-1608" r="-73196" b="-150"/>
          <a:stretch>
            <a:fillRect/>
          </a:stretch>
        </p:blipFill>
        <p:spPr bwMode="auto">
          <a:xfrm>
            <a:off x="0" y="0"/>
            <a:ext cx="8929718" cy="6572272"/>
          </a:xfrm>
          <a:prstGeom prst="rect">
            <a:avLst/>
          </a:prstGeom>
          <a:noFill/>
          <a:ln w="9525">
            <a:noFill/>
            <a:miter lim="800000"/>
            <a:headEnd/>
            <a:tailEnd/>
          </a:ln>
        </p:spPr>
      </p:pic>
    </p:spTree>
    <p:extLst>
      <p:ext uri="{BB962C8B-B14F-4D97-AF65-F5344CB8AC3E}">
        <p14:creationId xmlns:p14="http://schemas.microsoft.com/office/powerpoint/2010/main" val="916512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C3C7898-E44B-4048-BF5F-23CD5787057A}" type="slidenum">
              <a:rPr lang="pl-PL"/>
              <a:pPr fontAlgn="base">
                <a:spcBef>
                  <a:spcPct val="0"/>
                </a:spcBef>
                <a:spcAft>
                  <a:spcPct val="0"/>
                </a:spcAft>
              </a:pPr>
              <a:t>64</a:t>
            </a:fld>
            <a:endParaRPr lang="pl-PL"/>
          </a:p>
        </p:txBody>
      </p:sp>
      <p:graphicFrame>
        <p:nvGraphicFramePr>
          <p:cNvPr id="544876" name="Group 108"/>
          <p:cNvGraphicFramePr>
            <a:graphicFrameLocks noGrp="1"/>
          </p:cNvGraphicFramePr>
          <p:nvPr/>
        </p:nvGraphicFramePr>
        <p:xfrm>
          <a:off x="395288" y="260350"/>
          <a:ext cx="8424862" cy="6433503"/>
        </p:xfrm>
        <a:graphic>
          <a:graphicData uri="http://schemas.openxmlformats.org/drawingml/2006/table">
            <a:tbl>
              <a:tblPr/>
              <a:tblGrid>
                <a:gridCol w="630237">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755650">
                  <a:extLst>
                    <a:ext uri="{9D8B030D-6E8A-4147-A177-3AD203B41FA5}">
                      <a16:colId xmlns:a16="http://schemas.microsoft.com/office/drawing/2014/main" val="20002"/>
                    </a:ext>
                  </a:extLst>
                </a:gridCol>
                <a:gridCol w="1379538">
                  <a:extLst>
                    <a:ext uri="{9D8B030D-6E8A-4147-A177-3AD203B41FA5}">
                      <a16:colId xmlns:a16="http://schemas.microsoft.com/office/drawing/2014/main" val="20003"/>
                    </a:ext>
                  </a:extLst>
                </a:gridCol>
                <a:gridCol w="1038225">
                  <a:extLst>
                    <a:ext uri="{9D8B030D-6E8A-4147-A177-3AD203B41FA5}">
                      <a16:colId xmlns:a16="http://schemas.microsoft.com/office/drawing/2014/main" val="20004"/>
                    </a:ext>
                  </a:extLst>
                </a:gridCol>
                <a:gridCol w="1125537">
                  <a:extLst>
                    <a:ext uri="{9D8B030D-6E8A-4147-A177-3AD203B41FA5}">
                      <a16:colId xmlns:a16="http://schemas.microsoft.com/office/drawing/2014/main" val="20005"/>
                    </a:ext>
                  </a:extLst>
                </a:gridCol>
                <a:gridCol w="1263650">
                  <a:extLst>
                    <a:ext uri="{9D8B030D-6E8A-4147-A177-3AD203B41FA5}">
                      <a16:colId xmlns:a16="http://schemas.microsoft.com/office/drawing/2014/main" val="20006"/>
                    </a:ext>
                  </a:extLst>
                </a:gridCol>
              </a:tblGrid>
              <a:tr h="374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pkt</a:t>
                      </a:r>
                      <a:endParaRPr kumimoji="0" lang="pl-PL" sz="2400" b="0" i="0" u="none" strike="noStrike" cap="none" normalizeH="0" baseline="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ocena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Brak</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Niewielkie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Średnie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Znaczne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Krańcowe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39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Wypowiedzi:</a:t>
                      </a:r>
                      <a:r>
                        <a:rPr kumimoji="0" lang="pl-PL" sz="1400" b="0" i="0" u="none" strike="noStrike" cap="none" normalizeH="0" baseline="0">
                          <a:ln>
                            <a:noFill/>
                          </a:ln>
                          <a:solidFill>
                            <a:schemeClr val="tx1"/>
                          </a:solidFill>
                          <a:effectLst/>
                          <a:latin typeface="Times New Roman" pitchFamily="18" charset="0"/>
                          <a:cs typeface="Times New Roman" pitchFamily="18" charset="0"/>
                        </a:rPr>
                        <a:t> czuje się smutny, ma poczucie, że jest bez wartości, a sytuacja jest beznadziejna; skarży się na brak zainteresowań, ma myśli o śmierci; płacze w czasie wypowiedzi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416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Zachowanie:</a:t>
                      </a:r>
                      <a:r>
                        <a:rPr kumimoji="0" lang="pl-PL" sz="1400" b="0" i="0" u="none" strike="noStrike" cap="none" normalizeH="0" baseline="0">
                          <a:ln>
                            <a:noFill/>
                          </a:ln>
                          <a:solidFill>
                            <a:schemeClr val="tx1"/>
                          </a:solidFill>
                          <a:effectLst/>
                          <a:latin typeface="Times New Roman" pitchFamily="18" charset="0"/>
                          <a:cs typeface="Times New Roman" pitchFamily="18" charset="0"/>
                        </a:rPr>
                        <a:t> wygląda na przygnębionego, wybucha płaczem; mówi smutnym głosem; jest spowolniały; ma uczucie braku energii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62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Objawy dodatkowe:</a:t>
                      </a:r>
                      <a:r>
                        <a:rPr kumimoji="0" lang="pl-PL" sz="1400" b="0" i="0" u="none" strike="noStrike" cap="none" normalizeH="0" baseline="0">
                          <a:ln>
                            <a:noFill/>
                          </a:ln>
                          <a:solidFill>
                            <a:schemeClr val="tx1"/>
                          </a:solidFill>
                          <a:effectLst/>
                          <a:latin typeface="Times New Roman" pitchFamily="18" charset="0"/>
                          <a:cs typeface="Times New Roman" pitchFamily="18" charset="0"/>
                        </a:rPr>
                        <a:t> insomnia lub hyperosmnia; dolegliwości z jamy brzusznej; wysychanie w j. ustnej; próby samobójcze w ostatnim czasie; brak łaknienia; zaburzenia w koncentracji i zapamiętywania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95522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5DCBDB5-F684-45DF-BD8A-A37EFAC9B6D7}" type="slidenum">
              <a:rPr lang="pl-PL"/>
              <a:pPr fontAlgn="base">
                <a:spcBef>
                  <a:spcPct val="0"/>
                </a:spcBef>
                <a:spcAft>
                  <a:spcPct val="0"/>
                </a:spcAft>
              </a:pPr>
              <a:t>65</a:t>
            </a:fld>
            <a:endParaRPr lang="pl-PL"/>
          </a:p>
        </p:txBody>
      </p:sp>
      <p:sp>
        <p:nvSpPr>
          <p:cNvPr id="40963" name="Rectangle 2"/>
          <p:cNvSpPr>
            <a:spLocks noChangeArrowheads="1"/>
          </p:cNvSpPr>
          <p:nvPr/>
        </p:nvSpPr>
        <p:spPr bwMode="auto">
          <a:xfrm>
            <a:off x="317500" y="52388"/>
            <a:ext cx="8637588" cy="1431925"/>
          </a:xfrm>
          <a:prstGeom prst="rect">
            <a:avLst/>
          </a:prstGeom>
          <a:noFill/>
          <a:ln w="9525">
            <a:noFill/>
            <a:miter lim="800000"/>
            <a:headEnd/>
            <a:tailEnd/>
          </a:ln>
        </p:spPr>
        <p:txBody>
          <a:bodyPr anchor="b">
            <a:spAutoFit/>
          </a:bodyPr>
          <a:lstStyle/>
          <a:p>
            <a:r>
              <a:rPr lang="pl-PL" sz="4400" b="1" i="1">
                <a:solidFill>
                  <a:schemeClr val="tx2"/>
                </a:solidFill>
                <a:latin typeface="Comic Sans MS" pitchFamily="66" charset="0"/>
                <a:cs typeface="Times New Roman" pitchFamily="18" charset="0"/>
              </a:rPr>
              <a:t>„Leniwa czy chora?”</a:t>
            </a:r>
            <a:br>
              <a:rPr lang="pl-PL" sz="4400">
                <a:solidFill>
                  <a:schemeClr val="tx2"/>
                </a:solidFill>
                <a:latin typeface="Comic Sans MS" pitchFamily="66" charset="0"/>
                <a:cs typeface="Times New Roman" pitchFamily="18" charset="0"/>
              </a:rPr>
            </a:br>
            <a:endParaRPr lang="pl-PL" sz="4400">
              <a:solidFill>
                <a:schemeClr val="tx2"/>
              </a:solidFill>
              <a:latin typeface="Comic Sans MS" pitchFamily="66" charset="0"/>
              <a:cs typeface="Times New Roman" pitchFamily="18" charset="0"/>
            </a:endParaRPr>
          </a:p>
        </p:txBody>
      </p:sp>
      <p:sp>
        <p:nvSpPr>
          <p:cNvPr id="40964" name="Rectangle 3"/>
          <p:cNvSpPr>
            <a:spLocks noChangeArrowheads="1"/>
          </p:cNvSpPr>
          <p:nvPr/>
        </p:nvSpPr>
        <p:spPr bwMode="auto">
          <a:xfrm>
            <a:off x="328613" y="1941513"/>
            <a:ext cx="8208962" cy="4114800"/>
          </a:xfrm>
          <a:prstGeom prst="rect">
            <a:avLst/>
          </a:prstGeom>
          <a:noFill/>
          <a:ln w="9525">
            <a:noFill/>
            <a:miter lim="800000"/>
            <a:headEnd/>
            <a:tailEnd/>
          </a:ln>
        </p:spPr>
        <p:txBody>
          <a:bodyPr/>
          <a:lstStyle/>
          <a:p>
            <a:pPr marL="342900" indent="-342900">
              <a:lnSpc>
                <a:spcPct val="90000"/>
              </a:lnSpc>
              <a:spcBef>
                <a:spcPct val="20000"/>
              </a:spcBef>
              <a:buClr>
                <a:srgbClr val="CCFF33"/>
              </a:buClr>
              <a:buSzPct val="70000"/>
              <a:buFont typeface="Wingdings" pitchFamily="2" charset="2"/>
              <a:buChar char="n"/>
            </a:pPr>
            <a:r>
              <a:rPr lang="pl-PL" sz="2800" dirty="0">
                <a:latin typeface="Comic Sans MS" pitchFamily="66" charset="0"/>
                <a:cs typeface="Times New Roman" pitchFamily="18" charset="0"/>
              </a:rPr>
              <a:t>Danuta jest 36-letnią księgową, mężatką. Ma dwoje udanych dzieci, mąż prowadzi własną działalność gospodarczą. Skierowana do psychiatry na „konsultację” po tym jak lekarze różnych specjalności (kardiolog, gastrolog, ginekolog, endokrynolog, neurolog) w dostępnych im badaniach diagnostycznych nie znaleźli istotnych odchyleń od normy (poza kardiologiem </a:t>
            </a:r>
            <a:r>
              <a:rPr lang="pl-PL" sz="2800" b="1" i="1" dirty="0">
                <a:latin typeface="Comic Sans MS" pitchFamily="66" charset="0"/>
                <a:cs typeface="Times New Roman" pitchFamily="18" charset="0"/>
              </a:rPr>
              <a:t>„ale, po jego lekach czułam się źle ... a poza tym wtedy zaczęłam mieć jeszcze inne objawy”).</a:t>
            </a:r>
            <a:r>
              <a:rPr lang="pl-PL" sz="2800" dirty="0">
                <a:latin typeface="Comic Sans MS" pitchFamily="66" charset="0"/>
                <a:cs typeface="Times New Roman" pitchFamily="18" charset="0"/>
              </a:rPr>
              <a:t> </a:t>
            </a:r>
          </a:p>
        </p:txBody>
      </p:sp>
    </p:spTree>
    <p:extLst>
      <p:ext uri="{BB962C8B-B14F-4D97-AF65-F5344CB8AC3E}">
        <p14:creationId xmlns:p14="http://schemas.microsoft.com/office/powerpoint/2010/main" val="2882878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1987" name="Rectangle 3"/>
          <p:cNvSpPr>
            <a:spLocks noGrp="1" noChangeArrowheads="1"/>
          </p:cNvSpPr>
          <p:nvPr>
            <p:ph idx="4294967295"/>
          </p:nvPr>
        </p:nvSpPr>
        <p:spPr>
          <a:xfrm>
            <a:off x="457200" y="1600200"/>
            <a:ext cx="8229600" cy="4525963"/>
          </a:xfrm>
          <a:prstGeom prst="rect">
            <a:avLst/>
          </a:prstGeom>
        </p:spPr>
        <p:txBody>
          <a:bodyPr>
            <a:normAutofit/>
          </a:bodyPr>
          <a:lstStyle/>
          <a:p>
            <a:pPr>
              <a:lnSpc>
                <a:spcPct val="90000"/>
              </a:lnSpc>
            </a:pPr>
            <a:r>
              <a:rPr lang="pl-PL" sz="2800">
                <a:latin typeface="Comic Sans MS" pitchFamily="66" charset="0"/>
                <a:cs typeface="Times New Roman" pitchFamily="18" charset="0"/>
              </a:rPr>
              <a:t>W końcu prowadzący ją lekarz ogólny uznał, że „</a:t>
            </a:r>
            <a:r>
              <a:rPr lang="pl-PL" sz="2800" b="1" i="1">
                <a:latin typeface="Comic Sans MS" pitchFamily="66" charset="0"/>
                <a:cs typeface="Times New Roman" pitchFamily="18" charset="0"/>
              </a:rPr>
              <a:t>to musi być chyba coś z głową</a:t>
            </a:r>
            <a:r>
              <a:rPr lang="pl-PL" sz="2800">
                <a:latin typeface="Comic Sans MS" pitchFamily="66" charset="0"/>
                <a:cs typeface="Times New Roman" pitchFamily="18" charset="0"/>
              </a:rPr>
              <a:t>”, </a:t>
            </a:r>
            <a:r>
              <a:rPr lang="pl-PL" sz="2800" b="1" i="1">
                <a:latin typeface="Comic Sans MS" pitchFamily="66" charset="0"/>
                <a:cs typeface="Times New Roman" pitchFamily="18" charset="0"/>
              </a:rPr>
              <a:t>„taka jest pani znerwicowana</a:t>
            </a:r>
            <a:r>
              <a:rPr lang="pl-PL" sz="2800">
                <a:latin typeface="Comic Sans MS" pitchFamily="66" charset="0"/>
                <a:cs typeface="Times New Roman" pitchFamily="18" charset="0"/>
              </a:rPr>
              <a:t>”. Pacjentka przerażona tą sytuacją – </a:t>
            </a:r>
            <a:r>
              <a:rPr lang="pl-PL" sz="2800" b="1" i="1">
                <a:latin typeface="Comic Sans MS" pitchFamily="66" charset="0"/>
                <a:cs typeface="Times New Roman" pitchFamily="18" charset="0"/>
              </a:rPr>
              <a:t>„czy to znaczy, że jestem psychicznie chora ... przecież z nerwicy leczył mnie już neurolog</a:t>
            </a:r>
            <a:r>
              <a:rPr lang="pl-PL" sz="2800">
                <a:latin typeface="Comic Sans MS" pitchFamily="66" charset="0"/>
                <a:cs typeface="Times New Roman" pitchFamily="18" charset="0"/>
              </a:rPr>
              <a:t>”. Podaje nazwy kilku leków „na nerwicę”, które otrzymywała w ciągu ostatniego pół roku – obecnie przyjmuje lorazepam („</a:t>
            </a:r>
            <a:r>
              <a:rPr lang="pl-PL" sz="2800" b="1" i="1">
                <a:latin typeface="Comic Sans MS" pitchFamily="66" charset="0"/>
                <a:cs typeface="Times New Roman" pitchFamily="18" charset="0"/>
              </a:rPr>
              <a:t>dwa a czasem i trzy razy dziennie po tabletce”</a:t>
            </a:r>
            <a:r>
              <a:rPr lang="pl-PL" sz="2800">
                <a:latin typeface="Comic Sans MS" pitchFamily="66" charset="0"/>
                <a:cs typeface="Times New Roman" pitchFamily="18" charset="0"/>
              </a:rPr>
              <a:t>).</a:t>
            </a:r>
          </a:p>
        </p:txBody>
      </p:sp>
      <p:sp>
        <p:nvSpPr>
          <p:cNvPr id="41988"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D2F9D6A8-A7C0-4CA4-9582-982892FC1243}" type="slidenum">
              <a:rPr lang="pl-PL"/>
              <a:pPr fontAlgn="base">
                <a:spcBef>
                  <a:spcPct val="0"/>
                </a:spcBef>
                <a:spcAft>
                  <a:spcPct val="0"/>
                </a:spcAft>
              </a:pPr>
              <a:t>66</a:t>
            </a:fld>
            <a:endParaRPr lang="pl-PL"/>
          </a:p>
        </p:txBody>
      </p:sp>
    </p:spTree>
    <p:extLst>
      <p:ext uri="{BB962C8B-B14F-4D97-AF65-F5344CB8AC3E}">
        <p14:creationId xmlns:p14="http://schemas.microsoft.com/office/powerpoint/2010/main" val="3260549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fontAlgn="auto">
              <a:spcAft>
                <a:spcPts val="0"/>
              </a:spcAft>
              <a:defRPr/>
            </a:pPr>
            <a:endParaRPr lang="pl-PL" dirty="0">
              <a:latin typeface="Comic Sans MS" pitchFamily="66" charset="0"/>
            </a:endParaRPr>
          </a:p>
        </p:txBody>
      </p:sp>
      <p:sp>
        <p:nvSpPr>
          <p:cNvPr id="43011"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400" dirty="0">
                <a:latin typeface="Comic Sans MS" pitchFamily="66" charset="0"/>
                <a:cs typeface="Times New Roman" pitchFamily="18" charset="0"/>
              </a:rPr>
              <a:t>„Droga diagnostyczna” badanej  zaczęła się przed trzema laty, kiedy to pojawił się „</a:t>
            </a:r>
            <a:r>
              <a:rPr lang="pl-PL" sz="2400" b="1" i="1" dirty="0">
                <a:latin typeface="Comic Sans MS" pitchFamily="66" charset="0"/>
                <a:cs typeface="Times New Roman" pitchFamily="18" charset="0"/>
              </a:rPr>
              <a:t>ciągły ból w okolicy serca, najgorszy rano ... czasem promieniujący do lewej ręki ... silne, migrenowe bóle z tyłu głowy, prawie każdego dnia, szczególnie rano, zaraz po obudzeniu się ... nudności i wymioty przed śniadaniem ... z </a:t>
            </a:r>
            <a:r>
              <a:rPr lang="pl-PL" sz="2400" b="1" i="1">
                <a:latin typeface="Comic Sans MS" pitchFamily="66" charset="0"/>
                <a:cs typeface="Times New Roman" pitchFamily="18" charset="0"/>
              </a:rPr>
              <a:t>tego powodu straciła apetyt i coś zaciskało ją w gardle ... </a:t>
            </a:r>
            <a:r>
              <a:rPr lang="pl-PL" sz="2400" b="1" i="1" dirty="0">
                <a:latin typeface="Comic Sans MS" pitchFamily="66" charset="0"/>
                <a:cs typeface="Times New Roman" pitchFamily="18" charset="0"/>
              </a:rPr>
              <a:t>pewnie dlatego schudła ...   w ciągu ostatnich 2 miesięcy nawet z 8 kg</a:t>
            </a:r>
            <a:r>
              <a:rPr lang="pl-PL" sz="2400" dirty="0">
                <a:latin typeface="Comic Sans MS" pitchFamily="66" charset="0"/>
                <a:cs typeface="Times New Roman" pitchFamily="18" charset="0"/>
              </a:rPr>
              <a:t> ... „. Od ok. 2 lat ma kłopoty ze snem, „</a:t>
            </a:r>
            <a:r>
              <a:rPr lang="pl-PL" sz="2400" b="1" i="1" dirty="0">
                <a:latin typeface="Comic Sans MS" pitchFamily="66" charset="0"/>
                <a:cs typeface="Times New Roman" pitchFamily="18" charset="0"/>
              </a:rPr>
              <a:t>zarówno z zasypianiem, jak i często budzi się w nocy</a:t>
            </a:r>
            <a:r>
              <a:rPr lang="pl-PL" sz="2400" dirty="0">
                <a:latin typeface="Comic Sans MS" pitchFamily="66" charset="0"/>
                <a:cs typeface="Times New Roman" pitchFamily="18" charset="0"/>
              </a:rPr>
              <a:t>”.</a:t>
            </a:r>
          </a:p>
        </p:txBody>
      </p:sp>
      <p:sp>
        <p:nvSpPr>
          <p:cNvPr id="43012"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B709A859-367F-40C2-9CDA-B2E9EE16A36B}" type="slidenum">
              <a:rPr lang="pl-PL"/>
              <a:pPr fontAlgn="base">
                <a:spcBef>
                  <a:spcPct val="0"/>
                </a:spcBef>
                <a:spcAft>
                  <a:spcPct val="0"/>
                </a:spcAft>
              </a:pPr>
              <a:t>67</a:t>
            </a:fld>
            <a:endParaRPr lang="pl-PL"/>
          </a:p>
        </p:txBody>
      </p:sp>
    </p:spTree>
    <p:extLst>
      <p:ext uri="{BB962C8B-B14F-4D97-AF65-F5344CB8AC3E}">
        <p14:creationId xmlns:p14="http://schemas.microsoft.com/office/powerpoint/2010/main" val="39698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4035"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000">
                <a:latin typeface="Comic Sans MS" pitchFamily="66" charset="0"/>
                <a:cs typeface="Times New Roman" pitchFamily="18" charset="0"/>
              </a:rPr>
              <a:t>Z tego powodu lekarze zapisywali jej środki uspokajające i nasenne. Od ok. roku ma potrzebę „uspokojenia się” również w dzień. </a:t>
            </a:r>
            <a:r>
              <a:rPr lang="pl-PL" sz="2000">
                <a:solidFill>
                  <a:schemeClr val="tx2"/>
                </a:solidFill>
                <a:latin typeface="Comic Sans MS" pitchFamily="66" charset="0"/>
                <a:cs typeface="Times New Roman" pitchFamily="18" charset="0"/>
              </a:rPr>
              <a:t>Ostatnio wyraźnie opuściła się w pracy, „</a:t>
            </a:r>
            <a:r>
              <a:rPr lang="pl-PL" sz="2000" b="1" i="1">
                <a:solidFill>
                  <a:schemeClr val="tx2"/>
                </a:solidFill>
                <a:latin typeface="Comic Sans MS" pitchFamily="66" charset="0"/>
                <a:cs typeface="Times New Roman" pitchFamily="18" charset="0"/>
              </a:rPr>
              <a:t>każdy dzień w pracy jest dla niej wysiłkiem ... musi zabierać część papierów do domu, bo w pracy nie jest w stanie się skupić ... to dodatkowo</a:t>
            </a:r>
            <a:r>
              <a:rPr lang="pl-PL" sz="2000">
                <a:solidFill>
                  <a:schemeClr val="tx2"/>
                </a:solidFill>
                <a:latin typeface="Comic Sans MS" pitchFamily="66" charset="0"/>
                <a:cs typeface="Times New Roman" pitchFamily="18" charset="0"/>
              </a:rPr>
              <a:t> </a:t>
            </a:r>
            <a:r>
              <a:rPr lang="pl-PL" sz="2000" b="1" i="1">
                <a:solidFill>
                  <a:schemeClr val="tx2"/>
                </a:solidFill>
                <a:latin typeface="Comic Sans MS" pitchFamily="66" charset="0"/>
                <a:cs typeface="Times New Roman" pitchFamily="18" charset="0"/>
              </a:rPr>
              <a:t>denerwuje męża, który mówi, że w domu trzeba robić domowe rzeczy ...</a:t>
            </a:r>
            <a:r>
              <a:rPr lang="pl-PL" sz="2000">
                <a:solidFill>
                  <a:schemeClr val="tx2"/>
                </a:solidFill>
                <a:latin typeface="Comic Sans MS" pitchFamily="66" charset="0"/>
                <a:cs typeface="Times New Roman" pitchFamily="18" charset="0"/>
              </a:rPr>
              <a:t>”.</a:t>
            </a:r>
            <a:r>
              <a:rPr lang="pl-PL" sz="2000">
                <a:latin typeface="Comic Sans MS" pitchFamily="66" charset="0"/>
                <a:cs typeface="Times New Roman" pitchFamily="18" charset="0"/>
              </a:rPr>
              <a:t> Ostatni, raz dobrze czuła się w wakacje dwa lata temu „</a:t>
            </a:r>
            <a:r>
              <a:rPr lang="pl-PL" sz="2000" b="1" i="1">
                <a:latin typeface="Comic Sans MS" pitchFamily="66" charset="0"/>
                <a:cs typeface="Times New Roman" pitchFamily="18" charset="0"/>
              </a:rPr>
              <a:t>ale to szybko minęło</a:t>
            </a:r>
            <a:r>
              <a:rPr lang="pl-PL" sz="2000">
                <a:latin typeface="Comic Sans MS" pitchFamily="66" charset="0"/>
                <a:cs typeface="Times New Roman" pitchFamily="18" charset="0"/>
              </a:rPr>
              <a:t>”. „</a:t>
            </a:r>
            <a:r>
              <a:rPr lang="pl-PL" sz="2000" b="1" i="1">
                <a:latin typeface="Comic Sans MS" pitchFamily="66" charset="0"/>
                <a:cs typeface="Times New Roman" pitchFamily="18" charset="0"/>
              </a:rPr>
              <a:t>W ogóle to najgorzej czuje się w zimie ... zawsze tak było, przez całe życie ... lato jest lepsze, ale ostatnie było całkowicie nieudane...</a:t>
            </a:r>
            <a:r>
              <a:rPr lang="pl-PL" sz="2000">
                <a:latin typeface="Comic Sans MS" pitchFamily="66" charset="0"/>
                <a:cs typeface="Times New Roman" pitchFamily="18" charset="0"/>
              </a:rPr>
              <a:t>”. Nie mówiła o tym mężowi „</a:t>
            </a:r>
            <a:r>
              <a:rPr lang="pl-PL" sz="2000" b="1" i="1">
                <a:latin typeface="Comic Sans MS" pitchFamily="66" charset="0"/>
                <a:cs typeface="Times New Roman" pitchFamily="18" charset="0"/>
              </a:rPr>
              <a:t>ale najlepiej jakby to wszystko się skończyło ... tylko kto wychowa dzieci ... a może bez niej wszystkim będzie lepiej</a:t>
            </a:r>
            <a:r>
              <a:rPr lang="pl-PL" sz="2000">
                <a:latin typeface="Comic Sans MS" pitchFamily="66" charset="0"/>
                <a:cs typeface="Times New Roman" pitchFamily="18" charset="0"/>
              </a:rPr>
              <a:t>”.</a:t>
            </a:r>
            <a:r>
              <a:rPr lang="pl-PL" sz="2400">
                <a:latin typeface="Comic Sans MS" pitchFamily="66" charset="0"/>
                <a:cs typeface="Times New Roman" pitchFamily="18" charset="0"/>
              </a:rPr>
              <a:t> </a:t>
            </a:r>
          </a:p>
          <a:p>
            <a:endParaRPr lang="pl-PL" sz="2400">
              <a:latin typeface="Comic Sans MS" pitchFamily="66" charset="0"/>
            </a:endParaRPr>
          </a:p>
        </p:txBody>
      </p:sp>
      <p:sp>
        <p:nvSpPr>
          <p:cNvPr id="44036"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1D5A97BE-C93C-4B81-8973-61378F00B8AC}" type="slidenum">
              <a:rPr lang="pl-PL"/>
              <a:pPr fontAlgn="base">
                <a:spcBef>
                  <a:spcPct val="0"/>
                </a:spcBef>
                <a:spcAft>
                  <a:spcPct val="0"/>
                </a:spcAft>
              </a:pPr>
              <a:t>68</a:t>
            </a:fld>
            <a:endParaRPr lang="pl-PL"/>
          </a:p>
        </p:txBody>
      </p:sp>
    </p:spTree>
    <p:extLst>
      <p:ext uri="{BB962C8B-B14F-4D97-AF65-F5344CB8AC3E}">
        <p14:creationId xmlns:p14="http://schemas.microsoft.com/office/powerpoint/2010/main" val="2218167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5059" name="Rectangle 3"/>
          <p:cNvSpPr>
            <a:spLocks noGrp="1" noChangeArrowheads="1"/>
          </p:cNvSpPr>
          <p:nvPr>
            <p:ph idx="4294967295"/>
          </p:nvPr>
        </p:nvSpPr>
        <p:spPr>
          <a:xfrm>
            <a:off x="457200" y="1600200"/>
            <a:ext cx="8229600" cy="4525963"/>
          </a:xfrm>
          <a:prstGeom prst="rect">
            <a:avLst/>
          </a:prstGeom>
        </p:spPr>
        <p:txBody>
          <a:bodyPr>
            <a:normAutofit/>
          </a:bodyPr>
          <a:lstStyle/>
          <a:p>
            <a:pPr>
              <a:lnSpc>
                <a:spcPct val="90000"/>
              </a:lnSpc>
            </a:pPr>
            <a:r>
              <a:rPr lang="pl-PL" sz="2400">
                <a:latin typeface="Comic Sans MS" pitchFamily="66" charset="0"/>
                <a:cs typeface="Times New Roman" pitchFamily="18" charset="0"/>
              </a:rPr>
              <a:t>Jest szczupłą, nerwowo wiercącą się na fotelu kobietą ubraną w jasnoszary kostium. Żali się, że „ </a:t>
            </a:r>
            <a:r>
              <a:rPr lang="pl-PL" sz="2400" b="1" i="1">
                <a:latin typeface="Comic Sans MS" pitchFamily="66" charset="0"/>
                <a:cs typeface="Times New Roman" pitchFamily="18" charset="0"/>
              </a:rPr>
              <a:t>kiedyś mogła się chociaż wypłakać, a teraz nawet to jej nie wychodzi ... w zasadzie to nic jej nie wychodzi</a:t>
            </a:r>
            <a:r>
              <a:rPr lang="pl-PL" sz="2400">
                <a:latin typeface="Comic Sans MS" pitchFamily="66" charset="0"/>
                <a:cs typeface="Times New Roman" pitchFamily="18" charset="0"/>
              </a:rPr>
              <a:t>”. Przedstawia wyniki badań u kardiologa, które wskazują na blok przedsionkowo – komorowy drugiego stopnia. Z tego powodu otrzymywała leki antyarytmiczne, ale po roku zrezygnowała z ich  przyjmowania, ponieważ „</a:t>
            </a:r>
            <a:r>
              <a:rPr lang="pl-PL" sz="2400" b="1" i="1">
                <a:latin typeface="Comic Sans MS" pitchFamily="66" charset="0"/>
                <a:cs typeface="Times New Roman" pitchFamily="18" charset="0"/>
              </a:rPr>
              <a:t>kardiolog powiedział, że z takim dolegliwościami można dożyć setki , po lekach bolała ją głowa ... a dodatkowo dołączyły się wtedy kłopoty ze snem i poranne wymioty.</a:t>
            </a:r>
            <a:r>
              <a:rPr lang="pl-PL" sz="2400">
                <a:latin typeface="Comic Sans MS" pitchFamily="66" charset="0"/>
                <a:cs typeface="Times New Roman" pitchFamily="18" charset="0"/>
              </a:rPr>
              <a:t>”</a:t>
            </a:r>
            <a:r>
              <a:rPr lang="pl-PL" sz="2800">
                <a:latin typeface="Comic Sans MS" pitchFamily="66" charset="0"/>
                <a:cs typeface="Times New Roman" pitchFamily="18" charset="0"/>
              </a:rPr>
              <a:t> </a:t>
            </a:r>
          </a:p>
          <a:p>
            <a:pPr>
              <a:lnSpc>
                <a:spcPct val="90000"/>
              </a:lnSpc>
            </a:pPr>
            <a:endParaRPr lang="pl-PL" sz="2800">
              <a:latin typeface="Comic Sans MS" pitchFamily="66" charset="0"/>
            </a:endParaRPr>
          </a:p>
        </p:txBody>
      </p:sp>
      <p:sp>
        <p:nvSpPr>
          <p:cNvPr id="45060"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9ACB06A3-049C-4188-9B91-4467FC105C5D}" type="slidenum">
              <a:rPr lang="pl-PL"/>
              <a:pPr fontAlgn="base">
                <a:spcBef>
                  <a:spcPct val="0"/>
                </a:spcBef>
                <a:spcAft>
                  <a:spcPct val="0"/>
                </a:spcAft>
              </a:pPr>
              <a:t>69</a:t>
            </a:fld>
            <a:endParaRPr lang="pl-PL"/>
          </a:p>
        </p:txBody>
      </p:sp>
    </p:spTree>
    <p:extLst>
      <p:ext uri="{BB962C8B-B14F-4D97-AF65-F5344CB8AC3E}">
        <p14:creationId xmlns:p14="http://schemas.microsoft.com/office/powerpoint/2010/main" val="1119934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0" name="Group 38"/>
          <p:cNvGrpSpPr>
            <a:grpSpLocks/>
          </p:cNvGrpSpPr>
          <p:nvPr/>
        </p:nvGrpSpPr>
        <p:grpSpPr bwMode="auto">
          <a:xfrm>
            <a:off x="495300" y="1081088"/>
            <a:ext cx="8648700" cy="5776912"/>
            <a:chOff x="28" y="0"/>
            <a:chExt cx="2795" cy="3275"/>
          </a:xfrm>
        </p:grpSpPr>
        <p:sp>
          <p:nvSpPr>
            <p:cNvPr id="8194" name="Rectangle 2"/>
            <p:cNvSpPr>
              <a:spLocks noChangeArrowheads="1"/>
            </p:cNvSpPr>
            <p:nvPr/>
          </p:nvSpPr>
          <p:spPr bwMode="auto">
            <a:xfrm>
              <a:off x="28" y="0"/>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195" name="Rectangle 3"/>
            <p:cNvSpPr>
              <a:spLocks noChangeArrowheads="1"/>
            </p:cNvSpPr>
            <p:nvPr/>
          </p:nvSpPr>
          <p:spPr bwMode="auto">
            <a:xfrm>
              <a:off x="226" y="0"/>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196" name="Rectangle 4"/>
            <p:cNvSpPr>
              <a:spLocks noChangeArrowheads="1"/>
            </p:cNvSpPr>
            <p:nvPr/>
          </p:nvSpPr>
          <p:spPr bwMode="auto">
            <a:xfrm>
              <a:off x="396" y="0"/>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d</a:t>
              </a:r>
              <a:endParaRPr lang="pl-PL" sz="1200">
                <a:cs typeface="Times New Roman" charset="0"/>
              </a:endParaRPr>
            </a:p>
            <a:p>
              <a:pPr eaLnBrk="0" hangingPunct="0"/>
              <a:endParaRPr lang="pl-PL" sz="3600"/>
            </a:p>
          </p:txBody>
        </p:sp>
        <p:sp>
          <p:nvSpPr>
            <p:cNvPr id="8197" name="Rectangle 5"/>
            <p:cNvSpPr>
              <a:spLocks noChangeArrowheads="1"/>
            </p:cNvSpPr>
            <p:nvPr/>
          </p:nvSpPr>
          <p:spPr bwMode="auto">
            <a:xfrm>
              <a:off x="566" y="0"/>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Był wyczerpany lub bez zwykłej energii ...</a:t>
              </a:r>
              <a:endParaRPr lang="pl-PL" sz="1200">
                <a:cs typeface="Times New Roman" charset="0"/>
              </a:endParaRPr>
            </a:p>
            <a:p>
              <a:pPr eaLnBrk="0" hangingPunct="0"/>
              <a:endParaRPr lang="pl-PL" sz="3600"/>
            </a:p>
          </p:txBody>
        </p:sp>
        <p:sp>
          <p:nvSpPr>
            <p:cNvPr id="8198" name="Rectangle 6"/>
            <p:cNvSpPr>
              <a:spLocks noChangeArrowheads="1"/>
            </p:cNvSpPr>
            <p:nvPr/>
          </p:nvSpPr>
          <p:spPr bwMode="auto">
            <a:xfrm>
              <a:off x="2200" y="0"/>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199" name="Rectangle 7"/>
            <p:cNvSpPr>
              <a:spLocks noChangeArrowheads="1"/>
            </p:cNvSpPr>
            <p:nvPr/>
          </p:nvSpPr>
          <p:spPr bwMode="auto">
            <a:xfrm>
              <a:off x="2540" y="0"/>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00" name="Rectangle 8"/>
            <p:cNvSpPr>
              <a:spLocks noChangeArrowheads="1"/>
            </p:cNvSpPr>
            <p:nvPr/>
          </p:nvSpPr>
          <p:spPr bwMode="auto">
            <a:xfrm>
              <a:off x="28" y="500"/>
              <a:ext cx="198" cy="394"/>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1" name="Rectangle 9"/>
            <p:cNvSpPr>
              <a:spLocks noChangeArrowheads="1"/>
            </p:cNvSpPr>
            <p:nvPr/>
          </p:nvSpPr>
          <p:spPr bwMode="auto">
            <a:xfrm>
              <a:off x="226" y="500"/>
              <a:ext cx="170" cy="394"/>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2" name="Rectangle 10"/>
            <p:cNvSpPr>
              <a:spLocks noChangeArrowheads="1"/>
            </p:cNvSpPr>
            <p:nvPr/>
          </p:nvSpPr>
          <p:spPr bwMode="auto">
            <a:xfrm>
              <a:off x="396" y="500"/>
              <a:ext cx="170"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e</a:t>
              </a:r>
              <a:endParaRPr lang="pl-PL" sz="1200">
                <a:cs typeface="Times New Roman" charset="0"/>
              </a:endParaRPr>
            </a:p>
            <a:p>
              <a:pPr eaLnBrk="0" hangingPunct="0"/>
              <a:endParaRPr lang="pl-PL" sz="3600"/>
            </a:p>
          </p:txBody>
        </p:sp>
        <p:sp>
          <p:nvSpPr>
            <p:cNvPr id="8203" name="Rectangle 11"/>
            <p:cNvSpPr>
              <a:spLocks noChangeArrowheads="1"/>
            </p:cNvSpPr>
            <p:nvPr/>
          </p:nvSpPr>
          <p:spPr bwMode="auto">
            <a:xfrm>
              <a:off x="566" y="500"/>
              <a:ext cx="1634"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Czuł się bezwartościowy lub winny ...</a:t>
              </a:r>
              <a:endParaRPr lang="pl-PL" sz="1200">
                <a:cs typeface="Times New Roman" charset="0"/>
              </a:endParaRPr>
            </a:p>
            <a:p>
              <a:pPr eaLnBrk="0" hangingPunct="0"/>
              <a:endParaRPr lang="pl-PL" sz="3600"/>
            </a:p>
          </p:txBody>
        </p:sp>
        <p:sp>
          <p:nvSpPr>
            <p:cNvPr id="8204" name="Rectangle 12"/>
            <p:cNvSpPr>
              <a:spLocks noChangeArrowheads="1"/>
            </p:cNvSpPr>
            <p:nvPr/>
          </p:nvSpPr>
          <p:spPr bwMode="auto">
            <a:xfrm>
              <a:off x="2200" y="500"/>
              <a:ext cx="340"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05" name="Rectangle 13"/>
            <p:cNvSpPr>
              <a:spLocks noChangeArrowheads="1"/>
            </p:cNvSpPr>
            <p:nvPr/>
          </p:nvSpPr>
          <p:spPr bwMode="auto">
            <a:xfrm>
              <a:off x="2540" y="500"/>
              <a:ext cx="283" cy="394"/>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06" name="Rectangle 14"/>
            <p:cNvSpPr>
              <a:spLocks noChangeArrowheads="1"/>
            </p:cNvSpPr>
            <p:nvPr/>
          </p:nvSpPr>
          <p:spPr bwMode="auto">
            <a:xfrm>
              <a:off x="28" y="894"/>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7" name="Rectangle 15"/>
            <p:cNvSpPr>
              <a:spLocks noChangeArrowheads="1"/>
            </p:cNvSpPr>
            <p:nvPr/>
          </p:nvSpPr>
          <p:spPr bwMode="auto">
            <a:xfrm>
              <a:off x="226" y="894"/>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08" name="Rectangle 16"/>
            <p:cNvSpPr>
              <a:spLocks noChangeArrowheads="1"/>
            </p:cNvSpPr>
            <p:nvPr/>
          </p:nvSpPr>
          <p:spPr bwMode="auto">
            <a:xfrm>
              <a:off x="396" y="894"/>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f</a:t>
              </a:r>
              <a:endParaRPr lang="pl-PL" sz="1200">
                <a:cs typeface="Times New Roman" charset="0"/>
              </a:endParaRPr>
            </a:p>
            <a:p>
              <a:pPr eaLnBrk="0" hangingPunct="0"/>
              <a:endParaRPr lang="pl-PL" sz="3600"/>
            </a:p>
          </p:txBody>
        </p:sp>
        <p:sp>
          <p:nvSpPr>
            <p:cNvPr id="8209" name="Rectangle 17"/>
            <p:cNvSpPr>
              <a:spLocks noChangeArrowheads="1"/>
            </p:cNvSpPr>
            <p:nvPr/>
          </p:nvSpPr>
          <p:spPr bwMode="auto">
            <a:xfrm>
              <a:off x="566" y="894"/>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w koncentracji lub podejmowaniu decyzji ... </a:t>
              </a:r>
              <a:endParaRPr lang="pl-PL" sz="1200">
                <a:cs typeface="Times New Roman" charset="0"/>
              </a:endParaRPr>
            </a:p>
            <a:p>
              <a:pPr eaLnBrk="0" hangingPunct="0"/>
              <a:endParaRPr lang="pl-PL" sz="3600"/>
            </a:p>
          </p:txBody>
        </p:sp>
        <p:sp>
          <p:nvSpPr>
            <p:cNvPr id="8210" name="Rectangle 18"/>
            <p:cNvSpPr>
              <a:spLocks noChangeArrowheads="1"/>
            </p:cNvSpPr>
            <p:nvPr/>
          </p:nvSpPr>
          <p:spPr bwMode="auto">
            <a:xfrm>
              <a:off x="2200" y="894"/>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11" name="Rectangle 19"/>
            <p:cNvSpPr>
              <a:spLocks noChangeArrowheads="1"/>
            </p:cNvSpPr>
            <p:nvPr/>
          </p:nvSpPr>
          <p:spPr bwMode="auto">
            <a:xfrm>
              <a:off x="2540" y="894"/>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12" name="Rectangle 20"/>
            <p:cNvSpPr>
              <a:spLocks noChangeArrowheads="1"/>
            </p:cNvSpPr>
            <p:nvPr/>
          </p:nvSpPr>
          <p:spPr bwMode="auto">
            <a:xfrm>
              <a:off x="28" y="1394"/>
              <a:ext cx="198"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13" name="Rectangle 21"/>
            <p:cNvSpPr>
              <a:spLocks noChangeArrowheads="1"/>
            </p:cNvSpPr>
            <p:nvPr/>
          </p:nvSpPr>
          <p:spPr bwMode="auto">
            <a:xfrm>
              <a:off x="226" y="1394"/>
              <a:ext cx="170" cy="500"/>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14" name="Rectangle 22"/>
            <p:cNvSpPr>
              <a:spLocks noChangeArrowheads="1"/>
            </p:cNvSpPr>
            <p:nvPr/>
          </p:nvSpPr>
          <p:spPr bwMode="auto">
            <a:xfrm>
              <a:off x="396" y="1394"/>
              <a:ext cx="17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g</a:t>
              </a:r>
              <a:endParaRPr lang="pl-PL" sz="1200">
                <a:cs typeface="Times New Roman" charset="0"/>
              </a:endParaRPr>
            </a:p>
            <a:p>
              <a:pPr eaLnBrk="0" hangingPunct="0"/>
              <a:endParaRPr lang="pl-PL" sz="3600"/>
            </a:p>
          </p:txBody>
        </p:sp>
        <p:sp>
          <p:nvSpPr>
            <p:cNvPr id="8215" name="Rectangle 23"/>
            <p:cNvSpPr>
              <a:spLocks noChangeArrowheads="1"/>
            </p:cNvSpPr>
            <p:nvPr/>
          </p:nvSpPr>
          <p:spPr bwMode="auto">
            <a:xfrm>
              <a:off x="566" y="1394"/>
              <a:ext cx="1634"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Rozważał samouszkodzenie, samobójstwo, lub chciał umrzeć ...</a:t>
              </a:r>
              <a:endParaRPr lang="pl-PL" sz="1200">
                <a:cs typeface="Times New Roman" charset="0"/>
              </a:endParaRPr>
            </a:p>
            <a:p>
              <a:pPr eaLnBrk="0" hangingPunct="0"/>
              <a:endParaRPr lang="pl-PL" sz="3600"/>
            </a:p>
          </p:txBody>
        </p:sp>
        <p:sp>
          <p:nvSpPr>
            <p:cNvPr id="8216" name="Rectangle 24"/>
            <p:cNvSpPr>
              <a:spLocks noChangeArrowheads="1"/>
            </p:cNvSpPr>
            <p:nvPr/>
          </p:nvSpPr>
          <p:spPr bwMode="auto">
            <a:xfrm>
              <a:off x="2200" y="1394"/>
              <a:ext cx="340"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17" name="Rectangle 25"/>
            <p:cNvSpPr>
              <a:spLocks noChangeArrowheads="1"/>
            </p:cNvSpPr>
            <p:nvPr/>
          </p:nvSpPr>
          <p:spPr bwMode="auto">
            <a:xfrm>
              <a:off x="2540" y="1394"/>
              <a:ext cx="283" cy="500"/>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18" name="Rectangle 26"/>
            <p:cNvSpPr>
              <a:spLocks noChangeArrowheads="1"/>
            </p:cNvSpPr>
            <p:nvPr/>
          </p:nvSpPr>
          <p:spPr bwMode="auto">
            <a:xfrm>
              <a:off x="28" y="1894"/>
              <a:ext cx="198"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A</a:t>
              </a:r>
              <a:endParaRPr lang="pl-PL" sz="1200">
                <a:cs typeface="Times New Roman" charset="0"/>
              </a:endParaRPr>
            </a:p>
            <a:p>
              <a:pPr eaLnBrk="0" hangingPunct="0"/>
              <a:endParaRPr lang="pl-PL" sz="3600"/>
            </a:p>
          </p:txBody>
        </p:sp>
        <p:sp>
          <p:nvSpPr>
            <p:cNvPr id="8219" name="Rectangle 27"/>
            <p:cNvSpPr>
              <a:spLocks noChangeArrowheads="1"/>
            </p:cNvSpPr>
            <p:nvPr/>
          </p:nvSpPr>
          <p:spPr bwMode="auto">
            <a:xfrm>
              <a:off x="226" y="1894"/>
              <a:ext cx="17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4</a:t>
              </a:r>
              <a:endParaRPr lang="pl-PL" sz="1200">
                <a:cs typeface="Times New Roman" charset="0"/>
              </a:endParaRPr>
            </a:p>
            <a:p>
              <a:pPr eaLnBrk="0" hangingPunct="0"/>
              <a:endParaRPr lang="pl-PL" sz="3600"/>
            </a:p>
          </p:txBody>
        </p:sp>
        <p:sp>
          <p:nvSpPr>
            <p:cNvPr id="8220" name="Rectangle 28"/>
            <p:cNvSpPr>
              <a:spLocks noChangeArrowheads="1"/>
            </p:cNvSpPr>
            <p:nvPr/>
          </p:nvSpPr>
          <p:spPr bwMode="auto">
            <a:xfrm>
              <a:off x="396" y="1894"/>
              <a:ext cx="17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a</a:t>
              </a:r>
              <a:endParaRPr lang="pl-PL" sz="1200">
                <a:cs typeface="Times New Roman" charset="0"/>
              </a:endParaRPr>
            </a:p>
            <a:p>
              <a:pPr eaLnBrk="0" hangingPunct="0"/>
              <a:endParaRPr lang="pl-PL" sz="3600"/>
            </a:p>
          </p:txBody>
        </p:sp>
        <p:sp>
          <p:nvSpPr>
            <p:cNvPr id="8221" name="Rectangle 29"/>
            <p:cNvSpPr>
              <a:spLocks noChangeArrowheads="1"/>
            </p:cNvSpPr>
            <p:nvPr/>
          </p:nvSpPr>
          <p:spPr bwMode="auto">
            <a:xfrm>
              <a:off x="566" y="1894"/>
              <a:ext cx="1634"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Czy są 3 lub więcej tak na pytania A3 , lub 4 lub więcej tak na pytania A3 (jeśli na punkty A1, A2 była tylko jedna odpowiedź tak)</a:t>
              </a:r>
              <a:endParaRPr lang="pl-PL" sz="1200">
                <a:cs typeface="Times New Roman" charset="0"/>
              </a:endParaRPr>
            </a:p>
            <a:p>
              <a:pPr eaLnBrk="0" hangingPunct="0"/>
              <a:endParaRPr lang="pl-PL" sz="3600"/>
            </a:p>
          </p:txBody>
        </p:sp>
        <p:sp>
          <p:nvSpPr>
            <p:cNvPr id="8222" name="Rectangle 30"/>
            <p:cNvSpPr>
              <a:spLocks noChangeArrowheads="1"/>
            </p:cNvSpPr>
            <p:nvPr/>
          </p:nvSpPr>
          <p:spPr bwMode="auto">
            <a:xfrm>
              <a:off x="2200" y="1894"/>
              <a:ext cx="340"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23" name="Rectangle 31"/>
            <p:cNvSpPr>
              <a:spLocks noChangeArrowheads="1"/>
            </p:cNvSpPr>
            <p:nvPr/>
          </p:nvSpPr>
          <p:spPr bwMode="auto">
            <a:xfrm>
              <a:off x="2540" y="1894"/>
              <a:ext cx="283" cy="863"/>
            </a:xfrm>
            <a:prstGeom prst="rect">
              <a:avLst/>
            </a:prstGeom>
            <a:noFill/>
            <a:ln w="9525">
              <a:noFill/>
              <a:miter lim="800000"/>
              <a:headEnd/>
              <a:tailEnd/>
            </a:ln>
            <a:effectLst/>
          </p:spPr>
          <p:txBody>
            <a:bodyPr/>
            <a:lstStyle/>
            <a:p>
              <a:r>
                <a:rPr lang="pl-PL" sz="1800">
                  <a:latin typeface="Century Schoolbook" pitchFamily="18" charset="0"/>
                  <a:cs typeface="Times New Roman" charset="0"/>
                </a:rPr>
                <a:t>tak</a:t>
              </a:r>
              <a:endParaRPr lang="pl-PL" sz="1200">
                <a:cs typeface="Times New Roman" charset="0"/>
              </a:endParaRPr>
            </a:p>
            <a:p>
              <a:pPr eaLnBrk="0" hangingPunct="0"/>
              <a:endParaRPr lang="pl-PL" sz="3600"/>
            </a:p>
          </p:txBody>
        </p:sp>
        <p:sp>
          <p:nvSpPr>
            <p:cNvPr id="8224" name="Rectangle 32"/>
            <p:cNvSpPr>
              <a:spLocks noChangeArrowheads="1"/>
            </p:cNvSpPr>
            <p:nvPr/>
          </p:nvSpPr>
          <p:spPr bwMode="auto">
            <a:xfrm>
              <a:off x="28" y="2757"/>
              <a:ext cx="198" cy="518"/>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25" name="Rectangle 33"/>
            <p:cNvSpPr>
              <a:spLocks noChangeArrowheads="1"/>
            </p:cNvSpPr>
            <p:nvPr/>
          </p:nvSpPr>
          <p:spPr bwMode="auto">
            <a:xfrm>
              <a:off x="226" y="2757"/>
              <a:ext cx="170" cy="518"/>
            </a:xfrm>
            <a:prstGeom prst="rect">
              <a:avLst/>
            </a:prstGeom>
            <a:noFill/>
            <a:ln w="9525">
              <a:noFill/>
              <a:miter lim="800000"/>
              <a:headEnd/>
              <a:tailEnd/>
            </a:ln>
            <a:effectLst/>
          </p:spPr>
          <p:txBody>
            <a:bodyPr/>
            <a:lstStyle/>
            <a:p>
              <a:r>
                <a:rPr lang="pl-PL" sz="1200">
                  <a:cs typeface="Times New Roman" charset="0"/>
                </a:rPr>
                <a:t> </a:t>
              </a:r>
            </a:p>
            <a:p>
              <a:pPr eaLnBrk="0" hangingPunct="0"/>
              <a:endParaRPr lang="pl-PL" sz="3600"/>
            </a:p>
          </p:txBody>
        </p:sp>
        <p:sp>
          <p:nvSpPr>
            <p:cNvPr id="8226" name="Rectangle 34"/>
            <p:cNvSpPr>
              <a:spLocks noChangeArrowheads="1"/>
            </p:cNvSpPr>
            <p:nvPr/>
          </p:nvSpPr>
          <p:spPr bwMode="auto">
            <a:xfrm>
              <a:off x="396" y="2757"/>
              <a:ext cx="170"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b</a:t>
              </a:r>
              <a:endParaRPr lang="pl-PL" sz="1200">
                <a:cs typeface="Times New Roman" charset="0"/>
              </a:endParaRPr>
            </a:p>
            <a:p>
              <a:pPr eaLnBrk="0" hangingPunct="0"/>
              <a:endParaRPr lang="pl-PL" sz="3600"/>
            </a:p>
          </p:txBody>
        </p:sp>
        <p:sp>
          <p:nvSpPr>
            <p:cNvPr id="8227" name="Rectangle 35"/>
            <p:cNvSpPr>
              <a:spLocks noChangeArrowheads="1"/>
            </p:cNvSpPr>
            <p:nvPr/>
          </p:nvSpPr>
          <p:spPr bwMode="auto">
            <a:xfrm>
              <a:off x="566" y="2757"/>
              <a:ext cx="1634"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Epizod depresji = A1 &amp; A4a lub A2 &amp; A4a</a:t>
              </a:r>
              <a:endParaRPr lang="pl-PL" sz="1200">
                <a:cs typeface="Times New Roman" charset="0"/>
              </a:endParaRPr>
            </a:p>
            <a:p>
              <a:pPr eaLnBrk="0" hangingPunct="0"/>
              <a:endParaRPr lang="pl-PL" sz="3600"/>
            </a:p>
          </p:txBody>
        </p:sp>
        <p:sp>
          <p:nvSpPr>
            <p:cNvPr id="8228" name="Rectangle 36"/>
            <p:cNvSpPr>
              <a:spLocks noChangeArrowheads="1"/>
            </p:cNvSpPr>
            <p:nvPr/>
          </p:nvSpPr>
          <p:spPr bwMode="auto">
            <a:xfrm>
              <a:off x="2200" y="2757"/>
              <a:ext cx="340"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nie</a:t>
              </a:r>
              <a:endParaRPr lang="pl-PL" sz="1200">
                <a:cs typeface="Times New Roman" charset="0"/>
              </a:endParaRPr>
            </a:p>
            <a:p>
              <a:pPr eaLnBrk="0" hangingPunct="0"/>
              <a:endParaRPr lang="pl-PL" sz="3600"/>
            </a:p>
          </p:txBody>
        </p:sp>
        <p:sp>
          <p:nvSpPr>
            <p:cNvPr id="8229" name="Rectangle 37"/>
            <p:cNvSpPr>
              <a:spLocks noChangeArrowheads="1"/>
            </p:cNvSpPr>
            <p:nvPr/>
          </p:nvSpPr>
          <p:spPr bwMode="auto">
            <a:xfrm>
              <a:off x="2540" y="2757"/>
              <a:ext cx="283" cy="518"/>
            </a:xfrm>
            <a:prstGeom prst="rect">
              <a:avLst/>
            </a:prstGeom>
            <a:noFill/>
            <a:ln w="9525">
              <a:noFill/>
              <a:miter lim="800000"/>
              <a:headEnd/>
              <a:tailEnd/>
            </a:ln>
            <a:effectLst/>
          </p:spPr>
          <p:txBody>
            <a:bodyPr/>
            <a:lstStyle/>
            <a:p>
              <a:r>
                <a:rPr lang="pl-PL" sz="1800">
                  <a:latin typeface="Century Schoolbook" pitchFamily="18" charset="0"/>
                  <a:cs typeface="Times New Roman" charset="0"/>
                </a:rPr>
                <a:t>tak</a:t>
              </a:r>
              <a:endParaRPr lang="pl-PL" sz="1200">
                <a:cs typeface="Times New Roman" charset="0"/>
              </a:endParaRPr>
            </a:p>
            <a:p>
              <a:pPr eaLnBrk="0" hangingPunct="0"/>
              <a:endParaRPr lang="pl-PL" sz="3600"/>
            </a:p>
          </p:txBody>
        </p:sp>
      </p:grpSp>
    </p:spTree>
    <p:extLst>
      <p:ext uri="{BB962C8B-B14F-4D97-AF65-F5344CB8AC3E}">
        <p14:creationId xmlns:p14="http://schemas.microsoft.com/office/powerpoint/2010/main" val="2838803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288771" name="Rectangle 3"/>
          <p:cNvSpPr>
            <a:spLocks noGrp="1" noChangeArrowheads="1"/>
          </p:cNvSpPr>
          <p:nvPr>
            <p:ph idx="4294967295"/>
          </p:nvPr>
        </p:nvSpPr>
        <p:spPr>
          <a:xfrm>
            <a:off x="457200" y="1600200"/>
            <a:ext cx="8229600" cy="4525963"/>
          </a:xfrm>
          <a:prstGeom prst="rect">
            <a:avLst/>
          </a:prstGeom>
        </p:spPr>
        <p:txBody>
          <a:bodyPr>
            <a:normAutofit lnSpcReduction="10000"/>
          </a:bodyPr>
          <a:lstStyle/>
          <a:p>
            <a:pPr marL="274320" indent="-274320" fontAlgn="auto">
              <a:lnSpc>
                <a:spcPct val="90000"/>
              </a:lnSpc>
              <a:spcAft>
                <a:spcPts val="0"/>
              </a:spcAft>
              <a:buFont typeface="Wingdings 2"/>
              <a:buChar char=""/>
              <a:defRPr/>
            </a:pPr>
            <a:r>
              <a:rPr lang="pl-PL" sz="2800">
                <a:latin typeface="Comic Sans MS" pitchFamily="66" charset="0"/>
                <a:cs typeface="Times New Roman" charset="0"/>
              </a:rPr>
              <a:t>Wychowała się w pełnej, „porządnej” rodzinie. Ojciec był zawsze bardzo surowy, rozliczał ją ze wszystkiego, „</a:t>
            </a:r>
            <a:r>
              <a:rPr lang="pl-PL" sz="2800" b="1" i="1">
                <a:latin typeface="Comic Sans MS" pitchFamily="66" charset="0"/>
                <a:cs typeface="Times New Roman" charset="0"/>
              </a:rPr>
              <a:t>zawsze wszystko źle robiła</a:t>
            </a:r>
            <a:r>
              <a:rPr lang="pl-PL" sz="2800">
                <a:latin typeface="Comic Sans MS" pitchFamily="66" charset="0"/>
                <a:cs typeface="Times New Roman" charset="0"/>
              </a:rPr>
              <a:t>”. Jej chorobę ocenia „</a:t>
            </a:r>
            <a:r>
              <a:rPr lang="pl-PL" sz="2800" b="1" i="1">
                <a:latin typeface="Comic Sans MS" pitchFamily="66" charset="0"/>
                <a:cs typeface="Times New Roman" charset="0"/>
              </a:rPr>
              <a:t>jako lenistwo na które choruje od dzieciństwa, a na pewno już od skończenia szkoły podstawowej</a:t>
            </a:r>
            <a:r>
              <a:rPr lang="pl-PL" sz="2800">
                <a:latin typeface="Comic Sans MS" pitchFamily="66" charset="0"/>
                <a:cs typeface="Times New Roman" charset="0"/>
              </a:rPr>
              <a:t>”. Z matką ma dobry kontakt, ale nie potrafi o niej powiedzieć coś konkretnego „</a:t>
            </a:r>
            <a:r>
              <a:rPr lang="pl-PL" sz="2800" b="1" i="1">
                <a:latin typeface="Comic Sans MS" pitchFamily="66" charset="0"/>
                <a:cs typeface="Times New Roman" charset="0"/>
              </a:rPr>
              <a:t>mama jest dobra dla mnie ... zawsze dbała o mnie</a:t>
            </a:r>
            <a:r>
              <a:rPr lang="pl-PL" sz="2800">
                <a:latin typeface="Comic Sans MS" pitchFamily="66" charset="0"/>
                <a:cs typeface="Times New Roman" charset="0"/>
              </a:rPr>
              <a:t>”. Jej jedyna, starsza od niej  siostra jest samotną osobą i służy w zakonie o „ciężkiej regule”, nie kontaktuje się z rodziną. </a:t>
            </a:r>
          </a:p>
          <a:p>
            <a:pPr marL="274320" indent="-274320" fontAlgn="auto">
              <a:lnSpc>
                <a:spcPct val="90000"/>
              </a:lnSpc>
              <a:spcAft>
                <a:spcPts val="0"/>
              </a:spcAft>
              <a:buFont typeface="Wingdings 2"/>
              <a:buChar char=""/>
              <a:defRPr/>
            </a:pPr>
            <a:endParaRPr lang="pl-PL" sz="2800">
              <a:latin typeface="Comic Sans MS" pitchFamily="66" charset="0"/>
            </a:endParaRPr>
          </a:p>
        </p:txBody>
      </p:sp>
      <p:sp>
        <p:nvSpPr>
          <p:cNvPr id="46084"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EA1EEF62-5691-4593-9AB1-29A80E99B4CA}" type="slidenum">
              <a:rPr lang="pl-PL"/>
              <a:pPr fontAlgn="base">
                <a:spcBef>
                  <a:spcPct val="0"/>
                </a:spcBef>
                <a:spcAft>
                  <a:spcPct val="0"/>
                </a:spcAft>
              </a:pPr>
              <a:t>70</a:t>
            </a:fld>
            <a:endParaRPr lang="pl-PL"/>
          </a:p>
        </p:txBody>
      </p:sp>
    </p:spTree>
    <p:extLst>
      <p:ext uri="{BB962C8B-B14F-4D97-AF65-F5344CB8AC3E}">
        <p14:creationId xmlns:p14="http://schemas.microsoft.com/office/powerpoint/2010/main" val="1991902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fontAlgn="auto">
              <a:spcAft>
                <a:spcPts val="0"/>
              </a:spcAft>
              <a:defRPr/>
            </a:pPr>
            <a:endParaRPr lang="pl-PL">
              <a:latin typeface="Comic Sans MS" pitchFamily="66" charset="0"/>
            </a:endParaRPr>
          </a:p>
        </p:txBody>
      </p:sp>
      <p:sp>
        <p:nvSpPr>
          <p:cNvPr id="47107" name="Rectangle 3"/>
          <p:cNvSpPr>
            <a:spLocks noGrp="1" noChangeArrowheads="1"/>
          </p:cNvSpPr>
          <p:nvPr>
            <p:ph idx="4294967295"/>
          </p:nvPr>
        </p:nvSpPr>
        <p:spPr>
          <a:xfrm>
            <a:off x="457200" y="1600200"/>
            <a:ext cx="8229600" cy="4525963"/>
          </a:xfrm>
          <a:prstGeom prst="rect">
            <a:avLst/>
          </a:prstGeom>
        </p:spPr>
        <p:txBody>
          <a:bodyPr>
            <a:normAutofit/>
          </a:bodyPr>
          <a:lstStyle/>
          <a:p>
            <a:r>
              <a:rPr lang="pl-PL" sz="2800">
                <a:latin typeface="Comic Sans MS" pitchFamily="66" charset="0"/>
                <a:cs typeface="Times New Roman" pitchFamily="18" charset="0"/>
              </a:rPr>
              <a:t>Słyszała, że na początku swojego pobytu w zakonie siostra „miała dwa, albo trzy załamania ... mówili, że to kryzys powołania ...  chyba raz była z tego powodu w szpitalu psychiatrycznym”. Pacjentka chciałaby wyjaśnić swoją chorobę, ale obawia się, że może to być „guz mózgu, chociaż już dwa razy miała wykonaną tomografię komputerową głowy, ale słyszała, że nie jest to dokładne badanie</a:t>
            </a:r>
            <a:r>
              <a:rPr lang="pl-PL" sz="2800">
                <a:latin typeface="Comic Sans MS" pitchFamily="66" charset="0"/>
              </a:rPr>
              <a:t>.</a:t>
            </a:r>
          </a:p>
          <a:p>
            <a:endParaRPr lang="pl-PL" sz="2800">
              <a:latin typeface="Comic Sans MS" pitchFamily="66" charset="0"/>
            </a:endParaRPr>
          </a:p>
        </p:txBody>
      </p:sp>
      <p:sp>
        <p:nvSpPr>
          <p:cNvPr id="47108" name="Symbol zastępczy numeru slajdu 5"/>
          <p:cNvSpPr>
            <a:spLocks noGrp="1"/>
          </p:cNvSpPr>
          <p:nvPr>
            <p:ph type="sldNum" sz="quarter" idx="12"/>
          </p:nvPr>
        </p:nvSpPr>
        <p:spPr bwMode="auto">
          <a:xfrm>
            <a:off x="7924800" y="6416675"/>
            <a:ext cx="762000" cy="365125"/>
          </a:xfrm>
          <a:noFill/>
          <a:ln>
            <a:miter lim="800000"/>
            <a:headEnd/>
            <a:tailEnd/>
          </a:ln>
        </p:spPr>
        <p:txBody>
          <a:bodyPr wrap="square" numCol="1" compatLnSpc="1">
            <a:prstTxWarp prst="textNoShape">
              <a:avLst/>
            </a:prstTxWarp>
          </a:bodyPr>
          <a:lstStyle/>
          <a:p>
            <a:pPr fontAlgn="base">
              <a:spcBef>
                <a:spcPct val="0"/>
              </a:spcBef>
              <a:spcAft>
                <a:spcPct val="0"/>
              </a:spcAft>
            </a:pPr>
            <a:fld id="{AAC0027A-7AD2-441B-BADB-40D54B5662A9}" type="slidenum">
              <a:rPr lang="pl-PL"/>
              <a:pPr fontAlgn="base">
                <a:spcBef>
                  <a:spcPct val="0"/>
                </a:spcBef>
                <a:spcAft>
                  <a:spcPct val="0"/>
                </a:spcAft>
              </a:pPr>
              <a:t>71</a:t>
            </a:fld>
            <a:endParaRPr lang="pl-PL"/>
          </a:p>
        </p:txBody>
      </p:sp>
    </p:spTree>
    <p:extLst>
      <p:ext uri="{BB962C8B-B14F-4D97-AF65-F5344CB8AC3E}">
        <p14:creationId xmlns:p14="http://schemas.microsoft.com/office/powerpoint/2010/main" val="3487412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C3C7898-E44B-4048-BF5F-23CD5787057A}" type="slidenum">
              <a:rPr lang="pl-PL"/>
              <a:pPr fontAlgn="base">
                <a:spcBef>
                  <a:spcPct val="0"/>
                </a:spcBef>
                <a:spcAft>
                  <a:spcPct val="0"/>
                </a:spcAft>
              </a:pPr>
              <a:t>72</a:t>
            </a:fld>
            <a:endParaRPr lang="pl-PL"/>
          </a:p>
        </p:txBody>
      </p:sp>
      <p:graphicFrame>
        <p:nvGraphicFramePr>
          <p:cNvPr id="544876" name="Group 108"/>
          <p:cNvGraphicFramePr>
            <a:graphicFrameLocks noGrp="1"/>
          </p:cNvGraphicFramePr>
          <p:nvPr/>
        </p:nvGraphicFramePr>
        <p:xfrm>
          <a:off x="395288" y="260350"/>
          <a:ext cx="8424862" cy="6433503"/>
        </p:xfrm>
        <a:graphic>
          <a:graphicData uri="http://schemas.openxmlformats.org/drawingml/2006/table">
            <a:tbl>
              <a:tblPr/>
              <a:tblGrid>
                <a:gridCol w="630237">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755650">
                  <a:extLst>
                    <a:ext uri="{9D8B030D-6E8A-4147-A177-3AD203B41FA5}">
                      <a16:colId xmlns:a16="http://schemas.microsoft.com/office/drawing/2014/main" val="20002"/>
                    </a:ext>
                  </a:extLst>
                </a:gridCol>
                <a:gridCol w="1379538">
                  <a:extLst>
                    <a:ext uri="{9D8B030D-6E8A-4147-A177-3AD203B41FA5}">
                      <a16:colId xmlns:a16="http://schemas.microsoft.com/office/drawing/2014/main" val="20003"/>
                    </a:ext>
                  </a:extLst>
                </a:gridCol>
                <a:gridCol w="1038225">
                  <a:extLst>
                    <a:ext uri="{9D8B030D-6E8A-4147-A177-3AD203B41FA5}">
                      <a16:colId xmlns:a16="http://schemas.microsoft.com/office/drawing/2014/main" val="20004"/>
                    </a:ext>
                  </a:extLst>
                </a:gridCol>
                <a:gridCol w="1125537">
                  <a:extLst>
                    <a:ext uri="{9D8B030D-6E8A-4147-A177-3AD203B41FA5}">
                      <a16:colId xmlns:a16="http://schemas.microsoft.com/office/drawing/2014/main" val="20005"/>
                    </a:ext>
                  </a:extLst>
                </a:gridCol>
                <a:gridCol w="1263650">
                  <a:extLst>
                    <a:ext uri="{9D8B030D-6E8A-4147-A177-3AD203B41FA5}">
                      <a16:colId xmlns:a16="http://schemas.microsoft.com/office/drawing/2014/main" val="20006"/>
                    </a:ext>
                  </a:extLst>
                </a:gridCol>
              </a:tblGrid>
              <a:tr h="374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pkt</a:t>
                      </a:r>
                      <a:endParaRPr kumimoji="0" lang="pl-PL" sz="2400" b="0" i="0" u="none" strike="noStrike" cap="none" normalizeH="0" baseline="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a:ln>
                            <a:noFill/>
                          </a:ln>
                          <a:solidFill>
                            <a:schemeClr val="tx1"/>
                          </a:solidFill>
                          <a:effectLst/>
                          <a:latin typeface="Times New Roman" pitchFamily="18" charset="0"/>
                          <a:cs typeface="Times New Roman" pitchFamily="18" charset="0"/>
                        </a:rPr>
                        <a:t>ocena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Brak</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Niewielkie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Średnie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Znaczne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Krańcowe</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39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Wypowiedzi:</a:t>
                      </a:r>
                      <a:r>
                        <a:rPr kumimoji="0" lang="pl-PL" sz="1400" b="0" i="0" u="none" strike="noStrike" cap="none" normalizeH="0" baseline="0">
                          <a:ln>
                            <a:noFill/>
                          </a:ln>
                          <a:solidFill>
                            <a:schemeClr val="tx1"/>
                          </a:solidFill>
                          <a:effectLst/>
                          <a:latin typeface="Times New Roman" pitchFamily="18" charset="0"/>
                          <a:cs typeface="Times New Roman" pitchFamily="18" charset="0"/>
                        </a:rPr>
                        <a:t> czuje się smutny, ma poczucie, że jest bez wartości, a sytuacja jest beznadziejna; skarży się na brak zainteresowań, ma myśli o śmierci; płacze w czasie wypowiedzi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416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Zachowanie:</a:t>
                      </a:r>
                      <a:r>
                        <a:rPr kumimoji="0" lang="pl-PL" sz="1400" b="0" i="0" u="none" strike="noStrike" cap="none" normalizeH="0" baseline="0">
                          <a:ln>
                            <a:noFill/>
                          </a:ln>
                          <a:solidFill>
                            <a:schemeClr val="tx1"/>
                          </a:solidFill>
                          <a:effectLst/>
                          <a:latin typeface="Times New Roman" pitchFamily="18" charset="0"/>
                          <a:cs typeface="Times New Roman" pitchFamily="18" charset="0"/>
                        </a:rPr>
                        <a:t> wygląda na przygnębionego, wybucha płaczem; mówi smutnym głosem; jest spowolniały; ma uczucie braku energii</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62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Objawy dodatkowe:</a:t>
                      </a:r>
                      <a:r>
                        <a:rPr kumimoji="0" lang="pl-PL" sz="1400" b="0" i="0" u="none" strike="noStrike" cap="none" normalizeH="0" baseline="0">
                          <a:ln>
                            <a:noFill/>
                          </a:ln>
                          <a:solidFill>
                            <a:schemeClr val="tx1"/>
                          </a:solidFill>
                          <a:effectLst/>
                          <a:latin typeface="Times New Roman" pitchFamily="18" charset="0"/>
                          <a:cs typeface="Times New Roman" pitchFamily="18" charset="0"/>
                        </a:rPr>
                        <a:t> insomnia lub hyperosmnia; dolegliwości z jamy brzusznej; wysychanie w j. ustnej; próby samobójcze w ostatnim czasie; brak łaknienia; zaburzenia w koncentracji i zapamiętywania</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1</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2</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cs typeface="Times New Roman" pitchFamily="18" charset="0"/>
                        </a:rPr>
                        <a:t>5</a:t>
                      </a:r>
                      <a:endParaRPr kumimoji="0" lang="pl-PL"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5009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numeru slajdu 3"/>
          <p:cNvSpPr>
            <a:spLocks noGrp="1"/>
          </p:cNvSpPr>
          <p:nvPr>
            <p:ph type="sldNum" sz="quarter" idx="12"/>
          </p:nvPr>
        </p:nvSpPr>
        <p:spPr bwMode="auto">
          <a:noFill/>
          <a:ln>
            <a:miter lim="800000"/>
            <a:headEnd/>
            <a:tailEnd/>
          </a:ln>
        </p:spPr>
        <p:txBody>
          <a:bodyPr wrap="square" numCol="1" compatLnSpc="1">
            <a:prstTxWarp prst="textNoShape">
              <a:avLst/>
            </a:prstTxWarp>
            <a:noAutofit/>
          </a:bodyPr>
          <a:lstStyle/>
          <a:p>
            <a:pPr fontAlgn="base">
              <a:spcBef>
                <a:spcPct val="0"/>
              </a:spcBef>
              <a:spcAft>
                <a:spcPct val="0"/>
              </a:spcAft>
            </a:pPr>
            <a:fld id="{D90E1912-E517-4897-AA83-825E223E9F3F}" type="slidenum">
              <a:rPr lang="pl-PL" sz="2400"/>
              <a:pPr fontAlgn="base">
                <a:spcBef>
                  <a:spcPct val="0"/>
                </a:spcBef>
                <a:spcAft>
                  <a:spcPct val="0"/>
                </a:spcAft>
              </a:pPr>
              <a:t>73</a:t>
            </a:fld>
            <a:endParaRPr lang="pl-PL" sz="2400"/>
          </a:p>
        </p:txBody>
      </p:sp>
      <p:graphicFrame>
        <p:nvGraphicFramePr>
          <p:cNvPr id="545859" name="Group 67"/>
          <p:cNvGraphicFramePr>
            <a:graphicFrameLocks noGrp="1"/>
          </p:cNvGraphicFramePr>
          <p:nvPr/>
        </p:nvGraphicFramePr>
        <p:xfrm>
          <a:off x="827088" y="692150"/>
          <a:ext cx="7632700" cy="5329238"/>
        </p:xfrm>
        <a:graphic>
          <a:graphicData uri="http://schemas.openxmlformats.org/drawingml/2006/table">
            <a:tbl>
              <a:tblPr/>
              <a:tblGrid>
                <a:gridCol w="1157287">
                  <a:extLst>
                    <a:ext uri="{9D8B030D-6E8A-4147-A177-3AD203B41FA5}">
                      <a16:colId xmlns:a16="http://schemas.microsoft.com/office/drawing/2014/main" val="20000"/>
                    </a:ext>
                  </a:extLst>
                </a:gridCol>
                <a:gridCol w="1589088">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gridCol w="1212850">
                  <a:extLst>
                    <a:ext uri="{9D8B030D-6E8A-4147-A177-3AD203B41FA5}">
                      <a16:colId xmlns:a16="http://schemas.microsoft.com/office/drawing/2014/main" val="20003"/>
                    </a:ext>
                  </a:extLst>
                </a:gridCol>
                <a:gridCol w="911225">
                  <a:extLst>
                    <a:ext uri="{9D8B030D-6E8A-4147-A177-3AD203B41FA5}">
                      <a16:colId xmlns:a16="http://schemas.microsoft.com/office/drawing/2014/main" val="20004"/>
                    </a:ext>
                  </a:extLst>
                </a:gridCol>
                <a:gridCol w="987425">
                  <a:extLst>
                    <a:ext uri="{9D8B030D-6E8A-4147-A177-3AD203B41FA5}">
                      <a16:colId xmlns:a16="http://schemas.microsoft.com/office/drawing/2014/main" val="20005"/>
                    </a:ext>
                  </a:extLst>
                </a:gridCol>
                <a:gridCol w="1111250">
                  <a:extLst>
                    <a:ext uri="{9D8B030D-6E8A-4147-A177-3AD203B41FA5}">
                      <a16:colId xmlns:a16="http://schemas.microsoft.com/office/drawing/2014/main" val="20006"/>
                    </a:ext>
                  </a:extLst>
                </a:gridCol>
              </a:tblGrid>
              <a:tr h="1328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err="1">
                          <a:ln>
                            <a:noFill/>
                          </a:ln>
                          <a:solidFill>
                            <a:schemeClr val="tx1"/>
                          </a:solidFill>
                          <a:effectLst/>
                          <a:latin typeface="Times New Roman" pitchFamily="18" charset="0"/>
                          <a:cs typeface="Times New Roman" pitchFamily="18" charset="0"/>
                        </a:rPr>
                        <a:t>pkt</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cs typeface="Times New Roman" pitchFamily="18" charset="0"/>
                        </a:rPr>
                        <a:t>ocena</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Brak</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Niewielkie</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Średnie</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Znaczne</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Krańcowe</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Wypowiedzi:</a:t>
                      </a:r>
                      <a:r>
                        <a:rPr kumimoji="0" lang="pl-PL" sz="1600" b="0" i="0" u="none" strike="noStrike" cap="none" normalizeH="0" baseline="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cs typeface="Times New Roman" pitchFamily="18" charset="0"/>
                        </a:rPr>
                        <a:t>4</a:t>
                      </a:r>
                      <a:endParaRPr kumimoji="0" lang="pl-PL" sz="2800" b="0" i="0" u="none" strike="noStrike" cap="none" normalizeH="0" baseline="0" dirty="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Zachowanie:</a:t>
                      </a:r>
                      <a:r>
                        <a:rPr kumimoji="0" lang="pl-PL" sz="1600" b="0" i="0" u="none" strike="noStrike" cap="none" normalizeH="0" baseline="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3</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dirty="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33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Objawy dodatkowe:</a:t>
                      </a:r>
                      <a:r>
                        <a:rPr kumimoji="0" lang="pl-PL" sz="1600" b="0" i="0" u="none" strike="noStrike" cap="none" normalizeH="0" baseline="0">
                          <a:ln>
                            <a:noFill/>
                          </a:ln>
                          <a:solidFill>
                            <a:schemeClr val="tx1"/>
                          </a:solidFill>
                          <a:effectLst/>
                          <a:latin typeface="Times New Roman" pitchFamily="18" charset="0"/>
                          <a:cs typeface="Times New Roman" pitchFamily="18" charset="0"/>
                        </a:rPr>
                        <a:t> </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a:ln>
                            <a:noFill/>
                          </a:ln>
                          <a:solidFill>
                            <a:schemeClr val="tx1"/>
                          </a:solidFill>
                          <a:effectLst/>
                          <a:latin typeface="Times New Roman" pitchFamily="18" charset="0"/>
                          <a:cs typeface="Times New Roman" pitchFamily="18" charset="0"/>
                        </a:rPr>
                        <a:t>4</a:t>
                      </a:r>
                      <a:endParaRPr kumimoji="0" lang="pl-PL" sz="2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l-PL" sz="3200" b="0" i="0" u="none" strike="noStrike" cap="none" normalizeH="0" baseline="0" dirty="0">
                        <a:ln>
                          <a:noFill/>
                        </a:ln>
                        <a:solidFill>
                          <a:schemeClr val="tx1"/>
                        </a:solidFill>
                        <a:effectLst/>
                        <a:latin typeface="Tahoma"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4830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nvPr>
        </p:nvGraphicFramePr>
        <p:xfrm>
          <a:off x="961158" y="1958687"/>
          <a:ext cx="7200900" cy="3930925"/>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err="1">
                          <a:effectLst>
                            <a:outerShdw blurRad="38100" dist="38100" dir="2700000" algn="tl">
                              <a:srgbClr val="000000">
                                <a:alpha val="43137"/>
                              </a:srgbClr>
                            </a:outerShdw>
                          </a:effectLst>
                        </a:rPr>
                        <a:t>Disruptive</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mood</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dysregulation</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disorder</a:t>
                      </a:r>
                      <a:r>
                        <a:rPr lang="pl-PL" sz="1400" dirty="0">
                          <a:effectLst>
                            <a:outerShdw blurRad="38100" dist="38100" dir="2700000" algn="tl">
                              <a:srgbClr val="000000">
                                <a:alpha val="43137"/>
                              </a:srgbClr>
                            </a:outerShdw>
                          </a:effectLst>
                        </a:rPr>
                        <a:t> – dla osób przed 18 r. ż. wykazującym częstą drażliwość i częste,</a:t>
                      </a:r>
                      <a:r>
                        <a:rPr lang="pl-PL" sz="1400" baseline="0" dirty="0">
                          <a:effectLst>
                            <a:outerShdw blurRad="38100" dist="38100" dir="2700000" algn="tl">
                              <a:srgbClr val="000000">
                                <a:alpha val="43137"/>
                              </a:srgbClr>
                            </a:outerShdw>
                          </a:effectLst>
                        </a:rPr>
                        <a:t> krańcowe, wynikające z nastroju zaburzenia zachowania</a:t>
                      </a:r>
                      <a:endParaRPr lang="pl-PL" sz="1400" dirty="0">
                        <a:effectLst>
                          <a:outerShdw blurRad="38100" dist="38100" dir="2700000" algn="tl">
                            <a:srgbClr val="000000">
                              <a:alpha val="43137"/>
                            </a:srgbClr>
                          </a:outerShdw>
                        </a:effectLst>
                      </a:endParaRPr>
                    </a:p>
                    <a:p>
                      <a:endParaRPr lang="pl-PL" sz="14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a:effectLst>
                            <a:outerShdw blurRad="38100" dist="38100" dir="2700000" algn="tl">
                              <a:srgbClr val="000000">
                                <a:alpha val="43137"/>
                              </a:srgbClr>
                            </a:outerShdw>
                          </a:effectLst>
                        </a:rPr>
                        <a:t>Celem odróżnienia od wczesnych zaburzeń dwubiegunowych </a:t>
                      </a:r>
                    </a:p>
                  </a:txBody>
                  <a:tcPr marL="68580" marR="68580" marT="34290" marB="34290"/>
                </a:tc>
                <a:extLst>
                  <a:ext uri="{0D108BD9-81ED-4DB2-BD59-A6C34878D82A}">
                    <a16:rowId xmlns:a16="http://schemas.microsoft.com/office/drawing/2014/main" val="10001"/>
                  </a:ext>
                </a:extLst>
              </a:tr>
              <a:tr h="1097280">
                <a:tc>
                  <a:txBody>
                    <a:bodyPr/>
                    <a:lstStyle/>
                    <a:p>
                      <a:r>
                        <a:rPr lang="pl-PL" sz="1400" dirty="0" err="1">
                          <a:effectLst>
                            <a:outerShdw blurRad="38100" dist="38100" dir="2700000" algn="tl">
                              <a:srgbClr val="000000">
                                <a:alpha val="43137"/>
                              </a:srgbClr>
                            </a:outerShdw>
                          </a:effectLst>
                        </a:rPr>
                        <a:t>Premenstrualne</a:t>
                      </a:r>
                      <a:r>
                        <a:rPr lang="pl-PL" sz="1400" dirty="0">
                          <a:effectLst>
                            <a:outerShdw blurRad="38100" dist="38100" dir="2700000" algn="tl">
                              <a:srgbClr val="000000">
                                <a:alpha val="43137"/>
                              </a:srgbClr>
                            </a:outerShdw>
                          </a:effectLst>
                        </a:rPr>
                        <a:t> zaburzenia </a:t>
                      </a:r>
                      <a:r>
                        <a:rPr lang="pl-PL" sz="1400" dirty="0" err="1">
                          <a:effectLst>
                            <a:outerShdw blurRad="38100" dist="38100" dir="2700000" algn="tl">
                              <a:srgbClr val="000000">
                                <a:alpha val="43137"/>
                              </a:srgbClr>
                            </a:outerShdw>
                          </a:effectLst>
                        </a:rPr>
                        <a:t>dysforyczne</a:t>
                      </a:r>
                      <a:r>
                        <a:rPr lang="pl-PL" sz="1400" baseline="0" dirty="0">
                          <a:effectLst>
                            <a:outerShdw blurRad="38100" dist="38100" dir="2700000" algn="tl">
                              <a:srgbClr val="000000">
                                <a:alpha val="43137"/>
                              </a:srgbClr>
                            </a:outerShdw>
                          </a:effectLst>
                        </a:rPr>
                        <a:t>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Przesunięcie z grupy „zaburzenia psychiczne wymagające dalszej oceny” – trafność diagnostyczna zweryfikowana w czasie DSM-IV,</a:t>
                      </a:r>
                      <a:r>
                        <a:rPr lang="pl-PL" sz="1400" baseline="0" dirty="0">
                          <a:effectLst>
                            <a:outerShdw blurRad="38100" dist="38100" dir="2700000" algn="tl">
                              <a:srgbClr val="000000">
                                <a:alpha val="43137"/>
                              </a:srgbClr>
                            </a:outerShdw>
                          </a:effectLst>
                        </a:rPr>
                        <a:t> również na podstawie specyficznych metod terapii i wyodrębnienia z PMS</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1034401">
                <a:tc>
                  <a:txBody>
                    <a:bodyPr/>
                    <a:lstStyle/>
                    <a:p>
                      <a:r>
                        <a:rPr lang="pl-PL" sz="1400" dirty="0">
                          <a:effectLst>
                            <a:outerShdw blurRad="38100" dist="38100" dir="2700000" algn="tl">
                              <a:srgbClr val="000000">
                                <a:alpha val="43137"/>
                              </a:srgbClr>
                            </a:outerShdw>
                          </a:effectLst>
                        </a:rPr>
                        <a:t>Połączenie dystymii i przewlekłego</a:t>
                      </a:r>
                      <a:r>
                        <a:rPr lang="pl-PL" sz="1400" baseline="0" dirty="0">
                          <a:effectLst>
                            <a:outerShdw blurRad="38100" dist="38100" dir="2700000" algn="tl">
                              <a:srgbClr val="000000">
                                <a:alpha val="43137"/>
                              </a:srgbClr>
                            </a:outerShdw>
                          </a:effectLst>
                        </a:rPr>
                        <a:t> zaburzenia depresyjnego w jedną grupę – przetrwałe zaburzenia depresyjne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Niezdolność do zróżnicowania zaburzeń na podstawie </a:t>
                      </a:r>
                      <a:r>
                        <a:rPr lang="pl-PL" sz="1400" dirty="0" err="1">
                          <a:effectLst>
                            <a:outerShdw blurRad="38100" dist="38100" dir="2700000" algn="tl">
                              <a:srgbClr val="000000">
                                <a:alpha val="43137"/>
                              </a:srgbClr>
                            </a:outerShdw>
                          </a:effectLst>
                        </a:rPr>
                        <a:t>symptomatologicznej</a:t>
                      </a:r>
                      <a:r>
                        <a:rPr lang="pl-PL" sz="1400" baseline="0" dirty="0">
                          <a:effectLst>
                            <a:outerShdw blurRad="38100" dist="38100" dir="2700000" algn="tl">
                              <a:srgbClr val="000000">
                                <a:alpha val="43137"/>
                              </a:srgbClr>
                            </a:outerShdw>
                          </a:effectLst>
                        </a:rPr>
                        <a:t> i czasu trwania </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2820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nvPr>
        </p:nvGraphicFramePr>
        <p:xfrm>
          <a:off x="961158" y="1958687"/>
          <a:ext cx="7200900" cy="3892499"/>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348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Duże</a:t>
                      </a:r>
                      <a:r>
                        <a:rPr lang="pl-PL" sz="1100" baseline="0" dirty="0">
                          <a:effectLst>
                            <a:outerShdw blurRad="38100" dist="38100" dir="2700000" algn="tl">
                              <a:srgbClr val="000000">
                                <a:alpha val="43137"/>
                              </a:srgbClr>
                            </a:outerShdw>
                          </a:effectLst>
                        </a:rPr>
                        <a:t> zaburzenie depresyjne:</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Podkreślenie znaczenia diagnostycznego </a:t>
                      </a:r>
                      <a:r>
                        <a:rPr lang="pl-PL" sz="1100" baseline="0" dirty="0" err="1">
                          <a:effectLst>
                            <a:outerShdw blurRad="38100" dist="38100" dir="2700000" algn="tl">
                              <a:srgbClr val="000000">
                                <a:alpha val="43137"/>
                              </a:srgbClr>
                            </a:outerShdw>
                          </a:effectLst>
                        </a:rPr>
                        <a:t>dystresu</a:t>
                      </a:r>
                      <a:r>
                        <a:rPr lang="pl-PL" sz="1100" baseline="0" dirty="0">
                          <a:effectLst>
                            <a:outerShdw blurRad="38100" dist="38100" dir="2700000" algn="tl">
                              <a:srgbClr val="000000">
                                <a:alpha val="43137"/>
                              </a:srgbClr>
                            </a:outerShdw>
                          </a:effectLst>
                        </a:rPr>
                        <a:t> i pogorszenia funkcjonalnego</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Jeśli z objawami depresji występują co najmniej 3 cechy manii (ale nie w stopniu upoważniającym diagnozę epizodu manii) </a:t>
                      </a:r>
                      <a:r>
                        <a:rPr lang="pl-PL" sz="1100" baseline="0" dirty="0" err="1">
                          <a:effectLst>
                            <a:outerShdw blurRad="38100" dist="38100" dir="2700000" algn="tl">
                              <a:srgbClr val="000000">
                                <a:alpha val="43137"/>
                              </a:srgbClr>
                            </a:outerShdw>
                          </a:effectLst>
                        </a:rPr>
                        <a:t>zaznczenie</a:t>
                      </a:r>
                      <a:r>
                        <a:rPr lang="pl-PL" sz="1100" baseline="0" dirty="0">
                          <a:effectLst>
                            <a:outerShdw blurRad="38100" dist="38100" dir="2700000" algn="tl">
                              <a:srgbClr val="000000">
                                <a:alpha val="43137"/>
                              </a:srgbClr>
                            </a:outerShdw>
                          </a:effectLst>
                        </a:rPr>
                        <a:t> – depresja z cechami mieszanymi, ale bez przesądzania o diagnozie zaburzenia dwubiegunowego </a:t>
                      </a:r>
                      <a:endParaRPr lang="pl-PL" sz="1100" dirty="0">
                        <a:effectLst>
                          <a:outerShdw blurRad="38100" dist="38100" dir="2700000" algn="tl">
                            <a:srgbClr val="000000">
                              <a:alpha val="43137"/>
                            </a:srgbClr>
                          </a:outerShdw>
                        </a:effectLst>
                      </a:endParaRPr>
                    </a:p>
                    <a:p>
                      <a:endParaRPr lang="pl-PL" sz="11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Istotność dążenia do remisji funkcjonalnej obok objawowej</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100" dirty="0">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Znaczenie</a:t>
                      </a:r>
                      <a:r>
                        <a:rPr lang="pl-PL" sz="1100" baseline="0" dirty="0">
                          <a:effectLst>
                            <a:outerShdw blurRad="38100" dist="38100" dir="2700000" algn="tl">
                              <a:srgbClr val="000000">
                                <a:alpha val="43137"/>
                              </a:srgbClr>
                            </a:outerShdw>
                          </a:effectLst>
                        </a:rPr>
                        <a:t> niektórych objawów maniakalnych w diagnozie depresji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179880">
                <a:tc>
                  <a:txBody>
                    <a:bodyPr/>
                    <a:lstStyle/>
                    <a:p>
                      <a:r>
                        <a:rPr lang="pl-PL" sz="1100" dirty="0">
                          <a:effectLst>
                            <a:outerShdw blurRad="38100" dist="38100" dir="2700000" algn="tl">
                              <a:srgbClr val="000000">
                                <a:alpha val="43137"/>
                              </a:srgbClr>
                            </a:outerShdw>
                          </a:effectLst>
                        </a:rPr>
                        <a:t>Wykluczenie reakcji żałoby:</a:t>
                      </a:r>
                    </a:p>
                    <a:p>
                      <a:r>
                        <a:rPr lang="pl-PL" sz="1100" dirty="0">
                          <a:effectLst>
                            <a:outerShdw blurRad="38100" dist="38100" dir="2700000" algn="tl">
                              <a:srgbClr val="000000">
                                <a:alpha val="43137"/>
                              </a:srgbClr>
                            </a:outerShdw>
                          </a:effectLst>
                        </a:rPr>
                        <a:t>Możliwość rozpoznania</a:t>
                      </a:r>
                      <a:r>
                        <a:rPr lang="pl-PL" sz="1100" baseline="0" dirty="0">
                          <a:effectLst>
                            <a:outerShdw blurRad="38100" dist="38100" dir="2700000" algn="tl">
                              <a:srgbClr val="000000">
                                <a:alpha val="43137"/>
                              </a:srgbClr>
                            </a:outerShdw>
                          </a:effectLst>
                        </a:rPr>
                        <a:t> dużej depresji, gdy objawy depresyjne występują w okresie do 2 miesięcy po stracie osoby bliskiej (i kochanej) – diagnoza reakcji żałoby możliwa tylko w dwa miesiące po stracie</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a:effectLst>
                            <a:outerShdw blurRad="38100" dist="38100" dir="2700000" algn="tl">
                              <a:srgbClr val="000000">
                                <a:alpha val="43137"/>
                              </a:srgbClr>
                            </a:outerShdw>
                          </a:effectLst>
                        </a:rPr>
                        <a:t>Możliwość wystąpienia reakcji żałoby nawet w dwa lata po stracie</a:t>
                      </a:r>
                    </a:p>
                    <a:p>
                      <a:r>
                        <a:rPr lang="pl-PL" sz="1100" dirty="0">
                          <a:effectLst>
                            <a:outerShdw blurRad="38100" dist="38100" dir="2700000" algn="tl">
                              <a:srgbClr val="000000">
                                <a:alpha val="43137"/>
                              </a:srgbClr>
                            </a:outerShdw>
                          </a:effectLst>
                        </a:rPr>
                        <a:t>Strata jako stresor psychosocjalny może precypitować epizod depresji</a:t>
                      </a:r>
                    </a:p>
                    <a:p>
                      <a:r>
                        <a:rPr lang="pl-PL" sz="1100" dirty="0">
                          <a:effectLst>
                            <a:outerShdw blurRad="38100" dist="38100" dir="2700000" algn="tl">
                              <a:srgbClr val="000000">
                                <a:alpha val="43137"/>
                              </a:srgbClr>
                            </a:outerShdw>
                          </a:effectLst>
                        </a:rPr>
                        <a:t>Występowanie rodzinne epizodów depresji nie reaktywnej u osób podatnych na epizod depresji w czasie reakcji żałoby</a:t>
                      </a:r>
                    </a:p>
                    <a:p>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623519">
                <a:tc>
                  <a:txBody>
                    <a:bodyPr/>
                    <a:lstStyle/>
                    <a:p>
                      <a:r>
                        <a:rPr lang="pl-PL" sz="1100" dirty="0">
                          <a:effectLst>
                            <a:outerShdw blurRad="38100" dist="38100" dir="2700000" algn="tl">
                              <a:srgbClr val="000000">
                                <a:alpha val="43137"/>
                              </a:srgbClr>
                            </a:outerShdw>
                          </a:effectLst>
                        </a:rPr>
                        <a:t>Włączanie oznaczeń depresji z aktywnością samobójczą, cechami mieszanymi, z objawami lękowymi</a:t>
                      </a:r>
                    </a:p>
                  </a:txBody>
                  <a:tcPr marL="68580" marR="68580" marT="34290" marB="34290"/>
                </a:tc>
                <a:tc>
                  <a:txBody>
                    <a:bodyPr/>
                    <a:lstStyle/>
                    <a:p>
                      <a:r>
                        <a:rPr lang="pl-PL" sz="1100" dirty="0">
                          <a:effectLst>
                            <a:outerShdw blurRad="38100" dist="38100" dir="2700000" algn="tl">
                              <a:srgbClr val="000000">
                                <a:alpha val="43137"/>
                              </a:srgbClr>
                            </a:outerShdw>
                          </a:effectLst>
                        </a:rPr>
                        <a:t>Specyfika planu</a:t>
                      </a:r>
                      <a:r>
                        <a:rPr lang="pl-PL" sz="1100" baseline="0" dirty="0">
                          <a:effectLst>
                            <a:outerShdw blurRad="38100" dist="38100" dir="2700000" algn="tl">
                              <a:srgbClr val="000000">
                                <a:alpha val="43137"/>
                              </a:srgbClr>
                            </a:outerShdw>
                          </a:effectLst>
                        </a:rPr>
                        <a:t> terapii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2815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Depresja jako narracja </a:t>
            </a:r>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2902183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13900" y="354843"/>
            <a:ext cx="7269360" cy="5355312"/>
          </a:xfrm>
          <a:prstGeom prst="rect">
            <a:avLst/>
          </a:prstGeom>
        </p:spPr>
        <p:txBody>
          <a:bodyPr wrap="square">
            <a:spAutoFit/>
          </a:bodyPr>
          <a:lstStyle/>
          <a:p>
            <a:pPr defTabSz="257174">
              <a:defRPr/>
            </a:pPr>
            <a:r>
              <a:rPr lang="pl-PL" dirty="0">
                <a:solidFill>
                  <a:srgbClr val="231F20"/>
                </a:solidFill>
                <a:latin typeface="VincentPl-Text"/>
              </a:rPr>
              <a:t>Trudno mi powiedzieć. W pewnym momencie</a:t>
            </a:r>
          </a:p>
          <a:p>
            <a:pPr defTabSz="257174">
              <a:defRPr/>
            </a:pPr>
            <a:r>
              <a:rPr lang="pl-PL" dirty="0">
                <a:solidFill>
                  <a:srgbClr val="231F20"/>
                </a:solidFill>
                <a:latin typeface="VincentPl-Text"/>
              </a:rPr>
              <a:t>uświadomiłem sobie, że kiedy staram się</a:t>
            </a:r>
          </a:p>
          <a:p>
            <a:pPr defTabSz="257174">
              <a:defRPr/>
            </a:pPr>
            <a:r>
              <a:rPr lang="pl-PL" dirty="0">
                <a:solidFill>
                  <a:srgbClr val="231F20"/>
                </a:solidFill>
                <a:latin typeface="VincentPl-Text"/>
              </a:rPr>
              <a:t>powiedzieć coś o sobie, to używam tych samych</a:t>
            </a:r>
          </a:p>
          <a:p>
            <a:pPr defTabSz="257174">
              <a:defRPr/>
            </a:pPr>
            <a:r>
              <a:rPr lang="pl-PL" dirty="0">
                <a:solidFill>
                  <a:srgbClr val="231F20"/>
                </a:solidFill>
                <a:latin typeface="VincentPl-Text"/>
              </a:rPr>
              <a:t>słów co Conrad. Poza tym depresję miał</a:t>
            </a:r>
          </a:p>
          <a:p>
            <a:pPr defTabSz="257174">
              <a:defRPr/>
            </a:pPr>
            <a:r>
              <a:rPr lang="pl-PL" dirty="0">
                <a:solidFill>
                  <a:srgbClr val="231F20"/>
                </a:solidFill>
                <a:latin typeface="VincentPl-Text"/>
              </a:rPr>
              <a:t>mój najbliższy przyjaciel, Zbyszek Herbert.</a:t>
            </a:r>
          </a:p>
          <a:p>
            <a:pPr defTabSz="257174">
              <a:defRPr/>
            </a:pPr>
            <a:r>
              <a:rPr lang="pl-PL" dirty="0">
                <a:solidFill>
                  <a:srgbClr val="231F20"/>
                </a:solidFill>
                <a:latin typeface="VincentPl-Text"/>
              </a:rPr>
              <a:t>Kiedy zachorował, to ja znalazłem mu pierwszego</a:t>
            </a:r>
          </a:p>
          <a:p>
            <a:pPr defTabSz="257174">
              <a:defRPr/>
            </a:pPr>
            <a:r>
              <a:rPr lang="pl-PL" dirty="0">
                <a:solidFill>
                  <a:srgbClr val="231F20"/>
                </a:solidFill>
                <a:latin typeface="VincentPl-Text"/>
              </a:rPr>
              <a:t>psychiatrę, a potem patrzyłem, jak cierpi.</a:t>
            </a:r>
          </a:p>
          <a:p>
            <a:pPr defTabSz="257174">
              <a:defRPr/>
            </a:pPr>
            <a:r>
              <a:rPr lang="pl-PL" dirty="0">
                <a:solidFill>
                  <a:srgbClr val="231F20"/>
                </a:solidFill>
                <a:latin typeface="VincentPl-Text"/>
              </a:rPr>
              <a:t>A pierwszy namacalny objaw u mnie? To</a:t>
            </a:r>
          </a:p>
          <a:p>
            <a:pPr defTabSz="257174">
              <a:defRPr/>
            </a:pPr>
            <a:r>
              <a:rPr lang="pl-PL" dirty="0">
                <a:solidFill>
                  <a:srgbClr val="231F20"/>
                </a:solidFill>
                <a:latin typeface="VincentPl-Text"/>
              </a:rPr>
              <a:t>było na początku tego roku. Jechałem samochodem</a:t>
            </a:r>
          </a:p>
          <a:p>
            <a:pPr defTabSz="257174">
              <a:defRPr/>
            </a:pPr>
            <a:r>
              <a:rPr lang="pl-PL" dirty="0">
                <a:solidFill>
                  <a:srgbClr val="231F20"/>
                </a:solidFill>
                <a:latin typeface="VincentPl-Text"/>
              </a:rPr>
              <a:t>i raptem odniosłem wrażenie, że widzę</a:t>
            </a:r>
          </a:p>
          <a:p>
            <a:pPr defTabSz="257174">
              <a:defRPr/>
            </a:pPr>
            <a:r>
              <a:rPr lang="pl-PL" dirty="0">
                <a:solidFill>
                  <a:srgbClr val="231F20"/>
                </a:solidFill>
                <a:latin typeface="VincentPl-Text"/>
              </a:rPr>
              <a:t>tę ulicę pierwszy raz w życiu. A przecież</a:t>
            </a:r>
          </a:p>
          <a:p>
            <a:pPr defTabSz="257174">
              <a:defRPr/>
            </a:pPr>
            <a:r>
              <a:rPr lang="pl-PL" dirty="0">
                <a:solidFill>
                  <a:srgbClr val="231F20"/>
                </a:solidFill>
                <a:latin typeface="VincentPl-Text"/>
              </a:rPr>
              <a:t>doskonale znam Warszawę. Potem było więcej</a:t>
            </a:r>
          </a:p>
          <a:p>
            <a:pPr defTabSz="257174">
              <a:defRPr/>
            </a:pPr>
            <a:r>
              <a:rPr lang="pl-PL" dirty="0">
                <a:solidFill>
                  <a:srgbClr val="231F20"/>
                </a:solidFill>
                <a:latin typeface="VincentPl-Text"/>
              </a:rPr>
              <a:t>takich sytuacji. Jechałem gdzieś i gubiłem</a:t>
            </a:r>
          </a:p>
          <a:p>
            <a:pPr defTabSz="257174">
              <a:defRPr/>
            </a:pPr>
            <a:r>
              <a:rPr lang="pl-PL" dirty="0">
                <a:solidFill>
                  <a:srgbClr val="231F20"/>
                </a:solidFill>
                <a:latin typeface="VincentPl-Text"/>
              </a:rPr>
              <a:t>się, w sposób idiotyczny, wprawiający w furię.</a:t>
            </a:r>
          </a:p>
          <a:p>
            <a:pPr defTabSz="257174">
              <a:defRPr/>
            </a:pPr>
            <a:r>
              <a:rPr lang="pl-PL" dirty="0">
                <a:solidFill>
                  <a:srgbClr val="231F20"/>
                </a:solidFill>
                <a:latin typeface="VincentPl-Text"/>
              </a:rPr>
              <a:t>Stawałem na poboczu, rozkładałem plan miasta</a:t>
            </a:r>
          </a:p>
          <a:p>
            <a:pPr defTabSz="257174">
              <a:defRPr/>
            </a:pPr>
            <a:r>
              <a:rPr lang="pl-PL" dirty="0">
                <a:solidFill>
                  <a:srgbClr val="231F20"/>
                </a:solidFill>
                <a:latin typeface="VincentPl-Text"/>
              </a:rPr>
              <a:t>i z wielkim trudem znajdowałem miejsce,</a:t>
            </a:r>
          </a:p>
          <a:p>
            <a:pPr defTabSz="257174">
              <a:defRPr/>
            </a:pPr>
            <a:r>
              <a:rPr lang="pl-PL" dirty="0">
                <a:solidFill>
                  <a:srgbClr val="231F20"/>
                </a:solidFill>
                <a:latin typeface="VincentPl-Text"/>
              </a:rPr>
              <a:t>w którym akurat byłem. Dość dużo czasu minęło,</a:t>
            </a:r>
          </a:p>
          <a:p>
            <a:pPr defTabSz="257174">
              <a:defRPr/>
            </a:pPr>
            <a:r>
              <a:rPr lang="pl-PL" dirty="0">
                <a:solidFill>
                  <a:srgbClr val="231F20"/>
                </a:solidFill>
                <a:latin typeface="VincentPl-Text"/>
              </a:rPr>
              <a:t>zanim zidentyfikowałem to moje gubienie</a:t>
            </a:r>
          </a:p>
          <a:p>
            <a:pPr defTabSz="257174">
              <a:defRPr/>
            </a:pPr>
            <a:r>
              <a:rPr lang="pl-PL" dirty="0">
                <a:solidFill>
                  <a:srgbClr val="231F20"/>
                </a:solidFill>
                <a:latin typeface="VincentPl-Text"/>
              </a:rPr>
              <a:t>się jako objaw depresji.</a:t>
            </a:r>
            <a:endParaRPr lang="pl-PL" dirty="0">
              <a:solidFill>
                <a:prstClr val="black"/>
              </a:solidFill>
              <a:latin typeface="Rockwell" panose="02060603020205020403"/>
            </a:endParaRPr>
          </a:p>
        </p:txBody>
      </p:sp>
    </p:spTree>
    <p:extLst>
      <p:ext uri="{BB962C8B-B14F-4D97-AF65-F5344CB8AC3E}">
        <p14:creationId xmlns:p14="http://schemas.microsoft.com/office/powerpoint/2010/main" val="1682103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01253" y="464024"/>
            <a:ext cx="5200084" cy="4924425"/>
          </a:xfrm>
          <a:prstGeom prst="rect">
            <a:avLst/>
          </a:prstGeom>
        </p:spPr>
        <p:txBody>
          <a:bodyPr wrap="square">
            <a:spAutoFit/>
          </a:bodyPr>
          <a:lstStyle/>
          <a:p>
            <a:pPr>
              <a:defRPr/>
            </a:pPr>
            <a:r>
              <a:rPr lang="pl-PL" sz="2800" dirty="0">
                <a:solidFill>
                  <a:srgbClr val="231F20"/>
                </a:solidFill>
                <a:latin typeface="Flama-Semibold"/>
              </a:rPr>
              <a:t>A nie myślał pan, że może to być demencja?</a:t>
            </a:r>
          </a:p>
          <a:p>
            <a:pPr>
              <a:defRPr/>
            </a:pPr>
            <a:r>
              <a:rPr lang="pl-PL" sz="2000" dirty="0">
                <a:solidFill>
                  <a:srgbClr val="231F20"/>
                </a:solidFill>
                <a:latin typeface="VincentPl-Text"/>
              </a:rPr>
              <a:t>– Demencja nie przychodziła mi do głowy,</a:t>
            </a:r>
          </a:p>
          <a:p>
            <a:pPr>
              <a:defRPr/>
            </a:pPr>
            <a:r>
              <a:rPr lang="pl-PL" sz="2000" dirty="0">
                <a:solidFill>
                  <a:srgbClr val="231F20"/>
                </a:solidFill>
                <a:latin typeface="VincentPl-Text"/>
              </a:rPr>
              <a:t>ale zastanawiałem się, czy nie miałem jakiegoś</a:t>
            </a:r>
          </a:p>
          <a:p>
            <a:pPr>
              <a:defRPr/>
            </a:pPr>
            <a:r>
              <a:rPr lang="pl-PL" sz="2000" dirty="0">
                <a:solidFill>
                  <a:srgbClr val="231F20"/>
                </a:solidFill>
                <a:latin typeface="VincentPl-Text"/>
              </a:rPr>
              <a:t>udaru. Zrobiłem tomografię i nic nie</a:t>
            </a:r>
          </a:p>
          <a:p>
            <a:pPr>
              <a:defRPr/>
            </a:pPr>
            <a:r>
              <a:rPr lang="pl-PL" sz="2000" dirty="0">
                <a:solidFill>
                  <a:srgbClr val="231F20"/>
                </a:solidFill>
                <a:latin typeface="VincentPl-Text"/>
              </a:rPr>
              <a:t>wyszło. Prowadzę dziennik, zapisuję najważniejsze</a:t>
            </a:r>
          </a:p>
          <a:p>
            <a:pPr>
              <a:defRPr/>
            </a:pPr>
            <a:r>
              <a:rPr lang="pl-PL" sz="2000" dirty="0">
                <a:solidFill>
                  <a:srgbClr val="231F20"/>
                </a:solidFill>
                <a:latin typeface="VincentPl-Text"/>
              </a:rPr>
              <a:t>rzeczy, wzmiankę o depresji pierwszy</a:t>
            </a:r>
          </a:p>
          <a:p>
            <a:pPr>
              <a:defRPr/>
            </a:pPr>
            <a:r>
              <a:rPr lang="pl-PL" sz="2000" dirty="0">
                <a:solidFill>
                  <a:srgbClr val="231F20"/>
                </a:solidFill>
                <a:latin typeface="VincentPl-Text"/>
              </a:rPr>
              <a:t>raz zrobiłem gdzieś w połowie kwietnia.</a:t>
            </a:r>
          </a:p>
          <a:p>
            <a:pPr>
              <a:defRPr/>
            </a:pPr>
            <a:r>
              <a:rPr lang="pl-PL" sz="2000" dirty="0">
                <a:solidFill>
                  <a:srgbClr val="231F20"/>
                </a:solidFill>
                <a:latin typeface="VincentPl-Text"/>
              </a:rPr>
              <a:t>Lekarka żony też to tak nazwała i dała mi lekarstwo,</a:t>
            </a:r>
          </a:p>
          <a:p>
            <a:pPr>
              <a:defRPr/>
            </a:pPr>
            <a:r>
              <a:rPr lang="pl-PL" sz="2000" dirty="0">
                <a:solidFill>
                  <a:srgbClr val="231F20"/>
                </a:solidFill>
                <a:latin typeface="VincentPl-Text"/>
              </a:rPr>
              <a:t>niestety, zupełnie nietrafione. Byłem</a:t>
            </a:r>
          </a:p>
          <a:p>
            <a:pPr>
              <a:defRPr/>
            </a:pPr>
            <a:r>
              <a:rPr lang="pl-PL" sz="2000" dirty="0">
                <a:solidFill>
                  <a:srgbClr val="231F20"/>
                </a:solidFill>
                <a:latin typeface="VincentPl-Text"/>
              </a:rPr>
              <a:t>po nim oszołomiony, miałem wrażenie,</a:t>
            </a:r>
          </a:p>
          <a:p>
            <a:pPr>
              <a:defRPr/>
            </a:pPr>
            <a:r>
              <a:rPr lang="pl-PL" sz="2000" dirty="0">
                <a:solidFill>
                  <a:srgbClr val="231F20"/>
                </a:solidFill>
                <a:latin typeface="VincentPl-Text"/>
              </a:rPr>
              <a:t>że jestem umysłowo niepełnosprawny</a:t>
            </a:r>
            <a:endParaRPr lang="pl-PL" sz="2000" dirty="0"/>
          </a:p>
        </p:txBody>
      </p:sp>
    </p:spTree>
    <p:extLst>
      <p:ext uri="{BB962C8B-B14F-4D97-AF65-F5344CB8AC3E}">
        <p14:creationId xmlns:p14="http://schemas.microsoft.com/office/powerpoint/2010/main" val="1029192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16911" y="464024"/>
            <a:ext cx="5443697" cy="4093428"/>
          </a:xfrm>
          <a:prstGeom prst="rect">
            <a:avLst/>
          </a:prstGeom>
        </p:spPr>
        <p:txBody>
          <a:bodyPr wrap="square">
            <a:spAutoFit/>
          </a:bodyPr>
          <a:lstStyle/>
          <a:p>
            <a:pPr>
              <a:defRPr/>
            </a:pPr>
            <a:r>
              <a:rPr lang="pl-PL" sz="2000" dirty="0">
                <a:solidFill>
                  <a:srgbClr val="231F20"/>
                </a:solidFill>
                <a:latin typeface="VincentPl-Text"/>
              </a:rPr>
              <a:t>Jest to nieprzyjemne. Bo coś, co było</a:t>
            </a:r>
          </a:p>
          <a:p>
            <a:pPr>
              <a:defRPr/>
            </a:pPr>
            <a:r>
              <a:rPr lang="pl-PL" sz="2000" dirty="0">
                <a:solidFill>
                  <a:srgbClr val="231F20"/>
                </a:solidFill>
                <a:latin typeface="VincentPl-Text"/>
              </a:rPr>
              <a:t>oczywiste jeszcze parę miesięcy temu, na</a:t>
            </a:r>
          </a:p>
          <a:p>
            <a:pPr>
              <a:defRPr/>
            </a:pPr>
            <a:r>
              <a:rPr lang="pl-PL" sz="2000" dirty="0">
                <a:solidFill>
                  <a:srgbClr val="231F20"/>
                </a:solidFill>
                <a:latin typeface="VincentPl-Text"/>
              </a:rPr>
              <a:t>przykład wyjazd z garażu, teraz jest problemem.</a:t>
            </a:r>
          </a:p>
          <a:p>
            <a:pPr>
              <a:defRPr/>
            </a:pPr>
            <a:r>
              <a:rPr lang="pl-PL" sz="2000" dirty="0">
                <a:solidFill>
                  <a:srgbClr val="231F20"/>
                </a:solidFill>
                <a:latin typeface="VincentPl-Text"/>
              </a:rPr>
              <a:t>Do tej pory zdarza mi się w nim</a:t>
            </a:r>
          </a:p>
          <a:p>
            <a:pPr>
              <a:defRPr/>
            </a:pPr>
            <a:r>
              <a:rPr lang="pl-PL" sz="2000" dirty="0">
                <a:solidFill>
                  <a:srgbClr val="231F20"/>
                </a:solidFill>
                <a:latin typeface="VincentPl-Text"/>
              </a:rPr>
              <a:t>zgubić, muszę się cofać, szukać drogi. Kiedy</a:t>
            </a:r>
          </a:p>
          <a:p>
            <a:pPr>
              <a:defRPr/>
            </a:pPr>
            <a:r>
              <a:rPr lang="pl-PL" sz="2000" dirty="0">
                <a:solidFill>
                  <a:srgbClr val="231F20"/>
                </a:solidFill>
                <a:latin typeface="VincentPl-Text"/>
              </a:rPr>
              <a:t>się tu wprowadziliśmy w kwietniu, tak</a:t>
            </a:r>
          </a:p>
          <a:p>
            <a:pPr>
              <a:defRPr/>
            </a:pPr>
            <a:r>
              <a:rPr lang="pl-PL" sz="2000" dirty="0">
                <a:solidFill>
                  <a:srgbClr val="231F20"/>
                </a:solidFill>
                <a:latin typeface="VincentPl-Text"/>
              </a:rPr>
              <a:t>mnie ten garaż przerażał, że starałem się</a:t>
            </a:r>
          </a:p>
          <a:p>
            <a:pPr>
              <a:defRPr/>
            </a:pPr>
            <a:r>
              <a:rPr lang="pl-PL" sz="2000" dirty="0">
                <a:solidFill>
                  <a:srgbClr val="231F20"/>
                </a:solidFill>
                <a:latin typeface="VincentPl-Text"/>
              </a:rPr>
              <a:t>mój nowy samochód zostawiać na ulicy.</a:t>
            </a:r>
          </a:p>
          <a:p>
            <a:pPr>
              <a:defRPr/>
            </a:pPr>
            <a:r>
              <a:rPr lang="pl-PL" sz="2000" dirty="0">
                <a:solidFill>
                  <a:srgbClr val="231F20"/>
                </a:solidFill>
                <a:latin typeface="VincentPl-Text"/>
              </a:rPr>
              <a:t>A tu wszędzie jest zakaz parkowania i któregoś</a:t>
            </a:r>
          </a:p>
          <a:p>
            <a:pPr>
              <a:defRPr/>
            </a:pPr>
            <a:r>
              <a:rPr lang="pl-PL" sz="2000" dirty="0">
                <a:solidFill>
                  <a:srgbClr val="231F20"/>
                </a:solidFill>
                <a:latin typeface="VincentPl-Text"/>
              </a:rPr>
              <a:t>dnia straż miejska mi go odholowała.</a:t>
            </a:r>
          </a:p>
          <a:p>
            <a:pPr>
              <a:defRPr/>
            </a:pPr>
            <a:r>
              <a:rPr lang="pl-PL" sz="2000" dirty="0">
                <a:solidFill>
                  <a:srgbClr val="231F20"/>
                </a:solidFill>
                <a:latin typeface="VincentPl-Text"/>
              </a:rPr>
              <a:t>Odzyskanie go było dość kłopotliwe</a:t>
            </a:r>
            <a:r>
              <a:rPr lang="pl-PL" sz="1575" dirty="0">
                <a:solidFill>
                  <a:srgbClr val="231F20"/>
                </a:solidFill>
                <a:latin typeface="VincentPl-Text"/>
              </a:rPr>
              <a:t>.</a:t>
            </a:r>
            <a:endParaRPr lang="pl-PL" sz="1575" dirty="0"/>
          </a:p>
        </p:txBody>
      </p:sp>
    </p:spTree>
    <p:extLst>
      <p:ext uri="{BB962C8B-B14F-4D97-AF65-F5344CB8AC3E}">
        <p14:creationId xmlns:p14="http://schemas.microsoft.com/office/powerpoint/2010/main" val="2400184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85" name="Group 69"/>
          <p:cNvGrpSpPr>
            <a:grpSpLocks/>
          </p:cNvGrpSpPr>
          <p:nvPr/>
        </p:nvGrpSpPr>
        <p:grpSpPr bwMode="auto">
          <a:xfrm>
            <a:off x="501650" y="793750"/>
            <a:ext cx="8642350" cy="6064250"/>
            <a:chOff x="28" y="374"/>
            <a:chExt cx="2571" cy="6618"/>
          </a:xfrm>
        </p:grpSpPr>
        <p:sp>
          <p:nvSpPr>
            <p:cNvPr id="9219" name="Rectangle 3"/>
            <p:cNvSpPr>
              <a:spLocks noChangeArrowheads="1"/>
            </p:cNvSpPr>
            <p:nvPr/>
          </p:nvSpPr>
          <p:spPr bwMode="auto">
            <a:xfrm>
              <a:off x="28" y="374"/>
              <a:ext cx="18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20" name="Rectangle 4"/>
            <p:cNvSpPr>
              <a:spLocks noChangeArrowheads="1"/>
            </p:cNvSpPr>
            <p:nvPr/>
          </p:nvSpPr>
          <p:spPr bwMode="auto">
            <a:xfrm>
              <a:off x="212" y="374"/>
              <a:ext cx="168"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1</a:t>
              </a:r>
              <a:endParaRPr lang="pl-PL" sz="1100">
                <a:cs typeface="Times New Roman" charset="0"/>
              </a:endParaRPr>
            </a:p>
            <a:p>
              <a:pPr eaLnBrk="0" hangingPunct="0"/>
              <a:endParaRPr lang="pl-PL" sz="3200"/>
            </a:p>
          </p:txBody>
        </p:sp>
        <p:sp>
          <p:nvSpPr>
            <p:cNvPr id="9221" name="Rectangle 5"/>
            <p:cNvSpPr>
              <a:spLocks noChangeArrowheads="1"/>
            </p:cNvSpPr>
            <p:nvPr/>
          </p:nvSpPr>
          <p:spPr bwMode="auto">
            <a:xfrm>
              <a:off x="380" y="374"/>
              <a:ext cx="170" cy="74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22" name="Rectangle 6"/>
            <p:cNvSpPr>
              <a:spLocks noChangeArrowheads="1"/>
            </p:cNvSpPr>
            <p:nvPr/>
          </p:nvSpPr>
          <p:spPr bwMode="auto">
            <a:xfrm>
              <a:off x="550" y="374"/>
              <a:ext cx="1435"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Pacjent czuł się smutny, depresyjny przez większość czasu w okresie ostatnich 2 lat ...</a:t>
              </a:r>
              <a:endParaRPr lang="pl-PL" sz="1100">
                <a:cs typeface="Times New Roman" charset="0"/>
              </a:endParaRPr>
            </a:p>
            <a:p>
              <a:pPr eaLnBrk="0" hangingPunct="0"/>
              <a:endParaRPr lang="pl-PL" sz="3200"/>
            </a:p>
          </p:txBody>
        </p:sp>
        <p:sp>
          <p:nvSpPr>
            <p:cNvPr id="9223" name="Rectangle 7"/>
            <p:cNvSpPr>
              <a:spLocks noChangeArrowheads="1"/>
            </p:cNvSpPr>
            <p:nvPr/>
          </p:nvSpPr>
          <p:spPr bwMode="auto">
            <a:xfrm>
              <a:off x="1985" y="374"/>
              <a:ext cx="340"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24" name="Rectangle 8"/>
            <p:cNvSpPr>
              <a:spLocks noChangeArrowheads="1"/>
            </p:cNvSpPr>
            <p:nvPr/>
          </p:nvSpPr>
          <p:spPr bwMode="auto">
            <a:xfrm>
              <a:off x="2325" y="374"/>
              <a:ext cx="274" cy="74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solidFill>
                  <a:schemeClr val="tx2"/>
                </a:solidFill>
              </a:endParaRPr>
            </a:p>
          </p:txBody>
        </p:sp>
        <p:sp>
          <p:nvSpPr>
            <p:cNvPr id="9225" name="Rectangle 9"/>
            <p:cNvSpPr>
              <a:spLocks noChangeArrowheads="1"/>
            </p:cNvSpPr>
            <p:nvPr/>
          </p:nvSpPr>
          <p:spPr bwMode="auto">
            <a:xfrm>
              <a:off x="28" y="1122"/>
              <a:ext cx="18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26" name="Rectangle 10"/>
            <p:cNvSpPr>
              <a:spLocks noChangeArrowheads="1"/>
            </p:cNvSpPr>
            <p:nvPr/>
          </p:nvSpPr>
          <p:spPr bwMode="auto">
            <a:xfrm>
              <a:off x="212" y="1122"/>
              <a:ext cx="168"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2</a:t>
              </a:r>
              <a:endParaRPr lang="pl-PL" sz="1100">
                <a:cs typeface="Times New Roman" charset="0"/>
              </a:endParaRPr>
            </a:p>
            <a:p>
              <a:pPr eaLnBrk="0" hangingPunct="0"/>
              <a:endParaRPr lang="pl-PL" sz="3200"/>
            </a:p>
          </p:txBody>
        </p:sp>
        <p:sp>
          <p:nvSpPr>
            <p:cNvPr id="9227" name="Rectangle 11"/>
            <p:cNvSpPr>
              <a:spLocks noChangeArrowheads="1"/>
            </p:cNvSpPr>
            <p:nvPr/>
          </p:nvSpPr>
          <p:spPr bwMode="auto">
            <a:xfrm>
              <a:off x="380" y="1122"/>
              <a:ext cx="170" cy="74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28" name="Rectangle 12"/>
            <p:cNvSpPr>
              <a:spLocks noChangeArrowheads="1"/>
            </p:cNvSpPr>
            <p:nvPr/>
          </p:nvSpPr>
          <p:spPr bwMode="auto">
            <a:xfrm>
              <a:off x="550" y="1122"/>
              <a:ext cx="1435"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w okresie ostatnich 2 lat, okresy lepszego samopoczucia dłuższe niż 2 miesiące ...</a:t>
              </a:r>
              <a:endParaRPr lang="pl-PL" sz="1100">
                <a:cs typeface="Times New Roman" charset="0"/>
              </a:endParaRPr>
            </a:p>
            <a:p>
              <a:pPr eaLnBrk="0" hangingPunct="0"/>
              <a:endParaRPr lang="pl-PL" sz="3200"/>
            </a:p>
          </p:txBody>
        </p:sp>
        <p:sp>
          <p:nvSpPr>
            <p:cNvPr id="9229" name="Rectangle 13"/>
            <p:cNvSpPr>
              <a:spLocks noChangeArrowheads="1"/>
            </p:cNvSpPr>
            <p:nvPr/>
          </p:nvSpPr>
          <p:spPr bwMode="auto">
            <a:xfrm>
              <a:off x="1985" y="1122"/>
              <a:ext cx="340" cy="74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30" name="Rectangle 14"/>
            <p:cNvSpPr>
              <a:spLocks noChangeArrowheads="1"/>
            </p:cNvSpPr>
            <p:nvPr/>
          </p:nvSpPr>
          <p:spPr bwMode="auto">
            <a:xfrm>
              <a:off x="2325" y="1122"/>
              <a:ext cx="274" cy="74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31" name="Rectangle 15"/>
            <p:cNvSpPr>
              <a:spLocks noChangeArrowheads="1"/>
            </p:cNvSpPr>
            <p:nvPr/>
          </p:nvSpPr>
          <p:spPr bwMode="auto">
            <a:xfrm>
              <a:off x="28" y="1870"/>
              <a:ext cx="184"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32" name="Rectangle 16"/>
            <p:cNvSpPr>
              <a:spLocks noChangeArrowheads="1"/>
            </p:cNvSpPr>
            <p:nvPr/>
          </p:nvSpPr>
          <p:spPr bwMode="auto">
            <a:xfrm>
              <a:off x="212" y="1870"/>
              <a:ext cx="168"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3</a:t>
              </a:r>
              <a:endParaRPr lang="pl-PL" sz="1100">
                <a:cs typeface="Times New Roman" charset="0"/>
              </a:endParaRPr>
            </a:p>
            <a:p>
              <a:pPr eaLnBrk="0" hangingPunct="0"/>
              <a:endParaRPr lang="pl-PL" sz="3200"/>
            </a:p>
          </p:txBody>
        </p:sp>
        <p:sp>
          <p:nvSpPr>
            <p:cNvPr id="9233" name="Rectangle 17"/>
            <p:cNvSpPr>
              <a:spLocks noChangeArrowheads="1"/>
            </p:cNvSpPr>
            <p:nvPr/>
          </p:nvSpPr>
          <p:spPr bwMode="auto">
            <a:xfrm>
              <a:off x="380" y="1870"/>
              <a:ext cx="170"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4" name="Rectangle 18"/>
            <p:cNvSpPr>
              <a:spLocks noChangeArrowheads="1"/>
            </p:cNvSpPr>
            <p:nvPr/>
          </p:nvSpPr>
          <p:spPr bwMode="auto">
            <a:xfrm>
              <a:off x="550" y="1870"/>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Czy w okresie ostatnich 2 lat, przez większość czasu ...</a:t>
              </a:r>
              <a:endParaRPr lang="pl-PL" sz="1100">
                <a:cs typeface="Times New Roman" charset="0"/>
              </a:endParaRPr>
            </a:p>
            <a:p>
              <a:pPr eaLnBrk="0" hangingPunct="0"/>
              <a:endParaRPr lang="pl-PL" sz="3200"/>
            </a:p>
          </p:txBody>
        </p:sp>
        <p:sp>
          <p:nvSpPr>
            <p:cNvPr id="9235" name="Rectangle 19"/>
            <p:cNvSpPr>
              <a:spLocks noChangeArrowheads="1"/>
            </p:cNvSpPr>
            <p:nvPr/>
          </p:nvSpPr>
          <p:spPr bwMode="auto">
            <a:xfrm>
              <a:off x="1985" y="1870"/>
              <a:ext cx="340"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6" name="Rectangle 20"/>
            <p:cNvSpPr>
              <a:spLocks noChangeArrowheads="1"/>
            </p:cNvSpPr>
            <p:nvPr/>
          </p:nvSpPr>
          <p:spPr bwMode="auto">
            <a:xfrm>
              <a:off x="2325" y="1870"/>
              <a:ext cx="27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7" name="Rectangle 21"/>
            <p:cNvSpPr>
              <a:spLocks noChangeArrowheads="1"/>
            </p:cNvSpPr>
            <p:nvPr/>
          </p:nvSpPr>
          <p:spPr bwMode="auto">
            <a:xfrm>
              <a:off x="28" y="2388"/>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8" name="Rectangle 22"/>
            <p:cNvSpPr>
              <a:spLocks noChangeArrowheads="1"/>
            </p:cNvSpPr>
            <p:nvPr/>
          </p:nvSpPr>
          <p:spPr bwMode="auto">
            <a:xfrm>
              <a:off x="212" y="2388"/>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39" name="Rectangle 23"/>
            <p:cNvSpPr>
              <a:spLocks noChangeArrowheads="1"/>
            </p:cNvSpPr>
            <p:nvPr/>
          </p:nvSpPr>
          <p:spPr bwMode="auto">
            <a:xfrm>
              <a:off x="380" y="2388"/>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a</a:t>
              </a:r>
              <a:endParaRPr lang="pl-PL" sz="1100">
                <a:cs typeface="Times New Roman" charset="0"/>
              </a:endParaRPr>
            </a:p>
            <a:p>
              <a:pPr eaLnBrk="0" hangingPunct="0"/>
              <a:endParaRPr lang="pl-PL" sz="3200"/>
            </a:p>
          </p:txBody>
        </p:sp>
        <p:sp>
          <p:nvSpPr>
            <p:cNvPr id="9240" name="Rectangle 24"/>
            <p:cNvSpPr>
              <a:spLocks noChangeArrowheads="1"/>
            </p:cNvSpPr>
            <p:nvPr/>
          </p:nvSpPr>
          <p:spPr bwMode="auto">
            <a:xfrm>
              <a:off x="550" y="2388"/>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znaczące zmiany łaknienia ...</a:t>
              </a:r>
              <a:endParaRPr lang="pl-PL" sz="1100">
                <a:cs typeface="Times New Roman" charset="0"/>
              </a:endParaRPr>
            </a:p>
            <a:p>
              <a:pPr eaLnBrk="0" hangingPunct="0"/>
              <a:endParaRPr lang="pl-PL" sz="3200"/>
            </a:p>
          </p:txBody>
        </p:sp>
        <p:sp>
          <p:nvSpPr>
            <p:cNvPr id="9241" name="Rectangle 25"/>
            <p:cNvSpPr>
              <a:spLocks noChangeArrowheads="1"/>
            </p:cNvSpPr>
            <p:nvPr/>
          </p:nvSpPr>
          <p:spPr bwMode="auto">
            <a:xfrm>
              <a:off x="1985" y="2388"/>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42" name="Rectangle 26"/>
            <p:cNvSpPr>
              <a:spLocks noChangeArrowheads="1"/>
            </p:cNvSpPr>
            <p:nvPr/>
          </p:nvSpPr>
          <p:spPr bwMode="auto">
            <a:xfrm>
              <a:off x="2325" y="2388"/>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43" name="Rectangle 27"/>
            <p:cNvSpPr>
              <a:spLocks noChangeArrowheads="1"/>
            </p:cNvSpPr>
            <p:nvPr/>
          </p:nvSpPr>
          <p:spPr bwMode="auto">
            <a:xfrm>
              <a:off x="28" y="2906"/>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44" name="Rectangle 28"/>
            <p:cNvSpPr>
              <a:spLocks noChangeArrowheads="1"/>
            </p:cNvSpPr>
            <p:nvPr/>
          </p:nvSpPr>
          <p:spPr bwMode="auto">
            <a:xfrm>
              <a:off x="212" y="2906"/>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45" name="Rectangle 29"/>
            <p:cNvSpPr>
              <a:spLocks noChangeArrowheads="1"/>
            </p:cNvSpPr>
            <p:nvPr/>
          </p:nvSpPr>
          <p:spPr bwMode="auto">
            <a:xfrm>
              <a:off x="380" y="2906"/>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46" name="Rectangle 30"/>
            <p:cNvSpPr>
              <a:spLocks noChangeArrowheads="1"/>
            </p:cNvSpPr>
            <p:nvPr/>
          </p:nvSpPr>
          <p:spPr bwMode="auto">
            <a:xfrm>
              <a:off x="550" y="2906"/>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ze snem, lub spał zbyt wiele ...</a:t>
              </a:r>
              <a:endParaRPr lang="pl-PL" sz="1100">
                <a:cs typeface="Times New Roman" charset="0"/>
              </a:endParaRPr>
            </a:p>
            <a:p>
              <a:pPr eaLnBrk="0" hangingPunct="0"/>
              <a:endParaRPr lang="pl-PL" sz="3200"/>
            </a:p>
          </p:txBody>
        </p:sp>
        <p:sp>
          <p:nvSpPr>
            <p:cNvPr id="9247" name="Rectangle 31"/>
            <p:cNvSpPr>
              <a:spLocks noChangeArrowheads="1"/>
            </p:cNvSpPr>
            <p:nvPr/>
          </p:nvSpPr>
          <p:spPr bwMode="auto">
            <a:xfrm>
              <a:off x="1985" y="2906"/>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48" name="Rectangle 32"/>
            <p:cNvSpPr>
              <a:spLocks noChangeArrowheads="1"/>
            </p:cNvSpPr>
            <p:nvPr/>
          </p:nvSpPr>
          <p:spPr bwMode="auto">
            <a:xfrm>
              <a:off x="2325" y="2906"/>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49" name="Rectangle 33"/>
            <p:cNvSpPr>
              <a:spLocks noChangeArrowheads="1"/>
            </p:cNvSpPr>
            <p:nvPr/>
          </p:nvSpPr>
          <p:spPr bwMode="auto">
            <a:xfrm>
              <a:off x="28" y="3424"/>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0" name="Rectangle 34"/>
            <p:cNvSpPr>
              <a:spLocks noChangeArrowheads="1"/>
            </p:cNvSpPr>
            <p:nvPr/>
          </p:nvSpPr>
          <p:spPr bwMode="auto">
            <a:xfrm>
              <a:off x="212" y="3424"/>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1" name="Rectangle 35"/>
            <p:cNvSpPr>
              <a:spLocks noChangeArrowheads="1"/>
            </p:cNvSpPr>
            <p:nvPr/>
          </p:nvSpPr>
          <p:spPr bwMode="auto">
            <a:xfrm>
              <a:off x="380" y="3424"/>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c</a:t>
              </a:r>
              <a:endParaRPr lang="pl-PL" sz="1100">
                <a:cs typeface="Times New Roman" charset="0"/>
              </a:endParaRPr>
            </a:p>
            <a:p>
              <a:pPr eaLnBrk="0" hangingPunct="0"/>
              <a:endParaRPr lang="pl-PL" sz="3200"/>
            </a:p>
          </p:txBody>
        </p:sp>
        <p:sp>
          <p:nvSpPr>
            <p:cNvPr id="9252" name="Rectangle 36"/>
            <p:cNvSpPr>
              <a:spLocks noChangeArrowheads="1"/>
            </p:cNvSpPr>
            <p:nvPr/>
          </p:nvSpPr>
          <p:spPr bwMode="auto">
            <a:xfrm>
              <a:off x="550" y="3424"/>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Był zmęczony lub bez zwykłej energii ...</a:t>
              </a:r>
              <a:endParaRPr lang="pl-PL" sz="1100">
                <a:cs typeface="Times New Roman" charset="0"/>
              </a:endParaRPr>
            </a:p>
            <a:p>
              <a:pPr eaLnBrk="0" hangingPunct="0"/>
              <a:endParaRPr lang="pl-PL" sz="3200"/>
            </a:p>
          </p:txBody>
        </p:sp>
        <p:sp>
          <p:nvSpPr>
            <p:cNvPr id="9253" name="Rectangle 37"/>
            <p:cNvSpPr>
              <a:spLocks noChangeArrowheads="1"/>
            </p:cNvSpPr>
            <p:nvPr/>
          </p:nvSpPr>
          <p:spPr bwMode="auto">
            <a:xfrm>
              <a:off x="1985" y="3424"/>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54" name="Rectangle 38"/>
            <p:cNvSpPr>
              <a:spLocks noChangeArrowheads="1"/>
            </p:cNvSpPr>
            <p:nvPr/>
          </p:nvSpPr>
          <p:spPr bwMode="auto">
            <a:xfrm>
              <a:off x="2325" y="3424"/>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55" name="Rectangle 39"/>
            <p:cNvSpPr>
              <a:spLocks noChangeArrowheads="1"/>
            </p:cNvSpPr>
            <p:nvPr/>
          </p:nvSpPr>
          <p:spPr bwMode="auto">
            <a:xfrm>
              <a:off x="28" y="3942"/>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6" name="Rectangle 40"/>
            <p:cNvSpPr>
              <a:spLocks noChangeArrowheads="1"/>
            </p:cNvSpPr>
            <p:nvPr/>
          </p:nvSpPr>
          <p:spPr bwMode="auto">
            <a:xfrm>
              <a:off x="212" y="3942"/>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57" name="Rectangle 41"/>
            <p:cNvSpPr>
              <a:spLocks noChangeArrowheads="1"/>
            </p:cNvSpPr>
            <p:nvPr/>
          </p:nvSpPr>
          <p:spPr bwMode="auto">
            <a:xfrm>
              <a:off x="380" y="3942"/>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d</a:t>
              </a:r>
              <a:endParaRPr lang="pl-PL" sz="1100">
                <a:cs typeface="Times New Roman" charset="0"/>
              </a:endParaRPr>
            </a:p>
            <a:p>
              <a:pPr eaLnBrk="0" hangingPunct="0"/>
              <a:endParaRPr lang="pl-PL" sz="3200"/>
            </a:p>
          </p:txBody>
        </p:sp>
        <p:sp>
          <p:nvSpPr>
            <p:cNvPr id="9258" name="Rectangle 42"/>
            <p:cNvSpPr>
              <a:spLocks noChangeArrowheads="1"/>
            </p:cNvSpPr>
            <p:nvPr/>
          </p:nvSpPr>
          <p:spPr bwMode="auto">
            <a:xfrm>
              <a:off x="550" y="3942"/>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Stracił pewność siebie ...</a:t>
              </a:r>
              <a:endParaRPr lang="pl-PL" sz="1100">
                <a:cs typeface="Times New Roman" charset="0"/>
              </a:endParaRPr>
            </a:p>
            <a:p>
              <a:pPr eaLnBrk="0" hangingPunct="0"/>
              <a:endParaRPr lang="pl-PL" sz="3200"/>
            </a:p>
          </p:txBody>
        </p:sp>
        <p:sp>
          <p:nvSpPr>
            <p:cNvPr id="9259" name="Rectangle 43"/>
            <p:cNvSpPr>
              <a:spLocks noChangeArrowheads="1"/>
            </p:cNvSpPr>
            <p:nvPr/>
          </p:nvSpPr>
          <p:spPr bwMode="auto">
            <a:xfrm>
              <a:off x="1985" y="3942"/>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60" name="Rectangle 44"/>
            <p:cNvSpPr>
              <a:spLocks noChangeArrowheads="1"/>
            </p:cNvSpPr>
            <p:nvPr/>
          </p:nvSpPr>
          <p:spPr bwMode="auto">
            <a:xfrm>
              <a:off x="2325" y="3942"/>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61" name="Rectangle 45"/>
            <p:cNvSpPr>
              <a:spLocks noChangeArrowheads="1"/>
            </p:cNvSpPr>
            <p:nvPr/>
          </p:nvSpPr>
          <p:spPr bwMode="auto">
            <a:xfrm>
              <a:off x="28" y="4460"/>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2" name="Rectangle 46"/>
            <p:cNvSpPr>
              <a:spLocks noChangeArrowheads="1"/>
            </p:cNvSpPr>
            <p:nvPr/>
          </p:nvSpPr>
          <p:spPr bwMode="auto">
            <a:xfrm>
              <a:off x="212" y="4460"/>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3" name="Rectangle 47"/>
            <p:cNvSpPr>
              <a:spLocks noChangeArrowheads="1"/>
            </p:cNvSpPr>
            <p:nvPr/>
          </p:nvSpPr>
          <p:spPr bwMode="auto">
            <a:xfrm>
              <a:off x="380" y="4460"/>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e</a:t>
              </a:r>
              <a:endParaRPr lang="pl-PL" sz="1100">
                <a:cs typeface="Times New Roman" charset="0"/>
              </a:endParaRPr>
            </a:p>
            <a:p>
              <a:pPr eaLnBrk="0" hangingPunct="0"/>
              <a:endParaRPr lang="pl-PL" sz="3200"/>
            </a:p>
          </p:txBody>
        </p:sp>
        <p:sp>
          <p:nvSpPr>
            <p:cNvPr id="9264" name="Rectangle 48"/>
            <p:cNvSpPr>
              <a:spLocks noChangeArrowheads="1"/>
            </p:cNvSpPr>
            <p:nvPr/>
          </p:nvSpPr>
          <p:spPr bwMode="auto">
            <a:xfrm>
              <a:off x="550" y="4460"/>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kłopoty w koncentracji lub podejmowaniu decyzji ...</a:t>
              </a:r>
              <a:endParaRPr lang="pl-PL" sz="1100">
                <a:cs typeface="Times New Roman" charset="0"/>
              </a:endParaRPr>
            </a:p>
            <a:p>
              <a:pPr eaLnBrk="0" hangingPunct="0"/>
              <a:endParaRPr lang="pl-PL" sz="3200"/>
            </a:p>
          </p:txBody>
        </p:sp>
        <p:sp>
          <p:nvSpPr>
            <p:cNvPr id="9265" name="Rectangle 49"/>
            <p:cNvSpPr>
              <a:spLocks noChangeArrowheads="1"/>
            </p:cNvSpPr>
            <p:nvPr/>
          </p:nvSpPr>
          <p:spPr bwMode="auto">
            <a:xfrm>
              <a:off x="1985" y="4460"/>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66" name="Rectangle 50"/>
            <p:cNvSpPr>
              <a:spLocks noChangeArrowheads="1"/>
            </p:cNvSpPr>
            <p:nvPr/>
          </p:nvSpPr>
          <p:spPr bwMode="auto">
            <a:xfrm>
              <a:off x="2325" y="4460"/>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67" name="Rectangle 51"/>
            <p:cNvSpPr>
              <a:spLocks noChangeArrowheads="1"/>
            </p:cNvSpPr>
            <p:nvPr/>
          </p:nvSpPr>
          <p:spPr bwMode="auto">
            <a:xfrm>
              <a:off x="28" y="4978"/>
              <a:ext cx="184"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8" name="Rectangle 52"/>
            <p:cNvSpPr>
              <a:spLocks noChangeArrowheads="1"/>
            </p:cNvSpPr>
            <p:nvPr/>
          </p:nvSpPr>
          <p:spPr bwMode="auto">
            <a:xfrm>
              <a:off x="212" y="4978"/>
              <a:ext cx="168" cy="518"/>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69" name="Rectangle 53"/>
            <p:cNvSpPr>
              <a:spLocks noChangeArrowheads="1"/>
            </p:cNvSpPr>
            <p:nvPr/>
          </p:nvSpPr>
          <p:spPr bwMode="auto">
            <a:xfrm>
              <a:off x="380" y="4978"/>
              <a:ext cx="17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f</a:t>
              </a:r>
              <a:endParaRPr lang="pl-PL" sz="1100">
                <a:cs typeface="Times New Roman" charset="0"/>
              </a:endParaRPr>
            </a:p>
            <a:p>
              <a:pPr eaLnBrk="0" hangingPunct="0"/>
              <a:endParaRPr lang="pl-PL" sz="3200"/>
            </a:p>
          </p:txBody>
        </p:sp>
        <p:sp>
          <p:nvSpPr>
            <p:cNvPr id="9270" name="Rectangle 54"/>
            <p:cNvSpPr>
              <a:spLocks noChangeArrowheads="1"/>
            </p:cNvSpPr>
            <p:nvPr/>
          </p:nvSpPr>
          <p:spPr bwMode="auto">
            <a:xfrm>
              <a:off x="550" y="4978"/>
              <a:ext cx="1435"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Miał poczucie beznadziejności...</a:t>
              </a:r>
              <a:endParaRPr lang="pl-PL" sz="1100">
                <a:cs typeface="Times New Roman" charset="0"/>
              </a:endParaRPr>
            </a:p>
            <a:p>
              <a:pPr eaLnBrk="0" hangingPunct="0"/>
              <a:endParaRPr lang="pl-PL" sz="3200"/>
            </a:p>
          </p:txBody>
        </p:sp>
        <p:sp>
          <p:nvSpPr>
            <p:cNvPr id="9271" name="Rectangle 55"/>
            <p:cNvSpPr>
              <a:spLocks noChangeArrowheads="1"/>
            </p:cNvSpPr>
            <p:nvPr/>
          </p:nvSpPr>
          <p:spPr bwMode="auto">
            <a:xfrm>
              <a:off x="1985" y="4978"/>
              <a:ext cx="340" cy="518"/>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72" name="Rectangle 56"/>
            <p:cNvSpPr>
              <a:spLocks noChangeArrowheads="1"/>
            </p:cNvSpPr>
            <p:nvPr/>
          </p:nvSpPr>
          <p:spPr bwMode="auto">
            <a:xfrm>
              <a:off x="2325" y="4978"/>
              <a:ext cx="274" cy="518"/>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73" name="Rectangle 57"/>
            <p:cNvSpPr>
              <a:spLocks noChangeArrowheads="1"/>
            </p:cNvSpPr>
            <p:nvPr/>
          </p:nvSpPr>
          <p:spPr bwMode="auto">
            <a:xfrm>
              <a:off x="28" y="5496"/>
              <a:ext cx="184"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B</a:t>
              </a:r>
              <a:endParaRPr lang="pl-PL" sz="1100">
                <a:cs typeface="Times New Roman" charset="0"/>
              </a:endParaRPr>
            </a:p>
            <a:p>
              <a:pPr eaLnBrk="0" hangingPunct="0"/>
              <a:endParaRPr lang="pl-PL" sz="3200"/>
            </a:p>
          </p:txBody>
        </p:sp>
        <p:sp>
          <p:nvSpPr>
            <p:cNvPr id="9274" name="Rectangle 58"/>
            <p:cNvSpPr>
              <a:spLocks noChangeArrowheads="1"/>
            </p:cNvSpPr>
            <p:nvPr/>
          </p:nvSpPr>
          <p:spPr bwMode="auto">
            <a:xfrm>
              <a:off x="212" y="5496"/>
              <a:ext cx="168"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4</a:t>
              </a:r>
              <a:endParaRPr lang="pl-PL" sz="1100">
                <a:cs typeface="Times New Roman" charset="0"/>
              </a:endParaRPr>
            </a:p>
            <a:p>
              <a:pPr eaLnBrk="0" hangingPunct="0"/>
              <a:endParaRPr lang="pl-PL" sz="3200"/>
            </a:p>
          </p:txBody>
        </p:sp>
        <p:sp>
          <p:nvSpPr>
            <p:cNvPr id="9275" name="Rectangle 59"/>
            <p:cNvSpPr>
              <a:spLocks noChangeArrowheads="1"/>
            </p:cNvSpPr>
            <p:nvPr/>
          </p:nvSpPr>
          <p:spPr bwMode="auto">
            <a:xfrm>
              <a:off x="380" y="5496"/>
              <a:ext cx="170" cy="63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76" name="Rectangle 60"/>
            <p:cNvSpPr>
              <a:spLocks noChangeArrowheads="1"/>
            </p:cNvSpPr>
            <p:nvPr/>
          </p:nvSpPr>
          <p:spPr bwMode="auto">
            <a:xfrm>
              <a:off x="550" y="5496"/>
              <a:ext cx="1435"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Objawy w/w pogorszyły funkcjonowanie pacjenta w jego podstawowych rolach</a:t>
              </a:r>
              <a:endParaRPr lang="pl-PL" sz="1100">
                <a:cs typeface="Times New Roman" charset="0"/>
              </a:endParaRPr>
            </a:p>
            <a:p>
              <a:pPr eaLnBrk="0" hangingPunct="0"/>
              <a:endParaRPr lang="pl-PL" sz="3200"/>
            </a:p>
          </p:txBody>
        </p:sp>
        <p:sp>
          <p:nvSpPr>
            <p:cNvPr id="9277" name="Rectangle 61"/>
            <p:cNvSpPr>
              <a:spLocks noChangeArrowheads="1"/>
            </p:cNvSpPr>
            <p:nvPr/>
          </p:nvSpPr>
          <p:spPr bwMode="auto">
            <a:xfrm>
              <a:off x="1985" y="5496"/>
              <a:ext cx="340" cy="63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78" name="Rectangle 62"/>
            <p:cNvSpPr>
              <a:spLocks noChangeArrowheads="1"/>
            </p:cNvSpPr>
            <p:nvPr/>
          </p:nvSpPr>
          <p:spPr bwMode="auto">
            <a:xfrm>
              <a:off x="2325" y="5496"/>
              <a:ext cx="274" cy="633"/>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sp>
          <p:nvSpPr>
            <p:cNvPr id="9279" name="Rectangle 63"/>
            <p:cNvSpPr>
              <a:spLocks noChangeArrowheads="1"/>
            </p:cNvSpPr>
            <p:nvPr/>
          </p:nvSpPr>
          <p:spPr bwMode="auto">
            <a:xfrm>
              <a:off x="28" y="6129"/>
              <a:ext cx="184"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0" name="Rectangle 64"/>
            <p:cNvSpPr>
              <a:spLocks noChangeArrowheads="1"/>
            </p:cNvSpPr>
            <p:nvPr/>
          </p:nvSpPr>
          <p:spPr bwMode="auto">
            <a:xfrm>
              <a:off x="212" y="6129"/>
              <a:ext cx="168"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1" name="Rectangle 65"/>
            <p:cNvSpPr>
              <a:spLocks noChangeArrowheads="1"/>
            </p:cNvSpPr>
            <p:nvPr/>
          </p:nvSpPr>
          <p:spPr bwMode="auto">
            <a:xfrm>
              <a:off x="380" y="6129"/>
              <a:ext cx="170" cy="863"/>
            </a:xfrm>
            <a:prstGeom prst="rect">
              <a:avLst/>
            </a:prstGeom>
            <a:noFill/>
            <a:ln w="9525">
              <a:noFill/>
              <a:miter lim="800000"/>
              <a:headEnd/>
              <a:tailEnd/>
            </a:ln>
            <a:effectLst/>
          </p:spPr>
          <p:txBody>
            <a:bodyPr/>
            <a:lstStyle/>
            <a:p>
              <a:r>
                <a:rPr lang="pl-PL" sz="1100">
                  <a:cs typeface="Times New Roman" charset="0"/>
                </a:rPr>
                <a:t> </a:t>
              </a:r>
            </a:p>
            <a:p>
              <a:pPr eaLnBrk="0" hangingPunct="0"/>
              <a:endParaRPr lang="pl-PL" sz="3200"/>
            </a:p>
          </p:txBody>
        </p:sp>
        <p:sp>
          <p:nvSpPr>
            <p:cNvPr id="9282" name="Rectangle 66"/>
            <p:cNvSpPr>
              <a:spLocks noChangeArrowheads="1"/>
            </p:cNvSpPr>
            <p:nvPr/>
          </p:nvSpPr>
          <p:spPr bwMode="auto">
            <a:xfrm>
              <a:off x="550" y="6129"/>
              <a:ext cx="1435" cy="8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Jeśli A1 </a:t>
              </a:r>
              <a:r>
                <a:rPr lang="pl-PL" sz="1600" i="1">
                  <a:latin typeface="Century Schoolbook" pitchFamily="18" charset="0"/>
                  <a:cs typeface="Times New Roman" charset="0"/>
                </a:rPr>
                <a:t>tak</a:t>
              </a:r>
              <a:r>
                <a:rPr lang="pl-PL" sz="1600">
                  <a:latin typeface="Century Schoolbook" pitchFamily="18" charset="0"/>
                  <a:cs typeface="Times New Roman" charset="0"/>
                </a:rPr>
                <a:t>, i A2 </a:t>
              </a:r>
              <a:r>
                <a:rPr lang="pl-PL" sz="1600" i="1">
                  <a:latin typeface="Century Schoolbook" pitchFamily="18" charset="0"/>
                  <a:cs typeface="Times New Roman" charset="0"/>
                </a:rPr>
                <a:t>nie</a:t>
              </a:r>
              <a:r>
                <a:rPr lang="pl-PL" sz="1600">
                  <a:latin typeface="Century Schoolbook" pitchFamily="18" charset="0"/>
                  <a:cs typeface="Times New Roman" charset="0"/>
                </a:rPr>
                <a:t>, i  2 lub więcej odpowiedzi na </a:t>
              </a:r>
              <a:r>
                <a:rPr lang="pl-PL" sz="1600" i="1">
                  <a:latin typeface="Century Schoolbook" pitchFamily="18" charset="0"/>
                  <a:cs typeface="Times New Roman" charset="0"/>
                </a:rPr>
                <a:t>tak</a:t>
              </a:r>
              <a:r>
                <a:rPr lang="pl-PL" sz="1600">
                  <a:latin typeface="Century Schoolbook" pitchFamily="18" charset="0"/>
                  <a:cs typeface="Times New Roman" charset="0"/>
                </a:rPr>
                <a:t> z B3 &amp; odpowiedź na B4 </a:t>
              </a:r>
              <a:r>
                <a:rPr lang="pl-PL" sz="1600" i="1">
                  <a:latin typeface="Century Schoolbook" pitchFamily="18" charset="0"/>
                  <a:cs typeface="Times New Roman" charset="0"/>
                </a:rPr>
                <a:t>tak</a:t>
              </a:r>
              <a:r>
                <a:rPr lang="pl-PL" sz="1600">
                  <a:latin typeface="Century Schoolbook" pitchFamily="18" charset="0"/>
                  <a:cs typeface="Times New Roman" charset="0"/>
                </a:rPr>
                <a:t> -  to rozpoznaniem jest </a:t>
              </a:r>
              <a:r>
                <a:rPr lang="pl-PL" sz="1600" b="1" i="1">
                  <a:latin typeface="Century Schoolbook" pitchFamily="18" charset="0"/>
                  <a:cs typeface="Times New Roman" charset="0"/>
                </a:rPr>
                <a:t>dystymia</a:t>
              </a:r>
              <a:r>
                <a:rPr lang="pl-PL" sz="1600">
                  <a:latin typeface="Century Schoolbook" pitchFamily="18" charset="0"/>
                  <a:cs typeface="Times New Roman" charset="0"/>
                </a:rPr>
                <a:t> ...</a:t>
              </a:r>
              <a:endParaRPr lang="pl-PL" sz="1100">
                <a:cs typeface="Times New Roman" charset="0"/>
              </a:endParaRPr>
            </a:p>
            <a:p>
              <a:pPr eaLnBrk="0" hangingPunct="0"/>
              <a:endParaRPr lang="pl-PL" sz="3200"/>
            </a:p>
          </p:txBody>
        </p:sp>
        <p:sp>
          <p:nvSpPr>
            <p:cNvPr id="9283" name="Rectangle 67"/>
            <p:cNvSpPr>
              <a:spLocks noChangeArrowheads="1"/>
            </p:cNvSpPr>
            <p:nvPr/>
          </p:nvSpPr>
          <p:spPr bwMode="auto">
            <a:xfrm>
              <a:off x="1985" y="6129"/>
              <a:ext cx="340" cy="863"/>
            </a:xfrm>
            <a:prstGeom prst="rect">
              <a:avLst/>
            </a:prstGeom>
            <a:noFill/>
            <a:ln w="9525">
              <a:noFill/>
              <a:miter lim="800000"/>
              <a:headEnd/>
              <a:tailEnd/>
            </a:ln>
            <a:effectLst/>
          </p:spPr>
          <p:txBody>
            <a:bodyPr/>
            <a:lstStyle/>
            <a:p>
              <a:r>
                <a:rPr lang="pl-PL" sz="1600">
                  <a:latin typeface="Century Schoolbook" pitchFamily="18" charset="0"/>
                  <a:cs typeface="Times New Roman" charset="0"/>
                </a:rPr>
                <a:t>nie</a:t>
              </a:r>
              <a:endParaRPr lang="pl-PL" sz="1100">
                <a:cs typeface="Times New Roman" charset="0"/>
              </a:endParaRPr>
            </a:p>
            <a:p>
              <a:pPr eaLnBrk="0" hangingPunct="0"/>
              <a:endParaRPr lang="pl-PL" sz="3200"/>
            </a:p>
          </p:txBody>
        </p:sp>
        <p:sp>
          <p:nvSpPr>
            <p:cNvPr id="9284" name="Rectangle 68"/>
            <p:cNvSpPr>
              <a:spLocks noChangeArrowheads="1"/>
            </p:cNvSpPr>
            <p:nvPr/>
          </p:nvSpPr>
          <p:spPr bwMode="auto">
            <a:xfrm>
              <a:off x="2325" y="6129"/>
              <a:ext cx="274" cy="863"/>
            </a:xfrm>
            <a:prstGeom prst="rect">
              <a:avLst/>
            </a:prstGeom>
            <a:noFill/>
            <a:ln w="9525">
              <a:noFill/>
              <a:miter lim="800000"/>
              <a:headEnd/>
              <a:tailEnd/>
            </a:ln>
            <a:effectLst/>
          </p:spPr>
          <p:txBody>
            <a:bodyPr/>
            <a:lstStyle/>
            <a:p>
              <a:r>
                <a:rPr lang="pl-PL" sz="1600" b="1">
                  <a:latin typeface="Century Schoolbook" pitchFamily="18" charset="0"/>
                  <a:cs typeface="Times New Roman" charset="0"/>
                </a:rPr>
                <a:t>tak</a:t>
              </a:r>
              <a:endParaRPr lang="pl-PL" sz="1100">
                <a:cs typeface="Times New Roman" charset="0"/>
              </a:endParaRPr>
            </a:p>
            <a:p>
              <a:pPr eaLnBrk="0" hangingPunct="0"/>
              <a:endParaRPr lang="pl-PL" sz="3200"/>
            </a:p>
          </p:txBody>
        </p:sp>
      </p:grpSp>
      <p:sp>
        <p:nvSpPr>
          <p:cNvPr id="9286" name="Rectangle 70"/>
          <p:cNvSpPr>
            <a:spLocks noChangeArrowheads="1"/>
          </p:cNvSpPr>
          <p:nvPr/>
        </p:nvSpPr>
        <p:spPr bwMode="auto">
          <a:xfrm>
            <a:off x="0" y="8674100"/>
            <a:ext cx="9144000" cy="754053"/>
          </a:xfrm>
          <a:prstGeom prst="rect">
            <a:avLst/>
          </a:prstGeom>
          <a:noFill/>
          <a:ln w="9525">
            <a:noFill/>
            <a:miter lim="800000"/>
            <a:headEnd/>
            <a:tailEnd/>
          </a:ln>
          <a:effectLst/>
        </p:spPr>
        <p:txBody>
          <a:bodyPr>
            <a:spAutoFit/>
          </a:bodyPr>
          <a:lstStyle/>
          <a:p>
            <a:r>
              <a:rPr lang="pl-PL" sz="1100">
                <a:cs typeface="Times New Roman" charset="0"/>
              </a:rPr>
              <a:t> </a:t>
            </a:r>
          </a:p>
          <a:p>
            <a:pPr eaLnBrk="0" hangingPunct="0"/>
            <a:endParaRPr lang="pl-PL" sz="3200"/>
          </a:p>
        </p:txBody>
      </p:sp>
      <p:sp>
        <p:nvSpPr>
          <p:cNvPr id="9288" name="Rectangle 72"/>
          <p:cNvSpPr>
            <a:spLocks noChangeArrowheads="1"/>
          </p:cNvSpPr>
          <p:nvPr/>
        </p:nvSpPr>
        <p:spPr bwMode="auto">
          <a:xfrm>
            <a:off x="609600" y="304800"/>
            <a:ext cx="9144000" cy="784830"/>
          </a:xfrm>
          <a:prstGeom prst="rect">
            <a:avLst/>
          </a:prstGeom>
          <a:noFill/>
          <a:ln w="9525">
            <a:noFill/>
            <a:miter lim="800000"/>
            <a:headEnd/>
            <a:tailEnd/>
          </a:ln>
          <a:effectLst/>
        </p:spPr>
        <p:txBody>
          <a:bodyPr lIns="228528" bIns="0">
            <a:spAutoFit/>
          </a:bodyPr>
          <a:lstStyle/>
          <a:p>
            <a:r>
              <a:rPr lang="pl-PL" sz="1600" b="1">
                <a:solidFill>
                  <a:schemeClr val="tx2"/>
                </a:solidFill>
                <a:latin typeface="Century Schoolbook" pitchFamily="18" charset="0"/>
              </a:rPr>
              <a:t>B.</a:t>
            </a:r>
            <a:r>
              <a:rPr lang="pl-PL" sz="900" b="1">
                <a:solidFill>
                  <a:schemeClr val="tx2"/>
                </a:solidFill>
                <a:cs typeface="Times New Roman" charset="0"/>
              </a:rPr>
              <a:t>    </a:t>
            </a:r>
            <a:r>
              <a:rPr lang="pl-PL" sz="1600" b="1">
                <a:solidFill>
                  <a:schemeClr val="tx2"/>
                </a:solidFill>
                <a:latin typeface="Century Schoolbook" pitchFamily="18" charset="0"/>
              </a:rPr>
              <a:t>Dystymia. F.34.1</a:t>
            </a:r>
          </a:p>
          <a:p>
            <a:pPr eaLnBrk="0" hangingPunct="0"/>
            <a:endParaRPr lang="pl-PL" sz="3200"/>
          </a:p>
        </p:txBody>
      </p:sp>
    </p:spTree>
    <p:extLst>
      <p:ext uri="{BB962C8B-B14F-4D97-AF65-F5344CB8AC3E}">
        <p14:creationId xmlns:p14="http://schemas.microsoft.com/office/powerpoint/2010/main" val="1967451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Księga Hioba </a:t>
            </a:r>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t="1313" b="1313"/>
          <a:stretch>
            <a:fillRect/>
          </a:stretch>
        </p:blipFill>
        <p:spPr/>
      </p:pic>
      <p:sp>
        <p:nvSpPr>
          <p:cNvPr id="6" name="Symbol zastępczy tekstu 5"/>
          <p:cNvSpPr>
            <a:spLocks noGrp="1"/>
          </p:cNvSpPr>
          <p:nvPr>
            <p:ph type="body" sz="half" idx="2"/>
          </p:nvPr>
        </p:nvSpPr>
        <p:spPr/>
        <p:txBody>
          <a:bodyPr/>
          <a:lstStyle/>
          <a:p>
            <a:endParaRPr lang="pl-PL" dirty="0"/>
          </a:p>
        </p:txBody>
      </p:sp>
    </p:spTree>
    <p:extLst>
      <p:ext uri="{BB962C8B-B14F-4D97-AF65-F5344CB8AC3E}">
        <p14:creationId xmlns:p14="http://schemas.microsoft.com/office/powerpoint/2010/main" val="3518219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97427" y="1096241"/>
            <a:ext cx="8728364" cy="4623954"/>
          </a:xfrm>
          <a:prstGeom prst="rect">
            <a:avLst/>
          </a:prstGeom>
        </p:spPr>
      </p:pic>
    </p:spTree>
    <p:extLst>
      <p:ext uri="{BB962C8B-B14F-4D97-AF65-F5344CB8AC3E}">
        <p14:creationId xmlns:p14="http://schemas.microsoft.com/office/powerpoint/2010/main" val="17159477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952395" y="1128146"/>
            <a:ext cx="3239210" cy="4601708"/>
          </a:xfrm>
          <a:prstGeom prst="rect">
            <a:avLst/>
          </a:prstGeom>
        </p:spPr>
      </p:pic>
    </p:spTree>
    <p:extLst>
      <p:ext uri="{BB962C8B-B14F-4D97-AF65-F5344CB8AC3E}">
        <p14:creationId xmlns:p14="http://schemas.microsoft.com/office/powerpoint/2010/main" val="3329977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1110694" y="1252105"/>
            <a:ext cx="6080003" cy="3823853"/>
          </a:xfrm>
          <a:prstGeom prst="rect">
            <a:avLst/>
          </a:prstGeom>
        </p:spPr>
      </p:pic>
      <p:sp>
        <p:nvSpPr>
          <p:cNvPr id="3" name="Symbol zastępczy stopki 2"/>
          <p:cNvSpPr>
            <a:spLocks noGrp="1"/>
          </p:cNvSpPr>
          <p:nvPr>
            <p:ph type="ftr" sz="quarter" idx="11"/>
          </p:nvPr>
        </p:nvSpPr>
        <p:spPr/>
        <p:txBody>
          <a:bodyPr/>
          <a:lstStyle/>
          <a:p>
            <a:r>
              <a:rPr lang="en-US"/>
              <a:t>Milton J. Raj utracony</a:t>
            </a:r>
            <a:endParaRPr lang="en-US" dirty="0"/>
          </a:p>
        </p:txBody>
      </p:sp>
    </p:spTree>
    <p:extLst>
      <p:ext uri="{BB962C8B-B14F-4D97-AF65-F5344CB8AC3E}">
        <p14:creationId xmlns:p14="http://schemas.microsoft.com/office/powerpoint/2010/main" val="526816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700" dirty="0"/>
              <a:t>Historia się zaczyna – początek świadomości depresji – brak samoakceptacji, poczucie bezwartościowości </a:t>
            </a:r>
          </a:p>
        </p:txBody>
      </p:sp>
      <p:sp>
        <p:nvSpPr>
          <p:cNvPr id="3" name="Symbol zastępczy zawartości 2"/>
          <p:cNvSpPr>
            <a:spLocks noGrp="1"/>
          </p:cNvSpPr>
          <p:nvPr>
            <p:ph sz="quarter" idx="4294967295"/>
          </p:nvPr>
        </p:nvSpPr>
        <p:spPr>
          <a:xfrm>
            <a:off x="884273" y="1228688"/>
            <a:ext cx="7543800" cy="3038094"/>
          </a:xfrm>
          <a:prstGeom prst="rect">
            <a:avLst/>
          </a:prstGeom>
        </p:spPr>
        <p:txBody>
          <a:bodyPr>
            <a:noAutofit/>
          </a:bodyPr>
          <a:lstStyle/>
          <a:p>
            <a:r>
              <a:rPr lang="en-US" sz="2000" dirty="0" err="1">
                <a:solidFill>
                  <a:srgbClr val="0070C0"/>
                </a:solidFill>
                <a:effectLst>
                  <a:outerShdw blurRad="38100" dist="38100" dir="2700000" algn="tl">
                    <a:srgbClr val="000000">
                      <a:alpha val="43137"/>
                    </a:srgbClr>
                  </a:outerShdw>
                </a:effectLst>
              </a:rPr>
              <a:t>Pewnego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chłodnego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wieczoru</a:t>
            </a:r>
            <a:r>
              <a:rPr lang="en-US" sz="2000" dirty="0">
                <a:solidFill>
                  <a:srgbClr val="0070C0"/>
                </a:solidFill>
                <a:effectLst>
                  <a:outerShdw blurRad="38100" dist="38100" dir="2700000" algn="tl">
                    <a:srgbClr val="000000">
                      <a:alpha val="43137"/>
                    </a:srgbClr>
                  </a:outerShdw>
                </a:effectLst>
              </a:rPr>
              <a:t> pod </a:t>
            </a:r>
            <a:r>
              <a:rPr lang="en-US" sz="2000" dirty="0" err="1">
                <a:solidFill>
                  <a:srgbClr val="0070C0"/>
                </a:solidFill>
                <a:effectLst>
                  <a:outerShdw blurRad="38100" dist="38100" dir="2700000" algn="tl">
                    <a:srgbClr val="000000">
                      <a:alpha val="43137"/>
                    </a:srgbClr>
                  </a:outerShdw>
                </a:effectLst>
              </a:rPr>
              <a:t>koniec</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października</a:t>
            </a:r>
            <a:r>
              <a:rPr lang="en-US" sz="2000" dirty="0">
                <a:solidFill>
                  <a:srgbClr val="0070C0"/>
                </a:solidFill>
                <a:effectLst>
                  <a:outerShdw blurRad="38100" dist="38100" dir="2700000" algn="tl">
                    <a:srgbClr val="000000">
                      <a:alpha val="43137"/>
                    </a:srgbClr>
                  </a:outerShdw>
                </a:effectLst>
              </a:rPr>
              <a:t> 1985 </a:t>
            </a:r>
            <a:r>
              <a:rPr lang="en-US" sz="2000" dirty="0" err="1">
                <a:solidFill>
                  <a:srgbClr val="0070C0"/>
                </a:solidFill>
                <a:effectLst>
                  <a:outerShdw blurRad="38100" dist="38100" dir="2700000" algn="tl">
                    <a:srgbClr val="000000">
                      <a:alpha val="43137"/>
                    </a:srgbClr>
                  </a:outerShdw>
                </a:effectLst>
              </a:rPr>
              <a:t>roku</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Paryżu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raz</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pierwszy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zdałem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sobie</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pełni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sprawę</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tego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walka</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nękającymi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problemami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natury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psychicznej</a:t>
            </a:r>
            <a:r>
              <a:rPr lang="pl-PL" sz="2000" dirty="0">
                <a:solidFill>
                  <a:srgbClr val="0070C0"/>
                </a:solidFill>
                <a:effectLst>
                  <a:outerShdw blurRad="38100" dist="38100" dir="2700000" algn="tl">
                    <a:srgbClr val="000000">
                      <a:alpha val="43137"/>
                    </a:srgbClr>
                  </a:outerShdw>
                </a:effectLst>
              </a:rPr>
              <a:t> jest beznadziejna. </a:t>
            </a:r>
            <a:r>
              <a:rPr lang="en-US" sz="2000" dirty="0" err="1">
                <a:solidFill>
                  <a:srgbClr val="0070C0"/>
                </a:solidFill>
                <a:effectLst>
                  <a:outerShdw blurRad="38100" dist="38100" dir="2700000" algn="tl">
                    <a:srgbClr val="000000">
                      <a:alpha val="43137"/>
                    </a:srgbClr>
                  </a:outerShdw>
                </a:effectLst>
              </a:rPr>
              <a:t>Zaledwie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kilka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wcześniej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zdałem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sobie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sprawę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cierpię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poważne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zaburzenia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depresyjne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szarpię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beznadziejnie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próbując</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z </a:t>
            </a:r>
            <a:r>
              <a:rPr lang="en-US" sz="2000" dirty="0" err="1">
                <a:solidFill>
                  <a:srgbClr val="0070C0"/>
                </a:solidFill>
                <a:effectLst>
                  <a:outerShdw blurRad="38100" dist="38100" dir="2700000" algn="tl">
                    <a:srgbClr val="000000">
                      <a:alpha val="43137"/>
                    </a:srgbClr>
                  </a:outerShdw>
                </a:effectLst>
              </a:rPr>
              <a:t>nimi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uporać</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Uroczysta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okazja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sprowadziła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mnie</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Francji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dawała</a:t>
            </a:r>
            <a:r>
              <a:rPr lang="en-US" sz="2000" dirty="0">
                <a:solidFill>
                  <a:srgbClr val="0070C0"/>
                </a:solidFill>
                <a:effectLst>
                  <a:outerShdw blurRad="38100" dist="38100" dir="2700000" algn="tl">
                    <a:srgbClr val="000000">
                      <a:alpha val="43137"/>
                    </a:srgbClr>
                  </a:outerShdw>
                </a:effectLst>
              </a:rPr>
              <a:t> mi </a:t>
            </a:r>
            <a:r>
              <a:rPr lang="en-US" sz="2000" dirty="0" err="1">
                <a:solidFill>
                  <a:srgbClr val="0070C0"/>
                </a:solidFill>
                <a:effectLst>
                  <a:outerShdw blurRad="38100" dist="38100" dir="2700000" algn="tl">
                    <a:srgbClr val="000000">
                      <a:alpha val="43137"/>
                    </a:srgbClr>
                  </a:outerShdw>
                </a:effectLst>
              </a:rPr>
              <a:t>żadnej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radości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ani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pociechy</a:t>
            </a:r>
            <a:r>
              <a:rPr lang="en-US" sz="2000" dirty="0">
                <a:solidFill>
                  <a:srgbClr val="0070C0"/>
                </a:solidFill>
              </a:rPr>
              <a:t>. </a:t>
            </a:r>
            <a:r>
              <a:rPr lang="pl-PL" sz="2000" dirty="0">
                <a:solidFill>
                  <a:srgbClr val="0070C0"/>
                </a:solidFill>
              </a:rPr>
              <a:t>..</a:t>
            </a:r>
          </a:p>
          <a:p>
            <a:r>
              <a:rPr lang="en-US" sz="2000" dirty="0" err="1">
                <a:solidFill>
                  <a:srgbClr val="0070C0"/>
                </a:solidFill>
                <a:effectLst>
                  <a:outerShdw blurRad="38100" dist="38100" dir="2700000" algn="tl">
                    <a:srgbClr val="000000">
                      <a:alpha val="43137"/>
                    </a:srgbClr>
                  </a:outerShdw>
                </a:effectLst>
              </a:rPr>
              <a:t>Wśród</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wielu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przykrych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objawów</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choroby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zarówno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fizycznych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jak</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psychicznych</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najczęstszych</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należą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wstręt</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niechęć</a:t>
            </a:r>
            <a:r>
              <a:rPr lang="en-US" sz="2000" dirty="0">
                <a:solidFill>
                  <a:srgbClr val="0070C0"/>
                </a:solidFill>
                <a:effectLst>
                  <a:outerShdw blurRad="38100" dist="38100" dir="2700000" algn="tl">
                    <a:srgbClr val="000000">
                      <a:alpha val="43137"/>
                    </a:srgbClr>
                  </a:outerShdw>
                </a:effectLst>
              </a:rPr>
              <a:t> do </a:t>
            </a:r>
            <a:r>
              <a:rPr lang="en-US" sz="2000" dirty="0" err="1">
                <a:solidFill>
                  <a:srgbClr val="0070C0"/>
                </a:solidFill>
                <a:effectLst>
                  <a:outerShdw blurRad="38100" dist="38100" dir="2700000" algn="tl">
                    <a:srgbClr val="000000">
                      <a:alpha val="43137"/>
                    </a:srgbClr>
                  </a:outerShdw>
                </a:effectLst>
              </a:rPr>
              <a:t>samego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siebie</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czy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też</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wyrażając</a:t>
            </a:r>
            <a:r>
              <a:rPr lang="en-US" sz="2000" dirty="0">
                <a:solidFill>
                  <a:srgbClr val="0070C0"/>
                </a:solidFill>
                <a:effectLst>
                  <a:outerShdw blurRad="38100" dist="38100" dir="2700000" algn="tl">
                    <a:srgbClr val="000000">
                      <a:alpha val="43137"/>
                    </a:srgbClr>
                  </a:outerShdw>
                </a:effectLst>
              </a:rPr>
              <a:t> to </a:t>
            </a:r>
            <a:r>
              <a:rPr lang="en-US" sz="2000" dirty="0" err="1">
                <a:solidFill>
                  <a:srgbClr val="0070C0"/>
                </a:solidFill>
                <a:effectLst>
                  <a:outerShdw blurRad="38100" dist="38100" dir="2700000" algn="tl">
                    <a:srgbClr val="000000">
                      <a:alpha val="43137"/>
                    </a:srgbClr>
                  </a:outerShdw>
                </a:effectLst>
              </a:rPr>
              <a:t>mniej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kategorycznie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całkowity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brak</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akceptacji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samego</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siebie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Również</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i</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ja</a:t>
            </a:r>
            <a:r>
              <a:rPr lang="en-US" sz="2000" dirty="0">
                <a:solidFill>
                  <a:srgbClr val="0070C0"/>
                </a:solidFill>
                <a:effectLst>
                  <a:outerShdw blurRad="38100" dist="38100" dir="2700000" algn="tl">
                    <a:srgbClr val="000000">
                      <a:alpha val="43137"/>
                    </a:srgbClr>
                  </a:outerShdw>
                </a:effectLst>
              </a:rPr>
              <a:t>, w </a:t>
            </a:r>
            <a:r>
              <a:rPr lang="en-US" sz="2000" dirty="0" err="1">
                <a:solidFill>
                  <a:srgbClr val="0070C0"/>
                </a:solidFill>
                <a:effectLst>
                  <a:outerShdw blurRad="38100" dist="38100" dir="2700000" algn="tl">
                    <a:srgbClr val="000000">
                      <a:alpha val="43137"/>
                    </a:srgbClr>
                  </a:outerShdw>
                </a:effectLst>
              </a:rPr>
              <a:t>miarę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postępów</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choroby</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miałem</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coraz</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większe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ogólne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poczucie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własnej</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bezwartościowości</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walka</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którą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toczyłem</a:t>
            </a:r>
            <a:r>
              <a:rPr lang="en-US" sz="2000" dirty="0">
                <a:solidFill>
                  <a:srgbClr val="0070C0"/>
                </a:solidFill>
                <a:effectLst>
                  <a:outerShdw blurRad="38100" dist="38100" dir="2700000" algn="tl">
                    <a:srgbClr val="000000">
                      <a:alpha val="43137"/>
                    </a:srgbClr>
                  </a:outerShdw>
                </a:effectLst>
              </a:rPr>
              <a:t> od </a:t>
            </a:r>
            <a:r>
              <a:rPr lang="en-US" sz="2000" dirty="0" err="1">
                <a:solidFill>
                  <a:srgbClr val="0070C0"/>
                </a:solidFill>
                <a:effectLst>
                  <a:outerShdw blurRad="38100" dist="38100" dir="2700000" algn="tl">
                    <a:srgbClr val="000000">
                      <a:alpha val="43137"/>
                    </a:srgbClr>
                  </a:outerShdw>
                </a:effectLst>
              </a:rPr>
              <a:t>kilku</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miesięcy</a:t>
            </a:r>
            <a:r>
              <a:rPr lang="en-US" sz="2000" dirty="0">
                <a:solidFill>
                  <a:srgbClr val="0070C0"/>
                </a:solidFill>
                <a:effectLst>
                  <a:outerShdw blurRad="38100" dist="38100" dir="2700000" algn="tl">
                    <a:srgbClr val="000000">
                      <a:alpha val="43137"/>
                    </a:srgbClr>
                  </a:outerShdw>
                </a:effectLst>
              </a:rPr>
              <a:t>  – </a:t>
            </a:r>
            <a:r>
              <a:rPr lang="en-US" sz="2000" dirty="0" err="1">
                <a:solidFill>
                  <a:srgbClr val="0070C0"/>
                </a:solidFill>
                <a:effectLst>
                  <a:outerShdw blurRad="38100" dist="38100" dir="2700000" algn="tl">
                    <a:srgbClr val="000000">
                      <a:alpha val="43137"/>
                    </a:srgbClr>
                  </a:outerShdw>
                </a:effectLst>
              </a:rPr>
              <a:t>może</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się</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zakończyć</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moją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fatalną</a:t>
            </a:r>
            <a:r>
              <a:rPr lang="en-US" sz="2000" dirty="0">
                <a:solidFill>
                  <a:srgbClr val="0070C0"/>
                </a:solidFill>
                <a:effectLst>
                  <a:outerShdw blurRad="38100" dist="38100" dir="2700000" algn="tl">
                    <a:srgbClr val="000000">
                      <a:alpha val="43137"/>
                    </a:srgbClr>
                  </a:outerShdw>
                </a:effectLst>
              </a:rPr>
              <a:t> </a:t>
            </a:r>
            <a:r>
              <a:rPr lang="en-US" sz="2000" dirty="0" err="1">
                <a:solidFill>
                  <a:srgbClr val="0070C0"/>
                </a:solidFill>
                <a:effectLst>
                  <a:outerShdw blurRad="38100" dist="38100" dir="2700000" algn="tl">
                    <a:srgbClr val="000000">
                      <a:alpha val="43137"/>
                    </a:srgbClr>
                  </a:outerShdw>
                </a:effectLst>
              </a:rPr>
              <a:t>klęską</a:t>
            </a:r>
            <a:r>
              <a:rPr lang="en-US" sz="2000" dirty="0">
                <a:solidFill>
                  <a:srgbClr val="0070C0"/>
                </a:solidFill>
                <a:effectLst>
                  <a:outerShdw blurRad="38100" dist="38100" dir="2700000" algn="tl">
                    <a:srgbClr val="000000">
                      <a:alpha val="43137"/>
                    </a:srgbClr>
                  </a:outerShdw>
                </a:effectLst>
              </a:rPr>
              <a:t>. </a:t>
            </a:r>
            <a:endParaRPr lang="pl-PL" sz="2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205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Cechy dystynktywne depresji – </a:t>
            </a:r>
            <a:r>
              <a:rPr lang="pl-PL" dirty="0" err="1"/>
              <a:t>anhedonia</a:t>
            </a:r>
            <a:r>
              <a:rPr lang="pl-PL" dirty="0"/>
              <a:t> – depresja boli </a:t>
            </a:r>
          </a:p>
        </p:txBody>
      </p:sp>
      <p:sp>
        <p:nvSpPr>
          <p:cNvPr id="3" name="Symbol zastępczy zawartości 2"/>
          <p:cNvSpPr>
            <a:spLocks noGrp="1"/>
          </p:cNvSpPr>
          <p:nvPr>
            <p:ph sz="quarter" idx="4294967295"/>
          </p:nvPr>
        </p:nvSpPr>
        <p:spPr>
          <a:xfrm>
            <a:off x="514351" y="1371600"/>
            <a:ext cx="7796030" cy="3516589"/>
          </a:xfrm>
          <a:prstGeom prst="rect">
            <a:avLst/>
          </a:prstGeom>
        </p:spPr>
        <p:txBody>
          <a:bodyPr>
            <a:normAutofit fontScale="40000" lnSpcReduction="20000"/>
          </a:bodyPr>
          <a:lstStyle/>
          <a:p>
            <a:r>
              <a:rPr lang="en-US" sz="4300" dirty="0" err="1">
                <a:solidFill>
                  <a:srgbClr val="002060"/>
                </a:solidFill>
                <a:effectLst>
                  <a:outerShdw blurRad="38100" dist="38100" dir="2700000" algn="tl">
                    <a:srgbClr val="000000">
                      <a:alpha val="43137"/>
                    </a:srgbClr>
                  </a:outerShdw>
                </a:effectLst>
              </a:rPr>
              <a:t>Depresja</a:t>
            </a:r>
            <a:r>
              <a:rPr lang="en-US" sz="4300" dirty="0">
                <a:solidFill>
                  <a:srgbClr val="002060"/>
                </a:solidFill>
                <a:effectLst>
                  <a:outerShdw blurRad="38100" dist="38100" dir="2700000" algn="tl">
                    <a:srgbClr val="000000">
                      <a:alpha val="43137"/>
                    </a:srgbClr>
                  </a:outerShdw>
                </a:effectLst>
              </a:rPr>
              <a:t> jest </a:t>
            </a:r>
            <a:r>
              <a:rPr lang="en-US" sz="4300" dirty="0" err="1">
                <a:solidFill>
                  <a:srgbClr val="002060"/>
                </a:solidFill>
                <a:effectLst>
                  <a:outerShdw blurRad="38100" dist="38100" dir="2700000" algn="tl">
                    <a:srgbClr val="000000">
                      <a:alpha val="43137"/>
                    </a:srgbClr>
                  </a:outerShdw>
                </a:effectLst>
              </a:rPr>
              <a:t>zaburzeniem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afektywnym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tak</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tajemniczo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bolesnym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oraz</a:t>
            </a:r>
            <a:r>
              <a:rPr lang="en-US" sz="4300" dirty="0">
                <a:solidFill>
                  <a:srgbClr val="002060"/>
                </a:solidFill>
                <a:effectLst>
                  <a:outerShdw blurRad="38100" dist="38100" dir="2700000" algn="tl">
                    <a:srgbClr val="000000">
                      <a:alpha val="43137"/>
                    </a:srgbClr>
                  </a:outerShdw>
                </a:effectLst>
              </a:rPr>
              <a:t> w </a:t>
            </a:r>
            <a:r>
              <a:rPr lang="en-US" sz="4300" dirty="0" err="1">
                <a:solidFill>
                  <a:srgbClr val="002060"/>
                </a:solidFill>
                <a:effectLst>
                  <a:outerShdw blurRad="38100" dist="38100" dir="2700000" algn="tl">
                    <a:srgbClr val="000000">
                      <a:alpha val="43137"/>
                    </a:srgbClr>
                  </a:outerShdw>
                </a:effectLst>
              </a:rPr>
              <a:t>tak</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nieuchwytny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sposób</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objawiającym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się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jaźni</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intelektowi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który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pełni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funkcję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mediatora</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że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opisanie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jej</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słowami</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graniczy</a:t>
            </a:r>
            <a:r>
              <a:rPr lang="en-US" sz="4300" dirty="0">
                <a:solidFill>
                  <a:srgbClr val="002060"/>
                </a:solidFill>
                <a:effectLst>
                  <a:outerShdw blurRad="38100" dist="38100" dir="2700000" algn="tl">
                    <a:srgbClr val="000000">
                      <a:alpha val="43137"/>
                    </a:srgbClr>
                  </a:outerShdw>
                </a:effectLst>
              </a:rPr>
              <a:t> z </a:t>
            </a:r>
            <a:r>
              <a:rPr lang="en-US" sz="4300" dirty="0" err="1">
                <a:solidFill>
                  <a:srgbClr val="002060"/>
                </a:solidFill>
                <a:effectLst>
                  <a:outerShdw blurRad="38100" dist="38100" dir="2700000" algn="tl">
                    <a:srgbClr val="000000">
                      <a:alpha val="43137"/>
                    </a:srgbClr>
                  </a:outerShdw>
                </a:effectLst>
              </a:rPr>
              <a:t>niemożliwością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rPr>
              <a:t>Dlatego</a:t>
            </a:r>
            <a:r>
              <a:rPr lang="en-US" sz="4300" dirty="0">
                <a:solidFill>
                  <a:srgbClr val="002060"/>
                </a:solidFill>
              </a:rPr>
              <a:t> jest </a:t>
            </a:r>
            <a:r>
              <a:rPr lang="en-US" sz="4300" dirty="0" err="1">
                <a:solidFill>
                  <a:srgbClr val="002060"/>
                </a:solidFill>
              </a:rPr>
              <a:t>ona</a:t>
            </a:r>
            <a:r>
              <a:rPr lang="en-US" sz="4300" dirty="0">
                <a:solidFill>
                  <a:srgbClr val="002060"/>
                </a:solidFill>
              </a:rPr>
              <a:t> </a:t>
            </a:r>
            <a:r>
              <a:rPr lang="en-US" sz="4300" dirty="0" err="1">
                <a:solidFill>
                  <a:srgbClr val="002060"/>
                </a:solidFill>
              </a:rPr>
              <a:t>niemal</a:t>
            </a:r>
            <a:r>
              <a:rPr lang="en-US" sz="4300" dirty="0">
                <a:solidFill>
                  <a:srgbClr val="002060"/>
                </a:solidFill>
              </a:rPr>
              <a:t> </a:t>
            </a:r>
            <a:r>
              <a:rPr lang="en-US" sz="4300" dirty="0" err="1">
                <a:solidFill>
                  <a:srgbClr val="002060"/>
                </a:solidFill>
              </a:rPr>
              <a:t>całkowicie</a:t>
            </a:r>
            <a:r>
              <a:rPr lang="en-US" sz="4300" dirty="0">
                <a:solidFill>
                  <a:srgbClr val="002060"/>
                </a:solidFill>
              </a:rPr>
              <a:t> </a:t>
            </a:r>
            <a:r>
              <a:rPr lang="en-US" sz="4300" dirty="0" err="1">
                <a:solidFill>
                  <a:srgbClr val="002060"/>
                </a:solidFill>
              </a:rPr>
              <a:t>nie</a:t>
            </a:r>
            <a:r>
              <a:rPr lang="en-US" sz="4300" dirty="0">
                <a:solidFill>
                  <a:srgbClr val="002060"/>
                </a:solidFill>
              </a:rPr>
              <a:t> do </a:t>
            </a:r>
            <a:r>
              <a:rPr lang="en-US" sz="4300" dirty="0" err="1">
                <a:solidFill>
                  <a:srgbClr val="002060"/>
                </a:solidFill>
              </a:rPr>
              <a:t>pojęcia</a:t>
            </a:r>
            <a:r>
              <a:rPr lang="en-US" sz="4300" dirty="0">
                <a:solidFill>
                  <a:srgbClr val="002060"/>
                </a:solidFill>
              </a:rPr>
              <a:t> </a:t>
            </a:r>
            <a:r>
              <a:rPr lang="en-US" sz="4300" dirty="0" err="1">
                <a:solidFill>
                  <a:srgbClr val="002060"/>
                </a:solidFill>
              </a:rPr>
              <a:t>dla</a:t>
            </a:r>
            <a:r>
              <a:rPr lang="en-US" sz="4300" dirty="0">
                <a:solidFill>
                  <a:srgbClr val="002060"/>
                </a:solidFill>
              </a:rPr>
              <a:t> </a:t>
            </a:r>
            <a:r>
              <a:rPr lang="en-US" sz="4300" dirty="0" err="1">
                <a:solidFill>
                  <a:srgbClr val="002060"/>
                </a:solidFill>
              </a:rPr>
              <a:t>kogoś</a:t>
            </a:r>
            <a:r>
              <a:rPr lang="en-US" sz="4300" dirty="0">
                <a:solidFill>
                  <a:srgbClr val="002060"/>
                </a:solidFill>
              </a:rPr>
              <a:t>, </a:t>
            </a:r>
            <a:r>
              <a:rPr lang="en-US" sz="4300" dirty="0" err="1">
                <a:solidFill>
                  <a:srgbClr val="002060"/>
                </a:solidFill>
              </a:rPr>
              <a:t>kto</a:t>
            </a:r>
            <a:r>
              <a:rPr lang="en-US" sz="4300" dirty="0">
                <a:solidFill>
                  <a:srgbClr val="002060"/>
                </a:solidFill>
              </a:rPr>
              <a:t> </a:t>
            </a:r>
            <a:r>
              <a:rPr lang="en-US" sz="4300" dirty="0" err="1">
                <a:solidFill>
                  <a:srgbClr val="002060"/>
                </a:solidFill>
              </a:rPr>
              <a:t>nigdy</a:t>
            </a:r>
            <a:r>
              <a:rPr lang="en-US" sz="4300" dirty="0">
                <a:solidFill>
                  <a:srgbClr val="002060"/>
                </a:solidFill>
              </a:rPr>
              <a:t> </a:t>
            </a:r>
            <a:r>
              <a:rPr lang="en-US" sz="4300" dirty="0" err="1">
                <a:solidFill>
                  <a:srgbClr val="002060"/>
                </a:solidFill>
              </a:rPr>
              <a:t>sam</a:t>
            </a:r>
            <a:r>
              <a:rPr lang="en-US" sz="4300" dirty="0">
                <a:solidFill>
                  <a:srgbClr val="002060"/>
                </a:solidFill>
              </a:rPr>
              <a:t> </a:t>
            </a:r>
            <a:r>
              <a:rPr lang="en-US" sz="4300" dirty="0" err="1">
                <a:solidFill>
                  <a:srgbClr val="002060"/>
                </a:solidFill>
              </a:rPr>
              <a:t>nie</a:t>
            </a:r>
            <a:r>
              <a:rPr lang="en-US" sz="4300" dirty="0">
                <a:solidFill>
                  <a:srgbClr val="002060"/>
                </a:solidFill>
              </a:rPr>
              <a:t> </a:t>
            </a:r>
            <a:r>
              <a:rPr lang="en-US" sz="4300" dirty="0" err="1">
                <a:solidFill>
                  <a:srgbClr val="002060"/>
                </a:solidFill>
              </a:rPr>
              <a:t>doświadczył</a:t>
            </a:r>
            <a:r>
              <a:rPr lang="en-US" sz="4300" dirty="0">
                <a:solidFill>
                  <a:srgbClr val="002060"/>
                </a:solidFill>
              </a:rPr>
              <a:t> </a:t>
            </a:r>
            <a:r>
              <a:rPr lang="en-US" sz="4300" dirty="0" err="1">
                <a:solidFill>
                  <a:srgbClr val="002060"/>
                </a:solidFill>
              </a:rPr>
              <a:t>jej</a:t>
            </a:r>
            <a:r>
              <a:rPr lang="en-US" sz="4300" dirty="0">
                <a:solidFill>
                  <a:srgbClr val="002060"/>
                </a:solidFill>
              </a:rPr>
              <a:t> w </a:t>
            </a:r>
            <a:r>
              <a:rPr lang="en-US" sz="4300" dirty="0" err="1">
                <a:solidFill>
                  <a:srgbClr val="002060"/>
                </a:solidFill>
              </a:rPr>
              <a:t>ekstremalnym</a:t>
            </a:r>
            <a:r>
              <a:rPr lang="en-US" sz="4300" dirty="0">
                <a:solidFill>
                  <a:srgbClr val="002060"/>
                </a:solidFill>
              </a:rPr>
              <a:t> </a:t>
            </a:r>
            <a:r>
              <a:rPr lang="en-US" sz="4300" dirty="0" err="1">
                <a:solidFill>
                  <a:srgbClr val="002060"/>
                </a:solidFill>
              </a:rPr>
              <a:t>wymiarze</a:t>
            </a:r>
            <a:r>
              <a:rPr lang="en-US" sz="4300" dirty="0">
                <a:solidFill>
                  <a:srgbClr val="002060"/>
                </a:solidFill>
              </a:rPr>
              <a:t>, </a:t>
            </a:r>
            <a:r>
              <a:rPr lang="en-US" sz="4300" dirty="0" err="1">
                <a:solidFill>
                  <a:srgbClr val="002060"/>
                </a:solidFill>
              </a:rPr>
              <a:t>mimo</a:t>
            </a:r>
            <a:r>
              <a:rPr lang="en-US" sz="4300" dirty="0">
                <a:solidFill>
                  <a:srgbClr val="002060"/>
                </a:solidFill>
              </a:rPr>
              <a:t> </a:t>
            </a:r>
            <a:r>
              <a:rPr lang="en-US" sz="4300" dirty="0" err="1">
                <a:solidFill>
                  <a:srgbClr val="002060"/>
                </a:solidFill>
              </a:rPr>
              <a:t>że</a:t>
            </a:r>
            <a:r>
              <a:rPr lang="en-US" sz="4300" dirty="0">
                <a:solidFill>
                  <a:srgbClr val="002060"/>
                </a:solidFill>
              </a:rPr>
              <a:t> </a:t>
            </a:r>
            <a:r>
              <a:rPr lang="en-US" sz="4300" dirty="0" err="1">
                <a:solidFill>
                  <a:srgbClr val="002060"/>
                </a:solidFill>
              </a:rPr>
              <a:t>przygnębienie</a:t>
            </a:r>
            <a:r>
              <a:rPr lang="en-US" sz="4300" dirty="0">
                <a:solidFill>
                  <a:srgbClr val="002060"/>
                </a:solidFill>
              </a:rPr>
              <a:t> </a:t>
            </a:r>
            <a:r>
              <a:rPr lang="en-US" sz="4300" dirty="0" err="1">
                <a:solidFill>
                  <a:srgbClr val="002060"/>
                </a:solidFill>
              </a:rPr>
              <a:t>czy</a:t>
            </a:r>
            <a:r>
              <a:rPr lang="en-US" sz="4300" dirty="0">
                <a:solidFill>
                  <a:srgbClr val="002060"/>
                </a:solidFill>
              </a:rPr>
              <a:t> </a:t>
            </a:r>
            <a:r>
              <a:rPr lang="en-US" sz="4300" dirty="0" err="1">
                <a:solidFill>
                  <a:srgbClr val="002060"/>
                </a:solidFill>
              </a:rPr>
              <a:t>podły</a:t>
            </a:r>
            <a:r>
              <a:rPr lang="en-US" sz="4300" dirty="0">
                <a:solidFill>
                  <a:srgbClr val="002060"/>
                </a:solidFill>
              </a:rPr>
              <a:t> </a:t>
            </a:r>
            <a:r>
              <a:rPr lang="en-US" sz="4300" dirty="0" err="1">
                <a:solidFill>
                  <a:srgbClr val="002060"/>
                </a:solidFill>
              </a:rPr>
              <a:t>nastrój</a:t>
            </a:r>
            <a:r>
              <a:rPr lang="en-US" sz="4300" dirty="0">
                <a:solidFill>
                  <a:srgbClr val="002060"/>
                </a:solidFill>
              </a:rPr>
              <a:t>, w </a:t>
            </a:r>
            <a:r>
              <a:rPr lang="en-US" sz="4300" dirty="0" err="1">
                <a:solidFill>
                  <a:srgbClr val="002060"/>
                </a:solidFill>
              </a:rPr>
              <a:t>jakie</a:t>
            </a:r>
            <a:r>
              <a:rPr lang="en-US" sz="4300" dirty="0">
                <a:solidFill>
                  <a:srgbClr val="002060"/>
                </a:solidFill>
              </a:rPr>
              <a:t> </a:t>
            </a:r>
            <a:r>
              <a:rPr lang="en-US" sz="4300" dirty="0" err="1">
                <a:solidFill>
                  <a:srgbClr val="002060"/>
                </a:solidFill>
              </a:rPr>
              <a:t>czasem</a:t>
            </a:r>
            <a:r>
              <a:rPr lang="en-US" sz="4300" dirty="0">
                <a:solidFill>
                  <a:srgbClr val="002060"/>
                </a:solidFill>
              </a:rPr>
              <a:t> </a:t>
            </a:r>
            <a:r>
              <a:rPr lang="en-US" sz="4300" dirty="0" err="1">
                <a:solidFill>
                  <a:srgbClr val="002060"/>
                </a:solidFill>
              </a:rPr>
              <a:t>wpadamy</a:t>
            </a:r>
            <a:r>
              <a:rPr lang="en-US" sz="4300" dirty="0">
                <a:solidFill>
                  <a:srgbClr val="002060"/>
                </a:solidFill>
              </a:rPr>
              <a:t> </a:t>
            </a:r>
            <a:r>
              <a:rPr lang="en-US" sz="4300" dirty="0" err="1">
                <a:solidFill>
                  <a:srgbClr val="002060"/>
                </a:solidFill>
              </a:rPr>
              <a:t>i</a:t>
            </a:r>
            <a:r>
              <a:rPr lang="en-US" sz="4300" dirty="0">
                <a:solidFill>
                  <a:srgbClr val="002060"/>
                </a:solidFill>
              </a:rPr>
              <a:t> </a:t>
            </a:r>
            <a:r>
              <a:rPr lang="en-US" sz="4300" dirty="0" err="1">
                <a:solidFill>
                  <a:srgbClr val="002060"/>
                </a:solidFill>
              </a:rPr>
              <a:t>wiążemy</a:t>
            </a:r>
            <a:r>
              <a:rPr lang="en-US" sz="4300" dirty="0">
                <a:solidFill>
                  <a:srgbClr val="002060"/>
                </a:solidFill>
              </a:rPr>
              <a:t> je z </a:t>
            </a:r>
            <a:r>
              <a:rPr lang="en-US" sz="4300" dirty="0" err="1">
                <a:solidFill>
                  <a:srgbClr val="002060"/>
                </a:solidFill>
              </a:rPr>
              <a:t>ogólnymi</a:t>
            </a:r>
            <a:r>
              <a:rPr lang="en-US" sz="4300" dirty="0">
                <a:solidFill>
                  <a:srgbClr val="002060"/>
                </a:solidFill>
              </a:rPr>
              <a:t> </a:t>
            </a:r>
            <a:r>
              <a:rPr lang="en-US" sz="4300" dirty="0" err="1">
                <a:solidFill>
                  <a:srgbClr val="002060"/>
                </a:solidFill>
              </a:rPr>
              <a:t>kłopotami</a:t>
            </a:r>
            <a:r>
              <a:rPr lang="en-US" sz="4300" dirty="0">
                <a:solidFill>
                  <a:srgbClr val="002060"/>
                </a:solidFill>
              </a:rPr>
              <a:t> </a:t>
            </a:r>
            <a:r>
              <a:rPr lang="en-US" sz="4300" dirty="0" err="1">
                <a:solidFill>
                  <a:srgbClr val="002060"/>
                </a:solidFill>
              </a:rPr>
              <a:t>życia</a:t>
            </a:r>
            <a:r>
              <a:rPr lang="en-US" sz="4300" dirty="0">
                <a:solidFill>
                  <a:srgbClr val="002060"/>
                </a:solidFill>
              </a:rPr>
              <a:t> </a:t>
            </a:r>
            <a:r>
              <a:rPr lang="en-US" sz="4300" dirty="0" err="1">
                <a:solidFill>
                  <a:srgbClr val="002060"/>
                </a:solidFill>
              </a:rPr>
              <a:t>codziennego</a:t>
            </a:r>
            <a:r>
              <a:rPr lang="en-US" sz="4300" dirty="0">
                <a:solidFill>
                  <a:srgbClr val="002060"/>
                </a:solidFill>
              </a:rPr>
              <a:t>, </a:t>
            </a:r>
            <a:r>
              <a:rPr lang="en-US" sz="4300" dirty="0" err="1">
                <a:solidFill>
                  <a:srgbClr val="002060"/>
                </a:solidFill>
              </a:rPr>
              <a:t>są</a:t>
            </a:r>
            <a:r>
              <a:rPr lang="en-US" sz="4300" dirty="0">
                <a:solidFill>
                  <a:srgbClr val="002060"/>
                </a:solidFill>
              </a:rPr>
              <a:t> </a:t>
            </a:r>
            <a:r>
              <a:rPr lang="en-US" sz="4300" dirty="0" err="1">
                <a:solidFill>
                  <a:srgbClr val="002060"/>
                </a:solidFill>
              </a:rPr>
              <a:t>tak</a:t>
            </a:r>
            <a:r>
              <a:rPr lang="en-US" sz="4300" dirty="0">
                <a:solidFill>
                  <a:srgbClr val="002060"/>
                </a:solidFill>
              </a:rPr>
              <a:t> </a:t>
            </a:r>
            <a:r>
              <a:rPr lang="en-US" sz="4300" dirty="0" err="1">
                <a:solidFill>
                  <a:srgbClr val="002060"/>
                </a:solidFill>
              </a:rPr>
              <a:t>powszechne</a:t>
            </a:r>
            <a:r>
              <a:rPr lang="en-US" sz="4300" dirty="0">
                <a:solidFill>
                  <a:srgbClr val="002060"/>
                </a:solidFill>
              </a:rPr>
              <a:t>, </a:t>
            </a:r>
            <a:r>
              <a:rPr lang="en-US" sz="4300" dirty="0" err="1">
                <a:solidFill>
                  <a:srgbClr val="002060"/>
                </a:solidFill>
              </a:rPr>
              <a:t>że</a:t>
            </a:r>
            <a:r>
              <a:rPr lang="en-US" sz="4300" dirty="0">
                <a:solidFill>
                  <a:srgbClr val="002060"/>
                </a:solidFill>
              </a:rPr>
              <a:t> </a:t>
            </a:r>
            <a:r>
              <a:rPr lang="en-US" sz="4300" dirty="0" err="1">
                <a:solidFill>
                  <a:srgbClr val="002060"/>
                </a:solidFill>
              </a:rPr>
              <a:t>większości</a:t>
            </a:r>
            <a:r>
              <a:rPr lang="en-US" sz="4300" dirty="0">
                <a:solidFill>
                  <a:srgbClr val="002060"/>
                </a:solidFill>
              </a:rPr>
              <a:t> z </a:t>
            </a:r>
            <a:r>
              <a:rPr lang="en-US" sz="4300" dirty="0" err="1">
                <a:solidFill>
                  <a:srgbClr val="002060"/>
                </a:solidFill>
              </a:rPr>
              <a:t>nas</a:t>
            </a:r>
            <a:r>
              <a:rPr lang="en-US" sz="4300" dirty="0">
                <a:solidFill>
                  <a:srgbClr val="002060"/>
                </a:solidFill>
              </a:rPr>
              <a:t> </a:t>
            </a:r>
            <a:r>
              <a:rPr lang="en-US" sz="4300" dirty="0" err="1">
                <a:solidFill>
                  <a:srgbClr val="002060"/>
                </a:solidFill>
              </a:rPr>
              <a:t>dają</a:t>
            </a:r>
            <a:r>
              <a:rPr lang="en-US" sz="4300" dirty="0">
                <a:solidFill>
                  <a:srgbClr val="002060"/>
                </a:solidFill>
              </a:rPr>
              <a:t> </a:t>
            </a:r>
            <a:r>
              <a:rPr lang="en-US" sz="4300" dirty="0" err="1">
                <a:solidFill>
                  <a:srgbClr val="002060"/>
                </a:solidFill>
              </a:rPr>
              <a:t>niejakie</a:t>
            </a:r>
            <a:r>
              <a:rPr lang="en-US" sz="4300" dirty="0">
                <a:solidFill>
                  <a:srgbClr val="002060"/>
                </a:solidFill>
              </a:rPr>
              <a:t> </a:t>
            </a:r>
            <a:r>
              <a:rPr lang="en-US" sz="4300" dirty="0" err="1">
                <a:solidFill>
                  <a:srgbClr val="002060"/>
                </a:solidFill>
              </a:rPr>
              <a:t>wyobrażenie</a:t>
            </a:r>
            <a:r>
              <a:rPr lang="en-US" sz="4300" dirty="0">
                <a:solidFill>
                  <a:srgbClr val="002060"/>
                </a:solidFill>
              </a:rPr>
              <a:t> o </a:t>
            </a:r>
            <a:r>
              <a:rPr lang="en-US" sz="4300" dirty="0" err="1">
                <a:solidFill>
                  <a:srgbClr val="002060"/>
                </a:solidFill>
              </a:rPr>
              <a:t>depresji</a:t>
            </a:r>
            <a:r>
              <a:rPr lang="en-US" sz="4300" dirty="0">
                <a:solidFill>
                  <a:srgbClr val="002060"/>
                </a:solidFill>
              </a:rPr>
              <a:t> w </a:t>
            </a:r>
            <a:r>
              <a:rPr lang="en-US" sz="4300" dirty="0" err="1">
                <a:solidFill>
                  <a:srgbClr val="002060"/>
                </a:solidFill>
              </a:rPr>
              <a:t>jej</a:t>
            </a:r>
            <a:r>
              <a:rPr lang="en-US" sz="4300" dirty="0">
                <a:solidFill>
                  <a:srgbClr val="002060"/>
                </a:solidFill>
              </a:rPr>
              <a:t> </a:t>
            </a:r>
            <a:r>
              <a:rPr lang="en-US" sz="4300" dirty="0" err="1">
                <a:solidFill>
                  <a:srgbClr val="002060"/>
                </a:solidFill>
              </a:rPr>
              <a:t>skrajnej</a:t>
            </a:r>
            <a:r>
              <a:rPr lang="en-US" sz="4300" dirty="0">
                <a:solidFill>
                  <a:srgbClr val="002060"/>
                </a:solidFill>
              </a:rPr>
              <a:t> </a:t>
            </a:r>
            <a:r>
              <a:rPr lang="en-US" sz="4300" dirty="0" err="1">
                <a:solidFill>
                  <a:srgbClr val="002060"/>
                </a:solidFill>
              </a:rPr>
              <a:t>postaci</a:t>
            </a:r>
            <a:r>
              <a:rPr lang="en-US" sz="4300" dirty="0">
                <a:solidFill>
                  <a:srgbClr val="002060"/>
                </a:solidFill>
              </a:rPr>
              <a:t>. </a:t>
            </a:r>
            <a:r>
              <a:rPr lang="pl-PL" sz="4300" dirty="0">
                <a:solidFill>
                  <a:srgbClr val="002060"/>
                </a:solidFill>
              </a:rPr>
              <a:t>..</a:t>
            </a:r>
          </a:p>
          <a:p>
            <a:r>
              <a:rPr lang="en-US" sz="4300" dirty="0" err="1">
                <a:solidFill>
                  <a:srgbClr val="002060"/>
                </a:solidFill>
                <a:effectLst>
                  <a:outerShdw blurRad="38100" dist="38100" dir="2700000" algn="tl">
                    <a:srgbClr val="000000">
                      <a:alpha val="43137"/>
                    </a:srgbClr>
                  </a:outerShdw>
                </a:effectLst>
              </a:rPr>
              <a:t>Próbując</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wyrazić</a:t>
            </a:r>
            <a:r>
              <a:rPr lang="en-US" sz="4300" dirty="0">
                <a:solidFill>
                  <a:srgbClr val="002060"/>
                </a:solidFill>
                <a:effectLst>
                  <a:outerShdw blurRad="38100" dist="38100" dir="2700000" algn="tl">
                    <a:srgbClr val="000000">
                      <a:alpha val="43137"/>
                    </a:srgbClr>
                  </a:outerShdw>
                </a:effectLst>
              </a:rPr>
              <a:t> to </a:t>
            </a:r>
            <a:r>
              <a:rPr lang="en-US" sz="4300" dirty="0" err="1">
                <a:solidFill>
                  <a:srgbClr val="002060"/>
                </a:solidFill>
                <a:effectLst>
                  <a:outerShdw blurRad="38100" dist="38100" dir="2700000" algn="tl">
                    <a:srgbClr val="000000">
                      <a:alpha val="43137"/>
                    </a:srgbClr>
                  </a:outerShdw>
                </a:effectLst>
              </a:rPr>
              <a:t>bardziej</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precyzyjnie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zamiast</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przyjemności</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jaką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niewątpliwie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powinienem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odczuwać</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zwiedzając</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tę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wspaniałą</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ekspozycję</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dzieł</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jednego</a:t>
            </a:r>
            <a:r>
              <a:rPr lang="en-US" sz="4300" dirty="0">
                <a:solidFill>
                  <a:srgbClr val="002060"/>
                </a:solidFill>
                <a:effectLst>
                  <a:outerShdw blurRad="38100" dist="38100" dir="2700000" algn="tl">
                    <a:srgbClr val="000000">
                      <a:alpha val="43137"/>
                    </a:srgbClr>
                  </a:outerShdw>
                </a:effectLst>
              </a:rPr>
              <a:t> z </a:t>
            </a:r>
            <a:r>
              <a:rPr lang="en-US" sz="4300" dirty="0" err="1">
                <a:solidFill>
                  <a:srgbClr val="002060"/>
                </a:solidFill>
                <a:effectLst>
                  <a:outerShdw blurRad="38100" dist="38100" dir="2700000" algn="tl">
                    <a:srgbClr val="000000">
                      <a:alpha val="43137"/>
                    </a:srgbClr>
                  </a:outerShdw>
                </a:effectLst>
              </a:rPr>
              <a:t>największych</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geniuszy</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wszech</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czasów</a:t>
            </a:r>
            <a:r>
              <a:rPr lang="en-US" sz="4300" dirty="0">
                <a:solidFill>
                  <a:srgbClr val="002060"/>
                </a:solidFill>
                <a:effectLst>
                  <a:outerShdw blurRad="38100" dist="38100" dir="2700000" algn="tl">
                    <a:srgbClr val="000000">
                      <a:alpha val="43137"/>
                    </a:srgbClr>
                  </a:outerShdw>
                </a:effectLst>
              </a:rPr>
              <a:t>  – </a:t>
            </a:r>
            <a:r>
              <a:rPr lang="en-US" sz="4300" dirty="0" err="1">
                <a:solidFill>
                  <a:srgbClr val="002060"/>
                </a:solidFill>
                <a:effectLst>
                  <a:outerShdw blurRad="38100" dist="38100" dir="2700000" algn="tl">
                    <a:srgbClr val="000000">
                      <a:alpha val="43137"/>
                    </a:srgbClr>
                  </a:outerShdw>
                </a:effectLst>
              </a:rPr>
              <a:t>odczuwałem</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coś</a:t>
            </a:r>
            <a:r>
              <a:rPr lang="en-US" sz="4300" dirty="0">
                <a:solidFill>
                  <a:srgbClr val="002060"/>
                </a:solidFill>
                <a:effectLst>
                  <a:outerShdw blurRad="38100" dist="38100" dir="2700000" algn="tl">
                    <a:srgbClr val="000000">
                      <a:alpha val="43137"/>
                    </a:srgbClr>
                  </a:outerShdw>
                </a:effectLst>
              </a:rPr>
              <a:t>, co </a:t>
            </a:r>
            <a:r>
              <a:rPr lang="en-US" sz="4300" dirty="0" err="1">
                <a:solidFill>
                  <a:srgbClr val="002060"/>
                </a:solidFill>
                <a:effectLst>
                  <a:outerShdw blurRad="38100" dist="38100" dir="2700000" algn="tl">
                    <a:srgbClr val="000000">
                      <a:alpha val="43137"/>
                    </a:srgbClr>
                  </a:outerShdw>
                </a:effectLst>
              </a:rPr>
              <a:t>było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bliskie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dotkliwego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bólu</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fizycznego</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choć</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równocześnie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nieopisanie</a:t>
            </a:r>
            <a:r>
              <a:rPr lang="en-US" sz="4300" dirty="0">
                <a:solidFill>
                  <a:srgbClr val="002060"/>
                </a:solidFill>
                <a:effectLst>
                  <a:outerShdw blurRad="38100" dist="38100" dir="2700000" algn="tl">
                    <a:srgbClr val="000000">
                      <a:alpha val="43137"/>
                    </a:srgbClr>
                  </a:outerShdw>
                </a:effectLst>
              </a:rPr>
              <a:t> </a:t>
            </a:r>
            <a:r>
              <a:rPr lang="en-US" sz="4300" dirty="0" err="1">
                <a:solidFill>
                  <a:srgbClr val="002060"/>
                </a:solidFill>
                <a:effectLst>
                  <a:outerShdw blurRad="38100" dist="38100" dir="2700000" algn="tl">
                    <a:srgbClr val="000000">
                      <a:alpha val="43137"/>
                    </a:srgbClr>
                  </a:outerShdw>
                </a:effectLst>
              </a:rPr>
              <a:t>różne</a:t>
            </a:r>
            <a:r>
              <a:rPr lang="en-US" sz="4300" dirty="0">
                <a:solidFill>
                  <a:srgbClr val="002060"/>
                </a:solidFill>
                <a:effectLst>
                  <a:outerShdw blurRad="38100" dist="38100" dir="2700000" algn="tl">
                    <a:srgbClr val="000000">
                      <a:alpha val="43137"/>
                    </a:srgbClr>
                  </a:outerShdw>
                </a:effectLst>
              </a:rPr>
              <a:t> od </a:t>
            </a:r>
            <a:r>
              <a:rPr lang="en-US" sz="4300" dirty="0" err="1">
                <a:solidFill>
                  <a:srgbClr val="002060"/>
                </a:solidFill>
                <a:effectLst>
                  <a:outerShdw blurRad="38100" dist="38100" dir="2700000" algn="tl">
                    <a:srgbClr val="000000">
                      <a:alpha val="43137"/>
                    </a:srgbClr>
                  </a:outerShdw>
                </a:effectLst>
              </a:rPr>
              <a:t>niego</a:t>
            </a:r>
            <a:r>
              <a:rPr lang="en-US" dirty="0">
                <a:solidFill>
                  <a:srgbClr val="002060"/>
                </a:solidFill>
                <a:effectLst>
                  <a:outerShdw blurRad="38100" dist="38100" dir="2700000" algn="tl">
                    <a:srgbClr val="000000">
                      <a:alpha val="43137"/>
                    </a:srgbClr>
                  </a:outerShdw>
                </a:effectLst>
              </a:rPr>
              <a:t>. </a:t>
            </a:r>
            <a:endParaRPr lang="pl-PL"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6693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300" dirty="0"/>
              <a:t>Cechy dystynktywne depresji – </a:t>
            </a:r>
            <a:r>
              <a:rPr lang="pl-PL" sz="3300" dirty="0" err="1"/>
              <a:t>insomnia</a:t>
            </a:r>
            <a:r>
              <a:rPr lang="pl-PL" sz="3300" dirty="0"/>
              <a:t> – zaburzenia rytmu dobowego</a:t>
            </a:r>
          </a:p>
        </p:txBody>
      </p:sp>
      <p:sp>
        <p:nvSpPr>
          <p:cNvPr id="3" name="Symbol zastępczy zawartości 2"/>
          <p:cNvSpPr>
            <a:spLocks noGrp="1"/>
          </p:cNvSpPr>
          <p:nvPr>
            <p:ph sz="quarter" idx="4294967295"/>
          </p:nvPr>
        </p:nvSpPr>
        <p:spPr>
          <a:xfrm>
            <a:off x="514351" y="1501254"/>
            <a:ext cx="7796030" cy="3386935"/>
          </a:xfrm>
          <a:prstGeom prst="rect">
            <a:avLst/>
          </a:prstGeom>
        </p:spPr>
        <p:txBody>
          <a:bodyPr>
            <a:normAutofit fontScale="32500" lnSpcReduction="20000"/>
          </a:bodyPr>
          <a:lstStyle/>
          <a:p>
            <a:r>
              <a:rPr lang="en-US" sz="5500" dirty="0" err="1"/>
              <a:t>Nie</a:t>
            </a:r>
            <a:r>
              <a:rPr lang="en-US" sz="5500" dirty="0"/>
              <a:t> </a:t>
            </a:r>
            <a:r>
              <a:rPr lang="en-US" sz="5500" dirty="0" err="1"/>
              <a:t>znajduję</a:t>
            </a:r>
            <a:r>
              <a:rPr lang="en-US" sz="5500" dirty="0"/>
              <a:t> </a:t>
            </a:r>
            <a:r>
              <a:rPr lang="en-US" sz="5500" dirty="0" err="1"/>
              <a:t>lepszego</a:t>
            </a:r>
            <a:r>
              <a:rPr lang="en-US" sz="5500" dirty="0"/>
              <a:t> </a:t>
            </a:r>
            <a:r>
              <a:rPr lang="en-US" sz="5500" dirty="0" err="1"/>
              <a:t>słowa</a:t>
            </a:r>
            <a:r>
              <a:rPr lang="en-US" sz="5500" dirty="0"/>
              <a:t> </a:t>
            </a:r>
            <a:r>
              <a:rPr lang="en-US" sz="5500" dirty="0" err="1"/>
              <a:t>na</a:t>
            </a:r>
            <a:r>
              <a:rPr lang="en-US" sz="5500" dirty="0"/>
              <a:t> </a:t>
            </a:r>
            <a:r>
              <a:rPr lang="en-US" sz="5500" dirty="0" err="1"/>
              <a:t>określenie</a:t>
            </a:r>
            <a:r>
              <a:rPr lang="en-US" sz="5500" dirty="0"/>
              <a:t> </a:t>
            </a:r>
            <a:r>
              <a:rPr lang="en-US" sz="5500" dirty="0" err="1"/>
              <a:t>tej</a:t>
            </a:r>
            <a:r>
              <a:rPr lang="en-US" sz="5500" dirty="0"/>
              <a:t> </a:t>
            </a:r>
            <a:r>
              <a:rPr lang="en-US" sz="5500" dirty="0" err="1"/>
              <a:t>postaci</a:t>
            </a:r>
            <a:r>
              <a:rPr lang="en-US" sz="5500" dirty="0"/>
              <a:t> </a:t>
            </a:r>
            <a:r>
              <a:rPr lang="en-US" sz="5500" dirty="0" err="1"/>
              <a:t>istnienia</a:t>
            </a:r>
            <a:r>
              <a:rPr lang="en-US" sz="5500" dirty="0"/>
              <a:t>, </a:t>
            </a:r>
            <a:r>
              <a:rPr lang="en-US" sz="5500" dirty="0" err="1"/>
              <a:t>owego</a:t>
            </a:r>
            <a:r>
              <a:rPr lang="en-US" sz="5500" dirty="0"/>
              <a:t> </a:t>
            </a:r>
            <a:r>
              <a:rPr lang="en-US" sz="5500" dirty="0" err="1"/>
              <a:t>stanu</a:t>
            </a:r>
            <a:r>
              <a:rPr lang="en-US" sz="5500" dirty="0"/>
              <a:t> </a:t>
            </a:r>
            <a:r>
              <a:rPr lang="en-US" sz="5500" dirty="0" err="1"/>
              <a:t>totalnej</a:t>
            </a:r>
            <a:r>
              <a:rPr lang="en-US" sz="5500" dirty="0"/>
              <a:t> </a:t>
            </a:r>
            <a:r>
              <a:rPr lang="en-US" sz="5500" dirty="0" err="1"/>
              <a:t>bezsilności</a:t>
            </a:r>
            <a:r>
              <a:rPr lang="en-US" sz="5500" dirty="0"/>
              <a:t> </a:t>
            </a:r>
            <a:r>
              <a:rPr lang="en-US" sz="5500" dirty="0" err="1"/>
              <a:t>i</a:t>
            </a:r>
            <a:r>
              <a:rPr lang="en-US" sz="5500" dirty="0"/>
              <a:t> </a:t>
            </a:r>
            <a:r>
              <a:rPr lang="en-US" sz="5500" dirty="0" err="1"/>
              <a:t>beznadziejnego</a:t>
            </a:r>
            <a:r>
              <a:rPr lang="en-US" sz="5500" dirty="0"/>
              <a:t> </a:t>
            </a:r>
            <a:r>
              <a:rPr lang="en-US" sz="5500" dirty="0" err="1"/>
              <a:t>odrętwienia</a:t>
            </a:r>
            <a:r>
              <a:rPr lang="en-US" sz="5500" dirty="0"/>
              <a:t>, w </a:t>
            </a:r>
            <a:r>
              <a:rPr lang="en-US" sz="5500" dirty="0" err="1"/>
              <a:t>którym</a:t>
            </a:r>
            <a:r>
              <a:rPr lang="en-US" sz="5500" dirty="0"/>
              <a:t> </a:t>
            </a:r>
            <a:r>
              <a:rPr lang="en-US" sz="5500" dirty="0" err="1"/>
              <a:t>wszelką</a:t>
            </a:r>
            <a:r>
              <a:rPr lang="en-US" sz="5500" dirty="0"/>
              <a:t> </a:t>
            </a:r>
            <a:r>
              <a:rPr lang="en-US" sz="5500" dirty="0" err="1"/>
              <a:t>percepcję</a:t>
            </a:r>
            <a:r>
              <a:rPr lang="en-US" sz="5500" dirty="0"/>
              <a:t> </a:t>
            </a:r>
            <a:r>
              <a:rPr lang="en-US" sz="5500" dirty="0" err="1"/>
              <a:t>zmysłową</a:t>
            </a:r>
            <a:r>
              <a:rPr lang="en-US" sz="5500" dirty="0"/>
              <a:t> </a:t>
            </a:r>
            <a:r>
              <a:rPr lang="en-US" sz="5500" dirty="0" err="1"/>
              <a:t>zastępuje</a:t>
            </a:r>
            <a:r>
              <a:rPr lang="en-US" sz="5500" dirty="0"/>
              <a:t> „</a:t>
            </a:r>
            <a:r>
              <a:rPr lang="en-US" sz="5500" dirty="0" err="1"/>
              <a:t>rzeczywista</a:t>
            </a:r>
            <a:r>
              <a:rPr lang="en-US" sz="5500" dirty="0"/>
              <a:t> </a:t>
            </a:r>
            <a:r>
              <a:rPr lang="en-US" sz="5500" dirty="0" err="1"/>
              <a:t>i</a:t>
            </a:r>
            <a:r>
              <a:rPr lang="en-US" sz="5500" dirty="0"/>
              <a:t> </a:t>
            </a:r>
            <a:r>
              <a:rPr lang="en-US" sz="5500" dirty="0" err="1"/>
              <a:t>czynna</a:t>
            </a:r>
            <a:r>
              <a:rPr lang="en-US" sz="5500" dirty="0"/>
              <a:t> </a:t>
            </a:r>
            <a:r>
              <a:rPr lang="en-US" sz="5500" dirty="0" err="1"/>
              <a:t>udręka</a:t>
            </a:r>
            <a:r>
              <a:rPr lang="en-US" sz="5500" dirty="0">
                <a:solidFill>
                  <a:srgbClr val="0070C0"/>
                </a:solidFill>
              </a:rPr>
              <a:t>”. </a:t>
            </a:r>
            <a:r>
              <a:rPr lang="en-US" sz="5500" dirty="0" err="1">
                <a:solidFill>
                  <a:srgbClr val="0070C0"/>
                </a:solidFill>
                <a:effectLst>
                  <a:outerShdw blurRad="38100" dist="38100" dir="2700000" algn="tl">
                    <a:srgbClr val="000000">
                      <a:alpha val="43137"/>
                    </a:srgbClr>
                  </a:outerShdw>
                </a:effectLst>
              </a:rPr>
              <a:t>Jednym</a:t>
            </a:r>
            <a:r>
              <a:rPr lang="en-US" sz="5500" dirty="0">
                <a:solidFill>
                  <a:srgbClr val="0070C0"/>
                </a:solidFill>
                <a:effectLst>
                  <a:outerShdw blurRad="38100" dist="38100" dir="2700000" algn="tl">
                    <a:srgbClr val="000000">
                      <a:alpha val="43137"/>
                    </a:srgbClr>
                  </a:outerShdw>
                </a:effectLst>
              </a:rPr>
              <a:t> z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nieznośnych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aspektów</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okresowych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ciężkich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zapaści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psychicznych</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była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całkowita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niezdolność</a:t>
            </a:r>
            <a:r>
              <a:rPr lang="en-US" sz="5500" dirty="0">
                <a:solidFill>
                  <a:srgbClr val="0070C0"/>
                </a:solidFill>
                <a:effectLst>
                  <a:outerShdw blurRad="38100" dist="38100" dir="2700000" algn="tl">
                    <a:srgbClr val="000000">
                      <a:alpha val="43137"/>
                    </a:srgbClr>
                  </a:outerShdw>
                </a:effectLst>
              </a:rPr>
              <a:t> do </a:t>
            </a:r>
            <a:r>
              <a:rPr lang="en-US" sz="5500" dirty="0" err="1">
                <a:solidFill>
                  <a:srgbClr val="0070C0"/>
                </a:solidFill>
                <a:effectLst>
                  <a:outerShdw blurRad="38100" dist="38100" dir="2700000" algn="tl">
                    <a:srgbClr val="000000">
                      <a:alpha val="43137"/>
                    </a:srgbClr>
                  </a:outerShdw>
                </a:effectLst>
              </a:rPr>
              <a:t>snu</a:t>
            </a:r>
            <a:r>
              <a:rPr lang="en-US" sz="5500" dirty="0">
                <a:solidFill>
                  <a:srgbClr val="0070C0"/>
                </a:solidFill>
                <a:effectLst>
                  <a:outerShdw blurRad="38100" dist="38100" dir="2700000" algn="tl">
                    <a:srgbClr val="000000">
                      <a:alpha val="43137"/>
                    </a:srgbClr>
                  </a:outerShdw>
                </a:effectLst>
              </a:rPr>
              <a:t>. </a:t>
            </a:r>
            <a:endParaRPr lang="pl-PL" sz="5500" dirty="0">
              <a:solidFill>
                <a:srgbClr val="0070C0"/>
              </a:solidFill>
              <a:effectLst>
                <a:outerShdw blurRad="38100" dist="38100" dir="2700000" algn="tl">
                  <a:srgbClr val="000000">
                    <a:alpha val="43137"/>
                  </a:srgbClr>
                </a:outerShdw>
              </a:effectLst>
            </a:endParaRPr>
          </a:p>
          <a:p>
            <a:r>
              <a:rPr lang="en-US" sz="5500" dirty="0" err="1">
                <a:solidFill>
                  <a:srgbClr val="0070C0"/>
                </a:solidFill>
                <a:effectLst>
                  <a:outerShdw blurRad="38100" dist="38100" dir="2700000" algn="tl">
                    <a:srgbClr val="000000">
                      <a:alpha val="43137"/>
                    </a:srgbClr>
                  </a:outerShdw>
                </a:effectLst>
              </a:rPr>
              <a:t>tymczasem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charakterystycznym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jednocześnie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dotkliwym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objawem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depresji</a:t>
            </a:r>
            <a:r>
              <a:rPr lang="en-US" sz="5500" dirty="0">
                <a:solidFill>
                  <a:srgbClr val="0070C0"/>
                </a:solidFill>
                <a:effectLst>
                  <a:outerShdw blurRad="38100" dist="38100" dir="2700000" algn="tl">
                    <a:srgbClr val="000000">
                      <a:alpha val="43137"/>
                    </a:srgbClr>
                  </a:outerShdw>
                </a:effectLst>
              </a:rPr>
              <a:t> jest </a:t>
            </a:r>
            <a:r>
              <a:rPr lang="en-US" sz="5500" dirty="0" err="1">
                <a:solidFill>
                  <a:srgbClr val="0070C0"/>
                </a:solidFill>
                <a:effectLst>
                  <a:outerShdw blurRad="38100" dist="38100" dir="2700000" algn="tl">
                    <a:srgbClr val="000000">
                      <a:alpha val="43137"/>
                    </a:srgbClr>
                  </a:outerShdw>
                </a:effectLst>
              </a:rPr>
              <a:t>zburzenie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dotychczasowego</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rytmu</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snu</a:t>
            </a:r>
            <a:r>
              <a:rPr lang="en-US" sz="5500" dirty="0">
                <a:solidFill>
                  <a:srgbClr val="0070C0"/>
                </a:solidFill>
                <a:effectLst>
                  <a:outerShdw blurRad="38100" dist="38100" dir="2700000" algn="tl">
                    <a:srgbClr val="000000">
                      <a:alpha val="43137"/>
                    </a:srgbClr>
                  </a:outerShdw>
                </a:effectLst>
              </a:rPr>
              <a:t>; do </a:t>
            </a:r>
            <a:r>
              <a:rPr lang="en-US" sz="5500" dirty="0" err="1">
                <a:solidFill>
                  <a:srgbClr val="0070C0"/>
                </a:solidFill>
                <a:effectLst>
                  <a:outerShdw blurRad="38100" dist="38100" dir="2700000" algn="tl">
                    <a:srgbClr val="000000">
                      <a:alpha val="43137"/>
                    </a:srgbClr>
                  </a:outerShdw>
                </a:effectLst>
              </a:rPr>
              <a:t>nękającej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mnie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bezlitośnie</a:t>
            </a:r>
            <a:r>
              <a:rPr lang="en-US" sz="5500" dirty="0">
                <a:solidFill>
                  <a:srgbClr val="0070C0"/>
                </a:solidFill>
                <a:effectLst>
                  <a:outerShdw blurRad="38100" dist="38100" dir="2700000" algn="tl">
                    <a:srgbClr val="000000">
                      <a:alpha val="43137"/>
                    </a:srgbClr>
                  </a:outerShdw>
                </a:effectLst>
              </a:rPr>
              <a:t> co </a:t>
            </a:r>
            <a:r>
              <a:rPr lang="en-US" sz="5500" dirty="0" err="1">
                <a:solidFill>
                  <a:srgbClr val="0070C0"/>
                </a:solidFill>
                <a:effectLst>
                  <a:outerShdw blurRad="38100" dist="38100" dir="2700000" algn="tl">
                    <a:srgbClr val="000000">
                      <a:alpha val="43137"/>
                    </a:srgbClr>
                  </a:outerShdw>
                </a:effectLst>
              </a:rPr>
              <a:t>noc</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bezsenności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doszła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udręka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wynikająca</a:t>
            </a:r>
            <a:r>
              <a:rPr lang="en-US" sz="5500" dirty="0">
                <a:solidFill>
                  <a:srgbClr val="0070C0"/>
                </a:solidFill>
                <a:effectLst>
                  <a:outerShdw blurRad="38100" dist="38100" dir="2700000" algn="tl">
                    <a:srgbClr val="000000">
                      <a:alpha val="43137"/>
                    </a:srgbClr>
                  </a:outerShdw>
                </a:effectLst>
              </a:rPr>
              <a:t> z </a:t>
            </a:r>
            <a:r>
              <a:rPr lang="en-US" sz="5500" dirty="0" err="1">
                <a:solidFill>
                  <a:srgbClr val="0070C0"/>
                </a:solidFill>
                <a:effectLst>
                  <a:outerShdw blurRad="38100" dist="38100" dir="2700000" algn="tl">
                    <a:srgbClr val="000000">
                      <a:alpha val="43137"/>
                    </a:srgbClr>
                  </a:outerShdw>
                </a:effectLst>
              </a:rPr>
              <a:t>niemożności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cieszenia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się</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dobrodziejstwami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popołudniowej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drzemki</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tak</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okropna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jak</a:t>
            </a:r>
            <a:r>
              <a:rPr lang="en-US" sz="5500" dirty="0">
                <a:solidFill>
                  <a:srgbClr val="0070C0"/>
                </a:solidFill>
                <a:effectLst>
                  <a:outerShdw blurRad="38100" dist="38100" dir="2700000" algn="tl">
                    <a:srgbClr val="000000">
                      <a:alpha val="43137"/>
                    </a:srgbClr>
                  </a:outerShdw>
                </a:effectLst>
              </a:rPr>
              <a:t> ta </a:t>
            </a:r>
            <a:r>
              <a:rPr lang="en-US" sz="5500" dirty="0" err="1">
                <a:solidFill>
                  <a:srgbClr val="0070C0"/>
                </a:solidFill>
                <a:effectLst>
                  <a:outerShdw blurRad="38100" dist="38100" dir="2700000" algn="tl">
                    <a:srgbClr val="000000">
                      <a:alpha val="43137"/>
                    </a:srgbClr>
                  </a:outerShdw>
                </a:effectLst>
              </a:rPr>
              <a:t>pierwsza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lecz</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tym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bardziej</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dokuczliwa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że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spadała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mnie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nieodmiennie</a:t>
            </a:r>
            <a:r>
              <a:rPr lang="en-US" sz="5500" dirty="0">
                <a:solidFill>
                  <a:srgbClr val="0070C0"/>
                </a:solidFill>
                <a:effectLst>
                  <a:outerShdw blurRad="38100" dist="38100" dir="2700000" algn="tl">
                    <a:srgbClr val="000000">
                      <a:alpha val="43137"/>
                    </a:srgbClr>
                  </a:outerShdw>
                </a:effectLst>
              </a:rPr>
              <a:t> w </a:t>
            </a:r>
            <a:r>
              <a:rPr lang="en-US" sz="5500" dirty="0" err="1">
                <a:solidFill>
                  <a:srgbClr val="0070C0"/>
                </a:solidFill>
                <a:effectLst>
                  <a:outerShdw blurRad="38100" dist="38100" dir="2700000" algn="tl">
                    <a:srgbClr val="000000">
                      <a:alpha val="43137"/>
                    </a:srgbClr>
                  </a:outerShdw>
                </a:effectLst>
              </a:rPr>
              <a:t>porze</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kiedy</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cierpiałem</a:t>
            </a:r>
            <a:r>
              <a:rPr lang="en-US" sz="5500" dirty="0">
                <a:solidFill>
                  <a:srgbClr val="0070C0"/>
                </a:solidFill>
                <a:effectLst>
                  <a:outerShdw blurRad="38100" dist="38100" dir="2700000" algn="tl">
                    <a:srgbClr val="000000">
                      <a:alpha val="43137"/>
                    </a:srgbClr>
                  </a:outerShdw>
                </a:effectLst>
              </a:rPr>
              <a:t> </a:t>
            </a:r>
            <a:r>
              <a:rPr lang="en-US" sz="5500" dirty="0" err="1">
                <a:solidFill>
                  <a:srgbClr val="0070C0"/>
                </a:solidFill>
                <a:effectLst>
                  <a:outerShdw blurRad="38100" dist="38100" dir="2700000" algn="tl">
                    <a:srgbClr val="000000">
                      <a:alpha val="43137"/>
                    </a:srgbClr>
                  </a:outerShdw>
                </a:effectLst>
              </a:rPr>
              <a:t>najbardziej</a:t>
            </a:r>
            <a:r>
              <a:rPr lang="pl-PL" sz="5500" dirty="0">
                <a:solidFill>
                  <a:srgbClr val="0070C0"/>
                </a:solidFill>
                <a:effectLst>
                  <a:outerShdw blurRad="38100" dist="38100" dir="2700000" algn="tl">
                    <a:srgbClr val="000000">
                      <a:alpha val="43137"/>
                    </a:srgbClr>
                  </a:outerShdw>
                </a:effectLst>
              </a:rPr>
              <a:t>…</a:t>
            </a:r>
          </a:p>
          <a:p>
            <a:pPr marL="0" indent="0">
              <a:buNone/>
            </a:pPr>
            <a:endParaRPr lang="pl-PL" dirty="0"/>
          </a:p>
          <a:p>
            <a:endParaRPr lang="pl-PL" dirty="0"/>
          </a:p>
        </p:txBody>
      </p:sp>
    </p:spTree>
    <p:extLst>
      <p:ext uri="{BB962C8B-B14F-4D97-AF65-F5344CB8AC3E}">
        <p14:creationId xmlns:p14="http://schemas.microsoft.com/office/powerpoint/2010/main" val="1754939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Rozważania o samobójstwie</a:t>
            </a:r>
          </a:p>
        </p:txBody>
      </p:sp>
      <p:sp>
        <p:nvSpPr>
          <p:cNvPr id="3" name="Symbol zastępczy zawartości 2"/>
          <p:cNvSpPr>
            <a:spLocks noGrp="1"/>
          </p:cNvSpPr>
          <p:nvPr>
            <p:ph sz="quarter" idx="4294967295"/>
          </p:nvPr>
        </p:nvSpPr>
        <p:spPr>
          <a:xfrm>
            <a:off x="527999" y="1531340"/>
            <a:ext cx="7796030" cy="2483392"/>
          </a:xfrm>
          <a:prstGeom prst="rect">
            <a:avLst/>
          </a:prstGeom>
        </p:spPr>
        <p:txBody>
          <a:bodyPr>
            <a:noAutofit/>
          </a:bodyPr>
          <a:lstStyle/>
          <a:p>
            <a:r>
              <a:rPr lang="pl-PL" sz="1600" dirty="0"/>
              <a:t>Camus mógł działać pod wpływem podświadomego impulsu samobójczego, a przynajmniej pokusy flirtu ze śmiercią. Wszelkie spekulacje odnoszące się do tego zdarzenia nieuchronnie każą wracać do problemu samobójstwa w dziele pisarza</a:t>
            </a:r>
            <a:r>
              <a:rPr lang="pl-PL" sz="1600" dirty="0">
                <a:solidFill>
                  <a:srgbClr val="0070C0"/>
                </a:solidFill>
              </a:rPr>
              <a:t>. </a:t>
            </a:r>
            <a:r>
              <a:rPr lang="pl-PL" sz="1600" dirty="0">
                <a:solidFill>
                  <a:srgbClr val="0070C0"/>
                </a:solidFill>
                <a:effectLst>
                  <a:outerShdw blurRad="38100" dist="38100" dir="2700000" algn="tl">
                    <a:srgbClr val="000000">
                      <a:alpha val="43137"/>
                    </a:srgbClr>
                  </a:outerShdw>
                </a:effectLst>
              </a:rPr>
              <a:t>Początek Mitu Syzyfa przynosi jedną z najsłynniejszych konstatacji intelektualnych XX wieku: „Jest tylko jeden problem filozoficzny prawdziwie poważny: samobójstwo. Orzec, czy życie jest, czy nie jest warte trudu, by je przeżyć, to odpowiedzieć na fundamentalne pytanie filozofii”</a:t>
            </a:r>
          </a:p>
          <a:p>
            <a:r>
              <a:rPr lang="en-US" sz="1600" dirty="0" err="1"/>
              <a:t>Lekarz</a:t>
            </a:r>
            <a:r>
              <a:rPr lang="en-US" sz="1600" dirty="0"/>
              <a:t> </a:t>
            </a:r>
            <a:r>
              <a:rPr lang="en-US" sz="1600" dirty="0" err="1"/>
              <a:t>spytał</a:t>
            </a:r>
            <a:r>
              <a:rPr lang="en-US" sz="1600" dirty="0"/>
              <a:t>, </a:t>
            </a:r>
            <a:r>
              <a:rPr lang="en-US" sz="1600" dirty="0" err="1"/>
              <a:t>czy</a:t>
            </a:r>
            <a:r>
              <a:rPr lang="en-US" sz="1600" dirty="0"/>
              <a:t> </a:t>
            </a:r>
            <a:r>
              <a:rPr lang="en-US" sz="1600" dirty="0" err="1">
                <a:solidFill>
                  <a:srgbClr val="0070C0"/>
                </a:solidFill>
              </a:rPr>
              <a:t>miewam</a:t>
            </a:r>
            <a:r>
              <a:rPr lang="en-US" sz="1600" dirty="0">
                <a:solidFill>
                  <a:srgbClr val="0070C0"/>
                </a:solidFill>
              </a:rPr>
              <a:t> </a:t>
            </a:r>
            <a:r>
              <a:rPr lang="en-US" sz="1600" dirty="0" err="1">
                <a:solidFill>
                  <a:srgbClr val="0070C0"/>
                </a:solidFill>
              </a:rPr>
              <a:t>myśli</a:t>
            </a:r>
            <a:r>
              <a:rPr lang="en-US" sz="1600" dirty="0">
                <a:solidFill>
                  <a:srgbClr val="0070C0"/>
                </a:solidFill>
              </a:rPr>
              <a:t> </a:t>
            </a:r>
            <a:r>
              <a:rPr lang="en-US" sz="1600" dirty="0" err="1">
                <a:solidFill>
                  <a:srgbClr val="0070C0"/>
                </a:solidFill>
              </a:rPr>
              <a:t>samobójcze</a:t>
            </a:r>
            <a:r>
              <a:rPr lang="en-US" sz="1600" dirty="0">
                <a:solidFill>
                  <a:srgbClr val="0070C0"/>
                </a:solidFill>
              </a:rPr>
              <a:t>, </a:t>
            </a:r>
            <a:r>
              <a:rPr lang="en-US" sz="1600" dirty="0" err="1">
                <a:solidFill>
                  <a:srgbClr val="0070C0"/>
                </a:solidFill>
              </a:rPr>
              <a:t>na</a:t>
            </a:r>
            <a:r>
              <a:rPr lang="en-US" sz="1600" dirty="0">
                <a:solidFill>
                  <a:srgbClr val="0070C0"/>
                </a:solidFill>
              </a:rPr>
              <a:t> co </a:t>
            </a:r>
            <a:r>
              <a:rPr lang="en-US" sz="1600" dirty="0" err="1">
                <a:solidFill>
                  <a:srgbClr val="0070C0"/>
                </a:solidFill>
              </a:rPr>
              <a:t>ja</a:t>
            </a:r>
            <a:r>
              <a:rPr lang="en-US" sz="1600" dirty="0">
                <a:solidFill>
                  <a:srgbClr val="0070C0"/>
                </a:solidFill>
              </a:rPr>
              <a:t> z </a:t>
            </a:r>
            <a:r>
              <a:rPr lang="en-US" sz="1600" dirty="0" err="1">
                <a:solidFill>
                  <a:srgbClr val="0070C0"/>
                </a:solidFill>
              </a:rPr>
              <a:t>niejakim</a:t>
            </a:r>
            <a:r>
              <a:rPr lang="en-US" sz="1600" dirty="0">
                <a:solidFill>
                  <a:srgbClr val="0070C0"/>
                </a:solidFill>
              </a:rPr>
              <a:t> </a:t>
            </a:r>
            <a:r>
              <a:rPr lang="en-US" sz="1600" dirty="0" err="1">
                <a:solidFill>
                  <a:srgbClr val="0070C0"/>
                </a:solidFill>
              </a:rPr>
              <a:t>ociąganiem</a:t>
            </a:r>
            <a:r>
              <a:rPr lang="en-US" sz="1600" dirty="0">
                <a:solidFill>
                  <a:srgbClr val="0070C0"/>
                </a:solidFill>
              </a:rPr>
              <a:t> </a:t>
            </a:r>
            <a:r>
              <a:rPr lang="en-US" sz="1600" dirty="0" err="1">
                <a:solidFill>
                  <a:srgbClr val="0070C0"/>
                </a:solidFill>
              </a:rPr>
              <a:t>odparłem</a:t>
            </a:r>
            <a:r>
              <a:rPr lang="en-US" sz="1600" dirty="0">
                <a:solidFill>
                  <a:srgbClr val="0070C0"/>
                </a:solidFill>
              </a:rPr>
              <a:t>, </a:t>
            </a:r>
            <a:r>
              <a:rPr lang="en-US" sz="1600" dirty="0" err="1">
                <a:solidFill>
                  <a:srgbClr val="0070C0"/>
                </a:solidFill>
              </a:rPr>
              <a:t>że</a:t>
            </a:r>
            <a:r>
              <a:rPr lang="en-US" sz="1600" dirty="0">
                <a:solidFill>
                  <a:srgbClr val="0070C0"/>
                </a:solidFill>
              </a:rPr>
              <a:t> </a:t>
            </a:r>
            <a:r>
              <a:rPr lang="en-US" sz="1600" dirty="0" err="1">
                <a:solidFill>
                  <a:srgbClr val="0070C0"/>
                </a:solidFill>
              </a:rPr>
              <a:t>tak</a:t>
            </a:r>
            <a:r>
              <a:rPr lang="en-US" sz="1600" dirty="0">
                <a:solidFill>
                  <a:srgbClr val="0070C0"/>
                </a:solidFill>
              </a:rPr>
              <a:t>.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wdawałem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szczegóły</a:t>
            </a:r>
            <a:r>
              <a:rPr lang="en-US" sz="1600" dirty="0">
                <a:solidFill>
                  <a:srgbClr val="0070C0"/>
                </a:solidFill>
                <a:effectLst>
                  <a:outerShdw blurRad="38100" dist="38100" dir="2700000" algn="tl">
                    <a:srgbClr val="000000">
                      <a:alpha val="43137"/>
                    </a:srgbClr>
                  </a:outerShdw>
                </a:effectLst>
              </a:rPr>
              <a:t>  – </a:t>
            </a:r>
            <a:r>
              <a:rPr lang="en-US" sz="1600" dirty="0" err="1">
                <a:solidFill>
                  <a:srgbClr val="0070C0"/>
                </a:solidFill>
                <a:effectLst>
                  <a:outerShdw blurRad="38100" dist="38100" dir="2700000" algn="tl">
                    <a:srgbClr val="000000">
                      <a:alpha val="43137"/>
                    </a:srgbClr>
                  </a:outerShdw>
                </a:effectLst>
              </a:rPr>
              <a:t>jako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widziałem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takiej</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potrzeby</a:t>
            </a:r>
            <a:r>
              <a:rPr lang="en-US" sz="1600" dirty="0">
                <a:solidFill>
                  <a:srgbClr val="0070C0"/>
                </a:solidFill>
                <a:effectLst>
                  <a:outerShdw blurRad="38100" dist="38100" dir="2700000" algn="tl">
                    <a:srgbClr val="000000">
                      <a:alpha val="43137"/>
                    </a:srgbClr>
                  </a:outerShdw>
                </a:effectLst>
              </a:rPr>
              <a:t> – </a:t>
            </a:r>
            <a:r>
              <a:rPr lang="en-US" sz="1600" dirty="0" err="1">
                <a:solidFill>
                  <a:srgbClr val="0070C0"/>
                </a:solidFill>
                <a:effectLst>
                  <a:outerShdw blurRad="38100" dist="38100" dir="2700000" algn="tl">
                    <a:srgbClr val="000000">
                      <a:alpha val="43137"/>
                    </a:srgbClr>
                  </a:outerShdw>
                </a:effectLst>
              </a:rPr>
              <a:t>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wyjawiłem</a:t>
            </a:r>
            <a:r>
              <a:rPr lang="en-US" sz="1600" dirty="0">
                <a:solidFill>
                  <a:srgbClr val="0070C0"/>
                </a:solidFill>
                <a:effectLst>
                  <a:outerShdw blurRad="38100" dist="38100" dir="2700000" algn="tl">
                    <a:srgbClr val="000000">
                      <a:alpha val="43137"/>
                    </a:srgbClr>
                  </a:outerShdw>
                </a:effectLst>
              </a:rPr>
              <a:t> mu </a:t>
            </a:r>
            <a:r>
              <a:rPr lang="en-US" sz="1600" dirty="0" err="1">
                <a:solidFill>
                  <a:srgbClr val="0070C0"/>
                </a:solidFill>
                <a:effectLst>
                  <a:outerShdw blurRad="38100" dist="38100" dir="2700000" algn="tl">
                    <a:srgbClr val="000000">
                      <a:alpha val="43137"/>
                    </a:srgbClr>
                  </a:outerShdw>
                </a:effectLst>
              </a:rPr>
              <a:t>więc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że</a:t>
            </a:r>
            <a:r>
              <a:rPr lang="en-US" sz="1600" dirty="0">
                <a:solidFill>
                  <a:srgbClr val="0070C0"/>
                </a:solidFill>
                <a:effectLst>
                  <a:outerShdw blurRad="38100" dist="38100" dir="2700000" algn="tl">
                    <a:srgbClr val="000000">
                      <a:alpha val="43137"/>
                    </a:srgbClr>
                  </a:outerShdw>
                </a:effectLst>
              </a:rPr>
              <a:t> od </a:t>
            </a:r>
            <a:r>
              <a:rPr lang="en-US" sz="1600" dirty="0" err="1">
                <a:solidFill>
                  <a:srgbClr val="0070C0"/>
                </a:solidFill>
                <a:effectLst>
                  <a:outerShdw blurRad="38100" dist="38100" dir="2700000" algn="tl">
                    <a:srgbClr val="000000">
                      <a:alpha val="43137"/>
                    </a:srgbClr>
                  </a:outerShdw>
                </a:effectLst>
              </a:rPr>
              <a:t>pewnego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czasu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wiele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przedmiotów</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moim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domu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postrzegam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jako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możliwe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narzędzia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odebrania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sobie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życia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belkach</a:t>
            </a:r>
            <a:r>
              <a:rPr lang="en-US" sz="1600" dirty="0">
                <a:solidFill>
                  <a:srgbClr val="0070C0"/>
                </a:solidFill>
                <a:effectLst>
                  <a:outerShdw blurRad="38100" dist="38100" dir="2700000" algn="tl">
                    <a:srgbClr val="000000">
                      <a:alpha val="43137"/>
                    </a:srgbClr>
                  </a:outerShdw>
                </a:effectLst>
              </a:rPr>
              <a:t> pod </a:t>
            </a:r>
            <a:r>
              <a:rPr lang="en-US" sz="1600" dirty="0" err="1">
                <a:solidFill>
                  <a:srgbClr val="0070C0"/>
                </a:solidFill>
                <a:effectLst>
                  <a:outerShdw blurRad="38100" dist="38100" dir="2700000" algn="tl">
                    <a:srgbClr val="000000">
                      <a:alpha val="43137"/>
                    </a:srgbClr>
                  </a:outerShdw>
                </a:effectLst>
              </a:rPr>
              <a:t>dachem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strychu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podobnie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jak</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którymś</a:t>
            </a:r>
            <a:r>
              <a:rPr lang="en-US" sz="1600" dirty="0">
                <a:solidFill>
                  <a:srgbClr val="0070C0"/>
                </a:solidFill>
                <a:effectLst>
                  <a:outerShdw blurRad="38100" dist="38100" dir="2700000" algn="tl">
                    <a:srgbClr val="000000">
                      <a:alpha val="43137"/>
                    </a:srgbClr>
                  </a:outerShdw>
                </a:effectLst>
              </a:rPr>
              <a:t> z </a:t>
            </a:r>
            <a:r>
              <a:rPr lang="en-US" sz="1600" dirty="0" err="1">
                <a:solidFill>
                  <a:srgbClr val="0070C0"/>
                </a:solidFill>
                <a:effectLst>
                  <a:outerShdw blurRad="38100" dist="38100" dir="2700000" algn="tl">
                    <a:srgbClr val="000000">
                      <a:alpha val="43137"/>
                    </a:srgbClr>
                  </a:outerShdw>
                </a:effectLst>
              </a:rPr>
              <a:t>rosnących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przed</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domem</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klonów</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powiesić</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garażu</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otruć</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wdychając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tlenek</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węgla</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wannie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zaś</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mogę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się</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wykrwawić</a:t>
            </a:r>
            <a:r>
              <a:rPr lang="en-US" sz="1600" dirty="0">
                <a:solidFill>
                  <a:srgbClr val="0070C0"/>
                </a:solidFill>
                <a:effectLst>
                  <a:outerShdw blurRad="38100" dist="38100" dir="2700000" algn="tl">
                    <a:srgbClr val="000000">
                      <a:alpha val="43137"/>
                    </a:srgbClr>
                  </a:outerShdw>
                </a:effectLst>
              </a:rPr>
              <a:t> z </a:t>
            </a:r>
            <a:r>
              <a:rPr lang="en-US" sz="1600" dirty="0" err="1">
                <a:solidFill>
                  <a:srgbClr val="0070C0"/>
                </a:solidFill>
                <a:effectLst>
                  <a:outerShdw blurRad="38100" dist="38100" dir="2700000" algn="tl">
                    <a:srgbClr val="000000">
                      <a:alpha val="43137"/>
                    </a:srgbClr>
                  </a:outerShdw>
                </a:effectLst>
              </a:rPr>
              <a:t>otwartych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tętnic</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Noże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kuchenne</a:t>
            </a:r>
            <a:r>
              <a:rPr lang="en-US" sz="1600" dirty="0">
                <a:solidFill>
                  <a:srgbClr val="0070C0"/>
                </a:solidFill>
                <a:effectLst>
                  <a:outerShdw blurRad="38100" dist="38100" dir="2700000" algn="tl">
                    <a:srgbClr val="000000">
                      <a:alpha val="43137"/>
                    </a:srgbClr>
                  </a:outerShdw>
                </a:effectLst>
              </a:rPr>
              <a:t> w </a:t>
            </a:r>
            <a:r>
              <a:rPr lang="en-US" sz="1600" dirty="0" err="1">
                <a:solidFill>
                  <a:srgbClr val="0070C0"/>
                </a:solidFill>
                <a:effectLst>
                  <a:outerShdw blurRad="38100" dist="38100" dir="2700000" algn="tl">
                    <a:srgbClr val="000000">
                      <a:alpha val="43137"/>
                    </a:srgbClr>
                  </a:outerShdw>
                </a:effectLst>
              </a:rPr>
              <a:t>szufladach</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miały</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dla</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mnie</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tylko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jedno</a:t>
            </a:r>
            <a:r>
              <a:rPr lang="en-US" sz="1600" dirty="0">
                <a:solidFill>
                  <a:srgbClr val="0070C0"/>
                </a:solidFill>
                <a:effectLst>
                  <a:outerShdw blurRad="38100" dist="38100" dir="2700000" algn="tl">
                    <a:srgbClr val="000000">
                      <a:alpha val="43137"/>
                    </a:srgbClr>
                  </a:outerShdw>
                </a:effectLst>
              </a:rPr>
              <a:t> </a:t>
            </a:r>
            <a:r>
              <a:rPr lang="en-US" sz="1600" dirty="0" err="1">
                <a:solidFill>
                  <a:srgbClr val="0070C0"/>
                </a:solidFill>
                <a:effectLst>
                  <a:outerShdw blurRad="38100" dist="38100" dir="2700000" algn="tl">
                    <a:srgbClr val="000000">
                      <a:alpha val="43137"/>
                    </a:srgbClr>
                  </a:outerShdw>
                </a:effectLst>
              </a:rPr>
              <a:t>zastosowanie</a:t>
            </a:r>
            <a:r>
              <a:rPr lang="en-US" sz="1600" dirty="0">
                <a:solidFill>
                  <a:srgbClr val="0070C0"/>
                </a:solidFill>
                <a:effectLst>
                  <a:outerShdw blurRad="38100" dist="38100" dir="2700000" algn="tl">
                    <a:srgbClr val="000000">
                      <a:alpha val="43137"/>
                    </a:srgbClr>
                  </a:outerShdw>
                </a:effectLst>
              </a:rPr>
              <a:t>. </a:t>
            </a:r>
            <a:endParaRPr lang="pl-PL" sz="1600" dirty="0">
              <a:solidFill>
                <a:srgbClr val="0070C0"/>
              </a:solidFill>
              <a:effectLst>
                <a:outerShdw blurRad="38100" dist="38100" dir="2700000" algn="tl">
                  <a:srgbClr val="000000">
                    <a:alpha val="43137"/>
                  </a:srgbClr>
                </a:outerShdw>
              </a:effectLst>
            </a:endParaRPr>
          </a:p>
          <a:p>
            <a:endParaRPr lang="pl-PL"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4772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6581" y="328652"/>
            <a:ext cx="7543800" cy="1207008"/>
          </a:xfrm>
        </p:spPr>
        <p:txBody>
          <a:bodyPr/>
          <a:lstStyle/>
          <a:p>
            <a:r>
              <a:rPr lang="pl-PL" dirty="0"/>
              <a:t>Powiązać objawy w obraz melancholii</a:t>
            </a:r>
          </a:p>
        </p:txBody>
      </p:sp>
      <p:sp>
        <p:nvSpPr>
          <p:cNvPr id="3" name="Symbol zastępczy zawartości 2"/>
          <p:cNvSpPr>
            <a:spLocks noGrp="1"/>
          </p:cNvSpPr>
          <p:nvPr>
            <p:ph sz="quarter" idx="4294967295"/>
          </p:nvPr>
        </p:nvSpPr>
        <p:spPr>
          <a:xfrm>
            <a:off x="514351" y="1899830"/>
            <a:ext cx="7796030" cy="2483392"/>
          </a:xfrm>
          <a:prstGeom prst="rect">
            <a:avLst/>
          </a:prstGeom>
        </p:spPr>
        <p:txBody>
          <a:bodyPr>
            <a:noAutofit/>
          </a:bodyPr>
          <a:lstStyle/>
          <a:p>
            <a:r>
              <a:rPr lang="pl-PL" sz="1800" dirty="0"/>
              <a:t>Tamtego październikowego wieczoru w Paryżu zdałem sobie sprawę, że także w moim umyśle rozpoczął się już proces postępującego paraliżującego odrętwienia. I wtedy, w drodze do hotelu, w samochodzie, doznałem objawienia. Zaburzenia cyklu okołodobowego – rytmu procesów metabolicznych oraz pracy gruczołów, które odgrywają kluczową rolę w naszym codziennym życiu – jak się zdaje, występują u bardzo wielu, jeśli nie u wszystkich osób z depresją. Dlatego właśnie tak często cierpią one na ostrą bezsenność i dlatego też, najprawdopodobniej, każdego dnia okresy nasilania się objawów depresji oraz ich ustępowania przeplatają się w łatwo przewidywalnym rytmie. </a:t>
            </a:r>
            <a:r>
              <a:rPr lang="pl-PL" sz="1800" dirty="0">
                <a:solidFill>
                  <a:srgbClr val="0070C0"/>
                </a:solidFill>
                <a:effectLst>
                  <a:outerShdw blurRad="38100" dist="38100" dir="2700000" algn="tl">
                    <a:srgbClr val="000000">
                      <a:alpha val="43137"/>
                    </a:srgbClr>
                  </a:outerShdw>
                </a:effectLst>
              </a:rPr>
              <a:t>U mnie okres wieczornej ulgi – nie całkowite, lecz zauważalne złagodzenie objawów, niczym przejście z burzowej ulewy pod stosunkowo lekki deszcz – przychodził między porą wieczornego posiłku a północą, kiedy to ból nieco ustępował </a:t>
            </a:r>
          </a:p>
        </p:txBody>
      </p:sp>
    </p:spTree>
    <p:extLst>
      <p:ext uri="{BB962C8B-B14F-4D97-AF65-F5344CB8AC3E}">
        <p14:creationId xmlns:p14="http://schemas.microsoft.com/office/powerpoint/2010/main" val="1829792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2386" y="1229405"/>
            <a:ext cx="7543800" cy="1207008"/>
          </a:xfrm>
        </p:spPr>
        <p:txBody>
          <a:bodyPr/>
          <a:lstStyle/>
          <a:p>
            <a:r>
              <a:rPr lang="pl-PL" dirty="0"/>
              <a:t>I trochę (Nie) ważnych rozważań leksykalnych</a:t>
            </a:r>
          </a:p>
        </p:txBody>
      </p:sp>
      <p:sp>
        <p:nvSpPr>
          <p:cNvPr id="3" name="Symbol zastępczy zawartości 2"/>
          <p:cNvSpPr>
            <a:spLocks noGrp="1"/>
          </p:cNvSpPr>
          <p:nvPr>
            <p:ph sz="quarter" idx="4294967295"/>
          </p:nvPr>
        </p:nvSpPr>
        <p:spPr>
          <a:xfrm>
            <a:off x="514351" y="2404797"/>
            <a:ext cx="7796030" cy="2483392"/>
          </a:xfrm>
          <a:prstGeom prst="rect">
            <a:avLst/>
          </a:prstGeom>
        </p:spPr>
        <p:txBody>
          <a:bodyPr>
            <a:noAutofit/>
          </a:bodyPr>
          <a:lstStyle/>
          <a:p>
            <a:r>
              <a:rPr lang="pl-PL" sz="1800" dirty="0"/>
              <a:t>Kiedy po raz pierwszy zdałem sobie sprawę, że tkwię w szponach tej choroby, poczułem, oprócz innych rzeczy, potrzebę zaznaczenia swojego silnego sprzeciwu wobec słowa „depresja”. Depresję, jak powszechnie wiadomo, nazywano niegdyś „melancholią”[15]; słowo to w języku angielskim pojawiło się już w 1303 roku, kilka razy użył go Chaucer, najwyraźniej ze świadomością patologicznych podtekstów. </a:t>
            </a:r>
            <a:r>
              <a:rPr lang="pl-PL" sz="1800" dirty="0">
                <a:solidFill>
                  <a:srgbClr val="0070C0"/>
                </a:solidFill>
                <a:effectLst>
                  <a:outerShdw blurRad="38100" dist="38100" dir="2700000" algn="tl">
                    <a:srgbClr val="000000">
                      <a:alpha val="43137"/>
                    </a:srgbClr>
                  </a:outerShdw>
                </a:effectLst>
              </a:rPr>
              <a:t>„Melancholia” nadal byłaby słowem trafniej i sugestywniej nazywającym zwłaszcza czarniejszą[16] postać owej przypadłości, tymczasem zostało ono wyparte przez rzeczownik o banalnym brzmieniu, pozbawiony wszelkiej uczoności, którego używa się na określenie zastoju ekonomicznego lub obszaru leżącego poniżej poziomu morza – wielce płoche i cherlawe słowo jak na nazwę tak ciężkiej choroby. </a:t>
            </a:r>
          </a:p>
        </p:txBody>
      </p:sp>
    </p:spTree>
    <p:extLst>
      <p:ext uri="{BB962C8B-B14F-4D97-AF65-F5344CB8AC3E}">
        <p14:creationId xmlns:p14="http://schemas.microsoft.com/office/powerpoint/2010/main" val="2514395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Częstość depresji w różnych obszarach Świata </a:t>
            </a:r>
          </a:p>
        </p:txBody>
      </p:sp>
      <p:graphicFrame>
        <p:nvGraphicFramePr>
          <p:cNvPr id="2" name="Symbol zastępczy zawartości 1"/>
          <p:cNvGraphicFramePr>
            <a:graphicFrameLocks noGrp="1"/>
          </p:cNvGraphicFramePr>
          <p:nvPr>
            <p:ph sz="quarter" idx="4294967295"/>
            <p:extLst>
              <p:ext uri="{D42A27DB-BD31-4B8C-83A1-F6EECF244321}">
                <p14:modId xmlns:p14="http://schemas.microsoft.com/office/powerpoint/2010/main" val="2632808968"/>
              </p:ext>
            </p:extLst>
          </p:nvPr>
        </p:nvGraphicFramePr>
        <p:xfrm>
          <a:off x="274638" y="1298575"/>
          <a:ext cx="8594726" cy="4663440"/>
        </p:xfrm>
        <a:graphic>
          <a:graphicData uri="http://schemas.openxmlformats.org/drawingml/2006/table">
            <a:tbl>
              <a:tblPr firstRow="1" bandRow="1">
                <a:tableStyleId>{5C22544A-7EE6-4342-B048-85BDC9FD1C3A}</a:tableStyleId>
              </a:tblPr>
              <a:tblGrid>
                <a:gridCol w="5809530">
                  <a:extLst>
                    <a:ext uri="{9D8B030D-6E8A-4147-A177-3AD203B41FA5}">
                      <a16:colId xmlns:a16="http://schemas.microsoft.com/office/drawing/2014/main" val="20000"/>
                    </a:ext>
                  </a:extLst>
                </a:gridCol>
                <a:gridCol w="2785196">
                  <a:extLst>
                    <a:ext uri="{9D8B030D-6E8A-4147-A177-3AD203B41FA5}">
                      <a16:colId xmlns:a16="http://schemas.microsoft.com/office/drawing/2014/main" val="20001"/>
                    </a:ext>
                  </a:extLst>
                </a:gridCol>
              </a:tblGrid>
              <a:tr h="370840">
                <a:tc>
                  <a:txBody>
                    <a:bodyPr/>
                    <a:lstStyle/>
                    <a:p>
                      <a:r>
                        <a:rPr lang="pl-PL" sz="2800" dirty="0"/>
                        <a:t>Kraj </a:t>
                      </a:r>
                    </a:p>
                  </a:txBody>
                  <a:tcPr/>
                </a:tc>
                <a:tc>
                  <a:txBody>
                    <a:bodyPr/>
                    <a:lstStyle/>
                    <a:p>
                      <a:r>
                        <a:rPr lang="pl-PL" sz="2800" dirty="0"/>
                        <a:t>% populacji</a:t>
                      </a:r>
                    </a:p>
                  </a:txBody>
                  <a:tcPr/>
                </a:tc>
                <a:extLst>
                  <a:ext uri="{0D108BD9-81ED-4DB2-BD59-A6C34878D82A}">
                    <a16:rowId xmlns:a16="http://schemas.microsoft.com/office/drawing/2014/main" val="10000"/>
                  </a:ext>
                </a:extLst>
              </a:tr>
              <a:tr h="370840">
                <a:tc>
                  <a:txBody>
                    <a:bodyPr/>
                    <a:lstStyle/>
                    <a:p>
                      <a:r>
                        <a:rPr lang="pl-PL" sz="2800" dirty="0"/>
                        <a:t>Francja </a:t>
                      </a:r>
                    </a:p>
                  </a:txBody>
                  <a:tcPr>
                    <a:solidFill>
                      <a:srgbClr val="C00000"/>
                    </a:solidFill>
                  </a:tcPr>
                </a:tc>
                <a:tc>
                  <a:txBody>
                    <a:bodyPr/>
                    <a:lstStyle/>
                    <a:p>
                      <a:r>
                        <a:rPr lang="pl-PL" sz="2800" dirty="0"/>
                        <a:t>21,0</a:t>
                      </a:r>
                    </a:p>
                  </a:txBody>
                  <a:tcPr>
                    <a:solidFill>
                      <a:srgbClr val="C00000"/>
                    </a:solidFill>
                  </a:tcPr>
                </a:tc>
                <a:extLst>
                  <a:ext uri="{0D108BD9-81ED-4DB2-BD59-A6C34878D82A}">
                    <a16:rowId xmlns:a16="http://schemas.microsoft.com/office/drawing/2014/main" val="10001"/>
                  </a:ext>
                </a:extLst>
              </a:tr>
              <a:tr h="370840">
                <a:tc>
                  <a:txBody>
                    <a:bodyPr/>
                    <a:lstStyle/>
                    <a:p>
                      <a:r>
                        <a:rPr lang="pl-PL" sz="2800" dirty="0"/>
                        <a:t>USA</a:t>
                      </a:r>
                    </a:p>
                  </a:txBody>
                  <a:tcPr/>
                </a:tc>
                <a:tc>
                  <a:txBody>
                    <a:bodyPr/>
                    <a:lstStyle/>
                    <a:p>
                      <a:r>
                        <a:rPr lang="pl-PL" sz="2800" dirty="0"/>
                        <a:t>16,6</a:t>
                      </a:r>
                    </a:p>
                  </a:txBody>
                  <a:tcPr/>
                </a:tc>
                <a:extLst>
                  <a:ext uri="{0D108BD9-81ED-4DB2-BD59-A6C34878D82A}">
                    <a16:rowId xmlns:a16="http://schemas.microsoft.com/office/drawing/2014/main" val="10002"/>
                  </a:ext>
                </a:extLst>
              </a:tr>
              <a:tr h="370840">
                <a:tc>
                  <a:txBody>
                    <a:bodyPr/>
                    <a:lstStyle/>
                    <a:p>
                      <a:r>
                        <a:rPr lang="pl-PL" sz="2800" dirty="0"/>
                        <a:t>Nowa Zelandia </a:t>
                      </a:r>
                    </a:p>
                  </a:txBody>
                  <a:tcPr/>
                </a:tc>
                <a:tc>
                  <a:txBody>
                    <a:bodyPr/>
                    <a:lstStyle/>
                    <a:p>
                      <a:r>
                        <a:rPr lang="pl-PL" sz="2800" dirty="0"/>
                        <a:t>16,2</a:t>
                      </a:r>
                    </a:p>
                  </a:txBody>
                  <a:tcPr/>
                </a:tc>
                <a:extLst>
                  <a:ext uri="{0D108BD9-81ED-4DB2-BD59-A6C34878D82A}">
                    <a16:rowId xmlns:a16="http://schemas.microsoft.com/office/drawing/2014/main" val="10003"/>
                  </a:ext>
                </a:extLst>
              </a:tr>
              <a:tr h="370840">
                <a:tc>
                  <a:txBody>
                    <a:bodyPr/>
                    <a:lstStyle/>
                    <a:p>
                      <a:r>
                        <a:rPr lang="pl-PL" sz="2800" dirty="0"/>
                        <a:t>Ukraina </a:t>
                      </a:r>
                    </a:p>
                  </a:txBody>
                  <a:tcPr/>
                </a:tc>
                <a:tc>
                  <a:txBody>
                    <a:bodyPr/>
                    <a:lstStyle/>
                    <a:p>
                      <a:r>
                        <a:rPr lang="pl-PL" sz="2800" dirty="0"/>
                        <a:t>14,6</a:t>
                      </a:r>
                    </a:p>
                  </a:txBody>
                  <a:tcPr/>
                </a:tc>
                <a:extLst>
                  <a:ext uri="{0D108BD9-81ED-4DB2-BD59-A6C34878D82A}">
                    <a16:rowId xmlns:a16="http://schemas.microsoft.com/office/drawing/2014/main" val="10004"/>
                  </a:ext>
                </a:extLst>
              </a:tr>
              <a:tr h="370840">
                <a:tc>
                  <a:txBody>
                    <a:bodyPr/>
                    <a:lstStyle/>
                    <a:p>
                      <a:r>
                        <a:rPr lang="pl-PL" sz="2800" dirty="0"/>
                        <a:t>Kolumbia </a:t>
                      </a:r>
                    </a:p>
                  </a:txBody>
                  <a:tcPr/>
                </a:tc>
                <a:tc>
                  <a:txBody>
                    <a:bodyPr/>
                    <a:lstStyle/>
                    <a:p>
                      <a:r>
                        <a:rPr lang="pl-PL" sz="2800" dirty="0"/>
                        <a:t>12,0</a:t>
                      </a:r>
                    </a:p>
                  </a:txBody>
                  <a:tcPr/>
                </a:tc>
                <a:extLst>
                  <a:ext uri="{0D108BD9-81ED-4DB2-BD59-A6C34878D82A}">
                    <a16:rowId xmlns:a16="http://schemas.microsoft.com/office/drawing/2014/main" val="10005"/>
                  </a:ext>
                </a:extLst>
              </a:tr>
              <a:tr h="370840">
                <a:tc>
                  <a:txBody>
                    <a:bodyPr/>
                    <a:lstStyle/>
                    <a:p>
                      <a:r>
                        <a:rPr lang="pl-PL" sz="2800" dirty="0"/>
                        <a:t>Włochy, Niemcy </a:t>
                      </a:r>
                    </a:p>
                  </a:txBody>
                  <a:tcPr/>
                </a:tc>
                <a:tc>
                  <a:txBody>
                    <a:bodyPr/>
                    <a:lstStyle/>
                    <a:p>
                      <a:r>
                        <a:rPr lang="pl-PL" sz="2800" dirty="0"/>
                        <a:t>  9,9</a:t>
                      </a:r>
                    </a:p>
                  </a:txBody>
                  <a:tcPr/>
                </a:tc>
                <a:extLst>
                  <a:ext uri="{0D108BD9-81ED-4DB2-BD59-A6C34878D82A}">
                    <a16:rowId xmlns:a16="http://schemas.microsoft.com/office/drawing/2014/main" val="10006"/>
                  </a:ext>
                </a:extLst>
              </a:tr>
              <a:tr h="370840">
                <a:tc>
                  <a:txBody>
                    <a:bodyPr/>
                    <a:lstStyle/>
                    <a:p>
                      <a:r>
                        <a:rPr lang="pl-PL" sz="2800" dirty="0"/>
                        <a:t>Chiny </a:t>
                      </a:r>
                    </a:p>
                  </a:txBody>
                  <a:tcPr/>
                </a:tc>
                <a:tc>
                  <a:txBody>
                    <a:bodyPr/>
                    <a:lstStyle/>
                    <a:p>
                      <a:r>
                        <a:rPr lang="pl-PL" sz="2800" dirty="0"/>
                        <a:t>  3,5 </a:t>
                      </a:r>
                    </a:p>
                  </a:txBody>
                  <a:tcPr/>
                </a:tc>
                <a:extLst>
                  <a:ext uri="{0D108BD9-81ED-4DB2-BD59-A6C34878D82A}">
                    <a16:rowId xmlns:a16="http://schemas.microsoft.com/office/drawing/2014/main" val="10007"/>
                  </a:ext>
                </a:extLst>
              </a:tr>
              <a:tr h="370840">
                <a:tc>
                  <a:txBody>
                    <a:bodyPr/>
                    <a:lstStyle/>
                    <a:p>
                      <a:r>
                        <a:rPr lang="pl-PL" sz="2800" dirty="0"/>
                        <a:t>Nigeria </a:t>
                      </a:r>
                    </a:p>
                  </a:txBody>
                  <a:tcPr>
                    <a:solidFill>
                      <a:schemeClr val="accent5">
                        <a:lumMod val="60000"/>
                        <a:lumOff val="40000"/>
                      </a:schemeClr>
                    </a:solidFill>
                  </a:tcPr>
                </a:tc>
                <a:tc>
                  <a:txBody>
                    <a:bodyPr/>
                    <a:lstStyle/>
                    <a:p>
                      <a:r>
                        <a:rPr lang="pl-PL" sz="2800" dirty="0"/>
                        <a:t>  3,1</a:t>
                      </a:r>
                    </a:p>
                  </a:txBody>
                  <a:tcPr>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3636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Anatomia depresji – demon w środku dnia</a:t>
            </a:r>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t="126" b="126"/>
          <a:stretch>
            <a:fillRect/>
          </a:stretch>
        </p:blipFill>
        <p:spPr/>
      </p:pic>
      <p:sp>
        <p:nvSpPr>
          <p:cNvPr id="6" name="Symbol zastępczy tekstu 5"/>
          <p:cNvSpPr>
            <a:spLocks noGrp="1"/>
          </p:cNvSpPr>
          <p:nvPr>
            <p:ph type="body" sz="half" idx="2"/>
          </p:nvPr>
        </p:nvSpPr>
        <p:spPr/>
        <p:txBody>
          <a:bodyPr>
            <a:normAutofit/>
          </a:bodyPr>
          <a:lstStyle/>
          <a:p>
            <a:r>
              <a:rPr lang="pl-PL" sz="2700" dirty="0"/>
              <a:t>Andrew Solomon </a:t>
            </a:r>
          </a:p>
        </p:txBody>
      </p:sp>
    </p:spTree>
    <p:extLst>
      <p:ext uri="{BB962C8B-B14F-4D97-AF65-F5344CB8AC3E}">
        <p14:creationId xmlns:p14="http://schemas.microsoft.com/office/powerpoint/2010/main" val="1813648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97427" y="1189759"/>
            <a:ext cx="8749146" cy="4613564"/>
          </a:xfrm>
          <a:prstGeom prst="rect">
            <a:avLst/>
          </a:prstGeom>
        </p:spPr>
      </p:pic>
    </p:spTree>
    <p:extLst>
      <p:ext uri="{BB962C8B-B14F-4D97-AF65-F5344CB8AC3E}">
        <p14:creationId xmlns:p14="http://schemas.microsoft.com/office/powerpoint/2010/main" val="33864570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311727" y="1376795"/>
            <a:ext cx="8489373" cy="3844637"/>
          </a:xfrm>
          <a:prstGeom prst="rect">
            <a:avLst/>
          </a:prstGeom>
        </p:spPr>
      </p:pic>
    </p:spTree>
    <p:extLst>
      <p:ext uri="{BB962C8B-B14F-4D97-AF65-F5344CB8AC3E}">
        <p14:creationId xmlns:p14="http://schemas.microsoft.com/office/powerpoint/2010/main" val="980132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69325" y="1543050"/>
            <a:ext cx="5988676" cy="4293483"/>
          </a:xfrm>
          <a:prstGeom prst="rect">
            <a:avLst/>
          </a:prstGeom>
        </p:spPr>
        <p:txBody>
          <a:bodyPr wrap="square">
            <a:spAutoFit/>
          </a:bodyPr>
          <a:lstStyle/>
          <a:p>
            <a:r>
              <a:rPr lang="pl-PL" sz="2100" dirty="0">
                <a:solidFill>
                  <a:srgbClr val="231F20"/>
                </a:solidFill>
                <a:latin typeface="VincentPl-Text"/>
              </a:rPr>
              <a:t>Mam poczucie niepełnosprawności fizycznej</a:t>
            </a:r>
          </a:p>
          <a:p>
            <a:r>
              <a:rPr lang="pl-PL" sz="2100" dirty="0">
                <a:solidFill>
                  <a:srgbClr val="231F20"/>
                </a:solidFill>
                <a:latin typeface="VincentPl-Text"/>
              </a:rPr>
              <a:t>i umysłowej. Na przykład w tym</a:t>
            </a:r>
          </a:p>
          <a:p>
            <a:r>
              <a:rPr lang="pl-PL" sz="2100" dirty="0">
                <a:solidFill>
                  <a:srgbClr val="231F20"/>
                </a:solidFill>
                <a:latin typeface="VincentPl-Text"/>
              </a:rPr>
              <a:t>tygodniu napisałem pierwszy od miesięcy</a:t>
            </a:r>
          </a:p>
          <a:p>
            <a:r>
              <a:rPr lang="pl-PL" sz="2100" dirty="0">
                <a:solidFill>
                  <a:srgbClr val="231F20"/>
                </a:solidFill>
                <a:latin typeface="VincentPl-Text"/>
              </a:rPr>
              <a:t>tekst. Wcześniej nie pisałem, bo to</a:t>
            </a:r>
          </a:p>
          <a:p>
            <a:r>
              <a:rPr lang="pl-PL" sz="2100" dirty="0">
                <a:solidFill>
                  <a:srgbClr val="231F20"/>
                </a:solidFill>
                <a:latin typeface="VincentPl-Text"/>
              </a:rPr>
              <a:t>było dla mnie za trudne. Przez parę najgorszych</a:t>
            </a:r>
          </a:p>
          <a:p>
            <a:r>
              <a:rPr lang="pl-PL" sz="2100" dirty="0">
                <a:solidFill>
                  <a:srgbClr val="231F20"/>
                </a:solidFill>
                <a:latin typeface="VincentPl-Text"/>
              </a:rPr>
              <a:t>dni robiłem korekty redaktorskie,</a:t>
            </a:r>
          </a:p>
          <a:p>
            <a:r>
              <a:rPr lang="pl-PL" sz="2100" dirty="0">
                <a:solidFill>
                  <a:srgbClr val="231F20"/>
                </a:solidFill>
                <a:latin typeface="VincentPl-Text"/>
              </a:rPr>
              <a:t>ale zaraz zapominałem, co zrobiłem.</a:t>
            </a:r>
          </a:p>
          <a:p>
            <a:r>
              <a:rPr lang="pl-PL" sz="2100" dirty="0">
                <a:solidFill>
                  <a:srgbClr val="231F20"/>
                </a:solidFill>
                <a:latin typeface="VincentPl-Text"/>
              </a:rPr>
              <a:t>To jest bardzo przygnębiające. Staram</a:t>
            </a:r>
          </a:p>
          <a:p>
            <a:r>
              <a:rPr lang="pl-PL" sz="2100" dirty="0">
                <a:solidFill>
                  <a:srgbClr val="231F20"/>
                </a:solidFill>
                <a:latin typeface="VincentPl-Text"/>
              </a:rPr>
              <a:t>się normalnie pracować, prowadzić korespondencję,</a:t>
            </a:r>
          </a:p>
          <a:p>
            <a:r>
              <a:rPr lang="pl-PL" sz="2100" dirty="0">
                <a:solidFill>
                  <a:srgbClr val="231F20"/>
                </a:solidFill>
                <a:latin typeface="VincentPl-Text"/>
              </a:rPr>
              <a:t>ale mam wrażenie, że poruszam</a:t>
            </a:r>
          </a:p>
          <a:p>
            <a:r>
              <a:rPr lang="pl-PL" sz="2100" dirty="0">
                <a:solidFill>
                  <a:srgbClr val="231F20"/>
                </a:solidFill>
                <a:latin typeface="VincentPl-Text"/>
              </a:rPr>
              <a:t>zardzewiałym mechanizmem, który</a:t>
            </a:r>
          </a:p>
          <a:p>
            <a:r>
              <a:rPr lang="pl-PL" sz="2100" dirty="0">
                <a:solidFill>
                  <a:srgbClr val="231F20"/>
                </a:solidFill>
                <a:latin typeface="VincentPl-Text"/>
              </a:rPr>
              <a:t>nieprzyjemnie zgrzyta.</a:t>
            </a:r>
            <a:endParaRPr lang="pl-PL" sz="2100" dirty="0">
              <a:solidFill>
                <a:prstClr val="black"/>
              </a:solidFill>
            </a:endParaRPr>
          </a:p>
        </p:txBody>
      </p:sp>
    </p:spTree>
    <p:extLst>
      <p:ext uri="{BB962C8B-B14F-4D97-AF65-F5344CB8AC3E}">
        <p14:creationId xmlns:p14="http://schemas.microsoft.com/office/powerpoint/2010/main" val="1744487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32586" y="1187027"/>
            <a:ext cx="4572000" cy="2677656"/>
          </a:xfrm>
          <a:prstGeom prst="rect">
            <a:avLst/>
          </a:prstGeom>
        </p:spPr>
        <p:txBody>
          <a:bodyPr>
            <a:spAutoFit/>
          </a:bodyPr>
          <a:lstStyle/>
          <a:p>
            <a:r>
              <a:rPr lang="pl-PL" sz="2400" dirty="0">
                <a:solidFill>
                  <a:srgbClr val="231F20"/>
                </a:solidFill>
                <a:latin typeface="VincentPl-Text"/>
              </a:rPr>
              <a:t>Depresja jest typową chorobą twórców, zwłaszcza pisarzy. Bo pisarz jest zwykle sam, tylko z kartką papieru. Jeżeli jest</a:t>
            </a:r>
          </a:p>
          <a:p>
            <a:r>
              <a:rPr lang="pl-PL" sz="2400" dirty="0">
                <a:solidFill>
                  <a:srgbClr val="231F20"/>
                </a:solidFill>
                <a:latin typeface="VincentPl-Text"/>
              </a:rPr>
              <a:t>grafomanem, jest szczęśliwy, natomiast jeżeli nim nie jest, to zawsze przeżywa wątpliwości.</a:t>
            </a:r>
            <a:endParaRPr lang="pl-PL" sz="2400" dirty="0">
              <a:solidFill>
                <a:prstClr val="black"/>
              </a:solidFill>
            </a:endParaRPr>
          </a:p>
        </p:txBody>
      </p:sp>
    </p:spTree>
    <p:extLst>
      <p:ext uri="{BB962C8B-B14F-4D97-AF65-F5344CB8AC3E}">
        <p14:creationId xmlns:p14="http://schemas.microsoft.com/office/powerpoint/2010/main" val="1525509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30122" y="2286806"/>
            <a:ext cx="5669924" cy="2354491"/>
          </a:xfrm>
          <a:prstGeom prst="rect">
            <a:avLst/>
          </a:prstGeom>
        </p:spPr>
        <p:txBody>
          <a:bodyPr wrap="square">
            <a:spAutoFit/>
          </a:bodyPr>
          <a:lstStyle/>
          <a:p>
            <a:r>
              <a:rPr lang="pl-PL" sz="2100" dirty="0">
                <a:solidFill>
                  <a:srgbClr val="231F20"/>
                </a:solidFill>
                <a:latin typeface="VincentPl-Text"/>
              </a:rPr>
              <a:t>Nie wiem. Jak będę się nad tym zastanawiał,</a:t>
            </a:r>
          </a:p>
          <a:p>
            <a:r>
              <a:rPr lang="pl-PL" sz="2100" dirty="0">
                <a:solidFill>
                  <a:srgbClr val="231F20"/>
                </a:solidFill>
                <a:latin typeface="VincentPl-Text"/>
              </a:rPr>
              <a:t>to już będę w czarnej dziurze. O depresji</a:t>
            </a:r>
          </a:p>
          <a:p>
            <a:r>
              <a:rPr lang="pl-PL" sz="2100" dirty="0">
                <a:solidFill>
                  <a:srgbClr val="231F20"/>
                </a:solidFill>
                <a:latin typeface="VincentPl-Text"/>
              </a:rPr>
              <a:t>nie myśli się jak o złamanej nodze</a:t>
            </a:r>
          </a:p>
          <a:p>
            <a:r>
              <a:rPr lang="pl-PL" sz="2100" dirty="0">
                <a:solidFill>
                  <a:srgbClr val="231F20"/>
                </a:solidFill>
                <a:latin typeface="VincentPl-Text"/>
              </a:rPr>
              <a:t>albo o chorobie zakaźnej. To jest jakaś</a:t>
            </a:r>
          </a:p>
          <a:p>
            <a:r>
              <a:rPr lang="pl-PL" sz="2100" dirty="0">
                <a:solidFill>
                  <a:srgbClr val="231F20"/>
                </a:solidFill>
                <a:latin typeface="VincentPl-Text"/>
              </a:rPr>
              <a:t>część mnie, to jestem ja, nic nie przychodzi</a:t>
            </a:r>
          </a:p>
          <a:p>
            <a:r>
              <a:rPr lang="pl-PL" sz="2100" dirty="0">
                <a:solidFill>
                  <a:srgbClr val="231F20"/>
                </a:solidFill>
                <a:latin typeface="VincentPl-Text"/>
              </a:rPr>
              <a:t>z zewnątrz, tylko ze środka. Nie mogę</a:t>
            </a:r>
          </a:p>
          <a:p>
            <a:r>
              <a:rPr lang="pl-PL" sz="2100" dirty="0">
                <a:solidFill>
                  <a:srgbClr val="231F20"/>
                </a:solidFill>
                <a:latin typeface="VincentPl-Text"/>
              </a:rPr>
              <a:t>się od tego uwolnić</a:t>
            </a:r>
            <a:endParaRPr lang="pl-PL" sz="2100" dirty="0">
              <a:solidFill>
                <a:prstClr val="black"/>
              </a:solidFill>
            </a:endParaRPr>
          </a:p>
        </p:txBody>
      </p:sp>
    </p:spTree>
    <p:extLst>
      <p:ext uri="{BB962C8B-B14F-4D97-AF65-F5344CB8AC3E}">
        <p14:creationId xmlns:p14="http://schemas.microsoft.com/office/powerpoint/2010/main" val="3464599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dwubiegunowych </a:t>
            </a:r>
          </a:p>
        </p:txBody>
      </p:sp>
      <p:graphicFrame>
        <p:nvGraphicFramePr>
          <p:cNvPr id="4" name="Symbol zastępczy zawartości 3"/>
          <p:cNvGraphicFramePr>
            <a:graphicFrameLocks noGrp="1"/>
          </p:cNvGraphicFramePr>
          <p:nvPr>
            <p:ph idx="1"/>
          </p:nvPr>
        </p:nvGraphicFramePr>
        <p:xfrm>
          <a:off x="961158" y="1958686"/>
          <a:ext cx="7200900" cy="3616586"/>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r>
                        <a:rPr lang="pl-PL" sz="1200" dirty="0">
                          <a:effectLst>
                            <a:outerShdw blurRad="38100" dist="38100" dir="2700000" algn="tl">
                              <a:srgbClr val="000000">
                                <a:alpha val="43137"/>
                              </a:srgbClr>
                            </a:outerShdw>
                          </a:effectLst>
                        </a:rPr>
                        <a:t>Konieczność dla rozpoznania manii/hipomanii jednocześnie wzmożonego nastroju i zwiększonej aktywności / energii</a:t>
                      </a:r>
                    </a:p>
                    <a:p>
                      <a:r>
                        <a:rPr lang="pl-PL" sz="1200" dirty="0">
                          <a:effectLst>
                            <a:outerShdw blurRad="38100" dist="38100" dir="2700000" algn="tl">
                              <a:srgbClr val="000000">
                                <a:alpha val="43137"/>
                              </a:srgbClr>
                            </a:outerShdw>
                          </a:effectLst>
                        </a:rPr>
                        <a:t>Zniesienie odrębnego epizodu mieszanego – wprowadzenie oznaczenia</a:t>
                      </a:r>
                      <a:r>
                        <a:rPr lang="pl-PL" sz="1200" baseline="0" dirty="0">
                          <a:effectLst>
                            <a:outerShdw blurRad="38100" dist="38100" dir="2700000" algn="tl">
                              <a:srgbClr val="000000">
                                <a:alpha val="43137"/>
                              </a:srgbClr>
                            </a:outerShdw>
                          </a:effectLst>
                        </a:rPr>
                        <a:t> epizod manii / hipomanii / depresji z cechami mieszanymi </a:t>
                      </a:r>
                      <a:endParaRPr lang="pl-PL" sz="12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Uniknięcie</a:t>
                      </a:r>
                      <a:r>
                        <a:rPr lang="pl-PL" sz="1200" baseline="0" dirty="0">
                          <a:effectLst>
                            <a:outerShdw blurRad="38100" dist="38100" dir="2700000" algn="tl">
                              <a:srgbClr val="000000">
                                <a:alpha val="43137"/>
                              </a:srgbClr>
                            </a:outerShdw>
                          </a:effectLst>
                        </a:rPr>
                        <a:t> braku trafności diagnostycznej na podstawie tylko </a:t>
                      </a:r>
                      <a:r>
                        <a:rPr lang="pl-PL" sz="1200" dirty="0">
                          <a:effectLst>
                            <a:outerShdw blurRad="38100" dist="38100" dir="2700000" algn="tl">
                              <a:srgbClr val="000000">
                                <a:alpha val="43137"/>
                              </a:srgbClr>
                            </a:outerShdw>
                          </a:effectLst>
                        </a:rPr>
                        <a:t>wzmożonego nastroju lub zwiększonej aktywności / energii</a:t>
                      </a:r>
                    </a:p>
                    <a:p>
                      <a:pPr marL="0" marR="0" indent="0" algn="l" defTabSz="457200" rtl="0" eaLnBrk="1" fontAlgn="auto" latinLnBrk="0" hangingPunct="1">
                        <a:lnSpc>
                          <a:spcPct val="100000"/>
                        </a:lnSpc>
                        <a:spcBef>
                          <a:spcPts val="0"/>
                        </a:spcBef>
                        <a:spcAft>
                          <a:spcPts val="0"/>
                        </a:spcAft>
                        <a:buClrTx/>
                        <a:buSzTx/>
                        <a:buFontTx/>
                        <a:buNone/>
                        <a:tabLst/>
                        <a:defRPr/>
                      </a:pPr>
                      <a:r>
                        <a:rPr lang="pl-PL" sz="1200" dirty="0">
                          <a:effectLst>
                            <a:outerShdw blurRad="38100" dist="38100" dir="2700000" algn="tl">
                              <a:srgbClr val="000000">
                                <a:alpha val="43137"/>
                              </a:srgbClr>
                            </a:outerShdw>
                          </a:effectLst>
                        </a:rPr>
                        <a:t>Nierealny wymóg</a:t>
                      </a:r>
                      <a:r>
                        <a:rPr lang="pl-PL" sz="1200" baseline="0" dirty="0">
                          <a:effectLst>
                            <a:outerShdw blurRad="38100" dist="38100" dir="2700000" algn="tl">
                              <a:srgbClr val="000000">
                                <a:alpha val="43137"/>
                              </a:srgbClr>
                            </a:outerShdw>
                          </a:effectLst>
                        </a:rPr>
                        <a:t> w DSM-IV  w epizodzie mieszanym jednocześnie pełnych cech manii/hipomanii/depresji</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034401">
                <a:tc>
                  <a:txBody>
                    <a:bodyPr/>
                    <a:lstStyle/>
                    <a:p>
                      <a:r>
                        <a:rPr lang="pl-PL" sz="1200" dirty="0">
                          <a:effectLst>
                            <a:outerShdw blurRad="38100" dist="38100" dir="2700000" algn="tl">
                              <a:srgbClr val="000000">
                                <a:alpha val="43137"/>
                              </a:srgbClr>
                            </a:outerShdw>
                          </a:effectLst>
                        </a:rPr>
                        <a:t>Diagnoza zaburzenia</a:t>
                      </a:r>
                      <a:r>
                        <a:rPr lang="pl-PL" sz="1200" baseline="0" dirty="0">
                          <a:effectLst>
                            <a:outerShdw blurRad="38100" dist="38100" dir="2700000" algn="tl">
                              <a:srgbClr val="000000">
                                <a:alpha val="43137"/>
                              </a:srgbClr>
                            </a:outerShdw>
                          </a:effectLst>
                        </a:rPr>
                        <a:t> dwubiegunowego typu II na podstawie danych z wywiadu o hipomanii z dostateczną ilością spełnianych objawów przy krótszym czasie trwania lub mniejszej ilości objawów przy dostatecznym czasie trwania (4 dni)</a:t>
                      </a:r>
                      <a:endParaRPr lang="pl-PL" sz="1200" dirty="0">
                        <a:effectLst>
                          <a:outerShdw blurRad="38100" dist="38100" dir="2700000" algn="tl">
                            <a:srgbClr val="000000">
                              <a:alpha val="43137"/>
                            </a:srgbClr>
                          </a:outerShdw>
                        </a:effectLst>
                      </a:endParaRPr>
                    </a:p>
                  </a:txBody>
                  <a:tcPr marL="68580" marR="68580" marT="34290" marB="34290"/>
                </a:tc>
                <a:tc>
                  <a:txBody>
                    <a:bodyPr/>
                    <a:lstStyle/>
                    <a:p>
                      <a:r>
                        <a:rPr lang="pl-PL" sz="1200" dirty="0">
                          <a:effectLst>
                            <a:outerShdw blurRad="38100" dist="38100" dir="2700000" algn="tl">
                              <a:srgbClr val="000000">
                                <a:alpha val="43137"/>
                              </a:srgbClr>
                            </a:outerShdw>
                          </a:effectLst>
                        </a:rPr>
                        <a:t>Realistyczne podejście do typu II</a:t>
                      </a:r>
                    </a:p>
                  </a:txBody>
                  <a:tcPr marL="68580" marR="68580" marT="34290" marB="34290"/>
                </a:tc>
                <a:extLst>
                  <a:ext uri="{0D108BD9-81ED-4DB2-BD59-A6C34878D82A}">
                    <a16:rowId xmlns:a16="http://schemas.microsoft.com/office/drawing/2014/main" val="10002"/>
                  </a:ext>
                </a:extLst>
              </a:tr>
              <a:tr h="1034401">
                <a:tc>
                  <a:txBody>
                    <a:bodyPr/>
                    <a:lstStyle/>
                    <a:p>
                      <a:r>
                        <a:rPr lang="pl-PL" sz="1200" dirty="0">
                          <a:effectLst>
                            <a:outerShdw blurRad="38100" dist="38100" dir="2700000" algn="tl">
                              <a:srgbClr val="000000">
                                <a:alpha val="43137"/>
                              </a:srgbClr>
                            </a:outerShdw>
                          </a:effectLst>
                        </a:rPr>
                        <a:t>Oznaczenie zaburzenia dwubiegunowego z cechami lękowymi</a:t>
                      </a:r>
                    </a:p>
                  </a:txBody>
                  <a:tcPr marL="68580" marR="68580" marT="34290" marB="34290"/>
                </a:tc>
                <a:tc>
                  <a:txBody>
                    <a:bodyPr/>
                    <a:lstStyle/>
                    <a:p>
                      <a:r>
                        <a:rPr lang="pl-PL" sz="1200" dirty="0">
                          <a:effectLst>
                            <a:outerShdw blurRad="38100" dist="38100" dir="2700000" algn="tl">
                              <a:srgbClr val="000000">
                                <a:alpha val="43137"/>
                              </a:srgbClr>
                            </a:outerShdw>
                          </a:effectLst>
                        </a:rPr>
                        <a:t>Brak dotychczasowych</a:t>
                      </a:r>
                      <a:r>
                        <a:rPr lang="pl-PL" sz="1200" baseline="0" dirty="0">
                          <a:effectLst>
                            <a:outerShdw blurRad="38100" dist="38100" dir="2700000" algn="tl">
                              <a:srgbClr val="000000">
                                <a:alpha val="43137"/>
                              </a:srgbClr>
                            </a:outerShdw>
                          </a:effectLst>
                        </a:rPr>
                        <a:t> kryteriów lęku w zaburzeniu dwubiegunowym przy dużej częstości zaburzeń lękowych w tej grupie chorych</a:t>
                      </a:r>
                      <a:endParaRPr lang="pl-PL" sz="12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2268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nvPr>
        </p:nvGraphicFramePr>
        <p:xfrm>
          <a:off x="961158" y="1958687"/>
          <a:ext cx="7200900" cy="3717565"/>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2658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err="1">
                          <a:effectLst>
                            <a:outerShdw blurRad="38100" dist="38100" dir="2700000" algn="tl">
                              <a:srgbClr val="000000">
                                <a:alpha val="43137"/>
                              </a:srgbClr>
                            </a:outerShdw>
                          </a:effectLst>
                        </a:rPr>
                        <a:t>Disruptive</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mood</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dysregulation</a:t>
                      </a:r>
                      <a:r>
                        <a:rPr lang="pl-PL" sz="1400" dirty="0">
                          <a:effectLst>
                            <a:outerShdw blurRad="38100" dist="38100" dir="2700000" algn="tl">
                              <a:srgbClr val="000000">
                                <a:alpha val="43137"/>
                              </a:srgbClr>
                            </a:outerShdw>
                          </a:effectLst>
                        </a:rPr>
                        <a:t> </a:t>
                      </a:r>
                      <a:r>
                        <a:rPr lang="pl-PL" sz="1400" dirty="0" err="1">
                          <a:effectLst>
                            <a:outerShdw blurRad="38100" dist="38100" dir="2700000" algn="tl">
                              <a:srgbClr val="000000">
                                <a:alpha val="43137"/>
                              </a:srgbClr>
                            </a:outerShdw>
                          </a:effectLst>
                        </a:rPr>
                        <a:t>disorder</a:t>
                      </a:r>
                      <a:r>
                        <a:rPr lang="pl-PL" sz="1400" dirty="0">
                          <a:effectLst>
                            <a:outerShdw blurRad="38100" dist="38100" dir="2700000" algn="tl">
                              <a:srgbClr val="000000">
                                <a:alpha val="43137"/>
                              </a:srgbClr>
                            </a:outerShdw>
                          </a:effectLst>
                        </a:rPr>
                        <a:t> – dla osób przed 18 r. ż. wykazującym częstą drażliwość i częste,</a:t>
                      </a:r>
                      <a:r>
                        <a:rPr lang="pl-PL" sz="1400" baseline="0" dirty="0">
                          <a:effectLst>
                            <a:outerShdw blurRad="38100" dist="38100" dir="2700000" algn="tl">
                              <a:srgbClr val="000000">
                                <a:alpha val="43137"/>
                              </a:srgbClr>
                            </a:outerShdw>
                          </a:effectLst>
                        </a:rPr>
                        <a:t> krańcowe, wynikające z nastroju zaburzenia zachowania</a:t>
                      </a:r>
                      <a:endParaRPr lang="pl-PL" sz="1400" dirty="0">
                        <a:effectLst>
                          <a:outerShdw blurRad="38100" dist="38100" dir="2700000" algn="tl">
                            <a:srgbClr val="000000">
                              <a:alpha val="43137"/>
                            </a:srgbClr>
                          </a:outerShdw>
                        </a:effectLst>
                      </a:endParaRPr>
                    </a:p>
                    <a:p>
                      <a:endParaRPr lang="pl-PL" sz="14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400" dirty="0">
                          <a:effectLst>
                            <a:outerShdw blurRad="38100" dist="38100" dir="2700000" algn="tl">
                              <a:srgbClr val="000000">
                                <a:alpha val="43137"/>
                              </a:srgbClr>
                            </a:outerShdw>
                          </a:effectLst>
                        </a:rPr>
                        <a:t>Celem odróżnienia od wczesnych zaburzeń dwubiegunowych </a:t>
                      </a:r>
                    </a:p>
                  </a:txBody>
                  <a:tcPr marL="68580" marR="68580" marT="34290" marB="34290"/>
                </a:tc>
                <a:extLst>
                  <a:ext uri="{0D108BD9-81ED-4DB2-BD59-A6C34878D82A}">
                    <a16:rowId xmlns:a16="http://schemas.microsoft.com/office/drawing/2014/main" val="10001"/>
                  </a:ext>
                </a:extLst>
              </a:tr>
              <a:tr h="1097280">
                <a:tc>
                  <a:txBody>
                    <a:bodyPr/>
                    <a:lstStyle/>
                    <a:p>
                      <a:r>
                        <a:rPr lang="pl-PL" sz="1400" dirty="0" err="1">
                          <a:effectLst>
                            <a:outerShdw blurRad="38100" dist="38100" dir="2700000" algn="tl">
                              <a:srgbClr val="000000">
                                <a:alpha val="43137"/>
                              </a:srgbClr>
                            </a:outerShdw>
                          </a:effectLst>
                        </a:rPr>
                        <a:t>Premenstrualne</a:t>
                      </a:r>
                      <a:r>
                        <a:rPr lang="pl-PL" sz="1400" dirty="0">
                          <a:effectLst>
                            <a:outerShdw blurRad="38100" dist="38100" dir="2700000" algn="tl">
                              <a:srgbClr val="000000">
                                <a:alpha val="43137"/>
                              </a:srgbClr>
                            </a:outerShdw>
                          </a:effectLst>
                        </a:rPr>
                        <a:t> zaburzenia </a:t>
                      </a:r>
                      <a:r>
                        <a:rPr lang="pl-PL" sz="1400" dirty="0" err="1">
                          <a:effectLst>
                            <a:outerShdw blurRad="38100" dist="38100" dir="2700000" algn="tl">
                              <a:srgbClr val="000000">
                                <a:alpha val="43137"/>
                              </a:srgbClr>
                            </a:outerShdw>
                          </a:effectLst>
                        </a:rPr>
                        <a:t>dysforyczne</a:t>
                      </a:r>
                      <a:r>
                        <a:rPr lang="pl-PL" sz="1400" baseline="0" dirty="0">
                          <a:effectLst>
                            <a:outerShdw blurRad="38100" dist="38100" dir="2700000" algn="tl">
                              <a:srgbClr val="000000">
                                <a:alpha val="43137"/>
                              </a:srgbClr>
                            </a:outerShdw>
                          </a:effectLst>
                        </a:rPr>
                        <a:t>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Przesunięcie z grupy „zaburzenia psychiczne wymagające dalszej oceny” – trafność diagnostyczna zweryfikowana w czasie DSM-IV,</a:t>
                      </a:r>
                      <a:r>
                        <a:rPr lang="pl-PL" sz="1400" baseline="0" dirty="0">
                          <a:effectLst>
                            <a:outerShdw blurRad="38100" dist="38100" dir="2700000" algn="tl">
                              <a:srgbClr val="000000">
                                <a:alpha val="43137"/>
                              </a:srgbClr>
                            </a:outerShdw>
                          </a:effectLst>
                        </a:rPr>
                        <a:t> również na podstawie specyficznych metod terapii i wyodrębnienia z PMS</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1034401">
                <a:tc>
                  <a:txBody>
                    <a:bodyPr/>
                    <a:lstStyle/>
                    <a:p>
                      <a:r>
                        <a:rPr lang="pl-PL" sz="1400" dirty="0">
                          <a:effectLst>
                            <a:outerShdw blurRad="38100" dist="38100" dir="2700000" algn="tl">
                              <a:srgbClr val="000000">
                                <a:alpha val="43137"/>
                              </a:srgbClr>
                            </a:outerShdw>
                          </a:effectLst>
                        </a:rPr>
                        <a:t>Połączenie dystymii i przewlekłego</a:t>
                      </a:r>
                      <a:r>
                        <a:rPr lang="pl-PL" sz="1400" baseline="0" dirty="0">
                          <a:effectLst>
                            <a:outerShdw blurRad="38100" dist="38100" dir="2700000" algn="tl">
                              <a:srgbClr val="000000">
                                <a:alpha val="43137"/>
                              </a:srgbClr>
                            </a:outerShdw>
                          </a:effectLst>
                        </a:rPr>
                        <a:t> zaburzenia depresyjnego w jedną grupę – przetrwałe zaburzenia depresyjne </a:t>
                      </a:r>
                      <a:endParaRPr lang="pl-PL" sz="1400" dirty="0">
                        <a:effectLst>
                          <a:outerShdw blurRad="38100" dist="38100" dir="2700000" algn="tl">
                            <a:srgbClr val="000000">
                              <a:alpha val="43137"/>
                            </a:srgbClr>
                          </a:outerShdw>
                        </a:effectLst>
                      </a:endParaRPr>
                    </a:p>
                  </a:txBody>
                  <a:tcPr marL="68580" marR="68580" marT="34290" marB="34290"/>
                </a:tc>
                <a:tc>
                  <a:txBody>
                    <a:bodyPr/>
                    <a:lstStyle/>
                    <a:p>
                      <a:r>
                        <a:rPr lang="pl-PL" sz="1400" dirty="0">
                          <a:effectLst>
                            <a:outerShdw blurRad="38100" dist="38100" dir="2700000" algn="tl">
                              <a:srgbClr val="000000">
                                <a:alpha val="43137"/>
                              </a:srgbClr>
                            </a:outerShdw>
                          </a:effectLst>
                        </a:rPr>
                        <a:t>Niezdolność do zróżnicowania zaburzeń na podstawie </a:t>
                      </a:r>
                      <a:r>
                        <a:rPr lang="pl-PL" sz="1400" dirty="0" err="1">
                          <a:effectLst>
                            <a:outerShdw blurRad="38100" dist="38100" dir="2700000" algn="tl">
                              <a:srgbClr val="000000">
                                <a:alpha val="43137"/>
                              </a:srgbClr>
                            </a:outerShdw>
                          </a:effectLst>
                        </a:rPr>
                        <a:t>symptomatologicznej</a:t>
                      </a:r>
                      <a:r>
                        <a:rPr lang="pl-PL" sz="1400" baseline="0" dirty="0">
                          <a:effectLst>
                            <a:outerShdw blurRad="38100" dist="38100" dir="2700000" algn="tl">
                              <a:srgbClr val="000000">
                                <a:alpha val="43137"/>
                              </a:srgbClr>
                            </a:outerShdw>
                          </a:effectLst>
                        </a:rPr>
                        <a:t> i czasu trwania </a:t>
                      </a:r>
                      <a:endParaRPr lang="pl-PL" sz="14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3089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161" y="1178213"/>
            <a:ext cx="7200897" cy="977900"/>
          </a:xfrm>
        </p:spPr>
        <p:txBody>
          <a:bodyPr>
            <a:normAutofit/>
          </a:bodyPr>
          <a:lstStyle/>
          <a:p>
            <a:r>
              <a:rPr lang="pl-PL" sz="2400" dirty="0"/>
              <a:t>Spektrum zaburzeń depresyjnych</a:t>
            </a:r>
          </a:p>
        </p:txBody>
      </p:sp>
      <p:graphicFrame>
        <p:nvGraphicFramePr>
          <p:cNvPr id="4" name="Symbol zastępczy zawartości 3"/>
          <p:cNvGraphicFramePr>
            <a:graphicFrameLocks noGrp="1"/>
          </p:cNvGraphicFramePr>
          <p:nvPr>
            <p:ph idx="1"/>
          </p:nvPr>
        </p:nvGraphicFramePr>
        <p:xfrm>
          <a:off x="961158" y="1958687"/>
          <a:ext cx="7200900" cy="3557219"/>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74320">
                <a:tc>
                  <a:txBody>
                    <a:bodyPr/>
                    <a:lstStyle/>
                    <a:p>
                      <a:r>
                        <a:rPr lang="pl-PL" sz="1400" dirty="0"/>
                        <a:t>Zmiana </a:t>
                      </a:r>
                    </a:p>
                  </a:txBody>
                  <a:tcPr marL="68580" marR="68580" marT="34290" marB="34290"/>
                </a:tc>
                <a:tc>
                  <a:txBody>
                    <a:bodyPr/>
                    <a:lstStyle/>
                    <a:p>
                      <a:r>
                        <a:rPr lang="pl-PL" sz="1400" dirty="0"/>
                        <a:t>Uzasadnienie </a:t>
                      </a:r>
                    </a:p>
                  </a:txBody>
                  <a:tcPr marL="68580" marR="68580" marT="34290" marB="34290"/>
                </a:tc>
                <a:extLst>
                  <a:ext uri="{0D108BD9-81ED-4DB2-BD59-A6C34878D82A}">
                    <a16:rowId xmlns:a16="http://schemas.microsoft.com/office/drawing/2014/main" val="10000"/>
                  </a:ext>
                </a:extLst>
              </a:tr>
              <a:tr h="1348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Duże</a:t>
                      </a:r>
                      <a:r>
                        <a:rPr lang="pl-PL" sz="1100" baseline="0" dirty="0">
                          <a:effectLst>
                            <a:outerShdw blurRad="38100" dist="38100" dir="2700000" algn="tl">
                              <a:srgbClr val="000000">
                                <a:alpha val="43137"/>
                              </a:srgbClr>
                            </a:outerShdw>
                          </a:effectLst>
                        </a:rPr>
                        <a:t> zaburzenie depresyjne:</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Podkreślenie znaczenia diagnostycznego </a:t>
                      </a:r>
                      <a:r>
                        <a:rPr lang="pl-PL" sz="1100" baseline="0" dirty="0" err="1">
                          <a:effectLst>
                            <a:outerShdw blurRad="38100" dist="38100" dir="2700000" algn="tl">
                              <a:srgbClr val="000000">
                                <a:alpha val="43137"/>
                              </a:srgbClr>
                            </a:outerShdw>
                          </a:effectLst>
                        </a:rPr>
                        <a:t>dystresu</a:t>
                      </a:r>
                      <a:r>
                        <a:rPr lang="pl-PL" sz="1100" baseline="0" dirty="0">
                          <a:effectLst>
                            <a:outerShdw blurRad="38100" dist="38100" dir="2700000" algn="tl">
                              <a:srgbClr val="000000">
                                <a:alpha val="43137"/>
                              </a:srgbClr>
                            </a:outerShdw>
                          </a:effectLst>
                        </a:rPr>
                        <a:t> i pogorszenia funkcjonalnego</a:t>
                      </a:r>
                    </a:p>
                    <a:p>
                      <a:pPr marL="0" marR="0" indent="0" algn="l" defTabSz="457200" rtl="0" eaLnBrk="1" fontAlgn="auto" latinLnBrk="0" hangingPunct="1">
                        <a:lnSpc>
                          <a:spcPct val="100000"/>
                        </a:lnSpc>
                        <a:spcBef>
                          <a:spcPts val="0"/>
                        </a:spcBef>
                        <a:spcAft>
                          <a:spcPts val="0"/>
                        </a:spcAft>
                        <a:buClrTx/>
                        <a:buSzTx/>
                        <a:buFontTx/>
                        <a:buNone/>
                        <a:tabLst/>
                        <a:defRPr/>
                      </a:pPr>
                      <a:r>
                        <a:rPr lang="pl-PL" sz="1100" baseline="0" dirty="0">
                          <a:effectLst>
                            <a:outerShdw blurRad="38100" dist="38100" dir="2700000" algn="tl">
                              <a:srgbClr val="000000">
                                <a:alpha val="43137"/>
                              </a:srgbClr>
                            </a:outerShdw>
                          </a:effectLst>
                        </a:rPr>
                        <a:t>Jeśli z objawami depresji występują co najmniej 3 cechy manii (ale nie w stopniu upoważniającym diagnozę epizodu manii) </a:t>
                      </a:r>
                      <a:r>
                        <a:rPr lang="pl-PL" sz="1100" baseline="0" dirty="0" err="1">
                          <a:effectLst>
                            <a:outerShdw blurRad="38100" dist="38100" dir="2700000" algn="tl">
                              <a:srgbClr val="000000">
                                <a:alpha val="43137"/>
                              </a:srgbClr>
                            </a:outerShdw>
                          </a:effectLst>
                        </a:rPr>
                        <a:t>zaznczenie</a:t>
                      </a:r>
                      <a:r>
                        <a:rPr lang="pl-PL" sz="1100" baseline="0" dirty="0">
                          <a:effectLst>
                            <a:outerShdw blurRad="38100" dist="38100" dir="2700000" algn="tl">
                              <a:srgbClr val="000000">
                                <a:alpha val="43137"/>
                              </a:srgbClr>
                            </a:outerShdw>
                          </a:effectLst>
                        </a:rPr>
                        <a:t> – depresja z cechami mieszanymi, ale bez przesądzania o diagnozie zaburzenia dwubiegunowego </a:t>
                      </a:r>
                      <a:endParaRPr lang="pl-PL" sz="1100" dirty="0">
                        <a:effectLst>
                          <a:outerShdw blurRad="38100" dist="38100" dir="2700000" algn="tl">
                            <a:srgbClr val="000000">
                              <a:alpha val="43137"/>
                            </a:srgbClr>
                          </a:outerShdw>
                        </a:effectLst>
                      </a:endParaRPr>
                    </a:p>
                    <a:p>
                      <a:endParaRPr lang="pl-PL" sz="1100" dirty="0">
                        <a:effectLst>
                          <a:outerShdw blurRad="38100" dist="38100" dir="2700000" algn="tl">
                            <a:srgbClr val="000000">
                              <a:alpha val="43137"/>
                            </a:srgbClr>
                          </a:outerShdw>
                        </a:effectLst>
                      </a:endParaRP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Istotność dążenia do remisji funkcjonalnej obok objawowej</a:t>
                      </a:r>
                    </a:p>
                    <a:p>
                      <a:pPr marL="0" marR="0" indent="0" algn="l" defTabSz="457200" rtl="0" eaLnBrk="1" fontAlgn="auto" latinLnBrk="0" hangingPunct="1">
                        <a:lnSpc>
                          <a:spcPct val="100000"/>
                        </a:lnSpc>
                        <a:spcBef>
                          <a:spcPts val="0"/>
                        </a:spcBef>
                        <a:spcAft>
                          <a:spcPts val="0"/>
                        </a:spcAft>
                        <a:buClrTx/>
                        <a:buSzTx/>
                        <a:buFontTx/>
                        <a:buNone/>
                        <a:tabLst/>
                        <a:defRPr/>
                      </a:pPr>
                      <a:endParaRPr lang="pl-PL" sz="1100" dirty="0">
                        <a:effectLst>
                          <a:outerShdw blurRad="38100" dist="38100" dir="2700000" algn="tl">
                            <a:srgbClr val="000000">
                              <a:alpha val="43137"/>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pl-PL" sz="1100" dirty="0">
                          <a:effectLst>
                            <a:outerShdw blurRad="38100" dist="38100" dir="2700000" algn="tl">
                              <a:srgbClr val="000000">
                                <a:alpha val="43137"/>
                              </a:srgbClr>
                            </a:outerShdw>
                          </a:effectLst>
                        </a:rPr>
                        <a:t>Znaczenie</a:t>
                      </a:r>
                      <a:r>
                        <a:rPr lang="pl-PL" sz="1100" baseline="0" dirty="0">
                          <a:effectLst>
                            <a:outerShdw blurRad="38100" dist="38100" dir="2700000" algn="tl">
                              <a:srgbClr val="000000">
                                <a:alpha val="43137"/>
                              </a:srgbClr>
                            </a:outerShdw>
                          </a:effectLst>
                        </a:rPr>
                        <a:t> niektórych objawów maniakalnych w diagnozie depresji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1"/>
                  </a:ext>
                </a:extLst>
              </a:tr>
              <a:tr h="1179880">
                <a:tc>
                  <a:txBody>
                    <a:bodyPr/>
                    <a:lstStyle/>
                    <a:p>
                      <a:r>
                        <a:rPr lang="pl-PL" sz="1100" dirty="0">
                          <a:effectLst>
                            <a:outerShdw blurRad="38100" dist="38100" dir="2700000" algn="tl">
                              <a:srgbClr val="000000">
                                <a:alpha val="43137"/>
                              </a:srgbClr>
                            </a:outerShdw>
                          </a:effectLst>
                        </a:rPr>
                        <a:t>Wykluczenie reakcji żałoby:</a:t>
                      </a:r>
                    </a:p>
                    <a:p>
                      <a:r>
                        <a:rPr lang="pl-PL" sz="1100" dirty="0">
                          <a:effectLst>
                            <a:outerShdw blurRad="38100" dist="38100" dir="2700000" algn="tl">
                              <a:srgbClr val="000000">
                                <a:alpha val="43137"/>
                              </a:srgbClr>
                            </a:outerShdw>
                          </a:effectLst>
                        </a:rPr>
                        <a:t>Możliwość rozpoznania</a:t>
                      </a:r>
                      <a:r>
                        <a:rPr lang="pl-PL" sz="1100" baseline="0" dirty="0">
                          <a:effectLst>
                            <a:outerShdw blurRad="38100" dist="38100" dir="2700000" algn="tl">
                              <a:srgbClr val="000000">
                                <a:alpha val="43137"/>
                              </a:srgbClr>
                            </a:outerShdw>
                          </a:effectLst>
                        </a:rPr>
                        <a:t> dużej depresji, gdy objawy depresyjne występują w okresie do 2 miesięcy po stracie osoby bliskiej (i kochanej) – diagnoza reakcji żałoby możliwa tylko w dwa miesiące po stracie</a:t>
                      </a:r>
                      <a:endParaRPr lang="pl-PL" sz="1100" dirty="0">
                        <a:effectLst>
                          <a:outerShdw blurRad="38100" dist="38100" dir="2700000" algn="tl">
                            <a:srgbClr val="000000">
                              <a:alpha val="43137"/>
                            </a:srgbClr>
                          </a:outerShdw>
                        </a:effectLst>
                      </a:endParaRPr>
                    </a:p>
                  </a:txBody>
                  <a:tcPr marL="68580" marR="68580" marT="34290" marB="34290"/>
                </a:tc>
                <a:tc>
                  <a:txBody>
                    <a:bodyPr/>
                    <a:lstStyle/>
                    <a:p>
                      <a:r>
                        <a:rPr lang="pl-PL" sz="1100" dirty="0">
                          <a:effectLst>
                            <a:outerShdw blurRad="38100" dist="38100" dir="2700000" algn="tl">
                              <a:srgbClr val="000000">
                                <a:alpha val="43137"/>
                              </a:srgbClr>
                            </a:outerShdw>
                          </a:effectLst>
                        </a:rPr>
                        <a:t>Możliwość wystąpienia reakcji żałoby nawet w dwa lata po stracie</a:t>
                      </a:r>
                    </a:p>
                    <a:p>
                      <a:r>
                        <a:rPr lang="pl-PL" sz="1100" dirty="0">
                          <a:effectLst>
                            <a:outerShdw blurRad="38100" dist="38100" dir="2700000" algn="tl">
                              <a:srgbClr val="000000">
                                <a:alpha val="43137"/>
                              </a:srgbClr>
                            </a:outerShdw>
                          </a:effectLst>
                        </a:rPr>
                        <a:t>Strata jako stresor psychosocjalny może precypitować epizod depresji</a:t>
                      </a:r>
                    </a:p>
                    <a:p>
                      <a:r>
                        <a:rPr lang="pl-PL" sz="1100" dirty="0">
                          <a:effectLst>
                            <a:outerShdw blurRad="38100" dist="38100" dir="2700000" algn="tl">
                              <a:srgbClr val="000000">
                                <a:alpha val="43137"/>
                              </a:srgbClr>
                            </a:outerShdw>
                          </a:effectLst>
                        </a:rPr>
                        <a:t>Występowanie rodzinne epizodów depresji nie reaktywnej u osób podatnych na epizod depresji w czasie reakcji żałoby</a:t>
                      </a:r>
                    </a:p>
                    <a:p>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2"/>
                  </a:ext>
                </a:extLst>
              </a:tr>
              <a:tr h="623519">
                <a:tc>
                  <a:txBody>
                    <a:bodyPr/>
                    <a:lstStyle/>
                    <a:p>
                      <a:r>
                        <a:rPr lang="pl-PL" sz="1100" dirty="0">
                          <a:effectLst>
                            <a:outerShdw blurRad="38100" dist="38100" dir="2700000" algn="tl">
                              <a:srgbClr val="000000">
                                <a:alpha val="43137"/>
                              </a:srgbClr>
                            </a:outerShdw>
                          </a:effectLst>
                        </a:rPr>
                        <a:t>Włączanie oznaczeń depresji z aktywnością samobójczą, cechami mieszanymi, z objawami lękowymi</a:t>
                      </a:r>
                    </a:p>
                  </a:txBody>
                  <a:tcPr marL="68580" marR="68580" marT="34290" marB="34290"/>
                </a:tc>
                <a:tc>
                  <a:txBody>
                    <a:bodyPr/>
                    <a:lstStyle/>
                    <a:p>
                      <a:r>
                        <a:rPr lang="pl-PL" sz="1100" dirty="0">
                          <a:effectLst>
                            <a:outerShdw blurRad="38100" dist="38100" dir="2700000" algn="tl">
                              <a:srgbClr val="000000">
                                <a:alpha val="43137"/>
                              </a:srgbClr>
                            </a:outerShdw>
                          </a:effectLst>
                        </a:rPr>
                        <a:t>Specyfika planu</a:t>
                      </a:r>
                      <a:r>
                        <a:rPr lang="pl-PL" sz="1100" baseline="0" dirty="0">
                          <a:effectLst>
                            <a:outerShdw blurRad="38100" dist="38100" dir="2700000" algn="tl">
                              <a:srgbClr val="000000">
                                <a:alpha val="43137"/>
                              </a:srgbClr>
                            </a:outerShdw>
                          </a:effectLst>
                        </a:rPr>
                        <a:t> terapii </a:t>
                      </a:r>
                      <a:endParaRPr lang="pl-PL" sz="1100" dirty="0">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6408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D39306F7-312B-4448-A4EB-9EE25792512B}"/>
              </a:ext>
            </a:extLst>
          </p:cNvPr>
          <p:cNvPicPr>
            <a:picLocks noChangeAspect="1"/>
          </p:cNvPicPr>
          <p:nvPr/>
        </p:nvPicPr>
        <p:blipFill>
          <a:blip r:embed="rId2"/>
          <a:stretch>
            <a:fillRect/>
          </a:stretch>
        </p:blipFill>
        <p:spPr>
          <a:xfrm>
            <a:off x="0" y="138739"/>
            <a:ext cx="9144000" cy="6580521"/>
          </a:xfrm>
          <a:prstGeom prst="rect">
            <a:avLst/>
          </a:prstGeom>
        </p:spPr>
      </p:pic>
    </p:spTree>
    <p:extLst>
      <p:ext uri="{BB962C8B-B14F-4D97-AF65-F5344CB8AC3E}">
        <p14:creationId xmlns:p14="http://schemas.microsoft.com/office/powerpoint/2010/main" val="3488777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Motyw11">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22">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6115</Words>
  <Application>Microsoft Office PowerPoint</Application>
  <PresentationFormat>Pokaz na ekranie (4:3)</PresentationFormat>
  <Paragraphs>984</Paragraphs>
  <Slides>103</Slides>
  <Notes>54</Notes>
  <HiddenSlides>0</HiddenSlides>
  <MMClips>0</MMClips>
  <ScaleCrop>false</ScaleCrop>
  <HeadingPairs>
    <vt:vector size="8" baseType="variant">
      <vt:variant>
        <vt:lpstr>Używane czcionki</vt:lpstr>
      </vt:variant>
      <vt:variant>
        <vt:i4>16</vt:i4>
      </vt:variant>
      <vt:variant>
        <vt:lpstr>Motyw</vt:lpstr>
      </vt:variant>
      <vt:variant>
        <vt:i4>4</vt:i4>
      </vt:variant>
      <vt:variant>
        <vt:lpstr>Osadzone serwery OLE</vt:lpstr>
      </vt:variant>
      <vt:variant>
        <vt:i4>2</vt:i4>
      </vt:variant>
      <vt:variant>
        <vt:lpstr>Tytuły slajdów</vt:lpstr>
      </vt:variant>
      <vt:variant>
        <vt:i4>103</vt:i4>
      </vt:variant>
    </vt:vector>
  </HeadingPairs>
  <TitlesOfParts>
    <vt:vector size="125" baseType="lpstr">
      <vt:lpstr>Arial</vt:lpstr>
      <vt:lpstr>Book Antiqua</vt:lpstr>
      <vt:lpstr>Candara</vt:lpstr>
      <vt:lpstr>Century Schoolbook</vt:lpstr>
      <vt:lpstr>Comic Sans MS</vt:lpstr>
      <vt:lpstr>Flama-Semibold</vt:lpstr>
      <vt:lpstr>Garamond</vt:lpstr>
      <vt:lpstr>Georgia</vt:lpstr>
      <vt:lpstr>Monotype Sorts</vt:lpstr>
      <vt:lpstr>Rockwell</vt:lpstr>
      <vt:lpstr>Symbol</vt:lpstr>
      <vt:lpstr>Tahoma</vt:lpstr>
      <vt:lpstr>Times New Roman</vt:lpstr>
      <vt:lpstr>VincentPl-Text</vt:lpstr>
      <vt:lpstr>Wingdings</vt:lpstr>
      <vt:lpstr>Wingdings 2</vt:lpstr>
      <vt:lpstr>Motyw11</vt:lpstr>
      <vt:lpstr>Motyw22</vt:lpstr>
      <vt:lpstr>Custom Design</vt:lpstr>
      <vt:lpstr>Organiczny</vt:lpstr>
      <vt:lpstr>Obraz - mapa bitowa</vt:lpstr>
      <vt:lpstr>Wykres</vt:lpstr>
      <vt:lpstr>Wykład IV Zaburzenia afektywne część I</vt:lpstr>
      <vt:lpstr>Depresja </vt:lpstr>
      <vt:lpstr>Pacjenci z wysokim ryzykiem depresji</vt:lpstr>
      <vt:lpstr>7 koniecznych pytań do zadania osobie z ryzykiem depresji – czy w ciągu ostatnich 2 tygodni cierpiał /a Pan/i Depresja (tendencje suicydialne)</vt:lpstr>
      <vt:lpstr>Prezentacja programu PowerPoint</vt:lpstr>
      <vt:lpstr>Prezentacja programu PowerPoint</vt:lpstr>
      <vt:lpstr>Prezentacja programu PowerPoint</vt:lpstr>
      <vt:lpstr>Prezentacja programu PowerPoint</vt:lpstr>
      <vt:lpstr>Częstość depresji w różnych obszarach Świata </vt:lpstr>
      <vt:lpstr>Czy depresja jest chorobą kobiet?</vt:lpstr>
      <vt:lpstr>Depresja – zaburzenie psychiczne #1</vt:lpstr>
      <vt:lpstr>Czynniki ryzyka wystąpienia depresji </vt:lpstr>
      <vt:lpstr>Związek między neurotyzmem a depresją </vt:lpstr>
      <vt:lpstr>Wpływ wydarzeń życiowych na występowanie depresji </vt:lpstr>
      <vt:lpstr>Genetyka depresji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Ból i depresja </vt:lpstr>
      <vt:lpstr>Depresja boli </vt:lpstr>
      <vt:lpstr>Prezentacja programu PowerPoint</vt:lpstr>
      <vt:lpstr>American College of Rheumatology (ACR) Kryteria FM</vt:lpstr>
      <vt:lpstr>FM a depresja </vt:lpstr>
      <vt:lpstr>Prezentacja programu PowerPoint</vt:lpstr>
      <vt:lpstr>Kryteria diagnostyczne CFS</vt:lpstr>
      <vt:lpstr>Prezentacja programu PowerPoint</vt:lpstr>
      <vt:lpstr>Prezentacja programu PowerPoint</vt:lpstr>
      <vt:lpstr>Prezentacja programu PowerPoint</vt:lpstr>
      <vt:lpstr>Prezentacja programu PowerPoint</vt:lpstr>
      <vt:lpstr>Depresja psychotyczna </vt:lpstr>
      <vt:lpstr>Kryteria i problemy  diagnostyczne depresji z cechami psychotycznymi wg DSM-IV (296.x4) </vt:lpstr>
      <vt:lpstr>Epidemiologia depresji psychotycznej</vt:lpstr>
      <vt:lpstr>Psychotyczność w CHAJ czy CHAD </vt:lpstr>
      <vt:lpstr>Dane genetyczne</vt:lpstr>
      <vt:lpstr>Biologiczne „markery” depresji psychotycznej (vs. depresja niepsychotyczna)</vt:lpstr>
      <vt:lpstr>Kliniczne  „markery” depresji psychotycznej (vs. depresja niepsychotyczna)</vt:lpstr>
      <vt:lpstr>Kliniczne markery depresji psychotycznej w wieku późniejszym w porównaniu z osobami młodszymi i markery depresji psychotycznej w okresie dojrzewania </vt:lpstr>
      <vt:lpstr>Poporodowa depresja psychotyczna </vt:lpstr>
      <vt:lpstr>Prezentacja programu PowerPoint</vt:lpstr>
      <vt:lpstr>o ile migrena zwiększa częstość występowania lęku i depresji? </vt:lpstr>
      <vt:lpstr>depresje wśród osób ze stwardnieniem rozsianym</vt:lpstr>
      <vt:lpstr>Prezentacja programu PowerPoint</vt:lpstr>
      <vt:lpstr>Prezentacja programu PowerPoint</vt:lpstr>
      <vt:lpstr>Jaki jest typowy przebieg zaburzeń depresyjnych?</vt:lpstr>
      <vt:lpstr>Prezentacja programu PowerPoint</vt:lpstr>
      <vt:lpstr>Prezentacja programu PowerPoint</vt:lpstr>
      <vt:lpstr>Prezentacja programu PowerPoint</vt:lpstr>
      <vt:lpstr>DEPRESJA, BÓL, SUD (AUD), SAMOBÓJSTWA </vt:lpstr>
      <vt:lpstr>Częstość prób samobójczych rośnie, gdy </vt:lpstr>
      <vt:lpstr>Co było pierwsze?</vt:lpstr>
      <vt:lpstr>“Niezależne” zaburzenie depresyjne </vt:lpstr>
      <vt:lpstr>Alkohol indukuje zaburzenie depresyjne </vt:lpstr>
      <vt:lpstr>Uzależnienie od alkoholu i epizod depresyjny </vt:lpstr>
      <vt:lpstr>Depresja + uzależnienie od alkoholu </vt:lpstr>
      <vt:lpstr>Prezentacja programu PowerPoint</vt:lpstr>
      <vt:lpstr>Prezentacja programu PowerPoint</vt:lpstr>
      <vt:lpstr>Prezentacja programu PowerPoint</vt:lpstr>
      <vt:lpstr>Prezentacja programu PowerPoint</vt:lpstr>
      <vt:lpstr>Czynniki wysokiego ryzyka samobójstwa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Spektrum zaburzeń depresyjnych</vt:lpstr>
      <vt:lpstr>Spektrum zaburzeń depresyjnych</vt:lpstr>
      <vt:lpstr>Depresja jako narracja </vt:lpstr>
      <vt:lpstr>Prezentacja programu PowerPoint</vt:lpstr>
      <vt:lpstr>Prezentacja programu PowerPoint</vt:lpstr>
      <vt:lpstr>Prezentacja programu PowerPoint</vt:lpstr>
      <vt:lpstr>Księga Hioba </vt:lpstr>
      <vt:lpstr>Prezentacja programu PowerPoint</vt:lpstr>
      <vt:lpstr>Prezentacja programu PowerPoint</vt:lpstr>
      <vt:lpstr>Prezentacja programu PowerPoint</vt:lpstr>
      <vt:lpstr>Historia się zaczyna – początek świadomości depresji – brak samoakceptacji, poczucie bezwartościowości </vt:lpstr>
      <vt:lpstr>Cechy dystynktywne depresji – anhedonia – depresja boli </vt:lpstr>
      <vt:lpstr>Cechy dystynktywne depresji – insomnia – zaburzenia rytmu dobowego</vt:lpstr>
      <vt:lpstr>Rozważania o samobójstwie</vt:lpstr>
      <vt:lpstr>Powiązać objawy w obraz melancholii</vt:lpstr>
      <vt:lpstr>I trochę (Nie) ważnych rozważań leksykalnych</vt:lpstr>
      <vt:lpstr>Anatomia depresji – demon w środku dnia</vt:lpstr>
      <vt:lpstr>Prezentacja programu PowerPoint</vt:lpstr>
      <vt:lpstr>Prezentacja programu PowerPoint</vt:lpstr>
      <vt:lpstr>Prezentacja programu PowerPoint</vt:lpstr>
      <vt:lpstr>Prezentacja programu PowerPoint</vt:lpstr>
      <vt:lpstr>Prezentacja programu PowerPoint</vt:lpstr>
      <vt:lpstr>Spektrum zaburzeń dwubiegunowych </vt:lpstr>
      <vt:lpstr>Spektrum zaburzeń depresyjnych</vt:lpstr>
      <vt:lpstr>Spektrum zaburzeń depresyjnych</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IV Zaburzenia afektywne część I</dc:title>
  <dc:creator>czern</dc:creator>
  <cp:lastModifiedBy>czern</cp:lastModifiedBy>
  <cp:revision>2</cp:revision>
  <dcterms:created xsi:type="dcterms:W3CDTF">2020-11-11T12:29:57Z</dcterms:created>
  <dcterms:modified xsi:type="dcterms:W3CDTF">2020-11-11T12:36:21Z</dcterms:modified>
</cp:coreProperties>
</file>