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50" r:id="rId1"/>
    <p:sldMasterId id="2147483862" r:id="rId2"/>
  </p:sldMasterIdLst>
  <p:notesMasterIdLst>
    <p:notesMasterId r:id="rId93"/>
  </p:notesMasterIdLst>
  <p:handoutMasterIdLst>
    <p:handoutMasterId r:id="rId94"/>
  </p:handoutMasterIdLst>
  <p:sldIdLst>
    <p:sldId id="256" r:id="rId3"/>
    <p:sldId id="311" r:id="rId4"/>
    <p:sldId id="270" r:id="rId5"/>
    <p:sldId id="422" r:id="rId6"/>
    <p:sldId id="271" r:id="rId7"/>
    <p:sldId id="273" r:id="rId8"/>
    <p:sldId id="312" r:id="rId9"/>
    <p:sldId id="276" r:id="rId10"/>
    <p:sldId id="352" r:id="rId11"/>
    <p:sldId id="313" r:id="rId12"/>
    <p:sldId id="314" r:id="rId13"/>
    <p:sldId id="280" r:id="rId14"/>
    <p:sldId id="315" r:id="rId15"/>
    <p:sldId id="353" r:id="rId16"/>
    <p:sldId id="427" r:id="rId17"/>
    <p:sldId id="282" r:id="rId18"/>
    <p:sldId id="283" r:id="rId19"/>
    <p:sldId id="345" r:id="rId20"/>
    <p:sldId id="346" r:id="rId21"/>
    <p:sldId id="347" r:id="rId22"/>
    <p:sldId id="284" r:id="rId23"/>
    <p:sldId id="348" r:id="rId24"/>
    <p:sldId id="426" r:id="rId25"/>
    <p:sldId id="349" r:id="rId26"/>
    <p:sldId id="351" r:id="rId27"/>
    <p:sldId id="356" r:id="rId28"/>
    <p:sldId id="350" r:id="rId29"/>
    <p:sldId id="354" r:id="rId30"/>
    <p:sldId id="357" r:id="rId31"/>
    <p:sldId id="286" r:id="rId32"/>
    <p:sldId id="410" r:id="rId33"/>
    <p:sldId id="411" r:id="rId34"/>
    <p:sldId id="413" r:id="rId35"/>
    <p:sldId id="415" r:id="rId36"/>
    <p:sldId id="287" r:id="rId37"/>
    <p:sldId id="417" r:id="rId38"/>
    <p:sldId id="355" r:id="rId39"/>
    <p:sldId id="418" r:id="rId40"/>
    <p:sldId id="428" r:id="rId41"/>
    <p:sldId id="478" r:id="rId42"/>
    <p:sldId id="479" r:id="rId43"/>
    <p:sldId id="480" r:id="rId44"/>
    <p:sldId id="481" r:id="rId45"/>
    <p:sldId id="482" r:id="rId46"/>
    <p:sldId id="483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2" r:id="rId55"/>
    <p:sldId id="373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89" r:id="rId64"/>
    <p:sldId id="390" r:id="rId65"/>
    <p:sldId id="391" r:id="rId66"/>
    <p:sldId id="392" r:id="rId67"/>
    <p:sldId id="393" r:id="rId68"/>
    <p:sldId id="394" r:id="rId69"/>
    <p:sldId id="395" r:id="rId70"/>
    <p:sldId id="396" r:id="rId71"/>
    <p:sldId id="397" r:id="rId72"/>
    <p:sldId id="398" r:id="rId73"/>
    <p:sldId id="399" r:id="rId74"/>
    <p:sldId id="400" r:id="rId75"/>
    <p:sldId id="401" r:id="rId76"/>
    <p:sldId id="402" r:id="rId77"/>
    <p:sldId id="403" r:id="rId78"/>
    <p:sldId id="404" r:id="rId79"/>
    <p:sldId id="405" r:id="rId80"/>
    <p:sldId id="406" r:id="rId81"/>
    <p:sldId id="407" r:id="rId82"/>
    <p:sldId id="452" r:id="rId83"/>
    <p:sldId id="453" r:id="rId84"/>
    <p:sldId id="454" r:id="rId85"/>
    <p:sldId id="455" r:id="rId86"/>
    <p:sldId id="443" r:id="rId87"/>
    <p:sldId id="475" r:id="rId88"/>
    <p:sldId id="476" r:id="rId89"/>
    <p:sldId id="477" r:id="rId90"/>
    <p:sldId id="444" r:id="rId91"/>
    <p:sldId id="445" r:id="rId92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66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68" d="100"/>
          <a:sy n="68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7044"/>
    </p:cViewPr>
  </p:sorterViewPr>
  <p:notesViewPr>
    <p:cSldViewPr>
      <p:cViewPr varScale="1">
        <p:scale>
          <a:sx n="39" d="100"/>
          <a:sy n="39" d="100"/>
        </p:scale>
        <p:origin x="-1518" y="-78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40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40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Bookman Old Style" pitchFamily="18" charset="0"/>
              </a:defRPr>
            </a:lvl1pPr>
          </a:lstStyle>
          <a:p>
            <a:fld id="{2628F71D-2414-4CA7-B064-3D1E8B7B3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4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Bookman Old Style" pitchFamily="18" charset="0"/>
              </a:defRPr>
            </a:lvl1pPr>
          </a:lstStyle>
          <a:p>
            <a:fld id="{2441EF20-C24A-4AD4-9C59-C6DEE5A59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920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82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31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02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1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6A4AD-9316-43E2-8D37-98F9B1BF79D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66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44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1D1B786-82F7-4295-83C5-B07425C8CB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393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91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277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6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189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136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80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231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11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14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296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442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994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052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3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72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43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F8D94BA-8ED3-466B-9FFB-C7416BE95FB9}" type="slidenum">
              <a:rPr lang="pl-PL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31</a:t>
            </a:fld>
            <a:endParaRPr lang="pl-PL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98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365AA3C-5654-4BD8-B59C-A37AB7FE78A2}" type="slidenum">
              <a:rPr lang="pl-PL" sz="1200" kern="120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l-PL" sz="1200" kern="120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670663"/>
            <a:ext cx="4886008" cy="4424839"/>
          </a:xfrm>
        </p:spPr>
        <p:txBody>
          <a:bodyPr/>
          <a:lstStyle/>
          <a:p>
            <a:r>
              <a:rPr lang="pl-PL" dirty="0"/>
              <a:t>Henri </a:t>
            </a:r>
            <a:r>
              <a:rPr lang="pl-PL" dirty="0" err="1"/>
              <a:t>Laborit</a:t>
            </a:r>
            <a:r>
              <a:rPr lang="pl-PL" dirty="0"/>
              <a:t> </a:t>
            </a:r>
            <a:r>
              <a:rPr lang="pl-PL" b="1" dirty="0"/>
              <a:t>... będący szwagrem chirurga, do </a:t>
            </a:r>
            <a:r>
              <a:rPr lang="pl-PL" b="1" dirty="0" err="1"/>
              <a:t>Sainte</a:t>
            </a:r>
            <a:r>
              <a:rPr lang="pl-PL" b="1" dirty="0"/>
              <a:t> </a:t>
            </a:r>
            <a:r>
              <a:rPr lang="pl-PL" b="1" dirty="0" err="1"/>
              <a:t>anne</a:t>
            </a:r>
            <a:r>
              <a:rPr lang="pl-PL" b="1" dirty="0"/>
              <a:t> </a:t>
            </a:r>
            <a:r>
              <a:rPr lang="pl-PL" b="1"/>
              <a:t>z lodem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5942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1DD503-07FF-4494-8045-AFF775D761DB}" type="slidenum">
              <a:rPr lang="fr-FR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FR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65175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697977"/>
            <a:ext cx="4886008" cy="43702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150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1DD503-07FF-4494-8045-AFF775D761DB}" type="slidenum">
              <a:rPr lang="fr-FR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65175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697977"/>
            <a:ext cx="4886008" cy="43702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188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2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0568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318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935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15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311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25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377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576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20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067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769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479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383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8859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5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90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465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512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258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587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008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0475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6157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3624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942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84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619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7136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385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7854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967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0847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9143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326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2802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267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68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3608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253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4614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4601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399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5479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396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DB29F-4DE5-4503-85CD-FB85ABCE33F7}" type="slidenum">
              <a:rPr lang="pl-PL" smtClean="0"/>
              <a:pPr>
                <a:defRPr/>
              </a:pPr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942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3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F20-C24A-4AD4-9C59-C6DEE5A5946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2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F247-1EC9-4E29-B365-52D0C6A9DEE4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B026-D6B2-48C7-B30E-4EFE1A61AB73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5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F2DC-A327-43D8-B91E-1EE4A2D4C5F7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A13A-1BE0-420B-85D8-E58E970ABAD0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AEAA-7E79-4DEA-B7E8-57CF15ED695B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BBD5-FB92-451B-909F-EBAD85C16F9D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33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EB06EC5-531C-4E36-9309-A3E33CE078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214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B151-7FE9-45F3-A5F2-A2ABF3599A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26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628-1903-4348-9B2E-DF06E26493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23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7651-00E1-43DE-92E6-A719BF320C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30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0D23-0F5A-4A71-AFC2-4407CAB24F2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89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AD09-4874-435E-90E4-3E5EE05058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44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E8CB-D025-496E-8970-AA41ACE597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11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4856-6C12-4878-A99A-6E115217E1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06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614B-FB97-404A-9AA2-42F71AF7CF7A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3241-6531-4C06-ABE4-85CD5F067F66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0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34D4-B495-4669-9411-C08B0C5849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03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11A-2F80-4342-93F7-3C507A981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94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11A-2F80-4342-93F7-3C507A981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87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11A-2F80-4342-93F7-3C507A981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07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11A-2F80-4342-93F7-3C507A981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14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11A-2F80-4342-93F7-3C507A981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562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11A-2F80-4342-93F7-3C507A981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89879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512B-BBA5-40B5-9DA9-F2D9E045B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09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5464-6186-48AC-802C-2516DB1801C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16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l-PL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pl-PL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884662-FC8D-4C92-87C4-CC1FA2CB9493}" type="slidenum">
              <a:rPr lang="pl-PL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53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DF92-D0CB-4A9C-B0A6-CBF4EEF53078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471B-473C-404B-B2FA-85CC8905C792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8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977A-8CC3-4499-A3D0-5DC3D77C1639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5F02-89C4-45DB-A676-6F241016AD6A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0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27DB-CC8C-4743-8B76-79C007219366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0654-65D6-49CA-9B12-AE59224D4B6B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889C-71CF-46B2-B1AE-ACAB110E0331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89A8-CCB5-4B72-AE3D-2CC14A7ACC75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5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7C0D-2649-432A-B32C-5080EFE5C98F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950F-037E-4B22-B2D2-ABFC25999337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930C-D7E1-4D20-A773-114506FBDA08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35B5-1136-4E26-BAF9-A20D1A37F858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5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6DE2-E94C-4416-9BE5-3776ED67A07A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3C18-896F-476B-BBFE-A5E85E1EFCAD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4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7CAAB-A261-429D-9D93-EF43E74B4ECD}" type="datetimeFigureOut">
              <a:rPr lang="pl-PL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2017-03-05</a:t>
            </a:fld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A31E50C-10FA-4A9C-A386-9983F5598FC4}" type="slidenum">
              <a:rPr lang="pl-PL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8F911A-2F80-4342-93F7-3C507A981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075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http://images.medscape.com/pi/editorial/cmecircle/2006/5254/images/intro/slide002.gi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4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altLang="en-US" sz="4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pl-PL" altLang="en-US" sz="5300" dirty="0">
                <a:solidFill>
                  <a:srgbClr val="FFFF00"/>
                </a:solidFill>
                <a:latin typeface="Times New Roman" pitchFamily="18" charset="0"/>
              </a:rPr>
              <a:t>Historia psychiatrii</a:t>
            </a:r>
            <a:br>
              <a:rPr lang="pl-PL" altLang="en-US" sz="53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pl-PL" altLang="en-US" sz="5300" dirty="0">
                <a:solidFill>
                  <a:srgbClr val="FFFF00"/>
                </a:solidFill>
                <a:latin typeface="Times New Roman" pitchFamily="18" charset="0"/>
              </a:rPr>
              <a:t>Wyzwania psychiatrii u progu wieku</a:t>
            </a:r>
            <a:br>
              <a:rPr lang="pl-PL" altLang="en-US" sz="53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pl-PL" altLang="en-US" sz="5300" dirty="0">
                <a:solidFill>
                  <a:srgbClr val="FFFF00"/>
                </a:solidFill>
                <a:latin typeface="Times New Roman" pitchFamily="18" charset="0"/>
              </a:rPr>
              <a:t>Współczesne systemy klasyfikacyjne –DSM-IV, DSM-5</a:t>
            </a:r>
            <a:endParaRPr lang="en-US" altLang="en-US" sz="6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altLang="en-US" sz="3600" i="1" dirty="0">
                <a:solidFill>
                  <a:srgbClr val="FFFF00"/>
                </a:solidFill>
                <a:latin typeface="Times New Roman" pitchFamily="18" charset="0"/>
              </a:rPr>
              <a:t>Andrzej Czernikiewicz</a:t>
            </a:r>
            <a:endParaRPr lang="en-US" altLang="en-US" sz="3600" i="1" dirty="0">
              <a:solidFill>
                <a:srgbClr val="FFFF00"/>
              </a:solidFill>
              <a:latin typeface="Times New Roman" pitchFamily="18" charset="0"/>
            </a:endParaRPr>
          </a:p>
          <a:p>
            <a:endParaRPr lang="en-US" altLang="en-US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1052513"/>
          </a:xfrm>
        </p:spPr>
        <p:txBody>
          <a:bodyPr>
            <a:normAutofit fontScale="90000"/>
          </a:bodyPr>
          <a:lstStyle/>
          <a:p>
            <a:r>
              <a:rPr lang="pl-PL" altLang="en-US" sz="3200">
                <a:latin typeface="Times New Roman" pitchFamily="18" charset="0"/>
              </a:rPr>
              <a:t>Biologiczne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>
                <a:latin typeface="Times New Roman" pitchFamily="18" charset="0"/>
              </a:rPr>
              <a:t>Zalety modelu medycznego w psychiatrii</a:t>
            </a:r>
            <a:endParaRPr lang="en-US" altLang="en-US">
              <a:latin typeface="Times New Roman" pitchFamily="18" charset="0"/>
            </a:endParaRPr>
          </a:p>
          <a:p>
            <a:pPr lvl="1"/>
            <a:r>
              <a:rPr lang="pl-PL" altLang="en-US">
                <a:latin typeface="Times New Roman" pitchFamily="18" charset="0"/>
              </a:rPr>
              <a:t>Od diagnozy do terapii</a:t>
            </a:r>
            <a:endParaRPr lang="en-US" altLang="en-US">
              <a:latin typeface="Times New Roman" pitchFamily="18" charset="0"/>
            </a:endParaRPr>
          </a:p>
          <a:p>
            <a:pPr lvl="2"/>
            <a:r>
              <a:rPr lang="pl-PL" altLang="en-US">
                <a:latin typeface="Times New Roman" pitchFamily="18" charset="0"/>
              </a:rPr>
              <a:t>objawy</a:t>
            </a:r>
            <a:r>
              <a:rPr lang="en-US" altLang="en-US">
                <a:latin typeface="Times New Roman" pitchFamily="18" charset="0"/>
              </a:rPr>
              <a:t> -&gt; </a:t>
            </a:r>
            <a:r>
              <a:rPr lang="pl-PL" altLang="en-US">
                <a:latin typeface="Times New Roman" pitchFamily="18" charset="0"/>
              </a:rPr>
              <a:t>zespoły</a:t>
            </a:r>
            <a:r>
              <a:rPr lang="en-US" altLang="en-US">
                <a:latin typeface="Times New Roman" pitchFamily="18" charset="0"/>
              </a:rPr>
              <a:t> -&gt; </a:t>
            </a:r>
            <a:r>
              <a:rPr lang="pl-PL" altLang="en-US">
                <a:latin typeface="Times New Roman" pitchFamily="18" charset="0"/>
              </a:rPr>
              <a:t>etiologia</a:t>
            </a:r>
            <a:r>
              <a:rPr lang="en-US" altLang="en-US">
                <a:latin typeface="Times New Roman" pitchFamily="18" charset="0"/>
              </a:rPr>
              <a:t> -&gt; </a:t>
            </a:r>
            <a:r>
              <a:rPr lang="pl-PL" altLang="en-US">
                <a:latin typeface="Times New Roman" pitchFamily="18" charset="0"/>
              </a:rPr>
              <a:t>terapia</a:t>
            </a:r>
            <a:endParaRPr lang="en-US" altLang="en-US">
              <a:latin typeface="Times New Roman" pitchFamily="18" charset="0"/>
            </a:endParaRPr>
          </a:p>
          <a:p>
            <a:pPr lvl="1"/>
            <a:r>
              <a:rPr lang="pl-PL" altLang="en-US">
                <a:latin typeface="Times New Roman" pitchFamily="18" charset="0"/>
              </a:rPr>
              <a:t>Traktowanie zaburzeń psychicznych jak innych schorzeń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864-2343-40E6-B015-C9744DE06520}" type="slidenum">
              <a:rPr lang="pl-PL"/>
              <a:pPr/>
              <a:t>10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1052513"/>
          </a:xfrm>
        </p:spPr>
        <p:txBody>
          <a:bodyPr>
            <a:normAutofit fontScale="90000"/>
          </a:bodyPr>
          <a:lstStyle/>
          <a:p>
            <a:r>
              <a:rPr lang="pl-PL" altLang="en-US" sz="3200">
                <a:latin typeface="Times New Roman" pitchFamily="18" charset="0"/>
              </a:rPr>
              <a:t>Biologiczne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727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>
                <a:latin typeface="Times New Roman" pitchFamily="18" charset="0"/>
              </a:rPr>
              <a:t>Wady modelu medycznego</a:t>
            </a:r>
            <a:endParaRPr lang="en-US" altLang="en-US">
              <a:latin typeface="Times New Roman" pitchFamily="18" charset="0"/>
            </a:endParaRPr>
          </a:p>
          <a:p>
            <a:pPr lvl="1"/>
            <a:r>
              <a:rPr lang="pl-PL" altLang="en-US">
                <a:latin typeface="Times New Roman" pitchFamily="18" charset="0"/>
              </a:rPr>
              <a:t>Stygmatyzacja </a:t>
            </a:r>
            <a:endParaRPr lang="en-US" altLang="en-US">
              <a:latin typeface="Times New Roman" pitchFamily="18" charset="0"/>
            </a:endParaRPr>
          </a:p>
          <a:p>
            <a:pPr lvl="1"/>
            <a:r>
              <a:rPr lang="pl-PL" altLang="en-US">
                <a:latin typeface="Times New Roman" pitchFamily="18" charset="0"/>
              </a:rPr>
              <a:t>Czy zawsze uszkodzenie mózgu w zaburzeniach psychicznych</a:t>
            </a:r>
            <a:r>
              <a:rPr lang="en-US" altLang="en-US">
                <a:latin typeface="Times New Roman" pitchFamily="18" charset="0"/>
              </a:rPr>
              <a:t>?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C3B2-403F-41E6-906D-BCD7B2718623}" type="slidenum">
              <a:rPr lang="pl-PL"/>
              <a:pPr/>
              <a:t>11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20675"/>
            <a:ext cx="8637588" cy="1066800"/>
          </a:xfrm>
        </p:spPr>
        <p:txBody>
          <a:bodyPr/>
          <a:lstStyle/>
          <a:p>
            <a:r>
              <a:rPr lang="pl-PL" altLang="en-US" sz="3200">
                <a:latin typeface="Times New Roman" pitchFamily="18" charset="0"/>
              </a:rPr>
              <a:t>Psychologiczne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3600">
              <a:latin typeface="Times New Roman" pitchFamily="18" charset="0"/>
            </a:endParaRPr>
          </a:p>
          <a:p>
            <a:r>
              <a:rPr lang="pl-PL" altLang="en-US" sz="3600">
                <a:latin typeface="Times New Roman" pitchFamily="18" charset="0"/>
              </a:rPr>
              <a:t>Terapia histerii</a:t>
            </a:r>
            <a:endParaRPr lang="en-US" altLang="en-US" sz="3600">
              <a:latin typeface="Times New Roman" pitchFamily="18" charset="0"/>
            </a:endParaRPr>
          </a:p>
          <a:p>
            <a:pPr lvl="1"/>
            <a:r>
              <a:rPr lang="en-US" altLang="en-US" sz="3200">
                <a:latin typeface="Times New Roman" pitchFamily="18" charset="0"/>
              </a:rPr>
              <a:t>Anton Mesmer (1734-1815)</a:t>
            </a:r>
          </a:p>
          <a:p>
            <a:pPr lvl="2"/>
            <a:r>
              <a:rPr lang="pl-PL" altLang="en-US" sz="3200">
                <a:latin typeface="Times New Roman" pitchFamily="18" charset="0"/>
              </a:rPr>
              <a:t>Magnetyzm zwierzęcy</a:t>
            </a:r>
            <a:endParaRPr lang="en-US" altLang="en-US" sz="32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61C4-1C66-4E27-B096-6F8EE575B961}" type="slidenum">
              <a:rPr lang="pl-PL"/>
              <a:pPr/>
              <a:t>12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7500" y="320675"/>
            <a:ext cx="8637588" cy="1066800"/>
          </a:xfrm>
        </p:spPr>
        <p:txBody>
          <a:bodyPr/>
          <a:lstStyle/>
          <a:p>
            <a:r>
              <a:rPr lang="pl-PL" altLang="en-US" sz="3200">
                <a:latin typeface="Times New Roman" pitchFamily="18" charset="0"/>
              </a:rPr>
              <a:t>Psychologiczne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 New Roman" pitchFamily="18" charset="0"/>
              </a:rPr>
              <a:t>Jean Charcot (1825 - 1893)</a:t>
            </a:r>
          </a:p>
          <a:p>
            <a:pPr lvl="1"/>
            <a:r>
              <a:rPr lang="pl-PL" altLang="en-US">
                <a:latin typeface="Times New Roman" pitchFamily="18" charset="0"/>
              </a:rPr>
              <a:t>Psychologiczne przyczyny histerii</a:t>
            </a:r>
            <a:endParaRPr lang="en-US" altLang="en-US">
              <a:latin typeface="Times New Roman" pitchFamily="18" charset="0"/>
            </a:endParaRPr>
          </a:p>
          <a:p>
            <a:r>
              <a:rPr lang="en-US" altLang="en-US">
                <a:latin typeface="Times New Roman" pitchFamily="18" charset="0"/>
              </a:rPr>
              <a:t>Sigmund Freud (1856 - 1939)</a:t>
            </a:r>
          </a:p>
          <a:p>
            <a:pPr lvl="1"/>
            <a:r>
              <a:rPr lang="pl-PL" altLang="en-US">
                <a:latin typeface="Times New Roman" pitchFamily="18" charset="0"/>
              </a:rPr>
              <a:t>Psychoanaliza </a:t>
            </a:r>
          </a:p>
          <a:p>
            <a:pPr lvl="1"/>
            <a:r>
              <a:rPr lang="pl-PL" altLang="en-US">
                <a:latin typeface="Times New Roman" pitchFamily="18" charset="0"/>
              </a:rPr>
              <a:t>Superego, ego, id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B96-E788-4544-BAF0-9DF39241750A}" type="slidenum">
              <a:rPr lang="pl-PL"/>
              <a:pPr/>
              <a:t>13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876-F27A-4D58-9C64-77BF18329FB5}" type="slidenum">
              <a:rPr lang="pl-PL"/>
              <a:pPr/>
              <a:t>14</a:t>
            </a:fld>
            <a:endParaRPr lang="pl-PL"/>
          </a:p>
        </p:txBody>
      </p:sp>
      <p:pic>
        <p:nvPicPr>
          <p:cNvPr id="125956" name="Picture 4" descr="in1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052513"/>
            <a:ext cx="1663700" cy="2232025"/>
          </a:xfrm>
          <a:prstGeom prst="rect">
            <a:avLst/>
          </a:prstGeom>
          <a:noFill/>
        </p:spPr>
      </p:pic>
      <p:pic>
        <p:nvPicPr>
          <p:cNvPr id="125957" name="Picture 5" descr="in2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75" y="476250"/>
            <a:ext cx="2176463" cy="3316288"/>
          </a:xfrm>
          <a:prstGeom prst="rect">
            <a:avLst/>
          </a:prstGeom>
          <a:noFill/>
        </p:spPr>
      </p:pic>
      <p:pic>
        <p:nvPicPr>
          <p:cNvPr id="125958" name="Picture 6" descr="in5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475" y="3789363"/>
            <a:ext cx="1890713" cy="2735262"/>
          </a:xfrm>
          <a:prstGeom prst="rect">
            <a:avLst/>
          </a:prstGeom>
          <a:noFill/>
        </p:spPr>
      </p:pic>
      <p:pic>
        <p:nvPicPr>
          <p:cNvPr id="125959" name="Picture 7" descr="in145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4016375"/>
            <a:ext cx="3311525" cy="25161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Carl Jung (1875-1961)</a:t>
            </a:r>
          </a:p>
        </p:txBody>
      </p:sp>
      <p:pic>
        <p:nvPicPr>
          <p:cNvPr id="21507" name="Content Placeholder 3" descr="carl jung, side view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3327400" cy="4525963"/>
          </a:xfrm>
        </p:spPr>
      </p:pic>
    </p:spTree>
    <p:extLst>
      <p:ext uri="{BB962C8B-B14F-4D97-AF65-F5344CB8AC3E}">
        <p14:creationId xmlns:p14="http://schemas.microsoft.com/office/powerpoint/2010/main" val="93079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20675"/>
            <a:ext cx="8637588" cy="1066800"/>
          </a:xfrm>
        </p:spPr>
        <p:txBody>
          <a:bodyPr/>
          <a:lstStyle/>
          <a:p>
            <a:r>
              <a:rPr lang="pl-PL" altLang="en-US" sz="3200">
                <a:latin typeface="Times New Roman" pitchFamily="18" charset="0"/>
              </a:rPr>
              <a:t>Psychologiczne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altLang="en-US" sz="3600">
                <a:latin typeface="Times New Roman" pitchFamily="18" charset="0"/>
              </a:rPr>
              <a:t>Behawioryzm </a:t>
            </a:r>
            <a:endParaRPr lang="en-US" altLang="en-US" sz="3600">
              <a:latin typeface="Times New Roman" pitchFamily="18" charset="0"/>
            </a:endParaRPr>
          </a:p>
          <a:p>
            <a:pPr lvl="1"/>
            <a:r>
              <a:rPr lang="pl-PL" altLang="en-US" sz="3200">
                <a:latin typeface="Times New Roman" pitchFamily="18" charset="0"/>
              </a:rPr>
              <a:t>Obserwacja zachowań / teoria uczenia</a:t>
            </a:r>
            <a:endParaRPr lang="en-US" altLang="en-US" sz="3200">
              <a:latin typeface="Times New Roman" pitchFamily="18" charset="0"/>
            </a:endParaRPr>
          </a:p>
          <a:p>
            <a:pPr lvl="1"/>
            <a:r>
              <a:rPr lang="pl-PL" altLang="en-US" sz="3200">
                <a:latin typeface="Times New Roman" pitchFamily="18" charset="0"/>
              </a:rPr>
              <a:t>Klasyczne warunkowanie</a:t>
            </a:r>
            <a:endParaRPr lang="en-US" altLang="en-US" sz="3200">
              <a:latin typeface="Times New Roman" pitchFamily="18" charset="0"/>
            </a:endParaRPr>
          </a:p>
          <a:p>
            <a:pPr lvl="2"/>
            <a:r>
              <a:rPr lang="en-US" altLang="en-US" sz="3200">
                <a:latin typeface="Times New Roman" pitchFamily="18" charset="0"/>
              </a:rPr>
              <a:t>John B. Watson - 1913</a:t>
            </a:r>
          </a:p>
          <a:p>
            <a:pPr lvl="1"/>
            <a:r>
              <a:rPr lang="pl-PL" altLang="en-US" sz="3200">
                <a:latin typeface="Times New Roman" pitchFamily="18" charset="0"/>
              </a:rPr>
              <a:t>Warunkowanie operacyjne</a:t>
            </a:r>
            <a:endParaRPr lang="en-US" altLang="en-US" sz="3200">
              <a:latin typeface="Times New Roman" pitchFamily="18" charset="0"/>
            </a:endParaRPr>
          </a:p>
          <a:p>
            <a:pPr lvl="2"/>
            <a:r>
              <a:rPr lang="en-US" altLang="en-US" sz="3200">
                <a:latin typeface="Times New Roman" pitchFamily="18" charset="0"/>
              </a:rPr>
              <a:t>B.F. Skinner - 1953 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A03-6EBA-4AF0-9F1F-3109863B01AF}" type="slidenum">
              <a:rPr lang="pl-PL"/>
              <a:pPr/>
              <a:t>16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/>
          <a:lstStyle/>
          <a:p>
            <a:r>
              <a:rPr lang="pl-PL" altLang="en-US">
                <a:latin typeface="Times New Roman" pitchFamily="18" charset="0"/>
              </a:rPr>
              <a:t>Historia leczenia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en-US" sz="3600">
                <a:latin typeface="Times New Roman" pitchFamily="18" charset="0"/>
              </a:rPr>
              <a:t>Zakony i więzienia – przed 1500 AD</a:t>
            </a:r>
            <a:endParaRPr lang="en-US" altLang="en-US" sz="3600">
              <a:latin typeface="Times New Roman" pitchFamily="18" charset="0"/>
            </a:endParaRPr>
          </a:p>
          <a:p>
            <a:r>
              <a:rPr lang="pl-PL" altLang="en-US" sz="3600">
                <a:latin typeface="Times New Roman" pitchFamily="18" charset="0"/>
              </a:rPr>
              <a:t>Przytułki dla obłąkanych</a:t>
            </a:r>
            <a:r>
              <a:rPr lang="en-US" altLang="en-US" sz="3600">
                <a:latin typeface="Times New Roman" pitchFamily="18" charset="0"/>
              </a:rPr>
              <a:t> - 1500-1800</a:t>
            </a:r>
          </a:p>
          <a:p>
            <a:pPr lvl="1"/>
            <a:r>
              <a:rPr lang="en-US" altLang="en-US" sz="3200">
                <a:latin typeface="Times New Roman" pitchFamily="18" charset="0"/>
              </a:rPr>
              <a:t>St. Mary of Bethlehem</a:t>
            </a:r>
          </a:p>
          <a:p>
            <a:pPr lvl="1"/>
            <a:r>
              <a:rPr lang="en-US" altLang="en-US" sz="3200">
                <a:latin typeface="Times New Roman" pitchFamily="18" charset="0"/>
              </a:rPr>
              <a:t>La Bicêtre</a:t>
            </a:r>
            <a:endParaRPr lang="pl-PL" altLang="en-US" sz="3200">
              <a:latin typeface="Times New Roman" pitchFamily="18" charset="0"/>
            </a:endParaRPr>
          </a:p>
          <a:p>
            <a:pPr lvl="1"/>
            <a:r>
              <a:rPr lang="pl-PL" altLang="en-US" sz="3200">
                <a:latin typeface="Times New Roman" pitchFamily="18" charset="0"/>
              </a:rPr>
              <a:t>Świecie n/Wisłą</a:t>
            </a:r>
            <a:endParaRPr lang="en-US" altLang="en-US" sz="3200">
              <a:latin typeface="Times New Roman" pitchFamily="18" charset="0"/>
            </a:endParaRPr>
          </a:p>
          <a:p>
            <a:pPr lvl="1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5EA-CCD1-4A05-9305-303DD49CA647}" type="slidenum">
              <a:rPr lang="pl-PL"/>
              <a:pPr/>
              <a:t>17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EB6A-0E84-43AF-B500-F7FE01FB39A2}" type="slidenum">
              <a:rPr lang="pl-PL"/>
              <a:pPr/>
              <a:t>18</a:t>
            </a:fld>
            <a:endParaRPr lang="pl-PL"/>
          </a:p>
        </p:txBody>
      </p:sp>
      <p:pic>
        <p:nvPicPr>
          <p:cNvPr id="117764" name="Picture 4" descr="rake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76288"/>
            <a:ext cx="6553200" cy="5137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631E-5686-438A-A049-D00436B8F6C6}" type="slidenum">
              <a:rPr lang="pl-PL"/>
              <a:pPr/>
              <a:t>19</a:t>
            </a:fld>
            <a:endParaRPr lang="pl-PL"/>
          </a:p>
        </p:txBody>
      </p:sp>
      <p:pic>
        <p:nvPicPr>
          <p:cNvPr id="118788" name="Picture 4" descr="wardphot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82613"/>
            <a:ext cx="7273925" cy="55292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1190625"/>
          </a:xfrm>
        </p:spPr>
        <p:txBody>
          <a:bodyPr>
            <a:normAutofit/>
          </a:bodyPr>
          <a:lstStyle/>
          <a:p>
            <a:r>
              <a:rPr lang="pl-PL" altLang="en-US" sz="2400" dirty="0">
                <a:latin typeface="Times New Roman" pitchFamily="18" charset="0"/>
              </a:rPr>
              <a:t>Nadnaturalne koncepcje przyczyn zaburzeń psychicznych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34514" y="1284952"/>
            <a:ext cx="6711654" cy="4195481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r>
              <a:rPr lang="pl-PL" altLang="en-US" sz="2400" dirty="0">
                <a:latin typeface="Times New Roman" pitchFamily="18" charset="0"/>
              </a:rPr>
              <a:t>Średniowiecze:</a:t>
            </a:r>
            <a:r>
              <a:rPr lang="en-US" altLang="en-US" sz="2400" dirty="0">
                <a:latin typeface="Times New Roman" pitchFamily="18" charset="0"/>
              </a:rPr>
              <a:t> 500 - 1500 AD</a:t>
            </a:r>
          </a:p>
          <a:p>
            <a:pPr lvl="1"/>
            <a:r>
              <a:rPr lang="pl-PL" altLang="en-US" sz="2000" dirty="0">
                <a:latin typeface="Times New Roman" pitchFamily="18" charset="0"/>
              </a:rPr>
              <a:t>Opętanie przez demony</a:t>
            </a:r>
          </a:p>
          <a:p>
            <a:pPr lvl="1"/>
            <a:r>
              <a:rPr lang="pl-PL" altLang="en-US" sz="2000" dirty="0">
                <a:latin typeface="Times New Roman" pitchFamily="18" charset="0"/>
              </a:rPr>
              <a:t>Próba wodna</a:t>
            </a:r>
            <a:endParaRPr lang="en-US" altLang="en-US" sz="2000" dirty="0">
              <a:latin typeface="Times New Roman" pitchFamily="18" charset="0"/>
            </a:endParaRPr>
          </a:p>
          <a:p>
            <a:pPr lvl="1"/>
            <a:r>
              <a:rPr lang="pl-PL" altLang="en-US" sz="2000" dirty="0">
                <a:latin typeface="Times New Roman" pitchFamily="18" charset="0"/>
              </a:rPr>
              <a:t>Pakt z diabłem</a:t>
            </a:r>
            <a:endParaRPr lang="en-US" altLang="en-US" sz="2000" dirty="0">
              <a:latin typeface="Times New Roman" pitchFamily="18" charset="0"/>
            </a:endParaRPr>
          </a:p>
          <a:p>
            <a:pPr lvl="2"/>
            <a:r>
              <a:rPr lang="en-US" altLang="en-US" sz="1800" dirty="0">
                <a:latin typeface="Times New Roman" pitchFamily="18" charset="0"/>
              </a:rPr>
              <a:t>Malleus </a:t>
            </a:r>
            <a:r>
              <a:rPr lang="en-US" altLang="en-US" sz="1800" dirty="0" err="1">
                <a:latin typeface="Times New Roman" pitchFamily="18" charset="0"/>
              </a:rPr>
              <a:t>Maleficarum</a:t>
            </a:r>
            <a:r>
              <a:rPr lang="en-US" altLang="en-US" sz="1800" dirty="0">
                <a:latin typeface="Times New Roman" pitchFamily="18" charset="0"/>
              </a:rPr>
              <a:t> (1486)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75E4-BD8C-4275-A485-3FEAED78BF3A}" type="slidenum">
              <a:rPr lang="pl-PL" sz="1050"/>
              <a:pPr/>
              <a:t>2</a:t>
            </a:fld>
            <a:endParaRPr lang="pl-PL" sz="1050"/>
          </a:p>
        </p:txBody>
      </p:sp>
      <p:pic>
        <p:nvPicPr>
          <p:cNvPr id="5" name="Picture 4" descr="mal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7" y="3733800"/>
            <a:ext cx="33956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t joan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2605667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7426-2CB7-441E-BE07-CE1F69A397C2}" type="slidenum">
              <a:rPr lang="pl-PL"/>
              <a:pPr/>
              <a:t>20</a:t>
            </a:fld>
            <a:endParaRPr lang="pl-PL"/>
          </a:p>
        </p:txBody>
      </p:sp>
      <p:pic>
        <p:nvPicPr>
          <p:cNvPr id="119812" name="Picture 4" descr="hj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836613"/>
            <a:ext cx="2647950" cy="1828800"/>
          </a:xfrm>
          <a:prstGeom prst="rect">
            <a:avLst/>
          </a:prstGeom>
          <a:noFill/>
        </p:spPr>
      </p:pic>
      <p:pic>
        <p:nvPicPr>
          <p:cNvPr id="119813" name="Picture 5" descr="rd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268413"/>
            <a:ext cx="1371600" cy="1819275"/>
          </a:xfrm>
          <a:prstGeom prst="rect">
            <a:avLst/>
          </a:prstGeom>
          <a:noFill/>
        </p:spPr>
      </p:pic>
      <p:pic>
        <p:nvPicPr>
          <p:cNvPr id="119814" name="Picture 6" descr="wgdet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716338"/>
            <a:ext cx="1562100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/>
          <a:lstStyle/>
          <a:p>
            <a:r>
              <a:rPr lang="pl-PL" altLang="en-US">
                <a:latin typeface="Times New Roman" pitchFamily="18" charset="0"/>
              </a:rPr>
              <a:t>Historia leczenia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en-US" sz="3600" i="1">
                <a:latin typeface="Times New Roman" pitchFamily="18" charset="0"/>
              </a:rPr>
              <a:t>Leczenie moralne</a:t>
            </a:r>
            <a:r>
              <a:rPr lang="en-US" altLang="en-US" sz="3600">
                <a:latin typeface="Times New Roman" pitchFamily="18" charset="0"/>
              </a:rPr>
              <a:t> – </a:t>
            </a:r>
            <a:r>
              <a:rPr lang="pl-PL" altLang="en-US" sz="3600">
                <a:latin typeface="Times New Roman" pitchFamily="18" charset="0"/>
              </a:rPr>
              <a:t>XIX wiek</a:t>
            </a:r>
            <a:endParaRPr lang="en-US" altLang="en-US" sz="3600">
              <a:latin typeface="Times New Roman" pitchFamily="18" charset="0"/>
            </a:endParaRPr>
          </a:p>
          <a:p>
            <a:pPr lvl="1"/>
            <a:r>
              <a:rPr lang="en-US" altLang="en-US" sz="3200">
                <a:latin typeface="Times New Roman" pitchFamily="18" charset="0"/>
              </a:rPr>
              <a:t>Pinel, Rush, Dix</a:t>
            </a:r>
          </a:p>
          <a:p>
            <a:r>
              <a:rPr lang="pl-PL" altLang="en-US" sz="3600">
                <a:latin typeface="Times New Roman" pitchFamily="18" charset="0"/>
              </a:rPr>
              <a:t>Szpitale psychiatryczne – XX wiek</a:t>
            </a:r>
            <a:endParaRPr lang="en-US" altLang="en-US" sz="3600">
              <a:latin typeface="Times New Roman" pitchFamily="18" charset="0"/>
            </a:endParaRPr>
          </a:p>
          <a:p>
            <a:r>
              <a:rPr lang="pl-PL" altLang="en-US" sz="3600">
                <a:latin typeface="Times New Roman" pitchFamily="18" charset="0"/>
              </a:rPr>
              <a:t>Dezinstytucjonalizacja </a:t>
            </a:r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919F-E7E5-44F0-A943-FA9BA255AF87}" type="slidenum">
              <a:rPr lang="pl-PL"/>
              <a:pPr/>
              <a:t>21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91A6-F66A-4A24-ACBE-68C0C98281F4}" type="slidenum">
              <a:rPr lang="pl-PL"/>
              <a:pPr/>
              <a:t>22</a:t>
            </a:fld>
            <a:endParaRPr lang="pl-PL"/>
          </a:p>
        </p:txBody>
      </p:sp>
      <p:pic>
        <p:nvPicPr>
          <p:cNvPr id="120836" name="Picture 4" descr="sh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573463"/>
            <a:ext cx="2952750" cy="2714625"/>
          </a:xfrm>
          <a:prstGeom prst="rect">
            <a:avLst/>
          </a:prstGeom>
          <a:noFill/>
        </p:spPr>
      </p:pic>
      <p:pic>
        <p:nvPicPr>
          <p:cNvPr id="120837" name="Picture 5" descr="pi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5257800" cy="4010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Central State Hospital (1873)</a:t>
            </a:r>
            <a:br>
              <a:rPr lang="en-US" sz="4000" dirty="0"/>
            </a:br>
            <a:r>
              <a:rPr lang="en-US" sz="4000" dirty="0"/>
              <a:t>“Lakeland”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60" name="Picture 4" descr="sh_ghk3_lakeland_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3406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9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70A-2B8D-437C-8A05-C68038EC9C7E}" type="slidenum">
              <a:rPr lang="pl-PL"/>
              <a:pPr/>
              <a:t>24</a:t>
            </a:fld>
            <a:endParaRPr lang="pl-PL"/>
          </a:p>
        </p:txBody>
      </p:sp>
      <p:pic>
        <p:nvPicPr>
          <p:cNvPr id="121860" name="Picture 4" descr="hollow w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4457700" cy="3343275"/>
          </a:xfrm>
          <a:prstGeom prst="rect">
            <a:avLst/>
          </a:prstGeom>
          <a:noFill/>
        </p:spPr>
      </p:pic>
      <p:pic>
        <p:nvPicPr>
          <p:cNvPr id="121861" name="Picture 5" descr="frenologia dev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8913"/>
            <a:ext cx="4010025" cy="6067425"/>
          </a:xfrm>
          <a:prstGeom prst="rect">
            <a:avLst/>
          </a:prstGeom>
          <a:noFill/>
        </p:spPr>
      </p:pic>
      <p:pic>
        <p:nvPicPr>
          <p:cNvPr id="121862" name="Picture 6" descr="restraint b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3463"/>
            <a:ext cx="4572000" cy="3092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FA-7931-4FC2-A8A8-13562D3F2D57}" type="slidenum">
              <a:rPr lang="pl-PL"/>
              <a:pPr/>
              <a:t>25</a:t>
            </a:fld>
            <a:endParaRPr lang="pl-PL"/>
          </a:p>
        </p:txBody>
      </p:sp>
      <p:pic>
        <p:nvPicPr>
          <p:cNvPr id="123908" name="Picture 4" descr="krymializac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1214438"/>
            <a:ext cx="3400425" cy="4429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54B-EFEE-45C7-A94F-C8B9EEB807CE}" type="slidenum">
              <a:rPr lang="pl-PL"/>
              <a:pPr/>
              <a:t>26</a:t>
            </a:fld>
            <a:endParaRPr lang="pl-PL"/>
          </a:p>
        </p:txBody>
      </p:sp>
      <p:pic>
        <p:nvPicPr>
          <p:cNvPr id="129028" name="Picture 4" descr="euthan-orde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0"/>
            <a:ext cx="4627563" cy="6524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4A15-DE19-46AB-A6CF-6332AA39FDCA}" type="slidenum">
              <a:rPr lang="pl-PL"/>
              <a:pPr/>
              <a:t>27</a:t>
            </a:fld>
            <a:endParaRPr lang="pl-PL"/>
          </a:p>
        </p:txBody>
      </p:sp>
      <p:pic>
        <p:nvPicPr>
          <p:cNvPr id="122884" name="Picture 4" descr="szas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620713"/>
            <a:ext cx="1955800" cy="2794000"/>
          </a:xfrm>
          <a:prstGeom prst="rect">
            <a:avLst/>
          </a:prstGeom>
          <a:noFill/>
        </p:spPr>
      </p:pic>
      <p:pic>
        <p:nvPicPr>
          <p:cNvPr id="122885" name="Picture 5" descr="antipsychiat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88913"/>
            <a:ext cx="1714500" cy="4200525"/>
          </a:xfrm>
          <a:prstGeom prst="rect">
            <a:avLst/>
          </a:prstGeom>
          <a:noFill/>
        </p:spPr>
      </p:pic>
      <p:pic>
        <p:nvPicPr>
          <p:cNvPr id="122888" name="Picture 8" descr="mt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205038"/>
            <a:ext cx="2990850" cy="4448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DE72-E44D-4D62-A3B5-9B204CBDC39D}" type="slidenum">
              <a:rPr lang="pl-PL"/>
              <a:pPr/>
              <a:t>28</a:t>
            </a:fld>
            <a:endParaRPr lang="pl-PL"/>
          </a:p>
        </p:txBody>
      </p:sp>
      <p:pic>
        <p:nvPicPr>
          <p:cNvPr id="126980" name="Picture 4" descr="cuckoos_n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88988"/>
            <a:ext cx="7632700" cy="50879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F2D9-55FD-414E-9FA8-6FA8C651C964}" type="slidenum">
              <a:rPr lang="pl-PL"/>
              <a:pPr/>
              <a:t>29</a:t>
            </a:fld>
            <a:endParaRPr lang="pl-PL"/>
          </a:p>
        </p:txBody>
      </p:sp>
      <p:pic>
        <p:nvPicPr>
          <p:cNvPr id="130052" name="Picture 4" descr="acidsam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588" y="333375"/>
            <a:ext cx="4114800" cy="59039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1190625"/>
          </a:xfrm>
        </p:spPr>
        <p:txBody>
          <a:bodyPr>
            <a:normAutofit fontScale="90000"/>
          </a:bodyPr>
          <a:lstStyle/>
          <a:p>
            <a:r>
              <a:rPr lang="pl-PL" altLang="en-US" sz="3600">
                <a:latin typeface="Times New Roman" pitchFamily="18" charset="0"/>
              </a:rPr>
              <a:t>Nadnaturalne koncepcje przyczyn zaburzeń psychicznych</a:t>
            </a:r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sz="3600">
                <a:latin typeface="Times New Roman" pitchFamily="18" charset="0"/>
              </a:rPr>
              <a:t>XX wiek</a:t>
            </a:r>
          </a:p>
          <a:p>
            <a:pPr lvl="1"/>
            <a:r>
              <a:rPr lang="en-US" altLang="en-US" sz="3600">
                <a:latin typeface="Times New Roman" pitchFamily="18" charset="0"/>
              </a:rPr>
              <a:t>“</a:t>
            </a:r>
            <a:r>
              <a:rPr lang="pl-PL" altLang="en-US" sz="3600">
                <a:latin typeface="Times New Roman" pitchFamily="18" charset="0"/>
              </a:rPr>
              <a:t>anoreksja jako kara od Boga</a:t>
            </a:r>
            <a:r>
              <a:rPr lang="en-US" altLang="en-US" sz="3600">
                <a:latin typeface="Times New Roman" pitchFamily="18" charset="0"/>
              </a:rPr>
              <a:t>”</a:t>
            </a:r>
            <a:endParaRPr lang="pl-PL" altLang="en-US" sz="3600">
              <a:latin typeface="Times New Roman" pitchFamily="18" charset="0"/>
            </a:endParaRPr>
          </a:p>
          <a:p>
            <a:pPr lvl="1"/>
            <a:r>
              <a:rPr lang="pl-PL" altLang="en-US" sz="3600">
                <a:latin typeface="Times New Roman" pitchFamily="18" charset="0"/>
              </a:rPr>
              <a:t>„AIDS jako kara za grzechy”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6F7-7D4C-4961-BA89-0E4F4551C249}" type="slidenum">
              <a:rPr lang="pl-PL"/>
              <a:pPr/>
              <a:t>3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20675"/>
            <a:ext cx="8637588" cy="1066800"/>
          </a:xfrm>
        </p:spPr>
        <p:txBody>
          <a:bodyPr/>
          <a:lstStyle/>
          <a:p>
            <a:r>
              <a:rPr lang="pl-PL" altLang="en-US" sz="3200">
                <a:latin typeface="Times New Roman" pitchFamily="18" charset="0"/>
              </a:rPr>
              <a:t>Zmiany w psychiatrii w ostatnim pięćdziesięcioleciu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>
                <a:latin typeface="Times New Roman" pitchFamily="18" charset="0"/>
              </a:rPr>
              <a:t>Leki psychotropowe</a:t>
            </a:r>
            <a:endParaRPr lang="en-US" altLang="en-US">
              <a:latin typeface="Times New Roman" pitchFamily="18" charset="0"/>
            </a:endParaRPr>
          </a:p>
          <a:p>
            <a:r>
              <a:rPr lang="pl-PL" altLang="en-US">
                <a:latin typeface="Times New Roman" pitchFamily="18" charset="0"/>
              </a:rPr>
              <a:t>Prawa człowieka</a:t>
            </a:r>
            <a:endParaRPr lang="en-US" altLang="en-US">
              <a:latin typeface="Times New Roman" pitchFamily="18" charset="0"/>
            </a:endParaRPr>
          </a:p>
          <a:p>
            <a:r>
              <a:rPr lang="en-US" altLang="en-US">
                <a:latin typeface="Times New Roman" pitchFamily="18" charset="0"/>
              </a:rPr>
              <a:t>Community Mental Health Centers Act of 1963</a:t>
            </a:r>
            <a:endParaRPr lang="pl-PL" altLang="en-US">
              <a:latin typeface="Times New Roman" pitchFamily="18" charset="0"/>
            </a:endParaRPr>
          </a:p>
          <a:p>
            <a:r>
              <a:rPr lang="pl-PL" altLang="en-US">
                <a:latin typeface="Times New Roman" pitchFamily="18" charset="0"/>
              </a:rPr>
              <a:t>Ustawa o Ochronie Zdrowia Psychicznego 1994</a:t>
            </a:r>
          </a:p>
          <a:p>
            <a:r>
              <a:rPr lang="pl-PL" altLang="en-US">
                <a:latin typeface="Times New Roman" pitchFamily="18" charset="0"/>
              </a:rPr>
              <a:t>1990-1999 </a:t>
            </a:r>
            <a:r>
              <a:rPr lang="pl-PL" altLang="en-US" i="1">
                <a:latin typeface="Times New Roman" pitchFamily="18" charset="0"/>
              </a:rPr>
              <a:t>dekada badań nad mózgiem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7325-1BDF-479F-A195-8A9CA891237B}" type="slidenum">
              <a:rPr lang="pl-PL"/>
              <a:pPr/>
              <a:t>30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3"/>
          <a:srcRect l="3427" r="4550" b="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4071934" y="2428868"/>
            <a:ext cx="1071554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191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RP 4560</a:t>
            </a:r>
          </a:p>
        </p:txBody>
      </p:sp>
      <p:pic>
        <p:nvPicPr>
          <p:cNvPr id="224258" name="Picture 2" descr="C:\Users\1\Pictures\01\1. ADA ada\Obraz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48415"/>
            <a:ext cx="3786214" cy="2552419"/>
          </a:xfrm>
          <a:prstGeom prst="rect">
            <a:avLst/>
          </a:prstGeom>
          <a:noFill/>
        </p:spPr>
      </p:pic>
      <p:pic>
        <p:nvPicPr>
          <p:cNvPr id="224259" name="Picture 3" descr="C:\Users\1\Pictures\01\1. ADA ada\Obraz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45" y="3933878"/>
            <a:ext cx="3778259" cy="254155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3808299" y="1785926"/>
            <a:ext cx="16209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Henri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Laborit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200" dirty="0"/>
          </a:p>
        </p:txBody>
      </p:sp>
      <p:pic>
        <p:nvPicPr>
          <p:cNvPr id="224262" name="Picture 6" descr="C:\Users\1\Pictures\01\1. ADA ada\Obraz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5715016"/>
            <a:ext cx="792163" cy="950913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4914051" y="3571876"/>
            <a:ext cx="3872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24.03.1952 </a:t>
            </a:r>
            <a:r>
              <a:rPr lang="pl-P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Sainte</a:t>
            </a: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</a:t>
            </a: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J.Delay</a:t>
            </a:r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P.Deniker</a:t>
            </a:r>
            <a:endParaRPr lang="pl-PL" dirty="0"/>
          </a:p>
        </p:txBody>
      </p:sp>
      <p:pic>
        <p:nvPicPr>
          <p:cNvPr id="224264" name="Picture 8" descr="C:\Users\1\Pictures\01\1. ADA ada\2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28604"/>
            <a:ext cx="1105520" cy="1357311"/>
          </a:xfrm>
          <a:prstGeom prst="rect">
            <a:avLst/>
          </a:prstGeom>
          <a:noFill/>
        </p:spPr>
      </p:pic>
      <p:sp>
        <p:nvSpPr>
          <p:cNvPr id="20" name="Prostokąt 19"/>
          <p:cNvSpPr/>
          <p:nvPr/>
        </p:nvSpPr>
        <p:spPr>
          <a:xfrm>
            <a:off x="142844" y="3571876"/>
            <a:ext cx="4278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19.01.1952 Val de Grace: </a:t>
            </a:r>
            <a:r>
              <a:rPr lang="pl-P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Hamon</a:t>
            </a:r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Paraire</a:t>
            </a:r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Velluz</a:t>
            </a:r>
            <a:endParaRPr lang="pl-PL" sz="1400" dirty="0"/>
          </a:p>
        </p:txBody>
      </p:sp>
      <p:sp>
        <p:nvSpPr>
          <p:cNvPr id="21" name="Prostokąt 20"/>
          <p:cNvSpPr/>
          <p:nvPr/>
        </p:nvSpPr>
        <p:spPr>
          <a:xfrm>
            <a:off x="1014758" y="3071810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>
                <a:solidFill>
                  <a:srgbClr val="FF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Jacques L., lat 24, mania</a:t>
            </a:r>
            <a:endParaRPr lang="pl-PL" i="1" dirty="0">
              <a:solidFill>
                <a:srgbClr val="FF1919"/>
              </a:solidFill>
              <a:latin typeface="+mn-lt"/>
            </a:endParaRPr>
          </a:p>
        </p:txBody>
      </p:sp>
      <p:pic>
        <p:nvPicPr>
          <p:cNvPr id="224265" name="Picture 9" descr="C:\Users\1\Pictures\01\1. ADA ada\Obraz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5" y="5715016"/>
            <a:ext cx="785818" cy="949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142976" y="323850"/>
            <a:ext cx="8001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pl-PL" sz="3200" kern="1200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1952r.</a:t>
            </a:r>
            <a:endParaRPr lang="fr-FR" sz="3200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42910" y="133414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l-PL" sz="1400" kern="1200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Hospitalizowani pacjenci psychiatryczni (w tysiącach)</a:t>
            </a:r>
          </a:p>
        </p:txBody>
      </p:sp>
      <p:sp>
        <p:nvSpPr>
          <p:cNvPr id="7" name="Prostokąt 6"/>
          <p:cNvSpPr/>
          <p:nvPr/>
        </p:nvSpPr>
        <p:spPr>
          <a:xfrm>
            <a:off x="357158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pl-PL" kern="1200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NIMH: pacjenci w krajowych i stanowych szpitalach psychiatrycznych w USA</a:t>
            </a:r>
          </a:p>
        </p:txBody>
      </p:sp>
      <p:pic>
        <p:nvPicPr>
          <p:cNvPr id="110593" name="Picture 1" descr="C:\Users\Mr Loza\Pictures\01\hospitalizowan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6510337" cy="4187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714480" y="169133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l-PL" sz="1400" kern="1200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Udział (%) pacjentów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l-PL" sz="1400" kern="1200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z późnymi dyskinezami</a:t>
            </a:r>
          </a:p>
        </p:txBody>
      </p:sp>
      <p:sp>
        <p:nvSpPr>
          <p:cNvPr id="9" name="Prostokąt 8"/>
          <p:cNvSpPr/>
          <p:nvPr/>
        </p:nvSpPr>
        <p:spPr>
          <a:xfrm>
            <a:off x="357158" y="64886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pl-PL" kern="1200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Keynes P., 2004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28596" y="500042"/>
            <a:ext cx="8720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Leczenie neuroleptykami klasycznymi – wzrost częstości późnych dyskinez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801255" y="6060064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prstClr val="white"/>
                </a:solidFill>
              </a:rPr>
              <a:t>lata</a:t>
            </a:r>
            <a:endParaRPr lang="pl-PL" dirty="0"/>
          </a:p>
        </p:txBody>
      </p:sp>
      <p:pic>
        <p:nvPicPr>
          <p:cNvPr id="12" name="Picture 2" descr="Tardive dyskinesi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3143248"/>
            <a:ext cx="476250" cy="885825"/>
          </a:xfrm>
          <a:prstGeom prst="rect">
            <a:avLst/>
          </a:prstGeom>
          <a:noFill/>
        </p:spPr>
      </p:pic>
      <p:sp>
        <p:nvSpPr>
          <p:cNvPr id="13" name="Dowolny kształt 12"/>
          <p:cNvSpPr/>
          <p:nvPr/>
        </p:nvSpPr>
        <p:spPr>
          <a:xfrm>
            <a:off x="1425039" y="1793174"/>
            <a:ext cx="7243948" cy="3918857"/>
          </a:xfrm>
          <a:custGeom>
            <a:avLst/>
            <a:gdLst>
              <a:gd name="connsiteX0" fmla="*/ 0 w 7243948"/>
              <a:gd name="connsiteY0" fmla="*/ 0 h 3918857"/>
              <a:gd name="connsiteX1" fmla="*/ 11875 w 7243948"/>
              <a:gd name="connsiteY1" fmla="*/ 3918857 h 3918857"/>
              <a:gd name="connsiteX2" fmla="*/ 7243948 w 7243948"/>
              <a:gd name="connsiteY2" fmla="*/ 3918857 h 3918857"/>
              <a:gd name="connsiteX3" fmla="*/ 7243948 w 7243948"/>
              <a:gd name="connsiteY3" fmla="*/ 3918857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3948" h="3918857">
                <a:moveTo>
                  <a:pt x="0" y="0"/>
                </a:moveTo>
                <a:cubicBezTo>
                  <a:pt x="3958" y="1306286"/>
                  <a:pt x="7917" y="2612571"/>
                  <a:pt x="11875" y="3918857"/>
                </a:cubicBezTo>
                <a:lnTo>
                  <a:pt x="7243948" y="3918857"/>
                </a:lnTo>
                <a:lnTo>
                  <a:pt x="7243948" y="3918857"/>
                </a:lnTo>
              </a:path>
            </a:pathLst>
          </a:custGeom>
          <a:ln w="635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/>
        </p:nvSpPr>
        <p:spPr>
          <a:xfrm>
            <a:off x="1460665" y="2280062"/>
            <a:ext cx="7208322" cy="3396343"/>
          </a:xfrm>
          <a:custGeom>
            <a:avLst/>
            <a:gdLst>
              <a:gd name="connsiteX0" fmla="*/ 0 w 7208322"/>
              <a:gd name="connsiteY0" fmla="*/ 3396343 h 3396343"/>
              <a:gd name="connsiteX1" fmla="*/ 1223158 w 7208322"/>
              <a:gd name="connsiteY1" fmla="*/ 2790702 h 3396343"/>
              <a:gd name="connsiteX2" fmla="*/ 2398816 w 7208322"/>
              <a:gd name="connsiteY2" fmla="*/ 2101933 h 3396343"/>
              <a:gd name="connsiteX3" fmla="*/ 3633849 w 7208322"/>
              <a:gd name="connsiteY3" fmla="*/ 1448790 h 3396343"/>
              <a:gd name="connsiteX4" fmla="*/ 4821382 w 7208322"/>
              <a:gd name="connsiteY4" fmla="*/ 1080655 h 3396343"/>
              <a:gd name="connsiteX5" fmla="*/ 6020790 w 7208322"/>
              <a:gd name="connsiteY5" fmla="*/ 403761 h 3396343"/>
              <a:gd name="connsiteX6" fmla="*/ 7208322 w 7208322"/>
              <a:gd name="connsiteY6" fmla="*/ 0 h 3396343"/>
              <a:gd name="connsiteX7" fmla="*/ 7208322 w 7208322"/>
              <a:gd name="connsiteY7" fmla="*/ 0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8322" h="3396343">
                <a:moveTo>
                  <a:pt x="0" y="3396343"/>
                </a:moveTo>
                <a:lnTo>
                  <a:pt x="1223158" y="2790702"/>
                </a:lnTo>
                <a:lnTo>
                  <a:pt x="2398816" y="2101933"/>
                </a:lnTo>
                <a:lnTo>
                  <a:pt x="3633849" y="1448790"/>
                </a:lnTo>
                <a:lnTo>
                  <a:pt x="4821382" y="1080655"/>
                </a:lnTo>
                <a:lnTo>
                  <a:pt x="6020790" y="403761"/>
                </a:lnTo>
                <a:lnTo>
                  <a:pt x="7208322" y="0"/>
                </a:lnTo>
                <a:lnTo>
                  <a:pt x="7208322" y="0"/>
                </a:lnTo>
              </a:path>
            </a:pathLst>
          </a:cu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285852" y="571501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0                 1                 2                 3                 4                 5                6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42851" y="1682013"/>
            <a:ext cx="69769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dirty="0"/>
              <a:t>30 –</a:t>
            </a:r>
          </a:p>
          <a:p>
            <a:pPr algn="r"/>
            <a:endParaRPr lang="pl-PL" sz="2400" dirty="0"/>
          </a:p>
          <a:p>
            <a:pPr algn="r"/>
            <a:r>
              <a:rPr lang="pl-PL" dirty="0"/>
              <a:t>25 – </a:t>
            </a:r>
          </a:p>
          <a:p>
            <a:pPr algn="r"/>
            <a:endParaRPr lang="pl-PL" sz="2400" dirty="0"/>
          </a:p>
          <a:p>
            <a:pPr algn="r"/>
            <a:r>
              <a:rPr lang="pl-PL" dirty="0"/>
              <a:t>20 – </a:t>
            </a:r>
          </a:p>
          <a:p>
            <a:pPr algn="r"/>
            <a:endParaRPr lang="pl-PL" sz="2400" dirty="0"/>
          </a:p>
          <a:p>
            <a:pPr algn="r"/>
            <a:r>
              <a:rPr lang="pl-PL" dirty="0"/>
              <a:t>15 – </a:t>
            </a:r>
          </a:p>
          <a:p>
            <a:pPr algn="r"/>
            <a:endParaRPr lang="pl-PL" sz="2400" dirty="0"/>
          </a:p>
          <a:p>
            <a:pPr algn="r"/>
            <a:r>
              <a:rPr lang="pl-PL" dirty="0"/>
              <a:t>10 – </a:t>
            </a:r>
          </a:p>
          <a:p>
            <a:pPr algn="r"/>
            <a:endParaRPr lang="pl-PL" sz="2400" dirty="0"/>
          </a:p>
          <a:p>
            <a:pPr algn="r"/>
            <a:r>
              <a:rPr lang="pl-PL" dirty="0"/>
              <a:t>5 – </a:t>
            </a:r>
          </a:p>
          <a:p>
            <a:pPr algn="r"/>
            <a:endParaRPr lang="pl-PL" sz="2400" dirty="0"/>
          </a:p>
          <a:p>
            <a:pPr algn="r"/>
            <a:r>
              <a:rPr lang="pl-PL" dirty="0"/>
              <a:t>0 -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85738"/>
            <a:ext cx="8637588" cy="1249362"/>
          </a:xfrm>
        </p:spPr>
        <p:txBody>
          <a:bodyPr>
            <a:normAutofit/>
          </a:bodyPr>
          <a:lstStyle/>
          <a:p>
            <a:r>
              <a:rPr lang="pl-PL" altLang="en-US" sz="3200">
                <a:latin typeface="Times New Roman" pitchFamily="18" charset="0"/>
              </a:rPr>
              <a:t>Efekty zmian w psychiatrii w ostatnim pięćdziesięcioleciu</a:t>
            </a:r>
            <a:r>
              <a:rPr lang="pl-PL" altLang="en-US">
                <a:latin typeface="Times New Roman" pitchFamily="18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en-US" sz="3600">
                <a:latin typeface="Times New Roman" pitchFamily="18" charset="0"/>
              </a:rPr>
              <a:t>Poprawa funkcjonowania chorych</a:t>
            </a:r>
            <a:endParaRPr lang="en-US" altLang="en-US" sz="3600">
              <a:latin typeface="Times New Roman" pitchFamily="18" charset="0"/>
            </a:endParaRPr>
          </a:p>
          <a:p>
            <a:r>
              <a:rPr lang="pl-PL" altLang="en-US" sz="3600">
                <a:latin typeface="Times New Roman" pitchFamily="18" charset="0"/>
              </a:rPr>
              <a:t>„Mechanizm drzwi obrotowych”</a:t>
            </a:r>
            <a:endParaRPr lang="en-US" altLang="en-US" sz="3600">
              <a:latin typeface="Times New Roman" pitchFamily="18" charset="0"/>
            </a:endParaRPr>
          </a:p>
          <a:p>
            <a:r>
              <a:rPr lang="pl-PL" altLang="en-US" sz="3600">
                <a:latin typeface="Times New Roman" pitchFamily="18" charset="0"/>
              </a:rPr>
              <a:t>Bezdomność chorych psychicznie</a:t>
            </a:r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8AC-B643-4E9B-AA54-A2170661EAE8}" type="slidenum">
              <a:rPr lang="pl-PL"/>
              <a:pPr/>
              <a:t>35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Wspomnienie z Vancouver</a:t>
            </a:r>
          </a:p>
        </p:txBody>
      </p:sp>
      <p:pic>
        <p:nvPicPr>
          <p:cNvPr id="9" name="Symbol zastępczy zawartości 8" descr="aa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2169" y="2141538"/>
            <a:ext cx="4862461" cy="3649662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B151-7FE9-45F3-A5F2-A2ABF3599AA9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00C8-75BD-4715-8F86-6CBCAFD59571}" type="slidenum">
              <a:rPr lang="pl-PL"/>
              <a:pPr/>
              <a:t>37</a:t>
            </a:fld>
            <a:endParaRPr lang="pl-PL"/>
          </a:p>
        </p:txBody>
      </p:sp>
      <p:pic>
        <p:nvPicPr>
          <p:cNvPr id="128004" name="Picture 4" descr="tranquilizing ame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3460750" cy="5181600"/>
          </a:xfrm>
          <a:prstGeom prst="rect">
            <a:avLst/>
          </a:prstGeom>
          <a:noFill/>
        </p:spPr>
      </p:pic>
      <p:pic>
        <p:nvPicPr>
          <p:cNvPr id="128005" name="Picture 5" descr="rital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00200"/>
            <a:ext cx="3352800" cy="4337050"/>
          </a:xfrm>
          <a:prstGeom prst="rect">
            <a:avLst/>
          </a:prstGeom>
          <a:noFill/>
        </p:spPr>
      </p:pic>
      <p:pic>
        <p:nvPicPr>
          <p:cNvPr id="128006" name="Picture 6" descr="zomb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438400"/>
            <a:ext cx="3125788" cy="3925888"/>
          </a:xfrm>
          <a:prstGeom prst="rect">
            <a:avLst/>
          </a:prstGeom>
          <a:noFill/>
        </p:spPr>
      </p:pic>
      <p:pic>
        <p:nvPicPr>
          <p:cNvPr id="128007" name="Picture 7" descr="Slide"/>
          <p:cNvPicPr>
            <a:picLocks noChangeAspect="1" noChangeArrowheads="1"/>
          </p:cNvPicPr>
          <p:nvPr/>
        </p:nvPicPr>
        <p:blipFill>
          <a:blip r:embed="rId6" r:link="rId7"/>
          <a:srcRect l="26666" r="27499"/>
          <a:stretch>
            <a:fillRect/>
          </a:stretch>
        </p:blipFill>
        <p:spPr bwMode="auto">
          <a:xfrm>
            <a:off x="4953000" y="3124200"/>
            <a:ext cx="4191000" cy="3743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psychiatria zbłądziła pod strzechy</a:t>
            </a:r>
          </a:p>
        </p:txBody>
      </p:sp>
      <p:pic>
        <p:nvPicPr>
          <p:cNvPr id="5" name="Symbol zastępczy zawartości 4" descr="paryż nauka 1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2169" y="2141538"/>
            <a:ext cx="4862461" cy="3649662"/>
          </a:xfr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E8CB-D025-496E-8970-AA41ACE59769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Polscy psychiatrzy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24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sclep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00062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1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/>
              <a:t>Eskulap (</a:t>
            </a:r>
            <a:r>
              <a:rPr lang="pl-PL" dirty="0" err="1"/>
              <a:t>Aesklepios</a:t>
            </a:r>
            <a:r>
              <a:rPr lang="pl-PL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Tadeusz Bilikiewicz (1901-80)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6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11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Tadeusz Bilikiewicz (wybrane prace)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i="1" dirty="0"/>
              <a:t>Zagadnienie życia w świetle zasad psychologii porównawczej</a:t>
            </a:r>
            <a:r>
              <a:rPr lang="pl-PL" dirty="0"/>
              <a:t> (1928)</a:t>
            </a:r>
          </a:p>
          <a:p>
            <a:r>
              <a:rPr lang="pl-PL" i="1" dirty="0"/>
              <a:t>Psychoanaliza życia płciowego kobiety</a:t>
            </a:r>
            <a:r>
              <a:rPr lang="pl-PL" dirty="0"/>
              <a:t> 1933)</a:t>
            </a:r>
          </a:p>
          <a:p>
            <a:r>
              <a:rPr lang="pl-PL" i="1" dirty="0"/>
              <a:t>Psychoanaliza w praktyce lekarskiej</a:t>
            </a:r>
            <a:r>
              <a:rPr lang="pl-PL" dirty="0"/>
              <a:t> (1935)</a:t>
            </a:r>
          </a:p>
          <a:p>
            <a:r>
              <a:rPr lang="pl-PL" i="1" dirty="0"/>
              <a:t>Psychopatologia marzenia sennego</a:t>
            </a:r>
            <a:r>
              <a:rPr lang="pl-PL" dirty="0"/>
              <a:t> (1937)</a:t>
            </a:r>
          </a:p>
          <a:p>
            <a:r>
              <a:rPr lang="pl-PL" i="1" dirty="0"/>
              <a:t>Struktura psychologiczna nerwicy jako zagadnienie patogenetyczne</a:t>
            </a:r>
            <a:r>
              <a:rPr lang="pl-PL" dirty="0"/>
              <a:t> (1938)</a:t>
            </a:r>
          </a:p>
          <a:p>
            <a:r>
              <a:rPr lang="pl-PL" i="1" dirty="0"/>
              <a:t>Psychoterapia</a:t>
            </a:r>
            <a:r>
              <a:rPr lang="pl-PL" dirty="0"/>
              <a:t> (1938)</a:t>
            </a:r>
          </a:p>
          <a:p>
            <a:r>
              <a:rPr lang="pl-PL" i="1" dirty="0" err="1"/>
              <a:t>Etioepigenetyzm</a:t>
            </a:r>
            <a:r>
              <a:rPr lang="pl-PL" i="1" dirty="0"/>
              <a:t> czyli teoria hierarchicznej epigenezy nawarstwień etiologicznych w psychiatrii</a:t>
            </a:r>
            <a:r>
              <a:rPr lang="pl-PL" dirty="0"/>
              <a:t> (1947)</a:t>
            </a:r>
          </a:p>
          <a:p>
            <a:r>
              <a:rPr lang="pl-PL" i="1" dirty="0"/>
              <a:t>Psychologia marzenia sennego</a:t>
            </a:r>
            <a:r>
              <a:rPr lang="pl-PL" dirty="0"/>
              <a:t> (1948)</a:t>
            </a:r>
          </a:p>
          <a:p>
            <a:r>
              <a:rPr lang="pl-PL" i="1" dirty="0"/>
              <a:t>Psychiatria kliniczna</a:t>
            </a:r>
            <a:r>
              <a:rPr lang="pl-PL" dirty="0"/>
              <a:t> (1957)</a:t>
            </a:r>
          </a:p>
          <a:p>
            <a:r>
              <a:rPr lang="pl-PL" i="1" dirty="0"/>
              <a:t>Maciej z Miechowa na tle medycyny Odrodzenia</a:t>
            </a:r>
            <a:r>
              <a:rPr lang="pl-PL" dirty="0"/>
              <a:t> (1960)</a:t>
            </a:r>
          </a:p>
          <a:p>
            <a:r>
              <a:rPr lang="pl-PL" i="1" dirty="0" err="1"/>
              <a:t>Somatectomia</a:t>
            </a:r>
            <a:r>
              <a:rPr lang="pl-PL" i="1" dirty="0"/>
              <a:t> </a:t>
            </a:r>
            <a:r>
              <a:rPr lang="pl-PL" i="1" dirty="0" err="1"/>
              <a:t>totalis</a:t>
            </a:r>
            <a:r>
              <a:rPr lang="pl-PL" i="1" dirty="0"/>
              <a:t> i jej psychopatologiczne następstwa</a:t>
            </a:r>
            <a:r>
              <a:rPr lang="pl-PL" dirty="0"/>
              <a:t> (1968)</a:t>
            </a:r>
          </a:p>
          <a:p>
            <a:r>
              <a:rPr lang="pl-PL" i="1" dirty="0"/>
              <a:t>Prehistoria i geneza Wydziału Lekarskiego PAU</a:t>
            </a:r>
            <a:r>
              <a:rPr lang="pl-PL" dirty="0"/>
              <a:t>(1974)</a:t>
            </a:r>
          </a:p>
          <a:p>
            <a:r>
              <a:rPr lang="pl-PL" i="1" dirty="0"/>
              <a:t>Wpływ krytyki i cenzury na ustalenia prawdy historycznej</a:t>
            </a:r>
            <a:r>
              <a:rPr lang="pl-PL" dirty="0"/>
              <a:t> (1976)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</p:spTree>
    <p:extLst>
      <p:ext uri="{BB962C8B-B14F-4D97-AF65-F5344CB8AC3E}">
        <p14:creationId xmlns:p14="http://schemas.microsoft.com/office/powerpoint/2010/main" val="308932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Witold Łuniewski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4513"/>
            <a:ext cx="8352928" cy="471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5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Mieczysław Kaczyński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4924"/>
            <a:ext cx="8424936" cy="51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54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1502"/>
            <a:ext cx="7055380" cy="1400530"/>
          </a:xfrm>
        </p:spPr>
        <p:txBody>
          <a:bodyPr>
            <a:normAutofit/>
          </a:bodyPr>
          <a:lstStyle/>
          <a:p>
            <a:r>
              <a:rPr lang="pl-PL" dirty="0"/>
              <a:t>Rafał </a:t>
            </a:r>
            <a:r>
              <a:rPr lang="pl-PL" dirty="0" err="1"/>
              <a:t>Radziwiłłowicz</a:t>
            </a:r>
            <a:r>
              <a:rPr lang="pl-PL" dirty="0"/>
              <a:t> (1868-1928)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3513"/>
            <a:ext cx="8064896" cy="49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58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lik:Rafa&amp;lstrok; Radziwi&amp;lstrok;&amp;lstrok;owi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184576" cy="62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</p:spTree>
    <p:extLst>
      <p:ext uri="{BB962C8B-B14F-4D97-AF65-F5344CB8AC3E}">
        <p14:creationId xmlns:p14="http://schemas.microsoft.com/office/powerpoint/2010/main" val="275403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Antoni Kępiński (1918-72)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" y="1628800"/>
            <a:ext cx="7124700" cy="48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7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ik:Antoni Kepin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171"/>
            <a:ext cx="4752528" cy="63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</p:spTree>
    <p:extLst>
      <p:ext uri="{BB962C8B-B14F-4D97-AF65-F5344CB8AC3E}">
        <p14:creationId xmlns:p14="http://schemas.microsoft.com/office/powerpoint/2010/main" val="33915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Antoni Kępiński (dorobek)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Jego dorobek naukowy to ponad 140 publikacji i wiele książek z których najbardziej znane to:</a:t>
            </a:r>
          </a:p>
          <a:p>
            <a:r>
              <a:rPr lang="pl-PL" i="1" dirty="0"/>
              <a:t>Lęk</a:t>
            </a:r>
            <a:endParaRPr lang="pl-PL" dirty="0"/>
          </a:p>
          <a:p>
            <a:r>
              <a:rPr lang="pl-PL" i="1" dirty="0"/>
              <a:t>Melancholia</a:t>
            </a:r>
            <a:endParaRPr lang="pl-PL" dirty="0"/>
          </a:p>
          <a:p>
            <a:r>
              <a:rPr lang="pl-PL" i="1" dirty="0"/>
              <a:t>Podstawowe zagadnienia współczesnej psychiatrii</a:t>
            </a:r>
            <a:endParaRPr lang="pl-PL" dirty="0"/>
          </a:p>
          <a:p>
            <a:r>
              <a:rPr lang="pl-PL" i="1" dirty="0"/>
              <a:t>Poznanie chorego</a:t>
            </a:r>
            <a:endParaRPr lang="pl-PL" dirty="0"/>
          </a:p>
          <a:p>
            <a:r>
              <a:rPr lang="pl-PL" i="1" dirty="0"/>
              <a:t>Psychopatie</a:t>
            </a:r>
            <a:endParaRPr lang="pl-PL" dirty="0"/>
          </a:p>
          <a:p>
            <a:r>
              <a:rPr lang="pl-PL" i="1" dirty="0"/>
              <a:t>Psychopatologia nerwic</a:t>
            </a:r>
            <a:endParaRPr lang="pl-PL" dirty="0"/>
          </a:p>
          <a:p>
            <a:r>
              <a:rPr lang="pl-PL" i="1" dirty="0"/>
              <a:t>Refleksje oświęcimskie</a:t>
            </a:r>
            <a:endParaRPr lang="pl-PL" dirty="0"/>
          </a:p>
          <a:p>
            <a:r>
              <a:rPr lang="pl-PL" i="1" dirty="0"/>
              <a:t>Rytm życia</a:t>
            </a:r>
            <a:endParaRPr lang="pl-PL" dirty="0"/>
          </a:p>
          <a:p>
            <a:r>
              <a:rPr lang="pl-PL" i="1" dirty="0"/>
              <a:t>Schizofrenia</a:t>
            </a:r>
            <a:endParaRPr lang="pl-PL" dirty="0"/>
          </a:p>
          <a:p>
            <a:r>
              <a:rPr lang="pl-PL" i="1" dirty="0"/>
              <a:t>Z psychopatologii życia seksualnego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</p:spTree>
    <p:extLst>
      <p:ext uri="{BB962C8B-B14F-4D97-AF65-F5344CB8AC3E}">
        <p14:creationId xmlns:p14="http://schemas.microsoft.com/office/powerpoint/2010/main" val="357999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57250" y="71944"/>
            <a:ext cx="7406640" cy="1356360"/>
          </a:xfrm>
        </p:spPr>
        <p:txBody>
          <a:bodyPr/>
          <a:lstStyle/>
          <a:p>
            <a:r>
              <a:rPr lang="pl-PL" dirty="0"/>
              <a:t>Jan Mazurkiewicz (1871-1947)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1412776"/>
            <a:ext cx="7239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36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1052513"/>
          </a:xfrm>
        </p:spPr>
        <p:txBody>
          <a:bodyPr>
            <a:normAutofit fontScale="90000"/>
          </a:bodyPr>
          <a:lstStyle/>
          <a:p>
            <a:r>
              <a:rPr lang="pl-PL" altLang="en-US" sz="3200">
                <a:latin typeface="Times New Roman" pitchFamily="18" charset="0"/>
              </a:rPr>
              <a:t>Biologiczne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600">
                <a:latin typeface="Times New Roman" pitchFamily="18" charset="0"/>
              </a:rPr>
              <a:t>Hip</a:t>
            </a:r>
            <a:r>
              <a:rPr lang="pl-PL" altLang="en-US" sz="3600">
                <a:latin typeface="Times New Roman" pitchFamily="18" charset="0"/>
              </a:rPr>
              <a:t>okrates </a:t>
            </a:r>
            <a:r>
              <a:rPr lang="en-US" altLang="en-US" sz="3600">
                <a:latin typeface="Times New Roman" pitchFamily="18" charset="0"/>
              </a:rPr>
              <a:t> 460-377 BC</a:t>
            </a:r>
          </a:p>
          <a:p>
            <a:pPr lvl="2"/>
            <a:r>
              <a:rPr lang="pl-PL" altLang="en-US" sz="3200">
                <a:latin typeface="Times New Roman" pitchFamily="18" charset="0"/>
              </a:rPr>
              <a:t>Zaburzenia psychiczne = patologia mózgu</a:t>
            </a:r>
            <a:endParaRPr lang="en-US" altLang="en-US" sz="3200">
              <a:latin typeface="Times New Roman" pitchFamily="18" charset="0"/>
            </a:endParaRPr>
          </a:p>
          <a:p>
            <a:pPr lvl="2"/>
            <a:r>
              <a:rPr lang="en-US" altLang="en-US" sz="3200">
                <a:latin typeface="Times New Roman" pitchFamily="18" charset="0"/>
              </a:rPr>
              <a:t>H</a:t>
            </a:r>
            <a:r>
              <a:rPr lang="pl-PL" altLang="en-US" sz="3200">
                <a:latin typeface="Times New Roman" pitchFamily="18" charset="0"/>
              </a:rPr>
              <a:t>i</a:t>
            </a:r>
            <a:r>
              <a:rPr lang="en-US" altLang="en-US" sz="3200">
                <a:latin typeface="Times New Roman" pitchFamily="18" charset="0"/>
              </a:rPr>
              <a:t>steria	</a:t>
            </a:r>
          </a:p>
          <a:p>
            <a:pPr lvl="3">
              <a:buFont typeface="Tahoma" pitchFamily="34" charset="0"/>
              <a:buNone/>
            </a:pPr>
            <a:r>
              <a:rPr lang="pl-PL" altLang="en-US" sz="3200">
                <a:latin typeface="Times New Roman" pitchFamily="18" charset="0"/>
              </a:rPr>
              <a:t>Wędrująca macica</a:t>
            </a:r>
            <a:endParaRPr lang="en-US" altLang="en-US" sz="3200">
              <a:latin typeface="Times New Roman" pitchFamily="18" charset="0"/>
            </a:endParaRPr>
          </a:p>
          <a:p>
            <a:pPr lvl="2"/>
            <a:r>
              <a:rPr lang="en-US" altLang="en-US" sz="2800">
                <a:latin typeface="Times New Roman" pitchFamily="18" charset="0"/>
              </a:rPr>
              <a:t>Mania, Melancholia, Phrenitis</a:t>
            </a:r>
          </a:p>
          <a:p>
            <a:pPr lvl="3"/>
            <a:r>
              <a:rPr lang="pl-PL" altLang="en-US" sz="2400">
                <a:latin typeface="Times New Roman" pitchFamily="18" charset="0"/>
              </a:rPr>
              <a:t>Zaburzenia równowagi czterech płynów</a:t>
            </a:r>
            <a:r>
              <a:rPr lang="en-US" altLang="en-US" sz="2400">
                <a:latin typeface="Times New Roman" pitchFamily="18" charset="0"/>
              </a:rPr>
              <a:t> - </a:t>
            </a:r>
            <a:r>
              <a:rPr lang="pl-PL" altLang="en-US" sz="2400">
                <a:latin typeface="Times New Roman" pitchFamily="18" charset="0"/>
              </a:rPr>
              <a:t>krew</a:t>
            </a:r>
            <a:r>
              <a:rPr lang="en-US" altLang="en-US" sz="2400">
                <a:latin typeface="Times New Roman" pitchFamily="18" charset="0"/>
              </a:rPr>
              <a:t>, </a:t>
            </a:r>
            <a:r>
              <a:rPr lang="pl-PL" altLang="en-US" sz="2400">
                <a:latin typeface="Times New Roman" pitchFamily="18" charset="0"/>
              </a:rPr>
              <a:t>czarna i żółta żółć</a:t>
            </a:r>
            <a:r>
              <a:rPr lang="en-US" altLang="en-US" sz="2400">
                <a:latin typeface="Times New Roman" pitchFamily="18" charset="0"/>
              </a:rPr>
              <a:t>, </a:t>
            </a:r>
            <a:r>
              <a:rPr lang="pl-PL" altLang="en-US" sz="2400">
                <a:latin typeface="Times New Roman" pitchFamily="18" charset="0"/>
              </a:rPr>
              <a:t>flegma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6F7B-28AE-45A1-A9BB-690040B4F525}" type="slidenum">
              <a:rPr lang="pl-PL"/>
              <a:pPr/>
              <a:t>5</a:t>
            </a:fld>
            <a:endParaRPr lang="pl-PL"/>
          </a:p>
        </p:txBody>
      </p:sp>
      <p:pic>
        <p:nvPicPr>
          <p:cNvPr id="5" name="Picture 3" descr="Hippocrates_rube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97612"/>
            <a:ext cx="1528515" cy="213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4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lik:Jan Mazurkiewic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08" y="404664"/>
            <a:ext cx="37528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</p:spTree>
    <p:extLst>
      <p:ext uri="{BB962C8B-B14F-4D97-AF65-F5344CB8AC3E}">
        <p14:creationId xmlns:p14="http://schemas.microsoft.com/office/powerpoint/2010/main" val="182757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04838"/>
            <a:ext cx="71818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</p:spTree>
    <p:extLst>
      <p:ext uri="{BB962C8B-B14F-4D97-AF65-F5344CB8AC3E}">
        <p14:creationId xmlns:p14="http://schemas.microsoft.com/office/powerpoint/2010/main" val="3592762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8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Wikipedia 2013</a:t>
            </a:r>
          </a:p>
        </p:txBody>
      </p:sp>
    </p:spTree>
    <p:extLst>
      <p:ext uri="{BB962C8B-B14F-4D97-AF65-F5344CB8AC3E}">
        <p14:creationId xmlns:p14="http://schemas.microsoft.com/office/powerpoint/2010/main" val="236366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1457" y="231717"/>
            <a:ext cx="7406640" cy="1356360"/>
          </a:xfrm>
        </p:spPr>
        <p:txBody>
          <a:bodyPr>
            <a:normAutofit/>
          </a:bodyPr>
          <a:lstStyle/>
          <a:p>
            <a:r>
              <a:rPr lang="pl-PL" dirty="0"/>
              <a:t>Joanna </a:t>
            </a:r>
            <a:r>
              <a:rPr lang="pl-PL" dirty="0" err="1"/>
              <a:t>Meder</a:t>
            </a:r>
            <a:r>
              <a:rPr lang="pl-PL" dirty="0"/>
              <a:t> – MÓJ ULUBIONY POLSKI PSYCHIATRA</a:t>
            </a:r>
          </a:p>
        </p:txBody>
      </p:sp>
      <p:pic>
        <p:nvPicPr>
          <p:cNvPr id="12290" name="Picture 2" descr="https://encrypted-tbn0.google.com/images?q=tbn:ANd9GcSl0tykvCa_SmnigSLf-Y3IBBvWcAg9Lj6GsL3pEjAk6NCna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628800"/>
            <a:ext cx="3802021" cy="47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0.google.com/images?q=tbn:ANd9GcSl0tykvCa_SmnigSLf-Y3IBBvWcAg9Lj6GsL3pEjAk6NCna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02021" cy="47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oogle.com/images?q=tbn:ANd9GcSl0tykvCa_SmnigSLf-Y3IBBvWcAg9Lj6GsL3pEjAk6NCna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3802021" cy="47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7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3C29-5462-4B36-9801-87740EDD74E3}" type="slidenum">
              <a:rPr lang="pl-PL"/>
              <a:pPr/>
              <a:t>54</a:t>
            </a:fld>
            <a:endParaRPr lang="pl-PL"/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2133600" y="381000"/>
          <a:ext cx="4953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3" name="Clip" r:id="rId4" imgW="4285714" imgH="5238095" progId="MS_ClipArt_Gallery.5">
                  <p:embed/>
                </p:oleObj>
              </mc:Choice>
              <mc:Fallback>
                <p:oleObj name="Clip" r:id="rId4" imgW="4285714" imgH="5238095" progId="MS_ClipArt_Gallery.5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"/>
                        <a:ext cx="4953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962400" y="29718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>
                <a:solidFill>
                  <a:schemeClr val="accent2"/>
                </a:solidFill>
                <a:latin typeface="Times New Roman" pitchFamily="18" charset="0"/>
              </a:rPr>
              <a:t>KRYZYSY</a:t>
            </a:r>
            <a:endParaRPr lang="pl-PL" sz="24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055D-199F-4E19-A032-E71A817D62AA}" type="slidenum">
              <a:rPr lang="pl-PL"/>
              <a:pPr/>
              <a:t>55</a:t>
            </a:fld>
            <a:endParaRPr lang="pl-PL"/>
          </a:p>
        </p:txBody>
      </p:sp>
      <p:pic>
        <p:nvPicPr>
          <p:cNvPr id="166914" name="Picture 2" descr="C:\Documents and Settings\Andrzej\Dane aplikacji\Microsoft\Media Catalog\yai20000f1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536575"/>
            <a:ext cx="7391400" cy="5838825"/>
          </a:xfrm>
        </p:spPr>
      </p:pic>
      <p:sp>
        <p:nvSpPr>
          <p:cNvPr id="166915" name="WordArt 3" descr="Papierowa torba"/>
          <p:cNvSpPr>
            <a:spLocks noChangeArrowheads="1" noChangeShapeType="1" noTextEdit="1"/>
          </p:cNvSpPr>
          <p:nvPr/>
        </p:nvSpPr>
        <p:spPr bwMode="auto">
          <a:xfrm>
            <a:off x="2671763" y="3170238"/>
            <a:ext cx="3800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zaburzenia afekywne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93688"/>
            <a:ext cx="8637588" cy="1190625"/>
          </a:xfrm>
        </p:spPr>
        <p:txBody>
          <a:bodyPr>
            <a:normAutofit fontScale="90000"/>
          </a:bodyPr>
          <a:lstStyle/>
          <a:p>
            <a:r>
              <a:rPr lang="pl-PL" sz="3600">
                <a:latin typeface="Comic Sans MS" pitchFamily="66" charset="0"/>
              </a:rPr>
              <a:t>Zaburzenia afektywne – jako wyzwanie ... Nie tylko dla psychiatrii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pl-PL" sz="2000">
                <a:latin typeface="Comic Sans MS" pitchFamily="66" charset="0"/>
                <a:cs typeface="Times New Roman" pitchFamily="18" charset="0"/>
              </a:rPr>
              <a:t>Kolejne wyzwanie ochrony zdrowia psychicznego tego stulecia to narastająca liczba osób z zaburzeniami afektywnymi, szczególnie z depresją. Publikowane raporty epidemiologiczne wskazują wyraźnie nie tylko na coraz wcześniejszy wiek zachorowań na depresje, ale mówią również o podwajaniu się zachorowalności na depresję co dwie dekady, a być może nawet co dekadę w ubiegłym stuleciu (Wickramante i Weissman, 1996). </a:t>
            </a:r>
            <a:endParaRPr lang="pl-PL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pl-PL" sz="2000">
                <a:latin typeface="Comic Sans MS" pitchFamily="66" charset="0"/>
                <a:cs typeface="Times New Roman" pitchFamily="18" charset="0"/>
              </a:rPr>
              <a:t>Mimo tak dużego rozpowszechnienia zaburzeń afektywnych w populacji globalnej, przy podobieństwie obrazu klinicznego depresji do fizjologicznych emocji typu przygnębienia, dziwi to, iż aż 50% przypadków depresji jest właściwie rozpoznawana, a tylko 30% jest leczone właściwie. </a:t>
            </a:r>
            <a:endParaRPr lang="pl-PL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pl-PL" sz="2000">
                <a:latin typeface="Comic Sans MS" pitchFamily="66" charset="0"/>
                <a:cs typeface="Times New Roman" pitchFamily="18" charset="0"/>
              </a:rPr>
              <a:t>Jest to wyzwanie adresowane bardziej do nie-psychiatrycznej opieki zdrowotnej – przy tak dużej częstości depresji w populacji ogólnej jej prewencja, diagnoza i terapia tylko przez placówki psychiatryczne nie jest możliwa.</a:t>
            </a:r>
          </a:p>
          <a:p>
            <a:pPr>
              <a:lnSpc>
                <a:spcPct val="90000"/>
              </a:lnSpc>
            </a:pPr>
            <a:endParaRPr lang="pl-PL" sz="2000">
              <a:latin typeface="Comic Sans MS" pitchFamily="66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2A1-FA34-4AF4-AAB4-B67A2A0D31ED}" type="slidenum">
              <a:rPr lang="pl-PL"/>
              <a:pPr/>
              <a:t>56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A30-0650-44C7-B87E-BF6C4054D0A8}" type="slidenum">
              <a:rPr lang="pl-PL"/>
              <a:pPr/>
              <a:t>57</a:t>
            </a:fld>
            <a:endParaRPr lang="pl-PL"/>
          </a:p>
        </p:txBody>
      </p:sp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330200"/>
            <a:ext cx="91440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DDDDDD">
                  <a:alpha val="39999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>
                <a:latin typeface="Times New Roman" pitchFamily="18" charset="0"/>
              </a:rPr>
              <a:t> 		</a:t>
            </a:r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0" y="431800"/>
          <a:ext cx="9072563" cy="643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8" name="Wykres" r:id="rId4" imgW="4324320" imgH="3067031" progId="MSGraph.Chart.8">
                  <p:embed followColorScheme="full"/>
                </p:oleObj>
              </mc:Choice>
              <mc:Fallback>
                <p:oleObj name="Wykres" r:id="rId4" imgW="4324320" imgH="3067031" progId="MSGraph.Chart.8">
                  <p:embed followColorScheme="full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1800"/>
                        <a:ext cx="9072563" cy="643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18573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depresje wśród pacjentów z chorobami somatycznymi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7499350" y="6488113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solidFill>
                  <a:schemeClr val="tx2"/>
                </a:solidFill>
                <a:latin typeface="Times New Roman" pitchFamily="18" charset="0"/>
              </a:rPr>
              <a:t>Pużyński, 2000</a:t>
            </a:r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5219700" y="5010150"/>
            <a:ext cx="358775" cy="3603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6011863" y="5010150"/>
            <a:ext cx="358775" cy="3603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7596188" y="5010150"/>
            <a:ext cx="358775" cy="3603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8388350" y="5010150"/>
            <a:ext cx="358775" cy="3603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7" grpId="0" animBg="1"/>
      <p:bldP spid="168968" grpId="0" animBg="1"/>
      <p:bldP spid="16896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D695-9ECE-470B-B821-872AAAB259AB}" type="slidenum">
              <a:rPr lang="pl-PL"/>
              <a:pPr/>
              <a:t>58</a:t>
            </a:fld>
            <a:endParaRPr lang="pl-PL"/>
          </a:p>
        </p:txBody>
      </p:sp>
      <p:pic>
        <p:nvPicPr>
          <p:cNvPr id="169986" name="Picture 2" descr="C:\Documents and Settings\Andrzej\Dane aplikacji\Microsoft\Media Catalog\yai30004f1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533400"/>
            <a:ext cx="5214937" cy="5943600"/>
          </a:xfrm>
        </p:spPr>
      </p:pic>
      <p:sp>
        <p:nvSpPr>
          <p:cNvPr id="169987" name="WordArt 3"/>
          <p:cNvSpPr>
            <a:spLocks noChangeArrowheads="1" noChangeShapeType="1" noTextEdit="1"/>
          </p:cNvSpPr>
          <p:nvPr/>
        </p:nvSpPr>
        <p:spPr bwMode="auto">
          <a:xfrm>
            <a:off x="3762375" y="3170238"/>
            <a:ext cx="1619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l-PL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otępienia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311275"/>
          </a:xfrm>
        </p:spPr>
        <p:txBody>
          <a:bodyPr/>
          <a:lstStyle/>
          <a:p>
            <a:r>
              <a:rPr lang="pl-PL" sz="4000">
                <a:latin typeface="Comic Sans MS" pitchFamily="66" charset="0"/>
              </a:rPr>
              <a:t>Choroba Alzheimera ... jako wyzwanie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000">
                <a:latin typeface="Comic Sans MS" pitchFamily="66" charset="0"/>
                <a:cs typeface="Times New Roman" pitchFamily="18" charset="0"/>
              </a:rPr>
              <a:t>Następne wyzwanie ochrony zdrowia psychicznego wiąże się z nadziejami opieki zdrowotnej w ogóle. </a:t>
            </a:r>
            <a:endParaRPr lang="pl-PL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pl-PL" sz="2000">
                <a:latin typeface="Comic Sans MS" pitchFamily="66" charset="0"/>
                <a:cs typeface="Times New Roman" pitchFamily="18" charset="0"/>
              </a:rPr>
              <a:t>Chodzi tutaj o znaczące zwiększenie średniej długości życia, a więc również o problemy psychiczne związane z wiekiem podeszłym, który niesłychanie rzadko jest „wiekiem złotym”. Powstają więc coraz częstsze problemy typu depresji wieku podeszłego, czy też choroby Alzheimera. </a:t>
            </a:r>
            <a:endParaRPr lang="pl-PL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pl-PL" sz="2000">
                <a:latin typeface="Comic Sans MS" pitchFamily="66" charset="0"/>
                <a:cs typeface="Times New Roman" pitchFamily="18" charset="0"/>
              </a:rPr>
              <a:t>Wprowadzane coraz to nowych leków antydepresyjnych, czy też poprawiających funkcje pamięciowe, to na pewno szansa na lepsze życie tych chorych, w obszarze poprawy ich jakości życia, ale wyzwania związane z problemami psychicznymi ludzi starszych będą narastały równolegle od sposobów radzenia sobie z tymi problemami.</a:t>
            </a:r>
          </a:p>
          <a:p>
            <a:pPr>
              <a:lnSpc>
                <a:spcPct val="90000"/>
              </a:lnSpc>
            </a:pPr>
            <a:endParaRPr lang="pl-PL" sz="2000">
              <a:latin typeface="Comic Sans MS" pitchFamily="66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D6E5-2040-4DEC-8A66-4C0F7043B62B}" type="slidenum">
              <a:rPr lang="pl-PL"/>
              <a:pPr/>
              <a:t>59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1052513"/>
          </a:xfrm>
        </p:spPr>
        <p:txBody>
          <a:bodyPr>
            <a:normAutofit fontScale="90000"/>
          </a:bodyPr>
          <a:lstStyle/>
          <a:p>
            <a:r>
              <a:rPr lang="pl-PL" altLang="en-US" sz="3200">
                <a:latin typeface="Times New Roman" pitchFamily="18" charset="0"/>
              </a:rPr>
              <a:t>Biologiczne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altLang="en-US" sz="3200">
                <a:latin typeface="Times New Roman" pitchFamily="18" charset="0"/>
              </a:rPr>
              <a:t>Medycyna chińska</a:t>
            </a:r>
            <a:endParaRPr lang="en-US" altLang="en-US" sz="3200">
              <a:latin typeface="Times New Roman" pitchFamily="18" charset="0"/>
            </a:endParaRPr>
          </a:p>
          <a:p>
            <a:pPr lvl="2">
              <a:buFontTx/>
              <a:buNone/>
            </a:pPr>
            <a:r>
              <a:rPr lang="pl-PL" altLang="en-US" sz="3200">
                <a:latin typeface="Times New Roman" pitchFamily="18" charset="0"/>
              </a:rPr>
              <a:t>Zaburzenie równowagi</a:t>
            </a:r>
            <a:r>
              <a:rPr lang="en-US" altLang="en-US" sz="3200">
                <a:latin typeface="Times New Roman" pitchFamily="18" charset="0"/>
              </a:rPr>
              <a:t> Yin/Yang</a:t>
            </a:r>
            <a:endParaRPr lang="en-US" altLang="en-US" sz="2800">
              <a:latin typeface="Times New Roman" pitchFamily="18" charset="0"/>
            </a:endParaRPr>
          </a:p>
          <a:p>
            <a:pPr lvl="1"/>
            <a:endParaRPr lang="en-US" altLang="en-US">
              <a:latin typeface="Times New Roman" pitchFamily="18" charset="0"/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D7C6-B08D-4314-8B9B-6E294FE17B11}" type="slidenum">
              <a:rPr lang="pl-PL"/>
              <a:pPr/>
              <a:t>6</a:t>
            </a:fld>
            <a:endParaRPr lang="pl-PL"/>
          </a:p>
        </p:txBody>
      </p:sp>
      <p:graphicFrame>
        <p:nvGraphicFramePr>
          <p:cNvPr id="195584" name="Object 1024"/>
          <p:cNvGraphicFramePr>
            <a:graphicFrameLocks noChangeAspect="1"/>
          </p:cNvGraphicFramePr>
          <p:nvPr/>
        </p:nvGraphicFramePr>
        <p:xfrm>
          <a:off x="3657600" y="38100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9" name="Clip" r:id="rId4" imgW="4816475" imgH="4816475" progId="MS_ClipArt_Gallery">
                  <p:embed/>
                </p:oleObj>
              </mc:Choice>
              <mc:Fallback>
                <p:oleObj name="Clip" r:id="rId4" imgW="4816475" imgH="4816475" progId="MS_ClipArt_Gallery">
                  <p:embed/>
                  <p:pic>
                    <p:nvPicPr>
                      <p:cNvPr id="0" name="Picture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10000"/>
                        <a:ext cx="16764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9400-E7DC-4A30-95D6-B9222D7E1B4C}" type="slidenum">
              <a:rPr lang="pl-PL"/>
              <a:pPr/>
              <a:t>60</a:t>
            </a:fld>
            <a:endParaRPr lang="pl-PL"/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Statystyki o AD – AD ma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 </a:t>
            </a:r>
            <a:r>
              <a:rPr lang="pl-P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20 </a:t>
            </a:r>
            <a:r>
              <a:rPr lang="pl-P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Polaków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65 </a:t>
            </a:r>
            <a:r>
              <a:rPr lang="pl-P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lat</a:t>
            </a:r>
            <a:endParaRPr lang="pl-P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100 </a:t>
            </a: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65-74 </a:t>
            </a: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lat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14 </a:t>
            </a: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75-84 </a:t>
            </a: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lat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4 </a:t>
            </a: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 wieku &gt;85 lat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C17A-3859-404F-87A8-595F44EDF632}" type="slidenum">
              <a:rPr lang="pl-PL"/>
              <a:pPr/>
              <a:t>61</a:t>
            </a:fld>
            <a:endParaRPr lang="pl-PL"/>
          </a:p>
        </p:txBody>
      </p:sp>
      <p:pic>
        <p:nvPicPr>
          <p:cNvPr id="173058" name="Picture 2" descr="C:\Documents and Settings\Andrzej\Dane aplikacji\Microsoft\Media Catalog\yai30011f1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38200"/>
            <a:ext cx="6705600" cy="5021263"/>
          </a:xfrm>
        </p:spPr>
      </p:pic>
      <p:sp>
        <p:nvSpPr>
          <p:cNvPr id="173059" name="WordArt 3"/>
          <p:cNvSpPr>
            <a:spLocks noChangeArrowheads="1" noChangeShapeType="1" noTextEdit="1"/>
          </p:cNvSpPr>
          <p:nvPr/>
        </p:nvSpPr>
        <p:spPr bwMode="auto">
          <a:xfrm>
            <a:off x="3400425" y="3103563"/>
            <a:ext cx="23431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l-PL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uzależnienia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SPA ...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800">
                <a:latin typeface="Comic Sans MS" pitchFamily="66" charset="0"/>
                <a:cs typeface="Times New Roman" pitchFamily="18" charset="0"/>
              </a:rPr>
              <a:t>Nie można liczyć na poprawę w grupie uzależnień od substancji psychoaktywnych. Współczesne tempo życia będzie rodziło patologiczną i jednocześnie </a:t>
            </a:r>
            <a:r>
              <a:rPr lang="pl-PL" sz="2800">
                <a:latin typeface="Comic Sans MS" pitchFamily="66" charset="0"/>
              </a:rPr>
              <a:t>„</a:t>
            </a:r>
            <a:r>
              <a:rPr lang="pl-PL" sz="2800">
                <a:latin typeface="Comic Sans MS" pitchFamily="66" charset="0"/>
                <a:cs typeface="Times New Roman" pitchFamily="18" charset="0"/>
              </a:rPr>
              <a:t>normalną</a:t>
            </a:r>
            <a:r>
              <a:rPr lang="pl-PL" sz="2800">
                <a:latin typeface="Comic Sans MS" pitchFamily="66" charset="0"/>
              </a:rPr>
              <a:t>”</a:t>
            </a:r>
            <a:r>
              <a:rPr lang="pl-PL" sz="2800">
                <a:latin typeface="Comic Sans MS" pitchFamily="66" charset="0"/>
                <a:cs typeface="Times New Roman" pitchFamily="18" charset="0"/>
              </a:rPr>
              <a:t> pokusę do alternatywy w postaci poprawy nastroju przy użyciu alkoholu i narkotyków. Polityka ekonomiczna wielu krajów, szczególnie rozwijających się, </a:t>
            </a:r>
            <a:r>
              <a:rPr lang="pl-PL" sz="2800">
                <a:latin typeface="Comic Sans MS" pitchFamily="66" charset="0"/>
              </a:rPr>
              <a:t>w tym i Polski, </a:t>
            </a:r>
            <a:r>
              <a:rPr lang="pl-PL" sz="2800">
                <a:latin typeface="Comic Sans MS" pitchFamily="66" charset="0"/>
                <a:cs typeface="Times New Roman" pitchFamily="18" charset="0"/>
              </a:rPr>
              <a:t>będzie zachęcać do produkcji i dystrybucji różnych substancji psychoaktywnych.</a:t>
            </a:r>
          </a:p>
          <a:p>
            <a:pPr>
              <a:lnSpc>
                <a:spcPct val="90000"/>
              </a:lnSpc>
            </a:pPr>
            <a:endParaRPr lang="pl-PL" sz="2800">
              <a:latin typeface="Comic Sans MS" pitchFamily="66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33E-C042-41FD-998E-E32B4BE57A7B}" type="slidenum">
              <a:rPr lang="pl-PL"/>
              <a:pPr/>
              <a:t>62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F5F6-86AF-4BB6-ACAF-A5833A446DF3}" type="slidenum">
              <a:rPr lang="pl-PL"/>
              <a:pPr/>
              <a:t>63</a:t>
            </a:fld>
            <a:endParaRPr lang="pl-PL"/>
          </a:p>
        </p:txBody>
      </p:sp>
      <p:pic>
        <p:nvPicPr>
          <p:cNvPr id="175106" name="Picture 2" descr="C:\Documents and Settings\Andrzej\Dane aplikacji\Microsoft\Media Catalog\yai40003f2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025525"/>
            <a:ext cx="6324600" cy="5106988"/>
          </a:xfrm>
        </p:spPr>
      </p:pic>
      <p:sp>
        <p:nvSpPr>
          <p:cNvPr id="175107" name="WordArt 3"/>
          <p:cNvSpPr>
            <a:spLocks noChangeArrowheads="1" noChangeShapeType="1" noTextEdit="1"/>
          </p:cNvSpPr>
          <p:nvPr/>
        </p:nvSpPr>
        <p:spPr bwMode="auto">
          <a:xfrm>
            <a:off x="890588" y="3108325"/>
            <a:ext cx="7362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zaburzenia psychiczne kobiet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Zaburzenia psychiczne kobiet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800">
                <a:latin typeface="Comic Sans MS" pitchFamily="66" charset="0"/>
                <a:cs typeface="Times New Roman" pitchFamily="18" charset="0"/>
              </a:rPr>
              <a:t>Wychodzenie wielu kobiet z ich tradycyjnych ról społecznych wpływa w dużej mierze na coraz częstsze zaburzenia psychiczne, szczególnie afektywne i lękowe, właśnie w tej grupie. </a:t>
            </a:r>
            <a:endParaRPr lang="pl-PL" sz="28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pl-PL" sz="2800">
                <a:latin typeface="Comic Sans MS" pitchFamily="66" charset="0"/>
                <a:cs typeface="Times New Roman" pitchFamily="18" charset="0"/>
              </a:rPr>
              <a:t>Funkcjonowanie kobiet w rolach typowo męskich, niezgodnych z ich gospodarką hormonalną i rolami socjalnymi, będzie się pogłębiać, co wpłynie na coraz większą częstość takich zaburzeń jak </a:t>
            </a:r>
            <a:r>
              <a:rPr lang="pl-PL" sz="2800" i="1">
                <a:latin typeface="Comic Sans MS" pitchFamily="66" charset="0"/>
                <a:cs typeface="Times New Roman" pitchFamily="18" charset="0"/>
              </a:rPr>
              <a:t>premenstrualne zaburzenie dysforyczne</a:t>
            </a:r>
            <a:r>
              <a:rPr lang="pl-PL" sz="2800">
                <a:latin typeface="Comic Sans MS" pitchFamily="66" charset="0"/>
                <a:cs typeface="Times New Roman" pitchFamily="18" charset="0"/>
              </a:rPr>
              <a:t> czy </a:t>
            </a:r>
            <a:r>
              <a:rPr lang="pl-PL" sz="2800" i="1">
                <a:latin typeface="Comic Sans MS" pitchFamily="66" charset="0"/>
                <a:cs typeface="Times New Roman" pitchFamily="18" charset="0"/>
              </a:rPr>
              <a:t>depresja postmenopauzalna</a:t>
            </a:r>
            <a:r>
              <a:rPr lang="pl-PL" sz="2800"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85D-C59C-4C40-B151-D718C6F41B9E}" type="slidenum">
              <a:rPr lang="pl-PL"/>
              <a:pPr/>
              <a:t>64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00F-0DD6-4FC8-8D0A-DAB0C4A8B832}" type="slidenum">
              <a:rPr lang="pl-PL"/>
              <a:pPr/>
              <a:t>65</a:t>
            </a:fld>
            <a:endParaRPr lang="pl-PL"/>
          </a:p>
        </p:txBody>
      </p:sp>
      <p:pic>
        <p:nvPicPr>
          <p:cNvPr id="177154" name="Picture 2" descr="C:\Documents and Settings\Andrzej\Dane aplikacji\Microsoft\Media Catalog\yai40004cv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33400"/>
            <a:ext cx="4525963" cy="5867400"/>
          </a:xfrm>
        </p:spPr>
      </p:pic>
      <p:sp>
        <p:nvSpPr>
          <p:cNvPr id="177155" name="WordArt 3"/>
          <p:cNvSpPr>
            <a:spLocks noChangeArrowheads="1" noChangeShapeType="1" noTextEdit="1"/>
          </p:cNvSpPr>
          <p:nvPr/>
        </p:nvSpPr>
        <p:spPr bwMode="auto">
          <a:xfrm>
            <a:off x="3048000" y="3108325"/>
            <a:ext cx="304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schizofrenia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Schizofrenia ...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800">
                <a:latin typeface="Comic Sans MS" pitchFamily="66" charset="0"/>
              </a:rPr>
              <a:t>Coraz lepsze efekty terapii biologicznej</a:t>
            </a:r>
          </a:p>
          <a:p>
            <a:r>
              <a:rPr lang="pl-PL" sz="2800">
                <a:latin typeface="Comic Sans MS" pitchFamily="66" charset="0"/>
              </a:rPr>
              <a:t>Coraz więcej czasu i możliwości oddziaływań psychosocjalnych</a:t>
            </a:r>
          </a:p>
          <a:p>
            <a:r>
              <a:rPr lang="pl-PL" sz="2800">
                <a:latin typeface="Comic Sans MS" pitchFamily="66" charset="0"/>
              </a:rPr>
              <a:t>Coraz lepsza współpraca</a:t>
            </a:r>
          </a:p>
          <a:p>
            <a:r>
              <a:rPr lang="pl-PL" sz="2800">
                <a:latin typeface="Comic Sans MS" pitchFamily="66" charset="0"/>
              </a:rPr>
              <a:t>Ale</a:t>
            </a:r>
          </a:p>
          <a:p>
            <a:r>
              <a:rPr lang="pl-PL" sz="2800">
                <a:latin typeface="Comic Sans MS" pitchFamily="66" charset="0"/>
              </a:rPr>
              <a:t>Nadal 1-5% ludzi chorych na schizofrenię pracuje</a:t>
            </a:r>
          </a:p>
          <a:p>
            <a:r>
              <a:rPr lang="pl-PL" sz="2800">
                <a:latin typeface="Comic Sans MS" pitchFamily="66" charset="0"/>
              </a:rPr>
              <a:t>Nadal potrzebne akcje „destygmatyzacji”</a:t>
            </a:r>
          </a:p>
          <a:p>
            <a:endParaRPr lang="pl-PL" sz="2800">
              <a:latin typeface="Comic Sans MS" pitchFamily="66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FA79-1B6F-4D75-AB05-CE7FA693C461}" type="slidenum">
              <a:rPr lang="pl-PL"/>
              <a:pPr/>
              <a:t>66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6DE-A354-4DE0-B2A1-3F0C7E1A783A}" type="slidenum">
              <a:rPr lang="pl-PL"/>
              <a:pPr/>
              <a:t>67</a:t>
            </a:fld>
            <a:endParaRPr lang="pl-PL"/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>
                <a:solidFill>
                  <a:schemeClr val="tx2"/>
                </a:solidFill>
                <a:latin typeface="Arial" charset="0"/>
              </a:rPr>
              <a:t>Deficyty poznawcze już w pierwszym epizodzie schizofrenii</a:t>
            </a:r>
          </a:p>
        </p:txBody>
      </p:sp>
      <p:pic>
        <p:nvPicPr>
          <p:cNvPr id="179203" name="Picture 3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81359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D05A-5B20-4833-8A37-09B2A3D82FF0}" type="slidenum">
              <a:rPr lang="pl-PL"/>
              <a:pPr/>
              <a:t>68</a:t>
            </a:fld>
            <a:endParaRPr lang="pl-PL"/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3600">
                <a:solidFill>
                  <a:schemeClr val="tx2"/>
                </a:solidFill>
                <a:latin typeface="Arial" charset="0"/>
              </a:rPr>
              <a:t>Związek funkcjonowania poznawczego z funkcjonowaniem zawodowym</a:t>
            </a:r>
          </a:p>
        </p:txBody>
      </p:sp>
      <p:pic>
        <p:nvPicPr>
          <p:cNvPr id="180227" name="Picture 3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874838"/>
            <a:ext cx="6553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F76-1931-4CAA-B664-148C90791780}" type="slidenum">
              <a:rPr lang="pl-PL"/>
              <a:pPr/>
              <a:t>69</a:t>
            </a:fld>
            <a:endParaRPr lang="pl-PL"/>
          </a:p>
        </p:txBody>
      </p:sp>
      <p:pic>
        <p:nvPicPr>
          <p:cNvPr id="181250" name="Picture 2" descr="C:\Documents and Settings\Andrzej\Dane aplikacji\Microsoft\Media Catalog\yai30010f1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41813" y="228600"/>
            <a:ext cx="4802187" cy="6172200"/>
          </a:xfrm>
        </p:spPr>
      </p:pic>
      <p:sp>
        <p:nvSpPr>
          <p:cNvPr id="181251" name="WordArt 3" descr="Biały marmur"/>
          <p:cNvSpPr>
            <a:spLocks noChangeArrowheads="1" noChangeShapeType="1" noTextEdit="1"/>
          </p:cNvSpPr>
          <p:nvPr/>
        </p:nvSpPr>
        <p:spPr bwMode="auto">
          <a:xfrm>
            <a:off x="1766888" y="3108325"/>
            <a:ext cx="5610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pl-PL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zaburzenia osobowości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1052513"/>
          </a:xfrm>
        </p:spPr>
        <p:txBody>
          <a:bodyPr>
            <a:normAutofit fontScale="90000"/>
          </a:bodyPr>
          <a:lstStyle/>
          <a:p>
            <a:r>
              <a:rPr lang="pl-PL" altLang="en-US" sz="3200">
                <a:latin typeface="Times New Roman" pitchFamily="18" charset="0"/>
              </a:rPr>
              <a:t>Biologiczne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>
                <a:latin typeface="Times New Roman" pitchFamily="18" charset="0"/>
              </a:rPr>
              <a:t>Rozwój modelu biologicznego w XIX wieku </a:t>
            </a:r>
            <a:endParaRPr lang="en-US" altLang="en-US">
              <a:latin typeface="Times New Roman" pitchFamily="18" charset="0"/>
            </a:endParaRPr>
          </a:p>
          <a:p>
            <a:pPr lvl="1"/>
            <a:r>
              <a:rPr lang="pl-PL" altLang="en-US">
                <a:latin typeface="Times New Roman" pitchFamily="18" charset="0"/>
              </a:rPr>
              <a:t>Rozwój nauki</a:t>
            </a:r>
            <a:endParaRPr lang="en-US" altLang="en-US">
              <a:latin typeface="Times New Roman" pitchFamily="18" charset="0"/>
            </a:endParaRPr>
          </a:p>
          <a:p>
            <a:pPr lvl="2"/>
            <a:r>
              <a:rPr lang="en-US" altLang="en-US">
                <a:latin typeface="Times New Roman" pitchFamily="18" charset="0"/>
              </a:rPr>
              <a:t>Pasteur, Darwin</a:t>
            </a:r>
          </a:p>
          <a:p>
            <a:pPr lvl="2"/>
            <a:r>
              <a:rPr lang="en-US" altLang="en-US">
                <a:latin typeface="Times New Roman" pitchFamily="18" charset="0"/>
              </a:rPr>
              <a:t>Kraepelin (1883) </a:t>
            </a:r>
            <a:r>
              <a:rPr lang="pl-PL" altLang="en-US">
                <a:latin typeface="Times New Roman" pitchFamily="18" charset="0"/>
              </a:rPr>
              <a:t>klasyfikacja zaburzeń psychicznych</a:t>
            </a:r>
            <a:endParaRPr lang="en-US" altLang="en-US">
              <a:latin typeface="Times New Roman" pitchFamily="18" charset="0"/>
            </a:endParaRPr>
          </a:p>
          <a:p>
            <a:pPr lvl="2"/>
            <a:r>
              <a:rPr lang="pl-PL" altLang="en-US">
                <a:latin typeface="Times New Roman" pitchFamily="18" charset="0"/>
              </a:rPr>
              <a:t>Porażenie postępujące</a:t>
            </a:r>
            <a:endParaRPr lang="en-US" altLang="en-US">
              <a:latin typeface="Times New Roman" pitchFamily="18" charset="0"/>
            </a:endParaRPr>
          </a:p>
          <a:p>
            <a:pPr lvl="3"/>
            <a:r>
              <a:rPr lang="pl-PL" altLang="en-US">
                <a:latin typeface="Times New Roman" pitchFamily="18" charset="0"/>
              </a:rPr>
              <a:t>kiła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1233-71BD-40AA-9BE7-E3E0D7A85B8C}" type="slidenum">
              <a:rPr lang="pl-PL"/>
              <a:pPr/>
              <a:t>7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/>
          </a:bodyPr>
          <a:lstStyle/>
          <a:p>
            <a:r>
              <a:rPr lang="pl-PL">
                <a:latin typeface="Comic Sans MS" pitchFamily="66" charset="0"/>
              </a:rPr>
              <a:t>Zaburzenia osobowości i kryzys rodziny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Atomizacja rodzin </a:t>
            </a:r>
            <a:r>
              <a:rPr lang="pl-PL">
                <a:latin typeface="Comic Sans MS" pitchFamily="66" charset="0"/>
                <a:sym typeface="Symbol" pitchFamily="18" charset="2"/>
              </a:rPr>
              <a:t> więcej zaburzeń osobowości</a:t>
            </a:r>
          </a:p>
          <a:p>
            <a:r>
              <a:rPr lang="pl-PL">
                <a:latin typeface="Comic Sans MS" pitchFamily="66" charset="0"/>
                <a:sym typeface="Symbol" pitchFamily="18" charset="2"/>
              </a:rPr>
              <a:t>Więcej zaburzeń osobowości  gorsze efekty terapii zaburzeń osi pierwszej</a:t>
            </a:r>
          </a:p>
          <a:p>
            <a:r>
              <a:rPr lang="pl-PL">
                <a:latin typeface="Comic Sans MS" pitchFamily="66" charset="0"/>
                <a:sym typeface="Symbol" pitchFamily="18" charset="2"/>
              </a:rPr>
              <a:t>Niewielkie zainteresowanie badaniami nad zaburzeniami osobowosci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D3-E3A1-4341-9DF7-A87895FAA556}" type="slidenum">
              <a:rPr lang="pl-PL"/>
              <a:pPr/>
              <a:t>70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03BF-EC93-487E-A7F5-9257F6D145A6}" type="slidenum">
              <a:rPr lang="pl-PL"/>
              <a:pPr/>
              <a:t>71</a:t>
            </a:fld>
            <a:endParaRPr lang="pl-PL"/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l-PL" sz="4400">
                <a:solidFill>
                  <a:schemeClr val="tx2"/>
                </a:solidFill>
                <a:latin typeface="Arial" charset="0"/>
              </a:rPr>
              <a:t>Wiązki zaburzeń osobowości</a:t>
            </a:r>
          </a:p>
        </p:txBody>
      </p:sp>
      <p:sp>
        <p:nvSpPr>
          <p:cNvPr id="183299" name="Oval 3"/>
          <p:cNvSpPr>
            <a:spLocks noChangeArrowheads="1"/>
          </p:cNvSpPr>
          <p:nvPr/>
        </p:nvSpPr>
        <p:spPr bwMode="auto">
          <a:xfrm>
            <a:off x="990600" y="2590800"/>
            <a:ext cx="2514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/>
              <a:t>A</a:t>
            </a:r>
          </a:p>
        </p:txBody>
      </p:sp>
      <p:sp>
        <p:nvSpPr>
          <p:cNvPr id="183300" name="Oval 4"/>
          <p:cNvSpPr>
            <a:spLocks noChangeArrowheads="1"/>
          </p:cNvSpPr>
          <p:nvPr/>
        </p:nvSpPr>
        <p:spPr bwMode="auto">
          <a:xfrm>
            <a:off x="3733800" y="2590800"/>
            <a:ext cx="2209800" cy="1295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/>
              <a:t>B</a:t>
            </a:r>
          </a:p>
        </p:txBody>
      </p:sp>
      <p:sp>
        <p:nvSpPr>
          <p:cNvPr id="183301" name="Oval 5"/>
          <p:cNvSpPr>
            <a:spLocks noChangeArrowheads="1"/>
          </p:cNvSpPr>
          <p:nvPr/>
        </p:nvSpPr>
        <p:spPr bwMode="auto">
          <a:xfrm>
            <a:off x="6400800" y="2590800"/>
            <a:ext cx="2209800" cy="1219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/>
              <a:t>C</a:t>
            </a: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2286000" y="40386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4876800" y="41148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7467600" y="40386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1255713" y="5214938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/>
              <a:t>schizofrenia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287838" y="5138738"/>
            <a:ext cx="1660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/>
              <a:t>zaburzenia</a:t>
            </a:r>
          </a:p>
          <a:p>
            <a:pPr algn="ctr"/>
            <a:r>
              <a:rPr lang="pl-PL" sz="2400"/>
              <a:t> afektywne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6567488" y="5062538"/>
            <a:ext cx="1814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/>
              <a:t>zaburzenia</a:t>
            </a:r>
          </a:p>
          <a:p>
            <a:pPr algn="ctr"/>
            <a:r>
              <a:rPr lang="pl-PL" sz="2400"/>
              <a:t>lękowe i</a:t>
            </a:r>
          </a:p>
          <a:p>
            <a:pPr algn="ctr"/>
            <a:r>
              <a:rPr lang="pl-PL" sz="2400"/>
              <a:t>uzależnienia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B0E1-21F4-48BD-82E8-92055B96A6F2}" type="slidenum">
              <a:rPr lang="pl-PL"/>
              <a:pPr/>
              <a:t>72</a:t>
            </a:fld>
            <a:endParaRPr lang="pl-PL"/>
          </a:p>
        </p:txBody>
      </p:sp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1366838" y="1782763"/>
            <a:ext cx="6411912" cy="3292475"/>
            <a:chOff x="0" y="0"/>
            <a:chExt cx="4039" cy="2074"/>
          </a:xfrm>
        </p:grpSpPr>
        <p:sp>
          <p:nvSpPr>
            <p:cNvPr id="1843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039" cy="20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843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39" cy="20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pl-PL" sz="2400">
                  <a:latin typeface="Times New Roman" pitchFamily="18" charset="0"/>
                </a:rPr>
                <a:t>  </a:t>
              </a:r>
              <a:r>
                <a:rPr lang="pl-PL" sz="18600">
                  <a:latin typeface="Times New Roman" pitchFamily="18" charset="0"/>
                </a:rPr>
                <a:t> </a:t>
              </a:r>
              <a:r>
                <a:rPr lang="pl-PL" sz="2400">
                  <a:latin typeface="Times New Roman" pitchFamily="18" charset="0"/>
                </a:rPr>
                <a:t>                                                           </a:t>
              </a:r>
            </a:p>
            <a:p>
              <a:pPr algn="ctr" eaLnBrk="0" hangingPunct="0"/>
              <a:endParaRPr lang="pl-PL" sz="2400">
                <a:latin typeface="Times New Roman" pitchFamily="18" charset="0"/>
              </a:endParaRPr>
            </a:p>
          </p:txBody>
        </p:sp>
      </p:grpSp>
      <p:pic>
        <p:nvPicPr>
          <p:cNvPr id="184325" name="Picture 5" descr="Stalin and B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001000" cy="518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2B0-E4B2-45E6-B4AE-A862FD9721A8}" type="slidenum">
              <a:rPr lang="pl-PL"/>
              <a:pPr/>
              <a:t>73</a:t>
            </a:fld>
            <a:endParaRPr lang="pl-PL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066800" y="5715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l-PL" sz="4400" b="1">
                <a:latin typeface="Times New Roman" pitchFamily="18" charset="0"/>
              </a:rPr>
              <a:t>Statystyki mówią o</a:t>
            </a:r>
            <a:r>
              <a:rPr lang="en-US" sz="4400" b="1">
                <a:latin typeface="Times New Roman" pitchFamily="18" charset="0"/>
                <a:cs typeface="Arial" charset="0"/>
              </a:rPr>
              <a:t> BPD</a:t>
            </a:r>
            <a:endParaRPr lang="pl-PL" sz="4400" b="1">
              <a:latin typeface="Times New Roman" pitchFamily="18" charset="0"/>
              <a:cs typeface="Arial" charset="0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l-PL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 sz="2800">
                <a:latin typeface="Times New Roman" pitchFamily="18" charset="0"/>
              </a:rPr>
              <a:t>5</a:t>
            </a:r>
            <a:r>
              <a:rPr lang="en-US" sz="2800">
                <a:latin typeface="Times New Roman" pitchFamily="18" charset="0"/>
                <a:cs typeface="Arial" charset="0"/>
              </a:rPr>
              <a:t>% </a:t>
            </a:r>
            <a:r>
              <a:rPr lang="pl-PL" sz="2800">
                <a:latin typeface="Times New Roman" pitchFamily="18" charset="0"/>
              </a:rPr>
              <a:t>populacji ogólnej</a:t>
            </a:r>
            <a:r>
              <a:rPr lang="en-US" sz="2800">
                <a:latin typeface="Times New Roman" pitchFamily="18" charset="0"/>
                <a:cs typeface="Arial" charset="0"/>
              </a:rPr>
              <a:t> </a:t>
            </a:r>
            <a:br>
              <a:rPr lang="en-US" sz="2800">
                <a:latin typeface="Times New Roman" pitchFamily="18" charset="0"/>
                <a:cs typeface="Arial" charset="0"/>
              </a:rPr>
            </a:br>
            <a:endParaRPr lang="pl-PL" sz="280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>
                <a:latin typeface="Times New Roman" pitchFamily="18" charset="0"/>
                <a:cs typeface="Arial" charset="0"/>
              </a:rPr>
              <a:t>10% </a:t>
            </a:r>
            <a:r>
              <a:rPr lang="pl-PL" sz="2800">
                <a:latin typeface="Times New Roman" pitchFamily="18" charset="0"/>
              </a:rPr>
              <a:t>ambulatoryjnych pacjentów opieki psychiatrycznej</a:t>
            </a:r>
            <a:r>
              <a:rPr lang="en-US" sz="2800">
                <a:latin typeface="Times New Roman" pitchFamily="18" charset="0"/>
                <a:cs typeface="Arial" charset="0"/>
              </a:rPr>
              <a:t> </a:t>
            </a:r>
            <a:br>
              <a:rPr lang="en-US" sz="2800">
                <a:latin typeface="Times New Roman" pitchFamily="18" charset="0"/>
                <a:cs typeface="Arial" charset="0"/>
              </a:rPr>
            </a:br>
            <a:endParaRPr lang="pl-PL" sz="280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>
                <a:latin typeface="Times New Roman" pitchFamily="18" charset="0"/>
                <a:cs typeface="Arial" charset="0"/>
              </a:rPr>
              <a:t>20% </a:t>
            </a:r>
            <a:r>
              <a:rPr lang="pl-PL" sz="2800">
                <a:latin typeface="Times New Roman" pitchFamily="18" charset="0"/>
              </a:rPr>
              <a:t>hospitalizowanych pacjentów psychiatrycznych</a:t>
            </a:r>
            <a:r>
              <a:rPr lang="en-US" sz="2800">
                <a:latin typeface="Times New Roman" pitchFamily="18" charset="0"/>
                <a:cs typeface="Arial" charset="0"/>
              </a:rPr>
              <a:t> </a:t>
            </a:r>
            <a:br>
              <a:rPr lang="en-US" sz="2800">
                <a:latin typeface="Times New Roman" pitchFamily="18" charset="0"/>
                <a:cs typeface="Arial" charset="0"/>
              </a:rPr>
            </a:br>
            <a:endParaRPr lang="pl-PL" sz="280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>
                <a:latin typeface="Times New Roman" pitchFamily="18" charset="0"/>
                <a:cs typeface="Arial" charset="0"/>
              </a:rPr>
              <a:t>75% </a:t>
            </a:r>
            <a:r>
              <a:rPr lang="pl-PL" sz="2800">
                <a:latin typeface="Times New Roman" pitchFamily="18" charset="0"/>
              </a:rPr>
              <a:t>kobiety</a:t>
            </a:r>
            <a:r>
              <a:rPr lang="en-US" sz="2800">
                <a:latin typeface="Times New Roman" pitchFamily="18" charset="0"/>
                <a:cs typeface="Arial" charset="0"/>
              </a:rPr>
              <a:t> </a:t>
            </a:r>
            <a:br>
              <a:rPr lang="en-US" sz="2800">
                <a:latin typeface="Times New Roman" pitchFamily="18" charset="0"/>
                <a:cs typeface="Arial" charset="0"/>
              </a:rPr>
            </a:br>
            <a:endParaRPr lang="pl-PL" sz="280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>
                <a:latin typeface="Times New Roman" pitchFamily="18" charset="0"/>
                <a:cs typeface="Arial" charset="0"/>
              </a:rPr>
              <a:t>75% </a:t>
            </a:r>
            <a:r>
              <a:rPr lang="pl-PL" sz="2800">
                <a:latin typeface="Times New Roman" pitchFamily="18" charset="0"/>
              </a:rPr>
              <a:t>przemoc fizyczna lub seksualna w wywiadzie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l-PL" sz="28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D17E-102D-4173-BBE2-4486B9FF4C17}" type="slidenum">
              <a:rPr lang="pl-PL"/>
              <a:pPr/>
              <a:t>74</a:t>
            </a:fld>
            <a:endParaRPr lang="pl-PL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Arial" charset="0"/>
              </a:rPr>
              <a:t>55 kg</a:t>
            </a:r>
          </a:p>
        </p:txBody>
      </p:sp>
      <p:pic>
        <p:nvPicPr>
          <p:cNvPr id="186371" name="Picture 3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73200"/>
            <a:ext cx="6408738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D4C0-C378-440C-B104-035A770A1B47}" type="slidenum">
              <a:rPr lang="pl-PL"/>
              <a:pPr/>
              <a:t>75</a:t>
            </a:fld>
            <a:endParaRPr lang="pl-PL"/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Arial" charset="0"/>
              </a:rPr>
              <a:t>23 kg</a:t>
            </a:r>
          </a:p>
        </p:txBody>
      </p:sp>
      <p:pic>
        <p:nvPicPr>
          <p:cNvPr id="187395" name="Picture 3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73200"/>
            <a:ext cx="648176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2E-45D4-4FBD-8278-7E87F7E3FEF5}" type="slidenum">
              <a:rPr lang="pl-PL"/>
              <a:pPr/>
              <a:t>76</a:t>
            </a:fld>
            <a:endParaRPr lang="pl-PL"/>
          </a:p>
        </p:txBody>
      </p:sp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Wyniki samooceny SDDC+MINI (n=701)</a:t>
            </a: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838200" y="1909763"/>
          <a:ext cx="77724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4" name="Wykres" r:id="rId4" imgW="7781822" imgH="4095620" progId="MSGraph.Chart.8">
                  <p:embed followColorScheme="full"/>
                </p:oleObj>
              </mc:Choice>
              <mc:Fallback>
                <p:oleObj name="Wykres" r:id="rId4" imgW="7781822" imgH="4095620" progId="MSGraph.Chart.8">
                  <p:embed followColorScheme="full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9763"/>
                        <a:ext cx="77724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E266-9D44-466F-81B3-D57FADACE8D2}" type="slidenum">
              <a:rPr lang="pl-PL"/>
              <a:pPr/>
              <a:t>77</a:t>
            </a:fld>
            <a:endParaRPr lang="pl-PL"/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3200">
                <a:solidFill>
                  <a:schemeClr val="tx2"/>
                </a:solidFill>
                <a:latin typeface="Comic Sans MS" pitchFamily="66" charset="0"/>
              </a:rPr>
              <a:t>Zaburzenia psychiczne w grupie dzieci i młodzieży 9-17 lat (w okresie ostatnich 6 miesięcy) Schaffer i wsp. 1996</a:t>
            </a:r>
          </a:p>
        </p:txBody>
      </p:sp>
      <p:graphicFrame>
        <p:nvGraphicFramePr>
          <p:cNvPr id="189443" name="Group 3"/>
          <p:cNvGraphicFramePr>
            <a:graphicFrameLocks noGrp="1"/>
          </p:cNvGraphicFramePr>
          <p:nvPr/>
        </p:nvGraphicFramePr>
        <p:xfrm>
          <a:off x="685800" y="1981200"/>
          <a:ext cx="7772400" cy="4632960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Zaburzenia lękowe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Zaburzenia nastroju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Zaburzenia zachowania (w tym ADHD)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Nadużywanie i uzależnienie od substancji psychoaktywnych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Jakiekolwiek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E6A9-1083-4C14-B236-D20F9F231E79}" type="slidenum">
              <a:rPr lang="pl-PL"/>
              <a:pPr/>
              <a:t>78</a:t>
            </a:fld>
            <a:endParaRPr lang="pl-PL"/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pl-PL" sz="2800">
                <a:solidFill>
                  <a:schemeClr val="tx2"/>
                </a:solidFill>
                <a:latin typeface="Comic Sans MS" pitchFamily="66" charset="0"/>
              </a:rPr>
              <a:t>Sposoby spędzania wolnego czasu w grupie uczniów szkół średnich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457200" y="1885950"/>
            <a:ext cx="40132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</a:pPr>
            <a:r>
              <a:rPr kumimoji="1" lang="pl-PL" sz="2800">
                <a:latin typeface="Comic Sans MS" pitchFamily="66" charset="0"/>
              </a:rPr>
              <a:t>Uprawia sport – 13%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</a:pPr>
            <a:r>
              <a:rPr kumimoji="1" lang="pl-PL" sz="2800">
                <a:latin typeface="Comic Sans MS" pitchFamily="66" charset="0"/>
              </a:rPr>
              <a:t>Czyta książki – 6%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</a:pPr>
            <a:r>
              <a:rPr kumimoji="1" lang="pl-PL" sz="2800">
                <a:latin typeface="Comic Sans MS" pitchFamily="66" charset="0"/>
              </a:rPr>
              <a:t>Z rodzicami – 1%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4622800" y="1885950"/>
            <a:ext cx="40132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</a:pPr>
            <a:r>
              <a:rPr kumimoji="1" lang="pl-PL" sz="2800">
                <a:latin typeface="Comic Sans MS" pitchFamily="66" charset="0"/>
              </a:rPr>
              <a:t>Ogląda TV – 22%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</a:pPr>
            <a:r>
              <a:rPr kumimoji="1" lang="pl-PL" sz="2800">
                <a:latin typeface="Comic Sans MS" pitchFamily="66" charset="0"/>
              </a:rPr>
              <a:t>Pod blokiem – 11%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</a:pPr>
            <a:r>
              <a:rPr kumimoji="1" lang="pl-PL" sz="2800">
                <a:latin typeface="Comic Sans MS" pitchFamily="66" charset="0"/>
              </a:rPr>
              <a:t>Nic nie robi – 3%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5D54-2C01-45C7-88F0-DDF5FD9BEE9C}" type="slidenum">
              <a:rPr lang="pl-PL"/>
              <a:pPr/>
              <a:t>79</a:t>
            </a:fld>
            <a:endParaRPr lang="pl-PL"/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09600" y="315913"/>
            <a:ext cx="777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l-PL" sz="3200">
                <a:solidFill>
                  <a:schemeClr val="tx2"/>
                </a:solidFill>
                <a:latin typeface="Times New Roman" pitchFamily="18" charset="0"/>
              </a:rPr>
              <a:t>Czy w twojej klasie zdarzają się przypadki (młodzież gimnazjalna):</a:t>
            </a:r>
          </a:p>
        </p:txBody>
      </p:sp>
      <p:graphicFrame>
        <p:nvGraphicFramePr>
          <p:cNvPr id="191491" name="Group 3"/>
          <p:cNvGraphicFramePr>
            <a:graphicFrameLocks noGrp="1"/>
          </p:cNvGraphicFramePr>
          <p:nvPr/>
        </p:nvGraphicFramePr>
        <p:xfrm>
          <a:off x="685800" y="1479550"/>
          <a:ext cx="7772400" cy="5390198"/>
        </p:xfrm>
        <a:graphic>
          <a:graphicData uri="http://schemas.openxmlformats.org/drawingml/2006/table">
            <a:tbl>
              <a:tblPr/>
              <a:tblGrid>
                <a:gridCol w="61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Fali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Wymuszania pieniędzy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Odbierania siłą rzeczy osobistych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Kradzieży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Zastraszania nauczycieli przez uczniów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Szantażowania pomiędzy uczniami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Zastraszania uczniów przez nauczycieli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Bójek między uczniami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1052513"/>
          </a:xfrm>
        </p:spPr>
        <p:txBody>
          <a:bodyPr>
            <a:normAutofit fontScale="90000"/>
          </a:bodyPr>
          <a:lstStyle/>
          <a:p>
            <a:r>
              <a:rPr lang="pl-PL" altLang="en-US" sz="3200">
                <a:latin typeface="Times New Roman" pitchFamily="18" charset="0"/>
              </a:rPr>
              <a:t>Biologiczne koncepcje zaburzeń psychicznych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altLang="en-US" sz="3200">
                <a:latin typeface="Times New Roman" pitchFamily="18" charset="0"/>
              </a:rPr>
              <a:t>Medyczny model psychiatrii w XX wieku</a:t>
            </a:r>
            <a:endParaRPr lang="en-US" altLang="en-US" sz="3200">
              <a:latin typeface="Times New Roman" pitchFamily="18" charset="0"/>
            </a:endParaRPr>
          </a:p>
          <a:p>
            <a:pPr lvl="2"/>
            <a:r>
              <a:rPr lang="pl-PL" altLang="en-US" sz="3200">
                <a:latin typeface="Times New Roman" pitchFamily="18" charset="0"/>
              </a:rPr>
              <a:t>Insulinoterapia </a:t>
            </a:r>
            <a:endParaRPr lang="en-US" altLang="en-US" sz="3200">
              <a:latin typeface="Times New Roman" pitchFamily="18" charset="0"/>
            </a:endParaRPr>
          </a:p>
          <a:p>
            <a:pPr lvl="2"/>
            <a:r>
              <a:rPr lang="pl-PL" altLang="en-US" sz="3200">
                <a:latin typeface="Times New Roman" pitchFamily="18" charset="0"/>
              </a:rPr>
              <a:t>ELD</a:t>
            </a:r>
            <a:endParaRPr lang="en-US" altLang="en-US" sz="3200">
              <a:latin typeface="Times New Roman" pitchFamily="18" charset="0"/>
            </a:endParaRPr>
          </a:p>
          <a:p>
            <a:pPr lvl="2"/>
            <a:r>
              <a:rPr lang="pl-PL" altLang="en-US" sz="3200">
                <a:latin typeface="Times New Roman" pitchFamily="18" charset="0"/>
              </a:rPr>
              <a:t>Lobotomia</a:t>
            </a:r>
          </a:p>
          <a:p>
            <a:pPr lvl="2"/>
            <a:r>
              <a:rPr lang="pl-PL" altLang="en-US" sz="3200">
                <a:latin typeface="Times New Roman" pitchFamily="18" charset="0"/>
              </a:rPr>
              <a:t>Leki psychotropowe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B3CD-EB09-497A-81A5-38CE1D57AF2C}" type="slidenum">
              <a:rPr lang="pl-PL"/>
              <a:pPr/>
              <a:t>8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4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/>
          </a:bodyPr>
          <a:lstStyle/>
          <a:p>
            <a:r>
              <a:rPr lang="pl-PL">
                <a:latin typeface="Comic Sans MS" pitchFamily="66" charset="0"/>
              </a:rPr>
              <a:t>Wyzwania psychiatrii u progu XXI wieku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Udoskonalenie metod prewencji II-rzędowej</a:t>
            </a:r>
          </a:p>
          <a:p>
            <a:r>
              <a:rPr lang="pl-PL">
                <a:latin typeface="Comic Sans MS" pitchFamily="66" charset="0"/>
              </a:rPr>
              <a:t>Poszukiwanie metod prewencji pierwotnej</a:t>
            </a:r>
          </a:p>
          <a:p>
            <a:r>
              <a:rPr lang="pl-PL">
                <a:latin typeface="Comic Sans MS" pitchFamily="66" charset="0"/>
              </a:rPr>
              <a:t>Redystrybucja środków na opiekę psychiatryczną</a:t>
            </a:r>
          </a:p>
          <a:p>
            <a:r>
              <a:rPr lang="pl-PL">
                <a:latin typeface="Comic Sans MS" pitchFamily="66" charset="0"/>
              </a:rPr>
              <a:t>Powrót do społeczeństwa rodzin</a:t>
            </a:r>
          </a:p>
          <a:p>
            <a:endParaRPr lang="pl-PL">
              <a:latin typeface="Comic Sans MS" pitchFamily="66" charset="0"/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8F3-2DF3-47BC-86F3-19215493E75B}" type="slidenum">
              <a:rPr lang="pl-PL"/>
              <a:pPr/>
              <a:t>80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 autoUpdateAnimBg="0"/>
      <p:bldP spid="19251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0"/>
            <a:ext cx="33401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dirty="0"/>
              <a:t>167th American </a:t>
            </a:r>
            <a:r>
              <a:rPr lang="pl-PL" altLang="pl-PL" dirty="0" err="1"/>
              <a:t>Psychiatric</a:t>
            </a:r>
            <a:r>
              <a:rPr lang="pl-PL" altLang="pl-PL" dirty="0"/>
              <a:t> </a:t>
            </a:r>
            <a:r>
              <a:rPr lang="pl-PL" altLang="pl-PL" dirty="0" err="1"/>
              <a:t>Association</a:t>
            </a:r>
            <a:r>
              <a:rPr lang="pl-PL" altLang="pl-PL" dirty="0"/>
              <a:t> </a:t>
            </a:r>
            <a:r>
              <a:rPr lang="pl-PL" altLang="pl-PL" dirty="0" err="1"/>
              <a:t>Annuall</a:t>
            </a:r>
            <a:r>
              <a:rPr lang="pl-PL" altLang="pl-PL" dirty="0"/>
              <a:t> Meeting</a:t>
            </a:r>
          </a:p>
        </p:txBody>
      </p:sp>
      <p:sp>
        <p:nvSpPr>
          <p:cNvPr id="7172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791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4898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44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852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5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33388"/>
            <a:ext cx="63817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34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9" y="1234679"/>
            <a:ext cx="6006704" cy="42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37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20675"/>
            <a:ext cx="8637588" cy="1066800"/>
          </a:xfrm>
        </p:spPr>
        <p:txBody>
          <a:bodyPr/>
          <a:lstStyle/>
          <a:p>
            <a:r>
              <a:rPr lang="pl-PL" altLang="en-US" sz="3200"/>
              <a:t>Zalety współczesnych systemów diagnostycznych (DSM IV, ICD 10)</a:t>
            </a:r>
            <a:endParaRPr lang="en-US" altLang="en-US" sz="32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sz="3600"/>
              <a:t>Specyficzne objawy</a:t>
            </a:r>
            <a:endParaRPr lang="en-US" altLang="en-US" sz="3600"/>
          </a:p>
          <a:p>
            <a:r>
              <a:rPr lang="pl-PL" altLang="en-US" sz="3600"/>
              <a:t>Postawa ateoretyczna</a:t>
            </a:r>
            <a:endParaRPr lang="en-US" altLang="en-US" sz="3600"/>
          </a:p>
          <a:p>
            <a:r>
              <a:rPr lang="pl-PL" altLang="en-US" sz="3600"/>
              <a:t>Precyzja definicji (kryteria włączające, wyłączające)</a:t>
            </a:r>
            <a:endParaRPr lang="en-US" altLang="en-US" sz="360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BF62-EB80-4259-A3CE-7691B6BDB62A}" type="slidenum">
              <a:rPr lang="pl-PL"/>
              <a:pPr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36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/>
          <a:lstStyle/>
          <a:p>
            <a:r>
              <a:rPr lang="pl-PL" altLang="en-US"/>
              <a:t>Osie DSM IV</a:t>
            </a: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3200"/>
              <a:t>Axis I – </a:t>
            </a:r>
            <a:r>
              <a:rPr lang="pl-PL" altLang="en-US" sz="3200"/>
              <a:t>klinicznie wyodrębnione zespoły</a:t>
            </a:r>
            <a:endParaRPr lang="en-US" altLang="en-US" sz="3200"/>
          </a:p>
          <a:p>
            <a:pPr lvl="1"/>
            <a:r>
              <a:rPr lang="en-US" altLang="en-US" sz="3200"/>
              <a:t>Axis II – </a:t>
            </a:r>
            <a:r>
              <a:rPr lang="pl-PL" altLang="en-US" sz="3200"/>
              <a:t>zaburzenia osobowości i/lub upośledzenie umysłowe</a:t>
            </a:r>
            <a:endParaRPr lang="en-US" altLang="en-US" sz="3200"/>
          </a:p>
          <a:p>
            <a:pPr lvl="1"/>
            <a:r>
              <a:rPr lang="en-US" altLang="en-US" sz="3200"/>
              <a:t>Axis III – </a:t>
            </a:r>
            <a:r>
              <a:rPr lang="pl-PL" altLang="en-US" sz="3200"/>
              <a:t>współistniejące choroby somatyczne</a:t>
            </a:r>
            <a:endParaRPr lang="en-US" altLang="en-US" sz="320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470A-F610-4B62-B8C7-4AA21CFA210E}" type="slidenum">
              <a:rPr lang="pl-PL"/>
              <a:pPr/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67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/>
          <a:lstStyle/>
          <a:p>
            <a:r>
              <a:rPr lang="pl-PL" altLang="en-US"/>
              <a:t>Osie </a:t>
            </a:r>
            <a:r>
              <a:rPr lang="en-US" altLang="en-US"/>
              <a:t> DSM-IV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3200"/>
              <a:t>Axis IV – </a:t>
            </a:r>
            <a:r>
              <a:rPr lang="pl-PL" altLang="en-US" sz="3200"/>
              <a:t>stresory psychosocjalne</a:t>
            </a:r>
            <a:endParaRPr lang="en-US" altLang="en-US" sz="3200"/>
          </a:p>
          <a:p>
            <a:pPr lvl="1"/>
            <a:r>
              <a:rPr lang="en-US" altLang="en-US" sz="3200"/>
              <a:t>Axis V – </a:t>
            </a:r>
            <a:r>
              <a:rPr lang="pl-PL" altLang="en-US" sz="3200"/>
              <a:t>ocena funkcjonowania psychosocjalnego</a:t>
            </a:r>
            <a:endParaRPr lang="en-US" altLang="en-US" sz="320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20C7-4CE0-41AE-B0CC-F56068B2AB9F}" type="slidenum">
              <a:rPr lang="pl-PL"/>
              <a:pPr/>
              <a:t>88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06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>
                <a:ln>
                  <a:noFill/>
                </a:ln>
              </a:rPr>
              <a:t>Sprawy zasadnicze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DSM is the manual used by clinicians and researchers to diagnose and classify mental disorders. The American Psychiatric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Association (APA) will publish DSM-5 in 2013, culminating a 14-year revision process. For more information, go to www.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DSM5.org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APA is a national medical specialty society whose more than 36,000 physician members specialize in the diagnosis, treatment, prevention and research of mental illnesses, including substance use disorders. 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www.dsm5.org</a:t>
            </a:r>
          </a:p>
        </p:txBody>
      </p:sp>
    </p:spTree>
    <p:extLst>
      <p:ext uri="{BB962C8B-B14F-4D97-AF65-F5344CB8AC3E}">
        <p14:creationId xmlns:p14="http://schemas.microsoft.com/office/powerpoint/2010/main" val="369742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04C5-67C2-4102-8276-A3366288BC60}" type="slidenum">
              <a:rPr lang="pl-PL"/>
              <a:pPr/>
              <a:t>9</a:t>
            </a:fld>
            <a:endParaRPr lang="pl-PL"/>
          </a:p>
        </p:txBody>
      </p:sp>
      <p:pic>
        <p:nvPicPr>
          <p:cNvPr id="124932" name="Picture 4" descr="psychochirur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15925"/>
            <a:ext cx="3816350" cy="2894013"/>
          </a:xfrm>
          <a:prstGeom prst="rect">
            <a:avLst/>
          </a:prstGeom>
          <a:noFill/>
        </p:spPr>
      </p:pic>
      <p:pic>
        <p:nvPicPr>
          <p:cNvPr id="124933" name="Picture 5" descr="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133600"/>
            <a:ext cx="5048250" cy="4105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8011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6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1647</Words>
  <Application>Microsoft Office PowerPoint</Application>
  <PresentationFormat>Pokaz na ekranie (4:3)</PresentationFormat>
  <Paragraphs>420</Paragraphs>
  <Slides>90</Slides>
  <Notes>76</Notes>
  <HiddenSlides>0</HiddenSlides>
  <MMClips>0</MMClips>
  <ScaleCrop>false</ScaleCrop>
  <HeadingPairs>
    <vt:vector size="8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90</vt:i4>
      </vt:variant>
    </vt:vector>
  </HeadingPairs>
  <TitlesOfParts>
    <vt:vector size="107" baseType="lpstr">
      <vt:lpstr>Arial</vt:lpstr>
      <vt:lpstr>Arial Black</vt:lpstr>
      <vt:lpstr>Bookman Old Style</vt:lpstr>
      <vt:lpstr>Calibri</vt:lpstr>
      <vt:lpstr>Calibri Light</vt:lpstr>
      <vt:lpstr>Comic Sans MS</vt:lpstr>
      <vt:lpstr>Garamond</vt:lpstr>
      <vt:lpstr>Impact</vt:lpstr>
      <vt:lpstr>Monotype Sorts</vt:lpstr>
      <vt:lpstr>Symbol</vt:lpstr>
      <vt:lpstr>Tahoma</vt:lpstr>
      <vt:lpstr>Times New Roman</vt:lpstr>
      <vt:lpstr>Wingdings</vt:lpstr>
      <vt:lpstr>NewsPrint</vt:lpstr>
      <vt:lpstr>Sklepienie niebieskie</vt:lpstr>
      <vt:lpstr>Clip</vt:lpstr>
      <vt:lpstr>Wykres</vt:lpstr>
      <vt:lpstr> Historia psychiatrii Wyzwania psychiatrii u progu wieku Współczesne systemy klasyfikacyjne –DSM-IV, DSM-5</vt:lpstr>
      <vt:lpstr>Nadnaturalne koncepcje przyczyn zaburzeń psychicznych</vt:lpstr>
      <vt:lpstr>Nadnaturalne koncepcje przyczyn zaburzeń psychicznych</vt:lpstr>
      <vt:lpstr>Eskulap (Aesklepios)</vt:lpstr>
      <vt:lpstr>Biologiczne koncepcje zaburzeń psychicznych</vt:lpstr>
      <vt:lpstr>Biologiczne koncepcje zaburzeń psychicznych</vt:lpstr>
      <vt:lpstr>Biologiczne koncepcje zaburzeń psychicznych</vt:lpstr>
      <vt:lpstr>Biologiczne koncepcje zaburzeń psychicznych</vt:lpstr>
      <vt:lpstr>Prezentacja programu PowerPoint</vt:lpstr>
      <vt:lpstr>Biologiczne koncepcje zaburzeń psychicznych</vt:lpstr>
      <vt:lpstr>Biologiczne koncepcje zaburzeń psychicznych</vt:lpstr>
      <vt:lpstr>Psychologiczne koncepcje zaburzeń psychicznych</vt:lpstr>
      <vt:lpstr>Psychologiczne koncepcje zaburzeń psychicznych</vt:lpstr>
      <vt:lpstr>Prezentacja programu PowerPoint</vt:lpstr>
      <vt:lpstr>Carl Jung (1875-1961)</vt:lpstr>
      <vt:lpstr>Psychologiczne koncepcje zaburzeń psychicznych</vt:lpstr>
      <vt:lpstr>Historia leczenia</vt:lpstr>
      <vt:lpstr>Prezentacja programu PowerPoint</vt:lpstr>
      <vt:lpstr>Prezentacja programu PowerPoint</vt:lpstr>
      <vt:lpstr>Prezentacja programu PowerPoint</vt:lpstr>
      <vt:lpstr>Historia leczenia</vt:lpstr>
      <vt:lpstr>Prezentacja programu PowerPoint</vt:lpstr>
      <vt:lpstr>Central State Hospital (1873) “Lakeland”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Zmiany w psychiatrii w ostatnim pięćdziesięcioleciu</vt:lpstr>
      <vt:lpstr>Prezentacja programu PowerPoint</vt:lpstr>
      <vt:lpstr>Prezentacja programu PowerPoint</vt:lpstr>
      <vt:lpstr>Prezentacja programu PowerPoint</vt:lpstr>
      <vt:lpstr>Prezentacja programu PowerPoint</vt:lpstr>
      <vt:lpstr>Efekty zmian w psychiatrii w ostatnim pięćdziesięcioleciu </vt:lpstr>
      <vt:lpstr>Wspomnienie z Vancouver</vt:lpstr>
      <vt:lpstr>Prezentacja programu PowerPoint</vt:lpstr>
      <vt:lpstr>Jak psychiatria zbłądziła pod strzechy</vt:lpstr>
      <vt:lpstr>Polscy psychiatrzy </vt:lpstr>
      <vt:lpstr>Tadeusz Bilikiewicz (1901-80)</vt:lpstr>
      <vt:lpstr>Tadeusz Bilikiewicz (wybrane prace)</vt:lpstr>
      <vt:lpstr>Witold Łuniewski </vt:lpstr>
      <vt:lpstr>Mieczysław Kaczyński</vt:lpstr>
      <vt:lpstr>Rafał Radziwiłłowicz (1868-1928)</vt:lpstr>
      <vt:lpstr>Prezentacja programu PowerPoint</vt:lpstr>
      <vt:lpstr>Antoni Kępiński (1918-72)</vt:lpstr>
      <vt:lpstr>Prezentacja programu PowerPoint</vt:lpstr>
      <vt:lpstr>Antoni Kępiński (dorobek) </vt:lpstr>
      <vt:lpstr>Jan Mazurkiewicz (1871-1947)</vt:lpstr>
      <vt:lpstr>Prezentacja programu PowerPoint</vt:lpstr>
      <vt:lpstr>Prezentacja programu PowerPoint</vt:lpstr>
      <vt:lpstr>Prezentacja programu PowerPoint</vt:lpstr>
      <vt:lpstr>Joanna Meder – MÓJ ULUBIONY POLSKI PSYCHIATRA</vt:lpstr>
      <vt:lpstr>Prezentacja programu PowerPoint</vt:lpstr>
      <vt:lpstr>Prezentacja programu PowerPoint</vt:lpstr>
      <vt:lpstr>Zaburzenia afektywne – jako wyzwanie ... Nie tylko dla psychiatrii</vt:lpstr>
      <vt:lpstr>Prezentacja programu PowerPoint</vt:lpstr>
      <vt:lpstr>Prezentacja programu PowerPoint</vt:lpstr>
      <vt:lpstr>Choroba Alzheimera ... jako wyzwanie</vt:lpstr>
      <vt:lpstr>Prezentacja programu PowerPoint</vt:lpstr>
      <vt:lpstr>Prezentacja programu PowerPoint</vt:lpstr>
      <vt:lpstr>SPA ...</vt:lpstr>
      <vt:lpstr>Prezentacja programu PowerPoint</vt:lpstr>
      <vt:lpstr>Zaburzenia psychiczne kobiet</vt:lpstr>
      <vt:lpstr>Prezentacja programu PowerPoint</vt:lpstr>
      <vt:lpstr>Schizofrenia ...</vt:lpstr>
      <vt:lpstr>Prezentacja programu PowerPoint</vt:lpstr>
      <vt:lpstr>Prezentacja programu PowerPoint</vt:lpstr>
      <vt:lpstr>Prezentacja programu PowerPoint</vt:lpstr>
      <vt:lpstr>Zaburzenia osobowości i kryzys rodziny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Wyzwania psychiatrii u progu XXI wieku</vt:lpstr>
      <vt:lpstr>167th American Psychiatric Association Annuall Meeting</vt:lpstr>
      <vt:lpstr>Prezentacja programu PowerPoint</vt:lpstr>
      <vt:lpstr>Prezentacja programu PowerPoint</vt:lpstr>
      <vt:lpstr>Prezentacja programu PowerPoint</vt:lpstr>
      <vt:lpstr>Prezentacja programu PowerPoint</vt:lpstr>
      <vt:lpstr>Zalety współczesnych systemów diagnostycznych (DSM IV, ICD 10)</vt:lpstr>
      <vt:lpstr>Osie DSM IV</vt:lpstr>
      <vt:lpstr>Osie  DSM-IV</vt:lpstr>
      <vt:lpstr>Sprawy zasadnicze</vt:lpstr>
      <vt:lpstr>Prezentacja programu PowerPoint</vt:lpstr>
    </vt:vector>
  </TitlesOfParts>
  <Company>Gabinet Lekarski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 1a</dc:title>
  <dc:subject>wprowadzenie do psychiatrii</dc:subject>
  <dc:creator>Andrzej Czernikiewicz</dc:creator>
  <cp:keywords>historia psyhiatrii</cp:keywords>
  <cp:lastModifiedBy>andrzej czernikiewicz</cp:lastModifiedBy>
  <cp:revision>80</cp:revision>
  <dcterms:created xsi:type="dcterms:W3CDTF">1998-08-06T22:04:47Z</dcterms:created>
  <dcterms:modified xsi:type="dcterms:W3CDTF">2017-03-05T08:17:08Z</dcterms:modified>
  <cp:category>wykłady</cp:category>
</cp:coreProperties>
</file>