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124" r:id="rId1"/>
    <p:sldMasterId id="2147485137" r:id="rId2"/>
    <p:sldMasterId id="2147485161" r:id="rId3"/>
    <p:sldMasterId id="2147485173" r:id="rId4"/>
    <p:sldMasterId id="2147485185" r:id="rId5"/>
  </p:sldMasterIdLst>
  <p:notesMasterIdLst>
    <p:notesMasterId r:id="rId61"/>
  </p:notesMasterIdLst>
  <p:sldIdLst>
    <p:sldId id="481" r:id="rId6"/>
    <p:sldId id="406" r:id="rId7"/>
    <p:sldId id="407" r:id="rId8"/>
    <p:sldId id="367" r:id="rId9"/>
    <p:sldId id="408" r:id="rId10"/>
    <p:sldId id="410" r:id="rId11"/>
    <p:sldId id="374" r:id="rId12"/>
    <p:sldId id="451" r:id="rId13"/>
    <p:sldId id="312" r:id="rId14"/>
    <p:sldId id="313" r:id="rId15"/>
    <p:sldId id="314" r:id="rId16"/>
    <p:sldId id="315" r:id="rId17"/>
    <p:sldId id="452" r:id="rId18"/>
    <p:sldId id="261" r:id="rId19"/>
    <p:sldId id="339" r:id="rId20"/>
    <p:sldId id="361" r:id="rId21"/>
    <p:sldId id="341" r:id="rId22"/>
    <p:sldId id="364" r:id="rId23"/>
    <p:sldId id="343" r:id="rId24"/>
    <p:sldId id="371" r:id="rId25"/>
    <p:sldId id="357" r:id="rId26"/>
    <p:sldId id="345" r:id="rId27"/>
    <p:sldId id="362" r:id="rId28"/>
    <p:sldId id="482" r:id="rId29"/>
    <p:sldId id="369" r:id="rId30"/>
    <p:sldId id="420" r:id="rId31"/>
    <p:sldId id="359" r:id="rId32"/>
    <p:sldId id="461" r:id="rId33"/>
    <p:sldId id="462" r:id="rId34"/>
    <p:sldId id="483" r:id="rId35"/>
    <p:sldId id="484" r:id="rId36"/>
    <p:sldId id="479" r:id="rId37"/>
    <p:sldId id="480" r:id="rId38"/>
    <p:sldId id="424" r:id="rId39"/>
    <p:sldId id="485" r:id="rId40"/>
    <p:sldId id="486" r:id="rId41"/>
    <p:sldId id="487" r:id="rId42"/>
    <p:sldId id="488" r:id="rId43"/>
    <p:sldId id="489" r:id="rId44"/>
    <p:sldId id="490" r:id="rId45"/>
    <p:sldId id="491" r:id="rId46"/>
    <p:sldId id="492" r:id="rId47"/>
    <p:sldId id="493" r:id="rId48"/>
    <p:sldId id="494" r:id="rId49"/>
    <p:sldId id="495" r:id="rId50"/>
    <p:sldId id="496" r:id="rId51"/>
    <p:sldId id="497" r:id="rId52"/>
    <p:sldId id="498" r:id="rId53"/>
    <p:sldId id="499" r:id="rId54"/>
    <p:sldId id="500" r:id="rId55"/>
    <p:sldId id="501" r:id="rId56"/>
    <p:sldId id="502" r:id="rId57"/>
    <p:sldId id="503" r:id="rId58"/>
    <p:sldId id="504" r:id="rId59"/>
    <p:sldId id="505" r:id="rId60"/>
  </p:sldIdLst>
  <p:sldSz cx="9144000" cy="6858000" type="screen4x3"/>
  <p:notesSz cx="6858000" cy="9144000"/>
  <p:defaultTextStyle>
    <a:defPPr>
      <a:defRPr lang="pl-P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2787"/>
    <p:restoredTop sz="94280" autoAdjust="0"/>
  </p:normalViewPr>
  <p:slideViewPr>
    <p:cSldViewPr>
      <p:cViewPr varScale="1">
        <p:scale>
          <a:sx n="72" d="100"/>
          <a:sy n="72"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8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3A8441D-F991-49D5-873A-98FD3A5BF611}" type="datetimeFigureOut">
              <a:rPr lang="pl-PL"/>
              <a:pPr>
                <a:defRPr/>
              </a:pPr>
              <a:t>2021-01-10</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ABBF0F1-5EF1-4DFB-9E95-8FC05B97CB4E}" type="slidenum">
              <a:rPr lang="pl-PL"/>
              <a:pPr>
                <a:defRPr/>
              </a:pPr>
              <a:t>‹#›</a:t>
            </a:fld>
            <a:endParaRPr lang="pl-PL"/>
          </a:p>
        </p:txBody>
      </p:sp>
    </p:spTree>
    <p:extLst>
      <p:ext uri="{BB962C8B-B14F-4D97-AF65-F5344CB8AC3E}">
        <p14:creationId xmlns:p14="http://schemas.microsoft.com/office/powerpoint/2010/main" val="763888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This</a:t>
            </a:r>
            <a:r>
              <a:rPr lang="pl-PL" dirty="0"/>
              <a:t> </a:t>
            </a:r>
            <a:r>
              <a:rPr lang="pl-PL" dirty="0" err="1"/>
              <a:t>lecture</a:t>
            </a:r>
            <a:r>
              <a:rPr lang="pl-PL" dirty="0"/>
              <a:t> </a:t>
            </a:r>
            <a:r>
              <a:rPr lang="pl-PL" dirty="0" err="1"/>
              <a:t>is</a:t>
            </a:r>
            <a:r>
              <a:rPr lang="pl-PL" dirty="0"/>
              <a:t> </a:t>
            </a:r>
            <a:r>
              <a:rPr lang="pl-PL" dirty="0" err="1"/>
              <a:t>based</a:t>
            </a:r>
            <a:r>
              <a:rPr lang="pl-PL" baseline="0" dirty="0"/>
              <a:t> on my </a:t>
            </a:r>
            <a:r>
              <a:rPr lang="pl-PL" baseline="0" dirty="0" err="1"/>
              <a:t>study</a:t>
            </a:r>
            <a:r>
              <a:rPr lang="pl-PL" baseline="0" dirty="0"/>
              <a:t> „Guide on </a:t>
            </a:r>
            <a:r>
              <a:rPr lang="pl-PL" baseline="0" dirty="0" err="1"/>
              <a:t>language</a:t>
            </a:r>
            <a:r>
              <a:rPr lang="pl-PL" baseline="0" dirty="0"/>
              <a:t> </a:t>
            </a:r>
            <a:r>
              <a:rPr lang="pl-PL" baseline="0" dirty="0" err="1"/>
              <a:t>disorders</a:t>
            </a:r>
            <a:r>
              <a:rPr lang="pl-PL" baseline="0" dirty="0"/>
              <a:t> in </a:t>
            </a:r>
            <a:r>
              <a:rPr lang="pl-PL" baseline="0" dirty="0" err="1"/>
              <a:t>schizophrenia</a:t>
            </a:r>
            <a:r>
              <a:rPr lang="pl-PL" baseline="0" dirty="0"/>
              <a:t>”, and </a:t>
            </a:r>
            <a:r>
              <a:rPr lang="pl-PL" baseline="0" dirty="0" err="1"/>
              <a:t>book</a:t>
            </a:r>
            <a:r>
              <a:rPr lang="pl-PL" baseline="0" dirty="0"/>
              <a:t> of my co-</a:t>
            </a:r>
            <a:r>
              <a:rPr lang="pl-PL" baseline="0" dirty="0" err="1"/>
              <a:t>worker</a:t>
            </a:r>
            <a:r>
              <a:rPr lang="pl-PL" baseline="0" dirty="0"/>
              <a:t> Prof. Wożniak „</a:t>
            </a:r>
            <a:r>
              <a:rPr lang="pl-PL" baseline="0" dirty="0" err="1"/>
              <a:t>Schizophrenic</a:t>
            </a:r>
            <a:r>
              <a:rPr lang="pl-PL" baseline="0" dirty="0"/>
              <a:t> </a:t>
            </a:r>
            <a:r>
              <a:rPr lang="pl-PL" baseline="0" dirty="0" err="1"/>
              <a:t>discourse</a:t>
            </a:r>
            <a:r>
              <a:rPr lang="pl-PL" baseline="0" dirty="0"/>
              <a:t>.</a:t>
            </a:r>
            <a:endParaRPr lang="pl-PL" dirty="0"/>
          </a:p>
        </p:txBody>
      </p:sp>
      <p:sp>
        <p:nvSpPr>
          <p:cNvPr id="4" name="Symbol zastępczy numeru slajdu 3"/>
          <p:cNvSpPr>
            <a:spLocks noGrp="1"/>
          </p:cNvSpPr>
          <p:nvPr>
            <p:ph type="sldNum" sz="quarter" idx="10"/>
          </p:nvPr>
        </p:nvSpPr>
        <p:spPr/>
        <p:txBody>
          <a:bodyPr/>
          <a:lstStyle/>
          <a:p>
            <a:pPr>
              <a:defRPr/>
            </a:pPr>
            <a:fld id="{DABBF0F1-5EF1-4DFB-9E95-8FC05B97CB4E}" type="slidenum">
              <a:rPr lang="pl-PL" smtClean="0"/>
              <a:pPr>
                <a:defRPr/>
              </a:pPr>
              <a:t>2</a:t>
            </a:fld>
            <a:endParaRPr lang="pl-PL"/>
          </a:p>
        </p:txBody>
      </p:sp>
    </p:spTree>
    <p:extLst>
      <p:ext uri="{BB962C8B-B14F-4D97-AF65-F5344CB8AC3E}">
        <p14:creationId xmlns:p14="http://schemas.microsoft.com/office/powerpoint/2010/main" val="287009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ABBF0F1-5EF1-4DFB-9E95-8FC05B97CB4E}" type="slidenum">
              <a:rPr lang="pl-PL" smtClean="0"/>
              <a:pPr>
                <a:defRPr/>
              </a:pPr>
              <a:t>33</a:t>
            </a:fld>
            <a:endParaRPr lang="pl-PL"/>
          </a:p>
        </p:txBody>
      </p:sp>
    </p:spTree>
    <p:extLst>
      <p:ext uri="{BB962C8B-B14F-4D97-AF65-F5344CB8AC3E}">
        <p14:creationId xmlns:p14="http://schemas.microsoft.com/office/powerpoint/2010/main" val="418064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4800" dirty="0"/>
              <a:t>The </a:t>
            </a:r>
            <a:r>
              <a:rPr lang="pl-PL" sz="4800" dirty="0" err="1"/>
              <a:t>fourth</a:t>
            </a:r>
            <a:r>
              <a:rPr lang="pl-PL" sz="4800" baseline="0" dirty="0"/>
              <a:t> </a:t>
            </a:r>
            <a:r>
              <a:rPr lang="pl-PL" sz="4800" baseline="0" dirty="0" err="1"/>
              <a:t>reason</a:t>
            </a:r>
            <a:r>
              <a:rPr lang="pl-PL" sz="4800" baseline="0" dirty="0"/>
              <a:t> of </a:t>
            </a:r>
            <a:r>
              <a:rPr lang="pl-PL" sz="4800" baseline="0" dirty="0" err="1"/>
              <a:t>this</a:t>
            </a:r>
            <a:r>
              <a:rPr lang="pl-PL" sz="4800" baseline="0" dirty="0"/>
              <a:t> </a:t>
            </a:r>
            <a:r>
              <a:rPr lang="pl-PL" sz="4800" baseline="0" dirty="0" err="1"/>
              <a:t>presentation</a:t>
            </a:r>
            <a:r>
              <a:rPr lang="pl-PL" sz="4800" baseline="0" dirty="0"/>
              <a:t> in </a:t>
            </a:r>
            <a:r>
              <a:rPr lang="pl-PL" sz="4800" baseline="0" dirty="0" err="1"/>
              <a:t>discovery</a:t>
            </a:r>
            <a:r>
              <a:rPr lang="pl-PL" sz="4800" baseline="0" dirty="0"/>
              <a:t> </a:t>
            </a:r>
            <a:r>
              <a:rPr lang="pl-PL" sz="4800" baseline="0" dirty="0" err="1"/>
              <a:t>there</a:t>
            </a:r>
            <a:r>
              <a:rPr lang="pl-PL" sz="4800" baseline="0" dirty="0"/>
              <a:t> in </a:t>
            </a:r>
            <a:r>
              <a:rPr lang="pl-PL" sz="4800" baseline="0" dirty="0" err="1"/>
              <a:t>South</a:t>
            </a:r>
            <a:r>
              <a:rPr lang="pl-PL" sz="4800" baseline="0" dirty="0"/>
              <a:t>. </a:t>
            </a:r>
            <a:r>
              <a:rPr lang="pl-PL" sz="4800" kern="1200" dirty="0">
                <a:solidFill>
                  <a:schemeClr val="tx1"/>
                </a:solidFill>
                <a:effectLst/>
                <a:latin typeface="+mn-lt"/>
                <a:ea typeface="+mn-ea"/>
                <a:cs typeface="+mn-cs"/>
              </a:rPr>
              <a:t>Homo </a:t>
            </a:r>
            <a:r>
              <a:rPr lang="pl-PL" sz="4800" kern="1200" dirty="0" err="1">
                <a:solidFill>
                  <a:schemeClr val="tx1"/>
                </a:solidFill>
                <a:effectLst/>
                <a:latin typeface="+mn-lt"/>
                <a:ea typeface="+mn-ea"/>
                <a:cs typeface="+mn-cs"/>
              </a:rPr>
              <a:t>naledi</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is</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an</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extinct</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species</a:t>
            </a:r>
            <a:r>
              <a:rPr lang="pl-PL" sz="4800" kern="1200" dirty="0">
                <a:solidFill>
                  <a:schemeClr val="tx1"/>
                </a:solidFill>
                <a:effectLst/>
                <a:latin typeface="+mn-lt"/>
                <a:ea typeface="+mn-ea"/>
                <a:cs typeface="+mn-cs"/>
              </a:rPr>
              <a:t> of </a:t>
            </a:r>
            <a:r>
              <a:rPr lang="pl-PL" sz="4800" kern="1200" dirty="0" err="1">
                <a:solidFill>
                  <a:schemeClr val="tx1"/>
                </a:solidFill>
                <a:effectLst/>
                <a:latin typeface="+mn-lt"/>
                <a:ea typeface="+mn-ea"/>
                <a:cs typeface="+mn-cs"/>
              </a:rPr>
              <a:t>hominin</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provisionally</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assigned</a:t>
            </a:r>
            <a:r>
              <a:rPr lang="pl-PL" sz="4800" kern="1200" dirty="0">
                <a:solidFill>
                  <a:schemeClr val="tx1"/>
                </a:solidFill>
                <a:effectLst/>
                <a:latin typeface="+mn-lt"/>
                <a:ea typeface="+mn-ea"/>
                <a:cs typeface="+mn-cs"/>
              </a:rPr>
              <a:t> to the </a:t>
            </a:r>
            <a:r>
              <a:rPr lang="pl-PL" sz="4800" kern="1200" dirty="0" err="1">
                <a:solidFill>
                  <a:schemeClr val="tx1"/>
                </a:solidFill>
                <a:effectLst/>
                <a:latin typeface="+mn-lt"/>
                <a:ea typeface="+mn-ea"/>
                <a:cs typeface="+mn-cs"/>
              </a:rPr>
              <a:t>genus</a:t>
            </a:r>
            <a:r>
              <a:rPr lang="pl-PL" sz="4800" kern="1200" dirty="0">
                <a:solidFill>
                  <a:schemeClr val="tx1"/>
                </a:solidFill>
                <a:effectLst/>
                <a:latin typeface="+mn-lt"/>
                <a:ea typeface="+mn-ea"/>
                <a:cs typeface="+mn-cs"/>
              </a:rPr>
              <a:t> Homo. </a:t>
            </a:r>
            <a:r>
              <a:rPr lang="pl-PL" sz="4800" kern="1200" dirty="0" err="1">
                <a:solidFill>
                  <a:schemeClr val="tx1"/>
                </a:solidFill>
                <a:effectLst/>
                <a:latin typeface="+mn-lt"/>
                <a:ea typeface="+mn-ea"/>
                <a:cs typeface="+mn-cs"/>
              </a:rPr>
              <a:t>Discovered</a:t>
            </a:r>
            <a:r>
              <a:rPr lang="pl-PL" sz="4800" kern="1200" dirty="0">
                <a:solidFill>
                  <a:schemeClr val="tx1"/>
                </a:solidFill>
                <a:effectLst/>
                <a:latin typeface="+mn-lt"/>
                <a:ea typeface="+mn-ea"/>
                <a:cs typeface="+mn-cs"/>
              </a:rPr>
              <a:t> in 2013 and </a:t>
            </a:r>
            <a:r>
              <a:rPr lang="pl-PL" sz="4800" kern="1200" dirty="0" err="1">
                <a:solidFill>
                  <a:schemeClr val="tx1"/>
                </a:solidFill>
                <a:effectLst/>
                <a:latin typeface="+mn-lt"/>
                <a:ea typeface="+mn-ea"/>
                <a:cs typeface="+mn-cs"/>
              </a:rPr>
              <a:t>described</a:t>
            </a:r>
            <a:r>
              <a:rPr lang="pl-PL" sz="4800" kern="1200" dirty="0">
                <a:solidFill>
                  <a:schemeClr val="tx1"/>
                </a:solidFill>
                <a:effectLst/>
                <a:latin typeface="+mn-lt"/>
                <a:ea typeface="+mn-ea"/>
                <a:cs typeface="+mn-cs"/>
              </a:rPr>
              <a:t> in 2015, </a:t>
            </a:r>
            <a:r>
              <a:rPr lang="pl-PL" sz="4800" kern="1200" dirty="0" err="1">
                <a:solidFill>
                  <a:schemeClr val="tx1"/>
                </a:solidFill>
                <a:effectLst/>
                <a:latin typeface="+mn-lt"/>
                <a:ea typeface="+mn-ea"/>
                <a:cs typeface="+mn-cs"/>
              </a:rPr>
              <a:t>fossil</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skeletons</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were</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found</a:t>
            </a:r>
            <a:r>
              <a:rPr lang="pl-PL" sz="4800" kern="1200" dirty="0">
                <a:solidFill>
                  <a:schemeClr val="tx1"/>
                </a:solidFill>
                <a:effectLst/>
                <a:latin typeface="+mn-lt"/>
                <a:ea typeface="+mn-ea"/>
                <a:cs typeface="+mn-cs"/>
              </a:rPr>
              <a:t> in </a:t>
            </a:r>
            <a:r>
              <a:rPr lang="pl-PL" sz="4800" kern="1200" dirty="0" err="1">
                <a:solidFill>
                  <a:schemeClr val="tx1"/>
                </a:solidFill>
                <a:effectLst/>
                <a:latin typeface="+mn-lt"/>
                <a:ea typeface="+mn-ea"/>
                <a:cs typeface="+mn-cs"/>
              </a:rPr>
              <a:t>South</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Africa's</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Gauteng</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province</a:t>
            </a:r>
            <a:r>
              <a:rPr lang="pl-PL" sz="4800" baseline="0" dirty="0"/>
              <a:t> </a:t>
            </a:r>
            <a:r>
              <a:rPr lang="pl-PL" sz="4800" baseline="0" dirty="0" err="1"/>
              <a:t>Africa</a:t>
            </a:r>
            <a:r>
              <a:rPr lang="pl-PL" sz="4800" baseline="0" dirty="0"/>
              <a:t> . </a:t>
            </a:r>
            <a:r>
              <a:rPr lang="pl-PL" sz="4800" kern="1200" dirty="0" err="1">
                <a:solidFill>
                  <a:schemeClr val="tx1"/>
                </a:solidFill>
                <a:effectLst/>
                <a:latin typeface="+mn-lt"/>
                <a:ea typeface="+mn-ea"/>
                <a:cs typeface="+mn-cs"/>
              </a:rPr>
              <a:t>There</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are</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some</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indications</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that</a:t>
            </a:r>
            <a:r>
              <a:rPr lang="pl-PL" sz="4800" kern="1200" dirty="0">
                <a:solidFill>
                  <a:schemeClr val="tx1"/>
                </a:solidFill>
                <a:effectLst/>
                <a:latin typeface="+mn-lt"/>
                <a:ea typeface="+mn-ea"/>
                <a:cs typeface="+mn-cs"/>
              </a:rPr>
              <a:t> the </a:t>
            </a:r>
            <a:r>
              <a:rPr lang="pl-PL" sz="4800" kern="1200" dirty="0" err="1">
                <a:solidFill>
                  <a:schemeClr val="tx1"/>
                </a:solidFill>
                <a:effectLst/>
                <a:latin typeface="+mn-lt"/>
                <a:ea typeface="+mn-ea"/>
                <a:cs typeface="+mn-cs"/>
              </a:rPr>
              <a:t>individuals</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may</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have</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been</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deliberately</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placed</a:t>
            </a:r>
            <a:r>
              <a:rPr lang="pl-PL" sz="4800" kern="1200" dirty="0">
                <a:solidFill>
                  <a:schemeClr val="tx1"/>
                </a:solidFill>
                <a:effectLst/>
                <a:latin typeface="+mn-lt"/>
                <a:ea typeface="+mn-ea"/>
                <a:cs typeface="+mn-cs"/>
              </a:rPr>
              <a:t> in the </a:t>
            </a:r>
            <a:r>
              <a:rPr lang="pl-PL" sz="4800" kern="1200" dirty="0" err="1">
                <a:solidFill>
                  <a:schemeClr val="tx1"/>
                </a:solidFill>
                <a:effectLst/>
                <a:latin typeface="+mn-lt"/>
                <a:ea typeface="+mn-ea"/>
                <a:cs typeface="+mn-cs"/>
              </a:rPr>
              <a:t>cave</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near</a:t>
            </a:r>
            <a:r>
              <a:rPr lang="pl-PL" sz="4800" kern="1200" dirty="0">
                <a:solidFill>
                  <a:schemeClr val="tx1"/>
                </a:solidFill>
                <a:effectLst/>
                <a:latin typeface="+mn-lt"/>
                <a:ea typeface="+mn-ea"/>
                <a:cs typeface="+mn-cs"/>
              </a:rPr>
              <a:t> the </a:t>
            </a:r>
            <a:r>
              <a:rPr lang="pl-PL" sz="4800" kern="1200" dirty="0" err="1">
                <a:solidFill>
                  <a:schemeClr val="tx1"/>
                </a:solidFill>
                <a:effectLst/>
                <a:latin typeface="+mn-lt"/>
                <a:ea typeface="+mn-ea"/>
                <a:cs typeface="+mn-cs"/>
              </a:rPr>
              <a:t>time</a:t>
            </a:r>
            <a:r>
              <a:rPr lang="pl-PL" sz="4800" kern="1200" dirty="0">
                <a:solidFill>
                  <a:schemeClr val="tx1"/>
                </a:solidFill>
                <a:effectLst/>
                <a:latin typeface="+mn-lt"/>
                <a:ea typeface="+mn-ea"/>
                <a:cs typeface="+mn-cs"/>
              </a:rPr>
              <a:t> of </a:t>
            </a:r>
            <a:r>
              <a:rPr lang="pl-PL" sz="4800" kern="1200" dirty="0" err="1">
                <a:solidFill>
                  <a:schemeClr val="tx1"/>
                </a:solidFill>
                <a:effectLst/>
                <a:latin typeface="+mn-lt"/>
                <a:ea typeface="+mn-ea"/>
                <a:cs typeface="+mn-cs"/>
              </a:rPr>
              <a:t>their</a:t>
            </a:r>
            <a:r>
              <a:rPr lang="pl-PL" sz="4800" kern="1200" dirty="0">
                <a:solidFill>
                  <a:schemeClr val="tx1"/>
                </a:solidFill>
                <a:effectLst/>
                <a:latin typeface="+mn-lt"/>
                <a:ea typeface="+mn-ea"/>
                <a:cs typeface="+mn-cs"/>
              </a:rPr>
              <a:t> </a:t>
            </a:r>
            <a:r>
              <a:rPr lang="pl-PL" sz="4800" kern="1200" dirty="0" err="1">
                <a:solidFill>
                  <a:schemeClr val="tx1"/>
                </a:solidFill>
                <a:effectLst/>
                <a:latin typeface="+mn-lt"/>
                <a:ea typeface="+mn-ea"/>
                <a:cs typeface="+mn-cs"/>
              </a:rPr>
              <a:t>death</a:t>
            </a:r>
            <a:endParaRPr lang="pl-PL" sz="4800" dirty="0"/>
          </a:p>
        </p:txBody>
      </p:sp>
      <p:sp>
        <p:nvSpPr>
          <p:cNvPr id="4" name="Symbol zastępczy numeru slajdu 3"/>
          <p:cNvSpPr>
            <a:spLocks noGrp="1"/>
          </p:cNvSpPr>
          <p:nvPr>
            <p:ph type="sldNum" sz="quarter" idx="10"/>
          </p:nvPr>
        </p:nvSpPr>
        <p:spPr/>
        <p:txBody>
          <a:bodyPr/>
          <a:lstStyle/>
          <a:p>
            <a:pPr>
              <a:defRPr/>
            </a:pPr>
            <a:fld id="{DABBF0F1-5EF1-4DFB-9E95-8FC05B97CB4E}" type="slidenum">
              <a:rPr lang="pl-PL" smtClean="0"/>
              <a:pPr>
                <a:defRPr/>
              </a:pPr>
              <a:t>3</a:t>
            </a:fld>
            <a:endParaRPr lang="pl-PL"/>
          </a:p>
        </p:txBody>
      </p:sp>
    </p:spTree>
    <p:extLst>
      <p:ext uri="{BB962C8B-B14F-4D97-AF65-F5344CB8AC3E}">
        <p14:creationId xmlns:p14="http://schemas.microsoft.com/office/powerpoint/2010/main" val="53860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ABBF0F1-5EF1-4DFB-9E95-8FC05B97CB4E}" type="slidenum">
              <a:rPr lang="pl-PL" smtClean="0"/>
              <a:pPr>
                <a:defRPr/>
              </a:pPr>
              <a:t>6</a:t>
            </a:fld>
            <a:endParaRPr lang="pl-PL"/>
          </a:p>
        </p:txBody>
      </p:sp>
    </p:spTree>
    <p:extLst>
      <p:ext uri="{BB962C8B-B14F-4D97-AF65-F5344CB8AC3E}">
        <p14:creationId xmlns:p14="http://schemas.microsoft.com/office/powerpoint/2010/main" val="36144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ABBF0F1-5EF1-4DFB-9E95-8FC05B97CB4E}" type="slidenum">
              <a:rPr lang="pl-PL" smtClean="0"/>
              <a:pPr>
                <a:defRPr/>
              </a:pPr>
              <a:t>8</a:t>
            </a:fld>
            <a:endParaRPr lang="pl-PL"/>
          </a:p>
        </p:txBody>
      </p:sp>
    </p:spTree>
    <p:extLst>
      <p:ext uri="{BB962C8B-B14F-4D97-AF65-F5344CB8AC3E}">
        <p14:creationId xmlns:p14="http://schemas.microsoft.com/office/powerpoint/2010/main" val="241749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Factor analysis showed that a set of three factors</a:t>
            </a:r>
            <a:endParaRPr lang="pl-PL" dirty="0"/>
          </a:p>
        </p:txBody>
      </p:sp>
      <p:sp>
        <p:nvSpPr>
          <p:cNvPr id="4" name="Symbol zastępczy numeru slajdu 3"/>
          <p:cNvSpPr>
            <a:spLocks noGrp="1"/>
          </p:cNvSpPr>
          <p:nvPr>
            <p:ph type="sldNum" sz="quarter" idx="10"/>
          </p:nvPr>
        </p:nvSpPr>
        <p:spPr/>
        <p:txBody>
          <a:bodyPr/>
          <a:lstStyle/>
          <a:p>
            <a:pPr>
              <a:defRPr/>
            </a:pPr>
            <a:fld id="{DABBF0F1-5EF1-4DFB-9E95-8FC05B97CB4E}" type="slidenum">
              <a:rPr lang="pl-PL" smtClean="0"/>
              <a:pPr>
                <a:defRPr/>
              </a:pPr>
              <a:t>12</a:t>
            </a:fld>
            <a:endParaRPr lang="pl-PL"/>
          </a:p>
        </p:txBody>
      </p:sp>
    </p:spTree>
    <p:extLst>
      <p:ext uri="{BB962C8B-B14F-4D97-AF65-F5344CB8AC3E}">
        <p14:creationId xmlns:p14="http://schemas.microsoft.com/office/powerpoint/2010/main" val="143190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ABBF0F1-5EF1-4DFB-9E95-8FC05B97CB4E}" type="slidenum">
              <a:rPr lang="pl-PL" smtClean="0"/>
              <a:pPr>
                <a:defRPr/>
              </a:pPr>
              <a:t>17</a:t>
            </a:fld>
            <a:endParaRPr lang="pl-PL"/>
          </a:p>
        </p:txBody>
      </p:sp>
    </p:spTree>
    <p:extLst>
      <p:ext uri="{BB962C8B-B14F-4D97-AF65-F5344CB8AC3E}">
        <p14:creationId xmlns:p14="http://schemas.microsoft.com/office/powerpoint/2010/main" val="125094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l-PL" altLang="pl-PL"/>
          </a:p>
        </p:txBody>
      </p:sp>
      <p:sp>
        <p:nvSpPr>
          <p:cNvPr id="1065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48A3A9-4667-4101-BF78-92751B7A3B77}" type="slidenum">
              <a:rPr lang="pl-PL" altLang="pl-PL" sz="1200" smtClean="0"/>
              <a:pPr/>
              <a:t>20</a:t>
            </a:fld>
            <a:endParaRPr lang="pl-PL" altLang="pl-PL" sz="1200"/>
          </a:p>
        </p:txBody>
      </p:sp>
    </p:spTree>
    <p:extLst>
      <p:ext uri="{BB962C8B-B14F-4D97-AF65-F5344CB8AC3E}">
        <p14:creationId xmlns:p14="http://schemas.microsoft.com/office/powerpoint/2010/main" val="2609219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l-PL" altLang="pl-PL"/>
          </a:p>
        </p:txBody>
      </p:sp>
      <p:sp>
        <p:nvSpPr>
          <p:cNvPr id="11674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BAEBF68-680B-4AEA-A84F-F388B4ABB2CE}" type="slidenum">
              <a:rPr lang="pl-PL" altLang="pl-PL" sz="1200" smtClean="0"/>
              <a:pPr/>
              <a:t>25</a:t>
            </a:fld>
            <a:endParaRPr lang="pl-PL" altLang="pl-PL" sz="1200"/>
          </a:p>
        </p:txBody>
      </p:sp>
    </p:spTree>
    <p:extLst>
      <p:ext uri="{BB962C8B-B14F-4D97-AF65-F5344CB8AC3E}">
        <p14:creationId xmlns:p14="http://schemas.microsoft.com/office/powerpoint/2010/main" val="2712876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3722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1A6DDD-2BDF-4070-BD13-2FE8FE9F76BD}" type="slidenum">
              <a:rPr lang="en-US" altLang="en-US" sz="1200" smtClean="0"/>
              <a:pPr/>
              <a:t>27</a:t>
            </a:fld>
            <a:endParaRPr lang="en-US" altLang="en-US" sz="1200"/>
          </a:p>
        </p:txBody>
      </p:sp>
    </p:spTree>
    <p:extLst>
      <p:ext uri="{BB962C8B-B14F-4D97-AF65-F5344CB8AC3E}">
        <p14:creationId xmlns:p14="http://schemas.microsoft.com/office/powerpoint/2010/main" val="215146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D45C6B96-A673-494E-B0B1-4BC29FF98621}" type="slidenum">
              <a:rPr lang="pl-PL" smtClean="0"/>
              <a:pPr>
                <a:defRPr/>
              </a:pPr>
              <a:t>‹#›</a:t>
            </a:fld>
            <a:endParaRPr lang="pl-P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2117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1A141C62-CCD3-4A17-854E-73D8161F115D}" type="slidenum">
              <a:rPr lang="pl-PL" smtClean="0"/>
              <a:pPr>
                <a:defRPr/>
              </a:pPr>
              <a:t>‹#›</a:t>
            </a:fld>
            <a:endParaRPr lang="pl-PL"/>
          </a:p>
        </p:txBody>
      </p:sp>
    </p:spTree>
    <p:extLst>
      <p:ext uri="{BB962C8B-B14F-4D97-AF65-F5344CB8AC3E}">
        <p14:creationId xmlns:p14="http://schemas.microsoft.com/office/powerpoint/2010/main" val="16975385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7C5EE6C2-2DFB-42B1-ADFF-6ED9D874B2D9}" type="slidenum">
              <a:rPr lang="pl-PL" smtClean="0"/>
              <a:pPr>
                <a:defRPr/>
              </a:pPr>
              <a:t>‹#›</a:t>
            </a:fld>
            <a:endParaRPr lang="pl-PL"/>
          </a:p>
        </p:txBody>
      </p:sp>
    </p:spTree>
    <p:extLst>
      <p:ext uri="{BB962C8B-B14F-4D97-AF65-F5344CB8AC3E}">
        <p14:creationId xmlns:p14="http://schemas.microsoft.com/office/powerpoint/2010/main" val="802258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762C497B-6080-44E7-BFB8-263A62DA8674}" type="slidenum">
              <a:rPr lang="pl-PL" smtClean="0"/>
              <a:pPr>
                <a:defRPr/>
              </a:pPr>
              <a:t>‹#›</a:t>
            </a:fld>
            <a:endParaRPr lang="pl-P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3353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61DD0C03-DA04-4CF8-8F3B-31AEEC7167B9}" type="slidenum">
              <a:rPr lang="pl-PL" smtClean="0"/>
              <a:pPr>
                <a:defRPr/>
              </a:pPr>
              <a:t>‹#›</a:t>
            </a:fld>
            <a:endParaRPr lang="pl-PL"/>
          </a:p>
        </p:txBody>
      </p:sp>
    </p:spTree>
    <p:extLst>
      <p:ext uri="{BB962C8B-B14F-4D97-AF65-F5344CB8AC3E}">
        <p14:creationId xmlns:p14="http://schemas.microsoft.com/office/powerpoint/2010/main" val="12904061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9951380E-A84D-490F-ABC6-EEEB2BFB7A1E}" type="slidenum">
              <a:rPr lang="pl-PL" smtClean="0"/>
              <a:pPr>
                <a:defRPr/>
              </a:pPr>
              <a:t>‹#›</a:t>
            </a:fld>
            <a:endParaRPr lang="pl-P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3267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a:defRPr/>
            </a:pPr>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3E7128FC-BDFD-4CA9-8EE9-B060C3FD30BB}" type="slidenum">
              <a:rPr lang="pl-PL" smtClean="0"/>
              <a:pPr>
                <a:defRPr/>
              </a:pPr>
              <a:t>‹#›</a:t>
            </a:fld>
            <a:endParaRPr lang="pl-PL"/>
          </a:p>
        </p:txBody>
      </p:sp>
    </p:spTree>
    <p:extLst>
      <p:ext uri="{BB962C8B-B14F-4D97-AF65-F5344CB8AC3E}">
        <p14:creationId xmlns:p14="http://schemas.microsoft.com/office/powerpoint/2010/main" val="33675268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22960" y="2582334"/>
            <a:ext cx="370332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3440" y="2582334"/>
            <a:ext cx="370332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a:defRPr/>
            </a:pPr>
            <a:endParaRPr lang="pl-PL"/>
          </a:p>
        </p:txBody>
      </p:sp>
      <p:sp>
        <p:nvSpPr>
          <p:cNvPr id="8" name="Footer Placeholder 7"/>
          <p:cNvSpPr>
            <a:spLocks noGrp="1"/>
          </p:cNvSpPr>
          <p:nvPr>
            <p:ph type="ftr" sz="quarter" idx="11"/>
          </p:nvPr>
        </p:nvSpPr>
        <p:spPr/>
        <p:txBody>
          <a:bodyPr/>
          <a:lstStyle/>
          <a:p>
            <a:pPr>
              <a:defRPr/>
            </a:pPr>
            <a:endParaRPr lang="pl-PL"/>
          </a:p>
        </p:txBody>
      </p:sp>
      <p:sp>
        <p:nvSpPr>
          <p:cNvPr id="9" name="Slide Number Placeholder 8"/>
          <p:cNvSpPr>
            <a:spLocks noGrp="1"/>
          </p:cNvSpPr>
          <p:nvPr>
            <p:ph type="sldNum" sz="quarter" idx="12"/>
          </p:nvPr>
        </p:nvSpPr>
        <p:spPr/>
        <p:txBody>
          <a:bodyPr/>
          <a:lstStyle/>
          <a:p>
            <a:pPr>
              <a:defRPr/>
            </a:pPr>
            <a:fld id="{FFAFCCE5-87F4-466F-A1D2-94496C04BC14}" type="slidenum">
              <a:rPr lang="pl-PL" smtClean="0"/>
              <a:pPr>
                <a:defRPr/>
              </a:pPr>
              <a:t>‹#›</a:t>
            </a:fld>
            <a:endParaRPr lang="pl-PL"/>
          </a:p>
        </p:txBody>
      </p:sp>
    </p:spTree>
    <p:extLst>
      <p:ext uri="{BB962C8B-B14F-4D97-AF65-F5344CB8AC3E}">
        <p14:creationId xmlns:p14="http://schemas.microsoft.com/office/powerpoint/2010/main" val="2638407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a:defRPr/>
            </a:pPr>
            <a:endParaRPr lang="pl-PL"/>
          </a:p>
        </p:txBody>
      </p:sp>
      <p:sp>
        <p:nvSpPr>
          <p:cNvPr id="4" name="Footer Placeholder 3"/>
          <p:cNvSpPr>
            <a:spLocks noGrp="1"/>
          </p:cNvSpPr>
          <p:nvPr>
            <p:ph type="ftr" sz="quarter" idx="11"/>
          </p:nvPr>
        </p:nvSpPr>
        <p:spPr/>
        <p:txBody>
          <a:bodyPr/>
          <a:lstStyle/>
          <a:p>
            <a:pPr>
              <a:defRPr/>
            </a:pPr>
            <a:endParaRPr lang="pl-PL"/>
          </a:p>
        </p:txBody>
      </p:sp>
      <p:sp>
        <p:nvSpPr>
          <p:cNvPr id="5" name="Slide Number Placeholder 4"/>
          <p:cNvSpPr>
            <a:spLocks noGrp="1"/>
          </p:cNvSpPr>
          <p:nvPr>
            <p:ph type="sldNum" sz="quarter" idx="12"/>
          </p:nvPr>
        </p:nvSpPr>
        <p:spPr/>
        <p:txBody>
          <a:bodyPr/>
          <a:lstStyle/>
          <a:p>
            <a:pPr>
              <a:defRPr/>
            </a:pPr>
            <a:fld id="{2A6A124A-77C7-4EC3-89EA-24FEDDDB010E}" type="slidenum">
              <a:rPr lang="pl-PL" smtClean="0"/>
              <a:pPr>
                <a:defRPr/>
              </a:pPr>
              <a:t>‹#›</a:t>
            </a:fld>
            <a:endParaRPr lang="pl-PL"/>
          </a:p>
        </p:txBody>
      </p:sp>
    </p:spTree>
    <p:extLst>
      <p:ext uri="{BB962C8B-B14F-4D97-AF65-F5344CB8AC3E}">
        <p14:creationId xmlns:p14="http://schemas.microsoft.com/office/powerpoint/2010/main" val="38617198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pl-PL"/>
          </a:p>
        </p:txBody>
      </p:sp>
      <p:sp>
        <p:nvSpPr>
          <p:cNvPr id="9" name="Slide Number Placeholder 8"/>
          <p:cNvSpPr>
            <a:spLocks noGrp="1"/>
          </p:cNvSpPr>
          <p:nvPr>
            <p:ph type="sldNum" sz="quarter" idx="12"/>
          </p:nvPr>
        </p:nvSpPr>
        <p:spPr/>
        <p:txBody>
          <a:bodyPr/>
          <a:lstStyle/>
          <a:p>
            <a:pPr>
              <a:defRPr/>
            </a:pPr>
            <a:fld id="{D8423F31-0950-43EB-AFF2-56D9B8731124}" type="slidenum">
              <a:rPr lang="pl-PL" smtClean="0"/>
              <a:pPr>
                <a:defRPr/>
              </a:pPr>
              <a:t>‹#›</a:t>
            </a:fld>
            <a:endParaRPr lang="pl-PL"/>
          </a:p>
        </p:txBody>
      </p:sp>
    </p:spTree>
    <p:extLst>
      <p:ext uri="{BB962C8B-B14F-4D97-AF65-F5344CB8AC3E}">
        <p14:creationId xmlns:p14="http://schemas.microsoft.com/office/powerpoint/2010/main" val="23700045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pl-P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F89E93B6-FD1E-4097-9A31-1292844AFBDA}" type="slidenum">
              <a:rPr lang="pl-PL" smtClean="0"/>
              <a:pPr>
                <a:defRPr/>
              </a:pPr>
              <a:t>‹#›</a:t>
            </a:fld>
            <a:endParaRPr lang="pl-PL"/>
          </a:p>
        </p:txBody>
      </p:sp>
    </p:spTree>
    <p:extLst>
      <p:ext uri="{BB962C8B-B14F-4D97-AF65-F5344CB8AC3E}">
        <p14:creationId xmlns:p14="http://schemas.microsoft.com/office/powerpoint/2010/main" val="41939615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B4D44A11-A466-4534-A0B0-BEBD14B27CCB}" type="slidenum">
              <a:rPr lang="pl-PL" smtClean="0"/>
              <a:pPr>
                <a:defRPr/>
              </a:pPr>
              <a:t>‹#›</a:t>
            </a:fld>
            <a:endParaRPr lang="pl-PL"/>
          </a:p>
        </p:txBody>
      </p:sp>
    </p:spTree>
    <p:extLst>
      <p:ext uri="{BB962C8B-B14F-4D97-AF65-F5344CB8AC3E}">
        <p14:creationId xmlns:p14="http://schemas.microsoft.com/office/powerpoint/2010/main" val="37589039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lvl1pPr>
              <a:defRPr>
                <a:solidFill>
                  <a:schemeClr val="tx2"/>
                </a:solidFill>
              </a:defRPr>
            </a:lvl1pPr>
          </a:lstStyle>
          <a:p>
            <a:pPr>
              <a:defRPr/>
            </a:pPr>
            <a:endParaRPr lang="pl-PL"/>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B521B27-3E19-4B01-89DE-3006F66F3720}" type="slidenum">
              <a:rPr lang="pl-PL" smtClean="0"/>
              <a:pPr>
                <a:defRPr/>
              </a:pPr>
              <a:t>‹#›</a:t>
            </a:fld>
            <a:endParaRPr lang="pl-PL"/>
          </a:p>
        </p:txBody>
      </p:sp>
    </p:spTree>
    <p:extLst>
      <p:ext uri="{BB962C8B-B14F-4D97-AF65-F5344CB8AC3E}">
        <p14:creationId xmlns:p14="http://schemas.microsoft.com/office/powerpoint/2010/main" val="4364505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8D17A347-C665-400B-B8EE-D02B8DCCF4AD}" type="slidenum">
              <a:rPr lang="pl-PL" smtClean="0"/>
              <a:pPr>
                <a:defRPr/>
              </a:pPr>
              <a:t>‹#›</a:t>
            </a:fld>
            <a:endParaRPr lang="pl-PL"/>
          </a:p>
        </p:txBody>
      </p:sp>
    </p:spTree>
    <p:extLst>
      <p:ext uri="{BB962C8B-B14F-4D97-AF65-F5344CB8AC3E}">
        <p14:creationId xmlns:p14="http://schemas.microsoft.com/office/powerpoint/2010/main" val="27227286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ACA05B37-F6D4-476A-A344-B912894EF53D}" type="slidenum">
              <a:rPr lang="pl-PL" smtClean="0"/>
              <a:pPr>
                <a:defRPr/>
              </a:pPr>
              <a:t>‹#›</a:t>
            </a:fld>
            <a:endParaRPr lang="pl-PL"/>
          </a:p>
        </p:txBody>
      </p:sp>
    </p:spTree>
    <p:extLst>
      <p:ext uri="{BB962C8B-B14F-4D97-AF65-F5344CB8AC3E}">
        <p14:creationId xmlns:p14="http://schemas.microsoft.com/office/powerpoint/2010/main" val="8558231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808EDEEF-2982-4399-A527-3094285B2F71}" type="slidenum">
              <a:rPr lang="pl-PL" smtClean="0"/>
              <a:pPr>
                <a:defRPr/>
              </a:pPr>
              <a:t>‹#›</a:t>
            </a:fld>
            <a:endParaRPr lang="pl-P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245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C7C10495-5C6A-4BE2-B277-F7928D6961E5}" type="slidenum">
              <a:rPr lang="pl-PL" smtClean="0"/>
              <a:pPr>
                <a:defRPr/>
              </a:pPr>
              <a:t>‹#›</a:t>
            </a:fld>
            <a:endParaRPr lang="pl-PL"/>
          </a:p>
        </p:txBody>
      </p:sp>
    </p:spTree>
    <p:extLst>
      <p:ext uri="{BB962C8B-B14F-4D97-AF65-F5344CB8AC3E}">
        <p14:creationId xmlns:p14="http://schemas.microsoft.com/office/powerpoint/2010/main" val="11412484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FCBA1606-7E55-4F87-B012-39C49236966C}" type="slidenum">
              <a:rPr lang="pl-PL" smtClean="0"/>
              <a:pPr>
                <a:defRPr/>
              </a:pPr>
              <a:t>‹#›</a:t>
            </a:fld>
            <a:endParaRPr lang="pl-P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043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a:defRPr/>
            </a:pPr>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76A27C28-5534-4D21-B77C-3C000CC4407C}" type="slidenum">
              <a:rPr lang="pl-PL" smtClean="0"/>
              <a:pPr>
                <a:defRPr/>
              </a:pPr>
              <a:t>‹#›</a:t>
            </a:fld>
            <a:endParaRPr lang="pl-PL"/>
          </a:p>
        </p:txBody>
      </p:sp>
    </p:spTree>
    <p:extLst>
      <p:ext uri="{BB962C8B-B14F-4D97-AF65-F5344CB8AC3E}">
        <p14:creationId xmlns:p14="http://schemas.microsoft.com/office/powerpoint/2010/main" val="38454920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22960" y="2582334"/>
            <a:ext cx="370332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3440" y="2582334"/>
            <a:ext cx="370332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a:defRPr/>
            </a:pPr>
            <a:endParaRPr lang="pl-PL"/>
          </a:p>
        </p:txBody>
      </p:sp>
      <p:sp>
        <p:nvSpPr>
          <p:cNvPr id="8" name="Footer Placeholder 7"/>
          <p:cNvSpPr>
            <a:spLocks noGrp="1"/>
          </p:cNvSpPr>
          <p:nvPr>
            <p:ph type="ftr" sz="quarter" idx="11"/>
          </p:nvPr>
        </p:nvSpPr>
        <p:spPr/>
        <p:txBody>
          <a:bodyPr/>
          <a:lstStyle/>
          <a:p>
            <a:pPr>
              <a:defRPr/>
            </a:pPr>
            <a:endParaRPr lang="pl-PL"/>
          </a:p>
        </p:txBody>
      </p:sp>
      <p:sp>
        <p:nvSpPr>
          <p:cNvPr id="9" name="Slide Number Placeholder 8"/>
          <p:cNvSpPr>
            <a:spLocks noGrp="1"/>
          </p:cNvSpPr>
          <p:nvPr>
            <p:ph type="sldNum" sz="quarter" idx="12"/>
          </p:nvPr>
        </p:nvSpPr>
        <p:spPr/>
        <p:txBody>
          <a:bodyPr/>
          <a:lstStyle/>
          <a:p>
            <a:pPr>
              <a:defRPr/>
            </a:pPr>
            <a:fld id="{46959CAB-B6B2-4B40-9D6E-DA48BE5F0A64}" type="slidenum">
              <a:rPr lang="pl-PL" smtClean="0"/>
              <a:pPr>
                <a:defRPr/>
              </a:pPr>
              <a:t>‹#›</a:t>
            </a:fld>
            <a:endParaRPr lang="pl-PL"/>
          </a:p>
        </p:txBody>
      </p:sp>
    </p:spTree>
    <p:extLst>
      <p:ext uri="{BB962C8B-B14F-4D97-AF65-F5344CB8AC3E}">
        <p14:creationId xmlns:p14="http://schemas.microsoft.com/office/powerpoint/2010/main" val="16698679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a:defRPr/>
            </a:pPr>
            <a:endParaRPr lang="pl-PL"/>
          </a:p>
        </p:txBody>
      </p:sp>
      <p:sp>
        <p:nvSpPr>
          <p:cNvPr id="4" name="Footer Placeholder 3"/>
          <p:cNvSpPr>
            <a:spLocks noGrp="1"/>
          </p:cNvSpPr>
          <p:nvPr>
            <p:ph type="ftr" sz="quarter" idx="11"/>
          </p:nvPr>
        </p:nvSpPr>
        <p:spPr/>
        <p:txBody>
          <a:bodyPr/>
          <a:lstStyle/>
          <a:p>
            <a:pPr>
              <a:defRPr/>
            </a:pPr>
            <a:endParaRPr lang="pl-PL"/>
          </a:p>
        </p:txBody>
      </p:sp>
      <p:sp>
        <p:nvSpPr>
          <p:cNvPr id="5" name="Slide Number Placeholder 4"/>
          <p:cNvSpPr>
            <a:spLocks noGrp="1"/>
          </p:cNvSpPr>
          <p:nvPr>
            <p:ph type="sldNum" sz="quarter" idx="12"/>
          </p:nvPr>
        </p:nvSpPr>
        <p:spPr/>
        <p:txBody>
          <a:bodyPr/>
          <a:lstStyle/>
          <a:p>
            <a:pPr>
              <a:defRPr/>
            </a:pPr>
            <a:fld id="{020D4CE4-87A5-405F-8ECD-1072F76CFCA4}" type="slidenum">
              <a:rPr lang="pl-PL" smtClean="0"/>
              <a:pPr>
                <a:defRPr/>
              </a:pPr>
              <a:t>‹#›</a:t>
            </a:fld>
            <a:endParaRPr lang="pl-PL"/>
          </a:p>
        </p:txBody>
      </p:sp>
    </p:spTree>
    <p:extLst>
      <p:ext uri="{BB962C8B-B14F-4D97-AF65-F5344CB8AC3E}">
        <p14:creationId xmlns:p14="http://schemas.microsoft.com/office/powerpoint/2010/main" val="28787307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pl-PL"/>
          </a:p>
        </p:txBody>
      </p:sp>
      <p:sp>
        <p:nvSpPr>
          <p:cNvPr id="9" name="Slide Number Placeholder 8"/>
          <p:cNvSpPr>
            <a:spLocks noGrp="1"/>
          </p:cNvSpPr>
          <p:nvPr>
            <p:ph type="sldNum" sz="quarter" idx="12"/>
          </p:nvPr>
        </p:nvSpPr>
        <p:spPr/>
        <p:txBody>
          <a:bodyPr/>
          <a:lstStyle/>
          <a:p>
            <a:pPr>
              <a:defRPr/>
            </a:pPr>
            <a:fld id="{C9DEE7D5-E6B5-4750-8ADA-0583CA28B741}" type="slidenum">
              <a:rPr lang="pl-PL" smtClean="0"/>
              <a:pPr>
                <a:defRPr/>
              </a:pPr>
              <a:t>‹#›</a:t>
            </a:fld>
            <a:endParaRPr lang="pl-PL"/>
          </a:p>
        </p:txBody>
      </p:sp>
    </p:spTree>
    <p:extLst>
      <p:ext uri="{BB962C8B-B14F-4D97-AF65-F5344CB8AC3E}">
        <p14:creationId xmlns:p14="http://schemas.microsoft.com/office/powerpoint/2010/main" val="24162542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B43B045D-FEAE-45A2-9609-D31334DD914B}" type="slidenum">
              <a:rPr lang="pl-PL" smtClean="0"/>
              <a:pPr>
                <a:defRPr/>
              </a:pPr>
              <a:t>‹#›</a:t>
            </a:fld>
            <a:endParaRPr lang="pl-P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570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pl-P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478E2DB-DDA6-48B4-B5AA-18DD1A4B9ACD}" type="slidenum">
              <a:rPr lang="pl-PL" smtClean="0"/>
              <a:pPr>
                <a:defRPr/>
              </a:pPr>
              <a:t>‹#›</a:t>
            </a:fld>
            <a:endParaRPr lang="pl-PL"/>
          </a:p>
        </p:txBody>
      </p:sp>
    </p:spTree>
    <p:extLst>
      <p:ext uri="{BB962C8B-B14F-4D97-AF65-F5344CB8AC3E}">
        <p14:creationId xmlns:p14="http://schemas.microsoft.com/office/powerpoint/2010/main" val="4982941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lvl1pPr>
              <a:defRPr>
                <a:solidFill>
                  <a:schemeClr val="tx2"/>
                </a:solidFill>
              </a:defRPr>
            </a:lvl1pPr>
          </a:lstStyle>
          <a:p>
            <a:pPr>
              <a:defRPr/>
            </a:pPr>
            <a:endParaRPr lang="pl-PL"/>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86FA7648-675E-4A72-892C-935FB820CB77}" type="slidenum">
              <a:rPr lang="pl-PL" smtClean="0"/>
              <a:pPr>
                <a:defRPr/>
              </a:pPr>
              <a:t>‹#›</a:t>
            </a:fld>
            <a:endParaRPr lang="pl-PL"/>
          </a:p>
        </p:txBody>
      </p:sp>
    </p:spTree>
    <p:extLst>
      <p:ext uri="{BB962C8B-B14F-4D97-AF65-F5344CB8AC3E}">
        <p14:creationId xmlns:p14="http://schemas.microsoft.com/office/powerpoint/2010/main" val="27784244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03362C6A-9492-491F-8A44-154C793CC00B}" type="slidenum">
              <a:rPr lang="pl-PL" smtClean="0"/>
              <a:pPr>
                <a:defRPr/>
              </a:pPr>
              <a:t>‹#›</a:t>
            </a:fld>
            <a:endParaRPr lang="pl-PL"/>
          </a:p>
        </p:txBody>
      </p:sp>
    </p:spTree>
    <p:extLst>
      <p:ext uri="{BB962C8B-B14F-4D97-AF65-F5344CB8AC3E}">
        <p14:creationId xmlns:p14="http://schemas.microsoft.com/office/powerpoint/2010/main" val="31132272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6E960F9D-CA29-4889-860C-1FE4138FCFFF}" type="slidenum">
              <a:rPr lang="pl-PL" smtClean="0"/>
              <a:pPr>
                <a:defRPr/>
              </a:pPr>
              <a:t>‹#›</a:t>
            </a:fld>
            <a:endParaRPr lang="pl-PL"/>
          </a:p>
        </p:txBody>
      </p:sp>
    </p:spTree>
    <p:extLst>
      <p:ext uri="{BB962C8B-B14F-4D97-AF65-F5344CB8AC3E}">
        <p14:creationId xmlns:p14="http://schemas.microsoft.com/office/powerpoint/2010/main" val="2197889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D45C6B96-A673-494E-B0B1-4BC29FF98621}" type="slidenum">
              <a:rPr lang="pl-PL" smtClean="0"/>
              <a:pPr>
                <a:defRPr/>
              </a:pPr>
              <a:t>‹#›</a:t>
            </a:fld>
            <a:endParaRPr lang="pl-P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6949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B4D44A11-A466-4534-A0B0-BEBD14B27CCB}" type="slidenum">
              <a:rPr lang="pl-PL" smtClean="0"/>
              <a:pPr>
                <a:defRPr/>
              </a:pPr>
              <a:t>‹#›</a:t>
            </a:fld>
            <a:endParaRPr lang="pl-PL"/>
          </a:p>
        </p:txBody>
      </p:sp>
    </p:spTree>
    <p:extLst>
      <p:ext uri="{BB962C8B-B14F-4D97-AF65-F5344CB8AC3E}">
        <p14:creationId xmlns:p14="http://schemas.microsoft.com/office/powerpoint/2010/main" val="33507365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B43B045D-FEAE-45A2-9609-D31334DD914B}" type="slidenum">
              <a:rPr lang="pl-PL" smtClean="0"/>
              <a:pPr>
                <a:defRPr/>
              </a:pPr>
              <a:t>‹#›</a:t>
            </a:fld>
            <a:endParaRPr lang="pl-P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9183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a:defRPr/>
            </a:pPr>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1DB5C700-FB3F-44FD-964F-F6DE3AD85F46}" type="slidenum">
              <a:rPr lang="pl-PL" smtClean="0"/>
              <a:pPr>
                <a:defRPr/>
              </a:pPr>
              <a:t>‹#›</a:t>
            </a:fld>
            <a:endParaRPr lang="pl-PL"/>
          </a:p>
        </p:txBody>
      </p:sp>
    </p:spTree>
    <p:extLst>
      <p:ext uri="{BB962C8B-B14F-4D97-AF65-F5344CB8AC3E}">
        <p14:creationId xmlns:p14="http://schemas.microsoft.com/office/powerpoint/2010/main" val="39271497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22960" y="2582334"/>
            <a:ext cx="370332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3440" y="2582334"/>
            <a:ext cx="370332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a:defRPr/>
            </a:pPr>
            <a:endParaRPr lang="pl-PL"/>
          </a:p>
        </p:txBody>
      </p:sp>
      <p:sp>
        <p:nvSpPr>
          <p:cNvPr id="8" name="Footer Placeholder 7"/>
          <p:cNvSpPr>
            <a:spLocks noGrp="1"/>
          </p:cNvSpPr>
          <p:nvPr>
            <p:ph type="ftr" sz="quarter" idx="11"/>
          </p:nvPr>
        </p:nvSpPr>
        <p:spPr/>
        <p:txBody>
          <a:bodyPr/>
          <a:lstStyle/>
          <a:p>
            <a:pPr>
              <a:defRPr/>
            </a:pPr>
            <a:endParaRPr lang="pl-PL"/>
          </a:p>
        </p:txBody>
      </p:sp>
      <p:sp>
        <p:nvSpPr>
          <p:cNvPr id="9" name="Slide Number Placeholder 8"/>
          <p:cNvSpPr>
            <a:spLocks noGrp="1"/>
          </p:cNvSpPr>
          <p:nvPr>
            <p:ph type="sldNum" sz="quarter" idx="12"/>
          </p:nvPr>
        </p:nvSpPr>
        <p:spPr/>
        <p:txBody>
          <a:bodyPr/>
          <a:lstStyle/>
          <a:p>
            <a:pPr>
              <a:defRPr/>
            </a:pPr>
            <a:fld id="{67173B1F-0368-4D51-AB21-EB9D13DF6A49}" type="slidenum">
              <a:rPr lang="pl-PL" smtClean="0"/>
              <a:pPr>
                <a:defRPr/>
              </a:pPr>
              <a:t>‹#›</a:t>
            </a:fld>
            <a:endParaRPr lang="pl-PL"/>
          </a:p>
        </p:txBody>
      </p:sp>
    </p:spTree>
    <p:extLst>
      <p:ext uri="{BB962C8B-B14F-4D97-AF65-F5344CB8AC3E}">
        <p14:creationId xmlns:p14="http://schemas.microsoft.com/office/powerpoint/2010/main" val="42016313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a:defRPr/>
            </a:pPr>
            <a:endParaRPr lang="pl-PL"/>
          </a:p>
        </p:txBody>
      </p:sp>
      <p:sp>
        <p:nvSpPr>
          <p:cNvPr id="4" name="Footer Placeholder 3"/>
          <p:cNvSpPr>
            <a:spLocks noGrp="1"/>
          </p:cNvSpPr>
          <p:nvPr>
            <p:ph type="ftr" sz="quarter" idx="11"/>
          </p:nvPr>
        </p:nvSpPr>
        <p:spPr/>
        <p:txBody>
          <a:bodyPr/>
          <a:lstStyle/>
          <a:p>
            <a:pPr>
              <a:defRPr/>
            </a:pPr>
            <a:endParaRPr lang="pl-PL"/>
          </a:p>
        </p:txBody>
      </p:sp>
      <p:sp>
        <p:nvSpPr>
          <p:cNvPr id="5" name="Slide Number Placeholder 4"/>
          <p:cNvSpPr>
            <a:spLocks noGrp="1"/>
          </p:cNvSpPr>
          <p:nvPr>
            <p:ph type="sldNum" sz="quarter" idx="12"/>
          </p:nvPr>
        </p:nvSpPr>
        <p:spPr/>
        <p:txBody>
          <a:bodyPr/>
          <a:lstStyle/>
          <a:p>
            <a:pPr>
              <a:defRPr/>
            </a:pPr>
            <a:fld id="{B594A364-1258-4232-BF0D-5186DE78CDA8}" type="slidenum">
              <a:rPr lang="pl-PL" smtClean="0"/>
              <a:pPr>
                <a:defRPr/>
              </a:pPr>
              <a:t>‹#›</a:t>
            </a:fld>
            <a:endParaRPr lang="pl-PL"/>
          </a:p>
        </p:txBody>
      </p:sp>
    </p:spTree>
    <p:extLst>
      <p:ext uri="{BB962C8B-B14F-4D97-AF65-F5344CB8AC3E}">
        <p14:creationId xmlns:p14="http://schemas.microsoft.com/office/powerpoint/2010/main" val="23755056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a:defRPr/>
            </a:pPr>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1DB5C700-FB3F-44FD-964F-F6DE3AD85F46}" type="slidenum">
              <a:rPr lang="pl-PL" smtClean="0"/>
              <a:pPr>
                <a:defRPr/>
              </a:pPr>
              <a:t>‹#›</a:t>
            </a:fld>
            <a:endParaRPr lang="pl-PL"/>
          </a:p>
        </p:txBody>
      </p:sp>
    </p:spTree>
    <p:extLst>
      <p:ext uri="{BB962C8B-B14F-4D97-AF65-F5344CB8AC3E}">
        <p14:creationId xmlns:p14="http://schemas.microsoft.com/office/powerpoint/2010/main" val="19921174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pl-PL"/>
          </a:p>
        </p:txBody>
      </p:sp>
      <p:sp>
        <p:nvSpPr>
          <p:cNvPr id="9" name="Slide Number Placeholder 8"/>
          <p:cNvSpPr>
            <a:spLocks noGrp="1"/>
          </p:cNvSpPr>
          <p:nvPr>
            <p:ph type="sldNum" sz="quarter" idx="12"/>
          </p:nvPr>
        </p:nvSpPr>
        <p:spPr/>
        <p:txBody>
          <a:bodyPr/>
          <a:lstStyle/>
          <a:p>
            <a:pPr>
              <a:defRPr/>
            </a:pPr>
            <a:fld id="{E3E44810-0DF8-43C1-A9D4-EB4AAE0A7A9E}" type="slidenum">
              <a:rPr lang="pl-PL" smtClean="0"/>
              <a:pPr>
                <a:defRPr/>
              </a:pPr>
              <a:t>‹#›</a:t>
            </a:fld>
            <a:endParaRPr lang="pl-PL"/>
          </a:p>
        </p:txBody>
      </p:sp>
    </p:spTree>
    <p:extLst>
      <p:ext uri="{BB962C8B-B14F-4D97-AF65-F5344CB8AC3E}">
        <p14:creationId xmlns:p14="http://schemas.microsoft.com/office/powerpoint/2010/main" val="17537729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pl-P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1F81116-6B85-4693-90D3-E5D191298346}" type="slidenum">
              <a:rPr lang="pl-PL" smtClean="0"/>
              <a:pPr>
                <a:defRPr/>
              </a:pPr>
              <a:t>‹#›</a:t>
            </a:fld>
            <a:endParaRPr lang="pl-PL"/>
          </a:p>
        </p:txBody>
      </p:sp>
    </p:spTree>
    <p:extLst>
      <p:ext uri="{BB962C8B-B14F-4D97-AF65-F5344CB8AC3E}">
        <p14:creationId xmlns:p14="http://schemas.microsoft.com/office/powerpoint/2010/main" val="3652542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lvl1pPr>
              <a:defRPr>
                <a:solidFill>
                  <a:schemeClr val="tx2"/>
                </a:solidFill>
              </a:defRPr>
            </a:lvl1pPr>
          </a:lstStyle>
          <a:p>
            <a:pPr>
              <a:defRPr/>
            </a:pPr>
            <a:endParaRPr lang="pl-PL"/>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BBBD4B2-35E3-4FB0-A204-11B9AC904D39}" type="slidenum">
              <a:rPr lang="pl-PL" smtClean="0"/>
              <a:pPr>
                <a:defRPr/>
              </a:pPr>
              <a:t>‹#›</a:t>
            </a:fld>
            <a:endParaRPr lang="pl-PL"/>
          </a:p>
        </p:txBody>
      </p:sp>
    </p:spTree>
    <p:extLst>
      <p:ext uri="{BB962C8B-B14F-4D97-AF65-F5344CB8AC3E}">
        <p14:creationId xmlns:p14="http://schemas.microsoft.com/office/powerpoint/2010/main" val="12943605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1A141C62-CCD3-4A17-854E-73D8161F115D}" type="slidenum">
              <a:rPr lang="pl-PL" smtClean="0"/>
              <a:pPr>
                <a:defRPr/>
              </a:pPr>
              <a:t>‹#›</a:t>
            </a:fld>
            <a:endParaRPr lang="pl-PL"/>
          </a:p>
        </p:txBody>
      </p:sp>
    </p:spTree>
    <p:extLst>
      <p:ext uri="{BB962C8B-B14F-4D97-AF65-F5344CB8AC3E}">
        <p14:creationId xmlns:p14="http://schemas.microsoft.com/office/powerpoint/2010/main" val="31510540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7C5EE6C2-2DFB-42B1-ADFF-6ED9D874B2D9}" type="slidenum">
              <a:rPr lang="pl-PL" smtClean="0"/>
              <a:pPr>
                <a:defRPr/>
              </a:pPr>
              <a:t>‹#›</a:t>
            </a:fld>
            <a:endParaRPr lang="pl-PL"/>
          </a:p>
        </p:txBody>
      </p:sp>
    </p:spTree>
    <p:extLst>
      <p:ext uri="{BB962C8B-B14F-4D97-AF65-F5344CB8AC3E}">
        <p14:creationId xmlns:p14="http://schemas.microsoft.com/office/powerpoint/2010/main" val="41459824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34111321-0F94-41B9-90A2-20ECC4FCEF79}" type="datetimeFigureOut">
              <a:rPr lang="pl-PL" smtClean="0"/>
              <a:t>2021-01-10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BF7F82E-7057-4FEA-8D1B-441AAC796415}" type="slidenum">
              <a:rPr lang="pl-PL" smtClean="0"/>
              <a:t>‹#›</a:t>
            </a:fld>
            <a:endParaRPr lang="pl-PL"/>
          </a:p>
        </p:txBody>
      </p:sp>
    </p:spTree>
    <p:extLst>
      <p:ext uri="{BB962C8B-B14F-4D97-AF65-F5344CB8AC3E}">
        <p14:creationId xmlns:p14="http://schemas.microsoft.com/office/powerpoint/2010/main" val="4057345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4111321-0F94-41B9-90A2-20ECC4FCEF79}" type="datetimeFigureOut">
              <a:rPr lang="pl-PL" smtClean="0"/>
              <a:t>2021-01-10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BF7F82E-7057-4FEA-8D1B-441AAC796415}" type="slidenum">
              <a:rPr lang="pl-PL" smtClean="0"/>
              <a:t>‹#›</a:t>
            </a:fld>
            <a:endParaRPr lang="pl-PL"/>
          </a:p>
        </p:txBody>
      </p:sp>
    </p:spTree>
    <p:extLst>
      <p:ext uri="{BB962C8B-B14F-4D97-AF65-F5344CB8AC3E}">
        <p14:creationId xmlns:p14="http://schemas.microsoft.com/office/powerpoint/2010/main" val="3947909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34111321-0F94-41B9-90A2-20ECC4FCEF79}" type="datetimeFigureOut">
              <a:rPr lang="pl-PL" smtClean="0"/>
              <a:t>2021-01-10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BF7F82E-7057-4FEA-8D1B-441AAC796415}" type="slidenum">
              <a:rPr lang="pl-PL" smtClean="0"/>
              <a:t>‹#›</a:t>
            </a:fld>
            <a:endParaRPr lang="pl-PL"/>
          </a:p>
        </p:txBody>
      </p:sp>
    </p:spTree>
    <p:extLst>
      <p:ext uri="{BB962C8B-B14F-4D97-AF65-F5344CB8AC3E}">
        <p14:creationId xmlns:p14="http://schemas.microsoft.com/office/powerpoint/2010/main" val="3145814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34111321-0F94-41B9-90A2-20ECC4FCEF79}" type="datetimeFigureOut">
              <a:rPr lang="pl-PL" smtClean="0"/>
              <a:t>2021-01-10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BF7F82E-7057-4FEA-8D1B-441AAC796415}" type="slidenum">
              <a:rPr lang="pl-PL" smtClean="0"/>
              <a:t>‹#›</a:t>
            </a:fld>
            <a:endParaRPr lang="pl-PL"/>
          </a:p>
        </p:txBody>
      </p:sp>
    </p:spTree>
    <p:extLst>
      <p:ext uri="{BB962C8B-B14F-4D97-AF65-F5344CB8AC3E}">
        <p14:creationId xmlns:p14="http://schemas.microsoft.com/office/powerpoint/2010/main" val="664021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34111321-0F94-41B9-90A2-20ECC4FCEF79}" type="datetimeFigureOut">
              <a:rPr lang="pl-PL" smtClean="0"/>
              <a:t>2021-01-10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BF7F82E-7057-4FEA-8D1B-441AAC796415}" type="slidenum">
              <a:rPr lang="pl-PL" smtClean="0"/>
              <a:t>‹#›</a:t>
            </a:fld>
            <a:endParaRPr lang="pl-PL"/>
          </a:p>
        </p:txBody>
      </p:sp>
    </p:spTree>
    <p:extLst>
      <p:ext uri="{BB962C8B-B14F-4D97-AF65-F5344CB8AC3E}">
        <p14:creationId xmlns:p14="http://schemas.microsoft.com/office/powerpoint/2010/main" val="265874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22960" y="2582334"/>
            <a:ext cx="370332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3440" y="2582334"/>
            <a:ext cx="370332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a:defRPr/>
            </a:pPr>
            <a:endParaRPr lang="pl-PL"/>
          </a:p>
        </p:txBody>
      </p:sp>
      <p:sp>
        <p:nvSpPr>
          <p:cNvPr id="8" name="Footer Placeholder 7"/>
          <p:cNvSpPr>
            <a:spLocks noGrp="1"/>
          </p:cNvSpPr>
          <p:nvPr>
            <p:ph type="ftr" sz="quarter" idx="11"/>
          </p:nvPr>
        </p:nvSpPr>
        <p:spPr/>
        <p:txBody>
          <a:bodyPr/>
          <a:lstStyle/>
          <a:p>
            <a:pPr>
              <a:defRPr/>
            </a:pPr>
            <a:endParaRPr lang="pl-PL"/>
          </a:p>
        </p:txBody>
      </p:sp>
      <p:sp>
        <p:nvSpPr>
          <p:cNvPr id="9" name="Slide Number Placeholder 8"/>
          <p:cNvSpPr>
            <a:spLocks noGrp="1"/>
          </p:cNvSpPr>
          <p:nvPr>
            <p:ph type="sldNum" sz="quarter" idx="12"/>
          </p:nvPr>
        </p:nvSpPr>
        <p:spPr/>
        <p:txBody>
          <a:bodyPr/>
          <a:lstStyle/>
          <a:p>
            <a:pPr>
              <a:defRPr/>
            </a:pPr>
            <a:fld id="{67173B1F-0368-4D51-AB21-EB9D13DF6A49}" type="slidenum">
              <a:rPr lang="pl-PL" smtClean="0"/>
              <a:pPr>
                <a:defRPr/>
              </a:pPr>
              <a:t>‹#›</a:t>
            </a:fld>
            <a:endParaRPr lang="pl-PL"/>
          </a:p>
        </p:txBody>
      </p:sp>
    </p:spTree>
    <p:extLst>
      <p:ext uri="{BB962C8B-B14F-4D97-AF65-F5344CB8AC3E}">
        <p14:creationId xmlns:p14="http://schemas.microsoft.com/office/powerpoint/2010/main" val="9230457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34111321-0F94-41B9-90A2-20ECC4FCEF79}" type="datetimeFigureOut">
              <a:rPr lang="pl-PL" smtClean="0"/>
              <a:t>2021-01-10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BF7F82E-7057-4FEA-8D1B-441AAC796415}" type="slidenum">
              <a:rPr lang="pl-PL" smtClean="0"/>
              <a:t>‹#›</a:t>
            </a:fld>
            <a:endParaRPr lang="pl-PL"/>
          </a:p>
        </p:txBody>
      </p:sp>
    </p:spTree>
    <p:extLst>
      <p:ext uri="{BB962C8B-B14F-4D97-AF65-F5344CB8AC3E}">
        <p14:creationId xmlns:p14="http://schemas.microsoft.com/office/powerpoint/2010/main" val="1456976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4111321-0F94-41B9-90A2-20ECC4FCEF79}" type="datetimeFigureOut">
              <a:rPr lang="pl-PL" smtClean="0"/>
              <a:t>2021-01-10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F7F82E-7057-4FEA-8D1B-441AAC796415}" type="slidenum">
              <a:rPr lang="pl-PL" smtClean="0"/>
              <a:t>‹#›</a:t>
            </a:fld>
            <a:endParaRPr lang="pl-PL"/>
          </a:p>
        </p:txBody>
      </p:sp>
    </p:spTree>
    <p:extLst>
      <p:ext uri="{BB962C8B-B14F-4D97-AF65-F5344CB8AC3E}">
        <p14:creationId xmlns:p14="http://schemas.microsoft.com/office/powerpoint/2010/main" val="1123233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34111321-0F94-41B9-90A2-20ECC4FCEF79}" type="datetimeFigureOut">
              <a:rPr lang="pl-PL" smtClean="0"/>
              <a:t>2021-01-10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BF7F82E-7057-4FEA-8D1B-441AAC796415}" type="slidenum">
              <a:rPr lang="pl-PL" smtClean="0"/>
              <a:t>‹#›</a:t>
            </a:fld>
            <a:endParaRPr lang="pl-PL"/>
          </a:p>
        </p:txBody>
      </p:sp>
    </p:spTree>
    <p:extLst>
      <p:ext uri="{BB962C8B-B14F-4D97-AF65-F5344CB8AC3E}">
        <p14:creationId xmlns:p14="http://schemas.microsoft.com/office/powerpoint/2010/main" val="1711853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34111321-0F94-41B9-90A2-20ECC4FCEF79}" type="datetimeFigureOut">
              <a:rPr lang="pl-PL" smtClean="0"/>
              <a:t>2021-01-10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BF7F82E-7057-4FEA-8D1B-441AAC796415}" type="slidenum">
              <a:rPr lang="pl-PL" smtClean="0"/>
              <a:t>‹#›</a:t>
            </a:fld>
            <a:endParaRPr lang="pl-PL"/>
          </a:p>
        </p:txBody>
      </p:sp>
    </p:spTree>
    <p:extLst>
      <p:ext uri="{BB962C8B-B14F-4D97-AF65-F5344CB8AC3E}">
        <p14:creationId xmlns:p14="http://schemas.microsoft.com/office/powerpoint/2010/main" val="1178484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4111321-0F94-41B9-90A2-20ECC4FCEF79}" type="datetimeFigureOut">
              <a:rPr lang="pl-PL" smtClean="0"/>
              <a:t>2021-01-10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BF7F82E-7057-4FEA-8D1B-441AAC796415}" type="slidenum">
              <a:rPr lang="pl-PL" smtClean="0"/>
              <a:t>‹#›</a:t>
            </a:fld>
            <a:endParaRPr lang="pl-PL"/>
          </a:p>
        </p:txBody>
      </p:sp>
    </p:spTree>
    <p:extLst>
      <p:ext uri="{BB962C8B-B14F-4D97-AF65-F5344CB8AC3E}">
        <p14:creationId xmlns:p14="http://schemas.microsoft.com/office/powerpoint/2010/main" val="1117631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4111321-0F94-41B9-90A2-20ECC4FCEF79}" type="datetimeFigureOut">
              <a:rPr lang="pl-PL" smtClean="0"/>
              <a:t>2021-01-10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BF7F82E-7057-4FEA-8D1B-441AAC796415}" type="slidenum">
              <a:rPr lang="pl-PL" smtClean="0"/>
              <a:t>‹#›</a:t>
            </a:fld>
            <a:endParaRPr lang="pl-PL"/>
          </a:p>
        </p:txBody>
      </p:sp>
    </p:spTree>
    <p:extLst>
      <p:ext uri="{BB962C8B-B14F-4D97-AF65-F5344CB8AC3E}">
        <p14:creationId xmlns:p14="http://schemas.microsoft.com/office/powerpoint/2010/main" val="278315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a:defRPr/>
            </a:pPr>
            <a:endParaRPr lang="pl-PL"/>
          </a:p>
        </p:txBody>
      </p:sp>
      <p:sp>
        <p:nvSpPr>
          <p:cNvPr id="4" name="Footer Placeholder 3"/>
          <p:cNvSpPr>
            <a:spLocks noGrp="1"/>
          </p:cNvSpPr>
          <p:nvPr>
            <p:ph type="ftr" sz="quarter" idx="11"/>
          </p:nvPr>
        </p:nvSpPr>
        <p:spPr/>
        <p:txBody>
          <a:bodyPr/>
          <a:lstStyle/>
          <a:p>
            <a:pPr>
              <a:defRPr/>
            </a:pPr>
            <a:endParaRPr lang="pl-PL"/>
          </a:p>
        </p:txBody>
      </p:sp>
      <p:sp>
        <p:nvSpPr>
          <p:cNvPr id="5" name="Slide Number Placeholder 4"/>
          <p:cNvSpPr>
            <a:spLocks noGrp="1"/>
          </p:cNvSpPr>
          <p:nvPr>
            <p:ph type="sldNum" sz="quarter" idx="12"/>
          </p:nvPr>
        </p:nvSpPr>
        <p:spPr/>
        <p:txBody>
          <a:bodyPr/>
          <a:lstStyle/>
          <a:p>
            <a:pPr>
              <a:defRPr/>
            </a:pPr>
            <a:fld id="{B594A364-1258-4232-BF0D-5186DE78CDA8}" type="slidenum">
              <a:rPr lang="pl-PL" smtClean="0"/>
              <a:pPr>
                <a:defRPr/>
              </a:pPr>
              <a:t>‹#›</a:t>
            </a:fld>
            <a:endParaRPr lang="pl-PL"/>
          </a:p>
        </p:txBody>
      </p:sp>
    </p:spTree>
    <p:extLst>
      <p:ext uri="{BB962C8B-B14F-4D97-AF65-F5344CB8AC3E}">
        <p14:creationId xmlns:p14="http://schemas.microsoft.com/office/powerpoint/2010/main" val="21295902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pl-PL"/>
          </a:p>
        </p:txBody>
      </p:sp>
      <p:sp>
        <p:nvSpPr>
          <p:cNvPr id="9" name="Slide Number Placeholder 8"/>
          <p:cNvSpPr>
            <a:spLocks noGrp="1"/>
          </p:cNvSpPr>
          <p:nvPr>
            <p:ph type="sldNum" sz="quarter" idx="12"/>
          </p:nvPr>
        </p:nvSpPr>
        <p:spPr/>
        <p:txBody>
          <a:bodyPr/>
          <a:lstStyle/>
          <a:p>
            <a:pPr>
              <a:defRPr/>
            </a:pPr>
            <a:fld id="{E3E44810-0DF8-43C1-A9D4-EB4AAE0A7A9E}" type="slidenum">
              <a:rPr lang="pl-PL" smtClean="0"/>
              <a:pPr>
                <a:defRPr/>
              </a:pPr>
              <a:t>‹#›</a:t>
            </a:fld>
            <a:endParaRPr lang="pl-PL"/>
          </a:p>
        </p:txBody>
      </p:sp>
    </p:spTree>
    <p:extLst>
      <p:ext uri="{BB962C8B-B14F-4D97-AF65-F5344CB8AC3E}">
        <p14:creationId xmlns:p14="http://schemas.microsoft.com/office/powerpoint/2010/main" val="14519314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pl-P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1F81116-6B85-4693-90D3-E5D191298346}" type="slidenum">
              <a:rPr lang="pl-PL" smtClean="0"/>
              <a:pPr>
                <a:defRPr/>
              </a:pPr>
              <a:t>‹#›</a:t>
            </a:fld>
            <a:endParaRPr lang="pl-PL"/>
          </a:p>
        </p:txBody>
      </p:sp>
    </p:spTree>
    <p:extLst>
      <p:ext uri="{BB962C8B-B14F-4D97-AF65-F5344CB8AC3E}">
        <p14:creationId xmlns:p14="http://schemas.microsoft.com/office/powerpoint/2010/main" val="2999390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lvl1pPr>
              <a:defRPr>
                <a:solidFill>
                  <a:schemeClr val="tx2"/>
                </a:solidFill>
              </a:defRPr>
            </a:lvl1pPr>
          </a:lstStyle>
          <a:p>
            <a:pPr>
              <a:defRPr/>
            </a:pPr>
            <a:endParaRPr lang="pl-PL"/>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BBBD4B2-35E3-4FB0-A204-11B9AC904D39}" type="slidenum">
              <a:rPr lang="pl-PL" smtClean="0"/>
              <a:pPr>
                <a:defRPr/>
              </a:pPr>
              <a:t>‹#›</a:t>
            </a:fld>
            <a:endParaRPr lang="pl-PL"/>
          </a:p>
        </p:txBody>
      </p:sp>
    </p:spTree>
    <p:extLst>
      <p:ext uri="{BB962C8B-B14F-4D97-AF65-F5344CB8AC3E}">
        <p14:creationId xmlns:p14="http://schemas.microsoft.com/office/powerpoint/2010/main" val="1458403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pl-P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pl-P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5FDF92B7-A663-4BE7-88DC-5A3C81676588}" type="slidenum">
              <a:rPr lang="pl-PL" smtClean="0"/>
              <a:pPr>
                <a:defRPr/>
              </a:pPr>
              <a:t>‹#›</a:t>
            </a:fld>
            <a:endParaRPr lang="pl-P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585146"/>
      </p:ext>
    </p:extLst>
  </p:cSld>
  <p:clrMap bg1="dk1" tx1="lt1" bg2="dk2" tx2="lt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pl-P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pl-P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5FDF92B7-A663-4BE7-88DC-5A3C81676588}" type="slidenum">
              <a:rPr lang="pl-PL" smtClean="0"/>
              <a:pPr>
                <a:defRPr/>
              </a:pPr>
              <a:t>‹#›</a:t>
            </a:fld>
            <a:endParaRPr lang="pl-P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31424"/>
      </p:ext>
    </p:extLst>
  </p:cSld>
  <p:clrMap bg1="dk1" tx1="lt1" bg2="dk2" tx2="lt2" accent1="accent1" accent2="accent2" accent3="accent3" accent4="accent4" accent5="accent5" accent6="accent6" hlink="hlink" folHlink="folHlink"/>
  <p:sldLayoutIdLst>
    <p:sldLayoutId id="2147485138" r:id="rId1"/>
    <p:sldLayoutId id="2147485139" r:id="rId2"/>
    <p:sldLayoutId id="2147485140" r:id="rId3"/>
    <p:sldLayoutId id="2147485141" r:id="rId4"/>
    <p:sldLayoutId id="2147485142" r:id="rId5"/>
    <p:sldLayoutId id="2147485143" r:id="rId6"/>
    <p:sldLayoutId id="2147485144" r:id="rId7"/>
    <p:sldLayoutId id="2147485145" r:id="rId8"/>
    <p:sldLayoutId id="2147485146" r:id="rId9"/>
    <p:sldLayoutId id="2147485147" r:id="rId10"/>
    <p:sldLayoutId id="2147485148"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pl-P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pl-P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80FACE4F-DA98-49B6-90FC-E4741DEEED23}" type="slidenum">
              <a:rPr lang="pl-PL" smtClean="0"/>
              <a:pPr>
                <a:defRPr/>
              </a:pPr>
              <a:t>‹#›</a:t>
            </a:fld>
            <a:endParaRPr lang="pl-P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169178"/>
      </p:ext>
    </p:extLst>
  </p:cSld>
  <p:clrMap bg1="dk1" tx1="lt1" bg2="dk2" tx2="lt2" accent1="accent1" accent2="accent2" accent3="accent3" accent4="accent4" accent5="accent5" accent6="accent6" hlink="hlink" folHlink="folHlink"/>
  <p:sldLayoutIdLst>
    <p:sldLayoutId id="2147485162" r:id="rId1"/>
    <p:sldLayoutId id="2147485163" r:id="rId2"/>
    <p:sldLayoutId id="2147485164" r:id="rId3"/>
    <p:sldLayoutId id="2147485165" r:id="rId4"/>
    <p:sldLayoutId id="2147485166" r:id="rId5"/>
    <p:sldLayoutId id="2147485167" r:id="rId6"/>
    <p:sldLayoutId id="2147485168" r:id="rId7"/>
    <p:sldLayoutId id="2147485169" r:id="rId8"/>
    <p:sldLayoutId id="2147485170" r:id="rId9"/>
    <p:sldLayoutId id="2147485171" r:id="rId10"/>
    <p:sldLayoutId id="2147485172"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pl-P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pl-P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76C5EDCE-66B2-43F9-BD2D-49FFFD62AE85}" type="slidenum">
              <a:rPr lang="pl-PL" smtClean="0"/>
              <a:pPr>
                <a:defRPr/>
              </a:pPr>
              <a:t>‹#›</a:t>
            </a:fld>
            <a:endParaRPr lang="pl-P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112884"/>
      </p:ext>
    </p:extLst>
  </p:cSld>
  <p:clrMap bg1="dk1" tx1="lt1" bg2="dk2" tx2="lt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11321-0F94-41B9-90A2-20ECC4FCEF79}" type="datetimeFigureOut">
              <a:rPr lang="pl-PL" smtClean="0"/>
              <a:t>2021-01-10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7F82E-7057-4FEA-8D1B-441AAC796415}" type="slidenum">
              <a:rPr lang="pl-PL" smtClean="0"/>
              <a:t>‹#›</a:t>
            </a:fld>
            <a:endParaRPr lang="pl-PL"/>
          </a:p>
        </p:txBody>
      </p:sp>
    </p:spTree>
    <p:extLst>
      <p:ext uri="{BB962C8B-B14F-4D97-AF65-F5344CB8AC3E}">
        <p14:creationId xmlns:p14="http://schemas.microsoft.com/office/powerpoint/2010/main" val="2570354754"/>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ideo" Target="file:///\\Aientfs05\Jobs\Alpha\Sanofi-Europe\Editorial\Presentation%20slides\Final%20presentation%20slides\Saturday\Saturday%20Plenary\final-mpeg2.mpg" TargetMode="Externa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r>
              <a:rPr lang="pl-PL" sz="6000" i="1" dirty="0">
                <a:effectLst>
                  <a:outerShdw blurRad="38100" dist="38100" dir="2700000" algn="tl">
                    <a:srgbClr val="000000">
                      <a:alpha val="43137"/>
                    </a:srgbClr>
                  </a:outerShdw>
                </a:effectLst>
              </a:rPr>
              <a:t>Od neuronu do rzeczownika i z powrotem</a:t>
            </a:r>
          </a:p>
        </p:txBody>
      </p:sp>
      <p:sp>
        <p:nvSpPr>
          <p:cNvPr id="5" name="Podtytuł 4"/>
          <p:cNvSpPr>
            <a:spLocks noGrp="1"/>
          </p:cNvSpPr>
          <p:nvPr>
            <p:ph type="subTitle" idx="1"/>
          </p:nvPr>
        </p:nvSpPr>
        <p:spPr/>
        <p:txBody>
          <a:bodyPr>
            <a:normAutofit fontScale="85000" lnSpcReduction="20000"/>
          </a:bodyPr>
          <a:lstStyle/>
          <a:p>
            <a:r>
              <a:rPr lang="pl-PL" dirty="0"/>
              <a:t>Andrzej Czernikiewicz</a:t>
            </a:r>
          </a:p>
          <a:p>
            <a:r>
              <a:rPr lang="pl-PL" dirty="0"/>
              <a:t>UMCS Lublin</a:t>
            </a:r>
          </a:p>
          <a:p>
            <a:r>
              <a:rPr lang="pl-PL" dirty="0"/>
              <a:t>KUL</a:t>
            </a:r>
          </a:p>
        </p:txBody>
      </p:sp>
    </p:spTree>
    <p:extLst>
      <p:ext uri="{BB962C8B-B14F-4D97-AF65-F5344CB8AC3E}">
        <p14:creationId xmlns:p14="http://schemas.microsoft.com/office/powerpoint/2010/main" val="26529522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8006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43000"/>
            <a:ext cx="4648200" cy="291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209800"/>
            <a:ext cx="4800600" cy="23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409950"/>
            <a:ext cx="50292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ymbol zastępczy numeru slajdu 1"/>
          <p:cNvSpPr>
            <a:spLocks noGrp="1"/>
          </p:cNvSpPr>
          <p:nvPr>
            <p:ph type="sldNum" sz="quarter" idx="12"/>
          </p:nvPr>
        </p:nvSpPr>
        <p:spPr/>
        <p:txBody>
          <a:bodyPr/>
          <a:lstStyle/>
          <a:p>
            <a:pPr>
              <a:defRPr/>
            </a:pPr>
            <a:fld id="{D8423F31-0950-43EB-AFF2-56D9B8731124}" type="slidenum">
              <a:rPr lang="pl-PL" smtClean="0"/>
              <a:pPr>
                <a:defRPr/>
              </a:pPr>
              <a:t>10</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0-#ppt_w/2"/>
                                          </p:val>
                                        </p:tav>
                                        <p:tav tm="100000">
                                          <p:val>
                                            <p:strVal val="#ppt_x"/>
                                          </p:val>
                                        </p:tav>
                                      </p:tavLst>
                                    </p:anim>
                                    <p:anim calcmode="lin" valueType="num">
                                      <p:cBhvr additive="base">
                                        <p:cTn id="8" dur="500" fill="hold"/>
                                        <p:tgtEl>
                                          <p:spTgt spid="675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7587"/>
                                        </p:tgtEl>
                                        <p:attrNameLst>
                                          <p:attrName>style.visibility</p:attrName>
                                        </p:attrNameLst>
                                      </p:cBhvr>
                                      <p:to>
                                        <p:strVal val="visible"/>
                                      </p:to>
                                    </p:set>
                                    <p:anim calcmode="lin" valueType="num">
                                      <p:cBhvr additive="base">
                                        <p:cTn id="13" dur="500" fill="hold"/>
                                        <p:tgtEl>
                                          <p:spTgt spid="67587"/>
                                        </p:tgtEl>
                                        <p:attrNameLst>
                                          <p:attrName>ppt_x</p:attrName>
                                        </p:attrNameLst>
                                      </p:cBhvr>
                                      <p:tavLst>
                                        <p:tav tm="0">
                                          <p:val>
                                            <p:strVal val="0-#ppt_w/2"/>
                                          </p:val>
                                        </p:tav>
                                        <p:tav tm="100000">
                                          <p:val>
                                            <p:strVal val="#ppt_x"/>
                                          </p:val>
                                        </p:tav>
                                      </p:tavLst>
                                    </p:anim>
                                    <p:anim calcmode="lin" valueType="num">
                                      <p:cBhvr additive="base">
                                        <p:cTn id="14" dur="500" fill="hold"/>
                                        <p:tgtEl>
                                          <p:spTgt spid="675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7588"/>
                                        </p:tgtEl>
                                        <p:attrNameLst>
                                          <p:attrName>style.visibility</p:attrName>
                                        </p:attrNameLst>
                                      </p:cBhvr>
                                      <p:to>
                                        <p:strVal val="visible"/>
                                      </p:to>
                                    </p:set>
                                    <p:anim calcmode="lin" valueType="num">
                                      <p:cBhvr additive="base">
                                        <p:cTn id="19" dur="500" fill="hold"/>
                                        <p:tgtEl>
                                          <p:spTgt spid="67588"/>
                                        </p:tgtEl>
                                        <p:attrNameLst>
                                          <p:attrName>ppt_x</p:attrName>
                                        </p:attrNameLst>
                                      </p:cBhvr>
                                      <p:tavLst>
                                        <p:tav tm="0">
                                          <p:val>
                                            <p:strVal val="0-#ppt_w/2"/>
                                          </p:val>
                                        </p:tav>
                                        <p:tav tm="100000">
                                          <p:val>
                                            <p:strVal val="#ppt_x"/>
                                          </p:val>
                                        </p:tav>
                                      </p:tavLst>
                                    </p:anim>
                                    <p:anim calcmode="lin" valueType="num">
                                      <p:cBhvr additive="base">
                                        <p:cTn id="20" dur="500" fill="hold"/>
                                        <p:tgtEl>
                                          <p:spTgt spid="6758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7589"/>
                                        </p:tgtEl>
                                        <p:attrNameLst>
                                          <p:attrName>style.visibility</p:attrName>
                                        </p:attrNameLst>
                                      </p:cBhvr>
                                      <p:to>
                                        <p:strVal val="visible"/>
                                      </p:to>
                                    </p:set>
                                    <p:anim calcmode="lin" valueType="num">
                                      <p:cBhvr additive="base">
                                        <p:cTn id="25" dur="500" fill="hold"/>
                                        <p:tgtEl>
                                          <p:spTgt spid="67589"/>
                                        </p:tgtEl>
                                        <p:attrNameLst>
                                          <p:attrName>ppt_x</p:attrName>
                                        </p:attrNameLst>
                                      </p:cBhvr>
                                      <p:tavLst>
                                        <p:tav tm="0">
                                          <p:val>
                                            <p:strVal val="0-#ppt_w/2"/>
                                          </p:val>
                                        </p:tav>
                                        <p:tav tm="100000">
                                          <p:val>
                                            <p:strVal val="#ppt_x"/>
                                          </p:val>
                                        </p:tav>
                                      </p:tavLst>
                                    </p:anim>
                                    <p:anim calcmode="lin" valueType="num">
                                      <p:cBhvr additive="base">
                                        <p:cTn id="26" dur="500" fill="hold"/>
                                        <p:tgtEl>
                                          <p:spTgt spid="675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4953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828800"/>
            <a:ext cx="48006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133600"/>
            <a:ext cx="4267200"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419600"/>
            <a:ext cx="39147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ymbol zastępczy numeru slajdu 1"/>
          <p:cNvSpPr>
            <a:spLocks noGrp="1"/>
          </p:cNvSpPr>
          <p:nvPr>
            <p:ph type="sldNum" sz="quarter" idx="12"/>
          </p:nvPr>
        </p:nvSpPr>
        <p:spPr/>
        <p:txBody>
          <a:bodyPr/>
          <a:lstStyle/>
          <a:p>
            <a:pPr>
              <a:defRPr/>
            </a:pPr>
            <a:fld id="{D8423F31-0950-43EB-AFF2-56D9B8731124}" type="slidenum">
              <a:rPr lang="pl-PL" smtClean="0"/>
              <a:pPr>
                <a:defRPr/>
              </a:pPr>
              <a:t>11</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500" fill="hold"/>
                                        <p:tgtEl>
                                          <p:spTgt spid="68610"/>
                                        </p:tgtEl>
                                        <p:attrNameLst>
                                          <p:attrName>ppt_x</p:attrName>
                                        </p:attrNameLst>
                                      </p:cBhvr>
                                      <p:tavLst>
                                        <p:tav tm="0">
                                          <p:val>
                                            <p:strVal val="0-#ppt_w/2"/>
                                          </p:val>
                                        </p:tav>
                                        <p:tav tm="100000">
                                          <p:val>
                                            <p:strVal val="#ppt_x"/>
                                          </p:val>
                                        </p:tav>
                                      </p:tavLst>
                                    </p:anim>
                                    <p:anim calcmode="lin" valueType="num">
                                      <p:cBhvr additive="base">
                                        <p:cTn id="8" dur="500" fill="hold"/>
                                        <p:tgtEl>
                                          <p:spTgt spid="686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8611"/>
                                        </p:tgtEl>
                                        <p:attrNameLst>
                                          <p:attrName>style.visibility</p:attrName>
                                        </p:attrNameLst>
                                      </p:cBhvr>
                                      <p:to>
                                        <p:strVal val="visible"/>
                                      </p:to>
                                    </p:set>
                                    <p:anim calcmode="lin" valueType="num">
                                      <p:cBhvr additive="base">
                                        <p:cTn id="13" dur="500" fill="hold"/>
                                        <p:tgtEl>
                                          <p:spTgt spid="68611"/>
                                        </p:tgtEl>
                                        <p:attrNameLst>
                                          <p:attrName>ppt_x</p:attrName>
                                        </p:attrNameLst>
                                      </p:cBhvr>
                                      <p:tavLst>
                                        <p:tav tm="0">
                                          <p:val>
                                            <p:strVal val="0-#ppt_w/2"/>
                                          </p:val>
                                        </p:tav>
                                        <p:tav tm="100000">
                                          <p:val>
                                            <p:strVal val="#ppt_x"/>
                                          </p:val>
                                        </p:tav>
                                      </p:tavLst>
                                    </p:anim>
                                    <p:anim calcmode="lin" valueType="num">
                                      <p:cBhvr additive="base">
                                        <p:cTn id="14" dur="500" fill="hold"/>
                                        <p:tgtEl>
                                          <p:spTgt spid="686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8612"/>
                                        </p:tgtEl>
                                        <p:attrNameLst>
                                          <p:attrName>style.visibility</p:attrName>
                                        </p:attrNameLst>
                                      </p:cBhvr>
                                      <p:to>
                                        <p:strVal val="visible"/>
                                      </p:to>
                                    </p:set>
                                    <p:anim calcmode="lin" valueType="num">
                                      <p:cBhvr additive="base">
                                        <p:cTn id="19" dur="500" fill="hold"/>
                                        <p:tgtEl>
                                          <p:spTgt spid="68612"/>
                                        </p:tgtEl>
                                        <p:attrNameLst>
                                          <p:attrName>ppt_x</p:attrName>
                                        </p:attrNameLst>
                                      </p:cBhvr>
                                      <p:tavLst>
                                        <p:tav tm="0">
                                          <p:val>
                                            <p:strVal val="0-#ppt_w/2"/>
                                          </p:val>
                                        </p:tav>
                                        <p:tav tm="100000">
                                          <p:val>
                                            <p:strVal val="#ppt_x"/>
                                          </p:val>
                                        </p:tav>
                                      </p:tavLst>
                                    </p:anim>
                                    <p:anim calcmode="lin" valueType="num">
                                      <p:cBhvr additive="base">
                                        <p:cTn id="20" dur="500" fill="hold"/>
                                        <p:tgtEl>
                                          <p:spTgt spid="6861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8613"/>
                                        </p:tgtEl>
                                        <p:attrNameLst>
                                          <p:attrName>style.visibility</p:attrName>
                                        </p:attrNameLst>
                                      </p:cBhvr>
                                      <p:to>
                                        <p:strVal val="visible"/>
                                      </p:to>
                                    </p:set>
                                    <p:anim calcmode="lin" valueType="num">
                                      <p:cBhvr additive="base">
                                        <p:cTn id="25" dur="500" fill="hold"/>
                                        <p:tgtEl>
                                          <p:spTgt spid="68613"/>
                                        </p:tgtEl>
                                        <p:attrNameLst>
                                          <p:attrName>ppt_x</p:attrName>
                                        </p:attrNameLst>
                                      </p:cBhvr>
                                      <p:tavLst>
                                        <p:tav tm="0">
                                          <p:val>
                                            <p:strVal val="0-#ppt_w/2"/>
                                          </p:val>
                                        </p:tav>
                                        <p:tav tm="100000">
                                          <p:val>
                                            <p:strVal val="#ppt_x"/>
                                          </p:val>
                                        </p:tav>
                                      </p:tavLst>
                                    </p:anim>
                                    <p:anim calcmode="lin" valueType="num">
                                      <p:cBhvr additive="base">
                                        <p:cTn id="26"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9600"/>
            <a:ext cx="6781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ymbol zastępczy numeru slajdu 1"/>
          <p:cNvSpPr>
            <a:spLocks noGrp="1"/>
          </p:cNvSpPr>
          <p:nvPr>
            <p:ph type="sldNum" sz="quarter" idx="12"/>
          </p:nvPr>
        </p:nvSpPr>
        <p:spPr/>
        <p:txBody>
          <a:bodyPr/>
          <a:lstStyle/>
          <a:p>
            <a:pPr>
              <a:defRPr/>
            </a:pPr>
            <a:fld id="{D8423F31-0950-43EB-AFF2-56D9B8731124}" type="slidenum">
              <a:rPr lang="pl-PL" smtClean="0"/>
              <a:pPr>
                <a:defRPr/>
              </a:pPr>
              <a:t>12</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ymbol zastępczy numeru slajdu 2"/>
          <p:cNvSpPr>
            <a:spLocks noGrp="1"/>
          </p:cNvSpPr>
          <p:nvPr>
            <p:ph type="sldNum" sz="quarter" idx="11"/>
          </p:nvPr>
        </p:nvSpPr>
        <p:spPr/>
        <p:txBody>
          <a:bodyPr/>
          <a:lstStyle/>
          <a:p>
            <a:fld id="{3FB686A7-1A5E-49CD-B5E4-0D90AB5DCCB6}" type="slidenum">
              <a:rPr lang="pl-PL"/>
              <a:pPr/>
              <a:t>13</a:t>
            </a:fld>
            <a:endParaRPr lang="pl-PL"/>
          </a:p>
        </p:txBody>
      </p:sp>
      <p:graphicFrame>
        <p:nvGraphicFramePr>
          <p:cNvPr id="74712" name="Group 984"/>
          <p:cNvGraphicFramePr>
            <a:graphicFrameLocks noGrp="1"/>
          </p:cNvGraphicFramePr>
          <p:nvPr/>
        </p:nvGraphicFramePr>
        <p:xfrm>
          <a:off x="323850" y="0"/>
          <a:ext cx="8424863" cy="6492240"/>
        </p:xfrm>
        <a:graphic>
          <a:graphicData uri="http://schemas.openxmlformats.org/drawingml/2006/table">
            <a:tbl>
              <a:tblPr/>
              <a:tblGrid>
                <a:gridCol w="723900">
                  <a:extLst>
                    <a:ext uri="{9D8B030D-6E8A-4147-A177-3AD203B41FA5}">
                      <a16:colId xmlns:a16="http://schemas.microsoft.com/office/drawing/2014/main" val="20000"/>
                    </a:ext>
                  </a:extLst>
                </a:gridCol>
                <a:gridCol w="2801938">
                  <a:extLst>
                    <a:ext uri="{9D8B030D-6E8A-4147-A177-3AD203B41FA5}">
                      <a16:colId xmlns:a16="http://schemas.microsoft.com/office/drawing/2014/main" val="20001"/>
                    </a:ext>
                  </a:extLst>
                </a:gridCol>
                <a:gridCol w="979487">
                  <a:extLst>
                    <a:ext uri="{9D8B030D-6E8A-4147-A177-3AD203B41FA5}">
                      <a16:colId xmlns:a16="http://schemas.microsoft.com/office/drawing/2014/main" val="20002"/>
                    </a:ext>
                  </a:extLst>
                </a:gridCol>
                <a:gridCol w="979488">
                  <a:extLst>
                    <a:ext uri="{9D8B030D-6E8A-4147-A177-3AD203B41FA5}">
                      <a16:colId xmlns:a16="http://schemas.microsoft.com/office/drawing/2014/main" val="20003"/>
                    </a:ext>
                  </a:extLst>
                </a:gridCol>
                <a:gridCol w="979487">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979488">
                  <a:extLst>
                    <a:ext uri="{9D8B030D-6E8A-4147-A177-3AD203B41FA5}">
                      <a16:colId xmlns:a16="http://schemas.microsoft.com/office/drawing/2014/main" val="20006"/>
                    </a:ext>
                  </a:extLst>
                </a:gridCol>
              </a:tblGrid>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7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nasilenie</a:t>
                      </a:r>
                      <a:endParaRPr kumimoji="0" lang="pl-PL" sz="9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0000"/>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Kategoria</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5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0 - brak</a:t>
                      </a:r>
                      <a:endParaRPr kumimoji="0" lang="pl-PL" sz="9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5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1- łagodne</a:t>
                      </a:r>
                      <a:endParaRPr kumimoji="0" lang="pl-PL" sz="9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5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2 - znaczne</a:t>
                      </a:r>
                      <a:endParaRPr kumimoji="0" lang="pl-PL" sz="9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5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3- ciężkie</a:t>
                      </a:r>
                      <a:endParaRPr kumimoji="0" lang="pl-PL" sz="9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5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4- krańcowe</a:t>
                      </a:r>
                      <a:endParaRPr kumimoji="0" lang="pl-PL" sz="9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1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Ubóstwo mowy</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Ubóstwo treści</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Natłok mowy</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Roztargnienie </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1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Uskokowość </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Zbaczanie wypowiedzi</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Rozkojarzenie </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Nielogiczność</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1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Dźwięczenie </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Neologizmy </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11"/>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Przybliżenia słowne</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12"/>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Drobiazgowość </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13"/>
                  </a:ext>
                </a:extLst>
              </a:tr>
              <a:tr h="301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Utrata celu </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14"/>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Perseweracje </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15"/>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Echolalia </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16"/>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Blokowanie </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17"/>
                  </a:ext>
                </a:extLst>
              </a:tr>
              <a:tr h="301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Mowa sztuczna</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18"/>
                  </a:ext>
                </a:extLst>
              </a:tr>
              <a:tr h="300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Odnoszenie do siebie</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19"/>
                  </a:ext>
                </a:extLst>
              </a:tr>
              <a:tr h="3000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7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G</a:t>
                      </a:r>
                      <a:endParaRPr kumimoji="0" lang="pl-PL" sz="9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Globalna ocena</a:t>
                      </a: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5477260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fontAlgn="auto" hangingPunct="1">
              <a:spcAft>
                <a:spcPts val="0"/>
              </a:spcAft>
              <a:defRPr/>
            </a:pPr>
            <a:r>
              <a:rPr lang="pl-PL" sz="4000" dirty="0">
                <a:solidFill>
                  <a:schemeClr val="tx1">
                    <a:lumMod val="75000"/>
                    <a:lumOff val="25000"/>
                  </a:schemeClr>
                </a:solidFill>
              </a:rPr>
              <a:t>Wyniki analizy czynnikowej kategorii skali </a:t>
            </a:r>
            <a:r>
              <a:rPr lang="en-US" sz="4000" dirty="0">
                <a:solidFill>
                  <a:schemeClr val="tx1">
                    <a:lumMod val="75000"/>
                    <a:lumOff val="25000"/>
                  </a:schemeClr>
                </a:solidFill>
              </a:rPr>
              <a:t>TLC </a:t>
            </a:r>
            <a:r>
              <a:rPr lang="pl-PL" sz="4000" dirty="0">
                <a:solidFill>
                  <a:schemeClr val="tx1">
                    <a:lumMod val="75000"/>
                    <a:lumOff val="25000"/>
                  </a:schemeClr>
                </a:solidFill>
              </a:rPr>
              <a:t>– czynnik 1</a:t>
            </a:r>
            <a:endParaRPr lang="en-US" dirty="0">
              <a:solidFill>
                <a:schemeClr val="tx1">
                  <a:lumMod val="75000"/>
                  <a:lumOff val="25000"/>
                </a:schemeClr>
              </a:solidFill>
            </a:endParaRPr>
          </a:p>
        </p:txBody>
      </p:sp>
      <p:sp>
        <p:nvSpPr>
          <p:cNvPr id="9219" name="Rectangle 3"/>
          <p:cNvSpPr>
            <a:spLocks noGrp="1" noChangeArrowheads="1"/>
          </p:cNvSpPr>
          <p:nvPr>
            <p:ph sz="half" idx="1"/>
          </p:nvPr>
        </p:nvSpPr>
        <p:spPr/>
        <p:txBody>
          <a:bodyPr rtlCol="0">
            <a:normAutofit fontScale="92500" lnSpcReduction="20000"/>
          </a:bodyPr>
          <a:lstStyle/>
          <a:p>
            <a:pPr marL="91440" indent="-91440" eaLnBrk="1" fontAlgn="auto" hangingPunct="1">
              <a:buFontTx/>
              <a:buNone/>
              <a:defRPr/>
            </a:pPr>
            <a:r>
              <a:rPr lang="pl-PL" sz="3600" b="1" dirty="0">
                <a:solidFill>
                  <a:schemeClr val="folHlink"/>
                </a:solidFill>
              </a:rPr>
              <a:t>Zaburzenia spójności na poziomie tekstu (i</a:t>
            </a:r>
            <a:r>
              <a:rPr lang="en-US" sz="3600" b="1" dirty="0" err="1">
                <a:solidFill>
                  <a:schemeClr val="folHlink"/>
                </a:solidFill>
              </a:rPr>
              <a:t>ncoherence</a:t>
            </a:r>
            <a:r>
              <a:rPr lang="pl-PL" sz="3600" b="1" dirty="0">
                <a:solidFill>
                  <a:schemeClr val="folHlink"/>
                </a:solidFill>
              </a:rPr>
              <a:t>)</a:t>
            </a:r>
            <a:endParaRPr lang="en-US" sz="3600" dirty="0">
              <a:solidFill>
                <a:schemeClr val="tx1">
                  <a:lumMod val="75000"/>
                  <a:lumOff val="25000"/>
                </a:schemeClr>
              </a:solidFill>
            </a:endParaRPr>
          </a:p>
          <a:p>
            <a:pPr marL="91440" indent="-91440" eaLnBrk="1" fontAlgn="auto" hangingPunct="1">
              <a:defRPr/>
            </a:pPr>
            <a:r>
              <a:rPr lang="pl-PL" sz="2800" b="1" i="1" dirty="0">
                <a:solidFill>
                  <a:schemeClr val="tx1">
                    <a:lumMod val="75000"/>
                    <a:lumOff val="25000"/>
                  </a:schemeClr>
                </a:solidFill>
                <a:effectLst>
                  <a:outerShdw blurRad="38100" dist="38100" dir="2700000" algn="tl">
                    <a:srgbClr val="000000"/>
                  </a:outerShdw>
                </a:effectLst>
              </a:rPr>
              <a:t>Zbaczanie wypowiedzi </a:t>
            </a:r>
            <a:endParaRPr lang="en-US" sz="2800" b="1" i="1" dirty="0">
              <a:solidFill>
                <a:schemeClr val="tx1">
                  <a:lumMod val="75000"/>
                  <a:lumOff val="25000"/>
                </a:schemeClr>
              </a:solidFill>
              <a:effectLst>
                <a:outerShdw blurRad="38100" dist="38100" dir="2700000" algn="tl">
                  <a:srgbClr val="000000"/>
                </a:outerShdw>
              </a:effectLst>
            </a:endParaRPr>
          </a:p>
          <a:p>
            <a:pPr marL="91440" indent="-91440" eaLnBrk="1" fontAlgn="auto" hangingPunct="1">
              <a:defRPr/>
            </a:pPr>
            <a:r>
              <a:rPr lang="pl-PL" sz="2800" b="1" i="1" dirty="0">
                <a:solidFill>
                  <a:schemeClr val="tx1">
                    <a:lumMod val="75000"/>
                    <a:lumOff val="25000"/>
                  </a:schemeClr>
                </a:solidFill>
                <a:effectLst>
                  <a:outerShdw blurRad="38100" dist="38100" dir="2700000" algn="tl">
                    <a:srgbClr val="000000"/>
                  </a:outerShdw>
                </a:effectLst>
              </a:rPr>
              <a:t>Nielogiczność </a:t>
            </a:r>
            <a:endParaRPr lang="en-US" sz="2800" b="1" i="1" dirty="0">
              <a:solidFill>
                <a:schemeClr val="tx1">
                  <a:lumMod val="75000"/>
                  <a:lumOff val="25000"/>
                </a:schemeClr>
              </a:solidFill>
              <a:effectLst>
                <a:outerShdw blurRad="38100" dist="38100" dir="2700000" algn="tl">
                  <a:srgbClr val="000000"/>
                </a:outerShdw>
              </a:effectLst>
            </a:endParaRPr>
          </a:p>
          <a:p>
            <a:pPr marL="91440" indent="-91440" eaLnBrk="1" fontAlgn="auto" hangingPunct="1">
              <a:defRPr/>
            </a:pPr>
            <a:r>
              <a:rPr lang="en-US" sz="2800" b="1" i="1" dirty="0">
                <a:solidFill>
                  <a:schemeClr val="tx1">
                    <a:lumMod val="75000"/>
                    <a:lumOff val="25000"/>
                  </a:schemeClr>
                </a:solidFill>
                <a:effectLst>
                  <a:outerShdw blurRad="38100" dist="38100" dir="2700000" algn="tl">
                    <a:srgbClr val="000000"/>
                  </a:outerShdw>
                </a:effectLst>
              </a:rPr>
              <a:t> </a:t>
            </a:r>
            <a:r>
              <a:rPr lang="pl-PL" sz="2800" b="1" i="1" dirty="0">
                <a:solidFill>
                  <a:schemeClr val="tx1">
                    <a:lumMod val="75000"/>
                    <a:lumOff val="25000"/>
                  </a:schemeClr>
                </a:solidFill>
                <a:effectLst>
                  <a:outerShdw blurRad="38100" dist="38100" dir="2700000" algn="tl">
                    <a:srgbClr val="000000"/>
                  </a:outerShdw>
                </a:effectLst>
              </a:rPr>
              <a:t>Ubóstwo treści </a:t>
            </a:r>
            <a:endParaRPr lang="en-US" sz="2800" b="1" i="1" dirty="0">
              <a:solidFill>
                <a:schemeClr val="tx1">
                  <a:lumMod val="75000"/>
                  <a:lumOff val="25000"/>
                </a:schemeClr>
              </a:solidFill>
              <a:effectLst>
                <a:outerShdw blurRad="38100" dist="38100" dir="2700000" algn="tl">
                  <a:srgbClr val="000000"/>
                </a:outerShdw>
              </a:effectLst>
            </a:endParaRPr>
          </a:p>
          <a:p>
            <a:pPr marL="91440" indent="-91440" eaLnBrk="1" fontAlgn="auto" hangingPunct="1">
              <a:defRPr/>
            </a:pPr>
            <a:r>
              <a:rPr lang="pl-PL" sz="2800" b="1" i="1" dirty="0">
                <a:solidFill>
                  <a:schemeClr val="tx1">
                    <a:lumMod val="75000"/>
                    <a:lumOff val="25000"/>
                  </a:schemeClr>
                </a:solidFill>
                <a:effectLst>
                  <a:outerShdw blurRad="38100" dist="38100" dir="2700000" algn="tl">
                    <a:srgbClr val="000000"/>
                  </a:outerShdw>
                </a:effectLst>
              </a:rPr>
              <a:t>Uskokowość </a:t>
            </a:r>
            <a:endParaRPr lang="en-US" sz="2800" b="1" i="1" dirty="0">
              <a:solidFill>
                <a:schemeClr val="tx1">
                  <a:lumMod val="75000"/>
                  <a:lumOff val="25000"/>
                </a:schemeClr>
              </a:solidFill>
              <a:effectLst>
                <a:outerShdw blurRad="38100" dist="38100" dir="2700000" algn="tl">
                  <a:srgbClr val="000000"/>
                </a:outerShdw>
              </a:effectLst>
            </a:endParaRPr>
          </a:p>
          <a:p>
            <a:pPr marL="91440" indent="-91440" eaLnBrk="1" fontAlgn="auto" hangingPunct="1">
              <a:defRPr/>
            </a:pPr>
            <a:r>
              <a:rPr lang="en-US" sz="2800" b="1" i="1" dirty="0">
                <a:solidFill>
                  <a:schemeClr val="tx1">
                    <a:lumMod val="75000"/>
                    <a:lumOff val="25000"/>
                  </a:schemeClr>
                </a:solidFill>
                <a:effectLst>
                  <a:outerShdw blurRad="38100" dist="38100" dir="2700000" algn="tl">
                    <a:srgbClr val="000000"/>
                  </a:outerShdw>
                </a:effectLst>
              </a:rPr>
              <a:t> </a:t>
            </a:r>
            <a:r>
              <a:rPr lang="pl-PL" sz="2800" b="1" i="1" dirty="0">
                <a:effectLst>
                  <a:outerShdw blurRad="38100" dist="38100" dir="2700000" algn="tl">
                    <a:srgbClr val="000000"/>
                  </a:outerShdw>
                </a:effectLst>
              </a:rPr>
              <a:t>U</a:t>
            </a:r>
            <a:r>
              <a:rPr lang="pl-PL" sz="2800" b="1" i="1" dirty="0">
                <a:solidFill>
                  <a:schemeClr val="tx1">
                    <a:lumMod val="75000"/>
                    <a:lumOff val="25000"/>
                  </a:schemeClr>
                </a:solidFill>
                <a:effectLst>
                  <a:outerShdw blurRad="38100" dist="38100" dir="2700000" algn="tl">
                    <a:srgbClr val="000000"/>
                  </a:outerShdw>
                </a:effectLst>
              </a:rPr>
              <a:t>trata celu </a:t>
            </a:r>
            <a:endParaRPr lang="en-US" sz="2800" b="1" dirty="0">
              <a:solidFill>
                <a:schemeClr val="tx1">
                  <a:lumMod val="75000"/>
                  <a:lumOff val="25000"/>
                </a:schemeClr>
              </a:solidFill>
              <a:effectLst>
                <a:outerShdw blurRad="38100" dist="38100" dir="2700000" algn="tl">
                  <a:srgbClr val="000000"/>
                </a:outerShdw>
              </a:effectLst>
            </a:endParaRPr>
          </a:p>
          <a:p>
            <a:pPr marL="91440" indent="-91440" eaLnBrk="1" fontAlgn="auto" hangingPunct="1">
              <a:defRPr/>
            </a:pPr>
            <a:r>
              <a:rPr lang="pl-PL" sz="2800" b="1" i="1" dirty="0">
                <a:solidFill>
                  <a:schemeClr val="tx1">
                    <a:lumMod val="75000"/>
                    <a:lumOff val="25000"/>
                  </a:schemeClr>
                </a:solidFill>
                <a:effectLst>
                  <a:outerShdw blurRad="38100" dist="38100" dir="2700000" algn="tl">
                    <a:srgbClr val="000000"/>
                  </a:outerShdw>
                </a:effectLst>
              </a:rPr>
              <a:t>Przybliżenia słowne </a:t>
            </a:r>
          </a:p>
        </p:txBody>
      </p:sp>
      <p:sp>
        <p:nvSpPr>
          <p:cNvPr id="2" name="Symbol zastępczy numeru slajdu 1"/>
          <p:cNvSpPr>
            <a:spLocks noGrp="1"/>
          </p:cNvSpPr>
          <p:nvPr>
            <p:ph type="sldNum" sz="quarter" idx="12"/>
          </p:nvPr>
        </p:nvSpPr>
        <p:spPr/>
        <p:txBody>
          <a:bodyPr/>
          <a:lstStyle/>
          <a:p>
            <a:pPr>
              <a:defRPr/>
            </a:pPr>
            <a:fld id="{3E7128FC-BDFD-4CA9-8EE9-B060C3FD30BB}" type="slidenum">
              <a:rPr lang="pl-PL" smtClean="0"/>
              <a:pPr>
                <a:defRPr/>
              </a:pPr>
              <a:t>14</a:t>
            </a:fld>
            <a:endParaRPr lang="pl-PL"/>
          </a:p>
        </p:txBody>
      </p:sp>
      <p:sp>
        <p:nvSpPr>
          <p:cNvPr id="3" name="Symbol zastępczy zawartości 2"/>
          <p:cNvSpPr>
            <a:spLocks noGrp="1"/>
          </p:cNvSpPr>
          <p:nvPr>
            <p:ph sz="half" idx="2"/>
          </p:nvPr>
        </p:nvSpPr>
        <p:spPr/>
        <p:txBody>
          <a:bodyPr>
            <a:normAutofit fontScale="92500" lnSpcReduction="20000"/>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eaLnBrk="1" fontAlgn="auto" hangingPunct="1">
              <a:spcAft>
                <a:spcPts val="0"/>
              </a:spcAft>
              <a:defRPr/>
            </a:pPr>
            <a:r>
              <a:rPr lang="pl-PL" sz="3600" dirty="0" err="1">
                <a:solidFill>
                  <a:schemeClr val="tx1">
                    <a:lumMod val="75000"/>
                    <a:lumOff val="25000"/>
                  </a:schemeClr>
                </a:solidFill>
              </a:rPr>
              <a:t>Derailment</a:t>
            </a:r>
            <a:r>
              <a:rPr lang="pl-PL" sz="3600" dirty="0">
                <a:solidFill>
                  <a:schemeClr val="tx1">
                    <a:lumMod val="75000"/>
                    <a:lumOff val="25000"/>
                  </a:schemeClr>
                </a:solidFill>
              </a:rPr>
              <a:t> (</a:t>
            </a:r>
            <a:r>
              <a:rPr lang="pl-PL" sz="3600" dirty="0" err="1">
                <a:solidFill>
                  <a:schemeClr val="tx1">
                    <a:lumMod val="75000"/>
                    <a:lumOff val="25000"/>
                  </a:schemeClr>
                </a:solidFill>
              </a:rPr>
              <a:t>loose</a:t>
            </a:r>
            <a:r>
              <a:rPr lang="pl-PL" sz="3600" dirty="0">
                <a:solidFill>
                  <a:schemeClr val="tx1">
                    <a:lumMod val="75000"/>
                    <a:lumOff val="25000"/>
                  </a:schemeClr>
                </a:solidFill>
              </a:rPr>
              <a:t> </a:t>
            </a:r>
            <a:r>
              <a:rPr lang="pl-PL" sz="3600" dirty="0" err="1">
                <a:solidFill>
                  <a:schemeClr val="tx1">
                    <a:lumMod val="75000"/>
                    <a:lumOff val="25000"/>
                  </a:schemeClr>
                </a:solidFill>
              </a:rPr>
              <a:t>associations</a:t>
            </a:r>
            <a:r>
              <a:rPr lang="pl-PL" sz="3600" dirty="0">
                <a:solidFill>
                  <a:schemeClr val="tx1">
                    <a:lumMod val="75000"/>
                    <a:lumOff val="25000"/>
                  </a:schemeClr>
                </a:solidFill>
              </a:rPr>
              <a:t>, </a:t>
            </a:r>
            <a:r>
              <a:rPr lang="pl-PL" sz="3600" dirty="0" err="1">
                <a:solidFill>
                  <a:schemeClr val="tx1">
                    <a:lumMod val="75000"/>
                    <a:lumOff val="25000"/>
                  </a:schemeClr>
                </a:solidFill>
              </a:rPr>
              <a:t>flight</a:t>
            </a:r>
            <a:r>
              <a:rPr lang="pl-PL" sz="3600" dirty="0">
                <a:solidFill>
                  <a:schemeClr val="tx1">
                    <a:lumMod val="75000"/>
                    <a:lumOff val="25000"/>
                  </a:schemeClr>
                </a:solidFill>
              </a:rPr>
              <a:t> of </a:t>
            </a:r>
            <a:r>
              <a:rPr lang="pl-PL" sz="3600" dirty="0" err="1">
                <a:solidFill>
                  <a:schemeClr val="tx1">
                    <a:lumMod val="75000"/>
                    <a:lumOff val="25000"/>
                  </a:schemeClr>
                </a:solidFill>
              </a:rPr>
              <a:t>ideas</a:t>
            </a:r>
            <a:r>
              <a:rPr lang="pl-PL" sz="3600" dirty="0">
                <a:solidFill>
                  <a:schemeClr val="tx1">
                    <a:lumMod val="75000"/>
                    <a:lumOff val="25000"/>
                  </a:schemeClr>
                </a:solidFill>
              </a:rPr>
              <a:t>) </a:t>
            </a:r>
            <a:br>
              <a:rPr lang="pl-PL" sz="3600" dirty="0">
                <a:solidFill>
                  <a:schemeClr val="tx1">
                    <a:lumMod val="75000"/>
                    <a:lumOff val="25000"/>
                  </a:schemeClr>
                </a:solidFill>
              </a:rPr>
            </a:br>
            <a:r>
              <a:rPr lang="pl-PL" sz="3600" dirty="0">
                <a:solidFill>
                  <a:schemeClr val="tx1">
                    <a:lumMod val="75000"/>
                    <a:lumOff val="25000"/>
                  </a:schemeClr>
                </a:solidFill>
              </a:rPr>
              <a:t>ZBACZANIE WYPOWIEDZI </a:t>
            </a:r>
            <a:br>
              <a:rPr lang="pl-PL" sz="4000" dirty="0">
                <a:solidFill>
                  <a:schemeClr val="tx1">
                    <a:lumMod val="75000"/>
                    <a:lumOff val="25000"/>
                  </a:schemeClr>
                </a:solidFill>
              </a:rPr>
            </a:br>
            <a:endParaRPr lang="pl-PL" sz="4000" dirty="0">
              <a:solidFill>
                <a:schemeClr val="tx1">
                  <a:lumMod val="75000"/>
                  <a:lumOff val="25000"/>
                </a:schemeClr>
              </a:solidFill>
            </a:endParaRPr>
          </a:p>
        </p:txBody>
      </p:sp>
      <p:sp>
        <p:nvSpPr>
          <p:cNvPr id="77827" name="Rectangle 3"/>
          <p:cNvSpPr>
            <a:spLocks noGrp="1" noChangeArrowheads="1"/>
          </p:cNvSpPr>
          <p:nvPr>
            <p:ph idx="1"/>
          </p:nvPr>
        </p:nvSpPr>
        <p:spPr/>
        <p:txBody>
          <a:bodyPr rtlCol="0">
            <a:normAutofit lnSpcReduction="10000"/>
          </a:bodyPr>
          <a:lstStyle/>
          <a:p>
            <a:pPr marL="0" indent="0">
              <a:lnSpc>
                <a:spcPct val="80000"/>
              </a:lnSpc>
              <a:buNone/>
              <a:defRPr/>
            </a:pPr>
            <a:r>
              <a:rPr lang="pl-PL" sz="2800" dirty="0"/>
              <a:t>wzorzec mowy spontanicznej, w którym myśli zbaczają z głównego toru wypowiedzi. Kolejne obiekty wypowiedzi są ze sobą zestawiane bez związków znaczeniowych lub w sposób idiosynkratyczny. Czasami połączenia pomiędzy kolejnymi porcjami tekstu są dziwne, albo w ogóle niezrozumiałe. Jest klasyczny przykład niespójności tekstu, głównie niespójności semantycznej, co prowadzi do utraty pragmatyki tekstu. </a:t>
            </a:r>
            <a:r>
              <a:rPr lang="pl-PL" sz="2800" dirty="0" err="1"/>
              <a:t>Nastepujace</a:t>
            </a:r>
            <a:r>
              <a:rPr lang="pl-PL" sz="2800" dirty="0"/>
              <a:t> po sobie wypowiedzenia nie mają ze sobą związków lub są łączone przy użyciu niejasnych zaimków odnoszących</a:t>
            </a:r>
          </a:p>
          <a:p>
            <a:pPr marL="0" indent="0" eaLnBrk="1" fontAlgn="auto" hangingPunct="1">
              <a:lnSpc>
                <a:spcPct val="80000"/>
              </a:lnSpc>
              <a:buNone/>
              <a:defRPr/>
            </a:pPr>
            <a:endParaRPr lang="pl-PL" sz="2400" dirty="0">
              <a:solidFill>
                <a:schemeClr val="tx1">
                  <a:lumMod val="75000"/>
                  <a:lumOff val="25000"/>
                </a:schemeClr>
              </a:solidFill>
            </a:endParaRPr>
          </a:p>
        </p:txBody>
      </p:sp>
      <p:sp>
        <p:nvSpPr>
          <p:cNvPr id="3" name="Symbol zastępczy numeru slajdu 2"/>
          <p:cNvSpPr>
            <a:spLocks noGrp="1"/>
          </p:cNvSpPr>
          <p:nvPr>
            <p:ph type="sldNum" sz="quarter" idx="12"/>
          </p:nvPr>
        </p:nvSpPr>
        <p:spPr/>
        <p:txBody>
          <a:bodyPr/>
          <a:lstStyle/>
          <a:p>
            <a:pPr>
              <a:defRPr/>
            </a:pPr>
            <a:fld id="{1DB5C700-FB3F-44FD-964F-F6DE3AD85F46}" type="slidenum">
              <a:rPr lang="pl-PL" smtClean="0"/>
              <a:pPr>
                <a:defRPr/>
              </a:pPr>
              <a:t>15</a:t>
            </a:fld>
            <a:endParaRPr lang="pl-PL"/>
          </a:p>
        </p:txBody>
      </p:sp>
      <p:sp>
        <p:nvSpPr>
          <p:cNvPr id="2" name="Symbol zastępczy zawartości 1"/>
          <p:cNvSpPr>
            <a:spLocks noGrp="1"/>
          </p:cNvSpPr>
          <p:nvPr>
            <p:ph sz="half" idx="4294967295"/>
          </p:nvPr>
        </p:nvSpPr>
        <p:spPr>
          <a:xfrm>
            <a:off x="822959" y="2619623"/>
            <a:ext cx="8321041" cy="4022725"/>
          </a:xfrm>
        </p:spPr>
        <p:txBody>
          <a:bodyPr>
            <a:normAutofit/>
          </a:bodyPr>
          <a:lstStyle/>
          <a:p>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pl-PL" sz="3800"/>
              <a:t>Tekst # 6</a:t>
            </a:r>
            <a:br>
              <a:rPr lang="pl-PL" sz="3800"/>
            </a:br>
            <a:endParaRPr lang="pl-PL" sz="3800"/>
          </a:p>
        </p:txBody>
      </p:sp>
      <p:sp>
        <p:nvSpPr>
          <p:cNvPr id="97283" name="Rectangle 3"/>
          <p:cNvSpPr>
            <a:spLocks noGrp="1" noChangeArrowheads="1"/>
          </p:cNvSpPr>
          <p:nvPr>
            <p:ph idx="1"/>
          </p:nvPr>
        </p:nvSpPr>
        <p:spPr/>
        <p:txBody>
          <a:bodyPr>
            <a:normAutofit lnSpcReduction="10000"/>
          </a:bodyPr>
          <a:lstStyle/>
          <a:p>
            <a:pPr eaLnBrk="1" hangingPunct="1">
              <a:lnSpc>
                <a:spcPct val="80000"/>
              </a:lnSpc>
            </a:pPr>
            <a:r>
              <a:rPr lang="pl-PL" altLang="pl-PL"/>
              <a:t>Badana nr 20, wypowiedź na temat „mój przyjaciel”.</a:t>
            </a:r>
            <a:endParaRPr lang="pl-PL" altLang="pl-PL" i="1"/>
          </a:p>
          <a:p>
            <a:pPr eaLnBrk="1" hangingPunct="1">
              <a:lnSpc>
                <a:spcPct val="80000"/>
              </a:lnSpc>
            </a:pPr>
            <a:r>
              <a:rPr lang="pl-PL" altLang="pl-PL" sz="2400" i="1"/>
              <a:t>„No lubię każdego . lubię każdego jak nie wiem . ładnie panie . prawdziwego przyjaciela ja mam . prawdziwych przyjaciół panie mam na ziemi . prawdziwych przyjaciół mam panie doktorze . w imię ojca syna . </a:t>
            </a:r>
            <a:r>
              <a:rPr lang="pl-PL" altLang="pl-PL" sz="2400" i="1" u="sng"/>
              <a:t>w imię ojca syna i  ducha świętego . panem dziękuję</a:t>
            </a:r>
            <a:r>
              <a:rPr lang="pl-PL" altLang="pl-PL" sz="2400" i="1"/>
              <a:t> . prawdziwych przyjaciół mam . </a:t>
            </a:r>
            <a:r>
              <a:rPr lang="pl-PL" altLang="pl-PL" sz="2400" i="1" u="sng"/>
              <a:t>skąd mi to dziecko</a:t>
            </a:r>
            <a:r>
              <a:rPr lang="pl-PL" altLang="pl-PL" sz="2400" i="1"/>
              <a:t> . bo W.. dobra jest . ona przyjdzie i wstanie i zrobi . podokuczać może ale taka głupia . </a:t>
            </a:r>
            <a:r>
              <a:rPr lang="pl-PL" altLang="pl-PL" sz="2400" i="1" u="sng"/>
              <a:t>co mówisz . no nie . dobra . cicho . bada mnie pan doktór . no cicho bardzo</a:t>
            </a:r>
            <a:r>
              <a:rPr lang="pl-PL" altLang="pl-PL" sz="2400" i="1"/>
              <a:t> . jak oni przyjadą tak wirają i noszą bo moje jest . </a:t>
            </a:r>
            <a:r>
              <a:rPr lang="pl-PL" altLang="pl-PL" sz="2400" i="1" u="sng"/>
              <a:t>no mówię normalnie</a:t>
            </a:r>
            <a:r>
              <a:rPr lang="pl-PL" altLang="pl-PL" sz="2400" i="1"/>
              <a:t> . przynoszą i zabierają . choć to w jednej i drugiej stronie . pieronie nie tak . nie spęta . ona przywiezie . nie trzyma . a ona dorosła . jaka ona dorosła to nie wiem...”</a:t>
            </a:r>
          </a:p>
        </p:txBody>
      </p:sp>
      <p:sp>
        <p:nvSpPr>
          <p:cNvPr id="2" name="Symbol zastępczy numeru slajdu 1"/>
          <p:cNvSpPr>
            <a:spLocks noGrp="1"/>
          </p:cNvSpPr>
          <p:nvPr>
            <p:ph type="sldNum" sz="quarter" idx="12"/>
          </p:nvPr>
        </p:nvSpPr>
        <p:spPr/>
        <p:txBody>
          <a:bodyPr/>
          <a:lstStyle/>
          <a:p>
            <a:pPr>
              <a:defRPr/>
            </a:pPr>
            <a:fld id="{B4D44A11-A466-4534-A0B0-BEBD14B27CCB}" type="slidenum">
              <a:rPr lang="pl-PL" smtClean="0"/>
              <a:pPr>
                <a:defRPr/>
              </a:pPr>
              <a:t>16</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pPr eaLnBrk="1" fontAlgn="auto" hangingPunct="1">
              <a:spcAft>
                <a:spcPts val="0"/>
              </a:spcAft>
              <a:defRPr/>
            </a:pPr>
            <a:r>
              <a:rPr lang="pl-PL" sz="2400" dirty="0" err="1">
                <a:solidFill>
                  <a:schemeClr val="tx1">
                    <a:lumMod val="75000"/>
                    <a:lumOff val="25000"/>
                  </a:schemeClr>
                </a:solidFill>
              </a:rPr>
              <a:t>Poverty</a:t>
            </a:r>
            <a:r>
              <a:rPr lang="pl-PL" sz="2400" dirty="0">
                <a:solidFill>
                  <a:schemeClr val="tx1">
                    <a:lumMod val="75000"/>
                    <a:lumOff val="25000"/>
                  </a:schemeClr>
                </a:solidFill>
              </a:rPr>
              <a:t> of </a:t>
            </a:r>
            <a:r>
              <a:rPr lang="pl-PL" sz="2400" dirty="0" err="1">
                <a:solidFill>
                  <a:schemeClr val="tx1">
                    <a:lumMod val="75000"/>
                    <a:lumOff val="25000"/>
                  </a:schemeClr>
                </a:solidFill>
              </a:rPr>
              <a:t>content</a:t>
            </a:r>
            <a:r>
              <a:rPr lang="pl-PL" sz="2400" dirty="0">
                <a:solidFill>
                  <a:schemeClr val="tx1">
                    <a:lumMod val="75000"/>
                    <a:lumOff val="25000"/>
                  </a:schemeClr>
                </a:solidFill>
              </a:rPr>
              <a:t> of speech (</a:t>
            </a:r>
            <a:r>
              <a:rPr lang="pl-PL" sz="2400" dirty="0" err="1">
                <a:solidFill>
                  <a:schemeClr val="tx1">
                    <a:lumMod val="75000"/>
                    <a:lumOff val="25000"/>
                  </a:schemeClr>
                </a:solidFill>
              </a:rPr>
              <a:t>poverty</a:t>
            </a:r>
            <a:r>
              <a:rPr lang="pl-PL" sz="2400" dirty="0">
                <a:solidFill>
                  <a:schemeClr val="tx1">
                    <a:lumMod val="75000"/>
                    <a:lumOff val="25000"/>
                  </a:schemeClr>
                </a:solidFill>
              </a:rPr>
              <a:t> of </a:t>
            </a:r>
            <a:r>
              <a:rPr lang="pl-PL" sz="2400" dirty="0" err="1">
                <a:solidFill>
                  <a:schemeClr val="tx1">
                    <a:lumMod val="75000"/>
                    <a:lumOff val="25000"/>
                  </a:schemeClr>
                </a:solidFill>
              </a:rPr>
              <a:t>thought</a:t>
            </a:r>
            <a:r>
              <a:rPr lang="pl-PL" sz="2400" dirty="0">
                <a:solidFill>
                  <a:schemeClr val="tx1">
                    <a:lumMod val="75000"/>
                    <a:lumOff val="25000"/>
                  </a:schemeClr>
                </a:solidFill>
              </a:rPr>
              <a:t>, </a:t>
            </a:r>
            <a:r>
              <a:rPr lang="pl-PL" sz="2400" dirty="0" err="1">
                <a:solidFill>
                  <a:schemeClr val="tx1">
                    <a:lumMod val="75000"/>
                    <a:lumOff val="25000"/>
                  </a:schemeClr>
                </a:solidFill>
              </a:rPr>
              <a:t>empty</a:t>
            </a:r>
            <a:r>
              <a:rPr lang="pl-PL" sz="2400" dirty="0">
                <a:solidFill>
                  <a:schemeClr val="tx1">
                    <a:lumMod val="75000"/>
                    <a:lumOff val="25000"/>
                  </a:schemeClr>
                </a:solidFill>
              </a:rPr>
              <a:t> speech, </a:t>
            </a:r>
            <a:r>
              <a:rPr lang="pl-PL" sz="2400" dirty="0" err="1">
                <a:solidFill>
                  <a:schemeClr val="tx1">
                    <a:lumMod val="75000"/>
                    <a:lumOff val="25000"/>
                  </a:schemeClr>
                </a:solidFill>
              </a:rPr>
              <a:t>alogia</a:t>
            </a:r>
            <a:r>
              <a:rPr lang="pl-PL" sz="2400" dirty="0">
                <a:solidFill>
                  <a:schemeClr val="tx1">
                    <a:lumMod val="75000"/>
                    <a:lumOff val="25000"/>
                  </a:schemeClr>
                </a:solidFill>
              </a:rPr>
              <a:t>, </a:t>
            </a:r>
            <a:r>
              <a:rPr lang="pl-PL" sz="2400" dirty="0" err="1">
                <a:solidFill>
                  <a:schemeClr val="tx1">
                    <a:lumMod val="75000"/>
                    <a:lumOff val="25000"/>
                  </a:schemeClr>
                </a:solidFill>
              </a:rPr>
              <a:t>verbigeration</a:t>
            </a:r>
            <a:r>
              <a:rPr lang="pl-PL" sz="2400" dirty="0">
                <a:solidFill>
                  <a:schemeClr val="tx1">
                    <a:lumMod val="75000"/>
                    <a:lumOff val="25000"/>
                  </a:schemeClr>
                </a:solidFill>
              </a:rPr>
              <a:t>)</a:t>
            </a:r>
            <a:br>
              <a:rPr lang="pl-PL" sz="2400" dirty="0">
                <a:solidFill>
                  <a:schemeClr val="tx1">
                    <a:lumMod val="75000"/>
                    <a:lumOff val="25000"/>
                  </a:schemeClr>
                </a:solidFill>
              </a:rPr>
            </a:br>
            <a:r>
              <a:rPr lang="pl-PL" sz="2400" dirty="0"/>
              <a:t>UBÓSTWO TREŚCI </a:t>
            </a:r>
            <a:br>
              <a:rPr lang="pl-PL" sz="2400" dirty="0">
                <a:solidFill>
                  <a:schemeClr val="tx1">
                    <a:lumMod val="75000"/>
                    <a:lumOff val="25000"/>
                  </a:schemeClr>
                </a:solidFill>
              </a:rPr>
            </a:br>
            <a:endParaRPr lang="pl-PL" sz="2400" dirty="0">
              <a:solidFill>
                <a:schemeClr val="tx1">
                  <a:lumMod val="75000"/>
                  <a:lumOff val="25000"/>
                </a:schemeClr>
              </a:solidFill>
            </a:endParaRPr>
          </a:p>
        </p:txBody>
      </p:sp>
      <p:sp>
        <p:nvSpPr>
          <p:cNvPr id="2" name="Symbol zastępczy zawartości 1"/>
          <p:cNvSpPr>
            <a:spLocks noGrp="1"/>
          </p:cNvSpPr>
          <p:nvPr>
            <p:ph idx="1"/>
          </p:nvPr>
        </p:nvSpPr>
        <p:spPr/>
        <p:txBody>
          <a:bodyPr>
            <a:noAutofit/>
          </a:bodyPr>
          <a:lstStyle/>
          <a:p>
            <a:r>
              <a:rPr lang="pl-PL" sz="2800" dirty="0"/>
              <a:t>chociaż odpowiedzi są adekwatne ilościowo, to jednak przenoszą niewiele informacji; język staje się dziwny, często nadmiernie abstrakcyjny, lub nadmiernie konkretny, występują powtórzenia lub stereotypie;  pacjent może dawać dostateczne informacje, ale używa tak wielu słów, że jego wypowiedź można podsumować jednym zdaniem; słuchach często odbiera taką wypowiedź jako „puste filozofowanie</a:t>
            </a:r>
          </a:p>
        </p:txBody>
      </p:sp>
      <p:sp>
        <p:nvSpPr>
          <p:cNvPr id="3" name="Symbol zastępczy numeru slajdu 2"/>
          <p:cNvSpPr>
            <a:spLocks noGrp="1"/>
          </p:cNvSpPr>
          <p:nvPr>
            <p:ph type="sldNum" sz="quarter" idx="12"/>
          </p:nvPr>
        </p:nvSpPr>
        <p:spPr/>
        <p:txBody>
          <a:bodyPr/>
          <a:lstStyle/>
          <a:p>
            <a:pPr>
              <a:defRPr/>
            </a:pPr>
            <a:fld id="{1DB5C700-FB3F-44FD-964F-F6DE3AD85F46}" type="slidenum">
              <a:rPr lang="pl-PL" smtClean="0"/>
              <a:pPr>
                <a:defRPr/>
              </a:pPr>
              <a:t>17</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pl-PL" sz="3800" b="1"/>
              <a:t>pytanie „najbliższa mi osoba”</a:t>
            </a:r>
            <a:br>
              <a:rPr lang="pl-PL" sz="3800" i="1"/>
            </a:br>
            <a:endParaRPr lang="pl-PL" sz="3800" i="1"/>
          </a:p>
        </p:txBody>
      </p:sp>
      <p:sp>
        <p:nvSpPr>
          <p:cNvPr id="102403" name="Rectangle 3"/>
          <p:cNvSpPr>
            <a:spLocks noGrp="1" noChangeArrowheads="1"/>
          </p:cNvSpPr>
          <p:nvPr>
            <p:ph idx="1"/>
          </p:nvPr>
        </p:nvSpPr>
        <p:spPr/>
        <p:txBody>
          <a:bodyPr>
            <a:noAutofit/>
          </a:bodyPr>
          <a:lstStyle/>
          <a:p>
            <a:pPr eaLnBrk="1" hangingPunct="1">
              <a:lnSpc>
                <a:spcPct val="80000"/>
              </a:lnSpc>
            </a:pPr>
            <a:r>
              <a:rPr lang="pl-PL" altLang="pl-PL" i="1" dirty="0"/>
              <a:t>„kto jest najbliższą osobą no najbliższą osobą właśnie najbliższymi osobami są rodzice no właśnie tam chłopiec którego poznałam w latach studiów i o którym słyszałam </a:t>
            </a:r>
            <a:r>
              <a:rPr lang="pl-PL" altLang="pl-PL" i="1" dirty="0" err="1"/>
              <a:t>słyszałam</a:t>
            </a:r>
            <a:r>
              <a:rPr lang="pl-PL" altLang="pl-PL" i="1" dirty="0"/>
              <a:t> będąc pięcioletnią właściwie </a:t>
            </a:r>
            <a:r>
              <a:rPr lang="pl-PL" altLang="pl-PL" i="1" dirty="0" err="1"/>
              <a:t>pięcio</a:t>
            </a:r>
            <a:r>
              <a:rPr lang="pl-PL" altLang="pl-PL" i="1" dirty="0"/>
              <a:t> dwu trzyletnią dziewczynką była najbliższa osoba i no najbardziej odpowiadają mi cechy dlatego że można powiedzieć no byłam taką </a:t>
            </a:r>
            <a:r>
              <a:rPr lang="pl-PL" altLang="pl-PL" i="1" dirty="0" err="1"/>
              <a:t>taką</a:t>
            </a:r>
            <a:r>
              <a:rPr lang="pl-PL" altLang="pl-PL" i="1" dirty="0"/>
              <a:t> chłopczycą będąc mając dwadzieścia lat a potem kilkanaście trzydzieści lata to troszeczkę się zmieniło właśnie w tych latach ale cechy tego pana no właśnie później właśnie później poznanego jako najbliższego mi przyjaciela właśnie bardzo mi odpowiadały mimo że byłam kobietą ale te cechy właściwie nie odpowiadały cechy </a:t>
            </a:r>
            <a:r>
              <a:rPr lang="pl-PL" altLang="pl-PL" i="1" dirty="0" err="1"/>
              <a:t>cechy</a:t>
            </a:r>
            <a:r>
              <a:rPr lang="pl-PL" altLang="pl-PL" i="1" dirty="0"/>
              <a:t> ludzkie czysto ludzkie jakieś bez naleciałości czyste maniery czystość zamiarów czystość </a:t>
            </a:r>
            <a:r>
              <a:rPr lang="pl-PL" altLang="pl-PL" i="1" dirty="0" err="1"/>
              <a:t>czystość</a:t>
            </a:r>
            <a:r>
              <a:rPr lang="pl-PL" altLang="pl-PL" i="1" dirty="0"/>
              <a:t> to właściwie czystość obyczajów danego człowieka i to we mnie potęgowało bardzo nie lubiłam gdy ktoś nie wiem był krępujący gdy ktoś był jakoś taki nie był brudny nigdy nie cierpiałam ludzi niechlujnych dlatego miałam bardzo mało przyjaciół nie miałam się z kim przyjaźnić właściwie bardzo mało się przyjaźniłam z tego powodu z dziewczętami bardzo mało się przyjaźniłam nigdy w zasadzie nie miałam i nigdy nie wydaje mi się że będę miała przyjaciela ”</a:t>
            </a:r>
          </a:p>
        </p:txBody>
      </p:sp>
      <p:sp>
        <p:nvSpPr>
          <p:cNvPr id="5" name="Symbol zastępczy numeru slajdu 4"/>
          <p:cNvSpPr>
            <a:spLocks noGrp="1"/>
          </p:cNvSpPr>
          <p:nvPr>
            <p:ph type="sldNum" sz="quarter" idx="12"/>
          </p:nvPr>
        </p:nvSpPr>
        <p:spPr/>
        <p:txBody>
          <a:bodyPr/>
          <a:lstStyle/>
          <a:p>
            <a:pPr>
              <a:defRPr/>
            </a:pPr>
            <a:fld id="{0F2430EB-3884-4065-B793-46CB60A39CB9}" type="slidenum">
              <a:rPr lang="pl-PL"/>
              <a:pPr>
                <a:defRPr/>
              </a:pPr>
              <a:t>18</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pPr eaLnBrk="1" fontAlgn="auto" hangingPunct="1">
              <a:spcAft>
                <a:spcPts val="0"/>
              </a:spcAft>
              <a:defRPr/>
            </a:pPr>
            <a:r>
              <a:rPr lang="pl-PL" sz="4000" dirty="0">
                <a:solidFill>
                  <a:schemeClr val="tx1">
                    <a:lumMod val="75000"/>
                    <a:lumOff val="25000"/>
                  </a:schemeClr>
                </a:solidFill>
              </a:rPr>
              <a:t>Word </a:t>
            </a:r>
            <a:r>
              <a:rPr lang="pl-PL" sz="4000" dirty="0" err="1">
                <a:solidFill>
                  <a:schemeClr val="tx1">
                    <a:lumMod val="75000"/>
                    <a:lumOff val="25000"/>
                  </a:schemeClr>
                </a:solidFill>
              </a:rPr>
              <a:t>approximations</a:t>
            </a:r>
            <a:r>
              <a:rPr lang="pl-PL" sz="4000" dirty="0">
                <a:solidFill>
                  <a:schemeClr val="tx1">
                    <a:lumMod val="75000"/>
                    <a:lumOff val="25000"/>
                  </a:schemeClr>
                </a:solidFill>
              </a:rPr>
              <a:t> (</a:t>
            </a:r>
            <a:r>
              <a:rPr lang="pl-PL" sz="4000" dirty="0" err="1">
                <a:solidFill>
                  <a:schemeClr val="tx1">
                    <a:lumMod val="75000"/>
                    <a:lumOff val="25000"/>
                  </a:schemeClr>
                </a:solidFill>
              </a:rPr>
              <a:t>paraphasia</a:t>
            </a:r>
            <a:r>
              <a:rPr lang="pl-PL" sz="4000" dirty="0">
                <a:solidFill>
                  <a:schemeClr val="tx1">
                    <a:lumMod val="75000"/>
                    <a:lumOff val="25000"/>
                  </a:schemeClr>
                </a:solidFill>
              </a:rPr>
              <a:t>, </a:t>
            </a:r>
            <a:r>
              <a:rPr lang="pl-PL" sz="4000" dirty="0" err="1">
                <a:solidFill>
                  <a:schemeClr val="tx1">
                    <a:lumMod val="75000"/>
                    <a:lumOff val="25000"/>
                  </a:schemeClr>
                </a:solidFill>
              </a:rPr>
              <a:t>metonyms</a:t>
            </a:r>
            <a:r>
              <a:rPr lang="pl-PL" sz="4000" dirty="0">
                <a:solidFill>
                  <a:schemeClr val="tx1">
                    <a:lumMod val="75000"/>
                    <a:lumOff val="25000"/>
                  </a:schemeClr>
                </a:solidFill>
              </a:rPr>
              <a:t>)</a:t>
            </a:r>
            <a:br>
              <a:rPr lang="pl-PL" sz="4000" dirty="0">
                <a:solidFill>
                  <a:schemeClr val="tx1">
                    <a:lumMod val="75000"/>
                    <a:lumOff val="25000"/>
                  </a:schemeClr>
                </a:solidFill>
              </a:rPr>
            </a:br>
            <a:r>
              <a:rPr lang="pl-PL" sz="4000" dirty="0"/>
              <a:t>METONIMIE, PRZYBLIŻENIA SŁOWNE </a:t>
            </a:r>
            <a:endParaRPr lang="pl-PL" sz="4000" dirty="0">
              <a:solidFill>
                <a:schemeClr val="tx1">
                  <a:lumMod val="75000"/>
                  <a:lumOff val="25000"/>
                </a:schemeClr>
              </a:solidFill>
            </a:endParaRPr>
          </a:p>
        </p:txBody>
      </p:sp>
      <p:sp>
        <p:nvSpPr>
          <p:cNvPr id="86019" name="Rectangle 3"/>
          <p:cNvSpPr>
            <a:spLocks noGrp="1" noChangeArrowheads="1"/>
          </p:cNvSpPr>
          <p:nvPr>
            <p:ph idx="1"/>
          </p:nvPr>
        </p:nvSpPr>
        <p:spPr/>
        <p:txBody>
          <a:bodyPr rtlCol="0">
            <a:normAutofit/>
          </a:bodyPr>
          <a:lstStyle/>
          <a:p>
            <a:pPr marL="91440" indent="-91440" eaLnBrk="1" fontAlgn="auto" hangingPunct="1">
              <a:defRPr/>
            </a:pPr>
            <a:endParaRPr lang="pl-PL" sz="2400" dirty="0">
              <a:solidFill>
                <a:schemeClr val="tx1">
                  <a:lumMod val="75000"/>
                  <a:lumOff val="25000"/>
                </a:schemeClr>
              </a:solidFill>
            </a:endParaRPr>
          </a:p>
          <a:p>
            <a:pPr marL="91440" indent="-91440" eaLnBrk="1" fontAlgn="auto" hangingPunct="1">
              <a:defRPr/>
            </a:pPr>
            <a:endParaRPr lang="pl-PL" sz="2400" dirty="0">
              <a:solidFill>
                <a:schemeClr val="tx1">
                  <a:lumMod val="75000"/>
                  <a:lumOff val="25000"/>
                </a:schemeClr>
              </a:solidFill>
            </a:endParaRPr>
          </a:p>
        </p:txBody>
      </p:sp>
      <p:sp>
        <p:nvSpPr>
          <p:cNvPr id="3" name="Symbol zastępczy numeru slajdu 2"/>
          <p:cNvSpPr>
            <a:spLocks noGrp="1"/>
          </p:cNvSpPr>
          <p:nvPr>
            <p:ph type="sldNum" sz="quarter" idx="12"/>
          </p:nvPr>
        </p:nvSpPr>
        <p:spPr/>
        <p:txBody>
          <a:bodyPr/>
          <a:lstStyle/>
          <a:p>
            <a:pPr>
              <a:defRPr/>
            </a:pPr>
            <a:fld id="{1DB5C700-FB3F-44FD-964F-F6DE3AD85F46}" type="slidenum">
              <a:rPr lang="pl-PL" smtClean="0"/>
              <a:pPr>
                <a:defRPr/>
              </a:pPr>
              <a:t>19</a:t>
            </a:fld>
            <a:endParaRPr lang="pl-PL"/>
          </a:p>
        </p:txBody>
      </p:sp>
      <p:sp>
        <p:nvSpPr>
          <p:cNvPr id="2" name="Symbol zastępczy zawartości 1"/>
          <p:cNvSpPr>
            <a:spLocks noGrp="1"/>
          </p:cNvSpPr>
          <p:nvPr>
            <p:ph sz="half" idx="4294967295"/>
          </p:nvPr>
        </p:nvSpPr>
        <p:spPr>
          <a:xfrm>
            <a:off x="822959" y="1846263"/>
            <a:ext cx="7781489" cy="4022725"/>
          </a:xfrm>
        </p:spPr>
        <p:txBody>
          <a:bodyPr>
            <a:normAutofit/>
          </a:bodyPr>
          <a:lstStyle/>
          <a:p>
            <a:r>
              <a:rPr lang="pl-PL" sz="2800" b="1" dirty="0">
                <a:cs typeface="Times New Roman" pitchFamily="18" charset="0"/>
              </a:rPr>
              <a:t>T</a:t>
            </a:r>
            <a:r>
              <a:rPr lang="pl-PL" sz="2800" dirty="0">
                <a:cs typeface="Times New Roman" pitchFamily="18" charset="0"/>
              </a:rPr>
              <a:t>o zwykłe słowa użyte w nowy i/lub niekonwencjonalny sposób, a także nowe słowa, które zostały utworzone z innych zwykłych. Zwykle znaczenie </a:t>
            </a:r>
            <a:r>
              <a:rPr lang="pl-PL" sz="2800" i="1" dirty="0">
                <a:cs typeface="Times New Roman" pitchFamily="18" charset="0"/>
              </a:rPr>
              <a:t>przybliżeń słownych</a:t>
            </a:r>
            <a:r>
              <a:rPr lang="pl-PL" sz="2800" dirty="0">
                <a:cs typeface="Times New Roman" pitchFamily="18" charset="0"/>
              </a:rPr>
              <a:t> jest zrozumiałe, chociaż użycie słów może być tutaj dziwaczne. </a:t>
            </a:r>
          </a:p>
          <a:p>
            <a:r>
              <a:rPr lang="pl-PL" sz="2800" dirty="0">
                <a:cs typeface="Times New Roman" pitchFamily="18" charset="0"/>
              </a:rPr>
              <a:t>Wyłączenia:</a:t>
            </a:r>
          </a:p>
          <a:p>
            <a:r>
              <a:rPr lang="pl-PL" sz="2800" dirty="0"/>
              <a:t>·</a:t>
            </a:r>
            <a:r>
              <a:rPr lang="pl-PL" sz="2800" dirty="0">
                <a:latin typeface="Times New Roman" pitchFamily="18" charset="0"/>
                <a:cs typeface="Times New Roman" pitchFamily="18" charset="0"/>
              </a:rPr>
              <a:t>        </a:t>
            </a:r>
            <a:r>
              <a:rPr lang="pl-PL" sz="2800" dirty="0">
                <a:cs typeface="Times New Roman" pitchFamily="18" charset="0"/>
              </a:rPr>
              <a:t>parafazje w przebiegu afazji</a:t>
            </a:r>
          </a:p>
          <a:p>
            <a:r>
              <a:rPr lang="pl-PL" sz="2800" dirty="0"/>
              <a:t>·</a:t>
            </a:r>
            <a:r>
              <a:rPr lang="pl-PL" sz="2800" dirty="0">
                <a:latin typeface="Times New Roman" pitchFamily="18" charset="0"/>
                <a:cs typeface="Times New Roman" pitchFamily="18" charset="0"/>
              </a:rPr>
              <a:t>        </a:t>
            </a:r>
            <a:r>
              <a:rPr lang="pl-PL" sz="2800" dirty="0">
                <a:cs typeface="Times New Roman" pitchFamily="18" charset="0"/>
              </a:rPr>
              <a:t>metafory użyte celowo</a:t>
            </a:r>
          </a:p>
          <a:p>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Przewodnik po zaburzeniach j&amp;eogon;zykowych w schizofrenii"/>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3768" y="116632"/>
            <a:ext cx="4232013" cy="6171686"/>
          </a:xfrm>
          <a:prstGeom prst="rect">
            <a:avLst/>
          </a:prstGeom>
          <a:noFill/>
          <a:ln>
            <a:solidFill>
              <a:schemeClr val="tx2"/>
            </a:solidFill>
          </a:ln>
          <a:scene3d>
            <a:camera prst="perspectiveLeft"/>
            <a:lightRig rig="threePt" dir="t"/>
          </a:scene3d>
          <a:extLst>
            <a:ext uri="{909E8E84-426E-40DD-AFC4-6F175D3DCCD1}">
              <a14:hiddenFill xmlns:a14="http://schemas.microsoft.com/office/drawing/2010/main">
                <a:solidFill>
                  <a:srgbClr val="FFFFFF"/>
                </a:solidFill>
              </a14:hiddenFill>
            </a:ext>
          </a:extLst>
        </p:spPr>
      </p:pic>
      <p:sp>
        <p:nvSpPr>
          <p:cNvPr id="2" name="Symbol zastępczy numeru slajdu 1"/>
          <p:cNvSpPr>
            <a:spLocks noGrp="1"/>
          </p:cNvSpPr>
          <p:nvPr>
            <p:ph type="sldNum" sz="quarter" idx="12"/>
          </p:nvPr>
        </p:nvSpPr>
        <p:spPr/>
        <p:txBody>
          <a:bodyPr/>
          <a:lstStyle/>
          <a:p>
            <a:pPr>
              <a:defRPr/>
            </a:pPr>
            <a:fld id="{D8423F31-0950-43EB-AFF2-56D9B8731124}" type="slidenum">
              <a:rPr lang="pl-PL" smtClean="0"/>
              <a:pPr>
                <a:defRPr/>
              </a:pPr>
              <a:t>2</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17500" y="544513"/>
            <a:ext cx="8637588" cy="762000"/>
          </a:xfrm>
        </p:spPr>
        <p:txBody>
          <a:bodyPr/>
          <a:lstStyle/>
          <a:p>
            <a:pPr eaLnBrk="1" hangingPunct="1">
              <a:defRPr/>
            </a:pPr>
            <a:r>
              <a:rPr lang="pl-PL" b="1" u="sng" dirty="0">
                <a:latin typeface="Century Schoolbook CE" charset="-18"/>
                <a:cs typeface="Times New Roman" pitchFamily="18" charset="0"/>
              </a:rPr>
              <a:t> Przybliżenia słowne </a:t>
            </a:r>
            <a:r>
              <a:rPr lang="pl-PL" b="1" i="1" u="sng" dirty="0">
                <a:latin typeface="Century Schoolbook CE" charset="-18"/>
                <a:cs typeface="Times New Roman" pitchFamily="18" charset="0"/>
              </a:rPr>
              <a:t>-</a:t>
            </a:r>
          </a:p>
        </p:txBody>
      </p:sp>
      <p:sp>
        <p:nvSpPr>
          <p:cNvPr id="105475" name="Rectangle 3"/>
          <p:cNvSpPr>
            <a:spLocks noGrp="1" noChangeArrowheads="1"/>
          </p:cNvSpPr>
          <p:nvPr>
            <p:ph idx="1"/>
          </p:nvPr>
        </p:nvSpPr>
        <p:spPr/>
        <p:txBody>
          <a:bodyPr/>
          <a:lstStyle/>
          <a:p>
            <a:pPr eaLnBrk="1" hangingPunct="1"/>
            <a:r>
              <a:rPr lang="pl-PL" altLang="pl-PL" sz="2800" b="1" dirty="0">
                <a:latin typeface="Century Schoolbook CE"/>
                <a:cs typeface="Times New Roman" panose="02020603050405020304" pitchFamily="18" charset="0"/>
              </a:rPr>
              <a:t> </a:t>
            </a:r>
            <a:r>
              <a:rPr lang="pl-PL" altLang="pl-PL" sz="2800" b="1" i="1" dirty="0">
                <a:latin typeface="Century Schoolbook CE"/>
                <a:cs typeface="Times New Roman" panose="02020603050405020304" pitchFamily="18" charset="0"/>
              </a:rPr>
              <a:t>“dusze skrzypcowe = dusze muzyków,</a:t>
            </a:r>
          </a:p>
          <a:p>
            <a:pPr eaLnBrk="1" hangingPunct="1"/>
            <a:r>
              <a:rPr lang="pl-PL" altLang="pl-PL" sz="2800" b="1" i="1" dirty="0">
                <a:latin typeface="Century Schoolbook CE"/>
                <a:cs typeface="Times New Roman" panose="02020603050405020304" pitchFamily="18" charset="0"/>
              </a:rPr>
              <a:t>pieścić = piastować urząd,</a:t>
            </a:r>
          </a:p>
          <a:p>
            <a:pPr eaLnBrk="1" hangingPunct="1"/>
            <a:r>
              <a:rPr lang="pl-PL" altLang="pl-PL" sz="2800" b="1" i="1" dirty="0">
                <a:latin typeface="Century Schoolbook CE"/>
                <a:cs typeface="Times New Roman" panose="02020603050405020304" pitchFamily="18" charset="0"/>
              </a:rPr>
              <a:t> pokrewni ludzie = rodzice, </a:t>
            </a:r>
          </a:p>
          <a:p>
            <a:pPr eaLnBrk="1" hangingPunct="1"/>
            <a:r>
              <a:rPr lang="pl-PL" altLang="pl-PL" sz="2800" b="1" i="1" dirty="0">
                <a:latin typeface="Century Schoolbook CE"/>
                <a:cs typeface="Times New Roman" panose="02020603050405020304" pitchFamily="18" charset="0"/>
              </a:rPr>
              <a:t>choroba powietrzna = schizofrenia,</a:t>
            </a:r>
          </a:p>
          <a:p>
            <a:pPr eaLnBrk="1" hangingPunct="1"/>
            <a:r>
              <a:rPr lang="pl-PL" altLang="pl-PL" sz="2800" b="1" i="1" dirty="0">
                <a:latin typeface="Century Schoolbook CE"/>
                <a:cs typeface="Times New Roman" panose="02020603050405020304" pitchFamily="18" charset="0"/>
              </a:rPr>
              <a:t> romantyzuje = rzeźbi, </a:t>
            </a:r>
          </a:p>
          <a:p>
            <a:pPr eaLnBrk="1" hangingPunct="1"/>
            <a:r>
              <a:rPr lang="pl-PL" altLang="pl-PL" sz="2800" b="1" i="1" dirty="0">
                <a:latin typeface="Century Schoolbook CE"/>
                <a:cs typeface="Times New Roman" panose="02020603050405020304" pitchFamily="18" charset="0"/>
              </a:rPr>
              <a:t>samolot bez silnika = szybowiec,</a:t>
            </a:r>
          </a:p>
          <a:p>
            <a:pPr eaLnBrk="1" hangingPunct="1"/>
            <a:r>
              <a:rPr lang="pl-PL" altLang="pl-PL" sz="2800" b="1" i="1" dirty="0">
                <a:latin typeface="Century Schoolbook CE"/>
                <a:cs typeface="Times New Roman" panose="02020603050405020304" pitchFamily="18" charset="0"/>
              </a:rPr>
              <a:t> słup co słyszy = telefon.”</a:t>
            </a:r>
            <a:r>
              <a:rPr lang="pl-PL" altLang="pl-PL" sz="2800" dirty="0"/>
              <a:t> </a:t>
            </a:r>
          </a:p>
        </p:txBody>
      </p:sp>
      <p:sp>
        <p:nvSpPr>
          <p:cNvPr id="4" name="Symbol zastępczy numeru slajdu 5"/>
          <p:cNvSpPr>
            <a:spLocks noGrp="1"/>
          </p:cNvSpPr>
          <p:nvPr>
            <p:ph type="sldNum" sz="quarter" idx="12"/>
          </p:nvPr>
        </p:nvSpPr>
        <p:spPr/>
        <p:txBody>
          <a:bodyPr/>
          <a:lstStyle/>
          <a:p>
            <a:pPr>
              <a:defRPr/>
            </a:pPr>
            <a:fld id="{CA2DF597-783E-4ADF-8A3C-5343A2DFA7E5}" type="slidenum">
              <a:rPr lang="pl-PL"/>
              <a:pPr>
                <a:defRPr/>
              </a:pPr>
              <a:t>20</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defRPr/>
            </a:pPr>
            <a:r>
              <a:rPr lang="pl-PL" sz="4000" dirty="0"/>
              <a:t>Wyniki analizy czynnikowej kategorii skali </a:t>
            </a:r>
            <a:r>
              <a:rPr lang="en-US" sz="4000" dirty="0"/>
              <a:t>TLC </a:t>
            </a:r>
            <a:r>
              <a:rPr lang="pl-PL" sz="4000" dirty="0"/>
              <a:t>– czynnik 2</a:t>
            </a:r>
            <a:endParaRPr lang="en-US" dirty="0">
              <a:solidFill>
                <a:schemeClr val="tx1">
                  <a:lumMod val="75000"/>
                  <a:lumOff val="25000"/>
                </a:schemeClr>
              </a:solidFill>
            </a:endParaRPr>
          </a:p>
        </p:txBody>
      </p:sp>
      <p:sp>
        <p:nvSpPr>
          <p:cNvPr id="9220" name="Rectangle 4"/>
          <p:cNvSpPr>
            <a:spLocks noGrp="1" noChangeArrowheads="1"/>
          </p:cNvSpPr>
          <p:nvPr>
            <p:ph sz="half" idx="2"/>
          </p:nvPr>
        </p:nvSpPr>
        <p:spPr/>
        <p:txBody>
          <a:bodyPr rtlCol="0">
            <a:normAutofit/>
          </a:bodyPr>
          <a:lstStyle/>
          <a:p>
            <a:pPr marL="91440" indent="-91440" eaLnBrk="1" fontAlgn="auto" hangingPunct="1">
              <a:buFontTx/>
              <a:buNone/>
              <a:defRPr/>
            </a:pPr>
            <a:r>
              <a:rPr lang="pl-PL" sz="3600" b="1" dirty="0">
                <a:solidFill>
                  <a:schemeClr val="folHlink"/>
                </a:solidFill>
              </a:rPr>
              <a:t>Zaburzenia spójności na poziomie (i</a:t>
            </a:r>
            <a:r>
              <a:rPr lang="en-US" sz="3600" b="1" dirty="0" err="1">
                <a:solidFill>
                  <a:schemeClr val="folHlink"/>
                </a:solidFill>
              </a:rPr>
              <a:t>ncohesion</a:t>
            </a:r>
            <a:r>
              <a:rPr lang="pl-PL" sz="3600" b="1" dirty="0">
                <a:solidFill>
                  <a:schemeClr val="folHlink"/>
                </a:solidFill>
              </a:rPr>
              <a:t>)</a:t>
            </a:r>
            <a:r>
              <a:rPr lang="en-US" sz="3600" b="1" dirty="0">
                <a:solidFill>
                  <a:schemeClr val="folHlink"/>
                </a:solidFill>
              </a:rPr>
              <a:t> </a:t>
            </a:r>
            <a:r>
              <a:rPr lang="pl-PL" sz="2800" b="1" i="1" dirty="0">
                <a:solidFill>
                  <a:schemeClr val="tx1">
                    <a:lumMod val="75000"/>
                    <a:lumOff val="25000"/>
                  </a:schemeClr>
                </a:solidFill>
                <a:effectLst>
                  <a:outerShdw blurRad="38100" dist="38100" dir="2700000" algn="tl">
                    <a:srgbClr val="000000"/>
                  </a:outerShdw>
                </a:effectLst>
              </a:rPr>
              <a:t>rozkojarzenie </a:t>
            </a:r>
            <a:endParaRPr lang="en-US" sz="2800" b="1" i="1" dirty="0">
              <a:solidFill>
                <a:schemeClr val="tx1">
                  <a:lumMod val="75000"/>
                  <a:lumOff val="25000"/>
                </a:schemeClr>
              </a:solidFill>
              <a:effectLst>
                <a:outerShdw blurRad="38100" dist="38100" dir="2700000" algn="tl">
                  <a:srgbClr val="000000"/>
                </a:outerShdw>
              </a:effectLst>
            </a:endParaRPr>
          </a:p>
          <a:p>
            <a:pPr marL="91440" indent="-91440" eaLnBrk="1" fontAlgn="auto" hangingPunct="1">
              <a:defRPr/>
            </a:pPr>
            <a:r>
              <a:rPr lang="pl-PL" sz="2800" b="1" i="1" dirty="0">
                <a:effectLst>
                  <a:outerShdw blurRad="38100" dist="38100" dir="2700000" algn="tl">
                    <a:srgbClr val="000000"/>
                  </a:outerShdw>
                </a:effectLst>
              </a:rPr>
              <a:t>n</a:t>
            </a:r>
            <a:r>
              <a:rPr lang="pl-PL" sz="2800" b="1" i="1" dirty="0">
                <a:solidFill>
                  <a:schemeClr val="tx1">
                    <a:lumMod val="75000"/>
                    <a:lumOff val="25000"/>
                  </a:schemeClr>
                </a:solidFill>
                <a:effectLst>
                  <a:outerShdw blurRad="38100" dist="38100" dir="2700000" algn="tl">
                    <a:srgbClr val="000000"/>
                  </a:outerShdw>
                </a:effectLst>
              </a:rPr>
              <a:t>eologizmy </a:t>
            </a:r>
            <a:endParaRPr lang="en-US" sz="2800" b="1" dirty="0">
              <a:solidFill>
                <a:schemeClr val="tx1">
                  <a:lumMod val="75000"/>
                  <a:lumOff val="25000"/>
                </a:schemeClr>
              </a:solidFill>
              <a:effectLst>
                <a:outerShdw blurRad="38100" dist="38100" dir="2700000" algn="tl">
                  <a:srgbClr val="000000"/>
                </a:outerShdw>
              </a:effectLst>
            </a:endParaRPr>
          </a:p>
          <a:p>
            <a:pPr marL="91440" indent="-91440" eaLnBrk="1" fontAlgn="auto" hangingPunct="1">
              <a:defRPr/>
            </a:pPr>
            <a:r>
              <a:rPr lang="pl-PL" sz="2800" b="1" i="1" dirty="0">
                <a:solidFill>
                  <a:schemeClr val="tx1">
                    <a:lumMod val="75000"/>
                    <a:lumOff val="25000"/>
                  </a:schemeClr>
                </a:solidFill>
                <a:effectLst>
                  <a:outerShdw blurRad="38100" dist="38100" dir="2700000" algn="tl">
                    <a:srgbClr val="000000"/>
                  </a:outerShdw>
                </a:effectLst>
              </a:rPr>
              <a:t>dźwięczenie</a:t>
            </a:r>
            <a:endParaRPr lang="pl-PL" sz="2800" i="1" dirty="0">
              <a:solidFill>
                <a:schemeClr val="tx1">
                  <a:lumMod val="75000"/>
                  <a:lumOff val="25000"/>
                </a:schemeClr>
              </a:solidFill>
            </a:endParaRPr>
          </a:p>
        </p:txBody>
      </p:sp>
      <p:sp>
        <p:nvSpPr>
          <p:cNvPr id="2" name="Symbol zastępczy numeru slajdu 1"/>
          <p:cNvSpPr>
            <a:spLocks noGrp="1"/>
          </p:cNvSpPr>
          <p:nvPr>
            <p:ph type="sldNum" sz="quarter" idx="12"/>
          </p:nvPr>
        </p:nvSpPr>
        <p:spPr/>
        <p:txBody>
          <a:bodyPr/>
          <a:lstStyle/>
          <a:p>
            <a:pPr>
              <a:defRPr/>
            </a:pPr>
            <a:fld id="{3E7128FC-BDFD-4CA9-8EE9-B060C3FD30BB}" type="slidenum">
              <a:rPr lang="pl-PL" smtClean="0"/>
              <a:pPr>
                <a:defRPr/>
              </a:pPr>
              <a:t>21</a:t>
            </a:fld>
            <a:endParaRPr lang="pl-PL"/>
          </a:p>
        </p:txBody>
      </p:sp>
      <p:sp>
        <p:nvSpPr>
          <p:cNvPr id="3" name="Symbol zastępczy zawartości 2"/>
          <p:cNvSpPr>
            <a:spLocks noGrp="1"/>
          </p:cNvSpPr>
          <p:nvPr>
            <p:ph sz="half" idx="1"/>
          </p:nvPr>
        </p:nvSpPr>
        <p:spPr/>
        <p:txBody>
          <a:bodyPr>
            <a:normAutofit/>
          </a:bodyPr>
          <a:lstStyle/>
          <a:p>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left)">
                                      <p:cBhvr>
                                        <p:cTn id="7" dur="5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pPr eaLnBrk="1" fontAlgn="auto" hangingPunct="1">
              <a:spcAft>
                <a:spcPts val="0"/>
              </a:spcAft>
              <a:defRPr/>
            </a:pPr>
            <a:r>
              <a:rPr lang="pl-PL" sz="3200" dirty="0" err="1">
                <a:solidFill>
                  <a:schemeClr val="tx1">
                    <a:lumMod val="75000"/>
                    <a:lumOff val="25000"/>
                  </a:schemeClr>
                </a:solidFill>
              </a:rPr>
              <a:t>Incoherence</a:t>
            </a:r>
            <a:r>
              <a:rPr lang="pl-PL" sz="3200" dirty="0">
                <a:solidFill>
                  <a:schemeClr val="tx1">
                    <a:lumMod val="75000"/>
                    <a:lumOff val="25000"/>
                  </a:schemeClr>
                </a:solidFill>
              </a:rPr>
              <a:t> (</a:t>
            </a:r>
            <a:r>
              <a:rPr lang="pl-PL" sz="3200" dirty="0" err="1">
                <a:solidFill>
                  <a:schemeClr val="tx1">
                    <a:lumMod val="75000"/>
                    <a:lumOff val="25000"/>
                  </a:schemeClr>
                </a:solidFill>
              </a:rPr>
              <a:t>word</a:t>
            </a:r>
            <a:r>
              <a:rPr lang="pl-PL" sz="3200" dirty="0">
                <a:solidFill>
                  <a:schemeClr val="tx1">
                    <a:lumMod val="75000"/>
                    <a:lumOff val="25000"/>
                  </a:schemeClr>
                </a:solidFill>
              </a:rPr>
              <a:t> </a:t>
            </a:r>
            <a:r>
              <a:rPr lang="pl-PL" sz="3200" dirty="0" err="1">
                <a:solidFill>
                  <a:schemeClr val="tx1">
                    <a:lumMod val="75000"/>
                    <a:lumOff val="25000"/>
                  </a:schemeClr>
                </a:solidFill>
              </a:rPr>
              <a:t>salad</a:t>
            </a:r>
            <a:r>
              <a:rPr lang="pl-PL" sz="3200" dirty="0">
                <a:solidFill>
                  <a:schemeClr val="tx1">
                    <a:lumMod val="75000"/>
                    <a:lumOff val="25000"/>
                  </a:schemeClr>
                </a:solidFill>
              </a:rPr>
              <a:t>, </a:t>
            </a:r>
            <a:r>
              <a:rPr lang="pl-PL" sz="3200" dirty="0" err="1">
                <a:solidFill>
                  <a:schemeClr val="tx1">
                    <a:lumMod val="75000"/>
                    <a:lumOff val="25000"/>
                  </a:schemeClr>
                </a:solidFill>
              </a:rPr>
              <a:t>schizophasia</a:t>
            </a:r>
            <a:r>
              <a:rPr lang="pl-PL" sz="3200" dirty="0">
                <a:solidFill>
                  <a:schemeClr val="tx1">
                    <a:lumMod val="75000"/>
                    <a:lumOff val="25000"/>
                  </a:schemeClr>
                </a:solidFill>
              </a:rPr>
              <a:t>, </a:t>
            </a:r>
            <a:r>
              <a:rPr lang="pl-PL" sz="3200" dirty="0" err="1">
                <a:solidFill>
                  <a:schemeClr val="tx1">
                    <a:lumMod val="75000"/>
                    <a:lumOff val="25000"/>
                  </a:schemeClr>
                </a:solidFill>
              </a:rPr>
              <a:t>paragrammatism</a:t>
            </a:r>
            <a:r>
              <a:rPr lang="pl-PL" sz="3200" dirty="0">
                <a:solidFill>
                  <a:schemeClr val="tx1">
                    <a:lumMod val="75000"/>
                    <a:lumOff val="25000"/>
                  </a:schemeClr>
                </a:solidFill>
              </a:rPr>
              <a:t> )</a:t>
            </a:r>
            <a:br>
              <a:rPr lang="pl-PL" sz="3200" dirty="0">
                <a:solidFill>
                  <a:schemeClr val="tx1">
                    <a:lumMod val="75000"/>
                    <a:lumOff val="25000"/>
                  </a:schemeClr>
                </a:solidFill>
              </a:rPr>
            </a:br>
            <a:r>
              <a:rPr lang="pl-PL" sz="3200" dirty="0"/>
              <a:t>ROZKOJARZENIE </a:t>
            </a:r>
            <a:br>
              <a:rPr lang="pl-PL" sz="3200" dirty="0">
                <a:solidFill>
                  <a:schemeClr val="tx1">
                    <a:lumMod val="75000"/>
                    <a:lumOff val="25000"/>
                  </a:schemeClr>
                </a:solidFill>
              </a:rPr>
            </a:br>
            <a:endParaRPr lang="pl-PL" sz="3200" dirty="0">
              <a:solidFill>
                <a:schemeClr val="tx1">
                  <a:lumMod val="75000"/>
                  <a:lumOff val="25000"/>
                </a:schemeClr>
              </a:solidFill>
            </a:endParaRPr>
          </a:p>
        </p:txBody>
      </p:sp>
      <p:sp>
        <p:nvSpPr>
          <p:cNvPr id="2" name="Symbol zastępczy zawartości 1"/>
          <p:cNvSpPr>
            <a:spLocks noGrp="1"/>
          </p:cNvSpPr>
          <p:nvPr>
            <p:ph idx="1"/>
          </p:nvPr>
        </p:nvSpPr>
        <p:spPr/>
        <p:txBody>
          <a:bodyPr>
            <a:normAutofit lnSpcReduction="10000"/>
          </a:bodyPr>
          <a:lstStyle/>
          <a:p>
            <a:pPr marL="609600" indent="-609600">
              <a:lnSpc>
                <a:spcPct val="80000"/>
              </a:lnSpc>
            </a:pPr>
            <a:r>
              <a:rPr lang="pl-PL" sz="2600" dirty="0"/>
              <a:t>wzorzec mowy, w którym następuje istotne zaburzenie możliwość jej zrozumienia; rozkojarzenie jest powodowane przez różne mechanizmy, które mogą występować jednocześnie; wybór słów jest czasami zupełnie przypadkowy; czasami słowa cementujące (spójniki, zaimki ) są całkowicie usunięte; </a:t>
            </a:r>
            <a:r>
              <a:rPr lang="pl-PL" sz="2600" i="1" dirty="0"/>
              <a:t>rozkojarzenie</a:t>
            </a:r>
            <a:r>
              <a:rPr lang="pl-PL" sz="2600" dirty="0"/>
              <a:t> różni się od </a:t>
            </a:r>
            <a:r>
              <a:rPr lang="pl-PL" sz="2600" i="1" dirty="0"/>
              <a:t>zbaczania wypowiedzi</a:t>
            </a:r>
            <a:r>
              <a:rPr lang="pl-PL" sz="2600" dirty="0"/>
              <a:t>, że w </a:t>
            </a:r>
            <a:r>
              <a:rPr lang="pl-PL" sz="2600" i="1" dirty="0"/>
              <a:t>rozkojarzeniu</a:t>
            </a:r>
            <a:r>
              <a:rPr lang="pl-PL" sz="2600" dirty="0"/>
              <a:t> dochodzi do rozbicia na poziomie zdań, podczas gdy w </a:t>
            </a:r>
            <a:r>
              <a:rPr lang="pl-PL" sz="2600" i="1" dirty="0"/>
              <a:t>zbaczaniu </a:t>
            </a:r>
            <a:r>
              <a:rPr lang="pl-PL" sz="2600" dirty="0"/>
              <a:t>wypowiedzi struktury zdaniowe są zachowane, natomiast dochodzi do rozbicia związków pomiędzy zdaniami; znaczne rozkojarzenie określane jest mianem </a:t>
            </a:r>
            <a:r>
              <a:rPr lang="pl-PL" sz="2600" i="1" dirty="0"/>
              <a:t>„sałatki słownej’</a:t>
            </a:r>
            <a:endParaRPr lang="pl-PL" sz="2600" dirty="0"/>
          </a:p>
        </p:txBody>
      </p:sp>
      <p:sp>
        <p:nvSpPr>
          <p:cNvPr id="3" name="Symbol zastępczy numeru slajdu 2"/>
          <p:cNvSpPr>
            <a:spLocks noGrp="1"/>
          </p:cNvSpPr>
          <p:nvPr>
            <p:ph type="sldNum" sz="quarter" idx="12"/>
          </p:nvPr>
        </p:nvSpPr>
        <p:spPr/>
        <p:txBody>
          <a:bodyPr/>
          <a:lstStyle/>
          <a:p>
            <a:pPr>
              <a:defRPr/>
            </a:pPr>
            <a:fld id="{76A27C28-5534-4D21-B77C-3C000CC4407C}" type="slidenum">
              <a:rPr lang="pl-PL" smtClean="0"/>
              <a:pPr>
                <a:defRPr/>
              </a:pPr>
              <a:t>22</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pl-PL" sz="3800" b="1"/>
              <a:t>pytanie „moje hobby”</a:t>
            </a:r>
            <a:br>
              <a:rPr lang="pl-PL" sz="3800" i="1"/>
            </a:br>
            <a:endParaRPr lang="pl-PL" sz="3800" i="1"/>
          </a:p>
        </p:txBody>
      </p:sp>
      <p:sp>
        <p:nvSpPr>
          <p:cNvPr id="110595" name="Rectangle 3"/>
          <p:cNvSpPr>
            <a:spLocks noGrp="1" noChangeArrowheads="1"/>
          </p:cNvSpPr>
          <p:nvPr>
            <p:ph idx="1"/>
          </p:nvPr>
        </p:nvSpPr>
        <p:spPr/>
        <p:txBody>
          <a:bodyPr/>
          <a:lstStyle/>
          <a:p>
            <a:pPr eaLnBrk="1" hangingPunct="1">
              <a:lnSpc>
                <a:spcPct val="80000"/>
              </a:lnSpc>
            </a:pPr>
            <a:r>
              <a:rPr lang="pl-PL" altLang="pl-PL" sz="1800" i="1"/>
              <a:t>„</a:t>
            </a:r>
            <a:r>
              <a:rPr lang="pl-PL" altLang="pl-PL" sz="1800" i="1" u="sng"/>
              <a:t>interesuję się życiem seksualnym mrówek mrówek</a:t>
            </a:r>
            <a:r>
              <a:rPr lang="pl-PL" altLang="pl-PL" sz="1800" i="1"/>
              <a:t> pszczółka Maja taka </a:t>
            </a:r>
            <a:r>
              <a:rPr lang="pl-PL" altLang="pl-PL" sz="1800" i="1" u="sng"/>
              <a:t>rezolutna z panem doktorem nie mam żadnej mowy nie porozumiemy się </a:t>
            </a:r>
            <a:r>
              <a:rPr lang="pl-PL" altLang="pl-PL" sz="1800" i="1"/>
              <a:t>tak są ciekawsze ciekawsze </a:t>
            </a:r>
            <a:r>
              <a:rPr lang="pl-PL" altLang="pl-PL" sz="1800" i="1" u="sng"/>
              <a:t>bociany to wszystko po trochu i teatrem i sztuką Kolbergera wszystkim po trochę</a:t>
            </a:r>
            <a:r>
              <a:rPr lang="pl-PL" altLang="pl-PL" sz="1800" i="1"/>
              <a:t> no Boże kochany nie poganiaj mnie </a:t>
            </a:r>
            <a:r>
              <a:rPr lang="pl-PL" altLang="pl-PL" sz="1800" i="1" u="sng"/>
              <a:t>ubierałam się do kościoła malowałam</a:t>
            </a:r>
            <a:r>
              <a:rPr lang="pl-PL" altLang="pl-PL" sz="1800" i="1"/>
              <a:t> ubierać się malować się na roweryku jeździć czy na trapezie kadni </a:t>
            </a:r>
            <a:r>
              <a:rPr lang="pl-PL" altLang="pl-PL" sz="1800" i="1" u="sng"/>
              <a:t>kupił chłopczyki skurczybyki cholery</a:t>
            </a:r>
            <a:r>
              <a:rPr lang="pl-PL" altLang="pl-PL" sz="1800" i="1"/>
              <a:t> tylko ja ja jak z tym kierowcą to zaraz mi odbiło </a:t>
            </a:r>
            <a:r>
              <a:rPr lang="pl-PL" altLang="pl-PL" sz="1800" i="1" u="sng"/>
              <a:t>to on był zacny tam gdzieś się wywiadywał</a:t>
            </a:r>
            <a:r>
              <a:rPr lang="pl-PL" altLang="pl-PL" sz="1800" i="1"/>
              <a:t> tam się poprawiałam po prostu nie pasowałam nie pasowała fotografia do mojego krajobrazu </a:t>
            </a:r>
            <a:r>
              <a:rPr lang="pl-PL" altLang="pl-PL" sz="1800" i="1" u="sng"/>
              <a:t>no musiałam to ponieść </a:t>
            </a:r>
            <a:r>
              <a:rPr lang="pl-PL" altLang="pl-PL" sz="1800" i="1"/>
              <a:t>najładniejszy </a:t>
            </a:r>
            <a:r>
              <a:rPr lang="pl-PL" altLang="pl-PL" sz="1800" i="1" u="sng"/>
              <a:t>wiersz mam osiemnaście hektarów ziemi i osiemnaście hekterów i niczym</a:t>
            </a:r>
            <a:r>
              <a:rPr lang="pl-PL" altLang="pl-PL" sz="1800" i="1"/>
              <a:t> . niczym panem doktorem C</a:t>
            </a:r>
            <a:r>
              <a:rPr lang="pl-PL" altLang="pl-PL" sz="1800" i="1" u="sng"/>
              <a:t>.  nie robiłam nic robótkach szydełku</a:t>
            </a:r>
            <a:r>
              <a:rPr lang="pl-PL" altLang="pl-PL" sz="1800" i="1"/>
              <a:t> nie mogłam mieć ograniczony zakres działania </a:t>
            </a:r>
            <a:r>
              <a:rPr lang="pl-PL" altLang="pl-PL" sz="1800" i="1" u="sng"/>
              <a:t>o gdyby iść na pole na pole na dwór które to pole idź</a:t>
            </a:r>
            <a:r>
              <a:rPr lang="pl-PL" altLang="pl-PL" sz="1800" i="1"/>
              <a:t> czytałam dziewczynę o zielonych oczach  </a:t>
            </a:r>
            <a:r>
              <a:rPr lang="pl-PL" altLang="pl-PL" sz="1800" i="1" u="sng"/>
              <a:t>nic nikomu nie do śmiechu jak ci wykorzystywał dziewczynę dorosły mężczyzna z Finlandii </a:t>
            </a:r>
            <a:r>
              <a:rPr lang="pl-PL" altLang="pl-PL" sz="1800" i="1"/>
              <a:t>tylko to czytam </a:t>
            </a:r>
            <a:r>
              <a:rPr lang="pl-PL" altLang="pl-PL" sz="1800" i="1" u="sng"/>
              <a:t>jakie mam pan oczy też zielone</a:t>
            </a:r>
            <a:r>
              <a:rPr lang="pl-PL" altLang="pl-PL" sz="1800" i="1"/>
              <a:t>  ”</a:t>
            </a:r>
          </a:p>
        </p:txBody>
      </p:sp>
      <p:sp>
        <p:nvSpPr>
          <p:cNvPr id="5" name="Symbol zastępczy numeru slajdu 4"/>
          <p:cNvSpPr>
            <a:spLocks noGrp="1"/>
          </p:cNvSpPr>
          <p:nvPr>
            <p:ph type="sldNum" sz="quarter" idx="12"/>
          </p:nvPr>
        </p:nvSpPr>
        <p:spPr/>
        <p:txBody>
          <a:bodyPr/>
          <a:lstStyle/>
          <a:p>
            <a:pPr>
              <a:defRPr/>
            </a:pPr>
            <a:fld id="{8587E39D-7B17-47A8-94C6-D56288B2A02A}" type="slidenum">
              <a:rPr lang="pl-PL"/>
              <a:pPr>
                <a:defRPr/>
              </a:pPr>
              <a:t>23</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4"/>
          <p:cNvSpPr>
            <a:spLocks noGrp="1"/>
          </p:cNvSpPr>
          <p:nvPr>
            <p:ph type="ftr" sz="quarter" idx="10"/>
          </p:nvPr>
        </p:nvSpPr>
        <p:spPr/>
        <p:txBody>
          <a:bodyPr/>
          <a:lstStyle/>
          <a:p>
            <a:r>
              <a:rPr lang="pl-PL"/>
              <a:t>neurologopedia 2005</a:t>
            </a:r>
          </a:p>
        </p:txBody>
      </p:sp>
      <p:sp>
        <p:nvSpPr>
          <p:cNvPr id="6" name="Symbol zastępczy numeru slajdu 5"/>
          <p:cNvSpPr>
            <a:spLocks noGrp="1"/>
          </p:cNvSpPr>
          <p:nvPr>
            <p:ph type="sldNum" sz="quarter" idx="11"/>
          </p:nvPr>
        </p:nvSpPr>
        <p:spPr/>
        <p:txBody>
          <a:bodyPr/>
          <a:lstStyle/>
          <a:p>
            <a:fld id="{6D4FA7D4-E4E1-4760-BCB2-B1BD1F50FC88}" type="slidenum">
              <a:rPr lang="pl-PL"/>
              <a:pPr/>
              <a:t>24</a:t>
            </a:fld>
            <a:endParaRPr lang="pl-PL"/>
          </a:p>
        </p:txBody>
      </p:sp>
      <p:sp>
        <p:nvSpPr>
          <p:cNvPr id="134146" name="Rectangle 2"/>
          <p:cNvSpPr>
            <a:spLocks noGrp="1" noChangeArrowheads="1"/>
          </p:cNvSpPr>
          <p:nvPr>
            <p:ph type="title"/>
          </p:nvPr>
        </p:nvSpPr>
        <p:spPr/>
        <p:txBody>
          <a:bodyPr/>
          <a:lstStyle/>
          <a:p>
            <a:r>
              <a:rPr lang="pl-PL" b="1">
                <a:latin typeface="Times New Roman" pitchFamily="18" charset="0"/>
                <a:cs typeface="Times New Roman" pitchFamily="18" charset="0"/>
              </a:rPr>
              <a:t>Neologizmy (N)</a:t>
            </a:r>
          </a:p>
        </p:txBody>
      </p:sp>
      <p:sp>
        <p:nvSpPr>
          <p:cNvPr id="134147" name="Rectangle 3"/>
          <p:cNvSpPr>
            <a:spLocks noGrp="1" noChangeArrowheads="1"/>
          </p:cNvSpPr>
          <p:nvPr>
            <p:ph type="body" sz="half" idx="1"/>
          </p:nvPr>
        </p:nvSpPr>
        <p:spPr/>
        <p:txBody>
          <a:bodyPr>
            <a:normAutofit fontScale="92500" lnSpcReduction="20000"/>
          </a:bodyPr>
          <a:lstStyle/>
          <a:p>
            <a:pPr>
              <a:lnSpc>
                <a:spcPct val="90000"/>
              </a:lnSpc>
              <a:buFont typeface="Wingdings" pitchFamily="2" charset="2"/>
              <a:buNone/>
            </a:pPr>
            <a:endParaRPr lang="pl-PL" sz="2400" b="1" u="sng">
              <a:latin typeface="Century Schoolbook CE" charset="-18"/>
              <a:cs typeface="Times New Roman" pitchFamily="18" charset="0"/>
            </a:endParaRPr>
          </a:p>
          <a:p>
            <a:pPr>
              <a:lnSpc>
                <a:spcPct val="90000"/>
              </a:lnSpc>
            </a:pPr>
            <a:r>
              <a:rPr lang="pl-PL" sz="2000" b="1">
                <a:cs typeface="Times New Roman" pitchFamily="18" charset="0"/>
              </a:rPr>
              <a:t>Opis fenomenu: </a:t>
            </a:r>
            <a:r>
              <a:rPr lang="pl-PL" sz="2000" u="sng">
                <a:cs typeface="Times New Roman" pitchFamily="18" charset="0"/>
              </a:rPr>
              <a:t>Neologizmy - </a:t>
            </a:r>
            <a:r>
              <a:rPr lang="pl-PL" sz="2000">
                <a:cs typeface="Times New Roman" pitchFamily="18" charset="0"/>
              </a:rPr>
              <a:t>są tutaj definiowane jako całkowicie nowe słowa, którego znaczenie nie jest znane.</a:t>
            </a:r>
          </a:p>
          <a:p>
            <a:pPr>
              <a:lnSpc>
                <a:spcPct val="90000"/>
              </a:lnSpc>
            </a:pPr>
            <a:r>
              <a:rPr lang="pl-PL" sz="2000">
                <a:cs typeface="Times New Roman" pitchFamily="18" charset="0"/>
              </a:rPr>
              <a:t>Sposób oceny:</a:t>
            </a:r>
          </a:p>
          <a:p>
            <a:pPr>
              <a:lnSpc>
                <a:spcPct val="90000"/>
              </a:lnSpc>
            </a:pPr>
            <a:r>
              <a:rPr lang="pl-PL" sz="2000">
                <a:cs typeface="Times New Roman" pitchFamily="18" charset="0"/>
              </a:rPr>
              <a:t>0.</a:t>
            </a:r>
            <a:r>
              <a:rPr lang="pl-PL" sz="2000">
                <a:latin typeface="Times New Roman" pitchFamily="18" charset="0"/>
                <a:cs typeface="Times New Roman" pitchFamily="18" charset="0"/>
              </a:rPr>
              <a:t>      </a:t>
            </a:r>
            <a:r>
              <a:rPr lang="pl-PL" sz="2000">
                <a:cs typeface="Times New Roman" pitchFamily="18" charset="0"/>
              </a:rPr>
              <a:t>brak objawu</a:t>
            </a:r>
          </a:p>
          <a:p>
            <a:pPr>
              <a:lnSpc>
                <a:spcPct val="90000"/>
              </a:lnSpc>
            </a:pPr>
            <a:r>
              <a:rPr lang="pl-PL" sz="2000">
                <a:cs typeface="Times New Roman" pitchFamily="18" charset="0"/>
              </a:rPr>
              <a:t>1.</a:t>
            </a:r>
            <a:r>
              <a:rPr lang="pl-PL" sz="2000">
                <a:latin typeface="Times New Roman" pitchFamily="18" charset="0"/>
                <a:cs typeface="Times New Roman" pitchFamily="18" charset="0"/>
              </a:rPr>
              <a:t>      </a:t>
            </a:r>
            <a:r>
              <a:rPr lang="pl-PL" sz="2000">
                <a:cs typeface="Times New Roman" pitchFamily="18" charset="0"/>
              </a:rPr>
              <a:t>łagodne neologizmy; 1 fenomen N w rozmowie</a:t>
            </a:r>
          </a:p>
          <a:p>
            <a:pPr>
              <a:lnSpc>
                <a:spcPct val="90000"/>
              </a:lnSpc>
            </a:pPr>
            <a:r>
              <a:rPr lang="pl-PL" sz="2000">
                <a:cs typeface="Times New Roman" pitchFamily="18" charset="0"/>
              </a:rPr>
              <a:t>2.</a:t>
            </a:r>
            <a:r>
              <a:rPr lang="pl-PL" sz="2000">
                <a:latin typeface="Times New Roman" pitchFamily="18" charset="0"/>
                <a:cs typeface="Times New Roman" pitchFamily="18" charset="0"/>
              </a:rPr>
              <a:t>      </a:t>
            </a:r>
            <a:r>
              <a:rPr lang="pl-PL" sz="2000">
                <a:cs typeface="Times New Roman" pitchFamily="18" charset="0"/>
              </a:rPr>
              <a:t>znaczne neologizmy; 2-4 fenomeny w rozmowie</a:t>
            </a:r>
          </a:p>
          <a:p>
            <a:pPr>
              <a:lnSpc>
                <a:spcPct val="90000"/>
              </a:lnSpc>
            </a:pPr>
            <a:r>
              <a:rPr lang="pl-PL" sz="2000">
                <a:cs typeface="Times New Roman" pitchFamily="18" charset="0"/>
              </a:rPr>
              <a:t>ciężkie neologizmy; &gt;4 fenomeny w rozmowie</a:t>
            </a:r>
            <a:r>
              <a:rPr lang="pl-PL" sz="2000"/>
              <a:t> </a:t>
            </a:r>
          </a:p>
        </p:txBody>
      </p:sp>
      <p:sp>
        <p:nvSpPr>
          <p:cNvPr id="134148" name="Rectangle 4"/>
          <p:cNvSpPr>
            <a:spLocks noGrp="1" noChangeArrowheads="1"/>
          </p:cNvSpPr>
          <p:nvPr>
            <p:ph type="body" sz="half" idx="2"/>
          </p:nvPr>
        </p:nvSpPr>
        <p:spPr/>
        <p:txBody>
          <a:bodyPr/>
          <a:lstStyle/>
          <a:p>
            <a:r>
              <a:rPr lang="pl-PL" i="1">
                <a:latin typeface="Times New Roman" pitchFamily="18" charset="0"/>
                <a:cs typeface="Times New Roman" pitchFamily="18" charset="0"/>
              </a:rPr>
              <a:t> „hipnoteza</a:t>
            </a:r>
            <a:endParaRPr lang="pl-PL" b="1" u="sng">
              <a:latin typeface="Century Schoolbook CE" charset="-18"/>
              <a:cs typeface="Times New Roman" pitchFamily="18" charset="0"/>
            </a:endParaRPr>
          </a:p>
          <a:p>
            <a:r>
              <a:rPr lang="pl-PL" i="1">
                <a:latin typeface="Times New Roman" pitchFamily="18" charset="0"/>
                <a:cs typeface="Times New Roman" pitchFamily="18" charset="0"/>
              </a:rPr>
              <a:t>kurzość</a:t>
            </a:r>
            <a:endParaRPr lang="pl-PL" b="1" u="sng">
              <a:latin typeface="Century Schoolbook CE" charset="-18"/>
              <a:cs typeface="Times New Roman" pitchFamily="18" charset="0"/>
            </a:endParaRPr>
          </a:p>
          <a:p>
            <a:r>
              <a:rPr lang="pl-PL" i="1">
                <a:latin typeface="Times New Roman" pitchFamily="18" charset="0"/>
                <a:cs typeface="Times New Roman" pitchFamily="18" charset="0"/>
              </a:rPr>
              <a:t>chcę być ust</a:t>
            </a:r>
            <a:endParaRPr lang="pl-PL" b="1" u="sng">
              <a:latin typeface="Century Schoolbook CE" charset="-18"/>
              <a:cs typeface="Times New Roman" pitchFamily="18" charset="0"/>
            </a:endParaRPr>
          </a:p>
          <a:p>
            <a:r>
              <a:rPr lang="pl-PL" i="1">
                <a:latin typeface="Times New Roman" pitchFamily="18" charset="0"/>
                <a:cs typeface="Times New Roman" pitchFamily="18" charset="0"/>
              </a:rPr>
              <a:t>niezależnianki</a:t>
            </a:r>
            <a:endParaRPr lang="pl-PL" b="1" u="sng">
              <a:latin typeface="Century Schoolbook CE" charset="-18"/>
              <a:cs typeface="Times New Roman" pitchFamily="18" charset="0"/>
            </a:endParaRPr>
          </a:p>
          <a:p>
            <a:r>
              <a:rPr lang="pl-PL" i="1">
                <a:latin typeface="Times New Roman" pitchFamily="18" charset="0"/>
                <a:cs typeface="Times New Roman" pitchFamily="18" charset="0"/>
              </a:rPr>
              <a:t>renegulacjo</a:t>
            </a:r>
            <a:endParaRPr lang="pl-PL" b="1" u="sng">
              <a:latin typeface="Century Schoolbook CE" charset="-18"/>
              <a:cs typeface="Times New Roman" pitchFamily="18" charset="0"/>
            </a:endParaRPr>
          </a:p>
          <a:p>
            <a:r>
              <a:rPr lang="pl-PL" i="1">
                <a:latin typeface="Times New Roman" pitchFamily="18" charset="0"/>
                <a:cs typeface="Times New Roman" pitchFamily="18" charset="0"/>
              </a:rPr>
              <a:t>solistyczno”</a:t>
            </a:r>
            <a:endParaRPr lang="pl-PL" b="1" u="sng">
              <a:latin typeface="Century Schoolbook CE" charset="-18"/>
              <a:cs typeface="Times New Roman" pitchFamily="18" charset="0"/>
            </a:endParaRPr>
          </a:p>
          <a:p>
            <a:pPr>
              <a:buFont typeface="Wingdings" pitchFamily="2" charset="2"/>
              <a:buNone/>
            </a:pPr>
            <a:endParaRPr lang="pl-PL"/>
          </a:p>
        </p:txBody>
      </p:sp>
    </p:spTree>
    <p:extLst>
      <p:ext uri="{BB962C8B-B14F-4D97-AF65-F5344CB8AC3E}">
        <p14:creationId xmlns:p14="http://schemas.microsoft.com/office/powerpoint/2010/main" val="26358176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pl-PL" b="1" u="sng" dirty="0">
                <a:latin typeface="Century Schoolbook CE" charset="-18"/>
                <a:cs typeface="Times New Roman" pitchFamily="18" charset="0"/>
              </a:rPr>
              <a:t> Dźwięczenie</a:t>
            </a:r>
            <a:r>
              <a:rPr lang="pl-PL" b="1" i="1" dirty="0">
                <a:latin typeface="Century Schoolbook CE" charset="-18"/>
                <a:cs typeface="Times New Roman" pitchFamily="18" charset="0"/>
              </a:rPr>
              <a:t> </a:t>
            </a:r>
            <a:r>
              <a:rPr lang="pl-PL" b="1" dirty="0">
                <a:latin typeface="Century Schoolbook CE" charset="-18"/>
                <a:cs typeface="Times New Roman" pitchFamily="18" charset="0"/>
              </a:rPr>
              <a:t>[</a:t>
            </a:r>
            <a:r>
              <a:rPr lang="pl-PL" b="1" dirty="0" err="1">
                <a:latin typeface="Century Schoolbook CE" charset="-18"/>
                <a:cs typeface="Times New Roman" pitchFamily="18" charset="0"/>
              </a:rPr>
              <a:t>clanging</a:t>
            </a:r>
            <a:r>
              <a:rPr lang="pl-PL" b="1" dirty="0">
                <a:latin typeface="Century Schoolbook CE" charset="-18"/>
                <a:cs typeface="Times New Roman" pitchFamily="18" charset="0"/>
              </a:rPr>
              <a:t>]</a:t>
            </a:r>
          </a:p>
        </p:txBody>
      </p:sp>
      <p:sp>
        <p:nvSpPr>
          <p:cNvPr id="115715" name="Rectangle 3"/>
          <p:cNvSpPr>
            <a:spLocks noGrp="1" noChangeArrowheads="1"/>
          </p:cNvSpPr>
          <p:nvPr>
            <p:ph sz="half" idx="1"/>
          </p:nvPr>
        </p:nvSpPr>
        <p:spPr/>
        <p:txBody>
          <a:bodyPr>
            <a:normAutofit lnSpcReduction="10000"/>
          </a:bodyPr>
          <a:lstStyle/>
          <a:p>
            <a:pPr eaLnBrk="1" hangingPunct="1"/>
            <a:endParaRPr lang="pl-PL" altLang="pl-PL" dirty="0">
              <a:cs typeface="Times New Roman" panose="02020603050405020304" pitchFamily="18" charset="0"/>
            </a:endParaRPr>
          </a:p>
          <a:p>
            <a:pPr eaLnBrk="1" hangingPunct="1"/>
            <a:r>
              <a:rPr lang="pl-PL" altLang="pl-PL" b="1" i="1" dirty="0">
                <a:latin typeface="Century Schoolbook CE"/>
                <a:cs typeface="Times New Roman" panose="02020603050405020304" pitchFamily="18" charset="0"/>
              </a:rPr>
              <a:t>“Chrystusa zawsze poznam panie doktorze odkryłem reinkarnację Chrystus </a:t>
            </a:r>
            <a:r>
              <a:rPr lang="pl-PL" altLang="pl-PL" b="1" i="1" dirty="0" err="1">
                <a:latin typeface="Century Schoolbook CE"/>
                <a:cs typeface="Times New Roman" panose="02020603050405020304" pitchFamily="18" charset="0"/>
              </a:rPr>
              <a:t>krystus</a:t>
            </a:r>
            <a:r>
              <a:rPr lang="pl-PL" altLang="pl-PL" b="1" i="1" dirty="0">
                <a:latin typeface="Century Schoolbook CE"/>
                <a:cs typeface="Times New Roman" panose="02020603050405020304" pitchFamily="18" charset="0"/>
              </a:rPr>
              <a:t> chrzcić </a:t>
            </a:r>
            <a:r>
              <a:rPr lang="pl-PL" altLang="pl-PL" b="1" i="1" dirty="0" err="1">
                <a:latin typeface="Century Schoolbook CE"/>
                <a:cs typeface="Times New Roman" panose="02020603050405020304" pitchFamily="18" charset="0"/>
              </a:rPr>
              <a:t>krcić</a:t>
            </a:r>
            <a:r>
              <a:rPr lang="pl-PL" altLang="pl-PL" b="1" i="1" dirty="0">
                <a:latin typeface="Century Schoolbook CE"/>
                <a:cs typeface="Times New Roman" panose="02020603050405020304" pitchFamily="18" charset="0"/>
              </a:rPr>
              <a:t> chrzest </a:t>
            </a:r>
            <a:r>
              <a:rPr lang="pl-PL" altLang="pl-PL" b="1" i="1" dirty="0" err="1">
                <a:latin typeface="Century Schoolbook CE"/>
                <a:cs typeface="Times New Roman" panose="02020603050405020304" pitchFamily="18" charset="0"/>
              </a:rPr>
              <a:t>krzest</a:t>
            </a:r>
            <a:r>
              <a:rPr lang="pl-PL" altLang="pl-PL" b="1" i="1" dirty="0">
                <a:latin typeface="Century Schoolbook CE"/>
                <a:cs typeface="Times New Roman" panose="02020603050405020304" pitchFamily="18" charset="0"/>
              </a:rPr>
              <a:t> </a:t>
            </a:r>
            <a:r>
              <a:rPr lang="pl-PL" altLang="pl-PL" b="1" i="1" dirty="0" err="1">
                <a:latin typeface="Century Schoolbook CE"/>
                <a:cs typeface="Times New Roman" panose="02020603050405020304" pitchFamily="18" charset="0"/>
              </a:rPr>
              <a:t>chriszna</a:t>
            </a:r>
            <a:r>
              <a:rPr lang="pl-PL" altLang="pl-PL" b="1" i="1" dirty="0">
                <a:latin typeface="Century Schoolbook CE"/>
                <a:cs typeface="Times New Roman" panose="02020603050405020304" pitchFamily="18" charset="0"/>
              </a:rPr>
              <a:t> Kriszna Chrystus </a:t>
            </a:r>
            <a:r>
              <a:rPr lang="pl-PL" altLang="pl-PL" b="1" i="1" dirty="0" err="1">
                <a:latin typeface="Century Schoolbook CE"/>
                <a:cs typeface="Times New Roman" panose="02020603050405020304" pitchFamily="18" charset="0"/>
              </a:rPr>
              <a:t>Krystus</a:t>
            </a:r>
            <a:r>
              <a:rPr lang="pl-PL" altLang="pl-PL" b="1" i="1" dirty="0">
                <a:latin typeface="Century Schoolbook CE"/>
                <a:cs typeface="Times New Roman" panose="02020603050405020304" pitchFamily="18" charset="0"/>
              </a:rPr>
              <a:t>.”</a:t>
            </a:r>
          </a:p>
          <a:p>
            <a:pPr eaLnBrk="1" hangingPunct="1"/>
            <a:endParaRPr lang="pl-PL" altLang="pl-PL" b="1" i="1" dirty="0">
              <a:latin typeface="Century Schoolbook CE"/>
              <a:cs typeface="Times New Roman" panose="02020603050405020304" pitchFamily="18" charset="0"/>
            </a:endParaRPr>
          </a:p>
          <a:p>
            <a:pPr eaLnBrk="1" hangingPunct="1"/>
            <a:r>
              <a:rPr lang="pl-PL" altLang="pl-PL" sz="2600" b="1" i="1" dirty="0">
                <a:effectLst>
                  <a:outerShdw blurRad="38100" dist="38100" dir="2700000" algn="tl">
                    <a:srgbClr val="000000">
                      <a:alpha val="43137"/>
                    </a:srgbClr>
                  </a:outerShdw>
                </a:effectLst>
                <a:cs typeface="Times New Roman" panose="02020603050405020304" pitchFamily="18" charset="0"/>
              </a:rPr>
              <a:t>„bo to się wiąże z treścią</a:t>
            </a:r>
          </a:p>
          <a:p>
            <a:pPr eaLnBrk="1" hangingPunct="1"/>
            <a:r>
              <a:rPr lang="pl-PL" altLang="pl-PL" sz="2600" b="1" i="1" dirty="0">
                <a:effectLst>
                  <a:outerShdw blurRad="38100" dist="38100" dir="2700000" algn="tl">
                    <a:srgbClr val="000000">
                      <a:alpha val="43137"/>
                    </a:srgbClr>
                  </a:outerShdw>
                </a:effectLst>
                <a:cs typeface="Times New Roman" panose="02020603050405020304" pitchFamily="18" charset="0"/>
              </a:rPr>
              <a:t>Teścia”</a:t>
            </a:r>
          </a:p>
          <a:p>
            <a:pPr eaLnBrk="1" hangingPunct="1"/>
            <a:r>
              <a:rPr lang="pl-PL" altLang="pl-PL" sz="2600" b="1" i="1" dirty="0">
                <a:effectLst>
                  <a:outerShdw blurRad="38100" dist="38100" dir="2700000" algn="tl">
                    <a:srgbClr val="000000">
                      <a:alpha val="43137"/>
                    </a:srgbClr>
                  </a:outerShdw>
                </a:effectLst>
                <a:cs typeface="Times New Roman" panose="02020603050405020304" pitchFamily="18" charset="0"/>
              </a:rPr>
              <a:t>„klucz poprzez skurcz”  </a:t>
            </a:r>
          </a:p>
          <a:p>
            <a:pPr eaLnBrk="1" hangingPunct="1"/>
            <a:endParaRPr lang="pl-PL" altLang="pl-PL" dirty="0">
              <a:cs typeface="Times New Roman" panose="02020603050405020304" pitchFamily="18" charset="0"/>
            </a:endParaRPr>
          </a:p>
          <a:p>
            <a:pPr eaLnBrk="1" hangingPunct="1"/>
            <a:endParaRPr lang="pl-PL" altLang="pl-PL" dirty="0">
              <a:cs typeface="Times New Roman" panose="02020603050405020304" pitchFamily="18" charset="0"/>
            </a:endParaRPr>
          </a:p>
          <a:p>
            <a:pPr eaLnBrk="1" hangingPunct="1"/>
            <a:endParaRPr lang="pl-PL" altLang="pl-PL" dirty="0"/>
          </a:p>
        </p:txBody>
      </p:sp>
      <p:sp>
        <p:nvSpPr>
          <p:cNvPr id="2" name="Symbol zastępczy zawartości 1"/>
          <p:cNvSpPr>
            <a:spLocks noGrp="1"/>
          </p:cNvSpPr>
          <p:nvPr>
            <p:ph sz="half" idx="2"/>
          </p:nvPr>
        </p:nvSpPr>
        <p:spPr/>
        <p:txBody>
          <a:bodyPr>
            <a:normAutofit lnSpcReduction="10000"/>
          </a:bodyPr>
          <a:lstStyle/>
          <a:p>
            <a:r>
              <a:rPr lang="pl-PL" sz="2400" dirty="0"/>
              <a:t>wzorzec mowy, w którym raczej podobieństwo dźwiękowe, a nie znaczenia wyrazów decydują o ich wyborze, tak, że zrozumiałość wypowiedzi jest znacząco pogorszona. Wypowiedź może się również opierać na rymowaniu. </a:t>
            </a:r>
          </a:p>
        </p:txBody>
      </p:sp>
      <p:sp>
        <p:nvSpPr>
          <p:cNvPr id="4" name="Symbol zastępczy numeru slajdu 5"/>
          <p:cNvSpPr>
            <a:spLocks noGrp="1"/>
          </p:cNvSpPr>
          <p:nvPr>
            <p:ph type="sldNum" sz="quarter" idx="12"/>
          </p:nvPr>
        </p:nvSpPr>
        <p:spPr/>
        <p:txBody>
          <a:bodyPr/>
          <a:lstStyle/>
          <a:p>
            <a:pPr>
              <a:defRPr/>
            </a:pPr>
            <a:fld id="{0AAA7DC7-A400-4DD5-AA2F-FC97B8D9EA97}" type="slidenum">
              <a:rPr lang="pl-PL"/>
              <a:pPr>
                <a:defRPr/>
              </a:pPr>
              <a:t>25</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pl-PL" altLang="pl-PL" dirty="0"/>
              <a:t>Kognitywne korelaty zaburzeń językowych w schizofrenii</a:t>
            </a:r>
            <a:endParaRPr lang="en-US" altLang="pl-PL" dirty="0"/>
          </a:p>
        </p:txBody>
      </p:sp>
      <p:sp>
        <p:nvSpPr>
          <p:cNvPr id="30723" name="Rectangle 3"/>
          <p:cNvSpPr>
            <a:spLocks noGrp="1" noChangeArrowheads="1"/>
          </p:cNvSpPr>
          <p:nvPr>
            <p:ph idx="1"/>
          </p:nvPr>
        </p:nvSpPr>
        <p:spPr/>
        <p:txBody>
          <a:bodyPr/>
          <a:lstStyle/>
          <a:p>
            <a:endParaRPr lang="en-US" altLang="pl-PL" dirty="0"/>
          </a:p>
          <a:p>
            <a:r>
              <a:rPr lang="pl-PL" altLang="pl-PL" sz="3600" dirty="0"/>
              <a:t>Liczba błędów w skali </a:t>
            </a:r>
            <a:r>
              <a:rPr lang="en-US" altLang="pl-PL" sz="3600" dirty="0"/>
              <a:t>WCST</a:t>
            </a:r>
          </a:p>
          <a:p>
            <a:r>
              <a:rPr lang="pl-PL" altLang="pl-PL" sz="3600" dirty="0"/>
              <a:t>Uboga </a:t>
            </a:r>
            <a:r>
              <a:rPr lang="pl-PL" altLang="pl-PL" sz="3600" dirty="0" err="1"/>
              <a:t>fluencja</a:t>
            </a:r>
            <a:r>
              <a:rPr lang="pl-PL" altLang="pl-PL" sz="3600" dirty="0"/>
              <a:t> słowna </a:t>
            </a:r>
            <a:endParaRPr lang="en-US" altLang="pl-PL" sz="3600" dirty="0"/>
          </a:p>
          <a:p>
            <a:r>
              <a:rPr lang="pl-PL" altLang="pl-PL" sz="3600" dirty="0"/>
              <a:t>Pogorszenie rozumienia przysłów i metafor </a:t>
            </a:r>
            <a:endParaRPr lang="en-US" altLang="pl-PL" sz="3600" dirty="0"/>
          </a:p>
        </p:txBody>
      </p:sp>
      <p:sp>
        <p:nvSpPr>
          <p:cNvPr id="2" name="Symbol zastępczy numeru slajdu 1"/>
          <p:cNvSpPr>
            <a:spLocks noGrp="1"/>
          </p:cNvSpPr>
          <p:nvPr>
            <p:ph type="sldNum" sz="quarter" idx="12"/>
          </p:nvPr>
        </p:nvSpPr>
        <p:spPr/>
        <p:txBody>
          <a:bodyPr/>
          <a:lstStyle/>
          <a:p>
            <a:pPr>
              <a:defRPr/>
            </a:pPr>
            <a:fld id="{B4D44A11-A466-4534-A0B0-BEBD14B27CCB}" type="slidenum">
              <a:rPr lang="pl-PL" smtClean="0"/>
              <a:pPr>
                <a:defRPr/>
              </a:pPr>
              <a:t>26</a:t>
            </a:fld>
            <a:endParaRPr lang="pl-PL"/>
          </a:p>
        </p:txBody>
      </p:sp>
    </p:spTree>
    <p:extLst>
      <p:ext uri="{BB962C8B-B14F-4D97-AF65-F5344CB8AC3E}">
        <p14:creationId xmlns:p14="http://schemas.microsoft.com/office/powerpoint/2010/main" val="13841455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Effect transition="in" filter="dissolve">
                                      <p:cBhvr>
                                        <p:cTn id="13" dur="500"/>
                                        <p:tgtEl>
                                          <p:spTgt spid="3072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Effect transition="in" filter="dissolve">
                                      <p:cBhvr>
                                        <p:cTn id="18" dur="500"/>
                                        <p:tgtEl>
                                          <p:spTgt spid="3072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animEffect transition="in" filter="dissolve">
                                      <p:cBhvr>
                                        <p:cTn id="23"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735B1FDE-B9F7-4171-8F08-BFE86571B9A5}" type="slidenum">
              <a:rPr lang="pl-PL"/>
              <a:pPr>
                <a:defRPr/>
              </a:pPr>
              <a:t>27</a:t>
            </a:fld>
            <a:endParaRPr lang="pl-PL"/>
          </a:p>
        </p:txBody>
      </p:sp>
      <p:pic>
        <p:nvPicPr>
          <p:cNvPr id="217093" name="final-mpeg2.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544" y="-47625"/>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709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17093"/>
                                        </p:tgtEl>
                                      </p:cBhvr>
                                    </p:cmd>
                                  </p:childTnLst>
                                </p:cTn>
                              </p:par>
                            </p:childTnLst>
                          </p:cTn>
                        </p:par>
                      </p:childTnLst>
                    </p:cTn>
                  </p:par>
                </p:childTnLst>
              </p:cTn>
              <p:nextCondLst>
                <p:cond evt="onClick" delay="0">
                  <p:tgtEl>
                    <p:spTgt spid="217093"/>
                  </p:tgtEl>
                </p:cond>
              </p:nextCondLst>
            </p:seq>
            <p:video>
              <p:cMediaNode>
                <p:cTn id="7" fill="hold" display="0">
                  <p:stCondLst>
                    <p:cond delay="indefinite"/>
                  </p:stCondLst>
                  <p:endCondLst>
                    <p:cond evt="onNext" delay="0">
                      <p:tgtEl>
                        <p:sldTgt/>
                      </p:tgtEl>
                    </p:cond>
                    <p:cond evt="onPrev" delay="0">
                      <p:tgtEl>
                        <p:sldTgt/>
                      </p:tgtEl>
                    </p:cond>
                  </p:endCondLst>
                </p:cTn>
                <p:tgtEl>
                  <p:spTgt spid="21709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ymbol zastępczy numeru slajdu 2"/>
          <p:cNvSpPr>
            <a:spLocks noGrp="1"/>
          </p:cNvSpPr>
          <p:nvPr>
            <p:ph type="sldNum" sz="quarter" idx="11"/>
          </p:nvPr>
        </p:nvSpPr>
        <p:spPr/>
        <p:txBody>
          <a:bodyPr/>
          <a:lstStyle/>
          <a:p>
            <a:fld id="{E6E8D4FE-57F5-41B3-9A35-3A9733A95C02}" type="slidenum">
              <a:rPr lang="pl-PL"/>
              <a:pPr/>
              <a:t>28</a:t>
            </a:fld>
            <a:endParaRPr lang="pl-PL"/>
          </a:p>
        </p:txBody>
      </p:sp>
      <p:sp>
        <p:nvSpPr>
          <p:cNvPr id="164868" name="Rectangle 4"/>
          <p:cNvSpPr>
            <a:spLocks noChangeArrowheads="1"/>
          </p:cNvSpPr>
          <p:nvPr/>
        </p:nvSpPr>
        <p:spPr bwMode="auto">
          <a:xfrm>
            <a:off x="685800" y="128588"/>
            <a:ext cx="7772400" cy="1189037"/>
          </a:xfrm>
          <a:prstGeom prst="rect">
            <a:avLst/>
          </a:prstGeom>
          <a:noFill/>
          <a:ln w="9525">
            <a:noFill/>
            <a:miter lim="800000"/>
            <a:headEnd/>
            <a:tailEnd/>
          </a:ln>
          <a:effectLst/>
        </p:spPr>
        <p:txBody>
          <a:bodyPr lIns="92075" tIns="46038" rIns="92075" bIns="46038" anchor="ctr"/>
          <a:lstStyle/>
          <a:p>
            <a:pPr algn="ctr"/>
            <a:r>
              <a:rPr lang="pl-PL" sz="2500">
                <a:solidFill>
                  <a:schemeClr val="tx2"/>
                </a:solidFill>
                <a:effectLst>
                  <a:outerShdw blurRad="38100" dist="38100" dir="2700000" algn="tl">
                    <a:srgbClr val="000000"/>
                  </a:outerShdw>
                </a:effectLst>
                <a:cs typeface="Times New Roman" pitchFamily="18" charset="0"/>
              </a:rPr>
              <a:t>Zespoły prefrontalne i zespoły schizofreniczne</a:t>
            </a:r>
            <a:r>
              <a:rPr lang="pl-PL" sz="4200">
                <a:solidFill>
                  <a:schemeClr val="tx2"/>
                </a:solidFill>
                <a:effectLst>
                  <a:outerShdw blurRad="38100" dist="38100" dir="2700000" algn="tl">
                    <a:srgbClr val="000000"/>
                  </a:outerShdw>
                </a:effectLst>
              </a:rPr>
              <a:t> </a:t>
            </a:r>
          </a:p>
        </p:txBody>
      </p:sp>
      <p:graphicFrame>
        <p:nvGraphicFramePr>
          <p:cNvPr id="164869" name="Group 5"/>
          <p:cNvGraphicFramePr>
            <a:graphicFrameLocks noGrp="1"/>
          </p:cNvGraphicFramePr>
          <p:nvPr/>
        </p:nvGraphicFramePr>
        <p:xfrm>
          <a:off x="685800" y="1098550"/>
          <a:ext cx="7772400" cy="4700016"/>
        </p:xfrm>
        <a:graphic>
          <a:graphicData uri="http://schemas.openxmlformats.org/drawingml/2006/table">
            <a:tbl>
              <a:tblPr/>
              <a:tblGrid>
                <a:gridCol w="1554163">
                  <a:extLst>
                    <a:ext uri="{9D8B030D-6E8A-4147-A177-3AD203B41FA5}">
                      <a16:colId xmlns:a16="http://schemas.microsoft.com/office/drawing/2014/main" val="20000"/>
                    </a:ext>
                  </a:extLst>
                </a:gridCol>
                <a:gridCol w="1554162">
                  <a:extLst>
                    <a:ext uri="{9D8B030D-6E8A-4147-A177-3AD203B41FA5}">
                      <a16:colId xmlns:a16="http://schemas.microsoft.com/office/drawing/2014/main" val="20001"/>
                    </a:ext>
                  </a:extLst>
                </a:gridCol>
                <a:gridCol w="1555750">
                  <a:extLst>
                    <a:ext uri="{9D8B030D-6E8A-4147-A177-3AD203B41FA5}">
                      <a16:colId xmlns:a16="http://schemas.microsoft.com/office/drawing/2014/main" val="20002"/>
                    </a:ext>
                  </a:extLst>
                </a:gridCol>
                <a:gridCol w="1554163">
                  <a:extLst>
                    <a:ext uri="{9D8B030D-6E8A-4147-A177-3AD203B41FA5}">
                      <a16:colId xmlns:a16="http://schemas.microsoft.com/office/drawing/2014/main" val="20003"/>
                    </a:ext>
                  </a:extLst>
                </a:gridCol>
                <a:gridCol w="1554162">
                  <a:extLst>
                    <a:ext uri="{9D8B030D-6E8A-4147-A177-3AD203B41FA5}">
                      <a16:colId xmlns:a16="http://schemas.microsoft.com/office/drawing/2014/main" val="20004"/>
                    </a:ext>
                  </a:extLst>
                </a:gridCol>
              </a:tblGrid>
              <a:tr h="1371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1"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rPr>
                        <a:t>Zespół prefron-talny</a:t>
                      </a:r>
                      <a:r>
                        <a:rPr kumimoji="0" lang="pl-PL" sz="1800" b="0" i="0" u="none" strike="noStrike" cap="none" normalizeH="0" baseline="0">
                          <a:ln>
                            <a:noFill/>
                          </a:ln>
                          <a:solidFill>
                            <a:schemeClr val="tx1"/>
                          </a:solidFill>
                          <a:effectLst>
                            <a:outerShdw blurRad="38100" dist="38100" dir="2700000" algn="tl">
                              <a:srgbClr val="000000"/>
                            </a:outerShdw>
                          </a:effectLst>
                          <a:latin typeface="Tahoma" pitchFamily="34"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1"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rPr>
                        <a:t>Charakte</a:t>
                      </a:r>
                      <a:r>
                        <a:rPr kumimoji="0" lang="pl-PL" sz="1800" b="1" i="0" u="none" strike="noStrike" cap="none" normalizeH="0" baseline="0">
                          <a:ln>
                            <a:noFill/>
                          </a:ln>
                          <a:solidFill>
                            <a:schemeClr val="tx1"/>
                          </a:solidFill>
                          <a:effectLst>
                            <a:outerShdw blurRad="38100" dist="38100" dir="2700000" algn="tl">
                              <a:srgbClr val="000000"/>
                            </a:outerShdw>
                          </a:effectLst>
                          <a:latin typeface="Tahoma" pitchFamily="34" charset="0"/>
                        </a:rPr>
                        <a:t>-</a:t>
                      </a:r>
                      <a:r>
                        <a:rPr kumimoji="0" lang="pl-PL" sz="1800" b="1"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rPr>
                        <a:t>rystyka zespołu prefrontal</a:t>
                      </a:r>
                      <a:r>
                        <a:rPr kumimoji="0" lang="pl-PL" sz="1800" b="1" i="0" u="none" strike="noStrike" cap="none" normalizeH="0" baseline="0">
                          <a:ln>
                            <a:noFill/>
                          </a:ln>
                          <a:solidFill>
                            <a:schemeClr val="tx1"/>
                          </a:solidFill>
                          <a:effectLst>
                            <a:outerShdw blurRad="38100" dist="38100" dir="2700000" algn="tl">
                              <a:srgbClr val="000000"/>
                            </a:outerShdw>
                          </a:effectLst>
                          <a:latin typeface="Tahoma" pitchFamily="34" charset="0"/>
                        </a:rPr>
                        <a:t>-</a:t>
                      </a:r>
                      <a:r>
                        <a:rPr kumimoji="0" lang="pl-PL" sz="1800" b="1"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rPr>
                        <a:t>nego</a:t>
                      </a:r>
                      <a:r>
                        <a:rPr kumimoji="0" lang="pl-PL" sz="1800" b="0" i="0" u="none" strike="noStrike" cap="none" normalizeH="0" baseline="0">
                          <a:ln>
                            <a:noFill/>
                          </a:ln>
                          <a:solidFill>
                            <a:schemeClr val="tx1"/>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1"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rPr>
                        <a:t>Typowe zab. zachowania</a:t>
                      </a:r>
                      <a:r>
                        <a:rPr kumimoji="0" lang="pl-PL" sz="1800" b="0" i="0" u="none" strike="noStrike" cap="none" normalizeH="0" baseline="0">
                          <a:ln>
                            <a:noFill/>
                          </a:ln>
                          <a:solidFill>
                            <a:schemeClr val="tx1"/>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1"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rPr>
                        <a:t>Funkcje psychiczne związane z zespołem prefrontal-nym</a:t>
                      </a:r>
                      <a:r>
                        <a:rPr kumimoji="0" lang="pl-PL" sz="1800" b="0" i="0" u="none" strike="noStrike" cap="none" normalizeH="0" baseline="0">
                          <a:ln>
                            <a:noFill/>
                          </a:ln>
                          <a:solidFill>
                            <a:schemeClr val="tx1"/>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1"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rPr>
                        <a:t>Zespoły schizofreni</a:t>
                      </a:r>
                      <a:r>
                        <a:rPr kumimoji="0" lang="pl-PL" sz="1800" b="1" i="0" u="none" strike="noStrike" cap="none" normalizeH="0" baseline="0">
                          <a:ln>
                            <a:noFill/>
                          </a:ln>
                          <a:solidFill>
                            <a:schemeClr val="tx1"/>
                          </a:solidFill>
                          <a:effectLst>
                            <a:outerShdw blurRad="38100" dist="38100" dir="2700000" algn="tl">
                              <a:srgbClr val="000000"/>
                            </a:outerShdw>
                          </a:effectLst>
                          <a:latin typeface="Tahoma" pitchFamily="34" charset="0"/>
                        </a:rPr>
                        <a:t>-</a:t>
                      </a:r>
                      <a:r>
                        <a:rPr kumimoji="0" lang="pl-PL" sz="1800" b="1"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rPr>
                        <a:t>czne</a:t>
                      </a:r>
                      <a:r>
                        <a:rPr kumimoji="0" lang="pl-PL" sz="1800" b="0" i="0" u="none" strike="noStrike" cap="none" normalizeH="0" baseline="0">
                          <a:ln>
                            <a:noFill/>
                          </a:ln>
                          <a:solidFill>
                            <a:schemeClr val="tx1"/>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122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400" b="0" i="0" u="none" strike="noStrike" cap="none" normalizeH="0" baseline="0">
                          <a:ln>
                            <a:noFill/>
                          </a:ln>
                          <a:solidFill>
                            <a:schemeClr val="tx1"/>
                          </a:solidFill>
                          <a:effectLst>
                            <a:outerShdw blurRad="38100" dist="38100" dir="2700000" algn="tl">
                              <a:srgbClr val="000000"/>
                            </a:outerShdw>
                          </a:effectLst>
                          <a:latin typeface="Century Schoolbook CE" charset="-18"/>
                          <a:cs typeface="Times New Roman" pitchFamily="18" charset="0"/>
                        </a:rPr>
                        <a:t>OFC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0" i="0" u="none" strike="noStrike" cap="none" normalizeH="0" baseline="0">
                          <a:ln>
                            <a:noFill/>
                          </a:ln>
                          <a:solidFill>
                            <a:schemeClr val="tx1"/>
                          </a:solidFill>
                          <a:effectLst>
                            <a:outerShdw blurRad="38100" dist="38100" dir="2700000" algn="tl">
                              <a:srgbClr val="000000"/>
                            </a:outerShdw>
                          </a:effectLst>
                          <a:latin typeface="Century Schoolbook CE" charset="-18"/>
                          <a:cs typeface="Times New Roman" pitchFamily="18" charset="0"/>
                        </a:rPr>
                        <a:t>Niezdolność kontroli</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200" b="0" i="0" u="none" strike="noStrike" cap="none" normalizeH="0" baseline="0">
                          <a:ln>
                            <a:noFill/>
                          </a:ln>
                          <a:solidFill>
                            <a:schemeClr val="tx1"/>
                          </a:solidFill>
                          <a:effectLst>
                            <a:outerShdw blurRad="38100" dist="38100" dir="2700000" algn="tl">
                              <a:srgbClr val="000000"/>
                            </a:outerShdw>
                          </a:effectLst>
                          <a:latin typeface="Century Schoolbook CE" charset="-18"/>
                          <a:cs typeface="Times New Roman" pitchFamily="18" charset="0"/>
                        </a:rPr>
                        <a:t>Drażliwość, brak kontroli zachowania, nie zwracanie uwagi na innych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200" b="0" i="0" u="none" strike="noStrike" cap="none" normalizeH="0" baseline="0">
                          <a:ln>
                            <a:noFill/>
                          </a:ln>
                          <a:solidFill>
                            <a:schemeClr val="tx1"/>
                          </a:solidFill>
                          <a:effectLst>
                            <a:outerShdw blurRad="38100" dist="38100" dir="2700000" algn="tl">
                              <a:srgbClr val="000000"/>
                            </a:outerShdw>
                          </a:effectLst>
                          <a:latin typeface="Century Schoolbook CE" charset="-18"/>
                          <a:cs typeface="Times New Roman" pitchFamily="18" charset="0"/>
                        </a:rPr>
                        <a:t>Wewnętrzna kontrola zachowania, kontrola niewłaściwych reakcji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200" b="0" i="0" u="none" strike="noStrike" cap="none" normalizeH="0" baseline="0">
                          <a:ln>
                            <a:noFill/>
                          </a:ln>
                          <a:solidFill>
                            <a:schemeClr val="tx1"/>
                          </a:solidFill>
                          <a:effectLst>
                            <a:outerShdw blurRad="38100" dist="38100" dir="2700000" algn="tl">
                              <a:srgbClr val="000000"/>
                            </a:outerShdw>
                          </a:effectLst>
                          <a:latin typeface="Century Schoolbook CE" charset="-18"/>
                          <a:cs typeface="Times New Roman" pitchFamily="18" charset="0"/>
                        </a:rPr>
                        <a:t>Z. Dezorganizacji (wg Liddle’a), </a:t>
                      </a:r>
                      <a:r>
                        <a:rPr kumimoji="0" lang="pl-PL" sz="1200" b="0"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rPr>
                        <a:t>Z. Zaburzeń myślenia i zachowania antysocjalnego (wg Harvey’a i in.)  [Liddle-1987; Harvey i in.-1996].</a:t>
                      </a:r>
                      <a:r>
                        <a:rPr kumimoji="0" lang="pl-PL" sz="1200" b="0" i="0" u="none" strike="noStrike" cap="none" normalizeH="0" baseline="0">
                          <a:ln>
                            <a:noFill/>
                          </a:ln>
                          <a:solidFill>
                            <a:schemeClr val="tx1"/>
                          </a:solidFill>
                          <a:effectLst>
                            <a:outerShdw blurRad="38100" dist="38100" dir="2700000" algn="tl">
                              <a:srgbClr val="000000"/>
                            </a:outerShdw>
                          </a:effectLst>
                          <a:latin typeface="Tahoma"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pl-PL" sz="1200" b="0" i="0" u="none" strike="noStrike" cap="none" normalizeH="0" baseline="0">
                        <a:ln>
                          <a:noFill/>
                        </a:ln>
                        <a:solidFill>
                          <a:schemeClr val="tx1"/>
                        </a:solidFill>
                        <a:effectLst>
                          <a:outerShdw blurRad="38100" dist="38100" dir="2700000" algn="tl">
                            <a:srgbClr val="000000"/>
                          </a:outerShdw>
                        </a:effectLst>
                        <a:latin typeface="Century Schoolbook CE" charset="-18"/>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06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2400" b="0" i="0" u="none" strike="noStrike" cap="none" normalizeH="0" baseline="0">
                          <a:ln>
                            <a:noFill/>
                          </a:ln>
                          <a:solidFill>
                            <a:schemeClr val="tx1"/>
                          </a:solidFill>
                          <a:effectLst>
                            <a:outerShdw blurRad="38100" dist="38100" dir="2700000" algn="tl">
                              <a:srgbClr val="000000"/>
                            </a:outerShdw>
                          </a:effectLst>
                          <a:latin typeface="Century Schoolbook CE" charset="-18"/>
                          <a:cs typeface="Times New Roman" pitchFamily="18" charset="0"/>
                        </a:rPr>
                        <a:t>AC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800" b="0" i="0" u="none" strike="noStrike" cap="none" normalizeH="0" baseline="0">
                          <a:ln>
                            <a:noFill/>
                          </a:ln>
                          <a:solidFill>
                            <a:schemeClr val="tx1"/>
                          </a:solidFill>
                          <a:effectLst>
                            <a:outerShdw blurRad="38100" dist="38100" dir="2700000" algn="tl">
                              <a:srgbClr val="000000"/>
                            </a:outerShdw>
                          </a:effectLst>
                          <a:latin typeface="Century Schoolbook CE" charset="-18"/>
                          <a:cs typeface="Times New Roman" pitchFamily="18" charset="0"/>
                        </a:rPr>
                        <a:t>Zespół Apatyczny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200" b="0" i="0" u="none" strike="noStrike" cap="none" normalizeH="0" baseline="0">
                          <a:ln>
                            <a:noFill/>
                          </a:ln>
                          <a:solidFill>
                            <a:schemeClr val="tx1"/>
                          </a:solidFill>
                          <a:effectLst>
                            <a:outerShdw blurRad="38100" dist="38100" dir="2700000" algn="tl">
                              <a:srgbClr val="000000"/>
                            </a:outerShdw>
                          </a:effectLst>
                          <a:latin typeface="Century Schoolbook CE" charset="-18"/>
                          <a:cs typeface="Times New Roman" pitchFamily="18" charset="0"/>
                        </a:rPr>
                        <a:t>Deficyt uwagi, deficyty afektywne, pogorszenie aktywności, akinezja, apatia, mutyzm akinetyczny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200" b="0" i="0" u="none" strike="noStrike" cap="none" normalizeH="0" baseline="0">
                          <a:ln>
                            <a:noFill/>
                          </a:ln>
                          <a:solidFill>
                            <a:schemeClr val="tx1"/>
                          </a:solidFill>
                          <a:effectLst>
                            <a:outerShdw blurRad="38100" dist="38100" dir="2700000" algn="tl">
                              <a:srgbClr val="000000"/>
                            </a:outerShdw>
                          </a:effectLst>
                          <a:latin typeface="Century Schoolbook CE" charset="-18"/>
                          <a:cs typeface="Times New Roman" pitchFamily="18" charset="0"/>
                        </a:rPr>
                        <a:t>Uwaga, kontrola niewłaściwych reakcji, selekcja bodźców zewnętrznych, aktywność zewnętrzna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pl-PL" sz="1000" b="0"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rPr>
                        <a:t>Z. Dezorganizacji (wg Liddle’a), Z. Socjalnego wyobcowania i zaburzeń myślenia (wg Harvey’a i in.)  [Liddle-1987; Harvey i in.-1996[.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116346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2"/>
          <p:cNvSpPr>
            <a:spLocks noGrp="1"/>
          </p:cNvSpPr>
          <p:nvPr>
            <p:ph type="sldNum" sz="quarter" idx="11"/>
          </p:nvPr>
        </p:nvSpPr>
        <p:spPr/>
        <p:txBody>
          <a:bodyPr/>
          <a:lstStyle/>
          <a:p>
            <a:fld id="{228F3B6A-1B66-4D48-AB43-6F17FB133E31}" type="slidenum">
              <a:rPr lang="pl-PL"/>
              <a:pPr/>
              <a:t>29</a:t>
            </a:fld>
            <a:endParaRPr lang="pl-PL"/>
          </a:p>
        </p:txBody>
      </p:sp>
      <p:pic>
        <p:nvPicPr>
          <p:cNvPr id="165892" name="Picture 4"/>
          <p:cNvPicPr>
            <a:picLocks noChangeAspect="1" noChangeArrowheads="1"/>
          </p:cNvPicPr>
          <p:nvPr/>
        </p:nvPicPr>
        <p:blipFill>
          <a:blip r:embed="rId2"/>
          <a:srcRect/>
          <a:stretch>
            <a:fillRect/>
          </a:stretch>
        </p:blipFill>
        <p:spPr bwMode="auto">
          <a:xfrm>
            <a:off x="1331913" y="476250"/>
            <a:ext cx="6553200" cy="5183188"/>
          </a:xfrm>
          <a:prstGeom prst="rect">
            <a:avLst/>
          </a:prstGeom>
          <a:noFill/>
          <a:ln w="9525">
            <a:noFill/>
            <a:miter lim="800000"/>
            <a:headEnd/>
            <a:tailEnd/>
          </a:ln>
          <a:effectLst/>
        </p:spPr>
      </p:pic>
    </p:spTree>
    <p:extLst>
      <p:ext uri="{BB962C8B-B14F-4D97-AF65-F5344CB8AC3E}">
        <p14:creationId xmlns:p14="http://schemas.microsoft.com/office/powerpoint/2010/main" val="17287866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Początek historii </a:t>
            </a:r>
          </a:p>
        </p:txBody>
      </p:sp>
      <p:pic>
        <p:nvPicPr>
          <p:cNvPr id="4" name="Symbol zastępczy zawartości 3" descr="Homo naledi"/>
          <p:cNvPicPr>
            <a:picLocks noGrp="1"/>
          </p:cNvPicPr>
          <p:nvPr>
            <p:ph idx="1"/>
          </p:nvPr>
        </p:nvPicPr>
        <p:blipFill>
          <a:blip r:embed="rId3"/>
          <a:stretch>
            <a:fillRect/>
          </a:stretch>
        </p:blipFill>
        <p:spPr>
          <a:xfrm>
            <a:off x="1642110" y="1916832"/>
            <a:ext cx="5905500" cy="3600450"/>
          </a:xfrm>
          <a:prstGeom prst="rect">
            <a:avLst/>
          </a:prstGeom>
          <a:noFill/>
          <a:ln>
            <a:noFill/>
            <a:prstDash/>
          </a:ln>
        </p:spPr>
      </p:pic>
      <p:sp>
        <p:nvSpPr>
          <p:cNvPr id="3" name="Symbol zastępczy numeru slajdu 2"/>
          <p:cNvSpPr>
            <a:spLocks noGrp="1"/>
          </p:cNvSpPr>
          <p:nvPr>
            <p:ph type="sldNum" sz="quarter" idx="12"/>
          </p:nvPr>
        </p:nvSpPr>
        <p:spPr/>
        <p:txBody>
          <a:bodyPr/>
          <a:lstStyle/>
          <a:p>
            <a:pPr>
              <a:defRPr/>
            </a:pPr>
            <a:fld id="{61DD0C03-DA04-4CF8-8F3B-31AEEC7167B9}" type="slidenum">
              <a:rPr lang="pl-PL" smtClean="0"/>
              <a:pPr>
                <a:defRPr/>
              </a:pPr>
              <a:t>3</a:t>
            </a:fld>
            <a:endParaRPr lang="pl-PL"/>
          </a:p>
        </p:txBody>
      </p:sp>
    </p:spTree>
    <p:extLst>
      <p:ext uri="{BB962C8B-B14F-4D97-AF65-F5344CB8AC3E}">
        <p14:creationId xmlns:p14="http://schemas.microsoft.com/office/powerpoint/2010/main" val="10973452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E3E44810-0DF8-43C1-A9D4-EB4AAE0A7A9E}" type="slidenum">
              <a:rPr lang="pl-PL" smtClean="0"/>
              <a:pPr>
                <a:defRPr/>
              </a:pPr>
              <a:t>30</a:t>
            </a:fld>
            <a:endParaRPr lang="pl-PL"/>
          </a:p>
        </p:txBody>
      </p:sp>
      <p:pic>
        <p:nvPicPr>
          <p:cNvPr id="3" name="Obraz 2"/>
          <p:cNvPicPr>
            <a:picLocks noChangeAspect="1"/>
          </p:cNvPicPr>
          <p:nvPr/>
        </p:nvPicPr>
        <p:blipFill>
          <a:blip r:embed="rId2"/>
          <a:stretch>
            <a:fillRect/>
          </a:stretch>
        </p:blipFill>
        <p:spPr>
          <a:xfrm>
            <a:off x="1" y="-315417"/>
            <a:ext cx="9144000" cy="7140327"/>
          </a:xfrm>
          <a:prstGeom prst="rect">
            <a:avLst/>
          </a:prstGeom>
        </p:spPr>
      </p:pic>
    </p:spTree>
    <p:extLst>
      <p:ext uri="{BB962C8B-B14F-4D97-AF65-F5344CB8AC3E}">
        <p14:creationId xmlns:p14="http://schemas.microsoft.com/office/powerpoint/2010/main" val="14373051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E3E44810-0DF8-43C1-A9D4-EB4AAE0A7A9E}" type="slidenum">
              <a:rPr lang="pl-PL" smtClean="0"/>
              <a:pPr>
                <a:defRPr/>
              </a:pPr>
              <a:t>31</a:t>
            </a:fld>
            <a:endParaRPr lang="pl-PL"/>
          </a:p>
        </p:txBody>
      </p:sp>
      <p:pic>
        <p:nvPicPr>
          <p:cNvPr id="3" name="Obraz 2"/>
          <p:cNvPicPr>
            <a:picLocks noChangeAspect="1"/>
          </p:cNvPicPr>
          <p:nvPr/>
        </p:nvPicPr>
        <p:blipFill>
          <a:blip r:embed="rId2"/>
          <a:stretch>
            <a:fillRect/>
          </a:stretch>
        </p:blipFill>
        <p:spPr>
          <a:xfrm>
            <a:off x="1" y="116631"/>
            <a:ext cx="9144000" cy="6708279"/>
          </a:xfrm>
          <a:prstGeom prst="rect">
            <a:avLst/>
          </a:prstGeom>
        </p:spPr>
      </p:pic>
    </p:spTree>
    <p:extLst>
      <p:ext uri="{BB962C8B-B14F-4D97-AF65-F5344CB8AC3E}">
        <p14:creationId xmlns:p14="http://schemas.microsoft.com/office/powerpoint/2010/main" val="40795110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pl-PL" dirty="0">
                <a:solidFill>
                  <a:schemeClr val="tx1">
                    <a:lumMod val="75000"/>
                    <a:lumOff val="25000"/>
                  </a:schemeClr>
                </a:solidFill>
                <a:cs typeface="Times New Roman" panose="02020603050405020304" pitchFamily="18" charset="0"/>
              </a:rPr>
              <a:t>Podsumowanie</a:t>
            </a:r>
            <a:br>
              <a:rPr lang="pl-PL" dirty="0">
                <a:solidFill>
                  <a:schemeClr val="tx1">
                    <a:lumMod val="75000"/>
                    <a:lumOff val="25000"/>
                  </a:schemeClr>
                </a:solidFill>
                <a:cs typeface="Times New Roman" panose="02020603050405020304" pitchFamily="18" charset="0"/>
              </a:rPr>
            </a:br>
            <a:endParaRPr lang="pl-PL" dirty="0">
              <a:solidFill>
                <a:schemeClr val="tx1">
                  <a:lumMod val="75000"/>
                  <a:lumOff val="25000"/>
                </a:schemeClr>
              </a:solidFill>
              <a:cs typeface="Times New Roman" panose="02020603050405020304" pitchFamily="18" charset="0"/>
            </a:endParaRPr>
          </a:p>
        </p:txBody>
      </p:sp>
      <p:sp>
        <p:nvSpPr>
          <p:cNvPr id="140291" name="Rectangle 3"/>
          <p:cNvSpPr>
            <a:spLocks noGrp="1" noChangeArrowheads="1"/>
          </p:cNvSpPr>
          <p:nvPr>
            <p:ph idx="1"/>
          </p:nvPr>
        </p:nvSpPr>
        <p:spPr/>
        <p:txBody>
          <a:bodyPr/>
          <a:lstStyle/>
          <a:p>
            <a:pPr eaLnBrk="1" hangingPunct="1"/>
            <a:r>
              <a:rPr lang="pl-PL" altLang="pl-PL" sz="2400" dirty="0">
                <a:cs typeface="Times New Roman" panose="02020603050405020304" pitchFamily="18" charset="0"/>
              </a:rPr>
              <a:t>Dezorganizacja językowa w postaci </a:t>
            </a:r>
            <a:r>
              <a:rPr lang="pl-PL" altLang="pl-PL" sz="2400" dirty="0" err="1">
                <a:cs typeface="Times New Roman" panose="02020603050405020304" pitchFamily="18" charset="0"/>
              </a:rPr>
              <a:t>schizofazji</a:t>
            </a:r>
            <a:r>
              <a:rPr lang="pl-PL" altLang="pl-PL" sz="2400" dirty="0">
                <a:cs typeface="Times New Roman" panose="02020603050405020304" pitchFamily="18" charset="0"/>
              </a:rPr>
              <a:t> jest obok deficytów poznawczych znaczącym elementem obrazu klinicznego schizofrenii, a przez swój udział w komunikacji interpersonalnej odgrywa istotną rolę w determinowaniu funkcjonowania w rolach psychosocjalnych.</a:t>
            </a:r>
          </a:p>
          <a:p>
            <a:pPr eaLnBrk="1" hangingPunct="1"/>
            <a:r>
              <a:rPr lang="en-US" altLang="pl-PL" sz="2400" dirty="0">
                <a:cs typeface="Times New Roman" panose="02020603050405020304" pitchFamily="18" charset="0"/>
              </a:rPr>
              <a:t> </a:t>
            </a:r>
            <a:r>
              <a:rPr lang="pl-PL" altLang="pl-PL" sz="2400" dirty="0">
                <a:cs typeface="Times New Roman" panose="02020603050405020304" pitchFamily="18" charset="0"/>
              </a:rPr>
              <a:t>Osoby chorujące na schizofrenię z objawami </a:t>
            </a:r>
            <a:r>
              <a:rPr lang="pl-PL" altLang="pl-PL" sz="2400" dirty="0" err="1">
                <a:cs typeface="Times New Roman" panose="02020603050405020304" pitchFamily="18" charset="0"/>
              </a:rPr>
              <a:t>schizofazji</a:t>
            </a:r>
            <a:r>
              <a:rPr lang="pl-PL" altLang="pl-PL" sz="2400" dirty="0">
                <a:cs typeface="Times New Roman" panose="02020603050405020304" pitchFamily="18" charset="0"/>
              </a:rPr>
              <a:t> charakteryzują się : wcześniejszym wiekiem zachorowania, częstszymi deficytami poznawczymi,  gorszym poziomem funkcjonowania psychosocjalnego i większym nasileniem objawów zarówno pozytywnych, jak i negatywnych.</a:t>
            </a:r>
            <a:endParaRPr lang="pl-PL" altLang="pl-PL" sz="2400" dirty="0"/>
          </a:p>
        </p:txBody>
      </p:sp>
      <p:sp>
        <p:nvSpPr>
          <p:cNvPr id="2" name="Symbol zastępczy numeru slajdu 1"/>
          <p:cNvSpPr>
            <a:spLocks noGrp="1"/>
          </p:cNvSpPr>
          <p:nvPr>
            <p:ph type="sldNum" sz="quarter" idx="12"/>
          </p:nvPr>
        </p:nvSpPr>
        <p:spPr/>
        <p:txBody>
          <a:bodyPr/>
          <a:lstStyle/>
          <a:p>
            <a:pPr>
              <a:defRPr/>
            </a:pPr>
            <a:fld id="{B4D44A11-A466-4534-A0B0-BEBD14B27CCB}" type="slidenum">
              <a:rPr lang="pl-PL" smtClean="0"/>
              <a:pPr>
                <a:defRPr/>
              </a:pPr>
              <a:t>32</a:t>
            </a:fld>
            <a:endParaRPr lang="pl-PL"/>
          </a:p>
        </p:txBody>
      </p:sp>
    </p:spTree>
    <p:extLst>
      <p:ext uri="{BB962C8B-B14F-4D97-AF65-F5344CB8AC3E}">
        <p14:creationId xmlns:p14="http://schemas.microsoft.com/office/powerpoint/2010/main" val="33173775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a:solidFill>
                  <a:schemeClr val="tx1">
                    <a:lumMod val="75000"/>
                    <a:lumOff val="25000"/>
                  </a:schemeClr>
                </a:solidFill>
              </a:rPr>
              <a:t>Podsumowanie  (2) </a:t>
            </a:r>
          </a:p>
        </p:txBody>
      </p:sp>
      <p:sp>
        <p:nvSpPr>
          <p:cNvPr id="141315" name="Symbol zastępczy zawartości 2"/>
          <p:cNvSpPr>
            <a:spLocks noGrp="1"/>
          </p:cNvSpPr>
          <p:nvPr>
            <p:ph idx="1"/>
          </p:nvPr>
        </p:nvSpPr>
        <p:spPr/>
        <p:txBody>
          <a:bodyPr>
            <a:normAutofit/>
          </a:bodyPr>
          <a:lstStyle/>
          <a:p>
            <a:pPr eaLnBrk="1" hangingPunct="1"/>
            <a:r>
              <a:rPr lang="pl-PL" altLang="pl-PL" sz="2800" dirty="0">
                <a:cs typeface="Times New Roman" panose="02020603050405020304" pitchFamily="18" charset="0"/>
              </a:rPr>
              <a:t>Wyniki prac </a:t>
            </a:r>
            <a:r>
              <a:rPr lang="pl-PL" altLang="pl-PL" sz="2800" dirty="0" err="1">
                <a:cs typeface="Times New Roman" panose="02020603050405020304" pitchFamily="18" charset="0"/>
              </a:rPr>
              <a:t>schizolingwistycznych</a:t>
            </a:r>
            <a:r>
              <a:rPr lang="pl-PL" altLang="pl-PL" sz="2800" dirty="0">
                <a:cs typeface="Times New Roman" panose="02020603050405020304" pitchFamily="18" charset="0"/>
              </a:rPr>
              <a:t> potwierdzają koncepcję </a:t>
            </a:r>
            <a:r>
              <a:rPr lang="pl-PL" altLang="pl-PL" sz="2800" dirty="0" err="1">
                <a:cs typeface="Times New Roman" panose="02020603050405020304" pitchFamily="18" charset="0"/>
              </a:rPr>
              <a:t>Liddle’a</a:t>
            </a:r>
            <a:r>
              <a:rPr lang="pl-PL" altLang="pl-PL" sz="2800" dirty="0">
                <a:cs typeface="Times New Roman" panose="02020603050405020304" pitchFamily="18" charset="0"/>
              </a:rPr>
              <a:t> i wskazują na to, że syndrom dezorganizacji językowej jest unikalnym zespołem schizofrenicznym, obok syndromów błędnej oceny rzeczywistości i zubożenia psychomotorycznego.</a:t>
            </a:r>
          </a:p>
          <a:p>
            <a:pPr eaLnBrk="1" hangingPunct="1"/>
            <a:r>
              <a:rPr lang="pl-PL" altLang="pl-PL" sz="2800" dirty="0">
                <a:cs typeface="Times New Roman" panose="02020603050405020304" pitchFamily="18" charset="0"/>
              </a:rPr>
              <a:t>Badania </a:t>
            </a:r>
            <a:r>
              <a:rPr lang="pl-PL" altLang="pl-PL" sz="2800" dirty="0" err="1">
                <a:cs typeface="Times New Roman" panose="02020603050405020304" pitchFamily="18" charset="0"/>
              </a:rPr>
              <a:t>schizolingwistyczne</a:t>
            </a:r>
            <a:r>
              <a:rPr lang="pl-PL" altLang="pl-PL" sz="2800" dirty="0">
                <a:cs typeface="Times New Roman" panose="02020603050405020304" pitchFamily="18" charset="0"/>
              </a:rPr>
              <a:t> wskazują, w połączeniu z badaniami pamięci operacyjnej, wskazują, że </a:t>
            </a:r>
            <a:r>
              <a:rPr lang="pl-PL" altLang="pl-PL" sz="2800" dirty="0" err="1">
                <a:cs typeface="Times New Roman" panose="02020603050405020304" pitchFamily="18" charset="0"/>
              </a:rPr>
              <a:t>schizofazja</a:t>
            </a:r>
            <a:r>
              <a:rPr lang="pl-PL" altLang="pl-PL" sz="2800" dirty="0">
                <a:cs typeface="Times New Roman" panose="02020603050405020304" pitchFamily="18" charset="0"/>
              </a:rPr>
              <a:t> jest efektem uszkodzenia okolicy </a:t>
            </a:r>
            <a:r>
              <a:rPr lang="pl-PL" altLang="pl-PL" sz="2800" dirty="0" err="1">
                <a:cs typeface="Times New Roman" panose="02020603050405020304" pitchFamily="18" charset="0"/>
              </a:rPr>
              <a:t>prefrontalnej</a:t>
            </a:r>
            <a:endParaRPr lang="pl-PL" altLang="pl-PL" sz="2800" dirty="0">
              <a:cs typeface="Times New Roman" panose="02020603050405020304" pitchFamily="18" charset="0"/>
            </a:endParaRPr>
          </a:p>
          <a:p>
            <a:pPr eaLnBrk="1" hangingPunct="1"/>
            <a:endParaRPr lang="pl-PL" altLang="pl-PL" dirty="0"/>
          </a:p>
        </p:txBody>
      </p:sp>
      <p:sp>
        <p:nvSpPr>
          <p:cNvPr id="3" name="Symbol zastępczy numeru slajdu 2"/>
          <p:cNvSpPr>
            <a:spLocks noGrp="1"/>
          </p:cNvSpPr>
          <p:nvPr>
            <p:ph type="sldNum" sz="quarter" idx="12"/>
          </p:nvPr>
        </p:nvSpPr>
        <p:spPr/>
        <p:txBody>
          <a:bodyPr/>
          <a:lstStyle/>
          <a:p>
            <a:pPr>
              <a:defRPr/>
            </a:pPr>
            <a:fld id="{B4D44A11-A466-4534-A0B0-BEBD14B27CCB}" type="slidenum">
              <a:rPr lang="pl-PL" smtClean="0"/>
              <a:pPr>
                <a:defRPr/>
              </a:pPr>
              <a:t>33</a:t>
            </a:fld>
            <a:endParaRPr lang="pl-PL"/>
          </a:p>
        </p:txBody>
      </p:sp>
    </p:spTree>
    <p:extLst>
      <p:ext uri="{BB962C8B-B14F-4D97-AF65-F5344CB8AC3E}">
        <p14:creationId xmlns:p14="http://schemas.microsoft.com/office/powerpoint/2010/main" val="2079300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 Homo </a:t>
            </a:r>
            <a:r>
              <a:rPr lang="pl-PL" dirty="0" err="1"/>
              <a:t>Naledi</a:t>
            </a:r>
            <a:r>
              <a:rPr lang="pl-PL" dirty="0"/>
              <a:t> chorował na schizofrenię? </a:t>
            </a:r>
          </a:p>
        </p:txBody>
      </p:sp>
      <p:pic>
        <p:nvPicPr>
          <p:cNvPr id="4" name="Symbol zastępczy zawartości 3" descr="Homo naledi"/>
          <p:cNvPicPr>
            <a:picLocks noGrp="1"/>
          </p:cNvPicPr>
          <p:nvPr>
            <p:ph idx="1"/>
          </p:nvPr>
        </p:nvPicPr>
        <p:blipFill>
          <a:blip r:embed="rId2"/>
          <a:stretch>
            <a:fillRect/>
          </a:stretch>
        </p:blipFill>
        <p:spPr>
          <a:xfrm>
            <a:off x="1641475" y="2057400"/>
            <a:ext cx="5905500" cy="3600450"/>
          </a:xfrm>
          <a:prstGeom prst="rect">
            <a:avLst/>
          </a:prstGeom>
          <a:noFill/>
          <a:ln>
            <a:noFill/>
            <a:prstDash/>
          </a:ln>
        </p:spPr>
      </p:pic>
      <p:sp>
        <p:nvSpPr>
          <p:cNvPr id="3" name="Symbol zastępczy numeru slajdu 2"/>
          <p:cNvSpPr>
            <a:spLocks noGrp="1"/>
          </p:cNvSpPr>
          <p:nvPr>
            <p:ph type="sldNum" sz="quarter" idx="12"/>
          </p:nvPr>
        </p:nvSpPr>
        <p:spPr/>
        <p:txBody>
          <a:bodyPr/>
          <a:lstStyle/>
          <a:p>
            <a:pPr>
              <a:defRPr/>
            </a:pPr>
            <a:fld id="{B4D44A11-A466-4534-A0B0-BEBD14B27CCB}" type="slidenum">
              <a:rPr lang="pl-PL" smtClean="0"/>
              <a:pPr>
                <a:defRPr/>
              </a:pPr>
              <a:t>34</a:t>
            </a:fld>
            <a:endParaRPr lang="pl-PL"/>
          </a:p>
        </p:txBody>
      </p:sp>
    </p:spTree>
    <p:extLst>
      <p:ext uri="{BB962C8B-B14F-4D97-AF65-F5344CB8AC3E}">
        <p14:creationId xmlns:p14="http://schemas.microsoft.com/office/powerpoint/2010/main" val="40565885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642194"/>
          </a:xfrm>
        </p:spPr>
        <p:txBody>
          <a:bodyPr>
            <a:normAutofit fontScale="90000"/>
          </a:bodyPr>
          <a:lstStyle/>
          <a:p>
            <a:r>
              <a:rPr lang="pl-PL" dirty="0"/>
              <a:t>Teksty i neurony</a:t>
            </a:r>
            <a:br>
              <a:rPr lang="pl-PL" dirty="0"/>
            </a:br>
            <a:r>
              <a:rPr lang="pl-PL" sz="2400" dirty="0">
                <a:solidFill>
                  <a:srgbClr val="0070C0"/>
                </a:solidFill>
              </a:rPr>
              <a:t>Co analiza neurolingwistyczna mówi o schizofrenii?</a:t>
            </a:r>
            <a:br>
              <a:rPr lang="pl-PL" sz="2400" dirty="0">
                <a:solidFill>
                  <a:srgbClr val="0070C0"/>
                </a:solidFill>
              </a:rPr>
            </a:br>
            <a:r>
              <a:rPr lang="pl-PL" sz="2400" dirty="0"/>
              <a:t>Tomasz Woźniak, Zakład Logopedii i Językoznawstwa Stosowanego UMCS w Lublinie</a:t>
            </a:r>
            <a:endParaRPr lang="pl-PL"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7750" y="2492896"/>
            <a:ext cx="3308226" cy="3456384"/>
          </a:xfrm>
        </p:spPr>
      </p:pic>
      <p:pic>
        <p:nvPicPr>
          <p:cNvPr id="6" name="Symbol zastępczy zawartośc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83968" y="2492896"/>
            <a:ext cx="3812282" cy="3456383"/>
          </a:xfrm>
        </p:spPr>
      </p:pic>
    </p:spTree>
    <p:extLst>
      <p:ext uri="{BB962C8B-B14F-4D97-AF65-F5344CB8AC3E}">
        <p14:creationId xmlns:p14="http://schemas.microsoft.com/office/powerpoint/2010/main" val="3098157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b="1" dirty="0"/>
              <a:t>Kliniczny obraz </a:t>
            </a:r>
            <a:r>
              <a:rPr lang="pl-PL" b="1" dirty="0" err="1"/>
              <a:t>schizofazji</a:t>
            </a:r>
            <a:endParaRPr lang="pl-PL" dirty="0"/>
          </a:p>
        </p:txBody>
      </p:sp>
      <p:sp>
        <p:nvSpPr>
          <p:cNvPr id="6" name="Symbol zastępczy zawartości 5"/>
          <p:cNvSpPr>
            <a:spLocks noGrp="1"/>
          </p:cNvSpPr>
          <p:nvPr>
            <p:ph idx="1"/>
          </p:nvPr>
        </p:nvSpPr>
        <p:spPr/>
        <p:txBody>
          <a:bodyPr>
            <a:normAutofit fontScale="32500" lnSpcReduction="20000"/>
          </a:bodyPr>
          <a:lstStyle/>
          <a:p>
            <a:pPr marL="0" indent="0">
              <a:buNone/>
            </a:pPr>
            <a:r>
              <a:rPr lang="pl-PL" sz="6200" dirty="0"/>
              <a:t>Skala do Oceny Myślenia, Języka i Komunikacji (TLC) wg N. C. </a:t>
            </a:r>
            <a:r>
              <a:rPr lang="pl-PL" sz="6200" dirty="0" err="1"/>
              <a:t>Andreasen</a:t>
            </a:r>
            <a:r>
              <a:rPr lang="pl-PL" sz="6200" dirty="0"/>
              <a:t> w opracowaniu A. </a:t>
            </a:r>
            <a:r>
              <a:rPr lang="pl-PL" sz="6200" dirty="0" err="1"/>
              <a:t>Czernikiewicza</a:t>
            </a:r>
            <a:r>
              <a:rPr lang="pl-PL" sz="6200" dirty="0"/>
              <a:t> </a:t>
            </a:r>
          </a:p>
          <a:p>
            <a:pPr marL="0" indent="0">
              <a:buNone/>
            </a:pPr>
            <a:endParaRPr lang="pl-PL" sz="6200" dirty="0"/>
          </a:p>
          <a:p>
            <a:r>
              <a:rPr lang="pl-PL" sz="6200" u="sng" dirty="0"/>
              <a:t>1. Ubóstwo mowy (UM) </a:t>
            </a:r>
            <a:r>
              <a:rPr lang="pl-PL" sz="5500" u="sng" dirty="0"/>
              <a:t>(</a:t>
            </a:r>
            <a:r>
              <a:rPr lang="pl-PL" sz="5500" i="1" u="sng" dirty="0" err="1"/>
              <a:t>poverty</a:t>
            </a:r>
            <a:r>
              <a:rPr lang="pl-PL" sz="5500" i="1" u="sng" dirty="0"/>
              <a:t> of speech</a:t>
            </a:r>
            <a:r>
              <a:rPr lang="pl-PL" sz="5500" u="sng" dirty="0"/>
              <a:t>)</a:t>
            </a:r>
            <a:r>
              <a:rPr lang="pl-PL" sz="5500" dirty="0"/>
              <a:t> - zmniejszenie ilości mowy spontanicznej, co powoduje, iż odpowiedzi na pytania są krótkie i pozbawione dodatkowych informacji.</a:t>
            </a:r>
          </a:p>
          <a:p>
            <a:r>
              <a:rPr lang="pl-PL" sz="5500" dirty="0"/>
              <a:t>2.</a:t>
            </a:r>
            <a:r>
              <a:rPr lang="pl-PL" sz="5500" u="sng" dirty="0"/>
              <a:t>Ubóstwo treści (UT) </a:t>
            </a:r>
            <a:r>
              <a:rPr lang="pl-PL" sz="5500" i="1" u="sng" dirty="0"/>
              <a:t>(</a:t>
            </a:r>
            <a:r>
              <a:rPr lang="pl-PL" sz="5500" i="1" u="sng" dirty="0" err="1"/>
              <a:t>poverty</a:t>
            </a:r>
            <a:r>
              <a:rPr lang="pl-PL" sz="5500" i="1" u="sng" dirty="0"/>
              <a:t> of </a:t>
            </a:r>
            <a:r>
              <a:rPr lang="pl-PL" sz="5500" i="1" u="sng" dirty="0" err="1"/>
              <a:t>content</a:t>
            </a:r>
            <a:r>
              <a:rPr lang="pl-PL" sz="5500" i="1" u="sng" dirty="0"/>
              <a:t> of speech)</a:t>
            </a:r>
            <a:r>
              <a:rPr lang="pl-PL" sz="5500" u="sng" dirty="0"/>
              <a:t>  </a:t>
            </a:r>
            <a:r>
              <a:rPr lang="pl-PL" sz="5500" dirty="0"/>
              <a:t>- wypowiedzi są adekwatne co do  długości, ale przenoszą małą ilość informacji; język staje się dziwny, nadmiernie abstrakcyjny, lub nadmiernie konkretny, występują repetycje i stereotypie.</a:t>
            </a:r>
          </a:p>
          <a:p>
            <a:r>
              <a:rPr lang="pl-PL" sz="5500" u="sng" dirty="0"/>
              <a:t>3. Natłok mowy (NM) </a:t>
            </a:r>
            <a:r>
              <a:rPr lang="pl-PL" sz="5500" i="1" u="sng" dirty="0"/>
              <a:t>(</a:t>
            </a:r>
            <a:r>
              <a:rPr lang="pl-PL" sz="5500" i="1" u="sng" dirty="0" err="1"/>
              <a:t>pressure</a:t>
            </a:r>
            <a:r>
              <a:rPr lang="pl-PL" sz="5500" i="1" u="sng" dirty="0"/>
              <a:t> of speech)</a:t>
            </a:r>
            <a:r>
              <a:rPr lang="pl-PL" sz="5500" u="sng" dirty="0"/>
              <a:t> </a:t>
            </a:r>
            <a:r>
              <a:rPr lang="pl-PL" sz="5500" dirty="0"/>
              <a:t> - wzrost ilości mowy spontanicznej w porównaniu z oczekiwaniami sytuacyjnymi, lub społecznymi; wypowiedzi głośne, emfatyczne , trudne do przerwania, przy tempie przekraczającym 150 słów na minutę.</a:t>
            </a:r>
          </a:p>
          <a:p>
            <a:r>
              <a:rPr lang="pl-PL" sz="5500" dirty="0"/>
              <a:t>4. </a:t>
            </a:r>
            <a:r>
              <a:rPr lang="pl-PL" sz="5500" u="sng" dirty="0"/>
              <a:t>Mowa roztargniona (R)</a:t>
            </a:r>
            <a:r>
              <a:rPr lang="pl-PL" sz="5500" dirty="0"/>
              <a:t>  </a:t>
            </a:r>
            <a:r>
              <a:rPr lang="pl-PL" sz="5500" u="sng" dirty="0"/>
              <a:t>(</a:t>
            </a:r>
            <a:r>
              <a:rPr lang="pl-PL" sz="5500" i="1" u="sng" dirty="0" err="1"/>
              <a:t>distracitble</a:t>
            </a:r>
            <a:r>
              <a:rPr lang="pl-PL" sz="5500" i="1" u="sng" dirty="0"/>
              <a:t> speech</a:t>
            </a:r>
            <a:r>
              <a:rPr lang="pl-PL" sz="5500" u="sng" dirty="0"/>
              <a:t>)</a:t>
            </a:r>
            <a:r>
              <a:rPr lang="pl-PL" sz="5500" dirty="0"/>
              <a:t> - w czasie wypowiedzi lub dyskusji nadawca przerywa nagle tekst lub zdanie, ogniskując swoje zainteresowanie na aktualnych bodźcach zewnętrznych.</a:t>
            </a:r>
          </a:p>
          <a:p>
            <a:endParaRPr lang="pl-PL" sz="4200" dirty="0"/>
          </a:p>
          <a:p>
            <a:endParaRPr lang="pl-PL" sz="4200" dirty="0"/>
          </a:p>
        </p:txBody>
      </p:sp>
    </p:spTree>
    <p:extLst>
      <p:ext uri="{BB962C8B-B14F-4D97-AF65-F5344CB8AC3E}">
        <p14:creationId xmlns:p14="http://schemas.microsoft.com/office/powerpoint/2010/main" val="2347082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b="1" dirty="0"/>
              <a:t>Kliniczny obraz </a:t>
            </a:r>
            <a:r>
              <a:rPr lang="pl-PL" b="1" dirty="0" err="1"/>
              <a:t>schizofazji</a:t>
            </a:r>
            <a:endParaRPr lang="pl-PL" dirty="0"/>
          </a:p>
        </p:txBody>
      </p:sp>
      <p:sp>
        <p:nvSpPr>
          <p:cNvPr id="6" name="Symbol zastępczy zawartości 5"/>
          <p:cNvSpPr>
            <a:spLocks noGrp="1"/>
          </p:cNvSpPr>
          <p:nvPr>
            <p:ph idx="1"/>
          </p:nvPr>
        </p:nvSpPr>
        <p:spPr/>
        <p:txBody>
          <a:bodyPr>
            <a:normAutofit fontScale="77500" lnSpcReduction="20000"/>
          </a:bodyPr>
          <a:lstStyle/>
          <a:p>
            <a:r>
              <a:rPr lang="pl-PL" u="sng" dirty="0"/>
              <a:t>5. Uskokowość (U) </a:t>
            </a:r>
            <a:r>
              <a:rPr lang="pl-PL" i="1" u="sng" dirty="0"/>
              <a:t>(</a:t>
            </a:r>
            <a:r>
              <a:rPr lang="pl-PL" i="1" u="sng" dirty="0" err="1"/>
              <a:t>tangentiality</a:t>
            </a:r>
            <a:r>
              <a:rPr lang="pl-PL" i="1" u="sng" dirty="0"/>
              <a:t>)</a:t>
            </a:r>
            <a:r>
              <a:rPr lang="pl-PL" u="sng" dirty="0"/>
              <a:t>  </a:t>
            </a:r>
            <a:r>
              <a:rPr lang="pl-PL" dirty="0"/>
              <a:t> - odpowiedź na pytanie od jej początku jest  oboczna (uskokowa) lub w ogóle nie związana z tematem pytania.</a:t>
            </a:r>
          </a:p>
          <a:p>
            <a:r>
              <a:rPr lang="pl-PL" u="sng" dirty="0"/>
              <a:t>6. Zbaczanie wypowiedzi (ZW) </a:t>
            </a:r>
            <a:r>
              <a:rPr lang="pl-PL" i="1" u="sng" dirty="0"/>
              <a:t>(</a:t>
            </a:r>
            <a:r>
              <a:rPr lang="pl-PL" i="1" u="sng" dirty="0" err="1"/>
              <a:t>derailment</a:t>
            </a:r>
            <a:r>
              <a:rPr lang="pl-PL" i="1" u="sng" dirty="0"/>
              <a:t>)</a:t>
            </a:r>
            <a:r>
              <a:rPr lang="pl-PL" dirty="0"/>
              <a:t> - wzorce mowy spontanicznej, w której wypowiedzenia zbaczają z  głównego wątku; w jednej wypowiedzi obserwuje się kilka niepowiązanych ze sobą tekstów.</a:t>
            </a:r>
          </a:p>
          <a:p>
            <a:r>
              <a:rPr lang="pl-PL" u="sng" dirty="0"/>
              <a:t>7. Rozkojarzenie (RK) </a:t>
            </a:r>
            <a:r>
              <a:rPr lang="pl-PL" i="1" u="sng" dirty="0"/>
              <a:t>(</a:t>
            </a:r>
            <a:r>
              <a:rPr lang="pl-PL" i="1" u="sng" dirty="0" err="1"/>
              <a:t>incoherence</a:t>
            </a:r>
            <a:r>
              <a:rPr lang="pl-PL" i="1" u="sng" dirty="0"/>
              <a:t>)</a:t>
            </a:r>
            <a:r>
              <a:rPr lang="pl-PL" dirty="0"/>
              <a:t> - wzorce mowy , w których tekst rozbity jest na poziomie zdań (wypowiedzeń), często z zaprzeczeniem regułom gramatyki.</a:t>
            </a:r>
          </a:p>
          <a:p>
            <a:r>
              <a:rPr lang="pl-PL" u="sng" dirty="0"/>
              <a:t>8. Nielogiczność (NL) </a:t>
            </a:r>
            <a:r>
              <a:rPr lang="pl-PL" i="1" u="sng" dirty="0"/>
              <a:t>(</a:t>
            </a:r>
            <a:r>
              <a:rPr lang="pl-PL" i="1" u="sng" dirty="0" err="1"/>
              <a:t>illogicality</a:t>
            </a:r>
            <a:r>
              <a:rPr lang="pl-PL" i="1" u="sng" dirty="0"/>
              <a:t>)</a:t>
            </a:r>
            <a:r>
              <a:rPr lang="pl-PL" dirty="0"/>
              <a:t> - wzorce mowy, w których wnioski nie są osiągane w sposób logiczny.</a:t>
            </a:r>
          </a:p>
        </p:txBody>
      </p:sp>
    </p:spTree>
    <p:extLst>
      <p:ext uri="{BB962C8B-B14F-4D97-AF65-F5344CB8AC3E}">
        <p14:creationId xmlns:p14="http://schemas.microsoft.com/office/powerpoint/2010/main" val="3755876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Kliniczny obraz </a:t>
            </a:r>
            <a:r>
              <a:rPr lang="pl-PL" b="1" dirty="0" err="1"/>
              <a:t>schizofazji</a:t>
            </a:r>
            <a:endParaRPr lang="pl-PL" dirty="0"/>
          </a:p>
        </p:txBody>
      </p:sp>
      <p:sp>
        <p:nvSpPr>
          <p:cNvPr id="3" name="Symbol zastępczy zawartości 2"/>
          <p:cNvSpPr>
            <a:spLocks noGrp="1"/>
          </p:cNvSpPr>
          <p:nvPr>
            <p:ph idx="1"/>
          </p:nvPr>
        </p:nvSpPr>
        <p:spPr/>
        <p:txBody>
          <a:bodyPr>
            <a:normAutofit fontScale="85000" lnSpcReduction="20000"/>
          </a:bodyPr>
          <a:lstStyle/>
          <a:p>
            <a:r>
              <a:rPr lang="pl-PL" u="sng" dirty="0"/>
              <a:t>9. Dźwięczenie</a:t>
            </a:r>
            <a:r>
              <a:rPr lang="pl-PL" i="1" dirty="0"/>
              <a:t> </a:t>
            </a:r>
            <a:r>
              <a:rPr lang="pl-PL" u="sng" dirty="0"/>
              <a:t>(D) </a:t>
            </a:r>
            <a:r>
              <a:rPr lang="pl-PL" i="1" u="sng" dirty="0"/>
              <a:t>(</a:t>
            </a:r>
            <a:r>
              <a:rPr lang="pl-PL" i="1" u="sng" dirty="0" err="1"/>
              <a:t>clanging</a:t>
            </a:r>
            <a:r>
              <a:rPr lang="pl-PL" i="1" u="sng" dirty="0"/>
              <a:t>)</a:t>
            </a:r>
            <a:r>
              <a:rPr lang="pl-PL" dirty="0"/>
              <a:t> - wzorce mowy, w których dźwięki mają decydujące znaczenie przy doborze słów.</a:t>
            </a:r>
          </a:p>
          <a:p>
            <a:r>
              <a:rPr lang="pl-PL" u="sng" dirty="0"/>
              <a:t>10. Neologizmy (N) (</a:t>
            </a:r>
            <a:r>
              <a:rPr lang="pl-PL" u="sng" dirty="0" err="1"/>
              <a:t>neologisms</a:t>
            </a:r>
            <a:r>
              <a:rPr lang="pl-PL" u="sng" dirty="0"/>
              <a:t>)</a:t>
            </a:r>
            <a:r>
              <a:rPr lang="pl-PL" dirty="0"/>
              <a:t> - nowe formacje słowne, których pochodzenie wydaje się być niezrozumiałe.</a:t>
            </a:r>
          </a:p>
          <a:p>
            <a:r>
              <a:rPr lang="pl-PL" u="sng" dirty="0"/>
              <a:t>11. Przybliżenia słowne (PS) (metonimie</a:t>
            </a:r>
            <a:r>
              <a:rPr lang="pl-PL" i="1" u="sng" dirty="0"/>
              <a:t>) (</a:t>
            </a:r>
            <a:r>
              <a:rPr lang="pl-PL" i="1" u="sng" dirty="0" err="1"/>
              <a:t>word</a:t>
            </a:r>
            <a:r>
              <a:rPr lang="pl-PL" i="1" u="sng" dirty="0"/>
              <a:t> </a:t>
            </a:r>
            <a:r>
              <a:rPr lang="pl-PL" i="1" u="sng" dirty="0" err="1"/>
              <a:t>aproximations</a:t>
            </a:r>
            <a:r>
              <a:rPr lang="pl-PL" i="1" u="sng" dirty="0"/>
              <a:t>)</a:t>
            </a:r>
            <a:r>
              <a:rPr lang="pl-PL" u="sng" dirty="0"/>
              <a:t> </a:t>
            </a:r>
            <a:r>
              <a:rPr lang="pl-PL" i="1" u="sng" dirty="0"/>
              <a:t> - </a:t>
            </a:r>
            <a:r>
              <a:rPr lang="pl-PL" dirty="0"/>
              <a:t>używanie zwykłych słów w nowy, często prywatny sposób lub tworzenie nowych terminów ze słów ogólnie znanych.</a:t>
            </a:r>
          </a:p>
          <a:p>
            <a:r>
              <a:rPr lang="pl-PL" u="sng" dirty="0"/>
              <a:t>12. Drobiazgowość (DR</a:t>
            </a:r>
            <a:r>
              <a:rPr lang="pl-PL" i="1" u="sng" dirty="0"/>
              <a:t>) (</a:t>
            </a:r>
            <a:r>
              <a:rPr lang="pl-PL" i="1" u="sng" dirty="0" err="1"/>
              <a:t>circumstantiality</a:t>
            </a:r>
            <a:r>
              <a:rPr lang="pl-PL" i="1" u="sng" dirty="0"/>
              <a:t>)</a:t>
            </a:r>
            <a:r>
              <a:rPr lang="pl-PL" dirty="0"/>
              <a:t> - wzorce mowy niebezpośredniej, przeładowanej detalami (ale bez cech natłoku mowy).</a:t>
            </a:r>
          </a:p>
          <a:p>
            <a:endParaRPr lang="pl-PL" dirty="0"/>
          </a:p>
        </p:txBody>
      </p:sp>
    </p:spTree>
    <p:extLst>
      <p:ext uri="{BB962C8B-B14F-4D97-AF65-F5344CB8AC3E}">
        <p14:creationId xmlns:p14="http://schemas.microsoft.com/office/powerpoint/2010/main" val="2033790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Kliniczny obraz </a:t>
            </a:r>
            <a:r>
              <a:rPr lang="pl-PL" b="1" dirty="0" err="1"/>
              <a:t>schizofazji</a:t>
            </a:r>
            <a:endParaRPr lang="pl-PL" dirty="0"/>
          </a:p>
        </p:txBody>
      </p:sp>
      <p:sp>
        <p:nvSpPr>
          <p:cNvPr id="3" name="Symbol zastępczy zawartości 2"/>
          <p:cNvSpPr>
            <a:spLocks noGrp="1"/>
          </p:cNvSpPr>
          <p:nvPr>
            <p:ph idx="1"/>
          </p:nvPr>
        </p:nvSpPr>
        <p:spPr/>
        <p:txBody>
          <a:bodyPr>
            <a:normAutofit fontScale="62500" lnSpcReduction="20000"/>
          </a:bodyPr>
          <a:lstStyle/>
          <a:p>
            <a:r>
              <a:rPr lang="pl-PL" sz="3500" u="sng" dirty="0"/>
              <a:t>13. Utrata celu (UC) (</a:t>
            </a:r>
            <a:r>
              <a:rPr lang="pl-PL" sz="3500" i="1" u="sng" dirty="0" err="1"/>
              <a:t>loss</a:t>
            </a:r>
            <a:r>
              <a:rPr lang="pl-PL" sz="3500" i="1" u="sng" dirty="0"/>
              <a:t> of </a:t>
            </a:r>
            <a:r>
              <a:rPr lang="pl-PL" sz="3500" i="1" u="sng" dirty="0" err="1"/>
              <a:t>goal</a:t>
            </a:r>
            <a:r>
              <a:rPr lang="pl-PL" sz="3500" i="1" u="sng" dirty="0"/>
              <a:t>)</a:t>
            </a:r>
            <a:r>
              <a:rPr lang="pl-PL" sz="3500" dirty="0"/>
              <a:t> - niezdolność wypowiedzi do osiągania naturalnego finału tekstu (ale bez wyraźnych cech zbaczania wypowiedzi).</a:t>
            </a:r>
          </a:p>
          <a:p>
            <a:r>
              <a:rPr lang="pl-PL" sz="3500" u="sng" dirty="0"/>
              <a:t>14. Perseweracje (P) </a:t>
            </a:r>
            <a:r>
              <a:rPr lang="pl-PL" sz="3500" i="1" u="sng" dirty="0"/>
              <a:t>(</a:t>
            </a:r>
            <a:r>
              <a:rPr lang="pl-PL" sz="3500" i="1" u="sng" dirty="0" err="1"/>
              <a:t>perseverations</a:t>
            </a:r>
            <a:r>
              <a:rPr lang="pl-PL" sz="3500" i="1" u="sng" dirty="0"/>
              <a:t>)</a:t>
            </a:r>
            <a:r>
              <a:rPr lang="pl-PL" sz="3500" u="sng" dirty="0"/>
              <a:t> </a:t>
            </a:r>
            <a:r>
              <a:rPr lang="pl-PL" sz="3500" dirty="0"/>
              <a:t> - ciągłe używanie słów lub zdań na zasadzie repetycji (poza repetycjami uwarunkowanymi społecznie).</a:t>
            </a:r>
          </a:p>
          <a:p>
            <a:r>
              <a:rPr lang="pl-PL" sz="3500" u="sng" dirty="0"/>
              <a:t>15. Echolalia (E) </a:t>
            </a:r>
            <a:r>
              <a:rPr lang="pl-PL" sz="3500" i="1" u="sng" dirty="0"/>
              <a:t>(echolalia)</a:t>
            </a:r>
            <a:r>
              <a:rPr lang="pl-PL" sz="3500" u="sng" dirty="0"/>
              <a:t> </a:t>
            </a:r>
            <a:r>
              <a:rPr lang="pl-PL" sz="3500" dirty="0"/>
              <a:t> - wzorce mowy, w których odbiorca jak echo powtarza frazy pytającego, zwykle z jego intonacją.</a:t>
            </a:r>
          </a:p>
          <a:p>
            <a:r>
              <a:rPr lang="pl-PL" sz="3500" u="sng" dirty="0"/>
              <a:t>16. Blokowanie (B</a:t>
            </a:r>
            <a:r>
              <a:rPr lang="pl-PL" sz="3500" i="1" u="sng" dirty="0"/>
              <a:t>)  (</a:t>
            </a:r>
            <a:r>
              <a:rPr lang="pl-PL" sz="3500" i="1" u="sng" dirty="0" err="1"/>
              <a:t>blocking</a:t>
            </a:r>
            <a:r>
              <a:rPr lang="pl-PL" sz="3500" i="1" u="sng" dirty="0"/>
              <a:t>)</a:t>
            </a:r>
            <a:r>
              <a:rPr lang="pl-PL" sz="3500" u="sng" dirty="0"/>
              <a:t> </a:t>
            </a:r>
            <a:r>
              <a:rPr lang="pl-PL" sz="3500" dirty="0"/>
              <a:t> - przerywanie ciągów zdaniowych co najmniej kilkusekundowymi blokami, przy czym nadawca nie uświadamia sobie obecności tych przerw.</a:t>
            </a:r>
          </a:p>
          <a:p>
            <a:r>
              <a:rPr lang="pl-PL" sz="3500" u="sng" dirty="0"/>
              <a:t>17. Mowa sztuczna (MS)</a:t>
            </a:r>
            <a:r>
              <a:rPr lang="pl-PL" sz="3500" dirty="0"/>
              <a:t> </a:t>
            </a:r>
            <a:r>
              <a:rPr lang="pl-PL" sz="3500" u="sng" dirty="0"/>
              <a:t>(</a:t>
            </a:r>
            <a:r>
              <a:rPr lang="pl-PL" sz="3500" u="sng" dirty="0" err="1"/>
              <a:t>stilted</a:t>
            </a:r>
            <a:r>
              <a:rPr lang="pl-PL" sz="3500" u="sng" dirty="0"/>
              <a:t> speech)</a:t>
            </a:r>
            <a:r>
              <a:rPr lang="pl-PL" sz="3500" dirty="0"/>
              <a:t> - wypowiedzi sztuczne, formalne, frazeologiczne, kaznodziejskie, z innym niż oczekiwano </a:t>
            </a:r>
            <a:r>
              <a:rPr lang="pl-PL" sz="3500" dirty="0" err="1"/>
              <a:t>genrem</a:t>
            </a:r>
            <a:r>
              <a:rPr lang="pl-PL" sz="3500" dirty="0"/>
              <a:t> mowy.</a:t>
            </a:r>
          </a:p>
          <a:p>
            <a:pPr marL="0" indent="0">
              <a:buNone/>
            </a:pPr>
            <a:endParaRPr lang="pl-PL" dirty="0"/>
          </a:p>
          <a:p>
            <a:endParaRPr lang="pl-PL" dirty="0"/>
          </a:p>
        </p:txBody>
      </p:sp>
    </p:spTree>
    <p:extLst>
      <p:ext uri="{BB962C8B-B14F-4D97-AF65-F5344CB8AC3E}">
        <p14:creationId xmlns:p14="http://schemas.microsoft.com/office/powerpoint/2010/main" val="276885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2A6A124A-77C7-4EC3-89EA-24FEDDDB010E}" type="slidenum">
              <a:rPr lang="pl-PL" smtClean="0"/>
              <a:pPr>
                <a:defRPr/>
              </a:pPr>
              <a:t>4</a:t>
            </a:fld>
            <a:endParaRPr lang="pl-PL"/>
          </a:p>
        </p:txBody>
      </p:sp>
      <p:pic>
        <p:nvPicPr>
          <p:cNvPr id="83971"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0648"/>
            <a:ext cx="6403677" cy="580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Kliniczny obraz </a:t>
            </a:r>
            <a:r>
              <a:rPr lang="pl-PL" b="1" dirty="0" err="1"/>
              <a:t>schizofazji</a:t>
            </a:r>
            <a:endParaRPr lang="pl-PL" dirty="0"/>
          </a:p>
        </p:txBody>
      </p:sp>
      <p:sp>
        <p:nvSpPr>
          <p:cNvPr id="3" name="Symbol zastępczy zawartości 2"/>
          <p:cNvSpPr>
            <a:spLocks noGrp="1"/>
          </p:cNvSpPr>
          <p:nvPr>
            <p:ph idx="1"/>
          </p:nvPr>
        </p:nvSpPr>
        <p:spPr/>
        <p:txBody>
          <a:bodyPr>
            <a:normAutofit fontScale="92500" lnSpcReduction="10000"/>
          </a:bodyPr>
          <a:lstStyle/>
          <a:p>
            <a:r>
              <a:rPr lang="pl-PL" u="sng" dirty="0"/>
              <a:t>18. Odnoszenie do siebie (OS) </a:t>
            </a:r>
            <a:r>
              <a:rPr lang="pl-PL" i="1" u="sng" dirty="0"/>
              <a:t>(</a:t>
            </a:r>
            <a:r>
              <a:rPr lang="pl-PL" i="1" u="sng" dirty="0" err="1"/>
              <a:t>self-reference</a:t>
            </a:r>
            <a:r>
              <a:rPr lang="pl-PL" i="1" u="sng" dirty="0"/>
              <a:t>)</a:t>
            </a:r>
            <a:r>
              <a:rPr lang="pl-PL" dirty="0"/>
              <a:t> - nawracanie tematyczne wypowiedzi do osoby mówcy, pomimo ogólnego czy neutralnego tematu zadanego tekstu.</a:t>
            </a:r>
          </a:p>
          <a:p>
            <a:r>
              <a:rPr lang="pl-PL" dirty="0"/>
              <a:t>Badania A. </a:t>
            </a:r>
            <a:r>
              <a:rPr lang="pl-PL" dirty="0" err="1"/>
              <a:t>Czernikiewicza</a:t>
            </a:r>
            <a:r>
              <a:rPr lang="pl-PL" dirty="0"/>
              <a:t>  pozwalają na sformułowanie tezy świadczącej o tym o tym, że </a:t>
            </a:r>
            <a:r>
              <a:rPr lang="pl-PL" b="1" dirty="0"/>
              <a:t>fenomeny językowe skali TLC, które wiążą się z dezintegracją wypowiedzi na jej najwyższym, tekstowym poziomie stanowią o unikalności patologii językowej w schizofrenii</a:t>
            </a:r>
            <a:endParaRPr lang="pl-PL" dirty="0"/>
          </a:p>
          <a:p>
            <a:endParaRPr lang="pl-PL" dirty="0"/>
          </a:p>
        </p:txBody>
      </p:sp>
    </p:spTree>
    <p:extLst>
      <p:ext uri="{BB962C8B-B14F-4D97-AF65-F5344CB8AC3E}">
        <p14:creationId xmlns:p14="http://schemas.microsoft.com/office/powerpoint/2010/main" val="3066821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Kliniczny obraz </a:t>
            </a:r>
            <a:r>
              <a:rPr lang="pl-PL" b="1" dirty="0" err="1"/>
              <a:t>schizofazji</a:t>
            </a:r>
            <a:endParaRPr lang="pl-PL" dirty="0"/>
          </a:p>
        </p:txBody>
      </p:sp>
      <p:sp>
        <p:nvSpPr>
          <p:cNvPr id="3" name="Symbol zastępczy zawartości 2"/>
          <p:cNvSpPr>
            <a:spLocks noGrp="1"/>
          </p:cNvSpPr>
          <p:nvPr>
            <p:ph idx="1"/>
          </p:nvPr>
        </p:nvSpPr>
        <p:spPr/>
        <p:txBody>
          <a:bodyPr>
            <a:normAutofit fontScale="77500" lnSpcReduction="20000"/>
          </a:bodyPr>
          <a:lstStyle/>
          <a:p>
            <a:pPr lvl="0"/>
            <a:r>
              <a:rPr lang="pl-PL" dirty="0"/>
              <a:t>nie istnieje żadne zaburzenie związane z dysfunkcją ośrodkowego układu nerwowego (psychiczne lub neurologiczne) w którym tak powszechne i kompleksowe byłyby zaburzenia językowe jak w schizofrenii;</a:t>
            </a:r>
          </a:p>
          <a:p>
            <a:pPr lvl="0"/>
            <a:r>
              <a:rPr lang="pl-PL" dirty="0"/>
              <a:t>najczęstszymi zaburzeniami językowymi w schizofrenii są fenomeny, które dotyczą zaburzeń spójności tekstu, szczególnie jego pragmatyki, takie jak: </a:t>
            </a:r>
            <a:r>
              <a:rPr lang="pl-PL" i="1" dirty="0">
                <a:solidFill>
                  <a:srgbClr val="FF0000"/>
                </a:solidFill>
              </a:rPr>
              <a:t>ubóstwo treści, zbaczanie wypowiedzi, mowa</a:t>
            </a:r>
            <a:r>
              <a:rPr lang="pl-PL" dirty="0">
                <a:solidFill>
                  <a:srgbClr val="FF0000"/>
                </a:solidFill>
              </a:rPr>
              <a:t> </a:t>
            </a:r>
            <a:r>
              <a:rPr lang="pl-PL" i="1" dirty="0">
                <a:solidFill>
                  <a:srgbClr val="FF0000"/>
                </a:solidFill>
              </a:rPr>
              <a:t>sztuczna</a:t>
            </a:r>
            <a:r>
              <a:rPr lang="pl-PL" dirty="0">
                <a:solidFill>
                  <a:srgbClr val="FF0000"/>
                </a:solidFill>
              </a:rPr>
              <a:t>;</a:t>
            </a:r>
          </a:p>
          <a:p>
            <a:pPr lvl="0"/>
            <a:r>
              <a:rPr lang="pl-PL" dirty="0"/>
              <a:t>rzadkimi </a:t>
            </a:r>
            <a:r>
              <a:rPr lang="pl-PL" dirty="0" err="1"/>
              <a:t>schizofatycznym</a:t>
            </a:r>
            <a:r>
              <a:rPr lang="pl-PL" dirty="0"/>
              <a:t> fenomenami językowymi są zaburzenia leksykalne takie jak: </a:t>
            </a:r>
            <a:r>
              <a:rPr lang="pl-PL" i="1" dirty="0">
                <a:solidFill>
                  <a:srgbClr val="FF0000"/>
                </a:solidFill>
              </a:rPr>
              <a:t>dźwięczenie, neologizmy </a:t>
            </a:r>
            <a:r>
              <a:rPr lang="pl-PL" dirty="0">
                <a:solidFill>
                  <a:srgbClr val="FF0000"/>
                </a:solidFill>
              </a:rPr>
              <a:t>i </a:t>
            </a:r>
            <a:r>
              <a:rPr lang="pl-PL" i="1" dirty="0">
                <a:solidFill>
                  <a:srgbClr val="FF0000"/>
                </a:solidFill>
              </a:rPr>
              <a:t>metonimie, </a:t>
            </a:r>
            <a:r>
              <a:rPr lang="pl-PL" dirty="0">
                <a:solidFill>
                  <a:srgbClr val="FF0000"/>
                </a:solidFill>
              </a:rPr>
              <a:t>skrajne zaburzenia spójności tekstu, jakim jest </a:t>
            </a:r>
            <a:r>
              <a:rPr lang="pl-PL" i="1" dirty="0">
                <a:solidFill>
                  <a:srgbClr val="FF0000"/>
                </a:solidFill>
              </a:rPr>
              <a:t>rozkojarzenie</a:t>
            </a:r>
            <a:r>
              <a:rPr lang="pl-PL" dirty="0"/>
              <a:t>, ale wystąpienie każdego z nich świadczy nie tylko o znaczącej dezorganizacji językowej, ale także dezorganizacji psychicznej;</a:t>
            </a:r>
          </a:p>
          <a:p>
            <a:endParaRPr lang="pl-PL" dirty="0"/>
          </a:p>
        </p:txBody>
      </p:sp>
    </p:spTree>
    <p:extLst>
      <p:ext uri="{BB962C8B-B14F-4D97-AF65-F5344CB8AC3E}">
        <p14:creationId xmlns:p14="http://schemas.microsoft.com/office/powerpoint/2010/main" val="2456644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Lingwistyczna analiza </a:t>
            </a:r>
            <a:r>
              <a:rPr lang="pl-PL" b="1" dirty="0" err="1"/>
              <a:t>schizofazji</a:t>
            </a:r>
            <a:br>
              <a:rPr lang="pl-PL" b="1" dirty="0"/>
            </a:br>
            <a:r>
              <a:rPr lang="pl-PL" sz="2000" b="1" dirty="0"/>
              <a:t>(Woźniak 2000, 2005, 2013, 2015)</a:t>
            </a:r>
            <a:br>
              <a:rPr lang="pl-PL" b="1" dirty="0"/>
            </a:br>
            <a:r>
              <a:rPr lang="pl-PL" b="1" dirty="0">
                <a:solidFill>
                  <a:srgbClr val="0070C0"/>
                </a:solidFill>
              </a:rPr>
              <a:t>poziom foniczny tekstu</a:t>
            </a:r>
            <a:endParaRPr lang="pl-PL" dirty="0">
              <a:solidFill>
                <a:srgbClr val="0070C0"/>
              </a:solidFill>
            </a:endParaRPr>
          </a:p>
        </p:txBody>
      </p:sp>
      <p:sp>
        <p:nvSpPr>
          <p:cNvPr id="3" name="Symbol zastępczy zawartości 2"/>
          <p:cNvSpPr>
            <a:spLocks noGrp="1"/>
          </p:cNvSpPr>
          <p:nvPr>
            <p:ph idx="1"/>
          </p:nvPr>
        </p:nvSpPr>
        <p:spPr/>
        <p:txBody>
          <a:bodyPr>
            <a:normAutofit fontScale="85000" lnSpcReduction="10000"/>
          </a:bodyPr>
          <a:lstStyle/>
          <a:p>
            <a:r>
              <a:rPr lang="pl-PL" dirty="0"/>
              <a:t>Brak zaburzeń wymowy</a:t>
            </a:r>
          </a:p>
          <a:p>
            <a:pPr lvl="0"/>
            <a:r>
              <a:rPr lang="pl-PL" dirty="0"/>
              <a:t>trudności w budowaniu frazy poprzez wprowadzanie nadmiernie długich pauz w wypowiedzi, co sugeruje trudności w budowaniu zdań;</a:t>
            </a:r>
          </a:p>
          <a:p>
            <a:pPr lvl="0"/>
            <a:r>
              <a:rPr lang="pl-PL" dirty="0"/>
              <a:t>„spłaszczenie intonacyjne” wypowiedzi, co przy spowolnieniu jej tempa może wskazywać na brak zainteresowania rozmową;</a:t>
            </a:r>
          </a:p>
          <a:p>
            <a:pPr lvl="0"/>
            <a:r>
              <a:rPr lang="pl-PL" dirty="0"/>
              <a:t>wypełniania konturu intonacyjnego wypowiedzi (frazy) bezsensownie zestawionymi ze sobą dźwiękami;</a:t>
            </a:r>
          </a:p>
          <a:p>
            <a:pPr lvl="0"/>
            <a:r>
              <a:rPr lang="pl-PL" dirty="0"/>
              <a:t>nagła zmiana siły głosu w wypowiedzi, co połączone jest zwykle ze zmianą tematu i adresata wypowiedzi.</a:t>
            </a:r>
          </a:p>
          <a:p>
            <a:endParaRPr lang="pl-PL" dirty="0"/>
          </a:p>
        </p:txBody>
      </p:sp>
    </p:spTree>
    <p:extLst>
      <p:ext uri="{BB962C8B-B14F-4D97-AF65-F5344CB8AC3E}">
        <p14:creationId xmlns:p14="http://schemas.microsoft.com/office/powerpoint/2010/main" val="2766122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Lingwistyczna analiza </a:t>
            </a:r>
            <a:r>
              <a:rPr lang="pl-PL" b="1" dirty="0" err="1"/>
              <a:t>schizofazji</a:t>
            </a:r>
            <a:br>
              <a:rPr lang="pl-PL" b="1" dirty="0"/>
            </a:br>
            <a:r>
              <a:rPr lang="pl-PL" sz="3600" b="1" dirty="0">
                <a:solidFill>
                  <a:srgbClr val="0070C0"/>
                </a:solidFill>
              </a:rPr>
              <a:t>poziom leksykalny i morfologiczny tekstu</a:t>
            </a:r>
          </a:p>
        </p:txBody>
      </p:sp>
      <p:sp>
        <p:nvSpPr>
          <p:cNvPr id="3" name="Symbol zastępczy zawartości 2"/>
          <p:cNvSpPr>
            <a:spLocks noGrp="1"/>
          </p:cNvSpPr>
          <p:nvPr>
            <p:ph idx="1"/>
          </p:nvPr>
        </p:nvSpPr>
        <p:spPr/>
        <p:txBody>
          <a:bodyPr>
            <a:normAutofit/>
          </a:bodyPr>
          <a:lstStyle/>
          <a:p>
            <a:r>
              <a:rPr lang="pl-PL" dirty="0"/>
              <a:t>Neologizmy </a:t>
            </a:r>
            <a:r>
              <a:rPr lang="pl-PL" dirty="0" err="1"/>
              <a:t>idiolektalne</a:t>
            </a:r>
            <a:endParaRPr lang="pl-PL" dirty="0"/>
          </a:p>
          <a:p>
            <a:pPr lvl="0"/>
            <a:r>
              <a:rPr lang="pl-PL" dirty="0"/>
              <a:t>Dezintegracji związków między nazwą a znaczeniem, przejawiające się w przypisywaniu nazwom przypadkowych znaczeń. </a:t>
            </a:r>
          </a:p>
          <a:p>
            <a:pPr lvl="0"/>
            <a:r>
              <a:rPr lang="pl-PL" dirty="0"/>
              <a:t>Tworzenie wypowiedzi opartych o mechanizm podobieństwa brzmień (paronimii). </a:t>
            </a:r>
          </a:p>
        </p:txBody>
      </p:sp>
    </p:spTree>
    <p:extLst>
      <p:ext uri="{BB962C8B-B14F-4D97-AF65-F5344CB8AC3E}">
        <p14:creationId xmlns:p14="http://schemas.microsoft.com/office/powerpoint/2010/main" val="1742916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Lingwistyczna analiza </a:t>
            </a:r>
            <a:r>
              <a:rPr lang="pl-PL" b="1" dirty="0" err="1"/>
              <a:t>schizofazji</a:t>
            </a:r>
            <a:r>
              <a:rPr lang="pl-PL" b="1" dirty="0"/>
              <a:t> </a:t>
            </a:r>
            <a:r>
              <a:rPr lang="pl-PL" b="1" dirty="0">
                <a:solidFill>
                  <a:srgbClr val="0070C0"/>
                </a:solidFill>
              </a:rPr>
              <a:t>poziom składniowy tekstu</a:t>
            </a:r>
            <a:endParaRPr lang="pl-PL" dirty="0">
              <a:solidFill>
                <a:srgbClr val="0070C0"/>
              </a:solidFill>
            </a:endParaRPr>
          </a:p>
        </p:txBody>
      </p:sp>
      <p:sp>
        <p:nvSpPr>
          <p:cNvPr id="3" name="Symbol zastępczy zawartości 2"/>
          <p:cNvSpPr>
            <a:spLocks noGrp="1"/>
          </p:cNvSpPr>
          <p:nvPr>
            <p:ph idx="1"/>
          </p:nvPr>
        </p:nvSpPr>
        <p:spPr/>
        <p:txBody>
          <a:bodyPr>
            <a:normAutofit fontScale="92500" lnSpcReduction="20000"/>
          </a:bodyPr>
          <a:lstStyle/>
          <a:p>
            <a:r>
              <a:rPr lang="pl-PL" b="1" dirty="0"/>
              <a:t>Poprawna realizacja schematów zdań</a:t>
            </a:r>
          </a:p>
          <a:p>
            <a:r>
              <a:rPr lang="pl-PL" b="1" dirty="0"/>
              <a:t>Uproszczenie syntaktyczne</a:t>
            </a:r>
          </a:p>
          <a:p>
            <a:pPr lvl="0"/>
            <a:r>
              <a:rPr lang="pl-PL" dirty="0"/>
              <a:t>Formułowanie niedokończonych, urwanych wypowiedzeń;</a:t>
            </a:r>
          </a:p>
          <a:p>
            <a:pPr lvl="0"/>
            <a:r>
              <a:rPr lang="pl-PL" dirty="0"/>
              <a:t>wprowadzanie na linii tekstu niezrozumiałych form wyrazowych, lub wyrazów nie wiążących się ze sobą;</a:t>
            </a:r>
          </a:p>
          <a:p>
            <a:pPr lvl="0"/>
            <a:r>
              <a:rPr lang="pl-PL" dirty="0"/>
              <a:t>budowanie niespójnych semantycznie zdań, opartych na nieznanym kontekście, nie związanych z sytuacją. </a:t>
            </a:r>
            <a:r>
              <a:rPr lang="pl-PL" b="1" dirty="0"/>
              <a:t>Zaburzenia konotacji.</a:t>
            </a:r>
          </a:p>
          <a:p>
            <a:endParaRPr lang="pl-PL" dirty="0"/>
          </a:p>
          <a:p>
            <a:endParaRPr lang="pl-PL" dirty="0"/>
          </a:p>
        </p:txBody>
      </p:sp>
    </p:spTree>
    <p:extLst>
      <p:ext uri="{BB962C8B-B14F-4D97-AF65-F5344CB8AC3E}">
        <p14:creationId xmlns:p14="http://schemas.microsoft.com/office/powerpoint/2010/main" val="3622888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Lingwistyczna analiza </a:t>
            </a:r>
            <a:r>
              <a:rPr lang="pl-PL" b="1" dirty="0" err="1"/>
              <a:t>schizofazji</a:t>
            </a:r>
            <a:br>
              <a:rPr lang="pl-PL" b="1" dirty="0"/>
            </a:br>
            <a:r>
              <a:rPr lang="pl-PL" b="1" dirty="0">
                <a:solidFill>
                  <a:srgbClr val="0070C0"/>
                </a:solidFill>
              </a:rPr>
              <a:t>poziom interakcji</a:t>
            </a:r>
            <a:endParaRPr lang="pl-PL" dirty="0">
              <a:solidFill>
                <a:srgbClr val="0070C0"/>
              </a:solidFill>
            </a:endParaRPr>
          </a:p>
        </p:txBody>
      </p:sp>
      <p:sp>
        <p:nvSpPr>
          <p:cNvPr id="3" name="Symbol zastępczy zawartości 2"/>
          <p:cNvSpPr>
            <a:spLocks noGrp="1"/>
          </p:cNvSpPr>
          <p:nvPr>
            <p:ph idx="1"/>
          </p:nvPr>
        </p:nvSpPr>
        <p:spPr/>
        <p:txBody>
          <a:bodyPr/>
          <a:lstStyle/>
          <a:p>
            <a:r>
              <a:rPr lang="pl-PL" dirty="0"/>
              <a:t>Niespójność wypowiedzi na poziomie:</a:t>
            </a:r>
          </a:p>
          <a:p>
            <a:r>
              <a:rPr lang="pl-PL" dirty="0"/>
              <a:t> zdania – zaburzenia zależności znaczeniowych między wyrazami</a:t>
            </a:r>
          </a:p>
          <a:p>
            <a:r>
              <a:rPr lang="pl-PL" dirty="0"/>
              <a:t>Tekstu – zaburzenia  tematu nadrzędnego i intencji wypowiedzi</a:t>
            </a:r>
          </a:p>
          <a:p>
            <a:r>
              <a:rPr lang="pl-PL" dirty="0"/>
              <a:t>Interferencja interakcji: intersubiektywnej i </a:t>
            </a:r>
            <a:r>
              <a:rPr lang="pl-PL" dirty="0" err="1"/>
              <a:t>bedacych</a:t>
            </a:r>
            <a:r>
              <a:rPr lang="pl-PL" dirty="0"/>
              <a:t> wynikiem psychozy</a:t>
            </a:r>
          </a:p>
          <a:p>
            <a:endParaRPr lang="pl-PL" dirty="0"/>
          </a:p>
          <a:p>
            <a:endParaRPr lang="pl-PL" dirty="0"/>
          </a:p>
        </p:txBody>
      </p:sp>
    </p:spTree>
    <p:extLst>
      <p:ext uri="{BB962C8B-B14F-4D97-AF65-F5344CB8AC3E}">
        <p14:creationId xmlns:p14="http://schemas.microsoft.com/office/powerpoint/2010/main" val="1384823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Lingwistyczna analiza </a:t>
            </a:r>
            <a:r>
              <a:rPr lang="pl-PL" b="1" dirty="0" err="1"/>
              <a:t>schizofazji</a:t>
            </a:r>
            <a:br>
              <a:rPr lang="pl-PL" b="1" dirty="0"/>
            </a:br>
            <a:r>
              <a:rPr lang="pl-PL" sz="4000" b="1" dirty="0">
                <a:solidFill>
                  <a:srgbClr val="0070C0"/>
                </a:solidFill>
              </a:rPr>
              <a:t>poziom narracji – </a:t>
            </a:r>
            <a:r>
              <a:rPr lang="pl-PL" sz="4000" b="1" dirty="0" err="1">
                <a:solidFill>
                  <a:srgbClr val="0070C0"/>
                </a:solidFill>
              </a:rPr>
              <a:t>zachowań</a:t>
            </a:r>
            <a:r>
              <a:rPr lang="pl-PL" sz="4000" b="1" dirty="0">
                <a:solidFill>
                  <a:srgbClr val="0070C0"/>
                </a:solidFill>
              </a:rPr>
              <a:t> poznawczych</a:t>
            </a:r>
            <a:endParaRPr lang="pl-PL" sz="4000" dirty="0">
              <a:solidFill>
                <a:srgbClr val="0070C0"/>
              </a:solidFill>
            </a:endParaRPr>
          </a:p>
        </p:txBody>
      </p:sp>
      <p:sp>
        <p:nvSpPr>
          <p:cNvPr id="3" name="Symbol zastępczy zawartości 2"/>
          <p:cNvSpPr>
            <a:spLocks noGrp="1"/>
          </p:cNvSpPr>
          <p:nvPr>
            <p:ph idx="1"/>
          </p:nvPr>
        </p:nvSpPr>
        <p:spPr/>
        <p:txBody>
          <a:bodyPr>
            <a:normAutofit/>
          </a:bodyPr>
          <a:lstStyle/>
          <a:p>
            <a:r>
              <a:rPr lang="pl-PL" b="1" dirty="0"/>
              <a:t>Schizofrenia wpływa na zdolności narracyjne człowieka.</a:t>
            </a:r>
          </a:p>
          <a:p>
            <a:pPr lvl="0"/>
            <a:r>
              <a:rPr lang="pl-PL" b="1" dirty="0"/>
              <a:t>Bardzo wczesny początek schizofrenii powoduje obniżoną spójność i złożoności narracji.</a:t>
            </a:r>
            <a:endParaRPr lang="pl-PL" dirty="0"/>
          </a:p>
          <a:p>
            <a:pPr lvl="0"/>
            <a:r>
              <a:rPr lang="pl-PL" b="1" dirty="0"/>
              <a:t>W przebiegu przewlekłej schizofrenii istotnemu zaburzeniu ulega spójność narracji: narracje zdezorganizowane i urojeniowe</a:t>
            </a:r>
            <a:endParaRPr lang="pl-PL" dirty="0"/>
          </a:p>
          <a:p>
            <a:endParaRPr lang="pl-PL" dirty="0"/>
          </a:p>
        </p:txBody>
      </p:sp>
    </p:spTree>
    <p:extLst>
      <p:ext uri="{BB962C8B-B14F-4D97-AF65-F5344CB8AC3E}">
        <p14:creationId xmlns:p14="http://schemas.microsoft.com/office/powerpoint/2010/main" val="3583481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Mózgowa organizacja mowy</a:t>
            </a:r>
          </a:p>
        </p:txBody>
      </p:sp>
      <p:pic>
        <p:nvPicPr>
          <p:cNvPr id="5" name="Symbol zastępczy zawartośc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772816"/>
            <a:ext cx="6480720" cy="4032448"/>
          </a:xfrm>
        </p:spPr>
      </p:pic>
    </p:spTree>
    <p:extLst>
      <p:ext uri="{BB962C8B-B14F-4D97-AF65-F5344CB8AC3E}">
        <p14:creationId xmlns:p14="http://schemas.microsoft.com/office/powerpoint/2010/main" val="3241215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Defekt kory czołowej</a:t>
            </a:r>
          </a:p>
        </p:txBody>
      </p:sp>
      <p:sp>
        <p:nvSpPr>
          <p:cNvPr id="4" name="Symbol zastępczy tekstu 3"/>
          <p:cNvSpPr>
            <a:spLocks noGrp="1"/>
          </p:cNvSpPr>
          <p:nvPr>
            <p:ph type="body" idx="1"/>
          </p:nvPr>
        </p:nvSpPr>
        <p:spPr/>
        <p:txBody>
          <a:bodyPr/>
          <a:lstStyle/>
          <a:p>
            <a:r>
              <a:rPr lang="pl-PL" dirty="0"/>
              <a:t>Objawy zaburzeń mowy</a:t>
            </a:r>
          </a:p>
        </p:txBody>
      </p:sp>
      <p:sp>
        <p:nvSpPr>
          <p:cNvPr id="5" name="Symbol zastępczy zawartości 4"/>
          <p:cNvSpPr>
            <a:spLocks noGrp="1"/>
          </p:cNvSpPr>
          <p:nvPr>
            <p:ph sz="half" idx="2"/>
          </p:nvPr>
        </p:nvSpPr>
        <p:spPr/>
        <p:txBody>
          <a:bodyPr/>
          <a:lstStyle/>
          <a:p>
            <a:r>
              <a:rPr lang="pl-PL" dirty="0"/>
              <a:t>Zaburzenia kontroli afektu</a:t>
            </a:r>
          </a:p>
          <a:p>
            <a:r>
              <a:rPr lang="pl-PL" dirty="0"/>
              <a:t>Przypadkowe skojarzenia</a:t>
            </a:r>
          </a:p>
          <a:p>
            <a:r>
              <a:rPr lang="pl-PL" dirty="0"/>
              <a:t>Trudności w budowaniu bardziej złożonych, niestereotypowych tekstów</a:t>
            </a:r>
          </a:p>
        </p:txBody>
      </p:sp>
      <p:sp>
        <p:nvSpPr>
          <p:cNvPr id="6" name="Symbol zastępczy tekstu 5"/>
          <p:cNvSpPr>
            <a:spLocks noGrp="1"/>
          </p:cNvSpPr>
          <p:nvPr>
            <p:ph type="body" sz="quarter" idx="3"/>
          </p:nvPr>
        </p:nvSpPr>
        <p:spPr/>
        <p:txBody>
          <a:bodyPr>
            <a:normAutofit fontScale="92500" lnSpcReduction="20000"/>
          </a:bodyPr>
          <a:lstStyle/>
          <a:p>
            <a:r>
              <a:rPr lang="pl-PL" dirty="0"/>
              <a:t>Wskazania lokalizacyjne i funkcjonalne</a:t>
            </a:r>
          </a:p>
        </p:txBody>
      </p:sp>
      <p:pic>
        <p:nvPicPr>
          <p:cNvPr id="8" name="Symbol zastępczy zawartości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310220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Defekt kory przedczołowej</a:t>
            </a:r>
          </a:p>
        </p:txBody>
      </p:sp>
      <p:sp>
        <p:nvSpPr>
          <p:cNvPr id="3" name="Symbol zastępczy tekstu 2"/>
          <p:cNvSpPr>
            <a:spLocks noGrp="1"/>
          </p:cNvSpPr>
          <p:nvPr>
            <p:ph type="body" idx="1"/>
          </p:nvPr>
        </p:nvSpPr>
        <p:spPr/>
        <p:txBody>
          <a:bodyPr/>
          <a:lstStyle/>
          <a:p>
            <a:r>
              <a:rPr lang="pl-PL" dirty="0"/>
              <a:t>Objawy zaburzeń mowy</a:t>
            </a:r>
          </a:p>
        </p:txBody>
      </p:sp>
      <p:sp>
        <p:nvSpPr>
          <p:cNvPr id="4" name="Symbol zastępczy zawartości 3"/>
          <p:cNvSpPr>
            <a:spLocks noGrp="1"/>
          </p:cNvSpPr>
          <p:nvPr>
            <p:ph sz="half" idx="2"/>
          </p:nvPr>
        </p:nvSpPr>
        <p:spPr/>
        <p:txBody>
          <a:bodyPr>
            <a:normAutofit lnSpcReduction="10000"/>
          </a:bodyPr>
          <a:lstStyle/>
          <a:p>
            <a:r>
              <a:rPr lang="pl-PL" dirty="0"/>
              <a:t>Brak spójności tekstu: utrata tematu i intencji wypowiedzi</a:t>
            </a:r>
          </a:p>
          <a:p>
            <a:r>
              <a:rPr lang="pl-PL" dirty="0"/>
              <a:t>Trudności w rozumieniu bardziej złożonych wypowiedzi</a:t>
            </a:r>
          </a:p>
          <a:p>
            <a:r>
              <a:rPr lang="pl-PL" dirty="0"/>
              <a:t>Uproszczenie syntaktyczne, zdania urywane</a:t>
            </a:r>
          </a:p>
          <a:p>
            <a:r>
              <a:rPr lang="pl-PL" dirty="0"/>
              <a:t>Zwolnienie tempa mówienia ze względu na trudności planowania semantycznego</a:t>
            </a:r>
          </a:p>
        </p:txBody>
      </p:sp>
      <p:sp>
        <p:nvSpPr>
          <p:cNvPr id="5" name="Symbol zastępczy tekstu 4"/>
          <p:cNvSpPr>
            <a:spLocks noGrp="1"/>
          </p:cNvSpPr>
          <p:nvPr>
            <p:ph type="body" sz="quarter" idx="3"/>
          </p:nvPr>
        </p:nvSpPr>
        <p:spPr/>
        <p:txBody>
          <a:bodyPr>
            <a:normAutofit fontScale="92500" lnSpcReduction="20000"/>
          </a:bodyPr>
          <a:lstStyle/>
          <a:p>
            <a:r>
              <a:rPr lang="pl-PL" dirty="0"/>
              <a:t>Wskazania lokalizacyjne i funkcjonalne</a:t>
            </a:r>
          </a:p>
        </p:txBody>
      </p:sp>
      <p:pic>
        <p:nvPicPr>
          <p:cNvPr id="7" name="Symbol zastępczy zawartości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406010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683568" y="980728"/>
            <a:ext cx="7488832" cy="4783096"/>
          </a:xfrm>
          <a:prstGeom prst="rect">
            <a:avLst/>
          </a:prstGeom>
        </p:spPr>
      </p:pic>
      <p:sp>
        <p:nvSpPr>
          <p:cNvPr id="2" name="Symbol zastępczy numeru slajdu 1"/>
          <p:cNvSpPr>
            <a:spLocks noGrp="1"/>
          </p:cNvSpPr>
          <p:nvPr>
            <p:ph type="sldNum" sz="quarter" idx="12"/>
          </p:nvPr>
        </p:nvSpPr>
        <p:spPr/>
        <p:txBody>
          <a:bodyPr/>
          <a:lstStyle/>
          <a:p>
            <a:pPr>
              <a:defRPr/>
            </a:pPr>
            <a:fld id="{D8423F31-0950-43EB-AFF2-56D9B8731124}" type="slidenum">
              <a:rPr lang="pl-PL" smtClean="0"/>
              <a:pPr>
                <a:defRPr/>
              </a:pPr>
              <a:t>5</a:t>
            </a:fld>
            <a:endParaRPr lang="pl-PL"/>
          </a:p>
        </p:txBody>
      </p:sp>
    </p:spTree>
    <p:extLst>
      <p:ext uri="{BB962C8B-B14F-4D97-AF65-F5344CB8AC3E}">
        <p14:creationId xmlns:p14="http://schemas.microsoft.com/office/powerpoint/2010/main" val="32461663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Brak defektu kory ruchowej i przedruchowej</a:t>
            </a:r>
          </a:p>
        </p:txBody>
      </p:sp>
      <p:sp>
        <p:nvSpPr>
          <p:cNvPr id="3" name="Symbol zastępczy tekstu 2"/>
          <p:cNvSpPr>
            <a:spLocks noGrp="1"/>
          </p:cNvSpPr>
          <p:nvPr>
            <p:ph type="body" idx="1"/>
          </p:nvPr>
        </p:nvSpPr>
        <p:spPr/>
        <p:txBody>
          <a:bodyPr/>
          <a:lstStyle/>
          <a:p>
            <a:r>
              <a:rPr lang="pl-PL" dirty="0"/>
              <a:t>Objawy</a:t>
            </a:r>
          </a:p>
        </p:txBody>
      </p:sp>
      <p:sp>
        <p:nvSpPr>
          <p:cNvPr id="4" name="Symbol zastępczy zawartości 3"/>
          <p:cNvSpPr>
            <a:spLocks noGrp="1"/>
          </p:cNvSpPr>
          <p:nvPr>
            <p:ph sz="half" idx="2"/>
          </p:nvPr>
        </p:nvSpPr>
        <p:spPr/>
        <p:txBody>
          <a:bodyPr/>
          <a:lstStyle/>
          <a:p>
            <a:r>
              <a:rPr lang="pl-PL" dirty="0"/>
              <a:t>Brak wad wymowy</a:t>
            </a:r>
          </a:p>
          <a:p>
            <a:r>
              <a:rPr lang="pl-PL" dirty="0"/>
              <a:t>Brak stylu telegraficznego: zachowanie czasowników</a:t>
            </a:r>
          </a:p>
          <a:p>
            <a:r>
              <a:rPr lang="pl-PL" dirty="0"/>
              <a:t>Utrzymanie się schematu składniowego zdania (mimo bezsensownej treści)</a:t>
            </a:r>
          </a:p>
          <a:p>
            <a:endParaRPr lang="pl-PL" dirty="0"/>
          </a:p>
        </p:txBody>
      </p:sp>
      <p:sp>
        <p:nvSpPr>
          <p:cNvPr id="5" name="Symbol zastępczy tekstu 4"/>
          <p:cNvSpPr>
            <a:spLocks noGrp="1"/>
          </p:cNvSpPr>
          <p:nvPr>
            <p:ph type="body" sz="quarter" idx="3"/>
          </p:nvPr>
        </p:nvSpPr>
        <p:spPr/>
        <p:txBody>
          <a:bodyPr>
            <a:normAutofit fontScale="92500" lnSpcReduction="20000"/>
          </a:bodyPr>
          <a:lstStyle/>
          <a:p>
            <a:r>
              <a:rPr lang="pl-PL" dirty="0"/>
              <a:t>Wskazania lokalizacyjne i funkcjonalne</a:t>
            </a:r>
          </a:p>
        </p:txBody>
      </p:sp>
      <p:pic>
        <p:nvPicPr>
          <p:cNvPr id="7" name="Symbol zastępczy zawartości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1412" y="2676049"/>
            <a:ext cx="3429000" cy="2948940"/>
          </a:xfrm>
        </p:spPr>
      </p:pic>
    </p:spTree>
    <p:extLst>
      <p:ext uri="{BB962C8B-B14F-4D97-AF65-F5344CB8AC3E}">
        <p14:creationId xmlns:p14="http://schemas.microsoft.com/office/powerpoint/2010/main" val="1897149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Defekt płata skroniowego </a:t>
            </a:r>
          </a:p>
        </p:txBody>
      </p:sp>
      <p:sp>
        <p:nvSpPr>
          <p:cNvPr id="3" name="Symbol zastępczy tekstu 2"/>
          <p:cNvSpPr>
            <a:spLocks noGrp="1"/>
          </p:cNvSpPr>
          <p:nvPr>
            <p:ph type="body" idx="1"/>
          </p:nvPr>
        </p:nvSpPr>
        <p:spPr/>
        <p:txBody>
          <a:bodyPr/>
          <a:lstStyle/>
          <a:p>
            <a:r>
              <a:rPr lang="pl-PL" dirty="0"/>
              <a:t>Objawy zaburzeń mowy</a:t>
            </a:r>
          </a:p>
        </p:txBody>
      </p:sp>
      <p:sp>
        <p:nvSpPr>
          <p:cNvPr id="4" name="Symbol zastępczy zawartości 3"/>
          <p:cNvSpPr>
            <a:spLocks noGrp="1"/>
          </p:cNvSpPr>
          <p:nvPr>
            <p:ph sz="half" idx="2"/>
          </p:nvPr>
        </p:nvSpPr>
        <p:spPr/>
        <p:txBody>
          <a:bodyPr/>
          <a:lstStyle/>
          <a:p>
            <a:r>
              <a:rPr lang="pl-PL" dirty="0"/>
              <a:t>Neologizmy</a:t>
            </a:r>
          </a:p>
          <a:p>
            <a:r>
              <a:rPr lang="pl-PL" dirty="0"/>
              <a:t>Brak kontroli słuchowej w przypadku popełnianych błędów semantycznych oraz stosowania rymów i aliteracji</a:t>
            </a:r>
          </a:p>
          <a:p>
            <a:r>
              <a:rPr lang="pl-PL" dirty="0"/>
              <a:t>Narracje urojeniowe</a:t>
            </a:r>
          </a:p>
        </p:txBody>
      </p:sp>
      <p:sp>
        <p:nvSpPr>
          <p:cNvPr id="5" name="Symbol zastępczy tekstu 4"/>
          <p:cNvSpPr>
            <a:spLocks noGrp="1"/>
          </p:cNvSpPr>
          <p:nvPr>
            <p:ph type="body" sz="quarter" idx="3"/>
          </p:nvPr>
        </p:nvSpPr>
        <p:spPr/>
        <p:txBody>
          <a:bodyPr>
            <a:normAutofit fontScale="92500" lnSpcReduction="20000"/>
          </a:bodyPr>
          <a:lstStyle/>
          <a:p>
            <a:r>
              <a:rPr lang="pl-PL" dirty="0"/>
              <a:t>Wskazania lokalizacyjne i funkcjonalne</a:t>
            </a:r>
          </a:p>
        </p:txBody>
      </p:sp>
      <p:pic>
        <p:nvPicPr>
          <p:cNvPr id="7" name="Symbol zastępczy zawartości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1412" y="2676049"/>
            <a:ext cx="3429000" cy="2948940"/>
          </a:xfrm>
        </p:spPr>
      </p:pic>
    </p:spTree>
    <p:extLst>
      <p:ext uri="{BB962C8B-B14F-4D97-AF65-F5344CB8AC3E}">
        <p14:creationId xmlns:p14="http://schemas.microsoft.com/office/powerpoint/2010/main" val="1808701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Brak zaburzenia połączeń skroniowo-czołowych</a:t>
            </a:r>
          </a:p>
        </p:txBody>
      </p:sp>
      <p:sp>
        <p:nvSpPr>
          <p:cNvPr id="3" name="Symbol zastępczy tekstu 2"/>
          <p:cNvSpPr>
            <a:spLocks noGrp="1"/>
          </p:cNvSpPr>
          <p:nvPr>
            <p:ph type="body" idx="1"/>
          </p:nvPr>
        </p:nvSpPr>
        <p:spPr/>
        <p:txBody>
          <a:bodyPr/>
          <a:lstStyle/>
          <a:p>
            <a:r>
              <a:rPr lang="pl-PL" dirty="0"/>
              <a:t>Objawy</a:t>
            </a:r>
          </a:p>
        </p:txBody>
      </p:sp>
      <p:sp>
        <p:nvSpPr>
          <p:cNvPr id="4" name="Symbol zastępczy zawartości 3"/>
          <p:cNvSpPr>
            <a:spLocks noGrp="1"/>
          </p:cNvSpPr>
          <p:nvPr>
            <p:ph sz="half" idx="2"/>
          </p:nvPr>
        </p:nvSpPr>
        <p:spPr/>
        <p:txBody>
          <a:bodyPr/>
          <a:lstStyle/>
          <a:p>
            <a:pPr marL="0" indent="0">
              <a:buNone/>
            </a:pPr>
            <a:r>
              <a:rPr lang="pl-PL" dirty="0"/>
              <a:t>Zachowane zdolności:</a:t>
            </a:r>
          </a:p>
          <a:p>
            <a:r>
              <a:rPr lang="pl-PL" dirty="0"/>
              <a:t>Powtarzania</a:t>
            </a:r>
          </a:p>
          <a:p>
            <a:r>
              <a:rPr lang="pl-PL" dirty="0"/>
              <a:t>Głośnego czytania</a:t>
            </a:r>
          </a:p>
          <a:p>
            <a:r>
              <a:rPr lang="pl-PL" dirty="0"/>
              <a:t>Pisania ze słuchu</a:t>
            </a:r>
          </a:p>
          <a:p>
            <a:endParaRPr lang="pl-PL" dirty="0"/>
          </a:p>
        </p:txBody>
      </p:sp>
      <p:sp>
        <p:nvSpPr>
          <p:cNvPr id="5" name="Symbol zastępczy tekstu 4"/>
          <p:cNvSpPr>
            <a:spLocks noGrp="1"/>
          </p:cNvSpPr>
          <p:nvPr>
            <p:ph type="body" sz="quarter" idx="3"/>
          </p:nvPr>
        </p:nvSpPr>
        <p:spPr/>
        <p:txBody>
          <a:bodyPr>
            <a:normAutofit fontScale="92500" lnSpcReduction="20000"/>
          </a:bodyPr>
          <a:lstStyle/>
          <a:p>
            <a:r>
              <a:rPr lang="pl-PL" dirty="0"/>
              <a:t>Wskazania lokalizacyjne i funkcjonalne</a:t>
            </a:r>
          </a:p>
        </p:txBody>
      </p:sp>
      <p:pic>
        <p:nvPicPr>
          <p:cNvPr id="7" name="Symbol zastępczy zawartości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442902" y="3072289"/>
            <a:ext cx="2446020" cy="2156460"/>
          </a:xfrm>
        </p:spPr>
      </p:pic>
    </p:spTree>
    <p:extLst>
      <p:ext uri="{BB962C8B-B14F-4D97-AF65-F5344CB8AC3E}">
        <p14:creationId xmlns:p14="http://schemas.microsoft.com/office/powerpoint/2010/main" val="2321215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Zaburzenia prawopółkulowe/ zaburzenia połączeń z prawą półkulą</a:t>
            </a:r>
          </a:p>
        </p:txBody>
      </p:sp>
      <p:sp>
        <p:nvSpPr>
          <p:cNvPr id="3" name="Symbol zastępczy tekstu 2"/>
          <p:cNvSpPr>
            <a:spLocks noGrp="1"/>
          </p:cNvSpPr>
          <p:nvPr>
            <p:ph type="body" idx="1"/>
          </p:nvPr>
        </p:nvSpPr>
        <p:spPr/>
        <p:txBody>
          <a:bodyPr/>
          <a:lstStyle/>
          <a:p>
            <a:r>
              <a:rPr lang="pl-PL" dirty="0"/>
              <a:t>Objawy zaburzeń mowy:</a:t>
            </a:r>
          </a:p>
        </p:txBody>
      </p:sp>
      <p:sp>
        <p:nvSpPr>
          <p:cNvPr id="4" name="Symbol zastępczy zawartości 3"/>
          <p:cNvSpPr>
            <a:spLocks noGrp="1"/>
          </p:cNvSpPr>
          <p:nvPr>
            <p:ph sz="half" idx="2"/>
          </p:nvPr>
        </p:nvSpPr>
        <p:spPr/>
        <p:txBody>
          <a:bodyPr>
            <a:normAutofit fontScale="92500"/>
          </a:bodyPr>
          <a:lstStyle/>
          <a:p>
            <a:r>
              <a:rPr lang="pl-PL" dirty="0"/>
              <a:t>Zaburzenia intonacyjne</a:t>
            </a:r>
          </a:p>
          <a:p>
            <a:r>
              <a:rPr lang="pl-PL" dirty="0"/>
              <a:t>Słabsze rozpoznawanie emocji</a:t>
            </a:r>
          </a:p>
          <a:p>
            <a:r>
              <a:rPr lang="pl-PL" dirty="0"/>
              <a:t>Słabsze rozumienie metafor i sensów przenośnych</a:t>
            </a:r>
          </a:p>
          <a:p>
            <a:r>
              <a:rPr lang="pl-PL" dirty="0"/>
              <a:t>Tworzenie błędnych metafor</a:t>
            </a:r>
          </a:p>
          <a:p>
            <a:r>
              <a:rPr lang="pl-PL" dirty="0"/>
              <a:t>Zaburzenie rozumienia kontekstu sytuacyjnego</a:t>
            </a:r>
          </a:p>
          <a:p>
            <a:r>
              <a:rPr lang="pl-PL" dirty="0"/>
              <a:t>Utrudnione tworzenie spójnych tekstów</a:t>
            </a:r>
          </a:p>
          <a:p>
            <a:endParaRPr lang="pl-PL" dirty="0"/>
          </a:p>
        </p:txBody>
      </p:sp>
      <p:sp>
        <p:nvSpPr>
          <p:cNvPr id="5" name="Symbol zastępczy tekstu 4"/>
          <p:cNvSpPr>
            <a:spLocks noGrp="1"/>
          </p:cNvSpPr>
          <p:nvPr>
            <p:ph type="body" sz="quarter" idx="3"/>
          </p:nvPr>
        </p:nvSpPr>
        <p:spPr/>
        <p:txBody>
          <a:bodyPr>
            <a:normAutofit fontScale="92500" lnSpcReduction="20000"/>
          </a:bodyPr>
          <a:lstStyle/>
          <a:p>
            <a:r>
              <a:rPr lang="pl-PL" dirty="0"/>
              <a:t>Wskazania lokalizacyjne i funkcjonalne</a:t>
            </a:r>
          </a:p>
        </p:txBody>
      </p:sp>
      <p:pic>
        <p:nvPicPr>
          <p:cNvPr id="7" name="Symbol zastępczy zawartości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3059240"/>
            <a:ext cx="4041775" cy="2182558"/>
          </a:xfrm>
        </p:spPr>
      </p:pic>
    </p:spTree>
    <p:extLst>
      <p:ext uri="{BB962C8B-B14F-4D97-AF65-F5344CB8AC3E}">
        <p14:creationId xmlns:p14="http://schemas.microsoft.com/office/powerpoint/2010/main" val="1602454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Wnioski</a:t>
            </a:r>
          </a:p>
        </p:txBody>
      </p:sp>
      <p:sp>
        <p:nvSpPr>
          <p:cNvPr id="8" name="Symbol zastępczy zawartości 7"/>
          <p:cNvSpPr>
            <a:spLocks noGrp="1"/>
          </p:cNvSpPr>
          <p:nvPr>
            <p:ph idx="1"/>
          </p:nvPr>
        </p:nvSpPr>
        <p:spPr/>
        <p:txBody>
          <a:bodyPr/>
          <a:lstStyle/>
          <a:p>
            <a:r>
              <a:rPr lang="pl-PL" dirty="0"/>
              <a:t>Dane z analiz </a:t>
            </a:r>
            <a:r>
              <a:rPr lang="pl-PL" dirty="0" err="1"/>
              <a:t>neuroligwistycznych</a:t>
            </a:r>
            <a:r>
              <a:rPr lang="pl-PL" dirty="0"/>
              <a:t> </a:t>
            </a:r>
            <a:r>
              <a:rPr lang="pl-PL" dirty="0" err="1"/>
              <a:t>schizofazji</a:t>
            </a:r>
            <a:r>
              <a:rPr lang="pl-PL" dirty="0"/>
              <a:t> korelują z danymi z analiz klinicznych i wynikami badań opartymi na </a:t>
            </a:r>
            <a:r>
              <a:rPr lang="pl-PL" dirty="0" err="1"/>
              <a:t>neuroobrazowaniu</a:t>
            </a:r>
            <a:r>
              <a:rPr lang="pl-PL" dirty="0"/>
              <a:t>.</a:t>
            </a:r>
          </a:p>
          <a:p>
            <a:r>
              <a:rPr lang="pl-PL" dirty="0"/>
              <a:t>Dane lingwistyczne pozwalają na wzbogacenie i zwiększenie precyzji diagnozy psychiatrycznej.</a:t>
            </a:r>
          </a:p>
        </p:txBody>
      </p:sp>
    </p:spTree>
    <p:extLst>
      <p:ext uri="{BB962C8B-B14F-4D97-AF65-F5344CB8AC3E}">
        <p14:creationId xmlns:p14="http://schemas.microsoft.com/office/powerpoint/2010/main" val="32951481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Dziękuję za uwagę!</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2302" y="1600200"/>
            <a:ext cx="3879396" cy="4525963"/>
          </a:xfrm>
        </p:spPr>
      </p:pic>
    </p:spTree>
    <p:extLst>
      <p:ext uri="{BB962C8B-B14F-4D97-AF65-F5344CB8AC3E}">
        <p14:creationId xmlns:p14="http://schemas.microsoft.com/office/powerpoint/2010/main" val="131501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1043608" y="692696"/>
            <a:ext cx="2131221" cy="2360063"/>
          </a:xfrm>
          <a:prstGeom prst="rect">
            <a:avLst/>
          </a:prstGeom>
        </p:spPr>
      </p:pic>
      <p:pic>
        <p:nvPicPr>
          <p:cNvPr id="3" name="Obraz 2"/>
          <p:cNvPicPr>
            <a:picLocks noChangeAspect="1"/>
          </p:cNvPicPr>
          <p:nvPr/>
        </p:nvPicPr>
        <p:blipFill>
          <a:blip r:embed="rId4"/>
          <a:stretch>
            <a:fillRect/>
          </a:stretch>
        </p:blipFill>
        <p:spPr>
          <a:xfrm>
            <a:off x="3060080" y="2852936"/>
            <a:ext cx="5881986" cy="3096344"/>
          </a:xfrm>
          <a:prstGeom prst="rect">
            <a:avLst/>
          </a:prstGeom>
        </p:spPr>
      </p:pic>
      <p:sp>
        <p:nvSpPr>
          <p:cNvPr id="4" name="Symbol zastępczy numeru slajdu 3"/>
          <p:cNvSpPr>
            <a:spLocks noGrp="1"/>
          </p:cNvSpPr>
          <p:nvPr>
            <p:ph type="sldNum" sz="quarter" idx="12"/>
          </p:nvPr>
        </p:nvSpPr>
        <p:spPr/>
        <p:txBody>
          <a:bodyPr/>
          <a:lstStyle/>
          <a:p>
            <a:pPr>
              <a:defRPr/>
            </a:pPr>
            <a:fld id="{D8423F31-0950-43EB-AFF2-56D9B8731124}" type="slidenum">
              <a:rPr lang="pl-PL" smtClean="0"/>
              <a:pPr>
                <a:defRPr/>
              </a:pPr>
              <a:t>6</a:t>
            </a:fld>
            <a:endParaRPr lang="pl-PL"/>
          </a:p>
        </p:txBody>
      </p:sp>
    </p:spTree>
    <p:extLst>
      <p:ext uri="{BB962C8B-B14F-4D97-AF65-F5344CB8AC3E}">
        <p14:creationId xmlns:p14="http://schemas.microsoft.com/office/powerpoint/2010/main" val="9251941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schizophrenia-thebeardedladydisease.com/images/prologue-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175"/>
            <a:ext cx="162083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4" descr="http://upload.wikimedia.org/wikipedia/commons/c/c4/Eugen_ble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188640"/>
            <a:ext cx="15557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6" descr="Image of Peter Lidd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1213" y="866775"/>
            <a:ext cx="14859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8" descr="http://www.sane.org.uk/uploads/tim_cro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469" y="1795462"/>
            <a:ext cx="19812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10" descr="https://www.uihealthcare.org/images/findadoc_image.ashx?image=andreasen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6669" y="2232024"/>
            <a:ext cx="1785937"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ytuł 3"/>
          <p:cNvSpPr>
            <a:spLocks noGrp="1"/>
          </p:cNvSpPr>
          <p:nvPr>
            <p:ph type="title"/>
          </p:nvPr>
        </p:nvSpPr>
        <p:spPr>
          <a:xfrm>
            <a:off x="1065213" y="5157788"/>
            <a:ext cx="7543800" cy="1449387"/>
          </a:xfrm>
        </p:spPr>
        <p:txBody>
          <a:bodyPr/>
          <a:lstStyle/>
          <a:p>
            <a:pPr eaLnBrk="1" hangingPunct="1">
              <a:defRPr/>
            </a:pPr>
            <a:r>
              <a:rPr lang="pl-PL" dirty="0"/>
              <a:t>Rodzice założyciele </a:t>
            </a:r>
          </a:p>
        </p:txBody>
      </p:sp>
      <p:sp>
        <p:nvSpPr>
          <p:cNvPr id="2" name="Symbol zastępczy numeru slajdu 1"/>
          <p:cNvSpPr>
            <a:spLocks noGrp="1"/>
          </p:cNvSpPr>
          <p:nvPr>
            <p:ph type="sldNum" sz="quarter" idx="12"/>
          </p:nvPr>
        </p:nvSpPr>
        <p:spPr/>
        <p:txBody>
          <a:bodyPr/>
          <a:lstStyle/>
          <a:p>
            <a:pPr>
              <a:defRPr/>
            </a:pPr>
            <a:fld id="{2A6A124A-77C7-4EC3-89EA-24FEDDDB010E}" type="slidenum">
              <a:rPr lang="pl-PL" smtClean="0"/>
              <a:pPr>
                <a:defRPr/>
              </a:pPr>
              <a:t>7</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anim calcmode="lin" valueType="num">
                                      <p:cBhvr>
                                        <p:cTn id="8" dur="1000" fill="hold"/>
                                        <p:tgtEl>
                                          <p:spTgt spid="84994"/>
                                        </p:tgtEl>
                                        <p:attrNameLst>
                                          <p:attrName>ppt_x</p:attrName>
                                        </p:attrNameLst>
                                      </p:cBhvr>
                                      <p:tavLst>
                                        <p:tav tm="0">
                                          <p:val>
                                            <p:strVal val="#ppt_x"/>
                                          </p:val>
                                        </p:tav>
                                        <p:tav tm="100000">
                                          <p:val>
                                            <p:strVal val="#ppt_x"/>
                                          </p:val>
                                        </p:tav>
                                      </p:tavLst>
                                    </p:anim>
                                    <p:anim calcmode="lin" valueType="num">
                                      <p:cBhvr>
                                        <p:cTn id="9" dur="1000" fill="hold"/>
                                        <p:tgtEl>
                                          <p:spTgt spid="849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4995"/>
                                        </p:tgtEl>
                                        <p:attrNameLst>
                                          <p:attrName>style.visibility</p:attrName>
                                        </p:attrNameLst>
                                      </p:cBhvr>
                                      <p:to>
                                        <p:strVal val="visible"/>
                                      </p:to>
                                    </p:set>
                                    <p:animEffect transition="in" filter="fade">
                                      <p:cBhvr>
                                        <p:cTn id="14" dur="1000"/>
                                        <p:tgtEl>
                                          <p:spTgt spid="84995"/>
                                        </p:tgtEl>
                                      </p:cBhvr>
                                    </p:animEffect>
                                    <p:anim calcmode="lin" valueType="num">
                                      <p:cBhvr>
                                        <p:cTn id="15" dur="1000" fill="hold"/>
                                        <p:tgtEl>
                                          <p:spTgt spid="84995"/>
                                        </p:tgtEl>
                                        <p:attrNameLst>
                                          <p:attrName>ppt_x</p:attrName>
                                        </p:attrNameLst>
                                      </p:cBhvr>
                                      <p:tavLst>
                                        <p:tav tm="0">
                                          <p:val>
                                            <p:strVal val="#ppt_x"/>
                                          </p:val>
                                        </p:tav>
                                        <p:tav tm="100000">
                                          <p:val>
                                            <p:strVal val="#ppt_x"/>
                                          </p:val>
                                        </p:tav>
                                      </p:tavLst>
                                    </p:anim>
                                    <p:anim calcmode="lin" valueType="num">
                                      <p:cBhvr>
                                        <p:cTn id="16" dur="1000" fill="hold"/>
                                        <p:tgtEl>
                                          <p:spTgt spid="849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4996"/>
                                        </p:tgtEl>
                                        <p:attrNameLst>
                                          <p:attrName>style.visibility</p:attrName>
                                        </p:attrNameLst>
                                      </p:cBhvr>
                                      <p:to>
                                        <p:strVal val="visible"/>
                                      </p:to>
                                    </p:set>
                                    <p:animEffect transition="in" filter="fade">
                                      <p:cBhvr>
                                        <p:cTn id="21" dur="1000"/>
                                        <p:tgtEl>
                                          <p:spTgt spid="84996"/>
                                        </p:tgtEl>
                                      </p:cBhvr>
                                    </p:animEffect>
                                    <p:anim calcmode="lin" valueType="num">
                                      <p:cBhvr>
                                        <p:cTn id="22" dur="1000" fill="hold"/>
                                        <p:tgtEl>
                                          <p:spTgt spid="84996"/>
                                        </p:tgtEl>
                                        <p:attrNameLst>
                                          <p:attrName>ppt_x</p:attrName>
                                        </p:attrNameLst>
                                      </p:cBhvr>
                                      <p:tavLst>
                                        <p:tav tm="0">
                                          <p:val>
                                            <p:strVal val="#ppt_x"/>
                                          </p:val>
                                        </p:tav>
                                        <p:tav tm="100000">
                                          <p:val>
                                            <p:strVal val="#ppt_x"/>
                                          </p:val>
                                        </p:tav>
                                      </p:tavLst>
                                    </p:anim>
                                    <p:anim calcmode="lin" valueType="num">
                                      <p:cBhvr>
                                        <p:cTn id="23" dur="1000" fill="hold"/>
                                        <p:tgtEl>
                                          <p:spTgt spid="8499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4997"/>
                                        </p:tgtEl>
                                        <p:attrNameLst>
                                          <p:attrName>style.visibility</p:attrName>
                                        </p:attrNameLst>
                                      </p:cBhvr>
                                      <p:to>
                                        <p:strVal val="visible"/>
                                      </p:to>
                                    </p:set>
                                    <p:animEffect transition="in" filter="fade">
                                      <p:cBhvr>
                                        <p:cTn id="28" dur="1000"/>
                                        <p:tgtEl>
                                          <p:spTgt spid="84997"/>
                                        </p:tgtEl>
                                      </p:cBhvr>
                                    </p:animEffect>
                                    <p:anim calcmode="lin" valueType="num">
                                      <p:cBhvr>
                                        <p:cTn id="29" dur="1000" fill="hold"/>
                                        <p:tgtEl>
                                          <p:spTgt spid="84997"/>
                                        </p:tgtEl>
                                        <p:attrNameLst>
                                          <p:attrName>ppt_x</p:attrName>
                                        </p:attrNameLst>
                                      </p:cBhvr>
                                      <p:tavLst>
                                        <p:tav tm="0">
                                          <p:val>
                                            <p:strVal val="#ppt_x"/>
                                          </p:val>
                                        </p:tav>
                                        <p:tav tm="100000">
                                          <p:val>
                                            <p:strVal val="#ppt_x"/>
                                          </p:val>
                                        </p:tav>
                                      </p:tavLst>
                                    </p:anim>
                                    <p:anim calcmode="lin" valueType="num">
                                      <p:cBhvr>
                                        <p:cTn id="30" dur="1000" fill="hold"/>
                                        <p:tgtEl>
                                          <p:spTgt spid="8499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4998"/>
                                        </p:tgtEl>
                                        <p:attrNameLst>
                                          <p:attrName>style.visibility</p:attrName>
                                        </p:attrNameLst>
                                      </p:cBhvr>
                                      <p:to>
                                        <p:strVal val="visible"/>
                                      </p:to>
                                    </p:set>
                                    <p:animEffect transition="in" filter="fade">
                                      <p:cBhvr>
                                        <p:cTn id="35" dur="1000"/>
                                        <p:tgtEl>
                                          <p:spTgt spid="84998"/>
                                        </p:tgtEl>
                                      </p:cBhvr>
                                    </p:animEffect>
                                    <p:anim calcmode="lin" valueType="num">
                                      <p:cBhvr>
                                        <p:cTn id="36" dur="1000" fill="hold"/>
                                        <p:tgtEl>
                                          <p:spTgt spid="84998"/>
                                        </p:tgtEl>
                                        <p:attrNameLst>
                                          <p:attrName>ppt_x</p:attrName>
                                        </p:attrNameLst>
                                      </p:cBhvr>
                                      <p:tavLst>
                                        <p:tav tm="0">
                                          <p:val>
                                            <p:strVal val="#ppt_x"/>
                                          </p:val>
                                        </p:tav>
                                        <p:tav tm="100000">
                                          <p:val>
                                            <p:strVal val="#ppt_x"/>
                                          </p:val>
                                        </p:tav>
                                      </p:tavLst>
                                    </p:anim>
                                    <p:anim calcmode="lin" valueType="num">
                                      <p:cBhvr>
                                        <p:cTn id="37" dur="1000" fill="hold"/>
                                        <p:tgtEl>
                                          <p:spTgt spid="849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1"/>
          </p:nvPr>
        </p:nvSpPr>
        <p:spPr/>
        <p:txBody>
          <a:bodyPr/>
          <a:lstStyle/>
          <a:p>
            <a:fld id="{4DECD178-7A25-4558-8026-6C090AAA56F7}" type="slidenum">
              <a:rPr lang="pl-PL"/>
              <a:pPr/>
              <a:t>8</a:t>
            </a:fld>
            <a:endParaRPr lang="pl-PL"/>
          </a:p>
        </p:txBody>
      </p:sp>
      <p:sp>
        <p:nvSpPr>
          <p:cNvPr id="15362" name="Rectangle 2"/>
          <p:cNvSpPr>
            <a:spLocks noGrp="1" noChangeArrowheads="1"/>
          </p:cNvSpPr>
          <p:nvPr>
            <p:ph type="title"/>
          </p:nvPr>
        </p:nvSpPr>
        <p:spPr/>
        <p:txBody>
          <a:bodyPr/>
          <a:lstStyle/>
          <a:p>
            <a:r>
              <a:rPr lang="pl-PL"/>
              <a:t>Początki schizolingwistyki</a:t>
            </a:r>
          </a:p>
        </p:txBody>
      </p:sp>
      <p:sp>
        <p:nvSpPr>
          <p:cNvPr id="15363" name="Rectangle 3"/>
          <p:cNvSpPr>
            <a:spLocks noGrp="1" noChangeArrowheads="1"/>
          </p:cNvSpPr>
          <p:nvPr>
            <p:ph type="body" idx="1"/>
          </p:nvPr>
        </p:nvSpPr>
        <p:spPr/>
        <p:txBody>
          <a:bodyPr>
            <a:normAutofit lnSpcReduction="10000"/>
          </a:bodyPr>
          <a:lstStyle/>
          <a:p>
            <a:pPr>
              <a:lnSpc>
                <a:spcPct val="80000"/>
              </a:lnSpc>
            </a:pPr>
            <a:r>
              <a:rPr lang="pl-PL" sz="1800"/>
              <a:t>Pierwsze współczesne, nawiązujące do obserwacji klinicznych, opisy języka osób chorych na schizofrenię związane są z opracowaniem Reilly’ego i wsp. (1975 r.) . Jest  to jednocześnie pierwsza próba kwantyfikacji patologii językowej w schizofrenii. </a:t>
            </a:r>
          </a:p>
          <a:p>
            <a:pPr>
              <a:lnSpc>
                <a:spcPct val="80000"/>
              </a:lnSpc>
            </a:pPr>
            <a:r>
              <a:rPr lang="pl-PL" sz="1800"/>
              <a:t>Reilly i wsp. wyróżnili 10 kategorii zaburzeń językowych, uważając dwa z nich za najistotniejsze dla wypowiedzi schizofrenicznych  : „luźne skojarzenia” (loose associations) oraz „luki komunikacyjne” (gapes in communications). </a:t>
            </a:r>
            <a:r>
              <a:rPr lang="pl-PL" sz="1800" i="1"/>
              <a:t>Luźne skojarzenia</a:t>
            </a:r>
            <a:r>
              <a:rPr lang="pl-PL" sz="1800"/>
              <a:t> są możliwe, zdaniem tych autorów, do obserwacji w wypowiedzi schizofatycznej na sześciu poziomach patologii - od poziomu 1. (umiarkowane zmiany w obrębie zdania) poprzez np. poziom 3. (znaczne zmiany między zdaniami, z zachowaniem tematu), aż do poziomu 6. (znaczne zmiany w obrębie zdań). „Luki komunikacyjne” Reilly i wsp.  rozpoznawali , gdy </a:t>
            </a:r>
            <a:r>
              <a:rPr lang="pl-PL" sz="1800" i="1"/>
              <a:t>„istota informacji przeznaczonych do odbiorcy zostaje przez niego nieuchwytna, gdyż nadawca formułuje je w ten sposób, że są one zaskakujące”.</a:t>
            </a:r>
            <a:r>
              <a:rPr lang="pl-PL" sz="1800"/>
              <a:t> </a:t>
            </a:r>
          </a:p>
          <a:p>
            <a:pPr>
              <a:lnSpc>
                <a:spcPct val="80000"/>
              </a:lnSpc>
            </a:pPr>
            <a:r>
              <a:rPr lang="pl-PL" sz="1800"/>
              <a:t>Badania Reilly’ego i wsp. potwierdziły , że patologia językowa, szczególnie w postaci „luźnych skojarzeń” oraz „luk komunikacyjnych” wyróżnia wypowiedzi osób ze schizofrenią z wypowiedzi nie schizofrenicznych (osób zdrowych, oraz osób  z innymi niż schizofrenia psychozami) [Reilly i in.-1975].</a:t>
            </a:r>
            <a:r>
              <a:rPr lang="pl-PL" sz="1000"/>
              <a:t> </a:t>
            </a:r>
          </a:p>
        </p:txBody>
      </p:sp>
    </p:spTree>
    <p:extLst>
      <p:ext uri="{BB962C8B-B14F-4D97-AF65-F5344CB8AC3E}">
        <p14:creationId xmlns:p14="http://schemas.microsoft.com/office/powerpoint/2010/main" val="1368767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8600"/>
            <a:ext cx="8424936"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ymbol zastępczy numeru slajdu 1"/>
          <p:cNvSpPr>
            <a:spLocks noGrp="1"/>
          </p:cNvSpPr>
          <p:nvPr>
            <p:ph type="sldNum" sz="quarter" idx="12"/>
          </p:nvPr>
        </p:nvSpPr>
        <p:spPr/>
        <p:txBody>
          <a:bodyPr/>
          <a:lstStyle/>
          <a:p>
            <a:pPr>
              <a:defRPr/>
            </a:pPr>
            <a:fld id="{D8423F31-0950-43EB-AFF2-56D9B8731124}" type="slidenum">
              <a:rPr lang="pl-PL" smtClean="0"/>
              <a:pPr>
                <a:defRPr/>
              </a:pPr>
              <a:t>9</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1_Retrospekcja">
  <a:themeElements>
    <a:clrScheme name="Retrospekcj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Retrospekcja">
  <a:themeElements>
    <a:clrScheme name="Retrospekcj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3.xml><?xml version="1.0" encoding="utf-8"?>
<a:theme xmlns:a="http://schemas.openxmlformats.org/drawingml/2006/main" name="3_Retrospekcja">
  <a:themeElements>
    <a:clrScheme name="Retrospekcj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4.xml><?xml version="1.0" encoding="utf-8"?>
<a:theme xmlns:a="http://schemas.openxmlformats.org/drawingml/2006/main" name="4_Retrospekcja">
  <a:themeElements>
    <a:clrScheme name="Retrospekcj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5.xml><?xml version="1.0" encoding="utf-8"?>
<a:theme xmlns:a="http://schemas.openxmlformats.org/drawingml/2006/main" name="Motyw pakietu Office">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2013</TotalTime>
  <Words>3002</Words>
  <Application>Microsoft Office PowerPoint</Application>
  <PresentationFormat>Pokaz na ekranie (4:3)</PresentationFormat>
  <Paragraphs>275</Paragraphs>
  <Slides>55</Slides>
  <Notes>10</Notes>
  <HiddenSlides>0</HiddenSlides>
  <MMClips>1</MMClips>
  <ScaleCrop>false</ScaleCrop>
  <HeadingPairs>
    <vt:vector size="6" baseType="variant">
      <vt:variant>
        <vt:lpstr>Używane czcionki</vt:lpstr>
      </vt:variant>
      <vt:variant>
        <vt:i4>7</vt:i4>
      </vt:variant>
      <vt:variant>
        <vt:lpstr>Motyw</vt:lpstr>
      </vt:variant>
      <vt:variant>
        <vt:i4>5</vt:i4>
      </vt:variant>
      <vt:variant>
        <vt:lpstr>Tytuły slajdów</vt:lpstr>
      </vt:variant>
      <vt:variant>
        <vt:i4>55</vt:i4>
      </vt:variant>
    </vt:vector>
  </HeadingPairs>
  <TitlesOfParts>
    <vt:vector size="67" baseType="lpstr">
      <vt:lpstr>Arial</vt:lpstr>
      <vt:lpstr>Calibri</vt:lpstr>
      <vt:lpstr>Calibri Light</vt:lpstr>
      <vt:lpstr>Century Schoolbook CE</vt:lpstr>
      <vt:lpstr>Tahoma</vt:lpstr>
      <vt:lpstr>Times New Roman</vt:lpstr>
      <vt:lpstr>Wingdings</vt:lpstr>
      <vt:lpstr>1_Retrospekcja</vt:lpstr>
      <vt:lpstr>Retrospekcja</vt:lpstr>
      <vt:lpstr>3_Retrospekcja</vt:lpstr>
      <vt:lpstr>4_Retrospekcja</vt:lpstr>
      <vt:lpstr>Motyw pakietu Office</vt:lpstr>
      <vt:lpstr>Od neuronu do rzeczownika i z powrotem</vt:lpstr>
      <vt:lpstr>Prezentacja programu PowerPoint</vt:lpstr>
      <vt:lpstr>Początek historii </vt:lpstr>
      <vt:lpstr>Prezentacja programu PowerPoint</vt:lpstr>
      <vt:lpstr>Prezentacja programu PowerPoint</vt:lpstr>
      <vt:lpstr>Prezentacja programu PowerPoint</vt:lpstr>
      <vt:lpstr>Rodzice założyciele </vt:lpstr>
      <vt:lpstr>Początki schizolingwistyki</vt:lpstr>
      <vt:lpstr>Prezentacja programu PowerPoint</vt:lpstr>
      <vt:lpstr>Prezentacja programu PowerPoint</vt:lpstr>
      <vt:lpstr>Prezentacja programu PowerPoint</vt:lpstr>
      <vt:lpstr>Prezentacja programu PowerPoint</vt:lpstr>
      <vt:lpstr>Prezentacja programu PowerPoint</vt:lpstr>
      <vt:lpstr>Wyniki analizy czynnikowej kategorii skali TLC – czynnik 1</vt:lpstr>
      <vt:lpstr>Derailment (loose associations, flight of ideas)  ZBACZANIE WYPOWIEDZI  </vt:lpstr>
      <vt:lpstr>Tekst # 6 </vt:lpstr>
      <vt:lpstr>Poverty of content of speech (poverty of thought, empty speech, alogia, verbigeration) UBÓSTWO TREŚCI  </vt:lpstr>
      <vt:lpstr>pytanie „najbliższa mi osoba” </vt:lpstr>
      <vt:lpstr>Word approximations (paraphasia, metonyms) METONIMIE, PRZYBLIŻENIA SŁOWNE </vt:lpstr>
      <vt:lpstr> Przybliżenia słowne -</vt:lpstr>
      <vt:lpstr>Wyniki analizy czynnikowej kategorii skali TLC – czynnik 2</vt:lpstr>
      <vt:lpstr>Incoherence (word salad, schizophasia, paragrammatism ) ROZKOJARZENIE  </vt:lpstr>
      <vt:lpstr>pytanie „moje hobby” </vt:lpstr>
      <vt:lpstr>Neologizmy (N)</vt:lpstr>
      <vt:lpstr> Dźwięczenie [clanging]</vt:lpstr>
      <vt:lpstr>Kognitywne korelaty zaburzeń językowych w schizofrenii</vt:lpstr>
      <vt:lpstr>Prezentacja programu PowerPoint</vt:lpstr>
      <vt:lpstr>Prezentacja programu PowerPoint</vt:lpstr>
      <vt:lpstr>Prezentacja programu PowerPoint</vt:lpstr>
      <vt:lpstr>Prezentacja programu PowerPoint</vt:lpstr>
      <vt:lpstr>Prezentacja programu PowerPoint</vt:lpstr>
      <vt:lpstr>Podsumowanie </vt:lpstr>
      <vt:lpstr>Podsumowanie  (2) </vt:lpstr>
      <vt:lpstr>Czy Homo Naledi chorował na schizofrenię? </vt:lpstr>
      <vt:lpstr>Teksty i neurony Co analiza neurolingwistyczna mówi o schizofrenii? Tomasz Woźniak, Zakład Logopedii i Językoznawstwa Stosowanego UMCS w Lublinie</vt:lpstr>
      <vt:lpstr>Kliniczny obraz schizofazji</vt:lpstr>
      <vt:lpstr>Kliniczny obraz schizofazji</vt:lpstr>
      <vt:lpstr>Kliniczny obraz schizofazji</vt:lpstr>
      <vt:lpstr>Kliniczny obraz schizofazji</vt:lpstr>
      <vt:lpstr>Kliniczny obraz schizofazji</vt:lpstr>
      <vt:lpstr>Kliniczny obraz schizofazji</vt:lpstr>
      <vt:lpstr>Lingwistyczna analiza schizofazji (Woźniak 2000, 2005, 2013, 2015) poziom foniczny tekstu</vt:lpstr>
      <vt:lpstr>Lingwistyczna analiza schizofazji poziom leksykalny i morfologiczny tekstu</vt:lpstr>
      <vt:lpstr>Lingwistyczna analiza schizofazji poziom składniowy tekstu</vt:lpstr>
      <vt:lpstr>Lingwistyczna analiza schizofazji poziom interakcji</vt:lpstr>
      <vt:lpstr>Lingwistyczna analiza schizofazji poziom narracji – zachowań poznawczych</vt:lpstr>
      <vt:lpstr>Mózgowa organizacja mowy</vt:lpstr>
      <vt:lpstr>Defekt kory czołowej</vt:lpstr>
      <vt:lpstr>Defekt kory przedczołowej</vt:lpstr>
      <vt:lpstr>Brak defektu kory ruchowej i przedruchowej</vt:lpstr>
      <vt:lpstr>Defekt płata skroniowego </vt:lpstr>
      <vt:lpstr>Brak zaburzenia połączeń skroniowo-czołowych</vt:lpstr>
      <vt:lpstr>Zaburzenia prawopółkulowe/ zaburzenia połączeń z prawą półkulą</vt:lpstr>
      <vt:lpstr>Wnioski</vt:lpstr>
      <vt:lpstr>Dziękuję za uwagę!</vt:lpstr>
    </vt:vector>
  </TitlesOfParts>
  <Company>Gabinet Psychiatryczny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Dimension of Language Disorders in Schizophrenia</dc:title>
  <dc:creator>olo</dc:creator>
  <cp:lastModifiedBy>Andrzej Czernikiewicz</cp:lastModifiedBy>
  <cp:revision>101</cp:revision>
  <dcterms:created xsi:type="dcterms:W3CDTF">1999-07-10T14:55:26Z</dcterms:created>
  <dcterms:modified xsi:type="dcterms:W3CDTF">2021-01-10T14:41:41Z</dcterms:modified>
</cp:coreProperties>
</file>