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 id="2147483700" r:id="rId2"/>
  </p:sldMasterIdLst>
  <p:notesMasterIdLst>
    <p:notesMasterId r:id="rId112"/>
  </p:notesMasterIdLst>
  <p:sldIdLst>
    <p:sldId id="256" r:id="rId3"/>
    <p:sldId id="304" r:id="rId4"/>
    <p:sldId id="305" r:id="rId5"/>
    <p:sldId id="272" r:id="rId6"/>
    <p:sldId id="273" r:id="rId7"/>
    <p:sldId id="306" r:id="rId8"/>
    <p:sldId id="325" r:id="rId9"/>
    <p:sldId id="359" r:id="rId10"/>
    <p:sldId id="445" r:id="rId11"/>
    <p:sldId id="405" r:id="rId12"/>
    <p:sldId id="407" r:id="rId13"/>
    <p:sldId id="257" r:id="rId14"/>
    <p:sldId id="276" r:id="rId15"/>
    <p:sldId id="277" r:id="rId16"/>
    <p:sldId id="278" r:id="rId17"/>
    <p:sldId id="279" r:id="rId18"/>
    <p:sldId id="280" r:id="rId19"/>
    <p:sldId id="281" r:id="rId20"/>
    <p:sldId id="282" r:id="rId21"/>
    <p:sldId id="283" r:id="rId22"/>
    <p:sldId id="288" r:id="rId23"/>
    <p:sldId id="264" r:id="rId24"/>
    <p:sldId id="284" r:id="rId25"/>
    <p:sldId id="285" r:id="rId26"/>
    <p:sldId id="287" r:id="rId27"/>
    <p:sldId id="333" r:id="rId28"/>
    <p:sldId id="360" r:id="rId29"/>
    <p:sldId id="361" r:id="rId30"/>
    <p:sldId id="363" r:id="rId31"/>
    <p:sldId id="365" r:id="rId32"/>
    <p:sldId id="327" r:id="rId33"/>
    <p:sldId id="336" r:id="rId34"/>
    <p:sldId id="337" r:id="rId35"/>
    <p:sldId id="339" r:id="rId36"/>
    <p:sldId id="342" r:id="rId37"/>
    <p:sldId id="346" r:id="rId38"/>
    <p:sldId id="347" r:id="rId39"/>
    <p:sldId id="349" r:id="rId40"/>
    <p:sldId id="315" r:id="rId41"/>
    <p:sldId id="309" r:id="rId42"/>
    <p:sldId id="310" r:id="rId43"/>
    <p:sldId id="311" r:id="rId44"/>
    <p:sldId id="312" r:id="rId45"/>
    <p:sldId id="313" r:id="rId46"/>
    <p:sldId id="314" r:id="rId47"/>
    <p:sldId id="318" r:id="rId48"/>
    <p:sldId id="316" r:id="rId49"/>
    <p:sldId id="317" r:id="rId50"/>
    <p:sldId id="320" r:id="rId51"/>
    <p:sldId id="319" r:id="rId52"/>
    <p:sldId id="293" r:id="rId53"/>
    <p:sldId id="289" r:id="rId54"/>
    <p:sldId id="290" r:id="rId55"/>
    <p:sldId id="291" r:id="rId56"/>
    <p:sldId id="292" r:id="rId57"/>
    <p:sldId id="449" r:id="rId58"/>
    <p:sldId id="331" r:id="rId59"/>
    <p:sldId id="335" r:id="rId60"/>
    <p:sldId id="366" r:id="rId61"/>
    <p:sldId id="294" r:id="rId62"/>
    <p:sldId id="300" r:id="rId63"/>
    <p:sldId id="330" r:id="rId64"/>
    <p:sldId id="350" r:id="rId65"/>
    <p:sldId id="351" r:id="rId66"/>
    <p:sldId id="352" r:id="rId67"/>
    <p:sldId id="448" r:id="rId68"/>
    <p:sldId id="368" r:id="rId69"/>
    <p:sldId id="369" r:id="rId70"/>
    <p:sldId id="324" r:id="rId71"/>
    <p:sldId id="446" r:id="rId72"/>
    <p:sldId id="447" r:id="rId73"/>
    <p:sldId id="303" r:id="rId74"/>
    <p:sldId id="297" r:id="rId75"/>
    <p:sldId id="332" r:id="rId76"/>
    <p:sldId id="450" r:id="rId77"/>
    <p:sldId id="451" r:id="rId78"/>
    <p:sldId id="452" r:id="rId79"/>
    <p:sldId id="453" r:id="rId80"/>
    <p:sldId id="454" r:id="rId81"/>
    <p:sldId id="455" r:id="rId82"/>
    <p:sldId id="456" r:id="rId83"/>
    <p:sldId id="457" r:id="rId84"/>
    <p:sldId id="458" r:id="rId85"/>
    <p:sldId id="459" r:id="rId86"/>
    <p:sldId id="460" r:id="rId87"/>
    <p:sldId id="461" r:id="rId88"/>
    <p:sldId id="462" r:id="rId89"/>
    <p:sldId id="463" r:id="rId90"/>
    <p:sldId id="464" r:id="rId91"/>
    <p:sldId id="465" r:id="rId92"/>
    <p:sldId id="466" r:id="rId93"/>
    <p:sldId id="467" r:id="rId94"/>
    <p:sldId id="468" r:id="rId95"/>
    <p:sldId id="469" r:id="rId96"/>
    <p:sldId id="470" r:id="rId97"/>
    <p:sldId id="471" r:id="rId98"/>
    <p:sldId id="472" r:id="rId99"/>
    <p:sldId id="473" r:id="rId100"/>
    <p:sldId id="474" r:id="rId101"/>
    <p:sldId id="475" r:id="rId102"/>
    <p:sldId id="476" r:id="rId103"/>
    <p:sldId id="477" r:id="rId104"/>
    <p:sldId id="478" r:id="rId105"/>
    <p:sldId id="479" r:id="rId106"/>
    <p:sldId id="480" r:id="rId107"/>
    <p:sldId id="481" r:id="rId108"/>
    <p:sldId id="482" r:id="rId109"/>
    <p:sldId id="483" r:id="rId110"/>
    <p:sldId id="484" r:id="rId111"/>
  </p:sldIdLst>
  <p:sldSz cx="9144000" cy="6858000" type="screen4x3"/>
  <p:notesSz cx="6858000" cy="9144000"/>
  <p:defaultTextStyle>
    <a:defPPr>
      <a:defRPr lang="pl-PL"/>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81" d="100"/>
          <a:sy n="81" d="100"/>
        </p:scale>
        <p:origin x="306" y="9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156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slide" Target="slides/slide28.xml"/><Relationship Id="rId1"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pl-PL"/>
          </a:p>
        </p:txBody>
      </p:sp>
      <p:sp>
        <p:nvSpPr>
          <p:cNvPr id="614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pl-PL"/>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14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pl-PL"/>
          </a:p>
        </p:txBody>
      </p:sp>
      <p:sp>
        <p:nvSpPr>
          <p:cNvPr id="614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F07639C-0590-4AFA-A21C-85A572E458EC}" type="slidenum">
              <a:rPr lang="pl-PL"/>
              <a:pPr/>
              <a:t>‹#›</a:t>
            </a:fld>
            <a:endParaRPr lang="pl-PL"/>
          </a:p>
        </p:txBody>
      </p:sp>
    </p:spTree>
    <p:extLst>
      <p:ext uri="{BB962C8B-B14F-4D97-AF65-F5344CB8AC3E}">
        <p14:creationId xmlns:p14="http://schemas.microsoft.com/office/powerpoint/2010/main" val="37841746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a:t>
            </a:fld>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11</a:t>
            </a:fld>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12</a:t>
            </a:fld>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13</a:t>
            </a:fld>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14</a:t>
            </a:fld>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15</a:t>
            </a:fld>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16</a:t>
            </a:fld>
            <a:endParaRPr 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17</a:t>
            </a:fld>
            <a:endParaRPr 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18</a:t>
            </a:fld>
            <a:endParaRPr 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19</a:t>
            </a:fld>
            <a:endParaRPr 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20</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2</a:t>
            </a:fld>
            <a:endParaRPr 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21</a:t>
            </a:fld>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22</a:t>
            </a:fld>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23</a:t>
            </a:fld>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24</a:t>
            </a:fld>
            <a:endParaRPr 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25</a:t>
            </a:fld>
            <a:endParaRPr 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26</a:t>
            </a:fld>
            <a:endParaRPr 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43BD768-380C-4A36-839C-E51E80B62EB5}" type="slidenum">
              <a:rPr lang="pl-PL" smtClean="0"/>
              <a:pPr/>
              <a:t>27</a:t>
            </a:fld>
            <a:endParaRPr lang="pl-PL"/>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pl-P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30B5AFC0-3027-4321-BA87-E29ABF348C88}" type="slidenum">
              <a:rPr lang="pl-PL" smtClean="0"/>
              <a:pPr/>
              <a:t>28</a:t>
            </a:fld>
            <a:endParaRPr lang="pl-PL"/>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pl-P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BFFF88B2-B490-4015-92AB-E33056DCF4BA}" type="slidenum">
              <a:rPr lang="pl-PL" smtClean="0"/>
              <a:pPr/>
              <a:t>29</a:t>
            </a:fld>
            <a:endParaRPr lang="pl-PL"/>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pl-P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476B582D-58D6-42A1-81F9-D0C7FC97E911}" type="slidenum">
              <a:rPr lang="pl-PL" smtClean="0"/>
              <a:pPr/>
              <a:t>30</a:t>
            </a:fld>
            <a:endParaRPr lang="pl-PL"/>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3</a:t>
            </a:fld>
            <a:endParaRPr lang="pl-P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31</a:t>
            </a:fld>
            <a:endParaRPr lang="pl-P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20584BD7-288A-40A3-BD86-4891A5289BA4}" type="slidenum">
              <a:rPr lang="pl-PL" smtClean="0"/>
              <a:pPr/>
              <a:t>32</a:t>
            </a:fld>
            <a:endParaRPr lang="pl-PL"/>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pl-PL" sz="2000"/>
              <a:t>Psychoza Alfreda Hitchcocka – osobowość mnoga, psychiatra Simon Oakland stara się w sposób psychodynamiczny wyjaśnić psychopatologię Normana Batesa; poprzedzający jego wypowiedź detektyw mowi ”jeśli ktokolwiek może to wyjaśnić, będzie to psychiatra”.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8511DA8C-10EB-4864-9886-924052C4FFFB}" type="slidenum">
              <a:rPr lang="pl-PL" smtClean="0"/>
              <a:pPr/>
              <a:t>33</a:t>
            </a:fld>
            <a:endParaRPr lang="pl-PL"/>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pl-PL" sz="2000"/>
              <a:t>Reż. I. Bergman; film z okresu, kiedy schizofrenia była traktowana jako zaburzenie „czynnościowe”, kiedy R.D. Laing i inni ortodoksyjni antypsychiatrzy upatrywali istoty zaburzeń w funkcjonowaniu rodziny; ojciec wykorzystuje psychotyczne przeżycia córek, jako „artystyczną inspirację”. Mimo traktowania „czynnościowego” schizofrenii, film jest pesymistyczny, podobnie jak jego raczej czarne, niż białe zdjęcia. Bergman powróci do tematu schizofrenii za 15 lat.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AC5B11CC-DAEF-44F0-8D12-013D3B9B4601}" type="slidenum">
              <a:rPr lang="pl-PL" smtClean="0"/>
              <a:pPr/>
              <a:t>34</a:t>
            </a:fld>
            <a:endParaRPr lang="pl-PL"/>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pl-PL" sz="1800"/>
              <a:t>Reż. Roman Polański – Carol (C. Denueve) pracuje w salonie piękności jako manikiurzystka. Jej przedchorobową osobowość można określić jako unikową. W krótkim czasie Carol doznaje coraz bardziej przerażających omamów wzrokowych. Obserwujemy ją zarówno w fazie dezorganizacji i objawów negatywnych, jak i katatonii w końcowej fazie filmu. Film jest traktowany jako prezentujący schizofrenię paranoidalną. Interpretacja zachorowania Carol na schizofrenię typowa dla lat 60-ch – schizofrenia jako reakcja na molestowanie seksualne w okresie dzieciństwa.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9F4F9B9-C742-428E-B817-31BA10F64F8D}" type="slidenum">
              <a:rPr lang="pl-PL" smtClean="0"/>
              <a:pPr/>
              <a:t>35</a:t>
            </a:fld>
            <a:endParaRPr lang="pl-PL"/>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pl-PL" sz="1800"/>
              <a:t>Janet Campion – historia dziewczyny, która z powodu zaburzeń psychicznych zostaje zamknięta w szpitalu psychiatrycznym na 8 lat. Przetrwać pozwala jej twórczość literacka. Jest historia opisana przez samą pacjentkę Janet Frame. Jeden z filmów o związkach geniuszu i psychozy.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AE49A02-626F-41B7-B5F7-1FBEE1AE28F6}" type="slidenum">
              <a:rPr lang="pl-PL" smtClean="0"/>
              <a:pPr/>
              <a:t>36</a:t>
            </a:fld>
            <a:endParaRPr lang="pl-PL"/>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pl-PL" sz="2000"/>
              <a:t>Jeremy Leven; Johnny Depp, jako urojeniowy, ale chyba nie schizofreniczny pacjent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41E5CC23-7DDD-4029-ADF8-8C03F323C418}" type="slidenum">
              <a:rPr lang="pl-PL" smtClean="0"/>
              <a:pPr/>
              <a:t>37</a:t>
            </a:fld>
            <a:endParaRPr lang="pl-PL"/>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pl-PL" sz="1800"/>
              <a:t>Bruce Willis trafia do szpitala psychiatrycznego jako chory. Leczy go Madeleine Stowe. Reż. Terry Giliam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235BBDC7-0325-4489-A536-FF5055BCE28C}" type="slidenum">
              <a:rPr lang="pl-PL" smtClean="0"/>
              <a:pPr/>
              <a:t>38</a:t>
            </a:fld>
            <a:endParaRPr lang="pl-PL"/>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pl-PL" sz="2400"/>
              <a:t>Scott Hocks, historia schizoafektywnego pacjenta, odniesienia do lat dzieciństwa; deterioracja psychosocjalna utalentowanego artysty, powrót do funkcjonowania jako pianisty dzieki  lekom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39</a:t>
            </a:fld>
            <a:endParaRPr lang="pl-P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40</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a:t>
            </a:fld>
            <a:endParaRPr lang="pl-P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41</a:t>
            </a:fld>
            <a:endParaRPr lang="pl-P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42</a:t>
            </a:fld>
            <a:endParaRPr lang="pl-P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43</a:t>
            </a:fld>
            <a:endParaRPr lang="pl-P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44</a:t>
            </a:fld>
            <a:endParaRPr lang="pl-P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45</a:t>
            </a:fld>
            <a:endParaRPr lang="pl-P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46</a:t>
            </a:fld>
            <a:endParaRPr lang="pl-P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47</a:t>
            </a:fld>
            <a:endParaRPr lang="pl-P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48</a:t>
            </a:fld>
            <a:endParaRPr lang="pl-P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49</a:t>
            </a:fld>
            <a:endParaRPr lang="pl-P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50</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5</a:t>
            </a:fld>
            <a:endParaRPr lang="pl-P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51</a:t>
            </a:fld>
            <a:endParaRPr lang="pl-P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52</a:t>
            </a:fld>
            <a:endParaRPr lang="pl-P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53</a:t>
            </a:fld>
            <a:endParaRPr lang="pl-P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54</a:t>
            </a:fld>
            <a:endParaRPr lang="pl-P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55</a:t>
            </a:fld>
            <a:endParaRPr lang="pl-PL"/>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57</a:t>
            </a:fld>
            <a:endParaRPr lang="pl-P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58</a:t>
            </a:fld>
            <a:endParaRPr lang="pl-P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2BD5D0FF-C435-4B1A-92C5-4C28080461AE}" type="slidenum">
              <a:rPr lang="pl-PL" smtClean="0"/>
              <a:pPr/>
              <a:t>59</a:t>
            </a:fld>
            <a:endParaRPr lang="pl-PL"/>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pl-P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60</a:t>
            </a:fld>
            <a:endParaRPr lang="pl-P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61</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6</a:t>
            </a:fld>
            <a:endParaRPr lang="pl-P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62</a:t>
            </a:fld>
            <a:endParaRPr lang="pl-P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33E179BA-A7B9-4B35-B1C7-57443DA7DA5D}" type="slidenum">
              <a:rPr lang="pl-PL" smtClean="0"/>
              <a:pPr/>
              <a:t>63</a:t>
            </a:fld>
            <a:endParaRPr lang="pl-PL"/>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pl-PL"/>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5CE05F6B-12E9-40DB-A265-C65803A9E24C}" type="slidenum">
              <a:rPr lang="pl-PL" smtClean="0"/>
              <a:pPr/>
              <a:t>64</a:t>
            </a:fld>
            <a:endParaRPr lang="pl-PL"/>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pl-PL"/>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F2A4DC9D-6026-4173-AB97-506F9F471ADE}" type="slidenum">
              <a:rPr lang="pl-PL" smtClean="0"/>
              <a:pPr/>
              <a:t>65</a:t>
            </a:fld>
            <a:endParaRPr lang="pl-PL"/>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pl-PL"/>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67</a:t>
            </a:fld>
            <a:endParaRPr lang="pl-P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68</a:t>
            </a:fld>
            <a:endParaRPr lang="pl-PL"/>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69</a:t>
            </a:fld>
            <a:endParaRPr lang="pl-P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72</a:t>
            </a:fld>
            <a:endParaRPr lang="pl-PL"/>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73</a:t>
            </a:fld>
            <a:endParaRPr lang="pl-PL"/>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74</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7</a:t>
            </a:fld>
            <a:endParaRPr lang="pl-PL"/>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7639C-0590-4AFA-A21C-85A572E458EC}"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1400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0D7-9F8C-4A25-91AE-DCE155FE5D8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33340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9E16A-0172-425E-A778-703ACD38C958}"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1010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9E16A-0172-425E-A778-703ACD38C958}"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2012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63920-6276-46F9-8BD7-82BA3451220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6048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0D7-9F8C-4A25-91AE-DCE155FE5D8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27262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0D7-9F8C-4A25-91AE-DCE155FE5D8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97657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0D7-9F8C-4A25-91AE-DCE155FE5D8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08434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0D7-9F8C-4A25-91AE-DCE155FE5D8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50544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0D7-9F8C-4A25-91AE-DCE155FE5D8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60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91B03009-0676-41D4-A0FD-05FBBB9869DC}" type="slidenum">
              <a:rPr lang="pl-PL" smtClean="0"/>
              <a:pPr/>
              <a:t>8</a:t>
            </a:fld>
            <a:endParaRPr lang="pl-PL"/>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pl-PL"/>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0D7-9F8C-4A25-91AE-DCE155FE5D8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9418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63920-6276-46F9-8BD7-82BA3451220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758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63920-6276-46F9-8BD7-82BA3451220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05931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670D7-9F8C-4A25-91AE-DCE155FE5D87}"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7595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6F07639C-0590-4AFA-A21C-85A572E458EC}" type="slidenum">
              <a:rPr lang="pl-PL" smtClean="0"/>
              <a:pPr/>
              <a:t>10</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1">
        <a:schemeClr val="bg2"/>
      </p:bgRef>
    </p:bg>
    <p:spTree>
      <p:nvGrpSpPr>
        <p:cNvPr id="1" name=""/>
        <p:cNvGrpSpPr/>
        <p:nvPr/>
      </p:nvGrpSpPr>
      <p:grpSpPr>
        <a:xfrm>
          <a:off x="0" y="0"/>
          <a:ext cx="0" cy="0"/>
          <a:chOff x="0" y="0"/>
          <a:chExt cx="0" cy="0"/>
        </a:xfrm>
      </p:grpSpPr>
      <p:sp>
        <p:nvSpPr>
          <p:cNvPr id="15" name="Prostokąt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ostokąt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ostokąt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ostokąt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Prostokąt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tytuł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28" name="Symbol zastępczy daty 27"/>
          <p:cNvSpPr>
            <a:spLocks noGrp="1"/>
          </p:cNvSpPr>
          <p:nvPr>
            <p:ph type="dt" sz="half" idx="10"/>
          </p:nvPr>
        </p:nvSpPr>
        <p:spPr/>
        <p:txBody>
          <a:bodyPr/>
          <a:lstStyle/>
          <a:p>
            <a:endParaRPr lang="pl-PL"/>
          </a:p>
        </p:txBody>
      </p:sp>
      <p:sp>
        <p:nvSpPr>
          <p:cNvPr id="17" name="Symbol zastępczy stopki 16"/>
          <p:cNvSpPr>
            <a:spLocks noGrp="1"/>
          </p:cNvSpPr>
          <p:nvPr>
            <p:ph type="ftr" sz="quarter" idx="11"/>
          </p:nvPr>
        </p:nvSpPr>
        <p:spPr/>
        <p:txBody>
          <a:bodyPr/>
          <a:lstStyle/>
          <a:p>
            <a:endParaRPr lang="pl-PL"/>
          </a:p>
        </p:txBody>
      </p:sp>
      <p:sp>
        <p:nvSpPr>
          <p:cNvPr id="7" name="Łącznik prosty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Prostokąt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ipsa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ipsa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ymbol zastępczy numeru slajd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DAE15B-EC63-459F-B2DA-F2CEE7086ABA}" type="slidenum">
              <a:rPr lang="pl-PL" smtClean="0"/>
              <a:pPr/>
              <a:t>‹#›</a:t>
            </a:fld>
            <a:endParaRPr lang="pl-PL"/>
          </a:p>
        </p:txBody>
      </p:sp>
      <p:sp>
        <p:nvSpPr>
          <p:cNvPr id="8" name="Tytuł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pl-PL"/>
              <a:t>Kliknij, aby edytować styl</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51789DB-EAB1-4847-856C-39E1F46CEE37}"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bg>
      <p:bgRef idx="1001">
        <a:schemeClr val="bg2"/>
      </p:bgRef>
    </p:bg>
    <p:spTree>
      <p:nvGrpSpPr>
        <p:cNvPr id="1" name=""/>
        <p:cNvGrpSpPr/>
        <p:nvPr/>
      </p:nvGrpSpPr>
      <p:grpSpPr>
        <a:xfrm>
          <a:off x="0" y="0"/>
          <a:ext cx="0" cy="0"/>
          <a:chOff x="0" y="0"/>
          <a:chExt cx="0" cy="0"/>
        </a:xfrm>
      </p:grpSpPr>
      <p:sp>
        <p:nvSpPr>
          <p:cNvPr id="7" name="Prostokąt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Prostokąt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rostokąt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Prostokąt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Prostokąt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Prostokąt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Łącznik prosty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ipsa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ymbol zastępczy numeru slajdu 5"/>
          <p:cNvSpPr>
            <a:spLocks noGrp="1"/>
          </p:cNvSpPr>
          <p:nvPr>
            <p:ph type="sldNum" sz="quarter" idx="12"/>
          </p:nvPr>
        </p:nvSpPr>
        <p:spPr>
          <a:xfrm>
            <a:off x="6915912" y="3009901"/>
            <a:ext cx="457200" cy="441325"/>
          </a:xfrm>
        </p:spPr>
        <p:txBody>
          <a:bodyPr/>
          <a:lstStyle/>
          <a:p>
            <a:fld id="{5FD66C63-9462-4625-8FA7-B8BB92ADE529}" type="slidenum">
              <a:rPr lang="pl-PL" smtClean="0"/>
              <a:pPr/>
              <a:t>‹#›</a:t>
            </a:fld>
            <a:endParaRPr lang="pl-PL"/>
          </a:p>
        </p:txBody>
      </p:sp>
      <p:sp>
        <p:nvSpPr>
          <p:cNvPr id="3" name="Symbol zastępczy tytułu pionowego 2"/>
          <p:cNvSpPr>
            <a:spLocks noGrp="1"/>
          </p:cNvSpPr>
          <p:nvPr>
            <p:ph type="body" orient="vert" idx="1"/>
          </p:nvPr>
        </p:nvSpPr>
        <p:spPr>
          <a:xfrm>
            <a:off x="304800" y="304800"/>
            <a:ext cx="6553200" cy="5821366"/>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2" name="Tytuł pionowy 1"/>
          <p:cNvSpPr>
            <a:spLocks noGrp="1"/>
          </p:cNvSpPr>
          <p:nvPr>
            <p:ph type="title" orient="vert"/>
          </p:nvPr>
        </p:nvSpPr>
        <p:spPr>
          <a:xfrm>
            <a:off x="7391400" y="304801"/>
            <a:ext cx="1447800" cy="5851525"/>
          </a:xfrm>
        </p:spPr>
        <p:txBody>
          <a:bodyPr vert="eaVert"/>
          <a:lstStyle/>
          <a:p>
            <a:r>
              <a:rPr kumimoji="0" lang="pl-PL"/>
              <a:t>Kliknij, aby edytować styl</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ytuł, clipart i tekst">
    <p:spTree>
      <p:nvGrpSpPr>
        <p:cNvPr id="1" name=""/>
        <p:cNvGrpSpPr/>
        <p:nvPr/>
      </p:nvGrpSpPr>
      <p:grpSpPr>
        <a:xfrm>
          <a:off x="0" y="0"/>
          <a:ext cx="0" cy="0"/>
          <a:chOff x="0" y="0"/>
          <a:chExt cx="0" cy="0"/>
        </a:xfrm>
      </p:grpSpPr>
      <p:sp>
        <p:nvSpPr>
          <p:cNvPr id="2" name="Tytuł 1"/>
          <p:cNvSpPr>
            <a:spLocks noGrp="1"/>
          </p:cNvSpPr>
          <p:nvPr>
            <p:ph type="title"/>
          </p:nvPr>
        </p:nvSpPr>
        <p:spPr>
          <a:xfrm>
            <a:off x="1066800" y="381000"/>
            <a:ext cx="7620000" cy="1143000"/>
          </a:xfrm>
        </p:spPr>
        <p:txBody>
          <a:bodyPr/>
          <a:lstStyle/>
          <a:p>
            <a:r>
              <a:rPr lang="pl-PL"/>
              <a:t>Kliknij, aby edytować styl</a:t>
            </a:r>
          </a:p>
        </p:txBody>
      </p:sp>
      <p:sp>
        <p:nvSpPr>
          <p:cNvPr id="3" name="Symbol zastępczy obiektu clipart 2"/>
          <p:cNvSpPr>
            <a:spLocks noGrp="1"/>
          </p:cNvSpPr>
          <p:nvPr>
            <p:ph type="clipArt" sz="half" idx="1"/>
          </p:nvPr>
        </p:nvSpPr>
        <p:spPr>
          <a:xfrm>
            <a:off x="1066800" y="1752600"/>
            <a:ext cx="3733800" cy="4114800"/>
          </a:xfrm>
        </p:spPr>
        <p:txBody>
          <a:bodyPr/>
          <a:lstStyle/>
          <a:p>
            <a:endParaRPr lang="pl-PL"/>
          </a:p>
        </p:txBody>
      </p:sp>
      <p:sp>
        <p:nvSpPr>
          <p:cNvPr id="4" name="Symbol zastępczy tekstu 3"/>
          <p:cNvSpPr>
            <a:spLocks noGrp="1"/>
          </p:cNvSpPr>
          <p:nvPr>
            <p:ph type="body" sz="half" idx="2"/>
          </p:nvPr>
        </p:nvSpPr>
        <p:spPr>
          <a:xfrm>
            <a:off x="4953000" y="1752600"/>
            <a:ext cx="37338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1014413" y="6107113"/>
            <a:ext cx="1905000" cy="457200"/>
          </a:xfrm>
        </p:spPr>
        <p:txBody>
          <a:bodyPr/>
          <a:lstStyle>
            <a:lvl1pPr>
              <a:defRPr/>
            </a:lvl1pPr>
          </a:lstStyle>
          <a:p>
            <a:endParaRPr lang="pl-PL"/>
          </a:p>
        </p:txBody>
      </p:sp>
      <p:sp>
        <p:nvSpPr>
          <p:cNvPr id="6" name="Symbol zastępczy stopki 5"/>
          <p:cNvSpPr>
            <a:spLocks noGrp="1"/>
          </p:cNvSpPr>
          <p:nvPr>
            <p:ph type="ftr" sz="quarter" idx="11"/>
          </p:nvPr>
        </p:nvSpPr>
        <p:spPr>
          <a:xfrm>
            <a:off x="3452813" y="6107113"/>
            <a:ext cx="2895600" cy="45720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881813" y="6107113"/>
            <a:ext cx="1905000" cy="457200"/>
          </a:xfrm>
        </p:spPr>
        <p:txBody>
          <a:bodyPr/>
          <a:lstStyle>
            <a:lvl1pPr>
              <a:defRPr/>
            </a:lvl1pPr>
          </a:lstStyle>
          <a:p>
            <a:fld id="{4C080B14-69D7-4742-8A1C-80B74807BDDC}" type="slidenum">
              <a:rPr lang="pl-PL"/>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pl-PL"/>
              <a:t>Kliknij, aby edytować styl</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DC917280-C86C-46F7-B974-9C144492429F}" type="datetimeFigureOut">
              <a:rPr lang="pl-PL" smtClean="0"/>
              <a:pPr/>
              <a:t>09.11.2020</a:t>
            </a:fld>
            <a:endParaRPr lang="pl-PL"/>
          </a:p>
        </p:txBody>
      </p:sp>
      <p:sp>
        <p:nvSpPr>
          <p:cNvPr id="5" name="Footer Placeholder 4"/>
          <p:cNvSpPr>
            <a:spLocks noGrp="1"/>
          </p:cNvSpPr>
          <p:nvPr>
            <p:ph type="ftr" sz="quarter" idx="11"/>
          </p:nvPr>
        </p:nvSpPr>
        <p:spPr>
          <a:xfrm>
            <a:off x="812805" y="6272785"/>
            <a:ext cx="4745736" cy="365125"/>
          </a:xfrm>
        </p:spPr>
        <p:txBody>
          <a:bodyPr/>
          <a:lstStyle/>
          <a:p>
            <a:endParaRPr lang="pl-PL"/>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65DFECE7-2F35-4439-92AF-6B1F40A7A835}" type="slidenum">
              <a:rPr lang="pl-PL" smtClean="0"/>
              <a:pPr/>
              <a:t>‹#›</a:t>
            </a:fld>
            <a:endParaRPr lang="pl-PL"/>
          </a:p>
        </p:txBody>
      </p:sp>
    </p:spTree>
    <p:extLst>
      <p:ext uri="{BB962C8B-B14F-4D97-AF65-F5344CB8AC3E}">
        <p14:creationId xmlns:p14="http://schemas.microsoft.com/office/powerpoint/2010/main" val="288100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DC917280-C86C-46F7-B974-9C144492429F}" type="datetimeFigureOut">
              <a:rPr lang="pl-PL" smtClean="0"/>
              <a:pPr/>
              <a:t>09.11.2020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65DFECE7-2F35-4439-92AF-6B1F40A7A835}" type="slidenum">
              <a:rPr lang="pl-PL" smtClean="0"/>
              <a:pPr/>
              <a:t>‹#›</a:t>
            </a:fld>
            <a:endParaRPr lang="pl-PL"/>
          </a:p>
        </p:txBody>
      </p:sp>
    </p:spTree>
    <p:extLst>
      <p:ext uri="{BB962C8B-B14F-4D97-AF65-F5344CB8AC3E}">
        <p14:creationId xmlns:p14="http://schemas.microsoft.com/office/powerpoint/2010/main" val="2041713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pl-PL"/>
              <a:t>Kliknij, aby edytować styl</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DC917280-C86C-46F7-B974-9C144492429F}" type="datetimeFigureOut">
              <a:rPr lang="pl-PL" smtClean="0"/>
              <a:pPr/>
              <a:t>09.11.2020</a:t>
            </a:fld>
            <a:endParaRPr lang="pl-PL"/>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pl-PL"/>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65DFECE7-2F35-4439-92AF-6B1F40A7A835}" type="slidenum">
              <a:rPr lang="pl-PL" smtClean="0"/>
              <a:pPr/>
              <a:t>‹#›</a:t>
            </a:fld>
            <a:endParaRPr lang="pl-PL"/>
          </a:p>
        </p:txBody>
      </p:sp>
    </p:spTree>
    <p:extLst>
      <p:ext uri="{BB962C8B-B14F-4D97-AF65-F5344CB8AC3E}">
        <p14:creationId xmlns:p14="http://schemas.microsoft.com/office/powerpoint/2010/main" val="3201611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DC917280-C86C-46F7-B974-9C144492429F}" type="datetimeFigureOut">
              <a:rPr lang="pl-PL" smtClean="0"/>
              <a:pPr/>
              <a:t>09.11.2020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5DFECE7-2F35-4439-92AF-6B1F40A7A835}" type="slidenum">
              <a:rPr lang="pl-PL" smtClean="0"/>
              <a:pPr/>
              <a:t>‹#›</a:t>
            </a:fld>
            <a:endParaRPr lang="pl-PL"/>
          </a:p>
        </p:txBody>
      </p:sp>
    </p:spTree>
    <p:extLst>
      <p:ext uri="{BB962C8B-B14F-4D97-AF65-F5344CB8AC3E}">
        <p14:creationId xmlns:p14="http://schemas.microsoft.com/office/powerpoint/2010/main" val="2396999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DC917280-C86C-46F7-B974-9C144492429F}" type="datetimeFigureOut">
              <a:rPr lang="pl-PL" smtClean="0"/>
              <a:pPr/>
              <a:t>09.11.2020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65DFECE7-2F35-4439-92AF-6B1F40A7A835}" type="slidenum">
              <a:rPr lang="pl-PL" smtClean="0"/>
              <a:pPr/>
              <a:t>‹#›</a:t>
            </a:fld>
            <a:endParaRPr lang="pl-PL"/>
          </a:p>
        </p:txBody>
      </p:sp>
    </p:spTree>
    <p:extLst>
      <p:ext uri="{BB962C8B-B14F-4D97-AF65-F5344CB8AC3E}">
        <p14:creationId xmlns:p14="http://schemas.microsoft.com/office/powerpoint/2010/main" val="95535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DC917280-C86C-46F7-B974-9C144492429F}" type="datetimeFigureOut">
              <a:rPr lang="pl-PL" smtClean="0"/>
              <a:pPr/>
              <a:t>09.11.2020</a:t>
            </a:fld>
            <a:endParaRPr lang="pl-PL"/>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pl-PL"/>
          </a:p>
        </p:txBody>
      </p:sp>
      <p:sp>
        <p:nvSpPr>
          <p:cNvPr id="5" name="Slide Number Placeholder 4"/>
          <p:cNvSpPr>
            <a:spLocks noGrp="1"/>
          </p:cNvSpPr>
          <p:nvPr>
            <p:ph type="sldNum" sz="quarter" idx="12"/>
          </p:nvPr>
        </p:nvSpPr>
        <p:spPr/>
        <p:txBody>
          <a:bodyPr/>
          <a:lstStyle/>
          <a:p>
            <a:fld id="{65DFECE7-2F35-4439-92AF-6B1F40A7A835}" type="slidenum">
              <a:rPr lang="pl-PL" smtClean="0"/>
              <a:pPr/>
              <a:t>‹#›</a:t>
            </a:fld>
            <a:endParaRPr lang="pl-PL"/>
          </a:p>
        </p:txBody>
      </p:sp>
    </p:spTree>
    <p:extLst>
      <p:ext uri="{BB962C8B-B14F-4D97-AF65-F5344CB8AC3E}">
        <p14:creationId xmlns:p14="http://schemas.microsoft.com/office/powerpoint/2010/main" val="2411151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17280-C86C-46F7-B974-9C144492429F}" type="datetimeFigureOut">
              <a:rPr lang="pl-PL" smtClean="0"/>
              <a:pPr/>
              <a:t>09.11.2020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65DFECE7-2F35-4439-92AF-6B1F40A7A835}" type="slidenum">
              <a:rPr lang="pl-PL" smtClean="0"/>
              <a:pPr/>
              <a:t>‹#›</a:t>
            </a:fld>
            <a:endParaRPr lang="pl-PL"/>
          </a:p>
        </p:txBody>
      </p:sp>
    </p:spTree>
    <p:extLst>
      <p:ext uri="{BB962C8B-B14F-4D97-AF65-F5344CB8AC3E}">
        <p14:creationId xmlns:p14="http://schemas.microsoft.com/office/powerpoint/2010/main" val="79339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chemeClr val="accent3">
                    <a:shade val="75000"/>
                  </a:schemeClr>
                </a:solidFill>
              </a:defRPr>
            </a:lvl1pPr>
          </a:lstStyle>
          <a:p>
            <a:r>
              <a:rPr kumimoji="0" lang="pl-PL"/>
              <a:t>Kliknij, aby edytować styl</a:t>
            </a:r>
            <a:endParaRPr kumimoji="0" lang="en-US"/>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a:xfrm>
            <a:off x="4361688" y="1026372"/>
            <a:ext cx="457200" cy="441325"/>
          </a:xfrm>
        </p:spPr>
        <p:txBody>
          <a:bodyPr/>
          <a:lstStyle/>
          <a:p>
            <a:fld id="{23C5C2AD-CAAB-4BEE-9780-51A623729CF1}" type="slidenum">
              <a:rPr lang="pl-PL" smtClean="0"/>
              <a:pPr/>
              <a:t>‹#›</a:t>
            </a:fld>
            <a:endParaRPr lang="pl-PL"/>
          </a:p>
        </p:txBody>
      </p:sp>
      <p:sp>
        <p:nvSpPr>
          <p:cNvPr id="8" name="Symbol zastępczy zawartości 7"/>
          <p:cNvSpPr>
            <a:spLocks noGrp="1"/>
          </p:cNvSpPr>
          <p:nvPr>
            <p:ph sz="quarter" idx="1"/>
          </p:nvPr>
        </p:nvSpPr>
        <p:spPr>
          <a:xfrm>
            <a:off x="301752" y="1527048"/>
            <a:ext cx="850392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pl-PL"/>
              <a:t>Kliknij, aby edytować styl</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DC917280-C86C-46F7-B974-9C144492429F}" type="datetimeFigureOut">
              <a:rPr lang="pl-PL" smtClean="0"/>
              <a:pPr/>
              <a:t>09.11.2020</a:t>
            </a:fld>
            <a:endParaRPr lang="pl-PL"/>
          </a:p>
        </p:txBody>
      </p:sp>
      <p:sp>
        <p:nvSpPr>
          <p:cNvPr id="10" name="Footer Placeholder 9"/>
          <p:cNvSpPr>
            <a:spLocks noGrp="1"/>
          </p:cNvSpPr>
          <p:nvPr>
            <p:ph type="ftr" sz="quarter" idx="11"/>
          </p:nvPr>
        </p:nvSpPr>
        <p:spPr/>
        <p:txBody>
          <a:bodyPr/>
          <a:lstStyle/>
          <a:p>
            <a:endParaRPr lang="pl-PL"/>
          </a:p>
        </p:txBody>
      </p:sp>
      <p:sp>
        <p:nvSpPr>
          <p:cNvPr id="11" name="Slide Number Placeholder 10"/>
          <p:cNvSpPr>
            <a:spLocks noGrp="1"/>
          </p:cNvSpPr>
          <p:nvPr>
            <p:ph type="sldNum" sz="quarter" idx="12"/>
          </p:nvPr>
        </p:nvSpPr>
        <p:spPr/>
        <p:txBody>
          <a:bodyPr/>
          <a:lstStyle/>
          <a:p>
            <a:fld id="{65DFECE7-2F35-4439-92AF-6B1F40A7A835}" type="slidenum">
              <a:rPr lang="pl-PL" smtClean="0"/>
              <a:pPr/>
              <a:t>‹#›</a:t>
            </a:fld>
            <a:endParaRPr lang="pl-PL"/>
          </a:p>
        </p:txBody>
      </p:sp>
    </p:spTree>
    <p:extLst>
      <p:ext uri="{BB962C8B-B14F-4D97-AF65-F5344CB8AC3E}">
        <p14:creationId xmlns:p14="http://schemas.microsoft.com/office/powerpoint/2010/main" val="2276028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pl-PL"/>
              <a:t>Kliknij, aby edytować styl</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DC917280-C86C-46F7-B974-9C144492429F}" type="datetimeFigureOut">
              <a:rPr lang="pl-PL" smtClean="0"/>
              <a:pPr/>
              <a:t>09.11.2020</a:t>
            </a:fld>
            <a:endParaRPr lang="pl-PL"/>
          </a:p>
        </p:txBody>
      </p:sp>
      <p:sp>
        <p:nvSpPr>
          <p:cNvPr id="10" name="Slide Number Placeholder 9"/>
          <p:cNvSpPr>
            <a:spLocks noGrp="1"/>
          </p:cNvSpPr>
          <p:nvPr>
            <p:ph type="sldNum" sz="quarter" idx="12"/>
          </p:nvPr>
        </p:nvSpPr>
        <p:spPr/>
        <p:txBody>
          <a:bodyPr/>
          <a:lstStyle/>
          <a:p>
            <a:fld id="{65DFECE7-2F35-4439-92AF-6B1F40A7A835}" type="slidenum">
              <a:rPr lang="pl-PL" smtClean="0"/>
              <a:pPr/>
              <a:t>‹#›</a:t>
            </a:fld>
            <a:endParaRPr lang="pl-PL"/>
          </a:p>
        </p:txBody>
      </p:sp>
    </p:spTree>
    <p:extLst>
      <p:ext uri="{BB962C8B-B14F-4D97-AF65-F5344CB8AC3E}">
        <p14:creationId xmlns:p14="http://schemas.microsoft.com/office/powerpoint/2010/main" val="31228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DC917280-C86C-46F7-B974-9C144492429F}" type="datetimeFigureOut">
              <a:rPr lang="pl-PL" smtClean="0"/>
              <a:pPr/>
              <a:t>09.11.2020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65DFECE7-2F35-4439-92AF-6B1F40A7A835}" type="slidenum">
              <a:rPr lang="pl-PL" smtClean="0"/>
              <a:pPr/>
              <a:t>‹#›</a:t>
            </a:fld>
            <a:endParaRPr lang="pl-PL"/>
          </a:p>
        </p:txBody>
      </p:sp>
    </p:spTree>
    <p:extLst>
      <p:ext uri="{BB962C8B-B14F-4D97-AF65-F5344CB8AC3E}">
        <p14:creationId xmlns:p14="http://schemas.microsoft.com/office/powerpoint/2010/main" val="171804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pl-PL"/>
              <a:t>Kliknij, aby edytować styl</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DC917280-C86C-46F7-B974-9C144492429F}" type="datetimeFigureOut">
              <a:rPr lang="pl-PL" smtClean="0"/>
              <a:pPr/>
              <a:t>09.11.2020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65DFECE7-2F35-4439-92AF-6B1F40A7A835}" type="slidenum">
              <a:rPr lang="pl-PL" smtClean="0"/>
              <a:pPr/>
              <a:t>‹#›</a:t>
            </a:fld>
            <a:endParaRPr lang="pl-PL"/>
          </a:p>
        </p:txBody>
      </p:sp>
    </p:spTree>
    <p:extLst>
      <p:ext uri="{BB962C8B-B14F-4D97-AF65-F5344CB8AC3E}">
        <p14:creationId xmlns:p14="http://schemas.microsoft.com/office/powerpoint/2010/main" val="2711936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1"/>
      </p:bgRef>
    </p:bg>
    <p:spTree>
      <p:nvGrpSpPr>
        <p:cNvPr id="1" name=""/>
        <p:cNvGrpSpPr/>
        <p:nvPr/>
      </p:nvGrpSpPr>
      <p:grpSpPr>
        <a:xfrm>
          <a:off x="0" y="0"/>
          <a:ext cx="0" cy="0"/>
          <a:chOff x="0" y="0"/>
          <a:chExt cx="0" cy="0"/>
        </a:xfrm>
      </p:grpSpPr>
      <p:sp>
        <p:nvSpPr>
          <p:cNvPr id="17" name="Prostokąt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Prostokąt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ostokąt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ostokąt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ostokąt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Prostokąt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Symbol zastępczy tekstu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13" name="Prostokąt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Prostokąt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Symbol zastępczy stopki 4"/>
          <p:cNvSpPr>
            <a:spLocks noGrp="1"/>
          </p:cNvSpPr>
          <p:nvPr>
            <p:ph type="ftr" sz="quarter" idx="11"/>
          </p:nvPr>
        </p:nvSpPr>
        <p:spPr/>
        <p:txBody>
          <a:bodyPr/>
          <a:lstStyle/>
          <a:p>
            <a:endParaRPr lang="pl-PL"/>
          </a:p>
        </p:txBody>
      </p:sp>
      <p:sp>
        <p:nvSpPr>
          <p:cNvPr id="4" name="Symbol zastępczy daty 3"/>
          <p:cNvSpPr>
            <a:spLocks noGrp="1"/>
          </p:cNvSpPr>
          <p:nvPr>
            <p:ph type="dt" sz="half" idx="10"/>
          </p:nvPr>
        </p:nvSpPr>
        <p:spPr/>
        <p:txBody>
          <a:bodyPr/>
          <a:lstStyle/>
          <a:p>
            <a:endParaRPr lang="pl-PL"/>
          </a:p>
        </p:txBody>
      </p:sp>
      <p:sp>
        <p:nvSpPr>
          <p:cNvPr id="8" name="Łącznik prosty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ipsa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ymbol zastępczy numeru slajd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6CDF3E2-4561-453E-8174-8246105F1497}" type="slidenum">
              <a:rPr lang="pl-PL" smtClean="0"/>
              <a:pPr/>
              <a:t>‹#›</a:t>
            </a:fld>
            <a:endParaRPr lang="pl-PL"/>
          </a:p>
        </p:txBody>
      </p:sp>
      <p:sp>
        <p:nvSpPr>
          <p:cNvPr id="2" name="Tytuł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pl-PL"/>
              <a:t>Kliknij, aby edytować styl</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301752" y="228600"/>
            <a:ext cx="8534400" cy="758952"/>
          </a:xfrm>
        </p:spPr>
        <p:txBody>
          <a:bodyPr/>
          <a:lstStyle/>
          <a:p>
            <a:r>
              <a:rPr kumimoji="0" lang="pl-PL"/>
              <a:t>Kliknij, aby edytować styl</a:t>
            </a:r>
            <a:endParaRPr kumimoji="0" lang="en-US"/>
          </a:p>
        </p:txBody>
      </p:sp>
      <p:sp>
        <p:nvSpPr>
          <p:cNvPr id="5" name="Symbol zastępczy daty 4"/>
          <p:cNvSpPr>
            <a:spLocks noGrp="1"/>
          </p:cNvSpPr>
          <p:nvPr>
            <p:ph type="dt" sz="half" idx="10"/>
          </p:nvPr>
        </p:nvSpPr>
        <p:spPr>
          <a:xfrm>
            <a:off x="5791200" y="6409944"/>
            <a:ext cx="3044952" cy="365760"/>
          </a:xfrm>
        </p:spPr>
        <p:txBody>
          <a:bodyPr/>
          <a:lstStyle/>
          <a:p>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2E26B76-7316-4F82-99A1-4458B95E7B66}" type="slidenum">
              <a:rPr lang="pl-PL" smtClean="0"/>
              <a:pPr/>
              <a:t>‹#›</a:t>
            </a:fld>
            <a:endParaRPr lang="pl-PL"/>
          </a:p>
        </p:txBody>
      </p:sp>
      <p:sp>
        <p:nvSpPr>
          <p:cNvPr id="8" name="Łącznik prosty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Symbol zastępczy zawartości 9"/>
          <p:cNvSpPr>
            <a:spLocks noGrp="1"/>
          </p:cNvSpPr>
          <p:nvPr>
            <p:ph sz="half" idx="1"/>
          </p:nvPr>
        </p:nvSpPr>
        <p:spPr>
          <a:xfrm>
            <a:off x="301752" y="1371600"/>
            <a:ext cx="4038600" cy="4681728"/>
          </a:xfrm>
        </p:spPr>
        <p:txBody>
          <a:bodyPr/>
          <a:lstStyle>
            <a:lvl1pPr>
              <a:defRPr sz="2500"/>
            </a:lvl1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2" name="Symbol zastępczy zawartości 11"/>
          <p:cNvSpPr>
            <a:spLocks noGrp="1"/>
          </p:cNvSpPr>
          <p:nvPr>
            <p:ph sz="half" idx="2"/>
          </p:nvPr>
        </p:nvSpPr>
        <p:spPr>
          <a:xfrm>
            <a:off x="4800600" y="1371600"/>
            <a:ext cx="4038600" cy="4681728"/>
          </a:xfrm>
        </p:spPr>
        <p:txBody>
          <a:bodyPr/>
          <a:lstStyle>
            <a:lvl1pPr>
              <a:defRPr sz="2500"/>
            </a:lvl1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1">
        <a:schemeClr val="bg2"/>
      </p:bgRef>
    </p:bg>
    <p:spTree>
      <p:nvGrpSpPr>
        <p:cNvPr id="1" name=""/>
        <p:cNvGrpSpPr/>
        <p:nvPr/>
      </p:nvGrpSpPr>
      <p:grpSpPr>
        <a:xfrm>
          <a:off x="0" y="0"/>
          <a:ext cx="0" cy="0"/>
          <a:chOff x="0" y="0"/>
          <a:chExt cx="0" cy="0"/>
        </a:xfrm>
      </p:grpSpPr>
      <p:sp>
        <p:nvSpPr>
          <p:cNvPr id="10" name="Łącznik prosty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Prostokąt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ostokąt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Prostokąt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Prostokąt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Prostokąt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rostokąt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Symbol zastępczy tekstu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4" name="Symbol zastępczy tekstu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7" name="Symbol zastępczy daty 6"/>
          <p:cNvSpPr>
            <a:spLocks noGrp="1"/>
          </p:cNvSpPr>
          <p:nvPr>
            <p:ph type="dt" sz="half" idx="10"/>
          </p:nvPr>
        </p:nvSpPr>
        <p:spPr/>
        <p:txBody>
          <a:bodyPr/>
          <a:lstStyle/>
          <a:p>
            <a:endParaRPr lang="pl-PL"/>
          </a:p>
        </p:txBody>
      </p:sp>
      <p:sp>
        <p:nvSpPr>
          <p:cNvPr id="8" name="Symbol zastępczy stopki 7"/>
          <p:cNvSpPr>
            <a:spLocks noGrp="1"/>
          </p:cNvSpPr>
          <p:nvPr>
            <p:ph type="ftr" sz="quarter" idx="11"/>
          </p:nvPr>
        </p:nvSpPr>
        <p:spPr>
          <a:xfrm>
            <a:off x="304800" y="6409944"/>
            <a:ext cx="3581400" cy="365760"/>
          </a:xfrm>
        </p:spPr>
        <p:txBody>
          <a:bodyPr/>
          <a:lstStyle/>
          <a:p>
            <a:endParaRPr lang="pl-PL"/>
          </a:p>
        </p:txBody>
      </p:sp>
      <p:sp>
        <p:nvSpPr>
          <p:cNvPr id="15" name="Łącznik prosty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Prostokąt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Symbol zastępczy zawartości 23"/>
          <p:cNvSpPr>
            <a:spLocks noGrp="1"/>
          </p:cNvSpPr>
          <p:nvPr>
            <p:ph sz="quarter" idx="2"/>
          </p:nvPr>
        </p:nvSpPr>
        <p:spPr>
          <a:xfrm>
            <a:off x="301752" y="2471383"/>
            <a:ext cx="4041648" cy="3818404"/>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26" name="Symbol zastępczy zawartości 25"/>
          <p:cNvSpPr>
            <a:spLocks noGrp="1"/>
          </p:cNvSpPr>
          <p:nvPr>
            <p:ph sz="quarter" idx="4"/>
          </p:nvPr>
        </p:nvSpPr>
        <p:spPr>
          <a:xfrm>
            <a:off x="4800600" y="2471383"/>
            <a:ext cx="4038600" cy="382219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25" name="Elipsa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ipsa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ymbol zastępczy numeru slajdu 8"/>
          <p:cNvSpPr>
            <a:spLocks noGrp="1"/>
          </p:cNvSpPr>
          <p:nvPr>
            <p:ph type="sldNum" sz="quarter" idx="12"/>
          </p:nvPr>
        </p:nvSpPr>
        <p:spPr>
          <a:xfrm>
            <a:off x="4343400" y="1042416"/>
            <a:ext cx="457200" cy="441325"/>
          </a:xfrm>
        </p:spPr>
        <p:txBody>
          <a:bodyPr/>
          <a:lstStyle>
            <a:lvl1pPr algn="ctr">
              <a:defRPr/>
            </a:lvl1pPr>
          </a:lstStyle>
          <a:p>
            <a:fld id="{A3736E0D-476E-4CC7-9C69-F2506F2B93C4}" type="slidenum">
              <a:rPr lang="pl-PL" smtClean="0"/>
              <a:pPr/>
              <a:t>‹#›</a:t>
            </a:fld>
            <a:endParaRPr lang="pl-PL"/>
          </a:p>
        </p:txBody>
      </p:sp>
      <p:sp>
        <p:nvSpPr>
          <p:cNvPr id="23" name="Tytuł 22"/>
          <p:cNvSpPr>
            <a:spLocks noGrp="1"/>
          </p:cNvSpPr>
          <p:nvPr>
            <p:ph type="title"/>
          </p:nvPr>
        </p:nvSpPr>
        <p:spPr/>
        <p:txBody>
          <a:bodyPr rtlCol="0" anchor="b" anchorCtr="0"/>
          <a:lstStyle/>
          <a:p>
            <a:r>
              <a:rPr kumimoji="0" lang="pl-PL"/>
              <a:t>Kliknij, aby edytować styl</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daty 2"/>
          <p:cNvSpPr>
            <a:spLocks noGrp="1"/>
          </p:cNvSpPr>
          <p:nvPr>
            <p:ph type="dt" sz="half" idx="10"/>
          </p:nvPr>
        </p:nvSpPr>
        <p:spPr/>
        <p:txBody>
          <a:bodyPr/>
          <a:lstStyle/>
          <a:p>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a:xfrm>
            <a:off x="4343400" y="1036020"/>
            <a:ext cx="457200" cy="441325"/>
          </a:xfrm>
        </p:spPr>
        <p:txBody>
          <a:bodyPr/>
          <a:lstStyle/>
          <a:p>
            <a:fld id="{ADFFE2DD-3968-436B-84A6-141A90520AA0}"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7" name="Prostokąt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Prostokąt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Prostokąt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rostokąt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Prostokąt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Prostokąt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Symbol zastępczy daty 1"/>
          <p:cNvSpPr>
            <a:spLocks noGrp="1"/>
          </p:cNvSpPr>
          <p:nvPr>
            <p:ph type="dt" sz="half" idx="10"/>
          </p:nvPr>
        </p:nvSpPr>
        <p:spPr/>
        <p:txBody>
          <a:bodyPr/>
          <a:lstStyle/>
          <a:p>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FDE1D5E-781C-4824-ADBD-41A3CD94ECFB}" type="slidenum">
              <a:rPr lang="pl-PL" smtClean="0"/>
              <a:pPr/>
              <a:t>‹#›</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1"/>
      </p:bgRef>
    </p:bg>
    <p:spTree>
      <p:nvGrpSpPr>
        <p:cNvPr id="1" name=""/>
        <p:cNvGrpSpPr/>
        <p:nvPr/>
      </p:nvGrpSpPr>
      <p:grpSpPr>
        <a:xfrm>
          <a:off x="0" y="0"/>
          <a:ext cx="0" cy="0"/>
          <a:chOff x="0" y="0"/>
          <a:chExt cx="0" cy="0"/>
        </a:xfrm>
      </p:grpSpPr>
      <p:sp>
        <p:nvSpPr>
          <p:cNvPr id="19" name="Prostokąt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Prostokąt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ostokąt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ostokąt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Prostokąt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Prostokąt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ytuł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pl-PL"/>
              <a:t>Kliknij, aby edytować styl</a:t>
            </a:r>
            <a:endParaRPr kumimoji="0" lang="en-US"/>
          </a:p>
        </p:txBody>
      </p:sp>
      <p:sp>
        <p:nvSpPr>
          <p:cNvPr id="3" name="Symbol zastępczy tekstu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8" name="Prostokąt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Łącznik prosty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Symbol zastępczy zawartości 19"/>
          <p:cNvSpPr>
            <a:spLocks noGrp="1"/>
          </p:cNvSpPr>
          <p:nvPr>
            <p:ph sz="quarter" idx="1"/>
          </p:nvPr>
        </p:nvSpPr>
        <p:spPr>
          <a:xfrm>
            <a:off x="3124200" y="685800"/>
            <a:ext cx="5638800" cy="5410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0" name="Elipsa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ymbol zastępczy numeru slajd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8F93C524-F434-4D8D-A7A1-E78CAD694C05}" type="slidenum">
              <a:rPr lang="pl-PL" smtClean="0"/>
              <a:pPr/>
              <a:t>‹#›</a:t>
            </a:fld>
            <a:endParaRPr lang="pl-PL"/>
          </a:p>
        </p:txBody>
      </p:sp>
      <p:sp>
        <p:nvSpPr>
          <p:cNvPr id="21" name="Prostokąt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a:xfrm>
            <a:off x="301752" y="6410848"/>
            <a:ext cx="3383280" cy="365760"/>
          </a:xfrm>
        </p:spPr>
        <p:txBody>
          <a:bodyPr/>
          <a:lstStyle/>
          <a:p>
            <a:endParaRPr lang="pl-PL"/>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1" name="Łącznik prosty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Prostokąt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ostokąt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Prostokąt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ostokąt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Prostokąt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Prostokąt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Prostokąt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ipsa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ipsa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ymbol zastępczy numeru slajdu 6"/>
          <p:cNvSpPr>
            <a:spLocks noGrp="1"/>
          </p:cNvSpPr>
          <p:nvPr>
            <p:ph type="sldNum" sz="quarter" idx="12"/>
          </p:nvPr>
        </p:nvSpPr>
        <p:spPr>
          <a:xfrm>
            <a:off x="1371600" y="312738"/>
            <a:ext cx="457200" cy="441325"/>
          </a:xfrm>
        </p:spPr>
        <p:txBody>
          <a:bodyPr/>
          <a:lstStyle/>
          <a:p>
            <a:fld id="{4335A55F-E60E-4DB1-9919-ADE3002D632E}" type="slidenum">
              <a:rPr lang="pl-PL" smtClean="0"/>
              <a:pPr/>
              <a:t>‹#›</a:t>
            </a:fld>
            <a:endParaRPr lang="pl-PL"/>
          </a:p>
        </p:txBody>
      </p:sp>
      <p:sp>
        <p:nvSpPr>
          <p:cNvPr id="2" name="Tytuł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pl-PL"/>
              <a:t>Kliknij, aby edytować styl</a:t>
            </a:r>
            <a:endParaRPr kumimoji="0" lang="en-US"/>
          </a:p>
        </p:txBody>
      </p:sp>
      <p:sp>
        <p:nvSpPr>
          <p:cNvPr id="3" name="Symbol zastępczy obrazu 2"/>
          <p:cNvSpPr>
            <a:spLocks noGrp="1"/>
          </p:cNvSpPr>
          <p:nvPr>
            <p:ph type="pic" idx="1"/>
          </p:nvPr>
        </p:nvSpPr>
        <p:spPr>
          <a:xfrm>
            <a:off x="3000375" y="609600"/>
            <a:ext cx="5867400" cy="4267200"/>
          </a:xfrm>
        </p:spPr>
        <p:txBody>
          <a:bodyPr/>
          <a:lstStyle>
            <a:lvl1pPr marL="0" indent="0">
              <a:buNone/>
              <a:defRPr sz="3200"/>
            </a:lvl1pPr>
          </a:lstStyle>
          <a:p>
            <a:r>
              <a:rPr kumimoji="0" lang="pl-PL"/>
              <a:t>Kliknij ikonę, aby dodać obraz</a:t>
            </a:r>
            <a:endParaRPr kumimoji="0" lang="en-US" dirty="0"/>
          </a:p>
        </p:txBody>
      </p:sp>
      <p:sp>
        <p:nvSpPr>
          <p:cNvPr id="4" name="Symbol zastępczy tekstu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22" name="Prostokąt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Symbol zastępczy daty 4"/>
          <p:cNvSpPr>
            <a:spLocks noGrp="1"/>
          </p:cNvSpPr>
          <p:nvPr>
            <p:ph type="dt" sz="half" idx="10"/>
          </p:nvPr>
        </p:nvSpPr>
        <p:spPr>
          <a:xfrm>
            <a:off x="5788152" y="6404984"/>
            <a:ext cx="3044952" cy="365760"/>
          </a:xfrm>
        </p:spPr>
        <p:txBody>
          <a:bodyPr/>
          <a:lstStyle/>
          <a:p>
            <a:endParaRPr lang="pl-PL"/>
          </a:p>
        </p:txBody>
      </p:sp>
      <p:sp>
        <p:nvSpPr>
          <p:cNvPr id="6" name="Symbol zastępczy stopki 5"/>
          <p:cNvSpPr>
            <a:spLocks noGrp="1"/>
          </p:cNvSpPr>
          <p:nvPr>
            <p:ph type="ftr" sz="quarter" idx="11"/>
          </p:nvPr>
        </p:nvSpPr>
        <p:spPr>
          <a:xfrm>
            <a:off x="301752" y="6410848"/>
            <a:ext cx="3584448" cy="365760"/>
          </a:xfrm>
        </p:spPr>
        <p:txBody>
          <a:bodyPr/>
          <a:lstStyle/>
          <a:p>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Prostokąt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ostokąt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ostokąt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ostokąt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rostokąt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Symbol zastępczy daty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endParaRPr lang="pl-PL"/>
          </a:p>
        </p:txBody>
      </p:sp>
      <p:sp>
        <p:nvSpPr>
          <p:cNvPr id="3" name="Symbol zastępczy stopki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pl-PL"/>
          </a:p>
        </p:txBody>
      </p:sp>
      <p:sp>
        <p:nvSpPr>
          <p:cNvPr id="8" name="Prostokąt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Łącznik prosty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ipsa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ymbol zastępczy numeru slajd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CF66127-D836-4BA9-A2CF-8658FBBDE026}" type="slidenum">
              <a:rPr lang="pl-PL" smtClean="0"/>
              <a:pPr/>
              <a:t>‹#›</a:t>
            </a:fld>
            <a:endParaRPr lang="pl-PL"/>
          </a:p>
        </p:txBody>
      </p:sp>
      <p:sp>
        <p:nvSpPr>
          <p:cNvPr id="22" name="Symbol zastępczy tytułu 21"/>
          <p:cNvSpPr>
            <a:spLocks noGrp="1"/>
          </p:cNvSpPr>
          <p:nvPr>
            <p:ph type="title"/>
          </p:nvPr>
        </p:nvSpPr>
        <p:spPr>
          <a:xfrm>
            <a:off x="301752" y="228600"/>
            <a:ext cx="8534400" cy="758952"/>
          </a:xfrm>
          <a:prstGeom prst="rect">
            <a:avLst/>
          </a:prstGeom>
        </p:spPr>
        <p:txBody>
          <a:bodyPr vert="horz" anchor="b">
            <a:normAutofit/>
          </a:bodyPr>
          <a:lstStyle/>
          <a:p>
            <a:r>
              <a:rPr kumimoji="0" lang="pl-PL"/>
              <a:t>Kliknij, aby edytować styl</a:t>
            </a:r>
            <a:endParaRPr kumimoji="0" lang="en-US"/>
          </a:p>
        </p:txBody>
      </p:sp>
      <p:sp>
        <p:nvSpPr>
          <p:cNvPr id="13" name="Symbol zastępczy tekstu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DC917280-C86C-46F7-B974-9C144492429F}" type="datetimeFigureOut">
              <a:rPr lang="pl-PL" smtClean="0"/>
              <a:pPr/>
              <a:t>09.11.2020</a:t>
            </a:fld>
            <a:endParaRPr lang="pl-PL"/>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pl-PL"/>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65DFECE7-2F35-4439-92AF-6B1F40A7A835}" type="slidenum">
              <a:rPr lang="pl-PL" smtClean="0"/>
              <a:pPr/>
              <a:t>‹#›</a:t>
            </a:fld>
            <a:endParaRPr lang="pl-PL"/>
          </a:p>
        </p:txBody>
      </p:sp>
    </p:spTree>
    <p:extLst>
      <p:ext uri="{BB962C8B-B14F-4D97-AF65-F5344CB8AC3E}">
        <p14:creationId xmlns:p14="http://schemas.microsoft.com/office/powerpoint/2010/main" val="7600881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3.xml"/><Relationship Id="rId1" Type="http://schemas.openxmlformats.org/officeDocument/2006/relationships/slideLayout" Target="../slideLayouts/slideLayout14.xml"/><Relationship Id="rId4" Type="http://schemas.openxmlformats.org/officeDocument/2006/relationships/image" Target="../media/image84.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audio" Target="../media/audio2.wav"/></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72.jpeg"/></Relationships>
</file>

<file path=ppt/slides/_rels/slide9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9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9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8.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9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9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openxmlformats.org/officeDocument/2006/relationships/image" Target="../media/image7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p:cNvSpPr>
            <a:spLocks noGrp="1"/>
          </p:cNvSpPr>
          <p:nvPr>
            <p:ph type="body" idx="1"/>
          </p:nvPr>
        </p:nvSpPr>
        <p:spPr/>
        <p:txBody>
          <a:bodyPr/>
          <a:lstStyle/>
          <a:p>
            <a:r>
              <a:rPr lang="pl-PL" dirty="0"/>
              <a:t>Andrzej </a:t>
            </a:r>
            <a:r>
              <a:rPr lang="pl-PL" dirty="0" err="1"/>
              <a:t>Czernikiewicz</a:t>
            </a:r>
            <a:r>
              <a:rPr lang="pl-PL" dirty="0"/>
              <a:t> </a:t>
            </a:r>
          </a:p>
        </p:txBody>
      </p:sp>
      <p:sp>
        <p:nvSpPr>
          <p:cNvPr id="2050" name="Rectangle 2"/>
          <p:cNvSpPr>
            <a:spLocks noGrp="1" noChangeArrowheads="1"/>
          </p:cNvSpPr>
          <p:nvPr>
            <p:ph type="title"/>
          </p:nvPr>
        </p:nvSpPr>
        <p:spPr>
          <a:xfrm>
            <a:off x="611560" y="1340768"/>
            <a:ext cx="7772400" cy="1524000"/>
          </a:xfrm>
        </p:spPr>
        <p:txBody>
          <a:bodyPr>
            <a:normAutofit fontScale="90000"/>
          </a:bodyPr>
          <a:lstStyle/>
          <a:p>
            <a:br>
              <a:rPr lang="pl-PL" sz="4000" dirty="0">
                <a:latin typeface="Courier New" pitchFamily="49" charset="0"/>
              </a:rPr>
            </a:br>
            <a:r>
              <a:rPr lang="pl-PL" sz="4000" dirty="0">
                <a:latin typeface="Courier New" pitchFamily="49" charset="0"/>
              </a:rPr>
              <a:t>Filmy, które możemy polecić psychiatrom, psychologom, psychoterapeutom  i ich pacjentom</a:t>
            </a:r>
            <a:br>
              <a:rPr lang="pl-PL" sz="4000" dirty="0">
                <a:latin typeface="Courier New" pitchFamily="49" charset="0"/>
              </a:rPr>
            </a:br>
            <a:endParaRPr lang="pl-PL" sz="4000" i="1" dirty="0">
              <a:latin typeface="Courier New" pitchFamily="49"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ytuł 2"/>
          <p:cNvSpPr>
            <a:spLocks noGrp="1"/>
          </p:cNvSpPr>
          <p:nvPr>
            <p:ph type="title"/>
          </p:nvPr>
        </p:nvSpPr>
        <p:spPr/>
        <p:txBody>
          <a:bodyPr/>
          <a:lstStyle/>
          <a:p>
            <a:pPr eaLnBrk="1" hangingPunct="1"/>
            <a:r>
              <a:rPr lang="pl-PL" i="1"/>
              <a:t>Wilbur chce się zabić </a:t>
            </a:r>
            <a:r>
              <a:rPr lang="pl-PL"/>
              <a:t>(2002)</a:t>
            </a:r>
          </a:p>
        </p:txBody>
      </p:sp>
      <p:sp>
        <p:nvSpPr>
          <p:cNvPr id="33795" name="Symbol zastępczy zawartości 4"/>
          <p:cNvSpPr>
            <a:spLocks noGrp="1"/>
          </p:cNvSpPr>
          <p:nvPr>
            <p:ph sz="half" idx="1"/>
          </p:nvPr>
        </p:nvSpPr>
        <p:spPr/>
        <p:txBody>
          <a:bodyPr/>
          <a:lstStyle/>
          <a:p>
            <a:pPr eaLnBrk="1" hangingPunct="1"/>
            <a:r>
              <a:rPr lang="pl-PL" sz="1600"/>
              <a:t>Wilbur chce się zabić. Jest rozczarowany życiem i nie widzi żadnych powodów, by je kontynuować. Samobójcze próby podejmował już kilkakrotnie, jednak każda kończyła się fiaskiem. Z kolei jego brat, Harbour, jest nieuleczalnym optymistą, którego jedynym życiowym celem jest troska o szczęście Wilbura. Ci dwaj ekscentrycy mieszkają w Glasgow, gdzie odziedziczyli niszczejącą księgarnię – jedyną pamiątkę po niedawno zmarłym ojcu. Harbour wierzy, że tym czego potrzebuje jego brat, jest dziewczyna. I faktycznie. Gdy pewnego dnia w drzwiach księgarni staje Alice, życie obu braci na zawsze się zmienia.</a:t>
            </a:r>
          </a:p>
        </p:txBody>
      </p:sp>
      <p:pic>
        <p:nvPicPr>
          <p:cNvPr id="33796" name="Symbol zastępczy zawartości 6" descr="2120d31b2161baad7abed029055ca85c,10,1.jpg"/>
          <p:cNvPicPr>
            <a:picLocks noGrp="1" noChangeAspect="1"/>
          </p:cNvPicPr>
          <p:nvPr>
            <p:ph sz="half" idx="2"/>
          </p:nvPr>
        </p:nvPicPr>
        <p:blipFill>
          <a:blip r:embed="rId3"/>
          <a:srcRect/>
          <a:stretch>
            <a:fillRect/>
          </a:stretch>
        </p:blipFill>
        <p:spPr>
          <a:xfrm>
            <a:off x="4929188" y="1714500"/>
            <a:ext cx="3929062" cy="4286250"/>
          </a:xfrm>
        </p:spPr>
      </p:pic>
      <p:sp>
        <p:nvSpPr>
          <p:cNvPr id="33797" name="Symbol zastępczy numeru slajdu 1"/>
          <p:cNvSpPr>
            <a:spLocks noGrp="1"/>
          </p:cNvSpPr>
          <p:nvPr>
            <p:ph type="sldNum" sz="quarter" idx="12"/>
          </p:nvPr>
        </p:nvSpPr>
        <p:spPr>
          <a:noFill/>
        </p:spPr>
        <p:txBody>
          <a:bodyPr/>
          <a:lstStyle/>
          <a:p>
            <a:fld id="{63ADD37E-113E-4FCE-B844-E6C5D42AFAE4}" type="slidenum">
              <a:rPr lang="pl-PL" smtClean="0">
                <a:latin typeface="Times New Roman" pitchFamily="18" charset="0"/>
              </a:rPr>
              <a:pPr/>
              <a:t>10</a:t>
            </a:fld>
            <a:endParaRPr lang="pl-PL">
              <a:latin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Mr</a:t>
            </a:r>
            <a:r>
              <a:rPr lang="pl-PL" dirty="0"/>
              <a:t> Jones </a:t>
            </a:r>
            <a:r>
              <a:rPr lang="pl-PL" sz="2000" dirty="0"/>
              <a:t>(reż. Mike </a:t>
            </a:r>
            <a:r>
              <a:rPr lang="pl-PL" sz="2000" dirty="0" err="1"/>
              <a:t>Figgis</a:t>
            </a:r>
            <a:r>
              <a:rPr lang="pl-PL" sz="2000" dirty="0"/>
              <a:t> – 1993)</a:t>
            </a:r>
            <a:endParaRPr lang="pl-PL" dirty="0"/>
          </a:p>
        </p:txBody>
      </p:sp>
      <p:sp>
        <p:nvSpPr>
          <p:cNvPr id="4" name="Symbol zastępczy zawartości 3"/>
          <p:cNvSpPr>
            <a:spLocks noGrp="1"/>
          </p:cNvSpPr>
          <p:nvPr>
            <p:ph sz="half" idx="1"/>
          </p:nvPr>
        </p:nvSpPr>
        <p:spPr/>
        <p:txBody>
          <a:bodyPr>
            <a:normAutofit/>
          </a:bodyPr>
          <a:lstStyle/>
          <a:p>
            <a:r>
              <a:rPr lang="pl-PL" sz="3600" dirty="0"/>
              <a:t>Opowieść o manii, depresji, samobójstwie, terapii i </a:t>
            </a:r>
            <a:r>
              <a:rPr lang="pl-PL" sz="3600" dirty="0" err="1"/>
              <a:t>line-corsser</a:t>
            </a:r>
            <a:r>
              <a:rPr lang="pl-PL" sz="3600" dirty="0"/>
              <a:t> </a:t>
            </a:r>
          </a:p>
        </p:txBody>
      </p:sp>
      <p:sp>
        <p:nvSpPr>
          <p:cNvPr id="5" name="Symbol zastępczy zawartości 4"/>
          <p:cNvSpPr>
            <a:spLocks noGrp="1"/>
          </p:cNvSpPr>
          <p:nvPr>
            <p:ph sz="half" idx="2"/>
          </p:nvPr>
        </p:nvSpPr>
        <p:spPr/>
        <p:txBody>
          <a:bodyPr/>
          <a:lstStyle/>
          <a:p>
            <a:endParaRPr lang="pl-P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453923"/>
            <a:ext cx="3240360" cy="462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661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r>
              <a:rPr lang="pl-PL" dirty="0"/>
              <a:t>Kto odnosi sukcesy w psychoterapii?</a:t>
            </a:r>
          </a:p>
        </p:txBody>
      </p:sp>
      <p:sp>
        <p:nvSpPr>
          <p:cNvPr id="8" name="Symbol zastępczy tekstu 7"/>
          <p:cNvSpPr>
            <a:spLocks noGrp="1"/>
          </p:cNvSpPr>
          <p:nvPr>
            <p:ph type="body" idx="1"/>
          </p:nvPr>
        </p:nvSpPr>
        <p:spPr/>
        <p:txBody>
          <a:bodyPr/>
          <a:lstStyle/>
          <a:p>
            <a:r>
              <a:rPr lang="pl-PL" dirty="0" err="1"/>
              <a:t>Good</a:t>
            </a:r>
            <a:r>
              <a:rPr lang="pl-PL" dirty="0"/>
              <a:t> </a:t>
            </a:r>
            <a:r>
              <a:rPr lang="pl-PL" dirty="0" err="1"/>
              <a:t>Will</a:t>
            </a:r>
            <a:r>
              <a:rPr lang="pl-PL" dirty="0"/>
              <a:t> </a:t>
            </a:r>
            <a:r>
              <a:rPr lang="pl-PL" dirty="0" err="1"/>
              <a:t>Hunting</a:t>
            </a:r>
            <a:r>
              <a:rPr lang="pl-PL" dirty="0"/>
              <a:t> (</a:t>
            </a:r>
            <a:r>
              <a:rPr lang="pl-PL" dirty="0" err="1"/>
              <a:t>Gus</a:t>
            </a:r>
            <a:r>
              <a:rPr lang="pl-PL" dirty="0"/>
              <a:t> van </a:t>
            </a:r>
            <a:r>
              <a:rPr lang="pl-PL" dirty="0" err="1"/>
              <a:t>Sant</a:t>
            </a:r>
            <a:r>
              <a:rPr lang="pl-PL" dirty="0"/>
              <a:t> -1997)</a:t>
            </a:r>
          </a:p>
        </p:txBody>
      </p:sp>
      <p:sp>
        <p:nvSpPr>
          <p:cNvPr id="9" name="Symbol zastępczy zawartości 8"/>
          <p:cNvSpPr>
            <a:spLocks noGrp="1"/>
          </p:cNvSpPr>
          <p:nvPr>
            <p:ph sz="half" idx="2"/>
          </p:nvPr>
        </p:nvSpPr>
        <p:spPr/>
        <p:txBody>
          <a:bodyPr>
            <a:normAutofit fontScale="85000" lnSpcReduction="20000"/>
          </a:bodyPr>
          <a:lstStyle/>
          <a:p>
            <a:r>
              <a:rPr lang="pl-PL" sz="1600" dirty="0" err="1"/>
              <a:t>Will</a:t>
            </a:r>
            <a:r>
              <a:rPr lang="pl-PL" sz="1600" dirty="0"/>
              <a:t> </a:t>
            </a:r>
            <a:r>
              <a:rPr lang="pl-PL" sz="1600" dirty="0" err="1"/>
              <a:t>Hunting</a:t>
            </a:r>
            <a:r>
              <a:rPr lang="pl-PL" sz="1600" dirty="0"/>
              <a:t> (Matt </a:t>
            </a:r>
            <a:r>
              <a:rPr lang="pl-PL" sz="1600" dirty="0" err="1"/>
              <a:t>Damon</a:t>
            </a:r>
            <a:r>
              <a:rPr lang="pl-PL" sz="1600" dirty="0"/>
              <a:t>) nie ma większych ambicji, niewiele też oczekuje od życia. Wykonuje dorywcze prace fizyczne, a wieczorami włóczy się po okolicznych barach, często wdając się w awantury. Zwrot w jego życiu następuje w dniu, kiedy nieoczekiwanie odkryte zostają jego wybitne uzdolnienia matematyczne, a on sam poznaje piękną studentkę. </a:t>
            </a:r>
            <a:r>
              <a:rPr lang="pl-PL" sz="1600" dirty="0" err="1"/>
              <a:t>Will</a:t>
            </a:r>
            <a:r>
              <a:rPr lang="pl-PL" sz="1600" dirty="0"/>
              <a:t> staje w obliczu pierwszego poważnego wyboru: musi zdecydować, czy nadal żyć będzie na pograniczu prawa, czy też podejmie rzucone mu wyzwanie </a:t>
            </a:r>
            <a:r>
              <a:rPr lang="pl-PL" sz="1600" dirty="0" err="1"/>
              <a:t>ie</a:t>
            </a:r>
            <a:r>
              <a:rPr lang="pl-PL" sz="1600" dirty="0"/>
              <a:t> i spróbuje zmienić swój stosunek do świata. W zmaganiach z samym sobą ma mu pomóc psycholog (Robin Williams), który słynie z niekonwencjonalnych metod działania. </a:t>
            </a:r>
          </a:p>
        </p:txBody>
      </p:sp>
      <p:sp>
        <p:nvSpPr>
          <p:cNvPr id="10" name="Symbol zastępczy tekstu 9"/>
          <p:cNvSpPr>
            <a:spLocks noGrp="1"/>
          </p:cNvSpPr>
          <p:nvPr>
            <p:ph type="body" sz="quarter" idx="3"/>
          </p:nvPr>
        </p:nvSpPr>
        <p:spPr/>
        <p:txBody>
          <a:bodyPr/>
          <a:lstStyle/>
          <a:p>
            <a:r>
              <a:rPr lang="pl-PL" dirty="0"/>
              <a:t>Relacje, relacje, </a:t>
            </a:r>
          </a:p>
        </p:txBody>
      </p:sp>
      <p:sp>
        <p:nvSpPr>
          <p:cNvPr id="11" name="Symbol zastępczy zawartości 10"/>
          <p:cNvSpPr>
            <a:spLocks noGrp="1"/>
          </p:cNvSpPr>
          <p:nvPr>
            <p:ph sz="quarter" idx="4"/>
          </p:nvPr>
        </p:nvSpPr>
        <p:spPr/>
        <p:txBody>
          <a:bodyPr/>
          <a:lstStyle/>
          <a:p>
            <a:endParaRPr lang="pl-P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5" y="2204864"/>
            <a:ext cx="3197155"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367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811213"/>
            <a:ext cx="8229600" cy="606425"/>
          </a:xfrm>
        </p:spPr>
        <p:txBody>
          <a:bodyPr>
            <a:normAutofit fontScale="90000"/>
          </a:bodyPr>
          <a:lstStyle/>
          <a:p>
            <a:r>
              <a:rPr lang="pl-PL" dirty="0"/>
              <a:t>Kobiety i Mężczyźni</a:t>
            </a:r>
          </a:p>
        </p:txBody>
      </p:sp>
      <p:sp>
        <p:nvSpPr>
          <p:cNvPr id="32771" name="Rectangle 3"/>
          <p:cNvSpPr>
            <a:spLocks noGrp="1" noChangeArrowheads="1"/>
          </p:cNvSpPr>
          <p:nvPr>
            <p:ph idx="1"/>
          </p:nvPr>
        </p:nvSpPr>
        <p:spPr/>
        <p:txBody>
          <a:bodyPr>
            <a:normAutofit/>
          </a:bodyPr>
          <a:lstStyle/>
          <a:p>
            <a:pPr>
              <a:lnSpc>
                <a:spcPct val="90000"/>
              </a:lnSpc>
            </a:pPr>
            <a:r>
              <a:rPr lang="pl-PL" sz="2800" dirty="0"/>
              <a:t>60% mężczyzn, 40% kobiet</a:t>
            </a:r>
          </a:p>
          <a:p>
            <a:pPr>
              <a:lnSpc>
                <a:spcPct val="90000"/>
              </a:lnSpc>
            </a:pPr>
            <a:r>
              <a:rPr lang="pl-PL" sz="2800" dirty="0"/>
              <a:t>Mężczyźni – z reguły mniej efektywni, aroganccy, kłopoty ze sobą</a:t>
            </a:r>
          </a:p>
          <a:p>
            <a:pPr>
              <a:lnSpc>
                <a:spcPct val="90000"/>
              </a:lnSpc>
            </a:pPr>
            <a:r>
              <a:rPr lang="pl-PL" sz="2800" dirty="0"/>
              <a:t>Traktują pacjentów z góry, wchodzą w rolę „Boga”</a:t>
            </a:r>
          </a:p>
          <a:p>
            <a:pPr>
              <a:lnSpc>
                <a:spcPct val="90000"/>
              </a:lnSpc>
            </a:pPr>
            <a:r>
              <a:rPr lang="pl-PL" sz="2800" dirty="0"/>
              <a:t>Pacjentów traktują jak dzieci, a własne dzieci jak pacjentów</a:t>
            </a:r>
          </a:p>
          <a:p>
            <a:pPr>
              <a:lnSpc>
                <a:spcPct val="90000"/>
              </a:lnSpc>
            </a:pPr>
            <a:endParaRPr lang="pl-PL" sz="2800" dirty="0"/>
          </a:p>
        </p:txBody>
      </p:sp>
    </p:spTree>
    <p:extLst>
      <p:ext uri="{BB962C8B-B14F-4D97-AF65-F5344CB8AC3E}">
        <p14:creationId xmlns:p14="http://schemas.microsoft.com/office/powerpoint/2010/main" val="2809062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75" fill="hold"/>
                                        <p:tgtEl>
                                          <p:spTgt spid="32770">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3277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71">
                                            <p:txEl>
                                              <p:pRg st="0" end="0"/>
                                            </p:txEl>
                                          </p:spTgt>
                                        </p:tgtEl>
                                        <p:attrNameLst>
                                          <p:attrName>style.visibility</p:attrName>
                                        </p:attrNameLst>
                                      </p:cBhvr>
                                      <p:to>
                                        <p:strVal val="visible"/>
                                      </p:to>
                                    </p:set>
                                    <p:animEffect transition="in" filter="wipe(left)">
                                      <p:cBhvr>
                                        <p:cTn id="13" dur="500"/>
                                        <p:tgtEl>
                                          <p:spTgt spid="3277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771">
                                            <p:txEl>
                                              <p:pRg st="1" end="1"/>
                                            </p:txEl>
                                          </p:spTgt>
                                        </p:tgtEl>
                                        <p:attrNameLst>
                                          <p:attrName>style.visibility</p:attrName>
                                        </p:attrNameLst>
                                      </p:cBhvr>
                                      <p:to>
                                        <p:strVal val="visible"/>
                                      </p:to>
                                    </p:set>
                                    <p:animEffect transition="in" filter="wipe(left)">
                                      <p:cBhvr>
                                        <p:cTn id="18" dur="500"/>
                                        <p:tgtEl>
                                          <p:spTgt spid="3277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2771">
                                            <p:txEl>
                                              <p:pRg st="2" end="2"/>
                                            </p:txEl>
                                          </p:spTgt>
                                        </p:tgtEl>
                                        <p:attrNameLst>
                                          <p:attrName>style.visibility</p:attrName>
                                        </p:attrNameLst>
                                      </p:cBhvr>
                                      <p:to>
                                        <p:strVal val="visible"/>
                                      </p:to>
                                    </p:set>
                                    <p:animEffect transition="in" filter="wipe(left)">
                                      <p:cBhvr>
                                        <p:cTn id="23" dur="500"/>
                                        <p:tgtEl>
                                          <p:spTgt spid="3277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2771">
                                            <p:txEl>
                                              <p:pRg st="3" end="3"/>
                                            </p:txEl>
                                          </p:spTgt>
                                        </p:tgtEl>
                                        <p:attrNameLst>
                                          <p:attrName>style.visibility</p:attrName>
                                        </p:attrNameLst>
                                      </p:cBhvr>
                                      <p:to>
                                        <p:strVal val="visible"/>
                                      </p:to>
                                    </p:set>
                                    <p:animEffect transition="in" filter="wipe(left)">
                                      <p:cBhvr>
                                        <p:cTn id="28" dur="500"/>
                                        <p:tgtEl>
                                          <p:spTgt spid="327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P spid="32771"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811213"/>
            <a:ext cx="8229600" cy="606425"/>
          </a:xfrm>
        </p:spPr>
        <p:txBody>
          <a:bodyPr>
            <a:normAutofit fontScale="90000"/>
          </a:bodyPr>
          <a:lstStyle/>
          <a:p>
            <a:r>
              <a:rPr lang="pl-PL" dirty="0"/>
              <a:t>Kobiety</a:t>
            </a:r>
          </a:p>
        </p:txBody>
      </p:sp>
      <p:sp>
        <p:nvSpPr>
          <p:cNvPr id="38915" name="Rectangle 3"/>
          <p:cNvSpPr>
            <a:spLocks noGrp="1" noChangeArrowheads="1"/>
          </p:cNvSpPr>
          <p:nvPr>
            <p:ph idx="1"/>
          </p:nvPr>
        </p:nvSpPr>
        <p:spPr/>
        <p:txBody>
          <a:bodyPr>
            <a:normAutofit/>
          </a:bodyPr>
          <a:lstStyle/>
          <a:p>
            <a:r>
              <a:rPr lang="pl-PL" sz="3200" dirty="0"/>
              <a:t>Początkowo – zimne i profesjonalne, stają się „prawdziwymi” kobietami pełnymi pasji i uczuć (dzięki pacjentom)</a:t>
            </a:r>
          </a:p>
          <a:p>
            <a:r>
              <a:rPr lang="pl-PL" sz="3200" dirty="0"/>
              <a:t>Częściej niż mężczyźni angażują się w związki erotyczne z pacjentami (w rzeczywistości jest odwrotnie)</a:t>
            </a:r>
          </a:p>
          <a:p>
            <a:r>
              <a:rPr lang="pl-PL" sz="3200" dirty="0"/>
              <a:t>Stereotyp utrzymany</a:t>
            </a:r>
          </a:p>
        </p:txBody>
      </p:sp>
    </p:spTree>
    <p:extLst>
      <p:ext uri="{BB962C8B-B14F-4D97-AF65-F5344CB8AC3E}">
        <p14:creationId xmlns:p14="http://schemas.microsoft.com/office/powerpoint/2010/main" val="1382206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75" fill="hold"/>
                                        <p:tgtEl>
                                          <p:spTgt spid="3891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3891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8915">
                                            <p:txEl>
                                              <p:pRg st="0" end="0"/>
                                            </p:txEl>
                                          </p:spTgt>
                                        </p:tgtEl>
                                        <p:attrNameLst>
                                          <p:attrName>style.visibility</p:attrName>
                                        </p:attrNameLst>
                                      </p:cBhvr>
                                      <p:to>
                                        <p:strVal val="visible"/>
                                      </p:to>
                                    </p:set>
                                    <p:animEffect transition="in" filter="wipe(left)">
                                      <p:cBhvr>
                                        <p:cTn id="13" dur="500"/>
                                        <p:tgtEl>
                                          <p:spTgt spid="389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8915">
                                            <p:txEl>
                                              <p:pRg st="1" end="1"/>
                                            </p:txEl>
                                          </p:spTgt>
                                        </p:tgtEl>
                                        <p:attrNameLst>
                                          <p:attrName>style.visibility</p:attrName>
                                        </p:attrNameLst>
                                      </p:cBhvr>
                                      <p:to>
                                        <p:strVal val="visible"/>
                                      </p:to>
                                    </p:set>
                                    <p:animEffect transition="in" filter="wipe(left)">
                                      <p:cBhvr>
                                        <p:cTn id="18" dur="500"/>
                                        <p:tgtEl>
                                          <p:spTgt spid="389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8915">
                                            <p:txEl>
                                              <p:pRg st="2" end="2"/>
                                            </p:txEl>
                                          </p:spTgt>
                                        </p:tgtEl>
                                        <p:attrNameLst>
                                          <p:attrName>style.visibility</p:attrName>
                                        </p:attrNameLst>
                                      </p:cBhvr>
                                      <p:to>
                                        <p:strVal val="visible"/>
                                      </p:to>
                                    </p:set>
                                    <p:animEffect transition="in" filter="wipe(left)">
                                      <p:cBhvr>
                                        <p:cTn id="23" dur="500"/>
                                        <p:tgtEl>
                                          <p:spTgt spid="389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P spid="38915"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4000" dirty="0"/>
              <a:t>Plusy i minusy portretowania psychoterapeutów w filmie fabularnym</a:t>
            </a:r>
          </a:p>
        </p:txBody>
      </p:sp>
      <p:sp>
        <p:nvSpPr>
          <p:cNvPr id="4" name="Symbol zastępczy tekstu 3"/>
          <p:cNvSpPr>
            <a:spLocks noGrp="1"/>
          </p:cNvSpPr>
          <p:nvPr>
            <p:ph type="body" idx="1"/>
          </p:nvPr>
        </p:nvSpPr>
        <p:spPr/>
        <p:txBody>
          <a:bodyPr/>
          <a:lstStyle/>
          <a:p>
            <a:r>
              <a:rPr lang="pl-PL" sz="2800" dirty="0"/>
              <a:t>Minusy </a:t>
            </a:r>
          </a:p>
        </p:txBody>
      </p:sp>
      <p:sp>
        <p:nvSpPr>
          <p:cNvPr id="5" name="Symbol zastępczy zawartości 4"/>
          <p:cNvSpPr>
            <a:spLocks noGrp="1"/>
          </p:cNvSpPr>
          <p:nvPr>
            <p:ph sz="half" idx="2"/>
          </p:nvPr>
        </p:nvSpPr>
        <p:spPr/>
        <p:txBody>
          <a:bodyPr/>
          <a:lstStyle/>
          <a:p>
            <a:r>
              <a:rPr lang="pl-PL" sz="2000" dirty="0" err="1"/>
              <a:t>Stereotypizacja</a:t>
            </a:r>
            <a:r>
              <a:rPr lang="pl-PL" sz="2000" dirty="0"/>
              <a:t> i powierzchowność</a:t>
            </a:r>
          </a:p>
          <a:p>
            <a:r>
              <a:rPr lang="pl-PL" sz="2000" dirty="0"/>
              <a:t>Luksus klasy średniej…</a:t>
            </a:r>
          </a:p>
          <a:p>
            <a:r>
              <a:rPr lang="pl-PL" sz="2000" dirty="0"/>
              <a:t>…chyba że masz </a:t>
            </a:r>
            <a:r>
              <a:rPr lang="pl-PL" sz="2000" dirty="0" err="1"/>
              <a:t>duuuży</a:t>
            </a:r>
            <a:r>
              <a:rPr lang="pl-PL" sz="2000" dirty="0"/>
              <a:t> problem </a:t>
            </a:r>
          </a:p>
          <a:p>
            <a:r>
              <a:rPr lang="pl-PL" sz="2000" dirty="0"/>
              <a:t>Psychoterapeuta sam też sobie nie radzi</a:t>
            </a:r>
          </a:p>
          <a:p>
            <a:r>
              <a:rPr lang="pl-PL" sz="2000" dirty="0" err="1"/>
              <a:t>Nadreprezentacja</a:t>
            </a:r>
            <a:r>
              <a:rPr lang="pl-PL" sz="2000" dirty="0"/>
              <a:t> psychoanalizy</a:t>
            </a:r>
          </a:p>
          <a:p>
            <a:pPr>
              <a:buNone/>
            </a:pPr>
            <a:endParaRPr lang="pl-PL" sz="2800" dirty="0"/>
          </a:p>
          <a:p>
            <a:endParaRPr lang="pl-PL" sz="2800" dirty="0"/>
          </a:p>
          <a:p>
            <a:pPr>
              <a:buNone/>
            </a:pPr>
            <a:endParaRPr lang="pl-PL" sz="2800" dirty="0"/>
          </a:p>
        </p:txBody>
      </p:sp>
      <p:sp>
        <p:nvSpPr>
          <p:cNvPr id="6" name="Symbol zastępczy tekstu 5"/>
          <p:cNvSpPr>
            <a:spLocks noGrp="1"/>
          </p:cNvSpPr>
          <p:nvPr>
            <p:ph type="body" sz="quarter" idx="3"/>
          </p:nvPr>
        </p:nvSpPr>
        <p:spPr/>
        <p:txBody>
          <a:bodyPr/>
          <a:lstStyle/>
          <a:p>
            <a:r>
              <a:rPr lang="pl-PL" sz="2800" dirty="0"/>
              <a:t>Plusy </a:t>
            </a:r>
          </a:p>
        </p:txBody>
      </p:sp>
      <p:sp>
        <p:nvSpPr>
          <p:cNvPr id="7" name="Symbol zastępczy zawartości 6"/>
          <p:cNvSpPr>
            <a:spLocks noGrp="1"/>
          </p:cNvSpPr>
          <p:nvPr>
            <p:ph sz="quarter" idx="4"/>
          </p:nvPr>
        </p:nvSpPr>
        <p:spPr/>
        <p:txBody>
          <a:bodyPr>
            <a:normAutofit fontScale="92500" lnSpcReduction="20000"/>
          </a:bodyPr>
          <a:lstStyle/>
          <a:p>
            <a:r>
              <a:rPr lang="pl-PL" sz="2000" dirty="0"/>
              <a:t>„Psychoterapia nie jest taka straszna”</a:t>
            </a:r>
          </a:p>
          <a:p>
            <a:r>
              <a:rPr lang="pl-PL" sz="2000" dirty="0"/>
              <a:t>Przynajmniej nie szkodzi, a bywa że pomaga</a:t>
            </a:r>
          </a:p>
          <a:p>
            <a:r>
              <a:rPr lang="pl-PL" sz="2000" dirty="0"/>
              <a:t>Psychoterapeuta to nie Bóg ani aparat </a:t>
            </a:r>
            <a:r>
              <a:rPr lang="pl-PL" sz="2000" dirty="0" err="1"/>
              <a:t>rtg</a:t>
            </a:r>
            <a:r>
              <a:rPr lang="pl-PL" sz="2000" dirty="0"/>
              <a:t>, a jeśli guru, to tylko na chwilę</a:t>
            </a:r>
          </a:p>
          <a:p>
            <a:r>
              <a:rPr lang="pl-PL" sz="2000" dirty="0"/>
              <a:t>Psychoterapeuci są wśród nas (zwykli ludzie)</a:t>
            </a:r>
          </a:p>
          <a:p>
            <a:r>
              <a:rPr lang="pl-PL" sz="2000" dirty="0"/>
              <a:t>Pozwala na lepszą kwalifikację psychoterapeutów?</a:t>
            </a:r>
          </a:p>
          <a:p>
            <a:pPr>
              <a:buNone/>
            </a:pPr>
            <a:endParaRPr lang="pl-PL" sz="2800" dirty="0"/>
          </a:p>
          <a:p>
            <a:pPr>
              <a:buNone/>
            </a:pPr>
            <a:endParaRPr lang="pl-PL" sz="2800" dirty="0"/>
          </a:p>
        </p:txBody>
      </p:sp>
    </p:spTree>
    <p:extLst>
      <p:ext uri="{BB962C8B-B14F-4D97-AF65-F5344CB8AC3E}">
        <p14:creationId xmlns:p14="http://schemas.microsoft.com/office/powerpoint/2010/main" val="4277748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lstStyle/>
          <a:p>
            <a:r>
              <a:rPr lang="pl-PL" sz="2800" dirty="0"/>
              <a:t>Ale jednak pozycja osób z zaburzeniami psychicznymi na liście 50 „antybohaterów” jest nadal bardzo wysoka</a:t>
            </a:r>
          </a:p>
        </p:txBody>
      </p:sp>
      <p:sp>
        <p:nvSpPr>
          <p:cNvPr id="10" name="Symbol zastępczy tekstu 9"/>
          <p:cNvSpPr>
            <a:spLocks noGrp="1"/>
          </p:cNvSpPr>
          <p:nvPr>
            <p:ph type="body" idx="1"/>
          </p:nvPr>
        </p:nvSpPr>
        <p:spPr/>
        <p:txBody>
          <a:bodyPr/>
          <a:lstStyle/>
          <a:p>
            <a:r>
              <a:rPr lang="pl-PL" dirty="0"/>
              <a:t>ANTYBOHATEROWIE</a:t>
            </a:r>
          </a:p>
        </p:txBody>
      </p:sp>
      <p:sp>
        <p:nvSpPr>
          <p:cNvPr id="8" name="Symbol zastępczy zawartości 7"/>
          <p:cNvSpPr>
            <a:spLocks noGrp="1"/>
          </p:cNvSpPr>
          <p:nvPr>
            <p:ph sz="half" idx="2"/>
          </p:nvPr>
        </p:nvSpPr>
        <p:spPr/>
        <p:txBody>
          <a:bodyPr>
            <a:normAutofit fontScale="77500" lnSpcReduction="20000"/>
          </a:bodyPr>
          <a:lstStyle/>
          <a:p>
            <a:r>
              <a:rPr lang="pl-PL" sz="1800" dirty="0"/>
              <a:t>1. Dr H. </a:t>
            </a:r>
            <a:r>
              <a:rPr lang="pl-PL" sz="1800" dirty="0" err="1"/>
              <a:t>Lecter</a:t>
            </a:r>
            <a:r>
              <a:rPr lang="pl-PL" sz="1800" dirty="0"/>
              <a:t> (Milczenie owiec)</a:t>
            </a:r>
          </a:p>
          <a:p>
            <a:r>
              <a:rPr lang="pl-PL" sz="1800" dirty="0"/>
              <a:t>2. Norman Bates (</a:t>
            </a:r>
            <a:r>
              <a:rPr lang="pl-PL" sz="1800" dirty="0" err="1"/>
              <a:t>Psycho</a:t>
            </a:r>
            <a:r>
              <a:rPr lang="pl-PL" sz="1800" dirty="0"/>
              <a:t>)</a:t>
            </a:r>
          </a:p>
          <a:p>
            <a:r>
              <a:rPr lang="pl-PL" sz="1800" dirty="0"/>
              <a:t>5. Siostra </a:t>
            </a:r>
            <a:r>
              <a:rPr lang="pl-PL" sz="1800" dirty="0" err="1"/>
              <a:t>Ratched</a:t>
            </a:r>
            <a:r>
              <a:rPr lang="pl-PL" sz="1800" dirty="0"/>
              <a:t> (Lot nad kukułczym gniazdem)</a:t>
            </a:r>
          </a:p>
          <a:p>
            <a:r>
              <a:rPr lang="pl-PL" sz="1800" dirty="0"/>
              <a:t>7. Alex Forrest (Fatalne zauroczenie)</a:t>
            </a:r>
          </a:p>
          <a:p>
            <a:r>
              <a:rPr lang="pl-PL" sz="1800" dirty="0"/>
              <a:t>10. Królowa (Królewna Śnieżka i 7 Krasnoludków) ? </a:t>
            </a:r>
          </a:p>
          <a:p>
            <a:r>
              <a:rPr lang="pl-PL" sz="1800" dirty="0"/>
              <a:t>17. Annie </a:t>
            </a:r>
            <a:r>
              <a:rPr lang="pl-PL" sz="1800" dirty="0" err="1"/>
              <a:t>Wilkes</a:t>
            </a:r>
            <a:r>
              <a:rPr lang="pl-PL" sz="1800" dirty="0"/>
              <a:t> (</a:t>
            </a:r>
            <a:r>
              <a:rPr lang="pl-PL" sz="1800" dirty="0" err="1"/>
              <a:t>Misery</a:t>
            </a:r>
            <a:r>
              <a:rPr lang="pl-PL" sz="1800" dirty="0"/>
              <a:t>)</a:t>
            </a:r>
          </a:p>
          <a:p>
            <a:r>
              <a:rPr lang="pl-PL" sz="1800" dirty="0"/>
              <a:t>23. </a:t>
            </a:r>
            <a:r>
              <a:rPr lang="pl-PL" sz="1800" dirty="0" err="1"/>
              <a:t>Eve</a:t>
            </a:r>
            <a:r>
              <a:rPr lang="pl-PL" sz="1800" dirty="0"/>
              <a:t> </a:t>
            </a:r>
            <a:r>
              <a:rPr lang="pl-PL" sz="1800" dirty="0" err="1"/>
              <a:t>Harrington</a:t>
            </a:r>
            <a:r>
              <a:rPr lang="pl-PL" sz="1800" dirty="0"/>
              <a:t> (Wszystko o Ewie) </a:t>
            </a:r>
          </a:p>
          <a:p>
            <a:r>
              <a:rPr lang="pl-PL" sz="1800" dirty="0"/>
              <a:t>25. Jack </a:t>
            </a:r>
            <a:r>
              <a:rPr lang="pl-PL" sz="1800" dirty="0" err="1"/>
              <a:t>Torrance</a:t>
            </a:r>
            <a:r>
              <a:rPr lang="pl-PL" sz="1800" dirty="0"/>
              <a:t> (Lśnienie)</a:t>
            </a:r>
          </a:p>
          <a:p>
            <a:r>
              <a:rPr lang="pl-PL" sz="1800" dirty="0"/>
              <a:t>28. Max </a:t>
            </a:r>
            <a:r>
              <a:rPr lang="pl-PL" sz="1800" dirty="0" err="1"/>
              <a:t>Cady</a:t>
            </a:r>
            <a:r>
              <a:rPr lang="pl-PL" sz="1800" dirty="0"/>
              <a:t> (Przylądek strachu) </a:t>
            </a:r>
          </a:p>
          <a:p>
            <a:r>
              <a:rPr lang="pl-PL" sz="1800" dirty="0"/>
              <a:t>30. </a:t>
            </a:r>
            <a:r>
              <a:rPr lang="pl-PL" sz="1800" dirty="0" err="1"/>
              <a:t>Travic</a:t>
            </a:r>
            <a:r>
              <a:rPr lang="pl-PL" sz="1800" dirty="0"/>
              <a:t> </a:t>
            </a:r>
            <a:r>
              <a:rPr lang="pl-PL" sz="1800" dirty="0" err="1"/>
              <a:t>Bickle</a:t>
            </a:r>
            <a:r>
              <a:rPr lang="pl-PL" sz="1800" dirty="0"/>
              <a:t> (Taksówkarz)</a:t>
            </a:r>
          </a:p>
        </p:txBody>
      </p:sp>
      <p:sp>
        <p:nvSpPr>
          <p:cNvPr id="11" name="Symbol zastępczy tekstu 10"/>
          <p:cNvSpPr>
            <a:spLocks noGrp="1"/>
          </p:cNvSpPr>
          <p:nvPr>
            <p:ph type="body" sz="quarter" idx="3"/>
          </p:nvPr>
        </p:nvSpPr>
        <p:spPr/>
        <p:txBody>
          <a:bodyPr/>
          <a:lstStyle/>
          <a:p>
            <a:r>
              <a:rPr lang="pl-PL" dirty="0"/>
              <a:t>BOHATEROWIE </a:t>
            </a:r>
          </a:p>
        </p:txBody>
      </p:sp>
      <p:sp>
        <p:nvSpPr>
          <p:cNvPr id="12" name="Symbol zastępczy zawartości 11"/>
          <p:cNvSpPr>
            <a:spLocks noGrp="1"/>
          </p:cNvSpPr>
          <p:nvPr>
            <p:ph sz="quarter" idx="4"/>
          </p:nvPr>
        </p:nvSpPr>
        <p:spPr/>
        <p:txBody>
          <a:bodyPr/>
          <a:lstStyle/>
          <a:p>
            <a:r>
              <a:rPr lang="pl-PL" dirty="0"/>
              <a:t>(1. </a:t>
            </a:r>
            <a:r>
              <a:rPr lang="pl-PL" dirty="0" err="1"/>
              <a:t>Atticus</a:t>
            </a:r>
            <a:r>
              <a:rPr lang="pl-PL" dirty="0"/>
              <a:t> Finch (Zabić drozda)</a:t>
            </a:r>
          </a:p>
          <a:p>
            <a:r>
              <a:rPr lang="pl-PL" dirty="0"/>
              <a:t>….</a:t>
            </a:r>
          </a:p>
          <a:p>
            <a:r>
              <a:rPr lang="pl-PL" dirty="0"/>
              <a:t>(50. Generał Maximus </a:t>
            </a:r>
            <a:r>
              <a:rPr lang="pl-PL" dirty="0" err="1"/>
              <a:t>Decimus</a:t>
            </a:r>
            <a:r>
              <a:rPr lang="pl-PL" dirty="0"/>
              <a:t> </a:t>
            </a:r>
            <a:r>
              <a:rPr lang="pl-PL" dirty="0" err="1"/>
              <a:t>Meridius</a:t>
            </a:r>
            <a:r>
              <a:rPr lang="pl-PL" dirty="0"/>
              <a:t>) </a:t>
            </a:r>
          </a:p>
          <a:p>
            <a:r>
              <a:rPr lang="pl-PL" dirty="0"/>
              <a:t>….</a:t>
            </a:r>
          </a:p>
        </p:txBody>
      </p:sp>
    </p:spTree>
    <p:extLst>
      <p:ext uri="{BB962C8B-B14F-4D97-AF65-F5344CB8AC3E}">
        <p14:creationId xmlns:p14="http://schemas.microsoft.com/office/powerpoint/2010/main" val="3097055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lstStyle/>
          <a:p>
            <a:r>
              <a:rPr lang="pl-PL" sz="4000" dirty="0"/>
              <a:t>Pytania jakie rodzą filmy z „wsadem” psychoterapeutycznym</a:t>
            </a:r>
          </a:p>
        </p:txBody>
      </p:sp>
      <p:sp>
        <p:nvSpPr>
          <p:cNvPr id="8" name="Symbol zastępczy zawartości 7"/>
          <p:cNvSpPr>
            <a:spLocks noGrp="1"/>
          </p:cNvSpPr>
          <p:nvPr>
            <p:ph idx="1"/>
          </p:nvPr>
        </p:nvSpPr>
        <p:spPr/>
        <p:txBody>
          <a:bodyPr>
            <a:normAutofit fontScale="92500" lnSpcReduction="20000"/>
          </a:bodyPr>
          <a:lstStyle/>
          <a:p>
            <a:r>
              <a:rPr lang="pl-PL" sz="2800" dirty="0"/>
              <a:t>Dlaczego nadal dominują filmy w których króluje psychoanaliza i </a:t>
            </a:r>
            <a:r>
              <a:rPr lang="pl-PL" sz="2800" dirty="0" err="1"/>
              <a:t>neopsychoanaliza</a:t>
            </a:r>
            <a:r>
              <a:rPr lang="pl-PL" sz="2800" dirty="0"/>
              <a:t>?</a:t>
            </a:r>
          </a:p>
          <a:p>
            <a:r>
              <a:rPr lang="pl-PL" sz="2800" dirty="0"/>
              <a:t>Czy problem przekraczania granic jest równie częsty w „realu’ jak w filmach?</a:t>
            </a:r>
          </a:p>
          <a:p>
            <a:r>
              <a:rPr lang="pl-PL" sz="2800" dirty="0"/>
              <a:t>Dlaczego tak rzadko terapeuci posługują się diagnozą?</a:t>
            </a:r>
          </a:p>
          <a:p>
            <a:r>
              <a:rPr lang="pl-PL" sz="2800" dirty="0"/>
              <a:t>Co zrobić w sytuacji takiej jak w </a:t>
            </a:r>
            <a:r>
              <a:rPr lang="pl-PL" sz="2800" i="1" dirty="0" err="1"/>
              <a:t>Prime</a:t>
            </a:r>
            <a:r>
              <a:rPr lang="pl-PL" sz="2800" dirty="0"/>
              <a:t>?</a:t>
            </a:r>
          </a:p>
          <a:p>
            <a:r>
              <a:rPr lang="pl-PL" sz="2800" dirty="0"/>
              <a:t>Czy wizerunek terapeuty w filmie jest zbliżony do rzeczywistości?</a:t>
            </a:r>
          </a:p>
          <a:p>
            <a:r>
              <a:rPr lang="pl-PL" sz="2800" dirty="0"/>
              <a:t>Czy filmy można wykorzystywać do szkolenia terapeutów?</a:t>
            </a:r>
          </a:p>
          <a:p>
            <a:endParaRPr lang="pl-PL" dirty="0"/>
          </a:p>
        </p:txBody>
      </p:sp>
    </p:spTree>
    <p:extLst>
      <p:ext uri="{BB962C8B-B14F-4D97-AF65-F5344CB8AC3E}">
        <p14:creationId xmlns:p14="http://schemas.microsoft.com/office/powerpoint/2010/main" val="3994456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lstStyle/>
          <a:p>
            <a:r>
              <a:rPr lang="pl-PL" dirty="0"/>
              <a:t>A co z </a:t>
            </a:r>
            <a:r>
              <a:rPr lang="pl-PL" i="1" dirty="0"/>
              <a:t>TERAPIĄ</a:t>
            </a:r>
            <a:r>
              <a:rPr lang="pl-PL" dirty="0"/>
              <a:t>?</a:t>
            </a:r>
          </a:p>
        </p:txBody>
      </p:sp>
      <p:sp>
        <p:nvSpPr>
          <p:cNvPr id="8" name="Symbol zastępczy zawartości 7"/>
          <p:cNvSpPr>
            <a:spLocks noGrp="1"/>
          </p:cNvSpPr>
          <p:nvPr>
            <p:ph idx="1"/>
          </p:nvPr>
        </p:nvSpPr>
        <p:spPr/>
        <p:txBody>
          <a:bodyPr/>
          <a:lstStyle/>
          <a:p>
            <a:r>
              <a:rPr lang="pl-PL" dirty="0"/>
              <a:t>A to już historia na inne opowiadanie</a:t>
            </a:r>
          </a:p>
        </p:txBody>
      </p:sp>
      <p:pic>
        <p:nvPicPr>
          <p:cNvPr id="3074" name="Picture 2" descr="Terapia (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312" y="2276872"/>
            <a:ext cx="3096344" cy="4423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655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452880" y="260648"/>
            <a:ext cx="6960870" cy="3520440"/>
          </a:xfrm>
        </p:spPr>
        <p:txBody>
          <a:bodyPr/>
          <a:lstStyle/>
          <a:p>
            <a:r>
              <a:rPr lang="pl-PL" dirty="0"/>
              <a:t>Szczególny pacjent – szczególny terapeuta</a:t>
            </a:r>
            <a:br>
              <a:rPr lang="pl-PL" dirty="0"/>
            </a:br>
            <a:r>
              <a:rPr lang="pl-PL" dirty="0" err="1"/>
              <a:t>tribute</a:t>
            </a:r>
            <a:r>
              <a:rPr lang="pl-PL" dirty="0"/>
              <a:t> to </a:t>
            </a:r>
            <a:r>
              <a:rPr lang="pl-PL" dirty="0" err="1"/>
              <a:t>james</a:t>
            </a:r>
            <a:r>
              <a:rPr lang="pl-PL" dirty="0"/>
              <a:t> </a:t>
            </a:r>
            <a:r>
              <a:rPr lang="pl-PL" dirty="0" err="1"/>
              <a:t>Gandolfini</a:t>
            </a:r>
            <a:r>
              <a:rPr lang="pl-PL" dirty="0"/>
              <a:t>  </a:t>
            </a:r>
          </a:p>
        </p:txBody>
      </p:sp>
      <p:sp>
        <p:nvSpPr>
          <p:cNvPr id="5" name="Symbol zastępczy tekstu 4"/>
          <p:cNvSpPr>
            <a:spLocks noGrp="1"/>
          </p:cNvSpPr>
          <p:nvPr>
            <p:ph type="body" idx="1"/>
          </p:nvPr>
        </p:nvSpPr>
        <p:spPr/>
        <p:txBody>
          <a:bodyPr>
            <a:normAutofit/>
          </a:bodyPr>
          <a:lstStyle/>
          <a:p>
            <a:r>
              <a:rPr lang="pl-PL" sz="3200" dirty="0"/>
              <a:t>Rodzina </a:t>
            </a:r>
            <a:r>
              <a:rPr lang="pl-PL" sz="3200" dirty="0" err="1"/>
              <a:t>Soprano</a:t>
            </a:r>
            <a:r>
              <a:rPr lang="pl-PL" sz="3200" dirty="0"/>
              <a:t> </a:t>
            </a:r>
          </a:p>
        </p:txBody>
      </p:sp>
      <p:pic>
        <p:nvPicPr>
          <p:cNvPr id="7170" name="Picture 2" descr="Rodzina Soprano (19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625464"/>
            <a:ext cx="2304256" cy="329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925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81075" y="304800"/>
            <a:ext cx="8162925" cy="762000"/>
          </a:xfrm>
        </p:spPr>
        <p:txBody>
          <a:bodyPr/>
          <a:lstStyle/>
          <a:p>
            <a:r>
              <a:rPr lang="pl-PL"/>
              <a:t>Normalny psychiatra (?)</a:t>
            </a:r>
          </a:p>
        </p:txBody>
      </p:sp>
      <p:sp>
        <p:nvSpPr>
          <p:cNvPr id="28675" name="Rectangle 3"/>
          <p:cNvSpPr>
            <a:spLocks noGrp="1" noChangeArrowheads="1"/>
          </p:cNvSpPr>
          <p:nvPr>
            <p:ph idx="1"/>
          </p:nvPr>
        </p:nvSpPr>
        <p:spPr/>
        <p:txBody>
          <a:bodyPr/>
          <a:lstStyle/>
          <a:p>
            <a:endParaRPr lang="pl-PL">
              <a:latin typeface="+mj-lt"/>
            </a:endParaRPr>
          </a:p>
        </p:txBody>
      </p:sp>
      <p:pic>
        <p:nvPicPr>
          <p:cNvPr id="28676" name="Picture 4" descr="02-melfi1"/>
          <p:cNvPicPr>
            <a:picLocks noChangeAspect="1" noChangeArrowheads="1"/>
          </p:cNvPicPr>
          <p:nvPr/>
        </p:nvPicPr>
        <p:blipFill>
          <a:blip r:embed="rId4"/>
          <a:srcRect/>
          <a:stretch>
            <a:fillRect/>
          </a:stretch>
        </p:blipFill>
        <p:spPr bwMode="auto">
          <a:xfrm>
            <a:off x="2341563" y="1295400"/>
            <a:ext cx="4271962" cy="5334000"/>
          </a:xfrm>
          <a:prstGeom prst="rect">
            <a:avLst/>
          </a:prstGeom>
          <a:noFill/>
        </p:spPr>
      </p:pic>
    </p:spTree>
    <p:extLst>
      <p:ext uri="{BB962C8B-B14F-4D97-AF65-F5344CB8AC3E}">
        <p14:creationId xmlns:p14="http://schemas.microsoft.com/office/powerpoint/2010/main" val="3962006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ytuł 1"/>
          <p:cNvSpPr>
            <a:spLocks noGrp="1"/>
          </p:cNvSpPr>
          <p:nvPr>
            <p:ph type="title"/>
          </p:nvPr>
        </p:nvSpPr>
        <p:spPr/>
        <p:txBody>
          <a:bodyPr/>
          <a:lstStyle/>
          <a:p>
            <a:pPr eaLnBrk="1" hangingPunct="1"/>
            <a:r>
              <a:rPr lang="pl-PL" i="1"/>
              <a:t>Przekleństwa niewinności </a:t>
            </a:r>
            <a:r>
              <a:rPr lang="pl-PL"/>
              <a:t>(1999)</a:t>
            </a:r>
          </a:p>
        </p:txBody>
      </p:sp>
      <p:sp>
        <p:nvSpPr>
          <p:cNvPr id="35843" name="Symbol zastępczy zawartości 2"/>
          <p:cNvSpPr>
            <a:spLocks noGrp="1"/>
          </p:cNvSpPr>
          <p:nvPr>
            <p:ph sz="half" idx="1"/>
          </p:nvPr>
        </p:nvSpPr>
        <p:spPr/>
        <p:txBody>
          <a:bodyPr/>
          <a:lstStyle/>
          <a:p>
            <a:pPr eaLnBrk="1" hangingPunct="1"/>
            <a:r>
              <a:rPr lang="pl-PL" sz="1600"/>
              <a:t>Pan Lisbon, matematyk z miejscowego liceum i jego żona, gospodyni domowa wychowują swe nastoletnie córki w surowej, lecz szczęśliwej atmosferze. Dziewczęta wzbudzają ogromne zainteresowanie chłopców z sąsiedztwa, którzy dzięki nim odkrywają tajemnice kobiecości. Gdy najmłodsza z sióstr, trzynastoletnia Cecilia, popełnia samobójstwo, fascynacja chłopców pogłębia się. Śledzą każdy ruch dziewcząt, zbierają przedmioty do nich należące, studiują pamiętnik Cecilii, szukając odpowiedzi na dręczące ich pytania...</a:t>
            </a:r>
          </a:p>
          <a:p>
            <a:pPr eaLnBrk="1" hangingPunct="1">
              <a:buFontTx/>
              <a:buNone/>
            </a:pPr>
            <a:endParaRPr lang="pl-PL"/>
          </a:p>
        </p:txBody>
      </p:sp>
      <p:pic>
        <p:nvPicPr>
          <p:cNvPr id="35844" name="Symbol zastępczy zawartości 5" descr="b8254baeaaddef1b7f033a90ded83493,10,1.jpg"/>
          <p:cNvPicPr>
            <a:picLocks noGrp="1" noChangeAspect="1"/>
          </p:cNvPicPr>
          <p:nvPr>
            <p:ph sz="half" idx="2"/>
          </p:nvPr>
        </p:nvPicPr>
        <p:blipFill>
          <a:blip r:embed="rId3"/>
          <a:srcRect/>
          <a:stretch>
            <a:fillRect/>
          </a:stretch>
        </p:blipFill>
        <p:spPr>
          <a:xfrm>
            <a:off x="5416550" y="1752600"/>
            <a:ext cx="2806700" cy="4114800"/>
          </a:xfrm>
        </p:spPr>
      </p:pic>
      <p:sp>
        <p:nvSpPr>
          <p:cNvPr id="35845" name="Symbol zastępczy numeru slajdu 4"/>
          <p:cNvSpPr>
            <a:spLocks noGrp="1"/>
          </p:cNvSpPr>
          <p:nvPr>
            <p:ph type="sldNum" sz="quarter" idx="12"/>
          </p:nvPr>
        </p:nvSpPr>
        <p:spPr>
          <a:noFill/>
        </p:spPr>
        <p:txBody>
          <a:bodyPr/>
          <a:lstStyle/>
          <a:p>
            <a:fld id="{30442480-340F-4325-BB4E-D71CD5E61294}" type="slidenum">
              <a:rPr lang="pl-PL" smtClean="0">
                <a:latin typeface="Times New Roman" pitchFamily="18" charset="0"/>
              </a:rPr>
              <a:pPr/>
              <a:t>11</a:t>
            </a:fld>
            <a:endParaRPr lang="pl-PL">
              <a:latin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r>
              <a:rPr lang="pl-PL" sz="2800">
                <a:latin typeface="Courier New" pitchFamily="49" charset="0"/>
              </a:rPr>
              <a:t>Dom z piasku i mgły [reż.V.Perelman 2003]</a:t>
            </a:r>
          </a:p>
        </p:txBody>
      </p:sp>
      <p:sp>
        <p:nvSpPr>
          <p:cNvPr id="6" name="Symbol zastępczy numeru slajdu 5"/>
          <p:cNvSpPr>
            <a:spLocks noGrp="1"/>
          </p:cNvSpPr>
          <p:nvPr>
            <p:ph type="sldNum" sz="quarter" idx="12"/>
          </p:nvPr>
        </p:nvSpPr>
        <p:spPr/>
        <p:txBody>
          <a:bodyPr/>
          <a:lstStyle/>
          <a:p>
            <a:fld id="{FA4C1077-4274-4087-9E49-A143EB002027}" type="slidenum">
              <a:rPr lang="pl-PL"/>
              <a:pPr/>
              <a:t>12</a:t>
            </a:fld>
            <a:endParaRPr lang="pl-PL"/>
          </a:p>
        </p:txBody>
      </p:sp>
      <p:sp>
        <p:nvSpPr>
          <p:cNvPr id="3075" name="Rectangle 3"/>
          <p:cNvSpPr>
            <a:spLocks noGrp="1" noChangeArrowheads="1"/>
          </p:cNvSpPr>
          <p:nvPr>
            <p:ph sz="quarter" idx="1"/>
          </p:nvPr>
        </p:nvSpPr>
        <p:spPr/>
        <p:txBody>
          <a:bodyPr/>
          <a:lstStyle/>
          <a:p>
            <a:pPr>
              <a:lnSpc>
                <a:spcPct val="90000"/>
              </a:lnSpc>
            </a:pPr>
            <a:r>
              <a:rPr lang="pl-PL" sz="1600" dirty="0" err="1">
                <a:latin typeface="Courier New" pitchFamily="49" charset="0"/>
              </a:rPr>
              <a:t>Kathy</a:t>
            </a:r>
            <a:r>
              <a:rPr lang="pl-PL" sz="1600" dirty="0">
                <a:latin typeface="Courier New" pitchFamily="49" charset="0"/>
              </a:rPr>
              <a:t> </a:t>
            </a:r>
            <a:r>
              <a:rPr lang="pl-PL" sz="1600" dirty="0" err="1">
                <a:latin typeface="Courier New" pitchFamily="49" charset="0"/>
              </a:rPr>
              <a:t>Nicollo</a:t>
            </a:r>
            <a:r>
              <a:rPr lang="pl-PL" sz="1600" dirty="0">
                <a:latin typeface="Courier New" pitchFamily="49" charset="0"/>
              </a:rPr>
              <a:t> „Straciłam wszystko ... Mój dom, moją rodziną, moje życie ... Nic mnie już nie czeka”</a:t>
            </a:r>
          </a:p>
          <a:p>
            <a:pPr>
              <a:lnSpc>
                <a:spcPct val="90000"/>
              </a:lnSpc>
            </a:pPr>
            <a:r>
              <a:rPr lang="pl-PL" sz="1600" dirty="0">
                <a:latin typeface="Courier New" pitchFamily="49" charset="0"/>
              </a:rPr>
              <a:t>Początek: </a:t>
            </a:r>
            <a:r>
              <a:rPr lang="pl-PL" sz="1600" dirty="0" err="1">
                <a:latin typeface="Courier New" pitchFamily="49" charset="0"/>
              </a:rPr>
              <a:t>Kathy</a:t>
            </a:r>
            <a:r>
              <a:rPr lang="pl-PL" sz="1600" dirty="0">
                <a:latin typeface="Courier New" pitchFamily="49" charset="0"/>
              </a:rPr>
              <a:t> L. jest 37-letnią kobietą, która straciła dom po swoich rodzicach, z powodu tego, że nie płaciła podatku. Była leczona psychiatrycznie ambulatoryjne z powodu nawracających myśli samobójczych. </a:t>
            </a:r>
            <a:r>
              <a:rPr lang="pl-PL" sz="1600" dirty="0" err="1">
                <a:latin typeface="Courier New" pitchFamily="49" charset="0"/>
              </a:rPr>
              <a:t>Kathy</a:t>
            </a:r>
            <a:r>
              <a:rPr lang="pl-PL" sz="1600" dirty="0">
                <a:latin typeface="Courier New" pitchFamily="49" charset="0"/>
              </a:rPr>
              <a:t> przyjeżdża kilkakrotnie obejrzeć  swój były dom po nabyciu go przez nowych właścicieli, co pogłębia jej depresją i myśli </a:t>
            </a:r>
            <a:r>
              <a:rPr lang="pl-PL" sz="1600" dirty="0" err="1">
                <a:latin typeface="Courier New" pitchFamily="49" charset="0"/>
              </a:rPr>
              <a:t>suicydialne</a:t>
            </a:r>
            <a:r>
              <a:rPr lang="pl-PL" sz="1600" dirty="0">
                <a:latin typeface="Courier New" pitchFamily="49" charset="0"/>
              </a:rPr>
              <a:t>. </a:t>
            </a:r>
          </a:p>
          <a:p>
            <a:pPr>
              <a:lnSpc>
                <a:spcPct val="90000"/>
              </a:lnSpc>
            </a:pPr>
            <a:r>
              <a:rPr lang="pl-PL" sz="1600" dirty="0">
                <a:latin typeface="Courier New" pitchFamily="49" charset="0"/>
              </a:rPr>
              <a:t>Wywiad: </a:t>
            </a:r>
            <a:r>
              <a:rPr lang="pl-PL" sz="1600" dirty="0" err="1">
                <a:latin typeface="Courier New" pitchFamily="49" charset="0"/>
              </a:rPr>
              <a:t>Kathy</a:t>
            </a:r>
            <a:r>
              <a:rPr lang="pl-PL" sz="1600" dirty="0">
                <a:latin typeface="Courier New" pitchFamily="49" charset="0"/>
              </a:rPr>
              <a:t> doświadcza objawów depresyjnych od ponad dwu lat. Przed rokiem była hospitalizowana przez kilka dni po tym, gdy usiłowała popełnić samobójstwo przy użyciu alkoholu zmieszanego z valium.</a:t>
            </a:r>
          </a:p>
          <a:p>
            <a:pPr>
              <a:lnSpc>
                <a:spcPct val="90000"/>
              </a:lnSpc>
            </a:pPr>
            <a:r>
              <a:rPr lang="pl-PL" sz="1600" dirty="0">
                <a:latin typeface="Courier New" pitchFamily="49" charset="0"/>
              </a:rPr>
              <a:t>Leczenie: w czasie tej hospitalizacji </a:t>
            </a:r>
            <a:r>
              <a:rPr lang="pl-PL" sz="1600" dirty="0" err="1">
                <a:latin typeface="Courier New" pitchFamily="49" charset="0"/>
              </a:rPr>
              <a:t>Kathy</a:t>
            </a:r>
            <a:r>
              <a:rPr lang="pl-PL" sz="1600" dirty="0">
                <a:latin typeface="Courier New" pitchFamily="49" charset="0"/>
              </a:rPr>
              <a:t> była leczona krótko </a:t>
            </a:r>
            <a:r>
              <a:rPr lang="pl-PL" sz="1600" dirty="0" err="1">
                <a:latin typeface="Courier New" pitchFamily="49" charset="0"/>
              </a:rPr>
              <a:t>prozakiem</a:t>
            </a:r>
            <a:r>
              <a:rPr lang="pl-PL" sz="1600" dirty="0">
                <a:latin typeface="Courier New" pitchFamily="49" charset="0"/>
              </a:rPr>
              <a:t>, ale przestała go przyjmować, ze względu na brak skuteczności.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pl-PL" sz="4000">
              <a:latin typeface="Courier New" pitchFamily="49" charset="0"/>
            </a:endParaRPr>
          </a:p>
        </p:txBody>
      </p:sp>
      <p:pic>
        <p:nvPicPr>
          <p:cNvPr id="26629" name="Picture 5" descr="C:\Documents and Settings\user01\Dane aplikacji\Microsoft\Media Catalog\Kopia cap097.bmp"/>
          <p:cNvPicPr>
            <a:picLocks noGrp="1" noChangeAspect="1" noChangeArrowheads="1"/>
          </p:cNvPicPr>
          <p:nvPr>
            <p:ph type="clipArt" sz="half" idx="1"/>
          </p:nvPr>
        </p:nvPicPr>
        <p:blipFill>
          <a:blip r:embed="rId3"/>
          <a:srcRect/>
          <a:stretch>
            <a:fillRect/>
          </a:stretch>
        </p:blipFill>
        <p:spPr>
          <a:xfrm>
            <a:off x="1066800" y="381000"/>
            <a:ext cx="7620000" cy="5486400"/>
          </a:xfrm>
        </p:spPr>
      </p:pic>
      <p:sp>
        <p:nvSpPr>
          <p:cNvPr id="26628"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33734C09-674F-481F-8B9F-8E4A84996405}" type="slidenum">
              <a:rPr lang="pl-PL"/>
              <a:pPr/>
              <a:t>13</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pl-PL" sz="4000">
              <a:latin typeface="Courier New" pitchFamily="49" charset="0"/>
            </a:endParaRPr>
          </a:p>
        </p:txBody>
      </p:sp>
      <p:pic>
        <p:nvPicPr>
          <p:cNvPr id="27653" name="Picture 5" descr="C:\Documents and Settings\user01\Dane aplikacji\Microsoft\Media Catalog\cap098.bmp"/>
          <p:cNvPicPr>
            <a:picLocks noGrp="1" noChangeAspect="1" noChangeArrowheads="1"/>
          </p:cNvPicPr>
          <p:nvPr>
            <p:ph type="clipArt" sz="half" idx="1"/>
          </p:nvPr>
        </p:nvPicPr>
        <p:blipFill>
          <a:blip r:embed="rId3"/>
          <a:srcRect/>
          <a:stretch>
            <a:fillRect/>
          </a:stretch>
        </p:blipFill>
        <p:spPr>
          <a:xfrm>
            <a:off x="1066800" y="381000"/>
            <a:ext cx="7620000" cy="5486400"/>
          </a:xfrm>
        </p:spPr>
      </p:pic>
      <p:sp>
        <p:nvSpPr>
          <p:cNvPr id="27652"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234573EC-5B73-4B6F-B391-8AEBF18B18B3}" type="slidenum">
              <a:rPr lang="pl-PL"/>
              <a:pPr/>
              <a:t>14</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pl-PL" sz="4000">
              <a:latin typeface="Courier New" pitchFamily="49" charset="0"/>
            </a:endParaRPr>
          </a:p>
        </p:txBody>
      </p:sp>
      <p:pic>
        <p:nvPicPr>
          <p:cNvPr id="28677" name="Picture 5" descr="C:\Documents and Settings\user01\Dane aplikacji\Microsoft\Media Catalog\cap101.bmp"/>
          <p:cNvPicPr>
            <a:picLocks noGrp="1" noChangeAspect="1" noChangeArrowheads="1"/>
          </p:cNvPicPr>
          <p:nvPr>
            <p:ph type="clipArt" sz="half" idx="1"/>
          </p:nvPr>
        </p:nvPicPr>
        <p:blipFill>
          <a:blip r:embed="rId3"/>
          <a:srcRect/>
          <a:stretch>
            <a:fillRect/>
          </a:stretch>
        </p:blipFill>
        <p:spPr>
          <a:xfrm>
            <a:off x="1066800" y="457200"/>
            <a:ext cx="7543800" cy="5638800"/>
          </a:xfrm>
        </p:spPr>
      </p:pic>
      <p:sp>
        <p:nvSpPr>
          <p:cNvPr id="28676"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919A9084-B781-4DE0-AFB5-DF807785D41C}" type="slidenum">
              <a:rPr lang="pl-PL"/>
              <a:pPr/>
              <a:t>15</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pl-PL" sz="4000">
              <a:latin typeface="Courier New" pitchFamily="49" charset="0"/>
            </a:endParaRPr>
          </a:p>
        </p:txBody>
      </p:sp>
      <p:pic>
        <p:nvPicPr>
          <p:cNvPr id="29701" name="Picture 5" descr="C:\Documents and Settings\user01\Dane aplikacji\Microsoft\Media Catalog\cap102.bmp"/>
          <p:cNvPicPr>
            <a:picLocks noGrp="1" noChangeAspect="1" noChangeArrowheads="1"/>
          </p:cNvPicPr>
          <p:nvPr>
            <p:ph type="clipArt" sz="half" idx="1"/>
          </p:nvPr>
        </p:nvPicPr>
        <p:blipFill>
          <a:blip r:embed="rId3"/>
          <a:srcRect/>
          <a:stretch>
            <a:fillRect/>
          </a:stretch>
        </p:blipFill>
        <p:spPr>
          <a:xfrm>
            <a:off x="1066800" y="457200"/>
            <a:ext cx="7620000" cy="6019800"/>
          </a:xfrm>
        </p:spPr>
      </p:pic>
      <p:sp>
        <p:nvSpPr>
          <p:cNvPr id="29700"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726DAC81-38F2-45B7-9210-283563033689}" type="slidenum">
              <a:rPr lang="pl-PL"/>
              <a:pPr/>
              <a:t>16</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endParaRPr lang="pl-PL" sz="4000">
              <a:latin typeface="Courier New" pitchFamily="49" charset="0"/>
            </a:endParaRPr>
          </a:p>
        </p:txBody>
      </p:sp>
      <p:pic>
        <p:nvPicPr>
          <p:cNvPr id="1029" name="Picture 5" descr="C:\Documents and Settings\user01\Dane aplikacji\Microsoft\Media Catalog\cap105.bmp"/>
          <p:cNvPicPr>
            <a:picLocks noGrp="1" noChangeAspect="1" noChangeArrowheads="1"/>
          </p:cNvPicPr>
          <p:nvPr>
            <p:ph type="clipArt" sz="half" idx="1"/>
          </p:nvPr>
        </p:nvPicPr>
        <p:blipFill>
          <a:blip r:embed="rId3"/>
          <a:srcRect/>
          <a:stretch>
            <a:fillRect/>
          </a:stretch>
        </p:blipFill>
        <p:spPr>
          <a:xfrm>
            <a:off x="1066800" y="381000"/>
            <a:ext cx="7620000" cy="6096000"/>
          </a:xfrm>
        </p:spPr>
      </p:pic>
      <p:sp>
        <p:nvSpPr>
          <p:cNvPr id="1028"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A0661FAD-2F4E-411D-8397-4FB68BDE6D83}" type="slidenum">
              <a:rPr lang="pl-PL"/>
              <a:pPr/>
              <a:t>17</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pl-PL" sz="4000">
              <a:latin typeface="Courier New" pitchFamily="49" charset="0"/>
            </a:endParaRPr>
          </a:p>
        </p:txBody>
      </p:sp>
      <p:pic>
        <p:nvPicPr>
          <p:cNvPr id="30725" name="Picture 5" descr="C:\Documents and Settings\user01\Dane aplikacji\Microsoft\Media Catalog\cap104.bmp"/>
          <p:cNvPicPr>
            <a:picLocks noGrp="1" noChangeAspect="1" noChangeArrowheads="1"/>
          </p:cNvPicPr>
          <p:nvPr>
            <p:ph type="clipArt" sz="half" idx="1"/>
          </p:nvPr>
        </p:nvPicPr>
        <p:blipFill>
          <a:blip r:embed="rId3"/>
          <a:srcRect/>
          <a:stretch>
            <a:fillRect/>
          </a:stretch>
        </p:blipFill>
        <p:spPr>
          <a:xfrm>
            <a:off x="1066800" y="381000"/>
            <a:ext cx="7620000" cy="6096000"/>
          </a:xfrm>
        </p:spPr>
      </p:pic>
      <p:sp>
        <p:nvSpPr>
          <p:cNvPr id="30724"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2539EAE4-A815-433E-AF77-72FF3C588CC2}" type="slidenum">
              <a:rPr lang="pl-PL"/>
              <a:pPr/>
              <a:t>18</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pl-PL" sz="4000">
              <a:latin typeface="Courier New" pitchFamily="49" charset="0"/>
            </a:endParaRPr>
          </a:p>
        </p:txBody>
      </p:sp>
      <p:pic>
        <p:nvPicPr>
          <p:cNvPr id="31749" name="Picture 5" descr="C:\Documents and Settings\user01\Dane aplikacji\Microsoft\Media Catalog\cap099.bmp"/>
          <p:cNvPicPr>
            <a:picLocks noGrp="1" noChangeAspect="1" noChangeArrowheads="1"/>
          </p:cNvPicPr>
          <p:nvPr>
            <p:ph type="clipArt" sz="half" idx="1"/>
          </p:nvPr>
        </p:nvPicPr>
        <p:blipFill>
          <a:blip r:embed="rId3"/>
          <a:srcRect/>
          <a:stretch>
            <a:fillRect/>
          </a:stretch>
        </p:blipFill>
        <p:spPr>
          <a:xfrm>
            <a:off x="1066800" y="457200"/>
            <a:ext cx="7620000" cy="5791200"/>
          </a:xfrm>
        </p:spPr>
      </p:pic>
      <p:sp>
        <p:nvSpPr>
          <p:cNvPr id="31748"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996D2A2D-1EC6-4405-B4CD-25E60CF04159}" type="slidenum">
              <a:rPr lang="pl-PL"/>
              <a:pPr/>
              <a:t>19</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3"/>
          <p:cNvSpPr>
            <a:spLocks noGrp="1"/>
          </p:cNvSpPr>
          <p:nvPr>
            <p:ph type="sldNum" sz="quarter" idx="12"/>
          </p:nvPr>
        </p:nvSpPr>
        <p:spPr/>
        <p:txBody>
          <a:bodyPr/>
          <a:lstStyle/>
          <a:p>
            <a:fld id="{51C2FEB9-A594-488B-9694-9BB06CB7ABF2}" type="slidenum">
              <a:rPr lang="pl-PL"/>
              <a:pPr/>
              <a:t>2</a:t>
            </a:fld>
            <a:endParaRPr lang="pl-PL"/>
          </a:p>
        </p:txBody>
      </p:sp>
      <p:sp>
        <p:nvSpPr>
          <p:cNvPr id="56322" name="Rectangle 1026"/>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rPr>
              <a:t>Połącz filmy z zaburzeniami</a:t>
            </a:r>
          </a:p>
        </p:txBody>
      </p:sp>
      <p:sp>
        <p:nvSpPr>
          <p:cNvPr id="56323" name="Rectangle 1027"/>
          <p:cNvSpPr>
            <a:spLocks noChangeArrowheads="1"/>
          </p:cNvSpPr>
          <p:nvPr/>
        </p:nvSpPr>
        <p:spPr bwMode="auto">
          <a:xfrm>
            <a:off x="457200" y="1600200"/>
            <a:ext cx="4038600" cy="4530725"/>
          </a:xfrm>
          <a:prstGeom prst="rect">
            <a:avLst/>
          </a:prstGeom>
          <a:noFill/>
          <a:ln w="9525">
            <a:noFill/>
            <a:miter lim="800000"/>
            <a:headEnd/>
            <a:tailEnd/>
          </a:ln>
          <a:effectLst/>
        </p:spPr>
        <p:txBody>
          <a:bodyPr/>
          <a:lstStyle/>
          <a:p>
            <a:pPr marL="342900" indent="-342900">
              <a:spcBef>
                <a:spcPct val="20000"/>
              </a:spcBef>
              <a:buFontTx/>
              <a:buChar char="•"/>
            </a:pPr>
            <a:r>
              <a:rPr lang="pl-PL" sz="2800" i="1" dirty="0"/>
              <a:t>Dom z piasku i mgły</a:t>
            </a:r>
          </a:p>
          <a:p>
            <a:pPr marL="342900" indent="-342900">
              <a:spcBef>
                <a:spcPct val="20000"/>
              </a:spcBef>
              <a:buFontTx/>
              <a:buChar char="•"/>
            </a:pPr>
            <a:r>
              <a:rPr lang="pl-PL" sz="2800" i="1" dirty="0"/>
              <a:t>Pulp </a:t>
            </a:r>
            <a:r>
              <a:rPr lang="pl-PL" sz="2800" i="1" dirty="0" err="1"/>
              <a:t>fiction</a:t>
            </a:r>
            <a:endParaRPr lang="pl-PL" sz="2800" i="1" dirty="0"/>
          </a:p>
          <a:p>
            <a:pPr marL="342900" indent="-342900">
              <a:spcBef>
                <a:spcPct val="20000"/>
              </a:spcBef>
              <a:buFontTx/>
              <a:buChar char="•"/>
            </a:pPr>
            <a:r>
              <a:rPr lang="pl-PL" sz="2800" i="1" dirty="0"/>
              <a:t>Przerwana lekcja muzyki</a:t>
            </a:r>
          </a:p>
          <a:p>
            <a:pPr marL="342900" indent="-342900">
              <a:spcBef>
                <a:spcPct val="20000"/>
              </a:spcBef>
              <a:buFontTx/>
              <a:buChar char="•"/>
            </a:pPr>
            <a:r>
              <a:rPr lang="pl-PL" sz="2800" i="1" dirty="0" err="1"/>
              <a:t>Mr</a:t>
            </a:r>
            <a:r>
              <a:rPr lang="pl-PL" sz="2800" i="1" dirty="0"/>
              <a:t> Jones</a:t>
            </a:r>
          </a:p>
          <a:p>
            <a:pPr marL="342900" indent="-342900">
              <a:spcBef>
                <a:spcPct val="20000"/>
              </a:spcBef>
              <a:buFontTx/>
              <a:buChar char="•"/>
            </a:pPr>
            <a:r>
              <a:rPr lang="pl-PL" sz="2800" i="1" dirty="0"/>
              <a:t>Alfie</a:t>
            </a:r>
          </a:p>
        </p:txBody>
      </p:sp>
      <p:sp>
        <p:nvSpPr>
          <p:cNvPr id="56324" name="Rectangle 1028"/>
          <p:cNvSpPr>
            <a:spLocks noChangeArrowheads="1"/>
          </p:cNvSpPr>
          <p:nvPr/>
        </p:nvSpPr>
        <p:spPr bwMode="auto">
          <a:xfrm>
            <a:off x="4648200" y="1600200"/>
            <a:ext cx="4038600" cy="4530725"/>
          </a:xfrm>
          <a:prstGeom prst="rect">
            <a:avLst/>
          </a:prstGeom>
          <a:noFill/>
          <a:ln w="9525">
            <a:noFill/>
            <a:miter lim="800000"/>
            <a:headEnd/>
            <a:tailEnd/>
          </a:ln>
          <a:effectLst/>
        </p:spPr>
        <p:txBody>
          <a:bodyPr/>
          <a:lstStyle/>
          <a:p>
            <a:pPr marL="342900" indent="-342900">
              <a:spcBef>
                <a:spcPct val="20000"/>
              </a:spcBef>
              <a:buFontTx/>
              <a:buChar char="•"/>
            </a:pPr>
            <a:r>
              <a:rPr lang="pl-PL" sz="2800"/>
              <a:t>Depresja </a:t>
            </a:r>
          </a:p>
          <a:p>
            <a:pPr marL="342900" indent="-342900">
              <a:spcBef>
                <a:spcPct val="20000"/>
              </a:spcBef>
              <a:buFontTx/>
              <a:buChar char="•"/>
            </a:pPr>
            <a:r>
              <a:rPr lang="pl-PL" sz="2800"/>
              <a:t>Osobowość antysocjalna</a:t>
            </a:r>
          </a:p>
          <a:p>
            <a:pPr marL="342900" indent="-342900">
              <a:spcBef>
                <a:spcPct val="20000"/>
              </a:spcBef>
              <a:buFontTx/>
              <a:buChar char="•"/>
            </a:pPr>
            <a:r>
              <a:rPr lang="pl-PL" sz="2800"/>
              <a:t>Osobowość pograniczna</a:t>
            </a:r>
          </a:p>
          <a:p>
            <a:pPr marL="342900" indent="-342900">
              <a:spcBef>
                <a:spcPct val="20000"/>
              </a:spcBef>
              <a:buFontTx/>
              <a:buChar char="•"/>
            </a:pPr>
            <a:r>
              <a:rPr lang="pl-PL" sz="2800"/>
              <a:t>Osobowość narcystyczna</a:t>
            </a:r>
          </a:p>
          <a:p>
            <a:pPr marL="342900" indent="-342900">
              <a:spcBef>
                <a:spcPct val="20000"/>
              </a:spcBef>
              <a:buFontTx/>
              <a:buChar char="•"/>
            </a:pPr>
            <a:r>
              <a:rPr lang="pl-PL" sz="2800"/>
              <a:t>Zaburzenie dwubiegunowe</a:t>
            </a:r>
          </a:p>
          <a:p>
            <a:pPr marL="342900" indent="-342900">
              <a:spcBef>
                <a:spcPct val="20000"/>
              </a:spcBef>
              <a:buFontTx/>
              <a:buChar char="•"/>
            </a:pPr>
            <a:endParaRPr lang="pl-PL" sz="28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pl-PL" sz="4000">
              <a:latin typeface="Courier New" pitchFamily="49" charset="0"/>
            </a:endParaRPr>
          </a:p>
        </p:txBody>
      </p:sp>
      <p:pic>
        <p:nvPicPr>
          <p:cNvPr id="32773" name="Picture 5" descr="C:\Documents and Settings\user01\Dane aplikacji\Microsoft\Media Catalog\cap103.bmp"/>
          <p:cNvPicPr>
            <a:picLocks noGrp="1" noChangeAspect="1" noChangeArrowheads="1"/>
          </p:cNvPicPr>
          <p:nvPr>
            <p:ph type="clipArt" sz="half" idx="1"/>
          </p:nvPr>
        </p:nvPicPr>
        <p:blipFill>
          <a:blip r:embed="rId3"/>
          <a:srcRect/>
          <a:stretch>
            <a:fillRect/>
          </a:stretch>
        </p:blipFill>
        <p:spPr>
          <a:xfrm>
            <a:off x="1066800" y="381000"/>
            <a:ext cx="7620000" cy="6096000"/>
          </a:xfrm>
        </p:spPr>
      </p:pic>
      <p:sp>
        <p:nvSpPr>
          <p:cNvPr id="32772"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CA9544BB-318B-42C0-B366-67EE9A79E9BE}" type="slidenum">
              <a:rPr lang="pl-PL"/>
              <a:pPr/>
              <a:t>20</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pl-PL" sz="3600">
                <a:latin typeface="Courier New" pitchFamily="49" charset="0"/>
              </a:rPr>
              <a:t>Sylvia (2003, reż. Christine Jeffs)</a:t>
            </a:r>
          </a:p>
        </p:txBody>
      </p:sp>
      <p:pic>
        <p:nvPicPr>
          <p:cNvPr id="38917" name="Picture 5" descr="C:\Documents and Settings\user01\Dane aplikacji\Microsoft\Media Catalog\cap116.bmp"/>
          <p:cNvPicPr>
            <a:picLocks noGrp="1" noChangeAspect="1" noChangeArrowheads="1"/>
          </p:cNvPicPr>
          <p:nvPr>
            <p:ph type="clipArt" sz="half" idx="1"/>
          </p:nvPr>
        </p:nvPicPr>
        <p:blipFill>
          <a:blip r:embed="rId3"/>
          <a:stretch>
            <a:fillRect/>
          </a:stretch>
        </p:blipFill>
        <p:spPr>
          <a:xfrm>
            <a:off x="351355" y="2357430"/>
            <a:ext cx="4449245" cy="3214710"/>
          </a:xfrm>
        </p:spPr>
      </p:pic>
      <p:sp>
        <p:nvSpPr>
          <p:cNvPr id="38916" name="Rectangle 4"/>
          <p:cNvSpPr>
            <a:spLocks noGrp="1" noChangeArrowheads="1"/>
          </p:cNvSpPr>
          <p:nvPr>
            <p:ph type="body" sz="half" idx="2"/>
          </p:nvPr>
        </p:nvSpPr>
        <p:spPr/>
        <p:txBody>
          <a:bodyPr>
            <a:normAutofit fontScale="92500"/>
          </a:bodyPr>
          <a:lstStyle/>
          <a:p>
            <a:pPr>
              <a:lnSpc>
                <a:spcPct val="90000"/>
              </a:lnSpc>
            </a:pPr>
            <a:r>
              <a:rPr lang="pl-PL" sz="1600">
                <a:latin typeface="Courier New" pitchFamily="49" charset="0"/>
              </a:rPr>
              <a:t>Historia kobiety poszukującej miłości i zrozumienia. Początkowo idylliczny związek poetów Sylvii Plath i Teda Hughesa komplikuje się zaraz po ślubie, gdy Ted zaczyna podporządkowywać małżeństwo swojej pisarskiej karierze, lekceważąc ambicje Sylvii jako kobiety i poetki. Tymczasem ona wciąż tworzy, a jej rozwijajaćy się niemal w ukryciu talent objawia się w wierszach i słynnej powieści „Szklany klosz”.</a:t>
            </a:r>
          </a:p>
          <a:p>
            <a:pPr>
              <a:lnSpc>
                <a:spcPct val="90000"/>
              </a:lnSpc>
            </a:pPr>
            <a:r>
              <a:rPr lang="pl-PL" sz="1600">
                <a:latin typeface="Courier New" pitchFamily="49" charset="0"/>
              </a:rPr>
              <a:t>Rozpoznanie: depresja nawracająca, samobójstwo z przyczyn depresyjnych</a:t>
            </a:r>
          </a:p>
        </p:txBody>
      </p:sp>
      <p:sp>
        <p:nvSpPr>
          <p:cNvPr id="7" name="Symbol zastępczy numeru slajdu 6"/>
          <p:cNvSpPr>
            <a:spLocks noGrp="1"/>
          </p:cNvSpPr>
          <p:nvPr>
            <p:ph type="sldNum" sz="quarter" idx="12"/>
          </p:nvPr>
        </p:nvSpPr>
        <p:spPr/>
        <p:txBody>
          <a:bodyPr/>
          <a:lstStyle/>
          <a:p>
            <a:fld id="{A775A094-8FDD-4AD9-91D0-C3AD091BCC2D}" type="slidenum">
              <a:rPr lang="pl-PL"/>
              <a:pPr/>
              <a:t>21</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pl-PL" sz="4000">
                <a:latin typeface="Courier New" pitchFamily="49" charset="0"/>
              </a:rPr>
              <a:t>Godziny [Stephan Daldry 2002]</a:t>
            </a:r>
          </a:p>
        </p:txBody>
      </p:sp>
      <p:sp>
        <p:nvSpPr>
          <p:cNvPr id="6" name="Symbol zastępczy numeru slajdu 5"/>
          <p:cNvSpPr>
            <a:spLocks noGrp="1"/>
          </p:cNvSpPr>
          <p:nvPr>
            <p:ph type="sldNum" sz="quarter" idx="12"/>
          </p:nvPr>
        </p:nvSpPr>
        <p:spPr/>
        <p:txBody>
          <a:bodyPr/>
          <a:lstStyle/>
          <a:p>
            <a:fld id="{796668CB-F906-48FB-98E6-5DEC2BE0B6A8}" type="slidenum">
              <a:rPr lang="pl-PL"/>
              <a:pPr/>
              <a:t>22</a:t>
            </a:fld>
            <a:endParaRPr lang="pl-PL"/>
          </a:p>
        </p:txBody>
      </p:sp>
      <p:sp>
        <p:nvSpPr>
          <p:cNvPr id="10243" name="Rectangle 3"/>
          <p:cNvSpPr>
            <a:spLocks noGrp="1" noChangeArrowheads="1"/>
          </p:cNvSpPr>
          <p:nvPr>
            <p:ph sz="quarter" idx="1"/>
          </p:nvPr>
        </p:nvSpPr>
        <p:spPr/>
        <p:txBody>
          <a:bodyPr/>
          <a:lstStyle/>
          <a:p>
            <a:r>
              <a:rPr lang="pl-PL" sz="2800">
                <a:latin typeface="Courier New" pitchFamily="49" charset="0"/>
              </a:rPr>
              <a:t>Trzy historie, trzy kobiety, trzy okresy czasu (1900 r., 1950 r., 2001 r.), trzy depresje,  trzy próby samobójcze.</a:t>
            </a:r>
          </a:p>
          <a:p>
            <a:endParaRPr lang="pl-PL" sz="2800">
              <a:latin typeface="Courier New" pitchFamily="49"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pl-PL" sz="4000">
              <a:latin typeface="Courier New" pitchFamily="49" charset="0"/>
            </a:endParaRPr>
          </a:p>
        </p:txBody>
      </p:sp>
      <p:pic>
        <p:nvPicPr>
          <p:cNvPr id="33797" name="Picture 5" descr="C:\Documents and Settings\user01\Dane aplikacji\Microsoft\Media Catalog\cap106.bmp"/>
          <p:cNvPicPr>
            <a:picLocks noGrp="1" noChangeAspect="1" noChangeArrowheads="1"/>
          </p:cNvPicPr>
          <p:nvPr>
            <p:ph type="clipArt" sz="half" idx="1"/>
          </p:nvPr>
        </p:nvPicPr>
        <p:blipFill>
          <a:blip r:embed="rId3"/>
          <a:srcRect/>
          <a:stretch>
            <a:fillRect/>
          </a:stretch>
        </p:blipFill>
        <p:spPr>
          <a:xfrm>
            <a:off x="1066800" y="381000"/>
            <a:ext cx="7696200" cy="6248400"/>
          </a:xfrm>
        </p:spPr>
      </p:pic>
      <p:sp>
        <p:nvSpPr>
          <p:cNvPr id="33796"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232B160A-EE4D-458F-BB8E-59F6974E98B1}" type="slidenum">
              <a:rPr lang="pl-PL"/>
              <a:pPr/>
              <a:t>23</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pl-PL" sz="4000">
              <a:latin typeface="Courier New" pitchFamily="49" charset="0"/>
            </a:endParaRPr>
          </a:p>
        </p:txBody>
      </p:sp>
      <p:pic>
        <p:nvPicPr>
          <p:cNvPr id="34821" name="Picture 5" descr="C:\Documents and Settings\user01\Dane aplikacji\Microsoft\Media Catalog\cap110.bmp"/>
          <p:cNvPicPr>
            <a:picLocks noGrp="1" noChangeAspect="1" noChangeArrowheads="1"/>
          </p:cNvPicPr>
          <p:nvPr>
            <p:ph type="clipArt" sz="half" idx="1"/>
          </p:nvPr>
        </p:nvPicPr>
        <p:blipFill>
          <a:blip r:embed="rId3"/>
          <a:srcRect/>
          <a:stretch>
            <a:fillRect/>
          </a:stretch>
        </p:blipFill>
        <p:spPr>
          <a:xfrm>
            <a:off x="1066800" y="381000"/>
            <a:ext cx="7620000" cy="6096000"/>
          </a:xfrm>
        </p:spPr>
      </p:pic>
      <p:sp>
        <p:nvSpPr>
          <p:cNvPr id="34820"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4BAB258E-5D44-44C3-81E7-96940E7FA278}" type="slidenum">
              <a:rPr lang="pl-PL"/>
              <a:pPr/>
              <a:t>24</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endParaRPr lang="pl-PL" sz="4000">
              <a:latin typeface="Courier New" pitchFamily="49" charset="0"/>
            </a:endParaRPr>
          </a:p>
        </p:txBody>
      </p:sp>
      <p:pic>
        <p:nvPicPr>
          <p:cNvPr id="37893" name="Picture 5" descr="C:\Documents and Settings\user01\Dane aplikacji\Microsoft\Media Catalog\cap109.bmp"/>
          <p:cNvPicPr>
            <a:picLocks noGrp="1" noChangeAspect="1" noChangeArrowheads="1"/>
          </p:cNvPicPr>
          <p:nvPr>
            <p:ph type="clipArt" sz="half" idx="1"/>
          </p:nvPr>
        </p:nvPicPr>
        <p:blipFill>
          <a:blip r:embed="rId3"/>
          <a:srcRect/>
          <a:stretch>
            <a:fillRect/>
          </a:stretch>
        </p:blipFill>
        <p:spPr>
          <a:xfrm>
            <a:off x="1066800" y="381000"/>
            <a:ext cx="7620000" cy="6172200"/>
          </a:xfrm>
        </p:spPr>
      </p:pic>
      <p:sp>
        <p:nvSpPr>
          <p:cNvPr id="37892"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75795144-1C86-472F-ACD3-E2DB5B1BCD68}" type="slidenum">
              <a:rPr lang="pl-PL"/>
              <a:pPr/>
              <a:t>25</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pl-PL"/>
              <a:t>Zaburzenia osobowości</a:t>
            </a:r>
          </a:p>
        </p:txBody>
      </p:sp>
      <p:sp>
        <p:nvSpPr>
          <p:cNvPr id="5" name="Symbol zastępczy numeru slajdu 4"/>
          <p:cNvSpPr>
            <a:spLocks noGrp="1"/>
          </p:cNvSpPr>
          <p:nvPr>
            <p:ph type="sldNum" sz="quarter" idx="12"/>
          </p:nvPr>
        </p:nvSpPr>
        <p:spPr/>
        <p:txBody>
          <a:bodyPr/>
          <a:lstStyle/>
          <a:p>
            <a:fld id="{25054F17-CA52-4BC9-BEB4-CAA159078C1A}" type="slidenum">
              <a:rPr lang="pl-PL"/>
              <a:pPr/>
              <a:t>26</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C67CCDB-D7E4-4051-877A-68A768A9F167}" type="slidenum">
              <a:rPr lang="pl-PL" smtClean="0"/>
              <a:pPr/>
              <a:t>27</a:t>
            </a:fld>
            <a:endParaRPr lang="pl-PL"/>
          </a:p>
        </p:txBody>
      </p:sp>
      <p:sp>
        <p:nvSpPr>
          <p:cNvPr id="41987" name="Rectangle 2"/>
          <p:cNvSpPr>
            <a:spLocks noChangeArrowheads="1"/>
          </p:cNvSpPr>
          <p:nvPr/>
        </p:nvSpPr>
        <p:spPr bwMode="auto">
          <a:xfrm>
            <a:off x="927100" y="722313"/>
            <a:ext cx="6635750" cy="762000"/>
          </a:xfrm>
          <a:prstGeom prst="rect">
            <a:avLst/>
          </a:prstGeom>
          <a:noFill/>
          <a:ln w="9525">
            <a:noFill/>
            <a:miter lim="800000"/>
            <a:headEnd/>
            <a:tailEnd/>
          </a:ln>
        </p:spPr>
        <p:txBody>
          <a:bodyPr anchor="b">
            <a:spAutoFit/>
          </a:bodyPr>
          <a:lstStyle/>
          <a:p>
            <a:r>
              <a:rPr lang="pl-PL" sz="4400">
                <a:solidFill>
                  <a:schemeClr val="tx2"/>
                </a:solidFill>
                <a:latin typeface="Arial" charset="0"/>
              </a:rPr>
              <a:t>Osobowość antysocjalna</a:t>
            </a:r>
          </a:p>
        </p:txBody>
      </p:sp>
      <p:sp>
        <p:nvSpPr>
          <p:cNvPr id="41988" name="Rectangle 3"/>
          <p:cNvSpPr>
            <a:spLocks noChangeArrowheads="1"/>
          </p:cNvSpPr>
          <p:nvPr/>
        </p:nvSpPr>
        <p:spPr bwMode="auto">
          <a:xfrm>
            <a:off x="2090738" y="1760538"/>
            <a:ext cx="4962525" cy="4114800"/>
          </a:xfrm>
          <a:prstGeom prst="rect">
            <a:avLst/>
          </a:prstGeom>
          <a:noFill/>
          <a:ln w="9525">
            <a:noFill/>
            <a:miter lim="800000"/>
            <a:headEnd/>
            <a:tailEnd/>
          </a:ln>
        </p:spPr>
        <p:txBody>
          <a:bodyPr/>
          <a:lstStyle/>
          <a:p>
            <a:pPr marL="342900" indent="-342900">
              <a:spcBef>
                <a:spcPct val="20000"/>
              </a:spcBef>
              <a:buClr>
                <a:srgbClr val="CCFF33"/>
              </a:buClr>
              <a:buSzPct val="70000"/>
              <a:buFont typeface="Wingdings" pitchFamily="2" charset="2"/>
              <a:buChar char="n"/>
            </a:pPr>
            <a:r>
              <a:rPr lang="en-US" sz="3200" b="1" i="1">
                <a:latin typeface="Arial" charset="0"/>
                <a:cs typeface="Arial" charset="0"/>
              </a:rPr>
              <a:t>The Boston Strangler  </a:t>
            </a:r>
            <a:br>
              <a:rPr lang="en-US" sz="3200" b="1" i="1">
                <a:latin typeface="Arial" charset="0"/>
                <a:cs typeface="Arial" charset="0"/>
              </a:rPr>
            </a:br>
            <a:r>
              <a:rPr lang="en-US" sz="3200" b="1" i="1">
                <a:latin typeface="Arial" charset="0"/>
                <a:cs typeface="Arial" charset="0"/>
              </a:rPr>
              <a:t>Copycat  </a:t>
            </a:r>
            <a:br>
              <a:rPr lang="en-US" sz="3200" b="1" i="1">
                <a:latin typeface="Arial" charset="0"/>
                <a:cs typeface="Arial" charset="0"/>
              </a:rPr>
            </a:br>
            <a:r>
              <a:rPr lang="en-US" sz="3200" b="1" i="1">
                <a:latin typeface="Arial" charset="0"/>
                <a:cs typeface="Arial" charset="0"/>
              </a:rPr>
              <a:t>Seven  </a:t>
            </a:r>
            <a:br>
              <a:rPr lang="en-US" sz="3200" b="1" i="1">
                <a:latin typeface="Arial" charset="0"/>
                <a:cs typeface="Arial" charset="0"/>
              </a:rPr>
            </a:br>
            <a:r>
              <a:rPr lang="en-US" sz="3200" b="1" i="1">
                <a:latin typeface="Arial" charset="0"/>
                <a:cs typeface="Arial" charset="0"/>
              </a:rPr>
              <a:t>Cobra  </a:t>
            </a:r>
            <a:br>
              <a:rPr lang="en-US" sz="3200" b="1" i="1">
                <a:latin typeface="Arial" charset="0"/>
                <a:cs typeface="Arial" charset="0"/>
              </a:rPr>
            </a:br>
            <a:r>
              <a:rPr lang="en-US" sz="3200" b="1" i="1">
                <a:latin typeface="Arial" charset="0"/>
                <a:cs typeface="Arial" charset="0"/>
              </a:rPr>
              <a:t>Criminal Law  </a:t>
            </a:r>
            <a:br>
              <a:rPr lang="en-US" sz="3200" b="1" i="1">
                <a:latin typeface="Arial" charset="0"/>
                <a:cs typeface="Arial" charset="0"/>
              </a:rPr>
            </a:br>
            <a:r>
              <a:rPr lang="en-US" sz="3200" b="1" i="1">
                <a:latin typeface="Arial" charset="0"/>
                <a:cs typeface="Arial" charset="0"/>
              </a:rPr>
              <a:t>Out of the Darkness  </a:t>
            </a:r>
            <a:br>
              <a:rPr lang="en-US" sz="3200" b="1" i="1">
                <a:latin typeface="Arial" charset="0"/>
                <a:cs typeface="Arial" charset="0"/>
              </a:rPr>
            </a:br>
            <a:r>
              <a:rPr lang="en-US" sz="3200" b="1" i="1">
                <a:latin typeface="Arial" charset="0"/>
                <a:cs typeface="Arial" charset="0"/>
              </a:rPr>
              <a:t>Silence of the Lambs  </a:t>
            </a:r>
            <a:endParaRPr lang="pl-PL" sz="3200" b="1" i="1">
              <a:latin typeface="Arial" charset="0"/>
            </a:endParaRPr>
          </a:p>
          <a:p>
            <a:pPr marL="342900" indent="-342900">
              <a:spcBef>
                <a:spcPct val="20000"/>
              </a:spcBef>
              <a:buClr>
                <a:srgbClr val="CCFF33"/>
              </a:buClr>
              <a:buSzPct val="70000"/>
              <a:buFont typeface="Wingdings" pitchFamily="2" charset="2"/>
              <a:buChar char="n"/>
            </a:pPr>
            <a:r>
              <a:rPr lang="pl-PL" sz="3200" b="1" i="1">
                <a:latin typeface="Arial" charset="0"/>
              </a:rPr>
              <a:t>Hannibal</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152D6F5-263A-4F79-9744-63877148066A}" type="slidenum">
              <a:rPr lang="pl-PL" smtClean="0"/>
              <a:pPr/>
              <a:t>28</a:t>
            </a:fld>
            <a:endParaRPr lang="pl-PL"/>
          </a:p>
        </p:txBody>
      </p:sp>
      <p:sp>
        <p:nvSpPr>
          <p:cNvPr id="43011" name="Rectangle 2"/>
          <p:cNvSpPr>
            <a:spLocks noChangeArrowheads="1"/>
          </p:cNvSpPr>
          <p:nvPr/>
        </p:nvSpPr>
        <p:spPr bwMode="auto">
          <a:xfrm>
            <a:off x="938213" y="706438"/>
            <a:ext cx="6973887" cy="1431925"/>
          </a:xfrm>
          <a:prstGeom prst="rect">
            <a:avLst/>
          </a:prstGeom>
          <a:noFill/>
          <a:ln w="9525">
            <a:noFill/>
            <a:miter lim="800000"/>
            <a:headEnd/>
            <a:tailEnd/>
          </a:ln>
        </p:spPr>
        <p:txBody>
          <a:bodyPr anchor="b">
            <a:spAutoFit/>
          </a:bodyPr>
          <a:lstStyle/>
          <a:p>
            <a:r>
              <a:rPr lang="pl-PL" sz="4400">
                <a:solidFill>
                  <a:schemeClr val="tx2"/>
                </a:solidFill>
                <a:latin typeface="Arial" charset="0"/>
              </a:rPr>
              <a:t>Osobowość pograniczna</a:t>
            </a:r>
            <a:br>
              <a:rPr lang="en-US" sz="4400">
                <a:solidFill>
                  <a:schemeClr val="tx2"/>
                </a:solidFill>
                <a:latin typeface="Arial" charset="0"/>
              </a:rPr>
            </a:br>
            <a:r>
              <a:rPr lang="pl-PL" sz="4400">
                <a:solidFill>
                  <a:schemeClr val="tx2"/>
                </a:solidFill>
                <a:latin typeface="Arial" charset="0"/>
              </a:rPr>
              <a:t>i histrioniczna</a:t>
            </a:r>
          </a:p>
        </p:txBody>
      </p:sp>
      <p:sp>
        <p:nvSpPr>
          <p:cNvPr id="43012" name="Rectangle 3"/>
          <p:cNvSpPr>
            <a:spLocks noChangeArrowheads="1"/>
          </p:cNvSpPr>
          <p:nvPr/>
        </p:nvSpPr>
        <p:spPr bwMode="auto">
          <a:xfrm>
            <a:off x="2324100" y="2717800"/>
            <a:ext cx="4551363" cy="2533650"/>
          </a:xfrm>
          <a:prstGeom prst="rect">
            <a:avLst/>
          </a:prstGeom>
          <a:noFill/>
          <a:ln w="9525">
            <a:noFill/>
            <a:miter lim="800000"/>
            <a:headEnd/>
            <a:tailEnd/>
          </a:ln>
        </p:spPr>
        <p:txBody>
          <a:bodyPr/>
          <a:lstStyle/>
          <a:p>
            <a:pPr marL="342900" indent="-342900">
              <a:spcBef>
                <a:spcPct val="20000"/>
              </a:spcBef>
              <a:buClr>
                <a:srgbClr val="CCFF33"/>
              </a:buClr>
              <a:buSzPct val="70000"/>
              <a:buFont typeface="Wingdings" pitchFamily="2" charset="2"/>
              <a:buChar char="n"/>
            </a:pPr>
            <a:r>
              <a:rPr lang="en-US" sz="3200" b="1" i="1">
                <a:latin typeface="Arial" charset="0"/>
                <a:cs typeface="Arial" charset="0"/>
              </a:rPr>
              <a:t>Fatal Attraction </a:t>
            </a:r>
            <a:endParaRPr lang="pl-PL" sz="3200" b="1" i="1">
              <a:latin typeface="Arial" charset="0"/>
            </a:endParaRPr>
          </a:p>
          <a:p>
            <a:pPr marL="342900" indent="-342900">
              <a:spcBef>
                <a:spcPct val="20000"/>
              </a:spcBef>
              <a:buClr>
                <a:srgbClr val="CCFF33"/>
              </a:buClr>
              <a:buSzPct val="70000"/>
              <a:buFont typeface="Wingdings" pitchFamily="2" charset="2"/>
              <a:buChar char="n"/>
            </a:pPr>
            <a:r>
              <a:rPr lang="en-US" sz="3200" b="1" i="1">
                <a:latin typeface="Arial" charset="0"/>
                <a:cs typeface="Arial" charset="0"/>
              </a:rPr>
              <a:t>Gone With the Wind  </a:t>
            </a:r>
            <a:br>
              <a:rPr lang="en-US" sz="3200" b="1" i="1">
                <a:latin typeface="Arial" charset="0"/>
                <a:cs typeface="Arial" charset="0"/>
              </a:rPr>
            </a:br>
            <a:r>
              <a:rPr lang="en-US" sz="3200" b="1" i="1">
                <a:latin typeface="Arial" charset="0"/>
                <a:cs typeface="Arial" charset="0"/>
              </a:rPr>
              <a:t>Sunset Boulevard </a:t>
            </a:r>
            <a:endParaRPr lang="pl-PL" sz="3200" b="1" i="1">
              <a:latin typeface="Arial" charset="0"/>
              <a:cs typeface="Arial" charset="0"/>
            </a:endParaRPr>
          </a:p>
          <a:p>
            <a:pPr marL="342900" indent="-342900">
              <a:spcBef>
                <a:spcPct val="20000"/>
              </a:spcBef>
              <a:buClr>
                <a:srgbClr val="CCFF33"/>
              </a:buClr>
              <a:buSzPct val="70000"/>
              <a:buFont typeface="Wingdings" pitchFamily="2" charset="2"/>
              <a:buChar char="n"/>
            </a:pPr>
            <a:r>
              <a:rPr lang="pl-PL" sz="3200" b="1" i="1">
                <a:latin typeface="Arial" charset="0"/>
                <a:cs typeface="Arial" charset="0"/>
              </a:rPr>
              <a:t>Girl, Interupted</a:t>
            </a:r>
            <a:r>
              <a:rPr lang="en-US" sz="3200" b="1" i="1">
                <a:latin typeface="Arial" charset="0"/>
                <a:cs typeface="Arial" charset="0"/>
              </a:rPr>
              <a:t>  </a:t>
            </a:r>
            <a:br>
              <a:rPr lang="en-US" sz="3200" b="1" i="1">
                <a:latin typeface="Arial" charset="0"/>
                <a:cs typeface="Arial" charset="0"/>
              </a:rPr>
            </a:br>
            <a:br>
              <a:rPr lang="en-US" sz="3200" b="1" i="1">
                <a:latin typeface="Arial" charset="0"/>
                <a:cs typeface="Arial" charset="0"/>
              </a:rPr>
            </a:br>
            <a:endParaRPr lang="pl-PL" sz="3200" b="1" i="1">
              <a:latin typeface="Arial" charset="0"/>
              <a:cs typeface="Arial"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30FD133-A313-457B-A20D-DB3A76293F64}" type="slidenum">
              <a:rPr lang="pl-PL" smtClean="0"/>
              <a:pPr/>
              <a:t>29</a:t>
            </a:fld>
            <a:endParaRPr lang="pl-PL"/>
          </a:p>
        </p:txBody>
      </p:sp>
      <p:sp>
        <p:nvSpPr>
          <p:cNvPr id="45059" name="Rectangle 2"/>
          <p:cNvSpPr>
            <a:spLocks noChangeArrowheads="1"/>
          </p:cNvSpPr>
          <p:nvPr/>
        </p:nvSpPr>
        <p:spPr bwMode="auto">
          <a:xfrm>
            <a:off x="927100" y="722313"/>
            <a:ext cx="6762750" cy="762000"/>
          </a:xfrm>
          <a:prstGeom prst="rect">
            <a:avLst/>
          </a:prstGeom>
          <a:noFill/>
          <a:ln w="9525">
            <a:noFill/>
            <a:miter lim="800000"/>
            <a:headEnd/>
            <a:tailEnd/>
          </a:ln>
        </p:spPr>
        <p:txBody>
          <a:bodyPr anchor="b">
            <a:spAutoFit/>
          </a:bodyPr>
          <a:lstStyle/>
          <a:p>
            <a:r>
              <a:rPr lang="pl-PL" sz="4400">
                <a:solidFill>
                  <a:schemeClr val="tx2"/>
                </a:solidFill>
                <a:latin typeface="Arial" charset="0"/>
              </a:rPr>
              <a:t>Osobowość narcystyczna</a:t>
            </a:r>
          </a:p>
        </p:txBody>
      </p:sp>
      <p:sp>
        <p:nvSpPr>
          <p:cNvPr id="45060" name="Rectangle 3"/>
          <p:cNvSpPr>
            <a:spLocks noChangeArrowheads="1"/>
          </p:cNvSpPr>
          <p:nvPr/>
        </p:nvSpPr>
        <p:spPr bwMode="auto">
          <a:xfrm>
            <a:off x="1765300" y="1941513"/>
            <a:ext cx="5613400" cy="4114800"/>
          </a:xfrm>
          <a:prstGeom prst="rect">
            <a:avLst/>
          </a:prstGeom>
          <a:noFill/>
          <a:ln w="9525">
            <a:noFill/>
            <a:miter lim="800000"/>
            <a:headEnd/>
            <a:tailEnd/>
          </a:ln>
        </p:spPr>
        <p:txBody>
          <a:bodyPr/>
          <a:lstStyle/>
          <a:p>
            <a:pPr marL="342900" indent="-342900">
              <a:lnSpc>
                <a:spcPct val="90000"/>
              </a:lnSpc>
              <a:spcBef>
                <a:spcPct val="20000"/>
              </a:spcBef>
              <a:buClr>
                <a:srgbClr val="CCFF33"/>
              </a:buClr>
              <a:buSzPct val="70000"/>
              <a:buFont typeface="Wingdings" pitchFamily="2" charset="2"/>
              <a:buChar char="n"/>
            </a:pPr>
            <a:r>
              <a:rPr lang="pl-PL" sz="3200" b="1" i="1">
                <a:latin typeface="Arial" charset="0"/>
                <a:cs typeface="Arial" charset="0"/>
              </a:rPr>
              <a:t>Alfie </a:t>
            </a:r>
            <a:br>
              <a:rPr lang="pl-PL" sz="3200" b="1" i="1">
                <a:latin typeface="Arial" charset="0"/>
                <a:cs typeface="Arial" charset="0"/>
              </a:rPr>
            </a:br>
            <a:r>
              <a:rPr lang="pl-PL" sz="3200" b="1" i="1">
                <a:latin typeface="Arial" charset="0"/>
                <a:cs typeface="Arial" charset="0"/>
              </a:rPr>
              <a:t>American Gigolo </a:t>
            </a:r>
            <a:br>
              <a:rPr lang="pl-PL" sz="3200" b="1" i="1">
                <a:latin typeface="Arial" charset="0"/>
                <a:cs typeface="Arial" charset="0"/>
              </a:rPr>
            </a:br>
            <a:r>
              <a:rPr lang="en-US" sz="3200" b="1" i="1">
                <a:latin typeface="Arial" charset="0"/>
                <a:cs typeface="Arial" charset="0"/>
              </a:rPr>
              <a:t>Citizen Kane </a:t>
            </a:r>
            <a:br>
              <a:rPr lang="en-US" sz="3200" b="1" i="1">
                <a:latin typeface="Arial" charset="0"/>
                <a:cs typeface="Arial" charset="0"/>
              </a:rPr>
            </a:br>
            <a:r>
              <a:rPr lang="en-US" sz="3200" b="1" i="1">
                <a:latin typeface="Arial" charset="0"/>
                <a:cs typeface="Arial" charset="0"/>
              </a:rPr>
              <a:t>Lawrence of Arabia </a:t>
            </a:r>
            <a:br>
              <a:rPr lang="en-US" sz="3200" b="1" i="1">
                <a:latin typeface="Arial" charset="0"/>
                <a:cs typeface="Arial" charset="0"/>
              </a:rPr>
            </a:br>
            <a:r>
              <a:rPr lang="en-US" sz="3200" b="1" i="1">
                <a:latin typeface="Arial" charset="0"/>
                <a:cs typeface="Arial" charset="0"/>
              </a:rPr>
              <a:t>Patton </a:t>
            </a:r>
            <a:br>
              <a:rPr lang="en-US" sz="3200" b="1" i="1">
                <a:latin typeface="Arial" charset="0"/>
                <a:cs typeface="Arial" charset="0"/>
              </a:rPr>
            </a:br>
            <a:r>
              <a:rPr lang="en-US" sz="3200" b="1" i="1">
                <a:latin typeface="Arial" charset="0"/>
                <a:cs typeface="Arial" charset="0"/>
              </a:rPr>
              <a:t>Boogie Nights </a:t>
            </a:r>
            <a:endParaRPr lang="pl-PL" sz="3200">
              <a:latin typeface="Arial" charset="0"/>
              <a:cs typeface="Arial" charset="0"/>
            </a:endParaRPr>
          </a:p>
          <a:p>
            <a:pPr marL="342900" indent="-342900">
              <a:lnSpc>
                <a:spcPct val="90000"/>
              </a:lnSpc>
              <a:spcBef>
                <a:spcPct val="20000"/>
              </a:spcBef>
              <a:buClr>
                <a:srgbClr val="CCFF33"/>
              </a:buClr>
              <a:buSzPct val="70000"/>
              <a:buFont typeface="Wingdings" pitchFamily="2" charset="2"/>
              <a:buChar char="n"/>
            </a:pPr>
            <a:r>
              <a:rPr lang="en-US" sz="3200" b="1" i="1">
                <a:latin typeface="Arial" charset="0"/>
                <a:cs typeface="Arial" charset="0"/>
              </a:rPr>
              <a:t>Sleeping With The Enemy</a:t>
            </a:r>
            <a:endParaRPr lang="pl-PL" sz="3200" b="1" i="1">
              <a:latin typeface="Arial" charset="0"/>
            </a:endParaRPr>
          </a:p>
          <a:p>
            <a:pPr marL="342900" indent="-342900">
              <a:lnSpc>
                <a:spcPct val="90000"/>
              </a:lnSpc>
              <a:spcBef>
                <a:spcPct val="20000"/>
              </a:spcBef>
              <a:buClr>
                <a:srgbClr val="CCFF33"/>
              </a:buClr>
              <a:buSzPct val="70000"/>
              <a:buFont typeface="Wingdings" pitchFamily="2" charset="2"/>
              <a:buChar char="n"/>
            </a:pPr>
            <a:r>
              <a:rPr lang="pl-PL" sz="3200" i="1">
                <a:latin typeface="Arial" charset="0"/>
              </a:rPr>
              <a:t>Quo Vadis (Neron)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3"/>
          <p:cNvSpPr>
            <a:spLocks noGrp="1"/>
          </p:cNvSpPr>
          <p:nvPr>
            <p:ph type="sldNum" sz="quarter" idx="12"/>
          </p:nvPr>
        </p:nvSpPr>
        <p:spPr/>
        <p:txBody>
          <a:bodyPr/>
          <a:lstStyle/>
          <a:p>
            <a:fld id="{C11A88D8-3783-4AE2-A844-C3818D9CCAB2}" type="slidenum">
              <a:rPr lang="pl-PL"/>
              <a:pPr/>
              <a:t>3</a:t>
            </a:fld>
            <a:endParaRPr lang="pl-PL"/>
          </a:p>
        </p:txBody>
      </p:sp>
      <p:sp>
        <p:nvSpPr>
          <p:cNvPr id="57346" name="Rectangle 2"/>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rPr>
              <a:t>Połącz zaburzenia z filmami</a:t>
            </a:r>
          </a:p>
        </p:txBody>
      </p:sp>
      <p:sp>
        <p:nvSpPr>
          <p:cNvPr id="57347" name="Rectangle 3"/>
          <p:cNvSpPr>
            <a:spLocks noChangeArrowheads="1"/>
          </p:cNvSpPr>
          <p:nvPr/>
        </p:nvSpPr>
        <p:spPr bwMode="auto">
          <a:xfrm>
            <a:off x="457200" y="1600200"/>
            <a:ext cx="4038600" cy="4530725"/>
          </a:xfrm>
          <a:prstGeom prst="rect">
            <a:avLst/>
          </a:prstGeom>
          <a:noFill/>
          <a:ln w="9525">
            <a:noFill/>
            <a:miter lim="800000"/>
            <a:headEnd/>
            <a:tailEnd/>
          </a:ln>
          <a:effectLst/>
        </p:spPr>
        <p:txBody>
          <a:bodyPr/>
          <a:lstStyle/>
          <a:p>
            <a:pPr marL="342900" indent="-342900">
              <a:spcBef>
                <a:spcPct val="20000"/>
              </a:spcBef>
              <a:buFontTx/>
              <a:buChar char="•"/>
            </a:pPr>
            <a:r>
              <a:rPr lang="pl-PL" sz="2800"/>
              <a:t>Upośledzenie umysłowe</a:t>
            </a:r>
          </a:p>
          <a:p>
            <a:pPr marL="342900" indent="-342900">
              <a:spcBef>
                <a:spcPct val="20000"/>
              </a:spcBef>
              <a:buFontTx/>
              <a:buChar char="•"/>
            </a:pPr>
            <a:r>
              <a:rPr lang="pl-PL" sz="2800"/>
              <a:t>Uzależnienie od alkoholu</a:t>
            </a:r>
          </a:p>
          <a:p>
            <a:pPr marL="342900" indent="-342900">
              <a:spcBef>
                <a:spcPct val="20000"/>
              </a:spcBef>
              <a:buFontTx/>
              <a:buChar char="•"/>
            </a:pPr>
            <a:r>
              <a:rPr lang="pl-PL" sz="2800"/>
              <a:t>Uzależnienie od hazardu</a:t>
            </a:r>
          </a:p>
          <a:p>
            <a:pPr marL="342900" indent="-342900">
              <a:spcBef>
                <a:spcPct val="20000"/>
              </a:spcBef>
              <a:buFontTx/>
              <a:buChar char="•"/>
            </a:pPr>
            <a:r>
              <a:rPr lang="pl-PL" sz="2800"/>
              <a:t>Sadomasochizm</a:t>
            </a:r>
          </a:p>
          <a:p>
            <a:pPr marL="342900" indent="-342900">
              <a:spcBef>
                <a:spcPct val="20000"/>
              </a:spcBef>
              <a:buFontTx/>
              <a:buChar char="•"/>
            </a:pPr>
            <a:r>
              <a:rPr lang="pl-PL" sz="2800"/>
              <a:t>OCD</a:t>
            </a:r>
          </a:p>
          <a:p>
            <a:pPr marL="342900" indent="-342900">
              <a:spcBef>
                <a:spcPct val="20000"/>
              </a:spcBef>
              <a:buFontTx/>
              <a:buChar char="•"/>
            </a:pPr>
            <a:endParaRPr lang="pl-PL" sz="2800"/>
          </a:p>
        </p:txBody>
      </p:sp>
      <p:sp>
        <p:nvSpPr>
          <p:cNvPr id="57348" name="Rectangle 4"/>
          <p:cNvSpPr>
            <a:spLocks noChangeArrowheads="1"/>
          </p:cNvSpPr>
          <p:nvPr/>
        </p:nvSpPr>
        <p:spPr bwMode="auto">
          <a:xfrm>
            <a:off x="4648200" y="1600200"/>
            <a:ext cx="4038600" cy="4530725"/>
          </a:xfrm>
          <a:prstGeom prst="rect">
            <a:avLst/>
          </a:prstGeom>
          <a:noFill/>
          <a:ln w="9525">
            <a:noFill/>
            <a:miter lim="800000"/>
            <a:headEnd/>
            <a:tailEnd/>
          </a:ln>
          <a:effectLst/>
        </p:spPr>
        <p:txBody>
          <a:bodyPr/>
          <a:lstStyle/>
          <a:p>
            <a:pPr marL="342900" indent="-342900">
              <a:spcBef>
                <a:spcPct val="20000"/>
              </a:spcBef>
              <a:buFontTx/>
              <a:buChar char="•"/>
            </a:pPr>
            <a:r>
              <a:rPr lang="pl-PL" sz="2800" i="1" dirty="0"/>
              <a:t>Wystarczy być</a:t>
            </a:r>
          </a:p>
          <a:p>
            <a:pPr marL="342900" indent="-342900">
              <a:spcBef>
                <a:spcPct val="20000"/>
              </a:spcBef>
              <a:buFontTx/>
              <a:buChar char="•"/>
            </a:pPr>
            <a:r>
              <a:rPr lang="pl-PL" sz="2800" i="1" dirty="0"/>
              <a:t>Wszyscy jesteśmy Chrystusami</a:t>
            </a:r>
          </a:p>
          <a:p>
            <a:pPr marL="342900" indent="-342900">
              <a:spcBef>
                <a:spcPct val="20000"/>
              </a:spcBef>
              <a:buFontTx/>
              <a:buChar char="•"/>
            </a:pPr>
            <a:r>
              <a:rPr lang="pl-PL" sz="2800" i="1" dirty="0"/>
              <a:t>Pulp </a:t>
            </a:r>
            <a:r>
              <a:rPr lang="pl-PL" sz="2800" i="1" dirty="0" err="1"/>
              <a:t>Fiction</a:t>
            </a:r>
            <a:endParaRPr lang="pl-PL" sz="2800" i="1" dirty="0"/>
          </a:p>
          <a:p>
            <a:pPr marL="342900" indent="-342900">
              <a:spcBef>
                <a:spcPct val="20000"/>
              </a:spcBef>
              <a:buFontTx/>
              <a:buChar char="•"/>
            </a:pPr>
            <a:r>
              <a:rPr lang="pl-PL" sz="2800" i="1" dirty="0"/>
              <a:t>Wielki Szu</a:t>
            </a:r>
          </a:p>
          <a:p>
            <a:pPr marL="342900" indent="-342900">
              <a:spcBef>
                <a:spcPct val="20000"/>
              </a:spcBef>
              <a:buFontTx/>
              <a:buChar char="•"/>
            </a:pPr>
            <a:r>
              <a:rPr lang="pl-PL" sz="2800" i="1" dirty="0"/>
              <a:t>Naciągacze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6D84CCC-1E26-48F8-8F9B-1415174312D4}" type="slidenum">
              <a:rPr lang="pl-PL" smtClean="0"/>
              <a:pPr/>
              <a:t>30</a:t>
            </a:fld>
            <a:endParaRPr lang="pl-PL"/>
          </a:p>
        </p:txBody>
      </p:sp>
      <p:pic>
        <p:nvPicPr>
          <p:cNvPr id="47107" name="Picture 5" descr="D:\Dokumenty\!Prace\Slides\Janssen Cilag\materiały do ppt J-C\Forrest-Gump-adv.jpg"/>
          <p:cNvPicPr>
            <a:picLocks noChangeAspect="1" noChangeArrowheads="1"/>
          </p:cNvPicPr>
          <p:nvPr/>
        </p:nvPicPr>
        <p:blipFill>
          <a:blip r:embed="rId3"/>
          <a:srcRect t="17143" b="9344"/>
          <a:stretch>
            <a:fillRect/>
          </a:stretch>
        </p:blipFill>
        <p:spPr bwMode="auto">
          <a:xfrm>
            <a:off x="2106613" y="762000"/>
            <a:ext cx="4927600" cy="5278438"/>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pl-PL">
                <a:latin typeface="Courier New" pitchFamily="49" charset="0"/>
              </a:rPr>
              <a:t>Psychozy </a:t>
            </a:r>
          </a:p>
        </p:txBody>
      </p:sp>
      <p:sp>
        <p:nvSpPr>
          <p:cNvPr id="5" name="Symbol zastępczy numeru slajdu 4"/>
          <p:cNvSpPr>
            <a:spLocks noGrp="1"/>
          </p:cNvSpPr>
          <p:nvPr>
            <p:ph type="sldNum" sz="quarter" idx="12"/>
          </p:nvPr>
        </p:nvSpPr>
        <p:spPr/>
        <p:txBody>
          <a:bodyPr/>
          <a:lstStyle/>
          <a:p>
            <a:fld id="{F6455FA2-2314-4882-910C-D2C0F4384E06}" type="slidenum">
              <a:rPr lang="pl-PL"/>
              <a:pPr/>
              <a:t>31</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ymbol zastępczy stopki 1"/>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pl-PL"/>
              <a:t>Psycho-1960</a:t>
            </a:r>
          </a:p>
        </p:txBody>
      </p:sp>
      <p:sp>
        <p:nvSpPr>
          <p:cNvPr id="14339"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0B55E9B-9922-42B0-A054-44A322348607}" type="slidenum">
              <a:rPr lang="pl-PL" smtClean="0"/>
              <a:pPr/>
              <a:t>32</a:t>
            </a:fld>
            <a:endParaRPr lang="pl-PL"/>
          </a:p>
        </p:txBody>
      </p:sp>
      <p:pic>
        <p:nvPicPr>
          <p:cNvPr id="14340" name="Picture 5" descr="D:\Dokumenty\!Prace\Slides\Janssen Cilag\materiały do ppt J-C\psycho hitch.jpg"/>
          <p:cNvPicPr>
            <a:picLocks noChangeAspect="1" noChangeArrowheads="1"/>
          </p:cNvPicPr>
          <p:nvPr/>
        </p:nvPicPr>
        <p:blipFill>
          <a:blip r:embed="rId3"/>
          <a:srcRect/>
          <a:stretch>
            <a:fillRect/>
          </a:stretch>
        </p:blipFill>
        <p:spPr bwMode="auto">
          <a:xfrm>
            <a:off x="2362200" y="419100"/>
            <a:ext cx="4419600" cy="60198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stopki 1"/>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pl-PL"/>
              <a:t>Through a Glass, Darkly - 1961</a:t>
            </a:r>
          </a:p>
        </p:txBody>
      </p:sp>
      <p:sp>
        <p:nvSpPr>
          <p:cNvPr id="15363"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AA27B1E-C68F-451E-9D90-0F7866EE1A94}" type="slidenum">
              <a:rPr lang="pl-PL" smtClean="0"/>
              <a:pPr/>
              <a:t>33</a:t>
            </a:fld>
            <a:endParaRPr lang="pl-PL"/>
          </a:p>
        </p:txBody>
      </p:sp>
      <p:pic>
        <p:nvPicPr>
          <p:cNvPr id="15364" name="Picture 4" descr="D:\Dokumenty\!Prace\Slides\Janssen Cilag\materiały do ppt J-C\through.jpg"/>
          <p:cNvPicPr>
            <a:picLocks noChangeAspect="1" noChangeArrowheads="1"/>
          </p:cNvPicPr>
          <p:nvPr/>
        </p:nvPicPr>
        <p:blipFill>
          <a:blip r:embed="rId3"/>
          <a:srcRect/>
          <a:stretch>
            <a:fillRect/>
          </a:stretch>
        </p:blipFill>
        <p:spPr bwMode="auto">
          <a:xfrm>
            <a:off x="1633538" y="942975"/>
            <a:ext cx="5875337" cy="497205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ymbol zastępczy stopki 1"/>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pl-PL"/>
              <a:t>Repulsion - 1964</a:t>
            </a:r>
          </a:p>
        </p:txBody>
      </p:sp>
      <p:sp>
        <p:nvSpPr>
          <p:cNvPr id="17411"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5F50F1F-5539-43E3-98F1-909FA4CF2CE0}" type="slidenum">
              <a:rPr lang="pl-PL" smtClean="0"/>
              <a:pPr/>
              <a:t>34</a:t>
            </a:fld>
            <a:endParaRPr lang="pl-PL"/>
          </a:p>
        </p:txBody>
      </p:sp>
      <p:pic>
        <p:nvPicPr>
          <p:cNvPr id="17412" name="Picture 6" descr="D:\Dokumenty\!Prace\Slides\Janssen Cilag\materiały do ppt J-C\Repulsion.jpg"/>
          <p:cNvPicPr>
            <a:picLocks noChangeAspect="1" noChangeArrowheads="1"/>
          </p:cNvPicPr>
          <p:nvPr/>
        </p:nvPicPr>
        <p:blipFill>
          <a:blip r:embed="rId3"/>
          <a:srcRect/>
          <a:stretch>
            <a:fillRect/>
          </a:stretch>
        </p:blipFill>
        <p:spPr bwMode="auto">
          <a:xfrm>
            <a:off x="2614613" y="381000"/>
            <a:ext cx="3914775" cy="57912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stopki 1"/>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pl-PL"/>
              <a:t>Angel at my table - 1990</a:t>
            </a:r>
          </a:p>
        </p:txBody>
      </p:sp>
      <p:sp>
        <p:nvSpPr>
          <p:cNvPr id="20483"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14F6BCF-87E6-4392-A648-E7A185BECAFB}" type="slidenum">
              <a:rPr lang="pl-PL" smtClean="0"/>
              <a:pPr/>
              <a:t>35</a:t>
            </a:fld>
            <a:endParaRPr lang="pl-PL"/>
          </a:p>
        </p:txBody>
      </p:sp>
      <p:pic>
        <p:nvPicPr>
          <p:cNvPr id="20484" name="Picture 4" descr="D:\Dokumenty\!Prace\Slides\Janssen Cilag\materiały do ppt J-C\an_angel_at_my_table.jpg"/>
          <p:cNvPicPr>
            <a:picLocks noChangeAspect="1" noChangeArrowheads="1"/>
          </p:cNvPicPr>
          <p:nvPr/>
        </p:nvPicPr>
        <p:blipFill>
          <a:blip r:embed="rId3"/>
          <a:srcRect b="17180"/>
          <a:stretch>
            <a:fillRect/>
          </a:stretch>
        </p:blipFill>
        <p:spPr bwMode="auto">
          <a:xfrm>
            <a:off x="2005013" y="298450"/>
            <a:ext cx="5133975" cy="5640388"/>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ymbol zastępczy stopki 1"/>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pl-PL"/>
              <a:t>Don Juan DeMarco - 1995</a:t>
            </a:r>
          </a:p>
        </p:txBody>
      </p:sp>
      <p:sp>
        <p:nvSpPr>
          <p:cNvPr id="24579"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6EB6184-D9E3-4965-8A7C-292CA6750047}" type="slidenum">
              <a:rPr lang="pl-PL" smtClean="0"/>
              <a:pPr/>
              <a:t>36</a:t>
            </a:fld>
            <a:endParaRPr lang="pl-PL"/>
          </a:p>
        </p:txBody>
      </p:sp>
      <p:pic>
        <p:nvPicPr>
          <p:cNvPr id="24580" name="Picture 9" descr="D:\Dokumenty\!Prace\Slides\Janssen Cilag\materiały do ppt J-C\don_marco.jpg"/>
          <p:cNvPicPr>
            <a:picLocks noChangeAspect="1" noChangeArrowheads="1"/>
          </p:cNvPicPr>
          <p:nvPr/>
        </p:nvPicPr>
        <p:blipFill>
          <a:blip r:embed="rId3"/>
          <a:srcRect/>
          <a:stretch>
            <a:fillRect/>
          </a:stretch>
        </p:blipFill>
        <p:spPr bwMode="auto">
          <a:xfrm>
            <a:off x="2757488" y="914400"/>
            <a:ext cx="3629025" cy="50292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ymbol zastępczy stopki 1"/>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pl-PL"/>
              <a:t>12 Monkeys - 1995</a:t>
            </a:r>
          </a:p>
        </p:txBody>
      </p:sp>
      <p:sp>
        <p:nvSpPr>
          <p:cNvPr id="25603"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0333D7B-8178-42FD-BDB2-BA61C8E10B48}" type="slidenum">
              <a:rPr lang="pl-PL" smtClean="0"/>
              <a:pPr/>
              <a:t>37</a:t>
            </a:fld>
            <a:endParaRPr lang="pl-PL"/>
          </a:p>
        </p:txBody>
      </p:sp>
      <p:pic>
        <p:nvPicPr>
          <p:cNvPr id="12292" name="Picture 4" descr="12 małp"/>
          <p:cNvPicPr>
            <a:picLocks noChangeAspect="1" noChangeArrowheads="1"/>
          </p:cNvPicPr>
          <p:nvPr/>
        </p:nvPicPr>
        <p:blipFill>
          <a:blip r:embed="rId3"/>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500" fill="hold"/>
                                        <p:tgtEl>
                                          <p:spTgt spid="12292"/>
                                        </p:tgtEl>
                                        <p:attrNameLst>
                                          <p:attrName>ppt_w</p:attrName>
                                        </p:attrNameLst>
                                      </p:cBhvr>
                                      <p:tavLst>
                                        <p:tav tm="0">
                                          <p:val>
                                            <p:fltVal val="0"/>
                                          </p:val>
                                        </p:tav>
                                        <p:tav tm="100000">
                                          <p:val>
                                            <p:strVal val="#ppt_w"/>
                                          </p:val>
                                        </p:tav>
                                      </p:tavLst>
                                    </p:anim>
                                    <p:anim calcmode="lin" valueType="num">
                                      <p:cBhvr>
                                        <p:cTn id="8" dur="500" fill="hold"/>
                                        <p:tgtEl>
                                          <p:spTgt spid="12292"/>
                                        </p:tgtEl>
                                        <p:attrNameLst>
                                          <p:attrName>ppt_h</p:attrName>
                                        </p:attrNameLst>
                                      </p:cBhvr>
                                      <p:tavLst>
                                        <p:tav tm="0">
                                          <p:val>
                                            <p:fltVal val="0"/>
                                          </p:val>
                                        </p:tav>
                                        <p:tav tm="100000">
                                          <p:val>
                                            <p:strVal val="#ppt_h"/>
                                          </p:val>
                                        </p:tav>
                                      </p:tavLst>
                                    </p:anim>
                                    <p:anim calcmode="lin" valueType="num">
                                      <p:cBhvr>
                                        <p:cTn id="9" dur="500" fill="hold"/>
                                        <p:tgtEl>
                                          <p:spTgt spid="12292"/>
                                        </p:tgtEl>
                                        <p:attrNameLst>
                                          <p:attrName>ppt_x</p:attrName>
                                        </p:attrNameLst>
                                      </p:cBhvr>
                                      <p:tavLst>
                                        <p:tav tm="0">
                                          <p:val>
                                            <p:fltVal val="0.5"/>
                                          </p:val>
                                        </p:tav>
                                        <p:tav tm="100000">
                                          <p:val>
                                            <p:strVal val="#ppt_x"/>
                                          </p:val>
                                        </p:tav>
                                      </p:tavLst>
                                    </p:anim>
                                    <p:anim calcmode="lin" valueType="num">
                                      <p:cBhvr>
                                        <p:cTn id="10" dur="500" fill="hold"/>
                                        <p:tgtEl>
                                          <p:spTgt spid="122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Symbol zastępczy stopki 1"/>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pl-PL"/>
              <a:t>Shine - 1996</a:t>
            </a:r>
          </a:p>
        </p:txBody>
      </p:sp>
      <p:sp>
        <p:nvSpPr>
          <p:cNvPr id="27651"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BEA12FC-BFA5-4DDC-8C6D-4BC3ED2B492F}" type="slidenum">
              <a:rPr lang="pl-PL" smtClean="0"/>
              <a:pPr/>
              <a:t>38</a:t>
            </a:fld>
            <a:endParaRPr lang="pl-PL"/>
          </a:p>
        </p:txBody>
      </p:sp>
      <p:pic>
        <p:nvPicPr>
          <p:cNvPr id="2" name="Picture 2" descr="rosfig1"/>
          <p:cNvPicPr>
            <a:picLocks noChangeAspect="1" noChangeArrowheads="1"/>
          </p:cNvPicPr>
          <p:nvPr/>
        </p:nvPicPr>
        <p:blipFill>
          <a:blip r:embed="rId3"/>
          <a:srcRect/>
          <a:stretch>
            <a:fillRect/>
          </a:stretch>
        </p:blipFill>
        <p:spPr bwMode="auto">
          <a:xfrm>
            <a:off x="2368550" y="381000"/>
            <a:ext cx="4406900" cy="53340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3"/>
          <p:cNvSpPr>
            <a:spLocks noGrp="1"/>
          </p:cNvSpPr>
          <p:nvPr>
            <p:ph type="sldNum" sz="quarter" idx="12"/>
          </p:nvPr>
        </p:nvSpPr>
        <p:spPr/>
        <p:txBody>
          <a:bodyPr/>
          <a:lstStyle/>
          <a:p>
            <a:fld id="{E995A346-55E2-410C-B5F2-C6122981FB3B}" type="slidenum">
              <a:rPr lang="pl-PL"/>
              <a:pPr/>
              <a:t>39</a:t>
            </a:fld>
            <a:endParaRPr lang="pl-PL"/>
          </a:p>
        </p:txBody>
      </p:sp>
      <p:sp>
        <p:nvSpPr>
          <p:cNvPr id="68610" name="Rectangle 1026"/>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rPr>
              <a:t>Piękny umysł</a:t>
            </a:r>
          </a:p>
        </p:txBody>
      </p:sp>
      <p:sp>
        <p:nvSpPr>
          <p:cNvPr id="68611" name="Rectangle 1027"/>
          <p:cNvSpPr>
            <a:spLocks noChangeArrowheads="1"/>
          </p:cNvSpPr>
          <p:nvPr/>
        </p:nvSpPr>
        <p:spPr bwMode="auto">
          <a:xfrm>
            <a:off x="457200" y="1600200"/>
            <a:ext cx="8229600" cy="4530725"/>
          </a:xfrm>
          <a:prstGeom prst="rect">
            <a:avLst/>
          </a:prstGeom>
          <a:noFill/>
          <a:ln w="9525">
            <a:noFill/>
            <a:miter lim="800000"/>
            <a:headEnd/>
            <a:tailEnd/>
          </a:ln>
          <a:effectLst/>
        </p:spPr>
        <p:txBody>
          <a:bodyPr/>
          <a:lstStyle/>
          <a:p>
            <a:pPr marL="342900" indent="-342900">
              <a:spcBef>
                <a:spcPct val="20000"/>
              </a:spcBef>
              <a:buFontTx/>
              <a:buChar char="•"/>
            </a:pPr>
            <a:r>
              <a:rPr lang="pl-PL" sz="3200"/>
              <a:t>Znaczenie filmu dla destygmatyzacji</a:t>
            </a:r>
          </a:p>
          <a:p>
            <a:pPr marL="342900" indent="-342900">
              <a:spcBef>
                <a:spcPct val="20000"/>
              </a:spcBef>
              <a:buFontTx/>
              <a:buChar char="•"/>
            </a:pPr>
            <a:r>
              <a:rPr lang="pl-PL" sz="3200"/>
              <a:t>Czego z historii Nasha nie ma w filmie i jakie ma to znaczenie?</a:t>
            </a:r>
          </a:p>
          <a:p>
            <a:pPr marL="342900" indent="-342900">
              <a:spcBef>
                <a:spcPct val="20000"/>
              </a:spcBef>
              <a:buFontTx/>
              <a:buChar char="•"/>
            </a:pPr>
            <a:r>
              <a:rPr lang="pl-PL" sz="3200"/>
              <a:t>Dlaczego zrobiono ten film?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animEffect transition="in" filter="dissolve">
                                      <p:cBhvr>
                                        <p:cTn id="7" dur="500"/>
                                        <p:tgtEl>
                                          <p:spTgt spid="686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611">
                                            <p:txEl>
                                              <p:pRg st="0" end="0"/>
                                            </p:txEl>
                                          </p:spTgt>
                                        </p:tgtEl>
                                        <p:attrNameLst>
                                          <p:attrName>style.visibility</p:attrName>
                                        </p:attrNameLst>
                                      </p:cBhvr>
                                      <p:to>
                                        <p:strVal val="visible"/>
                                      </p:to>
                                    </p:set>
                                    <p:animEffect transition="in" filter="dissolve">
                                      <p:cBhvr>
                                        <p:cTn id="12" dur="500"/>
                                        <p:tgtEl>
                                          <p:spTgt spid="686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611">
                                            <p:txEl>
                                              <p:pRg st="1" end="1"/>
                                            </p:txEl>
                                          </p:spTgt>
                                        </p:tgtEl>
                                        <p:attrNameLst>
                                          <p:attrName>style.visibility</p:attrName>
                                        </p:attrNameLst>
                                      </p:cBhvr>
                                      <p:to>
                                        <p:strVal val="visible"/>
                                      </p:to>
                                    </p:set>
                                    <p:animEffect transition="in" filter="dissolve">
                                      <p:cBhvr>
                                        <p:cTn id="17" dur="500"/>
                                        <p:tgtEl>
                                          <p:spTgt spid="686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611">
                                            <p:txEl>
                                              <p:pRg st="2" end="2"/>
                                            </p:txEl>
                                          </p:spTgt>
                                        </p:tgtEl>
                                        <p:attrNameLst>
                                          <p:attrName>style.visibility</p:attrName>
                                        </p:attrNameLst>
                                      </p:cBhvr>
                                      <p:to>
                                        <p:strVal val="visible"/>
                                      </p:to>
                                    </p:set>
                                    <p:animEffect transition="in" filter="dissolve">
                                      <p:cBhvr>
                                        <p:cTn id="22" dur="500"/>
                                        <p:tgtEl>
                                          <p:spTgt spid="686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P spid="6861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pl-PL" sz="4000">
              <a:latin typeface="Courier New" pitchFamily="49" charset="0"/>
            </a:endParaRPr>
          </a:p>
        </p:txBody>
      </p:sp>
      <p:sp>
        <p:nvSpPr>
          <p:cNvPr id="6" name="Symbol zastępczy numeru slajdu 5"/>
          <p:cNvSpPr>
            <a:spLocks noGrp="1"/>
          </p:cNvSpPr>
          <p:nvPr>
            <p:ph type="sldNum" sz="quarter" idx="12"/>
          </p:nvPr>
        </p:nvSpPr>
        <p:spPr/>
        <p:txBody>
          <a:bodyPr/>
          <a:lstStyle/>
          <a:p>
            <a:fld id="{C6413C0F-D936-4BB3-9FFB-F38DE6922F45}" type="slidenum">
              <a:rPr lang="pl-PL"/>
              <a:pPr/>
              <a:t>4</a:t>
            </a:fld>
            <a:endParaRPr lang="pl-PL"/>
          </a:p>
        </p:txBody>
      </p:sp>
      <p:sp>
        <p:nvSpPr>
          <p:cNvPr id="19459" name="Rectangle 3"/>
          <p:cNvSpPr>
            <a:spLocks noGrp="1" noChangeArrowheads="1"/>
          </p:cNvSpPr>
          <p:nvPr>
            <p:ph sz="quarter" idx="1"/>
          </p:nvPr>
        </p:nvSpPr>
        <p:spPr/>
        <p:txBody>
          <a:bodyPr/>
          <a:lstStyle/>
          <a:p>
            <a:pPr>
              <a:lnSpc>
                <a:spcPct val="90000"/>
              </a:lnSpc>
            </a:pPr>
            <a:r>
              <a:rPr lang="pl-PL" sz="2400" i="1">
                <a:latin typeface="Courier New" pitchFamily="49" charset="0"/>
              </a:rPr>
              <a:t>„Dojrzewały razem. Sztuka filmowa i współczesna psychiatria były razem od chwili swoich narodzin, rosły obok siebie, aby pod koniec XX.  wieku osiągnąć dojrzałość. Ich związek był przez wiele lat bardzo ścisły, ale czasami wrogi... </a:t>
            </a:r>
          </a:p>
          <a:p>
            <a:pPr>
              <a:lnSpc>
                <a:spcPct val="90000"/>
              </a:lnSpc>
            </a:pPr>
            <a:r>
              <a:rPr lang="pl-PL" sz="2400" i="1">
                <a:latin typeface="Courier New" pitchFamily="49" charset="0"/>
              </a:rPr>
              <a:t>„Jeśli nie byłoby psychiatrii, nie byłoby kina, </a:t>
            </a:r>
          </a:p>
          <a:p>
            <a:pPr>
              <a:lnSpc>
                <a:spcPct val="90000"/>
              </a:lnSpc>
            </a:pPr>
            <a:r>
              <a:rPr lang="pl-PL" sz="2400" i="1">
                <a:latin typeface="Courier New" pitchFamily="49" charset="0"/>
              </a:rPr>
              <a:t>Albo trzeba by ją wymyślić”</a:t>
            </a:r>
            <a:endParaRPr lang="pl-PL" sz="2400">
              <a:latin typeface="Courier New" pitchFamily="49" charset="0"/>
            </a:endParaRPr>
          </a:p>
          <a:p>
            <a:pPr>
              <a:lnSpc>
                <a:spcPct val="90000"/>
              </a:lnSpc>
            </a:pPr>
            <a:r>
              <a:rPr lang="pl-PL" sz="2800">
                <a:latin typeface="Courier New" pitchFamily="49" charset="0"/>
              </a:rPr>
              <a:t>Gabbard G. Gabbard K.</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2"/>
          <p:cNvSpPr>
            <a:spLocks noGrp="1"/>
          </p:cNvSpPr>
          <p:nvPr>
            <p:ph type="ftr" sz="quarter" idx="11"/>
          </p:nvPr>
        </p:nvSpPr>
        <p:spPr/>
        <p:txBody>
          <a:bodyPr/>
          <a:lstStyle/>
          <a:p>
            <a:r>
              <a:rPr lang="pl-PL"/>
              <a:t>Piękny umysł</a:t>
            </a:r>
          </a:p>
        </p:txBody>
      </p:sp>
      <p:sp>
        <p:nvSpPr>
          <p:cNvPr id="5" name="Symbol zastępczy numeru slajdu 3"/>
          <p:cNvSpPr>
            <a:spLocks noGrp="1"/>
          </p:cNvSpPr>
          <p:nvPr>
            <p:ph type="sldNum" sz="quarter" idx="12"/>
          </p:nvPr>
        </p:nvSpPr>
        <p:spPr/>
        <p:txBody>
          <a:bodyPr/>
          <a:lstStyle/>
          <a:p>
            <a:fld id="{8AED4502-E28A-47B1-A0CD-DA9C7EEE0D45}" type="slidenum">
              <a:rPr lang="pl-PL"/>
              <a:pPr/>
              <a:t>40</a:t>
            </a:fld>
            <a:endParaRPr lang="pl-PL"/>
          </a:p>
        </p:txBody>
      </p:sp>
      <p:pic>
        <p:nvPicPr>
          <p:cNvPr id="62466" name="Picture 2" descr="piękny umysł"/>
          <p:cNvPicPr>
            <a:picLocks noChangeAspect="1" noChangeArrowheads="1"/>
          </p:cNvPicPr>
          <p:nvPr/>
        </p:nvPicPr>
        <p:blipFill>
          <a:blip r:embed="rId3"/>
          <a:srcRect/>
          <a:stretch>
            <a:fillRect/>
          </a:stretch>
        </p:blipFill>
        <p:spPr bwMode="auto">
          <a:xfrm>
            <a:off x="1143000" y="1143000"/>
            <a:ext cx="6858000" cy="457200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fill="hold"/>
                                        <p:tgtEl>
                                          <p:spTgt spid="62466"/>
                                        </p:tgtEl>
                                        <p:attrNameLst>
                                          <p:attrName>ppt_w</p:attrName>
                                        </p:attrNameLst>
                                      </p:cBhvr>
                                      <p:tavLst>
                                        <p:tav tm="0">
                                          <p:val>
                                            <p:fltVal val="0"/>
                                          </p:val>
                                        </p:tav>
                                        <p:tav tm="100000">
                                          <p:val>
                                            <p:strVal val="#ppt_w"/>
                                          </p:val>
                                        </p:tav>
                                      </p:tavLst>
                                    </p:anim>
                                    <p:anim calcmode="lin" valueType="num">
                                      <p:cBhvr>
                                        <p:cTn id="8" dur="500" fill="hold"/>
                                        <p:tgtEl>
                                          <p:spTgt spid="62466"/>
                                        </p:tgtEl>
                                        <p:attrNameLst>
                                          <p:attrName>ppt_h</p:attrName>
                                        </p:attrNameLst>
                                      </p:cBhvr>
                                      <p:tavLst>
                                        <p:tav tm="0">
                                          <p:val>
                                            <p:fltVal val="0"/>
                                          </p:val>
                                        </p:tav>
                                        <p:tav tm="100000">
                                          <p:val>
                                            <p:strVal val="#ppt_h"/>
                                          </p:val>
                                        </p:tav>
                                      </p:tavLst>
                                    </p:anim>
                                    <p:anim calcmode="lin" valueType="num">
                                      <p:cBhvr>
                                        <p:cTn id="9" dur="500" fill="hold"/>
                                        <p:tgtEl>
                                          <p:spTgt spid="62466"/>
                                        </p:tgtEl>
                                        <p:attrNameLst>
                                          <p:attrName>ppt_x</p:attrName>
                                        </p:attrNameLst>
                                      </p:cBhvr>
                                      <p:tavLst>
                                        <p:tav tm="0">
                                          <p:val>
                                            <p:fltVal val="0.5"/>
                                          </p:val>
                                        </p:tav>
                                        <p:tav tm="100000">
                                          <p:val>
                                            <p:strVal val="#ppt_x"/>
                                          </p:val>
                                        </p:tav>
                                      </p:tavLst>
                                    </p:anim>
                                    <p:anim calcmode="lin" valueType="num">
                                      <p:cBhvr>
                                        <p:cTn id="10" dur="500" fill="hold"/>
                                        <p:tgtEl>
                                          <p:spTgt spid="6246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3"/>
          <p:cNvSpPr>
            <a:spLocks noGrp="1"/>
          </p:cNvSpPr>
          <p:nvPr>
            <p:ph type="sldNum" sz="quarter" idx="12"/>
          </p:nvPr>
        </p:nvSpPr>
        <p:spPr/>
        <p:txBody>
          <a:bodyPr/>
          <a:lstStyle/>
          <a:p>
            <a:fld id="{A1A196F6-897B-41EB-94FE-104AE7005AB8}" type="slidenum">
              <a:rPr lang="pl-PL"/>
              <a:pPr/>
              <a:t>41</a:t>
            </a:fld>
            <a:endParaRPr lang="pl-PL"/>
          </a:p>
        </p:txBody>
      </p:sp>
      <p:pic>
        <p:nvPicPr>
          <p:cNvPr id="63490" name="Picture 2" descr="C:\Documents and Settings\user01\Dane aplikacji\Microsoft\Media Catalog\cap072.bmp"/>
          <p:cNvPicPr>
            <a:picLocks noChangeAspect="1" noChangeArrowheads="1"/>
          </p:cNvPicPr>
          <p:nvPr/>
        </p:nvPicPr>
        <p:blipFill>
          <a:blip r:embed="rId3"/>
          <a:srcRect/>
          <a:stretch>
            <a:fillRect/>
          </a:stretch>
        </p:blipFill>
        <p:spPr bwMode="auto">
          <a:xfrm>
            <a:off x="457200" y="266700"/>
            <a:ext cx="8207375" cy="5843588"/>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3"/>
          <p:cNvSpPr>
            <a:spLocks noGrp="1"/>
          </p:cNvSpPr>
          <p:nvPr>
            <p:ph type="sldNum" sz="quarter" idx="12"/>
          </p:nvPr>
        </p:nvSpPr>
        <p:spPr/>
        <p:txBody>
          <a:bodyPr/>
          <a:lstStyle/>
          <a:p>
            <a:fld id="{5CF26F0D-F704-45EC-AB5F-53646BF1DB1E}" type="slidenum">
              <a:rPr lang="pl-PL"/>
              <a:pPr/>
              <a:t>42</a:t>
            </a:fld>
            <a:endParaRPr lang="pl-PL"/>
          </a:p>
        </p:txBody>
      </p:sp>
      <p:pic>
        <p:nvPicPr>
          <p:cNvPr id="64514" name="Picture 2" descr="C:\Documents and Settings\user01\Dane aplikacji\Microsoft\Media Catalog\cap073.bmp"/>
          <p:cNvPicPr>
            <a:picLocks noChangeAspect="1" noChangeArrowheads="1"/>
          </p:cNvPicPr>
          <p:nvPr/>
        </p:nvPicPr>
        <p:blipFill>
          <a:blip r:embed="rId3"/>
          <a:srcRect/>
          <a:stretch>
            <a:fillRect/>
          </a:stretch>
        </p:blipFill>
        <p:spPr bwMode="auto">
          <a:xfrm>
            <a:off x="457200" y="254000"/>
            <a:ext cx="8220075" cy="5892800"/>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3"/>
          <p:cNvSpPr>
            <a:spLocks noGrp="1"/>
          </p:cNvSpPr>
          <p:nvPr>
            <p:ph type="sldNum" sz="quarter" idx="12"/>
          </p:nvPr>
        </p:nvSpPr>
        <p:spPr/>
        <p:txBody>
          <a:bodyPr/>
          <a:lstStyle/>
          <a:p>
            <a:fld id="{D9748987-5082-4B53-8111-05498C5C3DBC}" type="slidenum">
              <a:rPr lang="pl-PL"/>
              <a:pPr/>
              <a:t>43</a:t>
            </a:fld>
            <a:endParaRPr lang="pl-PL"/>
          </a:p>
        </p:txBody>
      </p:sp>
      <p:pic>
        <p:nvPicPr>
          <p:cNvPr id="65538" name="Picture 2" descr="C:\Documents and Settings\user01\Dane aplikacji\Microsoft\Media Catalog\cap075.bmp"/>
          <p:cNvPicPr>
            <a:picLocks noChangeAspect="1" noChangeArrowheads="1"/>
          </p:cNvPicPr>
          <p:nvPr/>
        </p:nvPicPr>
        <p:blipFill>
          <a:blip r:embed="rId3"/>
          <a:srcRect/>
          <a:stretch>
            <a:fillRect/>
          </a:stretch>
        </p:blipFill>
        <p:spPr bwMode="auto">
          <a:xfrm>
            <a:off x="457200" y="228600"/>
            <a:ext cx="8196263" cy="5942013"/>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3"/>
          <p:cNvSpPr>
            <a:spLocks noGrp="1"/>
          </p:cNvSpPr>
          <p:nvPr>
            <p:ph type="sldNum" sz="quarter" idx="12"/>
          </p:nvPr>
        </p:nvSpPr>
        <p:spPr/>
        <p:txBody>
          <a:bodyPr/>
          <a:lstStyle/>
          <a:p>
            <a:fld id="{4DAEB58D-8425-4E7D-BFB3-3C5AE97AA734}" type="slidenum">
              <a:rPr lang="pl-PL"/>
              <a:pPr/>
              <a:t>44</a:t>
            </a:fld>
            <a:endParaRPr lang="pl-PL"/>
          </a:p>
        </p:txBody>
      </p:sp>
      <p:pic>
        <p:nvPicPr>
          <p:cNvPr id="66562" name="Picture 2" descr="C:\Documents and Settings\user01\Dane aplikacji\Microsoft\Media Catalog\cap076.bmp"/>
          <p:cNvPicPr>
            <a:picLocks noChangeAspect="1" noChangeArrowheads="1"/>
          </p:cNvPicPr>
          <p:nvPr/>
        </p:nvPicPr>
        <p:blipFill>
          <a:blip r:embed="rId3"/>
          <a:srcRect/>
          <a:stretch>
            <a:fillRect/>
          </a:stretch>
        </p:blipFill>
        <p:spPr bwMode="auto">
          <a:xfrm>
            <a:off x="457200" y="254000"/>
            <a:ext cx="8220075" cy="5892800"/>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3"/>
          <p:cNvSpPr>
            <a:spLocks noGrp="1"/>
          </p:cNvSpPr>
          <p:nvPr>
            <p:ph type="sldNum" sz="quarter" idx="12"/>
          </p:nvPr>
        </p:nvSpPr>
        <p:spPr/>
        <p:txBody>
          <a:bodyPr/>
          <a:lstStyle/>
          <a:p>
            <a:fld id="{5F68AFEB-94FF-4A73-AE2E-2548821C946B}" type="slidenum">
              <a:rPr lang="pl-PL"/>
              <a:pPr/>
              <a:t>45</a:t>
            </a:fld>
            <a:endParaRPr lang="pl-PL"/>
          </a:p>
        </p:txBody>
      </p:sp>
      <p:pic>
        <p:nvPicPr>
          <p:cNvPr id="67586" name="Picture 2" descr="C:\Documents and Settings\user01\Dane aplikacji\Microsoft\Media Catalog\cap077.bmp"/>
          <p:cNvPicPr>
            <a:picLocks noChangeAspect="1" noChangeArrowheads="1"/>
          </p:cNvPicPr>
          <p:nvPr/>
        </p:nvPicPr>
        <p:blipFill>
          <a:blip r:embed="rId3"/>
          <a:srcRect/>
          <a:stretch>
            <a:fillRect/>
          </a:stretch>
        </p:blipFill>
        <p:spPr bwMode="auto">
          <a:xfrm>
            <a:off x="457200" y="303213"/>
            <a:ext cx="8207375" cy="5880100"/>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3"/>
          <p:cNvSpPr>
            <a:spLocks noGrp="1"/>
          </p:cNvSpPr>
          <p:nvPr>
            <p:ph type="sldNum" sz="quarter" idx="12"/>
          </p:nvPr>
        </p:nvSpPr>
        <p:spPr/>
        <p:txBody>
          <a:bodyPr/>
          <a:lstStyle/>
          <a:p>
            <a:fld id="{3ACF6D3E-D258-450B-BA5F-95FE18C1A907}" type="slidenum">
              <a:rPr lang="pl-PL"/>
              <a:pPr/>
              <a:t>46</a:t>
            </a:fld>
            <a:endParaRPr lang="pl-PL"/>
          </a:p>
        </p:txBody>
      </p:sp>
      <p:sp>
        <p:nvSpPr>
          <p:cNvPr id="71682" name="Rectangle 1026"/>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rPr>
              <a:t>K-Pax</a:t>
            </a:r>
          </a:p>
        </p:txBody>
      </p:sp>
      <p:sp>
        <p:nvSpPr>
          <p:cNvPr id="71683" name="Rectangle 1027"/>
          <p:cNvSpPr>
            <a:spLocks noChangeArrowheads="1"/>
          </p:cNvSpPr>
          <p:nvPr/>
        </p:nvSpPr>
        <p:spPr bwMode="auto">
          <a:xfrm>
            <a:off x="457200" y="1600200"/>
            <a:ext cx="8229600" cy="4530725"/>
          </a:xfrm>
          <a:prstGeom prst="rect">
            <a:avLst/>
          </a:prstGeom>
          <a:noFill/>
          <a:ln w="9525">
            <a:noFill/>
            <a:miter lim="800000"/>
            <a:headEnd/>
            <a:tailEnd/>
          </a:ln>
          <a:effectLst/>
        </p:spPr>
        <p:txBody>
          <a:bodyPr/>
          <a:lstStyle/>
          <a:p>
            <a:pPr marL="342900" indent="-342900">
              <a:spcBef>
                <a:spcPct val="20000"/>
              </a:spcBef>
              <a:buFontTx/>
              <a:buChar char="•"/>
            </a:pPr>
            <a:r>
              <a:rPr lang="pl-PL" sz="3200"/>
              <a:t>Czy Proth choruje na schizofrenię?</a:t>
            </a:r>
          </a:p>
          <a:p>
            <a:pPr marL="342900" indent="-342900">
              <a:spcBef>
                <a:spcPct val="20000"/>
              </a:spcBef>
              <a:buFontTx/>
              <a:buChar char="•"/>
            </a:pPr>
            <a:r>
              <a:rPr lang="pl-PL" sz="3200"/>
              <a:t>Jakie jest znaczenie traumy w okresie dorosłości w etiologii schizofrenii?</a:t>
            </a:r>
          </a:p>
          <a:p>
            <a:pPr marL="342900" indent="-342900">
              <a:spcBef>
                <a:spcPct val="20000"/>
              </a:spcBef>
              <a:buFontTx/>
              <a:buChar char="•"/>
            </a:pPr>
            <a:r>
              <a:rPr lang="pl-PL" sz="3200"/>
              <a:t>Czy hipnoza jest użyteczna w terapii schizofrenii?</a:t>
            </a:r>
          </a:p>
          <a:p>
            <a:pPr marL="342900" indent="-342900">
              <a:spcBef>
                <a:spcPct val="20000"/>
              </a:spcBef>
              <a:buFontTx/>
              <a:buChar char="•"/>
            </a:pPr>
            <a:r>
              <a:rPr lang="pl-PL" sz="3200"/>
              <a:t>Rola pacjentów w terapii?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dissolve">
                                      <p:cBhvr>
                                        <p:cTn id="7" dur="500"/>
                                        <p:tgtEl>
                                          <p:spTgt spid="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683">
                                            <p:txEl>
                                              <p:pRg st="0" end="0"/>
                                            </p:txEl>
                                          </p:spTgt>
                                        </p:tgtEl>
                                        <p:attrNameLst>
                                          <p:attrName>style.visibility</p:attrName>
                                        </p:attrNameLst>
                                      </p:cBhvr>
                                      <p:to>
                                        <p:strVal val="visible"/>
                                      </p:to>
                                    </p:set>
                                    <p:animEffect transition="in" filter="dissolve">
                                      <p:cBhvr>
                                        <p:cTn id="12" dur="500"/>
                                        <p:tgtEl>
                                          <p:spTgt spid="716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683">
                                            <p:txEl>
                                              <p:pRg st="1" end="1"/>
                                            </p:txEl>
                                          </p:spTgt>
                                        </p:tgtEl>
                                        <p:attrNameLst>
                                          <p:attrName>style.visibility</p:attrName>
                                        </p:attrNameLst>
                                      </p:cBhvr>
                                      <p:to>
                                        <p:strVal val="visible"/>
                                      </p:to>
                                    </p:set>
                                    <p:animEffect transition="in" filter="dissolve">
                                      <p:cBhvr>
                                        <p:cTn id="17" dur="500"/>
                                        <p:tgtEl>
                                          <p:spTgt spid="716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683">
                                            <p:txEl>
                                              <p:pRg st="2" end="2"/>
                                            </p:txEl>
                                          </p:spTgt>
                                        </p:tgtEl>
                                        <p:attrNameLst>
                                          <p:attrName>style.visibility</p:attrName>
                                        </p:attrNameLst>
                                      </p:cBhvr>
                                      <p:to>
                                        <p:strVal val="visible"/>
                                      </p:to>
                                    </p:set>
                                    <p:animEffect transition="in" filter="dissolve">
                                      <p:cBhvr>
                                        <p:cTn id="22" dur="500"/>
                                        <p:tgtEl>
                                          <p:spTgt spid="716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683">
                                            <p:txEl>
                                              <p:pRg st="3" end="3"/>
                                            </p:txEl>
                                          </p:spTgt>
                                        </p:tgtEl>
                                        <p:attrNameLst>
                                          <p:attrName>style.visibility</p:attrName>
                                        </p:attrNameLst>
                                      </p:cBhvr>
                                      <p:to>
                                        <p:strVal val="visible"/>
                                      </p:to>
                                    </p:set>
                                    <p:animEffect transition="in" filter="dissolve">
                                      <p:cBhvr>
                                        <p:cTn id="27" dur="500"/>
                                        <p:tgtEl>
                                          <p:spTgt spid="716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P spid="7168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3"/>
          <p:cNvSpPr>
            <a:spLocks noGrp="1"/>
          </p:cNvSpPr>
          <p:nvPr>
            <p:ph type="sldNum" sz="quarter" idx="12"/>
          </p:nvPr>
        </p:nvSpPr>
        <p:spPr/>
        <p:txBody>
          <a:bodyPr/>
          <a:lstStyle/>
          <a:p>
            <a:fld id="{13DBA275-1B53-41BE-AA97-3A2C6ABF9211}" type="slidenum">
              <a:rPr lang="pl-PL"/>
              <a:pPr/>
              <a:t>47</a:t>
            </a:fld>
            <a:endParaRPr lang="pl-PL"/>
          </a:p>
        </p:txBody>
      </p:sp>
      <p:sp>
        <p:nvSpPr>
          <p:cNvPr id="69634" name="Rectangle 1026"/>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latin typeface="Impact" pitchFamily="34" charset="0"/>
              </a:rPr>
              <a:t>K-Pax </a:t>
            </a:r>
            <a:br>
              <a:rPr lang="pl-PL" sz="4400">
                <a:solidFill>
                  <a:schemeClr val="tx2"/>
                </a:solidFill>
                <a:latin typeface="Impact" pitchFamily="34" charset="0"/>
              </a:rPr>
            </a:br>
            <a:endParaRPr lang="pl-PL" sz="4400">
              <a:solidFill>
                <a:schemeClr val="tx2"/>
              </a:solidFill>
              <a:latin typeface="Impact" pitchFamily="34" charset="0"/>
            </a:endParaRPr>
          </a:p>
        </p:txBody>
      </p:sp>
      <p:pic>
        <p:nvPicPr>
          <p:cNvPr id="69635" name="Picture 1027" descr="E:\Moje obrazy\g17.jpg"/>
          <p:cNvPicPr>
            <a:picLocks noChangeAspect="1" noChangeArrowheads="1"/>
          </p:cNvPicPr>
          <p:nvPr/>
        </p:nvPicPr>
        <p:blipFill>
          <a:blip r:embed="rId3"/>
          <a:srcRect/>
          <a:stretch>
            <a:fillRect/>
          </a:stretch>
        </p:blipFill>
        <p:spPr bwMode="auto">
          <a:xfrm>
            <a:off x="0" y="1828800"/>
            <a:ext cx="4376738" cy="5029200"/>
          </a:xfrm>
          <a:prstGeom prst="rect">
            <a:avLst/>
          </a:prstGeom>
          <a:noFill/>
          <a:ln w="9525">
            <a:noFill/>
            <a:miter lim="800000"/>
            <a:headEnd/>
            <a:tailEnd/>
          </a:ln>
          <a:effectLst/>
        </p:spPr>
      </p:pic>
      <p:pic>
        <p:nvPicPr>
          <p:cNvPr id="69636" name="Picture 1028" descr="E:\Moje obrazy\g25.jpg"/>
          <p:cNvPicPr>
            <a:picLocks noChangeAspect="1" noChangeArrowheads="1"/>
          </p:cNvPicPr>
          <p:nvPr/>
        </p:nvPicPr>
        <p:blipFill>
          <a:blip r:embed="rId4"/>
          <a:srcRect/>
          <a:stretch>
            <a:fillRect/>
          </a:stretch>
        </p:blipFill>
        <p:spPr bwMode="auto">
          <a:xfrm>
            <a:off x="2362200" y="1447800"/>
            <a:ext cx="3810000" cy="4267200"/>
          </a:xfrm>
          <a:prstGeom prst="rect">
            <a:avLst/>
          </a:prstGeom>
          <a:noFill/>
          <a:ln w="9525">
            <a:noFill/>
            <a:miter lim="800000"/>
            <a:headEnd/>
            <a:tailEnd/>
          </a:ln>
          <a:effectLst/>
        </p:spPr>
      </p:pic>
      <p:pic>
        <p:nvPicPr>
          <p:cNvPr id="69637" name="Picture 1029" descr="E:\Moje obrazy\g30.jpg"/>
          <p:cNvPicPr>
            <a:picLocks noChangeAspect="1" noChangeArrowheads="1"/>
          </p:cNvPicPr>
          <p:nvPr/>
        </p:nvPicPr>
        <p:blipFill>
          <a:blip r:embed="rId5"/>
          <a:srcRect/>
          <a:stretch>
            <a:fillRect/>
          </a:stretch>
        </p:blipFill>
        <p:spPr bwMode="auto">
          <a:xfrm>
            <a:off x="4953000" y="2514600"/>
            <a:ext cx="3810000" cy="4038600"/>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additive="base">
                                        <p:cTn id="7" dur="500" fill="hold"/>
                                        <p:tgtEl>
                                          <p:spTgt spid="69634"/>
                                        </p:tgtEl>
                                        <p:attrNameLst>
                                          <p:attrName>ppt_x</p:attrName>
                                        </p:attrNameLst>
                                      </p:cBhvr>
                                      <p:tavLst>
                                        <p:tav tm="0">
                                          <p:val>
                                            <p:strVal val="0-#ppt_w/2"/>
                                          </p:val>
                                        </p:tav>
                                        <p:tav tm="100000">
                                          <p:val>
                                            <p:strVal val="#ppt_x"/>
                                          </p:val>
                                        </p:tav>
                                      </p:tavLst>
                                    </p:anim>
                                    <p:anim calcmode="lin" valueType="num">
                                      <p:cBhvr additive="base">
                                        <p:cTn id="8" dur="500" fill="hold"/>
                                        <p:tgtEl>
                                          <p:spTgt spid="696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9635"/>
                                        </p:tgtEl>
                                        <p:attrNameLst>
                                          <p:attrName>style.visibility</p:attrName>
                                        </p:attrNameLst>
                                      </p:cBhvr>
                                      <p:to>
                                        <p:strVal val="visible"/>
                                      </p:to>
                                    </p:set>
                                    <p:animEffect transition="in" filter="wipe(left)">
                                      <p:cBhvr>
                                        <p:cTn id="13" dur="500"/>
                                        <p:tgtEl>
                                          <p:spTgt spid="696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9636"/>
                                        </p:tgtEl>
                                        <p:attrNameLst>
                                          <p:attrName>style.visibility</p:attrName>
                                        </p:attrNameLst>
                                      </p:cBhvr>
                                      <p:to>
                                        <p:strVal val="visible"/>
                                      </p:to>
                                    </p:set>
                                    <p:animEffect transition="in" filter="wipe(left)">
                                      <p:cBhvr>
                                        <p:cTn id="18" dur="500"/>
                                        <p:tgtEl>
                                          <p:spTgt spid="696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9637"/>
                                        </p:tgtEl>
                                        <p:attrNameLst>
                                          <p:attrName>style.visibility</p:attrName>
                                        </p:attrNameLst>
                                      </p:cBhvr>
                                      <p:to>
                                        <p:strVal val="visible"/>
                                      </p:to>
                                    </p:set>
                                    <p:animEffect transition="in" filter="wipe(left)">
                                      <p:cBhvr>
                                        <p:cTn id="23" dur="500"/>
                                        <p:tgtEl>
                                          <p:spTgt spid="6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3"/>
          <p:cNvSpPr>
            <a:spLocks noGrp="1"/>
          </p:cNvSpPr>
          <p:nvPr>
            <p:ph type="sldNum" sz="quarter" idx="12"/>
          </p:nvPr>
        </p:nvSpPr>
        <p:spPr/>
        <p:txBody>
          <a:bodyPr/>
          <a:lstStyle/>
          <a:p>
            <a:fld id="{2133A9A8-CFAE-41EB-8AAA-B82BAA921521}" type="slidenum">
              <a:rPr lang="pl-PL"/>
              <a:pPr/>
              <a:t>48</a:t>
            </a:fld>
            <a:endParaRPr lang="pl-PL"/>
          </a:p>
        </p:txBody>
      </p:sp>
      <p:pic>
        <p:nvPicPr>
          <p:cNvPr id="70658" name="Picture 1026" descr="C:\Documents and Settings\user01\Dane aplikacji\Microsoft\Media Catalog\cap079.bmp"/>
          <p:cNvPicPr>
            <a:picLocks noChangeAspect="1" noChangeArrowheads="1"/>
          </p:cNvPicPr>
          <p:nvPr/>
        </p:nvPicPr>
        <p:blipFill>
          <a:blip r:embed="rId3"/>
          <a:srcRect/>
          <a:stretch>
            <a:fillRect/>
          </a:stretch>
        </p:blipFill>
        <p:spPr bwMode="auto">
          <a:xfrm>
            <a:off x="457200" y="327025"/>
            <a:ext cx="8232775" cy="5918200"/>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3"/>
          <p:cNvSpPr>
            <a:spLocks noGrp="1"/>
          </p:cNvSpPr>
          <p:nvPr>
            <p:ph type="sldNum" sz="quarter" idx="12"/>
          </p:nvPr>
        </p:nvSpPr>
        <p:spPr/>
        <p:txBody>
          <a:bodyPr/>
          <a:lstStyle/>
          <a:p>
            <a:fld id="{786A82BC-FA17-47B4-AAC9-17FC65223D99}" type="slidenum">
              <a:rPr lang="pl-PL"/>
              <a:pPr/>
              <a:t>49</a:t>
            </a:fld>
            <a:endParaRPr lang="pl-PL"/>
          </a:p>
        </p:txBody>
      </p:sp>
      <p:sp>
        <p:nvSpPr>
          <p:cNvPr id="73730" name="Rectangle 2"/>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rPr>
              <a:t>Pająk</a:t>
            </a:r>
          </a:p>
        </p:txBody>
      </p:sp>
      <p:sp>
        <p:nvSpPr>
          <p:cNvPr id="73731" name="Rectangle 3"/>
          <p:cNvSpPr>
            <a:spLocks noChangeArrowheads="1"/>
          </p:cNvSpPr>
          <p:nvPr/>
        </p:nvSpPr>
        <p:spPr bwMode="auto">
          <a:xfrm>
            <a:off x="457200" y="1600200"/>
            <a:ext cx="8229600" cy="4530725"/>
          </a:xfrm>
          <a:prstGeom prst="rect">
            <a:avLst/>
          </a:prstGeom>
          <a:noFill/>
          <a:ln w="9525">
            <a:noFill/>
            <a:miter lim="800000"/>
            <a:headEnd/>
            <a:tailEnd/>
          </a:ln>
          <a:effectLst/>
        </p:spPr>
        <p:txBody>
          <a:bodyPr/>
          <a:lstStyle/>
          <a:p>
            <a:pPr marL="342900" indent="-342900">
              <a:spcBef>
                <a:spcPct val="20000"/>
              </a:spcBef>
              <a:buFontTx/>
              <a:buChar char="•"/>
            </a:pPr>
            <a:r>
              <a:rPr lang="pl-PL" sz="3200"/>
              <a:t>Jakie jest znaczenie traumy dziecięcej w etiologii schizofrenii?</a:t>
            </a:r>
          </a:p>
          <a:p>
            <a:pPr marL="342900" indent="-342900">
              <a:spcBef>
                <a:spcPct val="20000"/>
              </a:spcBef>
              <a:buFontTx/>
              <a:buChar char="•"/>
            </a:pPr>
            <a:r>
              <a:rPr lang="pl-PL" sz="3200"/>
              <a:t>Era wymiarów schizofrenii</a:t>
            </a:r>
          </a:p>
          <a:p>
            <a:pPr marL="342900" indent="-342900">
              <a:spcBef>
                <a:spcPct val="20000"/>
              </a:spcBef>
              <a:buFontTx/>
              <a:buChar char="•"/>
            </a:pPr>
            <a:r>
              <a:rPr lang="pl-PL" sz="3200"/>
              <a:t>Na ile de-hospitalizacja służy chorym?</a:t>
            </a:r>
          </a:p>
          <a:p>
            <a:pPr marL="342900" indent="-342900">
              <a:spcBef>
                <a:spcPct val="20000"/>
              </a:spcBef>
              <a:buFontTx/>
              <a:buChar char="•"/>
            </a:pPr>
            <a:r>
              <a:rPr lang="pl-PL" sz="3200"/>
              <a:t>Jak zagrać objawy negatywne?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anim calcmode="lin" valueType="num">
                                      <p:cBhvr additive="base">
                                        <p:cTn id="7" dur="500" fill="hold"/>
                                        <p:tgtEl>
                                          <p:spTgt spid="737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1">
                                            <p:txEl>
                                              <p:pRg st="0" end="0"/>
                                            </p:txEl>
                                          </p:spTgt>
                                        </p:tgtEl>
                                        <p:attrNameLst>
                                          <p:attrName>style.visibility</p:attrName>
                                        </p:attrNameLst>
                                      </p:cBhvr>
                                      <p:to>
                                        <p:strVal val="visible"/>
                                      </p:to>
                                    </p:set>
                                    <p:anim calcmode="lin" valueType="num">
                                      <p:cBhvr additive="base">
                                        <p:cTn id="13"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3731">
                                            <p:txEl>
                                              <p:pRg st="1" end="1"/>
                                            </p:txEl>
                                          </p:spTgt>
                                        </p:tgtEl>
                                        <p:attrNameLst>
                                          <p:attrName>style.visibility</p:attrName>
                                        </p:attrNameLst>
                                      </p:cBhvr>
                                      <p:to>
                                        <p:strVal val="visible"/>
                                      </p:to>
                                    </p:set>
                                    <p:anim calcmode="lin" valueType="num">
                                      <p:cBhvr additive="base">
                                        <p:cTn id="19"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3731">
                                            <p:txEl>
                                              <p:pRg st="2" end="2"/>
                                            </p:txEl>
                                          </p:spTgt>
                                        </p:tgtEl>
                                        <p:attrNameLst>
                                          <p:attrName>style.visibility</p:attrName>
                                        </p:attrNameLst>
                                      </p:cBhvr>
                                      <p:to>
                                        <p:strVal val="visible"/>
                                      </p:to>
                                    </p:set>
                                    <p:anim calcmode="lin" valueType="num">
                                      <p:cBhvr additive="base">
                                        <p:cTn id="25"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73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73731">
                                            <p:txEl>
                                              <p:pRg st="3" end="3"/>
                                            </p:txEl>
                                          </p:spTgt>
                                        </p:tgtEl>
                                        <p:attrNameLst>
                                          <p:attrName>style.visibility</p:attrName>
                                        </p:attrNameLst>
                                      </p:cBhvr>
                                      <p:to>
                                        <p:strVal val="visible"/>
                                      </p:to>
                                    </p:set>
                                    <p:anim calcmode="lin" valueType="num">
                                      <p:cBhvr additive="base">
                                        <p:cTn id="31" dur="5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731">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build="p" autoUpdateAnimBg="0"/>
      <p:bldP spid="7373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3"/>
          <p:cNvSpPr>
            <a:spLocks noGrp="1"/>
          </p:cNvSpPr>
          <p:nvPr>
            <p:ph type="sldNum" sz="quarter" idx="12"/>
          </p:nvPr>
        </p:nvSpPr>
        <p:spPr/>
        <p:txBody>
          <a:bodyPr/>
          <a:lstStyle/>
          <a:p>
            <a:fld id="{5082AE2C-390A-46CA-9ABF-0714D41F910D}" type="slidenum">
              <a:rPr lang="pl-PL"/>
              <a:pPr/>
              <a:t>5</a:t>
            </a:fld>
            <a:endParaRPr lang="pl-PL"/>
          </a:p>
        </p:txBody>
      </p:sp>
      <p:sp>
        <p:nvSpPr>
          <p:cNvPr id="21506" name="Rectangle 2"/>
          <p:cNvSpPr>
            <a:spLocks noChangeArrowheads="1"/>
          </p:cNvSpPr>
          <p:nvPr/>
        </p:nvSpPr>
        <p:spPr bwMode="auto">
          <a:xfrm>
            <a:off x="457200" y="1046163"/>
            <a:ext cx="8229600" cy="1139825"/>
          </a:xfrm>
          <a:prstGeom prst="rect">
            <a:avLst/>
          </a:prstGeom>
          <a:noFill/>
          <a:ln w="9525">
            <a:noFill/>
            <a:miter lim="800000"/>
            <a:headEnd/>
            <a:tailEnd/>
          </a:ln>
          <a:effectLst/>
        </p:spPr>
        <p:txBody>
          <a:bodyPr anchor="ctr" anchorCtr="1"/>
          <a:lstStyle/>
          <a:p>
            <a:pPr algn="ctr"/>
            <a:r>
              <a:rPr lang="pl-PL" sz="4400">
                <a:solidFill>
                  <a:schemeClr val="tx2"/>
                </a:solidFill>
                <a:latin typeface="Comic Sans MS" pitchFamily="66" charset="0"/>
              </a:rPr>
              <a:t>Wspólne narodziny – 1895 A.D.</a:t>
            </a:r>
          </a:p>
        </p:txBody>
      </p:sp>
      <p:sp>
        <p:nvSpPr>
          <p:cNvPr id="21507" name="Rectangle 3"/>
          <p:cNvSpPr>
            <a:spLocks noChangeArrowheads="1"/>
          </p:cNvSpPr>
          <p:nvPr/>
        </p:nvSpPr>
        <p:spPr bwMode="auto">
          <a:xfrm>
            <a:off x="457200" y="3429000"/>
            <a:ext cx="4037013" cy="1828800"/>
          </a:xfrm>
          <a:prstGeom prst="rect">
            <a:avLst/>
          </a:prstGeom>
          <a:noFill/>
          <a:ln w="9525">
            <a:noFill/>
            <a:miter lim="800000"/>
            <a:headEnd/>
            <a:tailEnd/>
          </a:ln>
          <a:effectLst/>
        </p:spPr>
        <p:txBody>
          <a:bodyPr/>
          <a:lstStyle/>
          <a:p>
            <a:pPr marL="342900" indent="-342900">
              <a:spcBef>
                <a:spcPct val="20000"/>
              </a:spcBef>
              <a:buFontTx/>
              <a:buChar char="•"/>
            </a:pPr>
            <a:r>
              <a:rPr lang="pl-PL" sz="2800">
                <a:latin typeface="Comic Sans MS" pitchFamily="66" charset="0"/>
              </a:rPr>
              <a:t>„Przyjazd pociągu na stację”</a:t>
            </a:r>
          </a:p>
          <a:p>
            <a:pPr marL="342900" indent="-342900">
              <a:spcBef>
                <a:spcPct val="20000"/>
              </a:spcBef>
            </a:pPr>
            <a:r>
              <a:rPr lang="pl-PL" sz="2800">
                <a:latin typeface="Comic Sans MS" pitchFamily="66" charset="0"/>
              </a:rPr>
              <a:t>Bracia Lumiere</a:t>
            </a:r>
          </a:p>
        </p:txBody>
      </p:sp>
      <p:sp>
        <p:nvSpPr>
          <p:cNvPr id="21508" name="Rectangle 4"/>
          <p:cNvSpPr>
            <a:spLocks noChangeArrowheads="1"/>
          </p:cNvSpPr>
          <p:nvPr/>
        </p:nvSpPr>
        <p:spPr bwMode="auto">
          <a:xfrm>
            <a:off x="4648200" y="3429000"/>
            <a:ext cx="4038600" cy="1828800"/>
          </a:xfrm>
          <a:prstGeom prst="rect">
            <a:avLst/>
          </a:prstGeom>
          <a:noFill/>
          <a:ln w="9525">
            <a:noFill/>
            <a:miter lim="800000"/>
            <a:headEnd/>
            <a:tailEnd/>
          </a:ln>
          <a:effectLst/>
        </p:spPr>
        <p:txBody>
          <a:bodyPr/>
          <a:lstStyle/>
          <a:p>
            <a:pPr marL="342900" indent="-342900">
              <a:spcBef>
                <a:spcPct val="20000"/>
              </a:spcBef>
              <a:buFontTx/>
              <a:buChar char="•"/>
            </a:pPr>
            <a:r>
              <a:rPr lang="pl-PL" sz="2800">
                <a:latin typeface="Comic Sans MS" pitchFamily="66" charset="0"/>
              </a:rPr>
              <a:t>„Projekt psychologii naukowej”</a:t>
            </a:r>
          </a:p>
          <a:p>
            <a:pPr marL="342900" indent="-342900">
              <a:spcBef>
                <a:spcPct val="20000"/>
              </a:spcBef>
            </a:pPr>
            <a:r>
              <a:rPr lang="pl-PL" sz="2800">
                <a:latin typeface="Comic Sans MS" pitchFamily="66" charset="0"/>
              </a:rPr>
              <a:t>S.Freud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ymbol zastępczy numeru slajdu 3"/>
          <p:cNvSpPr>
            <a:spLocks noGrp="1"/>
          </p:cNvSpPr>
          <p:nvPr>
            <p:ph type="sldNum" sz="quarter" idx="12"/>
          </p:nvPr>
        </p:nvSpPr>
        <p:spPr/>
        <p:txBody>
          <a:bodyPr/>
          <a:lstStyle/>
          <a:p>
            <a:fld id="{D8E77940-97F8-4732-9B65-6689838DC946}" type="slidenum">
              <a:rPr lang="pl-PL"/>
              <a:pPr/>
              <a:t>50</a:t>
            </a:fld>
            <a:endParaRPr lang="pl-PL"/>
          </a:p>
        </p:txBody>
      </p:sp>
      <p:sp>
        <p:nvSpPr>
          <p:cNvPr id="72706" name="Rectangle 1026"/>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latin typeface="Impact" pitchFamily="34" charset="0"/>
              </a:rPr>
              <a:t>Spider </a:t>
            </a:r>
            <a:br>
              <a:rPr lang="pl-PL" sz="4400">
                <a:solidFill>
                  <a:schemeClr val="tx2"/>
                </a:solidFill>
                <a:latin typeface="Impact" pitchFamily="34" charset="0"/>
              </a:rPr>
            </a:br>
            <a:endParaRPr lang="pl-PL" sz="4400">
              <a:solidFill>
                <a:schemeClr val="tx2"/>
              </a:solidFill>
              <a:latin typeface="Impact" pitchFamily="34" charset="0"/>
            </a:endParaRPr>
          </a:p>
        </p:txBody>
      </p:sp>
      <p:pic>
        <p:nvPicPr>
          <p:cNvPr id="72707" name="Picture 1027" descr="E:\Moje obrazy\g5.jpg"/>
          <p:cNvPicPr>
            <a:picLocks noChangeAspect="1" noChangeArrowheads="1"/>
          </p:cNvPicPr>
          <p:nvPr/>
        </p:nvPicPr>
        <p:blipFill>
          <a:blip r:embed="rId3"/>
          <a:srcRect/>
          <a:stretch>
            <a:fillRect/>
          </a:stretch>
        </p:blipFill>
        <p:spPr bwMode="auto">
          <a:xfrm>
            <a:off x="0" y="1905000"/>
            <a:ext cx="3810000" cy="4038600"/>
          </a:xfrm>
          <a:prstGeom prst="rect">
            <a:avLst/>
          </a:prstGeom>
          <a:noFill/>
          <a:ln w="9525">
            <a:noFill/>
            <a:miter lim="800000"/>
            <a:headEnd/>
            <a:tailEnd/>
          </a:ln>
          <a:effectLst/>
        </p:spPr>
      </p:pic>
      <p:pic>
        <p:nvPicPr>
          <p:cNvPr id="72708" name="Picture 1028" descr="E:\Moje obrazy\g6.jpg"/>
          <p:cNvPicPr>
            <a:picLocks noChangeAspect="1" noChangeArrowheads="1"/>
          </p:cNvPicPr>
          <p:nvPr/>
        </p:nvPicPr>
        <p:blipFill>
          <a:blip r:embed="rId4"/>
          <a:srcRect/>
          <a:stretch>
            <a:fillRect/>
          </a:stretch>
        </p:blipFill>
        <p:spPr bwMode="auto">
          <a:xfrm>
            <a:off x="2438400" y="2133600"/>
            <a:ext cx="3810000" cy="4038600"/>
          </a:xfrm>
          <a:prstGeom prst="rect">
            <a:avLst/>
          </a:prstGeom>
          <a:noFill/>
          <a:ln w="9525">
            <a:noFill/>
            <a:miter lim="800000"/>
            <a:headEnd/>
            <a:tailEnd/>
          </a:ln>
          <a:effectLst/>
        </p:spPr>
      </p:pic>
      <p:pic>
        <p:nvPicPr>
          <p:cNvPr id="72709" name="Picture 1029" descr="E:\Moje obrazy\g8.jpg"/>
          <p:cNvPicPr>
            <a:picLocks noChangeAspect="1" noChangeArrowheads="1"/>
          </p:cNvPicPr>
          <p:nvPr/>
        </p:nvPicPr>
        <p:blipFill>
          <a:blip r:embed="rId5"/>
          <a:srcRect/>
          <a:stretch>
            <a:fillRect/>
          </a:stretch>
        </p:blipFill>
        <p:spPr bwMode="auto">
          <a:xfrm>
            <a:off x="4495800" y="1600200"/>
            <a:ext cx="3810000" cy="4038600"/>
          </a:xfrm>
          <a:prstGeom prst="rect">
            <a:avLst/>
          </a:prstGeom>
          <a:noFill/>
          <a:ln w="9525">
            <a:noFill/>
            <a:miter lim="800000"/>
            <a:headEnd/>
            <a:tailEnd/>
          </a:ln>
          <a:effectLst/>
        </p:spPr>
      </p:pic>
      <p:pic>
        <p:nvPicPr>
          <p:cNvPr id="72710" name="Picture 1030" descr="E:\Moje obrazy\g1a.jpg"/>
          <p:cNvPicPr>
            <a:picLocks noChangeAspect="1" noChangeArrowheads="1"/>
          </p:cNvPicPr>
          <p:nvPr/>
        </p:nvPicPr>
        <p:blipFill>
          <a:blip r:embed="rId6"/>
          <a:srcRect/>
          <a:stretch>
            <a:fillRect/>
          </a:stretch>
        </p:blipFill>
        <p:spPr bwMode="auto">
          <a:xfrm>
            <a:off x="5334000" y="2895600"/>
            <a:ext cx="3810000" cy="3962400"/>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additive="base">
                                        <p:cTn id="7" dur="500" fill="hold"/>
                                        <p:tgtEl>
                                          <p:spTgt spid="72706"/>
                                        </p:tgtEl>
                                        <p:attrNameLst>
                                          <p:attrName>ppt_x</p:attrName>
                                        </p:attrNameLst>
                                      </p:cBhvr>
                                      <p:tavLst>
                                        <p:tav tm="0">
                                          <p:val>
                                            <p:strVal val="0-#ppt_w/2"/>
                                          </p:val>
                                        </p:tav>
                                        <p:tav tm="100000">
                                          <p:val>
                                            <p:strVal val="#ppt_x"/>
                                          </p:val>
                                        </p:tav>
                                      </p:tavLst>
                                    </p:anim>
                                    <p:anim calcmode="lin" valueType="num">
                                      <p:cBhvr additive="base">
                                        <p:cTn id="8" dur="500" fill="hold"/>
                                        <p:tgtEl>
                                          <p:spTgt spid="727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2707"/>
                                        </p:tgtEl>
                                        <p:attrNameLst>
                                          <p:attrName>style.visibility</p:attrName>
                                        </p:attrNameLst>
                                      </p:cBhvr>
                                      <p:to>
                                        <p:strVal val="visible"/>
                                      </p:to>
                                    </p:set>
                                    <p:animEffect transition="in" filter="wipe(left)">
                                      <p:cBhvr>
                                        <p:cTn id="13" dur="500"/>
                                        <p:tgtEl>
                                          <p:spTgt spid="7270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2708"/>
                                        </p:tgtEl>
                                        <p:attrNameLst>
                                          <p:attrName>style.visibility</p:attrName>
                                        </p:attrNameLst>
                                      </p:cBhvr>
                                      <p:to>
                                        <p:strVal val="visible"/>
                                      </p:to>
                                    </p:set>
                                    <p:animEffect transition="in" filter="wipe(left)">
                                      <p:cBhvr>
                                        <p:cTn id="18" dur="500"/>
                                        <p:tgtEl>
                                          <p:spTgt spid="7270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2709"/>
                                        </p:tgtEl>
                                        <p:attrNameLst>
                                          <p:attrName>style.visibility</p:attrName>
                                        </p:attrNameLst>
                                      </p:cBhvr>
                                      <p:to>
                                        <p:strVal val="visible"/>
                                      </p:to>
                                    </p:set>
                                    <p:animEffect transition="in" filter="wipe(left)">
                                      <p:cBhvr>
                                        <p:cTn id="23" dur="500"/>
                                        <p:tgtEl>
                                          <p:spTgt spid="7270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2710"/>
                                        </p:tgtEl>
                                        <p:attrNameLst>
                                          <p:attrName>style.visibility</p:attrName>
                                        </p:attrNameLst>
                                      </p:cBhvr>
                                      <p:to>
                                        <p:strVal val="visible"/>
                                      </p:to>
                                    </p:set>
                                    <p:animEffect transition="in" filter="wipe(left)">
                                      <p:cBhvr>
                                        <p:cTn id="28"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3"/>
          <p:cNvSpPr>
            <a:spLocks noGrp="1"/>
          </p:cNvSpPr>
          <p:nvPr>
            <p:ph type="sldNum" sz="quarter" idx="12"/>
          </p:nvPr>
        </p:nvSpPr>
        <p:spPr/>
        <p:txBody>
          <a:bodyPr/>
          <a:lstStyle/>
          <a:p>
            <a:fld id="{857ED83E-4497-44D7-9770-A7AEBEA71F3B}" type="slidenum">
              <a:rPr lang="pl-PL"/>
              <a:pPr/>
              <a:t>51</a:t>
            </a:fld>
            <a:endParaRPr lang="pl-PL"/>
          </a:p>
        </p:txBody>
      </p:sp>
      <p:sp>
        <p:nvSpPr>
          <p:cNvPr id="44034" name="Rectangle 2"/>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rPr>
              <a:t>Dowód</a:t>
            </a:r>
          </a:p>
        </p:txBody>
      </p:sp>
      <p:sp>
        <p:nvSpPr>
          <p:cNvPr id="44035" name="Rectangle 3"/>
          <p:cNvSpPr>
            <a:spLocks noChangeArrowheads="1"/>
          </p:cNvSpPr>
          <p:nvPr/>
        </p:nvSpPr>
        <p:spPr bwMode="auto">
          <a:xfrm>
            <a:off x="457200" y="1600200"/>
            <a:ext cx="8229600" cy="4530725"/>
          </a:xfrm>
          <a:prstGeom prst="rect">
            <a:avLst/>
          </a:prstGeom>
          <a:noFill/>
          <a:ln w="9525">
            <a:noFill/>
            <a:miter lim="800000"/>
            <a:headEnd/>
            <a:tailEnd/>
          </a:ln>
          <a:effectLst/>
        </p:spPr>
        <p:txBody>
          <a:bodyPr/>
          <a:lstStyle/>
          <a:p>
            <a:pPr marL="342900" indent="-342900">
              <a:spcBef>
                <a:spcPct val="20000"/>
              </a:spcBef>
              <a:buFontTx/>
              <a:buChar char="•"/>
            </a:pPr>
            <a:r>
              <a:rPr lang="pl-PL" sz="3200"/>
              <a:t>Dzieci osób chorych</a:t>
            </a:r>
          </a:p>
          <a:p>
            <a:pPr marL="342900" indent="-342900">
              <a:spcBef>
                <a:spcPct val="20000"/>
              </a:spcBef>
              <a:buFontTx/>
              <a:buChar char="•"/>
            </a:pPr>
            <a:r>
              <a:rPr lang="pl-PL" sz="3200"/>
              <a:t>Nie ma prawdziwego geniusza bez odrobiny szaleństwa?</a:t>
            </a:r>
          </a:p>
          <a:p>
            <a:pPr marL="342900" indent="-342900">
              <a:spcBef>
                <a:spcPct val="20000"/>
              </a:spcBef>
              <a:buFontTx/>
              <a:buChar char="•"/>
            </a:pPr>
            <a:r>
              <a:rPr lang="pl-PL" sz="3200"/>
              <a:t>Kreatywność osób psychicznie chorych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dissolve">
                                      <p:cBhvr>
                                        <p:cTn id="7" dur="500"/>
                                        <p:tgtEl>
                                          <p:spTgt spid="44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5">
                                            <p:txEl>
                                              <p:pRg st="0" end="0"/>
                                            </p:txEl>
                                          </p:spTgt>
                                        </p:tgtEl>
                                        <p:attrNameLst>
                                          <p:attrName>style.visibility</p:attrName>
                                        </p:attrNameLst>
                                      </p:cBhvr>
                                      <p:to>
                                        <p:strVal val="visible"/>
                                      </p:to>
                                    </p:set>
                                    <p:animEffect transition="in" filter="dissolve">
                                      <p:cBhvr>
                                        <p:cTn id="12" dur="500"/>
                                        <p:tgtEl>
                                          <p:spTgt spid="440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5">
                                            <p:txEl>
                                              <p:pRg st="1" end="1"/>
                                            </p:txEl>
                                          </p:spTgt>
                                        </p:tgtEl>
                                        <p:attrNameLst>
                                          <p:attrName>style.visibility</p:attrName>
                                        </p:attrNameLst>
                                      </p:cBhvr>
                                      <p:to>
                                        <p:strVal val="visible"/>
                                      </p:to>
                                    </p:set>
                                    <p:animEffect transition="in" filter="dissolve">
                                      <p:cBhvr>
                                        <p:cTn id="17" dur="500"/>
                                        <p:tgtEl>
                                          <p:spTgt spid="440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035">
                                            <p:txEl>
                                              <p:pRg st="2" end="2"/>
                                            </p:txEl>
                                          </p:spTgt>
                                        </p:tgtEl>
                                        <p:attrNameLst>
                                          <p:attrName>style.visibility</p:attrName>
                                        </p:attrNameLst>
                                      </p:cBhvr>
                                      <p:to>
                                        <p:strVal val="visible"/>
                                      </p:to>
                                    </p:set>
                                    <p:animEffect transition="in" filter="dissolve">
                                      <p:cBhvr>
                                        <p:cTn id="22" dur="500"/>
                                        <p:tgtEl>
                                          <p:spTgt spid="44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P spid="44035"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3"/>
          <p:cNvSpPr>
            <a:spLocks noGrp="1"/>
          </p:cNvSpPr>
          <p:nvPr>
            <p:ph type="sldNum" sz="quarter" idx="12"/>
          </p:nvPr>
        </p:nvSpPr>
        <p:spPr/>
        <p:txBody>
          <a:bodyPr/>
          <a:lstStyle/>
          <a:p>
            <a:fld id="{776E0839-9A3C-4B1A-90B2-CD916811DD0A}" type="slidenum">
              <a:rPr lang="pl-PL"/>
              <a:pPr/>
              <a:t>52</a:t>
            </a:fld>
            <a:endParaRPr lang="pl-PL"/>
          </a:p>
        </p:txBody>
      </p:sp>
      <p:sp>
        <p:nvSpPr>
          <p:cNvPr id="39938" name="Rectangle 2"/>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latin typeface="Impact" pitchFamily="34" charset="0"/>
              </a:rPr>
              <a:t>Proof  [2005 r. reż. John Madden]</a:t>
            </a:r>
          </a:p>
        </p:txBody>
      </p:sp>
      <p:pic>
        <p:nvPicPr>
          <p:cNvPr id="39939" name="Picture 3" descr="E:\Moje obrazy\g08.jpg"/>
          <p:cNvPicPr>
            <a:picLocks noChangeAspect="1" noChangeArrowheads="1"/>
          </p:cNvPicPr>
          <p:nvPr/>
        </p:nvPicPr>
        <p:blipFill>
          <a:blip r:embed="rId3"/>
          <a:srcRect/>
          <a:stretch>
            <a:fillRect/>
          </a:stretch>
        </p:blipFill>
        <p:spPr bwMode="auto">
          <a:xfrm>
            <a:off x="0" y="1981200"/>
            <a:ext cx="3810000" cy="4114800"/>
          </a:xfrm>
          <a:prstGeom prst="rect">
            <a:avLst/>
          </a:prstGeom>
          <a:noFill/>
          <a:ln w="9525">
            <a:noFill/>
            <a:miter lim="800000"/>
            <a:headEnd/>
            <a:tailEnd/>
          </a:ln>
          <a:effectLst/>
        </p:spPr>
      </p:pic>
      <p:pic>
        <p:nvPicPr>
          <p:cNvPr id="39940" name="Picture 4" descr="E:\Moje obrazy\g32.jpg"/>
          <p:cNvPicPr>
            <a:picLocks noChangeAspect="1" noChangeArrowheads="1"/>
          </p:cNvPicPr>
          <p:nvPr/>
        </p:nvPicPr>
        <p:blipFill>
          <a:blip r:embed="rId4"/>
          <a:srcRect/>
          <a:stretch>
            <a:fillRect/>
          </a:stretch>
        </p:blipFill>
        <p:spPr bwMode="auto">
          <a:xfrm>
            <a:off x="2057400" y="2362200"/>
            <a:ext cx="3810000" cy="4038600"/>
          </a:xfrm>
          <a:prstGeom prst="rect">
            <a:avLst/>
          </a:prstGeom>
          <a:noFill/>
          <a:ln w="9525">
            <a:noFill/>
            <a:miter lim="800000"/>
            <a:headEnd/>
            <a:tailEnd/>
          </a:ln>
          <a:effectLst/>
        </p:spPr>
      </p:pic>
      <p:pic>
        <p:nvPicPr>
          <p:cNvPr id="39941" name="Picture 5" descr="E:\Moje obrazy\g48.jpg"/>
          <p:cNvPicPr>
            <a:picLocks noChangeAspect="1" noChangeArrowheads="1"/>
          </p:cNvPicPr>
          <p:nvPr/>
        </p:nvPicPr>
        <p:blipFill>
          <a:blip r:embed="rId5"/>
          <a:srcRect/>
          <a:stretch>
            <a:fillRect/>
          </a:stretch>
        </p:blipFill>
        <p:spPr bwMode="auto">
          <a:xfrm>
            <a:off x="5410200" y="1676400"/>
            <a:ext cx="3429000" cy="4114800"/>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0-#ppt_w/2"/>
                                          </p:val>
                                        </p:tav>
                                        <p:tav tm="100000">
                                          <p:val>
                                            <p:strVal val="#ppt_x"/>
                                          </p:val>
                                        </p:tav>
                                      </p:tavLst>
                                    </p:anim>
                                    <p:anim calcmode="lin" valueType="num">
                                      <p:cBhvr additive="base">
                                        <p:cTn id="8" dur="500" fill="hold"/>
                                        <p:tgtEl>
                                          <p:spTgt spid="399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9939"/>
                                        </p:tgtEl>
                                        <p:attrNameLst>
                                          <p:attrName>style.visibility</p:attrName>
                                        </p:attrNameLst>
                                      </p:cBhvr>
                                      <p:to>
                                        <p:strVal val="visible"/>
                                      </p:to>
                                    </p:set>
                                    <p:animEffect transition="in" filter="wipe(left)">
                                      <p:cBhvr>
                                        <p:cTn id="13" dur="500"/>
                                        <p:tgtEl>
                                          <p:spTgt spid="399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9940"/>
                                        </p:tgtEl>
                                        <p:attrNameLst>
                                          <p:attrName>style.visibility</p:attrName>
                                        </p:attrNameLst>
                                      </p:cBhvr>
                                      <p:to>
                                        <p:strVal val="visible"/>
                                      </p:to>
                                    </p:set>
                                    <p:animEffect transition="in" filter="wipe(left)">
                                      <p:cBhvr>
                                        <p:cTn id="18" dur="500"/>
                                        <p:tgtEl>
                                          <p:spTgt spid="399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9941"/>
                                        </p:tgtEl>
                                        <p:attrNameLst>
                                          <p:attrName>style.visibility</p:attrName>
                                        </p:attrNameLst>
                                      </p:cBhvr>
                                      <p:to>
                                        <p:strVal val="visible"/>
                                      </p:to>
                                    </p:set>
                                    <p:animEffect transition="in" filter="wipe(left)">
                                      <p:cBhvr>
                                        <p:cTn id="23"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3"/>
          <p:cNvSpPr>
            <a:spLocks noGrp="1"/>
          </p:cNvSpPr>
          <p:nvPr>
            <p:ph type="sldNum" sz="quarter" idx="12"/>
          </p:nvPr>
        </p:nvSpPr>
        <p:spPr/>
        <p:txBody>
          <a:bodyPr/>
          <a:lstStyle/>
          <a:p>
            <a:fld id="{3E061429-C9E1-420E-AEAD-A49F0A3F355D}" type="slidenum">
              <a:rPr lang="pl-PL"/>
              <a:pPr/>
              <a:t>53</a:t>
            </a:fld>
            <a:endParaRPr lang="pl-PL"/>
          </a:p>
        </p:txBody>
      </p:sp>
      <p:pic>
        <p:nvPicPr>
          <p:cNvPr id="40962" name="Picture 2" descr="C:\Documents and Settings\user01\Dane aplikacji\Microsoft\Media Catalog\cap066.bmp"/>
          <p:cNvPicPr>
            <a:picLocks noChangeAspect="1" noChangeArrowheads="1"/>
          </p:cNvPicPr>
          <p:nvPr/>
        </p:nvPicPr>
        <p:blipFill>
          <a:blip r:embed="rId3"/>
          <a:srcRect/>
          <a:stretch>
            <a:fillRect/>
          </a:stretch>
        </p:blipFill>
        <p:spPr bwMode="auto">
          <a:xfrm>
            <a:off x="457200" y="241300"/>
            <a:ext cx="8245475" cy="5942013"/>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3"/>
          <p:cNvSpPr>
            <a:spLocks noGrp="1"/>
          </p:cNvSpPr>
          <p:nvPr>
            <p:ph type="sldNum" sz="quarter" idx="12"/>
          </p:nvPr>
        </p:nvSpPr>
        <p:spPr/>
        <p:txBody>
          <a:bodyPr/>
          <a:lstStyle/>
          <a:p>
            <a:fld id="{BA256F10-00C4-4B7A-B67B-C827E7549A6F}" type="slidenum">
              <a:rPr lang="pl-PL"/>
              <a:pPr/>
              <a:t>54</a:t>
            </a:fld>
            <a:endParaRPr lang="pl-PL"/>
          </a:p>
        </p:txBody>
      </p:sp>
      <p:pic>
        <p:nvPicPr>
          <p:cNvPr id="41986" name="Picture 2" descr="C:\Documents and Settings\user01\Dane aplikacji\Microsoft\Media Catalog\cap067.bmp"/>
          <p:cNvPicPr>
            <a:picLocks noChangeAspect="1" noChangeArrowheads="1"/>
          </p:cNvPicPr>
          <p:nvPr/>
        </p:nvPicPr>
        <p:blipFill>
          <a:blip r:embed="rId3"/>
          <a:srcRect/>
          <a:stretch>
            <a:fillRect/>
          </a:stretch>
        </p:blipFill>
        <p:spPr bwMode="auto">
          <a:xfrm>
            <a:off x="457200" y="241300"/>
            <a:ext cx="8305800" cy="6027738"/>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3"/>
          <p:cNvSpPr>
            <a:spLocks noGrp="1"/>
          </p:cNvSpPr>
          <p:nvPr>
            <p:ph type="sldNum" sz="quarter" idx="12"/>
          </p:nvPr>
        </p:nvSpPr>
        <p:spPr/>
        <p:txBody>
          <a:bodyPr/>
          <a:lstStyle/>
          <a:p>
            <a:fld id="{B2E4282F-5355-4FAB-8956-95B871732BDD}" type="slidenum">
              <a:rPr lang="pl-PL"/>
              <a:pPr/>
              <a:t>55</a:t>
            </a:fld>
            <a:endParaRPr lang="pl-PL"/>
          </a:p>
        </p:txBody>
      </p:sp>
      <p:pic>
        <p:nvPicPr>
          <p:cNvPr id="43010" name="Picture 2" descr="C:\Documents and Settings\user01\Dane aplikacji\Microsoft\Media Catalog\cap068.bmp"/>
          <p:cNvPicPr>
            <a:picLocks noChangeAspect="1" noChangeArrowheads="1"/>
          </p:cNvPicPr>
          <p:nvPr/>
        </p:nvPicPr>
        <p:blipFill>
          <a:blip r:embed="rId3"/>
          <a:srcRect/>
          <a:stretch>
            <a:fillRect/>
          </a:stretch>
        </p:blipFill>
        <p:spPr bwMode="auto">
          <a:xfrm>
            <a:off x="457200" y="254000"/>
            <a:ext cx="8281988" cy="5954713"/>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6D744B21-F3AB-4FEA-AD29-0D4DE9B22758}"/>
              </a:ext>
            </a:extLst>
          </p:cNvPr>
          <p:cNvSpPr>
            <a:spLocks noGrp="1"/>
          </p:cNvSpPr>
          <p:nvPr>
            <p:ph type="title"/>
          </p:nvPr>
        </p:nvSpPr>
        <p:spPr/>
        <p:txBody>
          <a:bodyPr/>
          <a:lstStyle/>
          <a:p>
            <a:r>
              <a:rPr lang="pl-PL" dirty="0"/>
              <a:t>Pionek (2014)</a:t>
            </a:r>
          </a:p>
        </p:txBody>
      </p:sp>
      <p:sp>
        <p:nvSpPr>
          <p:cNvPr id="2" name="Symbol zastępczy numeru slajdu 1">
            <a:extLst>
              <a:ext uri="{FF2B5EF4-FFF2-40B4-BE49-F238E27FC236}">
                <a16:creationId xmlns:a16="http://schemas.microsoft.com/office/drawing/2014/main" id="{96F44480-8FB3-41C9-A106-F05F1603D523}"/>
              </a:ext>
            </a:extLst>
          </p:cNvPr>
          <p:cNvSpPr>
            <a:spLocks noGrp="1"/>
          </p:cNvSpPr>
          <p:nvPr>
            <p:ph type="sldNum" sz="quarter" idx="12"/>
          </p:nvPr>
        </p:nvSpPr>
        <p:spPr/>
        <p:txBody>
          <a:bodyPr/>
          <a:lstStyle/>
          <a:p>
            <a:fld id="{3FDE1D5E-781C-4824-ADBD-41A3CD94ECFB}" type="slidenum">
              <a:rPr lang="pl-PL" smtClean="0"/>
              <a:pPr/>
              <a:t>56</a:t>
            </a:fld>
            <a:endParaRPr lang="pl-PL"/>
          </a:p>
        </p:txBody>
      </p:sp>
      <p:pic>
        <p:nvPicPr>
          <p:cNvPr id="4" name="Obraz 3">
            <a:extLst>
              <a:ext uri="{FF2B5EF4-FFF2-40B4-BE49-F238E27FC236}">
                <a16:creationId xmlns:a16="http://schemas.microsoft.com/office/drawing/2014/main" id="{1456908F-44DB-4B72-A5B7-DACE80848B5D}"/>
              </a:ext>
            </a:extLst>
          </p:cNvPr>
          <p:cNvPicPr>
            <a:picLocks noChangeAspect="1"/>
          </p:cNvPicPr>
          <p:nvPr/>
        </p:nvPicPr>
        <p:blipFill>
          <a:blip r:embed="rId2"/>
          <a:stretch>
            <a:fillRect/>
          </a:stretch>
        </p:blipFill>
        <p:spPr>
          <a:xfrm>
            <a:off x="285750" y="1477344"/>
            <a:ext cx="8572500" cy="4809155"/>
          </a:xfrm>
          <a:prstGeom prst="rect">
            <a:avLst/>
          </a:prstGeom>
        </p:spPr>
      </p:pic>
    </p:spTree>
    <p:extLst>
      <p:ext uri="{BB962C8B-B14F-4D97-AF65-F5344CB8AC3E}">
        <p14:creationId xmlns:p14="http://schemas.microsoft.com/office/powerpoint/2010/main" val="3625696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ymbol zastępczy numeru slajdu 3"/>
          <p:cNvSpPr>
            <a:spLocks noGrp="1"/>
          </p:cNvSpPr>
          <p:nvPr>
            <p:ph type="sldNum" sz="quarter" idx="12"/>
          </p:nvPr>
        </p:nvSpPr>
        <p:spPr/>
        <p:txBody>
          <a:bodyPr/>
          <a:lstStyle/>
          <a:p>
            <a:fld id="{BE9D7B92-FBD7-47E1-9BED-698BA8E7786A}" type="slidenum">
              <a:rPr lang="pl-PL"/>
              <a:pPr/>
              <a:t>57</a:t>
            </a:fld>
            <a:endParaRPr lang="pl-PL"/>
          </a:p>
        </p:txBody>
      </p:sp>
      <p:sp>
        <p:nvSpPr>
          <p:cNvPr id="84994" name="Rectangle 2"/>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rPr>
              <a:t>Główne mity związane z filmami o schizofrenii</a:t>
            </a:r>
          </a:p>
        </p:txBody>
      </p:sp>
      <p:graphicFrame>
        <p:nvGraphicFramePr>
          <p:cNvPr id="85015" name="Group 23"/>
          <p:cNvGraphicFramePr>
            <a:graphicFrameLocks noGrp="1"/>
          </p:cNvGraphicFramePr>
          <p:nvPr/>
        </p:nvGraphicFramePr>
        <p:xfrm>
          <a:off x="1143000" y="1600200"/>
          <a:ext cx="7543800" cy="4656076"/>
        </p:xfrm>
        <a:graphic>
          <a:graphicData uri="http://schemas.openxmlformats.org/drawingml/2006/table">
            <a:tbl>
              <a:tblPr/>
              <a:tblGrid>
                <a:gridCol w="34290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1" i="1" u="none" strike="noStrike" cap="none" normalizeH="0" baseline="0">
                          <a:ln>
                            <a:noFill/>
                          </a:ln>
                          <a:solidFill>
                            <a:schemeClr val="tx1"/>
                          </a:solidFill>
                          <a:effectLst/>
                          <a:latin typeface="Times New Roman" charset="0"/>
                        </a:rPr>
                        <a:t>Film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Times New Roman" charset="0"/>
                        </a:rPr>
                        <a:t>Mit </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1" i="1" u="none" strike="noStrike" cap="none" normalizeH="0" baseline="0">
                          <a:ln>
                            <a:noFill/>
                          </a:ln>
                          <a:solidFill>
                            <a:schemeClr val="tx1"/>
                          </a:solidFill>
                          <a:effectLst/>
                          <a:latin typeface="Times New Roman" charset="0"/>
                        </a:rPr>
                        <a:t>Repulsion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Times New Roman" charset="0"/>
                        </a:rPr>
                        <a:t>Ludzie chorujący na schizofrenię są agresywni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Times New Roman" charset="0"/>
                        </a:rPr>
                        <a:t>Schizofrenia rozwija się w ciągu kilku tygodni</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1" i="1" u="none" strike="noStrike" cap="none" normalizeH="0" baseline="0">
                          <a:ln>
                            <a:noFill/>
                          </a:ln>
                          <a:solidFill>
                            <a:schemeClr val="tx1"/>
                          </a:solidFill>
                          <a:effectLst/>
                          <a:latin typeface="Times New Roman" charset="0"/>
                        </a:rPr>
                        <a:t>A Beatiful Mind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Times New Roman" charset="0"/>
                        </a:rPr>
                        <a:t>Nie prawdziwego geniusza bez szaleństwa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Times New Roman" charset="0"/>
                        </a:rPr>
                        <a:t>Omamy wzrokowe są typowe dla schizofrenii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Times New Roman" charset="0"/>
                        </a:rPr>
                        <a:t>Insulinoterapia polega na wywoływaniu napadów drgawkowych</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1" i="1" u="none" strike="noStrike" cap="none" normalizeH="0" baseline="0">
                          <a:ln>
                            <a:noFill/>
                          </a:ln>
                          <a:solidFill>
                            <a:schemeClr val="tx1"/>
                          </a:solidFill>
                          <a:effectLst/>
                          <a:latin typeface="Times New Roman" charset="0"/>
                        </a:rPr>
                        <a:t>Spider </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Times New Roman" charset="0"/>
                        </a:rPr>
                        <a:t>Osoby chore na schizofrenię nie są w stanie funkcjonować poza szpitalem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1" i="1" u="none" strike="noStrike" cap="none" normalizeH="0" baseline="0">
                          <a:ln>
                            <a:noFill/>
                          </a:ln>
                          <a:solidFill>
                            <a:schemeClr val="tx1"/>
                          </a:solidFill>
                          <a:effectLst/>
                          <a:latin typeface="Times New Roman" charset="0"/>
                        </a:rPr>
                        <a:t>K-Pax</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Times New Roman" charset="0"/>
                        </a:rPr>
                        <a:t>Nagły uraz psychiczny może być przyczyną schizofrenii</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pl-PL"/>
              <a:t>SUD</a:t>
            </a:r>
          </a:p>
        </p:txBody>
      </p:sp>
      <p:sp>
        <p:nvSpPr>
          <p:cNvPr id="5" name="Symbol zastępczy numeru slajdu 4"/>
          <p:cNvSpPr>
            <a:spLocks noGrp="1"/>
          </p:cNvSpPr>
          <p:nvPr>
            <p:ph type="sldNum" sz="quarter" idx="12"/>
          </p:nvPr>
        </p:nvSpPr>
        <p:spPr/>
        <p:txBody>
          <a:bodyPr/>
          <a:lstStyle/>
          <a:p>
            <a:fld id="{F0775AE0-DC6E-4D13-8530-1362F859A0E2}" type="slidenum">
              <a:rPr lang="pl-PL"/>
              <a:pPr/>
              <a:t>58</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7" name="Rectangle 7"/>
          <p:cNvSpPr>
            <a:spLocks noGrp="1" noChangeArrowheads="1"/>
          </p:cNvSpPr>
          <p:nvPr>
            <p:ph type="title"/>
          </p:nvPr>
        </p:nvSpPr>
        <p:spPr>
          <a:xfrm>
            <a:off x="914400" y="512763"/>
            <a:ext cx="7772400" cy="914400"/>
          </a:xfrm>
        </p:spPr>
        <p:txBody>
          <a:bodyPr/>
          <a:lstStyle/>
          <a:p>
            <a:pPr eaLnBrk="1" fontAlgn="auto" hangingPunct="1">
              <a:spcAft>
                <a:spcPts val="0"/>
              </a:spcAft>
              <a:defRPr/>
            </a:pPr>
            <a:r>
              <a:rPr lang="pl-PL">
                <a:solidFill>
                  <a:schemeClr val="tx2">
                    <a:satMod val="200000"/>
                  </a:schemeClr>
                </a:solidFill>
              </a:rPr>
              <a:t>Alkoholizm</a:t>
            </a:r>
          </a:p>
        </p:txBody>
      </p:sp>
      <p:sp>
        <p:nvSpPr>
          <p:cNvPr id="51203" name="Symbol zastępczy numeru slajdu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07CC0B7-1BCF-4604-90D3-FB2C95402399}" type="slidenum">
              <a:rPr lang="pl-PL" smtClean="0"/>
              <a:pPr/>
              <a:t>59</a:t>
            </a:fld>
            <a:endParaRPr lang="pl-PL"/>
          </a:p>
        </p:txBody>
      </p:sp>
      <p:pic>
        <p:nvPicPr>
          <p:cNvPr id="51204" name="Picture 4" descr="lostw"/>
          <p:cNvPicPr>
            <a:picLocks noChangeAspect="1" noChangeArrowheads="1"/>
          </p:cNvPicPr>
          <p:nvPr/>
        </p:nvPicPr>
        <p:blipFill>
          <a:blip r:embed="rId3"/>
          <a:srcRect/>
          <a:stretch>
            <a:fillRect/>
          </a:stretch>
        </p:blipFill>
        <p:spPr bwMode="auto">
          <a:xfrm>
            <a:off x="3181350" y="1531938"/>
            <a:ext cx="2781300" cy="4251325"/>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3"/>
          <p:cNvSpPr>
            <a:spLocks noGrp="1"/>
          </p:cNvSpPr>
          <p:nvPr>
            <p:ph type="sldNum" sz="quarter" idx="12"/>
          </p:nvPr>
        </p:nvSpPr>
        <p:spPr/>
        <p:txBody>
          <a:bodyPr/>
          <a:lstStyle/>
          <a:p>
            <a:fld id="{5F12A8D7-A7C3-4B2C-9DBD-5AA6D2F99A5D}" type="slidenum">
              <a:rPr lang="pl-PL"/>
              <a:pPr/>
              <a:t>6</a:t>
            </a:fld>
            <a:endParaRPr lang="pl-PL"/>
          </a:p>
        </p:txBody>
      </p:sp>
      <p:sp>
        <p:nvSpPr>
          <p:cNvPr id="58370" name="Rectangle 1026"/>
          <p:cNvSpPr>
            <a:spLocks noChangeArrowheads="1"/>
          </p:cNvSpPr>
          <p:nvPr/>
        </p:nvSpPr>
        <p:spPr bwMode="auto">
          <a:xfrm>
            <a:off x="457200" y="560388"/>
            <a:ext cx="8229600" cy="1139825"/>
          </a:xfrm>
          <a:prstGeom prst="rect">
            <a:avLst/>
          </a:prstGeom>
          <a:noFill/>
          <a:ln w="9525">
            <a:noFill/>
            <a:miter lim="800000"/>
            <a:headEnd/>
            <a:tailEnd/>
          </a:ln>
          <a:effectLst/>
        </p:spPr>
        <p:txBody>
          <a:bodyPr anchor="ctr" anchorCtr="1"/>
          <a:lstStyle/>
          <a:p>
            <a:pPr algn="ctr"/>
            <a:r>
              <a:rPr lang="pl-PL" sz="4200">
                <a:solidFill>
                  <a:schemeClr val="tx2"/>
                </a:solidFill>
                <a:effectLst>
                  <a:outerShdw blurRad="38100" dist="38100" dir="2700000" algn="tl">
                    <a:srgbClr val="000000"/>
                  </a:outerShdw>
                </a:effectLst>
                <a:latin typeface="Comic Sans MS" pitchFamily="66" charset="0"/>
              </a:rPr>
              <a:t>Początki</a:t>
            </a:r>
          </a:p>
        </p:txBody>
      </p:sp>
      <p:sp>
        <p:nvSpPr>
          <p:cNvPr id="58371" name="Rectangle 1027"/>
          <p:cNvSpPr>
            <a:spLocks noChangeArrowheads="1"/>
          </p:cNvSpPr>
          <p:nvPr/>
        </p:nvSpPr>
        <p:spPr bwMode="auto">
          <a:xfrm>
            <a:off x="863600" y="2228850"/>
            <a:ext cx="7416800" cy="3168650"/>
          </a:xfrm>
          <a:prstGeom prst="rect">
            <a:avLst/>
          </a:prstGeom>
          <a:noFill/>
          <a:ln w="9525">
            <a:noFill/>
            <a:miter lim="800000"/>
            <a:headEnd/>
            <a:tailEnd/>
          </a:ln>
          <a:effectLst/>
        </p:spPr>
        <p:txBody>
          <a:bodyPr/>
          <a:lstStyle/>
          <a:p>
            <a:pPr marL="342900" indent="-342900">
              <a:spcBef>
                <a:spcPct val="20000"/>
              </a:spcBef>
              <a:buClr>
                <a:schemeClr val="hlink"/>
              </a:buClr>
              <a:buSzPct val="80000"/>
              <a:buFont typeface="Wingdings" pitchFamily="2" charset="2"/>
              <a:buChar char="l"/>
            </a:pPr>
            <a:r>
              <a:rPr lang="pl-PL" sz="3200" b="1" i="1">
                <a:effectLst>
                  <a:outerShdw blurRad="38100" dist="38100" dir="2700000" algn="tl">
                    <a:srgbClr val="FFFFFF"/>
                  </a:outerShdw>
                </a:effectLst>
                <a:latin typeface="Comic Sans MS" pitchFamily="66" charset="0"/>
              </a:rPr>
              <a:t>The Escaped Lunatic</a:t>
            </a:r>
            <a:r>
              <a:rPr lang="pl-PL" sz="3200" i="1">
                <a:effectLst>
                  <a:outerShdw blurRad="38100" dist="38100" dir="2700000" algn="tl">
                    <a:srgbClr val="FFFFFF"/>
                  </a:outerShdw>
                </a:effectLst>
                <a:latin typeface="Comic Sans MS" pitchFamily="66" charset="0"/>
              </a:rPr>
              <a:t> - 1905</a:t>
            </a:r>
          </a:p>
          <a:p>
            <a:pPr marL="342900" indent="-342900">
              <a:spcBef>
                <a:spcPct val="20000"/>
              </a:spcBef>
              <a:buClr>
                <a:schemeClr val="hlink"/>
              </a:buClr>
              <a:buSzPct val="80000"/>
              <a:buFont typeface="Wingdings" pitchFamily="2" charset="2"/>
              <a:buChar char="l"/>
            </a:pPr>
            <a:r>
              <a:rPr lang="pl-PL" sz="3200" b="1" i="1">
                <a:effectLst>
                  <a:outerShdw blurRad="38100" dist="38100" dir="2700000" algn="tl">
                    <a:srgbClr val="FFFFFF"/>
                  </a:outerShdw>
                </a:effectLst>
                <a:latin typeface="Comic Sans MS" pitchFamily="66" charset="0"/>
              </a:rPr>
              <a:t>Dr. Dippy’s Sanitarium</a:t>
            </a:r>
            <a:r>
              <a:rPr lang="pl-PL" sz="3200" i="1">
                <a:effectLst>
                  <a:outerShdw blurRad="38100" dist="38100" dir="2700000" algn="tl">
                    <a:srgbClr val="FFFFFF"/>
                  </a:outerShdw>
                </a:effectLst>
                <a:latin typeface="Comic Sans MS" pitchFamily="66" charset="0"/>
              </a:rPr>
              <a:t> - 1906</a:t>
            </a:r>
          </a:p>
          <a:p>
            <a:pPr marL="342900" indent="-342900">
              <a:spcBef>
                <a:spcPct val="20000"/>
              </a:spcBef>
              <a:buClr>
                <a:schemeClr val="hlink"/>
              </a:buClr>
              <a:buSzPct val="80000"/>
              <a:buFont typeface="Wingdings" pitchFamily="2" charset="2"/>
              <a:buChar char="l"/>
            </a:pPr>
            <a:r>
              <a:rPr lang="pl-PL" sz="3200" b="1" i="1">
                <a:effectLst>
                  <a:outerShdw blurRad="38100" dist="38100" dir="2700000" algn="tl">
                    <a:srgbClr val="FFFFFF"/>
                  </a:outerShdw>
                </a:effectLst>
                <a:latin typeface="Comic Sans MS" pitchFamily="66" charset="0"/>
              </a:rPr>
              <a:t>The Criminal Hypnotist</a:t>
            </a:r>
            <a:r>
              <a:rPr lang="pl-PL" sz="3200" i="1">
                <a:effectLst>
                  <a:outerShdw blurRad="38100" dist="38100" dir="2700000" algn="tl">
                    <a:srgbClr val="FFFFFF"/>
                  </a:outerShdw>
                </a:effectLst>
                <a:latin typeface="Comic Sans MS" pitchFamily="66" charset="0"/>
              </a:rPr>
              <a:t> - 1909</a:t>
            </a:r>
          </a:p>
          <a:p>
            <a:pPr marL="342900" indent="-342900">
              <a:spcBef>
                <a:spcPct val="20000"/>
              </a:spcBef>
              <a:buClr>
                <a:schemeClr val="hlink"/>
              </a:buClr>
              <a:buSzPct val="80000"/>
              <a:buFont typeface="Wingdings" pitchFamily="2" charset="2"/>
              <a:buChar char="l"/>
            </a:pPr>
            <a:r>
              <a:rPr lang="pl-PL" sz="3200" b="1" i="1">
                <a:effectLst>
                  <a:outerShdw blurRad="38100" dist="38100" dir="2700000" algn="tl">
                    <a:srgbClr val="FFFFFF"/>
                  </a:outerShdw>
                </a:effectLst>
                <a:latin typeface="Comic Sans MS" pitchFamily="66" charset="0"/>
              </a:rPr>
              <a:t>Saint, Devil and Women</a:t>
            </a:r>
            <a:r>
              <a:rPr lang="pl-PL" sz="3200" i="1">
                <a:effectLst>
                  <a:outerShdw blurRad="38100" dist="38100" dir="2700000" algn="tl">
                    <a:srgbClr val="FFFFFF"/>
                  </a:outerShdw>
                </a:effectLst>
                <a:latin typeface="Comic Sans MS" pitchFamily="66" charset="0"/>
              </a:rPr>
              <a:t> - 1916</a:t>
            </a:r>
          </a:p>
          <a:p>
            <a:pPr marL="342900" indent="-342900">
              <a:spcBef>
                <a:spcPct val="20000"/>
              </a:spcBef>
              <a:buClr>
                <a:schemeClr val="hlink"/>
              </a:buClr>
              <a:buSzPct val="80000"/>
              <a:buFont typeface="Wingdings" pitchFamily="2" charset="2"/>
              <a:buChar char="l"/>
            </a:pPr>
            <a:r>
              <a:rPr lang="pl-PL" sz="3200" b="1" i="1">
                <a:effectLst>
                  <a:outerShdw blurRad="38100" dist="38100" dir="2700000" algn="tl">
                    <a:srgbClr val="FFFFFF"/>
                  </a:outerShdw>
                </a:effectLst>
                <a:latin typeface="Comic Sans MS" pitchFamily="66" charset="0"/>
              </a:rPr>
              <a:t>The Cabinet of Dr. Caligari</a:t>
            </a:r>
            <a:r>
              <a:rPr lang="pl-PL" sz="3200" i="1">
                <a:effectLst>
                  <a:outerShdw blurRad="38100" dist="38100" dir="2700000" algn="tl">
                    <a:srgbClr val="FFFFFF"/>
                  </a:outerShdw>
                </a:effectLst>
                <a:latin typeface="Comic Sans MS" pitchFamily="66" charset="0"/>
              </a:rPr>
              <a:t> - 1919</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pl-PL" sz="2800">
                <a:latin typeface="Courier New" pitchFamily="49" charset="0"/>
              </a:rPr>
              <a:t>WSZYSCY JESTEŚMY CHRYSTUSAMI [2006 r. , reż. Marek Koterski]</a:t>
            </a:r>
          </a:p>
        </p:txBody>
      </p:sp>
      <p:pic>
        <p:nvPicPr>
          <p:cNvPr id="45063" name="Picture 7" descr="C:\Documents and Settings\user01\Dane aplikacji\Microsoft\Media Catalog\cap119.bmp"/>
          <p:cNvPicPr>
            <a:picLocks noGrp="1" noChangeAspect="1" noChangeArrowheads="1"/>
          </p:cNvPicPr>
          <p:nvPr>
            <p:ph type="clipArt" sz="half" idx="1"/>
          </p:nvPr>
        </p:nvPicPr>
        <p:blipFill>
          <a:blip r:embed="rId3"/>
          <a:stretch>
            <a:fillRect/>
          </a:stretch>
        </p:blipFill>
        <p:spPr>
          <a:xfrm>
            <a:off x="1066800" y="2759868"/>
            <a:ext cx="3733800" cy="2100263"/>
          </a:xfrm>
        </p:spPr>
      </p:pic>
      <p:sp>
        <p:nvSpPr>
          <p:cNvPr id="45062" name="Rectangle 6"/>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4E266306-2CC4-47AD-9AF2-ECBED4EAA255}" type="slidenum">
              <a:rPr lang="pl-PL"/>
              <a:pPr/>
              <a:t>60</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pl-PL" sz="4000" dirty="0">
                <a:latin typeface="Courier New" pitchFamily="49" charset="0"/>
              </a:rPr>
              <a:t>SUD inne filmy</a:t>
            </a:r>
          </a:p>
        </p:txBody>
      </p:sp>
      <p:sp>
        <p:nvSpPr>
          <p:cNvPr id="6" name="Symbol zastępczy numeru slajdu 5"/>
          <p:cNvSpPr>
            <a:spLocks noGrp="1"/>
          </p:cNvSpPr>
          <p:nvPr>
            <p:ph type="sldNum" sz="quarter" idx="12"/>
          </p:nvPr>
        </p:nvSpPr>
        <p:spPr/>
        <p:txBody>
          <a:bodyPr/>
          <a:lstStyle/>
          <a:p>
            <a:fld id="{54B4033F-40AC-4BA9-A5C2-2CA88FF89427}" type="slidenum">
              <a:rPr lang="pl-PL"/>
              <a:pPr/>
              <a:t>61</a:t>
            </a:fld>
            <a:endParaRPr lang="pl-PL"/>
          </a:p>
        </p:txBody>
      </p:sp>
      <p:sp>
        <p:nvSpPr>
          <p:cNvPr id="52227" name="Rectangle 3"/>
          <p:cNvSpPr>
            <a:spLocks noGrp="1" noChangeArrowheads="1"/>
          </p:cNvSpPr>
          <p:nvPr>
            <p:ph sz="quarter" idx="1"/>
          </p:nvPr>
        </p:nvSpPr>
        <p:spPr/>
        <p:txBody>
          <a:bodyPr/>
          <a:lstStyle/>
          <a:p>
            <a:r>
              <a:rPr lang="pl-PL" sz="2800" i="1" dirty="0">
                <a:latin typeface="Courier New" pitchFamily="49" charset="0"/>
              </a:rPr>
              <a:t>Ray</a:t>
            </a:r>
            <a:r>
              <a:rPr lang="pl-PL" sz="2800" dirty="0">
                <a:latin typeface="Courier New" pitchFamily="49" charset="0"/>
              </a:rPr>
              <a:t> (2004) – uzależnienie od heroiny i seksu </a:t>
            </a:r>
          </a:p>
          <a:p>
            <a:r>
              <a:rPr lang="pl-PL" sz="2800" i="1" dirty="0" err="1">
                <a:latin typeface="Courier New" pitchFamily="49" charset="0"/>
              </a:rPr>
              <a:t>Coffee</a:t>
            </a:r>
            <a:r>
              <a:rPr lang="pl-PL" sz="2800" i="1" dirty="0">
                <a:latin typeface="Courier New" pitchFamily="49" charset="0"/>
              </a:rPr>
              <a:t> and </a:t>
            </a:r>
            <a:r>
              <a:rPr lang="pl-PL" sz="2800" i="1" dirty="0" err="1">
                <a:latin typeface="Courier New" pitchFamily="49" charset="0"/>
              </a:rPr>
              <a:t>cigarettes</a:t>
            </a:r>
            <a:r>
              <a:rPr lang="pl-PL" sz="2800" dirty="0">
                <a:latin typeface="Courier New" pitchFamily="49" charset="0"/>
              </a:rPr>
              <a:t> (2003) – </a:t>
            </a:r>
            <a:r>
              <a:rPr lang="pl-PL" sz="2800" dirty="0" err="1">
                <a:latin typeface="Courier New" pitchFamily="49" charset="0"/>
              </a:rPr>
              <a:t>j.o</a:t>
            </a:r>
            <a:r>
              <a:rPr lang="pl-PL" sz="2800" dirty="0">
                <a:latin typeface="Courier New" pitchFamily="49" charset="0"/>
              </a:rPr>
              <a:t>.</a:t>
            </a:r>
          </a:p>
          <a:p>
            <a:r>
              <a:rPr lang="pl-PL" sz="2800" i="1" dirty="0">
                <a:latin typeface="Courier New" pitchFamily="49" charset="0"/>
              </a:rPr>
              <a:t>Requiem dla snu</a:t>
            </a:r>
            <a:r>
              <a:rPr lang="pl-PL" sz="2800" dirty="0">
                <a:latin typeface="Courier New" pitchFamily="49" charset="0"/>
              </a:rPr>
              <a:t> (2000)</a:t>
            </a:r>
          </a:p>
          <a:p>
            <a:r>
              <a:rPr lang="pl-PL" sz="2800" i="1" dirty="0" err="1">
                <a:latin typeface="Courier New" pitchFamily="49" charset="0"/>
              </a:rPr>
              <a:t>Traffic</a:t>
            </a:r>
            <a:r>
              <a:rPr lang="pl-PL" sz="2800" dirty="0">
                <a:latin typeface="Courier New" pitchFamily="49" charset="0"/>
              </a:rPr>
              <a:t> (2000)</a:t>
            </a:r>
          </a:p>
          <a:p>
            <a:r>
              <a:rPr lang="pl-PL" sz="2800" dirty="0">
                <a:latin typeface="Courier New" pitchFamily="49" charset="0"/>
              </a:rPr>
              <a:t>Hel </a:t>
            </a:r>
          </a:p>
          <a:p>
            <a:pPr>
              <a:buFontTx/>
              <a:buNone/>
            </a:pPr>
            <a:endParaRPr lang="pl-PL" sz="2800" dirty="0">
              <a:latin typeface="Courier New" pitchFamily="49" charset="0"/>
            </a:endParaRPr>
          </a:p>
          <a:p>
            <a:pPr>
              <a:buFontTx/>
              <a:buNone/>
            </a:pPr>
            <a:endParaRPr lang="pl-PL" sz="2800" dirty="0">
              <a:latin typeface="Courier New" pitchFamily="49" charset="0"/>
            </a:endParaRPr>
          </a:p>
          <a:p>
            <a:pPr>
              <a:buFontTx/>
              <a:buNone/>
            </a:pPr>
            <a:endParaRPr lang="pl-PL" sz="2800" dirty="0">
              <a:latin typeface="Courier New" pitchFamily="49" charset="0"/>
            </a:endParaRPr>
          </a:p>
          <a:p>
            <a:pPr>
              <a:buFontTx/>
              <a:buNone/>
            </a:pPr>
            <a:endParaRPr lang="pl-PL" sz="2800" dirty="0">
              <a:latin typeface="Courier New" pitchFamily="49" charset="0"/>
            </a:endParaRPr>
          </a:p>
          <a:p>
            <a:endParaRPr lang="pl-PL" sz="2800" dirty="0">
              <a:latin typeface="Courier New" pitchFamily="49"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pl-PL">
                <a:latin typeface="Courier New" pitchFamily="49" charset="0"/>
              </a:rPr>
              <a:t>Zaburzenia lękowe</a:t>
            </a:r>
          </a:p>
        </p:txBody>
      </p:sp>
      <p:sp>
        <p:nvSpPr>
          <p:cNvPr id="5" name="Symbol zastępczy numeru slajdu 4"/>
          <p:cNvSpPr>
            <a:spLocks noGrp="1"/>
          </p:cNvSpPr>
          <p:nvPr>
            <p:ph type="sldNum" sz="quarter" idx="12"/>
          </p:nvPr>
        </p:nvSpPr>
        <p:spPr/>
        <p:txBody>
          <a:bodyPr/>
          <a:lstStyle/>
          <a:p>
            <a:fld id="{0C0514C1-A601-4692-B9E7-5829DF62277E}" type="slidenum">
              <a:rPr lang="pl-PL"/>
              <a:pPr/>
              <a:t>62</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38188" y="565150"/>
            <a:ext cx="2508250" cy="1431925"/>
          </a:xfrm>
        </p:spPr>
        <p:txBody>
          <a:bodyPr/>
          <a:lstStyle/>
          <a:p>
            <a:pPr eaLnBrk="1" fontAlgn="auto" hangingPunct="1">
              <a:spcAft>
                <a:spcPts val="0"/>
              </a:spcAft>
              <a:defRPr/>
            </a:pPr>
            <a:r>
              <a:rPr lang="pl-PL">
                <a:solidFill>
                  <a:schemeClr val="tx2">
                    <a:satMod val="200000"/>
                  </a:schemeClr>
                </a:solidFill>
              </a:rPr>
              <a:t>Fobie </a:t>
            </a:r>
            <a:br>
              <a:rPr lang="pl-PL">
                <a:solidFill>
                  <a:schemeClr val="tx2">
                    <a:satMod val="200000"/>
                  </a:schemeClr>
                </a:solidFill>
              </a:rPr>
            </a:br>
            <a:r>
              <a:rPr lang="en-US" b="1" i="1">
                <a:solidFill>
                  <a:schemeClr val="tx2">
                    <a:satMod val="200000"/>
                  </a:schemeClr>
                </a:solidFill>
              </a:rPr>
              <a:t>Ve</a:t>
            </a:r>
            <a:r>
              <a:rPr lang="pl-PL" b="1" i="1">
                <a:solidFill>
                  <a:schemeClr val="tx2">
                    <a:satMod val="200000"/>
                  </a:schemeClr>
                </a:solidFill>
              </a:rPr>
              <a:t>rtigo</a:t>
            </a:r>
          </a:p>
        </p:txBody>
      </p:sp>
      <p:sp>
        <p:nvSpPr>
          <p:cNvPr id="31747" name="Symbol zastępczy numeru slajdu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40ADEAC-FA1B-4BD5-984C-1EE7F8B2824D}" type="slidenum">
              <a:rPr lang="pl-PL" smtClean="0"/>
              <a:pPr/>
              <a:t>63</a:t>
            </a:fld>
            <a:endParaRPr lang="pl-PL"/>
          </a:p>
        </p:txBody>
      </p:sp>
      <p:pic>
        <p:nvPicPr>
          <p:cNvPr id="31748" name="Picture 7" descr="D:\Dokumenty\!Prace\Slides\Janssen Cilag\materiały do ppt J-C\vertigo.jpg"/>
          <p:cNvPicPr>
            <a:picLocks noChangeAspect="1" noChangeArrowheads="1"/>
          </p:cNvPicPr>
          <p:nvPr/>
        </p:nvPicPr>
        <p:blipFill>
          <a:blip r:embed="rId3"/>
          <a:srcRect/>
          <a:stretch>
            <a:fillRect/>
          </a:stretch>
        </p:blipFill>
        <p:spPr bwMode="auto">
          <a:xfrm>
            <a:off x="3903663" y="566738"/>
            <a:ext cx="3711575" cy="521335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17500" y="52388"/>
            <a:ext cx="8637588" cy="1431925"/>
          </a:xfrm>
        </p:spPr>
        <p:txBody>
          <a:bodyPr/>
          <a:lstStyle/>
          <a:p>
            <a:pPr eaLnBrk="1" fontAlgn="auto" hangingPunct="1">
              <a:spcAft>
                <a:spcPts val="0"/>
              </a:spcAft>
              <a:defRPr/>
            </a:pPr>
            <a:r>
              <a:rPr lang="pl-PL">
                <a:solidFill>
                  <a:schemeClr val="tx2">
                    <a:satMod val="200000"/>
                  </a:schemeClr>
                </a:solidFill>
              </a:rPr>
              <a:t>OCD</a:t>
            </a:r>
            <a:br>
              <a:rPr lang="pl-PL">
                <a:solidFill>
                  <a:schemeClr val="tx2">
                    <a:satMod val="200000"/>
                  </a:schemeClr>
                </a:solidFill>
              </a:rPr>
            </a:br>
            <a:r>
              <a:rPr lang="en-US" b="1" i="1">
                <a:solidFill>
                  <a:schemeClr val="tx2">
                    <a:satMod val="200000"/>
                  </a:schemeClr>
                </a:solidFill>
                <a:cs typeface="Arial" charset="0"/>
              </a:rPr>
              <a:t>As Good As It Gets  </a:t>
            </a:r>
            <a:endParaRPr lang="pl-PL" b="1" i="1">
              <a:solidFill>
                <a:schemeClr val="tx2">
                  <a:satMod val="200000"/>
                </a:schemeClr>
              </a:solidFill>
              <a:cs typeface="Arial" charset="0"/>
            </a:endParaRPr>
          </a:p>
        </p:txBody>
      </p:sp>
      <p:sp>
        <p:nvSpPr>
          <p:cNvPr id="32771" name="Symbol zastępczy numeru slajdu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8F92246-F2D6-4A9E-AAA3-CB89257DBCF8}" type="slidenum">
              <a:rPr lang="pl-PL" smtClean="0"/>
              <a:pPr/>
              <a:t>64</a:t>
            </a:fld>
            <a:endParaRPr lang="pl-PL"/>
          </a:p>
        </p:txBody>
      </p:sp>
      <p:grpSp>
        <p:nvGrpSpPr>
          <p:cNvPr id="2" name="Group 6"/>
          <p:cNvGrpSpPr>
            <a:grpSpLocks/>
          </p:cNvGrpSpPr>
          <p:nvPr/>
        </p:nvGrpSpPr>
        <p:grpSpPr bwMode="auto">
          <a:xfrm>
            <a:off x="0" y="1885950"/>
            <a:ext cx="9144000" cy="3003550"/>
            <a:chOff x="0" y="0"/>
            <a:chExt cx="5760" cy="1892"/>
          </a:xfrm>
        </p:grpSpPr>
        <p:sp>
          <p:nvSpPr>
            <p:cNvPr id="32774" name="Rectangle 5"/>
            <p:cNvSpPr>
              <a:spLocks noChangeArrowheads="1"/>
            </p:cNvSpPr>
            <p:nvPr/>
          </p:nvSpPr>
          <p:spPr bwMode="auto">
            <a:xfrm>
              <a:off x="0" y="0"/>
              <a:ext cx="5760" cy="1892"/>
            </a:xfrm>
            <a:prstGeom prst="rect">
              <a:avLst/>
            </a:prstGeom>
            <a:solidFill>
              <a:srgbClr val="FFFFFF"/>
            </a:solidFill>
            <a:ln w="12700" cap="sq">
              <a:noFill/>
              <a:miter lim="800000"/>
              <a:headEnd type="none" w="sm" len="sm"/>
              <a:tailEnd type="none" w="sm" len="sm"/>
            </a:ln>
          </p:spPr>
          <p:txBody>
            <a:bodyPr wrap="none"/>
            <a:lstStyle/>
            <a:p>
              <a:endParaRPr lang="pl-PL"/>
            </a:p>
          </p:txBody>
        </p:sp>
        <p:sp>
          <p:nvSpPr>
            <p:cNvPr id="32775" name="Rectangle 3"/>
            <p:cNvSpPr>
              <a:spLocks noChangeArrowheads="1"/>
            </p:cNvSpPr>
            <p:nvPr/>
          </p:nvSpPr>
          <p:spPr bwMode="auto">
            <a:xfrm>
              <a:off x="0" y="0"/>
              <a:ext cx="5760" cy="1892"/>
            </a:xfrm>
            <a:prstGeom prst="rect">
              <a:avLst/>
            </a:prstGeom>
            <a:solidFill>
              <a:srgbClr val="FFFFFF"/>
            </a:solidFill>
            <a:ln w="12700" cap="sq">
              <a:noFill/>
              <a:miter lim="800000"/>
              <a:headEnd type="none" w="sm" len="sm"/>
              <a:tailEnd type="none" w="sm" len="sm"/>
            </a:ln>
          </p:spPr>
          <p:txBody>
            <a:bodyPr/>
            <a:lstStyle/>
            <a:p>
              <a:pPr algn="ctr"/>
              <a:r>
                <a:rPr lang="pl-PL" sz="2400">
                  <a:latin typeface="Arial" charset="0"/>
                </a:rPr>
                <a:t>  </a:t>
              </a:r>
              <a:r>
                <a:rPr lang="pl-PL" sz="19100">
                  <a:latin typeface="Arial" charset="0"/>
                </a:rPr>
                <a:t> </a:t>
              </a:r>
              <a:r>
                <a:rPr lang="pl-PL" sz="2400">
                  <a:latin typeface="Arial" charset="0"/>
                </a:rPr>
                <a:t>                                                           </a:t>
              </a:r>
            </a:p>
          </p:txBody>
        </p:sp>
      </p:grpSp>
      <p:pic>
        <p:nvPicPr>
          <p:cNvPr id="32773" name="Picture 7" descr="Melvin &amp; Verdell"/>
          <p:cNvPicPr>
            <a:picLocks noChangeAspect="1" noChangeArrowheads="1"/>
          </p:cNvPicPr>
          <p:nvPr/>
        </p:nvPicPr>
        <p:blipFill>
          <a:blip r:embed="rId3"/>
          <a:srcRect/>
          <a:stretch>
            <a:fillRect/>
          </a:stretch>
        </p:blipFill>
        <p:spPr bwMode="auto">
          <a:xfrm>
            <a:off x="762000" y="1752600"/>
            <a:ext cx="8001000" cy="4525963"/>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17500" y="52388"/>
            <a:ext cx="8637588" cy="1431925"/>
          </a:xfrm>
        </p:spPr>
        <p:txBody>
          <a:bodyPr/>
          <a:lstStyle/>
          <a:p>
            <a:pPr eaLnBrk="1" fontAlgn="auto" hangingPunct="1">
              <a:spcAft>
                <a:spcPts val="0"/>
              </a:spcAft>
              <a:defRPr/>
            </a:pPr>
            <a:r>
              <a:rPr lang="pl-PL" dirty="0">
                <a:solidFill>
                  <a:schemeClr val="tx2">
                    <a:satMod val="200000"/>
                  </a:schemeClr>
                </a:solidFill>
              </a:rPr>
              <a:t>LĘK PANICZNY</a:t>
            </a:r>
            <a:br>
              <a:rPr lang="pl-PL" dirty="0">
                <a:solidFill>
                  <a:schemeClr val="tx2">
                    <a:satMod val="200000"/>
                  </a:schemeClr>
                </a:solidFill>
              </a:rPr>
            </a:br>
            <a:r>
              <a:rPr lang="pl-PL" b="1" i="1" dirty="0" err="1">
                <a:solidFill>
                  <a:schemeClr val="tx2">
                    <a:satMod val="200000"/>
                  </a:schemeClr>
                </a:solidFill>
                <a:cs typeface="Arial" charset="0"/>
              </a:rPr>
              <a:t>Analy</a:t>
            </a:r>
            <a:r>
              <a:rPr lang="pl-PL" b="1" i="1" dirty="0" err="1">
                <a:solidFill>
                  <a:schemeClr val="tx2">
                    <a:satMod val="200000"/>
                  </a:schemeClr>
                </a:solidFill>
              </a:rPr>
              <a:t>z</a:t>
            </a:r>
            <a:r>
              <a:rPr lang="pl-PL" b="1" i="1" dirty="0" err="1">
                <a:solidFill>
                  <a:schemeClr val="tx2">
                    <a:satMod val="200000"/>
                  </a:schemeClr>
                </a:solidFill>
                <a:cs typeface="Arial" charset="0"/>
              </a:rPr>
              <a:t>e</a:t>
            </a:r>
            <a:r>
              <a:rPr lang="pl-PL" b="1" i="1" dirty="0">
                <a:solidFill>
                  <a:schemeClr val="tx2">
                    <a:satMod val="200000"/>
                  </a:schemeClr>
                </a:solidFill>
                <a:cs typeface="Arial" charset="0"/>
              </a:rPr>
              <a:t> </a:t>
            </a:r>
            <a:r>
              <a:rPr lang="pl-PL" b="1" i="1" dirty="0" err="1">
                <a:solidFill>
                  <a:schemeClr val="tx2">
                    <a:satMod val="200000"/>
                  </a:schemeClr>
                </a:solidFill>
                <a:cs typeface="Arial" charset="0"/>
              </a:rPr>
              <a:t>Th</a:t>
            </a:r>
            <a:r>
              <a:rPr lang="pl-PL" b="1" i="1" dirty="0" err="1">
                <a:solidFill>
                  <a:schemeClr val="tx2">
                    <a:satMod val="200000"/>
                  </a:schemeClr>
                </a:solidFill>
              </a:rPr>
              <a:t>is</a:t>
            </a:r>
            <a:r>
              <a:rPr lang="pl-PL" dirty="0">
                <a:solidFill>
                  <a:schemeClr val="tx2">
                    <a:satMod val="200000"/>
                  </a:schemeClr>
                </a:solidFill>
              </a:rPr>
              <a:t> , </a:t>
            </a:r>
            <a:r>
              <a:rPr lang="pl-PL" dirty="0" err="1">
                <a:solidFill>
                  <a:schemeClr val="tx2">
                    <a:satMod val="200000"/>
                  </a:schemeClr>
                </a:solidFill>
              </a:rPr>
              <a:t>Analyze</a:t>
            </a:r>
            <a:r>
              <a:rPr lang="pl-PL" dirty="0">
                <a:solidFill>
                  <a:schemeClr val="tx2">
                    <a:satMod val="200000"/>
                  </a:schemeClr>
                </a:solidFill>
              </a:rPr>
              <a:t> </a:t>
            </a:r>
            <a:r>
              <a:rPr lang="pl-PL" dirty="0" err="1">
                <a:solidFill>
                  <a:schemeClr val="tx2">
                    <a:satMod val="200000"/>
                  </a:schemeClr>
                </a:solidFill>
              </a:rPr>
              <a:t>That</a:t>
            </a:r>
            <a:endParaRPr lang="pl-PL" b="1" i="1" dirty="0">
              <a:solidFill>
                <a:schemeClr val="tx2">
                  <a:satMod val="200000"/>
                </a:schemeClr>
              </a:solidFill>
              <a:cs typeface="Arial" charset="0"/>
            </a:endParaRPr>
          </a:p>
        </p:txBody>
      </p:sp>
      <p:sp>
        <p:nvSpPr>
          <p:cNvPr id="33795" name="Symbol zastępczy numeru slajdu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74D0DD4-DFF0-4C6C-94D5-DE0EDBC5F744}" type="slidenum">
              <a:rPr lang="pl-PL" smtClean="0"/>
              <a:pPr/>
              <a:t>65</a:t>
            </a:fld>
            <a:endParaRPr lang="pl-PL"/>
          </a:p>
        </p:txBody>
      </p:sp>
      <p:grpSp>
        <p:nvGrpSpPr>
          <p:cNvPr id="2" name="Group 6"/>
          <p:cNvGrpSpPr>
            <a:grpSpLocks/>
          </p:cNvGrpSpPr>
          <p:nvPr/>
        </p:nvGrpSpPr>
        <p:grpSpPr bwMode="auto">
          <a:xfrm>
            <a:off x="0" y="1697038"/>
            <a:ext cx="9144000" cy="3368675"/>
            <a:chOff x="0" y="0"/>
            <a:chExt cx="5760" cy="2122"/>
          </a:xfrm>
        </p:grpSpPr>
        <p:sp>
          <p:nvSpPr>
            <p:cNvPr id="33798" name="Rectangle 5"/>
            <p:cNvSpPr>
              <a:spLocks noChangeArrowheads="1"/>
            </p:cNvSpPr>
            <p:nvPr/>
          </p:nvSpPr>
          <p:spPr bwMode="auto">
            <a:xfrm>
              <a:off x="0" y="0"/>
              <a:ext cx="5760" cy="2122"/>
            </a:xfrm>
            <a:prstGeom prst="rect">
              <a:avLst/>
            </a:prstGeom>
            <a:solidFill>
              <a:srgbClr val="FFFFFF"/>
            </a:solidFill>
            <a:ln w="12700" cap="sq">
              <a:noFill/>
              <a:miter lim="800000"/>
              <a:headEnd type="none" w="sm" len="sm"/>
              <a:tailEnd type="none" w="sm" len="sm"/>
            </a:ln>
          </p:spPr>
          <p:txBody>
            <a:bodyPr wrap="none"/>
            <a:lstStyle/>
            <a:p>
              <a:endParaRPr lang="pl-PL"/>
            </a:p>
          </p:txBody>
        </p:sp>
        <p:sp>
          <p:nvSpPr>
            <p:cNvPr id="33799" name="Rectangle 3"/>
            <p:cNvSpPr>
              <a:spLocks noChangeArrowheads="1"/>
            </p:cNvSpPr>
            <p:nvPr/>
          </p:nvSpPr>
          <p:spPr bwMode="auto">
            <a:xfrm>
              <a:off x="0" y="0"/>
              <a:ext cx="5760" cy="2122"/>
            </a:xfrm>
            <a:prstGeom prst="rect">
              <a:avLst/>
            </a:prstGeom>
            <a:solidFill>
              <a:srgbClr val="FFFFFF"/>
            </a:solidFill>
            <a:ln w="12700" cap="sq">
              <a:noFill/>
              <a:miter lim="800000"/>
              <a:headEnd type="none" w="sm" len="sm"/>
              <a:tailEnd type="none" w="sm" len="sm"/>
            </a:ln>
          </p:spPr>
          <p:txBody>
            <a:bodyPr/>
            <a:lstStyle/>
            <a:p>
              <a:pPr algn="ctr"/>
              <a:r>
                <a:rPr lang="pl-PL" sz="2400">
                  <a:latin typeface="Arial" charset="0"/>
                </a:rPr>
                <a:t>  </a:t>
              </a:r>
              <a:r>
                <a:rPr lang="pl-PL" sz="21500">
                  <a:latin typeface="Arial" charset="0"/>
                </a:rPr>
                <a:t> </a:t>
              </a:r>
              <a:r>
                <a:rPr lang="pl-PL" sz="2400">
                  <a:latin typeface="Arial" charset="0"/>
                </a:rPr>
                <a:t>                                                                  </a:t>
              </a:r>
            </a:p>
          </p:txBody>
        </p:sp>
      </p:grpSp>
      <p:pic>
        <p:nvPicPr>
          <p:cNvPr id="33797" name="Picture 7" descr="(L-R) BILLY CRYSTAL and ROBERT DE NIRO in Warner Bros. Pictures' comedy &quot;Analyze That.&quot; "/>
          <p:cNvPicPr>
            <a:picLocks noChangeAspect="1" noChangeArrowheads="1"/>
          </p:cNvPicPr>
          <p:nvPr/>
        </p:nvPicPr>
        <p:blipFill>
          <a:blip r:embed="rId3"/>
          <a:srcRect/>
          <a:stretch>
            <a:fillRect/>
          </a:stretch>
        </p:blipFill>
        <p:spPr bwMode="auto">
          <a:xfrm>
            <a:off x="762000" y="1676400"/>
            <a:ext cx="6819900" cy="4532313"/>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6BF892-F1B6-4D27-9A50-C99C1C57DA1B}"/>
              </a:ext>
            </a:extLst>
          </p:cNvPr>
          <p:cNvSpPr>
            <a:spLocks noGrp="1"/>
          </p:cNvSpPr>
          <p:nvPr>
            <p:ph type="title"/>
          </p:nvPr>
        </p:nvSpPr>
        <p:spPr>
          <a:xfrm>
            <a:off x="179512" y="-830412"/>
            <a:ext cx="8534400" cy="1660823"/>
          </a:xfrm>
        </p:spPr>
        <p:txBody>
          <a:bodyPr/>
          <a:lstStyle/>
          <a:p>
            <a:r>
              <a:rPr lang="pl-PL" dirty="0"/>
              <a:t>Jak zostać królem?</a:t>
            </a:r>
          </a:p>
        </p:txBody>
      </p:sp>
      <p:sp>
        <p:nvSpPr>
          <p:cNvPr id="3" name="Symbol zastępczy numeru slajdu 2">
            <a:extLst>
              <a:ext uri="{FF2B5EF4-FFF2-40B4-BE49-F238E27FC236}">
                <a16:creationId xmlns:a16="http://schemas.microsoft.com/office/drawing/2014/main" id="{690AB471-5A8B-431E-90D5-B6522CB970E8}"/>
              </a:ext>
            </a:extLst>
          </p:cNvPr>
          <p:cNvSpPr>
            <a:spLocks noGrp="1"/>
          </p:cNvSpPr>
          <p:nvPr>
            <p:ph type="sldNum" sz="quarter" idx="12"/>
          </p:nvPr>
        </p:nvSpPr>
        <p:spPr/>
        <p:txBody>
          <a:bodyPr/>
          <a:lstStyle/>
          <a:p>
            <a:fld id="{ADFFE2DD-3968-436B-84A6-141A90520AA0}" type="slidenum">
              <a:rPr lang="pl-PL" smtClean="0"/>
              <a:pPr/>
              <a:t>66</a:t>
            </a:fld>
            <a:endParaRPr lang="pl-PL"/>
          </a:p>
        </p:txBody>
      </p:sp>
      <p:pic>
        <p:nvPicPr>
          <p:cNvPr id="5" name="Obraz 4">
            <a:extLst>
              <a:ext uri="{FF2B5EF4-FFF2-40B4-BE49-F238E27FC236}">
                <a16:creationId xmlns:a16="http://schemas.microsoft.com/office/drawing/2014/main" id="{3A0DCB6D-7D34-4CBB-A827-A70F7C236078}"/>
              </a:ext>
            </a:extLst>
          </p:cNvPr>
          <p:cNvPicPr>
            <a:picLocks noChangeAspect="1"/>
          </p:cNvPicPr>
          <p:nvPr/>
        </p:nvPicPr>
        <p:blipFill>
          <a:blip r:embed="rId2"/>
          <a:stretch>
            <a:fillRect/>
          </a:stretch>
        </p:blipFill>
        <p:spPr>
          <a:xfrm>
            <a:off x="285750" y="1196752"/>
            <a:ext cx="8572500" cy="5089748"/>
          </a:xfrm>
          <a:prstGeom prst="rect">
            <a:avLst/>
          </a:prstGeom>
        </p:spPr>
      </p:pic>
    </p:spTree>
    <p:extLst>
      <p:ext uri="{BB962C8B-B14F-4D97-AF65-F5344CB8AC3E}">
        <p14:creationId xmlns:p14="http://schemas.microsoft.com/office/powerpoint/2010/main" val="3471902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ymbol zastępczy numeru slajdu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normAutofit/>
          </a:bodyPr>
          <a:lstStyle/>
          <a:p>
            <a:fld id="{5556BD38-0EB2-4175-A3AA-3E2A5F7B9C6A}" type="slidenum">
              <a:rPr lang="pl-PL" smtClean="0"/>
              <a:pPr/>
              <a:t>67</a:t>
            </a:fld>
            <a:endParaRPr lang="pl-PL"/>
          </a:p>
        </p:txBody>
      </p:sp>
      <p:sp>
        <p:nvSpPr>
          <p:cNvPr id="88066" name="Rectangle 2"/>
          <p:cNvSpPr>
            <a:spLocks noGrp="1" noChangeArrowheads="1"/>
          </p:cNvSpPr>
          <p:nvPr>
            <p:ph type="title"/>
          </p:nvPr>
        </p:nvSpPr>
        <p:spPr>
          <a:xfrm>
            <a:off x="914400" y="512763"/>
            <a:ext cx="7772400" cy="914400"/>
          </a:xfrm>
        </p:spPr>
        <p:txBody>
          <a:bodyPr/>
          <a:lstStyle/>
          <a:p>
            <a:pPr eaLnBrk="1" fontAlgn="auto" hangingPunct="1">
              <a:spcAft>
                <a:spcPts val="0"/>
              </a:spcAft>
              <a:defRPr/>
            </a:pPr>
            <a:r>
              <a:rPr lang="pl-PL" dirty="0">
                <a:solidFill>
                  <a:schemeClr val="tx2">
                    <a:satMod val="200000"/>
                  </a:schemeClr>
                </a:solidFill>
              </a:rPr>
              <a:t>Zaburzenia </a:t>
            </a:r>
            <a:r>
              <a:rPr lang="pl-PL" dirty="0" err="1">
                <a:solidFill>
                  <a:schemeClr val="tx2">
                    <a:satMod val="200000"/>
                  </a:schemeClr>
                </a:solidFill>
              </a:rPr>
              <a:t>neurokognitywne</a:t>
            </a:r>
            <a:endParaRPr lang="pl-PL" dirty="0">
              <a:solidFill>
                <a:schemeClr val="tx2">
                  <a:satMod val="200000"/>
                </a:scheme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ymbol zastępczy numeru slajdu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normAutofit/>
          </a:bodyPr>
          <a:lstStyle/>
          <a:p>
            <a:fld id="{A070E774-BDB4-4A27-B008-DDF182C96261}" type="slidenum">
              <a:rPr lang="pl-PL" smtClean="0"/>
              <a:pPr/>
              <a:t>68</a:t>
            </a:fld>
            <a:endParaRPr lang="pl-PL"/>
          </a:p>
        </p:txBody>
      </p:sp>
      <p:sp>
        <p:nvSpPr>
          <p:cNvPr id="54274" name="Rectangle 2"/>
          <p:cNvSpPr>
            <a:spLocks noGrp="1" noChangeArrowheads="1"/>
          </p:cNvSpPr>
          <p:nvPr>
            <p:ph type="title"/>
          </p:nvPr>
        </p:nvSpPr>
        <p:spPr/>
        <p:txBody>
          <a:bodyPr>
            <a:normAutofit fontScale="90000"/>
          </a:bodyPr>
          <a:lstStyle/>
          <a:p>
            <a:pPr eaLnBrk="1" fontAlgn="auto" hangingPunct="1">
              <a:spcAft>
                <a:spcPts val="0"/>
              </a:spcAft>
              <a:defRPr/>
            </a:pPr>
            <a:r>
              <a:rPr lang="pl-PL" sz="3600" dirty="0">
                <a:solidFill>
                  <a:schemeClr val="tx2">
                    <a:satMod val="200000"/>
                  </a:schemeClr>
                </a:solidFill>
                <a:latin typeface="Courier New" pitchFamily="49" charset="0"/>
              </a:rPr>
              <a:t>Zaburzenia </a:t>
            </a:r>
            <a:r>
              <a:rPr lang="pl-PL" sz="3600" dirty="0" err="1">
                <a:solidFill>
                  <a:schemeClr val="tx2">
                    <a:satMod val="200000"/>
                  </a:schemeClr>
                </a:solidFill>
                <a:latin typeface="Courier New" pitchFamily="49" charset="0"/>
              </a:rPr>
              <a:t>neurokognitywne</a:t>
            </a:r>
            <a:r>
              <a:rPr lang="pl-PL" sz="3600" dirty="0">
                <a:solidFill>
                  <a:schemeClr val="tx2">
                    <a:satMod val="200000"/>
                  </a:schemeClr>
                </a:solidFill>
                <a:latin typeface="Courier New" pitchFamily="49" charset="0"/>
              </a:rPr>
              <a:t>  i </a:t>
            </a:r>
            <a:r>
              <a:rPr lang="pl-PL" sz="3600" dirty="0" err="1">
                <a:solidFill>
                  <a:schemeClr val="tx2">
                    <a:satMod val="200000"/>
                  </a:schemeClr>
                </a:solidFill>
                <a:latin typeface="Courier New" pitchFamily="49" charset="0"/>
              </a:rPr>
              <a:t>pedopsychiatria</a:t>
            </a:r>
            <a:endParaRPr lang="pl-PL" sz="3600" dirty="0">
              <a:solidFill>
                <a:schemeClr val="tx2">
                  <a:satMod val="200000"/>
                </a:schemeClr>
              </a:solidFill>
              <a:latin typeface="Courier New" pitchFamily="49" charset="0"/>
            </a:endParaRPr>
          </a:p>
        </p:txBody>
      </p:sp>
      <p:sp>
        <p:nvSpPr>
          <p:cNvPr id="54275" name="Rectangle 3"/>
          <p:cNvSpPr>
            <a:spLocks noGrp="1" noChangeArrowheads="1"/>
          </p:cNvSpPr>
          <p:nvPr>
            <p:ph type="body" idx="1"/>
          </p:nvPr>
        </p:nvSpPr>
        <p:spPr/>
        <p:txBody>
          <a:bodyPr>
            <a:normAutofit/>
          </a:bodyPr>
          <a:lstStyle/>
          <a:p>
            <a:pPr marL="411480" eaLnBrk="1" fontAlgn="auto" hangingPunct="1">
              <a:lnSpc>
                <a:spcPct val="90000"/>
              </a:lnSpc>
              <a:spcAft>
                <a:spcPts val="0"/>
              </a:spcAft>
              <a:buFont typeface="Wingdings"/>
              <a:buChar char=""/>
              <a:defRPr/>
            </a:pPr>
            <a:r>
              <a:rPr lang="pl-PL" sz="2800" i="1" dirty="0">
                <a:latin typeface="Courier New" pitchFamily="49" charset="0"/>
              </a:rPr>
              <a:t>50 pierwszych randek</a:t>
            </a:r>
            <a:r>
              <a:rPr lang="pl-PL" sz="2800" dirty="0">
                <a:latin typeface="Courier New" pitchFamily="49" charset="0"/>
              </a:rPr>
              <a:t> – zaburzenia LTM</a:t>
            </a:r>
          </a:p>
          <a:p>
            <a:pPr marL="411480" eaLnBrk="1" fontAlgn="auto" hangingPunct="1">
              <a:lnSpc>
                <a:spcPct val="90000"/>
              </a:lnSpc>
              <a:spcAft>
                <a:spcPts val="0"/>
              </a:spcAft>
              <a:buFont typeface="Wingdings"/>
              <a:buChar char=""/>
              <a:defRPr/>
            </a:pPr>
            <a:r>
              <a:rPr lang="pl-PL" sz="2800" i="1" dirty="0">
                <a:latin typeface="Courier New" pitchFamily="49" charset="0"/>
              </a:rPr>
              <a:t>Miasto Boga</a:t>
            </a:r>
            <a:r>
              <a:rPr lang="pl-PL" sz="2800" dirty="0">
                <a:latin typeface="Courier New" pitchFamily="49" charset="0"/>
              </a:rPr>
              <a:t> (2003) – zaburzenia zachowania z dobrą socjalizacją</a:t>
            </a:r>
          </a:p>
          <a:p>
            <a:pPr marL="411480" eaLnBrk="1" fontAlgn="auto" hangingPunct="1">
              <a:lnSpc>
                <a:spcPct val="90000"/>
              </a:lnSpc>
              <a:spcAft>
                <a:spcPts val="0"/>
              </a:spcAft>
              <a:buFont typeface="Wingdings"/>
              <a:buChar char=""/>
              <a:defRPr/>
            </a:pPr>
            <a:r>
              <a:rPr lang="pl-PL" sz="2800" i="1" dirty="0">
                <a:latin typeface="Courier New" pitchFamily="49" charset="0"/>
              </a:rPr>
              <a:t>Słoń</a:t>
            </a:r>
            <a:r>
              <a:rPr lang="pl-PL" sz="2800" dirty="0">
                <a:latin typeface="Courier New" pitchFamily="49" charset="0"/>
              </a:rPr>
              <a:t> (2003) – po prostu o </a:t>
            </a:r>
            <a:r>
              <a:rPr lang="pl-PL" sz="2800" dirty="0" err="1">
                <a:latin typeface="Courier New" pitchFamily="49" charset="0"/>
              </a:rPr>
              <a:t>Columbine</a:t>
            </a:r>
            <a:endParaRPr lang="pl-PL" sz="2800" dirty="0">
              <a:latin typeface="Courier New" pitchFamily="49" charset="0"/>
            </a:endParaRPr>
          </a:p>
          <a:p>
            <a:pPr marL="411480" eaLnBrk="1" fontAlgn="auto" hangingPunct="1">
              <a:lnSpc>
                <a:spcPct val="90000"/>
              </a:lnSpc>
              <a:spcAft>
                <a:spcPts val="0"/>
              </a:spcAft>
              <a:buFont typeface="Wingdings"/>
              <a:buChar char=""/>
              <a:defRPr/>
            </a:pPr>
            <a:r>
              <a:rPr lang="pl-PL" sz="2800" i="1" dirty="0">
                <a:latin typeface="Courier New" pitchFamily="49" charset="0"/>
              </a:rPr>
              <a:t>Wioska</a:t>
            </a:r>
            <a:r>
              <a:rPr lang="pl-PL" sz="2800" dirty="0">
                <a:latin typeface="Courier New" pitchFamily="49" charset="0"/>
              </a:rPr>
              <a:t> (2004) – upośledzenie umysłowe</a:t>
            </a:r>
          </a:p>
          <a:p>
            <a:pPr marL="411480" eaLnBrk="1" fontAlgn="auto" hangingPunct="1">
              <a:lnSpc>
                <a:spcPct val="90000"/>
              </a:lnSpc>
              <a:spcAft>
                <a:spcPts val="0"/>
              </a:spcAft>
              <a:buFont typeface="Wingdings"/>
              <a:buChar char=""/>
              <a:defRPr/>
            </a:pPr>
            <a:r>
              <a:rPr lang="pl-PL" sz="2800" i="1" dirty="0">
                <a:latin typeface="Courier New" pitchFamily="49" charset="0"/>
              </a:rPr>
              <a:t>Człowiek bez przeszłości</a:t>
            </a:r>
            <a:r>
              <a:rPr lang="pl-PL" sz="2800" dirty="0">
                <a:latin typeface="Courier New" pitchFamily="49" charset="0"/>
              </a:rPr>
              <a:t> (2002) – amnezja pourazowa</a:t>
            </a:r>
          </a:p>
          <a:p>
            <a:pPr marL="411480" eaLnBrk="1" fontAlgn="auto" hangingPunct="1">
              <a:lnSpc>
                <a:spcPct val="90000"/>
              </a:lnSpc>
              <a:spcAft>
                <a:spcPts val="0"/>
              </a:spcAft>
              <a:buFont typeface="Wingdings"/>
              <a:buChar char=""/>
              <a:defRPr/>
            </a:pPr>
            <a:r>
              <a:rPr lang="pl-PL" sz="2800" i="1" dirty="0">
                <a:latin typeface="Courier New" pitchFamily="49" charset="0"/>
              </a:rPr>
              <a:t>Pamięć</a:t>
            </a:r>
          </a:p>
          <a:p>
            <a:pPr marL="411480" eaLnBrk="1" fontAlgn="auto" hangingPunct="1">
              <a:lnSpc>
                <a:spcPct val="90000"/>
              </a:lnSpc>
              <a:spcAft>
                <a:spcPts val="0"/>
              </a:spcAft>
              <a:buFont typeface="Wingdings"/>
              <a:buChar char=""/>
              <a:defRPr/>
            </a:pPr>
            <a:r>
              <a:rPr lang="pl-PL" sz="2800" i="1" dirty="0">
                <a:latin typeface="Courier New" pitchFamily="49" charset="0"/>
              </a:rPr>
              <a:t>Przebudzenia </a:t>
            </a:r>
            <a:r>
              <a:rPr lang="pl-PL" sz="2800" dirty="0">
                <a:latin typeface="Courier New" pitchFamily="49" charset="0"/>
              </a:rPr>
              <a:t> </a:t>
            </a:r>
          </a:p>
          <a:p>
            <a:pPr marL="411480" eaLnBrk="1" fontAlgn="auto" hangingPunct="1">
              <a:lnSpc>
                <a:spcPct val="90000"/>
              </a:lnSpc>
              <a:spcAft>
                <a:spcPts val="0"/>
              </a:spcAft>
              <a:buFont typeface="Wingdings"/>
              <a:buChar char=""/>
              <a:defRPr/>
            </a:pPr>
            <a:r>
              <a:rPr lang="pl-PL" sz="2800" i="1" dirty="0">
                <a:latin typeface="Courier New" pitchFamily="49" charset="0"/>
              </a:rPr>
              <a:t>Memento </a:t>
            </a:r>
            <a:r>
              <a:rPr lang="pl-PL" sz="2800" dirty="0">
                <a:latin typeface="Courier New" pitchFamily="49" charset="0"/>
              </a:rPr>
              <a:t> (2001) – </a:t>
            </a:r>
            <a:r>
              <a:rPr lang="pl-PL" sz="2800" dirty="0" err="1">
                <a:latin typeface="Courier New" pitchFamily="49" charset="0"/>
              </a:rPr>
              <a:t>j.o</a:t>
            </a:r>
            <a:r>
              <a:rPr lang="pl-PL" sz="2800" dirty="0">
                <a:latin typeface="Courier New" pitchFamily="49" charset="0"/>
              </a:rPr>
              <a:t>.</a:t>
            </a:r>
          </a:p>
          <a:p>
            <a:pPr marL="411480" eaLnBrk="1" fontAlgn="auto" hangingPunct="1">
              <a:lnSpc>
                <a:spcPct val="90000"/>
              </a:lnSpc>
              <a:spcAft>
                <a:spcPts val="0"/>
              </a:spcAft>
              <a:buFontTx/>
              <a:buNone/>
              <a:defRPr/>
            </a:pPr>
            <a:endParaRPr lang="pl-PL" sz="2800" dirty="0">
              <a:latin typeface="Courier New" pitchFamily="49" charset="0"/>
            </a:endParaRPr>
          </a:p>
          <a:p>
            <a:pPr marL="411480" eaLnBrk="1" fontAlgn="auto" hangingPunct="1">
              <a:lnSpc>
                <a:spcPct val="90000"/>
              </a:lnSpc>
              <a:spcAft>
                <a:spcPts val="0"/>
              </a:spcAft>
              <a:buFont typeface="Wingdings"/>
              <a:buChar char=""/>
              <a:defRPr/>
            </a:pPr>
            <a:endParaRPr lang="pl-PL" sz="2800" dirty="0">
              <a:latin typeface="Courier New" pitchFamily="49" charset="0"/>
            </a:endParaRPr>
          </a:p>
          <a:p>
            <a:pPr marL="411480" eaLnBrk="1" fontAlgn="auto" hangingPunct="1">
              <a:lnSpc>
                <a:spcPct val="90000"/>
              </a:lnSpc>
              <a:spcAft>
                <a:spcPts val="0"/>
              </a:spcAft>
              <a:buFont typeface="Wingdings"/>
              <a:buChar char=""/>
              <a:defRPr/>
            </a:pPr>
            <a:endParaRPr lang="pl-PL" sz="2800" dirty="0">
              <a:latin typeface="Courier New" pitchFamily="49"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3"/>
          <p:cNvSpPr>
            <a:spLocks noGrp="1"/>
          </p:cNvSpPr>
          <p:nvPr>
            <p:ph type="sldNum" sz="quarter" idx="12"/>
          </p:nvPr>
        </p:nvSpPr>
        <p:spPr/>
        <p:txBody>
          <a:bodyPr/>
          <a:lstStyle/>
          <a:p>
            <a:fld id="{3D17F9FD-3ED6-490E-BB16-07A38F9AFBB5}" type="slidenum">
              <a:rPr lang="pl-PL"/>
              <a:pPr/>
              <a:t>69</a:t>
            </a:fld>
            <a:endParaRPr lang="pl-PL"/>
          </a:p>
        </p:txBody>
      </p:sp>
      <p:pic>
        <p:nvPicPr>
          <p:cNvPr id="77826" name="Picture 1026" descr="f6scan_52[1]"/>
          <p:cNvPicPr>
            <a:picLocks noChangeAspect="1" noChangeArrowheads="1"/>
          </p:cNvPicPr>
          <p:nvPr/>
        </p:nvPicPr>
        <p:blipFill>
          <a:blip r:embed="rId3"/>
          <a:srcRect/>
          <a:stretch>
            <a:fillRect/>
          </a:stretch>
        </p:blipFill>
        <p:spPr bwMode="auto">
          <a:xfrm>
            <a:off x="1547813" y="1268413"/>
            <a:ext cx="2519362" cy="1819275"/>
          </a:xfrm>
          <a:prstGeom prst="rect">
            <a:avLst/>
          </a:prstGeom>
          <a:noFill/>
        </p:spPr>
      </p:pic>
      <p:pic>
        <p:nvPicPr>
          <p:cNvPr id="77827" name="Picture 1027" descr="iris"/>
          <p:cNvPicPr>
            <a:picLocks noChangeAspect="1" noChangeArrowheads="1"/>
          </p:cNvPicPr>
          <p:nvPr/>
        </p:nvPicPr>
        <p:blipFill>
          <a:blip r:embed="rId4"/>
          <a:srcRect/>
          <a:stretch>
            <a:fillRect/>
          </a:stretch>
        </p:blipFill>
        <p:spPr bwMode="auto">
          <a:xfrm>
            <a:off x="4427538" y="3122613"/>
            <a:ext cx="3960812" cy="2695575"/>
          </a:xfrm>
          <a:prstGeom prst="rect">
            <a:avLst/>
          </a:prstGeom>
          <a:noFill/>
        </p:spPr>
      </p:pic>
      <p:sp>
        <p:nvSpPr>
          <p:cNvPr id="77828" name="Rectangle 1028"/>
          <p:cNvSpPr>
            <a:spLocks noChangeArrowheads="1"/>
          </p:cNvSpPr>
          <p:nvPr/>
        </p:nvSpPr>
        <p:spPr bwMode="auto">
          <a:xfrm>
            <a:off x="457200" y="277813"/>
            <a:ext cx="8229600" cy="1139825"/>
          </a:xfrm>
          <a:prstGeom prst="rect">
            <a:avLst/>
          </a:prstGeom>
          <a:noFill/>
          <a:ln w="9525">
            <a:noFill/>
            <a:miter lim="800000"/>
            <a:headEnd/>
            <a:tailEnd/>
          </a:ln>
          <a:effectLst/>
        </p:spPr>
        <p:txBody>
          <a:bodyPr anchor="ctr" anchorCtr="1"/>
          <a:lstStyle/>
          <a:p>
            <a:pPr algn="ctr"/>
            <a:r>
              <a:rPr lang="pl-PL" sz="4400">
                <a:solidFill>
                  <a:schemeClr val="tx2"/>
                </a:solidFill>
              </a:rPr>
              <a:t>Choroba Alzheimera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pl-PL">
                <a:latin typeface="Courier New" pitchFamily="49" charset="0"/>
              </a:rPr>
              <a:t>Zaburzenia afektywne</a:t>
            </a:r>
          </a:p>
        </p:txBody>
      </p:sp>
      <p:sp>
        <p:nvSpPr>
          <p:cNvPr id="5" name="Symbol zastępczy numeru slajdu 4"/>
          <p:cNvSpPr>
            <a:spLocks noGrp="1"/>
          </p:cNvSpPr>
          <p:nvPr>
            <p:ph type="sldNum" sz="quarter" idx="12"/>
          </p:nvPr>
        </p:nvSpPr>
        <p:spPr/>
        <p:txBody>
          <a:bodyPr/>
          <a:lstStyle/>
          <a:p>
            <a:fld id="{2E5BD45A-6D68-4B50-B004-7B8DCAB3E9CE}" type="slidenum">
              <a:rPr lang="pl-PL"/>
              <a:pPr/>
              <a:t>7</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B3A5DB63-C974-43FB-A817-96AA58BEBB83}"/>
              </a:ext>
            </a:extLst>
          </p:cNvPr>
          <p:cNvSpPr>
            <a:spLocks noGrp="1"/>
          </p:cNvSpPr>
          <p:nvPr>
            <p:ph type="title"/>
          </p:nvPr>
        </p:nvSpPr>
        <p:spPr/>
        <p:txBody>
          <a:bodyPr/>
          <a:lstStyle/>
          <a:p>
            <a:r>
              <a:rPr lang="pl-PL" dirty="0"/>
              <a:t>Daleko od niej (2006) </a:t>
            </a:r>
          </a:p>
        </p:txBody>
      </p:sp>
      <p:sp>
        <p:nvSpPr>
          <p:cNvPr id="2" name="Symbol zastępczy numeru slajdu 1">
            <a:extLst>
              <a:ext uri="{FF2B5EF4-FFF2-40B4-BE49-F238E27FC236}">
                <a16:creationId xmlns:a16="http://schemas.microsoft.com/office/drawing/2014/main" id="{3206ED93-AD6B-48C3-B274-49B43846034F}"/>
              </a:ext>
            </a:extLst>
          </p:cNvPr>
          <p:cNvSpPr>
            <a:spLocks noGrp="1"/>
          </p:cNvSpPr>
          <p:nvPr>
            <p:ph type="sldNum" sz="quarter" idx="12"/>
          </p:nvPr>
        </p:nvSpPr>
        <p:spPr/>
        <p:txBody>
          <a:bodyPr/>
          <a:lstStyle/>
          <a:p>
            <a:fld id="{3FDE1D5E-781C-4824-ADBD-41A3CD94ECFB}" type="slidenum">
              <a:rPr lang="pl-PL" smtClean="0"/>
              <a:pPr/>
              <a:t>70</a:t>
            </a:fld>
            <a:endParaRPr lang="pl-PL"/>
          </a:p>
        </p:txBody>
      </p:sp>
      <p:pic>
        <p:nvPicPr>
          <p:cNvPr id="4" name="Obraz 3">
            <a:extLst>
              <a:ext uri="{FF2B5EF4-FFF2-40B4-BE49-F238E27FC236}">
                <a16:creationId xmlns:a16="http://schemas.microsoft.com/office/drawing/2014/main" id="{E6CEFDFA-C73C-4DD5-B890-C827BC3D3EC0}"/>
              </a:ext>
            </a:extLst>
          </p:cNvPr>
          <p:cNvPicPr>
            <a:picLocks noChangeAspect="1"/>
          </p:cNvPicPr>
          <p:nvPr/>
        </p:nvPicPr>
        <p:blipFill>
          <a:blip r:embed="rId2"/>
          <a:stretch>
            <a:fillRect/>
          </a:stretch>
        </p:blipFill>
        <p:spPr>
          <a:xfrm>
            <a:off x="285750" y="1340768"/>
            <a:ext cx="8572500" cy="4945732"/>
          </a:xfrm>
          <a:prstGeom prst="rect">
            <a:avLst/>
          </a:prstGeom>
        </p:spPr>
      </p:pic>
    </p:spTree>
    <p:extLst>
      <p:ext uri="{BB962C8B-B14F-4D97-AF65-F5344CB8AC3E}">
        <p14:creationId xmlns:p14="http://schemas.microsoft.com/office/powerpoint/2010/main" val="3797285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7E4541-FE83-4EC9-8A92-F6FFDEBD498A}"/>
              </a:ext>
            </a:extLst>
          </p:cNvPr>
          <p:cNvSpPr>
            <a:spLocks noGrp="1"/>
          </p:cNvSpPr>
          <p:nvPr>
            <p:ph type="title"/>
          </p:nvPr>
        </p:nvSpPr>
        <p:spPr>
          <a:xfrm>
            <a:off x="301752" y="181707"/>
            <a:ext cx="8534400" cy="758952"/>
          </a:xfrm>
        </p:spPr>
        <p:txBody>
          <a:bodyPr/>
          <a:lstStyle/>
          <a:p>
            <a:r>
              <a:rPr lang="pl-PL" dirty="0" err="1"/>
              <a:t>Still</a:t>
            </a:r>
            <a:r>
              <a:rPr lang="pl-PL" dirty="0"/>
              <a:t> Alice </a:t>
            </a:r>
          </a:p>
        </p:txBody>
      </p:sp>
      <p:sp>
        <p:nvSpPr>
          <p:cNvPr id="3" name="Symbol zastępczy numeru slajdu 2">
            <a:extLst>
              <a:ext uri="{FF2B5EF4-FFF2-40B4-BE49-F238E27FC236}">
                <a16:creationId xmlns:a16="http://schemas.microsoft.com/office/drawing/2014/main" id="{082466D4-ADC9-4673-A5DD-CA046FE499A7}"/>
              </a:ext>
            </a:extLst>
          </p:cNvPr>
          <p:cNvSpPr>
            <a:spLocks noGrp="1"/>
          </p:cNvSpPr>
          <p:nvPr>
            <p:ph type="sldNum" sz="quarter" idx="12"/>
          </p:nvPr>
        </p:nvSpPr>
        <p:spPr/>
        <p:txBody>
          <a:bodyPr/>
          <a:lstStyle/>
          <a:p>
            <a:fld id="{ADFFE2DD-3968-436B-84A6-141A90520AA0}" type="slidenum">
              <a:rPr lang="pl-PL" smtClean="0"/>
              <a:pPr/>
              <a:t>71</a:t>
            </a:fld>
            <a:endParaRPr lang="pl-PL"/>
          </a:p>
        </p:txBody>
      </p:sp>
      <p:pic>
        <p:nvPicPr>
          <p:cNvPr id="4" name="Obraz 3">
            <a:extLst>
              <a:ext uri="{FF2B5EF4-FFF2-40B4-BE49-F238E27FC236}">
                <a16:creationId xmlns:a16="http://schemas.microsoft.com/office/drawing/2014/main" id="{5FA160C7-163E-4EF8-867A-07CD86E8220A}"/>
              </a:ext>
            </a:extLst>
          </p:cNvPr>
          <p:cNvPicPr>
            <a:picLocks noChangeAspect="1"/>
          </p:cNvPicPr>
          <p:nvPr/>
        </p:nvPicPr>
        <p:blipFill>
          <a:blip r:embed="rId2"/>
          <a:stretch>
            <a:fillRect/>
          </a:stretch>
        </p:blipFill>
        <p:spPr>
          <a:xfrm>
            <a:off x="285750" y="1268760"/>
            <a:ext cx="8572500" cy="5017740"/>
          </a:xfrm>
          <a:prstGeom prst="rect">
            <a:avLst/>
          </a:prstGeom>
        </p:spPr>
      </p:pic>
    </p:spTree>
    <p:extLst>
      <p:ext uri="{BB962C8B-B14F-4D97-AF65-F5344CB8AC3E}">
        <p14:creationId xmlns:p14="http://schemas.microsoft.com/office/powerpoint/2010/main" val="1771090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r>
              <a:rPr lang="pl-PL" sz="4000">
                <a:latin typeface="Courier New" pitchFamily="49" charset="0"/>
              </a:rPr>
              <a:t>Zaburzenia snu, jedzenia i adaptacyjne</a:t>
            </a:r>
          </a:p>
        </p:txBody>
      </p:sp>
      <p:sp>
        <p:nvSpPr>
          <p:cNvPr id="6" name="Symbol zastępczy numeru slajdu 5"/>
          <p:cNvSpPr>
            <a:spLocks noGrp="1"/>
          </p:cNvSpPr>
          <p:nvPr>
            <p:ph type="sldNum" sz="quarter" idx="12"/>
          </p:nvPr>
        </p:nvSpPr>
        <p:spPr/>
        <p:txBody>
          <a:bodyPr/>
          <a:lstStyle/>
          <a:p>
            <a:fld id="{DED10CB0-E8FD-41E1-9C5F-474EB084FF64}" type="slidenum">
              <a:rPr lang="pl-PL"/>
              <a:pPr/>
              <a:t>72</a:t>
            </a:fld>
            <a:endParaRPr lang="pl-PL"/>
          </a:p>
        </p:txBody>
      </p:sp>
      <p:sp>
        <p:nvSpPr>
          <p:cNvPr id="55299" name="Rectangle 3"/>
          <p:cNvSpPr>
            <a:spLocks noGrp="1" noChangeArrowheads="1"/>
          </p:cNvSpPr>
          <p:nvPr>
            <p:ph sz="quarter" idx="1"/>
          </p:nvPr>
        </p:nvSpPr>
        <p:spPr/>
        <p:txBody>
          <a:bodyPr/>
          <a:lstStyle/>
          <a:p>
            <a:r>
              <a:rPr lang="pl-PL" sz="2800" i="1">
                <a:latin typeface="Courier New" pitchFamily="49" charset="0"/>
              </a:rPr>
              <a:t>Między słowami</a:t>
            </a:r>
            <a:r>
              <a:rPr lang="pl-PL" sz="2800">
                <a:latin typeface="Courier New" pitchFamily="49" charset="0"/>
              </a:rPr>
              <a:t> (2003) – insomnia</a:t>
            </a:r>
          </a:p>
          <a:p>
            <a:r>
              <a:rPr lang="pl-PL" sz="2800" i="1">
                <a:latin typeface="Courier New" pitchFamily="49" charset="0"/>
              </a:rPr>
              <a:t>Niezwyciężony  Seabiscuit</a:t>
            </a:r>
            <a:r>
              <a:rPr lang="pl-PL" sz="2800">
                <a:latin typeface="Courier New" pitchFamily="49" charset="0"/>
              </a:rPr>
              <a:t> (2003) – bulimia</a:t>
            </a:r>
          </a:p>
          <a:p>
            <a:r>
              <a:rPr lang="pl-PL" sz="2800" i="1">
                <a:latin typeface="Courier New" pitchFamily="49" charset="0"/>
              </a:rPr>
              <a:t>Mechanik</a:t>
            </a:r>
            <a:r>
              <a:rPr lang="pl-PL" sz="2800">
                <a:latin typeface="Courier New" pitchFamily="49" charset="0"/>
              </a:rPr>
              <a:t> (2004) – deprywacja senna</a:t>
            </a:r>
          </a:p>
          <a:p>
            <a:r>
              <a:rPr lang="pl-PL" sz="2800" i="1">
                <a:latin typeface="Courier New" pitchFamily="49" charset="0"/>
              </a:rPr>
              <a:t>Insomnia</a:t>
            </a:r>
            <a:r>
              <a:rPr lang="pl-PL" sz="2800">
                <a:latin typeface="Courier New" pitchFamily="49" charset="0"/>
              </a:rPr>
              <a:t> (2002) – j.o.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pl-PL" sz="3600">
                <a:latin typeface="Courier New" pitchFamily="49" charset="0"/>
              </a:rPr>
              <a:t>Kinsey [2005 r., reż. Bill Condon]</a:t>
            </a:r>
            <a:r>
              <a:rPr lang="pl-PL" sz="4000">
                <a:latin typeface="Courier New" pitchFamily="49" charset="0"/>
              </a:rPr>
              <a:t> </a:t>
            </a:r>
          </a:p>
        </p:txBody>
      </p:sp>
      <p:pic>
        <p:nvPicPr>
          <p:cNvPr id="49157" name="Picture 5" descr="C:\Documents and Settings\user01\Dane aplikacji\Microsoft\Media Catalog\cap125.bmp"/>
          <p:cNvPicPr>
            <a:picLocks noGrp="1" noChangeAspect="1" noChangeArrowheads="1"/>
          </p:cNvPicPr>
          <p:nvPr>
            <p:ph type="clipArt" sz="half" idx="1"/>
          </p:nvPr>
        </p:nvPicPr>
        <p:blipFill>
          <a:blip r:embed="rId3"/>
          <a:stretch>
            <a:fillRect/>
          </a:stretch>
        </p:blipFill>
        <p:spPr>
          <a:xfrm>
            <a:off x="1066800" y="2759868"/>
            <a:ext cx="3733800" cy="2100263"/>
          </a:xfrm>
        </p:spPr>
      </p:pic>
      <p:sp>
        <p:nvSpPr>
          <p:cNvPr id="49156" name="Rectangle 4"/>
          <p:cNvSpPr>
            <a:spLocks noGrp="1" noChangeArrowheads="1"/>
          </p:cNvSpPr>
          <p:nvPr>
            <p:ph type="body" sz="half" idx="2"/>
          </p:nvPr>
        </p:nvSpPr>
        <p:spPr/>
        <p:txBody>
          <a:bodyPr/>
          <a:lstStyle/>
          <a:p>
            <a:endParaRPr lang="pl-PL" sz="2800"/>
          </a:p>
        </p:txBody>
      </p:sp>
      <p:sp>
        <p:nvSpPr>
          <p:cNvPr id="7" name="Symbol zastępczy numeru slajdu 6"/>
          <p:cNvSpPr>
            <a:spLocks noGrp="1"/>
          </p:cNvSpPr>
          <p:nvPr>
            <p:ph type="sldNum" sz="quarter" idx="12"/>
          </p:nvPr>
        </p:nvSpPr>
        <p:spPr/>
        <p:txBody>
          <a:bodyPr/>
          <a:lstStyle/>
          <a:p>
            <a:fld id="{A24FE231-B90A-4FCB-B29A-A91C531EB293}" type="slidenum">
              <a:rPr lang="pl-PL"/>
              <a:pPr/>
              <a:t>73</a:t>
            </a:fld>
            <a:endParaRPr lang="pl-PL"/>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3"/>
          <p:cNvSpPr>
            <a:spLocks noGrp="1"/>
          </p:cNvSpPr>
          <p:nvPr>
            <p:ph type="sldNum" sz="quarter" idx="12"/>
          </p:nvPr>
        </p:nvSpPr>
        <p:spPr/>
        <p:txBody>
          <a:bodyPr/>
          <a:lstStyle/>
          <a:p>
            <a:fld id="{5CBA6D04-7B2F-4508-8C90-919582D3A3E9}" type="slidenum">
              <a:rPr lang="pl-PL"/>
              <a:pPr/>
              <a:t>74</a:t>
            </a:fld>
            <a:endParaRPr lang="pl-PL"/>
          </a:p>
        </p:txBody>
      </p:sp>
      <p:sp>
        <p:nvSpPr>
          <p:cNvPr id="86018" name="Rectangle 2"/>
          <p:cNvSpPr>
            <a:spLocks noChangeArrowheads="1"/>
          </p:cNvSpPr>
          <p:nvPr/>
        </p:nvSpPr>
        <p:spPr bwMode="auto">
          <a:xfrm>
            <a:off x="317500" y="473075"/>
            <a:ext cx="8637588" cy="1431925"/>
          </a:xfrm>
          <a:prstGeom prst="rect">
            <a:avLst/>
          </a:prstGeom>
          <a:noFill/>
          <a:ln w="9525">
            <a:noFill/>
            <a:miter lim="800000"/>
            <a:headEnd/>
            <a:tailEnd/>
          </a:ln>
          <a:effectLst/>
        </p:spPr>
        <p:txBody>
          <a:bodyPr anchor="ctr" anchorCtr="1"/>
          <a:lstStyle/>
          <a:p>
            <a:pPr algn="ctr"/>
            <a:r>
              <a:rPr lang="pl-PL" sz="4400">
                <a:solidFill>
                  <a:schemeClr val="tx2"/>
                </a:solidFill>
                <a:latin typeface="Comic Sans MS" pitchFamily="66" charset="0"/>
              </a:rPr>
              <a:t>Plusy portretowania zaburzeń psychicznych w filmach</a:t>
            </a:r>
          </a:p>
        </p:txBody>
      </p:sp>
      <p:sp>
        <p:nvSpPr>
          <p:cNvPr id="86019" name="Rectangle 3"/>
          <p:cNvSpPr>
            <a:spLocks noChangeArrowheads="1"/>
          </p:cNvSpPr>
          <p:nvPr/>
        </p:nvSpPr>
        <p:spPr bwMode="auto">
          <a:xfrm>
            <a:off x="885825" y="2112963"/>
            <a:ext cx="7653338" cy="3725862"/>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pl-PL" sz="2600">
                <a:latin typeface="Comic Sans MS" pitchFamily="66" charset="0"/>
              </a:rPr>
              <a:t>Rosnąca świadomość istoty i powszechności psychoz</a:t>
            </a:r>
          </a:p>
          <a:p>
            <a:pPr marL="342900" indent="-342900">
              <a:lnSpc>
                <a:spcPct val="90000"/>
              </a:lnSpc>
              <a:spcBef>
                <a:spcPct val="20000"/>
              </a:spcBef>
              <a:buFontTx/>
              <a:buChar char="•"/>
            </a:pPr>
            <a:r>
              <a:rPr lang="pl-PL" sz="2600">
                <a:latin typeface="Comic Sans MS" pitchFamily="66" charset="0"/>
              </a:rPr>
              <a:t>Możliwość informowania społeczeństwa o postępach w terapii i przypadkach </a:t>
            </a:r>
            <a:r>
              <a:rPr lang="pl-PL" sz="2600" i="1">
                <a:latin typeface="Comic Sans MS" pitchFamily="66" charset="0"/>
              </a:rPr>
              <a:t>malpractice</a:t>
            </a:r>
          </a:p>
          <a:p>
            <a:pPr marL="342900" indent="-342900">
              <a:lnSpc>
                <a:spcPct val="90000"/>
              </a:lnSpc>
              <a:spcBef>
                <a:spcPct val="20000"/>
              </a:spcBef>
              <a:buFontTx/>
              <a:buChar char="•"/>
            </a:pPr>
            <a:r>
              <a:rPr lang="pl-PL" sz="2600">
                <a:latin typeface="Comic Sans MS" pitchFamily="66" charset="0"/>
              </a:rPr>
              <a:t>Szanse na zmianę stereotypów i nastawień do psychicznie chorych</a:t>
            </a:r>
          </a:p>
          <a:p>
            <a:pPr marL="342900" indent="-342900">
              <a:lnSpc>
                <a:spcPct val="90000"/>
              </a:lnSpc>
              <a:spcBef>
                <a:spcPct val="20000"/>
              </a:spcBef>
              <a:buFontTx/>
              <a:buChar char="•"/>
            </a:pPr>
            <a:r>
              <a:rPr lang="pl-PL" sz="2600">
                <a:latin typeface="Comic Sans MS" pitchFamily="66" charset="0"/>
              </a:rPr>
              <a:t>Zachęcanie rodzin i samych pacjentów do udziału w terapii i procesie podejmowania decyzji</a:t>
            </a:r>
            <a:endParaRPr lang="pl-PL" sz="2600" i="1">
              <a:latin typeface="Comic Sans MS" pitchFamily="66"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571472" y="510302"/>
            <a:ext cx="4429156" cy="4214842"/>
          </a:xfrm>
        </p:spPr>
        <p:txBody>
          <a:bodyPr>
            <a:noAutofit/>
          </a:bodyPr>
          <a:lstStyle/>
          <a:p>
            <a:r>
              <a:rPr lang="pl-PL" sz="3600" dirty="0"/>
              <a:t>Terapeuci i ich pacjenci (klienci) – okiem kamery</a:t>
            </a:r>
          </a:p>
        </p:txBody>
      </p:sp>
    </p:spTree>
    <p:extLst>
      <p:ext uri="{BB962C8B-B14F-4D97-AF65-F5344CB8AC3E}">
        <p14:creationId xmlns:p14="http://schemas.microsoft.com/office/powerpoint/2010/main" val="3514735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pl-PL" sz="4000">
              <a:latin typeface="Courier New" pitchFamily="49" charset="0"/>
            </a:endParaRPr>
          </a:p>
        </p:txBody>
      </p:sp>
      <p:sp>
        <p:nvSpPr>
          <p:cNvPr id="19459" name="Rectangle 3"/>
          <p:cNvSpPr>
            <a:spLocks noGrp="1" noChangeArrowheads="1"/>
          </p:cNvSpPr>
          <p:nvPr>
            <p:ph idx="1"/>
          </p:nvPr>
        </p:nvSpPr>
        <p:spPr/>
        <p:txBody>
          <a:bodyPr>
            <a:normAutofit fontScale="92500" lnSpcReduction="10000"/>
          </a:bodyPr>
          <a:lstStyle/>
          <a:p>
            <a:pPr>
              <a:lnSpc>
                <a:spcPct val="90000"/>
              </a:lnSpc>
            </a:pPr>
            <a:r>
              <a:rPr lang="pl-PL" sz="2400" i="1" dirty="0">
                <a:latin typeface="Courier New" pitchFamily="49" charset="0"/>
              </a:rPr>
              <a:t>„Dojrzewały razem. Sztuka filmowa i współczesna psychiatria były razem od chwili swoich narodzin, rosły obok siebie, aby pod koniec XX.  wieku osiągnąć dojrzałość. Ich związek był przez wiele lat bardzo ścisły, ale czasami wrogi... </a:t>
            </a:r>
          </a:p>
          <a:p>
            <a:pPr>
              <a:lnSpc>
                <a:spcPct val="90000"/>
              </a:lnSpc>
            </a:pPr>
            <a:endParaRPr lang="pl-PL" sz="2400" i="1" dirty="0">
              <a:latin typeface="Courier New" pitchFamily="49" charset="0"/>
            </a:endParaRPr>
          </a:p>
          <a:p>
            <a:pPr>
              <a:lnSpc>
                <a:spcPct val="90000"/>
              </a:lnSpc>
            </a:pPr>
            <a:r>
              <a:rPr lang="pl-PL" sz="2400" i="1" dirty="0">
                <a:latin typeface="Courier New" pitchFamily="49" charset="0"/>
              </a:rPr>
              <a:t>„Jeśli nie byłoby psychiatrii, </a:t>
            </a:r>
          </a:p>
          <a:p>
            <a:pPr>
              <a:lnSpc>
                <a:spcPct val="90000"/>
              </a:lnSpc>
              <a:buNone/>
            </a:pPr>
            <a:r>
              <a:rPr lang="pl-PL" sz="2400" i="1" dirty="0">
                <a:latin typeface="Courier New" pitchFamily="49" charset="0"/>
              </a:rPr>
              <a:t>	nie byłoby kina, </a:t>
            </a:r>
          </a:p>
          <a:p>
            <a:pPr>
              <a:lnSpc>
                <a:spcPct val="90000"/>
              </a:lnSpc>
              <a:buNone/>
            </a:pPr>
            <a:r>
              <a:rPr lang="pl-PL" sz="2400" i="1" dirty="0">
                <a:latin typeface="Courier New" pitchFamily="49" charset="0"/>
              </a:rPr>
              <a:t>	Albo trzeba by ją wymyślić”</a:t>
            </a:r>
            <a:endParaRPr lang="pl-PL" sz="2400" dirty="0">
              <a:latin typeface="Courier New" pitchFamily="49" charset="0"/>
            </a:endParaRPr>
          </a:p>
          <a:p>
            <a:pPr>
              <a:lnSpc>
                <a:spcPct val="90000"/>
              </a:lnSpc>
              <a:buNone/>
            </a:pPr>
            <a:r>
              <a:rPr lang="pl-PL" sz="2800" dirty="0">
                <a:latin typeface="Courier New" pitchFamily="49" charset="0"/>
              </a:rPr>
              <a:t>	</a:t>
            </a:r>
            <a:r>
              <a:rPr lang="pl-PL" sz="2800" dirty="0" err="1">
                <a:latin typeface="Courier New" pitchFamily="49" charset="0"/>
              </a:rPr>
              <a:t>Gabbard</a:t>
            </a:r>
            <a:r>
              <a:rPr lang="pl-PL" sz="2800" dirty="0">
                <a:latin typeface="Courier New" pitchFamily="49" charset="0"/>
              </a:rPr>
              <a:t> G. </a:t>
            </a:r>
            <a:r>
              <a:rPr lang="pl-PL" sz="2800" dirty="0" err="1">
                <a:latin typeface="Courier New" pitchFamily="49" charset="0"/>
              </a:rPr>
              <a:t>Gabbard</a:t>
            </a:r>
            <a:r>
              <a:rPr lang="pl-PL" sz="2800" dirty="0">
                <a:latin typeface="Courier New" pitchFamily="49" charset="0"/>
              </a:rPr>
              <a:t> K.</a:t>
            </a:r>
          </a:p>
        </p:txBody>
      </p:sp>
      <p:sp>
        <p:nvSpPr>
          <p:cNvPr id="6" name="Symbol zastępczy numeru slajdu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413C0F-D936-4BB3-9FFB-F38DE6922F45}" type="slidenum">
              <a:rPr kumimoji="0" lang="pl-PL" sz="1100" b="1" i="0" u="none" strike="noStrike" kern="1200" cap="none" spc="-70" normalizeH="0" baseline="0" noProof="0">
                <a:ln>
                  <a:noFill/>
                </a:ln>
                <a:solidFill>
                  <a:srgbClr val="FFFFFF"/>
                </a:solidFill>
                <a:effectLst/>
                <a:uLnTx/>
                <a:uFillTx/>
                <a:latin typeface="Rockwell" panose="020606030202050204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pl-PL" sz="1100" b="1" i="0" u="none" strike="noStrike" kern="1200" cap="none" spc="-70" normalizeH="0" baseline="0" noProof="0">
              <a:ln>
                <a:noFill/>
              </a:ln>
              <a:solidFill>
                <a:srgbClr val="FFFFFF"/>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944732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811213"/>
            <a:ext cx="8229600" cy="606425"/>
          </a:xfrm>
        </p:spPr>
        <p:txBody>
          <a:bodyPr>
            <a:normAutofit fontScale="90000"/>
          </a:bodyPr>
          <a:lstStyle/>
          <a:p>
            <a:r>
              <a:rPr lang="pl-PL">
                <a:latin typeface="+mn-lt"/>
              </a:rPr>
              <a:t>Problem percepcji </a:t>
            </a:r>
          </a:p>
        </p:txBody>
      </p:sp>
      <p:sp>
        <p:nvSpPr>
          <p:cNvPr id="5123" name="Rectangle 3"/>
          <p:cNvSpPr>
            <a:spLocks noGrp="1" noChangeArrowheads="1"/>
          </p:cNvSpPr>
          <p:nvPr>
            <p:ph idx="1"/>
          </p:nvPr>
        </p:nvSpPr>
        <p:spPr/>
        <p:txBody>
          <a:bodyPr>
            <a:normAutofit fontScale="92500" lnSpcReduction="10000"/>
          </a:bodyPr>
          <a:lstStyle/>
          <a:p>
            <a:r>
              <a:rPr lang="pl-PL" sz="2800" dirty="0"/>
              <a:t>Zjazd APA 2000</a:t>
            </a:r>
          </a:p>
          <a:p>
            <a:r>
              <a:rPr lang="pl-PL" sz="2800" dirty="0"/>
              <a:t>Komitet APA – Media Watch</a:t>
            </a:r>
          </a:p>
          <a:p>
            <a:r>
              <a:rPr lang="pl-PL" sz="2800" dirty="0"/>
              <a:t>Liczne publikacje</a:t>
            </a:r>
          </a:p>
          <a:p>
            <a:r>
              <a:rPr lang="pl-PL" sz="2800" dirty="0"/>
              <a:t>Glen </a:t>
            </a:r>
            <a:r>
              <a:rPr lang="pl-PL" sz="2800" dirty="0" err="1"/>
              <a:t>Gabbard</a:t>
            </a:r>
            <a:r>
              <a:rPr lang="pl-PL" sz="2800" dirty="0"/>
              <a:t>, </a:t>
            </a:r>
            <a:r>
              <a:rPr lang="pl-PL" sz="2800" dirty="0" err="1"/>
              <a:t>Krin</a:t>
            </a:r>
            <a:r>
              <a:rPr lang="pl-PL" sz="2800" dirty="0"/>
              <a:t> </a:t>
            </a:r>
            <a:r>
              <a:rPr lang="pl-PL" sz="2800" dirty="0" err="1"/>
              <a:t>Gabbard</a:t>
            </a:r>
            <a:r>
              <a:rPr lang="pl-PL" sz="2800" dirty="0"/>
              <a:t>- Psychiatry and The </a:t>
            </a:r>
            <a:r>
              <a:rPr lang="pl-PL" sz="2800" dirty="0" err="1"/>
              <a:t>Cinema</a:t>
            </a:r>
            <a:endParaRPr lang="pl-PL" sz="2800" dirty="0"/>
          </a:p>
          <a:p>
            <a:r>
              <a:rPr lang="pl-PL" sz="2800" dirty="0"/>
              <a:t>2002 – Czernikiewicz A. „Psychiatria w filmie, film w psychiatrii”</a:t>
            </a:r>
          </a:p>
          <a:p>
            <a:r>
              <a:rPr lang="pl-PL" sz="2800" dirty="0"/>
              <a:t>Zjazd Psychiatrów Polskich Warszawa 2004 _ Czernikiewicz A., Szulc A. </a:t>
            </a:r>
          </a:p>
          <a:p>
            <a:pPr>
              <a:buFont typeface="Wingdings" pitchFamily="2" charset="2"/>
              <a:buNone/>
            </a:pPr>
            <a:endParaRPr lang="pl-PL" dirty="0"/>
          </a:p>
        </p:txBody>
      </p:sp>
    </p:spTree>
    <p:extLst>
      <p:ext uri="{BB962C8B-B14F-4D97-AF65-F5344CB8AC3E}">
        <p14:creationId xmlns:p14="http://schemas.microsoft.com/office/powerpoint/2010/main" val="4025598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wipe(up)">
                                      <p:cBhvr>
                                        <p:cTn id="7" dur="75"/>
                                        <p:tgtEl>
                                          <p:spTgt spid="512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 calcmode="lin" valueType="num">
                                      <p:cBhvr additive="base">
                                        <p:cTn id="12"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1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123">
                                            <p:txEl>
                                              <p:pRg st="1" end="1"/>
                                            </p:txEl>
                                          </p:spTgt>
                                        </p:tgtEl>
                                        <p:attrNameLst>
                                          <p:attrName>style.visibility</p:attrName>
                                        </p:attrNameLst>
                                      </p:cBhvr>
                                      <p:to>
                                        <p:strVal val="visible"/>
                                      </p:to>
                                    </p:set>
                                    <p:anim calcmode="lin" valueType="num">
                                      <p:cBhvr additive="base">
                                        <p:cTn id="18"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12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123">
                                            <p:txEl>
                                              <p:pRg st="2" end="2"/>
                                            </p:txEl>
                                          </p:spTgt>
                                        </p:tgtEl>
                                        <p:attrNameLst>
                                          <p:attrName>style.visibility</p:attrName>
                                        </p:attrNameLst>
                                      </p:cBhvr>
                                      <p:to>
                                        <p:strVal val="visible"/>
                                      </p:to>
                                    </p:set>
                                    <p:anim calcmode="lin" valueType="num">
                                      <p:cBhvr additive="base">
                                        <p:cTn id="24"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12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whoosh.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123">
                                            <p:txEl>
                                              <p:pRg st="3" end="3"/>
                                            </p:txEl>
                                          </p:spTgt>
                                        </p:tgtEl>
                                        <p:attrNameLst>
                                          <p:attrName>style.visibility</p:attrName>
                                        </p:attrNameLst>
                                      </p:cBhvr>
                                      <p:to>
                                        <p:strVal val="visible"/>
                                      </p:to>
                                    </p:set>
                                    <p:anim calcmode="lin" valueType="num">
                                      <p:cBhvr additive="base">
                                        <p:cTn id="30" dur="500" fill="hold"/>
                                        <p:tgtEl>
                                          <p:spTgt spid="512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12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5123">
                                            <p:txEl>
                                              <p:pRg st="4" end="4"/>
                                            </p:txEl>
                                          </p:spTgt>
                                        </p:tgtEl>
                                        <p:attrNameLst>
                                          <p:attrName>style.visibility</p:attrName>
                                        </p:attrNameLst>
                                      </p:cBhvr>
                                      <p:to>
                                        <p:strVal val="visible"/>
                                      </p:to>
                                    </p:set>
                                    <p:anim calcmode="lin" valueType="num">
                                      <p:cBhvr additive="base">
                                        <p:cTn id="36" dur="5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12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whoosh.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5123">
                                            <p:txEl>
                                              <p:pRg st="5" end="5"/>
                                            </p:txEl>
                                          </p:spTgt>
                                        </p:tgtEl>
                                        <p:attrNameLst>
                                          <p:attrName>style.visibility</p:attrName>
                                        </p:attrNameLst>
                                      </p:cBhvr>
                                      <p:to>
                                        <p:strVal val="visible"/>
                                      </p:to>
                                    </p:set>
                                    <p:anim calcmode="lin" valueType="num">
                                      <p:cBhvr additive="base">
                                        <p:cTn id="42" dur="500" fill="hold"/>
                                        <p:tgtEl>
                                          <p:spTgt spid="512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12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autoUpdateAnimBg="0"/>
      <p:bldP spid="5123"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a:t>Psychoanaliza </a:t>
            </a:r>
          </a:p>
        </p:txBody>
      </p:sp>
      <p:sp>
        <p:nvSpPr>
          <p:cNvPr id="5" name="Symbol zastępczy tekstu 4"/>
          <p:cNvSpPr>
            <a:spLocks noGrp="1"/>
          </p:cNvSpPr>
          <p:nvPr>
            <p:ph type="body" idx="1"/>
          </p:nvPr>
        </p:nvSpPr>
        <p:spPr/>
        <p:txBody>
          <a:bodyPr/>
          <a:lstStyle/>
          <a:p>
            <a:endParaRPr lang="pl-PL"/>
          </a:p>
        </p:txBody>
      </p:sp>
    </p:spTree>
    <p:extLst>
      <p:ext uri="{BB962C8B-B14F-4D97-AF65-F5344CB8AC3E}">
        <p14:creationId xmlns:p14="http://schemas.microsoft.com/office/powerpoint/2010/main" val="2768417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99592" y="2132856"/>
            <a:ext cx="6960870" cy="3520440"/>
          </a:xfrm>
        </p:spPr>
        <p:txBody>
          <a:bodyPr/>
          <a:lstStyle/>
          <a:p>
            <a:r>
              <a:rPr lang="pl-PL" dirty="0"/>
              <a:t>Niebezpieczna metoda </a:t>
            </a:r>
          </a:p>
        </p:txBody>
      </p:sp>
      <p:sp>
        <p:nvSpPr>
          <p:cNvPr id="3" name="Symbol zastępczy tekstu 2"/>
          <p:cNvSpPr>
            <a:spLocks noGrp="1"/>
          </p:cNvSpPr>
          <p:nvPr>
            <p:ph type="body" idx="1"/>
          </p:nvPr>
        </p:nvSpPr>
        <p:spPr/>
        <p:txBody>
          <a:bodyPr/>
          <a:lstStyle/>
          <a:p>
            <a:r>
              <a:rPr lang="pl-PL" dirty="0"/>
              <a:t>Reż. David </a:t>
            </a:r>
            <a:r>
              <a:rPr lang="pl-PL" dirty="0" err="1"/>
              <a:t>Cronenberg</a:t>
            </a:r>
            <a:r>
              <a:rPr lang="pl-PL" dirty="0"/>
              <a:t> (2011)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88640"/>
            <a:ext cx="201622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913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Symbol zastępczy numeru slajdu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143FD33-6974-4C36-A979-DFF85636541E}" type="slidenum">
              <a:rPr lang="pl-PL" smtClean="0"/>
              <a:pPr/>
              <a:t>8</a:t>
            </a:fld>
            <a:endParaRPr lang="pl-PL"/>
          </a:p>
        </p:txBody>
      </p:sp>
      <p:pic>
        <p:nvPicPr>
          <p:cNvPr id="40963" name="Picture 5" descr="D:\Dokumenty\!Prace\Slides\Janssen Cilag\materiały do ppt J-C\MRJONES.jpg"/>
          <p:cNvPicPr>
            <a:picLocks noChangeAspect="1" noChangeArrowheads="1"/>
          </p:cNvPicPr>
          <p:nvPr/>
        </p:nvPicPr>
        <p:blipFill>
          <a:blip r:embed="rId3"/>
          <a:srcRect/>
          <a:stretch>
            <a:fillRect/>
          </a:stretch>
        </p:blipFill>
        <p:spPr bwMode="auto">
          <a:xfrm>
            <a:off x="2987675" y="463550"/>
            <a:ext cx="3168650" cy="5419725"/>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p:cNvSpPr>
            <a:spLocks noGrp="1"/>
          </p:cNvSpPr>
          <p:nvPr>
            <p:ph type="title"/>
          </p:nvPr>
        </p:nvSpPr>
        <p:spPr/>
        <p:txBody>
          <a:bodyPr/>
          <a:lstStyle/>
          <a:p>
            <a:r>
              <a:rPr lang="pl-PL" dirty="0"/>
              <a:t>Niebezpieczna metoda </a:t>
            </a:r>
          </a:p>
        </p:txBody>
      </p:sp>
      <p:sp>
        <p:nvSpPr>
          <p:cNvPr id="5" name="Symbol zastępczy zawartości 4"/>
          <p:cNvSpPr>
            <a:spLocks noGrp="1"/>
          </p:cNvSpPr>
          <p:nvPr>
            <p:ph sz="half" idx="1"/>
          </p:nvPr>
        </p:nvSpPr>
        <p:spPr/>
        <p:txBody>
          <a:bodyPr>
            <a:normAutofit fontScale="92500" lnSpcReduction="20000"/>
          </a:bodyPr>
          <a:lstStyle/>
          <a:p>
            <a:r>
              <a:rPr lang="pl-PL" sz="2000" dirty="0"/>
              <a:t>Karl Jung jest uczniem doświadczonego uczonego Zygmunta Freuda. Pod opieką starszego mentora poznaje techniki pozwalające na zaglądanie w głąb ludzkich umysłów i wyłanianie z nich najmroczniejszych pragnień. Pewnego dnia do szpitala psychiatrycznego, w którym pracuje Jung, przywieziona zostaje młoda i piękna pacjentka – Sabina. Wkrótce relacja między nim a nowoprzybyłą zacznie wykraczać daleko poza zwyczajny schemat leczenia.</a:t>
            </a:r>
          </a:p>
        </p:txBody>
      </p:sp>
      <p:sp>
        <p:nvSpPr>
          <p:cNvPr id="11" name="Symbol zastępczy zawartości 10"/>
          <p:cNvSpPr>
            <a:spLocks noGrp="1"/>
          </p:cNvSpPr>
          <p:nvPr>
            <p:ph sz="half" idx="2"/>
          </p:nvPr>
        </p:nvSpPr>
        <p:spPr/>
        <p:txBody>
          <a:bodyPr>
            <a:normAutofit/>
          </a:bodyPr>
          <a:lstStyle/>
          <a:p>
            <a:r>
              <a:rPr lang="pl-PL" dirty="0"/>
              <a:t>W filmie wystąpili:</a:t>
            </a:r>
          </a:p>
          <a:p>
            <a:r>
              <a:rPr lang="pl-PL" dirty="0"/>
              <a:t>S. </a:t>
            </a:r>
            <a:r>
              <a:rPr lang="pl-PL" dirty="0" err="1"/>
              <a:t>Spielrein</a:t>
            </a:r>
            <a:endParaRPr lang="pl-PL" dirty="0"/>
          </a:p>
          <a:p>
            <a:r>
              <a:rPr lang="pl-PL" dirty="0"/>
              <a:t>Z. Freud</a:t>
            </a:r>
          </a:p>
          <a:p>
            <a:r>
              <a:rPr lang="pl-PL" dirty="0"/>
              <a:t>K. Jung</a:t>
            </a:r>
          </a:p>
          <a:p>
            <a:r>
              <a:rPr lang="pl-PL" dirty="0"/>
              <a:t>P.E. </a:t>
            </a:r>
            <a:r>
              <a:rPr lang="pl-PL" dirty="0" err="1"/>
              <a:t>Bleuler</a:t>
            </a:r>
            <a:r>
              <a:rPr lang="pl-PL" dirty="0"/>
              <a:t> </a:t>
            </a:r>
          </a:p>
        </p:txBody>
      </p:sp>
    </p:spTree>
    <p:extLst>
      <p:ext uri="{BB962C8B-B14F-4D97-AF65-F5344CB8AC3E}">
        <p14:creationId xmlns:p14="http://schemas.microsoft.com/office/powerpoint/2010/main" val="1126675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r>
              <a:rPr lang="pl-PL" dirty="0"/>
              <a:t>Zelig</a:t>
            </a:r>
          </a:p>
        </p:txBody>
      </p:sp>
      <p:sp>
        <p:nvSpPr>
          <p:cNvPr id="6" name="Symbol zastępczy tekstu 5"/>
          <p:cNvSpPr>
            <a:spLocks noGrp="1"/>
          </p:cNvSpPr>
          <p:nvPr>
            <p:ph type="body" idx="1"/>
          </p:nvPr>
        </p:nvSpPr>
        <p:spPr/>
        <p:txBody>
          <a:bodyPr/>
          <a:lstStyle/>
          <a:p>
            <a:r>
              <a:rPr lang="pl-PL" dirty="0"/>
              <a:t>Reż. Woody Allen (1983)</a:t>
            </a:r>
          </a:p>
        </p:txBody>
      </p:sp>
      <p:pic>
        <p:nvPicPr>
          <p:cNvPr id="2050" name="Picture 2" descr="Zelig (19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48680"/>
            <a:ext cx="2664296" cy="380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777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a:t>ZELIG</a:t>
            </a:r>
          </a:p>
        </p:txBody>
      </p:sp>
      <p:sp>
        <p:nvSpPr>
          <p:cNvPr id="5" name="Symbol zastępczy zawartości 4"/>
          <p:cNvSpPr>
            <a:spLocks noGrp="1"/>
          </p:cNvSpPr>
          <p:nvPr>
            <p:ph idx="1"/>
          </p:nvPr>
        </p:nvSpPr>
        <p:spPr/>
        <p:txBody>
          <a:bodyPr>
            <a:normAutofit fontScale="92500"/>
          </a:bodyPr>
          <a:lstStyle/>
          <a:p>
            <a:r>
              <a:rPr lang="pl-PL" sz="2400" dirty="0"/>
              <a:t>Opowieść ta i jej bohater są częścią historii Stanów Zjednoczonych. W latach 30-tych XX wieku media obiegły sensacyjne doniesienia o człowieku, którego niezwykłe zdolności zyskały mu wielki rozgłos w kraju i na świecie. Leonard Zelig zasłynął z umiejętności niewytłumaczalnej przez naukę metamorfozy ciała... Woody Allen stworzył film, którego dokumentalizowana konwencja daje widzowi absolutne wrażenie oglądania autentycznych wydarzeń "z epoki". Jednak wbrew pozorom historia niesamowitego Leonarda jest fikcyjna. Choć film jest komedią, jest również poważną refleksją na temat tożsamości jednostki zagubionej w masie ludzkiej. </a:t>
            </a:r>
          </a:p>
        </p:txBody>
      </p:sp>
    </p:spTree>
    <p:extLst>
      <p:ext uri="{BB962C8B-B14F-4D97-AF65-F5344CB8AC3E}">
        <p14:creationId xmlns:p14="http://schemas.microsoft.com/office/powerpoint/2010/main" val="2881292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r>
              <a:rPr lang="pl-PL" dirty="0"/>
              <a:t>Psychoterapia humanistyczna</a:t>
            </a:r>
          </a:p>
        </p:txBody>
      </p:sp>
      <p:sp>
        <p:nvSpPr>
          <p:cNvPr id="6" name="Symbol zastępczy tekstu 5"/>
          <p:cNvSpPr>
            <a:spLocks noGrp="1"/>
          </p:cNvSpPr>
          <p:nvPr>
            <p:ph type="body" idx="1"/>
          </p:nvPr>
        </p:nvSpPr>
        <p:spPr/>
        <p:txBody>
          <a:bodyPr/>
          <a:lstStyle/>
          <a:p>
            <a:endParaRPr lang="pl-PL"/>
          </a:p>
        </p:txBody>
      </p:sp>
    </p:spTree>
    <p:extLst>
      <p:ext uri="{BB962C8B-B14F-4D97-AF65-F5344CB8AC3E}">
        <p14:creationId xmlns:p14="http://schemas.microsoft.com/office/powerpoint/2010/main" val="839286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200" b="1" dirty="0" err="1"/>
              <a:t>Antwone</a:t>
            </a:r>
            <a:r>
              <a:rPr lang="pl-PL" sz="3200" b="1" dirty="0"/>
              <a:t> Fisher</a:t>
            </a:r>
            <a:br>
              <a:rPr lang="pl-PL" sz="3200" dirty="0"/>
            </a:br>
            <a:r>
              <a:rPr lang="pl-PL" sz="3200" dirty="0"/>
              <a:t>(USA, 2002) reż. </a:t>
            </a:r>
            <a:r>
              <a:rPr lang="pl-PL" sz="3200" dirty="0" err="1"/>
              <a:t>Denzel</a:t>
            </a:r>
            <a:r>
              <a:rPr lang="pl-PL" sz="3200" dirty="0"/>
              <a:t> Washington</a:t>
            </a:r>
          </a:p>
        </p:txBody>
      </p:sp>
      <p:sp>
        <p:nvSpPr>
          <p:cNvPr id="3" name="Symbol zastępczy zawartości 2"/>
          <p:cNvSpPr>
            <a:spLocks noGrp="1"/>
          </p:cNvSpPr>
          <p:nvPr>
            <p:ph sz="half" idx="1"/>
          </p:nvPr>
        </p:nvSpPr>
        <p:spPr>
          <a:xfrm>
            <a:off x="457200" y="1714488"/>
            <a:ext cx="4038600" cy="4411675"/>
          </a:xfrm>
        </p:spPr>
        <p:txBody>
          <a:bodyPr>
            <a:normAutofit/>
          </a:bodyPr>
          <a:lstStyle/>
          <a:p>
            <a:r>
              <a:rPr lang="pl-PL" dirty="0" err="1"/>
              <a:t>Antwone</a:t>
            </a:r>
            <a:r>
              <a:rPr lang="pl-PL" dirty="0"/>
              <a:t>  Fisher (Derek </a:t>
            </a:r>
            <a:r>
              <a:rPr lang="pl-PL" dirty="0" err="1"/>
              <a:t>Luke</a:t>
            </a:r>
            <a:r>
              <a:rPr lang="pl-PL" dirty="0"/>
              <a:t>) jest młodym żołnierzem amerykańskiej marynarki wojennej, który szokuje otoczenie niekontrolowanymi wybuchami przemocy. Gdy prowokuje kolejną awanturę, przełożeni kierują go na terapię do znanego psychiatry, </a:t>
            </a:r>
            <a:r>
              <a:rPr lang="pl-PL" dirty="0" err="1"/>
              <a:t>dr</a:t>
            </a:r>
            <a:r>
              <a:rPr lang="pl-PL" dirty="0"/>
              <a:t>. </a:t>
            </a:r>
            <a:r>
              <a:rPr lang="pl-PL" dirty="0" err="1"/>
              <a:t>Jerome’a</a:t>
            </a:r>
            <a:r>
              <a:rPr lang="pl-PL" dirty="0"/>
              <a:t> </a:t>
            </a:r>
            <a:r>
              <a:rPr lang="pl-PL" dirty="0" err="1"/>
              <a:t>Davenporta</a:t>
            </a:r>
            <a:r>
              <a:rPr lang="pl-PL" dirty="0"/>
              <a:t> (</a:t>
            </a:r>
            <a:r>
              <a:rPr lang="pl-PL" dirty="0" err="1"/>
              <a:t>Denzel</a:t>
            </a:r>
            <a:r>
              <a:rPr lang="pl-PL" dirty="0"/>
              <a:t>  Washington). Z jego pomocą  </a:t>
            </a:r>
            <a:r>
              <a:rPr lang="pl-PL" dirty="0" err="1"/>
              <a:t>Antwone</a:t>
            </a:r>
            <a:r>
              <a:rPr lang="pl-PL" dirty="0"/>
              <a:t> postanawia stawić czoła światu i własnym  słabościom.</a:t>
            </a:r>
          </a:p>
        </p:txBody>
      </p:sp>
      <p:pic>
        <p:nvPicPr>
          <p:cNvPr id="2050" name="Picture 2"/>
          <p:cNvPicPr>
            <a:picLocks noGrp="1" noChangeAspect="1" noChangeArrowheads="1"/>
          </p:cNvPicPr>
          <p:nvPr>
            <p:ph sz="half" idx="2"/>
          </p:nvPr>
        </p:nvPicPr>
        <p:blipFill>
          <a:blip r:embed="rId3" cstate="print"/>
          <a:stretch>
            <a:fillRect/>
          </a:stretch>
        </p:blipFill>
        <p:spPr bwMode="auto">
          <a:xfrm>
            <a:off x="4792663" y="2976054"/>
            <a:ext cx="3657600" cy="2414016"/>
          </a:xfrm>
          <a:prstGeom prst="rect">
            <a:avLst/>
          </a:prstGeom>
          <a:noFill/>
          <a:ln w="9525">
            <a:noFill/>
            <a:miter lim="800000"/>
            <a:headEnd/>
            <a:tailEnd/>
          </a:ln>
          <a:effectLst/>
        </p:spPr>
      </p:pic>
    </p:spTree>
    <p:extLst>
      <p:ext uri="{BB962C8B-B14F-4D97-AF65-F5344CB8AC3E}">
        <p14:creationId xmlns:p14="http://schemas.microsoft.com/office/powerpoint/2010/main" val="65021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r>
              <a:rPr lang="pl-PL" dirty="0"/>
              <a:t>CBT </a:t>
            </a:r>
          </a:p>
        </p:txBody>
      </p:sp>
      <p:sp>
        <p:nvSpPr>
          <p:cNvPr id="6" name="Symbol zastępczy tekstu 5"/>
          <p:cNvSpPr>
            <a:spLocks noGrp="1"/>
          </p:cNvSpPr>
          <p:nvPr>
            <p:ph type="body" idx="1"/>
          </p:nvPr>
        </p:nvSpPr>
        <p:spPr/>
        <p:txBody>
          <a:bodyPr/>
          <a:lstStyle/>
          <a:p>
            <a:endParaRPr lang="pl-PL"/>
          </a:p>
        </p:txBody>
      </p:sp>
    </p:spTree>
    <p:extLst>
      <p:ext uri="{BB962C8B-B14F-4D97-AF65-F5344CB8AC3E}">
        <p14:creationId xmlns:p14="http://schemas.microsoft.com/office/powerpoint/2010/main" val="2776766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ytuł 4"/>
          <p:cNvSpPr>
            <a:spLocks noGrp="1"/>
          </p:cNvSpPr>
          <p:nvPr>
            <p:ph type="title"/>
          </p:nvPr>
        </p:nvSpPr>
        <p:spPr>
          <a:xfrm>
            <a:off x="457200" y="274638"/>
            <a:ext cx="8229600" cy="1582726"/>
          </a:xfrm>
        </p:spPr>
        <p:txBody>
          <a:bodyPr>
            <a:noAutofit/>
          </a:bodyPr>
          <a:lstStyle/>
          <a:p>
            <a:r>
              <a:rPr lang="pl-PL" sz="3200" dirty="0"/>
              <a:t>Facet, który się zawiesił</a:t>
            </a:r>
            <a:br>
              <a:rPr lang="pl-PL" sz="3200" dirty="0"/>
            </a:br>
            <a:r>
              <a:rPr lang="pl-PL" sz="3200" b="1" dirty="0" err="1"/>
              <a:t>Numb</a:t>
            </a:r>
            <a:r>
              <a:rPr lang="pl-PL" sz="3200" dirty="0"/>
              <a:t> (Kanada, USA, 2007) </a:t>
            </a:r>
            <a:br>
              <a:rPr lang="pl-PL" sz="3200" dirty="0"/>
            </a:br>
            <a:r>
              <a:rPr lang="pl-PL" sz="3200" dirty="0"/>
              <a:t>reż. Harris </a:t>
            </a:r>
            <a:r>
              <a:rPr lang="pl-PL" sz="3200" dirty="0" err="1"/>
              <a:t>Goldberg</a:t>
            </a:r>
            <a:r>
              <a:rPr lang="pl-PL" sz="3200" dirty="0"/>
              <a:t> </a:t>
            </a:r>
          </a:p>
        </p:txBody>
      </p:sp>
      <p:sp>
        <p:nvSpPr>
          <p:cNvPr id="6" name="Symbol zastępczy zawartości 5"/>
          <p:cNvSpPr>
            <a:spLocks noGrp="1"/>
          </p:cNvSpPr>
          <p:nvPr>
            <p:ph idx="1"/>
          </p:nvPr>
        </p:nvSpPr>
        <p:spPr>
          <a:xfrm>
            <a:off x="457200" y="2143116"/>
            <a:ext cx="8229600" cy="3983047"/>
          </a:xfrm>
        </p:spPr>
        <p:txBody>
          <a:bodyPr/>
          <a:lstStyle/>
          <a:p>
            <a:r>
              <a:rPr lang="pl-PL" sz="2400" dirty="0"/>
              <a:t>Hollywoodzki scenarzysta Hudson </a:t>
            </a:r>
            <a:r>
              <a:rPr lang="pl-PL" sz="2400" dirty="0" err="1"/>
              <a:t>Milbank</a:t>
            </a:r>
            <a:r>
              <a:rPr lang="pl-PL" sz="2400" dirty="0"/>
              <a:t> (</a:t>
            </a:r>
            <a:r>
              <a:rPr lang="pl-PL" sz="2400" dirty="0" err="1"/>
              <a:t>Matthew</a:t>
            </a:r>
            <a:r>
              <a:rPr lang="pl-PL" sz="2400" dirty="0"/>
              <a:t> Perry) cierpi na chroniczną depresję. Odwiedza kolejnych lekarzy, poddaje się różnym terapiom, ale nic nie przynosi efektu. Wszystko ulega zmianie, kiedy Hudson spotyka Sarę (</a:t>
            </a:r>
            <a:r>
              <a:rPr lang="pl-PL" sz="2400" dirty="0" err="1"/>
              <a:t>Lynn</a:t>
            </a:r>
            <a:r>
              <a:rPr lang="pl-PL" sz="2400" dirty="0"/>
              <a:t> Collins), dzięki której znów zaczyna kochać.</a:t>
            </a:r>
          </a:p>
          <a:p>
            <a:r>
              <a:rPr lang="pl-PL" sz="2400" dirty="0"/>
              <a:t>Ale w tej scenie podlega CBT </a:t>
            </a:r>
          </a:p>
        </p:txBody>
      </p:sp>
    </p:spTree>
    <p:extLst>
      <p:ext uri="{BB962C8B-B14F-4D97-AF65-F5344CB8AC3E}">
        <p14:creationId xmlns:p14="http://schemas.microsoft.com/office/powerpoint/2010/main" val="3321180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a:t>Nie patrz w dół (reż. Larry Shaw) 1998</a:t>
            </a:r>
          </a:p>
        </p:txBody>
      </p:sp>
      <p:sp>
        <p:nvSpPr>
          <p:cNvPr id="7" name="Symbol zastępczy zawartości 6"/>
          <p:cNvSpPr>
            <a:spLocks noGrp="1"/>
          </p:cNvSpPr>
          <p:nvPr>
            <p:ph idx="1"/>
          </p:nvPr>
        </p:nvSpPr>
        <p:spPr/>
        <p:txBody>
          <a:bodyPr/>
          <a:lstStyle/>
          <a:p>
            <a:r>
              <a:rPr lang="pl-PL" dirty="0"/>
              <a:t>Dr Paul Sadowski udziela fachowej pomocy w duchu grupowej CBT w tym głównej bohaterce </a:t>
            </a:r>
            <a:r>
              <a:rPr lang="pl-PL" dirty="0" err="1"/>
              <a:t>Carli</a:t>
            </a:r>
            <a:r>
              <a:rPr lang="pl-PL" dirty="0"/>
              <a:t> – ona cierpi na agorafobię i PTSD (tragiczna śmierć siostry w górach) </a:t>
            </a:r>
          </a:p>
        </p:txBody>
      </p:sp>
      <p:pic>
        <p:nvPicPr>
          <p:cNvPr id="4098" name="Picture 2" descr="Nie patrz w dó&amp;lstrok; (19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509119"/>
            <a:ext cx="1656184" cy="236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28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a:t>Psychoterapia </a:t>
            </a:r>
            <a:r>
              <a:rPr lang="pl-PL" dirty="0" err="1"/>
              <a:t>psychodynamiczna</a:t>
            </a:r>
            <a:r>
              <a:rPr lang="pl-PL" dirty="0"/>
              <a:t> </a:t>
            </a:r>
          </a:p>
        </p:txBody>
      </p:sp>
      <p:sp>
        <p:nvSpPr>
          <p:cNvPr id="5" name="Symbol zastępczy tekstu 4"/>
          <p:cNvSpPr>
            <a:spLocks noGrp="1"/>
          </p:cNvSpPr>
          <p:nvPr>
            <p:ph type="body" idx="1"/>
          </p:nvPr>
        </p:nvSpPr>
        <p:spPr/>
        <p:txBody>
          <a:bodyPr/>
          <a:lstStyle/>
          <a:p>
            <a:endParaRPr lang="pl-PL"/>
          </a:p>
        </p:txBody>
      </p:sp>
    </p:spTree>
    <p:extLst>
      <p:ext uri="{BB962C8B-B14F-4D97-AF65-F5344CB8AC3E}">
        <p14:creationId xmlns:p14="http://schemas.microsoft.com/office/powerpoint/2010/main" val="2170009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a:t>Jak zostać królem </a:t>
            </a:r>
            <a:r>
              <a:rPr lang="pl-PL" sz="2000" dirty="0"/>
              <a:t>(reż. Tom Hopper( (2010)</a:t>
            </a:r>
            <a:endParaRPr lang="pl-PL" dirty="0"/>
          </a:p>
        </p:txBody>
      </p:sp>
      <p:sp>
        <p:nvSpPr>
          <p:cNvPr id="7" name="Symbol zastępczy zawartości 6"/>
          <p:cNvSpPr>
            <a:spLocks noGrp="1"/>
          </p:cNvSpPr>
          <p:nvPr>
            <p:ph sz="half" idx="1"/>
          </p:nvPr>
        </p:nvSpPr>
        <p:spPr/>
        <p:txBody>
          <a:bodyPr>
            <a:normAutofit fontScale="92500" lnSpcReduction="20000"/>
          </a:bodyPr>
          <a:lstStyle/>
          <a:p>
            <a:r>
              <a:rPr lang="pl-PL" sz="1600" dirty="0"/>
              <a:t>Fascynująca opowieść o człowieku, który uratował królestwo i  w przełomowym momencie historii mężnie poprowadził Anglików w walce przeciwko najeźdźcy. Po szokującej abdykacji Edwarda VIII książę Albert musi, mimo wielkich oporów, zasiąść na tronie Anglii jako Jerzy VI. Ogromną przeszkodą w wypełnianiu monarszych obowiązków jest dla niego... problem z wysławianiem się. Jedyną osobą, która może pomóc Jerzemu w odnalezieniu własnego głosu i stawieniu czoła groźbie inwazji hitlerowskiej, okazuje się australijski specjalista o wielce nieortodoksyjnych metodach pracy nad wymową. Wkrótce rodzi się przyjaźń, która odmieni życie dwóch niezwykłych ludzi i zadecyduje o losach największej z wojen. </a:t>
            </a:r>
          </a:p>
        </p:txBody>
      </p:sp>
      <p:sp>
        <p:nvSpPr>
          <p:cNvPr id="2" name="Symbol zastępczy zawartości 1"/>
          <p:cNvSpPr>
            <a:spLocks noGrp="1"/>
          </p:cNvSpPr>
          <p:nvPr>
            <p:ph sz="half" idx="2"/>
          </p:nvPr>
        </p:nvSpPr>
        <p:spPr/>
        <p:txBody>
          <a:bodyPr>
            <a:normAutofit/>
          </a:bodyPr>
          <a:lstStyle/>
          <a:p>
            <a:endParaRPr lang="pl-PL"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556792"/>
            <a:ext cx="3312368" cy="473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88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94E5BBB-0942-4DE8-B1D9-FF5E63FB2D87}"/>
              </a:ext>
            </a:extLst>
          </p:cNvPr>
          <p:cNvSpPr>
            <a:spLocks noGrp="1"/>
          </p:cNvSpPr>
          <p:nvPr>
            <p:ph type="title"/>
          </p:nvPr>
        </p:nvSpPr>
        <p:spPr/>
        <p:txBody>
          <a:bodyPr/>
          <a:lstStyle/>
          <a:p>
            <a:r>
              <a:rPr lang="pl-PL" dirty="0"/>
              <a:t>Poradnik pozytywnego myślenia (2012) </a:t>
            </a:r>
          </a:p>
        </p:txBody>
      </p:sp>
      <p:sp>
        <p:nvSpPr>
          <p:cNvPr id="2" name="Symbol zastępczy numeru slajdu 1">
            <a:extLst>
              <a:ext uri="{FF2B5EF4-FFF2-40B4-BE49-F238E27FC236}">
                <a16:creationId xmlns:a16="http://schemas.microsoft.com/office/drawing/2014/main" id="{98928288-0756-4FC8-ABC2-FC46D4F04ED9}"/>
              </a:ext>
            </a:extLst>
          </p:cNvPr>
          <p:cNvSpPr>
            <a:spLocks noGrp="1"/>
          </p:cNvSpPr>
          <p:nvPr>
            <p:ph type="sldNum" sz="quarter" idx="12"/>
          </p:nvPr>
        </p:nvSpPr>
        <p:spPr/>
        <p:txBody>
          <a:bodyPr/>
          <a:lstStyle/>
          <a:p>
            <a:fld id="{3FDE1D5E-781C-4824-ADBD-41A3CD94ECFB}" type="slidenum">
              <a:rPr lang="pl-PL" smtClean="0"/>
              <a:pPr/>
              <a:t>9</a:t>
            </a:fld>
            <a:endParaRPr lang="pl-PL"/>
          </a:p>
        </p:txBody>
      </p:sp>
      <p:pic>
        <p:nvPicPr>
          <p:cNvPr id="3" name="Obraz 2">
            <a:extLst>
              <a:ext uri="{FF2B5EF4-FFF2-40B4-BE49-F238E27FC236}">
                <a16:creationId xmlns:a16="http://schemas.microsoft.com/office/drawing/2014/main" id="{65ABC432-E4BD-4EBD-9E09-3C834B051767}"/>
              </a:ext>
            </a:extLst>
          </p:cNvPr>
          <p:cNvPicPr>
            <a:picLocks noChangeAspect="1"/>
          </p:cNvPicPr>
          <p:nvPr/>
        </p:nvPicPr>
        <p:blipFill>
          <a:blip r:embed="rId2"/>
          <a:stretch>
            <a:fillRect/>
          </a:stretch>
        </p:blipFill>
        <p:spPr>
          <a:xfrm>
            <a:off x="301752" y="1268760"/>
            <a:ext cx="8572500" cy="4985395"/>
          </a:xfrm>
          <a:prstGeom prst="rect">
            <a:avLst/>
          </a:prstGeom>
        </p:spPr>
      </p:pic>
    </p:spTree>
    <p:extLst>
      <p:ext uri="{BB962C8B-B14F-4D97-AF65-F5344CB8AC3E}">
        <p14:creationId xmlns:p14="http://schemas.microsoft.com/office/powerpoint/2010/main" val="1478228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Tytuł 9"/>
          <p:cNvSpPr>
            <a:spLocks noGrp="1"/>
          </p:cNvSpPr>
          <p:nvPr>
            <p:ph type="title"/>
          </p:nvPr>
        </p:nvSpPr>
        <p:spPr>
          <a:xfrm>
            <a:off x="323528" y="116632"/>
            <a:ext cx="6960870" cy="3520440"/>
          </a:xfrm>
        </p:spPr>
        <p:txBody>
          <a:bodyPr/>
          <a:lstStyle/>
          <a:p>
            <a:r>
              <a:rPr lang="pl-PL" dirty="0" err="1"/>
              <a:t>Habemus</a:t>
            </a:r>
            <a:r>
              <a:rPr lang="pl-PL" dirty="0"/>
              <a:t> </a:t>
            </a:r>
            <a:r>
              <a:rPr lang="pl-PL" dirty="0" err="1"/>
              <a:t>papam</a:t>
            </a:r>
            <a:endParaRPr lang="pl-PL" dirty="0"/>
          </a:p>
        </p:txBody>
      </p:sp>
      <p:sp>
        <p:nvSpPr>
          <p:cNvPr id="11" name="Symbol zastępczy tekstu 10"/>
          <p:cNvSpPr>
            <a:spLocks noGrp="1"/>
          </p:cNvSpPr>
          <p:nvPr>
            <p:ph type="body" idx="1"/>
          </p:nvPr>
        </p:nvSpPr>
        <p:spPr>
          <a:xfrm>
            <a:off x="322218" y="5013176"/>
            <a:ext cx="6789420" cy="1066800"/>
          </a:xfrm>
        </p:spPr>
        <p:txBody>
          <a:bodyPr>
            <a:noAutofit/>
          </a:bodyPr>
          <a:lstStyle/>
          <a:p>
            <a:r>
              <a:rPr lang="pl-PL" sz="2800" dirty="0"/>
              <a:t>Czyli:</a:t>
            </a:r>
          </a:p>
          <a:p>
            <a:r>
              <a:rPr lang="pl-PL" sz="2800" dirty="0"/>
              <a:t>Nanni Moretti w trzech rolach</a:t>
            </a:r>
          </a:p>
          <a:p>
            <a:r>
              <a:rPr lang="pl-PL" sz="2800" dirty="0"/>
              <a:t>Znamy tę historię </a:t>
            </a:r>
          </a:p>
        </p:txBody>
      </p:sp>
      <p:pic>
        <p:nvPicPr>
          <p:cNvPr id="1026" name="Picture 2" descr="Habemus Papam - mamy papie&amp;zdot;a Habemus Pap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239023"/>
            <a:ext cx="3012926" cy="433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567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a:t>Towarzyszenie w zdrowieniu </a:t>
            </a:r>
          </a:p>
        </p:txBody>
      </p:sp>
      <p:sp>
        <p:nvSpPr>
          <p:cNvPr id="5" name="Symbol zastępczy tekstu 4"/>
          <p:cNvSpPr>
            <a:spLocks noGrp="1"/>
          </p:cNvSpPr>
          <p:nvPr>
            <p:ph type="body" idx="1"/>
          </p:nvPr>
        </p:nvSpPr>
        <p:spPr/>
        <p:txBody>
          <a:bodyPr/>
          <a:lstStyle/>
          <a:p>
            <a:r>
              <a:rPr lang="pl-PL" dirty="0"/>
              <a:t>SOLISTA (reż. Joe Wright – 2009)</a:t>
            </a:r>
          </a:p>
        </p:txBody>
      </p:sp>
      <p:pic>
        <p:nvPicPr>
          <p:cNvPr id="9218" name="Picture 2" descr="Solista (2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167942"/>
            <a:ext cx="2736304" cy="390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594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Kto ma większe problemy – klienci czy terapeuci?</a:t>
            </a:r>
          </a:p>
        </p:txBody>
      </p:sp>
      <p:sp>
        <p:nvSpPr>
          <p:cNvPr id="3" name="Symbol zastępczy tekstu 2"/>
          <p:cNvSpPr>
            <a:spLocks noGrp="1"/>
          </p:cNvSpPr>
          <p:nvPr>
            <p:ph type="body" idx="1"/>
          </p:nvPr>
        </p:nvSpPr>
        <p:spPr/>
        <p:txBody>
          <a:bodyPr/>
          <a:lstStyle/>
          <a:p>
            <a:r>
              <a:rPr lang="pl-PL" dirty="0"/>
              <a:t>Całe życie z wariatami (reż. </a:t>
            </a:r>
            <a:r>
              <a:rPr lang="pl-PL" dirty="0" err="1"/>
              <a:t>Jonas</a:t>
            </a:r>
            <a:r>
              <a:rPr lang="pl-PL" dirty="0"/>
              <a:t> </a:t>
            </a:r>
            <a:r>
              <a:rPr lang="pl-PL" dirty="0" err="1"/>
              <a:t>Pate</a:t>
            </a:r>
            <a:r>
              <a:rPr lang="pl-PL" dirty="0"/>
              <a:t> – 2009)</a:t>
            </a:r>
          </a:p>
        </p:txBody>
      </p:sp>
      <p:pic>
        <p:nvPicPr>
          <p:cNvPr id="8194" name="Picture 2" descr="Ca&amp;lstrok;e &amp;zdot;ycie z wariatami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543697"/>
            <a:ext cx="2304256" cy="329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478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r>
              <a:rPr lang="pl-PL" sz="4000" b="1" dirty="0"/>
              <a:t>Filmowy psychiatra (i psychoterapeuta) </a:t>
            </a:r>
            <a:br>
              <a:rPr lang="pl-PL" sz="4000" b="1" dirty="0"/>
            </a:br>
            <a:r>
              <a:rPr lang="pl-PL" sz="4000" b="1" dirty="0"/>
              <a:t>różne kategorie - APA</a:t>
            </a:r>
          </a:p>
        </p:txBody>
      </p:sp>
      <p:sp>
        <p:nvSpPr>
          <p:cNvPr id="6147" name="Rectangle 3"/>
          <p:cNvSpPr>
            <a:spLocks noGrp="1" noChangeArrowheads="1"/>
          </p:cNvSpPr>
          <p:nvPr>
            <p:ph idx="1"/>
          </p:nvPr>
        </p:nvSpPr>
        <p:spPr/>
        <p:txBody>
          <a:bodyPr>
            <a:normAutofit/>
          </a:bodyPr>
          <a:lstStyle/>
          <a:p>
            <a:pPr>
              <a:lnSpc>
                <a:spcPct val="90000"/>
              </a:lnSpc>
            </a:pPr>
            <a:r>
              <a:rPr lang="pl-PL" sz="2800" dirty="0"/>
              <a:t>Dr </a:t>
            </a:r>
            <a:r>
              <a:rPr lang="pl-PL" sz="2800" dirty="0" err="1"/>
              <a:t>Dippy</a:t>
            </a:r>
            <a:r>
              <a:rPr lang="pl-PL" sz="2800" dirty="0"/>
              <a:t> – bardziej szalony niż jego pacjenci</a:t>
            </a:r>
          </a:p>
          <a:p>
            <a:pPr>
              <a:lnSpc>
                <a:spcPct val="90000"/>
              </a:lnSpc>
            </a:pPr>
            <a:r>
              <a:rPr lang="pl-PL" sz="2800" dirty="0"/>
              <a:t>Dr </a:t>
            </a:r>
            <a:r>
              <a:rPr lang="pl-PL" sz="2800" dirty="0" err="1"/>
              <a:t>Evil</a:t>
            </a:r>
            <a:r>
              <a:rPr lang="pl-PL" sz="2800" dirty="0"/>
              <a:t> – </a:t>
            </a:r>
            <a:r>
              <a:rPr lang="pl-PL" sz="2800" dirty="0" err="1"/>
              <a:t>baardzo</a:t>
            </a:r>
            <a:r>
              <a:rPr lang="pl-PL" sz="2800" dirty="0"/>
              <a:t> zły</a:t>
            </a:r>
          </a:p>
          <a:p>
            <a:pPr>
              <a:lnSpc>
                <a:spcPct val="90000"/>
              </a:lnSpc>
            </a:pPr>
            <a:r>
              <a:rPr lang="pl-PL" sz="2800" dirty="0"/>
              <a:t>Dr </a:t>
            </a:r>
            <a:r>
              <a:rPr lang="pl-PL" sz="2800" dirty="0" err="1"/>
              <a:t>Wonderful</a:t>
            </a:r>
            <a:r>
              <a:rPr lang="pl-PL" sz="2800" dirty="0"/>
              <a:t> – miły i ciepły</a:t>
            </a:r>
          </a:p>
          <a:p>
            <a:pPr>
              <a:lnSpc>
                <a:spcPct val="90000"/>
              </a:lnSpc>
            </a:pPr>
            <a:r>
              <a:rPr lang="pl-PL" sz="2800" dirty="0"/>
              <a:t>Dr </a:t>
            </a:r>
            <a:r>
              <a:rPr lang="pl-PL" sz="2800" dirty="0" err="1"/>
              <a:t>Rigid</a:t>
            </a:r>
            <a:r>
              <a:rPr lang="pl-PL" sz="2800" dirty="0"/>
              <a:t> – chciałby zamknąć św. Mikołaja w domu wariatów</a:t>
            </a:r>
          </a:p>
          <a:p>
            <a:pPr>
              <a:lnSpc>
                <a:spcPct val="90000"/>
              </a:lnSpc>
            </a:pPr>
            <a:r>
              <a:rPr lang="pl-PL" sz="2800" dirty="0"/>
              <a:t>Dr </a:t>
            </a:r>
            <a:r>
              <a:rPr lang="pl-PL" sz="2800" dirty="0" err="1"/>
              <a:t>Line-Crosser</a:t>
            </a:r>
            <a:r>
              <a:rPr lang="pl-PL" sz="2800" dirty="0"/>
              <a:t> – najczęściej angażuje się romantycznie (kobieta)</a:t>
            </a:r>
          </a:p>
        </p:txBody>
      </p:sp>
    </p:spTree>
    <p:extLst>
      <p:ext uri="{BB962C8B-B14F-4D97-AF65-F5344CB8AC3E}">
        <p14:creationId xmlns:p14="http://schemas.microsoft.com/office/powerpoint/2010/main" val="403613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wipe(left)">
                                      <p:cBhvr>
                                        <p:cTn id="7" dur="500"/>
                                        <p:tgtEl>
                                          <p:spTgt spid="61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811213"/>
            <a:ext cx="8229600" cy="606425"/>
          </a:xfrm>
        </p:spPr>
        <p:txBody>
          <a:bodyPr>
            <a:normAutofit fontScale="90000"/>
          </a:bodyPr>
          <a:lstStyle/>
          <a:p>
            <a:r>
              <a:rPr lang="pl-PL" dirty="0">
                <a:latin typeface="+mn-lt"/>
              </a:rPr>
              <a:t>Dr </a:t>
            </a:r>
            <a:r>
              <a:rPr lang="pl-PL" dirty="0" err="1">
                <a:latin typeface="+mn-lt"/>
              </a:rPr>
              <a:t>Dippy</a:t>
            </a:r>
            <a:endParaRPr lang="pl-PL" dirty="0">
              <a:latin typeface="+mn-lt"/>
            </a:endParaRPr>
          </a:p>
        </p:txBody>
      </p:sp>
      <p:sp>
        <p:nvSpPr>
          <p:cNvPr id="27651" name="Rectangle 3"/>
          <p:cNvSpPr>
            <a:spLocks noGrp="1" noChangeArrowheads="1"/>
          </p:cNvSpPr>
          <p:nvPr>
            <p:ph idx="1"/>
          </p:nvPr>
        </p:nvSpPr>
        <p:spPr/>
        <p:txBody>
          <a:bodyPr/>
          <a:lstStyle/>
          <a:p>
            <a:r>
              <a:rPr lang="pl-PL"/>
              <a:t>„Frasier” – 1993-2004</a:t>
            </a:r>
          </a:p>
          <a:p>
            <a:r>
              <a:rPr lang="pl-PL"/>
              <a:t>Dr Frasier Crane – Kelsey Grammer</a:t>
            </a:r>
          </a:p>
          <a:p>
            <a:endParaRPr lang="pl-PL"/>
          </a:p>
        </p:txBody>
      </p:sp>
      <p:pic>
        <p:nvPicPr>
          <p:cNvPr id="27652" name="Picture 4" descr="frasier-main_a"/>
          <p:cNvPicPr>
            <a:picLocks noChangeAspect="1" noChangeArrowheads="1"/>
          </p:cNvPicPr>
          <p:nvPr/>
        </p:nvPicPr>
        <p:blipFill>
          <a:blip r:embed="rId4"/>
          <a:srcRect/>
          <a:stretch>
            <a:fillRect/>
          </a:stretch>
        </p:blipFill>
        <p:spPr bwMode="auto">
          <a:xfrm>
            <a:off x="2133600" y="3276600"/>
            <a:ext cx="5257800" cy="2781300"/>
          </a:xfrm>
          <a:prstGeom prst="rect">
            <a:avLst/>
          </a:prstGeom>
          <a:noFill/>
        </p:spPr>
      </p:pic>
    </p:spTree>
    <p:extLst>
      <p:ext uri="{BB962C8B-B14F-4D97-AF65-F5344CB8AC3E}">
        <p14:creationId xmlns:p14="http://schemas.microsoft.com/office/powerpoint/2010/main" val="722658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strips(downLeft)">
                                      <p:cBhvr>
                                        <p:cTn id="7" dur="500"/>
                                        <p:tgtEl>
                                          <p:spTgt spid="2765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strips(downLeft)">
                                      <p:cBhvr>
                                        <p:cTn id="12" dur="500"/>
                                        <p:tgtEl>
                                          <p:spTgt spid="2765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811213"/>
            <a:ext cx="8229600" cy="606425"/>
          </a:xfrm>
        </p:spPr>
        <p:txBody>
          <a:bodyPr>
            <a:normAutofit fontScale="90000"/>
          </a:bodyPr>
          <a:lstStyle/>
          <a:p>
            <a:r>
              <a:rPr lang="pl-PL" dirty="0">
                <a:latin typeface="+mn-lt"/>
              </a:rPr>
              <a:t>Dr </a:t>
            </a:r>
            <a:r>
              <a:rPr lang="pl-PL" dirty="0" err="1">
                <a:latin typeface="+mn-lt"/>
              </a:rPr>
              <a:t>Dippy</a:t>
            </a:r>
            <a:endParaRPr lang="pl-PL" dirty="0">
              <a:latin typeface="+mn-lt"/>
            </a:endParaRPr>
          </a:p>
        </p:txBody>
      </p:sp>
      <p:sp>
        <p:nvSpPr>
          <p:cNvPr id="36867" name="Rectangle 3"/>
          <p:cNvSpPr>
            <a:spLocks noGrp="1" noChangeArrowheads="1"/>
          </p:cNvSpPr>
          <p:nvPr>
            <p:ph idx="1"/>
          </p:nvPr>
        </p:nvSpPr>
        <p:spPr/>
        <p:txBody>
          <a:bodyPr/>
          <a:lstStyle/>
          <a:p>
            <a:r>
              <a:rPr lang="pl-PL"/>
              <a:t>„Analyze this” 1999</a:t>
            </a:r>
          </a:p>
          <a:p>
            <a:r>
              <a:rPr lang="pl-PL"/>
              <a:t>Dr Ben Sobol – Billy Crystal</a:t>
            </a:r>
          </a:p>
          <a:p>
            <a:r>
              <a:rPr lang="pl-PL"/>
              <a:t>Problemy rodzinne</a:t>
            </a:r>
          </a:p>
          <a:p>
            <a:r>
              <a:rPr lang="pl-PL"/>
              <a:t>Relacja z ojcem</a:t>
            </a:r>
          </a:p>
          <a:p>
            <a:r>
              <a:rPr lang="pl-PL"/>
              <a:t>Stresująca praca</a:t>
            </a:r>
          </a:p>
          <a:p>
            <a:r>
              <a:rPr lang="pl-PL"/>
              <a:t>Pacjent-terapeuta</a:t>
            </a:r>
          </a:p>
          <a:p>
            <a:endParaRPr lang="pl-PL"/>
          </a:p>
        </p:txBody>
      </p:sp>
      <p:pic>
        <p:nvPicPr>
          <p:cNvPr id="36868" name="Picture 4" descr="1800018654p-th"/>
          <p:cNvPicPr>
            <a:picLocks noChangeAspect="1" noChangeArrowheads="1"/>
          </p:cNvPicPr>
          <p:nvPr/>
        </p:nvPicPr>
        <p:blipFill>
          <a:blip r:embed="rId4"/>
          <a:srcRect/>
          <a:stretch>
            <a:fillRect/>
          </a:stretch>
        </p:blipFill>
        <p:spPr bwMode="auto">
          <a:xfrm>
            <a:off x="5486400" y="3352800"/>
            <a:ext cx="1900238" cy="2971800"/>
          </a:xfrm>
          <a:prstGeom prst="rect">
            <a:avLst/>
          </a:prstGeom>
          <a:noFill/>
        </p:spPr>
      </p:pic>
    </p:spTree>
    <p:extLst>
      <p:ext uri="{BB962C8B-B14F-4D97-AF65-F5344CB8AC3E}">
        <p14:creationId xmlns:p14="http://schemas.microsoft.com/office/powerpoint/2010/main" val="266043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slide(fromBottom)">
                                      <p:cBhvr>
                                        <p:cTn id="7" dur="500"/>
                                        <p:tgtEl>
                                          <p:spTgt spid="3686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867">
                                            <p:txEl>
                                              <p:pRg st="0" end="0"/>
                                            </p:txEl>
                                          </p:spTgt>
                                        </p:tgtEl>
                                        <p:attrNameLst>
                                          <p:attrName>style.visibility</p:attrName>
                                        </p:attrNameLst>
                                      </p:cBhvr>
                                      <p:to>
                                        <p:strVal val="visible"/>
                                      </p:to>
                                    </p:set>
                                    <p:animEffect transition="in" filter="checkerboard(across)">
                                      <p:cBhvr>
                                        <p:cTn id="12" dur="500"/>
                                        <p:tgtEl>
                                          <p:spTgt spid="36867">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6867">
                                            <p:txEl>
                                              <p:pRg st="1" end="1"/>
                                            </p:txEl>
                                          </p:spTgt>
                                        </p:tgtEl>
                                        <p:attrNameLst>
                                          <p:attrName>style.visibility</p:attrName>
                                        </p:attrNameLst>
                                      </p:cBhvr>
                                      <p:to>
                                        <p:strVal val="visible"/>
                                      </p:to>
                                    </p:set>
                                    <p:animEffect transition="in" filter="checkerboard(across)">
                                      <p:cBhvr>
                                        <p:cTn id="17" dur="500"/>
                                        <p:tgtEl>
                                          <p:spTgt spid="36867">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6867">
                                            <p:txEl>
                                              <p:pRg st="2" end="2"/>
                                            </p:txEl>
                                          </p:spTgt>
                                        </p:tgtEl>
                                        <p:attrNameLst>
                                          <p:attrName>style.visibility</p:attrName>
                                        </p:attrNameLst>
                                      </p:cBhvr>
                                      <p:to>
                                        <p:strVal val="visible"/>
                                      </p:to>
                                    </p:set>
                                    <p:animEffect transition="in" filter="checkerboard(across)">
                                      <p:cBhvr>
                                        <p:cTn id="22" dur="500"/>
                                        <p:tgtEl>
                                          <p:spTgt spid="36867">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6867">
                                            <p:txEl>
                                              <p:pRg st="3" end="3"/>
                                            </p:txEl>
                                          </p:spTgt>
                                        </p:tgtEl>
                                        <p:attrNameLst>
                                          <p:attrName>style.visibility</p:attrName>
                                        </p:attrNameLst>
                                      </p:cBhvr>
                                      <p:to>
                                        <p:strVal val="visible"/>
                                      </p:to>
                                    </p:set>
                                    <p:animEffect transition="in" filter="checkerboard(across)">
                                      <p:cBhvr>
                                        <p:cTn id="27" dur="500"/>
                                        <p:tgtEl>
                                          <p:spTgt spid="36867">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6867">
                                            <p:txEl>
                                              <p:pRg st="4" end="4"/>
                                            </p:txEl>
                                          </p:spTgt>
                                        </p:tgtEl>
                                        <p:attrNameLst>
                                          <p:attrName>style.visibility</p:attrName>
                                        </p:attrNameLst>
                                      </p:cBhvr>
                                      <p:to>
                                        <p:strVal val="visible"/>
                                      </p:to>
                                    </p:set>
                                    <p:animEffect transition="in" filter="checkerboard(across)">
                                      <p:cBhvr>
                                        <p:cTn id="32" dur="500"/>
                                        <p:tgtEl>
                                          <p:spTgt spid="36867">
                                            <p:txEl>
                                              <p:pRg st="4" end="4"/>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Effect transition="in" filter="checkerboard(across)">
                                      <p:cBhvr>
                                        <p:cTn id="37" dur="500"/>
                                        <p:tgtEl>
                                          <p:spTgt spid="36867">
                                            <p:txEl>
                                              <p:pRg st="5" end="5"/>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811213"/>
            <a:ext cx="8229600" cy="606425"/>
          </a:xfrm>
        </p:spPr>
        <p:txBody>
          <a:bodyPr>
            <a:normAutofit fontScale="90000"/>
          </a:bodyPr>
          <a:lstStyle/>
          <a:p>
            <a:r>
              <a:rPr lang="pl-PL" dirty="0">
                <a:latin typeface="+mn-lt"/>
              </a:rPr>
              <a:t>Dr </a:t>
            </a:r>
            <a:r>
              <a:rPr lang="pl-PL" dirty="0" err="1">
                <a:latin typeface="+mn-lt"/>
              </a:rPr>
              <a:t>Dippy</a:t>
            </a:r>
            <a:endParaRPr lang="pl-PL" dirty="0">
              <a:latin typeface="+mn-lt"/>
            </a:endParaRPr>
          </a:p>
        </p:txBody>
      </p:sp>
      <p:sp>
        <p:nvSpPr>
          <p:cNvPr id="37891" name="Rectangle 3"/>
          <p:cNvSpPr>
            <a:spLocks noGrp="1" noChangeArrowheads="1"/>
          </p:cNvSpPr>
          <p:nvPr>
            <p:ph idx="1"/>
          </p:nvPr>
        </p:nvSpPr>
        <p:spPr/>
        <p:txBody>
          <a:bodyPr/>
          <a:lstStyle/>
          <a:p>
            <a:r>
              <a:rPr lang="pl-PL" dirty="0"/>
              <a:t>„</a:t>
            </a:r>
            <a:r>
              <a:rPr lang="pl-PL" dirty="0" err="1"/>
              <a:t>Analyze</a:t>
            </a:r>
            <a:r>
              <a:rPr lang="pl-PL" dirty="0"/>
              <a:t> </a:t>
            </a:r>
            <a:r>
              <a:rPr lang="pl-PL" dirty="0" err="1"/>
              <a:t>that</a:t>
            </a:r>
            <a:r>
              <a:rPr lang="pl-PL" dirty="0"/>
              <a:t>” – 2002</a:t>
            </a:r>
          </a:p>
          <a:p>
            <a:endParaRPr lang="pl-PL" dirty="0"/>
          </a:p>
        </p:txBody>
      </p:sp>
      <p:pic>
        <p:nvPicPr>
          <p:cNvPr id="37892" name="Picture 4" descr="1807858487p-th"/>
          <p:cNvPicPr>
            <a:picLocks noChangeAspect="1" noChangeArrowheads="1"/>
          </p:cNvPicPr>
          <p:nvPr/>
        </p:nvPicPr>
        <p:blipFill>
          <a:blip r:embed="rId4"/>
          <a:srcRect/>
          <a:stretch>
            <a:fillRect/>
          </a:stretch>
        </p:blipFill>
        <p:spPr bwMode="auto">
          <a:xfrm>
            <a:off x="838200" y="2971800"/>
            <a:ext cx="1798638" cy="2681288"/>
          </a:xfrm>
          <a:prstGeom prst="rect">
            <a:avLst/>
          </a:prstGeom>
          <a:noFill/>
        </p:spPr>
      </p:pic>
      <p:pic>
        <p:nvPicPr>
          <p:cNvPr id="37894" name="Picture 6" descr="th-DF-11402r"/>
          <p:cNvPicPr>
            <a:picLocks noChangeAspect="1" noChangeArrowheads="1"/>
          </p:cNvPicPr>
          <p:nvPr/>
        </p:nvPicPr>
        <p:blipFill>
          <a:blip r:embed="rId5"/>
          <a:srcRect/>
          <a:stretch>
            <a:fillRect/>
          </a:stretch>
        </p:blipFill>
        <p:spPr bwMode="auto">
          <a:xfrm>
            <a:off x="3733800" y="3505200"/>
            <a:ext cx="1981200" cy="1323975"/>
          </a:xfrm>
          <a:prstGeom prst="rect">
            <a:avLst/>
          </a:prstGeom>
          <a:noFill/>
        </p:spPr>
      </p:pic>
      <p:pic>
        <p:nvPicPr>
          <p:cNvPr id="37895" name="Picture 7" descr="th-DF-10460"/>
          <p:cNvPicPr>
            <a:picLocks noChangeAspect="1" noChangeArrowheads="1"/>
          </p:cNvPicPr>
          <p:nvPr/>
        </p:nvPicPr>
        <p:blipFill>
          <a:blip r:embed="rId6"/>
          <a:srcRect/>
          <a:stretch>
            <a:fillRect/>
          </a:stretch>
        </p:blipFill>
        <p:spPr bwMode="auto">
          <a:xfrm>
            <a:off x="7010400" y="4191000"/>
            <a:ext cx="846138" cy="1295400"/>
          </a:xfrm>
          <a:prstGeom prst="rect">
            <a:avLst/>
          </a:prstGeom>
          <a:noFill/>
        </p:spPr>
      </p:pic>
    </p:spTree>
    <p:extLst>
      <p:ext uri="{BB962C8B-B14F-4D97-AF65-F5344CB8AC3E}">
        <p14:creationId xmlns:p14="http://schemas.microsoft.com/office/powerpoint/2010/main" val="389370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7894"/>
                                        </p:tgtEl>
                                        <p:attrNameLst>
                                          <p:attrName>style.visibility</p:attrName>
                                        </p:attrNameLst>
                                      </p:cBhvr>
                                      <p:to>
                                        <p:strVal val="visible"/>
                                      </p:to>
                                    </p:set>
                                    <p:anim calcmode="lin" valueType="num">
                                      <p:cBhvr additive="base">
                                        <p:cTn id="13" dur="500" fill="hold"/>
                                        <p:tgtEl>
                                          <p:spTgt spid="37894"/>
                                        </p:tgtEl>
                                        <p:attrNameLst>
                                          <p:attrName>ppt_x</p:attrName>
                                        </p:attrNameLst>
                                      </p:cBhvr>
                                      <p:tavLst>
                                        <p:tav tm="0">
                                          <p:val>
                                            <p:strVal val="#ppt_x"/>
                                          </p:val>
                                        </p:tav>
                                        <p:tav tm="100000">
                                          <p:val>
                                            <p:strVal val="#ppt_x"/>
                                          </p:val>
                                        </p:tav>
                                      </p:tavLst>
                                    </p:anim>
                                    <p:anim calcmode="lin" valueType="num">
                                      <p:cBhvr additive="base">
                                        <p:cTn id="14" dur="500" fill="hold"/>
                                        <p:tgtEl>
                                          <p:spTgt spid="3789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7895"/>
                                        </p:tgtEl>
                                        <p:attrNameLst>
                                          <p:attrName>style.visibility</p:attrName>
                                        </p:attrNameLst>
                                      </p:cBhvr>
                                      <p:to>
                                        <p:strVal val="visible"/>
                                      </p:to>
                                    </p:set>
                                    <p:anim calcmode="lin" valueType="num">
                                      <p:cBhvr additive="base">
                                        <p:cTn id="19" dur="500" fill="hold"/>
                                        <p:tgtEl>
                                          <p:spTgt spid="37895"/>
                                        </p:tgtEl>
                                        <p:attrNameLst>
                                          <p:attrName>ppt_x</p:attrName>
                                        </p:attrNameLst>
                                      </p:cBhvr>
                                      <p:tavLst>
                                        <p:tav tm="0">
                                          <p:val>
                                            <p:strVal val="#ppt_x"/>
                                          </p:val>
                                        </p:tav>
                                        <p:tav tm="100000">
                                          <p:val>
                                            <p:strVal val="#ppt_x"/>
                                          </p:val>
                                        </p:tav>
                                      </p:tavLst>
                                    </p:anim>
                                    <p:anim calcmode="lin" valueType="num">
                                      <p:cBhvr additive="base">
                                        <p:cTn id="20" dur="500" fill="hold"/>
                                        <p:tgtEl>
                                          <p:spTgt spid="3789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0" end="0"/>
                                            </p:txEl>
                                          </p:spTgt>
                                        </p:tgtEl>
                                        <p:attrNameLst>
                                          <p:attrName>style.visibility</p:attrName>
                                        </p:attrNameLst>
                                      </p:cBhvr>
                                      <p:to>
                                        <p:strVal val="visible"/>
                                      </p:to>
                                    </p:set>
                                    <p:anim calcmode="lin" valueType="num">
                                      <p:cBhvr additive="base">
                                        <p:cTn id="25"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811213"/>
            <a:ext cx="8229600" cy="606425"/>
          </a:xfrm>
        </p:spPr>
        <p:txBody>
          <a:bodyPr>
            <a:normAutofit fontScale="90000"/>
          </a:bodyPr>
          <a:lstStyle/>
          <a:p>
            <a:r>
              <a:rPr lang="pl-PL" dirty="0">
                <a:latin typeface="+mn-lt"/>
              </a:rPr>
              <a:t>Dr </a:t>
            </a:r>
            <a:r>
              <a:rPr lang="pl-PL" dirty="0" err="1">
                <a:latin typeface="+mn-lt"/>
              </a:rPr>
              <a:t>Wonderful</a:t>
            </a:r>
            <a:endParaRPr lang="pl-PL" dirty="0">
              <a:latin typeface="+mn-lt"/>
            </a:endParaRPr>
          </a:p>
        </p:txBody>
      </p:sp>
      <p:sp>
        <p:nvSpPr>
          <p:cNvPr id="24579" name="Rectangle 3"/>
          <p:cNvSpPr>
            <a:spLocks noGrp="1" noChangeArrowheads="1"/>
          </p:cNvSpPr>
          <p:nvPr>
            <p:ph idx="1"/>
          </p:nvPr>
        </p:nvSpPr>
        <p:spPr/>
        <p:txBody>
          <a:bodyPr/>
          <a:lstStyle/>
          <a:p>
            <a:r>
              <a:rPr lang="pl-PL"/>
              <a:t>„Freud” 1962</a:t>
            </a:r>
          </a:p>
          <a:p>
            <a:r>
              <a:rPr lang="pl-PL"/>
              <a:t>Montgomery Clift</a:t>
            </a:r>
          </a:p>
          <a:p>
            <a:endParaRPr lang="pl-PL"/>
          </a:p>
        </p:txBody>
      </p:sp>
      <p:pic>
        <p:nvPicPr>
          <p:cNvPr id="24580" name="Picture 4" descr="freud22d"/>
          <p:cNvPicPr>
            <a:picLocks noChangeAspect="1" noChangeArrowheads="1"/>
          </p:cNvPicPr>
          <p:nvPr/>
        </p:nvPicPr>
        <p:blipFill>
          <a:blip r:embed="rId4"/>
          <a:srcRect/>
          <a:stretch>
            <a:fillRect/>
          </a:stretch>
        </p:blipFill>
        <p:spPr bwMode="auto">
          <a:xfrm>
            <a:off x="5181600" y="2057400"/>
            <a:ext cx="2990850" cy="4114800"/>
          </a:xfrm>
          <a:prstGeom prst="rect">
            <a:avLst/>
          </a:prstGeom>
          <a:noFill/>
        </p:spPr>
      </p:pic>
    </p:spTree>
    <p:extLst>
      <p:ext uri="{BB962C8B-B14F-4D97-AF65-F5344CB8AC3E}">
        <p14:creationId xmlns:p14="http://schemas.microsoft.com/office/powerpoint/2010/main" val="2255903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slide(fromBottom)">
                                      <p:cBhvr>
                                        <p:cTn id="7" dur="500"/>
                                        <p:tgtEl>
                                          <p:spTgt spid="24578"/>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811213"/>
            <a:ext cx="8229600" cy="606425"/>
          </a:xfrm>
        </p:spPr>
        <p:txBody>
          <a:bodyPr>
            <a:normAutofit fontScale="90000"/>
          </a:bodyPr>
          <a:lstStyle/>
          <a:p>
            <a:r>
              <a:rPr lang="pl-PL" dirty="0">
                <a:latin typeface="+mn-lt"/>
              </a:rPr>
              <a:t>Dr </a:t>
            </a:r>
            <a:r>
              <a:rPr lang="pl-PL" dirty="0" err="1">
                <a:latin typeface="+mn-lt"/>
              </a:rPr>
              <a:t>Wonderful</a:t>
            </a:r>
            <a:endParaRPr lang="pl-PL" dirty="0">
              <a:latin typeface="+mn-lt"/>
            </a:endParaRPr>
          </a:p>
        </p:txBody>
      </p:sp>
      <p:sp>
        <p:nvSpPr>
          <p:cNvPr id="25603" name="Rectangle 3"/>
          <p:cNvSpPr>
            <a:spLocks noGrp="1" noChangeArrowheads="1"/>
          </p:cNvSpPr>
          <p:nvPr>
            <p:ph idx="1"/>
          </p:nvPr>
        </p:nvSpPr>
        <p:spPr/>
        <p:txBody>
          <a:bodyPr/>
          <a:lstStyle/>
          <a:p>
            <a:r>
              <a:rPr lang="pl-PL" dirty="0"/>
              <a:t>„</a:t>
            </a:r>
            <a:r>
              <a:rPr lang="pl-PL" dirty="0" err="1"/>
              <a:t>The</a:t>
            </a:r>
            <a:r>
              <a:rPr lang="pl-PL" dirty="0"/>
              <a:t> </a:t>
            </a:r>
            <a:r>
              <a:rPr lang="pl-PL" dirty="0" err="1"/>
              <a:t>Three</a:t>
            </a:r>
            <a:r>
              <a:rPr lang="pl-PL" dirty="0"/>
              <a:t> </a:t>
            </a:r>
            <a:r>
              <a:rPr lang="pl-PL" dirty="0" err="1"/>
              <a:t>Faces</a:t>
            </a:r>
            <a:r>
              <a:rPr lang="pl-PL" dirty="0"/>
              <a:t> of </a:t>
            </a:r>
            <a:r>
              <a:rPr lang="pl-PL" dirty="0" err="1"/>
              <a:t>Eve</a:t>
            </a:r>
            <a:r>
              <a:rPr lang="pl-PL" dirty="0"/>
              <a:t>” 1957</a:t>
            </a:r>
          </a:p>
          <a:p>
            <a:r>
              <a:rPr lang="pl-PL" dirty="0"/>
              <a:t>Dr Luther – Lee J. </a:t>
            </a:r>
            <a:r>
              <a:rPr lang="pl-PL" dirty="0" err="1"/>
              <a:t>Cobb</a:t>
            </a:r>
            <a:endParaRPr lang="pl-PL" dirty="0"/>
          </a:p>
          <a:p>
            <a:r>
              <a:rPr lang="pl-PL" dirty="0" err="1"/>
              <a:t>Katarsis</a:t>
            </a:r>
            <a:endParaRPr lang="pl-PL" dirty="0"/>
          </a:p>
          <a:p>
            <a:endParaRPr lang="pl-PL" dirty="0"/>
          </a:p>
        </p:txBody>
      </p:sp>
      <p:pic>
        <p:nvPicPr>
          <p:cNvPr id="25604" name="Picture 4" descr="71m"/>
          <p:cNvPicPr>
            <a:picLocks noChangeAspect="1" noChangeArrowheads="1"/>
          </p:cNvPicPr>
          <p:nvPr/>
        </p:nvPicPr>
        <p:blipFill>
          <a:blip r:embed="rId4"/>
          <a:srcRect/>
          <a:stretch>
            <a:fillRect/>
          </a:stretch>
        </p:blipFill>
        <p:spPr bwMode="auto">
          <a:xfrm>
            <a:off x="6096000" y="3124200"/>
            <a:ext cx="1738313" cy="3200400"/>
          </a:xfrm>
          <a:prstGeom prst="rect">
            <a:avLst/>
          </a:prstGeom>
          <a:noFill/>
        </p:spPr>
      </p:pic>
    </p:spTree>
    <p:extLst>
      <p:ext uri="{BB962C8B-B14F-4D97-AF65-F5344CB8AC3E}">
        <p14:creationId xmlns:p14="http://schemas.microsoft.com/office/powerpoint/2010/main" val="15520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slide(fromBottom)">
                                      <p:cBhvr>
                                        <p:cTn id="7" dur="500"/>
                                        <p:tgtEl>
                                          <p:spTgt spid="25602"/>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811213"/>
            <a:ext cx="8229600" cy="606425"/>
          </a:xfrm>
        </p:spPr>
        <p:txBody>
          <a:bodyPr>
            <a:normAutofit fontScale="90000"/>
          </a:bodyPr>
          <a:lstStyle/>
          <a:p>
            <a:r>
              <a:rPr lang="pl-PL" dirty="0">
                <a:latin typeface="+mn-lt"/>
              </a:rPr>
              <a:t>Dr </a:t>
            </a:r>
            <a:r>
              <a:rPr lang="pl-PL" dirty="0" err="1">
                <a:latin typeface="+mn-lt"/>
              </a:rPr>
              <a:t>Wonderful</a:t>
            </a:r>
            <a:endParaRPr lang="pl-PL" dirty="0">
              <a:latin typeface="+mn-lt"/>
            </a:endParaRPr>
          </a:p>
        </p:txBody>
      </p:sp>
      <p:sp>
        <p:nvSpPr>
          <p:cNvPr id="23555" name="Rectangle 3"/>
          <p:cNvSpPr>
            <a:spLocks noGrp="1" noChangeArrowheads="1"/>
          </p:cNvSpPr>
          <p:nvPr>
            <p:ph idx="1"/>
          </p:nvPr>
        </p:nvSpPr>
        <p:spPr/>
        <p:txBody>
          <a:bodyPr/>
          <a:lstStyle/>
          <a:p>
            <a:r>
              <a:rPr lang="pl-PL" dirty="0"/>
              <a:t>„Książę przypływów” 1991</a:t>
            </a:r>
          </a:p>
          <a:p>
            <a:r>
              <a:rPr lang="pl-PL" dirty="0"/>
              <a:t>Dr </a:t>
            </a:r>
            <a:r>
              <a:rPr lang="pl-PL" dirty="0" err="1"/>
              <a:t>Susan</a:t>
            </a:r>
            <a:r>
              <a:rPr lang="pl-PL" dirty="0"/>
              <a:t> </a:t>
            </a:r>
            <a:r>
              <a:rPr lang="pl-PL" dirty="0" err="1"/>
              <a:t>Lowenstein</a:t>
            </a:r>
            <a:r>
              <a:rPr lang="pl-PL" dirty="0"/>
              <a:t> - Barbra Streisand</a:t>
            </a:r>
          </a:p>
          <a:p>
            <a:endParaRPr lang="pl-PL" dirty="0"/>
          </a:p>
        </p:txBody>
      </p:sp>
      <p:pic>
        <p:nvPicPr>
          <p:cNvPr id="23556" name="Picture 4" descr="61m"/>
          <p:cNvPicPr>
            <a:picLocks noChangeAspect="1" noChangeArrowheads="1"/>
          </p:cNvPicPr>
          <p:nvPr/>
        </p:nvPicPr>
        <p:blipFill>
          <a:blip r:embed="rId4"/>
          <a:srcRect/>
          <a:stretch>
            <a:fillRect/>
          </a:stretch>
        </p:blipFill>
        <p:spPr bwMode="auto">
          <a:xfrm>
            <a:off x="4038600" y="3505200"/>
            <a:ext cx="1828800" cy="2667000"/>
          </a:xfrm>
          <a:prstGeom prst="rect">
            <a:avLst/>
          </a:prstGeom>
          <a:noFill/>
        </p:spPr>
      </p:pic>
    </p:spTree>
    <p:extLst>
      <p:ext uri="{BB962C8B-B14F-4D97-AF65-F5344CB8AC3E}">
        <p14:creationId xmlns:p14="http://schemas.microsoft.com/office/powerpoint/2010/main" val="196068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slide(fromBottom)">
                                      <p:cBhvr>
                                        <p:cTn id="7" dur="500"/>
                                        <p:tgtEl>
                                          <p:spTgt spid="23554"/>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Miejski">
  <a:themeElements>
    <a:clrScheme name="Miejski">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Miejski">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ejski">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Drewniana czcionka">
  <a:themeElements>
    <a:clrScheme name="Drewniana czcionk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rewniana czcionk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rewniana czcionk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892</TotalTime>
  <Words>2945</Words>
  <Application>Microsoft Office PowerPoint</Application>
  <PresentationFormat>Pokaz na ekranie (4:3)</PresentationFormat>
  <Paragraphs>454</Paragraphs>
  <Slides>109</Slides>
  <Notes>83</Notes>
  <HiddenSlides>0</HiddenSlides>
  <MMClips>0</MMClips>
  <ScaleCrop>false</ScaleCrop>
  <HeadingPairs>
    <vt:vector size="6" baseType="variant">
      <vt:variant>
        <vt:lpstr>Używane czcionki</vt:lpstr>
      </vt:variant>
      <vt:variant>
        <vt:i4>11</vt:i4>
      </vt:variant>
      <vt:variant>
        <vt:lpstr>Motyw</vt:lpstr>
      </vt:variant>
      <vt:variant>
        <vt:i4>2</vt:i4>
      </vt:variant>
      <vt:variant>
        <vt:lpstr>Tytuły slajdów</vt:lpstr>
      </vt:variant>
      <vt:variant>
        <vt:i4>109</vt:i4>
      </vt:variant>
    </vt:vector>
  </HeadingPairs>
  <TitlesOfParts>
    <vt:vector size="122" baseType="lpstr">
      <vt:lpstr>Arial</vt:lpstr>
      <vt:lpstr>Calibri</vt:lpstr>
      <vt:lpstr>Comic Sans MS</vt:lpstr>
      <vt:lpstr>Courier New</vt:lpstr>
      <vt:lpstr>Georgia</vt:lpstr>
      <vt:lpstr>Impact</vt:lpstr>
      <vt:lpstr>Rockwell</vt:lpstr>
      <vt:lpstr>Rockwell Condensed</vt:lpstr>
      <vt:lpstr>Times New Roman</vt:lpstr>
      <vt:lpstr>Wingdings</vt:lpstr>
      <vt:lpstr>Wingdings 2</vt:lpstr>
      <vt:lpstr>Miejski</vt:lpstr>
      <vt:lpstr>1_Drewniana czcionka</vt:lpstr>
      <vt:lpstr> Filmy, które możemy polecić psychiatrom, psychologom, psychoterapeutom  i ich pacjentom </vt:lpstr>
      <vt:lpstr>Prezentacja programu PowerPoint</vt:lpstr>
      <vt:lpstr>Prezentacja programu PowerPoint</vt:lpstr>
      <vt:lpstr>Prezentacja programu PowerPoint</vt:lpstr>
      <vt:lpstr>Prezentacja programu PowerPoint</vt:lpstr>
      <vt:lpstr>Prezentacja programu PowerPoint</vt:lpstr>
      <vt:lpstr>Zaburzenia afektywne</vt:lpstr>
      <vt:lpstr>Prezentacja programu PowerPoint</vt:lpstr>
      <vt:lpstr>Poradnik pozytywnego myślenia (2012) </vt:lpstr>
      <vt:lpstr>Wilbur chce się zabić (2002)</vt:lpstr>
      <vt:lpstr>Przekleństwa niewinności (1999)</vt:lpstr>
      <vt:lpstr>Dom z piasku i mgły [reż.V.Perelman 2003]</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Sylvia (2003, reż. Christine Jeffs)</vt:lpstr>
      <vt:lpstr>Godziny [Stephan Daldry 2002]</vt:lpstr>
      <vt:lpstr>Prezentacja programu PowerPoint</vt:lpstr>
      <vt:lpstr>Prezentacja programu PowerPoint</vt:lpstr>
      <vt:lpstr>Prezentacja programu PowerPoint</vt:lpstr>
      <vt:lpstr>Zaburzenia osobowości</vt:lpstr>
      <vt:lpstr>Prezentacja programu PowerPoint</vt:lpstr>
      <vt:lpstr>Prezentacja programu PowerPoint</vt:lpstr>
      <vt:lpstr>Prezentacja programu PowerPoint</vt:lpstr>
      <vt:lpstr>Prezentacja programu PowerPoint</vt:lpstr>
      <vt:lpstr>Psychozy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Pionek (2014)</vt:lpstr>
      <vt:lpstr>Prezentacja programu PowerPoint</vt:lpstr>
      <vt:lpstr>SUD</vt:lpstr>
      <vt:lpstr>Alkoholizm</vt:lpstr>
      <vt:lpstr>WSZYSCY JESTEŚMY CHRYSTUSAMI [2006 r. , reż. Marek Koterski]</vt:lpstr>
      <vt:lpstr>SUD inne filmy</vt:lpstr>
      <vt:lpstr>Zaburzenia lękowe</vt:lpstr>
      <vt:lpstr>Fobie  Vertigo</vt:lpstr>
      <vt:lpstr>OCD As Good As It Gets  </vt:lpstr>
      <vt:lpstr>LĘK PANICZNY Analyze This , Analyze That</vt:lpstr>
      <vt:lpstr>Jak zostać królem?</vt:lpstr>
      <vt:lpstr>Zaburzenia neurokognitywne</vt:lpstr>
      <vt:lpstr>Zaburzenia neurokognitywne  i pedopsychiatria</vt:lpstr>
      <vt:lpstr>Prezentacja programu PowerPoint</vt:lpstr>
      <vt:lpstr>Daleko od niej (2006) </vt:lpstr>
      <vt:lpstr>Still Alice </vt:lpstr>
      <vt:lpstr>Zaburzenia snu, jedzenia i adaptacyjne</vt:lpstr>
      <vt:lpstr>Kinsey [2005 r., reż. Bill Condon] </vt:lpstr>
      <vt:lpstr>Prezentacja programu PowerPoint</vt:lpstr>
      <vt:lpstr>Terapeuci i ich pacjenci (klienci) – okiem kamery</vt:lpstr>
      <vt:lpstr>Prezentacja programu PowerPoint</vt:lpstr>
      <vt:lpstr>Problem percepcji </vt:lpstr>
      <vt:lpstr>Psychoanaliza </vt:lpstr>
      <vt:lpstr>Niebezpieczna metoda </vt:lpstr>
      <vt:lpstr>Niebezpieczna metoda </vt:lpstr>
      <vt:lpstr>Zelig</vt:lpstr>
      <vt:lpstr>ZELIG</vt:lpstr>
      <vt:lpstr>Psychoterapia humanistyczna</vt:lpstr>
      <vt:lpstr>Antwone Fisher (USA, 2002) reż. Denzel Washington</vt:lpstr>
      <vt:lpstr>CBT </vt:lpstr>
      <vt:lpstr>Facet, który się zawiesił Numb (Kanada, USA, 2007)  reż. Harris Goldberg </vt:lpstr>
      <vt:lpstr>Nie patrz w dół (reż. Larry Shaw) 1998</vt:lpstr>
      <vt:lpstr>Psychoterapia psychodynamiczna </vt:lpstr>
      <vt:lpstr>Jak zostać królem (reż. Tom Hopper( (2010)</vt:lpstr>
      <vt:lpstr>Habemus papam</vt:lpstr>
      <vt:lpstr>Towarzyszenie w zdrowieniu </vt:lpstr>
      <vt:lpstr>Kto ma większe problemy – klienci czy terapeuci?</vt:lpstr>
      <vt:lpstr>Filmowy psychiatra (i psychoterapeuta)  różne kategorie - APA</vt:lpstr>
      <vt:lpstr>Dr Dippy</vt:lpstr>
      <vt:lpstr>Dr Dippy</vt:lpstr>
      <vt:lpstr>Dr Dippy</vt:lpstr>
      <vt:lpstr>Dr Wonderful</vt:lpstr>
      <vt:lpstr>Dr Wonderful</vt:lpstr>
      <vt:lpstr>Dr Wonderful</vt:lpstr>
      <vt:lpstr>Mr Jones (reż. Mike Figgis – 1993)</vt:lpstr>
      <vt:lpstr>Kto odnosi sukcesy w psychoterapii?</vt:lpstr>
      <vt:lpstr>Kobiety i Mężczyźni</vt:lpstr>
      <vt:lpstr>Kobiety</vt:lpstr>
      <vt:lpstr>Plusy i minusy portretowania psychoterapeutów w filmie fabularnym</vt:lpstr>
      <vt:lpstr>Ale jednak pozycja osób z zaburzeniami psychicznymi na liście 50 „antybohaterów” jest nadal bardzo wysoka</vt:lpstr>
      <vt:lpstr>Pytania jakie rodzą filmy z „wsadem” psychoterapeutycznym</vt:lpstr>
      <vt:lpstr>A co z TERAPIĄ?</vt:lpstr>
      <vt:lpstr>Szczególny pacjent – szczególny terapeuta tribute to james Gandolfini  </vt:lpstr>
      <vt:lpstr>Normalny psychiatra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Depresja w filmie</dc:title>
  <dc:creator>Andrzej Czernikiewicz</dc:creator>
  <cp:lastModifiedBy>czern</cp:lastModifiedBy>
  <cp:revision>52</cp:revision>
  <dcterms:created xsi:type="dcterms:W3CDTF">2007-02-28T20:30:42Z</dcterms:created>
  <dcterms:modified xsi:type="dcterms:W3CDTF">2020-11-09T16:05:06Z</dcterms:modified>
</cp:coreProperties>
</file>