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39"/>
  </p:notesMasterIdLst>
  <p:sldIdLst>
    <p:sldId id="256" r:id="rId3"/>
    <p:sldId id="450" r:id="rId4"/>
    <p:sldId id="451" r:id="rId5"/>
    <p:sldId id="452" r:id="rId6"/>
    <p:sldId id="453" r:id="rId7"/>
    <p:sldId id="454" r:id="rId8"/>
    <p:sldId id="455" r:id="rId9"/>
    <p:sldId id="456" r:id="rId10"/>
    <p:sldId id="457" r:id="rId11"/>
    <p:sldId id="458" r:id="rId12"/>
    <p:sldId id="459" r:id="rId13"/>
    <p:sldId id="460" r:id="rId14"/>
    <p:sldId id="461" r:id="rId15"/>
    <p:sldId id="462" r:id="rId16"/>
    <p:sldId id="463" r:id="rId17"/>
    <p:sldId id="464" r:id="rId18"/>
    <p:sldId id="465" r:id="rId19"/>
    <p:sldId id="466" r:id="rId20"/>
    <p:sldId id="467" r:id="rId21"/>
    <p:sldId id="468" r:id="rId22"/>
    <p:sldId id="469" r:id="rId23"/>
    <p:sldId id="470" r:id="rId24"/>
    <p:sldId id="471" r:id="rId25"/>
    <p:sldId id="472" r:id="rId26"/>
    <p:sldId id="473" r:id="rId27"/>
    <p:sldId id="474" r:id="rId28"/>
    <p:sldId id="475" r:id="rId29"/>
    <p:sldId id="476" r:id="rId30"/>
    <p:sldId id="477" r:id="rId31"/>
    <p:sldId id="478" r:id="rId32"/>
    <p:sldId id="479" r:id="rId33"/>
    <p:sldId id="480" r:id="rId34"/>
    <p:sldId id="481" r:id="rId35"/>
    <p:sldId id="482" r:id="rId36"/>
    <p:sldId id="483" r:id="rId37"/>
    <p:sldId id="484"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94573E-D052-431E-8A99-EF4D0CB3357F}" type="datetimeFigureOut">
              <a:rPr lang="pl-PL" smtClean="0"/>
              <a:t>16.12.2020</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3BFD0-1FC3-4210-8253-AFAC8FB82755}" type="slidenum">
              <a:rPr lang="pl-PL" smtClean="0"/>
              <a:t>‹#›</a:t>
            </a:fld>
            <a:endParaRPr lang="pl-PL"/>
          </a:p>
        </p:txBody>
      </p:sp>
    </p:spTree>
    <p:extLst>
      <p:ext uri="{BB962C8B-B14F-4D97-AF65-F5344CB8AC3E}">
        <p14:creationId xmlns:p14="http://schemas.microsoft.com/office/powerpoint/2010/main" val="3439961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07639C-0590-4AFA-A21C-85A572E458EC}"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114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5606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6941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63920-6276-46F9-8BD7-82BA3451220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758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63920-6276-46F9-8BD7-82BA3451220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0593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759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334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B9E16A-0172-425E-A778-703ACD38C958}"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610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CB9E16A-0172-425E-A778-703ACD38C958}"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2201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863920-6276-46F9-8BD7-82BA3451220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6604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272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9765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8084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8670D7-9F8C-4A25-91AE-DCE155FE5D87}" type="slidenum">
              <a:rPr kumimoji="0" lang="pl-P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pl-P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505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F3D7EC-2CFC-4B10-A41A-7ECBE8B2281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CCDF370-C990-4668-9F31-CCAE445DF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0FD339C-ABBB-46D3-80CA-02592C0FA6AC}"/>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3B304044-A2F8-40D0-8708-35D7E49F63E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6D80B35-0A8D-4395-80C3-F83A062395BE}"/>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13320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957968-2BFA-4BE3-B716-C82CE78E240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1BC2068-3B93-4963-8073-5035E7A83A0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36A3DB-3E7E-46AF-B327-D3B113758605}"/>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F6C87EDC-834F-4E47-9A3C-774D9D3BFA4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FA375-4909-4F71-B631-798E0E4A3837}"/>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8942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0B51A90-0606-4F2F-BA32-C117C7EE344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5C753BF-4AAE-45BE-98BE-CA6A01DB9E9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2041D0D-F734-4AD2-934A-3D6C6E7D7C37}"/>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89F851DD-794D-4DB5-B3DC-CCA37A7A160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FB3D15-BA4D-4F26-9CE8-E958AE5F5FC2}"/>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098847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9B085A4-8757-4857-B0D8-353248B4EE98}" type="slidenum">
              <a:rPr lang="pl-PL" smtClean="0"/>
              <a:t>‹#›</a:t>
            </a:fld>
            <a:endParaRPr lang="pl-PL"/>
          </a:p>
        </p:txBody>
      </p:sp>
    </p:spTree>
    <p:extLst>
      <p:ext uri="{BB962C8B-B14F-4D97-AF65-F5344CB8AC3E}">
        <p14:creationId xmlns:p14="http://schemas.microsoft.com/office/powerpoint/2010/main" val="825871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619766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593667" y="6272784"/>
            <a:ext cx="2644309" cy="365125"/>
          </a:xfrm>
        </p:spPr>
        <p:txBody>
          <a:bodyPr/>
          <a:lstStyle/>
          <a:p>
            <a:fld id="{948F4152-ADFE-44F4-9C1C-0B6A319DAD65}" type="datetimeFigureOut">
              <a:rPr lang="pl-PL" smtClean="0"/>
              <a:t>16.12.2020</a:t>
            </a:fld>
            <a:endParaRPr lang="pl-PL"/>
          </a:p>
        </p:txBody>
      </p:sp>
      <p:sp>
        <p:nvSpPr>
          <p:cNvPr id="5" name="Footer Placeholder 4"/>
          <p:cNvSpPr>
            <a:spLocks noGrp="1"/>
          </p:cNvSpPr>
          <p:nvPr>
            <p:ph type="ftr" sz="quarter" idx="11"/>
          </p:nvPr>
        </p:nvSpPr>
        <p:spPr>
          <a:xfrm>
            <a:off x="2182708" y="6272784"/>
            <a:ext cx="6327648" cy="365125"/>
          </a:xfrm>
        </p:spPr>
        <p:txBody>
          <a:bodyPr/>
          <a:lstStyle/>
          <a:p>
            <a:endParaRPr lang="pl-P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9B085A4-8757-4857-B0D8-353248B4EE98}" type="slidenum">
              <a:rPr lang="pl-PL" smtClean="0"/>
              <a:t>‹#›</a:t>
            </a:fld>
            <a:endParaRPr lang="pl-PL"/>
          </a:p>
        </p:txBody>
      </p:sp>
    </p:spTree>
    <p:extLst>
      <p:ext uri="{BB962C8B-B14F-4D97-AF65-F5344CB8AC3E}">
        <p14:creationId xmlns:p14="http://schemas.microsoft.com/office/powerpoint/2010/main" val="21523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48F4152-ADFE-44F4-9C1C-0B6A319DAD65}"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377064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48F4152-ADFE-44F4-9C1C-0B6A319DAD65}" type="datetimeFigureOut">
              <a:rPr lang="pl-PL" smtClean="0"/>
              <a:t>16.12.2020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4933099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48F4152-ADFE-44F4-9C1C-0B6A319DAD65}" type="datetimeFigureOut">
              <a:rPr lang="pl-PL" smtClean="0"/>
              <a:t>16.12.2020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1775361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4152-ADFE-44F4-9C1C-0B6A319DAD65}" type="datetimeFigureOut">
              <a:rPr lang="pl-PL" smtClean="0"/>
              <a:t>16.12.2020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170824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48F4152-ADFE-44F4-9C1C-0B6A319DAD65}" type="datetimeFigureOut">
              <a:rPr lang="pl-PL" smtClean="0"/>
              <a:t>16.12.2020</a:t>
            </a:fld>
            <a:endParaRPr lang="pl-PL"/>
          </a:p>
        </p:txBody>
      </p:sp>
      <p:sp>
        <p:nvSpPr>
          <p:cNvPr id="6" name="Footer Placeholder 5"/>
          <p:cNvSpPr>
            <a:spLocks noGrp="1"/>
          </p:cNvSpPr>
          <p:nvPr>
            <p:ph type="ftr" sz="quarter" idx="11"/>
          </p:nvPr>
        </p:nvSpPr>
        <p:spPr/>
        <p:txBody>
          <a:bodyPr/>
          <a:lstStyle/>
          <a:p>
            <a:endParaRPr lang="pl-P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40616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6DDE85-1E69-40A3-970D-4A9AEE54669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6ADFF06-EF6E-4E21-A527-E10B3B85CD6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8900A7-158F-4E7D-81FF-2262F09647FC}"/>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DFCA0C1A-7E5E-4A2F-9E61-CFD25EB579A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DEE7D84-D6AD-4113-858B-03A150E41854}"/>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1262578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48F4152-ADFE-44F4-9C1C-0B6A319DAD65}" type="datetimeFigureOut">
              <a:rPr lang="pl-PL" smtClean="0"/>
              <a:t>16.12.2020</a:t>
            </a:fld>
            <a:endParaRPr lang="pl-P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9368298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58833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96156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CF3DE0-9E16-45A6-8CE3-2EF24201E21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0C577B0-1DB0-420F-BF3D-FE707527D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4C8EE5D-6D40-4C9F-8303-48D9BAD4814F}"/>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34504AF2-CEAE-43E6-9E5D-414809E70F9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DE873F9-6B68-4BBC-84B3-C0AB24DAD5A9}"/>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76453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69868F-0BA1-4FF0-91D1-33004A1CD9A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FBD9984-0870-448D-A14A-AEEB6DFB643C}"/>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7DC5C64-4FA7-475E-83D1-C3389AA561E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04CBE88-F750-400E-8B47-455DC036BEE4}"/>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6" name="Symbol zastępczy stopki 5">
            <a:extLst>
              <a:ext uri="{FF2B5EF4-FFF2-40B4-BE49-F238E27FC236}">
                <a16:creationId xmlns:a16="http://schemas.microsoft.com/office/drawing/2014/main" id="{02687819-3FC1-43E7-BC96-E71246ED4D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059F41E-C6E2-4D53-A4FA-907DA469D05C}"/>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25831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91777A-F8F8-4D84-BD4E-4E28F6C3EAD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19BE844-2390-4982-9134-7A69980F0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A640A07-026A-406B-B009-DDD93DF9BCE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06EBCE7-D408-4373-A6C2-F2C89EB543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01CDC24-266F-49DB-8054-CEF16CBE48C1}"/>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BDBA7953-848A-4D8F-9C4B-4819381878C9}"/>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8" name="Symbol zastępczy stopki 7">
            <a:extLst>
              <a:ext uri="{FF2B5EF4-FFF2-40B4-BE49-F238E27FC236}">
                <a16:creationId xmlns:a16="http://schemas.microsoft.com/office/drawing/2014/main" id="{71BB1DDD-13B3-41A6-AAD1-D10F3B4E99E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6E95B9D-9D39-49B2-ACF5-C2837A8B0163}"/>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9534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35EB06-94C7-4316-8E72-43E94E12EF3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25EC463-C3D1-4530-98DA-8D436B34FDDF}"/>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4" name="Symbol zastępczy stopki 3">
            <a:extLst>
              <a:ext uri="{FF2B5EF4-FFF2-40B4-BE49-F238E27FC236}">
                <a16:creationId xmlns:a16="http://schemas.microsoft.com/office/drawing/2014/main" id="{C880E707-C4CF-4534-A888-0C903867FC3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192A485-54DE-4DF0-82E0-A6D3E176F3F2}"/>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185404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F95DCBF-945E-4D3F-86C0-79606366BD12}"/>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3" name="Symbol zastępczy stopki 2">
            <a:extLst>
              <a:ext uri="{FF2B5EF4-FFF2-40B4-BE49-F238E27FC236}">
                <a16:creationId xmlns:a16="http://schemas.microsoft.com/office/drawing/2014/main" id="{9FDA3325-08FC-4146-8CDE-D22DC2F1D31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85E0BC0-09D0-4E51-8D92-8F16708BC0FD}"/>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1973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715F88-2595-4606-91AD-71485C1CD4C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F8BA30D-054C-45D5-A29F-F77B368AD9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C44E4DC-777F-45B0-9501-B642EED1C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EC01226-282A-4BCC-825F-0E1B0CBF7508}"/>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6" name="Symbol zastępczy stopki 5">
            <a:extLst>
              <a:ext uri="{FF2B5EF4-FFF2-40B4-BE49-F238E27FC236}">
                <a16:creationId xmlns:a16="http://schemas.microsoft.com/office/drawing/2014/main" id="{97DE0ED3-57F3-4CC3-A1C0-C3BC5B819BB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D018D7D-A4DC-4843-AE6A-D2B1D6599A5C}"/>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3326102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78702E-9909-434F-8985-D81C00169AA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22B7CB5-2169-4930-9333-466C303A7A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BDAB024-8E75-4EF8-AD06-F85F0AD26B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6BB57B0-FCB1-4B58-8E3B-03487D52D9EA}"/>
              </a:ext>
            </a:extLst>
          </p:cNvPr>
          <p:cNvSpPr>
            <a:spLocks noGrp="1"/>
          </p:cNvSpPr>
          <p:nvPr>
            <p:ph type="dt" sz="half" idx="10"/>
          </p:nvPr>
        </p:nvSpPr>
        <p:spPr/>
        <p:txBody>
          <a:bodyPr/>
          <a:lstStyle/>
          <a:p>
            <a:fld id="{948F4152-ADFE-44F4-9C1C-0B6A319DAD65}" type="datetimeFigureOut">
              <a:rPr lang="pl-PL" smtClean="0"/>
              <a:t>16.12.2020</a:t>
            </a:fld>
            <a:endParaRPr lang="pl-PL"/>
          </a:p>
        </p:txBody>
      </p:sp>
      <p:sp>
        <p:nvSpPr>
          <p:cNvPr id="6" name="Symbol zastępczy stopki 5">
            <a:extLst>
              <a:ext uri="{FF2B5EF4-FFF2-40B4-BE49-F238E27FC236}">
                <a16:creationId xmlns:a16="http://schemas.microsoft.com/office/drawing/2014/main" id="{2659F899-C57A-488C-9EE9-5DA66BB7B9A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3D7BD22-7D34-473D-9185-2739BA38D0AD}"/>
              </a:ext>
            </a:extLst>
          </p:cNvPr>
          <p:cNvSpPr>
            <a:spLocks noGrp="1"/>
          </p:cNvSpPr>
          <p:nvPr>
            <p:ph type="sldNum" sz="quarter" idx="12"/>
          </p:nvPr>
        </p:nvSpPr>
        <p:spPr/>
        <p:txBody>
          <a:bodyPr/>
          <a:lstStyle/>
          <a:p>
            <a:fld id="{C9B085A4-8757-4857-B0D8-353248B4EE98}" type="slidenum">
              <a:rPr lang="pl-PL" smtClean="0"/>
              <a:t>‹#›</a:t>
            </a:fld>
            <a:endParaRPr lang="pl-PL"/>
          </a:p>
        </p:txBody>
      </p:sp>
    </p:spTree>
    <p:extLst>
      <p:ext uri="{BB962C8B-B14F-4D97-AF65-F5344CB8AC3E}">
        <p14:creationId xmlns:p14="http://schemas.microsoft.com/office/powerpoint/2010/main" val="2789051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103BA5B-E39F-4755-BC24-5ED176893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A2FCF397-F06B-4540-BEB0-46E513842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4387440-DD58-4E5A-B069-1C666C370E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4152-ADFE-44F4-9C1C-0B6A319DAD65}" type="datetimeFigureOut">
              <a:rPr lang="pl-PL" smtClean="0"/>
              <a:t>16.12.2020</a:t>
            </a:fld>
            <a:endParaRPr lang="pl-PL"/>
          </a:p>
        </p:txBody>
      </p:sp>
      <p:sp>
        <p:nvSpPr>
          <p:cNvPr id="5" name="Symbol zastępczy stopki 4">
            <a:extLst>
              <a:ext uri="{FF2B5EF4-FFF2-40B4-BE49-F238E27FC236}">
                <a16:creationId xmlns:a16="http://schemas.microsoft.com/office/drawing/2014/main" id="{C2943DB1-F993-434C-9A89-293C4C6D3A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496F642-969D-4937-8070-16E0D3E75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085A4-8757-4857-B0D8-353248B4EE98}" type="slidenum">
              <a:rPr lang="pl-PL" smtClean="0"/>
              <a:t>‹#›</a:t>
            </a:fld>
            <a:endParaRPr lang="pl-PL"/>
          </a:p>
        </p:txBody>
      </p:sp>
    </p:spTree>
    <p:extLst>
      <p:ext uri="{BB962C8B-B14F-4D97-AF65-F5344CB8AC3E}">
        <p14:creationId xmlns:p14="http://schemas.microsoft.com/office/powerpoint/2010/main" val="210690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48F4152-ADFE-44F4-9C1C-0B6A319DAD65}" type="datetimeFigureOut">
              <a:rPr lang="pl-PL" smtClean="0"/>
              <a:t>16.12.2020</a:t>
            </a:fld>
            <a:endParaRPr lang="pl-P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l-P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9B085A4-8757-4857-B0D8-353248B4EE98}" type="slidenum">
              <a:rPr lang="pl-PL" smtClean="0"/>
              <a:t>‹#›</a:t>
            </a:fld>
            <a:endParaRPr lang="pl-PL"/>
          </a:p>
        </p:txBody>
      </p:sp>
    </p:spTree>
    <p:extLst>
      <p:ext uri="{BB962C8B-B14F-4D97-AF65-F5344CB8AC3E}">
        <p14:creationId xmlns:p14="http://schemas.microsoft.com/office/powerpoint/2010/main" val="3555315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0.jpeg"/></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717943-BA83-41A9-A69B-80C5D1ED9161}"/>
              </a:ext>
            </a:extLst>
          </p:cNvPr>
          <p:cNvSpPr>
            <a:spLocks noGrp="1"/>
          </p:cNvSpPr>
          <p:nvPr>
            <p:ph type="ctrTitle"/>
          </p:nvPr>
        </p:nvSpPr>
        <p:spPr/>
        <p:txBody>
          <a:bodyPr/>
          <a:lstStyle/>
          <a:p>
            <a:endParaRPr lang="pl-PL"/>
          </a:p>
        </p:txBody>
      </p:sp>
      <p:sp>
        <p:nvSpPr>
          <p:cNvPr id="3" name="Podtytuł 2">
            <a:extLst>
              <a:ext uri="{FF2B5EF4-FFF2-40B4-BE49-F238E27FC236}">
                <a16:creationId xmlns:a16="http://schemas.microsoft.com/office/drawing/2014/main" id="{143CBFB3-5F6D-44F1-87BE-910309A7327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68055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Psychoterapia humanistyczna</a:t>
            </a:r>
          </a:p>
        </p:txBody>
      </p:sp>
      <p:sp>
        <p:nvSpPr>
          <p:cNvPr id="6" name="Symbol zastępczy tekstu 5"/>
          <p:cNvSpPr>
            <a:spLocks noGrp="1"/>
          </p:cNvSpPr>
          <p:nvPr>
            <p:ph type="body" idx="1"/>
          </p:nvPr>
        </p:nvSpPr>
        <p:spPr/>
        <p:txBody>
          <a:bodyPr/>
          <a:lstStyle/>
          <a:p>
            <a:endParaRPr lang="pl-PL"/>
          </a:p>
        </p:txBody>
      </p:sp>
    </p:spTree>
    <p:extLst>
      <p:ext uri="{BB962C8B-B14F-4D97-AF65-F5344CB8AC3E}">
        <p14:creationId xmlns:p14="http://schemas.microsoft.com/office/powerpoint/2010/main" val="839286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err="1"/>
              <a:t>Antwone</a:t>
            </a:r>
            <a:r>
              <a:rPr lang="pl-PL" sz="3200" b="1" dirty="0"/>
              <a:t> Fisher</a:t>
            </a:r>
            <a:br>
              <a:rPr lang="pl-PL" sz="3200" dirty="0"/>
            </a:br>
            <a:r>
              <a:rPr lang="pl-PL" sz="3200" dirty="0"/>
              <a:t>(USA, 2002) reż. </a:t>
            </a:r>
            <a:r>
              <a:rPr lang="pl-PL" sz="3200" dirty="0" err="1"/>
              <a:t>Denzel</a:t>
            </a:r>
            <a:r>
              <a:rPr lang="pl-PL" sz="3200" dirty="0"/>
              <a:t> Washington</a:t>
            </a:r>
          </a:p>
        </p:txBody>
      </p:sp>
      <p:sp>
        <p:nvSpPr>
          <p:cNvPr id="3" name="Symbol zastępczy zawartości 2"/>
          <p:cNvSpPr>
            <a:spLocks noGrp="1"/>
          </p:cNvSpPr>
          <p:nvPr>
            <p:ph sz="half" idx="1"/>
          </p:nvPr>
        </p:nvSpPr>
        <p:spPr>
          <a:xfrm>
            <a:off x="1981200" y="1714489"/>
            <a:ext cx="4038600" cy="4411675"/>
          </a:xfrm>
        </p:spPr>
        <p:txBody>
          <a:bodyPr>
            <a:normAutofit/>
          </a:bodyPr>
          <a:lstStyle/>
          <a:p>
            <a:r>
              <a:rPr lang="pl-PL" dirty="0" err="1"/>
              <a:t>Antwone</a:t>
            </a:r>
            <a:r>
              <a:rPr lang="pl-PL" dirty="0"/>
              <a:t>  Fisher (Derek </a:t>
            </a:r>
            <a:r>
              <a:rPr lang="pl-PL" dirty="0" err="1"/>
              <a:t>Luke</a:t>
            </a:r>
            <a:r>
              <a:rPr lang="pl-PL" dirty="0"/>
              <a:t>) jest młodym żołnierzem amerykańskiej marynarki wojennej, który szokuje otoczenie niekontrolowanymi wybuchami przemocy. Gdy prowokuje kolejną awanturę, przełożeni kierują go na terapię do znanego psychiatry, </a:t>
            </a:r>
            <a:r>
              <a:rPr lang="pl-PL" dirty="0" err="1"/>
              <a:t>dr</a:t>
            </a:r>
            <a:r>
              <a:rPr lang="pl-PL" dirty="0"/>
              <a:t>. </a:t>
            </a:r>
            <a:r>
              <a:rPr lang="pl-PL" dirty="0" err="1"/>
              <a:t>Jerome’a</a:t>
            </a:r>
            <a:r>
              <a:rPr lang="pl-PL" dirty="0"/>
              <a:t> </a:t>
            </a:r>
            <a:r>
              <a:rPr lang="pl-PL" dirty="0" err="1"/>
              <a:t>Davenporta</a:t>
            </a:r>
            <a:r>
              <a:rPr lang="pl-PL" dirty="0"/>
              <a:t> (</a:t>
            </a:r>
            <a:r>
              <a:rPr lang="pl-PL" dirty="0" err="1"/>
              <a:t>Denzel</a:t>
            </a:r>
            <a:r>
              <a:rPr lang="pl-PL" dirty="0"/>
              <a:t>  Washington). Z jego pomocą  </a:t>
            </a:r>
            <a:r>
              <a:rPr lang="pl-PL" dirty="0" err="1"/>
              <a:t>Antwone</a:t>
            </a:r>
            <a:r>
              <a:rPr lang="pl-PL" dirty="0"/>
              <a:t> postanawia stawić czoła światu i własnym  słabościom.</a:t>
            </a:r>
          </a:p>
        </p:txBody>
      </p:sp>
      <p:pic>
        <p:nvPicPr>
          <p:cNvPr id="2050" name="Picture 2"/>
          <p:cNvPicPr>
            <a:picLocks noGrp="1" noChangeAspect="1" noChangeArrowheads="1"/>
          </p:cNvPicPr>
          <p:nvPr>
            <p:ph sz="half" idx="2"/>
          </p:nvPr>
        </p:nvPicPr>
        <p:blipFill>
          <a:blip r:embed="rId3" cstate="print"/>
          <a:stretch>
            <a:fillRect/>
          </a:stretch>
        </p:blipFill>
        <p:spPr bwMode="auto">
          <a:xfrm>
            <a:off x="6316663" y="2976054"/>
            <a:ext cx="3657600" cy="2414016"/>
          </a:xfrm>
          <a:prstGeom prst="rect">
            <a:avLst/>
          </a:prstGeom>
          <a:noFill/>
          <a:ln w="9525">
            <a:noFill/>
            <a:miter lim="800000"/>
            <a:headEnd/>
            <a:tailEnd/>
          </a:ln>
          <a:effectLst/>
        </p:spPr>
      </p:pic>
    </p:spTree>
    <p:extLst>
      <p:ext uri="{BB962C8B-B14F-4D97-AF65-F5344CB8AC3E}">
        <p14:creationId xmlns:p14="http://schemas.microsoft.com/office/powerpoint/2010/main" val="65021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CBT </a:t>
            </a:r>
          </a:p>
        </p:txBody>
      </p:sp>
      <p:sp>
        <p:nvSpPr>
          <p:cNvPr id="6" name="Symbol zastępczy tekstu 5"/>
          <p:cNvSpPr>
            <a:spLocks noGrp="1"/>
          </p:cNvSpPr>
          <p:nvPr>
            <p:ph type="body" idx="1"/>
          </p:nvPr>
        </p:nvSpPr>
        <p:spPr/>
        <p:txBody>
          <a:bodyPr/>
          <a:lstStyle/>
          <a:p>
            <a:endParaRPr lang="pl-PL"/>
          </a:p>
        </p:txBody>
      </p:sp>
    </p:spTree>
    <p:extLst>
      <p:ext uri="{BB962C8B-B14F-4D97-AF65-F5344CB8AC3E}">
        <p14:creationId xmlns:p14="http://schemas.microsoft.com/office/powerpoint/2010/main" val="2776766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981200" y="274638"/>
            <a:ext cx="8229600" cy="1582726"/>
          </a:xfrm>
        </p:spPr>
        <p:txBody>
          <a:bodyPr>
            <a:noAutofit/>
          </a:bodyPr>
          <a:lstStyle/>
          <a:p>
            <a:r>
              <a:rPr lang="pl-PL" sz="3200" dirty="0"/>
              <a:t>Facet, który się zawiesił</a:t>
            </a:r>
            <a:br>
              <a:rPr lang="pl-PL" sz="3200" dirty="0"/>
            </a:br>
            <a:r>
              <a:rPr lang="pl-PL" sz="3200" b="1" dirty="0" err="1"/>
              <a:t>Numb</a:t>
            </a:r>
            <a:r>
              <a:rPr lang="pl-PL" sz="3200" dirty="0"/>
              <a:t> (Kanada, USA, 2007) </a:t>
            </a:r>
            <a:br>
              <a:rPr lang="pl-PL" sz="3200" dirty="0"/>
            </a:br>
            <a:r>
              <a:rPr lang="pl-PL" sz="3200" dirty="0"/>
              <a:t>reż. Harris </a:t>
            </a:r>
            <a:r>
              <a:rPr lang="pl-PL" sz="3200" dirty="0" err="1"/>
              <a:t>Goldberg</a:t>
            </a:r>
            <a:r>
              <a:rPr lang="pl-PL" sz="3200" dirty="0"/>
              <a:t> </a:t>
            </a:r>
          </a:p>
        </p:txBody>
      </p:sp>
      <p:sp>
        <p:nvSpPr>
          <p:cNvPr id="6" name="Symbol zastępczy zawartości 5"/>
          <p:cNvSpPr>
            <a:spLocks noGrp="1"/>
          </p:cNvSpPr>
          <p:nvPr>
            <p:ph idx="1"/>
          </p:nvPr>
        </p:nvSpPr>
        <p:spPr>
          <a:xfrm>
            <a:off x="1981200" y="2143117"/>
            <a:ext cx="8229600" cy="3983047"/>
          </a:xfrm>
        </p:spPr>
        <p:txBody>
          <a:bodyPr/>
          <a:lstStyle/>
          <a:p>
            <a:r>
              <a:rPr lang="pl-PL" sz="2400" dirty="0"/>
              <a:t>Hollywoodzki scenarzysta Hudson </a:t>
            </a:r>
            <a:r>
              <a:rPr lang="pl-PL" sz="2400" dirty="0" err="1"/>
              <a:t>Milbank</a:t>
            </a:r>
            <a:r>
              <a:rPr lang="pl-PL" sz="2400" dirty="0"/>
              <a:t> (</a:t>
            </a:r>
            <a:r>
              <a:rPr lang="pl-PL" sz="2400" dirty="0" err="1"/>
              <a:t>Matthew</a:t>
            </a:r>
            <a:r>
              <a:rPr lang="pl-PL" sz="2400" dirty="0"/>
              <a:t> Perry) cierpi na chroniczną depresję. Odwiedza kolejnych lekarzy, poddaje się różnym terapiom, ale nic nie przynosi efektu. Wszystko ulega zmianie, kiedy Hudson spotyka Sarę (</a:t>
            </a:r>
            <a:r>
              <a:rPr lang="pl-PL" sz="2400" dirty="0" err="1"/>
              <a:t>Lynn</a:t>
            </a:r>
            <a:r>
              <a:rPr lang="pl-PL" sz="2400" dirty="0"/>
              <a:t> Collins), dzięki której znów zaczyna kochać.</a:t>
            </a:r>
          </a:p>
          <a:p>
            <a:r>
              <a:rPr lang="pl-PL" sz="2400" dirty="0"/>
              <a:t>Ale w tej scenie podlega CBT </a:t>
            </a:r>
          </a:p>
        </p:txBody>
      </p:sp>
    </p:spTree>
    <p:extLst>
      <p:ext uri="{BB962C8B-B14F-4D97-AF65-F5344CB8AC3E}">
        <p14:creationId xmlns:p14="http://schemas.microsoft.com/office/powerpoint/2010/main" val="3321180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Nie patrz w dół (reż. Larry Shaw) 1998</a:t>
            </a:r>
          </a:p>
        </p:txBody>
      </p:sp>
      <p:sp>
        <p:nvSpPr>
          <p:cNvPr id="7" name="Symbol zastępczy zawartości 6"/>
          <p:cNvSpPr>
            <a:spLocks noGrp="1"/>
          </p:cNvSpPr>
          <p:nvPr>
            <p:ph idx="1"/>
          </p:nvPr>
        </p:nvSpPr>
        <p:spPr/>
        <p:txBody>
          <a:bodyPr/>
          <a:lstStyle/>
          <a:p>
            <a:r>
              <a:rPr lang="pl-PL" dirty="0"/>
              <a:t>Dr Paul Sadowski udziela fachowej pomocy w duchu grupowej CBT w tym głównej bohaterce </a:t>
            </a:r>
            <a:r>
              <a:rPr lang="pl-PL" dirty="0" err="1"/>
              <a:t>Carli</a:t>
            </a:r>
            <a:r>
              <a:rPr lang="pl-PL" dirty="0"/>
              <a:t> – ona cierpi na agorafobię i PTSD (tragiczna śmierć siostry w górach) </a:t>
            </a:r>
          </a:p>
        </p:txBody>
      </p:sp>
      <p:pic>
        <p:nvPicPr>
          <p:cNvPr id="4098" name="Picture 2" descr="Nie patrz w dó&amp;lstrok; (19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5560" y="4509120"/>
            <a:ext cx="1656184" cy="2365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283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Psychoterapia </a:t>
            </a:r>
            <a:r>
              <a:rPr lang="pl-PL" dirty="0" err="1"/>
              <a:t>psychodynamiczna</a:t>
            </a:r>
            <a:r>
              <a:rPr lang="pl-PL" dirty="0"/>
              <a:t>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2170009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Jak zostać królem </a:t>
            </a:r>
            <a:r>
              <a:rPr lang="pl-PL" sz="2000" dirty="0"/>
              <a:t>(reż. Tom Hopper( (2010)</a:t>
            </a:r>
            <a:endParaRPr lang="pl-PL" dirty="0"/>
          </a:p>
        </p:txBody>
      </p:sp>
      <p:sp>
        <p:nvSpPr>
          <p:cNvPr id="7" name="Symbol zastępczy zawartości 6"/>
          <p:cNvSpPr>
            <a:spLocks noGrp="1"/>
          </p:cNvSpPr>
          <p:nvPr>
            <p:ph sz="half" idx="1"/>
          </p:nvPr>
        </p:nvSpPr>
        <p:spPr/>
        <p:txBody>
          <a:bodyPr>
            <a:normAutofit lnSpcReduction="10000"/>
          </a:bodyPr>
          <a:lstStyle/>
          <a:p>
            <a:r>
              <a:rPr lang="pl-PL" sz="1600" dirty="0"/>
              <a:t>Fascynująca opowieść o człowieku, który uratował królestwo i  w przełomowym momencie historii mężnie poprowadził Anglików w walce przeciwko najeźdźcy. Po szokującej abdykacji Edwarda VIII książę Albert musi, mimo wielkich oporów, zasiąść na tronie Anglii jako Jerzy VI. Ogromną przeszkodą w wypełnianiu monarszych obowiązków jest dla niego... problem z wysławianiem się. Jedyną osobą, która może pomóc Jerzemu w odnalezieniu własnego głosu i stawieniu czoła groźbie inwazji hitlerowskiej, okazuje się australijski specjalista o wielce nieortodoksyjnych metodach pracy nad wymową. Wkrótce rodzi się przyjaźń, która odmieni życie dwóch niezwykłych ludzi i zadecyduje o losach największej z wojen. </a:t>
            </a:r>
          </a:p>
        </p:txBody>
      </p:sp>
      <p:sp>
        <p:nvSpPr>
          <p:cNvPr id="2" name="Symbol zastępczy zawartości 1"/>
          <p:cNvSpPr>
            <a:spLocks noGrp="1"/>
          </p:cNvSpPr>
          <p:nvPr>
            <p:ph sz="half" idx="2"/>
          </p:nvPr>
        </p:nvSpPr>
        <p:spPr/>
        <p:txBody>
          <a:bodyPr>
            <a:normAutofit lnSpcReduction="10000"/>
          </a:bodyPr>
          <a:lstStyle/>
          <a:p>
            <a:endParaRPr lang="pl-PL"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8048" y="1556792"/>
            <a:ext cx="3312368" cy="4731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885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a:xfrm>
            <a:off x="1847528" y="116632"/>
            <a:ext cx="6960870" cy="3520440"/>
          </a:xfrm>
        </p:spPr>
        <p:txBody>
          <a:bodyPr/>
          <a:lstStyle/>
          <a:p>
            <a:r>
              <a:rPr lang="pl-PL" dirty="0" err="1"/>
              <a:t>Habemus</a:t>
            </a:r>
            <a:r>
              <a:rPr lang="pl-PL" dirty="0"/>
              <a:t> </a:t>
            </a:r>
            <a:r>
              <a:rPr lang="pl-PL" dirty="0" err="1"/>
              <a:t>papam</a:t>
            </a:r>
            <a:endParaRPr lang="pl-PL" dirty="0"/>
          </a:p>
        </p:txBody>
      </p:sp>
      <p:sp>
        <p:nvSpPr>
          <p:cNvPr id="11" name="Symbol zastępczy tekstu 10"/>
          <p:cNvSpPr>
            <a:spLocks noGrp="1"/>
          </p:cNvSpPr>
          <p:nvPr>
            <p:ph type="body" idx="1"/>
          </p:nvPr>
        </p:nvSpPr>
        <p:spPr>
          <a:xfrm>
            <a:off x="1846218" y="5013176"/>
            <a:ext cx="6789420" cy="1066800"/>
          </a:xfrm>
        </p:spPr>
        <p:txBody>
          <a:bodyPr>
            <a:noAutofit/>
          </a:bodyPr>
          <a:lstStyle/>
          <a:p>
            <a:r>
              <a:rPr lang="pl-PL" sz="2800" dirty="0"/>
              <a:t>Czyli:</a:t>
            </a:r>
          </a:p>
          <a:p>
            <a:r>
              <a:rPr lang="pl-PL" sz="2800" dirty="0"/>
              <a:t>Nanni Moretti w trzech rolach</a:t>
            </a:r>
          </a:p>
          <a:p>
            <a:r>
              <a:rPr lang="pl-PL" sz="2800" dirty="0"/>
              <a:t>Znamy tę historię </a:t>
            </a:r>
          </a:p>
        </p:txBody>
      </p:sp>
      <p:pic>
        <p:nvPicPr>
          <p:cNvPr id="1026" name="Picture 2" descr="Habemus Papam - mamy papie&amp;zdot;a Habemus Pap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088" y="1239023"/>
            <a:ext cx="3012926" cy="4338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567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Towarzyszenie w zdrowieniu </a:t>
            </a:r>
          </a:p>
        </p:txBody>
      </p:sp>
      <p:sp>
        <p:nvSpPr>
          <p:cNvPr id="5" name="Symbol zastępczy tekstu 4"/>
          <p:cNvSpPr>
            <a:spLocks noGrp="1"/>
          </p:cNvSpPr>
          <p:nvPr>
            <p:ph type="body" idx="1"/>
          </p:nvPr>
        </p:nvSpPr>
        <p:spPr/>
        <p:txBody>
          <a:bodyPr/>
          <a:lstStyle/>
          <a:p>
            <a:r>
              <a:rPr lang="pl-PL" dirty="0"/>
              <a:t>SOLISTA (reż. Joe Wright – 2009)</a:t>
            </a:r>
          </a:p>
        </p:txBody>
      </p:sp>
      <p:pic>
        <p:nvPicPr>
          <p:cNvPr id="9218" name="Picture 2" descr="Solista (2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2184" y="2167943"/>
            <a:ext cx="2736304" cy="3909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594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Kto ma większe problemy – klienci czy terapeuci?</a:t>
            </a:r>
          </a:p>
        </p:txBody>
      </p:sp>
      <p:sp>
        <p:nvSpPr>
          <p:cNvPr id="3" name="Symbol zastępczy tekstu 2"/>
          <p:cNvSpPr>
            <a:spLocks noGrp="1"/>
          </p:cNvSpPr>
          <p:nvPr>
            <p:ph type="body" idx="1"/>
          </p:nvPr>
        </p:nvSpPr>
        <p:spPr/>
        <p:txBody>
          <a:bodyPr/>
          <a:lstStyle/>
          <a:p>
            <a:r>
              <a:rPr lang="pl-PL" dirty="0"/>
              <a:t>Całe życie z wariatami (reż. </a:t>
            </a:r>
            <a:r>
              <a:rPr lang="pl-PL" dirty="0" err="1"/>
              <a:t>Jonas</a:t>
            </a:r>
            <a:r>
              <a:rPr lang="pl-PL" dirty="0"/>
              <a:t> </a:t>
            </a:r>
            <a:r>
              <a:rPr lang="pl-PL" dirty="0" err="1"/>
              <a:t>Pate</a:t>
            </a:r>
            <a:r>
              <a:rPr lang="pl-PL" dirty="0"/>
              <a:t> – 2009)</a:t>
            </a:r>
          </a:p>
        </p:txBody>
      </p:sp>
      <p:pic>
        <p:nvPicPr>
          <p:cNvPr id="8194" name="Picture 2" descr="Ca&amp;lstrok;e &amp;zdot;ycie z wariatami (2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6240" y="3543697"/>
            <a:ext cx="2304256" cy="3291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478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2095472" y="510302"/>
            <a:ext cx="4429156" cy="4214842"/>
          </a:xfrm>
        </p:spPr>
        <p:txBody>
          <a:bodyPr>
            <a:noAutofit/>
          </a:bodyPr>
          <a:lstStyle/>
          <a:p>
            <a:r>
              <a:rPr lang="pl-PL" sz="3600" dirty="0"/>
              <a:t>Terapeuci i ich pacjenci (klienci) – okiem kamery</a:t>
            </a:r>
          </a:p>
        </p:txBody>
      </p:sp>
    </p:spTree>
    <p:extLst>
      <p:ext uri="{BB962C8B-B14F-4D97-AF65-F5344CB8AC3E}">
        <p14:creationId xmlns:p14="http://schemas.microsoft.com/office/powerpoint/2010/main" val="3514735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Autofit/>
          </a:bodyPr>
          <a:lstStyle/>
          <a:p>
            <a:r>
              <a:rPr lang="pl-PL" sz="4000" b="1" dirty="0"/>
              <a:t>Filmowy psychiatra (i psychoterapeuta) </a:t>
            </a:r>
            <a:br>
              <a:rPr lang="pl-PL" sz="4000" b="1" dirty="0"/>
            </a:br>
            <a:r>
              <a:rPr lang="pl-PL" sz="4000" b="1" dirty="0"/>
              <a:t>różne kategorie - APA</a:t>
            </a:r>
          </a:p>
        </p:txBody>
      </p:sp>
      <p:sp>
        <p:nvSpPr>
          <p:cNvPr id="6147" name="Rectangle 3"/>
          <p:cNvSpPr>
            <a:spLocks noGrp="1" noChangeArrowheads="1"/>
          </p:cNvSpPr>
          <p:nvPr>
            <p:ph idx="1"/>
          </p:nvPr>
        </p:nvSpPr>
        <p:spPr/>
        <p:txBody>
          <a:bodyPr>
            <a:normAutofit/>
          </a:bodyPr>
          <a:lstStyle/>
          <a:p>
            <a:pPr>
              <a:lnSpc>
                <a:spcPct val="90000"/>
              </a:lnSpc>
            </a:pPr>
            <a:r>
              <a:rPr lang="pl-PL" dirty="0"/>
              <a:t>Dr </a:t>
            </a:r>
            <a:r>
              <a:rPr lang="pl-PL" dirty="0" err="1"/>
              <a:t>Dippy</a:t>
            </a:r>
            <a:r>
              <a:rPr lang="pl-PL" dirty="0"/>
              <a:t> – bardziej szalony niż jego pacjenci</a:t>
            </a:r>
          </a:p>
          <a:p>
            <a:pPr>
              <a:lnSpc>
                <a:spcPct val="90000"/>
              </a:lnSpc>
            </a:pPr>
            <a:r>
              <a:rPr lang="pl-PL" dirty="0"/>
              <a:t>Dr </a:t>
            </a:r>
            <a:r>
              <a:rPr lang="pl-PL" dirty="0" err="1"/>
              <a:t>Evil</a:t>
            </a:r>
            <a:r>
              <a:rPr lang="pl-PL" dirty="0"/>
              <a:t> – </a:t>
            </a:r>
            <a:r>
              <a:rPr lang="pl-PL" dirty="0" err="1"/>
              <a:t>baardzo</a:t>
            </a:r>
            <a:r>
              <a:rPr lang="pl-PL" dirty="0"/>
              <a:t> zły</a:t>
            </a:r>
          </a:p>
          <a:p>
            <a:pPr>
              <a:lnSpc>
                <a:spcPct val="90000"/>
              </a:lnSpc>
            </a:pPr>
            <a:r>
              <a:rPr lang="pl-PL" dirty="0"/>
              <a:t>Dr </a:t>
            </a:r>
            <a:r>
              <a:rPr lang="pl-PL" dirty="0" err="1"/>
              <a:t>Wonderful</a:t>
            </a:r>
            <a:r>
              <a:rPr lang="pl-PL" dirty="0"/>
              <a:t> – miły i ciepły</a:t>
            </a:r>
          </a:p>
          <a:p>
            <a:pPr>
              <a:lnSpc>
                <a:spcPct val="90000"/>
              </a:lnSpc>
            </a:pPr>
            <a:r>
              <a:rPr lang="pl-PL" dirty="0"/>
              <a:t>Dr </a:t>
            </a:r>
            <a:r>
              <a:rPr lang="pl-PL" dirty="0" err="1"/>
              <a:t>Rigid</a:t>
            </a:r>
            <a:r>
              <a:rPr lang="pl-PL" dirty="0"/>
              <a:t> – chciałby zamknąć św. Mikołaja w domu wariatów</a:t>
            </a:r>
          </a:p>
          <a:p>
            <a:pPr>
              <a:lnSpc>
                <a:spcPct val="90000"/>
              </a:lnSpc>
            </a:pPr>
            <a:r>
              <a:rPr lang="pl-PL" dirty="0"/>
              <a:t>Dr </a:t>
            </a:r>
            <a:r>
              <a:rPr lang="pl-PL" dirty="0" err="1"/>
              <a:t>Line-Crosser</a:t>
            </a:r>
            <a:r>
              <a:rPr lang="pl-PL" dirty="0"/>
              <a:t> – najczęściej angażuje się romantycznie (kobieta)</a:t>
            </a:r>
          </a:p>
        </p:txBody>
      </p:sp>
    </p:spTree>
    <p:extLst>
      <p:ext uri="{BB962C8B-B14F-4D97-AF65-F5344CB8AC3E}">
        <p14:creationId xmlns:p14="http://schemas.microsoft.com/office/powerpoint/2010/main" val="4036137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left)">
                                      <p:cBhvr>
                                        <p:cTn id="7" dur="500"/>
                                        <p:tgtEl>
                                          <p:spTgt spid="61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Dippy</a:t>
            </a:r>
            <a:endParaRPr lang="pl-PL" dirty="0">
              <a:latin typeface="+mn-lt"/>
            </a:endParaRPr>
          </a:p>
        </p:txBody>
      </p:sp>
      <p:sp>
        <p:nvSpPr>
          <p:cNvPr id="27651" name="Rectangle 3"/>
          <p:cNvSpPr>
            <a:spLocks noGrp="1" noChangeArrowheads="1"/>
          </p:cNvSpPr>
          <p:nvPr>
            <p:ph idx="1"/>
          </p:nvPr>
        </p:nvSpPr>
        <p:spPr/>
        <p:txBody>
          <a:bodyPr/>
          <a:lstStyle/>
          <a:p>
            <a:r>
              <a:rPr lang="pl-PL"/>
              <a:t>„Frasier” – 1993-2004</a:t>
            </a:r>
          </a:p>
          <a:p>
            <a:r>
              <a:rPr lang="pl-PL"/>
              <a:t>Dr Frasier Crane – Kelsey Grammer</a:t>
            </a:r>
          </a:p>
          <a:p>
            <a:endParaRPr lang="pl-PL"/>
          </a:p>
        </p:txBody>
      </p:sp>
      <p:pic>
        <p:nvPicPr>
          <p:cNvPr id="27652" name="Picture 4" descr="frasier-main_a"/>
          <p:cNvPicPr>
            <a:picLocks noChangeAspect="1" noChangeArrowheads="1"/>
          </p:cNvPicPr>
          <p:nvPr/>
        </p:nvPicPr>
        <p:blipFill>
          <a:blip r:embed="rId4"/>
          <a:srcRect/>
          <a:stretch>
            <a:fillRect/>
          </a:stretch>
        </p:blipFill>
        <p:spPr bwMode="auto">
          <a:xfrm>
            <a:off x="3657600" y="3276600"/>
            <a:ext cx="5257800" cy="2781300"/>
          </a:xfrm>
          <a:prstGeom prst="rect">
            <a:avLst/>
          </a:prstGeom>
          <a:noFill/>
        </p:spPr>
      </p:pic>
    </p:spTree>
    <p:extLst>
      <p:ext uri="{BB962C8B-B14F-4D97-AF65-F5344CB8AC3E}">
        <p14:creationId xmlns:p14="http://schemas.microsoft.com/office/powerpoint/2010/main" val="722658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Left)">
                                      <p:cBhvr>
                                        <p:cTn id="7" dur="500"/>
                                        <p:tgtEl>
                                          <p:spTgt spid="276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Left)">
                                      <p:cBhvr>
                                        <p:cTn id="12" dur="500"/>
                                        <p:tgtEl>
                                          <p:spTgt spid="2765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Dippy</a:t>
            </a:r>
            <a:endParaRPr lang="pl-PL" dirty="0">
              <a:latin typeface="+mn-lt"/>
            </a:endParaRPr>
          </a:p>
        </p:txBody>
      </p:sp>
      <p:sp>
        <p:nvSpPr>
          <p:cNvPr id="36867" name="Rectangle 3"/>
          <p:cNvSpPr>
            <a:spLocks noGrp="1" noChangeArrowheads="1"/>
          </p:cNvSpPr>
          <p:nvPr>
            <p:ph idx="1"/>
          </p:nvPr>
        </p:nvSpPr>
        <p:spPr/>
        <p:txBody>
          <a:bodyPr/>
          <a:lstStyle/>
          <a:p>
            <a:r>
              <a:rPr lang="pl-PL"/>
              <a:t>„Analyze this” 1999</a:t>
            </a:r>
          </a:p>
          <a:p>
            <a:r>
              <a:rPr lang="pl-PL"/>
              <a:t>Dr Ben Sobol – Billy Crystal</a:t>
            </a:r>
          </a:p>
          <a:p>
            <a:r>
              <a:rPr lang="pl-PL"/>
              <a:t>Problemy rodzinne</a:t>
            </a:r>
          </a:p>
          <a:p>
            <a:r>
              <a:rPr lang="pl-PL"/>
              <a:t>Relacja z ojcem</a:t>
            </a:r>
          </a:p>
          <a:p>
            <a:r>
              <a:rPr lang="pl-PL"/>
              <a:t>Stresująca praca</a:t>
            </a:r>
          </a:p>
          <a:p>
            <a:r>
              <a:rPr lang="pl-PL"/>
              <a:t>Pacjent-terapeuta</a:t>
            </a:r>
          </a:p>
          <a:p>
            <a:endParaRPr lang="pl-PL"/>
          </a:p>
        </p:txBody>
      </p:sp>
      <p:pic>
        <p:nvPicPr>
          <p:cNvPr id="36868" name="Picture 4" descr="1800018654p-th"/>
          <p:cNvPicPr>
            <a:picLocks noChangeAspect="1" noChangeArrowheads="1"/>
          </p:cNvPicPr>
          <p:nvPr/>
        </p:nvPicPr>
        <p:blipFill>
          <a:blip r:embed="rId4"/>
          <a:srcRect/>
          <a:stretch>
            <a:fillRect/>
          </a:stretch>
        </p:blipFill>
        <p:spPr bwMode="auto">
          <a:xfrm>
            <a:off x="7010400" y="3352800"/>
            <a:ext cx="1900238" cy="2971800"/>
          </a:xfrm>
          <a:prstGeom prst="rect">
            <a:avLst/>
          </a:prstGeom>
          <a:noFill/>
        </p:spPr>
      </p:pic>
    </p:spTree>
    <p:extLst>
      <p:ext uri="{BB962C8B-B14F-4D97-AF65-F5344CB8AC3E}">
        <p14:creationId xmlns:p14="http://schemas.microsoft.com/office/powerpoint/2010/main" val="2660431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lide(fromBottom)">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12" dur="500"/>
                                        <p:tgtEl>
                                          <p:spTgt spid="3686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laser.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7" dur="500"/>
                                        <p:tgtEl>
                                          <p:spTgt spid="3686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checkerboard(across)">
                                      <p:cBhvr>
                                        <p:cTn id="22" dur="500"/>
                                        <p:tgtEl>
                                          <p:spTgt spid="36867">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laser.wav"/>
                                        </p:tgtEl>
                                      </p:cMediaNode>
                                    </p:audio>
                                  </p:sub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27" dur="500"/>
                                        <p:tgtEl>
                                          <p:spTgt spid="36867">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laser.wav"/>
                                        </p:tgtEl>
                                      </p:cMediaNode>
                                    </p:audio>
                                  </p:sub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32" dur="500"/>
                                        <p:tgtEl>
                                          <p:spTgt spid="36867">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laser.wav"/>
                                        </p:tgtEl>
                                      </p:cMediaNode>
                                    </p:audio>
                                  </p:sub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37" dur="500"/>
                                        <p:tgtEl>
                                          <p:spTgt spid="36867">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Dippy</a:t>
            </a:r>
            <a:endParaRPr lang="pl-PL" dirty="0">
              <a:latin typeface="+mn-lt"/>
            </a:endParaRPr>
          </a:p>
        </p:txBody>
      </p:sp>
      <p:sp>
        <p:nvSpPr>
          <p:cNvPr id="37891" name="Rectangle 3"/>
          <p:cNvSpPr>
            <a:spLocks noGrp="1" noChangeArrowheads="1"/>
          </p:cNvSpPr>
          <p:nvPr>
            <p:ph idx="1"/>
          </p:nvPr>
        </p:nvSpPr>
        <p:spPr/>
        <p:txBody>
          <a:bodyPr/>
          <a:lstStyle/>
          <a:p>
            <a:r>
              <a:rPr lang="pl-PL" dirty="0"/>
              <a:t>„</a:t>
            </a:r>
            <a:r>
              <a:rPr lang="pl-PL" dirty="0" err="1"/>
              <a:t>Analyze</a:t>
            </a:r>
            <a:r>
              <a:rPr lang="pl-PL" dirty="0"/>
              <a:t> </a:t>
            </a:r>
            <a:r>
              <a:rPr lang="pl-PL" dirty="0" err="1"/>
              <a:t>that</a:t>
            </a:r>
            <a:r>
              <a:rPr lang="pl-PL" dirty="0"/>
              <a:t>” – 2002</a:t>
            </a:r>
          </a:p>
          <a:p>
            <a:endParaRPr lang="pl-PL" dirty="0"/>
          </a:p>
        </p:txBody>
      </p:sp>
      <p:pic>
        <p:nvPicPr>
          <p:cNvPr id="37892" name="Picture 4" descr="1807858487p-th"/>
          <p:cNvPicPr>
            <a:picLocks noChangeAspect="1" noChangeArrowheads="1"/>
          </p:cNvPicPr>
          <p:nvPr/>
        </p:nvPicPr>
        <p:blipFill>
          <a:blip r:embed="rId4"/>
          <a:srcRect/>
          <a:stretch>
            <a:fillRect/>
          </a:stretch>
        </p:blipFill>
        <p:spPr bwMode="auto">
          <a:xfrm>
            <a:off x="2362200" y="2971800"/>
            <a:ext cx="1798638" cy="2681288"/>
          </a:xfrm>
          <a:prstGeom prst="rect">
            <a:avLst/>
          </a:prstGeom>
          <a:noFill/>
        </p:spPr>
      </p:pic>
      <p:pic>
        <p:nvPicPr>
          <p:cNvPr id="37894" name="Picture 6" descr="th-DF-11402r"/>
          <p:cNvPicPr>
            <a:picLocks noChangeAspect="1" noChangeArrowheads="1"/>
          </p:cNvPicPr>
          <p:nvPr/>
        </p:nvPicPr>
        <p:blipFill>
          <a:blip r:embed="rId5"/>
          <a:srcRect/>
          <a:stretch>
            <a:fillRect/>
          </a:stretch>
        </p:blipFill>
        <p:spPr bwMode="auto">
          <a:xfrm>
            <a:off x="5257800" y="3505201"/>
            <a:ext cx="1981200" cy="1323975"/>
          </a:xfrm>
          <a:prstGeom prst="rect">
            <a:avLst/>
          </a:prstGeom>
          <a:noFill/>
        </p:spPr>
      </p:pic>
      <p:pic>
        <p:nvPicPr>
          <p:cNvPr id="37895" name="Picture 7" descr="th-DF-10460"/>
          <p:cNvPicPr>
            <a:picLocks noChangeAspect="1" noChangeArrowheads="1"/>
          </p:cNvPicPr>
          <p:nvPr/>
        </p:nvPicPr>
        <p:blipFill>
          <a:blip r:embed="rId6"/>
          <a:srcRect/>
          <a:stretch>
            <a:fillRect/>
          </a:stretch>
        </p:blipFill>
        <p:spPr bwMode="auto">
          <a:xfrm>
            <a:off x="8534400" y="4191000"/>
            <a:ext cx="846138" cy="1295400"/>
          </a:xfrm>
          <a:prstGeom prst="rect">
            <a:avLst/>
          </a:prstGeom>
          <a:noFill/>
        </p:spPr>
      </p:pic>
    </p:spTree>
    <p:extLst>
      <p:ext uri="{BB962C8B-B14F-4D97-AF65-F5344CB8AC3E}">
        <p14:creationId xmlns:p14="http://schemas.microsoft.com/office/powerpoint/2010/main" val="3893702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additive="base">
                                        <p:cTn id="7" dur="500" fill="hold"/>
                                        <p:tgtEl>
                                          <p:spTgt spid="37892"/>
                                        </p:tgtEl>
                                        <p:attrNameLst>
                                          <p:attrName>ppt_x</p:attrName>
                                        </p:attrNameLst>
                                      </p:cBhvr>
                                      <p:tavLst>
                                        <p:tav tm="0">
                                          <p:val>
                                            <p:strVal val="#ppt_x"/>
                                          </p:val>
                                        </p:tav>
                                        <p:tav tm="100000">
                                          <p:val>
                                            <p:strVal val="#ppt_x"/>
                                          </p:val>
                                        </p:tav>
                                      </p:tavLst>
                                    </p:anim>
                                    <p:anim calcmode="lin" valueType="num">
                                      <p:cBhvr additive="base">
                                        <p:cTn id="8" dur="500" fill="hold"/>
                                        <p:tgtEl>
                                          <p:spTgt spid="3789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7894"/>
                                        </p:tgtEl>
                                        <p:attrNameLst>
                                          <p:attrName>style.visibility</p:attrName>
                                        </p:attrNameLst>
                                      </p:cBhvr>
                                      <p:to>
                                        <p:strVal val="visible"/>
                                      </p:to>
                                    </p:set>
                                    <p:anim calcmode="lin" valueType="num">
                                      <p:cBhvr additive="base">
                                        <p:cTn id="13" dur="500" fill="hold"/>
                                        <p:tgtEl>
                                          <p:spTgt spid="37894"/>
                                        </p:tgtEl>
                                        <p:attrNameLst>
                                          <p:attrName>ppt_x</p:attrName>
                                        </p:attrNameLst>
                                      </p:cBhvr>
                                      <p:tavLst>
                                        <p:tav tm="0">
                                          <p:val>
                                            <p:strVal val="#ppt_x"/>
                                          </p:val>
                                        </p:tav>
                                        <p:tav tm="100000">
                                          <p:val>
                                            <p:strVal val="#ppt_x"/>
                                          </p:val>
                                        </p:tav>
                                      </p:tavLst>
                                    </p:anim>
                                    <p:anim calcmode="lin" valueType="num">
                                      <p:cBhvr additive="base">
                                        <p:cTn id="14" dur="500" fill="hold"/>
                                        <p:tgtEl>
                                          <p:spTgt spid="3789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7895"/>
                                        </p:tgtEl>
                                        <p:attrNameLst>
                                          <p:attrName>style.visibility</p:attrName>
                                        </p:attrNameLst>
                                      </p:cBhvr>
                                      <p:to>
                                        <p:strVal val="visible"/>
                                      </p:to>
                                    </p:set>
                                    <p:anim calcmode="lin" valueType="num">
                                      <p:cBhvr additive="base">
                                        <p:cTn id="19" dur="500" fill="hold"/>
                                        <p:tgtEl>
                                          <p:spTgt spid="37895"/>
                                        </p:tgtEl>
                                        <p:attrNameLst>
                                          <p:attrName>ppt_x</p:attrName>
                                        </p:attrNameLst>
                                      </p:cBhvr>
                                      <p:tavLst>
                                        <p:tav tm="0">
                                          <p:val>
                                            <p:strVal val="#ppt_x"/>
                                          </p:val>
                                        </p:tav>
                                        <p:tav tm="100000">
                                          <p:val>
                                            <p:strVal val="#ppt_x"/>
                                          </p:val>
                                        </p:tav>
                                      </p:tavLst>
                                    </p:anim>
                                    <p:anim calcmode="lin" valueType="num">
                                      <p:cBhvr additive="base">
                                        <p:cTn id="20" dur="500" fill="hold"/>
                                        <p:tgtEl>
                                          <p:spTgt spid="3789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0" end="0"/>
                                            </p:txEl>
                                          </p:spTgt>
                                        </p:tgtEl>
                                        <p:attrNameLst>
                                          <p:attrName>style.visibility</p:attrName>
                                        </p:attrNameLst>
                                      </p:cBhvr>
                                      <p:to>
                                        <p:strVal val="visible"/>
                                      </p:to>
                                    </p:set>
                                    <p:anim calcmode="lin" valueType="num">
                                      <p:cBhvr additive="base">
                                        <p:cTn id="25"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Wonderful</a:t>
            </a:r>
            <a:endParaRPr lang="pl-PL" dirty="0">
              <a:latin typeface="+mn-lt"/>
            </a:endParaRPr>
          </a:p>
        </p:txBody>
      </p:sp>
      <p:sp>
        <p:nvSpPr>
          <p:cNvPr id="24579" name="Rectangle 3"/>
          <p:cNvSpPr>
            <a:spLocks noGrp="1" noChangeArrowheads="1"/>
          </p:cNvSpPr>
          <p:nvPr>
            <p:ph idx="1"/>
          </p:nvPr>
        </p:nvSpPr>
        <p:spPr/>
        <p:txBody>
          <a:bodyPr/>
          <a:lstStyle/>
          <a:p>
            <a:r>
              <a:rPr lang="pl-PL"/>
              <a:t>„Freud” 1962</a:t>
            </a:r>
          </a:p>
          <a:p>
            <a:r>
              <a:rPr lang="pl-PL"/>
              <a:t>Montgomery Clift</a:t>
            </a:r>
          </a:p>
          <a:p>
            <a:endParaRPr lang="pl-PL"/>
          </a:p>
        </p:txBody>
      </p:sp>
      <p:pic>
        <p:nvPicPr>
          <p:cNvPr id="24580" name="Picture 4" descr="freud22d"/>
          <p:cNvPicPr>
            <a:picLocks noChangeAspect="1" noChangeArrowheads="1"/>
          </p:cNvPicPr>
          <p:nvPr/>
        </p:nvPicPr>
        <p:blipFill>
          <a:blip r:embed="rId4"/>
          <a:srcRect/>
          <a:stretch>
            <a:fillRect/>
          </a:stretch>
        </p:blipFill>
        <p:spPr bwMode="auto">
          <a:xfrm>
            <a:off x="6705600" y="2057400"/>
            <a:ext cx="2990850" cy="4114800"/>
          </a:xfrm>
          <a:prstGeom prst="rect">
            <a:avLst/>
          </a:prstGeom>
          <a:noFill/>
        </p:spPr>
      </p:pic>
    </p:spTree>
    <p:extLst>
      <p:ext uri="{BB962C8B-B14F-4D97-AF65-F5344CB8AC3E}">
        <p14:creationId xmlns:p14="http://schemas.microsoft.com/office/powerpoint/2010/main" val="2255903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lide(fromBottom)">
                                      <p:cBhvr>
                                        <p:cTn id="7" dur="500"/>
                                        <p:tgtEl>
                                          <p:spTgt spid="24578"/>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Wonderful</a:t>
            </a:r>
            <a:endParaRPr lang="pl-PL" dirty="0">
              <a:latin typeface="+mn-lt"/>
            </a:endParaRPr>
          </a:p>
        </p:txBody>
      </p:sp>
      <p:sp>
        <p:nvSpPr>
          <p:cNvPr id="25603" name="Rectangle 3"/>
          <p:cNvSpPr>
            <a:spLocks noGrp="1" noChangeArrowheads="1"/>
          </p:cNvSpPr>
          <p:nvPr>
            <p:ph idx="1"/>
          </p:nvPr>
        </p:nvSpPr>
        <p:spPr/>
        <p:txBody>
          <a:bodyPr/>
          <a:lstStyle/>
          <a:p>
            <a:r>
              <a:rPr lang="pl-PL" dirty="0"/>
              <a:t>„</a:t>
            </a:r>
            <a:r>
              <a:rPr lang="pl-PL" dirty="0" err="1"/>
              <a:t>The</a:t>
            </a:r>
            <a:r>
              <a:rPr lang="pl-PL" dirty="0"/>
              <a:t> </a:t>
            </a:r>
            <a:r>
              <a:rPr lang="pl-PL" dirty="0" err="1"/>
              <a:t>Three</a:t>
            </a:r>
            <a:r>
              <a:rPr lang="pl-PL" dirty="0"/>
              <a:t> </a:t>
            </a:r>
            <a:r>
              <a:rPr lang="pl-PL" dirty="0" err="1"/>
              <a:t>Faces</a:t>
            </a:r>
            <a:r>
              <a:rPr lang="pl-PL" dirty="0"/>
              <a:t> of </a:t>
            </a:r>
            <a:r>
              <a:rPr lang="pl-PL" dirty="0" err="1"/>
              <a:t>Eve</a:t>
            </a:r>
            <a:r>
              <a:rPr lang="pl-PL" dirty="0"/>
              <a:t>” 1957</a:t>
            </a:r>
          </a:p>
          <a:p>
            <a:r>
              <a:rPr lang="pl-PL" dirty="0"/>
              <a:t>Dr Luther – Lee J. </a:t>
            </a:r>
            <a:r>
              <a:rPr lang="pl-PL" dirty="0" err="1"/>
              <a:t>Cobb</a:t>
            </a:r>
            <a:endParaRPr lang="pl-PL" dirty="0"/>
          </a:p>
          <a:p>
            <a:r>
              <a:rPr lang="pl-PL" dirty="0" err="1"/>
              <a:t>Katarsis</a:t>
            </a:r>
            <a:endParaRPr lang="pl-PL" dirty="0"/>
          </a:p>
          <a:p>
            <a:endParaRPr lang="pl-PL" dirty="0"/>
          </a:p>
        </p:txBody>
      </p:sp>
      <p:pic>
        <p:nvPicPr>
          <p:cNvPr id="25604" name="Picture 4" descr="71m"/>
          <p:cNvPicPr>
            <a:picLocks noChangeAspect="1" noChangeArrowheads="1"/>
          </p:cNvPicPr>
          <p:nvPr/>
        </p:nvPicPr>
        <p:blipFill>
          <a:blip r:embed="rId4"/>
          <a:srcRect/>
          <a:stretch>
            <a:fillRect/>
          </a:stretch>
        </p:blipFill>
        <p:spPr bwMode="auto">
          <a:xfrm>
            <a:off x="7620001" y="3124200"/>
            <a:ext cx="1738313" cy="3200400"/>
          </a:xfrm>
          <a:prstGeom prst="rect">
            <a:avLst/>
          </a:prstGeom>
          <a:noFill/>
        </p:spPr>
      </p:pic>
    </p:spTree>
    <p:extLst>
      <p:ext uri="{BB962C8B-B14F-4D97-AF65-F5344CB8AC3E}">
        <p14:creationId xmlns:p14="http://schemas.microsoft.com/office/powerpoint/2010/main" val="155209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lide(fromBottom)">
                                      <p:cBhvr>
                                        <p:cTn id="7" dur="500"/>
                                        <p:tgtEl>
                                          <p:spTgt spid="25602"/>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811214"/>
            <a:ext cx="8229600" cy="606425"/>
          </a:xfrm>
        </p:spPr>
        <p:txBody>
          <a:bodyPr>
            <a:normAutofit fontScale="90000"/>
          </a:bodyPr>
          <a:lstStyle/>
          <a:p>
            <a:r>
              <a:rPr lang="pl-PL" dirty="0">
                <a:latin typeface="+mn-lt"/>
              </a:rPr>
              <a:t>Dr </a:t>
            </a:r>
            <a:r>
              <a:rPr lang="pl-PL" dirty="0" err="1">
                <a:latin typeface="+mn-lt"/>
              </a:rPr>
              <a:t>Wonderful</a:t>
            </a:r>
            <a:endParaRPr lang="pl-PL" dirty="0">
              <a:latin typeface="+mn-lt"/>
            </a:endParaRPr>
          </a:p>
        </p:txBody>
      </p:sp>
      <p:sp>
        <p:nvSpPr>
          <p:cNvPr id="23555" name="Rectangle 3"/>
          <p:cNvSpPr>
            <a:spLocks noGrp="1" noChangeArrowheads="1"/>
          </p:cNvSpPr>
          <p:nvPr>
            <p:ph idx="1"/>
          </p:nvPr>
        </p:nvSpPr>
        <p:spPr/>
        <p:txBody>
          <a:bodyPr/>
          <a:lstStyle/>
          <a:p>
            <a:r>
              <a:rPr lang="pl-PL" dirty="0"/>
              <a:t>„Książę przypływów” 1991</a:t>
            </a:r>
          </a:p>
          <a:p>
            <a:r>
              <a:rPr lang="pl-PL" dirty="0"/>
              <a:t>Dr </a:t>
            </a:r>
            <a:r>
              <a:rPr lang="pl-PL" dirty="0" err="1"/>
              <a:t>Susan</a:t>
            </a:r>
            <a:r>
              <a:rPr lang="pl-PL" dirty="0"/>
              <a:t> </a:t>
            </a:r>
            <a:r>
              <a:rPr lang="pl-PL" dirty="0" err="1"/>
              <a:t>Lowenstein</a:t>
            </a:r>
            <a:r>
              <a:rPr lang="pl-PL" dirty="0"/>
              <a:t> - Barbra Streisand</a:t>
            </a:r>
          </a:p>
          <a:p>
            <a:endParaRPr lang="pl-PL" dirty="0"/>
          </a:p>
        </p:txBody>
      </p:sp>
      <p:pic>
        <p:nvPicPr>
          <p:cNvPr id="23556" name="Picture 4" descr="61m"/>
          <p:cNvPicPr>
            <a:picLocks noChangeAspect="1" noChangeArrowheads="1"/>
          </p:cNvPicPr>
          <p:nvPr/>
        </p:nvPicPr>
        <p:blipFill>
          <a:blip r:embed="rId4"/>
          <a:srcRect/>
          <a:stretch>
            <a:fillRect/>
          </a:stretch>
        </p:blipFill>
        <p:spPr bwMode="auto">
          <a:xfrm>
            <a:off x="5562600" y="3505200"/>
            <a:ext cx="1828800" cy="2667000"/>
          </a:xfrm>
          <a:prstGeom prst="rect">
            <a:avLst/>
          </a:prstGeom>
          <a:noFill/>
        </p:spPr>
      </p:pic>
    </p:spTree>
    <p:extLst>
      <p:ext uri="{BB962C8B-B14F-4D97-AF65-F5344CB8AC3E}">
        <p14:creationId xmlns:p14="http://schemas.microsoft.com/office/powerpoint/2010/main" val="196068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lide(fromBottom)">
                                      <p:cBhvr>
                                        <p:cTn id="7" dur="500"/>
                                        <p:tgtEl>
                                          <p:spTgt spid="23554"/>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Mr</a:t>
            </a:r>
            <a:r>
              <a:rPr lang="pl-PL" dirty="0"/>
              <a:t> Jones </a:t>
            </a:r>
            <a:r>
              <a:rPr lang="pl-PL" sz="2000" dirty="0"/>
              <a:t>(reż. Mike </a:t>
            </a:r>
            <a:r>
              <a:rPr lang="pl-PL" sz="2000" dirty="0" err="1"/>
              <a:t>Figgis</a:t>
            </a:r>
            <a:r>
              <a:rPr lang="pl-PL" sz="2000" dirty="0"/>
              <a:t> – 1993)</a:t>
            </a:r>
            <a:endParaRPr lang="pl-PL" dirty="0"/>
          </a:p>
        </p:txBody>
      </p:sp>
      <p:sp>
        <p:nvSpPr>
          <p:cNvPr id="4" name="Symbol zastępczy zawartości 3"/>
          <p:cNvSpPr>
            <a:spLocks noGrp="1"/>
          </p:cNvSpPr>
          <p:nvPr>
            <p:ph sz="half" idx="1"/>
          </p:nvPr>
        </p:nvSpPr>
        <p:spPr/>
        <p:txBody>
          <a:bodyPr>
            <a:normAutofit/>
          </a:bodyPr>
          <a:lstStyle/>
          <a:p>
            <a:r>
              <a:rPr lang="pl-PL" sz="3600" dirty="0"/>
              <a:t>Opowieść o manii, depresji, samobójstwie, terapii i </a:t>
            </a:r>
            <a:r>
              <a:rPr lang="pl-PL" sz="3600" dirty="0" err="1"/>
              <a:t>line-corsser</a:t>
            </a:r>
            <a:r>
              <a:rPr lang="pl-PL" sz="3600" dirty="0"/>
              <a:t> </a:t>
            </a:r>
          </a:p>
        </p:txBody>
      </p:sp>
      <p:sp>
        <p:nvSpPr>
          <p:cNvPr id="5" name="Symbol zastępczy zawartości 4"/>
          <p:cNvSpPr>
            <a:spLocks noGrp="1"/>
          </p:cNvSpPr>
          <p:nvPr>
            <p:ph sz="half" idx="2"/>
          </p:nvPr>
        </p:nvSpPr>
        <p:spPr/>
        <p:txBody>
          <a:bodyPr/>
          <a:lstStyle/>
          <a:p>
            <a:endParaRPr lang="pl-PL"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6040" y="1453923"/>
            <a:ext cx="3240360" cy="4629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661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Kto odnosi sukcesy w psychoterapii?</a:t>
            </a:r>
          </a:p>
        </p:txBody>
      </p:sp>
      <p:sp>
        <p:nvSpPr>
          <p:cNvPr id="8" name="Symbol zastępczy tekstu 7"/>
          <p:cNvSpPr>
            <a:spLocks noGrp="1"/>
          </p:cNvSpPr>
          <p:nvPr>
            <p:ph type="body" idx="1"/>
          </p:nvPr>
        </p:nvSpPr>
        <p:spPr/>
        <p:txBody>
          <a:bodyPr/>
          <a:lstStyle/>
          <a:p>
            <a:r>
              <a:rPr lang="pl-PL" dirty="0" err="1"/>
              <a:t>Good</a:t>
            </a:r>
            <a:r>
              <a:rPr lang="pl-PL" dirty="0"/>
              <a:t> </a:t>
            </a:r>
            <a:r>
              <a:rPr lang="pl-PL" dirty="0" err="1"/>
              <a:t>Will</a:t>
            </a:r>
            <a:r>
              <a:rPr lang="pl-PL" dirty="0"/>
              <a:t> </a:t>
            </a:r>
            <a:r>
              <a:rPr lang="pl-PL" dirty="0" err="1"/>
              <a:t>Hunting</a:t>
            </a:r>
            <a:r>
              <a:rPr lang="pl-PL" dirty="0"/>
              <a:t> (</a:t>
            </a:r>
            <a:r>
              <a:rPr lang="pl-PL" dirty="0" err="1"/>
              <a:t>Gus</a:t>
            </a:r>
            <a:r>
              <a:rPr lang="pl-PL" dirty="0"/>
              <a:t> van </a:t>
            </a:r>
            <a:r>
              <a:rPr lang="pl-PL" dirty="0" err="1"/>
              <a:t>Sant</a:t>
            </a:r>
            <a:r>
              <a:rPr lang="pl-PL" dirty="0"/>
              <a:t> -1997)</a:t>
            </a:r>
          </a:p>
        </p:txBody>
      </p:sp>
      <p:sp>
        <p:nvSpPr>
          <p:cNvPr id="9" name="Symbol zastępczy zawartości 8"/>
          <p:cNvSpPr>
            <a:spLocks noGrp="1"/>
          </p:cNvSpPr>
          <p:nvPr>
            <p:ph sz="half" idx="2"/>
          </p:nvPr>
        </p:nvSpPr>
        <p:spPr/>
        <p:txBody>
          <a:bodyPr>
            <a:normAutofit lnSpcReduction="10000"/>
          </a:bodyPr>
          <a:lstStyle/>
          <a:p>
            <a:r>
              <a:rPr lang="pl-PL" sz="1600" dirty="0" err="1"/>
              <a:t>Will</a:t>
            </a:r>
            <a:r>
              <a:rPr lang="pl-PL" sz="1600" dirty="0"/>
              <a:t> </a:t>
            </a:r>
            <a:r>
              <a:rPr lang="pl-PL" sz="1600" dirty="0" err="1"/>
              <a:t>Hunting</a:t>
            </a:r>
            <a:r>
              <a:rPr lang="pl-PL" sz="1600" dirty="0"/>
              <a:t> (Matt </a:t>
            </a:r>
            <a:r>
              <a:rPr lang="pl-PL" sz="1600" dirty="0" err="1"/>
              <a:t>Damon</a:t>
            </a:r>
            <a:r>
              <a:rPr lang="pl-PL" sz="1600" dirty="0"/>
              <a:t>) nie ma większych ambicji, niewiele też oczekuje od życia. Wykonuje dorywcze prace fizyczne, a wieczorami włóczy się po okolicznych barach, często wdając się w awantury. Zwrot w jego życiu następuje w dniu, kiedy nieoczekiwanie odkryte zostają jego wybitne uzdolnienia matematyczne, a on sam poznaje piękną studentkę. </a:t>
            </a:r>
            <a:r>
              <a:rPr lang="pl-PL" sz="1600" dirty="0" err="1"/>
              <a:t>Will</a:t>
            </a:r>
            <a:r>
              <a:rPr lang="pl-PL" sz="1600" dirty="0"/>
              <a:t> staje w obliczu pierwszego poważnego wyboru: musi zdecydować, czy nadal żyć będzie na pograniczu prawa, czy też podejmie rzucone mu wyzwanie </a:t>
            </a:r>
            <a:r>
              <a:rPr lang="pl-PL" sz="1600" dirty="0" err="1"/>
              <a:t>ie</a:t>
            </a:r>
            <a:r>
              <a:rPr lang="pl-PL" sz="1600" dirty="0"/>
              <a:t> i spróbuje zmienić swój stosunek do świata. W zmaganiach z samym sobą ma mu pomóc psycholog (Robin Williams), który słynie z niekonwencjonalnych metod działania. </a:t>
            </a:r>
          </a:p>
        </p:txBody>
      </p:sp>
      <p:sp>
        <p:nvSpPr>
          <p:cNvPr id="10" name="Symbol zastępczy tekstu 9"/>
          <p:cNvSpPr>
            <a:spLocks noGrp="1"/>
          </p:cNvSpPr>
          <p:nvPr>
            <p:ph type="body" sz="quarter" idx="3"/>
          </p:nvPr>
        </p:nvSpPr>
        <p:spPr/>
        <p:txBody>
          <a:bodyPr/>
          <a:lstStyle/>
          <a:p>
            <a:r>
              <a:rPr lang="pl-PL" dirty="0"/>
              <a:t>Relacje, relacje, </a:t>
            </a:r>
          </a:p>
        </p:txBody>
      </p:sp>
      <p:sp>
        <p:nvSpPr>
          <p:cNvPr id="11" name="Symbol zastępczy zawartości 10"/>
          <p:cNvSpPr>
            <a:spLocks noGrp="1"/>
          </p:cNvSpPr>
          <p:nvPr>
            <p:ph sz="quarter" idx="4"/>
          </p:nvPr>
        </p:nvSpPr>
        <p:spPr/>
        <p:txBody>
          <a:bodyPr>
            <a:normAutofit lnSpcReduction="10000"/>
          </a:bodyPr>
          <a:lstStyle/>
          <a:p>
            <a:endParaRPr lang="pl-P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0056" y="2204864"/>
            <a:ext cx="3197155"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367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811214"/>
            <a:ext cx="8229600" cy="606425"/>
          </a:xfrm>
        </p:spPr>
        <p:txBody>
          <a:bodyPr>
            <a:normAutofit fontScale="90000"/>
          </a:bodyPr>
          <a:lstStyle/>
          <a:p>
            <a:r>
              <a:rPr lang="pl-PL" dirty="0"/>
              <a:t>Kobiety i Mężczyźni</a:t>
            </a:r>
          </a:p>
        </p:txBody>
      </p:sp>
      <p:sp>
        <p:nvSpPr>
          <p:cNvPr id="32771" name="Rectangle 3"/>
          <p:cNvSpPr>
            <a:spLocks noGrp="1" noChangeArrowheads="1"/>
          </p:cNvSpPr>
          <p:nvPr>
            <p:ph idx="1"/>
          </p:nvPr>
        </p:nvSpPr>
        <p:spPr/>
        <p:txBody>
          <a:bodyPr>
            <a:normAutofit/>
          </a:bodyPr>
          <a:lstStyle/>
          <a:p>
            <a:pPr>
              <a:lnSpc>
                <a:spcPct val="90000"/>
              </a:lnSpc>
            </a:pPr>
            <a:r>
              <a:rPr lang="pl-PL" dirty="0"/>
              <a:t>60% mężczyzn, 40% kobiet</a:t>
            </a:r>
          </a:p>
          <a:p>
            <a:pPr>
              <a:lnSpc>
                <a:spcPct val="90000"/>
              </a:lnSpc>
            </a:pPr>
            <a:r>
              <a:rPr lang="pl-PL" dirty="0"/>
              <a:t>Mężczyźni – z reguły mniej efektywni, aroganccy, kłopoty ze sobą</a:t>
            </a:r>
          </a:p>
          <a:p>
            <a:pPr>
              <a:lnSpc>
                <a:spcPct val="90000"/>
              </a:lnSpc>
            </a:pPr>
            <a:r>
              <a:rPr lang="pl-PL" dirty="0"/>
              <a:t>Traktują pacjentów z góry, wchodzą w rolę „Boga”</a:t>
            </a:r>
          </a:p>
          <a:p>
            <a:pPr>
              <a:lnSpc>
                <a:spcPct val="90000"/>
              </a:lnSpc>
            </a:pPr>
            <a:r>
              <a:rPr lang="pl-PL" dirty="0"/>
              <a:t>Pacjentów traktują jak dzieci, a własne dzieci jak pacjentów</a:t>
            </a:r>
          </a:p>
          <a:p>
            <a:pPr>
              <a:lnSpc>
                <a:spcPct val="90000"/>
              </a:lnSpc>
            </a:pPr>
            <a:endParaRPr lang="pl-PL" dirty="0"/>
          </a:p>
        </p:txBody>
      </p:sp>
    </p:spTree>
    <p:extLst>
      <p:ext uri="{BB962C8B-B14F-4D97-AF65-F5344CB8AC3E}">
        <p14:creationId xmlns:p14="http://schemas.microsoft.com/office/powerpoint/2010/main" val="2809062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75" fill="hold"/>
                                        <p:tgtEl>
                                          <p:spTgt spid="32770">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3277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Effect transition="in" filter="wipe(left)">
                                      <p:cBhvr>
                                        <p:cTn id="13" dur="500"/>
                                        <p:tgtEl>
                                          <p:spTgt spid="3277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2771">
                                            <p:txEl>
                                              <p:pRg st="1" end="1"/>
                                            </p:txEl>
                                          </p:spTgt>
                                        </p:tgtEl>
                                        <p:attrNameLst>
                                          <p:attrName>style.visibility</p:attrName>
                                        </p:attrNameLst>
                                      </p:cBhvr>
                                      <p:to>
                                        <p:strVal val="visible"/>
                                      </p:to>
                                    </p:set>
                                    <p:animEffect transition="in" filter="wipe(left)">
                                      <p:cBhvr>
                                        <p:cTn id="18" dur="500"/>
                                        <p:tgtEl>
                                          <p:spTgt spid="327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2771">
                                            <p:txEl>
                                              <p:pRg st="2" end="2"/>
                                            </p:txEl>
                                          </p:spTgt>
                                        </p:tgtEl>
                                        <p:attrNameLst>
                                          <p:attrName>style.visibility</p:attrName>
                                        </p:attrNameLst>
                                      </p:cBhvr>
                                      <p:to>
                                        <p:strVal val="visible"/>
                                      </p:to>
                                    </p:set>
                                    <p:animEffect transition="in" filter="wipe(left)">
                                      <p:cBhvr>
                                        <p:cTn id="23" dur="500"/>
                                        <p:tgtEl>
                                          <p:spTgt spid="327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2771">
                                            <p:txEl>
                                              <p:pRg st="3" end="3"/>
                                            </p:txEl>
                                          </p:spTgt>
                                        </p:tgtEl>
                                        <p:attrNameLst>
                                          <p:attrName>style.visibility</p:attrName>
                                        </p:attrNameLst>
                                      </p:cBhvr>
                                      <p:to>
                                        <p:strVal val="visible"/>
                                      </p:to>
                                    </p:set>
                                    <p:animEffect transition="in" filter="wipe(left)">
                                      <p:cBhvr>
                                        <p:cTn id="28"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pl-PL" sz="4000">
              <a:latin typeface="Courier New" pitchFamily="49" charset="0"/>
            </a:endParaRPr>
          </a:p>
        </p:txBody>
      </p:sp>
      <p:sp>
        <p:nvSpPr>
          <p:cNvPr id="19459" name="Rectangle 3"/>
          <p:cNvSpPr>
            <a:spLocks noGrp="1" noChangeArrowheads="1"/>
          </p:cNvSpPr>
          <p:nvPr>
            <p:ph idx="1"/>
          </p:nvPr>
        </p:nvSpPr>
        <p:spPr/>
        <p:txBody>
          <a:bodyPr>
            <a:normAutofit lnSpcReduction="10000"/>
          </a:bodyPr>
          <a:lstStyle/>
          <a:p>
            <a:pPr>
              <a:lnSpc>
                <a:spcPct val="90000"/>
              </a:lnSpc>
            </a:pPr>
            <a:r>
              <a:rPr lang="pl-PL" sz="2400" i="1" dirty="0">
                <a:latin typeface="Courier New" pitchFamily="49" charset="0"/>
              </a:rPr>
              <a:t>„Dojrzewały razem. Sztuka filmowa i współczesna psychiatria były razem od chwili swoich narodzin, rosły obok siebie, aby pod koniec XX.  wieku osiągnąć dojrzałość. Ich związek był przez wiele lat bardzo ścisły, ale czasami wrogi... </a:t>
            </a:r>
          </a:p>
          <a:p>
            <a:pPr>
              <a:lnSpc>
                <a:spcPct val="90000"/>
              </a:lnSpc>
            </a:pPr>
            <a:endParaRPr lang="pl-PL" sz="2400" i="1" dirty="0">
              <a:latin typeface="Courier New" pitchFamily="49" charset="0"/>
            </a:endParaRPr>
          </a:p>
          <a:p>
            <a:pPr>
              <a:lnSpc>
                <a:spcPct val="90000"/>
              </a:lnSpc>
            </a:pPr>
            <a:r>
              <a:rPr lang="pl-PL" sz="2400" i="1" dirty="0">
                <a:latin typeface="Courier New" pitchFamily="49" charset="0"/>
              </a:rPr>
              <a:t>„Jeśli nie byłoby psychiatrii, </a:t>
            </a:r>
          </a:p>
          <a:p>
            <a:pPr>
              <a:lnSpc>
                <a:spcPct val="90000"/>
              </a:lnSpc>
              <a:buNone/>
            </a:pPr>
            <a:r>
              <a:rPr lang="pl-PL" sz="2400" i="1" dirty="0">
                <a:latin typeface="Courier New" pitchFamily="49" charset="0"/>
              </a:rPr>
              <a:t>	nie byłoby kina, </a:t>
            </a:r>
          </a:p>
          <a:p>
            <a:pPr>
              <a:lnSpc>
                <a:spcPct val="90000"/>
              </a:lnSpc>
              <a:buNone/>
            </a:pPr>
            <a:r>
              <a:rPr lang="pl-PL" sz="2400" i="1" dirty="0">
                <a:latin typeface="Courier New" pitchFamily="49" charset="0"/>
              </a:rPr>
              <a:t>	Albo trzeba by ją wymyślić”</a:t>
            </a:r>
            <a:endParaRPr lang="pl-PL" sz="2400" dirty="0">
              <a:latin typeface="Courier New" pitchFamily="49" charset="0"/>
            </a:endParaRPr>
          </a:p>
          <a:p>
            <a:pPr>
              <a:lnSpc>
                <a:spcPct val="90000"/>
              </a:lnSpc>
              <a:buNone/>
            </a:pPr>
            <a:r>
              <a:rPr lang="pl-PL" dirty="0">
                <a:latin typeface="Courier New" pitchFamily="49" charset="0"/>
              </a:rPr>
              <a:t>	</a:t>
            </a:r>
            <a:r>
              <a:rPr lang="pl-PL" dirty="0" err="1">
                <a:latin typeface="Courier New" pitchFamily="49" charset="0"/>
              </a:rPr>
              <a:t>Gabbard</a:t>
            </a:r>
            <a:r>
              <a:rPr lang="pl-PL" dirty="0">
                <a:latin typeface="Courier New" pitchFamily="49" charset="0"/>
              </a:rPr>
              <a:t> G. </a:t>
            </a:r>
            <a:r>
              <a:rPr lang="pl-PL" dirty="0" err="1">
                <a:latin typeface="Courier New" pitchFamily="49" charset="0"/>
              </a:rPr>
              <a:t>Gabbard</a:t>
            </a:r>
            <a:r>
              <a:rPr lang="pl-PL" dirty="0">
                <a:latin typeface="Courier New" pitchFamily="49" charset="0"/>
              </a:rPr>
              <a:t> K.</a:t>
            </a:r>
          </a:p>
        </p:txBody>
      </p:sp>
      <p:sp>
        <p:nvSpPr>
          <p:cNvPr id="6" name="Symbol zastępczy numeru slajdu 5"/>
          <p:cNvSpPr>
            <a:spLocks noGrp="1"/>
          </p:cNvSpPr>
          <p:nvPr>
            <p:ph type="sldNum" sz="quarter" idx="12"/>
          </p:nvPr>
        </p:nvSpPr>
        <p:spPr/>
        <p:txBody>
          <a:bodyPr/>
          <a:lstStyle/>
          <a:p>
            <a:pPr algn="ctr">
              <a:defRPr/>
            </a:pPr>
            <a:fld id="{C6413C0F-D936-4BB3-9FFB-F38DE6922F45}" type="slidenum">
              <a:rPr lang="pl-PL" sz="1100" b="1" spc="-70">
                <a:solidFill>
                  <a:srgbClr val="FFFFFF"/>
                </a:solidFill>
                <a:latin typeface="Rockwell" panose="02060603020205020403"/>
              </a:rPr>
              <a:pPr algn="ctr">
                <a:defRPr/>
              </a:pPr>
              <a:t>3</a:t>
            </a:fld>
            <a:endParaRPr lang="pl-PL" sz="1100" b="1" spc="-70">
              <a:solidFill>
                <a:srgbClr val="FFFFFF"/>
              </a:solidFill>
              <a:latin typeface="Rockwell" panose="02060603020205020403"/>
            </a:endParaRPr>
          </a:p>
        </p:txBody>
      </p:sp>
    </p:spTree>
    <p:extLst>
      <p:ext uri="{BB962C8B-B14F-4D97-AF65-F5344CB8AC3E}">
        <p14:creationId xmlns:p14="http://schemas.microsoft.com/office/powerpoint/2010/main" val="9447325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81200" y="811214"/>
            <a:ext cx="8229600" cy="606425"/>
          </a:xfrm>
        </p:spPr>
        <p:txBody>
          <a:bodyPr>
            <a:normAutofit fontScale="90000"/>
          </a:bodyPr>
          <a:lstStyle/>
          <a:p>
            <a:r>
              <a:rPr lang="pl-PL" dirty="0"/>
              <a:t>Kobiety</a:t>
            </a:r>
          </a:p>
        </p:txBody>
      </p:sp>
      <p:sp>
        <p:nvSpPr>
          <p:cNvPr id="38915" name="Rectangle 3"/>
          <p:cNvSpPr>
            <a:spLocks noGrp="1" noChangeArrowheads="1"/>
          </p:cNvSpPr>
          <p:nvPr>
            <p:ph idx="1"/>
          </p:nvPr>
        </p:nvSpPr>
        <p:spPr/>
        <p:txBody>
          <a:bodyPr>
            <a:normAutofit/>
          </a:bodyPr>
          <a:lstStyle/>
          <a:p>
            <a:r>
              <a:rPr lang="pl-PL" sz="3200" dirty="0"/>
              <a:t>Początkowo – zimne i profesjonalne, stają się „prawdziwymi” kobietami pełnymi pasji i uczuć (dzięki pacjentom)</a:t>
            </a:r>
          </a:p>
          <a:p>
            <a:r>
              <a:rPr lang="pl-PL" sz="3200" dirty="0"/>
              <a:t>Częściej niż mężczyźni angażują się w związki erotyczne z pacjentami (w rzeczywistości jest odwrotnie)</a:t>
            </a:r>
          </a:p>
          <a:p>
            <a:r>
              <a:rPr lang="pl-PL" sz="3200" dirty="0"/>
              <a:t>Stereotyp utrzymany</a:t>
            </a:r>
          </a:p>
        </p:txBody>
      </p:sp>
    </p:spTree>
    <p:extLst>
      <p:ext uri="{BB962C8B-B14F-4D97-AF65-F5344CB8AC3E}">
        <p14:creationId xmlns:p14="http://schemas.microsoft.com/office/powerpoint/2010/main" val="1382206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38914">
                                            <p:txEl>
                                              <p:pRg st="0" end="0"/>
                                            </p:txEl>
                                          </p:spTgt>
                                        </p:tgtEl>
                                        <p:attrNameLst>
                                          <p:attrName>style.visibility</p:attrName>
                                        </p:attrNameLst>
                                      </p:cBhvr>
                                      <p:to>
                                        <p:strVal val="visible"/>
                                      </p:to>
                                    </p:set>
                                    <p:anim calcmode="lin" valueType="num">
                                      <p:cBhvr additive="base">
                                        <p:cTn id="7" dur="75" fill="hold"/>
                                        <p:tgtEl>
                                          <p:spTgt spid="38914">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389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wipe(left)">
                                      <p:cBhvr>
                                        <p:cTn id="13" dur="500"/>
                                        <p:tgtEl>
                                          <p:spTgt spid="38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wipe(left)">
                                      <p:cBhvr>
                                        <p:cTn id="18" dur="500"/>
                                        <p:tgtEl>
                                          <p:spTgt spid="38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wipe(left)">
                                      <p:cBhvr>
                                        <p:cTn id="23"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dirty="0"/>
              <a:t>Plusy i minusy portretowania psychoterapeutów w filmie fabularnym</a:t>
            </a:r>
          </a:p>
        </p:txBody>
      </p:sp>
      <p:sp>
        <p:nvSpPr>
          <p:cNvPr id="4" name="Symbol zastępczy tekstu 3"/>
          <p:cNvSpPr>
            <a:spLocks noGrp="1"/>
          </p:cNvSpPr>
          <p:nvPr>
            <p:ph type="body" idx="1"/>
          </p:nvPr>
        </p:nvSpPr>
        <p:spPr/>
        <p:txBody>
          <a:bodyPr/>
          <a:lstStyle/>
          <a:p>
            <a:r>
              <a:rPr lang="pl-PL" sz="2800" dirty="0"/>
              <a:t>Minusy </a:t>
            </a:r>
          </a:p>
        </p:txBody>
      </p:sp>
      <p:sp>
        <p:nvSpPr>
          <p:cNvPr id="5" name="Symbol zastępczy zawartości 4"/>
          <p:cNvSpPr>
            <a:spLocks noGrp="1"/>
          </p:cNvSpPr>
          <p:nvPr>
            <p:ph sz="half" idx="2"/>
          </p:nvPr>
        </p:nvSpPr>
        <p:spPr/>
        <p:txBody>
          <a:bodyPr>
            <a:normAutofit lnSpcReduction="10000"/>
          </a:bodyPr>
          <a:lstStyle/>
          <a:p>
            <a:r>
              <a:rPr lang="pl-PL" sz="2000" dirty="0" err="1"/>
              <a:t>Stereotypizacja</a:t>
            </a:r>
            <a:r>
              <a:rPr lang="pl-PL" sz="2000" dirty="0"/>
              <a:t> i powierzchowność</a:t>
            </a:r>
          </a:p>
          <a:p>
            <a:r>
              <a:rPr lang="pl-PL" sz="2000" dirty="0"/>
              <a:t>Luksus klasy średniej…</a:t>
            </a:r>
          </a:p>
          <a:p>
            <a:r>
              <a:rPr lang="pl-PL" sz="2000" dirty="0"/>
              <a:t>…chyba że masz </a:t>
            </a:r>
            <a:r>
              <a:rPr lang="pl-PL" sz="2000" dirty="0" err="1"/>
              <a:t>duuuży</a:t>
            </a:r>
            <a:r>
              <a:rPr lang="pl-PL" sz="2000" dirty="0"/>
              <a:t> problem </a:t>
            </a:r>
          </a:p>
          <a:p>
            <a:r>
              <a:rPr lang="pl-PL" sz="2000" dirty="0"/>
              <a:t>Psychoterapeuta sam też sobie nie radzi</a:t>
            </a:r>
          </a:p>
          <a:p>
            <a:r>
              <a:rPr lang="pl-PL" sz="2000" dirty="0" err="1"/>
              <a:t>Nadreprezentacja</a:t>
            </a:r>
            <a:r>
              <a:rPr lang="pl-PL" sz="2000" dirty="0"/>
              <a:t> psychoanalizy</a:t>
            </a:r>
          </a:p>
          <a:p>
            <a:pPr>
              <a:buNone/>
            </a:pPr>
            <a:endParaRPr lang="pl-PL" dirty="0"/>
          </a:p>
          <a:p>
            <a:endParaRPr lang="pl-PL" dirty="0"/>
          </a:p>
          <a:p>
            <a:pPr>
              <a:buNone/>
            </a:pPr>
            <a:endParaRPr lang="pl-PL" dirty="0"/>
          </a:p>
        </p:txBody>
      </p:sp>
      <p:sp>
        <p:nvSpPr>
          <p:cNvPr id="6" name="Symbol zastępczy tekstu 5"/>
          <p:cNvSpPr>
            <a:spLocks noGrp="1"/>
          </p:cNvSpPr>
          <p:nvPr>
            <p:ph type="body" sz="quarter" idx="3"/>
          </p:nvPr>
        </p:nvSpPr>
        <p:spPr/>
        <p:txBody>
          <a:bodyPr/>
          <a:lstStyle/>
          <a:p>
            <a:r>
              <a:rPr lang="pl-PL" sz="2800" dirty="0"/>
              <a:t>Plusy </a:t>
            </a:r>
          </a:p>
        </p:txBody>
      </p:sp>
      <p:sp>
        <p:nvSpPr>
          <p:cNvPr id="7" name="Symbol zastępczy zawartości 6"/>
          <p:cNvSpPr>
            <a:spLocks noGrp="1"/>
          </p:cNvSpPr>
          <p:nvPr>
            <p:ph sz="quarter" idx="4"/>
          </p:nvPr>
        </p:nvSpPr>
        <p:spPr/>
        <p:txBody>
          <a:bodyPr>
            <a:normAutofit lnSpcReduction="10000"/>
          </a:bodyPr>
          <a:lstStyle/>
          <a:p>
            <a:r>
              <a:rPr lang="pl-PL" sz="2000" dirty="0"/>
              <a:t>„Psychoterapia nie jest taka straszna”</a:t>
            </a:r>
          </a:p>
          <a:p>
            <a:r>
              <a:rPr lang="pl-PL" sz="2000" dirty="0"/>
              <a:t>Przynajmniej nie szkodzi, a bywa że pomaga</a:t>
            </a:r>
          </a:p>
          <a:p>
            <a:r>
              <a:rPr lang="pl-PL" sz="2000" dirty="0"/>
              <a:t>Psychoterapeuta to nie Bóg ani aparat </a:t>
            </a:r>
            <a:r>
              <a:rPr lang="pl-PL" sz="2000" dirty="0" err="1"/>
              <a:t>rtg</a:t>
            </a:r>
            <a:r>
              <a:rPr lang="pl-PL" sz="2000" dirty="0"/>
              <a:t>, a jeśli guru, to tylko na chwilę</a:t>
            </a:r>
          </a:p>
          <a:p>
            <a:r>
              <a:rPr lang="pl-PL" sz="2000" dirty="0"/>
              <a:t>Psychoterapeuci są wśród nas (zwykli ludzie)</a:t>
            </a:r>
          </a:p>
          <a:p>
            <a:r>
              <a:rPr lang="pl-PL" sz="2000" dirty="0"/>
              <a:t>Pozwala na lepszą kwalifikację psychoterapeutów?</a:t>
            </a:r>
          </a:p>
          <a:p>
            <a:pPr>
              <a:buNone/>
            </a:pPr>
            <a:endParaRPr lang="pl-PL" dirty="0"/>
          </a:p>
          <a:p>
            <a:pPr>
              <a:buNone/>
            </a:pPr>
            <a:endParaRPr lang="pl-PL" dirty="0"/>
          </a:p>
        </p:txBody>
      </p:sp>
    </p:spTree>
    <p:extLst>
      <p:ext uri="{BB962C8B-B14F-4D97-AF65-F5344CB8AC3E}">
        <p14:creationId xmlns:p14="http://schemas.microsoft.com/office/powerpoint/2010/main" val="4277748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sz="2800" dirty="0"/>
              <a:t>Ale jednak pozycja osób z zaburzeniami psychicznymi na liście 50 „antybohaterów” jest nadal bardzo wysoka</a:t>
            </a:r>
          </a:p>
        </p:txBody>
      </p:sp>
      <p:sp>
        <p:nvSpPr>
          <p:cNvPr id="10" name="Symbol zastępczy tekstu 9"/>
          <p:cNvSpPr>
            <a:spLocks noGrp="1"/>
          </p:cNvSpPr>
          <p:nvPr>
            <p:ph type="body" idx="1"/>
          </p:nvPr>
        </p:nvSpPr>
        <p:spPr/>
        <p:txBody>
          <a:bodyPr/>
          <a:lstStyle/>
          <a:p>
            <a:r>
              <a:rPr lang="pl-PL" dirty="0"/>
              <a:t>ANTYBOHATEROWIE</a:t>
            </a:r>
          </a:p>
        </p:txBody>
      </p:sp>
      <p:sp>
        <p:nvSpPr>
          <p:cNvPr id="8" name="Symbol zastępczy zawartości 7"/>
          <p:cNvSpPr>
            <a:spLocks noGrp="1"/>
          </p:cNvSpPr>
          <p:nvPr>
            <p:ph sz="half" idx="2"/>
          </p:nvPr>
        </p:nvSpPr>
        <p:spPr/>
        <p:txBody>
          <a:bodyPr>
            <a:normAutofit fontScale="85000" lnSpcReduction="20000"/>
          </a:bodyPr>
          <a:lstStyle/>
          <a:p>
            <a:r>
              <a:rPr lang="pl-PL" sz="1800" dirty="0"/>
              <a:t>1. Dr H. </a:t>
            </a:r>
            <a:r>
              <a:rPr lang="pl-PL" sz="1800" dirty="0" err="1"/>
              <a:t>Lecter</a:t>
            </a:r>
            <a:r>
              <a:rPr lang="pl-PL" sz="1800" dirty="0"/>
              <a:t> (Milczenie owiec)</a:t>
            </a:r>
          </a:p>
          <a:p>
            <a:r>
              <a:rPr lang="pl-PL" sz="1800" dirty="0"/>
              <a:t>2. Norman Bates (</a:t>
            </a:r>
            <a:r>
              <a:rPr lang="pl-PL" sz="1800" dirty="0" err="1"/>
              <a:t>Psycho</a:t>
            </a:r>
            <a:r>
              <a:rPr lang="pl-PL" sz="1800" dirty="0"/>
              <a:t>)</a:t>
            </a:r>
          </a:p>
          <a:p>
            <a:r>
              <a:rPr lang="pl-PL" sz="1800" dirty="0"/>
              <a:t>5. Siostra </a:t>
            </a:r>
            <a:r>
              <a:rPr lang="pl-PL" sz="1800" dirty="0" err="1"/>
              <a:t>Ratched</a:t>
            </a:r>
            <a:r>
              <a:rPr lang="pl-PL" sz="1800" dirty="0"/>
              <a:t> (Lot nad kukułczym gniazdem)</a:t>
            </a:r>
          </a:p>
          <a:p>
            <a:r>
              <a:rPr lang="pl-PL" sz="1800" dirty="0"/>
              <a:t>7. Alex Forrest (Fatalne zauroczenie)</a:t>
            </a:r>
          </a:p>
          <a:p>
            <a:r>
              <a:rPr lang="pl-PL" sz="1800" dirty="0"/>
              <a:t>10. Królowa (Królewna Śnieżka i 7 Krasnoludków) ? </a:t>
            </a:r>
          </a:p>
          <a:p>
            <a:r>
              <a:rPr lang="pl-PL" sz="1800" dirty="0"/>
              <a:t>17. Annie </a:t>
            </a:r>
            <a:r>
              <a:rPr lang="pl-PL" sz="1800" dirty="0" err="1"/>
              <a:t>Wilkes</a:t>
            </a:r>
            <a:r>
              <a:rPr lang="pl-PL" sz="1800" dirty="0"/>
              <a:t> (</a:t>
            </a:r>
            <a:r>
              <a:rPr lang="pl-PL" sz="1800" dirty="0" err="1"/>
              <a:t>Misery</a:t>
            </a:r>
            <a:r>
              <a:rPr lang="pl-PL" sz="1800" dirty="0"/>
              <a:t>)</a:t>
            </a:r>
          </a:p>
          <a:p>
            <a:r>
              <a:rPr lang="pl-PL" sz="1800" dirty="0"/>
              <a:t>23. </a:t>
            </a:r>
            <a:r>
              <a:rPr lang="pl-PL" sz="1800" dirty="0" err="1"/>
              <a:t>Eve</a:t>
            </a:r>
            <a:r>
              <a:rPr lang="pl-PL" sz="1800" dirty="0"/>
              <a:t> </a:t>
            </a:r>
            <a:r>
              <a:rPr lang="pl-PL" sz="1800" dirty="0" err="1"/>
              <a:t>Harrington</a:t>
            </a:r>
            <a:r>
              <a:rPr lang="pl-PL" sz="1800" dirty="0"/>
              <a:t> (Wszystko o Ewie) </a:t>
            </a:r>
          </a:p>
          <a:p>
            <a:r>
              <a:rPr lang="pl-PL" sz="1800" dirty="0"/>
              <a:t>25. Jack </a:t>
            </a:r>
            <a:r>
              <a:rPr lang="pl-PL" sz="1800" dirty="0" err="1"/>
              <a:t>Torrance</a:t>
            </a:r>
            <a:r>
              <a:rPr lang="pl-PL" sz="1800" dirty="0"/>
              <a:t> (Lśnienie)</a:t>
            </a:r>
          </a:p>
          <a:p>
            <a:r>
              <a:rPr lang="pl-PL" sz="1800" dirty="0"/>
              <a:t>28. Max </a:t>
            </a:r>
            <a:r>
              <a:rPr lang="pl-PL" sz="1800" dirty="0" err="1"/>
              <a:t>Cady</a:t>
            </a:r>
            <a:r>
              <a:rPr lang="pl-PL" sz="1800" dirty="0"/>
              <a:t> (Przylądek strachu) </a:t>
            </a:r>
          </a:p>
          <a:p>
            <a:r>
              <a:rPr lang="pl-PL" sz="1800" dirty="0"/>
              <a:t>30. </a:t>
            </a:r>
            <a:r>
              <a:rPr lang="pl-PL" sz="1800" dirty="0" err="1"/>
              <a:t>Travic</a:t>
            </a:r>
            <a:r>
              <a:rPr lang="pl-PL" sz="1800" dirty="0"/>
              <a:t> </a:t>
            </a:r>
            <a:r>
              <a:rPr lang="pl-PL" sz="1800" dirty="0" err="1"/>
              <a:t>Bickle</a:t>
            </a:r>
            <a:r>
              <a:rPr lang="pl-PL" sz="1800" dirty="0"/>
              <a:t> (Taksówkarz)</a:t>
            </a:r>
          </a:p>
        </p:txBody>
      </p:sp>
      <p:sp>
        <p:nvSpPr>
          <p:cNvPr id="11" name="Symbol zastępczy tekstu 10"/>
          <p:cNvSpPr>
            <a:spLocks noGrp="1"/>
          </p:cNvSpPr>
          <p:nvPr>
            <p:ph type="body" sz="quarter" idx="3"/>
          </p:nvPr>
        </p:nvSpPr>
        <p:spPr/>
        <p:txBody>
          <a:bodyPr/>
          <a:lstStyle/>
          <a:p>
            <a:r>
              <a:rPr lang="pl-PL" dirty="0"/>
              <a:t>BOHATEROWIE </a:t>
            </a:r>
          </a:p>
        </p:txBody>
      </p:sp>
      <p:sp>
        <p:nvSpPr>
          <p:cNvPr id="12" name="Symbol zastępczy zawartości 11"/>
          <p:cNvSpPr>
            <a:spLocks noGrp="1"/>
          </p:cNvSpPr>
          <p:nvPr>
            <p:ph sz="quarter" idx="4"/>
          </p:nvPr>
        </p:nvSpPr>
        <p:spPr/>
        <p:txBody>
          <a:bodyPr>
            <a:normAutofit fontScale="85000" lnSpcReduction="20000"/>
          </a:bodyPr>
          <a:lstStyle/>
          <a:p>
            <a:r>
              <a:rPr lang="pl-PL" dirty="0"/>
              <a:t>(1. </a:t>
            </a:r>
            <a:r>
              <a:rPr lang="pl-PL" dirty="0" err="1"/>
              <a:t>Atticus</a:t>
            </a:r>
            <a:r>
              <a:rPr lang="pl-PL" dirty="0"/>
              <a:t> Finch (Zabić drozda)</a:t>
            </a:r>
          </a:p>
          <a:p>
            <a:r>
              <a:rPr lang="pl-PL" dirty="0"/>
              <a:t>….</a:t>
            </a:r>
          </a:p>
          <a:p>
            <a:r>
              <a:rPr lang="pl-PL" dirty="0"/>
              <a:t>(50. Generał Maximus </a:t>
            </a:r>
            <a:r>
              <a:rPr lang="pl-PL" dirty="0" err="1"/>
              <a:t>Decimus</a:t>
            </a:r>
            <a:r>
              <a:rPr lang="pl-PL" dirty="0"/>
              <a:t> </a:t>
            </a:r>
            <a:r>
              <a:rPr lang="pl-PL" dirty="0" err="1"/>
              <a:t>Meridius</a:t>
            </a:r>
            <a:r>
              <a:rPr lang="pl-PL" dirty="0"/>
              <a:t>) </a:t>
            </a:r>
          </a:p>
          <a:p>
            <a:r>
              <a:rPr lang="pl-PL" dirty="0"/>
              <a:t>….</a:t>
            </a:r>
          </a:p>
        </p:txBody>
      </p:sp>
    </p:spTree>
    <p:extLst>
      <p:ext uri="{BB962C8B-B14F-4D97-AF65-F5344CB8AC3E}">
        <p14:creationId xmlns:p14="http://schemas.microsoft.com/office/powerpoint/2010/main" val="3097055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sz="4000" dirty="0"/>
              <a:t>Pytania jakie rodzą filmy z „wsadem” psychoterapeutycznym</a:t>
            </a:r>
          </a:p>
        </p:txBody>
      </p:sp>
      <p:sp>
        <p:nvSpPr>
          <p:cNvPr id="8" name="Symbol zastępczy zawartości 7"/>
          <p:cNvSpPr>
            <a:spLocks noGrp="1"/>
          </p:cNvSpPr>
          <p:nvPr>
            <p:ph idx="1"/>
          </p:nvPr>
        </p:nvSpPr>
        <p:spPr/>
        <p:txBody>
          <a:bodyPr>
            <a:normAutofit/>
          </a:bodyPr>
          <a:lstStyle/>
          <a:p>
            <a:r>
              <a:rPr lang="pl-PL" dirty="0"/>
              <a:t>Dlaczego nadal dominują filmy w których króluje psychoanaliza i </a:t>
            </a:r>
            <a:r>
              <a:rPr lang="pl-PL" dirty="0" err="1"/>
              <a:t>neopsychoanaliza</a:t>
            </a:r>
            <a:r>
              <a:rPr lang="pl-PL" dirty="0"/>
              <a:t>?</a:t>
            </a:r>
          </a:p>
          <a:p>
            <a:r>
              <a:rPr lang="pl-PL" dirty="0"/>
              <a:t>Czy problem przekraczania granic jest równie częsty w „realu’ jak w filmach?</a:t>
            </a:r>
          </a:p>
          <a:p>
            <a:r>
              <a:rPr lang="pl-PL" dirty="0"/>
              <a:t>Dlaczego tak rzadko terapeuci posługują się diagnozą?</a:t>
            </a:r>
          </a:p>
          <a:p>
            <a:r>
              <a:rPr lang="pl-PL" dirty="0"/>
              <a:t>Co zrobić w sytuacji takiej jak w </a:t>
            </a:r>
            <a:r>
              <a:rPr lang="pl-PL" i="1" dirty="0" err="1"/>
              <a:t>Prime</a:t>
            </a:r>
            <a:r>
              <a:rPr lang="pl-PL" dirty="0"/>
              <a:t>?</a:t>
            </a:r>
          </a:p>
          <a:p>
            <a:r>
              <a:rPr lang="pl-PL" dirty="0"/>
              <a:t>Czy wizerunek terapeuty w filmie jest zbliżony do rzeczywistości?</a:t>
            </a:r>
          </a:p>
          <a:p>
            <a:r>
              <a:rPr lang="pl-PL" dirty="0"/>
              <a:t>Czy filmy można wykorzystywać do szkolenia terapeutów?</a:t>
            </a:r>
          </a:p>
          <a:p>
            <a:endParaRPr lang="pl-PL" dirty="0"/>
          </a:p>
        </p:txBody>
      </p:sp>
    </p:spTree>
    <p:extLst>
      <p:ext uri="{BB962C8B-B14F-4D97-AF65-F5344CB8AC3E}">
        <p14:creationId xmlns:p14="http://schemas.microsoft.com/office/powerpoint/2010/main" val="3994456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A co z </a:t>
            </a:r>
            <a:r>
              <a:rPr lang="pl-PL" i="1" dirty="0"/>
              <a:t>TERAPIĄ</a:t>
            </a:r>
            <a:r>
              <a:rPr lang="pl-PL" dirty="0"/>
              <a:t>?</a:t>
            </a:r>
          </a:p>
        </p:txBody>
      </p:sp>
      <p:sp>
        <p:nvSpPr>
          <p:cNvPr id="8" name="Symbol zastępczy zawartości 7"/>
          <p:cNvSpPr>
            <a:spLocks noGrp="1"/>
          </p:cNvSpPr>
          <p:nvPr>
            <p:ph idx="1"/>
          </p:nvPr>
        </p:nvSpPr>
        <p:spPr/>
        <p:txBody>
          <a:bodyPr/>
          <a:lstStyle/>
          <a:p>
            <a:r>
              <a:rPr lang="pl-PL" dirty="0"/>
              <a:t>A to już historia na inne opowiadanie</a:t>
            </a:r>
          </a:p>
        </p:txBody>
      </p:sp>
      <p:pic>
        <p:nvPicPr>
          <p:cNvPr id="3074" name="Picture 2" descr="Terapia (2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9312" y="2276873"/>
            <a:ext cx="3096344" cy="4423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655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976880" y="260648"/>
            <a:ext cx="6960870" cy="3520440"/>
          </a:xfrm>
        </p:spPr>
        <p:txBody>
          <a:bodyPr>
            <a:normAutofit fontScale="90000"/>
          </a:bodyPr>
          <a:lstStyle/>
          <a:p>
            <a:r>
              <a:rPr lang="pl-PL" dirty="0"/>
              <a:t>Szczególny pacjent – szczególny terapeuta</a:t>
            </a:r>
            <a:br>
              <a:rPr lang="pl-PL" dirty="0"/>
            </a:br>
            <a:r>
              <a:rPr lang="pl-PL" dirty="0" err="1"/>
              <a:t>tribute</a:t>
            </a:r>
            <a:r>
              <a:rPr lang="pl-PL" dirty="0"/>
              <a:t> to </a:t>
            </a:r>
            <a:r>
              <a:rPr lang="pl-PL" dirty="0" err="1"/>
              <a:t>james</a:t>
            </a:r>
            <a:r>
              <a:rPr lang="pl-PL" dirty="0"/>
              <a:t> </a:t>
            </a:r>
            <a:r>
              <a:rPr lang="pl-PL" dirty="0" err="1"/>
              <a:t>Gandolfini</a:t>
            </a:r>
            <a:r>
              <a:rPr lang="pl-PL" dirty="0"/>
              <a:t>  </a:t>
            </a:r>
          </a:p>
        </p:txBody>
      </p:sp>
      <p:sp>
        <p:nvSpPr>
          <p:cNvPr id="5" name="Symbol zastępczy tekstu 4"/>
          <p:cNvSpPr>
            <a:spLocks noGrp="1"/>
          </p:cNvSpPr>
          <p:nvPr>
            <p:ph type="body" idx="1"/>
          </p:nvPr>
        </p:nvSpPr>
        <p:spPr/>
        <p:txBody>
          <a:bodyPr>
            <a:normAutofit/>
          </a:bodyPr>
          <a:lstStyle/>
          <a:p>
            <a:r>
              <a:rPr lang="pl-PL" sz="3200" dirty="0"/>
              <a:t>Rodzina </a:t>
            </a:r>
            <a:r>
              <a:rPr lang="pl-PL" sz="3200" dirty="0" err="1"/>
              <a:t>Soprano</a:t>
            </a:r>
            <a:r>
              <a:rPr lang="pl-PL" sz="3200" dirty="0"/>
              <a:t> </a:t>
            </a:r>
          </a:p>
        </p:txBody>
      </p:sp>
      <p:pic>
        <p:nvPicPr>
          <p:cNvPr id="7170" name="Picture 2" descr="Rodzina Soprano (19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3625465"/>
            <a:ext cx="2304256" cy="3291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925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05076" y="304800"/>
            <a:ext cx="8162925" cy="762000"/>
          </a:xfrm>
        </p:spPr>
        <p:txBody>
          <a:bodyPr>
            <a:normAutofit fontScale="90000"/>
          </a:bodyPr>
          <a:lstStyle/>
          <a:p>
            <a:r>
              <a:rPr lang="pl-PL"/>
              <a:t>Normalny psychiatra (?)</a:t>
            </a:r>
          </a:p>
        </p:txBody>
      </p:sp>
      <p:sp>
        <p:nvSpPr>
          <p:cNvPr id="28675" name="Rectangle 3"/>
          <p:cNvSpPr>
            <a:spLocks noGrp="1" noChangeArrowheads="1"/>
          </p:cNvSpPr>
          <p:nvPr>
            <p:ph idx="1"/>
          </p:nvPr>
        </p:nvSpPr>
        <p:spPr/>
        <p:txBody>
          <a:bodyPr/>
          <a:lstStyle/>
          <a:p>
            <a:endParaRPr lang="pl-PL">
              <a:latin typeface="+mj-lt"/>
            </a:endParaRPr>
          </a:p>
        </p:txBody>
      </p:sp>
      <p:pic>
        <p:nvPicPr>
          <p:cNvPr id="28676" name="Picture 4" descr="02-melfi1"/>
          <p:cNvPicPr>
            <a:picLocks noChangeAspect="1" noChangeArrowheads="1"/>
          </p:cNvPicPr>
          <p:nvPr/>
        </p:nvPicPr>
        <p:blipFill>
          <a:blip r:embed="rId3"/>
          <a:srcRect/>
          <a:stretch>
            <a:fillRect/>
          </a:stretch>
        </p:blipFill>
        <p:spPr bwMode="auto">
          <a:xfrm>
            <a:off x="3865563" y="1295400"/>
            <a:ext cx="4271962" cy="5334000"/>
          </a:xfrm>
          <a:prstGeom prst="rect">
            <a:avLst/>
          </a:prstGeom>
          <a:noFill/>
        </p:spPr>
      </p:pic>
    </p:spTree>
    <p:extLst>
      <p:ext uri="{BB962C8B-B14F-4D97-AF65-F5344CB8AC3E}">
        <p14:creationId xmlns:p14="http://schemas.microsoft.com/office/powerpoint/2010/main" val="39620066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811214"/>
            <a:ext cx="8229600" cy="606425"/>
          </a:xfrm>
        </p:spPr>
        <p:txBody>
          <a:bodyPr>
            <a:normAutofit fontScale="90000"/>
          </a:bodyPr>
          <a:lstStyle/>
          <a:p>
            <a:r>
              <a:rPr lang="pl-PL">
                <a:latin typeface="+mn-lt"/>
              </a:rPr>
              <a:t>Problem percepcji </a:t>
            </a:r>
          </a:p>
        </p:txBody>
      </p:sp>
      <p:sp>
        <p:nvSpPr>
          <p:cNvPr id="5123" name="Rectangle 3"/>
          <p:cNvSpPr>
            <a:spLocks noGrp="1" noChangeArrowheads="1"/>
          </p:cNvSpPr>
          <p:nvPr>
            <p:ph idx="1"/>
          </p:nvPr>
        </p:nvSpPr>
        <p:spPr/>
        <p:txBody>
          <a:bodyPr>
            <a:normAutofit/>
          </a:bodyPr>
          <a:lstStyle/>
          <a:p>
            <a:r>
              <a:rPr lang="pl-PL" dirty="0"/>
              <a:t>Zjazd APA 2000</a:t>
            </a:r>
          </a:p>
          <a:p>
            <a:r>
              <a:rPr lang="pl-PL" dirty="0"/>
              <a:t>Komitet APA – Media Watch</a:t>
            </a:r>
          </a:p>
          <a:p>
            <a:r>
              <a:rPr lang="pl-PL" dirty="0"/>
              <a:t>Liczne publikacje</a:t>
            </a:r>
          </a:p>
          <a:p>
            <a:r>
              <a:rPr lang="pl-PL" dirty="0"/>
              <a:t>Glen </a:t>
            </a:r>
            <a:r>
              <a:rPr lang="pl-PL" dirty="0" err="1"/>
              <a:t>Gabbard</a:t>
            </a:r>
            <a:r>
              <a:rPr lang="pl-PL" dirty="0"/>
              <a:t>, </a:t>
            </a:r>
            <a:r>
              <a:rPr lang="pl-PL" dirty="0" err="1"/>
              <a:t>Krin</a:t>
            </a:r>
            <a:r>
              <a:rPr lang="pl-PL" dirty="0"/>
              <a:t> </a:t>
            </a:r>
            <a:r>
              <a:rPr lang="pl-PL" dirty="0" err="1"/>
              <a:t>Gabbard</a:t>
            </a:r>
            <a:r>
              <a:rPr lang="pl-PL" dirty="0"/>
              <a:t>- Psychiatry and The </a:t>
            </a:r>
            <a:r>
              <a:rPr lang="pl-PL" dirty="0" err="1"/>
              <a:t>Cinema</a:t>
            </a:r>
            <a:endParaRPr lang="pl-PL" dirty="0"/>
          </a:p>
          <a:p>
            <a:r>
              <a:rPr lang="pl-PL" dirty="0"/>
              <a:t>2002 – Czernikiewicz A. „Psychiatria w filmie, film w psychiatrii”</a:t>
            </a:r>
          </a:p>
          <a:p>
            <a:r>
              <a:rPr lang="pl-PL" dirty="0"/>
              <a:t>Zjazd Psychiatrów Polskich Warszawa 2004 _ Czernikiewicz A., Szulc A. </a:t>
            </a:r>
          </a:p>
          <a:p>
            <a:pPr>
              <a:buFont typeface="Wingdings" pitchFamily="2" charset="2"/>
              <a:buNone/>
            </a:pPr>
            <a:endParaRPr lang="pl-PL" dirty="0"/>
          </a:p>
        </p:txBody>
      </p:sp>
    </p:spTree>
    <p:extLst>
      <p:ext uri="{BB962C8B-B14F-4D97-AF65-F5344CB8AC3E}">
        <p14:creationId xmlns:p14="http://schemas.microsoft.com/office/powerpoint/2010/main" val="4025598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wipe(up)">
                                      <p:cBhvr>
                                        <p:cTn id="7" dur="75"/>
                                        <p:tgtEl>
                                          <p:spTgt spid="512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 calcmode="lin" valueType="num">
                                      <p:cBhvr additive="base">
                                        <p:cTn id="12"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 calcmode="lin" valueType="num">
                                      <p:cBhvr additive="base">
                                        <p:cTn id="18"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whoosh.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123">
                                            <p:txEl>
                                              <p:pRg st="2" end="2"/>
                                            </p:txEl>
                                          </p:spTgt>
                                        </p:tgtEl>
                                        <p:attrNameLst>
                                          <p:attrName>style.visibility</p:attrName>
                                        </p:attrNameLst>
                                      </p:cBhvr>
                                      <p:to>
                                        <p:strVal val="visible"/>
                                      </p:to>
                                    </p:set>
                                    <p:anim calcmode="lin" valueType="num">
                                      <p:cBhvr additive="base">
                                        <p:cTn id="24"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whoosh.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5123">
                                            <p:txEl>
                                              <p:pRg st="3" end="3"/>
                                            </p:txEl>
                                          </p:spTgt>
                                        </p:tgtEl>
                                        <p:attrNameLst>
                                          <p:attrName>style.visibility</p:attrName>
                                        </p:attrNameLst>
                                      </p:cBhvr>
                                      <p:to>
                                        <p:strVal val="visible"/>
                                      </p:to>
                                    </p:set>
                                    <p:anim calcmode="lin" valueType="num">
                                      <p:cBhvr additive="base">
                                        <p:cTn id="30"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whoosh.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123">
                                            <p:txEl>
                                              <p:pRg st="4" end="4"/>
                                            </p:txEl>
                                          </p:spTgt>
                                        </p:tgtEl>
                                        <p:attrNameLst>
                                          <p:attrName>style.visibility</p:attrName>
                                        </p:attrNameLst>
                                      </p:cBhvr>
                                      <p:to>
                                        <p:strVal val="visible"/>
                                      </p:to>
                                    </p:set>
                                    <p:anim calcmode="lin" valueType="num">
                                      <p:cBhvr additive="base">
                                        <p:cTn id="36"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whoosh.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 calcmode="lin" valueType="num">
                                      <p:cBhvr additive="base">
                                        <p:cTn id="42"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1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Psychoanaliza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2768417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23592" y="2132856"/>
            <a:ext cx="6960870" cy="3520440"/>
          </a:xfrm>
        </p:spPr>
        <p:txBody>
          <a:bodyPr/>
          <a:lstStyle/>
          <a:p>
            <a:r>
              <a:rPr lang="pl-PL" dirty="0"/>
              <a:t>Niebezpieczna metoda </a:t>
            </a:r>
          </a:p>
        </p:txBody>
      </p:sp>
      <p:sp>
        <p:nvSpPr>
          <p:cNvPr id="3" name="Symbol zastępczy tekstu 2"/>
          <p:cNvSpPr>
            <a:spLocks noGrp="1"/>
          </p:cNvSpPr>
          <p:nvPr>
            <p:ph type="body" idx="1"/>
          </p:nvPr>
        </p:nvSpPr>
        <p:spPr/>
        <p:txBody>
          <a:bodyPr/>
          <a:lstStyle/>
          <a:p>
            <a:r>
              <a:rPr lang="pl-PL" dirty="0"/>
              <a:t>Reż. David </a:t>
            </a:r>
            <a:r>
              <a:rPr lang="pl-PL" dirty="0" err="1"/>
              <a:t>Cronenberg</a:t>
            </a:r>
            <a:r>
              <a:rPr lang="pl-PL" dirty="0"/>
              <a:t> (2011)</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592" y="188640"/>
            <a:ext cx="201622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7913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ytuł 9"/>
          <p:cNvSpPr>
            <a:spLocks noGrp="1"/>
          </p:cNvSpPr>
          <p:nvPr>
            <p:ph type="title"/>
          </p:nvPr>
        </p:nvSpPr>
        <p:spPr/>
        <p:txBody>
          <a:bodyPr/>
          <a:lstStyle/>
          <a:p>
            <a:r>
              <a:rPr lang="pl-PL" dirty="0"/>
              <a:t>Niebezpieczna metoda </a:t>
            </a:r>
          </a:p>
        </p:txBody>
      </p:sp>
      <p:sp>
        <p:nvSpPr>
          <p:cNvPr id="5" name="Symbol zastępczy zawartości 4"/>
          <p:cNvSpPr>
            <a:spLocks noGrp="1"/>
          </p:cNvSpPr>
          <p:nvPr>
            <p:ph sz="half" idx="1"/>
          </p:nvPr>
        </p:nvSpPr>
        <p:spPr/>
        <p:txBody>
          <a:bodyPr>
            <a:normAutofit/>
          </a:bodyPr>
          <a:lstStyle/>
          <a:p>
            <a:r>
              <a:rPr lang="pl-PL" sz="2000" dirty="0"/>
              <a:t>Karl Jung jest uczniem doświadczonego uczonego Zygmunta Freuda. Pod opieką starszego mentora poznaje techniki pozwalające na zaglądanie w głąb ludzkich umysłów i wyłanianie z nich najmroczniejszych pragnień. Pewnego dnia do szpitala psychiatrycznego, w którym pracuje Jung, przywieziona zostaje młoda i piękna pacjentka – Sabina. Wkrótce relacja między nim a nowoprzybyłą zacznie wykraczać daleko poza zwyczajny schemat leczenia.</a:t>
            </a:r>
          </a:p>
        </p:txBody>
      </p:sp>
      <p:sp>
        <p:nvSpPr>
          <p:cNvPr id="11" name="Symbol zastępczy zawartości 10"/>
          <p:cNvSpPr>
            <a:spLocks noGrp="1"/>
          </p:cNvSpPr>
          <p:nvPr>
            <p:ph sz="half" idx="2"/>
          </p:nvPr>
        </p:nvSpPr>
        <p:spPr/>
        <p:txBody>
          <a:bodyPr>
            <a:normAutofit/>
          </a:bodyPr>
          <a:lstStyle/>
          <a:p>
            <a:r>
              <a:rPr lang="pl-PL" dirty="0"/>
              <a:t>W filmie wystąpili:</a:t>
            </a:r>
          </a:p>
          <a:p>
            <a:r>
              <a:rPr lang="pl-PL" dirty="0"/>
              <a:t>S. </a:t>
            </a:r>
            <a:r>
              <a:rPr lang="pl-PL" dirty="0" err="1"/>
              <a:t>Spielrein</a:t>
            </a:r>
            <a:endParaRPr lang="pl-PL" dirty="0"/>
          </a:p>
          <a:p>
            <a:r>
              <a:rPr lang="pl-PL" dirty="0"/>
              <a:t>Z. Freud</a:t>
            </a:r>
          </a:p>
          <a:p>
            <a:r>
              <a:rPr lang="pl-PL" dirty="0"/>
              <a:t>K. Jung</a:t>
            </a:r>
          </a:p>
          <a:p>
            <a:r>
              <a:rPr lang="pl-PL" dirty="0"/>
              <a:t>P.E. </a:t>
            </a:r>
            <a:r>
              <a:rPr lang="pl-PL" dirty="0" err="1"/>
              <a:t>Bleuler</a:t>
            </a:r>
            <a:r>
              <a:rPr lang="pl-PL" dirty="0"/>
              <a:t> </a:t>
            </a:r>
          </a:p>
        </p:txBody>
      </p:sp>
    </p:spTree>
    <p:extLst>
      <p:ext uri="{BB962C8B-B14F-4D97-AF65-F5344CB8AC3E}">
        <p14:creationId xmlns:p14="http://schemas.microsoft.com/office/powerpoint/2010/main" val="1126675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a:t>Zelig</a:t>
            </a:r>
          </a:p>
        </p:txBody>
      </p:sp>
      <p:sp>
        <p:nvSpPr>
          <p:cNvPr id="6" name="Symbol zastępczy tekstu 5"/>
          <p:cNvSpPr>
            <a:spLocks noGrp="1"/>
          </p:cNvSpPr>
          <p:nvPr>
            <p:ph type="body" idx="1"/>
          </p:nvPr>
        </p:nvSpPr>
        <p:spPr/>
        <p:txBody>
          <a:bodyPr/>
          <a:lstStyle/>
          <a:p>
            <a:r>
              <a:rPr lang="pl-PL" dirty="0"/>
              <a:t>Reż. Woody Allen (1983)</a:t>
            </a:r>
          </a:p>
        </p:txBody>
      </p:sp>
      <p:pic>
        <p:nvPicPr>
          <p:cNvPr id="2050" name="Picture 2" descr="Zelig (19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548681"/>
            <a:ext cx="2664296" cy="3806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777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ZELIG</a:t>
            </a:r>
          </a:p>
        </p:txBody>
      </p:sp>
      <p:sp>
        <p:nvSpPr>
          <p:cNvPr id="5" name="Symbol zastępczy zawartości 4"/>
          <p:cNvSpPr>
            <a:spLocks noGrp="1"/>
          </p:cNvSpPr>
          <p:nvPr>
            <p:ph idx="1"/>
          </p:nvPr>
        </p:nvSpPr>
        <p:spPr/>
        <p:txBody>
          <a:bodyPr>
            <a:normAutofit/>
          </a:bodyPr>
          <a:lstStyle/>
          <a:p>
            <a:r>
              <a:rPr lang="pl-PL" sz="2400" dirty="0"/>
              <a:t>Opowieść ta i jej bohater są częścią historii Stanów Zjednoczonych. W latach 30-tych XX wieku media obiegły sensacyjne doniesienia o człowieku, którego niezwykłe zdolności zyskały mu wielki rozgłos w kraju i na świecie. Leonard Zelig zasłynął z umiejętności niewytłumaczalnej przez naukę metamorfozy ciała... Woody Allen stworzył film, którego dokumentalizowana konwencja daje widzowi absolutne wrażenie oglądania autentycznych wydarzeń "z epoki". Jednak wbrew pozorom historia niesamowitego Leonarda jest fikcyjna. Choć film jest komedią, jest również poważną refleksją na temat tożsamości jednostki zagubionej w masie ludzkiej. </a:t>
            </a:r>
          </a:p>
        </p:txBody>
      </p:sp>
    </p:spTree>
    <p:extLst>
      <p:ext uri="{BB962C8B-B14F-4D97-AF65-F5344CB8AC3E}">
        <p14:creationId xmlns:p14="http://schemas.microsoft.com/office/powerpoint/2010/main" val="2881292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1343</Words>
  <Application>Microsoft Office PowerPoint</Application>
  <PresentationFormat>Panoramiczny</PresentationFormat>
  <Paragraphs>149</Paragraphs>
  <Slides>36</Slides>
  <Notes>14</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36</vt:i4>
      </vt:variant>
    </vt:vector>
  </HeadingPairs>
  <TitlesOfParts>
    <vt:vector size="45" baseType="lpstr">
      <vt:lpstr>Arial</vt:lpstr>
      <vt:lpstr>Calibri</vt:lpstr>
      <vt:lpstr>Calibri Light</vt:lpstr>
      <vt:lpstr>Courier New</vt:lpstr>
      <vt:lpstr>Rockwell</vt:lpstr>
      <vt:lpstr>Rockwell Condensed</vt:lpstr>
      <vt:lpstr>Wingdings</vt:lpstr>
      <vt:lpstr>Motyw pakietu Office</vt:lpstr>
      <vt:lpstr>Drewniana czcionka</vt:lpstr>
      <vt:lpstr>Prezentacja programu PowerPoint</vt:lpstr>
      <vt:lpstr>Terapeuci i ich pacjenci (klienci) – okiem kamery</vt:lpstr>
      <vt:lpstr>Prezentacja programu PowerPoint</vt:lpstr>
      <vt:lpstr>Problem percepcji </vt:lpstr>
      <vt:lpstr>Psychoanaliza </vt:lpstr>
      <vt:lpstr>Niebezpieczna metoda </vt:lpstr>
      <vt:lpstr>Niebezpieczna metoda </vt:lpstr>
      <vt:lpstr>Zelig</vt:lpstr>
      <vt:lpstr>ZELIG</vt:lpstr>
      <vt:lpstr>Psychoterapia humanistyczna</vt:lpstr>
      <vt:lpstr>Antwone Fisher (USA, 2002) reż. Denzel Washington</vt:lpstr>
      <vt:lpstr>CBT </vt:lpstr>
      <vt:lpstr>Facet, który się zawiesił Numb (Kanada, USA, 2007)  reż. Harris Goldberg </vt:lpstr>
      <vt:lpstr>Nie patrz w dół (reż. Larry Shaw) 1998</vt:lpstr>
      <vt:lpstr>Psychoterapia psychodynamiczna </vt:lpstr>
      <vt:lpstr>Jak zostać królem (reż. Tom Hopper( (2010)</vt:lpstr>
      <vt:lpstr>Habemus papam</vt:lpstr>
      <vt:lpstr>Towarzyszenie w zdrowieniu </vt:lpstr>
      <vt:lpstr>Kto ma większe problemy – klienci czy terapeuci?</vt:lpstr>
      <vt:lpstr>Filmowy psychiatra (i psychoterapeuta)  różne kategorie - APA</vt:lpstr>
      <vt:lpstr>Dr Dippy</vt:lpstr>
      <vt:lpstr>Dr Dippy</vt:lpstr>
      <vt:lpstr>Dr Dippy</vt:lpstr>
      <vt:lpstr>Dr Wonderful</vt:lpstr>
      <vt:lpstr>Dr Wonderful</vt:lpstr>
      <vt:lpstr>Dr Wonderful</vt:lpstr>
      <vt:lpstr>Mr Jones (reż. Mike Figgis – 1993)</vt:lpstr>
      <vt:lpstr>Kto odnosi sukcesy w psychoterapii?</vt:lpstr>
      <vt:lpstr>Kobiety i Mężczyźni</vt:lpstr>
      <vt:lpstr>Kobiety</vt:lpstr>
      <vt:lpstr>Plusy i minusy portretowania psychoterapeutów w filmie fabularnym</vt:lpstr>
      <vt:lpstr>Ale jednak pozycja osób z zaburzeniami psychicznymi na liście 50 „antybohaterów” jest nadal bardzo wysoka</vt:lpstr>
      <vt:lpstr>Pytania jakie rodzą filmy z „wsadem” psychoterapeutycznym</vt:lpstr>
      <vt:lpstr>A co z TERAPIĄ?</vt:lpstr>
      <vt:lpstr>Szczególny pacjent – szczególny terapeuta tribute to james Gandolfini  </vt:lpstr>
      <vt:lpstr>Normalny psychiatra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czern</dc:creator>
  <cp:lastModifiedBy>czern</cp:lastModifiedBy>
  <cp:revision>2</cp:revision>
  <dcterms:created xsi:type="dcterms:W3CDTF">2020-12-16T17:02:43Z</dcterms:created>
  <dcterms:modified xsi:type="dcterms:W3CDTF">2020-12-16T17:06:07Z</dcterms:modified>
</cp:coreProperties>
</file>