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0" r:id="rId3"/>
    <p:sldMasterId id="2147483735" r:id="rId4"/>
    <p:sldMasterId id="2147483747" r:id="rId5"/>
  </p:sldMasterIdLst>
  <p:notesMasterIdLst>
    <p:notesMasterId r:id="rId63"/>
  </p:notesMasterIdLst>
  <p:sldIdLst>
    <p:sldId id="256" r:id="rId6"/>
    <p:sldId id="257"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05" r:id="rId26"/>
    <p:sldId id="306" r:id="rId27"/>
    <p:sldId id="307" r:id="rId28"/>
    <p:sldId id="308" r:id="rId29"/>
    <p:sldId id="309" r:id="rId30"/>
    <p:sldId id="310" r:id="rId31"/>
    <p:sldId id="311" r:id="rId32"/>
    <p:sldId id="312" r:id="rId33"/>
    <p:sldId id="313" r:id="rId34"/>
    <p:sldId id="314" r:id="rId35"/>
    <p:sldId id="316" r:id="rId36"/>
    <p:sldId id="317" r:id="rId37"/>
    <p:sldId id="277" r:id="rId38"/>
    <p:sldId id="279" r:id="rId39"/>
    <p:sldId id="280" r:id="rId40"/>
    <p:sldId id="281" r:id="rId41"/>
    <p:sldId id="282" r:id="rId42"/>
    <p:sldId id="283" r:id="rId43"/>
    <p:sldId id="284" r:id="rId44"/>
    <p:sldId id="285" r:id="rId45"/>
    <p:sldId id="288" r:id="rId46"/>
    <p:sldId id="289" r:id="rId47"/>
    <p:sldId id="290" r:id="rId48"/>
    <p:sldId id="291" r:id="rId49"/>
    <p:sldId id="292" r:id="rId50"/>
    <p:sldId id="293" r:id="rId51"/>
    <p:sldId id="294" r:id="rId52"/>
    <p:sldId id="295" r:id="rId53"/>
    <p:sldId id="318" r:id="rId54"/>
    <p:sldId id="320" r:id="rId55"/>
    <p:sldId id="321" r:id="rId56"/>
    <p:sldId id="322" r:id="rId57"/>
    <p:sldId id="323" r:id="rId58"/>
    <p:sldId id="324" r:id="rId59"/>
    <p:sldId id="326" r:id="rId60"/>
    <p:sldId id="327" r:id="rId61"/>
    <p:sldId id="328" r:id="rId6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60" d="100"/>
        <a:sy n="60" d="100"/>
      </p:scale>
      <p:origin x="0" y="3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ED16B-7E46-48EB-8418-C86CAFFAFBD2}" type="datetimeFigureOut">
              <a:rPr lang="pl-PL" smtClean="0"/>
              <a:t>2013-09-29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EAA2B-8B0C-4944-97C6-53D2F72EFAF5}" type="slidenum">
              <a:rPr lang="pl-PL" smtClean="0"/>
              <a:t>‹#›</a:t>
            </a:fld>
            <a:endParaRPr lang="pl-PL"/>
          </a:p>
        </p:txBody>
      </p:sp>
    </p:spTree>
    <p:extLst>
      <p:ext uri="{BB962C8B-B14F-4D97-AF65-F5344CB8AC3E}">
        <p14:creationId xmlns:p14="http://schemas.microsoft.com/office/powerpoint/2010/main" val="95486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23</a:t>
            </a:fld>
            <a:endParaRPr lang="pl-PL">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24</a:t>
            </a:fld>
            <a:endParaRPr lang="pl-PL">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25</a:t>
            </a:fld>
            <a:endParaRPr lang="pl-PL">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26</a:t>
            </a:fld>
            <a:endParaRPr lang="pl-PL">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27</a:t>
            </a:fld>
            <a:endParaRPr lang="pl-PL">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28</a:t>
            </a:fld>
            <a:endParaRPr lang="pl-PL">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29</a:t>
            </a:fld>
            <a:endParaRPr lang="pl-PL">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30</a:t>
            </a:fld>
            <a:endParaRPr lang="pl-PL">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E21F52A-24F5-490D-94B1-A9E79F34FA85}" type="slidenum">
              <a:rPr lang="pl-PL" smtClean="0">
                <a:solidFill>
                  <a:prstClr val="black"/>
                </a:solidFill>
              </a:rPr>
              <a:pPr>
                <a:defRPr/>
              </a:pPr>
              <a:t>31</a:t>
            </a:fld>
            <a:endParaRPr lang="pl-PL">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4F7AAF-2940-4F94-BAFA-2A5E68F25F59}" type="slidenum">
              <a:rPr lang="pl-PL" smtClean="0"/>
              <a:pPr/>
              <a:t>33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3</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34</a:t>
            </a:fld>
            <a:endParaRPr lang="pl-PL"/>
          </a:p>
        </p:txBody>
      </p:sp>
    </p:spTree>
    <p:extLst>
      <p:ext uri="{BB962C8B-B14F-4D97-AF65-F5344CB8AC3E}">
        <p14:creationId xmlns:p14="http://schemas.microsoft.com/office/powerpoint/2010/main" val="220705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02E4805-4262-4D2D-A714-DB359CC834D3}" type="slidenum">
              <a:rPr lang="pl-PL" smtClean="0">
                <a:solidFill>
                  <a:prstClr val="black"/>
                </a:solidFill>
              </a:rPr>
              <a:pPr/>
              <a:t>39</a:t>
            </a:fld>
            <a:endParaRPr lang="pl-PL">
              <a:solidFill>
                <a:prstClr val="black"/>
              </a:solidFill>
            </a:endParaRPr>
          </a:p>
        </p:txBody>
      </p:sp>
    </p:spTree>
    <p:extLst>
      <p:ext uri="{BB962C8B-B14F-4D97-AF65-F5344CB8AC3E}">
        <p14:creationId xmlns:p14="http://schemas.microsoft.com/office/powerpoint/2010/main" val="49941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7BA7992B-D5C0-4CF7-9503-784EA1B6D4F4}" type="slidenum">
              <a:rPr lang="pl-PL" smtClean="0"/>
              <a:pPr>
                <a:defRPr/>
              </a:pPr>
              <a:t>40</a:t>
            </a:fld>
            <a:endParaRPr lang="pl-PL"/>
          </a:p>
        </p:txBody>
      </p:sp>
    </p:spTree>
    <p:extLst>
      <p:ext uri="{BB962C8B-B14F-4D97-AF65-F5344CB8AC3E}">
        <p14:creationId xmlns:p14="http://schemas.microsoft.com/office/powerpoint/2010/main" val="1214449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02E4805-4262-4D2D-A714-DB359CC834D3}" type="slidenum">
              <a:rPr lang="pl-PL" smtClean="0">
                <a:solidFill>
                  <a:prstClr val="black"/>
                </a:solidFill>
              </a:rPr>
              <a:pPr/>
              <a:t>48</a:t>
            </a:fld>
            <a:endParaRPr lang="pl-PL">
              <a:solidFill>
                <a:prstClr val="black"/>
              </a:solidFill>
            </a:endParaRPr>
          </a:p>
        </p:txBody>
      </p:sp>
    </p:spTree>
    <p:extLst>
      <p:ext uri="{BB962C8B-B14F-4D97-AF65-F5344CB8AC3E}">
        <p14:creationId xmlns:p14="http://schemas.microsoft.com/office/powerpoint/2010/main" val="321143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4</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8</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C642DDA5-F044-41B2-BA39-496AC000D7AA}" type="slidenum">
              <a:rPr lang="pl-PL" smtClean="0"/>
              <a:pPr/>
              <a:t>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74756"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FC3F8CAD-F929-4ACB-8829-3CCF4D63DD86}" type="slidenum">
              <a:rPr lang="pl-PL" smtClean="0">
                <a:solidFill>
                  <a:prstClr val="black"/>
                </a:solidFill>
                <a:latin typeface="Calibri" pitchFamily="34" charset="0"/>
              </a:rPr>
              <a:pPr eaLnBrk="1" hangingPunct="1"/>
              <a:t>22</a:t>
            </a:fld>
            <a:endParaRPr lang="pl-PL"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ACF503F2-DE56-441F-94F8-4AB68D587430}" type="datetimeFigureOut">
              <a:rPr lang="pl-PL" smtClean="0"/>
              <a:t>2013-09-29</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3082" name="Picture 10" descr="j039596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648200" y="0"/>
            <a:ext cx="4495800" cy="2743200"/>
          </a:xfrm>
        </p:spPr>
        <p:txBody>
          <a:bodyPr/>
          <a:lstStyle>
            <a:lvl1pPr algn="r">
              <a:defRPr sz="4800"/>
            </a:lvl1pPr>
          </a:lstStyle>
          <a:p>
            <a:r>
              <a:rPr lang="pl-PL" smtClean="0"/>
              <a:t>Kliknij, aby edytować styl</a:t>
            </a:r>
            <a:endParaRPr lang="en-US"/>
          </a:p>
        </p:txBody>
      </p:sp>
      <p:sp>
        <p:nvSpPr>
          <p:cNvPr id="3075" name="Rectangle 3"/>
          <p:cNvSpPr>
            <a:spLocks noGrp="1" noChangeArrowheads="1"/>
          </p:cNvSpPr>
          <p:nvPr>
            <p:ph type="subTitle" idx="1"/>
          </p:nvPr>
        </p:nvSpPr>
        <p:spPr>
          <a:xfrm>
            <a:off x="0" y="6172200"/>
            <a:ext cx="9144000" cy="685800"/>
          </a:xfrm>
        </p:spPr>
        <p:txBody>
          <a:bodyPr/>
          <a:lstStyle>
            <a:lvl1pPr marL="0" indent="0" algn="ctr">
              <a:buFontTx/>
              <a:buNone/>
              <a:defRPr>
                <a:solidFill>
                  <a:schemeClr val="bg1"/>
                </a:solidFill>
              </a:defRPr>
            </a:lvl1pPr>
          </a:lstStyle>
          <a:p>
            <a:r>
              <a:rPr lang="pl-PL" smtClean="0"/>
              <a:t>Kliknij, aby edytować styl wzorca podtytułu</a:t>
            </a:r>
            <a:endParaRPr lang="en-US"/>
          </a:p>
        </p:txBody>
      </p:sp>
    </p:spTree>
    <p:extLst>
      <p:ext uri="{BB962C8B-B14F-4D97-AF65-F5344CB8AC3E}">
        <p14:creationId xmlns:p14="http://schemas.microsoft.com/office/powerpoint/2010/main" val="3586035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2F4773A8-517C-4B21-8E08-AD34521EF459}"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3555183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F421CA8E-D72E-49EB-A864-9D7FBFCA605A}"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61979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2286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101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pPr>
              <a:defRPr/>
            </a:pPr>
            <a:endParaRPr lang="pl-PL">
              <a:solidFill>
                <a:srgbClr val="FFFFFF"/>
              </a:solidFill>
            </a:endParaRPr>
          </a:p>
        </p:txBody>
      </p:sp>
      <p:sp>
        <p:nvSpPr>
          <p:cNvPr id="6" name="Symbol zastępczy stopki 5"/>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7" name="Symbol zastępczy numeru slajdu 6"/>
          <p:cNvSpPr>
            <a:spLocks noGrp="1"/>
          </p:cNvSpPr>
          <p:nvPr>
            <p:ph type="sldNum" sz="quarter" idx="12"/>
          </p:nvPr>
        </p:nvSpPr>
        <p:spPr/>
        <p:txBody>
          <a:bodyPr/>
          <a:lstStyle>
            <a:lvl1pPr>
              <a:defRPr/>
            </a:lvl1pPr>
          </a:lstStyle>
          <a:p>
            <a:pPr>
              <a:defRPr/>
            </a:pPr>
            <a:fld id="{C756B0BD-E70F-463B-A610-A5518FAE0C42}"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39103080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pPr>
              <a:defRPr/>
            </a:pPr>
            <a:endParaRPr lang="pl-PL">
              <a:solidFill>
                <a:srgbClr val="FFFFFF"/>
              </a:solidFill>
            </a:endParaRPr>
          </a:p>
        </p:txBody>
      </p:sp>
      <p:sp>
        <p:nvSpPr>
          <p:cNvPr id="8" name="Symbol zastępczy stopki 7"/>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9" name="Symbol zastępczy numeru slajdu 8"/>
          <p:cNvSpPr>
            <a:spLocks noGrp="1"/>
          </p:cNvSpPr>
          <p:nvPr>
            <p:ph type="sldNum" sz="quarter" idx="12"/>
          </p:nvPr>
        </p:nvSpPr>
        <p:spPr/>
        <p:txBody>
          <a:bodyPr/>
          <a:lstStyle>
            <a:lvl1pPr>
              <a:defRPr/>
            </a:lvl1pPr>
          </a:lstStyle>
          <a:p>
            <a:pPr>
              <a:defRPr/>
            </a:pPr>
            <a:fld id="{687D229F-DB2F-4A85-93BB-BFE782BC320F}"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4138051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pPr>
              <a:defRPr/>
            </a:pPr>
            <a:endParaRPr lang="pl-PL">
              <a:solidFill>
                <a:srgbClr val="FFFFFF"/>
              </a:solidFill>
            </a:endParaRPr>
          </a:p>
        </p:txBody>
      </p:sp>
      <p:sp>
        <p:nvSpPr>
          <p:cNvPr id="4" name="Symbol zastępczy stopki 3"/>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5" name="Symbol zastępczy numeru slajdu 4"/>
          <p:cNvSpPr>
            <a:spLocks noGrp="1"/>
          </p:cNvSpPr>
          <p:nvPr>
            <p:ph type="sldNum" sz="quarter" idx="12"/>
          </p:nvPr>
        </p:nvSpPr>
        <p:spPr/>
        <p:txBody>
          <a:bodyPr/>
          <a:lstStyle>
            <a:lvl1pPr>
              <a:defRPr/>
            </a:lvl1pPr>
          </a:lstStyle>
          <a:p>
            <a:pPr>
              <a:defRPr/>
            </a:pPr>
            <a:fld id="{66F1AA7D-6944-4C40-8BE6-5F22125A5A7E}"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1332134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pPr>
              <a:defRPr/>
            </a:pPr>
            <a:endParaRPr lang="pl-PL">
              <a:solidFill>
                <a:srgbClr val="FFFFFF"/>
              </a:solidFill>
            </a:endParaRPr>
          </a:p>
        </p:txBody>
      </p:sp>
      <p:sp>
        <p:nvSpPr>
          <p:cNvPr id="3" name="Symbol zastępczy stopki 2"/>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4" name="Symbol zastępczy numeru slajdu 3"/>
          <p:cNvSpPr>
            <a:spLocks noGrp="1"/>
          </p:cNvSpPr>
          <p:nvPr>
            <p:ph type="sldNum" sz="quarter" idx="12"/>
          </p:nvPr>
        </p:nvSpPr>
        <p:spPr/>
        <p:txBody>
          <a:bodyPr/>
          <a:lstStyle>
            <a:lvl1pPr>
              <a:defRPr/>
            </a:lvl1pPr>
          </a:lstStyle>
          <a:p>
            <a:pPr>
              <a:defRPr/>
            </a:pPr>
            <a:fld id="{A0DAFC47-F8E1-4E17-8CA0-07D5C0778EB0}"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3370446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endParaRPr lang="pl-PL">
              <a:solidFill>
                <a:srgbClr val="FFFFFF"/>
              </a:solidFill>
            </a:endParaRPr>
          </a:p>
        </p:txBody>
      </p:sp>
      <p:sp>
        <p:nvSpPr>
          <p:cNvPr id="6" name="Symbol zastępczy stopki 5"/>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7" name="Symbol zastępczy numeru slajdu 6"/>
          <p:cNvSpPr>
            <a:spLocks noGrp="1"/>
          </p:cNvSpPr>
          <p:nvPr>
            <p:ph type="sldNum" sz="quarter" idx="12"/>
          </p:nvPr>
        </p:nvSpPr>
        <p:spPr/>
        <p:txBody>
          <a:bodyPr/>
          <a:lstStyle>
            <a:lvl1pPr>
              <a:defRPr/>
            </a:lvl1pPr>
          </a:lstStyle>
          <a:p>
            <a:pPr>
              <a:defRPr/>
            </a:pPr>
            <a:fld id="{32B3FF42-5471-4F4B-A815-E16ECC8F7F24}"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4004067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ACF503F2-DE56-441F-94F8-4AB68D587430}" type="datetimeFigureOut">
              <a:rPr lang="pl-PL" smtClean="0"/>
              <a:t>2013-09-29</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endParaRPr lang="pl-PL">
              <a:solidFill>
                <a:srgbClr val="FFFFFF"/>
              </a:solidFill>
            </a:endParaRPr>
          </a:p>
        </p:txBody>
      </p:sp>
      <p:sp>
        <p:nvSpPr>
          <p:cNvPr id="6" name="Symbol zastępczy stopki 5"/>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7" name="Symbol zastępczy numeru slajdu 6"/>
          <p:cNvSpPr>
            <a:spLocks noGrp="1"/>
          </p:cNvSpPr>
          <p:nvPr>
            <p:ph type="sldNum" sz="quarter" idx="12"/>
          </p:nvPr>
        </p:nvSpPr>
        <p:spPr/>
        <p:txBody>
          <a:bodyPr/>
          <a:lstStyle>
            <a:lvl1pPr>
              <a:defRPr/>
            </a:lvl1pPr>
          </a:lstStyle>
          <a:p>
            <a:pPr>
              <a:defRPr/>
            </a:pPr>
            <a:fld id="{EC71D97A-BBF6-4EF6-A5C4-8DB62962BD96}"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358071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A492C65-E2F5-4BB9-AC36-BEA9284CB3ED}"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1168783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86550" y="228600"/>
            <a:ext cx="2152650" cy="57451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228600" y="228600"/>
            <a:ext cx="6305550" cy="57451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solidFill>
                <a:srgbClr val="FFFFFF"/>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srgbClr val="FFFFFF"/>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1228EFB-69A7-4C13-BA01-F54E862235F0}" type="slidenum">
              <a:rPr lang="pl-PL" smtClean="0">
                <a:solidFill>
                  <a:srgbClr val="FFFFFF"/>
                </a:solidFill>
              </a:rPr>
              <a:pPr>
                <a:defRPr/>
              </a:pPr>
              <a:t>‹#›</a:t>
            </a:fld>
            <a:endParaRPr lang="pl-PL">
              <a:solidFill>
                <a:srgbClr val="FFFFFF"/>
              </a:solidFill>
            </a:endParaRPr>
          </a:p>
        </p:txBody>
      </p:sp>
    </p:spTree>
    <p:extLst>
      <p:ext uri="{BB962C8B-B14F-4D97-AF65-F5344CB8AC3E}">
        <p14:creationId xmlns:p14="http://schemas.microsoft.com/office/powerpoint/2010/main" val="3240504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1066800" y="381000"/>
            <a:ext cx="7620000" cy="1143000"/>
          </a:xfrm>
        </p:spPr>
        <p:txBody>
          <a:bodyPr/>
          <a:lstStyle/>
          <a:p>
            <a:r>
              <a:rPr lang="pl-PL" smtClean="0"/>
              <a:t>Kliknij, aby edytować styl</a:t>
            </a:r>
            <a:endParaRPr lang="pl-PL"/>
          </a:p>
        </p:txBody>
      </p:sp>
      <p:sp>
        <p:nvSpPr>
          <p:cNvPr id="3" name="Symbol zastępczy obiektu clipart 2"/>
          <p:cNvSpPr>
            <a:spLocks noGrp="1"/>
          </p:cNvSpPr>
          <p:nvPr>
            <p:ph type="clipArt" sz="half" idx="1"/>
          </p:nvPr>
        </p:nvSpPr>
        <p:spPr>
          <a:xfrm>
            <a:off x="1066800" y="1752600"/>
            <a:ext cx="3733800" cy="4114800"/>
          </a:xfrm>
        </p:spPr>
        <p:txBody>
          <a:bodyPr/>
          <a:lstStyle/>
          <a:p>
            <a:pPr lvl="0"/>
            <a:endParaRPr lang="pl-PL" noProof="0"/>
          </a:p>
        </p:txBody>
      </p:sp>
      <p:sp>
        <p:nvSpPr>
          <p:cNvPr id="4" name="Symbol zastępczy tekstu 3"/>
          <p:cNvSpPr>
            <a:spLocks noGrp="1"/>
          </p:cNvSpPr>
          <p:nvPr>
            <p:ph type="body" sz="half" idx="2"/>
          </p:nvPr>
        </p:nvSpPr>
        <p:spPr>
          <a:xfrm>
            <a:off x="4953000" y="1752600"/>
            <a:ext cx="37338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8"/>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CE6369A-577A-4053-9095-C9246828E46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28020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pl-PL" smtClean="0"/>
              <a:t>Kliknij, aby edytować styl</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dirty="0"/>
          </a:p>
        </p:txBody>
      </p:sp>
      <p:sp>
        <p:nvSpPr>
          <p:cNvPr id="4" name="Rectangle 22"/>
          <p:cNvSpPr>
            <a:spLocks noGrp="1"/>
          </p:cNvSpPr>
          <p:nvPr>
            <p:ph type="dt" sz="half" idx="10"/>
          </p:nvPr>
        </p:nvSpPr>
        <p:spPr/>
        <p:txBody>
          <a:bodyPr/>
          <a:lstStyle>
            <a:lvl1pPr>
              <a:defRPr/>
            </a:lvl1pPr>
          </a:lstStyle>
          <a:p>
            <a:pPr>
              <a:defRPr/>
            </a:pPr>
            <a:fld id="{2297DEDF-89A1-462A-B9F7-CF6B8823BB71}" type="datetimeFigureOut">
              <a:rPr lang="pl-PL">
                <a:solidFill>
                  <a:srgbClr val="795339"/>
                </a:solidFill>
              </a:rPr>
              <a:pPr>
                <a:defRPr/>
              </a:pPr>
              <a:t>2013-09-29</a:t>
            </a:fld>
            <a:endParaRPr lang="pl-PL">
              <a:solidFill>
                <a:srgbClr val="795339"/>
              </a:solidFill>
            </a:endParaRPr>
          </a:p>
        </p:txBody>
      </p:sp>
      <p:sp>
        <p:nvSpPr>
          <p:cNvPr id="5"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6" name="Rectangle 15"/>
          <p:cNvSpPr>
            <a:spLocks noGrp="1"/>
          </p:cNvSpPr>
          <p:nvPr>
            <p:ph type="sldNum" sz="quarter" idx="12"/>
          </p:nvPr>
        </p:nvSpPr>
        <p:spPr/>
        <p:txBody>
          <a:bodyPr/>
          <a:lstStyle>
            <a:lvl1pPr>
              <a:defRPr/>
            </a:lvl1pPr>
          </a:lstStyle>
          <a:p>
            <a:pPr>
              <a:defRPr/>
            </a:pPr>
            <a:fld id="{CAC3A1A7-D5A3-4C15-AAC2-514D81397126}"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2251741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pl-PL" smtClean="0"/>
              <a:t>Kliknij, aby edytować styl</a:t>
            </a:r>
            <a:endParaRPr lang="en-US"/>
          </a:p>
        </p:txBody>
      </p:sp>
      <p:sp>
        <p:nvSpPr>
          <p:cNvPr id="3" name="Rectangle 3"/>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Rectangle 22"/>
          <p:cNvSpPr>
            <a:spLocks noGrp="1"/>
          </p:cNvSpPr>
          <p:nvPr>
            <p:ph type="dt" sz="half" idx="10"/>
          </p:nvPr>
        </p:nvSpPr>
        <p:spPr/>
        <p:txBody>
          <a:bodyPr/>
          <a:lstStyle>
            <a:lvl1pPr>
              <a:defRPr/>
            </a:lvl1pPr>
          </a:lstStyle>
          <a:p>
            <a:pPr>
              <a:defRPr/>
            </a:pPr>
            <a:fld id="{A994A754-7B58-4C12-AB1E-5D70C6C7A884}" type="datetimeFigureOut">
              <a:rPr lang="pl-PL">
                <a:solidFill>
                  <a:srgbClr val="795339"/>
                </a:solidFill>
              </a:rPr>
              <a:pPr>
                <a:defRPr/>
              </a:pPr>
              <a:t>2013-09-29</a:t>
            </a:fld>
            <a:endParaRPr lang="pl-PL">
              <a:solidFill>
                <a:srgbClr val="795339"/>
              </a:solidFill>
            </a:endParaRPr>
          </a:p>
        </p:txBody>
      </p:sp>
      <p:sp>
        <p:nvSpPr>
          <p:cNvPr id="5"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6" name="Rectangle 15"/>
          <p:cNvSpPr>
            <a:spLocks noGrp="1"/>
          </p:cNvSpPr>
          <p:nvPr>
            <p:ph type="sldNum" sz="quarter" idx="12"/>
          </p:nvPr>
        </p:nvSpPr>
        <p:spPr/>
        <p:txBody>
          <a:bodyPr/>
          <a:lstStyle>
            <a:lvl1pPr>
              <a:defRPr/>
            </a:lvl1pPr>
          </a:lstStyle>
          <a:p>
            <a:pPr>
              <a:defRPr/>
            </a:pPr>
            <a:fld id="{0F8E60C5-B727-4911-8FBB-6DEF209D5E7C}"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1845111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pl-PL" smtClean="0"/>
              <a:t>Kliknij, aby edytować styl</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Rectangle 22"/>
          <p:cNvSpPr>
            <a:spLocks noGrp="1"/>
          </p:cNvSpPr>
          <p:nvPr>
            <p:ph type="dt" sz="half" idx="10"/>
          </p:nvPr>
        </p:nvSpPr>
        <p:spPr/>
        <p:txBody>
          <a:bodyPr/>
          <a:lstStyle>
            <a:lvl1pPr>
              <a:defRPr/>
            </a:lvl1pPr>
          </a:lstStyle>
          <a:p>
            <a:pPr>
              <a:defRPr/>
            </a:pPr>
            <a:fld id="{02958111-947E-4AE7-9AE2-44F59AF28B5B}" type="datetimeFigureOut">
              <a:rPr lang="pl-PL">
                <a:solidFill>
                  <a:srgbClr val="795339"/>
                </a:solidFill>
              </a:rPr>
              <a:pPr>
                <a:defRPr/>
              </a:pPr>
              <a:t>2013-09-29</a:t>
            </a:fld>
            <a:endParaRPr lang="pl-PL">
              <a:solidFill>
                <a:srgbClr val="795339"/>
              </a:solidFill>
            </a:endParaRPr>
          </a:p>
        </p:txBody>
      </p:sp>
      <p:sp>
        <p:nvSpPr>
          <p:cNvPr id="5"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6" name="Rectangle 15"/>
          <p:cNvSpPr>
            <a:spLocks noGrp="1"/>
          </p:cNvSpPr>
          <p:nvPr>
            <p:ph type="sldNum" sz="quarter" idx="12"/>
          </p:nvPr>
        </p:nvSpPr>
        <p:spPr/>
        <p:txBody>
          <a:bodyPr/>
          <a:lstStyle>
            <a:lvl1pPr>
              <a:defRPr/>
            </a:lvl1pPr>
          </a:lstStyle>
          <a:p>
            <a:pPr>
              <a:defRPr/>
            </a:pPr>
            <a:fld id="{50CFFAFB-398D-4CEE-B482-70AAF46405B0}"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64128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pl-PL" smtClean="0"/>
              <a:t>Kliknij, aby edytować styl</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22"/>
          <p:cNvSpPr>
            <a:spLocks noGrp="1"/>
          </p:cNvSpPr>
          <p:nvPr>
            <p:ph type="dt" sz="half" idx="10"/>
          </p:nvPr>
        </p:nvSpPr>
        <p:spPr/>
        <p:txBody>
          <a:bodyPr/>
          <a:lstStyle>
            <a:lvl1pPr>
              <a:defRPr/>
            </a:lvl1pPr>
          </a:lstStyle>
          <a:p>
            <a:pPr>
              <a:defRPr/>
            </a:pPr>
            <a:fld id="{2A0E9E58-6633-4B27-B8CF-BD03ACC57934}" type="datetimeFigureOut">
              <a:rPr lang="pl-PL">
                <a:solidFill>
                  <a:srgbClr val="795339"/>
                </a:solidFill>
              </a:rPr>
              <a:pPr>
                <a:defRPr/>
              </a:pPr>
              <a:t>2013-09-29</a:t>
            </a:fld>
            <a:endParaRPr lang="pl-PL">
              <a:solidFill>
                <a:srgbClr val="795339"/>
              </a:solidFill>
            </a:endParaRPr>
          </a:p>
        </p:txBody>
      </p:sp>
      <p:sp>
        <p:nvSpPr>
          <p:cNvPr id="6"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7" name="Rectangle 15"/>
          <p:cNvSpPr>
            <a:spLocks noGrp="1"/>
          </p:cNvSpPr>
          <p:nvPr>
            <p:ph type="sldNum" sz="quarter" idx="12"/>
          </p:nvPr>
        </p:nvSpPr>
        <p:spPr/>
        <p:txBody>
          <a:bodyPr/>
          <a:lstStyle>
            <a:lvl1pPr>
              <a:defRPr/>
            </a:lvl1pPr>
          </a:lstStyle>
          <a:p>
            <a:pPr>
              <a:defRPr/>
            </a:pPr>
            <a:fld id="{2120702B-4C66-474E-B876-16CE8EB8EB91}"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428449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pl-PL" smtClean="0"/>
              <a:t>Kliknij, aby edytować styl</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Rectangle 22"/>
          <p:cNvSpPr>
            <a:spLocks noGrp="1"/>
          </p:cNvSpPr>
          <p:nvPr>
            <p:ph type="dt" sz="half" idx="10"/>
          </p:nvPr>
        </p:nvSpPr>
        <p:spPr/>
        <p:txBody>
          <a:bodyPr/>
          <a:lstStyle>
            <a:lvl1pPr>
              <a:defRPr/>
            </a:lvl1pPr>
          </a:lstStyle>
          <a:p>
            <a:pPr>
              <a:defRPr/>
            </a:pPr>
            <a:fld id="{66E5755B-48BB-4B27-A1E4-8FB54468B668}" type="datetimeFigureOut">
              <a:rPr lang="pl-PL">
                <a:solidFill>
                  <a:srgbClr val="795339"/>
                </a:solidFill>
              </a:rPr>
              <a:pPr>
                <a:defRPr/>
              </a:pPr>
              <a:t>2013-09-29</a:t>
            </a:fld>
            <a:endParaRPr lang="pl-PL">
              <a:solidFill>
                <a:srgbClr val="795339"/>
              </a:solidFill>
            </a:endParaRPr>
          </a:p>
        </p:txBody>
      </p:sp>
      <p:sp>
        <p:nvSpPr>
          <p:cNvPr id="8"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9" name="Rectangle 15"/>
          <p:cNvSpPr>
            <a:spLocks noGrp="1"/>
          </p:cNvSpPr>
          <p:nvPr>
            <p:ph type="sldNum" sz="quarter" idx="12"/>
          </p:nvPr>
        </p:nvSpPr>
        <p:spPr/>
        <p:txBody>
          <a:bodyPr/>
          <a:lstStyle>
            <a:lvl1pPr>
              <a:defRPr/>
            </a:lvl1pPr>
          </a:lstStyle>
          <a:p>
            <a:pPr>
              <a:defRPr/>
            </a:pPr>
            <a:fld id="{90408F42-34F1-40BD-997C-9EC9C154173F}"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389652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pl-PL" smtClean="0"/>
              <a:t>Kliknij, aby edytować styl</a:t>
            </a:r>
            <a:endParaRPr lang="en-US"/>
          </a:p>
        </p:txBody>
      </p:sp>
      <p:sp>
        <p:nvSpPr>
          <p:cNvPr id="3" name="Rectangle 22"/>
          <p:cNvSpPr>
            <a:spLocks noGrp="1"/>
          </p:cNvSpPr>
          <p:nvPr>
            <p:ph type="dt" sz="half" idx="10"/>
          </p:nvPr>
        </p:nvSpPr>
        <p:spPr/>
        <p:txBody>
          <a:bodyPr/>
          <a:lstStyle>
            <a:lvl1pPr>
              <a:defRPr/>
            </a:lvl1pPr>
          </a:lstStyle>
          <a:p>
            <a:pPr>
              <a:defRPr/>
            </a:pPr>
            <a:fld id="{265C37B4-0720-4AAF-9600-6C76F77FF5DA}" type="datetimeFigureOut">
              <a:rPr lang="pl-PL">
                <a:solidFill>
                  <a:srgbClr val="795339"/>
                </a:solidFill>
              </a:rPr>
              <a:pPr>
                <a:defRPr/>
              </a:pPr>
              <a:t>2013-09-29</a:t>
            </a:fld>
            <a:endParaRPr lang="pl-PL">
              <a:solidFill>
                <a:srgbClr val="795339"/>
              </a:solidFill>
            </a:endParaRPr>
          </a:p>
        </p:txBody>
      </p:sp>
      <p:sp>
        <p:nvSpPr>
          <p:cNvPr id="4"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5" name="Rectangle 15"/>
          <p:cNvSpPr>
            <a:spLocks noGrp="1"/>
          </p:cNvSpPr>
          <p:nvPr>
            <p:ph type="sldNum" sz="quarter" idx="12"/>
          </p:nvPr>
        </p:nvSpPr>
        <p:spPr/>
        <p:txBody>
          <a:bodyPr/>
          <a:lstStyle>
            <a:lvl1pPr>
              <a:defRPr/>
            </a:lvl1pPr>
          </a:lstStyle>
          <a:p>
            <a:pPr>
              <a:defRPr/>
            </a:pPr>
            <a:fld id="{8261CF7D-6465-4BFC-9B22-19BC1DF6B4C1}"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199043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ACF503F2-DE56-441F-94F8-4AB68D587430}" type="datetimeFigureOut">
              <a:rPr lang="pl-PL" smtClean="0"/>
              <a:t>2013-09-29</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7EFA062E-D6B3-42A9-97A1-2A7707E9669B}" type="slidenum">
              <a:rPr lang="pl-PL" smtClean="0"/>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86F0DE75-E51C-480A-AE6C-8E6622CA48B7}" type="datetimeFigureOut">
              <a:rPr lang="pl-PL">
                <a:solidFill>
                  <a:srgbClr val="795339"/>
                </a:solidFill>
              </a:rPr>
              <a:pPr>
                <a:defRPr/>
              </a:pPr>
              <a:t>2013-09-29</a:t>
            </a:fld>
            <a:endParaRPr lang="pl-PL">
              <a:solidFill>
                <a:srgbClr val="795339"/>
              </a:solidFill>
            </a:endParaRPr>
          </a:p>
        </p:txBody>
      </p:sp>
      <p:sp>
        <p:nvSpPr>
          <p:cNvPr id="3"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4" name="Rectangle 15"/>
          <p:cNvSpPr>
            <a:spLocks noGrp="1"/>
          </p:cNvSpPr>
          <p:nvPr>
            <p:ph type="sldNum" sz="quarter" idx="12"/>
          </p:nvPr>
        </p:nvSpPr>
        <p:spPr/>
        <p:txBody>
          <a:bodyPr/>
          <a:lstStyle>
            <a:lvl1pPr>
              <a:defRPr/>
            </a:lvl1pPr>
          </a:lstStyle>
          <a:p>
            <a:pPr>
              <a:defRPr/>
            </a:pPr>
            <a:fld id="{9DC4A833-DA60-4F54-8E50-F080F3742DC0}"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985060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pl-PL" smtClean="0"/>
              <a:t>Kliknij, aby edytować styl</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2"/>
          <p:cNvSpPr>
            <a:spLocks noGrp="1"/>
          </p:cNvSpPr>
          <p:nvPr>
            <p:ph type="dt" sz="half" idx="10"/>
          </p:nvPr>
        </p:nvSpPr>
        <p:spPr/>
        <p:txBody>
          <a:bodyPr/>
          <a:lstStyle>
            <a:lvl1pPr>
              <a:defRPr/>
            </a:lvl1pPr>
          </a:lstStyle>
          <a:p>
            <a:pPr>
              <a:defRPr/>
            </a:pPr>
            <a:fld id="{6AC11125-3003-416C-A3C0-34C28B4F7BDB}" type="datetimeFigureOut">
              <a:rPr lang="pl-PL">
                <a:solidFill>
                  <a:srgbClr val="795339"/>
                </a:solidFill>
              </a:rPr>
              <a:pPr>
                <a:defRPr/>
              </a:pPr>
              <a:t>2013-09-29</a:t>
            </a:fld>
            <a:endParaRPr lang="pl-PL">
              <a:solidFill>
                <a:srgbClr val="795339"/>
              </a:solidFill>
            </a:endParaRPr>
          </a:p>
        </p:txBody>
      </p:sp>
      <p:sp>
        <p:nvSpPr>
          <p:cNvPr id="6"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7" name="Rectangle 15"/>
          <p:cNvSpPr>
            <a:spLocks noGrp="1"/>
          </p:cNvSpPr>
          <p:nvPr>
            <p:ph type="sldNum" sz="quarter" idx="12"/>
          </p:nvPr>
        </p:nvSpPr>
        <p:spPr/>
        <p:txBody>
          <a:bodyPr/>
          <a:lstStyle>
            <a:lvl1pPr>
              <a:defRPr/>
            </a:lvl1pPr>
          </a:lstStyle>
          <a:p>
            <a:pPr>
              <a:defRPr/>
            </a:pPr>
            <a:fld id="{A5D0B769-0269-4DAE-8673-A7FC92F20096}"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1283160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base">
              <a:spcBef>
                <a:spcPct val="0"/>
              </a:spcBef>
              <a:spcAft>
                <a:spcPct val="0"/>
              </a:spcAft>
              <a:buClr>
                <a:srgbClr val="AD2E27"/>
              </a:buClr>
              <a:buSzPct val="80000"/>
              <a:buFont typeface="Wingdings 2" pitchFamily="18" charset="2"/>
              <a:buNone/>
              <a:defRPr/>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pl-PL" smtClean="0"/>
              <a:t>Kliknij, aby edytować styl</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pl-PL" noProof="0" smtClean="0"/>
              <a:t>Kliknij ikonę, aby dodać obraz</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pl-PL" smtClean="0"/>
              <a:t>Kliknij, aby edytować style wzorca tekstu</a:t>
            </a:r>
          </a:p>
        </p:txBody>
      </p:sp>
      <p:sp>
        <p:nvSpPr>
          <p:cNvPr id="6" name="Rectangle 5"/>
          <p:cNvSpPr>
            <a:spLocks noGrp="1"/>
          </p:cNvSpPr>
          <p:nvPr>
            <p:ph type="dt" sz="half" idx="10"/>
          </p:nvPr>
        </p:nvSpPr>
        <p:spPr/>
        <p:txBody>
          <a:bodyPr/>
          <a:lstStyle>
            <a:lvl1pPr>
              <a:defRPr/>
            </a:lvl1pPr>
          </a:lstStyle>
          <a:p>
            <a:pPr>
              <a:defRPr/>
            </a:pPr>
            <a:fld id="{67FE6F38-1875-475B-AE9A-7CBCD2C1F36F}" type="datetimeFigureOut">
              <a:rPr lang="pl-PL">
                <a:solidFill>
                  <a:srgbClr val="795339"/>
                </a:solidFill>
              </a:rPr>
              <a:pPr>
                <a:defRPr/>
              </a:pPr>
              <a:t>2013-09-29</a:t>
            </a:fld>
            <a:endParaRPr lang="pl-PL">
              <a:solidFill>
                <a:srgbClr val="795339"/>
              </a:solidFill>
            </a:endParaRPr>
          </a:p>
        </p:txBody>
      </p:sp>
      <p:sp>
        <p:nvSpPr>
          <p:cNvPr id="7" name="Rectangle 6"/>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8" name="Rectangle 7"/>
          <p:cNvSpPr>
            <a:spLocks noGrp="1"/>
          </p:cNvSpPr>
          <p:nvPr>
            <p:ph type="sldNum" sz="quarter" idx="12"/>
          </p:nvPr>
        </p:nvSpPr>
        <p:spPr/>
        <p:txBody>
          <a:bodyPr/>
          <a:lstStyle>
            <a:lvl1pPr>
              <a:defRPr/>
            </a:lvl1pPr>
          </a:lstStyle>
          <a:p>
            <a:pPr>
              <a:defRPr/>
            </a:pPr>
            <a:fld id="{BFC257D9-06B6-4DE7-B5D0-2CC44D420F3B}"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4240337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22"/>
          <p:cNvSpPr>
            <a:spLocks noGrp="1"/>
          </p:cNvSpPr>
          <p:nvPr>
            <p:ph type="dt" sz="half" idx="10"/>
          </p:nvPr>
        </p:nvSpPr>
        <p:spPr/>
        <p:txBody>
          <a:bodyPr/>
          <a:lstStyle>
            <a:lvl1pPr>
              <a:defRPr/>
            </a:lvl1pPr>
          </a:lstStyle>
          <a:p>
            <a:pPr>
              <a:defRPr/>
            </a:pPr>
            <a:fld id="{AECAD5F2-48EC-4F07-8975-A35EED2C23A2}" type="datetimeFigureOut">
              <a:rPr lang="pl-PL">
                <a:solidFill>
                  <a:srgbClr val="795339"/>
                </a:solidFill>
              </a:rPr>
              <a:pPr>
                <a:defRPr/>
              </a:pPr>
              <a:t>2013-09-29</a:t>
            </a:fld>
            <a:endParaRPr lang="pl-PL">
              <a:solidFill>
                <a:srgbClr val="795339"/>
              </a:solidFill>
            </a:endParaRPr>
          </a:p>
        </p:txBody>
      </p:sp>
      <p:sp>
        <p:nvSpPr>
          <p:cNvPr id="5"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6" name="Rectangle 15"/>
          <p:cNvSpPr>
            <a:spLocks noGrp="1"/>
          </p:cNvSpPr>
          <p:nvPr>
            <p:ph type="sldNum" sz="quarter" idx="12"/>
          </p:nvPr>
        </p:nvSpPr>
        <p:spPr/>
        <p:txBody>
          <a:bodyPr/>
          <a:lstStyle>
            <a:lvl1pPr>
              <a:defRPr/>
            </a:lvl1pPr>
          </a:lstStyle>
          <a:p>
            <a:pPr>
              <a:defRPr/>
            </a:pPr>
            <a:fld id="{F888217D-76F1-4B1C-91FE-73BC88262954}"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188708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Rectangle 22"/>
          <p:cNvSpPr>
            <a:spLocks noGrp="1"/>
          </p:cNvSpPr>
          <p:nvPr>
            <p:ph type="dt" sz="half" idx="10"/>
          </p:nvPr>
        </p:nvSpPr>
        <p:spPr/>
        <p:txBody>
          <a:bodyPr/>
          <a:lstStyle>
            <a:lvl1pPr>
              <a:defRPr/>
            </a:lvl1pPr>
          </a:lstStyle>
          <a:p>
            <a:pPr>
              <a:defRPr/>
            </a:pPr>
            <a:fld id="{F1E3CD20-80F8-4F1D-AB63-45322F7DBDC0}" type="datetimeFigureOut">
              <a:rPr lang="pl-PL">
                <a:solidFill>
                  <a:srgbClr val="795339"/>
                </a:solidFill>
              </a:rPr>
              <a:pPr>
                <a:defRPr/>
              </a:pPr>
              <a:t>2013-09-29</a:t>
            </a:fld>
            <a:endParaRPr lang="pl-PL">
              <a:solidFill>
                <a:srgbClr val="795339"/>
              </a:solidFill>
            </a:endParaRPr>
          </a:p>
        </p:txBody>
      </p:sp>
      <p:sp>
        <p:nvSpPr>
          <p:cNvPr id="5" name="Rectangle 18"/>
          <p:cNvSpPr>
            <a:spLocks noGrp="1"/>
          </p:cNvSpPr>
          <p:nvPr>
            <p:ph type="ftr" sz="quarter" idx="11"/>
          </p:nvPr>
        </p:nvSpPr>
        <p:spPr/>
        <p:txBody>
          <a:bodyPr/>
          <a:lstStyle>
            <a:lvl1pPr>
              <a:defRPr/>
            </a:lvl1pPr>
          </a:lstStyle>
          <a:p>
            <a:pPr>
              <a:defRPr/>
            </a:pPr>
            <a:endParaRPr lang="pl-PL">
              <a:solidFill>
                <a:srgbClr val="795339"/>
              </a:solidFill>
            </a:endParaRPr>
          </a:p>
        </p:txBody>
      </p:sp>
      <p:sp>
        <p:nvSpPr>
          <p:cNvPr id="6" name="Rectangle 15"/>
          <p:cNvSpPr>
            <a:spLocks noGrp="1"/>
          </p:cNvSpPr>
          <p:nvPr>
            <p:ph type="sldNum" sz="quarter" idx="12"/>
          </p:nvPr>
        </p:nvSpPr>
        <p:spPr/>
        <p:txBody>
          <a:bodyPr/>
          <a:lstStyle>
            <a:lvl1pPr>
              <a:defRPr/>
            </a:lvl1pPr>
          </a:lstStyle>
          <a:p>
            <a:pPr>
              <a:defRPr/>
            </a:pPr>
            <a:fld id="{B02873DF-3499-4495-B697-C2AB7C53CA3D}" type="slidenum">
              <a:rPr lang="pl-PL">
                <a:solidFill>
                  <a:srgbClr val="795339"/>
                </a:solidFill>
              </a:rPr>
              <a:pPr>
                <a:defRPr/>
              </a:pPr>
              <a:t>‹#›</a:t>
            </a:fld>
            <a:endParaRPr lang="pl-PL">
              <a:solidFill>
                <a:srgbClr val="795339"/>
              </a:solidFill>
            </a:endParaRPr>
          </a:p>
        </p:txBody>
      </p:sp>
    </p:spTree>
    <p:extLst>
      <p:ext uri="{BB962C8B-B14F-4D97-AF65-F5344CB8AC3E}">
        <p14:creationId xmlns:p14="http://schemas.microsoft.com/office/powerpoint/2010/main" val="3709003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457200" y="1600200"/>
            <a:ext cx="8229600" cy="4525963"/>
          </a:xfrm>
        </p:spPr>
        <p:txBody>
          <a:bodyPr>
            <a:normAutofit/>
          </a:bodyPr>
          <a:lstStyle/>
          <a:p>
            <a:pPr lvl="0"/>
            <a:r>
              <a:rPr lang="pl-PL" noProof="0" smtClean="0"/>
              <a:t>Kliknij ikonę, aby dodać grafikę SmartArt</a:t>
            </a:r>
            <a:endParaRPr lang="pl-PL" noProof="0"/>
          </a:p>
        </p:txBody>
      </p:sp>
      <p:sp>
        <p:nvSpPr>
          <p:cNvPr id="4" name="Symbol zastępczy daty 3"/>
          <p:cNvSpPr>
            <a:spLocks noGrp="1"/>
          </p:cNvSpPr>
          <p:nvPr>
            <p:ph type="dt" sz="half" idx="10"/>
          </p:nvPr>
        </p:nvSpPr>
        <p:spPr>
          <a:xfrm>
            <a:off x="457200" y="6251575"/>
            <a:ext cx="2133600" cy="476250"/>
          </a:xfrm>
        </p:spPr>
        <p:txBody>
          <a:bodyPr/>
          <a:lstStyle>
            <a:lvl1pPr>
              <a:defRPr/>
            </a:lvl1pPr>
          </a:lstStyle>
          <a:p>
            <a:pPr>
              <a:defRPr/>
            </a:pPr>
            <a:endParaRPr lang="pl-PL">
              <a:solidFill>
                <a:srgbClr val="795339"/>
              </a:solidFill>
            </a:endParaRPr>
          </a:p>
        </p:txBody>
      </p:sp>
      <p:sp>
        <p:nvSpPr>
          <p:cNvPr id="5" name="Symbol zastępczy numeru slajdu 4"/>
          <p:cNvSpPr>
            <a:spLocks noGrp="1"/>
          </p:cNvSpPr>
          <p:nvPr>
            <p:ph type="sldNum" sz="quarter" idx="11"/>
          </p:nvPr>
        </p:nvSpPr>
        <p:spPr>
          <a:xfrm>
            <a:off x="6553200" y="6248400"/>
            <a:ext cx="2133600" cy="476250"/>
          </a:xfrm>
        </p:spPr>
        <p:txBody>
          <a:bodyPr/>
          <a:lstStyle>
            <a:lvl1pPr>
              <a:defRPr/>
            </a:lvl1pPr>
          </a:lstStyle>
          <a:p>
            <a:pPr>
              <a:defRPr/>
            </a:pPr>
            <a:fld id="{4693E7EF-EB7F-4C48-9C45-08CCD7CBFD14}" type="slidenum">
              <a:rPr lang="pl-PL">
                <a:solidFill>
                  <a:srgbClr val="795339"/>
                </a:solidFill>
              </a:rPr>
              <a:pPr>
                <a:defRPr/>
              </a:pPr>
              <a:t>‹#›</a:t>
            </a:fld>
            <a:endParaRPr lang="pl-PL">
              <a:solidFill>
                <a:srgbClr val="795339"/>
              </a:solidFill>
            </a:endParaRPr>
          </a:p>
        </p:txBody>
      </p:sp>
      <p:sp>
        <p:nvSpPr>
          <p:cNvPr id="6" name="Symbol zastępczy stopki 5"/>
          <p:cNvSpPr>
            <a:spLocks noGrp="1"/>
          </p:cNvSpPr>
          <p:nvPr>
            <p:ph type="ftr" sz="quarter" idx="12"/>
          </p:nvPr>
        </p:nvSpPr>
        <p:spPr>
          <a:xfrm>
            <a:off x="3124200" y="6248400"/>
            <a:ext cx="2895600" cy="476250"/>
          </a:xfrm>
        </p:spPr>
        <p:txBody>
          <a:bodyPr/>
          <a:lstStyle>
            <a:lvl1pPr>
              <a:defRPr/>
            </a:lvl1pPr>
          </a:lstStyle>
          <a:p>
            <a:pPr>
              <a:defRPr/>
            </a:pPr>
            <a:endParaRPr lang="pl-PL">
              <a:solidFill>
                <a:srgbClr val="795339"/>
              </a:solidFill>
            </a:endParaRPr>
          </a:p>
        </p:txBody>
      </p:sp>
    </p:spTree>
    <p:extLst>
      <p:ext uri="{BB962C8B-B14F-4D97-AF65-F5344CB8AC3E}">
        <p14:creationId xmlns:p14="http://schemas.microsoft.com/office/powerpoint/2010/main" val="2579232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pl-PL" smtClean="0"/>
              <a:t>Kliknij, aby edytować styl</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pl-PL" smtClean="0"/>
              <a:t>Kliknij, aby edytować styl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pl-PL" smtClean="0"/>
              <a:t>Kliknij, aby edytować styl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CF503F2-DE56-441F-94F8-4AB68D587430}" type="datetimeFigureOut">
              <a:rPr lang="pl-PL" smtClean="0"/>
              <a:t>2013-09-29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ACF503F2-DE56-441F-94F8-4AB68D587430}" type="datetimeFigureOut">
              <a:rPr lang="pl-PL" smtClean="0"/>
              <a:t>2013-09-29</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ACF503F2-DE56-441F-94F8-4AB68D587430}" type="datetimeFigureOut">
              <a:rPr lang="pl-PL" smtClean="0"/>
              <a:t>2013-09-29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ACF503F2-DE56-441F-94F8-4AB68D587430}" type="datetimeFigureOut">
              <a:rPr lang="pl-PL" smtClean="0"/>
              <a:t>2013-09-29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503F2-DE56-441F-94F8-4AB68D587430}" type="datetimeFigureOut">
              <a:rPr lang="pl-PL" smtClean="0"/>
              <a:t>2013-09-29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pl-PL" smtClean="0"/>
              <a:t>Kliknij, aby edytować styl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CF503F2-DE56-441F-94F8-4AB68D587430}" type="datetimeFigureOut">
              <a:rPr lang="pl-PL" smtClean="0"/>
              <a:t>2013-09-29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pl-PL" smtClean="0"/>
              <a:t>Kliknij, aby edytować styl</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CF503F2-DE56-441F-94F8-4AB68D587430}" type="datetimeFigureOut">
              <a:rPr lang="pl-PL" smtClean="0"/>
              <a:t>2013-09-29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FA062E-D6B3-42A9-97A1-2A7707E9669B}" type="slidenum">
              <a:rPr lang="pl-PL" smtClean="0"/>
              <a:t>‹#›</a:t>
            </a:fld>
            <a:endParaRPr lang="pl-PL"/>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pl-PL" smtClean="0"/>
              <a:t>Kliknij ikonę, aby dodać obraz</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762000"/>
            <a:ext cx="7772400" cy="2438400"/>
          </a:xfrm>
        </p:spPr>
        <p:txBody>
          <a:bodyPr/>
          <a:lstStyle>
            <a:lvl1pPr>
              <a:defRPr sz="5000"/>
            </a:lvl1pPr>
          </a:lstStyle>
          <a:p>
            <a:pPr lvl="0"/>
            <a:r>
              <a:rPr lang="pl-PL" noProof="0" smtClean="0"/>
              <a:t>Kliknij, aby edytować styl</a:t>
            </a:r>
            <a:endParaRPr lang="en-US" noProof="0" smtClean="0"/>
          </a:p>
        </p:txBody>
      </p:sp>
      <p:sp>
        <p:nvSpPr>
          <p:cNvPr id="3075" name="Rectangle 3"/>
          <p:cNvSpPr>
            <a:spLocks noGrp="1" noChangeArrowheads="1"/>
          </p:cNvSpPr>
          <p:nvPr>
            <p:ph type="subTitle" idx="1"/>
          </p:nvPr>
        </p:nvSpPr>
        <p:spPr>
          <a:xfrm>
            <a:off x="685800" y="3962400"/>
            <a:ext cx="7696200" cy="1371600"/>
          </a:xfrm>
        </p:spPr>
        <p:txBody>
          <a:bodyPr/>
          <a:lstStyle>
            <a:lvl1pPr marL="0" indent="0" algn="ctr">
              <a:buFontTx/>
              <a:buNone/>
              <a:defRPr/>
            </a:lvl1pPr>
          </a:lstStyle>
          <a:p>
            <a:pPr lvl="0"/>
            <a:r>
              <a:rPr lang="pl-PL" noProof="0" smtClean="0"/>
              <a:t>Kliknij, aby edytować styl wzorca podtytułu</a:t>
            </a:r>
            <a:endParaRPr lang="en-US" noProof="0" smtClean="0"/>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F4373216-CA13-4D34-A8B7-F271F9537B06}" type="datetime1">
              <a:rPr lang="en-US">
                <a:solidFill>
                  <a:srgbClr val="FFFFFF"/>
                </a:solidFill>
              </a:rPr>
              <a:pPr/>
              <a:t>9/29/2013</a:t>
            </a:fld>
            <a:endParaRPr lang="en-US">
              <a:solidFill>
                <a:srgbClr val="FFFFFF"/>
              </a:solidFill>
            </a:endParaRPr>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r>
              <a:rPr lang="en-US">
                <a:solidFill>
                  <a:srgbClr val="FFFFFF"/>
                </a:solidFill>
              </a:rPr>
              <a:t>Free Template from www.brainybetty.com</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A34C1886-01DA-4C4A-AAF6-690F39FCAD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47496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CCB8FE6E-BC99-4759-831A-F833E03CFA2B}" type="datetime1">
              <a:rPr lang="en-US">
                <a:solidFill>
                  <a:srgbClr val="FFFFFF"/>
                </a:solidFill>
              </a:rPr>
              <a:pPr/>
              <a:t>9/29/2013</a:t>
            </a:fld>
            <a:endParaRPr lang="en-US">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6" name="Symbol zastępczy numeru slajdu 5"/>
          <p:cNvSpPr>
            <a:spLocks noGrp="1"/>
          </p:cNvSpPr>
          <p:nvPr>
            <p:ph type="sldNum" sz="quarter" idx="12"/>
          </p:nvPr>
        </p:nvSpPr>
        <p:spPr/>
        <p:txBody>
          <a:bodyPr/>
          <a:lstStyle>
            <a:lvl1pPr>
              <a:defRPr/>
            </a:lvl1pPr>
          </a:lstStyle>
          <a:p>
            <a:fld id="{91DC74F3-BA57-4687-B188-4538A466919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5265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0233BA66-1F59-4A58-8B26-2C5DA1DE044E}" type="datetime1">
              <a:rPr lang="en-US">
                <a:solidFill>
                  <a:srgbClr val="FFFFFF"/>
                </a:solidFill>
              </a:rPr>
              <a:pPr/>
              <a:t>9/29/2013</a:t>
            </a:fld>
            <a:endParaRPr lang="en-US">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6" name="Symbol zastępczy numeru slajdu 5"/>
          <p:cNvSpPr>
            <a:spLocks noGrp="1"/>
          </p:cNvSpPr>
          <p:nvPr>
            <p:ph type="sldNum" sz="quarter" idx="12"/>
          </p:nvPr>
        </p:nvSpPr>
        <p:spPr/>
        <p:txBody>
          <a:bodyPr/>
          <a:lstStyle>
            <a:lvl1pPr>
              <a:defRPr/>
            </a:lvl1pPr>
          </a:lstStyle>
          <a:p>
            <a:fld id="{C8F3809E-D5E6-4E5E-BBB3-0B1B0CF1B2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81244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ACF503F2-DE56-441F-94F8-4AB68D587430}" type="datetimeFigureOut">
              <a:rPr lang="pl-PL" smtClean="0"/>
              <a:t>2013-09-29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7EFA062E-D6B3-42A9-97A1-2A7707E9669B}" type="slidenum">
              <a:rPr lang="pl-PL" smtClean="0"/>
              <a:t>‹#›</a:t>
            </a:fld>
            <a:endParaRPr lang="pl-PL"/>
          </a:p>
        </p:txBody>
      </p:sp>
      <p:sp>
        <p:nvSpPr>
          <p:cNvPr id="11" name="Łącznik prostoliniow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fld id="{01F77966-DEA0-4636-8117-2113D0DF6102}" type="datetime1">
              <a:rPr lang="en-US">
                <a:solidFill>
                  <a:srgbClr val="FFFFFF"/>
                </a:solidFill>
              </a:rPr>
              <a:pPr/>
              <a:t>9/29/2013</a:t>
            </a:fld>
            <a:endParaRPr lang="en-US">
              <a:solidFill>
                <a:srgbClr val="FFFFFF"/>
              </a:solidFill>
            </a:endParaRPr>
          </a:p>
        </p:txBody>
      </p:sp>
      <p:sp>
        <p:nvSpPr>
          <p:cNvPr id="6" name="Symbol zastępczy stopki 5"/>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7" name="Symbol zastępczy numeru slajdu 6"/>
          <p:cNvSpPr>
            <a:spLocks noGrp="1"/>
          </p:cNvSpPr>
          <p:nvPr>
            <p:ph type="sldNum" sz="quarter" idx="12"/>
          </p:nvPr>
        </p:nvSpPr>
        <p:spPr/>
        <p:txBody>
          <a:bodyPr/>
          <a:lstStyle>
            <a:lvl1pPr>
              <a:defRPr/>
            </a:lvl1pPr>
          </a:lstStyle>
          <a:p>
            <a:fld id="{39F8ECC8-2E71-4CA7-A323-16B41A357D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5356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fld id="{ABF72C67-B9CA-4EAA-BFC4-3F882B0F9AB0}" type="datetime1">
              <a:rPr lang="en-US">
                <a:solidFill>
                  <a:srgbClr val="FFFFFF"/>
                </a:solidFill>
              </a:rPr>
              <a:pPr/>
              <a:t>9/29/2013</a:t>
            </a:fld>
            <a:endParaRPr lang="en-US">
              <a:solidFill>
                <a:srgbClr val="FFFFFF"/>
              </a:solidFill>
            </a:endParaRPr>
          </a:p>
        </p:txBody>
      </p:sp>
      <p:sp>
        <p:nvSpPr>
          <p:cNvPr id="8" name="Symbol zastępczy stopki 7"/>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9" name="Symbol zastępczy numeru slajdu 8"/>
          <p:cNvSpPr>
            <a:spLocks noGrp="1"/>
          </p:cNvSpPr>
          <p:nvPr>
            <p:ph type="sldNum" sz="quarter" idx="12"/>
          </p:nvPr>
        </p:nvSpPr>
        <p:spPr/>
        <p:txBody>
          <a:bodyPr/>
          <a:lstStyle>
            <a:lvl1pPr>
              <a:defRPr/>
            </a:lvl1pPr>
          </a:lstStyle>
          <a:p>
            <a:fld id="{16386011-A88D-4C65-8E66-B6AA131E3D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33877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fld id="{76E66718-23D7-4D96-BB31-CCE258BD4945}" type="datetime1">
              <a:rPr lang="en-US">
                <a:solidFill>
                  <a:srgbClr val="FFFFFF"/>
                </a:solidFill>
              </a:rPr>
              <a:pPr/>
              <a:t>9/29/2013</a:t>
            </a:fld>
            <a:endParaRPr lang="en-US">
              <a:solidFill>
                <a:srgbClr val="FFFFFF"/>
              </a:solidFill>
            </a:endParaRPr>
          </a:p>
        </p:txBody>
      </p:sp>
      <p:sp>
        <p:nvSpPr>
          <p:cNvPr id="4" name="Symbol zastępczy stopki 3"/>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5" name="Symbol zastępczy numeru slajdu 4"/>
          <p:cNvSpPr>
            <a:spLocks noGrp="1"/>
          </p:cNvSpPr>
          <p:nvPr>
            <p:ph type="sldNum" sz="quarter" idx="12"/>
          </p:nvPr>
        </p:nvSpPr>
        <p:spPr/>
        <p:txBody>
          <a:bodyPr/>
          <a:lstStyle>
            <a:lvl1pPr>
              <a:defRPr/>
            </a:lvl1pPr>
          </a:lstStyle>
          <a:p>
            <a:fld id="{B9FE0F6C-C779-46FE-ADC1-A9CE0BF5CEE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2883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D043E761-DBCF-499D-85CD-1BB9F5A18ABD}" type="datetime1">
              <a:rPr lang="en-US">
                <a:solidFill>
                  <a:srgbClr val="FFFFFF"/>
                </a:solidFill>
              </a:rPr>
              <a:pPr/>
              <a:t>9/29/2013</a:t>
            </a:fld>
            <a:endParaRPr lang="en-US">
              <a:solidFill>
                <a:srgbClr val="FFFFFF"/>
              </a:solidFill>
            </a:endParaRPr>
          </a:p>
        </p:txBody>
      </p:sp>
      <p:sp>
        <p:nvSpPr>
          <p:cNvPr id="3" name="Symbol zastępczy stopki 2"/>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4" name="Symbol zastępczy numeru slajdu 3"/>
          <p:cNvSpPr>
            <a:spLocks noGrp="1"/>
          </p:cNvSpPr>
          <p:nvPr>
            <p:ph type="sldNum" sz="quarter" idx="12"/>
          </p:nvPr>
        </p:nvSpPr>
        <p:spPr/>
        <p:txBody>
          <a:bodyPr/>
          <a:lstStyle>
            <a:lvl1pPr>
              <a:defRPr/>
            </a:lvl1pPr>
          </a:lstStyle>
          <a:p>
            <a:fld id="{D33D8252-C581-4096-8CF7-8790133356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857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B62568D7-AAC8-4923-8D3A-C80D38423C48}" type="datetime1">
              <a:rPr lang="en-US">
                <a:solidFill>
                  <a:srgbClr val="FFFFFF"/>
                </a:solidFill>
              </a:rPr>
              <a:pPr/>
              <a:t>9/29/2013</a:t>
            </a:fld>
            <a:endParaRPr lang="en-US">
              <a:solidFill>
                <a:srgbClr val="FFFFFF"/>
              </a:solidFill>
            </a:endParaRPr>
          </a:p>
        </p:txBody>
      </p:sp>
      <p:sp>
        <p:nvSpPr>
          <p:cNvPr id="6" name="Symbol zastępczy stopki 5"/>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7" name="Symbol zastępczy numeru slajdu 6"/>
          <p:cNvSpPr>
            <a:spLocks noGrp="1"/>
          </p:cNvSpPr>
          <p:nvPr>
            <p:ph type="sldNum" sz="quarter" idx="12"/>
          </p:nvPr>
        </p:nvSpPr>
        <p:spPr/>
        <p:txBody>
          <a:bodyPr/>
          <a:lstStyle>
            <a:lvl1pPr>
              <a:defRPr/>
            </a:lvl1pPr>
          </a:lstStyle>
          <a:p>
            <a:fld id="{F7E85F78-1214-4B04-8236-11306C091AD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64839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CADE162E-2E1B-435E-9A31-EF3040059462}" type="datetime1">
              <a:rPr lang="en-US">
                <a:solidFill>
                  <a:srgbClr val="FFFFFF"/>
                </a:solidFill>
              </a:rPr>
              <a:pPr/>
              <a:t>9/29/2013</a:t>
            </a:fld>
            <a:endParaRPr lang="en-US">
              <a:solidFill>
                <a:srgbClr val="FFFFFF"/>
              </a:solidFill>
            </a:endParaRPr>
          </a:p>
        </p:txBody>
      </p:sp>
      <p:sp>
        <p:nvSpPr>
          <p:cNvPr id="6" name="Symbol zastępczy stopki 5"/>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7" name="Symbol zastępczy numeru slajdu 6"/>
          <p:cNvSpPr>
            <a:spLocks noGrp="1"/>
          </p:cNvSpPr>
          <p:nvPr>
            <p:ph type="sldNum" sz="quarter" idx="12"/>
          </p:nvPr>
        </p:nvSpPr>
        <p:spPr/>
        <p:txBody>
          <a:bodyPr/>
          <a:lstStyle>
            <a:lvl1pPr>
              <a:defRPr/>
            </a:lvl1pPr>
          </a:lstStyle>
          <a:p>
            <a:fld id="{D04A4D0E-3BD1-4D0A-964A-D65B7C7A2B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53948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55E6739A-05AA-48D0-BB8A-1DD34E2D9A75}" type="datetime1">
              <a:rPr lang="en-US">
                <a:solidFill>
                  <a:srgbClr val="FFFFFF"/>
                </a:solidFill>
              </a:rPr>
              <a:pPr/>
              <a:t>9/29/2013</a:t>
            </a:fld>
            <a:endParaRPr lang="en-US">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6" name="Symbol zastępczy numeru slajdu 5"/>
          <p:cNvSpPr>
            <a:spLocks noGrp="1"/>
          </p:cNvSpPr>
          <p:nvPr>
            <p:ph type="sldNum" sz="quarter" idx="12"/>
          </p:nvPr>
        </p:nvSpPr>
        <p:spPr/>
        <p:txBody>
          <a:bodyPr/>
          <a:lstStyle>
            <a:lvl1pPr>
              <a:defRPr/>
            </a:lvl1pPr>
          </a:lstStyle>
          <a:p>
            <a:fld id="{29ECE6FB-BDD6-4123-BF3E-8F7DC75455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320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23EDD2BE-8F34-4C6A-8F46-185229650BDE}" type="datetime1">
              <a:rPr lang="en-US">
                <a:solidFill>
                  <a:srgbClr val="FFFFFF"/>
                </a:solidFill>
              </a:rPr>
              <a:pPr/>
              <a:t>9/29/2013</a:t>
            </a:fld>
            <a:endParaRPr lang="en-US">
              <a:solidFill>
                <a:srgbClr val="FFFFFF"/>
              </a:solidFill>
            </a:endParaRPr>
          </a:p>
        </p:txBody>
      </p:sp>
      <p:sp>
        <p:nvSpPr>
          <p:cNvPr id="5" name="Symbol zastępczy stopki 4"/>
          <p:cNvSpPr>
            <a:spLocks noGrp="1"/>
          </p:cNvSpPr>
          <p:nvPr>
            <p:ph type="ftr" sz="quarter" idx="11"/>
          </p:nvPr>
        </p:nvSpPr>
        <p:spPr/>
        <p:txBody>
          <a:bodyPr/>
          <a:lstStyle>
            <a:lvl1pPr>
              <a:defRPr/>
            </a:lvl1pPr>
          </a:lstStyle>
          <a:p>
            <a:r>
              <a:rPr lang="en-US">
                <a:solidFill>
                  <a:srgbClr val="FFFFFF"/>
                </a:solidFill>
              </a:rPr>
              <a:t>Free Template from www.brainybetty.com</a:t>
            </a:r>
          </a:p>
        </p:txBody>
      </p:sp>
      <p:sp>
        <p:nvSpPr>
          <p:cNvPr id="6" name="Symbol zastępczy numeru slajdu 5"/>
          <p:cNvSpPr>
            <a:spLocks noGrp="1"/>
          </p:cNvSpPr>
          <p:nvPr>
            <p:ph type="sldNum" sz="quarter" idx="12"/>
          </p:nvPr>
        </p:nvSpPr>
        <p:spPr/>
        <p:txBody>
          <a:bodyPr/>
          <a:lstStyle>
            <a:lvl1pPr>
              <a:defRPr/>
            </a:lvl1pPr>
          </a:lstStyle>
          <a:p>
            <a:fld id="{46F3C63B-F373-4570-9498-368975EA377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0582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ACF503F2-DE56-441F-94F8-4AB68D587430}" type="datetimeFigureOut">
              <a:rPr lang="pl-PL" smtClean="0"/>
              <a:t>2013-09-29</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ACF503F2-DE56-441F-94F8-4AB68D587430}" type="datetimeFigureOut">
              <a:rPr lang="pl-PL" smtClean="0"/>
              <a:t>2013-09-29</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oliniow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ACF503F2-DE56-441F-94F8-4AB68D587430}" type="datetimeFigureOut">
              <a:rPr lang="pl-PL" smtClean="0"/>
              <a:t>2013-09-29</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EFA062E-D6B3-42A9-97A1-2A7707E9669B}"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ACF503F2-DE56-441F-94F8-4AB68D587430}" type="datetimeFigureOut">
              <a:rPr lang="pl-PL" smtClean="0"/>
              <a:t>2013-09-29</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EFA062E-D6B3-42A9-97A1-2A7707E9669B}" type="slidenum">
              <a:rPr lang="pl-PL" smtClean="0"/>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CF503F2-DE56-441F-94F8-4AB68D587430}" type="datetimeFigureOut">
              <a:rPr lang="pl-PL" smtClean="0"/>
              <a:t>2013-09-29</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EFA062E-D6B3-42A9-97A1-2A7707E9669B}" type="slidenum">
              <a:rPr lang="pl-PL" smtClean="0"/>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oliniow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oliniow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j0395964"/>
          <p:cNvPicPr>
            <a:picLocks noChangeAspect="1" noChangeArrowheads="1"/>
          </p:cNvPicPr>
          <p:nvPr/>
        </p:nvPicPr>
        <p:blipFill>
          <a:blip r:embed="rId14" cstate="print">
            <a:lum bright="70000" contrast="-70000"/>
            <a:grayscl/>
          </a:blip>
          <a:srcRect/>
          <a:stretch>
            <a:fillRect/>
          </a:stretch>
        </p:blipFill>
        <p:spPr bwMode="auto">
          <a:xfrm>
            <a:off x="0" y="0"/>
            <a:ext cx="9144000" cy="6864350"/>
          </a:xfrm>
          <a:prstGeom prst="rect">
            <a:avLst/>
          </a:prstGeom>
          <a:noFill/>
        </p:spPr>
      </p:pic>
      <p:sp>
        <p:nvSpPr>
          <p:cNvPr id="1033" name="Rectangle 9"/>
          <p:cNvSpPr>
            <a:spLocks noChangeArrowheads="1"/>
          </p:cNvSpPr>
          <p:nvPr/>
        </p:nvSpPr>
        <p:spPr bwMode="auto">
          <a:xfrm>
            <a:off x="0" y="6019800"/>
            <a:ext cx="9144000" cy="8382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pl-PL" sz="2400">
              <a:solidFill>
                <a:srgbClr val="000000"/>
              </a:solidFill>
              <a:latin typeface="Times New Roman" pitchFamily="18" charset="0"/>
            </a:endParaRPr>
          </a:p>
        </p:txBody>
      </p:sp>
      <p:sp>
        <p:nvSpPr>
          <p:cNvPr id="1026" name="Rectangle 2"/>
          <p:cNvSpPr>
            <a:spLocks noGrp="1" noChangeArrowheads="1"/>
          </p:cNvSpPr>
          <p:nvPr>
            <p:ph type="title"/>
          </p:nvPr>
        </p:nvSpPr>
        <p:spPr bwMode="auto">
          <a:xfrm>
            <a:off x="228600" y="2286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228600" y="1447800"/>
            <a:ext cx="8610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228600" y="63246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defRPr/>
            </a:pPr>
            <a:endParaRPr lang="pl-PL">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2286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defRPr/>
            </a:pPr>
            <a:endParaRPr lang="pl-PL">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82296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fontAlgn="base">
              <a:spcBef>
                <a:spcPct val="0"/>
              </a:spcBef>
              <a:spcAft>
                <a:spcPct val="0"/>
              </a:spcAft>
              <a:defRPr/>
            </a:pPr>
            <a:fld id="{BA6FDEA5-29AE-4CBB-B385-B5B8C8930BCD}" type="slidenum">
              <a:rPr lang="pl-PL" smtClean="0">
                <a:solidFill>
                  <a:srgbClr val="FFFFFF"/>
                </a:solidFill>
                <a:latin typeface="Times New Roman" pitchFamily="18" charset="0"/>
              </a:rPr>
              <a:pPr fontAlgn="base">
                <a:spcBef>
                  <a:spcPct val="0"/>
                </a:spcBef>
                <a:spcAft>
                  <a:spcPct val="0"/>
                </a:spcAft>
                <a:defRPr/>
              </a:pPr>
              <a:t>‹#›</a:t>
            </a:fld>
            <a:endParaRPr lang="pl-PL">
              <a:solidFill>
                <a:srgbClr val="FFFFFF"/>
              </a:solidFill>
              <a:latin typeface="Times New Roman" pitchFamily="18" charset="0"/>
            </a:endParaRPr>
          </a:p>
        </p:txBody>
      </p:sp>
    </p:spTree>
    <p:extLst>
      <p:ext uri="{BB962C8B-B14F-4D97-AF65-F5344CB8AC3E}">
        <p14:creationId xmlns:p14="http://schemas.microsoft.com/office/powerpoint/2010/main" val="3924271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vert="horz" wrap="square" lIns="91440" tIns="45720" rIns="91440" bIns="45720" numCol="1" anchor="b" anchorCtr="0" compatLnSpc="1">
            <a:prstTxWarp prst="textNoShape">
              <a:avLst/>
            </a:prstTxWarp>
            <a:normAutofit/>
            <a:sp3d prstMaterial="matte">
              <a:bevelT w="38100" h="38100"/>
            </a:sp3d>
          </a:bodyPr>
          <a:lstStyle/>
          <a:p>
            <a:pPr lvl="0"/>
            <a:r>
              <a:rPr lang="pl-PL" smtClean="0"/>
              <a:t>Kliknij, aby edytować styl</a:t>
            </a:r>
            <a:endParaRPr lang="en-US" smtClean="0"/>
          </a:p>
        </p:txBody>
      </p:sp>
      <p:sp>
        <p:nvSpPr>
          <p:cNvPr id="2051"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a:solidFill>
                  <a:schemeClr val="tx2"/>
                </a:solidFill>
                <a:latin typeface="+mn-lt"/>
                <a:ea typeface="+mn-lt"/>
                <a:cs typeface="+mn-lt"/>
              </a:defRPr>
            </a:lvl1pPr>
          </a:lstStyle>
          <a:p>
            <a:pPr fontAlgn="base">
              <a:spcBef>
                <a:spcPct val="0"/>
              </a:spcBef>
              <a:spcAft>
                <a:spcPct val="0"/>
              </a:spcAft>
              <a:defRPr/>
            </a:pPr>
            <a:fld id="{61203918-C51E-489B-89B8-BC5C1D798903}" type="datetimeFigureOut">
              <a:rPr lang="pl-PL">
                <a:solidFill>
                  <a:srgbClr val="795339"/>
                </a:solidFill>
              </a:rPr>
              <a:pPr fontAlgn="base">
                <a:spcBef>
                  <a:spcPct val="0"/>
                </a:spcBef>
                <a:spcAft>
                  <a:spcPct val="0"/>
                </a:spcAft>
                <a:defRPr/>
              </a:pPr>
              <a:t>2013-09-29</a:t>
            </a:fld>
            <a:endParaRPr lang="pl-PL">
              <a:solidFill>
                <a:srgbClr val="795339"/>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a:solidFill>
                  <a:schemeClr val="tx2"/>
                </a:solidFill>
                <a:latin typeface="+mn-lt"/>
                <a:ea typeface="+mn-lt"/>
                <a:cs typeface="+mn-lt"/>
              </a:defRPr>
            </a:lvl1pPr>
          </a:lstStyle>
          <a:p>
            <a:pPr fontAlgn="base">
              <a:spcBef>
                <a:spcPct val="0"/>
              </a:spcBef>
              <a:spcAft>
                <a:spcPct val="0"/>
              </a:spcAft>
              <a:defRPr/>
            </a:pPr>
            <a:endParaRPr lang="pl-PL">
              <a:solidFill>
                <a:srgbClr val="795339"/>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a:solidFill>
                  <a:schemeClr val="tx2"/>
                </a:solidFill>
                <a:latin typeface="+mn-lt"/>
                <a:ea typeface="+mn-lt"/>
                <a:cs typeface="+mn-lt"/>
              </a:defRPr>
            </a:lvl1pPr>
          </a:lstStyle>
          <a:p>
            <a:pPr fontAlgn="base">
              <a:spcBef>
                <a:spcPct val="0"/>
              </a:spcBef>
              <a:spcAft>
                <a:spcPct val="0"/>
              </a:spcAft>
              <a:defRPr/>
            </a:pPr>
            <a:fld id="{3460A433-02CB-4E27-BBA7-6FDE01CDFEB9}" type="slidenum">
              <a:rPr lang="pl-PL">
                <a:solidFill>
                  <a:srgbClr val="795339"/>
                </a:solidFill>
              </a:rPr>
              <a:pPr fontAlgn="base">
                <a:spcBef>
                  <a:spcPct val="0"/>
                </a:spcBef>
                <a:spcAft>
                  <a:spcPct val="0"/>
                </a:spcAft>
                <a:defRPr/>
              </a:pPr>
              <a:t>‹#›</a:t>
            </a:fld>
            <a:endParaRPr lang="pl-PL">
              <a:solidFill>
                <a:srgbClr val="795339"/>
              </a:solidFill>
            </a:endParaRPr>
          </a:p>
        </p:txBody>
      </p:sp>
    </p:spTree>
    <p:extLst>
      <p:ext uri="{BB962C8B-B14F-4D97-AF65-F5344CB8AC3E}">
        <p14:creationId xmlns:p14="http://schemas.microsoft.com/office/powerpoint/2010/main" val="22763379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CF503F2-DE56-441F-94F8-4AB68D587430}" type="datetimeFigureOut">
              <a:rPr lang="pl-PL" smtClean="0"/>
              <a:t>2013-09-29</a:t>
            </a:fld>
            <a:endParaRPr lang="pl-P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EFA062E-D6B3-42A9-97A1-2A7707E9669B}" type="slidenum">
              <a:rPr lang="pl-PL" smtClean="0"/>
              <a:t>‹#›</a:t>
            </a:fld>
            <a:endParaRPr lang="pl-PL"/>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28" name="Rectangle 4"/>
          <p:cNvSpPr>
            <a:spLocks noGrp="1" noChangeArrowheads="1"/>
          </p:cNvSpPr>
          <p:nvPr>
            <p:ph type="dt" sz="half" idx="2"/>
          </p:nvPr>
        </p:nvSpPr>
        <p:spPr bwMode="auto">
          <a:xfrm>
            <a:off x="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fld id="{9214B050-82DF-4E5A-8429-2B2A691DFC09}" type="datetime1">
              <a:rPr lang="en-US">
                <a:solidFill>
                  <a:srgbClr val="FFFFFF"/>
                </a:solidFill>
              </a:rPr>
              <a:pPr fontAlgn="base">
                <a:spcBef>
                  <a:spcPct val="0"/>
                </a:spcBef>
                <a:spcAft>
                  <a:spcPct val="0"/>
                </a:spcAft>
              </a:pPr>
              <a:t>9/29/2013</a:t>
            </a:fld>
            <a:endParaRPr lang="en-US">
              <a:solidFill>
                <a:srgbClr val="FFFFFF"/>
              </a:solidFill>
            </a:endParaRPr>
          </a:p>
        </p:txBody>
      </p:sp>
      <p:sp>
        <p:nvSpPr>
          <p:cNvPr id="1029" name="Rectangle 5"/>
          <p:cNvSpPr>
            <a:spLocks noGrp="1" noChangeArrowheads="1"/>
          </p:cNvSpPr>
          <p:nvPr>
            <p:ph type="ftr" sz="quarter" idx="3"/>
          </p:nvPr>
        </p:nvSpPr>
        <p:spPr bwMode="auto">
          <a:xfrm>
            <a:off x="2209800" y="6629400"/>
            <a:ext cx="464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latin typeface="+mn-lt"/>
              </a:defRPr>
            </a:lvl1pPr>
          </a:lstStyle>
          <a:p>
            <a:pPr fontAlgn="base">
              <a:spcBef>
                <a:spcPct val="0"/>
              </a:spcBef>
              <a:spcAft>
                <a:spcPct val="0"/>
              </a:spcAft>
            </a:pPr>
            <a:r>
              <a:rPr lang="en-US">
                <a:solidFill>
                  <a:srgbClr val="FFFFFF"/>
                </a:solidFill>
              </a:rPr>
              <a:t>Free Template from www.brainybetty.com</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pPr fontAlgn="base">
              <a:spcBef>
                <a:spcPct val="0"/>
              </a:spcBef>
              <a:spcAft>
                <a:spcPct val="0"/>
              </a:spcAft>
            </a:pPr>
            <a:fld id="{24C4F24B-6BCA-4559-8B2D-71ADC2A9FFA2}"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9634936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entury Gothic" pitchFamily="34" charset="0"/>
        </a:defRPr>
      </a:lvl2pPr>
      <a:lvl3pPr algn="ctr" rtl="0" eaLnBrk="1" fontAlgn="base" hangingPunct="1">
        <a:spcBef>
          <a:spcPct val="0"/>
        </a:spcBef>
        <a:spcAft>
          <a:spcPct val="0"/>
        </a:spcAft>
        <a:defRPr sz="4400">
          <a:solidFill>
            <a:schemeClr val="bg1"/>
          </a:solidFill>
          <a:latin typeface="Century Gothic" pitchFamily="34" charset="0"/>
        </a:defRPr>
      </a:lvl3pPr>
      <a:lvl4pPr algn="ctr" rtl="0" eaLnBrk="1" fontAlgn="base" hangingPunct="1">
        <a:spcBef>
          <a:spcPct val="0"/>
        </a:spcBef>
        <a:spcAft>
          <a:spcPct val="0"/>
        </a:spcAft>
        <a:defRPr sz="4400">
          <a:solidFill>
            <a:schemeClr val="bg1"/>
          </a:solidFill>
          <a:latin typeface="Century Gothic" pitchFamily="34" charset="0"/>
        </a:defRPr>
      </a:lvl4pPr>
      <a:lvl5pPr algn="ctr" rtl="0" eaLnBrk="1" fontAlgn="base" hangingPunct="1">
        <a:spcBef>
          <a:spcPct val="0"/>
        </a:spcBef>
        <a:spcAft>
          <a:spcPct val="0"/>
        </a:spcAft>
        <a:defRPr sz="4400">
          <a:solidFill>
            <a:schemeClr val="bg1"/>
          </a:solidFill>
          <a:latin typeface="Century Gothic" pitchFamily="34" charset="0"/>
        </a:defRPr>
      </a:lvl5pPr>
      <a:lvl6pPr marL="457200" algn="ctr" rtl="0" eaLnBrk="1" fontAlgn="base" hangingPunct="1">
        <a:spcBef>
          <a:spcPct val="0"/>
        </a:spcBef>
        <a:spcAft>
          <a:spcPct val="0"/>
        </a:spcAft>
        <a:defRPr sz="4400">
          <a:solidFill>
            <a:schemeClr val="bg1"/>
          </a:solidFill>
          <a:latin typeface="Century Gothic" pitchFamily="34" charset="0"/>
        </a:defRPr>
      </a:lvl6pPr>
      <a:lvl7pPr marL="914400" algn="ctr" rtl="0" eaLnBrk="1" fontAlgn="base" hangingPunct="1">
        <a:spcBef>
          <a:spcPct val="0"/>
        </a:spcBef>
        <a:spcAft>
          <a:spcPct val="0"/>
        </a:spcAft>
        <a:defRPr sz="4400">
          <a:solidFill>
            <a:schemeClr val="bg1"/>
          </a:solidFill>
          <a:latin typeface="Century Gothic" pitchFamily="34" charset="0"/>
        </a:defRPr>
      </a:lvl7pPr>
      <a:lvl8pPr marL="1371600" algn="ctr" rtl="0" eaLnBrk="1" fontAlgn="base" hangingPunct="1">
        <a:spcBef>
          <a:spcPct val="0"/>
        </a:spcBef>
        <a:spcAft>
          <a:spcPct val="0"/>
        </a:spcAft>
        <a:defRPr sz="4400">
          <a:solidFill>
            <a:schemeClr val="bg1"/>
          </a:solidFill>
          <a:latin typeface="Century Gothic" pitchFamily="34" charset="0"/>
        </a:defRPr>
      </a:lvl8pPr>
      <a:lvl9pPr marL="1828800" algn="ctr" rtl="0" eaLnBrk="1" fontAlgn="base" hangingPunct="1">
        <a:spcBef>
          <a:spcPct val="0"/>
        </a:spcBef>
        <a:spcAft>
          <a:spcPct val="0"/>
        </a:spcAft>
        <a:defRPr sz="4400">
          <a:solidFill>
            <a:schemeClr val="bg1"/>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Zaburzenia psychotyczne </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1779117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BPRS-4</a:t>
            </a:r>
            <a:endParaRPr lang="pl-PL" dirty="0"/>
          </a:p>
        </p:txBody>
      </p:sp>
      <p:sp>
        <p:nvSpPr>
          <p:cNvPr id="3" name="Symbol zastępczy zawartości 2"/>
          <p:cNvSpPr>
            <a:spLocks noGrp="1"/>
          </p:cNvSpPr>
          <p:nvPr>
            <p:ph idx="1"/>
          </p:nvPr>
        </p:nvSpPr>
        <p:spPr/>
        <p:txBody>
          <a:bodyPr>
            <a:normAutofit fontScale="85000" lnSpcReduction="20000"/>
          </a:bodyPr>
          <a:lstStyle/>
          <a:p>
            <a:pPr lvl="0"/>
            <a:r>
              <a:rPr lang="pl-PL" dirty="0"/>
              <a:t>PODEJRZLIWOŚĆ: Wyrażane lub widoczne przekonanie, iż inni ludzie oddziałują na pacjenta w sposób złośliwy lub dyskryminujący. Obejmuje również przekonanie o byciu prześladowanym przez ponadnaturalne lub obce siły (np. przez diabła). Uwaga: ocena ponad 2 wymaga również odnotowania w punkcie „niezwykłe treści myślowe”. </a:t>
            </a:r>
            <a:r>
              <a:rPr lang="pl-PL" i="1" dirty="0"/>
              <a:t>Czy czujesz się nieprzyjemnie w miejscu publicznym? Wydaje ci się, iż jesteś obserwowany przez innych? Wydaje ci się, że inni są tobą szczególnie zainteresowani? Czy ktoś chce ci w ten sposób zaszkodzić? Czy czujesz się zagrożony? Jak często odczuwasz to? Czy mówiłeś komuś o tym?</a:t>
            </a:r>
            <a:endParaRPr lang="pl-PL" dirty="0"/>
          </a:p>
          <a:p>
            <a:pPr marL="0" indent="0">
              <a:buNone/>
            </a:pPr>
            <a:endParaRPr lang="pl-PL" dirty="0"/>
          </a:p>
        </p:txBody>
      </p:sp>
    </p:spTree>
    <p:extLst>
      <p:ext uri="{BB962C8B-B14F-4D97-AF65-F5344CB8AC3E}">
        <p14:creationId xmlns:p14="http://schemas.microsoft.com/office/powerpoint/2010/main" val="3413674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BPRS – 4 (2.)</a:t>
            </a:r>
            <a:endParaRPr lang="pl-PL" dirty="0"/>
          </a:p>
        </p:txBody>
      </p:sp>
      <p:sp>
        <p:nvSpPr>
          <p:cNvPr id="3" name="Symbol zastępczy zawartości 2"/>
          <p:cNvSpPr>
            <a:spLocks noGrp="1"/>
          </p:cNvSpPr>
          <p:nvPr>
            <p:ph idx="1"/>
          </p:nvPr>
        </p:nvSpPr>
        <p:spPr/>
        <p:txBody>
          <a:bodyPr>
            <a:normAutofit fontScale="85000" lnSpcReduction="20000"/>
          </a:bodyPr>
          <a:lstStyle/>
          <a:p>
            <a:pPr lvl="0"/>
            <a:r>
              <a:rPr lang="pl-PL" dirty="0"/>
              <a:t>UROJENIA – niezwykłe, dziwaczne myśli – idee urojeniowe, urojenia;  ocenia się dziwaczność treści, a nie dezorganizację wypowiedzi; </a:t>
            </a:r>
            <a:r>
              <a:rPr lang="pl-PL" i="1" dirty="0"/>
              <a:t>Pytania: Czy odbierasz czasem niezwykłe sygnały od innych osób lub otaczających cię przedmiotów? Czy odczuwasz czasem aluzje do siebie z telewizji czy gazet? Czy ktoś może czytać w twoich myślach? Czy zdarzały ci się specjalne kontakty z Bogiem? Czy fale radiowe lub promienie RTG mogą wpływać na twoje zachowanie lub myśli? Czy masz myśli w głowie, które nie są twoje? Czy masz wrażenie, ż ktoś kontroluje lub wpływa na twoje myśli lub zachowanie?</a:t>
            </a:r>
            <a:endParaRPr lang="pl-PL" dirty="0"/>
          </a:p>
          <a:p>
            <a:pPr marL="0" indent="0">
              <a:buNone/>
            </a:pPr>
            <a:endParaRPr lang="pl-PL" dirty="0"/>
          </a:p>
        </p:txBody>
      </p:sp>
    </p:spTree>
    <p:extLst>
      <p:ext uri="{BB962C8B-B14F-4D97-AF65-F5344CB8AC3E}">
        <p14:creationId xmlns:p14="http://schemas.microsoft.com/office/powerpoint/2010/main" val="162905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BPRS – 4 (3.) </a:t>
            </a:r>
            <a:endParaRPr lang="pl-PL" dirty="0"/>
          </a:p>
        </p:txBody>
      </p:sp>
      <p:sp>
        <p:nvSpPr>
          <p:cNvPr id="3" name="Symbol zastępczy zawartości 2"/>
          <p:cNvSpPr>
            <a:spLocks noGrp="1"/>
          </p:cNvSpPr>
          <p:nvPr>
            <p:ph idx="1"/>
          </p:nvPr>
        </p:nvSpPr>
        <p:spPr/>
        <p:txBody>
          <a:bodyPr/>
          <a:lstStyle/>
          <a:p>
            <a:pPr lvl="0"/>
            <a:r>
              <a:rPr lang="pl-PL" dirty="0"/>
              <a:t>OMAMY – obejmuje treść omamów, ich wpływ na funkcjonowanie, ich interpretację; obejmuje </a:t>
            </a:r>
            <a:r>
              <a:rPr lang="pl-PL" i="1" dirty="0" err="1"/>
              <a:t>ugłośnienie</a:t>
            </a:r>
            <a:r>
              <a:rPr lang="pl-PL" i="1" dirty="0"/>
              <a:t> myśli</a:t>
            </a:r>
            <a:r>
              <a:rPr lang="pl-PL" dirty="0"/>
              <a:t> i </a:t>
            </a:r>
            <a:r>
              <a:rPr lang="pl-PL" i="1" dirty="0" err="1"/>
              <a:t>pseudohalucynacje</a:t>
            </a:r>
            <a:r>
              <a:rPr lang="pl-PL" i="1" dirty="0"/>
              <a:t>; Pytania: o rodzaj omamów, ich treść, nasilenie, częstość, wpływ na funkcjonowanie, sposoby obrony przed nimi, lub radzenia sobie z nimi, próby wyjaśnienia?</a:t>
            </a:r>
            <a:endParaRPr lang="pl-PL" dirty="0"/>
          </a:p>
          <a:p>
            <a:pPr marL="0" indent="0">
              <a:buNone/>
            </a:pPr>
            <a:endParaRPr lang="pl-PL" dirty="0"/>
          </a:p>
        </p:txBody>
      </p:sp>
    </p:spTree>
    <p:extLst>
      <p:ext uri="{BB962C8B-B14F-4D97-AF65-F5344CB8AC3E}">
        <p14:creationId xmlns:p14="http://schemas.microsoft.com/office/powerpoint/2010/main" val="39366121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BPRS – (4.) </a:t>
            </a:r>
            <a:endParaRPr lang="pl-PL" dirty="0"/>
          </a:p>
        </p:txBody>
      </p:sp>
      <p:sp>
        <p:nvSpPr>
          <p:cNvPr id="3" name="Symbol zastępczy zawartości 2"/>
          <p:cNvSpPr>
            <a:spLocks noGrp="1"/>
          </p:cNvSpPr>
          <p:nvPr>
            <p:ph idx="1"/>
          </p:nvPr>
        </p:nvSpPr>
        <p:spPr/>
        <p:txBody>
          <a:bodyPr/>
          <a:lstStyle/>
          <a:p>
            <a:pPr lvl="0"/>
            <a:r>
              <a:rPr lang="pl-PL" dirty="0"/>
              <a:t>FORMALNE ZABURZENIA MYŚLENIA -   poziom dezorganizacji wypowiedzi w sensie semantycznym, syntaktycznym, pragmatycznym; nie oceniać treści wypowiedzi</a:t>
            </a:r>
          </a:p>
          <a:p>
            <a:pPr marL="0" indent="0">
              <a:buNone/>
            </a:pPr>
            <a:endParaRPr lang="pl-PL" dirty="0"/>
          </a:p>
        </p:txBody>
      </p:sp>
    </p:spTree>
    <p:extLst>
      <p:ext uri="{BB962C8B-B14F-4D97-AF65-F5344CB8AC3E}">
        <p14:creationId xmlns:p14="http://schemas.microsoft.com/office/powerpoint/2010/main" val="2845884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BNS </a:t>
            </a:r>
            <a:endParaRPr lang="pl-PL" dirty="0"/>
          </a:p>
        </p:txBody>
      </p:sp>
      <p:sp>
        <p:nvSpPr>
          <p:cNvPr id="3" name="Symbol zastępczy zawartości 2"/>
          <p:cNvSpPr>
            <a:spLocks noGrp="1"/>
          </p:cNvSpPr>
          <p:nvPr>
            <p:ph idx="1"/>
          </p:nvPr>
        </p:nvSpPr>
        <p:spPr/>
        <p:txBody>
          <a:bodyPr/>
          <a:lstStyle/>
          <a:p>
            <a:pPr lvl="0"/>
            <a:r>
              <a:rPr lang="pl-PL" dirty="0"/>
              <a:t>ALOGIA – wydłużenie czasu odpowiedzi ; zaburzenie komunikacji z pacjentem, polegające na wydłużeniu jego reakcji napytanie, zmuszające do jego powtarzania; można mieć wrażenie, że pacjent nie słyszał pytania; oceniać częstość i nasilenie</a:t>
            </a:r>
          </a:p>
          <a:p>
            <a:pPr marL="0" indent="0">
              <a:buNone/>
            </a:pPr>
            <a:endParaRPr lang="pl-PL" dirty="0"/>
          </a:p>
        </p:txBody>
      </p:sp>
    </p:spTree>
    <p:extLst>
      <p:ext uri="{BB962C8B-B14F-4D97-AF65-F5344CB8AC3E}">
        <p14:creationId xmlns:p14="http://schemas.microsoft.com/office/powerpoint/2010/main" val="6695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BNS (2)</a:t>
            </a:r>
            <a:endParaRPr lang="pl-PL" dirty="0"/>
          </a:p>
        </p:txBody>
      </p:sp>
      <p:sp>
        <p:nvSpPr>
          <p:cNvPr id="3" name="Symbol zastępczy zawartości 2"/>
          <p:cNvSpPr>
            <a:spLocks noGrp="1"/>
          </p:cNvSpPr>
          <p:nvPr>
            <p:ph idx="1"/>
          </p:nvPr>
        </p:nvSpPr>
        <p:spPr/>
        <p:txBody>
          <a:bodyPr/>
          <a:lstStyle/>
          <a:p>
            <a:r>
              <a:rPr lang="pl-PL" dirty="0"/>
              <a:t>PŁASKI AFEKT – zubożenie emocjonalne, zubożenie ekspresji twarzy; twarz pacjenta „drewniana”, mechaniczna, zastygła; twarz nie wyraża emocji; twarz nie odbija treści wypowiedzi; zobojętnienie; nie zaliczają się objawy uboczne </a:t>
            </a:r>
          </a:p>
        </p:txBody>
      </p:sp>
    </p:spTree>
    <p:extLst>
      <p:ext uri="{BB962C8B-B14F-4D97-AF65-F5344CB8AC3E}">
        <p14:creationId xmlns:p14="http://schemas.microsoft.com/office/powerpoint/2010/main" val="2780539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BNS (3) </a:t>
            </a:r>
            <a:endParaRPr lang="pl-PL" dirty="0"/>
          </a:p>
        </p:txBody>
      </p:sp>
      <p:sp>
        <p:nvSpPr>
          <p:cNvPr id="3" name="Symbol zastępczy zawartości 2"/>
          <p:cNvSpPr>
            <a:spLocks noGrp="1"/>
          </p:cNvSpPr>
          <p:nvPr>
            <p:ph idx="1"/>
          </p:nvPr>
        </p:nvSpPr>
        <p:spPr/>
        <p:txBody>
          <a:bodyPr>
            <a:normAutofit fontScale="85000" lnSpcReduction="20000"/>
          </a:bodyPr>
          <a:lstStyle/>
          <a:p>
            <a:pPr lvl="0"/>
            <a:r>
              <a:rPr lang="pl-PL" dirty="0"/>
              <a:t>ASOCJALNOŚĆ – ocenia się zdolność do inicjowania </a:t>
            </a:r>
            <a:r>
              <a:rPr lang="pl-PL" dirty="0" err="1"/>
              <a:t>zachowań</a:t>
            </a:r>
            <a:r>
              <a:rPr lang="pl-PL" dirty="0"/>
              <a:t> społecznych; lub garnięcia się do osób, które inicjują takie zachowania; </a:t>
            </a:r>
            <a:r>
              <a:rPr lang="pl-PL" i="1" dirty="0"/>
              <a:t>Pytania: Jak spędził Pan ostatni tydzień? Z kim pan mieszka? Czy lub Pan towarzystwo?  Czy lubi Pan spędzać czas w towarzystwie innych ludzi? Czy ma Pan kłopoty w bliskości innych ludzi? Czy ma Pan przyjaciół? Jak często ich Pan spotyka? Czy widział się Pan z nimi w ostatnim tygodniu? Czy często dzwoni Pan do nich? Jeśli spotyka się Pan ze znajomymi to kto ma w takiej grupie głos decydujący? Jak spędza Pan wolny czas? Jak ocenia Pan swoje obecne samopoczucie?</a:t>
            </a:r>
            <a:endParaRPr lang="pl-PL" dirty="0"/>
          </a:p>
          <a:p>
            <a:pPr marL="0" indent="0">
              <a:buNone/>
            </a:pPr>
            <a:endParaRPr lang="pl-PL" dirty="0"/>
          </a:p>
        </p:txBody>
      </p:sp>
    </p:spTree>
    <p:extLst>
      <p:ext uri="{BB962C8B-B14F-4D97-AF65-F5344CB8AC3E}">
        <p14:creationId xmlns:p14="http://schemas.microsoft.com/office/powerpoint/2010/main" val="1493859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BNS (4)</a:t>
            </a:r>
            <a:endParaRPr lang="pl-PL" dirty="0"/>
          </a:p>
        </p:txBody>
      </p:sp>
      <p:sp>
        <p:nvSpPr>
          <p:cNvPr id="3" name="Symbol zastępczy zawartości 2"/>
          <p:cNvSpPr>
            <a:spLocks noGrp="1"/>
          </p:cNvSpPr>
          <p:nvPr>
            <p:ph idx="1"/>
          </p:nvPr>
        </p:nvSpPr>
        <p:spPr/>
        <p:txBody>
          <a:bodyPr/>
          <a:lstStyle/>
          <a:p>
            <a:pPr lvl="0"/>
            <a:r>
              <a:rPr lang="pl-PL" dirty="0"/>
              <a:t>AMOTYWACJA – zaniedbanie, zaniedbanie higieny; obserwowane w czasie rozmowy; nie zwraca uwagi na higienę i wygląd; pacjent nie zauważa tego; </a:t>
            </a:r>
            <a:r>
              <a:rPr lang="pl-PL" i="1" dirty="0"/>
              <a:t>Pytania: Jak często kąpie się Pan? Jak często zmienia Pan ubranie? Ocenić stosowność stroju, fryzury, makijażu do sytuacji?</a:t>
            </a:r>
            <a:endParaRPr lang="pl-PL" dirty="0"/>
          </a:p>
          <a:p>
            <a:pPr marL="0" indent="0">
              <a:buNone/>
            </a:pPr>
            <a:endParaRPr lang="pl-PL" dirty="0"/>
          </a:p>
        </p:txBody>
      </p:sp>
    </p:spTree>
    <p:extLst>
      <p:ext uri="{BB962C8B-B14F-4D97-AF65-F5344CB8AC3E}">
        <p14:creationId xmlns:p14="http://schemas.microsoft.com/office/powerpoint/2010/main" val="389544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pl-PL" sz="4400" b="1">
                <a:solidFill>
                  <a:schemeClr val="tx2"/>
                </a:solidFill>
                <a:effectLst>
                  <a:outerShdw blurRad="38100" dist="38100" dir="2700000" algn="tl">
                    <a:srgbClr val="000000"/>
                  </a:outerShdw>
                </a:effectLst>
              </a:rPr>
              <a:t>Wdowa</a:t>
            </a:r>
          </a:p>
        </p:txBody>
      </p:sp>
      <p:sp>
        <p:nvSpPr>
          <p:cNvPr id="21509"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70000"/>
              <a:buFont typeface="Wingdings" pitchFamily="2" charset="2"/>
              <a:buChar char="n"/>
            </a:pPr>
            <a:r>
              <a:rPr lang="pl-PL" sz="2000" dirty="0">
                <a:effectLst>
                  <a:outerShdw blurRad="38100" dist="38100" dir="2700000" algn="tl">
                    <a:srgbClr val="000000"/>
                  </a:outerShdw>
                </a:effectLst>
              </a:rPr>
              <a:t>Siedząca naprzeciwko nas 35-letnia wdowa udzieliła chętnie wszystkich informacji na swój temat, prezentując prawidłową orientację w czasie i miejscu. Nie patrzyła na swego rozmówcę, mówiła powoli, z pewną dozą afektacji. Zapytana o samopoczucie stwierdziła, że czuje się dobrze, ale zaraz po tym zaczęła opowiadać o swoich przeświadczeniach. Od kilku lat słyszała głosy, które zagrażały jej czci. Niektóre z nich zapowiadały, że będzie „rozebrana i zgwałcona”. Głosy te były tak wyraźnie, że była przeświadczona o tym, że musiały być przenoszone przez teleskop, albo jakąś inną maszynę w pobliżu jej domu. Myśli w jej głowie były jej dyktowane z zewnątrz i musiała wykonywać czynności narzucone jej przez te myśli. Odczuwała również różne dziwne sensacje z „części matczynych” jej ciała. Skarżyła się, że ludzie wysyłają jej ból pleców, wlewają lodowatą wodę do serca, zgniatają jej kark, czy rozcinają jej kręgosłup. Miała także omamy wzrokowe, pod postaci widocznych ciemnych sylwetek, ale te występowały rzadko. </a:t>
            </a:r>
          </a:p>
        </p:txBody>
      </p:sp>
    </p:spTree>
    <p:extLst>
      <p:ext uri="{BB962C8B-B14F-4D97-AF65-F5344CB8AC3E}">
        <p14:creationId xmlns:p14="http://schemas.microsoft.com/office/powerpoint/2010/main" val="2741973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lstStyle/>
          <a:p>
            <a:endParaRPr lang="pl-PL"/>
          </a:p>
        </p:txBody>
      </p:sp>
      <p:sp>
        <p:nvSpPr>
          <p:cNvPr id="22533" name="Rectangle 5"/>
          <p:cNvSpPr>
            <a:spLocks noGrp="1" noChangeArrowheads="1"/>
          </p:cNvSpPr>
          <p:nvPr>
            <p:ph idx="1"/>
          </p:nvPr>
        </p:nvSpPr>
        <p:spPr/>
        <p:txBody>
          <a:bodyPr>
            <a:normAutofit lnSpcReduction="10000"/>
          </a:bodyPr>
          <a:lstStyle/>
          <a:p>
            <a:pPr>
              <a:lnSpc>
                <a:spcPct val="80000"/>
              </a:lnSpc>
            </a:pPr>
            <a:r>
              <a:rPr lang="pl-PL" sz="2800"/>
              <a:t>Pacjentka wypowiadała te dziwaczne treści bez jakichkolwiek poruszeń emocjonalnych. Rzadko płakała, ale często w czasie opisywania swoich niezwykłych przeżyć mówiła o nich z satysfakcją lub nawet erotycznym podnieceniem. Często dopominała się wypisu, ale nie protestowała kiedy jej odmawiano. Nie wykazywała zainteresowani swoją przyszłością, twierdząc, że nie powinna jej przysporzyć problemów.  Uwagę zwracały jej dziwne wypowiedzi, np..”jestem zdefraudowaną mamusią i gospodynią w porządku”, „jestem wypowedzeniowo mądra”. Jednocześnie twierdziła, że jest śledzona przez tajnego robaka z urzędu dzielnicowego”</a:t>
            </a:r>
          </a:p>
        </p:txBody>
      </p:sp>
    </p:spTree>
    <p:extLst>
      <p:ext uri="{BB962C8B-B14F-4D97-AF65-F5344CB8AC3E}">
        <p14:creationId xmlns:p14="http://schemas.microsoft.com/office/powerpoint/2010/main" val="1033453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l-PL"/>
              <a:t>Zaburzenia spostrzegania</a:t>
            </a:r>
          </a:p>
        </p:txBody>
      </p:sp>
      <p:sp>
        <p:nvSpPr>
          <p:cNvPr id="5123" name="Rectangle 3"/>
          <p:cNvSpPr>
            <a:spLocks noGrp="1" noChangeArrowheads="1"/>
          </p:cNvSpPr>
          <p:nvPr>
            <p:ph idx="1"/>
          </p:nvPr>
        </p:nvSpPr>
        <p:spPr/>
        <p:txBody>
          <a:bodyPr>
            <a:normAutofit/>
          </a:bodyPr>
          <a:lstStyle/>
          <a:p>
            <a:pPr>
              <a:lnSpc>
                <a:spcPct val="90000"/>
              </a:lnSpc>
            </a:pPr>
            <a:r>
              <a:rPr lang="pl-PL" sz="2400">
                <a:cs typeface="Arial" pitchFamily="34" charset="0"/>
              </a:rPr>
              <a:t>złudzenia (iluzje) - błędne interpretacje realnych bodźców zewnętrznych;</a:t>
            </a:r>
            <a:endParaRPr lang="en-US" sz="2400">
              <a:cs typeface="Arial" pitchFamily="34" charset="0"/>
            </a:endParaRPr>
          </a:p>
          <a:p>
            <a:pPr>
              <a:lnSpc>
                <a:spcPct val="90000"/>
              </a:lnSpc>
            </a:pPr>
            <a:r>
              <a:rPr lang="pl-PL" sz="2400" i="1">
                <a:cs typeface="Arial" pitchFamily="34" charset="0"/>
              </a:rPr>
              <a:t>np. #8: dźwięk spadających kropli słyszany jako głosy nakazujące popełnienie samobójstwa</a:t>
            </a:r>
            <a:endParaRPr lang="en-US" sz="2400">
              <a:cs typeface="Arial" pitchFamily="34" charset="0"/>
            </a:endParaRPr>
          </a:p>
          <a:p>
            <a:pPr>
              <a:lnSpc>
                <a:spcPct val="90000"/>
              </a:lnSpc>
            </a:pPr>
            <a:r>
              <a:rPr lang="pl-PL" sz="2400">
                <a:cs typeface="Arial" pitchFamily="34" charset="0"/>
              </a:rPr>
              <a:t>omamy (halucynacje) - przeżycia zmysłowe przy nieobecności bodźców zewnętrznych;</a:t>
            </a:r>
            <a:endParaRPr lang="en-US" sz="2400">
              <a:cs typeface="Arial" pitchFamily="34" charset="0"/>
            </a:endParaRPr>
          </a:p>
          <a:p>
            <a:pPr>
              <a:lnSpc>
                <a:spcPct val="90000"/>
              </a:lnSpc>
            </a:pPr>
            <a:r>
              <a:rPr lang="pl-PL" sz="2400" i="1">
                <a:cs typeface="Arial" pitchFamily="34" charset="0"/>
              </a:rPr>
              <a:t>np. #8a: głos nakazujący samobójstwo przy panującej w pokoju ciszy</a:t>
            </a:r>
            <a:endParaRPr lang="en-US" sz="2400">
              <a:cs typeface="Arial" pitchFamily="34" charset="0"/>
            </a:endParaRPr>
          </a:p>
          <a:p>
            <a:pPr>
              <a:lnSpc>
                <a:spcPct val="90000"/>
              </a:lnSpc>
            </a:pPr>
            <a:r>
              <a:rPr lang="pl-PL" sz="2400">
                <a:cs typeface="Arial" pitchFamily="34" charset="0"/>
              </a:rPr>
              <a:t>niezwykłe przeżycia zmysłowe : inne niż omamy oraz złudzenia doświadczenia zmysłowe, odbiegające od wcześniejszych przeżyć podmiotowych, lub niezgodne z spostrzeżeniami innych ludzi</a:t>
            </a:r>
            <a:endParaRPr lang="en-US" sz="2400">
              <a:cs typeface="Arial" pitchFamily="34" charset="0"/>
            </a:endParaRPr>
          </a:p>
          <a:p>
            <a:pPr>
              <a:lnSpc>
                <a:spcPct val="90000"/>
              </a:lnSpc>
            </a:pPr>
            <a:endParaRPr lang="pl-PL" sz="2400"/>
          </a:p>
        </p:txBody>
      </p:sp>
      <p:sp>
        <p:nvSpPr>
          <p:cNvPr id="4" name="Symbol zastępczy numeru slajdu 5"/>
          <p:cNvSpPr>
            <a:spLocks noGrp="1"/>
          </p:cNvSpPr>
          <p:nvPr>
            <p:ph type="sldNum" sz="quarter" idx="12"/>
          </p:nvPr>
        </p:nvSpPr>
        <p:spPr/>
        <p:txBody>
          <a:bodyPr/>
          <a:lstStyle/>
          <a:p>
            <a:fld id="{E5F86207-DE21-4AC1-BE8E-D5C13059E4B0}" type="slidenum">
              <a:rPr lang="pl-PL"/>
              <a:pPr/>
              <a:t>2</a:t>
            </a:fld>
            <a:endParaRPr lang="pl-PL"/>
          </a:p>
        </p:txBody>
      </p:sp>
    </p:spTree>
    <p:extLst>
      <p:ext uri="{BB962C8B-B14F-4D97-AF65-F5344CB8AC3E}">
        <p14:creationId xmlns:p14="http://schemas.microsoft.com/office/powerpoint/2010/main" val="2553403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endParaRPr lang="pl-PL"/>
          </a:p>
        </p:txBody>
      </p:sp>
      <p:sp>
        <p:nvSpPr>
          <p:cNvPr id="130051" name="Rectangle 3"/>
          <p:cNvSpPr>
            <a:spLocks noGrp="1" noChangeArrowheads="1"/>
          </p:cNvSpPr>
          <p:nvPr>
            <p:ph idx="1"/>
          </p:nvPr>
        </p:nvSpPr>
        <p:spPr/>
        <p:txBody>
          <a:bodyPr>
            <a:normAutofit/>
          </a:bodyPr>
          <a:lstStyle/>
          <a:p>
            <a:pPr>
              <a:lnSpc>
                <a:spcPct val="80000"/>
              </a:lnSpc>
            </a:pPr>
            <a:r>
              <a:rPr lang="pl-PL" sz="2400" dirty="0"/>
              <a:t>Choroba rozpoczęła się przed 10 laty, ok.. rok po śmierci męża z którym miała dwoje dzieci. Zaczęła wtedy źle sypiać, słyszano jak rozmawia ze sobą. Potem zaczęła twierdzić, że jest prześladowana przez człowieka z Frankfurtu w którym wcześniej mieszkała. Twierdziła, że to wszystko przez „</a:t>
            </a:r>
            <a:r>
              <a:rPr lang="pl-PL" sz="2400" dirty="0" err="1"/>
              <a:t>frankfutczyków</a:t>
            </a:r>
            <a:r>
              <a:rPr lang="pl-PL" sz="2400" dirty="0"/>
              <a:t>”, którzy dosypywali jej trucizną do jedzenia. Po poprzednim wypisie ze szpitala oskarżyła lekarzy, że ją  dręczyli i prześladowali zamiast chronić. Została przed dwoma miesiącami powtórnie przyjęta do szpitala. Ostatnio pisała bezsensowne listy, nie nawiązywała żadnych kontaktów z innymi pacjentami.</a:t>
            </a:r>
          </a:p>
          <a:p>
            <a:pPr>
              <a:lnSpc>
                <a:spcPct val="80000"/>
              </a:lnSpc>
            </a:pPr>
            <a:r>
              <a:rPr lang="pl-PL" sz="2400" dirty="0"/>
              <a:t>Diagnoza </a:t>
            </a:r>
            <a:r>
              <a:rPr lang="pl-PL" sz="2400" dirty="0" err="1"/>
              <a:t>Kraepelina</a:t>
            </a:r>
            <a:r>
              <a:rPr lang="pl-PL" sz="2400" dirty="0"/>
              <a:t>: </a:t>
            </a:r>
            <a:r>
              <a:rPr lang="pl-PL" sz="2400" dirty="0" err="1"/>
              <a:t>dementia</a:t>
            </a:r>
            <a:r>
              <a:rPr lang="pl-PL" sz="2400" dirty="0"/>
              <a:t> </a:t>
            </a:r>
            <a:r>
              <a:rPr lang="pl-PL" sz="2400" dirty="0" err="1" smtClean="0"/>
              <a:t>praecox</a:t>
            </a:r>
            <a:r>
              <a:rPr lang="pl-PL" sz="2400" dirty="0" smtClean="0"/>
              <a:t> </a:t>
            </a:r>
            <a:r>
              <a:rPr lang="pl-PL" sz="2400" dirty="0"/>
              <a:t>, postać paranoidalna</a:t>
            </a:r>
          </a:p>
          <a:p>
            <a:pPr>
              <a:buFont typeface="Wingdings" pitchFamily="2" charset="2"/>
              <a:buNone/>
            </a:pPr>
            <a:endParaRPr lang="pl-PL" sz="2400" dirty="0"/>
          </a:p>
        </p:txBody>
      </p:sp>
    </p:spTree>
    <p:extLst>
      <p:ext uri="{BB962C8B-B14F-4D97-AF65-F5344CB8AC3E}">
        <p14:creationId xmlns:p14="http://schemas.microsoft.com/office/powerpoint/2010/main" val="2623751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Obraz kliniczny wczesnej psychozy</a:t>
            </a:r>
            <a:endParaRPr lang="pl-PL"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3737457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smtClean="0"/>
              <a:t>Me, </a:t>
            </a:r>
            <a:r>
              <a:rPr lang="pl-PL" err="1" smtClean="0"/>
              <a:t>Myself</a:t>
            </a:r>
            <a:r>
              <a:rPr lang="pl-PL" smtClean="0"/>
              <a:t> and </a:t>
            </a:r>
            <a:r>
              <a:rPr lang="pl-PL" i="1" err="1" smtClean="0"/>
              <a:t>Them</a:t>
            </a:r>
            <a:r>
              <a:rPr lang="pl-PL" smtClean="0"/>
              <a:t> [Kurt Snyder i in. 2007]</a:t>
            </a:r>
            <a:endParaRPr lang="pl-PL"/>
          </a:p>
        </p:txBody>
      </p:sp>
      <p:sp>
        <p:nvSpPr>
          <p:cNvPr id="44035" name="Symbol zastępczy zawartości 2"/>
          <p:cNvSpPr>
            <a:spLocks noGrp="1"/>
          </p:cNvSpPr>
          <p:nvPr>
            <p:ph idx="1"/>
          </p:nvPr>
        </p:nvSpPr>
        <p:spPr/>
        <p:txBody>
          <a:bodyPr/>
          <a:lstStyle/>
          <a:p>
            <a:r>
              <a:rPr lang="pl-PL" sz="3600" i="1" smtClean="0">
                <a:latin typeface="Gigi" pitchFamily="82" charset="0"/>
              </a:rPr>
              <a:t>Mój pierwszy semestr na uniwersytecie nie zapowiadał niczego złego. Kłopoty zaczęły się na drugim semestrze, kiedy to poświęcałem nauce każdą wolną chwilę, ale wyniki  były coraz gorsze. Straciłem całkowicie zdolność zapamiętywania, niewiele rozumiałem z wykładów i seminariów.</a:t>
            </a:r>
          </a:p>
        </p:txBody>
      </p:sp>
    </p:spTree>
    <p:extLst>
      <p:ext uri="{BB962C8B-B14F-4D97-AF65-F5344CB8AC3E}">
        <p14:creationId xmlns:p14="http://schemas.microsoft.com/office/powerpoint/2010/main" val="4087036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i="1" err="1" smtClean="0"/>
              <a:t>Self-disorder</a:t>
            </a:r>
            <a:r>
              <a:rPr lang="pl-PL" i="1" smtClean="0"/>
              <a:t> </a:t>
            </a:r>
            <a:r>
              <a:rPr lang="pl-PL" i="1" err="1" smtClean="0"/>
              <a:t>scale</a:t>
            </a:r>
            <a:r>
              <a:rPr lang="pl-PL" i="1" smtClean="0"/>
              <a:t> </a:t>
            </a:r>
            <a:r>
              <a:rPr lang="pl-PL" smtClean="0"/>
              <a:t>– objawy deficytów poznawczych</a:t>
            </a:r>
            <a:endParaRPr lang="pl-PL"/>
          </a:p>
        </p:txBody>
      </p:sp>
      <p:sp>
        <p:nvSpPr>
          <p:cNvPr id="45059" name="Symbol zastępczy zawartości 2"/>
          <p:cNvSpPr>
            <a:spLocks noGrp="1"/>
          </p:cNvSpPr>
          <p:nvPr>
            <p:ph idx="1"/>
          </p:nvPr>
        </p:nvSpPr>
        <p:spPr/>
        <p:txBody>
          <a:bodyPr/>
          <a:lstStyle/>
          <a:p>
            <a:r>
              <a:rPr lang="pl-PL" sz="4000" smtClean="0"/>
              <a:t>5. uczucie oszołomienia</a:t>
            </a:r>
          </a:p>
          <a:p>
            <a:r>
              <a:rPr lang="pl-PL" sz="4000" smtClean="0"/>
              <a:t>6. hyperrefleksyjność</a:t>
            </a:r>
          </a:p>
          <a:p>
            <a:r>
              <a:rPr lang="pl-PL" sz="4000" smtClean="0"/>
              <a:t>9. blokowanie myśli</a:t>
            </a:r>
          </a:p>
          <a:p>
            <a:r>
              <a:rPr lang="pl-PL" sz="4000" smtClean="0"/>
              <a:t>10. pustka myślowa</a:t>
            </a:r>
          </a:p>
          <a:p>
            <a:r>
              <a:rPr lang="pl-PL" sz="4000" smtClean="0"/>
              <a:t>16. natłok myśli</a:t>
            </a:r>
          </a:p>
          <a:p>
            <a:endParaRPr lang="pl-PL" smtClean="0"/>
          </a:p>
        </p:txBody>
      </p:sp>
      <p:sp>
        <p:nvSpPr>
          <p:cNvPr id="4" name="Symbol zastępczy stopki 3"/>
          <p:cNvSpPr>
            <a:spLocks noGrp="1"/>
          </p:cNvSpPr>
          <p:nvPr>
            <p:ph type="ftr" sz="quarter" idx="11"/>
          </p:nvPr>
        </p:nvSpPr>
        <p:spPr/>
        <p:txBody>
          <a:bodyPr/>
          <a:lstStyle/>
          <a:p>
            <a:pPr>
              <a:defRPr/>
            </a:pPr>
            <a:r>
              <a:rPr lang="pl-PL" smtClean="0">
                <a:solidFill>
                  <a:srgbClr val="795339"/>
                </a:solidFill>
              </a:rPr>
              <a:t>Raballo i in. 2009</a:t>
            </a:r>
            <a:endParaRPr lang="pl-PL">
              <a:solidFill>
                <a:srgbClr val="795339"/>
              </a:solidFill>
            </a:endParaRPr>
          </a:p>
        </p:txBody>
      </p:sp>
    </p:spTree>
    <p:extLst>
      <p:ext uri="{BB962C8B-B14F-4D97-AF65-F5344CB8AC3E}">
        <p14:creationId xmlns:p14="http://schemas.microsoft.com/office/powerpoint/2010/main" val="1569192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sz="3600" err="1" smtClean="0"/>
              <a:t>Comprehensive</a:t>
            </a:r>
            <a:r>
              <a:rPr lang="pl-PL" sz="3600" smtClean="0"/>
              <a:t> </a:t>
            </a:r>
            <a:r>
              <a:rPr lang="pl-PL" sz="3600" err="1" smtClean="0"/>
              <a:t>Assessment</a:t>
            </a:r>
            <a:r>
              <a:rPr lang="pl-PL" sz="3600" smtClean="0"/>
              <a:t> of </a:t>
            </a:r>
            <a:r>
              <a:rPr lang="pl-PL" sz="3600" err="1" smtClean="0"/>
              <a:t>at</a:t>
            </a:r>
            <a:r>
              <a:rPr lang="pl-PL" sz="3600" smtClean="0"/>
              <a:t> </a:t>
            </a:r>
            <a:r>
              <a:rPr lang="pl-PL" sz="3600" err="1" smtClean="0"/>
              <a:t>Risk</a:t>
            </a:r>
            <a:r>
              <a:rPr lang="pl-PL" sz="3600" smtClean="0"/>
              <a:t> </a:t>
            </a:r>
            <a:r>
              <a:rPr lang="pl-PL" sz="3600" err="1" smtClean="0"/>
              <a:t>Mental</a:t>
            </a:r>
            <a:r>
              <a:rPr lang="pl-PL" sz="3600" smtClean="0"/>
              <a:t> </a:t>
            </a:r>
            <a:r>
              <a:rPr lang="pl-PL" sz="3600" err="1" smtClean="0"/>
              <a:t>States</a:t>
            </a:r>
            <a:r>
              <a:rPr lang="pl-PL" sz="3600" smtClean="0"/>
              <a:t> – dezorganizacja mowy</a:t>
            </a:r>
            <a:endParaRPr lang="pl-PL" sz="3600"/>
          </a:p>
        </p:txBody>
      </p:sp>
      <p:sp>
        <p:nvSpPr>
          <p:cNvPr id="3" name="Symbol zastępczy zawartości 2"/>
          <p:cNvSpPr>
            <a:spLocks noGrp="1"/>
          </p:cNvSpPr>
          <p:nvPr>
            <p:ph idx="1"/>
          </p:nvPr>
        </p:nvSpPr>
        <p:spPr/>
        <p:txBody>
          <a:bodyPr/>
          <a:lstStyle/>
          <a:p>
            <a:pPr marL="514350" indent="-514350">
              <a:buFont typeface="Candara" pitchFamily="34" charset="0"/>
              <a:buAutoNum type="arabicPeriod" startAt="3"/>
            </a:pPr>
            <a:r>
              <a:rPr lang="pl-PL" b="1" smtClean="0">
                <a:effectLst>
                  <a:outerShdw blurRad="38100" dist="38100" dir="2700000" algn="tl">
                    <a:srgbClr val="C0C0C0"/>
                  </a:outerShdw>
                </a:effectLst>
              </a:rPr>
              <a:t>Poziom umiarkowanych zaburzeń </a:t>
            </a:r>
            <a:r>
              <a:rPr lang="pl-PL" smtClean="0"/>
              <a:t>– wypowiedzi nieco dziwaczne, drobiazgowe, częściowo z utratą celu; </a:t>
            </a:r>
            <a:r>
              <a:rPr lang="pl-PL" u="sng" smtClean="0"/>
              <a:t>kłopoty w zrozumieniu adresowanych do chorego tekstów</a:t>
            </a:r>
            <a:r>
              <a:rPr lang="pl-PL" smtClean="0"/>
              <a:t>.</a:t>
            </a:r>
          </a:p>
          <a:p>
            <a:pPr marL="514350" indent="-514350">
              <a:buFont typeface="Candara" pitchFamily="34" charset="0"/>
              <a:buAutoNum type="arabicPeriod" startAt="3"/>
            </a:pPr>
            <a:r>
              <a:rPr lang="pl-PL" b="1" smtClean="0">
                <a:effectLst>
                  <a:outerShdw blurRad="38100" dist="38100" dir="2700000" algn="tl">
                    <a:srgbClr val="C0C0C0"/>
                  </a:outerShdw>
                </a:effectLst>
              </a:rPr>
              <a:t>Poziom zaburzeń umiarkowanych / ciężkich </a:t>
            </a:r>
            <a:r>
              <a:rPr lang="pl-PL" smtClean="0"/>
              <a:t>– zbaczanie, uskokowość, </a:t>
            </a:r>
            <a:r>
              <a:rPr lang="pl-PL" u="sng" smtClean="0"/>
              <a:t>postępująca frustracja w rozmowie z powodu kłopotów komunikacyjnych</a:t>
            </a:r>
          </a:p>
        </p:txBody>
      </p:sp>
      <p:sp>
        <p:nvSpPr>
          <p:cNvPr id="4" name="Symbol zastępczy stopki 3"/>
          <p:cNvSpPr>
            <a:spLocks noGrp="1"/>
          </p:cNvSpPr>
          <p:nvPr>
            <p:ph type="ftr" sz="quarter" idx="11"/>
          </p:nvPr>
        </p:nvSpPr>
        <p:spPr/>
        <p:txBody>
          <a:bodyPr/>
          <a:lstStyle/>
          <a:p>
            <a:pPr>
              <a:defRPr/>
            </a:pPr>
            <a:r>
              <a:rPr lang="sv-SE" smtClean="0">
                <a:solidFill>
                  <a:srgbClr val="795339"/>
                </a:solidFill>
              </a:rPr>
              <a:t>Yung i in. 2002; Yung i in. 2004</a:t>
            </a:r>
            <a:endParaRPr lang="pl-PL">
              <a:solidFill>
                <a:srgbClr val="795339"/>
              </a:solidFill>
            </a:endParaRPr>
          </a:p>
        </p:txBody>
      </p:sp>
    </p:spTree>
    <p:extLst>
      <p:ext uri="{BB962C8B-B14F-4D97-AF65-F5344CB8AC3E}">
        <p14:creationId xmlns:p14="http://schemas.microsoft.com/office/powerpoint/2010/main" val="3660667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313" y="0"/>
            <a:ext cx="8715375" cy="6740307"/>
          </a:xfrm>
          <a:prstGeom prst="rect">
            <a:avLst/>
          </a:prstGeom>
        </p:spPr>
        <p:txBody>
          <a:bodyPr>
            <a:spAutoFit/>
          </a:bodyPr>
          <a:lstStyle/>
          <a:p>
            <a:pPr fontAlgn="base">
              <a:spcBef>
                <a:spcPct val="0"/>
              </a:spcBef>
              <a:spcAft>
                <a:spcPct val="0"/>
              </a:spcAft>
              <a:defRPr/>
            </a:pP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jeśli miałbym to tam wyobraźnią szukać to | może po prostu w tych kolorach kryje się jakaś nutka zamazana | a te kobiety są tak piękne że kolory mogą być nawet tak wyblakłe żeby | </a:t>
            </a:r>
            <a:r>
              <a:rPr lang="pl-PL" sz="2400" i="1" dirty="0" err="1">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żeby</a:t>
            </a: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dostrzec te piękno w tych kobietach | </a:t>
            </a:r>
            <a:r>
              <a:rPr lang="pl-PL" sz="2400" i="1" u="sng"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pianino próbuje samo grać | ale tak w taki sposób żeby jej te dłonie tych kobiet tej dziewczyny w sumie wiedziały że są piękne</a:t>
            </a: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 tutaj coś jakieś kwiatki są ale też chyba na wietrze są bo pianino to wytwarza dźwięki i to niesie trawa niesie w świat tutaj | te piękno muzyki i teraz pytanie w tym obrazie mi się wydaje jest taka czy piękniejsza jest muzyka w tym pianinie czy piękniejsza jest kobieta </a:t>
            </a:r>
            <a:r>
              <a:rPr lang="pl-PL" sz="2400" i="1" dirty="0" err="1">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dziewcz</a:t>
            </a: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czy </a:t>
            </a:r>
            <a:r>
              <a:rPr lang="pl-PL" sz="2400" i="1" dirty="0" err="1">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czy</a:t>
            </a: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pianino czy dziewczyna a może ta która właśnie która słucha tą piosenkę jest najpiękniejsza | czyli są trzy </a:t>
            </a:r>
            <a:r>
              <a:rPr lang="pl-PL" sz="2400" i="1" dirty="0" err="1">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ró</a:t>
            </a: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trzy różne pianina piękno muzyki piękno dziewczyny i piękno drugiej dziewczyny i teraz jest zagadka | gdzie kryje się prawda | czy w pięknie czy w muzyce czy może w kolorze | </a:t>
            </a:r>
            <a:r>
              <a:rPr lang="pl-PL" sz="2400" i="1" u="sng"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a piękno i kolor tak ze sobą współgrają | że te dziewczyny muszą być po prostu piękne nie ma innego wyjścia</a:t>
            </a:r>
            <a:r>
              <a:rPr lang="pl-PL" sz="2400"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a:t>
            </a:r>
          </a:p>
        </p:txBody>
      </p:sp>
    </p:spTree>
    <p:extLst>
      <p:ext uri="{BB962C8B-B14F-4D97-AF65-F5344CB8AC3E}">
        <p14:creationId xmlns:p14="http://schemas.microsoft.com/office/powerpoint/2010/main" val="1397347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smtClean="0"/>
              <a:t>Me, </a:t>
            </a:r>
            <a:r>
              <a:rPr lang="pl-PL" err="1" smtClean="0"/>
              <a:t>Myself</a:t>
            </a:r>
            <a:r>
              <a:rPr lang="pl-PL" smtClean="0"/>
              <a:t> and </a:t>
            </a:r>
            <a:r>
              <a:rPr lang="pl-PL" i="1" err="1" smtClean="0"/>
              <a:t>Them</a:t>
            </a:r>
            <a:r>
              <a:rPr lang="pl-PL" smtClean="0"/>
              <a:t> [Kurt Snyder i in. 2007]</a:t>
            </a:r>
            <a:endParaRPr lang="pl-PL"/>
          </a:p>
        </p:txBody>
      </p:sp>
      <p:sp>
        <p:nvSpPr>
          <p:cNvPr id="48131" name="Symbol zastępczy zawartości 2"/>
          <p:cNvSpPr>
            <a:spLocks noGrp="1"/>
          </p:cNvSpPr>
          <p:nvPr>
            <p:ph idx="1"/>
          </p:nvPr>
        </p:nvSpPr>
        <p:spPr/>
        <p:txBody>
          <a:bodyPr/>
          <a:lstStyle/>
          <a:p>
            <a:r>
              <a:rPr lang="pl-PL" sz="3600" i="1" smtClean="0">
                <a:latin typeface="Gigi" pitchFamily="82" charset="0"/>
              </a:rPr>
              <a:t>Pewnego wieczora poczułem się całkowicie bezradny i kruchy … położyłem się do łóżka  i na kilka tygodni zamarłem w nim w oczekiwaniu na najgorsze</a:t>
            </a:r>
          </a:p>
        </p:txBody>
      </p:sp>
    </p:spTree>
    <p:extLst>
      <p:ext uri="{BB962C8B-B14F-4D97-AF65-F5344CB8AC3E}">
        <p14:creationId xmlns:p14="http://schemas.microsoft.com/office/powerpoint/2010/main" val="1757434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i="1" err="1" smtClean="0"/>
              <a:t>Self-disorder</a:t>
            </a:r>
            <a:r>
              <a:rPr lang="pl-PL" i="1" smtClean="0"/>
              <a:t> </a:t>
            </a:r>
            <a:r>
              <a:rPr lang="pl-PL" i="1" err="1" smtClean="0"/>
              <a:t>scale</a:t>
            </a:r>
            <a:r>
              <a:rPr lang="pl-PL" i="1" smtClean="0"/>
              <a:t> </a:t>
            </a:r>
            <a:r>
              <a:rPr lang="pl-PL" smtClean="0"/>
              <a:t>– objawy zaburzeń emocjonalnych</a:t>
            </a:r>
            <a:endParaRPr lang="pl-PL"/>
          </a:p>
        </p:txBody>
      </p:sp>
      <p:sp>
        <p:nvSpPr>
          <p:cNvPr id="49155" name="Symbol zastępczy zawartości 2"/>
          <p:cNvSpPr>
            <a:spLocks noGrp="1"/>
          </p:cNvSpPr>
          <p:nvPr>
            <p:ph idx="1"/>
          </p:nvPr>
        </p:nvSpPr>
        <p:spPr/>
        <p:txBody>
          <a:bodyPr/>
          <a:lstStyle/>
          <a:p>
            <a:r>
              <a:rPr lang="pl-PL" sz="4000" smtClean="0"/>
              <a:t>7. zobojętnienie</a:t>
            </a:r>
          </a:p>
          <a:p>
            <a:r>
              <a:rPr lang="pl-PL" sz="4000" smtClean="0"/>
              <a:t>13. anhedonia </a:t>
            </a:r>
          </a:p>
          <a:p>
            <a:pPr>
              <a:buFont typeface="Wingdings 2" pitchFamily="18" charset="2"/>
              <a:buNone/>
            </a:pPr>
            <a:endParaRPr lang="pl-PL" smtClean="0"/>
          </a:p>
        </p:txBody>
      </p:sp>
      <p:sp>
        <p:nvSpPr>
          <p:cNvPr id="4" name="Symbol zastępczy stopki 3"/>
          <p:cNvSpPr>
            <a:spLocks noGrp="1"/>
          </p:cNvSpPr>
          <p:nvPr>
            <p:ph type="ftr" sz="quarter" idx="11"/>
          </p:nvPr>
        </p:nvSpPr>
        <p:spPr/>
        <p:txBody>
          <a:bodyPr/>
          <a:lstStyle/>
          <a:p>
            <a:pPr>
              <a:defRPr/>
            </a:pPr>
            <a:r>
              <a:rPr lang="pl-PL" smtClean="0">
                <a:solidFill>
                  <a:srgbClr val="795339"/>
                </a:solidFill>
              </a:rPr>
              <a:t>Raballo i in. 2009</a:t>
            </a:r>
            <a:endParaRPr lang="pl-PL">
              <a:solidFill>
                <a:srgbClr val="795339"/>
              </a:solidFill>
            </a:endParaRPr>
          </a:p>
        </p:txBody>
      </p:sp>
    </p:spTree>
    <p:extLst>
      <p:ext uri="{BB962C8B-B14F-4D97-AF65-F5344CB8AC3E}">
        <p14:creationId xmlns:p14="http://schemas.microsoft.com/office/powerpoint/2010/main" val="3204436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smtClean="0"/>
              <a:t>Me, </a:t>
            </a:r>
            <a:r>
              <a:rPr lang="pl-PL" err="1" smtClean="0"/>
              <a:t>Myself</a:t>
            </a:r>
            <a:r>
              <a:rPr lang="pl-PL" smtClean="0"/>
              <a:t> and </a:t>
            </a:r>
            <a:r>
              <a:rPr lang="pl-PL" i="1" err="1" smtClean="0"/>
              <a:t>Them</a:t>
            </a:r>
            <a:r>
              <a:rPr lang="pl-PL" smtClean="0"/>
              <a:t> [Kurt Snyder i in. 2007]</a:t>
            </a:r>
            <a:endParaRPr lang="pl-PL"/>
          </a:p>
        </p:txBody>
      </p:sp>
      <p:sp>
        <p:nvSpPr>
          <p:cNvPr id="50179" name="Symbol zastępczy zawartości 2"/>
          <p:cNvSpPr>
            <a:spLocks noGrp="1"/>
          </p:cNvSpPr>
          <p:nvPr>
            <p:ph idx="1"/>
          </p:nvPr>
        </p:nvSpPr>
        <p:spPr/>
        <p:txBody>
          <a:bodyPr/>
          <a:lstStyle/>
          <a:p>
            <a:r>
              <a:rPr lang="pl-PL" i="1" smtClean="0">
                <a:latin typeface="Gigi" pitchFamily="82" charset="0"/>
              </a:rPr>
              <a:t>Już w pierwszym semestrze uświadomiłem sobie, że moje kłopoty w nauce wiążą się z tym, że reguły współczesnej matematyki, którą studiowałem, nie potrafią wyjaśnić zagadki wszechświata … zacząłem wtedy poszukiwać wzoru, który tę zagadkę wyjaśni … byłem tego coraz bliższy, ale wtedy uświadomiłem sobie, że mój umysł jest na podsłuchu … wtedy coraz częściej w okolicach mojego domu zaczęły się pojawiać wozy policyjne … zacząłem barykadować się na noc w moim pokoju bojąc się ataku, gdy usnę</a:t>
            </a:r>
          </a:p>
        </p:txBody>
      </p:sp>
    </p:spTree>
    <p:extLst>
      <p:ext uri="{BB962C8B-B14F-4D97-AF65-F5344CB8AC3E}">
        <p14:creationId xmlns:p14="http://schemas.microsoft.com/office/powerpoint/2010/main" val="3050129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defRPr/>
            </a:pPr>
            <a:r>
              <a:rPr lang="pl-PL" i="1" err="1" smtClean="0"/>
              <a:t>Self-disorder</a:t>
            </a:r>
            <a:r>
              <a:rPr lang="pl-PL" i="1" smtClean="0"/>
              <a:t> </a:t>
            </a:r>
            <a:r>
              <a:rPr lang="pl-PL" i="1" err="1" smtClean="0"/>
              <a:t>scale</a:t>
            </a:r>
            <a:r>
              <a:rPr lang="pl-PL" i="1" smtClean="0"/>
              <a:t> </a:t>
            </a:r>
            <a:r>
              <a:rPr lang="pl-PL" smtClean="0"/>
              <a:t>– objawy zaburzeń psychotycznych</a:t>
            </a:r>
            <a:endParaRPr lang="pl-PL"/>
          </a:p>
        </p:txBody>
      </p:sp>
      <p:sp>
        <p:nvSpPr>
          <p:cNvPr id="51203" name="Symbol zastępczy zawartości 2"/>
          <p:cNvSpPr>
            <a:spLocks noGrp="1"/>
          </p:cNvSpPr>
          <p:nvPr>
            <p:ph idx="1"/>
          </p:nvPr>
        </p:nvSpPr>
        <p:spPr/>
        <p:txBody>
          <a:bodyPr/>
          <a:lstStyle/>
          <a:p>
            <a:r>
              <a:rPr lang="pl-PL" smtClean="0"/>
              <a:t>1. Zaburzenia identyfikacji seksualnej / lęk przed staniem się homoseksualistą</a:t>
            </a:r>
          </a:p>
          <a:p>
            <a:r>
              <a:rPr lang="pl-PL" smtClean="0"/>
              <a:t>2. Lęk przed tym, czy nie jest się istotą pozaziemską</a:t>
            </a:r>
          </a:p>
          <a:p>
            <a:r>
              <a:rPr lang="pl-PL" smtClean="0"/>
              <a:t>8. Lęk przed tym, czy naprawdę się żyje</a:t>
            </a:r>
          </a:p>
          <a:p>
            <a:r>
              <a:rPr lang="pl-PL" smtClean="0"/>
              <a:t>11. Uczucie, że przestaje się istnieć</a:t>
            </a:r>
          </a:p>
          <a:p>
            <a:r>
              <a:rPr lang="pl-PL" smtClean="0"/>
              <a:t>12. Poczucie braku granic z otoczeniem</a:t>
            </a:r>
          </a:p>
          <a:p>
            <a:r>
              <a:rPr lang="pl-PL" smtClean="0"/>
              <a:t>17. Poczucie dziwności myśli</a:t>
            </a:r>
          </a:p>
          <a:p>
            <a:r>
              <a:rPr lang="pl-PL" smtClean="0"/>
              <a:t>18. Odsłonięcie myśli</a:t>
            </a:r>
          </a:p>
          <a:p>
            <a:r>
              <a:rPr lang="pl-PL" smtClean="0"/>
              <a:t>19. Poczucie zmian w wyglądzie</a:t>
            </a:r>
            <a:endParaRPr lang="pl-PL" sz="4000" smtClean="0"/>
          </a:p>
          <a:p>
            <a:endParaRPr lang="pl-PL" sz="4000" smtClean="0"/>
          </a:p>
          <a:p>
            <a:pPr>
              <a:buFont typeface="Wingdings 2" pitchFamily="18" charset="2"/>
              <a:buNone/>
            </a:pPr>
            <a:endParaRPr lang="pl-PL" smtClean="0"/>
          </a:p>
        </p:txBody>
      </p:sp>
      <p:sp>
        <p:nvSpPr>
          <p:cNvPr id="4" name="Symbol zastępczy stopki 3"/>
          <p:cNvSpPr>
            <a:spLocks noGrp="1"/>
          </p:cNvSpPr>
          <p:nvPr>
            <p:ph type="ftr" sz="quarter" idx="11"/>
          </p:nvPr>
        </p:nvSpPr>
        <p:spPr/>
        <p:txBody>
          <a:bodyPr/>
          <a:lstStyle/>
          <a:p>
            <a:pPr>
              <a:defRPr/>
            </a:pPr>
            <a:r>
              <a:rPr lang="pl-PL" smtClean="0">
                <a:solidFill>
                  <a:srgbClr val="795339"/>
                </a:solidFill>
              </a:rPr>
              <a:t>Raballo i in. 2009</a:t>
            </a:r>
            <a:endParaRPr lang="pl-PL">
              <a:solidFill>
                <a:srgbClr val="795339"/>
              </a:solidFill>
            </a:endParaRPr>
          </a:p>
        </p:txBody>
      </p:sp>
    </p:spTree>
    <p:extLst>
      <p:ext uri="{BB962C8B-B14F-4D97-AF65-F5344CB8AC3E}">
        <p14:creationId xmlns:p14="http://schemas.microsoft.com/office/powerpoint/2010/main" val="2114618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l-PL"/>
              <a:t>Omamy prawdziwe i rzekome</a:t>
            </a:r>
          </a:p>
        </p:txBody>
      </p:sp>
      <p:sp>
        <p:nvSpPr>
          <p:cNvPr id="6147" name="Rectangle 3"/>
          <p:cNvSpPr>
            <a:spLocks noGrp="1" noChangeArrowheads="1"/>
          </p:cNvSpPr>
          <p:nvPr>
            <p:ph idx="1"/>
          </p:nvPr>
        </p:nvSpPr>
        <p:spPr/>
        <p:txBody>
          <a:bodyPr>
            <a:normAutofit/>
          </a:bodyPr>
          <a:lstStyle/>
          <a:p>
            <a:r>
              <a:rPr lang="pl-PL" sz="2800" i="1">
                <a:cs typeface="Arial" pitchFamily="34" charset="0"/>
              </a:rPr>
              <a:t>#9: "w tym pokoju umieszczone są nadajniki, zamontowane przez KGB, które mówią jak mam się zachować w każdej sytuacji"</a:t>
            </a:r>
            <a:endParaRPr lang="en-US" sz="2800">
              <a:cs typeface="Arial" pitchFamily="34" charset="0"/>
            </a:endParaRPr>
          </a:p>
          <a:p>
            <a:r>
              <a:rPr lang="pl-PL" sz="2800" i="1">
                <a:cs typeface="Arial" pitchFamily="34" charset="0"/>
              </a:rPr>
              <a:t>OMAM SŁUCHOWY PRAWDZIWY</a:t>
            </a:r>
            <a:endParaRPr lang="en-US" sz="2800">
              <a:cs typeface="Arial" pitchFamily="34" charset="0"/>
            </a:endParaRPr>
          </a:p>
          <a:p>
            <a:r>
              <a:rPr lang="pl-PL" sz="2800" i="1">
                <a:cs typeface="Arial" pitchFamily="34" charset="0"/>
              </a:rPr>
              <a:t>#10 : "w czasie snu agent KGB zamontował mi w głowie nadajnik , które steruje moimi słowami , i nakazuje co mam robić"</a:t>
            </a:r>
            <a:endParaRPr lang="en-US" sz="2800">
              <a:cs typeface="Arial" pitchFamily="34" charset="0"/>
            </a:endParaRPr>
          </a:p>
          <a:p>
            <a:r>
              <a:rPr lang="pl-PL" sz="2800" i="1">
                <a:cs typeface="Arial" pitchFamily="34" charset="0"/>
              </a:rPr>
              <a:t>OMAM SŁUCHOWY RZEKOMY</a:t>
            </a:r>
            <a:endParaRPr lang="en-US" sz="2800">
              <a:cs typeface="Arial" pitchFamily="34" charset="0"/>
            </a:endParaRPr>
          </a:p>
          <a:p>
            <a:endParaRPr lang="pl-PL" sz="2800"/>
          </a:p>
        </p:txBody>
      </p:sp>
      <p:sp>
        <p:nvSpPr>
          <p:cNvPr id="4" name="Symbol zastępczy numeru slajdu 5"/>
          <p:cNvSpPr>
            <a:spLocks noGrp="1"/>
          </p:cNvSpPr>
          <p:nvPr>
            <p:ph type="sldNum" sz="quarter" idx="12"/>
          </p:nvPr>
        </p:nvSpPr>
        <p:spPr/>
        <p:txBody>
          <a:bodyPr/>
          <a:lstStyle/>
          <a:p>
            <a:fld id="{DCB76079-109A-434E-86AB-A63D7425D5EA}" type="slidenum">
              <a:rPr lang="pl-PL"/>
              <a:pPr/>
              <a:t>3</a:t>
            </a:fld>
            <a:endParaRPr lang="pl-PL"/>
          </a:p>
        </p:txBody>
      </p:sp>
    </p:spTree>
    <p:extLst>
      <p:ext uri="{BB962C8B-B14F-4D97-AF65-F5344CB8AC3E}">
        <p14:creationId xmlns:p14="http://schemas.microsoft.com/office/powerpoint/2010/main" val="25885298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214338"/>
            <a:ext cx="8229600" cy="1219200"/>
          </a:xfrm>
        </p:spPr>
        <p:txBody>
          <a:bodyPr/>
          <a:lstStyle/>
          <a:p>
            <a:pPr>
              <a:defRPr/>
            </a:pPr>
            <a:r>
              <a:rPr lang="pl-PL" sz="3200" smtClean="0"/>
              <a:t>Związek przekonań z objawami negatywnymi </a:t>
            </a:r>
            <a:endParaRPr lang="pl-PL" sz="3200"/>
          </a:p>
        </p:txBody>
      </p:sp>
      <p:graphicFrame>
        <p:nvGraphicFramePr>
          <p:cNvPr id="4" name="Symbol zastępczy zawartości 3"/>
          <p:cNvGraphicFramePr>
            <a:graphicFrameLocks noGrp="1"/>
          </p:cNvGraphicFramePr>
          <p:nvPr>
            <p:ph idx="1"/>
          </p:nvPr>
        </p:nvGraphicFramePr>
        <p:xfrm>
          <a:off x="500063" y="1000125"/>
          <a:ext cx="8229600" cy="5092701"/>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98712">
                <a:tc>
                  <a:txBody>
                    <a:bodyPr/>
                    <a:lstStyle/>
                    <a:p>
                      <a:r>
                        <a:rPr lang="pl-PL" sz="1600" dirty="0" smtClean="0"/>
                        <a:t>Przekonania o </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Niskiej skuteczności</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Niskim</a:t>
                      </a:r>
                      <a:r>
                        <a:rPr lang="pl-PL" sz="1600" i="1" baseline="0" dirty="0" smtClean="0">
                          <a:effectLst>
                            <a:outerShdw blurRad="38100" dist="38100" dir="2700000" algn="tl">
                              <a:srgbClr val="000000">
                                <a:alpha val="43137"/>
                              </a:srgbClr>
                            </a:outerShdw>
                          </a:effectLst>
                        </a:rPr>
                        <a:t> odczuwaniu </a:t>
                      </a:r>
                      <a:r>
                        <a:rPr lang="pl-PL" sz="1600" i="1" dirty="0" smtClean="0">
                          <a:effectLst>
                            <a:outerShdw blurRad="38100" dist="38100" dir="2700000" algn="tl">
                              <a:srgbClr val="000000">
                                <a:alpha val="43137"/>
                              </a:srgbClr>
                            </a:outerShdw>
                          </a:effectLst>
                        </a:rPr>
                        <a:t> przyjemności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Niskiej akceptacji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Niskich zasobach  własnych</a:t>
                      </a:r>
                      <a:endParaRPr lang="pl-PL" sz="1400" b="0" i="1" dirty="0">
                        <a:effectLst>
                          <a:outerShdw blurRad="38100" dist="38100" dir="2700000" algn="tl">
                            <a:srgbClr val="000000">
                              <a:alpha val="43137"/>
                            </a:srgbClr>
                          </a:outerShdw>
                        </a:effectLst>
                      </a:endParaRPr>
                    </a:p>
                  </a:txBody>
                  <a:tcPr marT="45726" marB="45726"/>
                </a:tc>
              </a:tr>
              <a:tr h="1497853">
                <a:tc>
                  <a:txBody>
                    <a:bodyPr/>
                    <a:lstStyle/>
                    <a:p>
                      <a:r>
                        <a:rPr lang="pl-PL" sz="1600" dirty="0" smtClean="0"/>
                        <a:t>Płaski afekt</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Jeśli pokaże swoje uczucia będzie to odebrane jako coś niewłaściwego</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Nie czuję tego jak dawniej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Moja twarz nie wyraża żadnych emocji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Już nie potrafię wyrażać swoich emocji </a:t>
                      </a:r>
                      <a:endParaRPr lang="pl-PL" sz="1400" b="0" i="1" dirty="0">
                        <a:effectLst>
                          <a:outerShdw blurRad="38100" dist="38100" dir="2700000" algn="tl">
                            <a:srgbClr val="000000">
                              <a:alpha val="43137"/>
                            </a:srgbClr>
                          </a:outerShdw>
                        </a:effectLst>
                      </a:endParaRPr>
                    </a:p>
                  </a:txBody>
                  <a:tcPr marT="45726" marB="45726"/>
                </a:tc>
              </a:tr>
              <a:tr h="1431282">
                <a:tc>
                  <a:txBody>
                    <a:bodyPr/>
                    <a:lstStyle/>
                    <a:p>
                      <a:r>
                        <a:rPr lang="pl-PL" sz="1600" dirty="0" err="1" smtClean="0"/>
                        <a:t>Alogia</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Nie potrafię znaleźć właściwych słów aby wyrazić</a:t>
                      </a:r>
                      <a:r>
                        <a:rPr lang="pl-PL" sz="1400" b="0" i="1" baseline="0" dirty="0" smtClean="0">
                          <a:effectLst>
                            <a:outerShdw blurRad="38100" dist="38100" dir="2700000" algn="tl">
                              <a:srgbClr val="000000">
                                <a:alpha val="43137"/>
                              </a:srgbClr>
                            </a:outerShdw>
                          </a:effectLst>
                        </a:rPr>
                        <a:t> siebie </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Zajmuje mi dużo czasu, żeby po kolei o wszystkim powiedzieć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To co powiem będzie głupie i dziwne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Trudno</a:t>
                      </a:r>
                      <a:r>
                        <a:rPr lang="pl-PL" sz="1400" b="0" i="1" baseline="0" dirty="0" smtClean="0">
                          <a:effectLst>
                            <a:outerShdw blurRad="38100" dist="38100" dir="2700000" algn="tl">
                              <a:srgbClr val="000000">
                                <a:alpha val="43137"/>
                              </a:srgbClr>
                            </a:outerShdw>
                          </a:effectLst>
                        </a:rPr>
                        <a:t> jest mi zmusić się do mówienia </a:t>
                      </a:r>
                      <a:endParaRPr lang="pl-PL" sz="1400" b="0" i="1" dirty="0">
                        <a:effectLst>
                          <a:outerShdw blurRad="38100" dist="38100" dir="2700000" algn="tl">
                            <a:srgbClr val="000000">
                              <a:alpha val="43137"/>
                            </a:srgbClr>
                          </a:outerShdw>
                        </a:effectLst>
                      </a:endParaRPr>
                    </a:p>
                  </a:txBody>
                  <a:tcPr marT="45726" marB="45726"/>
                </a:tc>
              </a:tr>
              <a:tr h="1264854">
                <a:tc>
                  <a:txBody>
                    <a:bodyPr/>
                    <a:lstStyle/>
                    <a:p>
                      <a:r>
                        <a:rPr lang="pl-PL" sz="1600" dirty="0" err="1" smtClean="0"/>
                        <a:t>Awolicja</a:t>
                      </a:r>
                      <a:r>
                        <a:rPr lang="pl-PL" sz="1600" dirty="0" smtClean="0"/>
                        <a:t> </a:t>
                      </a:r>
                      <a:endParaRPr lang="pl-PL" sz="1600" dirty="0"/>
                    </a:p>
                  </a:txBody>
                  <a:tcPr marT="45726" marB="45726"/>
                </a:tc>
                <a:tc>
                  <a:txBody>
                    <a:bodyPr/>
                    <a:lstStyle/>
                    <a:p>
                      <a:r>
                        <a:rPr lang="pl-PL" sz="1400" b="0" i="1" dirty="0" smtClean="0">
                          <a:effectLst>
                            <a:outerShdw blurRad="38100" dist="38100" dir="2700000" algn="tl">
                              <a:srgbClr val="000000">
                                <a:alpha val="43137"/>
                              </a:srgbClr>
                            </a:outerShdw>
                          </a:effectLst>
                        </a:rPr>
                        <a:t>Nie będę nic robił, żeby innym nie przeszkadzać </a:t>
                      </a:r>
                      <a:endParaRPr lang="pl-PL" sz="1400" b="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To jest bardziej kłopotliwe, niż warte zachodu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600" i="1" dirty="0" smtClean="0">
                          <a:effectLst>
                            <a:outerShdw blurRad="38100" dist="38100" dir="2700000" algn="tl">
                              <a:srgbClr val="000000">
                                <a:alpha val="43137"/>
                              </a:srgbClr>
                            </a:outerShdw>
                          </a:effectLst>
                        </a:rPr>
                        <a:t>Najlepiej w nic się angażować </a:t>
                      </a:r>
                      <a:endParaRPr lang="pl-PL" sz="1600" i="1" dirty="0">
                        <a:effectLst>
                          <a:outerShdw blurRad="38100" dist="38100" dir="2700000" algn="tl">
                            <a:srgbClr val="000000">
                              <a:alpha val="43137"/>
                            </a:srgbClr>
                          </a:outerShdw>
                        </a:effectLst>
                      </a:endParaRPr>
                    </a:p>
                  </a:txBody>
                  <a:tcPr marT="45726" marB="45726"/>
                </a:tc>
                <a:tc>
                  <a:txBody>
                    <a:bodyPr/>
                    <a:lstStyle/>
                    <a:p>
                      <a:r>
                        <a:rPr lang="pl-PL" sz="1400" b="0" i="1" dirty="0" smtClean="0">
                          <a:effectLst>
                            <a:outerShdw blurRad="38100" dist="38100" dir="2700000" algn="tl">
                              <a:srgbClr val="000000">
                                <a:alpha val="43137"/>
                              </a:srgbClr>
                            </a:outerShdw>
                          </a:effectLst>
                        </a:rPr>
                        <a:t>Zrobienie czegokolwiek jest</a:t>
                      </a:r>
                      <a:r>
                        <a:rPr lang="pl-PL" sz="1400" b="0" i="1" baseline="0" dirty="0" smtClean="0">
                          <a:effectLst>
                            <a:outerShdw blurRad="38100" dist="38100" dir="2700000" algn="tl">
                              <a:srgbClr val="000000">
                                <a:alpha val="43137"/>
                              </a:srgbClr>
                            </a:outerShdw>
                          </a:effectLst>
                        </a:rPr>
                        <a:t> dla mnie ogromnym wysiłkiem </a:t>
                      </a:r>
                      <a:endParaRPr lang="pl-PL" sz="1400" b="0" i="1" dirty="0">
                        <a:effectLst>
                          <a:outerShdw blurRad="38100" dist="38100" dir="2700000" algn="tl">
                            <a:srgbClr val="000000">
                              <a:alpha val="43137"/>
                            </a:srgbClr>
                          </a:outerShdw>
                        </a:effectLst>
                      </a:endParaRPr>
                    </a:p>
                  </a:txBody>
                  <a:tcPr marT="45726" marB="45726"/>
                </a:tc>
              </a:tr>
            </a:tbl>
          </a:graphicData>
        </a:graphic>
      </p:graphicFrame>
      <p:sp>
        <p:nvSpPr>
          <p:cNvPr id="5" name="Symbol zastępczy stopki 4"/>
          <p:cNvSpPr>
            <a:spLocks noGrp="1"/>
          </p:cNvSpPr>
          <p:nvPr>
            <p:ph type="ftr" sz="quarter" idx="11"/>
          </p:nvPr>
        </p:nvSpPr>
        <p:spPr>
          <a:xfrm>
            <a:off x="2133600" y="6203950"/>
            <a:ext cx="3581400" cy="384175"/>
          </a:xfrm>
        </p:spPr>
        <p:txBody>
          <a:bodyPr/>
          <a:lstStyle/>
          <a:p>
            <a:pPr>
              <a:defRPr/>
            </a:pPr>
            <a:r>
              <a:rPr lang="pl-PL" smtClean="0">
                <a:solidFill>
                  <a:srgbClr val="795339"/>
                </a:solidFill>
              </a:rPr>
              <a:t>Rector i in. 2005</a:t>
            </a:r>
            <a:endParaRPr lang="pl-PL">
              <a:solidFill>
                <a:srgbClr val="795339"/>
              </a:solidFill>
            </a:endParaRPr>
          </a:p>
        </p:txBody>
      </p:sp>
    </p:spTree>
    <p:extLst>
      <p:ext uri="{BB962C8B-B14F-4D97-AF65-F5344CB8AC3E}">
        <p14:creationId xmlns:p14="http://schemas.microsoft.com/office/powerpoint/2010/main" val="3323032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bwMode="auto">
          <a:xfrm>
            <a:off x="467544" y="620688"/>
            <a:ext cx="7467600" cy="647700"/>
          </a:xfrm>
        </p:spPr>
        <p:txBody>
          <a:bodyPr>
            <a:normAutofit fontScale="90000"/>
          </a:bodyPr>
          <a:lstStyle/>
          <a:p>
            <a:pPr eaLnBrk="1" hangingPunct="1">
              <a:defRPr/>
            </a:pPr>
            <a:r>
              <a:rPr lang="pl-PL" smtClean="0">
                <a:solidFill>
                  <a:srgbClr val="FF9000"/>
                </a:solidFill>
              </a:rPr>
              <a:t>BADANIA O KTÓRYCH MUSIMY PAMIĘTAĆ </a:t>
            </a:r>
          </a:p>
        </p:txBody>
      </p:sp>
      <p:sp>
        <p:nvSpPr>
          <p:cNvPr id="54275" name="Symbol zastępczy zawartości 3"/>
          <p:cNvSpPr>
            <a:spLocks noGrp="1"/>
          </p:cNvSpPr>
          <p:nvPr>
            <p:ph sz="quarter" idx="4294967295"/>
          </p:nvPr>
        </p:nvSpPr>
        <p:spPr/>
        <p:txBody>
          <a:bodyPr/>
          <a:lstStyle/>
          <a:p>
            <a:pPr eaLnBrk="1" hangingPunct="1">
              <a:lnSpc>
                <a:spcPct val="80000"/>
              </a:lnSpc>
            </a:pPr>
            <a:r>
              <a:rPr lang="pl-PL" smtClean="0"/>
              <a:t>Badanie toksykologiczne (np. amfetamina)</a:t>
            </a:r>
          </a:p>
          <a:p>
            <a:pPr eaLnBrk="1" hangingPunct="1">
              <a:lnSpc>
                <a:spcPct val="80000"/>
              </a:lnSpc>
            </a:pPr>
            <a:r>
              <a:rPr lang="pl-PL" smtClean="0"/>
              <a:t>Czynność tarczycy</a:t>
            </a:r>
          </a:p>
          <a:p>
            <a:pPr eaLnBrk="1" hangingPunct="1">
              <a:lnSpc>
                <a:spcPct val="80000"/>
              </a:lnSpc>
            </a:pPr>
            <a:r>
              <a:rPr lang="pl-PL" smtClean="0"/>
              <a:t>Ceruloplazmina</a:t>
            </a:r>
          </a:p>
          <a:p>
            <a:pPr eaLnBrk="1" hangingPunct="1">
              <a:lnSpc>
                <a:spcPct val="80000"/>
              </a:lnSpc>
            </a:pPr>
            <a:r>
              <a:rPr lang="pl-PL" smtClean="0"/>
              <a:t>Przeciwciała przeciwjądrowe</a:t>
            </a:r>
          </a:p>
          <a:p>
            <a:pPr lvl="1" eaLnBrk="1" hangingPunct="1">
              <a:lnSpc>
                <a:spcPct val="80000"/>
              </a:lnSpc>
            </a:pPr>
            <a:r>
              <a:rPr lang="pl-PL" sz="2400" smtClean="0"/>
              <a:t>Test ciążowy</a:t>
            </a:r>
          </a:p>
        </p:txBody>
      </p:sp>
    </p:spTree>
    <p:extLst>
      <p:ext uri="{BB962C8B-B14F-4D97-AF65-F5344CB8AC3E}">
        <p14:creationId xmlns:p14="http://schemas.microsoft.com/office/powerpoint/2010/main" val="2418294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Mania</a:t>
            </a:r>
            <a:endParaRPr lang="pl-PL" dirty="0"/>
          </a:p>
        </p:txBody>
      </p:sp>
      <p:sp>
        <p:nvSpPr>
          <p:cNvPr id="5" name="Symbol zastępczy tekstu 4"/>
          <p:cNvSpPr>
            <a:spLocks noGrp="1"/>
          </p:cNvSpPr>
          <p:nvPr>
            <p:ph type="body" idx="1"/>
          </p:nvPr>
        </p:nvSpPr>
        <p:spPr/>
        <p:txBody>
          <a:bodyPr/>
          <a:lstStyle/>
          <a:p>
            <a:r>
              <a:rPr lang="pl-PL" dirty="0" smtClean="0"/>
              <a:t>I mania psychotyczna </a:t>
            </a:r>
            <a:endParaRPr lang="pl-PL" dirty="0"/>
          </a:p>
        </p:txBody>
      </p:sp>
    </p:spTree>
    <p:extLst>
      <p:ext uri="{BB962C8B-B14F-4D97-AF65-F5344CB8AC3E}">
        <p14:creationId xmlns:p14="http://schemas.microsoft.com/office/powerpoint/2010/main" val="2794828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ymbol zastępczy numeru slajdu 3"/>
          <p:cNvSpPr>
            <a:spLocks noGrp="1"/>
          </p:cNvSpPr>
          <p:nvPr>
            <p:ph type="sldNum" sz="quarter" idx="12"/>
          </p:nvPr>
        </p:nvSpPr>
        <p:spPr>
          <a:xfrm>
            <a:off x="8229600" y="6629400"/>
            <a:ext cx="762000" cy="224281"/>
          </a:xfrm>
        </p:spPr>
        <p:txBody>
          <a:bodyPr/>
          <a:lstStyle/>
          <a:p>
            <a:fld id="{8A56FDF2-CA92-4638-8F9D-7A12ED1CB057}" type="slidenum">
              <a:rPr lang="pl-PL" sz="1200">
                <a:solidFill>
                  <a:schemeClr val="tx1"/>
                </a:solidFill>
              </a:rPr>
              <a:pPr/>
              <a:t>33</a:t>
            </a:fld>
            <a:endParaRPr lang="pl-PL" sz="1200">
              <a:solidFill>
                <a:schemeClr val="tx1"/>
              </a:solidFill>
            </a:endParaRPr>
          </a:p>
        </p:txBody>
      </p:sp>
      <p:grpSp>
        <p:nvGrpSpPr>
          <p:cNvPr id="135211" name="Group 43"/>
          <p:cNvGrpSpPr>
            <a:grpSpLocks/>
          </p:cNvGrpSpPr>
          <p:nvPr/>
        </p:nvGrpSpPr>
        <p:grpSpPr bwMode="auto">
          <a:xfrm>
            <a:off x="44450" y="307975"/>
            <a:ext cx="8372475" cy="5994854"/>
            <a:chOff x="28" y="556"/>
            <a:chExt cx="4196" cy="4488"/>
          </a:xfrm>
        </p:grpSpPr>
        <p:sp>
          <p:nvSpPr>
            <p:cNvPr id="135171" name="Rectangle 3"/>
            <p:cNvSpPr>
              <a:spLocks noChangeArrowheads="1"/>
            </p:cNvSpPr>
            <p:nvPr/>
          </p:nvSpPr>
          <p:spPr bwMode="auto">
            <a:xfrm>
              <a:off x="28" y="556"/>
              <a:ext cx="345" cy="556"/>
            </a:xfrm>
            <a:prstGeom prst="rect">
              <a:avLst/>
            </a:prstGeom>
            <a:noFill/>
            <a:ln w="9525">
              <a:noFill/>
              <a:miter lim="800000"/>
              <a:headEnd/>
              <a:tailEnd/>
            </a:ln>
            <a:effectLst/>
          </p:spPr>
          <p:txBody>
            <a:bodyPr/>
            <a:lstStyle/>
            <a:p>
              <a:r>
                <a:rPr lang="pl-PL" sz="1400" b="1">
                  <a:latin typeface="Times New Roman" charset="0"/>
                  <a:cs typeface="Times New Roman" charset="0"/>
                </a:rPr>
                <a:t>Ca</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72" name="Rectangle 4"/>
            <p:cNvSpPr>
              <a:spLocks noChangeArrowheads="1"/>
            </p:cNvSpPr>
            <p:nvPr/>
          </p:nvSpPr>
          <p:spPr bwMode="auto">
            <a:xfrm>
              <a:off x="373" y="556"/>
              <a:ext cx="3275" cy="556"/>
            </a:xfrm>
            <a:prstGeom prst="rect">
              <a:avLst/>
            </a:prstGeom>
            <a:noFill/>
            <a:ln w="9525">
              <a:noFill/>
              <a:miter lim="800000"/>
              <a:headEnd/>
              <a:tailEnd/>
            </a:ln>
            <a:effectLst/>
          </p:spPr>
          <p:txBody>
            <a:bodyPr/>
            <a:lstStyle/>
            <a:p>
              <a:r>
                <a:rPr lang="pl-PL" sz="1400" b="1" dirty="0">
                  <a:latin typeface="Times New Roman" charset="0"/>
                  <a:cs typeface="Times New Roman" charset="0"/>
                </a:rPr>
                <a:t>Wyraźnie podwyższony, ekspansywny, lub drażliwy nastrój w ciągu ostatniego tygodnia (lub krócej jeśli był właściwie leczony)</a:t>
              </a:r>
              <a:endParaRPr lang="pl-PL" sz="1200" b="1" dirty="0">
                <a:latin typeface="Times New Roman" charset="0"/>
                <a:cs typeface="Times New Roman" charset="0"/>
              </a:endParaRPr>
            </a:p>
            <a:p>
              <a:pPr eaLnBrk="0" hangingPunct="0"/>
              <a:endParaRPr lang="pl-PL" sz="2400" b="1" dirty="0">
                <a:latin typeface="Times New Roman" charset="0"/>
              </a:endParaRPr>
            </a:p>
          </p:txBody>
        </p:sp>
        <p:sp>
          <p:nvSpPr>
            <p:cNvPr id="135173" name="Rectangle 5"/>
            <p:cNvSpPr>
              <a:spLocks noChangeArrowheads="1"/>
            </p:cNvSpPr>
            <p:nvPr/>
          </p:nvSpPr>
          <p:spPr bwMode="auto">
            <a:xfrm>
              <a:off x="3648" y="556"/>
              <a:ext cx="288" cy="556"/>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74" name="Rectangle 6"/>
            <p:cNvSpPr>
              <a:spLocks noChangeArrowheads="1"/>
            </p:cNvSpPr>
            <p:nvPr/>
          </p:nvSpPr>
          <p:spPr bwMode="auto">
            <a:xfrm>
              <a:off x="3936" y="556"/>
              <a:ext cx="288" cy="556"/>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75" name="Rectangle 7"/>
            <p:cNvSpPr>
              <a:spLocks noChangeArrowheads="1"/>
            </p:cNvSpPr>
            <p:nvPr/>
          </p:nvSpPr>
          <p:spPr bwMode="auto">
            <a:xfrm>
              <a:off x="28" y="1112"/>
              <a:ext cx="345" cy="422"/>
            </a:xfrm>
            <a:prstGeom prst="rect">
              <a:avLst/>
            </a:prstGeom>
            <a:noFill/>
            <a:ln w="9525">
              <a:noFill/>
              <a:miter lim="800000"/>
              <a:headEnd/>
              <a:tailEnd/>
            </a:ln>
            <a:effectLst/>
          </p:spPr>
          <p:txBody>
            <a:bodyPr/>
            <a:lstStyle/>
            <a:p>
              <a:r>
                <a:rPr lang="pl-PL" sz="1200" b="1">
                  <a:latin typeface="Times New Roman" charset="0"/>
                  <a:cs typeface="Times New Roman" charset="0"/>
                </a:rPr>
                <a:t> </a:t>
              </a:r>
            </a:p>
            <a:p>
              <a:pPr eaLnBrk="0" hangingPunct="0"/>
              <a:endParaRPr lang="pl-PL" sz="2400" b="1">
                <a:latin typeface="Times New Roman" charset="0"/>
              </a:endParaRPr>
            </a:p>
          </p:txBody>
        </p:sp>
        <p:sp>
          <p:nvSpPr>
            <p:cNvPr id="135176" name="Rectangle 8"/>
            <p:cNvSpPr>
              <a:spLocks noChangeArrowheads="1"/>
            </p:cNvSpPr>
            <p:nvPr/>
          </p:nvSpPr>
          <p:spPr bwMode="auto">
            <a:xfrm>
              <a:off x="373" y="1112"/>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W ciągu tego tygodnia przez większość czasu pacjent:</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77" name="Rectangle 9"/>
            <p:cNvSpPr>
              <a:spLocks noChangeArrowheads="1"/>
            </p:cNvSpPr>
            <p:nvPr/>
          </p:nvSpPr>
          <p:spPr bwMode="auto">
            <a:xfrm>
              <a:off x="3648" y="1112"/>
              <a:ext cx="288" cy="422"/>
            </a:xfrm>
            <a:prstGeom prst="rect">
              <a:avLst/>
            </a:prstGeom>
            <a:noFill/>
            <a:ln w="9525">
              <a:noFill/>
              <a:miter lim="800000"/>
              <a:headEnd/>
              <a:tailEnd/>
            </a:ln>
            <a:effectLst/>
          </p:spPr>
          <p:txBody>
            <a:bodyPr/>
            <a:lstStyle/>
            <a:p>
              <a:r>
                <a:rPr lang="pl-PL" sz="1200" b="1">
                  <a:latin typeface="Times New Roman" charset="0"/>
                  <a:cs typeface="Times New Roman" charset="0"/>
                </a:rPr>
                <a:t> </a:t>
              </a:r>
            </a:p>
            <a:p>
              <a:pPr eaLnBrk="0" hangingPunct="0"/>
              <a:endParaRPr lang="pl-PL" sz="2400" b="1">
                <a:latin typeface="Times New Roman" charset="0"/>
              </a:endParaRPr>
            </a:p>
          </p:txBody>
        </p:sp>
        <p:sp>
          <p:nvSpPr>
            <p:cNvPr id="135178" name="Rectangle 10"/>
            <p:cNvSpPr>
              <a:spLocks noChangeArrowheads="1"/>
            </p:cNvSpPr>
            <p:nvPr/>
          </p:nvSpPr>
          <p:spPr bwMode="auto">
            <a:xfrm>
              <a:off x="3936" y="1112"/>
              <a:ext cx="288" cy="422"/>
            </a:xfrm>
            <a:prstGeom prst="rect">
              <a:avLst/>
            </a:prstGeom>
            <a:noFill/>
            <a:ln w="9525">
              <a:noFill/>
              <a:miter lim="800000"/>
              <a:headEnd/>
              <a:tailEnd/>
            </a:ln>
            <a:effectLst/>
          </p:spPr>
          <p:txBody>
            <a:bodyPr/>
            <a:lstStyle/>
            <a:p>
              <a:r>
                <a:rPr lang="pl-PL" sz="1200" b="1">
                  <a:latin typeface="Times New Roman" charset="0"/>
                  <a:cs typeface="Times New Roman" charset="0"/>
                </a:rPr>
                <a:t> </a:t>
              </a:r>
            </a:p>
            <a:p>
              <a:pPr eaLnBrk="0" hangingPunct="0"/>
              <a:endParaRPr lang="pl-PL" sz="2400" b="1">
                <a:latin typeface="Times New Roman" charset="0"/>
              </a:endParaRPr>
            </a:p>
          </p:txBody>
        </p:sp>
        <p:sp>
          <p:nvSpPr>
            <p:cNvPr id="135179" name="Rectangle 11"/>
            <p:cNvSpPr>
              <a:spLocks noChangeArrowheads="1"/>
            </p:cNvSpPr>
            <p:nvPr/>
          </p:nvSpPr>
          <p:spPr bwMode="auto">
            <a:xfrm>
              <a:off x="28" y="1534"/>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Cb1</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0" name="Rectangle 12"/>
            <p:cNvSpPr>
              <a:spLocks noChangeArrowheads="1"/>
            </p:cNvSpPr>
            <p:nvPr/>
          </p:nvSpPr>
          <p:spPr bwMode="auto">
            <a:xfrm>
              <a:off x="373" y="1534"/>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Był wielkościowy</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1" name="Rectangle 13"/>
            <p:cNvSpPr>
              <a:spLocks noChangeArrowheads="1"/>
            </p:cNvSpPr>
            <p:nvPr/>
          </p:nvSpPr>
          <p:spPr bwMode="auto">
            <a:xfrm>
              <a:off x="3648" y="1534"/>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2" name="Rectangle 14"/>
            <p:cNvSpPr>
              <a:spLocks noChangeArrowheads="1"/>
            </p:cNvSpPr>
            <p:nvPr/>
          </p:nvSpPr>
          <p:spPr bwMode="auto">
            <a:xfrm>
              <a:off x="3936" y="1534"/>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3" name="Rectangle 15"/>
            <p:cNvSpPr>
              <a:spLocks noChangeArrowheads="1"/>
            </p:cNvSpPr>
            <p:nvPr/>
          </p:nvSpPr>
          <p:spPr bwMode="auto">
            <a:xfrm>
              <a:off x="28" y="1956"/>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Cb2</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4" name="Rectangle 16"/>
            <p:cNvSpPr>
              <a:spLocks noChangeArrowheads="1"/>
            </p:cNvSpPr>
            <p:nvPr/>
          </p:nvSpPr>
          <p:spPr bwMode="auto">
            <a:xfrm>
              <a:off x="373" y="1956"/>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Miał zmniejszoną potrzebę snu</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5" name="Rectangle 17"/>
            <p:cNvSpPr>
              <a:spLocks noChangeArrowheads="1"/>
            </p:cNvSpPr>
            <p:nvPr/>
          </p:nvSpPr>
          <p:spPr bwMode="auto">
            <a:xfrm>
              <a:off x="3648" y="1956"/>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6" name="Rectangle 18"/>
            <p:cNvSpPr>
              <a:spLocks noChangeArrowheads="1"/>
            </p:cNvSpPr>
            <p:nvPr/>
          </p:nvSpPr>
          <p:spPr bwMode="auto">
            <a:xfrm>
              <a:off x="3936" y="1956"/>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7" name="Rectangle 19"/>
            <p:cNvSpPr>
              <a:spLocks noChangeArrowheads="1"/>
            </p:cNvSpPr>
            <p:nvPr/>
          </p:nvSpPr>
          <p:spPr bwMode="auto">
            <a:xfrm>
              <a:off x="28" y="2378"/>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Cb3</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8" name="Rectangle 20"/>
            <p:cNvSpPr>
              <a:spLocks noChangeArrowheads="1"/>
            </p:cNvSpPr>
            <p:nvPr/>
          </p:nvSpPr>
          <p:spPr bwMode="auto">
            <a:xfrm>
              <a:off x="373" y="2378"/>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Prezentował natłok mowy</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89" name="Rectangle 21"/>
            <p:cNvSpPr>
              <a:spLocks noChangeArrowheads="1"/>
            </p:cNvSpPr>
            <p:nvPr/>
          </p:nvSpPr>
          <p:spPr bwMode="auto">
            <a:xfrm>
              <a:off x="3648" y="2378"/>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0" name="Rectangle 22"/>
            <p:cNvSpPr>
              <a:spLocks noChangeArrowheads="1"/>
            </p:cNvSpPr>
            <p:nvPr/>
          </p:nvSpPr>
          <p:spPr bwMode="auto">
            <a:xfrm>
              <a:off x="3936" y="2378"/>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1" name="Rectangle 23"/>
            <p:cNvSpPr>
              <a:spLocks noChangeArrowheads="1"/>
            </p:cNvSpPr>
            <p:nvPr/>
          </p:nvSpPr>
          <p:spPr bwMode="auto">
            <a:xfrm>
              <a:off x="28" y="2800"/>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Cb4</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2" name="Rectangle 24"/>
            <p:cNvSpPr>
              <a:spLocks noChangeArrowheads="1"/>
            </p:cNvSpPr>
            <p:nvPr/>
          </p:nvSpPr>
          <p:spPr bwMode="auto">
            <a:xfrm>
              <a:off x="373" y="2800"/>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Miał gonitwę myśli</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3" name="Rectangle 25"/>
            <p:cNvSpPr>
              <a:spLocks noChangeArrowheads="1"/>
            </p:cNvSpPr>
            <p:nvPr/>
          </p:nvSpPr>
          <p:spPr bwMode="auto">
            <a:xfrm>
              <a:off x="3648" y="2800"/>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4" name="Rectangle 26"/>
            <p:cNvSpPr>
              <a:spLocks noChangeArrowheads="1"/>
            </p:cNvSpPr>
            <p:nvPr/>
          </p:nvSpPr>
          <p:spPr bwMode="auto">
            <a:xfrm>
              <a:off x="3936" y="2800"/>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5" name="Rectangle 27"/>
            <p:cNvSpPr>
              <a:spLocks noChangeArrowheads="1"/>
            </p:cNvSpPr>
            <p:nvPr/>
          </p:nvSpPr>
          <p:spPr bwMode="auto">
            <a:xfrm>
              <a:off x="28" y="3222"/>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Cb5</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6" name="Rectangle 28"/>
            <p:cNvSpPr>
              <a:spLocks noChangeArrowheads="1"/>
            </p:cNvSpPr>
            <p:nvPr/>
          </p:nvSpPr>
          <p:spPr bwMode="auto">
            <a:xfrm>
              <a:off x="373" y="3222"/>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Jego uwaga łatwo ulegała rozproszeniu</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7" name="Rectangle 29"/>
            <p:cNvSpPr>
              <a:spLocks noChangeArrowheads="1"/>
            </p:cNvSpPr>
            <p:nvPr/>
          </p:nvSpPr>
          <p:spPr bwMode="auto">
            <a:xfrm>
              <a:off x="3648" y="3222"/>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8" name="Rectangle 30"/>
            <p:cNvSpPr>
              <a:spLocks noChangeArrowheads="1"/>
            </p:cNvSpPr>
            <p:nvPr/>
          </p:nvSpPr>
          <p:spPr bwMode="auto">
            <a:xfrm>
              <a:off x="3936" y="3222"/>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199" name="Rectangle 31"/>
            <p:cNvSpPr>
              <a:spLocks noChangeArrowheads="1"/>
            </p:cNvSpPr>
            <p:nvPr/>
          </p:nvSpPr>
          <p:spPr bwMode="auto">
            <a:xfrm>
              <a:off x="28" y="3644"/>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Cb6</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0" name="Rectangle 32"/>
            <p:cNvSpPr>
              <a:spLocks noChangeArrowheads="1"/>
            </p:cNvSpPr>
            <p:nvPr/>
          </p:nvSpPr>
          <p:spPr bwMode="auto">
            <a:xfrm>
              <a:off x="373" y="3644"/>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Prezentował wzmożoną aktywność lub pobudzenie ruchowe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1" name="Rectangle 33"/>
            <p:cNvSpPr>
              <a:spLocks noChangeArrowheads="1"/>
            </p:cNvSpPr>
            <p:nvPr/>
          </p:nvSpPr>
          <p:spPr bwMode="auto">
            <a:xfrm>
              <a:off x="3648" y="3644"/>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2" name="Rectangle 34"/>
            <p:cNvSpPr>
              <a:spLocks noChangeArrowheads="1"/>
            </p:cNvSpPr>
            <p:nvPr/>
          </p:nvSpPr>
          <p:spPr bwMode="auto">
            <a:xfrm>
              <a:off x="3936" y="3644"/>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3" name="Rectangle 35"/>
            <p:cNvSpPr>
              <a:spLocks noChangeArrowheads="1"/>
            </p:cNvSpPr>
            <p:nvPr/>
          </p:nvSpPr>
          <p:spPr bwMode="auto">
            <a:xfrm>
              <a:off x="28" y="4066"/>
              <a:ext cx="345" cy="556"/>
            </a:xfrm>
            <a:prstGeom prst="rect">
              <a:avLst/>
            </a:prstGeom>
            <a:noFill/>
            <a:ln w="9525">
              <a:noFill/>
              <a:miter lim="800000"/>
              <a:headEnd/>
              <a:tailEnd/>
            </a:ln>
            <a:effectLst/>
          </p:spPr>
          <p:txBody>
            <a:bodyPr/>
            <a:lstStyle/>
            <a:p>
              <a:r>
                <a:rPr lang="pl-PL" sz="1400" b="1">
                  <a:latin typeface="Times New Roman" charset="0"/>
                  <a:cs typeface="Times New Roman" charset="0"/>
                </a:rPr>
                <a:t>Cb7</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4" name="Rectangle 36"/>
            <p:cNvSpPr>
              <a:spLocks noChangeArrowheads="1"/>
            </p:cNvSpPr>
            <p:nvPr/>
          </p:nvSpPr>
          <p:spPr bwMode="auto">
            <a:xfrm>
              <a:off x="373" y="4066"/>
              <a:ext cx="3275" cy="556"/>
            </a:xfrm>
            <a:prstGeom prst="rect">
              <a:avLst/>
            </a:prstGeom>
            <a:noFill/>
            <a:ln w="9525">
              <a:noFill/>
              <a:miter lim="800000"/>
              <a:headEnd/>
              <a:tailEnd/>
            </a:ln>
            <a:effectLst/>
          </p:spPr>
          <p:txBody>
            <a:bodyPr/>
            <a:lstStyle/>
            <a:p>
              <a:r>
                <a:rPr lang="pl-PL" sz="1400" b="1">
                  <a:latin typeface="Times New Roman" charset="0"/>
                  <a:cs typeface="Times New Roman" charset="0"/>
                </a:rPr>
                <a:t>Był nadmiernie aktywny w przyjemnych czynnościach, jeśli nawet wiązały się on ze znacznym ryzykiem</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5" name="Rectangle 37"/>
            <p:cNvSpPr>
              <a:spLocks noChangeArrowheads="1"/>
            </p:cNvSpPr>
            <p:nvPr/>
          </p:nvSpPr>
          <p:spPr bwMode="auto">
            <a:xfrm>
              <a:off x="3648" y="4066"/>
              <a:ext cx="288" cy="556"/>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6" name="Rectangle 38"/>
            <p:cNvSpPr>
              <a:spLocks noChangeArrowheads="1"/>
            </p:cNvSpPr>
            <p:nvPr/>
          </p:nvSpPr>
          <p:spPr bwMode="auto">
            <a:xfrm>
              <a:off x="3936" y="4066"/>
              <a:ext cx="288" cy="556"/>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7" name="Rectangle 39"/>
            <p:cNvSpPr>
              <a:spLocks noChangeArrowheads="1"/>
            </p:cNvSpPr>
            <p:nvPr/>
          </p:nvSpPr>
          <p:spPr bwMode="auto">
            <a:xfrm>
              <a:off x="28" y="4622"/>
              <a:ext cx="345" cy="422"/>
            </a:xfrm>
            <a:prstGeom prst="rect">
              <a:avLst/>
            </a:prstGeom>
            <a:noFill/>
            <a:ln w="9525">
              <a:noFill/>
              <a:miter lim="800000"/>
              <a:headEnd/>
              <a:tailEnd/>
            </a:ln>
            <a:effectLst/>
          </p:spPr>
          <p:txBody>
            <a:bodyPr/>
            <a:lstStyle/>
            <a:p>
              <a:r>
                <a:rPr lang="pl-PL" sz="1400" b="1">
                  <a:latin typeface="Times New Roman" charset="0"/>
                  <a:cs typeface="Times New Roman" charset="0"/>
                </a:rPr>
                <a:t>Cc</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8" name="Rectangle 40"/>
            <p:cNvSpPr>
              <a:spLocks noChangeArrowheads="1"/>
            </p:cNvSpPr>
            <p:nvPr/>
          </p:nvSpPr>
          <p:spPr bwMode="auto">
            <a:xfrm>
              <a:off x="373" y="4622"/>
              <a:ext cx="3275" cy="422"/>
            </a:xfrm>
            <a:prstGeom prst="rect">
              <a:avLst/>
            </a:prstGeom>
            <a:noFill/>
            <a:ln w="9525">
              <a:noFill/>
              <a:miter lim="800000"/>
              <a:headEnd/>
              <a:tailEnd/>
            </a:ln>
            <a:effectLst/>
          </p:spPr>
          <p:txBody>
            <a:bodyPr/>
            <a:lstStyle/>
            <a:p>
              <a:r>
                <a:rPr lang="pl-PL" sz="1400" b="1">
                  <a:latin typeface="Times New Roman" charset="0"/>
                  <a:cs typeface="Times New Roman" charset="0"/>
                </a:rPr>
                <a:t>Jeśli Ca tak, i 3 razy tak na Cb to rozpoznaniem jest epizod manii</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09" name="Rectangle 41"/>
            <p:cNvSpPr>
              <a:spLocks noChangeArrowheads="1"/>
            </p:cNvSpPr>
            <p:nvPr/>
          </p:nvSpPr>
          <p:spPr bwMode="auto">
            <a:xfrm>
              <a:off x="3648" y="4622"/>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tak</a:t>
              </a:r>
              <a:endParaRPr lang="pl-PL" sz="1200" b="1">
                <a:latin typeface="Times New Roman" charset="0"/>
                <a:cs typeface="Times New Roman" charset="0"/>
              </a:endParaRPr>
            </a:p>
            <a:p>
              <a:pPr eaLnBrk="0" hangingPunct="0"/>
              <a:endParaRPr lang="pl-PL" sz="2400" b="1">
                <a:latin typeface="Times New Roman" charset="0"/>
              </a:endParaRPr>
            </a:p>
          </p:txBody>
        </p:sp>
        <p:sp>
          <p:nvSpPr>
            <p:cNvPr id="135210" name="Rectangle 42"/>
            <p:cNvSpPr>
              <a:spLocks noChangeArrowheads="1"/>
            </p:cNvSpPr>
            <p:nvPr/>
          </p:nvSpPr>
          <p:spPr bwMode="auto">
            <a:xfrm>
              <a:off x="3936" y="4622"/>
              <a:ext cx="288" cy="422"/>
            </a:xfrm>
            <a:prstGeom prst="rect">
              <a:avLst/>
            </a:prstGeom>
            <a:noFill/>
            <a:ln w="9525">
              <a:noFill/>
              <a:miter lim="800000"/>
              <a:headEnd/>
              <a:tailEnd/>
            </a:ln>
            <a:effectLst/>
          </p:spPr>
          <p:txBody>
            <a:bodyPr/>
            <a:lstStyle/>
            <a:p>
              <a:r>
                <a:rPr lang="pl-PL" sz="1400" b="1">
                  <a:latin typeface="Times New Roman" charset="0"/>
                  <a:cs typeface="Times New Roman" charset="0"/>
                </a:rPr>
                <a:t>nie</a:t>
              </a:r>
              <a:endParaRPr lang="pl-PL" sz="1200" b="1">
                <a:latin typeface="Times New Roman" charset="0"/>
                <a:cs typeface="Times New Roman" charset="0"/>
              </a:endParaRPr>
            </a:p>
            <a:p>
              <a:pPr eaLnBrk="0" hangingPunct="0"/>
              <a:endParaRPr lang="pl-PL" sz="2400" b="1">
                <a:latin typeface="Times New Roman" charset="0"/>
              </a:endParaRPr>
            </a:p>
          </p:txBody>
        </p:sp>
      </p:grpSp>
    </p:spTree>
    <p:extLst>
      <p:ext uri="{BB962C8B-B14F-4D97-AF65-F5344CB8AC3E}">
        <p14:creationId xmlns:p14="http://schemas.microsoft.com/office/powerpoint/2010/main" val="3684266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642938"/>
            <a:ext cx="8382000" cy="1069975"/>
          </a:xfrm>
        </p:spPr>
        <p:txBody>
          <a:bodyPr>
            <a:noAutofit/>
          </a:bodyPr>
          <a:lstStyle/>
          <a:p>
            <a:pPr fontAlgn="auto">
              <a:spcAft>
                <a:spcPts val="0"/>
              </a:spcAft>
              <a:defRPr/>
            </a:pPr>
            <a:r>
              <a:rPr lang="pl-PL" sz="2400" dirty="0" smtClean="0"/>
              <a:t>Kryteria i problemy  diagnostyczne manii z cechami psychotycznymi wg DSM-IV</a:t>
            </a:r>
            <a:endParaRPr lang="pl-PL" sz="2400" dirty="0"/>
          </a:p>
        </p:txBody>
      </p:sp>
      <p:sp>
        <p:nvSpPr>
          <p:cNvPr id="4" name="Symbol zastępczy tekstu 3"/>
          <p:cNvSpPr>
            <a:spLocks noGrp="1"/>
          </p:cNvSpPr>
          <p:nvPr>
            <p:ph type="body" idx="1"/>
          </p:nvPr>
        </p:nvSpPr>
        <p:spPr/>
        <p:txBody>
          <a:bodyPr/>
          <a:lstStyle/>
          <a:p>
            <a:pPr fontAlgn="auto">
              <a:spcAft>
                <a:spcPts val="0"/>
              </a:spcAft>
              <a:buClr>
                <a:schemeClr val="accent3"/>
              </a:buClr>
              <a:buFont typeface="Georgia"/>
              <a:buNone/>
              <a:defRPr/>
            </a:pPr>
            <a:r>
              <a:rPr lang="pl-PL" sz="2000" dirty="0" smtClean="0"/>
              <a:t>Kryteria diagnostyczne</a:t>
            </a:r>
            <a:endParaRPr lang="pl-PL" sz="2000" dirty="0"/>
          </a:p>
        </p:txBody>
      </p:sp>
      <p:sp>
        <p:nvSpPr>
          <p:cNvPr id="15365" name="Symbol zastępczy zawartości 2"/>
          <p:cNvSpPr>
            <a:spLocks noGrp="1"/>
          </p:cNvSpPr>
          <p:nvPr>
            <p:ph sz="half" idx="2"/>
          </p:nvPr>
        </p:nvSpPr>
        <p:spPr/>
        <p:txBody>
          <a:bodyPr/>
          <a:lstStyle/>
          <a:p>
            <a:r>
              <a:rPr lang="pl-PL" sz="2000" dirty="0" smtClean="0"/>
              <a:t>Rozpoznanie manii  ze współistniejącymi w czasie jej trwania urojeniami / halucynacjami </a:t>
            </a:r>
          </a:p>
          <a:p>
            <a:pPr lvl="1"/>
            <a:r>
              <a:rPr lang="pl-PL" sz="1800" dirty="0" smtClean="0"/>
              <a:t>Kongruentnymi</a:t>
            </a:r>
          </a:p>
          <a:p>
            <a:pPr lvl="1"/>
            <a:r>
              <a:rPr lang="pl-PL" sz="1800" dirty="0" smtClean="0"/>
              <a:t>Nie kongruentnymi z nastrojem</a:t>
            </a:r>
          </a:p>
          <a:p>
            <a:pPr lvl="1"/>
            <a:endParaRPr lang="pl-PL" sz="1800" dirty="0" smtClean="0"/>
          </a:p>
        </p:txBody>
      </p:sp>
      <p:sp>
        <p:nvSpPr>
          <p:cNvPr id="5" name="Symbol zastępczy tekstu 4"/>
          <p:cNvSpPr>
            <a:spLocks noGrp="1"/>
          </p:cNvSpPr>
          <p:nvPr>
            <p:ph type="body" sz="quarter" idx="3"/>
          </p:nvPr>
        </p:nvSpPr>
        <p:spPr/>
        <p:txBody>
          <a:bodyPr/>
          <a:lstStyle/>
          <a:p>
            <a:pPr fontAlgn="auto">
              <a:spcAft>
                <a:spcPts val="0"/>
              </a:spcAft>
              <a:buClr>
                <a:schemeClr val="accent3"/>
              </a:buClr>
              <a:buFont typeface="Georgia"/>
              <a:buNone/>
              <a:defRPr/>
            </a:pPr>
            <a:r>
              <a:rPr lang="pl-PL" sz="2000" dirty="0" smtClean="0"/>
              <a:t>Problemy diagnostyczne</a:t>
            </a:r>
            <a:endParaRPr lang="pl-PL" sz="2000" dirty="0"/>
          </a:p>
        </p:txBody>
      </p:sp>
      <p:sp>
        <p:nvSpPr>
          <p:cNvPr id="15366" name="Symbol zastępczy zawartości 5"/>
          <p:cNvSpPr>
            <a:spLocks noGrp="1"/>
          </p:cNvSpPr>
          <p:nvPr>
            <p:ph sz="quarter" idx="4"/>
          </p:nvPr>
        </p:nvSpPr>
        <p:spPr/>
        <p:txBody>
          <a:bodyPr>
            <a:normAutofit fontScale="92500" lnSpcReduction="20000"/>
          </a:bodyPr>
          <a:lstStyle/>
          <a:p>
            <a:r>
              <a:rPr lang="pl-PL" sz="2000" dirty="0" smtClean="0"/>
              <a:t>Mania psychotyczna może wystąpić w każdym  epizodzie manii</a:t>
            </a:r>
          </a:p>
          <a:p>
            <a:r>
              <a:rPr lang="pl-PL" sz="2000" dirty="0" smtClean="0"/>
              <a:t>Występuje częściej niż wydaje się większości psychiatrów</a:t>
            </a:r>
          </a:p>
          <a:p>
            <a:r>
              <a:rPr lang="pl-PL" sz="2000" dirty="0" smtClean="0"/>
              <a:t>Czy mania  psychotyczna jest postacią ciężkiej manii czy odrębnym zaburzeniem </a:t>
            </a:r>
          </a:p>
        </p:txBody>
      </p:sp>
      <p:sp>
        <p:nvSpPr>
          <p:cNvPr id="7" name="Symbol zastępczy stopki 6"/>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41470212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Student muzyki </a:t>
            </a:r>
            <a:endParaRPr lang="pl-PL" dirty="0"/>
          </a:p>
        </p:txBody>
      </p:sp>
      <p:sp>
        <p:nvSpPr>
          <p:cNvPr id="3" name="Symbol zastępczy zawartości 2"/>
          <p:cNvSpPr>
            <a:spLocks noGrp="1"/>
          </p:cNvSpPr>
          <p:nvPr>
            <p:ph sz="half" idx="1"/>
          </p:nvPr>
        </p:nvSpPr>
        <p:spPr/>
        <p:txBody>
          <a:bodyPr>
            <a:noAutofit/>
          </a:bodyPr>
          <a:lstStyle/>
          <a:p>
            <a:r>
              <a:rPr kumimoji="1" lang="pl-PL" sz="1600" dirty="0">
                <a:latin typeface="Comic Sans MS" pitchFamily="66" charset="0"/>
              </a:rPr>
              <a:t>19 letni, bardzo uzdolniony student muzyki, w trakcie nauki z niewiadomych przyczyn zachorował, czuł się osamotniony i nieswojo. </a:t>
            </a:r>
          </a:p>
          <a:p>
            <a:r>
              <a:rPr kumimoji="1" lang="pl-PL" sz="1600" dirty="0">
                <a:latin typeface="Comic Sans MS" pitchFamily="66" charset="0"/>
              </a:rPr>
              <a:t>Ze wszystkich planów, które dotąd snuł rezygnował. </a:t>
            </a:r>
          </a:p>
          <a:p>
            <a:r>
              <a:rPr kumimoji="1" lang="pl-PL" sz="1600" dirty="0">
                <a:latin typeface="Comic Sans MS" pitchFamily="66" charset="0"/>
              </a:rPr>
              <a:t>Podczas pobytu w Monachium miał wrażenie, że ludzie na ulicy chcieli mu coś powiedzieć. Przy sąsiednim stole w pubie, słyszał natarczywe uwagi, na które odpowiadał agresywnie. </a:t>
            </a:r>
          </a:p>
          <a:p>
            <a:r>
              <a:rPr kumimoji="1" lang="pl-PL" sz="1600" dirty="0">
                <a:latin typeface="Comic Sans MS" pitchFamily="66" charset="0"/>
              </a:rPr>
              <a:t>Słyszał również wyraźne głosy studentów, którzy wołali go w drzwiach. </a:t>
            </a:r>
          </a:p>
        </p:txBody>
      </p:sp>
      <p:sp>
        <p:nvSpPr>
          <p:cNvPr id="4" name="Symbol zastępczy zawartości 3"/>
          <p:cNvSpPr>
            <a:spLocks noGrp="1"/>
          </p:cNvSpPr>
          <p:nvPr>
            <p:ph sz="half" idx="2"/>
          </p:nvPr>
        </p:nvSpPr>
        <p:spPr/>
        <p:txBody>
          <a:bodyPr>
            <a:normAutofit fontScale="62500" lnSpcReduction="20000"/>
          </a:bodyPr>
          <a:lstStyle/>
          <a:p>
            <a:r>
              <a:rPr kumimoji="1" lang="pl-PL" sz="2200" dirty="0">
                <a:latin typeface="Comic Sans MS" pitchFamily="66" charset="0"/>
              </a:rPr>
              <a:t>Pospiesznie opuścił Monachium zachowując dużą ostrożność, ponieważ obawiał się że mogą oni go śledzić. </a:t>
            </a:r>
          </a:p>
          <a:p>
            <a:r>
              <a:rPr kumimoji="1" lang="pl-PL" sz="2200" dirty="0">
                <a:latin typeface="Comic Sans MS" pitchFamily="66" charset="0"/>
              </a:rPr>
              <a:t>Od tego momentu słyszał ludzi na ulicy</a:t>
            </a:r>
            <a:r>
              <a:rPr kumimoji="1" lang="pl-PL" sz="2200" dirty="0" smtClean="0">
                <a:latin typeface="Comic Sans MS" pitchFamily="66" charset="0"/>
              </a:rPr>
              <a:t>, którzy </a:t>
            </a:r>
            <a:r>
              <a:rPr kumimoji="1" lang="pl-PL" sz="2200" dirty="0">
                <a:latin typeface="Comic Sans MS" pitchFamily="66" charset="0"/>
              </a:rPr>
              <a:t>grożą mu śmiercią, lub chcą podpalić jego dom. </a:t>
            </a:r>
            <a:endParaRPr kumimoji="1" lang="pl-PL" sz="2200" dirty="0" smtClean="0">
              <a:latin typeface="Comic Sans MS" pitchFamily="66" charset="0"/>
            </a:endParaRPr>
          </a:p>
          <a:p>
            <a:pPr>
              <a:spcBef>
                <a:spcPct val="50000"/>
              </a:spcBef>
            </a:pPr>
            <a:r>
              <a:rPr kumimoji="1" lang="pl-PL" sz="2200" dirty="0">
                <a:latin typeface="Comic Sans MS" pitchFamily="66" charset="0"/>
              </a:rPr>
              <a:t>Po około 6 miesiącach poczuł się lepiej był spokojny, energiczny, wesoły, zaczął dużo mówić, komponować i wszystko poddawać krytyce. </a:t>
            </a:r>
          </a:p>
          <a:p>
            <a:pPr>
              <a:spcBef>
                <a:spcPct val="50000"/>
              </a:spcBef>
            </a:pPr>
            <a:r>
              <a:rPr kumimoji="1" lang="pl-PL" sz="2200" dirty="0">
                <a:latin typeface="Comic Sans MS" pitchFamily="66" charset="0"/>
              </a:rPr>
              <a:t>Snuł wielkie plany nie podporządkowując się swojemu nauczycielowi. </a:t>
            </a:r>
          </a:p>
          <a:p>
            <a:pPr>
              <a:spcBef>
                <a:spcPct val="50000"/>
              </a:spcBef>
            </a:pPr>
            <a:r>
              <a:rPr kumimoji="1" lang="pl-PL" sz="2200" dirty="0">
                <a:latin typeface="Comic Sans MS" pitchFamily="66" charset="0"/>
              </a:rPr>
              <a:t>W tym czasie wciąż słyszał głosy i rozpoznawał w nich szepty wielkich mistrzów. </a:t>
            </a:r>
          </a:p>
          <a:p>
            <a:pPr marL="0" indent="0">
              <a:buNone/>
            </a:pPr>
            <a:endParaRPr kumimoji="1" lang="pl-PL" dirty="0">
              <a:latin typeface="Comic Sans MS" pitchFamily="66" charset="0"/>
            </a:endParaRPr>
          </a:p>
        </p:txBody>
      </p:sp>
    </p:spTree>
    <p:extLst>
      <p:ext uri="{BB962C8B-B14F-4D97-AF65-F5344CB8AC3E}">
        <p14:creationId xmlns:p14="http://schemas.microsoft.com/office/powerpoint/2010/main" val="315776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c.d. </a:t>
            </a:r>
            <a:endParaRPr lang="pl-PL" dirty="0"/>
          </a:p>
        </p:txBody>
      </p:sp>
      <p:sp>
        <p:nvSpPr>
          <p:cNvPr id="3" name="Symbol zastępczy zawartości 2"/>
          <p:cNvSpPr>
            <a:spLocks noGrp="1"/>
          </p:cNvSpPr>
          <p:nvPr>
            <p:ph sz="half" idx="1"/>
          </p:nvPr>
        </p:nvSpPr>
        <p:spPr/>
        <p:txBody>
          <a:bodyPr>
            <a:normAutofit fontScale="85000" lnSpcReduction="10000"/>
          </a:bodyPr>
          <a:lstStyle/>
          <a:p>
            <a:pPr>
              <a:spcBef>
                <a:spcPct val="50000"/>
              </a:spcBef>
            </a:pPr>
            <a:r>
              <a:rPr kumimoji="1" lang="pl-PL" sz="1600" dirty="0">
                <a:latin typeface="Comic Sans MS" pitchFamily="66" charset="0"/>
              </a:rPr>
              <a:t>Po około 6 miesiącach poczuł się lepiej był spokojny, energiczny, wesoły, zaczął dużo mówić, komponować i wszystko poddawać krytyce. </a:t>
            </a:r>
          </a:p>
          <a:p>
            <a:pPr>
              <a:spcBef>
                <a:spcPct val="50000"/>
              </a:spcBef>
            </a:pPr>
            <a:r>
              <a:rPr kumimoji="1" lang="pl-PL" sz="1600" dirty="0">
                <a:latin typeface="Comic Sans MS" pitchFamily="66" charset="0"/>
              </a:rPr>
              <a:t>Snuł wielkie plany nie podporządkowując się swojemu nauczycielowi. </a:t>
            </a:r>
          </a:p>
          <a:p>
            <a:pPr>
              <a:spcBef>
                <a:spcPct val="50000"/>
              </a:spcBef>
            </a:pPr>
            <a:r>
              <a:rPr kumimoji="1" lang="pl-PL" sz="1600" dirty="0">
                <a:latin typeface="Comic Sans MS" pitchFamily="66" charset="0"/>
              </a:rPr>
              <a:t>W tym czasie wciąż słyszał głosy i rozpoznawał w nich szepty wielkich mistrzów. </a:t>
            </a:r>
          </a:p>
        </p:txBody>
      </p:sp>
      <p:sp>
        <p:nvSpPr>
          <p:cNvPr id="4" name="Symbol zastępczy zawartości 3"/>
          <p:cNvSpPr>
            <a:spLocks noGrp="1"/>
          </p:cNvSpPr>
          <p:nvPr>
            <p:ph sz="half" idx="2"/>
          </p:nvPr>
        </p:nvSpPr>
        <p:spPr/>
        <p:txBody>
          <a:bodyPr>
            <a:normAutofit fontScale="85000" lnSpcReduction="10000"/>
          </a:bodyPr>
          <a:lstStyle/>
          <a:p>
            <a:pPr>
              <a:spcBef>
                <a:spcPct val="50000"/>
              </a:spcBef>
            </a:pPr>
            <a:r>
              <a:rPr kumimoji="1" lang="pl-PL" dirty="0">
                <a:latin typeface="Comic Sans MS" pitchFamily="66" charset="0"/>
              </a:rPr>
              <a:t>Halucynacje wzrokowe znacznie się nasiliły. Widział postaci Beethovena, Goethego, którym złorzeczył. </a:t>
            </a:r>
          </a:p>
          <a:p>
            <a:pPr>
              <a:spcBef>
                <a:spcPct val="50000"/>
              </a:spcBef>
            </a:pPr>
            <a:r>
              <a:rPr kumimoji="1" lang="pl-PL" dirty="0">
                <a:latin typeface="Comic Sans MS" pitchFamily="66" charset="0"/>
              </a:rPr>
              <a:t>Widział także zamaskowanego mężczyznę i kobietę o idealnych kształtach, którzy unosili się w jego pokoju. </a:t>
            </a:r>
          </a:p>
          <a:p>
            <a:pPr>
              <a:spcBef>
                <a:spcPct val="50000"/>
              </a:spcBef>
            </a:pPr>
            <a:r>
              <a:rPr kumimoji="1" lang="pl-PL" dirty="0">
                <a:latin typeface="Comic Sans MS" pitchFamily="66" charset="0"/>
              </a:rPr>
              <a:t>Widywał blask kolorów, których część interpretował jako wypływające z jego geniuszu, a część jako pochwałę zmarłych. Rozpoznawał w sobie Mesjasza, który otwarcie potępiał prostytucję jednocześnie pragnąć być w idealnym związku z kobietą, studentką muzyki.</a:t>
            </a:r>
            <a:endParaRPr kumimoji="1" lang="pl-PL" dirty="0">
              <a:latin typeface="Arial Narrow" pitchFamily="34" charset="0"/>
            </a:endParaRPr>
          </a:p>
          <a:p>
            <a:pPr marL="0" indent="0">
              <a:buNone/>
            </a:pPr>
            <a:endParaRPr lang="pl-PL" dirty="0"/>
          </a:p>
        </p:txBody>
      </p:sp>
    </p:spTree>
    <p:extLst>
      <p:ext uri="{BB962C8B-B14F-4D97-AF65-F5344CB8AC3E}">
        <p14:creationId xmlns:p14="http://schemas.microsoft.com/office/powerpoint/2010/main" val="1426624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c.d. </a:t>
            </a:r>
            <a:endParaRPr lang="pl-PL" dirty="0"/>
          </a:p>
        </p:txBody>
      </p:sp>
      <p:sp>
        <p:nvSpPr>
          <p:cNvPr id="6" name="Symbol zastępczy zawartości 5"/>
          <p:cNvSpPr>
            <a:spLocks noGrp="1"/>
          </p:cNvSpPr>
          <p:nvPr>
            <p:ph idx="1"/>
          </p:nvPr>
        </p:nvSpPr>
        <p:spPr/>
        <p:txBody>
          <a:bodyPr>
            <a:normAutofit/>
          </a:bodyPr>
          <a:lstStyle/>
          <a:p>
            <a:pPr>
              <a:spcBef>
                <a:spcPct val="50000"/>
              </a:spcBef>
            </a:pPr>
            <a:r>
              <a:rPr kumimoji="1" lang="pl-PL" dirty="0">
                <a:latin typeface="Comic Sans MS" pitchFamily="66" charset="0"/>
              </a:rPr>
              <a:t>Twierdził że skomponował Wielką Pieśń Miłosną, z powodu której został umieszczony w szpitalu przez tych, którzy zazdrościli mu geniuszu. </a:t>
            </a:r>
          </a:p>
          <a:p>
            <a:pPr>
              <a:spcBef>
                <a:spcPct val="50000"/>
              </a:spcBef>
            </a:pPr>
            <a:r>
              <a:rPr kumimoji="1" lang="pl-PL" dirty="0">
                <a:latin typeface="Comic Sans MS" pitchFamily="66" charset="0"/>
              </a:rPr>
              <a:t>Pacjent był całkiem spokojny, podawał spójne informacje na swój temat. Był prawidłowo zorientowany co do czasu i miejsca, ale zdradzał się sądami o sobie. </a:t>
            </a:r>
          </a:p>
          <a:p>
            <a:pPr>
              <a:spcBef>
                <a:spcPct val="50000"/>
              </a:spcBef>
            </a:pPr>
            <a:r>
              <a:rPr kumimoji="1" lang="pl-PL" dirty="0">
                <a:latin typeface="Comic Sans MS" pitchFamily="66" charset="0"/>
              </a:rPr>
              <a:t>Personel szpitala brał za hipnotyzerów, którzy chcieli eksperymentować na nim. Nie uważał siebie za chorego, w najwyższym razie jako nieco nerwowego i niespokojnego. </a:t>
            </a:r>
          </a:p>
        </p:txBody>
      </p:sp>
    </p:spTree>
    <p:extLst>
      <p:ext uri="{BB962C8B-B14F-4D97-AF65-F5344CB8AC3E}">
        <p14:creationId xmlns:p14="http://schemas.microsoft.com/office/powerpoint/2010/main" val="3425177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Depresja psychotyczna</a:t>
            </a:r>
            <a:br>
              <a:rPr lang="pl-PL" dirty="0" smtClean="0"/>
            </a:br>
            <a:endParaRPr lang="pl-PL" dirty="0"/>
          </a:p>
        </p:txBody>
      </p:sp>
      <p:sp>
        <p:nvSpPr>
          <p:cNvPr id="4" name="Podtytuł 3"/>
          <p:cNvSpPr>
            <a:spLocks noGrp="1"/>
          </p:cNvSpPr>
          <p:nvPr>
            <p:ph type="subTitle" idx="1"/>
          </p:nvPr>
        </p:nvSpPr>
        <p:spPr/>
        <p:txBody>
          <a:bodyPr/>
          <a:lstStyle/>
          <a:p>
            <a:r>
              <a:rPr lang="pl-PL" dirty="0" smtClean="0"/>
              <a:t>Andrzej </a:t>
            </a:r>
            <a:r>
              <a:rPr lang="pl-PL" dirty="0" err="1" smtClean="0"/>
              <a:t>Czernikiewicz</a:t>
            </a:r>
            <a:r>
              <a:rPr lang="pl-PL" dirty="0" smtClean="0"/>
              <a:t> </a:t>
            </a:r>
            <a:endParaRPr lang="pl-PL" dirty="0"/>
          </a:p>
        </p:txBody>
      </p:sp>
    </p:spTree>
    <p:extLst>
      <p:ext uri="{BB962C8B-B14F-4D97-AF65-F5344CB8AC3E}">
        <p14:creationId xmlns:p14="http://schemas.microsoft.com/office/powerpoint/2010/main" val="928892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smtClean="0"/>
              <a:t>Francisco de Goya</a:t>
            </a:r>
            <a:br>
              <a:rPr lang="pl-PL" dirty="0" smtClean="0"/>
            </a:br>
            <a:r>
              <a:rPr lang="pl-PL" dirty="0" smtClean="0"/>
              <a:t>czyli tajemnicza choroba</a:t>
            </a:r>
            <a:endParaRPr lang="pl-PL" dirty="0"/>
          </a:p>
        </p:txBody>
      </p:sp>
      <p:sp>
        <p:nvSpPr>
          <p:cNvPr id="6" name="Symbol zastępczy stopki 5"/>
          <p:cNvSpPr>
            <a:spLocks noGrp="1"/>
          </p:cNvSpPr>
          <p:nvPr>
            <p:ph type="ftr" sz="quarter" idx="11"/>
          </p:nvPr>
        </p:nvSpPr>
        <p:spPr/>
        <p:txBody>
          <a:bodyPr/>
          <a:lstStyle/>
          <a:p>
            <a:r>
              <a:rPr lang="pl-PL" smtClean="0">
                <a:solidFill>
                  <a:srgbClr val="FFFFFF"/>
                </a:solidFill>
              </a:rPr>
              <a:t>Gdy rozum śpi budzą się upiory</a:t>
            </a:r>
            <a:endParaRPr lang="pl-PL">
              <a:solidFill>
                <a:srgbClr val="FFFFFF"/>
              </a:solidFill>
            </a:endParaRPr>
          </a:p>
        </p:txBody>
      </p:sp>
      <p:pic>
        <p:nvPicPr>
          <p:cNvPr id="14338" name="Picture 2"/>
          <p:cNvPicPr>
            <a:picLocks noChangeAspect="1" noChangeArrowheads="1"/>
          </p:cNvPicPr>
          <p:nvPr/>
        </p:nvPicPr>
        <p:blipFill>
          <a:blip r:embed="rId3" cstate="print"/>
          <a:srcRect/>
          <a:stretch>
            <a:fillRect/>
          </a:stretch>
        </p:blipFill>
        <p:spPr bwMode="auto">
          <a:xfrm>
            <a:off x="2166938" y="1571613"/>
            <a:ext cx="4810125" cy="4572031"/>
          </a:xfrm>
          <a:prstGeom prst="rect">
            <a:avLst/>
          </a:prstGeom>
          <a:noFill/>
          <a:ln w="9525">
            <a:noFill/>
            <a:miter lim="800000"/>
            <a:headEnd/>
            <a:tailEnd/>
          </a:ln>
          <a:effectLst/>
        </p:spPr>
      </p:pic>
    </p:spTree>
    <p:extLst>
      <p:ext uri="{BB962C8B-B14F-4D97-AF65-F5344CB8AC3E}">
        <p14:creationId xmlns:p14="http://schemas.microsoft.com/office/powerpoint/2010/main" val="3771089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7500" y="544513"/>
            <a:ext cx="8637588" cy="762000"/>
          </a:xfrm>
        </p:spPr>
        <p:txBody>
          <a:bodyPr/>
          <a:lstStyle/>
          <a:p>
            <a:r>
              <a:rPr lang="pl-PL"/>
              <a:t>Omamy zmysłowe</a:t>
            </a:r>
          </a:p>
        </p:txBody>
      </p:sp>
      <p:sp>
        <p:nvSpPr>
          <p:cNvPr id="7171" name="Rectangle 3"/>
          <p:cNvSpPr>
            <a:spLocks noGrp="1" noChangeArrowheads="1"/>
          </p:cNvSpPr>
          <p:nvPr>
            <p:ph idx="1"/>
          </p:nvPr>
        </p:nvSpPr>
        <p:spPr/>
        <p:txBody>
          <a:bodyPr>
            <a:normAutofit/>
          </a:bodyPr>
          <a:lstStyle/>
          <a:p>
            <a:pPr>
              <a:lnSpc>
                <a:spcPct val="90000"/>
              </a:lnSpc>
            </a:pPr>
            <a:r>
              <a:rPr lang="pl-PL" sz="2000">
                <a:cs typeface="Arial" pitchFamily="34" charset="0"/>
              </a:rPr>
              <a:t>#11: "widzę przed sobą tysiące myszy , które usiłują mnie atakować" - </a:t>
            </a:r>
            <a:r>
              <a:rPr lang="pl-PL" sz="2000" u="sng">
                <a:cs typeface="Arial" pitchFamily="34" charset="0"/>
              </a:rPr>
              <a:t>omam wzrokowy</a:t>
            </a:r>
            <a:endParaRPr lang="en-US" sz="2000">
              <a:cs typeface="Arial" pitchFamily="34" charset="0"/>
            </a:endParaRPr>
          </a:p>
          <a:p>
            <a:pPr>
              <a:lnSpc>
                <a:spcPct val="90000"/>
              </a:lnSpc>
            </a:pPr>
            <a:r>
              <a:rPr lang="pl-PL" sz="2000">
                <a:cs typeface="Arial" pitchFamily="34" charset="0"/>
              </a:rPr>
              <a:t>#12: "krem czekoladowy, który zjadłam był zatruty, miał smak kredy" - </a:t>
            </a:r>
            <a:r>
              <a:rPr lang="pl-PL" sz="2000" u="sng">
                <a:cs typeface="Arial" pitchFamily="34" charset="0"/>
              </a:rPr>
              <a:t>omam smakowy</a:t>
            </a:r>
            <a:endParaRPr lang="en-US" sz="2000">
              <a:cs typeface="Arial" pitchFamily="34" charset="0"/>
            </a:endParaRPr>
          </a:p>
          <a:p>
            <a:pPr>
              <a:lnSpc>
                <a:spcPct val="90000"/>
              </a:lnSpc>
            </a:pPr>
            <a:r>
              <a:rPr lang="pl-PL" sz="2000">
                <a:cs typeface="Arial" pitchFamily="34" charset="0"/>
              </a:rPr>
              <a:t>#13: "właśnie odkryłem małą dziurkę w ścianie, przez którą wpuszczany jest ten gaz, który czuję każdej nocy" - </a:t>
            </a:r>
            <a:r>
              <a:rPr lang="pl-PL" sz="2000" u="sng">
                <a:cs typeface="Arial" pitchFamily="34" charset="0"/>
              </a:rPr>
              <a:t>omam węchowy</a:t>
            </a:r>
            <a:endParaRPr lang="en-US" sz="2000">
              <a:cs typeface="Arial" pitchFamily="34" charset="0"/>
            </a:endParaRPr>
          </a:p>
          <a:p>
            <a:pPr>
              <a:lnSpc>
                <a:spcPct val="90000"/>
              </a:lnSpc>
            </a:pPr>
            <a:r>
              <a:rPr lang="pl-PL" sz="2000">
                <a:cs typeface="Arial" pitchFamily="34" charset="0"/>
              </a:rPr>
              <a:t>#14: "po pobycie w Peru nie mogę się uwolnić od wrażenia , że coś pełza pod moją skórą" - </a:t>
            </a:r>
            <a:r>
              <a:rPr lang="pl-PL" sz="2000" u="sng">
                <a:cs typeface="Arial" pitchFamily="34" charset="0"/>
              </a:rPr>
              <a:t>omam dotykowy</a:t>
            </a:r>
            <a:endParaRPr lang="en-US" sz="2000">
              <a:cs typeface="Arial" pitchFamily="34" charset="0"/>
            </a:endParaRPr>
          </a:p>
          <a:p>
            <a:pPr>
              <a:lnSpc>
                <a:spcPct val="90000"/>
              </a:lnSpc>
            </a:pPr>
            <a:r>
              <a:rPr lang="pl-PL" sz="2000">
                <a:cs typeface="Arial" pitchFamily="34" charset="0"/>
              </a:rPr>
              <a:t>#15: "w gardle zagnieździł się robak, który pozwala mi pić, ale uniemożliwia połykanie kęsów" - </a:t>
            </a:r>
            <a:r>
              <a:rPr lang="pl-PL" sz="2000" u="sng">
                <a:cs typeface="Arial" pitchFamily="34" charset="0"/>
              </a:rPr>
              <a:t>omam somatyczny</a:t>
            </a:r>
            <a:endParaRPr lang="en-US" sz="2000">
              <a:cs typeface="Arial" pitchFamily="34" charset="0"/>
            </a:endParaRPr>
          </a:p>
          <a:p>
            <a:pPr>
              <a:lnSpc>
                <a:spcPct val="90000"/>
              </a:lnSpc>
            </a:pPr>
            <a:r>
              <a:rPr lang="pl-PL" sz="2000">
                <a:cs typeface="Arial" pitchFamily="34" charset="0"/>
              </a:rPr>
              <a:t>#16: "słyszę głos Boga nakazujący mi poddawanie się codziennie kąpieli w benzynie, aby rozpuściły się moje grzechy" - </a:t>
            </a:r>
            <a:r>
              <a:rPr lang="pl-PL" sz="2000" u="sng">
                <a:cs typeface="Arial" pitchFamily="34" charset="0"/>
              </a:rPr>
              <a:t>omam słuchowy</a:t>
            </a:r>
            <a:endParaRPr lang="en-US" sz="2000">
              <a:cs typeface="Arial" pitchFamily="34" charset="0"/>
            </a:endParaRPr>
          </a:p>
          <a:p>
            <a:pPr>
              <a:lnSpc>
                <a:spcPct val="90000"/>
              </a:lnSpc>
            </a:pPr>
            <a:endParaRPr lang="pl-PL" sz="2000"/>
          </a:p>
        </p:txBody>
      </p:sp>
      <p:sp>
        <p:nvSpPr>
          <p:cNvPr id="4" name="Symbol zastępczy numeru slajdu 5"/>
          <p:cNvSpPr>
            <a:spLocks noGrp="1"/>
          </p:cNvSpPr>
          <p:nvPr>
            <p:ph type="sldNum" sz="quarter" idx="12"/>
          </p:nvPr>
        </p:nvSpPr>
        <p:spPr/>
        <p:txBody>
          <a:bodyPr/>
          <a:lstStyle/>
          <a:p>
            <a:fld id="{C41893D7-D90C-4508-9E73-B07DB097417F}" type="slidenum">
              <a:rPr lang="pl-PL"/>
              <a:pPr/>
              <a:t>4</a:t>
            </a:fld>
            <a:endParaRPr lang="pl-PL"/>
          </a:p>
        </p:txBody>
      </p:sp>
    </p:spTree>
    <p:extLst>
      <p:ext uri="{BB962C8B-B14F-4D97-AF65-F5344CB8AC3E}">
        <p14:creationId xmlns:p14="http://schemas.microsoft.com/office/powerpoint/2010/main" val="34707609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dissolv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dissolv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sz="3200" dirty="0" smtClean="0"/>
              <a:t>Kliniczne  „markery” depresji psychotycznej (</a:t>
            </a:r>
            <a:r>
              <a:rPr lang="pl-PL" sz="3200" dirty="0" err="1" smtClean="0"/>
              <a:t>vs</a:t>
            </a:r>
            <a:r>
              <a:rPr lang="pl-PL" sz="3200" dirty="0" smtClean="0"/>
              <a:t>. depresja </a:t>
            </a:r>
            <a:r>
              <a:rPr lang="pl-PL" sz="3200" dirty="0" err="1" smtClean="0"/>
              <a:t>niepsychotyczna</a:t>
            </a:r>
            <a:r>
              <a:rPr lang="pl-PL" sz="3200" dirty="0" smtClean="0"/>
              <a:t>)</a:t>
            </a:r>
            <a:endParaRPr lang="pl-PL" sz="3200" dirty="0"/>
          </a:p>
        </p:txBody>
      </p:sp>
      <p:sp>
        <p:nvSpPr>
          <p:cNvPr id="5" name="Symbol zastępczy tekstu 4"/>
          <p:cNvSpPr>
            <a:spLocks noGrp="1"/>
          </p:cNvSpPr>
          <p:nvPr>
            <p:ph type="body" idx="1"/>
          </p:nvPr>
        </p:nvSpPr>
        <p:spPr/>
        <p:txBody>
          <a:bodyPr/>
          <a:lstStyle/>
          <a:p>
            <a:r>
              <a:rPr lang="pl-PL" dirty="0" smtClean="0"/>
              <a:t>Cechy główne </a:t>
            </a:r>
            <a:endParaRPr lang="pl-PL" dirty="0"/>
          </a:p>
        </p:txBody>
      </p:sp>
      <p:sp>
        <p:nvSpPr>
          <p:cNvPr id="6" name="Symbol zastępczy zawartości 5"/>
          <p:cNvSpPr>
            <a:spLocks noGrp="1"/>
          </p:cNvSpPr>
          <p:nvPr>
            <p:ph sz="half" idx="2"/>
          </p:nvPr>
        </p:nvSpPr>
        <p:spPr/>
        <p:txBody>
          <a:bodyPr/>
          <a:lstStyle/>
          <a:p>
            <a:r>
              <a:rPr lang="pl-PL" dirty="0" smtClean="0"/>
              <a:t>Poczucie winy</a:t>
            </a:r>
          </a:p>
          <a:p>
            <a:r>
              <a:rPr lang="pl-PL" dirty="0" smtClean="0"/>
              <a:t>Brak dobowych wahań nastroju</a:t>
            </a:r>
          </a:p>
          <a:p>
            <a:r>
              <a:rPr lang="pl-PL" dirty="0" smtClean="0"/>
              <a:t>Znaczące zaburzenia aktywności psychomotorycznej: spowolnienie / agitacja</a:t>
            </a:r>
          </a:p>
          <a:p>
            <a:r>
              <a:rPr lang="pl-PL" dirty="0" smtClean="0"/>
              <a:t>Brak wczesnego budzenia się</a:t>
            </a:r>
            <a:endParaRPr lang="pl-PL" dirty="0"/>
          </a:p>
        </p:txBody>
      </p:sp>
      <p:sp>
        <p:nvSpPr>
          <p:cNvPr id="7" name="Symbol zastępczy tekstu 6"/>
          <p:cNvSpPr>
            <a:spLocks noGrp="1"/>
          </p:cNvSpPr>
          <p:nvPr>
            <p:ph type="body" sz="quarter" idx="3"/>
          </p:nvPr>
        </p:nvSpPr>
        <p:spPr/>
        <p:txBody>
          <a:bodyPr/>
          <a:lstStyle/>
          <a:p>
            <a:r>
              <a:rPr lang="pl-PL" dirty="0" smtClean="0"/>
              <a:t>Wysoki poziom</a:t>
            </a:r>
            <a:endParaRPr lang="pl-PL" dirty="0"/>
          </a:p>
        </p:txBody>
      </p:sp>
      <p:sp>
        <p:nvSpPr>
          <p:cNvPr id="8" name="Symbol zastępczy zawartości 7"/>
          <p:cNvSpPr>
            <a:spLocks noGrp="1"/>
          </p:cNvSpPr>
          <p:nvPr>
            <p:ph sz="quarter" idx="4"/>
          </p:nvPr>
        </p:nvSpPr>
        <p:spPr/>
        <p:txBody>
          <a:bodyPr/>
          <a:lstStyle/>
          <a:p>
            <a:r>
              <a:rPr lang="pl-PL" dirty="0" smtClean="0"/>
              <a:t>Zaburzeń poznawczych</a:t>
            </a:r>
          </a:p>
          <a:p>
            <a:r>
              <a:rPr lang="pl-PL" dirty="0" smtClean="0"/>
              <a:t>Lęku</a:t>
            </a:r>
          </a:p>
          <a:p>
            <a:r>
              <a:rPr lang="pl-PL" dirty="0" smtClean="0"/>
              <a:t>Poczucia beznadziejności</a:t>
            </a:r>
          </a:p>
          <a:p>
            <a:r>
              <a:rPr lang="pl-PL" dirty="0" smtClean="0"/>
              <a:t>Hipochondrii</a:t>
            </a:r>
          </a:p>
          <a:p>
            <a:r>
              <a:rPr lang="pl-PL" dirty="0" smtClean="0"/>
              <a:t>Skarg somatycznych</a:t>
            </a:r>
            <a:endParaRPr lang="pl-PL" dirty="0"/>
          </a:p>
        </p:txBody>
      </p:sp>
      <p:sp>
        <p:nvSpPr>
          <p:cNvPr id="9" name="Symbol zastępczy stopki 8"/>
          <p:cNvSpPr>
            <a:spLocks noGrp="1"/>
          </p:cNvSpPr>
          <p:nvPr>
            <p:ph type="ftr" sz="quarter" idx="11"/>
          </p:nvPr>
        </p:nvSpPr>
        <p:spPr/>
        <p:txBody>
          <a:bodyPr/>
          <a:lstStyle/>
          <a:p>
            <a:pPr>
              <a:defRPr/>
            </a:pPr>
            <a:r>
              <a:rPr lang="pl-PL" smtClean="0"/>
              <a:t>Rotchild 2009</a:t>
            </a:r>
            <a:endParaRPr lang="pl-PL"/>
          </a:p>
        </p:txBody>
      </p:sp>
    </p:spTree>
    <p:extLst>
      <p:ext uri="{BB962C8B-B14F-4D97-AF65-F5344CB8AC3E}">
        <p14:creationId xmlns:p14="http://schemas.microsoft.com/office/powerpoint/2010/main" val="3470069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pl-PL" smtClean="0"/>
              <a:t>Część 1.</a:t>
            </a:r>
          </a:p>
        </p:txBody>
      </p:sp>
      <p:sp>
        <p:nvSpPr>
          <p:cNvPr id="18435" name="Rectangle 3"/>
          <p:cNvSpPr>
            <a:spLocks noGrp="1" noChangeArrowheads="1"/>
          </p:cNvSpPr>
          <p:nvPr>
            <p:ph sz="half" idx="1"/>
          </p:nvPr>
        </p:nvSpPr>
        <p:spPr>
          <a:xfrm>
            <a:off x="457200" y="1600200"/>
            <a:ext cx="4035425" cy="4525963"/>
          </a:xfrm>
        </p:spPr>
        <p:txBody>
          <a:bodyPr>
            <a:normAutofit lnSpcReduction="10000"/>
          </a:bodyPr>
          <a:lstStyle/>
          <a:p>
            <a:pPr>
              <a:lnSpc>
                <a:spcPct val="90000"/>
              </a:lnSpc>
            </a:pPr>
            <a:r>
              <a:rPr lang="pl-PL" sz="1800" smtClean="0"/>
              <a:t>Stał przede mną  farmer w wieku 59lat, który został przyjęty do szpitala przed rokiem.  O dziwo na pytania odpowiadał bardzo sensownie i jasno, prawidłowo podając czas i miejsce w którym się znajdował. Kiedy zaczynał mówić sam – zaczynał lamentować. Twierdził, że jest tak długo, dlatego, że nie powiedział całej prawdy o sobie w czasie przyjęcia do szpitala. Tym co zataił miało być to, że w młodości grzeszył i żył w „nieczystości”., Nie chciał powiedzieć o co mu chodzi – wykrzykiwał tylko „Boże, czemuś mnie opuścił”.   W końcu przyznał się, że uprawiał sodomię z krowami.</a:t>
            </a:r>
          </a:p>
        </p:txBody>
      </p:sp>
      <p:sp>
        <p:nvSpPr>
          <p:cNvPr id="18436" name="Rectangle 4"/>
          <p:cNvSpPr>
            <a:spLocks noGrp="1" noChangeArrowheads="1"/>
          </p:cNvSpPr>
          <p:nvPr>
            <p:ph sz="half" idx="2"/>
          </p:nvPr>
        </p:nvSpPr>
        <p:spPr>
          <a:xfrm>
            <a:off x="4651375" y="1600200"/>
            <a:ext cx="4035425" cy="4525963"/>
          </a:xfrm>
        </p:spPr>
        <p:txBody>
          <a:bodyPr>
            <a:normAutofit lnSpcReduction="10000"/>
          </a:bodyPr>
          <a:lstStyle/>
          <a:p>
            <a:pPr>
              <a:lnSpc>
                <a:spcPct val="90000"/>
              </a:lnSpc>
            </a:pPr>
            <a:r>
              <a:rPr lang="pl-PL" sz="1800" smtClean="0"/>
              <a:t>Choroba rozpoczęła się przed rokiem od bólu głowy i żołądka. Opuściły go wtedy siły i w ogóle nie mógł dalej pracować. Raz wydawało mu się, że wstąpił w niego diabeł, który miał go ukarać za to, że w dzieciństwie chodził do sąsiada kraść jabłka. Mówił „sumienie odezwało się we mnie po wielu latach, to wyrzuty sumienia sprowadziły na mnie chorobę”. Wydawało mu się, że opuścił go Bóg. Stopniowo tracił apetyt, w ogóle nie oddawał stolca, nie mógł spać. Twierdził, że trzy jego siostry i brat są też przez niego chorzy.</a:t>
            </a:r>
          </a:p>
        </p:txBody>
      </p:sp>
    </p:spTree>
    <p:extLst>
      <p:ext uri="{BB962C8B-B14F-4D97-AF65-F5344CB8AC3E}">
        <p14:creationId xmlns:p14="http://schemas.microsoft.com/office/powerpoint/2010/main" val="2910115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6">
                                            <p:txEl>
                                              <p:pRg st="0" end="0"/>
                                            </p:txEl>
                                          </p:spTgt>
                                        </p:tgtEl>
                                        <p:attrNameLst>
                                          <p:attrName>style.visibility</p:attrName>
                                        </p:attrNameLst>
                                      </p:cBhvr>
                                      <p:to>
                                        <p:strVal val="visible"/>
                                      </p:to>
                                    </p:set>
                                    <p:anim calcmode="lin" valueType="num">
                                      <p:cBhvr additive="base">
                                        <p:cTn id="19"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P spid="1843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pl-PL" smtClean="0"/>
              <a:t>Część 2.</a:t>
            </a:r>
          </a:p>
        </p:txBody>
      </p:sp>
      <p:sp>
        <p:nvSpPr>
          <p:cNvPr id="19459" name="Rectangle 3"/>
          <p:cNvSpPr>
            <a:spLocks noGrp="1" noChangeArrowheads="1"/>
          </p:cNvSpPr>
          <p:nvPr>
            <p:ph sz="half" idx="1"/>
          </p:nvPr>
        </p:nvSpPr>
        <p:spPr>
          <a:xfrm>
            <a:off x="457200" y="1600200"/>
            <a:ext cx="4035425" cy="4525963"/>
          </a:xfrm>
        </p:spPr>
        <p:txBody>
          <a:bodyPr>
            <a:normAutofit fontScale="92500"/>
          </a:bodyPr>
          <a:lstStyle/>
          <a:p>
            <a:pPr>
              <a:lnSpc>
                <a:spcPct val="90000"/>
              </a:lnSpc>
            </a:pPr>
            <a:r>
              <a:rPr lang="pl-PL" sz="2000" smtClean="0"/>
              <a:t>Cały czas nosił przy sobie kilka toreb, będąc ciągle gotowy do „przeniesienia do przytułku dla obłąkanych”. Skarżył się ciągle na ból w okolicy serca – ciągle trzymał tam rękę, badając jak bije serce. Jest żonaty, ma czworo dzieci – mieli siedmioro dzieci, ale trzy z nich zmarły w dzieciństwie. Choroba rozpoczęła się 7-8 miesięcy przed przyjęciem do szpitala od objawów dyspeptycznych. Przed początkiem choroby w jego życiu nie zdarzyło się nic szczególnego. </a:t>
            </a:r>
          </a:p>
        </p:txBody>
      </p:sp>
      <p:sp>
        <p:nvSpPr>
          <p:cNvPr id="19460" name="Rectangle 4"/>
          <p:cNvSpPr>
            <a:spLocks noGrp="1" noChangeArrowheads="1"/>
          </p:cNvSpPr>
          <p:nvPr>
            <p:ph sz="half" idx="2"/>
          </p:nvPr>
        </p:nvSpPr>
        <p:spPr>
          <a:xfrm>
            <a:off x="4651375" y="1600200"/>
            <a:ext cx="4035425" cy="4525963"/>
          </a:xfrm>
        </p:spPr>
        <p:txBody>
          <a:bodyPr>
            <a:normAutofit fontScale="92500"/>
          </a:bodyPr>
          <a:lstStyle/>
          <a:p>
            <a:r>
              <a:rPr lang="pl-PL" dirty="0" smtClean="0"/>
              <a:t>Diagnoza </a:t>
            </a:r>
            <a:r>
              <a:rPr lang="pl-PL" dirty="0" err="1" smtClean="0"/>
              <a:t>Spitzera</a:t>
            </a:r>
            <a:r>
              <a:rPr lang="pl-PL" dirty="0" smtClean="0"/>
              <a:t>:</a:t>
            </a:r>
          </a:p>
          <a:p>
            <a:pPr lvl="1"/>
            <a:r>
              <a:rPr lang="pl-PL" dirty="0" smtClean="0"/>
              <a:t>Duży epizod depresyjny z cechami melancholii bez cech psychotycznych</a:t>
            </a:r>
          </a:p>
          <a:p>
            <a:r>
              <a:rPr lang="pl-PL" dirty="0" smtClean="0"/>
              <a:t>Diagnoza </a:t>
            </a:r>
            <a:r>
              <a:rPr lang="pl-PL" dirty="0" err="1" smtClean="0"/>
              <a:t>Kraepelina</a:t>
            </a:r>
            <a:r>
              <a:rPr lang="pl-PL" dirty="0" smtClean="0"/>
              <a:t>:</a:t>
            </a:r>
          </a:p>
          <a:p>
            <a:pPr lvl="1"/>
            <a:r>
              <a:rPr lang="pl-PL" dirty="0" smtClean="0"/>
              <a:t>Melancholia</a:t>
            </a:r>
          </a:p>
          <a:p>
            <a:pPr lvl="1"/>
            <a:endParaRPr lang="pl-PL" dirty="0" smtClean="0"/>
          </a:p>
          <a:p>
            <a:pPr lvl="1">
              <a:buNone/>
            </a:pPr>
            <a:r>
              <a:rPr lang="pl-PL" dirty="0" smtClean="0"/>
              <a:t>Diagnoza AC: epizod depresji ciężkiej z cechami psychotycznymi</a:t>
            </a:r>
          </a:p>
        </p:txBody>
      </p:sp>
    </p:spTree>
    <p:extLst>
      <p:ext uri="{BB962C8B-B14F-4D97-AF65-F5344CB8AC3E}">
        <p14:creationId xmlns:p14="http://schemas.microsoft.com/office/powerpoint/2010/main" val="1407585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0">
                                            <p:txEl>
                                              <p:pRg st="0" end="0"/>
                                            </p:txEl>
                                          </p:spTgt>
                                        </p:tgtEl>
                                        <p:attrNameLst>
                                          <p:attrName>style.visibility</p:attrName>
                                        </p:attrNameLst>
                                      </p:cBhvr>
                                      <p:to>
                                        <p:strVal val="visible"/>
                                      </p:to>
                                    </p:set>
                                    <p:anim calcmode="lin" valueType="num">
                                      <p:cBhvr additive="base">
                                        <p:cTn id="19"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9460">
                                            <p:txEl>
                                              <p:pRg st="1" end="1"/>
                                            </p:txEl>
                                          </p:spTgt>
                                        </p:tgtEl>
                                        <p:attrNameLst>
                                          <p:attrName>style.visibility</p:attrName>
                                        </p:attrNameLst>
                                      </p:cBhvr>
                                      <p:to>
                                        <p:strVal val="visible"/>
                                      </p:to>
                                    </p:set>
                                    <p:anim calcmode="lin" valueType="num">
                                      <p:cBhvr additive="base">
                                        <p:cTn id="2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460">
                                            <p:txEl>
                                              <p:pRg st="2" end="2"/>
                                            </p:txEl>
                                          </p:spTgt>
                                        </p:tgtEl>
                                        <p:attrNameLst>
                                          <p:attrName>style.visibility</p:attrName>
                                        </p:attrNameLst>
                                      </p:cBhvr>
                                      <p:to>
                                        <p:strVal val="visible"/>
                                      </p:to>
                                    </p:set>
                                    <p:anim calcmode="lin" valueType="num">
                                      <p:cBhvr additive="base">
                                        <p:cTn id="29" dur="500" fill="hold"/>
                                        <p:tgtEl>
                                          <p:spTgt spid="1946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1" presetID="2" presetClass="entr" presetSubtype="8" fill="hold" grpId="0" nodeType="with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 calcmode="lin" valueType="num">
                                      <p:cBhvr additive="base">
                                        <p:cTn id="33" dur="500" fill="hold"/>
                                        <p:tgtEl>
                                          <p:spTgt spid="19460">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par>
                                <p:cTn id="35" presetID="2" presetClass="entr" presetSubtype="8" fill="hold" grpId="0" nodeType="withEffect">
                                  <p:stCondLst>
                                    <p:cond delay="0"/>
                                  </p:stCondLst>
                                  <p:childTnLst>
                                    <p:set>
                                      <p:cBhvr>
                                        <p:cTn id="36" dur="1" fill="hold">
                                          <p:stCondLst>
                                            <p:cond delay="0"/>
                                          </p:stCondLst>
                                        </p:cTn>
                                        <p:tgtEl>
                                          <p:spTgt spid="19460">
                                            <p:txEl>
                                              <p:pRg st="5" end="5"/>
                                            </p:txEl>
                                          </p:spTgt>
                                        </p:tgtEl>
                                        <p:attrNameLst>
                                          <p:attrName>style.visibility</p:attrName>
                                        </p:attrNameLst>
                                      </p:cBhvr>
                                      <p:to>
                                        <p:strVal val="visible"/>
                                      </p:to>
                                    </p:set>
                                    <p:anim calcmode="lin" valueType="num">
                                      <p:cBhvr additive="base">
                                        <p:cTn id="37" dur="500" fill="hold"/>
                                        <p:tgtEl>
                                          <p:spTgt spid="19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P spid="1946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pl-PL" altLang="pl-PL" sz="4000" smtClean="0">
                <a:latin typeface="Courier New" pitchFamily="49" charset="0"/>
              </a:rPr>
              <a:t>Godziny [Stephan Daldry 2002]</a:t>
            </a:r>
          </a:p>
        </p:txBody>
      </p:sp>
      <p:sp>
        <p:nvSpPr>
          <p:cNvPr id="18436" name="Rectangle 3"/>
          <p:cNvSpPr>
            <a:spLocks noGrp="1" noChangeArrowheads="1"/>
          </p:cNvSpPr>
          <p:nvPr>
            <p:ph idx="1"/>
          </p:nvPr>
        </p:nvSpPr>
        <p:spPr/>
        <p:txBody>
          <a:bodyPr/>
          <a:lstStyle/>
          <a:p>
            <a:pPr eaLnBrk="1" hangingPunct="1"/>
            <a:r>
              <a:rPr lang="pl-PL" altLang="pl-PL" sz="2800" smtClean="0">
                <a:latin typeface="Courier New" pitchFamily="49" charset="0"/>
              </a:rPr>
              <a:t>Trzy historie, trzy kobiety, trzy okresy czasu (1900 r., 1950 r., 2001 r.), trzy depresje,  trzy próby samobójcze.</a:t>
            </a:r>
          </a:p>
          <a:p>
            <a:pPr eaLnBrk="1" hangingPunct="1"/>
            <a:endParaRPr lang="pl-PL" altLang="pl-PL" sz="2800" smtClean="0">
              <a:latin typeface="Courier New" pitchFamily="49" charset="0"/>
            </a:endParaRPr>
          </a:p>
        </p:txBody>
      </p:sp>
      <p:sp>
        <p:nvSpPr>
          <p:cNvPr id="1843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C7FAB8-2359-49B4-931D-773890552445}" type="slidenum">
              <a:rPr lang="pl-PL" altLang="pl-PL" sz="1400" smtClean="0">
                <a:solidFill>
                  <a:srgbClr val="000000"/>
                </a:solidFill>
              </a:rPr>
              <a:pPr eaLnBrk="1" hangingPunct="1"/>
              <a:t>43</a:t>
            </a:fld>
            <a:endParaRPr lang="pl-PL" altLang="pl-PL" sz="1400" smtClean="0">
              <a:solidFill>
                <a:srgbClr val="000000"/>
              </a:solidFill>
            </a:endParaRPr>
          </a:p>
        </p:txBody>
      </p:sp>
    </p:spTree>
    <p:extLst>
      <p:ext uri="{BB962C8B-B14F-4D97-AF65-F5344CB8AC3E}">
        <p14:creationId xmlns:p14="http://schemas.microsoft.com/office/powerpoint/2010/main" val="4054010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pl-PL" altLang="pl-PL" sz="4000" smtClean="0">
                <a:latin typeface="Courier New" pitchFamily="49" charset="0"/>
              </a:rPr>
              <a:t>Godziny – historia pierwsza (1900 r.)</a:t>
            </a:r>
          </a:p>
        </p:txBody>
      </p:sp>
      <p:sp>
        <p:nvSpPr>
          <p:cNvPr id="19460" name="Rectangle 3"/>
          <p:cNvSpPr>
            <a:spLocks noGrp="1" noChangeArrowheads="1"/>
          </p:cNvSpPr>
          <p:nvPr>
            <p:ph sz="half" idx="1"/>
          </p:nvPr>
        </p:nvSpPr>
        <p:spPr>
          <a:xfrm>
            <a:off x="1066800" y="1752600"/>
            <a:ext cx="3735388" cy="4114800"/>
          </a:xfrm>
        </p:spPr>
        <p:txBody>
          <a:bodyPr/>
          <a:lstStyle/>
          <a:p>
            <a:pPr eaLnBrk="1" hangingPunct="1">
              <a:lnSpc>
                <a:spcPct val="90000"/>
              </a:lnSpc>
            </a:pPr>
            <a:r>
              <a:rPr lang="pl-PL" altLang="pl-PL" sz="1600" dirty="0" smtClean="0">
                <a:latin typeface="Courier New" pitchFamily="49" charset="0"/>
              </a:rPr>
              <a:t>Virginia </a:t>
            </a:r>
            <a:r>
              <a:rPr lang="pl-PL" altLang="pl-PL" sz="1600" dirty="0" err="1" smtClean="0">
                <a:latin typeface="Courier New" pitchFamily="49" charset="0"/>
              </a:rPr>
              <a:t>Woolf</a:t>
            </a:r>
            <a:r>
              <a:rPr lang="pl-PL" altLang="pl-PL" sz="1600" dirty="0" smtClean="0">
                <a:latin typeface="Courier New" pitchFamily="49" charset="0"/>
              </a:rPr>
              <a:t> kończy swoją najsłynniejszą powieść „Pani </a:t>
            </a:r>
            <a:r>
              <a:rPr lang="pl-PL" altLang="pl-PL" sz="1600" dirty="0" err="1" smtClean="0">
                <a:latin typeface="Courier New" pitchFamily="49" charset="0"/>
              </a:rPr>
              <a:t>Dalloway</a:t>
            </a:r>
            <a:r>
              <a:rPr lang="pl-PL" altLang="pl-PL" sz="1600" dirty="0" smtClean="0">
                <a:latin typeface="Courier New" pitchFamily="49" charset="0"/>
              </a:rPr>
              <a:t>”. Film zaczyna się i kończy jej samobójstwem – powoli wchodzi do rzeki, z kamieniami w ubraniu i tonie. Virginia zmaga się z okresami pobudzenia, wewnętrznego napięcia, potem odrętwienia, słyszy głosy oskarżające ją.</a:t>
            </a:r>
          </a:p>
          <a:p>
            <a:pPr eaLnBrk="1" hangingPunct="1">
              <a:lnSpc>
                <a:spcPct val="90000"/>
              </a:lnSpc>
            </a:pPr>
            <a:r>
              <a:rPr lang="pl-PL" altLang="pl-PL" sz="1600" dirty="0" smtClean="0">
                <a:latin typeface="Courier New" pitchFamily="49" charset="0"/>
              </a:rPr>
              <a:t>Rozpoznanie: zaburzenie </a:t>
            </a:r>
            <a:r>
              <a:rPr lang="pl-PL" altLang="pl-PL" sz="1600" dirty="0" err="1" smtClean="0">
                <a:latin typeface="Courier New" pitchFamily="49" charset="0"/>
              </a:rPr>
              <a:t>schizoafektywne</a:t>
            </a:r>
            <a:r>
              <a:rPr lang="pl-PL" altLang="pl-PL" sz="1600" dirty="0" smtClean="0">
                <a:latin typeface="Courier New" pitchFamily="49" charset="0"/>
              </a:rPr>
              <a:t> vs depresja psychotyczna</a:t>
            </a:r>
          </a:p>
        </p:txBody>
      </p:sp>
      <p:sp>
        <p:nvSpPr>
          <p:cNvPr id="19461" name="Rectangle 4"/>
          <p:cNvSpPr>
            <a:spLocks noGrp="1" noChangeArrowheads="1"/>
          </p:cNvSpPr>
          <p:nvPr>
            <p:ph sz="half" idx="2"/>
          </p:nvPr>
        </p:nvSpPr>
        <p:spPr>
          <a:xfrm>
            <a:off x="4951413" y="1752600"/>
            <a:ext cx="3735387" cy="4114800"/>
          </a:xfrm>
        </p:spPr>
        <p:txBody>
          <a:bodyPr/>
          <a:lstStyle/>
          <a:p>
            <a:pPr eaLnBrk="1" hangingPunct="1"/>
            <a:r>
              <a:rPr lang="pl-PL" altLang="pl-PL" sz="2000" smtClean="0">
                <a:latin typeface="Courier New" pitchFamily="49" charset="0"/>
              </a:rPr>
              <a:t>Virginia (do męża) „Jeszcze w czasach gdy myślałam jasno mogłam ci powiedzieć o tym, że moje życie to ciągłe zapasy w ciemności, w ciemnej, głębokiej wodzie, to jedyne co mogłabym powiedzieć o swoim życiu”</a:t>
            </a:r>
          </a:p>
        </p:txBody>
      </p:sp>
      <p:sp>
        <p:nvSpPr>
          <p:cNvPr id="19458"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4D16AE-52F6-45F3-A8AA-58820C131DA9}" type="slidenum">
              <a:rPr lang="pl-PL" altLang="pl-PL" sz="1400" smtClean="0">
                <a:solidFill>
                  <a:srgbClr val="000000"/>
                </a:solidFill>
              </a:rPr>
              <a:pPr eaLnBrk="1" hangingPunct="1"/>
              <a:t>44</a:t>
            </a:fld>
            <a:endParaRPr lang="pl-PL" altLang="pl-PL" sz="1400" smtClean="0">
              <a:solidFill>
                <a:srgbClr val="000000"/>
              </a:solidFill>
            </a:endParaRPr>
          </a:p>
        </p:txBody>
      </p:sp>
    </p:spTree>
    <p:extLst>
      <p:ext uri="{BB962C8B-B14F-4D97-AF65-F5344CB8AC3E}">
        <p14:creationId xmlns:p14="http://schemas.microsoft.com/office/powerpoint/2010/main" val="3333240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endParaRPr lang="pl-PL" altLang="pl-PL" sz="4000" smtClean="0">
              <a:latin typeface="Courier New" pitchFamily="49" charset="0"/>
            </a:endParaRPr>
          </a:p>
        </p:txBody>
      </p:sp>
      <p:pic>
        <p:nvPicPr>
          <p:cNvPr id="20485" name="Picture 5" descr="C:\Documents and Settings\user01\Dane aplikacji\Microsoft\Media Catalog\cap106.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381000"/>
            <a:ext cx="7696200" cy="6248400"/>
          </a:xfrm>
        </p:spPr>
      </p:pic>
      <p:sp>
        <p:nvSpPr>
          <p:cNvPr id="20484" name="Rectangle 4"/>
          <p:cNvSpPr>
            <a:spLocks noGrp="1" noChangeArrowheads="1"/>
          </p:cNvSpPr>
          <p:nvPr>
            <p:ph type="body" sz="half" idx="2"/>
          </p:nvPr>
        </p:nvSpPr>
        <p:spPr/>
        <p:txBody>
          <a:bodyPr/>
          <a:lstStyle/>
          <a:p>
            <a:pPr eaLnBrk="1" hangingPunct="1"/>
            <a:endParaRPr lang="pl-PL" altLang="pl-PL" sz="2800" smtClean="0"/>
          </a:p>
        </p:txBody>
      </p:sp>
      <p:sp>
        <p:nvSpPr>
          <p:cNvPr id="20482"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BAD07-3690-4018-9C43-3FDF49B0798E}" type="slidenum">
              <a:rPr lang="pl-PL" altLang="pl-PL" sz="1400" smtClean="0">
                <a:solidFill>
                  <a:srgbClr val="000000"/>
                </a:solidFill>
              </a:rPr>
              <a:pPr eaLnBrk="1" hangingPunct="1"/>
              <a:t>45</a:t>
            </a:fld>
            <a:endParaRPr lang="pl-PL" altLang="pl-PL" sz="1400" smtClean="0">
              <a:solidFill>
                <a:srgbClr val="000000"/>
              </a:solidFill>
            </a:endParaRPr>
          </a:p>
        </p:txBody>
      </p:sp>
    </p:spTree>
    <p:extLst>
      <p:ext uri="{BB962C8B-B14F-4D97-AF65-F5344CB8AC3E}">
        <p14:creationId xmlns:p14="http://schemas.microsoft.com/office/powerpoint/2010/main" val="2525044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pl-PL" altLang="pl-PL" sz="4000" smtClean="0">
                <a:latin typeface="Courier New" pitchFamily="49" charset="0"/>
              </a:rPr>
              <a:t>Godziny </a:t>
            </a:r>
            <a:br>
              <a:rPr lang="pl-PL" altLang="pl-PL" sz="4000" smtClean="0">
                <a:latin typeface="Courier New" pitchFamily="49" charset="0"/>
              </a:rPr>
            </a:br>
            <a:r>
              <a:rPr lang="pl-PL" altLang="pl-PL" sz="4000" smtClean="0">
                <a:latin typeface="Courier New" pitchFamily="49" charset="0"/>
              </a:rPr>
              <a:t>[historia druga – 1950 r.]</a:t>
            </a:r>
          </a:p>
        </p:txBody>
      </p:sp>
      <p:sp>
        <p:nvSpPr>
          <p:cNvPr id="21508" name="Rectangle 3"/>
          <p:cNvSpPr>
            <a:spLocks noGrp="1" noChangeArrowheads="1"/>
          </p:cNvSpPr>
          <p:nvPr>
            <p:ph sz="half" idx="1"/>
          </p:nvPr>
        </p:nvSpPr>
        <p:spPr>
          <a:xfrm>
            <a:off x="1066800" y="1752600"/>
            <a:ext cx="3735388" cy="4114800"/>
          </a:xfrm>
        </p:spPr>
        <p:txBody>
          <a:bodyPr/>
          <a:lstStyle/>
          <a:p>
            <a:pPr eaLnBrk="1" hangingPunct="1">
              <a:lnSpc>
                <a:spcPct val="90000"/>
              </a:lnSpc>
            </a:pPr>
            <a:r>
              <a:rPr lang="pl-PL" altLang="pl-PL" sz="1400" dirty="0" smtClean="0">
                <a:latin typeface="Courier New" pitchFamily="49" charset="0"/>
              </a:rPr>
              <a:t>Laura jest gospodynią domową, która czyta „Panią </a:t>
            </a:r>
            <a:r>
              <a:rPr lang="pl-PL" altLang="pl-PL" sz="1400" dirty="0" err="1" smtClean="0">
                <a:latin typeface="Courier New" pitchFamily="49" charset="0"/>
              </a:rPr>
              <a:t>Dalloway</a:t>
            </a:r>
            <a:r>
              <a:rPr lang="pl-PL" altLang="pl-PL" sz="1400" dirty="0" smtClean="0">
                <a:latin typeface="Courier New" pitchFamily="49" charset="0"/>
              </a:rPr>
              <a:t>” i początkowo znajduje w tej książce inspirację do swego nudnego życia. Jest absolutnie bierna, czekając przy drzwiach, żeby jak najszybciej otworzyć drzwi mężowi. Ma niską samoocenę, mąż skutecznie ją zaniża. Kiedy ma już dosyć tego ucieka z domu pozostawiając syna pod opieką sąsiadki i usiłuje w pokoju hotelowym popełnić samobójstwo.</a:t>
            </a:r>
          </a:p>
          <a:p>
            <a:pPr eaLnBrk="1" hangingPunct="1">
              <a:lnSpc>
                <a:spcPct val="90000"/>
              </a:lnSpc>
            </a:pPr>
            <a:r>
              <a:rPr lang="pl-PL" altLang="pl-PL" sz="1400" dirty="0" smtClean="0">
                <a:latin typeface="Courier New" pitchFamily="49" charset="0"/>
              </a:rPr>
              <a:t>Rozpoznanie: dystymia i depresja psychotyczna</a:t>
            </a:r>
          </a:p>
        </p:txBody>
      </p:sp>
      <p:sp>
        <p:nvSpPr>
          <p:cNvPr id="21509" name="Rectangle 4"/>
          <p:cNvSpPr>
            <a:spLocks noGrp="1" noChangeArrowheads="1"/>
          </p:cNvSpPr>
          <p:nvPr>
            <p:ph sz="half" idx="2"/>
          </p:nvPr>
        </p:nvSpPr>
        <p:spPr>
          <a:xfrm>
            <a:off x="4951413" y="1752600"/>
            <a:ext cx="3735387" cy="4114800"/>
          </a:xfrm>
        </p:spPr>
        <p:txBody>
          <a:bodyPr/>
          <a:lstStyle/>
          <a:p>
            <a:pPr eaLnBrk="1" hangingPunct="1"/>
            <a:r>
              <a:rPr lang="pl-PL" altLang="pl-PL" sz="2400" smtClean="0">
                <a:latin typeface="Courier New" pitchFamily="49" charset="0"/>
              </a:rPr>
              <a:t>Laura „przychodzą takie chwile, kiedy wydaje ci się, że twoje życie  nie należy już do ciebie i jedyne co możesz zrobić to zabić siebie”</a:t>
            </a:r>
          </a:p>
        </p:txBody>
      </p:sp>
      <p:sp>
        <p:nvSpPr>
          <p:cNvPr id="21506"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9B3EB2-C253-45DC-8997-D7954E7C4B1F}" type="slidenum">
              <a:rPr lang="pl-PL" altLang="pl-PL" sz="1400" smtClean="0">
                <a:solidFill>
                  <a:srgbClr val="000000"/>
                </a:solidFill>
              </a:rPr>
              <a:pPr eaLnBrk="1" hangingPunct="1"/>
              <a:t>46</a:t>
            </a:fld>
            <a:endParaRPr lang="pl-PL" altLang="pl-PL" sz="1400" smtClean="0">
              <a:solidFill>
                <a:srgbClr val="000000"/>
              </a:solidFill>
            </a:endParaRPr>
          </a:p>
        </p:txBody>
      </p:sp>
    </p:spTree>
    <p:extLst>
      <p:ext uri="{BB962C8B-B14F-4D97-AF65-F5344CB8AC3E}">
        <p14:creationId xmlns:p14="http://schemas.microsoft.com/office/powerpoint/2010/main" val="16923229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endParaRPr lang="pl-PL" altLang="pl-PL" sz="4000" smtClean="0">
              <a:latin typeface="Courier New" pitchFamily="49" charset="0"/>
            </a:endParaRPr>
          </a:p>
        </p:txBody>
      </p:sp>
      <p:pic>
        <p:nvPicPr>
          <p:cNvPr id="22533" name="Picture 5" descr="C:\Documents and Settings\user01\Dane aplikacji\Microsoft\Media Catalog\cap110.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381000"/>
            <a:ext cx="7620000" cy="6096000"/>
          </a:xfrm>
        </p:spPr>
      </p:pic>
      <p:sp>
        <p:nvSpPr>
          <p:cNvPr id="22532" name="Rectangle 4"/>
          <p:cNvSpPr>
            <a:spLocks noGrp="1" noChangeArrowheads="1"/>
          </p:cNvSpPr>
          <p:nvPr>
            <p:ph type="body" sz="half" idx="2"/>
          </p:nvPr>
        </p:nvSpPr>
        <p:spPr/>
        <p:txBody>
          <a:bodyPr/>
          <a:lstStyle/>
          <a:p>
            <a:pPr eaLnBrk="1" hangingPunct="1"/>
            <a:endParaRPr lang="pl-PL" altLang="pl-PL" sz="2800" smtClean="0"/>
          </a:p>
        </p:txBody>
      </p:sp>
      <p:sp>
        <p:nvSpPr>
          <p:cNvPr id="22530"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6C4A3E-D43E-4CE6-856C-4BB29B7FEA87}" type="slidenum">
              <a:rPr lang="pl-PL" altLang="pl-PL" sz="1400" smtClean="0">
                <a:solidFill>
                  <a:srgbClr val="000000"/>
                </a:solidFill>
              </a:rPr>
              <a:pPr eaLnBrk="1" hangingPunct="1"/>
              <a:t>47</a:t>
            </a:fld>
            <a:endParaRPr lang="pl-PL" altLang="pl-PL" sz="1400" smtClean="0">
              <a:solidFill>
                <a:srgbClr val="000000"/>
              </a:solidFill>
            </a:endParaRPr>
          </a:p>
        </p:txBody>
      </p:sp>
    </p:spTree>
    <p:extLst>
      <p:ext uri="{BB962C8B-B14F-4D97-AF65-F5344CB8AC3E}">
        <p14:creationId xmlns:p14="http://schemas.microsoft.com/office/powerpoint/2010/main" val="3570031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Georgia </a:t>
            </a:r>
            <a:r>
              <a:rPr lang="pl-PL" dirty="0" err="1" smtClean="0"/>
              <a:t>O’Keefee</a:t>
            </a:r>
            <a:r>
              <a:rPr lang="pl-PL" dirty="0" smtClean="0"/>
              <a:t/>
            </a:r>
            <a:br>
              <a:rPr lang="pl-PL" dirty="0" smtClean="0"/>
            </a:br>
            <a:r>
              <a:rPr lang="pl-PL" dirty="0" smtClean="0"/>
              <a:t>czyli depresja psychotyczna</a:t>
            </a:r>
            <a:endParaRPr lang="pl-PL" dirty="0"/>
          </a:p>
        </p:txBody>
      </p:sp>
      <p:sp>
        <p:nvSpPr>
          <p:cNvPr id="4" name="Symbol zastępczy stopki 3"/>
          <p:cNvSpPr>
            <a:spLocks noGrp="1"/>
          </p:cNvSpPr>
          <p:nvPr>
            <p:ph type="ftr" sz="quarter" idx="11"/>
          </p:nvPr>
        </p:nvSpPr>
        <p:spPr/>
        <p:txBody>
          <a:bodyPr/>
          <a:lstStyle/>
          <a:p>
            <a:r>
              <a:rPr lang="pl-PL" smtClean="0">
                <a:solidFill>
                  <a:prstClr val="black">
                    <a:tint val="75000"/>
                  </a:prstClr>
                </a:solidFill>
              </a:rPr>
              <a:t>Czarny ptak i czerwone wzgórza pokryte śniegiem</a:t>
            </a:r>
            <a:endParaRPr lang="pl-PL">
              <a:solidFill>
                <a:prstClr val="black">
                  <a:tint val="75000"/>
                </a:prstClr>
              </a:solidFill>
            </a:endParaRPr>
          </a:p>
        </p:txBody>
      </p:sp>
      <p:pic>
        <p:nvPicPr>
          <p:cNvPr id="6146" name="Picture 2"/>
          <p:cNvPicPr>
            <a:picLocks noChangeAspect="1" noChangeArrowheads="1"/>
          </p:cNvPicPr>
          <p:nvPr/>
        </p:nvPicPr>
        <p:blipFill>
          <a:blip r:embed="rId3" cstate="print"/>
          <a:srcRect/>
          <a:stretch>
            <a:fillRect/>
          </a:stretch>
        </p:blipFill>
        <p:spPr bwMode="auto">
          <a:xfrm>
            <a:off x="1000100" y="1576388"/>
            <a:ext cx="7143800" cy="4567256"/>
          </a:xfrm>
          <a:prstGeom prst="rect">
            <a:avLst/>
          </a:prstGeom>
          <a:noFill/>
          <a:ln w="9525">
            <a:noFill/>
            <a:miter lim="800000"/>
            <a:headEnd/>
            <a:tailEnd/>
          </a:ln>
          <a:effectLst/>
        </p:spPr>
      </p:pic>
    </p:spTree>
    <p:extLst>
      <p:ext uri="{BB962C8B-B14F-4D97-AF65-F5344CB8AC3E}">
        <p14:creationId xmlns:p14="http://schemas.microsoft.com/office/powerpoint/2010/main" val="3120487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Bezsenny i psychotyczny </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1372866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7500" y="544513"/>
            <a:ext cx="8637588" cy="762000"/>
          </a:xfrm>
        </p:spPr>
        <p:txBody>
          <a:bodyPr/>
          <a:lstStyle/>
          <a:p>
            <a:r>
              <a:rPr lang="pl-PL"/>
              <a:t>Omamy psychiczne</a:t>
            </a:r>
          </a:p>
        </p:txBody>
      </p:sp>
      <p:sp>
        <p:nvSpPr>
          <p:cNvPr id="8195" name="Rectangle 3"/>
          <p:cNvSpPr>
            <a:spLocks noGrp="1" noChangeArrowheads="1"/>
          </p:cNvSpPr>
          <p:nvPr>
            <p:ph idx="1"/>
          </p:nvPr>
        </p:nvSpPr>
        <p:spPr/>
        <p:txBody>
          <a:bodyPr>
            <a:normAutofit/>
          </a:bodyPr>
          <a:lstStyle/>
          <a:p>
            <a:r>
              <a:rPr lang="pl-PL" sz="2800">
                <a:cs typeface="Arial" pitchFamily="34" charset="0"/>
              </a:rPr>
              <a:t>#17: "wszystko co mówię i robię jest mi narzucone z zewnątrz" - </a:t>
            </a:r>
            <a:r>
              <a:rPr lang="pl-PL" sz="2800" u="sng">
                <a:cs typeface="Arial" pitchFamily="34" charset="0"/>
              </a:rPr>
              <a:t>automatyzm psychiczny</a:t>
            </a:r>
            <a:endParaRPr lang="en-US" sz="2800">
              <a:cs typeface="Arial" pitchFamily="34" charset="0"/>
            </a:endParaRPr>
          </a:p>
          <a:p>
            <a:r>
              <a:rPr lang="pl-PL" sz="2800">
                <a:cs typeface="Arial" pitchFamily="34" charset="0"/>
              </a:rPr>
              <a:t>#18: "wszyscy ludzie, którzy mają czarne włosy znają moje myśli" - </a:t>
            </a:r>
            <a:r>
              <a:rPr lang="pl-PL" sz="2800" u="sng">
                <a:cs typeface="Arial" pitchFamily="34" charset="0"/>
              </a:rPr>
              <a:t>odsłonięcie myśli</a:t>
            </a:r>
            <a:endParaRPr lang="en-US" sz="2800">
              <a:cs typeface="Arial" pitchFamily="34" charset="0"/>
            </a:endParaRPr>
          </a:p>
          <a:p>
            <a:r>
              <a:rPr lang="pl-PL" sz="2800">
                <a:cs typeface="Arial" pitchFamily="34" charset="0"/>
              </a:rPr>
              <a:t>#19: "jestem nadajnikiem myśli dla wszystkich policjantów, którym nakazuję zakładanie mundurów przed spotkaniem ze mną" - </a:t>
            </a:r>
            <a:r>
              <a:rPr lang="pl-PL" sz="2800" u="sng">
                <a:cs typeface="Arial" pitchFamily="34" charset="0"/>
              </a:rPr>
              <a:t>rozprzestrzenianie myśli</a:t>
            </a:r>
            <a:endParaRPr lang="en-US" sz="2800">
              <a:cs typeface="Arial" pitchFamily="34" charset="0"/>
            </a:endParaRPr>
          </a:p>
          <a:p>
            <a:pPr>
              <a:buFontTx/>
              <a:buNone/>
            </a:pPr>
            <a:endParaRPr lang="pl-PL" sz="2800"/>
          </a:p>
        </p:txBody>
      </p:sp>
      <p:sp>
        <p:nvSpPr>
          <p:cNvPr id="4" name="Symbol zastępczy numeru slajdu 5"/>
          <p:cNvSpPr>
            <a:spLocks noGrp="1"/>
          </p:cNvSpPr>
          <p:nvPr>
            <p:ph type="sldNum" sz="quarter" idx="12"/>
          </p:nvPr>
        </p:nvSpPr>
        <p:spPr/>
        <p:txBody>
          <a:bodyPr/>
          <a:lstStyle/>
          <a:p>
            <a:fld id="{B086CB53-F782-4DB2-9036-3FABF9329FFA}" type="slidenum">
              <a:rPr lang="pl-PL"/>
              <a:pPr/>
              <a:t>5</a:t>
            </a:fld>
            <a:endParaRPr lang="pl-PL"/>
          </a:p>
        </p:txBody>
      </p:sp>
    </p:spTree>
    <p:extLst>
      <p:ext uri="{BB962C8B-B14F-4D97-AF65-F5344CB8AC3E}">
        <p14:creationId xmlns:p14="http://schemas.microsoft.com/office/powerpoint/2010/main" val="30297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r>
              <a:rPr lang="pl-PL" dirty="0" smtClean="0"/>
              <a:t>Pan</a:t>
            </a:r>
            <a:r>
              <a:rPr lang="pl-PL" dirty="0" smtClean="0">
                <a:effectLst/>
              </a:rPr>
              <a:t> R, wiek 44 lata, prezentuje dezorientację, zaburzenia uwagi i koncentracji, urojenia a także halucynacje wzrokowe i słuchowe. W badaniu </a:t>
            </a:r>
            <a:r>
              <a:rPr lang="pl-PL" dirty="0" err="1" smtClean="0">
                <a:effectLst/>
              </a:rPr>
              <a:t>Folstein</a:t>
            </a:r>
            <a:r>
              <a:rPr lang="pl-PL" dirty="0" smtClean="0">
                <a:effectLst/>
              </a:rPr>
              <a:t> Mini-</a:t>
            </a:r>
            <a:r>
              <a:rPr lang="pl-PL" dirty="0" err="1" smtClean="0">
                <a:effectLst/>
              </a:rPr>
              <a:t>Mental</a:t>
            </a:r>
            <a:r>
              <a:rPr lang="pl-PL" dirty="0" smtClean="0">
                <a:effectLst/>
              </a:rPr>
              <a:t> </a:t>
            </a:r>
            <a:r>
              <a:rPr lang="pl-PL" dirty="0" err="1" smtClean="0">
                <a:effectLst/>
              </a:rPr>
              <a:t>State</a:t>
            </a:r>
            <a:r>
              <a:rPr lang="pl-PL" dirty="0" smtClean="0">
                <a:effectLst/>
              </a:rPr>
              <a:t> </a:t>
            </a:r>
            <a:r>
              <a:rPr lang="pl-PL" dirty="0" err="1" smtClean="0">
                <a:effectLst/>
              </a:rPr>
              <a:t>Examination</a:t>
            </a:r>
            <a:r>
              <a:rPr lang="pl-PL" dirty="0" smtClean="0">
                <a:effectLst/>
              </a:rPr>
              <a:t> (MMSE) uzyskał wynik 7 z 30, co wskazuje na ciężkie zaburzenia. Relacjonuje także nudności, sporadyczne wymioty i jadłowstręt. Bierze </a:t>
            </a:r>
            <a:r>
              <a:rPr lang="pl-PL" dirty="0" err="1" smtClean="0">
                <a:effectLst/>
              </a:rPr>
              <a:t>hydrokodeina</a:t>
            </a:r>
            <a:r>
              <a:rPr lang="pl-PL" dirty="0" smtClean="0">
                <a:effectLst/>
              </a:rPr>
              <a:t> / </a:t>
            </a:r>
            <a:r>
              <a:rPr lang="pl-PL" dirty="0" err="1" smtClean="0">
                <a:effectLst/>
              </a:rPr>
              <a:t>acetoaminofen</a:t>
            </a:r>
            <a:r>
              <a:rPr lang="pl-PL" dirty="0" smtClean="0">
                <a:effectLst/>
              </a:rPr>
              <a:t>, mg 5/500, 4 razy dziennie z powodu bólów pleców i stawów. Dodatkowo ma rozrusznik serca, który został wszczepiony z powodu bradykardii zatokowej przed 5 laty.</a:t>
            </a:r>
            <a:endParaRPr lang="pl-PL" dirty="0"/>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3957111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r>
              <a:rPr lang="pl-PL" dirty="0" smtClean="0">
                <a:effectLst/>
              </a:rPr>
              <a:t>Narzeczona pana R opisuje , że w ciągu ostatnich 6 miesięcy nie może on spać, ciągle mówi o oczekiwaniu na „wymarzony sen”. </a:t>
            </a:r>
          </a:p>
          <a:p>
            <a:r>
              <a:rPr lang="pl-PL" dirty="0" smtClean="0">
                <a:effectLst/>
              </a:rPr>
              <a:t> W ostatnim miesiącu Pan </a:t>
            </a:r>
            <a:r>
              <a:rPr lang="pl-PL" dirty="0" smtClean="0"/>
              <a:t>R śpi średnio </a:t>
            </a:r>
            <a:r>
              <a:rPr lang="pl-PL" dirty="0" smtClean="0">
                <a:effectLst/>
              </a:rPr>
              <a:t>o 3 do 4 godzin w nocy, bez </a:t>
            </a:r>
            <a:r>
              <a:rPr lang="pl-PL" dirty="0" err="1" smtClean="0">
                <a:effectLst/>
              </a:rPr>
              <a:t>podsypiania</a:t>
            </a:r>
            <a:r>
              <a:rPr lang="pl-PL" dirty="0" smtClean="0">
                <a:effectLst/>
              </a:rPr>
              <a:t> w ciągu dnia. Dziesięć dni temu, przestał spać całkowicie.  Stał się coraz bardziej paranoiczny, wierząc, że rządowi agenci zostali wysłani, aby go zabić. Kilka dni przed przyjęciem, pan R prezentował halucynacje wzrokowe i słuchowe. Twierdzi, że  że słyszy głosy, ostrzegające go przed  Armagedonem i widzi reinkarnację zmarłych krewnych. Opisuje jego nastrój jako "w porządku" i upatruje istoty swojej choroby w bezsenności.</a:t>
            </a:r>
            <a:endParaRPr lang="pl-PL" dirty="0"/>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2112863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r>
              <a:rPr lang="pl-PL" dirty="0" smtClean="0"/>
              <a:t>W rodzinie pochodzenia pana R. występowały przypadki łagodnej depresji, a brat Pana R zmarł przed 3 laty z powodu nieznanej choroby neurologicznej. Pan R używa kilka razy w miesiącu marihuany, ale nie jest wiadomo na temat innych SPA, których miałby używać.</a:t>
            </a:r>
          </a:p>
          <a:p>
            <a:endParaRPr lang="pl-PL" dirty="0" smtClean="0"/>
          </a:p>
          <a:p>
            <a:r>
              <a:rPr lang="pl-PL" dirty="0" smtClean="0"/>
              <a:t> Ma gorączkę 39,2 ° C. RR jest normalne, okresowo doświadcza częstoskurczu. Badanie neurologiczne ujawnia pobudzenie psychoruchowe i rozproszone miokloniczne drżenie.</a:t>
            </a:r>
            <a:endParaRPr lang="pl-PL" dirty="0"/>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1982429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t>Przyczyną aktualnych zaburzeń jest:</a:t>
            </a:r>
          </a:p>
          <a:p>
            <a:pPr marL="971550" lvl="1" indent="-514350">
              <a:buFont typeface="+mj-lt"/>
              <a:buAutoNum type="arabicPeriod"/>
            </a:pPr>
            <a:r>
              <a:rPr lang="pl-PL" dirty="0" smtClean="0"/>
              <a:t>Psychoza</a:t>
            </a:r>
          </a:p>
          <a:p>
            <a:pPr marL="971550" lvl="1" indent="-514350">
              <a:buFont typeface="+mj-lt"/>
              <a:buAutoNum type="arabicPeriod"/>
            </a:pPr>
            <a:r>
              <a:rPr lang="pl-PL" dirty="0" smtClean="0"/>
              <a:t>Epizod manii </a:t>
            </a:r>
          </a:p>
          <a:p>
            <a:pPr marL="971550" lvl="1" indent="-514350">
              <a:buFont typeface="+mj-lt"/>
              <a:buAutoNum type="arabicPeriod"/>
            </a:pPr>
            <a:r>
              <a:rPr lang="pl-PL" dirty="0" smtClean="0"/>
              <a:t>Choroba somatyczna</a:t>
            </a:r>
          </a:p>
          <a:p>
            <a:pPr marL="971550" lvl="1" indent="-514350">
              <a:buFont typeface="+mj-lt"/>
              <a:buAutoNum type="arabicPeriod"/>
            </a:pPr>
            <a:r>
              <a:rPr lang="pl-PL" dirty="0" smtClean="0"/>
              <a:t>Intoksykacja</a:t>
            </a:r>
          </a:p>
          <a:p>
            <a:pPr marL="971550" lvl="1" indent="-514350">
              <a:buFont typeface="+mj-lt"/>
              <a:buAutoNum type="arabicPeriod"/>
            </a:pPr>
            <a:r>
              <a:rPr lang="pl-PL" dirty="0" smtClean="0"/>
              <a:t>Inne </a:t>
            </a:r>
            <a:endParaRPr lang="pl-PL" dirty="0"/>
          </a:p>
        </p:txBody>
      </p:sp>
      <p:sp>
        <p:nvSpPr>
          <p:cNvPr id="2" name="Tytuł 1"/>
          <p:cNvSpPr>
            <a:spLocks noGrp="1"/>
          </p:cNvSpPr>
          <p:nvPr>
            <p:ph type="title"/>
          </p:nvPr>
        </p:nvSpPr>
        <p:spPr/>
        <p:txBody>
          <a:bodyPr/>
          <a:lstStyle/>
          <a:p>
            <a:r>
              <a:rPr lang="pl-PL" dirty="0" smtClean="0"/>
              <a:t>Pytanie 1.</a:t>
            </a:r>
            <a:endParaRPr lang="pl-PL" dirty="0"/>
          </a:p>
        </p:txBody>
      </p:sp>
    </p:spTree>
    <p:extLst>
      <p:ext uri="{BB962C8B-B14F-4D97-AF65-F5344CB8AC3E}">
        <p14:creationId xmlns:p14="http://schemas.microsoft.com/office/powerpoint/2010/main" val="373142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r>
              <a:rPr lang="pl-PL" dirty="0" smtClean="0"/>
              <a:t>Rutynowe badania laboratoryjne ujawniają:  łagodną anemię i łagodną </a:t>
            </a:r>
            <a:r>
              <a:rPr lang="pl-PL" dirty="0" err="1" smtClean="0"/>
              <a:t>hypokalemię</a:t>
            </a:r>
            <a:r>
              <a:rPr lang="pl-PL" dirty="0" smtClean="0"/>
              <a:t>.  Wyniki funkcji wątroby, nerek, kwasu foliowego i witaminy B12 w normie. Badanie ogólne moczu wykazuje na obecność ciał ketonowych. RTG klatki piersiowej i TK głowy, brzucha i miednicy bez odchyleń od normy. MRI jest przeciwwskazane z powodu wszczepionego rozrusznika serca. </a:t>
            </a:r>
            <a:r>
              <a:rPr lang="pl-PL" dirty="0" err="1" smtClean="0"/>
              <a:t>Pulsoksymetria</a:t>
            </a:r>
            <a:r>
              <a:rPr lang="pl-PL" dirty="0" smtClean="0"/>
              <a:t> nie wskazują na  bezdech. Pan R i jego rodzina odmówili punkcji, co wyklucza badanie płynu mózgowo-rdzeniowego . Elektroencefalografia (EEG) w granicach normy. Wywiad rodzinny ujawnił, że przyczyną </a:t>
            </a:r>
            <a:r>
              <a:rPr lang="pl-PL" dirty="0"/>
              <a:t>ś</a:t>
            </a:r>
            <a:r>
              <a:rPr lang="pl-PL" dirty="0" smtClean="0"/>
              <a:t>mierci jego brata w wieku 49 lat była padaczka.</a:t>
            </a:r>
            <a:endParaRPr lang="pl-PL" dirty="0"/>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128972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r>
              <a:rPr lang="pl-PL" dirty="0" smtClean="0"/>
              <a:t>Pan R otrzymał iniekcje domięśniową z 5 mg </a:t>
            </a:r>
            <a:r>
              <a:rPr lang="pl-PL" dirty="0" err="1" smtClean="0"/>
              <a:t>haloperidolu</a:t>
            </a:r>
            <a:r>
              <a:rPr lang="pl-PL" dirty="0" smtClean="0"/>
              <a:t>, a następnie po 15 godzinach iniekcje domięśniową z 9,75 mg </a:t>
            </a:r>
            <a:r>
              <a:rPr lang="pl-PL" dirty="0" err="1" smtClean="0"/>
              <a:t>arypiprazolu</a:t>
            </a:r>
            <a:r>
              <a:rPr lang="pl-PL" dirty="0" smtClean="0"/>
              <a:t>. W ciągu kilku godzin od otrzymania </a:t>
            </a:r>
            <a:r>
              <a:rPr lang="pl-PL" dirty="0" err="1" smtClean="0"/>
              <a:t>arypiprazolu</a:t>
            </a:r>
            <a:r>
              <a:rPr lang="pl-PL" dirty="0" smtClean="0"/>
              <a:t>, pacjent rozwinął objawy dystoniczne z kręczem karku i liczne </a:t>
            </a:r>
            <a:r>
              <a:rPr lang="pl-PL" dirty="0" err="1" smtClean="0"/>
              <a:t>mioklonie</a:t>
            </a:r>
            <a:r>
              <a:rPr lang="pl-PL" dirty="0" smtClean="0"/>
              <a:t>. Dodatkowo, jego </a:t>
            </a:r>
            <a:r>
              <a:rPr lang="pl-PL" dirty="0" err="1" smtClean="0"/>
              <a:t>QTc</a:t>
            </a:r>
            <a:r>
              <a:rPr lang="pl-PL" dirty="0" smtClean="0"/>
              <a:t> zwiększyło się o 120 ms. Następnie wszystkie leki </a:t>
            </a:r>
            <a:r>
              <a:rPr lang="pl-PL" dirty="0" err="1" smtClean="0"/>
              <a:t>przeciwpsychotyczne</a:t>
            </a:r>
            <a:r>
              <a:rPr lang="pl-PL" dirty="0" smtClean="0"/>
              <a:t> zostały odstawione. Otrzymał kilka dawek </a:t>
            </a:r>
            <a:r>
              <a:rPr lang="pl-PL" dirty="0" err="1" smtClean="0"/>
              <a:t>lorazepamu</a:t>
            </a:r>
            <a:r>
              <a:rPr lang="pl-PL" dirty="0" smtClean="0"/>
              <a:t> po 1 mg </a:t>
            </a:r>
            <a:r>
              <a:rPr lang="pl-PL" dirty="0" err="1" smtClean="0"/>
              <a:t>i.m</a:t>
            </a:r>
            <a:r>
              <a:rPr lang="pl-PL" dirty="0" smtClean="0"/>
              <a:t>,, ale nie zmieniło to jego stanu – nadal był pobudzony i bezsenny pomimo nocy. </a:t>
            </a:r>
            <a:endParaRPr lang="pl-PL" dirty="0"/>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1388054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dirty="0" smtClean="0"/>
              <a:t>W dwa dni później, w czasie kuracji </a:t>
            </a:r>
            <a:r>
              <a:rPr lang="pl-PL" dirty="0" err="1" smtClean="0"/>
              <a:t>lorazepamem</a:t>
            </a:r>
            <a:r>
              <a:rPr lang="pl-PL" dirty="0" smtClean="0"/>
              <a:t> stan psychiczny pana R poprawił się. Sen wydłużył się do 4 godzin, ustąpiły doznania halucynacyjne, uzyskał wynik 24 punkty w MMSE. . Orientacja, pamięć i koncentracja stopniowo poprawiać. Dochodzi do normalizacji akcji serca i temperatury. Po 6 dniach od przyjęcia został wypisany . Po 2 tygodniach i 4 miesiącach zgłosił się do lekarza pierwszego kontaktu w stanie  remisji.</a:t>
            </a:r>
            <a:endParaRPr lang="pl-PL" dirty="0"/>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11905872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t>Przyczyną aktualnych zaburzeń jest:</a:t>
            </a:r>
          </a:p>
          <a:p>
            <a:pPr marL="971550" lvl="1" indent="-514350">
              <a:buFont typeface="+mj-lt"/>
              <a:buAutoNum type="arabicPeriod"/>
            </a:pPr>
            <a:r>
              <a:rPr lang="pl-PL" dirty="0" smtClean="0"/>
              <a:t>Psychoza</a:t>
            </a:r>
          </a:p>
          <a:p>
            <a:pPr marL="971550" lvl="1" indent="-514350">
              <a:buFont typeface="+mj-lt"/>
              <a:buAutoNum type="arabicPeriod"/>
            </a:pPr>
            <a:r>
              <a:rPr lang="pl-PL" dirty="0" smtClean="0"/>
              <a:t>Epizod manii </a:t>
            </a:r>
          </a:p>
          <a:p>
            <a:pPr marL="971550" lvl="1" indent="-514350">
              <a:buFont typeface="+mj-lt"/>
              <a:buAutoNum type="arabicPeriod"/>
            </a:pPr>
            <a:r>
              <a:rPr lang="pl-PL" dirty="0" smtClean="0"/>
              <a:t>Choroba somatyczna</a:t>
            </a:r>
          </a:p>
          <a:p>
            <a:pPr marL="971550" lvl="1" indent="-514350">
              <a:buFont typeface="+mj-lt"/>
              <a:buAutoNum type="arabicPeriod"/>
            </a:pPr>
            <a:r>
              <a:rPr lang="pl-PL" dirty="0" smtClean="0"/>
              <a:t>Intoksykacja</a:t>
            </a:r>
          </a:p>
          <a:p>
            <a:pPr marL="971550" lvl="1" indent="-514350">
              <a:buFont typeface="+mj-lt"/>
              <a:buAutoNum type="arabicPeriod"/>
            </a:pPr>
            <a:r>
              <a:rPr lang="pl-PL" dirty="0" smtClean="0"/>
              <a:t>Inne </a:t>
            </a:r>
            <a:endParaRPr lang="pl-PL" dirty="0"/>
          </a:p>
        </p:txBody>
      </p:sp>
      <p:sp>
        <p:nvSpPr>
          <p:cNvPr id="2" name="Tytuł 1"/>
          <p:cNvSpPr>
            <a:spLocks noGrp="1"/>
          </p:cNvSpPr>
          <p:nvPr>
            <p:ph type="title"/>
          </p:nvPr>
        </p:nvSpPr>
        <p:spPr/>
        <p:txBody>
          <a:bodyPr/>
          <a:lstStyle/>
          <a:p>
            <a:r>
              <a:rPr lang="pl-PL" dirty="0" smtClean="0"/>
              <a:t>Pytanie 1.</a:t>
            </a:r>
            <a:endParaRPr lang="pl-PL" dirty="0"/>
          </a:p>
        </p:txBody>
      </p:sp>
    </p:spTree>
    <p:extLst>
      <p:ext uri="{BB962C8B-B14F-4D97-AF65-F5344CB8AC3E}">
        <p14:creationId xmlns:p14="http://schemas.microsoft.com/office/powerpoint/2010/main" val="39274617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pl-PL"/>
              <a:t>Szczególne przeżycia zmysłowe</a:t>
            </a:r>
          </a:p>
        </p:txBody>
      </p:sp>
      <p:sp>
        <p:nvSpPr>
          <p:cNvPr id="9219" name="Rectangle 3"/>
          <p:cNvSpPr>
            <a:spLocks noGrp="1" noChangeArrowheads="1"/>
          </p:cNvSpPr>
          <p:nvPr>
            <p:ph idx="1"/>
          </p:nvPr>
        </p:nvSpPr>
        <p:spPr/>
        <p:txBody>
          <a:bodyPr>
            <a:normAutofit/>
          </a:bodyPr>
          <a:lstStyle/>
          <a:p>
            <a:pPr>
              <a:lnSpc>
                <a:spcPct val="90000"/>
              </a:lnSpc>
            </a:pPr>
            <a:r>
              <a:rPr lang="pl-PL" sz="2400">
                <a:cs typeface="Arial" pitchFamily="34" charset="0"/>
              </a:rPr>
              <a:t>#20: "tego dnia, dnia przed Wigilią, Vincent v.G. nie był w stanie dłużej znieść wszechogarniającego go uczucia, że jego ucho staje się coraz większe. Niewiele się namyślając szybko znalazł brzytwę i..." - </a:t>
            </a:r>
            <a:r>
              <a:rPr lang="pl-PL" sz="2400" u="sng">
                <a:cs typeface="Arial" pitchFamily="34" charset="0"/>
              </a:rPr>
              <a:t>dysmorfofobia</a:t>
            </a:r>
            <a:r>
              <a:rPr lang="pl-PL" sz="2400">
                <a:cs typeface="Arial" pitchFamily="34" charset="0"/>
              </a:rPr>
              <a:t> </a:t>
            </a:r>
            <a:endParaRPr lang="en-US" sz="2400">
              <a:cs typeface="Arial" pitchFamily="34" charset="0"/>
            </a:endParaRPr>
          </a:p>
          <a:p>
            <a:pPr>
              <a:lnSpc>
                <a:spcPct val="90000"/>
              </a:lnSpc>
            </a:pPr>
            <a:r>
              <a:rPr lang="pl-PL" sz="2400">
                <a:cs typeface="Arial" pitchFamily="34" charset="0"/>
              </a:rPr>
              <a:t>#21: "czuł, że w jego wnętrzu rodzi się ktoś inny, że zaczyna zawłaszczać sobie jego myśli i jego taniec. Wielki tancerz N. postanowił zatańczyć swój "taniec życia i śmierci" po raz ostatni." - </a:t>
            </a:r>
            <a:r>
              <a:rPr lang="pl-PL" sz="2400" u="sng">
                <a:cs typeface="Arial" pitchFamily="34" charset="0"/>
              </a:rPr>
              <a:t>depersonalizacja</a:t>
            </a:r>
            <a:endParaRPr lang="en-US" sz="2400">
              <a:cs typeface="Arial" pitchFamily="34" charset="0"/>
            </a:endParaRPr>
          </a:p>
          <a:p>
            <a:pPr>
              <a:lnSpc>
                <a:spcPct val="90000"/>
              </a:lnSpc>
            </a:pPr>
            <a:r>
              <a:rPr lang="pl-PL" sz="2400">
                <a:cs typeface="Arial" pitchFamily="34" charset="0"/>
              </a:rPr>
              <a:t>#22: "to nie mogło być prawdą, nie mogło, ale nią było. Zrozumiał to, gdy tylko wstał świt. Franz K. był sam w tym olbrzymim zamku, który przypominał jego kamienicę zewnętrznie, ale był już ZAMKIEM" - </a:t>
            </a:r>
            <a:r>
              <a:rPr lang="pl-PL" sz="2400" u="sng">
                <a:cs typeface="Arial" pitchFamily="34" charset="0"/>
              </a:rPr>
              <a:t>derealizacja</a:t>
            </a:r>
            <a:endParaRPr lang="en-US" sz="2400">
              <a:cs typeface="Arial" pitchFamily="34" charset="0"/>
            </a:endParaRPr>
          </a:p>
          <a:p>
            <a:pPr>
              <a:lnSpc>
                <a:spcPct val="90000"/>
              </a:lnSpc>
            </a:pPr>
            <a:endParaRPr lang="pl-PL" sz="2400"/>
          </a:p>
        </p:txBody>
      </p:sp>
      <p:sp>
        <p:nvSpPr>
          <p:cNvPr id="4" name="Symbol zastępczy numeru slajdu 5"/>
          <p:cNvSpPr>
            <a:spLocks noGrp="1"/>
          </p:cNvSpPr>
          <p:nvPr>
            <p:ph type="sldNum" sz="quarter" idx="12"/>
          </p:nvPr>
        </p:nvSpPr>
        <p:spPr/>
        <p:txBody>
          <a:bodyPr/>
          <a:lstStyle/>
          <a:p>
            <a:fld id="{C2E12F5A-632E-4B01-82AD-6B39749C6709}" type="slidenum">
              <a:rPr lang="pl-PL"/>
              <a:pPr/>
              <a:t>6</a:t>
            </a:fld>
            <a:endParaRPr lang="pl-PL"/>
          </a:p>
        </p:txBody>
      </p:sp>
    </p:spTree>
    <p:extLst>
      <p:ext uri="{BB962C8B-B14F-4D97-AF65-F5344CB8AC3E}">
        <p14:creationId xmlns:p14="http://schemas.microsoft.com/office/powerpoint/2010/main" val="23499406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ssolv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7500" y="544513"/>
            <a:ext cx="8637588" cy="762000"/>
          </a:xfrm>
        </p:spPr>
        <p:txBody>
          <a:bodyPr/>
          <a:lstStyle/>
          <a:p>
            <a:r>
              <a:rPr lang="pl-PL"/>
              <a:t>Urojenia prześladowcze</a:t>
            </a:r>
          </a:p>
        </p:txBody>
      </p:sp>
      <p:sp>
        <p:nvSpPr>
          <p:cNvPr id="11267" name="Rectangle 3"/>
          <p:cNvSpPr>
            <a:spLocks noGrp="1" noChangeArrowheads="1"/>
          </p:cNvSpPr>
          <p:nvPr>
            <p:ph idx="1"/>
          </p:nvPr>
        </p:nvSpPr>
        <p:spPr/>
        <p:txBody>
          <a:bodyPr>
            <a:normAutofit/>
          </a:bodyPr>
          <a:lstStyle/>
          <a:p>
            <a:pPr>
              <a:lnSpc>
                <a:spcPct val="90000"/>
              </a:lnSpc>
            </a:pPr>
            <a:r>
              <a:rPr lang="pl-PL" sz="2000" b="1">
                <a:cs typeface="Arial" pitchFamily="34" charset="0"/>
              </a:rPr>
              <a:t>#</a:t>
            </a:r>
            <a:r>
              <a:rPr lang="pl-PL" sz="2000" b="1"/>
              <a:t>23</a:t>
            </a:r>
            <a:r>
              <a:rPr lang="pl-PL" sz="2000" b="1">
                <a:cs typeface="Arial" pitchFamily="34" charset="0"/>
              </a:rPr>
              <a:t>: "moimi ruchami kieruje Wielka Moc, której jestem podporządkowany w całości" - </a:t>
            </a:r>
            <a:r>
              <a:rPr lang="pl-PL" sz="2000" b="1" u="sng">
                <a:cs typeface="Arial" pitchFamily="34" charset="0"/>
              </a:rPr>
              <a:t>urojenie kontroli</a:t>
            </a:r>
            <a:endParaRPr lang="en-US" sz="2000" b="1">
              <a:cs typeface="Arial" pitchFamily="34" charset="0"/>
            </a:endParaRPr>
          </a:p>
          <a:p>
            <a:pPr>
              <a:lnSpc>
                <a:spcPct val="90000"/>
              </a:lnSpc>
            </a:pPr>
            <a:r>
              <a:rPr lang="pl-PL" sz="2000" b="1">
                <a:cs typeface="Arial" pitchFamily="34" charset="0"/>
              </a:rPr>
              <a:t>#</a:t>
            </a:r>
            <a:r>
              <a:rPr lang="pl-PL" sz="2000" b="1"/>
              <a:t>24</a:t>
            </a:r>
            <a:r>
              <a:rPr lang="pl-PL" sz="2000" b="1">
                <a:cs typeface="Arial" pitchFamily="34" charset="0"/>
              </a:rPr>
              <a:t>: "ilekroć wychodzę na ulicę pojawiają się tam ludzie w płaszczach, szczególnie wtedy, gdy pada deszcz lub jest zimno" - </a:t>
            </a:r>
            <a:r>
              <a:rPr lang="pl-PL" sz="2000" b="1" u="sng">
                <a:cs typeface="Arial" pitchFamily="34" charset="0"/>
              </a:rPr>
              <a:t>urojenie senzytywne</a:t>
            </a:r>
            <a:endParaRPr lang="en-US" sz="2000" b="1">
              <a:cs typeface="Arial" pitchFamily="34" charset="0"/>
            </a:endParaRPr>
          </a:p>
          <a:p>
            <a:pPr>
              <a:lnSpc>
                <a:spcPct val="90000"/>
              </a:lnSpc>
            </a:pPr>
            <a:r>
              <a:rPr lang="pl-PL" sz="2000" b="1">
                <a:cs typeface="Arial" pitchFamily="34" charset="0"/>
              </a:rPr>
              <a:t>#</a:t>
            </a:r>
            <a:r>
              <a:rPr lang="pl-PL" sz="2000" b="1"/>
              <a:t>25</a:t>
            </a:r>
            <a:r>
              <a:rPr lang="pl-PL" sz="2000" b="1">
                <a:cs typeface="Arial" pitchFamily="34" charset="0"/>
              </a:rPr>
              <a:t>: "Janina C. zauważyła, że bezpośrednio po jej powrocie do domu unosił się tam dziwny zapach, po którym w nocy potwornie rozbolała ją głowa" - </a:t>
            </a:r>
            <a:r>
              <a:rPr lang="pl-PL" sz="2000" b="1" u="sng">
                <a:cs typeface="Arial" pitchFamily="34" charset="0"/>
              </a:rPr>
              <a:t>urojenie trucia</a:t>
            </a:r>
            <a:endParaRPr lang="en-US" sz="2000" b="1">
              <a:cs typeface="Arial" pitchFamily="34" charset="0"/>
            </a:endParaRPr>
          </a:p>
          <a:p>
            <a:pPr>
              <a:lnSpc>
                <a:spcPct val="90000"/>
              </a:lnSpc>
            </a:pPr>
            <a:r>
              <a:rPr lang="pl-PL" sz="2000" b="1">
                <a:cs typeface="Arial" pitchFamily="34" charset="0"/>
              </a:rPr>
              <a:t>#</a:t>
            </a:r>
            <a:r>
              <a:rPr lang="pl-PL" sz="2000" b="1"/>
              <a:t>26</a:t>
            </a:r>
            <a:r>
              <a:rPr lang="pl-PL" sz="2000" b="1">
                <a:cs typeface="Arial" pitchFamily="34" charset="0"/>
              </a:rPr>
              <a:t>: "Jan R. wiedział na czym polega podstęp jego żony. Mówiła, że jeździ do pracy trolejbusem (kierowanym przez kobietę), podczas gdy utrzymywała regularne stosunki seksualne ze wszystkimi kierowcami autobusu linii 7" - </a:t>
            </a:r>
            <a:r>
              <a:rPr lang="pl-PL" sz="2000" b="1" u="sng">
                <a:cs typeface="Arial" pitchFamily="34" charset="0"/>
              </a:rPr>
              <a:t>urojenie zazdrości</a:t>
            </a:r>
            <a:endParaRPr lang="en-US" sz="2000" b="1">
              <a:cs typeface="Arial" pitchFamily="34" charset="0"/>
            </a:endParaRPr>
          </a:p>
          <a:p>
            <a:pPr>
              <a:lnSpc>
                <a:spcPct val="90000"/>
              </a:lnSpc>
            </a:pPr>
            <a:endParaRPr lang="pl-PL" sz="2000" b="1"/>
          </a:p>
        </p:txBody>
      </p:sp>
      <p:sp>
        <p:nvSpPr>
          <p:cNvPr id="4" name="Symbol zastępczy numeru slajdu 5"/>
          <p:cNvSpPr>
            <a:spLocks noGrp="1"/>
          </p:cNvSpPr>
          <p:nvPr>
            <p:ph type="sldNum" sz="quarter" idx="12"/>
          </p:nvPr>
        </p:nvSpPr>
        <p:spPr/>
        <p:txBody>
          <a:bodyPr/>
          <a:lstStyle/>
          <a:p>
            <a:fld id="{6628BAAC-552E-4F55-8E52-7EEC63A7976B}" type="slidenum">
              <a:rPr lang="pl-PL"/>
              <a:pPr/>
              <a:t>7</a:t>
            </a:fld>
            <a:endParaRPr lang="pl-PL"/>
          </a:p>
        </p:txBody>
      </p:sp>
    </p:spTree>
    <p:extLst>
      <p:ext uri="{BB962C8B-B14F-4D97-AF65-F5344CB8AC3E}">
        <p14:creationId xmlns:p14="http://schemas.microsoft.com/office/powerpoint/2010/main" val="4208604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544513"/>
            <a:ext cx="8637588" cy="762000"/>
          </a:xfrm>
        </p:spPr>
        <p:txBody>
          <a:bodyPr/>
          <a:lstStyle/>
          <a:p>
            <a:r>
              <a:rPr lang="pl-PL"/>
              <a:t>Urojenia wielkościowe</a:t>
            </a:r>
          </a:p>
        </p:txBody>
      </p:sp>
      <p:sp>
        <p:nvSpPr>
          <p:cNvPr id="12291" name="Rectangle 3"/>
          <p:cNvSpPr>
            <a:spLocks noGrp="1" noChangeArrowheads="1"/>
          </p:cNvSpPr>
          <p:nvPr>
            <p:ph idx="1"/>
          </p:nvPr>
        </p:nvSpPr>
        <p:spPr/>
        <p:txBody>
          <a:bodyPr>
            <a:normAutofit/>
          </a:bodyPr>
          <a:lstStyle/>
          <a:p>
            <a:pPr>
              <a:lnSpc>
                <a:spcPct val="90000"/>
              </a:lnSpc>
            </a:pPr>
            <a:r>
              <a:rPr lang="pl-PL" sz="2400" b="1">
                <a:cs typeface="Arial" pitchFamily="34" charset="0"/>
              </a:rPr>
              <a:t>#</a:t>
            </a:r>
            <a:r>
              <a:rPr lang="pl-PL" sz="2400" b="1"/>
              <a:t>27</a:t>
            </a:r>
            <a:r>
              <a:rPr lang="pl-PL" sz="2400" b="1">
                <a:cs typeface="Arial" pitchFamily="34" charset="0"/>
              </a:rPr>
              <a:t>: "A więc to prawda. Jej szef jest w niej zakochany do szaleństwa. Kiedy do niej mówił mrugnął okiem - co innego mogło to oznaczać" - </a:t>
            </a:r>
            <a:r>
              <a:rPr lang="pl-PL" sz="2400" b="1" u="sng">
                <a:cs typeface="Arial" pitchFamily="34" charset="0"/>
              </a:rPr>
              <a:t>erotomania vera</a:t>
            </a:r>
            <a:endParaRPr lang="en-US" sz="2400" b="1">
              <a:cs typeface="Arial" pitchFamily="34" charset="0"/>
            </a:endParaRPr>
          </a:p>
          <a:p>
            <a:pPr>
              <a:lnSpc>
                <a:spcPct val="90000"/>
              </a:lnSpc>
            </a:pPr>
            <a:r>
              <a:rPr lang="pl-PL" sz="2400" b="1">
                <a:cs typeface="Arial" pitchFamily="34" charset="0"/>
              </a:rPr>
              <a:t>#</a:t>
            </a:r>
            <a:r>
              <a:rPr lang="pl-PL" sz="2400" b="1"/>
              <a:t>28</a:t>
            </a:r>
            <a:r>
              <a:rPr lang="pl-PL" sz="2400" b="1">
                <a:cs typeface="Arial" pitchFamily="34" charset="0"/>
              </a:rPr>
              <a:t>: "Oto mój wynalazek - powiedział Jan K. wręczając swojemu lekarzowi pomiętą kartkę papieru. Na górze kartki widniał napis "Jedyna szczepionka przeciwko AIDS" - </a:t>
            </a:r>
            <a:r>
              <a:rPr lang="pl-PL" sz="2400" b="1" u="sng">
                <a:cs typeface="Arial" pitchFamily="34" charset="0"/>
              </a:rPr>
              <a:t>urojenie wynalazcze</a:t>
            </a:r>
            <a:endParaRPr lang="en-US" sz="2400" b="1">
              <a:cs typeface="Arial" pitchFamily="34" charset="0"/>
            </a:endParaRPr>
          </a:p>
          <a:p>
            <a:pPr>
              <a:lnSpc>
                <a:spcPct val="90000"/>
              </a:lnSpc>
            </a:pPr>
            <a:r>
              <a:rPr lang="pl-PL" sz="2400" b="1">
                <a:cs typeface="Arial" pitchFamily="34" charset="0"/>
              </a:rPr>
              <a:t>#</a:t>
            </a:r>
            <a:r>
              <a:rPr lang="pl-PL" sz="2400" b="1"/>
              <a:t>29</a:t>
            </a:r>
            <a:r>
              <a:rPr lang="pl-PL" sz="2400" b="1">
                <a:cs typeface="Arial" pitchFamily="34" charset="0"/>
              </a:rPr>
              <a:t>: "Jestem wybrany, to przeze mnie przemawia Budda, Zeus i Zaratustra , mam moc uzdrawiania i czynienia cudów" - </a:t>
            </a:r>
            <a:r>
              <a:rPr lang="pl-PL" sz="2400" b="1" u="sng">
                <a:cs typeface="Arial" pitchFamily="34" charset="0"/>
              </a:rPr>
              <a:t>urojenie charyzmatyczne</a:t>
            </a:r>
            <a:endParaRPr lang="en-US" sz="2400" b="1">
              <a:cs typeface="Arial" pitchFamily="34" charset="0"/>
            </a:endParaRPr>
          </a:p>
          <a:p>
            <a:pPr>
              <a:lnSpc>
                <a:spcPct val="90000"/>
              </a:lnSpc>
            </a:pPr>
            <a:endParaRPr lang="pl-PL" sz="2400" b="1"/>
          </a:p>
        </p:txBody>
      </p:sp>
      <p:sp>
        <p:nvSpPr>
          <p:cNvPr id="4" name="Symbol zastępczy numeru slajdu 5"/>
          <p:cNvSpPr>
            <a:spLocks noGrp="1"/>
          </p:cNvSpPr>
          <p:nvPr>
            <p:ph type="sldNum" sz="quarter" idx="12"/>
          </p:nvPr>
        </p:nvSpPr>
        <p:spPr/>
        <p:txBody>
          <a:bodyPr/>
          <a:lstStyle/>
          <a:p>
            <a:fld id="{347DCD3C-B170-4F91-9684-25A77CEB4D0E}" type="slidenum">
              <a:rPr lang="pl-PL"/>
              <a:pPr/>
              <a:t>8</a:t>
            </a:fld>
            <a:endParaRPr lang="pl-PL"/>
          </a:p>
        </p:txBody>
      </p:sp>
    </p:spTree>
    <p:extLst>
      <p:ext uri="{BB962C8B-B14F-4D97-AF65-F5344CB8AC3E}">
        <p14:creationId xmlns:p14="http://schemas.microsoft.com/office/powerpoint/2010/main" val="1315776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17500" y="544513"/>
            <a:ext cx="8637588" cy="762000"/>
          </a:xfrm>
        </p:spPr>
        <p:txBody>
          <a:bodyPr/>
          <a:lstStyle/>
          <a:p>
            <a:r>
              <a:rPr lang="pl-PL"/>
              <a:t>Urojenia depresyjne</a:t>
            </a:r>
          </a:p>
        </p:txBody>
      </p:sp>
      <p:sp>
        <p:nvSpPr>
          <p:cNvPr id="13315" name="Rectangle 3"/>
          <p:cNvSpPr>
            <a:spLocks noGrp="1" noChangeArrowheads="1"/>
          </p:cNvSpPr>
          <p:nvPr>
            <p:ph idx="1"/>
          </p:nvPr>
        </p:nvSpPr>
        <p:spPr/>
        <p:txBody>
          <a:bodyPr>
            <a:normAutofit/>
          </a:bodyPr>
          <a:lstStyle/>
          <a:p>
            <a:pPr>
              <a:lnSpc>
                <a:spcPct val="90000"/>
              </a:lnSpc>
            </a:pPr>
            <a:r>
              <a:rPr lang="pl-PL" sz="2000" b="1">
                <a:cs typeface="Arial" pitchFamily="34" charset="0"/>
              </a:rPr>
              <a:t>#</a:t>
            </a:r>
            <a:r>
              <a:rPr lang="pl-PL" sz="2000" b="1"/>
              <a:t>30</a:t>
            </a:r>
            <a:r>
              <a:rPr lang="pl-PL" sz="2000" b="1">
                <a:cs typeface="Arial" pitchFamily="34" charset="0"/>
              </a:rPr>
              <a:t>: "wszystko co zrobiłam w swoim życiu jest nic nie warte, zgłoszę na Policji, żeby mnie aresztowali, za to, że nie opiekowałam się swoimi dziećmi doprowadzając całą rodzinę do śmierci głodowej" - </a:t>
            </a:r>
            <a:r>
              <a:rPr lang="pl-PL" sz="2000" b="1" u="sng">
                <a:cs typeface="Arial" pitchFamily="34" charset="0"/>
              </a:rPr>
              <a:t>urojenie winy</a:t>
            </a:r>
            <a:endParaRPr lang="en-US" sz="2000" b="1">
              <a:cs typeface="Arial" pitchFamily="34" charset="0"/>
            </a:endParaRPr>
          </a:p>
          <a:p>
            <a:pPr>
              <a:lnSpc>
                <a:spcPct val="90000"/>
              </a:lnSpc>
            </a:pPr>
            <a:r>
              <a:rPr lang="pl-PL" sz="2000" b="1">
                <a:cs typeface="Arial" pitchFamily="34" charset="0"/>
              </a:rPr>
              <a:t>#</a:t>
            </a:r>
            <a:r>
              <a:rPr lang="pl-PL" sz="2000" b="1"/>
              <a:t>31</a:t>
            </a:r>
            <a:r>
              <a:rPr lang="pl-PL" sz="2000" b="1">
                <a:cs typeface="Arial" pitchFamily="34" charset="0"/>
              </a:rPr>
              <a:t>: "proszę zostawić mnie w spokoju, dalsze leczenie nie ma sensu...nie będę jadła bo i tak już nie mam żołądka, z dnia na dzień kurczę się...tak naprawdę jestem już trupem" - </a:t>
            </a:r>
            <a:r>
              <a:rPr lang="pl-PL" sz="2000" b="1" u="sng">
                <a:cs typeface="Arial" pitchFamily="34" charset="0"/>
              </a:rPr>
              <a:t>urojenie nihilistyczne</a:t>
            </a:r>
            <a:endParaRPr lang="en-US" sz="2000" b="1">
              <a:cs typeface="Arial" pitchFamily="34" charset="0"/>
            </a:endParaRPr>
          </a:p>
          <a:p>
            <a:pPr>
              <a:lnSpc>
                <a:spcPct val="90000"/>
              </a:lnSpc>
              <a:buFontTx/>
              <a:buNone/>
            </a:pPr>
            <a:endParaRPr lang="en-US" sz="2000" b="1">
              <a:cs typeface="Arial" pitchFamily="34" charset="0"/>
            </a:endParaRPr>
          </a:p>
          <a:p>
            <a:pPr>
              <a:lnSpc>
                <a:spcPct val="90000"/>
              </a:lnSpc>
            </a:pPr>
            <a:r>
              <a:rPr lang="pl-PL" sz="2000" b="1">
                <a:cs typeface="Arial" pitchFamily="34" charset="0"/>
              </a:rPr>
              <a:t>#</a:t>
            </a:r>
            <a:r>
              <a:rPr lang="pl-PL" sz="2000" b="1"/>
              <a:t>32</a:t>
            </a:r>
            <a:r>
              <a:rPr lang="pl-PL" sz="2000" b="1">
                <a:cs typeface="Arial" pitchFamily="34" charset="0"/>
              </a:rPr>
              <a:t>: "44-letni pacjent, od ok. pół roku domaga się ciągłych badań lekarskich twierdząc, że ma raka przewodu pokarmowego...po kilku kolejnych hospitalizacjach internistycznych ...pomimo dobrego stanu somatycznego zapowiada swoją rychłą śmierć" - </a:t>
            </a:r>
            <a:r>
              <a:rPr lang="pl-PL" sz="2000" b="1" u="sng">
                <a:cs typeface="Arial" pitchFamily="34" charset="0"/>
              </a:rPr>
              <a:t>urojenie hipochondryczne</a:t>
            </a:r>
            <a:endParaRPr lang="en-US" sz="2000" b="1">
              <a:cs typeface="Arial" pitchFamily="34" charset="0"/>
            </a:endParaRPr>
          </a:p>
          <a:p>
            <a:pPr>
              <a:lnSpc>
                <a:spcPct val="90000"/>
              </a:lnSpc>
            </a:pPr>
            <a:endParaRPr lang="pl-PL" sz="2000" b="1"/>
          </a:p>
        </p:txBody>
      </p:sp>
      <p:sp>
        <p:nvSpPr>
          <p:cNvPr id="4" name="Symbol zastępczy numeru slajdu 5"/>
          <p:cNvSpPr>
            <a:spLocks noGrp="1"/>
          </p:cNvSpPr>
          <p:nvPr>
            <p:ph type="sldNum" sz="quarter" idx="12"/>
          </p:nvPr>
        </p:nvSpPr>
        <p:spPr/>
        <p:txBody>
          <a:bodyPr/>
          <a:lstStyle/>
          <a:p>
            <a:fld id="{70983EA5-47B2-4DA6-BD9A-53AC2B74E4D3}" type="slidenum">
              <a:rPr lang="pl-PL"/>
              <a:pPr/>
              <a:t>9</a:t>
            </a:fld>
            <a:endParaRPr lang="pl-PL"/>
          </a:p>
        </p:txBody>
      </p:sp>
    </p:spTree>
    <p:extLst>
      <p:ext uri="{BB962C8B-B14F-4D97-AF65-F5344CB8AC3E}">
        <p14:creationId xmlns:p14="http://schemas.microsoft.com/office/powerpoint/2010/main" val="556083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dissolve">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11">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LateAfternoonShade">
  <a:themeElements>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yw pakietu Office">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yw pakietu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yw pakietu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yw pakietu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yw pakietu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yw pakietu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yw pakietu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yw pakietu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yw pakietu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yw pakietu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TotalTime>
  <Words>4140</Words>
  <Application>Microsoft Office PowerPoint</Application>
  <PresentationFormat>Pokaz na ekranie (4:3)</PresentationFormat>
  <Paragraphs>297</Paragraphs>
  <Slides>57</Slides>
  <Notes>23</Notes>
  <HiddenSlides>0</HiddenSlides>
  <MMClips>0</MMClips>
  <ScaleCrop>false</ScaleCrop>
  <HeadingPairs>
    <vt:vector size="4" baseType="variant">
      <vt:variant>
        <vt:lpstr>Motyw</vt:lpstr>
      </vt:variant>
      <vt:variant>
        <vt:i4>5</vt:i4>
      </vt:variant>
      <vt:variant>
        <vt:lpstr>Tytuły slajdów</vt:lpstr>
      </vt:variant>
      <vt:variant>
        <vt:i4>57</vt:i4>
      </vt:variant>
    </vt:vector>
  </HeadingPairs>
  <TitlesOfParts>
    <vt:vector size="62" baseType="lpstr">
      <vt:lpstr>Wędrówka</vt:lpstr>
      <vt:lpstr>Motyw11</vt:lpstr>
      <vt:lpstr>Human</vt:lpstr>
      <vt:lpstr>Summer</vt:lpstr>
      <vt:lpstr>LateAfternoonShade</vt:lpstr>
      <vt:lpstr>Zaburzenia psychotyczne </vt:lpstr>
      <vt:lpstr>Zaburzenia spostrzegania</vt:lpstr>
      <vt:lpstr>Omamy prawdziwe i rzekome</vt:lpstr>
      <vt:lpstr>Omamy zmysłowe</vt:lpstr>
      <vt:lpstr>Omamy psychiczne</vt:lpstr>
      <vt:lpstr>Szczególne przeżycia zmysłowe</vt:lpstr>
      <vt:lpstr>Urojenia prześladowcze</vt:lpstr>
      <vt:lpstr>Urojenia wielkościowe</vt:lpstr>
      <vt:lpstr>Urojenia depresyjne</vt:lpstr>
      <vt:lpstr>BPRS-4</vt:lpstr>
      <vt:lpstr>BPRS – 4 (2.)</vt:lpstr>
      <vt:lpstr>BPRS – 4 (3.) </vt:lpstr>
      <vt:lpstr>BPRS – (4.) </vt:lpstr>
      <vt:lpstr>BNS </vt:lpstr>
      <vt:lpstr>BNS (2)</vt:lpstr>
      <vt:lpstr>BNS (3) </vt:lpstr>
      <vt:lpstr>BNS (4)</vt:lpstr>
      <vt:lpstr>Prezentacja programu PowerPoint</vt:lpstr>
      <vt:lpstr>Prezentacja programu PowerPoint</vt:lpstr>
      <vt:lpstr>Prezentacja programu PowerPoint</vt:lpstr>
      <vt:lpstr>Obraz kliniczny wczesnej psychozy</vt:lpstr>
      <vt:lpstr>Me, Myself and Them [Kurt Snyder i in. 2007]</vt:lpstr>
      <vt:lpstr>Self-disorder scale – objawy deficytów poznawczych</vt:lpstr>
      <vt:lpstr>Comprehensive Assessment of at Risk Mental States – dezorganizacja mowy</vt:lpstr>
      <vt:lpstr>Prezentacja programu PowerPoint</vt:lpstr>
      <vt:lpstr>Me, Myself and Them [Kurt Snyder i in. 2007]</vt:lpstr>
      <vt:lpstr>Self-disorder scale – objawy zaburzeń emocjonalnych</vt:lpstr>
      <vt:lpstr>Me, Myself and Them [Kurt Snyder i in. 2007]</vt:lpstr>
      <vt:lpstr>Self-disorder scale – objawy zaburzeń psychotycznych</vt:lpstr>
      <vt:lpstr>Związek przekonań z objawami negatywnymi </vt:lpstr>
      <vt:lpstr>BADANIA O KTÓRYCH MUSIMY PAMIĘTAĆ </vt:lpstr>
      <vt:lpstr>Mania</vt:lpstr>
      <vt:lpstr>Prezentacja programu PowerPoint</vt:lpstr>
      <vt:lpstr>Kryteria i problemy  diagnostyczne manii z cechami psychotycznymi wg DSM-IV</vt:lpstr>
      <vt:lpstr>Student muzyki </vt:lpstr>
      <vt:lpstr>c.d. </vt:lpstr>
      <vt:lpstr>c.d. </vt:lpstr>
      <vt:lpstr>Depresja psychotyczna </vt:lpstr>
      <vt:lpstr>Francisco de Goya czyli tajemnicza choroba</vt:lpstr>
      <vt:lpstr>Kliniczne  „markery” depresji psychotycznej (vs. depresja niepsychotyczna)</vt:lpstr>
      <vt:lpstr>Część 1.</vt:lpstr>
      <vt:lpstr>Część 2.</vt:lpstr>
      <vt:lpstr>Godziny [Stephan Daldry 2002]</vt:lpstr>
      <vt:lpstr>Godziny – historia pierwsza (1900 r.)</vt:lpstr>
      <vt:lpstr>Prezentacja programu PowerPoint</vt:lpstr>
      <vt:lpstr>Godziny  [historia druga – 1950 r.]</vt:lpstr>
      <vt:lpstr>Prezentacja programu PowerPoint</vt:lpstr>
      <vt:lpstr>Georgia O’Keefee czyli depresja psychotyczna</vt:lpstr>
      <vt:lpstr>Bezsenny i psychotyczny </vt:lpstr>
      <vt:lpstr>Prezentacja programu PowerPoint</vt:lpstr>
      <vt:lpstr>Prezentacja programu PowerPoint</vt:lpstr>
      <vt:lpstr>Prezentacja programu PowerPoint</vt:lpstr>
      <vt:lpstr>Pytanie 1.</vt:lpstr>
      <vt:lpstr>Prezentacja programu PowerPoint</vt:lpstr>
      <vt:lpstr>Prezentacja programu PowerPoint</vt:lpstr>
      <vt:lpstr>Prezentacja programu PowerPoint</vt:lpstr>
      <vt:lpstr>Pytanie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Zaburzenia psychotyczne</dc:title>
  <dc:creator>NTT</dc:creator>
  <cp:lastModifiedBy>NTT</cp:lastModifiedBy>
  <cp:revision>5</cp:revision>
  <dcterms:created xsi:type="dcterms:W3CDTF">2013-09-21T14:51:09Z</dcterms:created>
  <dcterms:modified xsi:type="dcterms:W3CDTF">2013-09-29T11:29:23Z</dcterms:modified>
</cp:coreProperties>
</file>