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79" r:id="rId3"/>
    <p:sldId id="257" r:id="rId4"/>
    <p:sldId id="277" r:id="rId5"/>
    <p:sldId id="263" r:id="rId6"/>
    <p:sldId id="264" r:id="rId7"/>
    <p:sldId id="265" r:id="rId8"/>
    <p:sldId id="266" r:id="rId9"/>
    <p:sldId id="267" r:id="rId10"/>
    <p:sldId id="278" r:id="rId11"/>
    <p:sldId id="268" r:id="rId12"/>
    <p:sldId id="269" r:id="rId13"/>
    <p:sldId id="271" r:id="rId14"/>
    <p:sldId id="272" r:id="rId15"/>
    <p:sldId id="273" r:id="rId16"/>
    <p:sldId id="280" r:id="rId17"/>
    <p:sldId id="274" r:id="rId18"/>
    <p:sldId id="275" r:id="rId19"/>
    <p:sldId id="282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480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620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107504" y="1419622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l" sz="4400" dirty="0">
                <a:solidFill>
                  <a:srgbClr val="0070C0"/>
                </a:solidFill>
              </a:rPr>
              <a:t>Jak hurtowo przesłać </a:t>
            </a:r>
            <a:r>
              <a:rPr lang="pl" sz="4400" dirty="0" smtClean="0">
                <a:solidFill>
                  <a:srgbClr val="0070C0"/>
                </a:solidFill>
              </a:rPr>
              <a:t>oceny</a:t>
            </a:r>
            <a:br>
              <a:rPr lang="pl" sz="4400" dirty="0" smtClean="0">
                <a:solidFill>
                  <a:srgbClr val="0070C0"/>
                </a:solidFill>
              </a:rPr>
            </a:br>
            <a:r>
              <a:rPr lang="pl" sz="4400" dirty="0" smtClean="0">
                <a:solidFill>
                  <a:srgbClr val="0070C0"/>
                </a:solidFill>
              </a:rPr>
              <a:t> </a:t>
            </a:r>
            <a:r>
              <a:rPr lang="pl" sz="4400" dirty="0">
                <a:solidFill>
                  <a:srgbClr val="0070C0"/>
                </a:solidFill>
              </a:rPr>
              <a:t>z Wirtulanego Kampusu</a:t>
            </a:r>
            <a:br>
              <a:rPr lang="pl" sz="4400" dirty="0">
                <a:solidFill>
                  <a:srgbClr val="0070C0"/>
                </a:solidFill>
              </a:rPr>
            </a:br>
            <a:r>
              <a:rPr lang="pl" sz="4400" dirty="0">
                <a:solidFill>
                  <a:srgbClr val="0070C0"/>
                </a:solidFill>
              </a:rPr>
              <a:t> do </a:t>
            </a:r>
            <a:r>
              <a:rPr lang="pl" sz="4400" dirty="0" smtClean="0">
                <a:solidFill>
                  <a:srgbClr val="0070C0"/>
                </a:solidFill>
              </a:rPr>
              <a:t>systemu USOS</a:t>
            </a:r>
            <a:endParaRPr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1520" y="1707654"/>
            <a:ext cx="8520600" cy="1563291"/>
          </a:xfrm>
        </p:spPr>
        <p:txBody>
          <a:bodyPr/>
          <a:lstStyle/>
          <a:p>
            <a:pPr marL="114300" indent="0" algn="ctr">
              <a:lnSpc>
                <a:spcPct val="100000"/>
              </a:lnSpc>
              <a:buClr>
                <a:schemeClr val="dk1"/>
              </a:buClr>
              <a:buSzPts val="3600"/>
              <a:buNone/>
            </a:pPr>
            <a:r>
              <a:rPr lang="pl-PL" sz="4400" dirty="0" smtClean="0">
                <a:solidFill>
                  <a:srgbClr val="0070C0"/>
                </a:solidFill>
              </a:rPr>
              <a:t>USOS</a:t>
            </a:r>
          </a:p>
          <a:p>
            <a:pPr marL="114300" indent="0" algn="ctr">
              <a:lnSpc>
                <a:spcPct val="100000"/>
              </a:lnSpc>
              <a:buClr>
                <a:schemeClr val="dk1"/>
              </a:buClr>
              <a:buSzPts val="3600"/>
              <a:buNone/>
            </a:pPr>
            <a:r>
              <a:rPr lang="pl-PL" sz="4400" dirty="0" smtClean="0">
                <a:solidFill>
                  <a:srgbClr val="0070C0"/>
                </a:solidFill>
              </a:rPr>
              <a:t>Importowanie ocen z pliku</a:t>
            </a:r>
            <a:endParaRPr lang="pl-PL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2393"/>
            <a:ext cx="9144000" cy="451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2393"/>
            <a:ext cx="9144000" cy="451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451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2393"/>
            <a:ext cx="9144000" cy="451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578" y="0"/>
            <a:ext cx="727484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/>
          <p:nvPr/>
        </p:nvSpPr>
        <p:spPr>
          <a:xfrm>
            <a:off x="2764050" y="1237850"/>
            <a:ext cx="2643900" cy="492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 l="47664" t="21103" r="41928" b="66514"/>
          <a:stretch/>
        </p:blipFill>
        <p:spPr>
          <a:xfrm>
            <a:off x="4295376" y="1869700"/>
            <a:ext cx="1749450" cy="14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/>
          <p:nvPr/>
        </p:nvSpPr>
        <p:spPr>
          <a:xfrm>
            <a:off x="3649525" y="2614375"/>
            <a:ext cx="2643900" cy="492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5" name="Shape 195"/>
          <p:cNvCxnSpPr>
            <a:endCxn id="194" idx="0"/>
          </p:cNvCxnSpPr>
          <p:nvPr/>
        </p:nvCxnSpPr>
        <p:spPr>
          <a:xfrm>
            <a:off x="4290175" y="1706575"/>
            <a:ext cx="681300" cy="907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4300" algn="ctr">
              <a:buSzPts val="3600"/>
            </a:pPr>
            <a:r>
              <a:rPr lang="pl-PL" sz="4400" dirty="0" smtClean="0">
                <a:solidFill>
                  <a:srgbClr val="0070C0"/>
                </a:solidFill>
              </a:rPr>
              <a:t>Uzgodnienie kolumn</a:t>
            </a:r>
            <a:endParaRPr lang="pl-PL" sz="4400" dirty="0">
              <a:solidFill>
                <a:srgbClr val="0070C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7504" y="1563638"/>
            <a:ext cx="9073008" cy="2592288"/>
          </a:xfrm>
        </p:spPr>
        <p:txBody>
          <a:bodyPr/>
          <a:lstStyle/>
          <a:p>
            <a:pPr marL="114300" indent="0">
              <a:buNone/>
            </a:pPr>
            <a:r>
              <a:rPr lang="pl-PL" b="1" dirty="0" smtClean="0"/>
              <a:t>Po wgraniu do sytemu USOS pliku (.</a:t>
            </a:r>
            <a:r>
              <a:rPr lang="pl-PL" b="1" dirty="0" err="1" smtClean="0"/>
              <a:t>csv</a:t>
            </a:r>
            <a:r>
              <a:rPr lang="pl-PL" b="1" dirty="0" smtClean="0"/>
              <a:t>) zawierającego oceny  należy uzgodnić wyświetlające się kolumny i wskazać kolumny do importu:</a:t>
            </a:r>
          </a:p>
          <a:p>
            <a:pPr marL="114300" indent="0">
              <a:buNone/>
            </a:pPr>
            <a:endParaRPr lang="pl-PL" b="1" dirty="0" smtClean="0"/>
          </a:p>
          <a:p>
            <a:pPr marL="114300" indent="0">
              <a:buNone/>
            </a:pPr>
            <a:r>
              <a:rPr lang="pl-PL" dirty="0" smtClean="0"/>
              <a:t>  </a:t>
            </a:r>
          </a:p>
          <a:p>
            <a:pPr marL="360363" indent="-246063">
              <a:buNone/>
            </a:pPr>
            <a:r>
              <a:rPr lang="pl-PL" b="1" dirty="0" smtClean="0"/>
              <a:t>1. </a:t>
            </a:r>
            <a:r>
              <a:rPr lang="pl-PL" dirty="0" smtClean="0"/>
              <a:t>Kolumna </a:t>
            </a:r>
            <a:r>
              <a:rPr lang="pl-PL" dirty="0"/>
              <a:t>(</a:t>
            </a:r>
            <a:r>
              <a:rPr lang="pl-PL" dirty="0" smtClean="0"/>
              <a:t>nazwa) w dokumencie .</a:t>
            </a:r>
            <a:r>
              <a:rPr lang="pl-PL" dirty="0" err="1" smtClean="0"/>
              <a:t>csv</a:t>
            </a:r>
            <a:r>
              <a:rPr lang="pl-PL" dirty="0" smtClean="0"/>
              <a:t>   </a:t>
            </a:r>
            <a:r>
              <a:rPr lang="pl-PL" b="1" dirty="0" smtClean="0">
                <a:solidFill>
                  <a:srgbClr val="FF0000"/>
                </a:solidFill>
              </a:rPr>
              <a:t>Numer ID </a:t>
            </a:r>
            <a:r>
              <a:rPr lang="pl-PL" dirty="0" smtClean="0"/>
              <a:t>będzie odpowiadać</a:t>
            </a:r>
            <a:br>
              <a:rPr lang="pl-PL" dirty="0" smtClean="0"/>
            </a:br>
            <a:r>
              <a:rPr lang="pl-PL" dirty="0" smtClean="0"/>
              <a:t>pozycji  </a:t>
            </a:r>
            <a:r>
              <a:rPr lang="pl-PL" b="1" dirty="0" err="1" smtClean="0">
                <a:solidFill>
                  <a:srgbClr val="FF0000"/>
                </a:solidFill>
              </a:rPr>
              <a:t>os_ID</a:t>
            </a:r>
            <a:endParaRPr lang="pl-PL" b="1" dirty="0" smtClean="0">
              <a:solidFill>
                <a:srgbClr val="FF0000"/>
              </a:solidFill>
            </a:endParaRPr>
          </a:p>
          <a:p>
            <a:pPr>
              <a:buAutoNum type="arabicPeriod"/>
            </a:pPr>
            <a:endParaRPr lang="pl-PL" b="1" dirty="0">
              <a:solidFill>
                <a:srgbClr val="FF0000"/>
              </a:solidFill>
            </a:endParaRPr>
          </a:p>
          <a:p>
            <a:pPr marL="360363" indent="-246063">
              <a:buNone/>
              <a:tabLst>
                <a:tab pos="360363" algn="l"/>
              </a:tabLst>
            </a:pPr>
            <a:r>
              <a:rPr lang="pl-PL" b="1" dirty="0" smtClean="0"/>
              <a:t>2. </a:t>
            </a:r>
            <a:r>
              <a:rPr lang="pl-PL" dirty="0" smtClean="0"/>
              <a:t>Kolumna </a:t>
            </a:r>
            <a:r>
              <a:rPr lang="pl-PL" dirty="0"/>
              <a:t>(</a:t>
            </a:r>
            <a:r>
              <a:rPr lang="pl-PL" dirty="0" smtClean="0"/>
              <a:t>nazwa) </a:t>
            </a:r>
            <a:r>
              <a:rPr lang="pl-PL" dirty="0"/>
              <a:t>w dokumencie .</a:t>
            </a:r>
            <a:r>
              <a:rPr lang="pl-PL" dirty="0" err="1"/>
              <a:t>csv</a:t>
            </a:r>
            <a:r>
              <a:rPr lang="pl-PL" dirty="0"/>
              <a:t> </a:t>
            </a:r>
            <a:r>
              <a:rPr lang="pl-PL" b="1" dirty="0" smtClean="0">
                <a:solidFill>
                  <a:srgbClr val="FF0000"/>
                </a:solidFill>
              </a:rPr>
              <a:t>zaliczenie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będzie odpowiadać</a:t>
            </a:r>
            <a:br>
              <a:rPr lang="pl-PL" dirty="0" smtClean="0"/>
            </a:br>
            <a:r>
              <a:rPr lang="pl-PL" dirty="0" smtClean="0"/>
              <a:t> pozycji  </a:t>
            </a:r>
            <a:r>
              <a:rPr lang="pl-PL" b="1" dirty="0" smtClean="0">
                <a:solidFill>
                  <a:srgbClr val="FF0000"/>
                </a:solidFill>
              </a:rPr>
              <a:t>Termin 1_Ocena</a:t>
            </a:r>
            <a:r>
              <a:rPr lang="pl-PL" dirty="0" smtClean="0">
                <a:solidFill>
                  <a:srgbClr val="FF0000"/>
                </a:solidFill>
              </a:rPr>
              <a:t>	</a:t>
            </a:r>
          </a:p>
          <a:p>
            <a:pPr marL="114300" indent="0">
              <a:buNone/>
            </a:pPr>
            <a:endParaRPr lang="pl-PL" dirty="0" smtClean="0"/>
          </a:p>
          <a:p>
            <a:pPr marL="11430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79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 l="4806" t="10280" r="33411" b="7475"/>
          <a:stretch/>
        </p:blipFill>
        <p:spPr>
          <a:xfrm>
            <a:off x="134375" y="0"/>
            <a:ext cx="656089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/>
          <p:nvPr/>
        </p:nvSpPr>
        <p:spPr>
          <a:xfrm>
            <a:off x="3433200" y="805175"/>
            <a:ext cx="2852100" cy="420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3433200" y="3697575"/>
            <a:ext cx="2852100" cy="420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 l="36963" t="24353" r="37234" b="71591"/>
          <a:stretch/>
        </p:blipFill>
        <p:spPr>
          <a:xfrm>
            <a:off x="5083375" y="83399"/>
            <a:ext cx="5652077" cy="523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Shape 206"/>
          <p:cNvCxnSpPr>
            <a:endCxn id="205" idx="1"/>
          </p:cNvCxnSpPr>
          <p:nvPr/>
        </p:nvCxnSpPr>
        <p:spPr>
          <a:xfrm rot="10800000" flipH="1">
            <a:off x="4530475" y="344937"/>
            <a:ext cx="552900" cy="48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7" name="Shape 207"/>
          <p:cNvSpPr/>
          <p:nvPr/>
        </p:nvSpPr>
        <p:spPr>
          <a:xfrm>
            <a:off x="5083375" y="119600"/>
            <a:ext cx="3965700" cy="420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 l="36726" t="68418" r="43809" b="24856"/>
          <a:stretch/>
        </p:blipFill>
        <p:spPr>
          <a:xfrm>
            <a:off x="5447750" y="2178425"/>
            <a:ext cx="3865851" cy="78665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/>
          <p:nvPr/>
        </p:nvSpPr>
        <p:spPr>
          <a:xfrm>
            <a:off x="5447750" y="2147350"/>
            <a:ext cx="3965700" cy="670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0" name="Shape 210"/>
          <p:cNvCxnSpPr/>
          <p:nvPr/>
        </p:nvCxnSpPr>
        <p:spPr>
          <a:xfrm rot="10800000" flipH="1">
            <a:off x="4682886" y="2836263"/>
            <a:ext cx="1037400" cy="861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 l="14294" t="44159" r="30386"/>
          <a:stretch/>
        </p:blipFill>
        <p:spPr>
          <a:xfrm>
            <a:off x="0" y="142492"/>
            <a:ext cx="9144000" cy="54363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Shape 218"/>
          <p:cNvCxnSpPr/>
          <p:nvPr/>
        </p:nvCxnSpPr>
        <p:spPr>
          <a:xfrm>
            <a:off x="793150" y="2427550"/>
            <a:ext cx="600900" cy="721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9" name="Shape 219"/>
          <p:cNvCxnSpPr/>
          <p:nvPr/>
        </p:nvCxnSpPr>
        <p:spPr>
          <a:xfrm rot="10800000" flipH="1">
            <a:off x="660975" y="3445325"/>
            <a:ext cx="733200" cy="135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0" name="Shape 220"/>
          <p:cNvSpPr/>
          <p:nvPr/>
        </p:nvSpPr>
        <p:spPr>
          <a:xfrm>
            <a:off x="6970175" y="4010075"/>
            <a:ext cx="1177800" cy="670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67494"/>
            <a:ext cx="8520600" cy="644708"/>
          </a:xfrm>
        </p:spPr>
        <p:txBody>
          <a:bodyPr/>
          <a:lstStyle/>
          <a:p>
            <a:pPr algn="ctr"/>
            <a:r>
              <a:rPr lang="pl-PL" sz="4400" dirty="0" smtClean="0">
                <a:solidFill>
                  <a:srgbClr val="0070C0"/>
                </a:solidFill>
              </a:rPr>
              <a:t>Zaimportowane oceny</a:t>
            </a:r>
            <a:endParaRPr lang="pl-PL" sz="4400" dirty="0">
              <a:solidFill>
                <a:srgbClr val="0070C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065229"/>
            <a:ext cx="6408712" cy="407827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292080" y="368181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3,5</a:t>
            </a:r>
            <a:endParaRPr lang="pl-PL" sz="8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292080" y="415354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3</a:t>
            </a:r>
            <a:endParaRPr lang="pl-PL" sz="8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277780" y="392685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4,5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215894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300" y="1059582"/>
            <a:ext cx="8520600" cy="841800"/>
          </a:xfrm>
        </p:spPr>
        <p:txBody>
          <a:bodyPr/>
          <a:lstStyle/>
          <a:p>
            <a:r>
              <a:rPr lang="pl-PL" sz="4400" dirty="0">
                <a:solidFill>
                  <a:srgbClr val="0070C0"/>
                </a:solidFill>
              </a:rPr>
              <a:t>Wirtualny Kampus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755576" y="228371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Kurs z którego będą przesyłane oceny</a:t>
            </a:r>
          </a:p>
          <a:p>
            <a:r>
              <a:rPr lang="pl-PL" sz="2400" dirty="0" smtClean="0"/>
              <a:t>Opcja: OCENY</a:t>
            </a:r>
          </a:p>
          <a:p>
            <a:r>
              <a:rPr lang="pl-PL" sz="2400" dirty="0" smtClean="0"/>
              <a:t> 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82031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76" y="312393"/>
            <a:ext cx="9144000" cy="45187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aśnienie prostokątne 2"/>
          <p:cNvSpPr/>
          <p:nvPr/>
        </p:nvSpPr>
        <p:spPr>
          <a:xfrm>
            <a:off x="251520" y="1707654"/>
            <a:ext cx="504056" cy="288032"/>
          </a:xfrm>
          <a:prstGeom prst="wedgeRectCallout">
            <a:avLst>
              <a:gd name="adj1" fmla="val 80486"/>
              <a:gd name="adj2" fmla="val 6587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361522" y="1707654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9" name="Objaśnienie prostokątne 8"/>
          <p:cNvSpPr/>
          <p:nvPr/>
        </p:nvSpPr>
        <p:spPr>
          <a:xfrm>
            <a:off x="6372200" y="168377"/>
            <a:ext cx="504056" cy="288032"/>
          </a:xfrm>
          <a:prstGeom prst="wedgeRectCallout">
            <a:avLst>
              <a:gd name="adj1" fmla="val -153029"/>
              <a:gd name="adj2" fmla="val 14017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6417657" y="168377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00B050"/>
                </a:solidFill>
              </a:rPr>
              <a:t>2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12" name="Objaśnienie prostokątne 11"/>
          <p:cNvSpPr/>
          <p:nvPr/>
        </p:nvSpPr>
        <p:spPr>
          <a:xfrm>
            <a:off x="6020544" y="1420730"/>
            <a:ext cx="504056" cy="288032"/>
          </a:xfrm>
          <a:prstGeom prst="wedgeRectCallout">
            <a:avLst>
              <a:gd name="adj1" fmla="val -201276"/>
              <a:gd name="adj2" fmla="val -133383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6133605" y="1420731"/>
            <a:ext cx="2385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0B050"/>
                </a:solidFill>
              </a:rPr>
              <a:t>3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14" name="Objaśnienie prostokątne 13"/>
          <p:cNvSpPr/>
          <p:nvPr/>
        </p:nvSpPr>
        <p:spPr>
          <a:xfrm>
            <a:off x="7164288" y="3291830"/>
            <a:ext cx="504056" cy="288032"/>
          </a:xfrm>
          <a:prstGeom prst="wedgeRectCallout">
            <a:avLst>
              <a:gd name="adj1" fmla="val -361456"/>
              <a:gd name="adj2" fmla="val 89518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7249620" y="3272085"/>
            <a:ext cx="2385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0B050"/>
                </a:solidFill>
              </a:rPr>
              <a:t>4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16" name="Objaśnienie prostokątne 15"/>
          <p:cNvSpPr/>
          <p:nvPr/>
        </p:nvSpPr>
        <p:spPr>
          <a:xfrm>
            <a:off x="7252860" y="4155926"/>
            <a:ext cx="504056" cy="288032"/>
          </a:xfrm>
          <a:prstGeom prst="wedgeRectCallout">
            <a:avLst>
              <a:gd name="adj1" fmla="val -299700"/>
              <a:gd name="adj2" fmla="val 109781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7337444" y="4136181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00B050"/>
                </a:solidFill>
              </a:rPr>
              <a:t>5</a:t>
            </a:r>
            <a:endParaRPr lang="pl-PL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515966"/>
            <a:ext cx="8904308" cy="572700"/>
          </a:xfrm>
        </p:spPr>
        <p:txBody>
          <a:bodyPr/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System USOS akceptuje oceny w formacie: 5; 4,5; 4; 3,5; 3; 2; </a:t>
            </a:r>
            <a:r>
              <a:rPr lang="pl-PL" sz="1800" b="1" dirty="0" smtClean="0">
                <a:solidFill>
                  <a:srgbClr val="FF0000"/>
                </a:solidFill>
              </a:rPr>
              <a:t>ZAL, NZAL </a:t>
            </a:r>
            <a:endParaRPr lang="pl-PL" sz="18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147467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83568" y="48351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70C0"/>
                </a:solidFill>
              </a:rPr>
              <a:t>Wygenerowany dokument Excel</a:t>
            </a:r>
            <a:endParaRPr lang="pl-PL" sz="2400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96" y="1193282"/>
            <a:ext cx="8329852" cy="315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5580112" y="2571750"/>
            <a:ext cx="129614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bjaśnienie owalne 7"/>
          <p:cNvSpPr/>
          <p:nvPr/>
        </p:nvSpPr>
        <p:spPr>
          <a:xfrm>
            <a:off x="6046307" y="960341"/>
            <a:ext cx="3131840" cy="1382961"/>
          </a:xfrm>
          <a:prstGeom prst="wedgeEllipseCallout">
            <a:avLst>
              <a:gd name="adj1" fmla="val -44892"/>
              <a:gd name="adj2" fmla="val 8037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/>
                </a:solidFill>
              </a:rPr>
              <a:t>Można   zmienić </a:t>
            </a:r>
            <a:r>
              <a:rPr lang="pl-PL" sz="1100" dirty="0" smtClean="0">
                <a:solidFill>
                  <a:schemeClr val="tx1"/>
                </a:solidFill>
              </a:rPr>
              <a:t>nazwę kolumny, zawierającej  oceny   które będą </a:t>
            </a:r>
            <a:r>
              <a:rPr lang="pl-PL" sz="1100" dirty="0">
                <a:solidFill>
                  <a:schemeClr val="tx1"/>
                </a:solidFill>
              </a:rPr>
              <a:t>pobierana </a:t>
            </a:r>
            <a:r>
              <a:rPr lang="pl-PL" sz="1100" dirty="0" smtClean="0">
                <a:solidFill>
                  <a:schemeClr val="tx1"/>
                </a:solidFill>
              </a:rPr>
              <a:t>i przesyłane do USOS-a </a:t>
            </a:r>
            <a:endParaRPr lang="pl-PL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712" y="1475864"/>
            <a:ext cx="7246937" cy="386789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/>
          <p:nvPr/>
        </p:nvSpPr>
        <p:spPr>
          <a:xfrm>
            <a:off x="629356" y="1851670"/>
            <a:ext cx="1008300" cy="256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547654" y="1475864"/>
            <a:ext cx="600900" cy="256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ytuł 6"/>
          <p:cNvSpPr txBox="1">
            <a:spLocks noGrp="1"/>
          </p:cNvSpPr>
          <p:nvPr>
            <p:ph type="title"/>
          </p:nvPr>
        </p:nvSpPr>
        <p:spPr>
          <a:xfrm>
            <a:off x="539552" y="297407"/>
            <a:ext cx="8521700" cy="92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70C0"/>
                </a:solidFill>
              </a:rPr>
              <a:t>Wygenerowany dokument Excel należy zapisać  w formacie CSV</a:t>
            </a:r>
            <a:endParaRPr lang="pl-PL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888" y="195263"/>
            <a:ext cx="6372225" cy="475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/>
          <p:nvPr/>
        </p:nvSpPr>
        <p:spPr>
          <a:xfrm>
            <a:off x="2380550" y="3557200"/>
            <a:ext cx="5377500" cy="256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888" y="195263"/>
            <a:ext cx="6372225" cy="475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/>
          <p:nvPr/>
        </p:nvSpPr>
        <p:spPr>
          <a:xfrm>
            <a:off x="2475600" y="2151150"/>
            <a:ext cx="5138100" cy="256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l="17668" t="34828" r="46688" b="48230"/>
          <a:stretch/>
        </p:blipFill>
        <p:spPr>
          <a:xfrm>
            <a:off x="755576" y="1707654"/>
            <a:ext cx="7128792" cy="2196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25" y="1682450"/>
            <a:ext cx="9007749" cy="177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/>
          <p:nvPr/>
        </p:nvSpPr>
        <p:spPr>
          <a:xfrm>
            <a:off x="2619825" y="3052475"/>
            <a:ext cx="1322100" cy="492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117</Words>
  <Application>Microsoft Office PowerPoint</Application>
  <PresentationFormat>Pokaz na ekranie (16:9)</PresentationFormat>
  <Paragraphs>27</Paragraphs>
  <Slides>19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Simple Light</vt:lpstr>
      <vt:lpstr>Prezentacja programu PowerPoint</vt:lpstr>
      <vt:lpstr>Wirtualny Kampus </vt:lpstr>
      <vt:lpstr>Prezentacja programu PowerPoint</vt:lpstr>
      <vt:lpstr>System USOS akceptuje oceny w formacie: 5; 4,5; 4; 3,5; 3; 2; ZAL, NZAL </vt:lpstr>
      <vt:lpstr>Wygenerowany dokument Excel należy zapisać  w formacie CSV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Uzgodnienie kolumn</vt:lpstr>
      <vt:lpstr>Prezentacja programu PowerPoint</vt:lpstr>
      <vt:lpstr>Prezentacja programu PowerPoint</vt:lpstr>
      <vt:lpstr>Zaimportowane oceny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hurtowo przesłać oceny z Moodle do USOS</dc:title>
  <dc:creator>gosiag</dc:creator>
  <cp:lastModifiedBy>Małgosia Grad-Grudzińska</cp:lastModifiedBy>
  <cp:revision>25</cp:revision>
  <dcterms:modified xsi:type="dcterms:W3CDTF">2019-02-15T11:45:04Z</dcterms:modified>
</cp:coreProperties>
</file>