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27"/>
  </p:notesMasterIdLst>
  <p:sldIdLst>
    <p:sldId id="256" r:id="rId2"/>
    <p:sldId id="304" r:id="rId3"/>
    <p:sldId id="305" r:id="rId4"/>
    <p:sldId id="272" r:id="rId5"/>
    <p:sldId id="273" r:id="rId6"/>
    <p:sldId id="306" r:id="rId7"/>
    <p:sldId id="325" r:id="rId8"/>
    <p:sldId id="359" r:id="rId9"/>
    <p:sldId id="445" r:id="rId10"/>
    <p:sldId id="405" r:id="rId11"/>
    <p:sldId id="407" r:id="rId12"/>
    <p:sldId id="257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8" r:id="rId22"/>
    <p:sldId id="264" r:id="rId23"/>
    <p:sldId id="284" r:id="rId24"/>
    <p:sldId id="285" r:id="rId25"/>
    <p:sldId id="287" r:id="rId2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81" d="100"/>
          <a:sy n="81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07639C-0590-4AFA-A21C-85A572E458E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174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03009-0676-41D4-A0FD-05FBBB9869DC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639C-0590-4AFA-A21C-85A572E458EC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AE15B-EC63-459F-B2DA-F2CEE7086A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89DB-EAB1-4847-856C-39E1F46CEE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D66C63-9462-4625-8FA7-B8BB92ADE5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080B14-69D7-4742-8A1C-80B74807BDD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3C5C2AD-CAAB-4BEE-9780-51A623729C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CDF3E2-4561-453E-8174-8246105F14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6B76-7316-4F82-99A1-4458B95E7B6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736E0D-476E-4CC7-9C69-F2506F2B93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DFFE2DD-3968-436B-84A6-141A90520A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DE1D5E-781C-4824-ADBD-41A3CD94ECF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93C524-F434-4D8D-A7A1-E78CAD694C0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335A55F-E60E-4DB1-9919-ADE3002D63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F66127-D836-4BA9-A2CF-8658FBBDE0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Andrzej </a:t>
            </a:r>
            <a:r>
              <a:rPr lang="pl-PL" dirty="0" err="1"/>
              <a:t>Czernikiewicz</a:t>
            </a:r>
            <a:r>
              <a:rPr lang="pl-PL" dirty="0"/>
              <a:t> 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340768"/>
            <a:ext cx="7772400" cy="1524000"/>
          </a:xfrm>
        </p:spPr>
        <p:txBody>
          <a:bodyPr>
            <a:normAutofit fontScale="90000"/>
          </a:bodyPr>
          <a:lstStyle/>
          <a:p>
            <a:br>
              <a:rPr lang="pl-PL" sz="4000" dirty="0">
                <a:latin typeface="Courier New" pitchFamily="49" charset="0"/>
              </a:rPr>
            </a:br>
            <a:r>
              <a:rPr lang="pl-PL" sz="4000" dirty="0">
                <a:latin typeface="Courier New" pitchFamily="49" charset="0"/>
              </a:rPr>
              <a:t>Filmy, które możemy polecić psychiatrom, psychologom, psychoterapeutom  i ich pacjentom</a:t>
            </a:r>
            <a:br>
              <a:rPr lang="pl-PL" sz="4000" dirty="0">
                <a:latin typeface="Courier New" pitchFamily="49" charset="0"/>
              </a:rPr>
            </a:br>
            <a:endParaRPr lang="pl-PL" sz="4000" i="1" dirty="0">
              <a:latin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i="1"/>
              <a:t>Wilbur chce się zabić </a:t>
            </a:r>
            <a:r>
              <a:rPr lang="pl-PL"/>
              <a:t>(2002)</a:t>
            </a:r>
          </a:p>
        </p:txBody>
      </p:sp>
      <p:sp>
        <p:nvSpPr>
          <p:cNvPr id="3379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pl-PL" sz="1600"/>
              <a:t>Wilbur chce się zabić. Jest rozczarowany życiem i nie widzi żadnych powodów, by je kontynuować. Samobójcze próby podejmował już kilkakrotnie, jednak każda kończyła się fiaskiem. Z kolei jego brat, Harbour, jest nieuleczalnym optymistą, którego jedynym życiowym celem jest troska o szczęście Wilbura. Ci dwaj ekscentrycy mieszkają w Glasgow, gdzie odziedziczyli niszczejącą księgarnię – jedyną pamiątkę po niedawno zmarłym ojcu. Harbour wierzy, że tym czego potrzebuje jego brat, jest dziewczyna. I faktycznie. Gdy pewnego dnia w drzwiach księgarni staje Alice, życie obu braci na zawsze się zmienia.</a:t>
            </a:r>
          </a:p>
        </p:txBody>
      </p:sp>
      <p:pic>
        <p:nvPicPr>
          <p:cNvPr id="33796" name="Symbol zastępczy zawartości 6" descr="2120d31b2161baad7abed029055ca85c,10,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1714500"/>
            <a:ext cx="3929062" cy="4286250"/>
          </a:xfrm>
        </p:spPr>
      </p:pic>
      <p:sp>
        <p:nvSpPr>
          <p:cNvPr id="33797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ADD37E-113E-4FCE-B844-E6C5D42AFAE4}" type="slidenum">
              <a:rPr lang="pl-PL" smtClean="0">
                <a:latin typeface="Times New Roman" pitchFamily="18" charset="0"/>
              </a:rPr>
              <a:pPr/>
              <a:t>10</a:t>
            </a:fld>
            <a:endParaRPr lang="pl-PL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i="1"/>
              <a:t>Przekleństwa niewinności </a:t>
            </a:r>
            <a:r>
              <a:rPr lang="pl-PL"/>
              <a:t>(1999)</a:t>
            </a:r>
          </a:p>
        </p:txBody>
      </p:sp>
      <p:sp>
        <p:nvSpPr>
          <p:cNvPr id="3584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pl-PL" sz="1600"/>
              <a:t>Pan Lisbon, matematyk z miejscowego liceum i jego żona, gospodyni domowa wychowują swe nastoletnie córki w surowej, lecz szczęśliwej atmosferze. Dziewczęta wzbudzają ogromne zainteresowanie chłopców z sąsiedztwa, którzy dzięki nim odkrywają tajemnice kobiecości. Gdy najmłodsza z sióstr, trzynastoletnia Cecilia, popełnia samobójstwo, fascynacja chłopców pogłębia się. Śledzą każdy ruch dziewcząt, zbierają przedmioty do nich należące, studiują pamiętnik Cecilii, szukając odpowiedzi na dręczące ich pytania...</a:t>
            </a:r>
          </a:p>
          <a:p>
            <a:pPr eaLnBrk="1" hangingPunct="1">
              <a:buFontTx/>
              <a:buNone/>
            </a:pPr>
            <a:endParaRPr lang="pl-PL"/>
          </a:p>
        </p:txBody>
      </p:sp>
      <p:pic>
        <p:nvPicPr>
          <p:cNvPr id="35844" name="Symbol zastępczy zawartości 5" descr="b8254baeaaddef1b7f033a90ded83493,10,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6550" y="1752600"/>
            <a:ext cx="2806700" cy="4114800"/>
          </a:xfrm>
        </p:spPr>
      </p:pic>
      <p:sp>
        <p:nvSpPr>
          <p:cNvPr id="35845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442480-340F-4325-BB4E-D71CD5E61294}" type="slidenum">
              <a:rPr lang="pl-PL" smtClean="0">
                <a:latin typeface="Times New Roman" pitchFamily="18" charset="0"/>
              </a:rPr>
              <a:pPr/>
              <a:t>11</a:t>
            </a:fld>
            <a:endParaRPr lang="pl-PL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>
                <a:latin typeface="Courier New" pitchFamily="49" charset="0"/>
              </a:rPr>
              <a:t>Dom z piasku i mgły [reż.V.Perelman 2003]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1077-4274-4087-9E49-A143EB002027}" type="slidenum">
              <a:rPr lang="pl-PL"/>
              <a:pPr/>
              <a:t>12</a:t>
            </a:fld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1600" dirty="0" err="1">
                <a:latin typeface="Courier New" pitchFamily="49" charset="0"/>
              </a:rPr>
              <a:t>Kathy</a:t>
            </a:r>
            <a:r>
              <a:rPr lang="pl-PL" sz="1600" dirty="0">
                <a:latin typeface="Courier New" pitchFamily="49" charset="0"/>
              </a:rPr>
              <a:t> </a:t>
            </a:r>
            <a:r>
              <a:rPr lang="pl-PL" sz="1600" dirty="0" err="1">
                <a:latin typeface="Courier New" pitchFamily="49" charset="0"/>
              </a:rPr>
              <a:t>Nicollo</a:t>
            </a:r>
            <a:r>
              <a:rPr lang="pl-PL" sz="1600" dirty="0">
                <a:latin typeface="Courier New" pitchFamily="49" charset="0"/>
              </a:rPr>
              <a:t> „Straciłam wszystko ... Mój dom, moją rodziną, moje życie ... Nic mnie już nie czeka”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Courier New" pitchFamily="49" charset="0"/>
              </a:rPr>
              <a:t>Początek: </a:t>
            </a:r>
            <a:r>
              <a:rPr lang="pl-PL" sz="1600" dirty="0" err="1">
                <a:latin typeface="Courier New" pitchFamily="49" charset="0"/>
              </a:rPr>
              <a:t>Kathy</a:t>
            </a:r>
            <a:r>
              <a:rPr lang="pl-PL" sz="1600" dirty="0">
                <a:latin typeface="Courier New" pitchFamily="49" charset="0"/>
              </a:rPr>
              <a:t> L. jest 37-letnią kobietą, która straciła dom po swoich rodzicach, z powodu tego, że nie płaciła podatku. Była leczona psychiatrycznie ambulatoryjne z powodu nawracających myśli samobójczych. </a:t>
            </a:r>
            <a:r>
              <a:rPr lang="pl-PL" sz="1600" dirty="0" err="1">
                <a:latin typeface="Courier New" pitchFamily="49" charset="0"/>
              </a:rPr>
              <a:t>Kathy</a:t>
            </a:r>
            <a:r>
              <a:rPr lang="pl-PL" sz="1600" dirty="0">
                <a:latin typeface="Courier New" pitchFamily="49" charset="0"/>
              </a:rPr>
              <a:t> przyjeżdża kilkakrotnie obejrzeć  swój były dom po nabyciu go przez nowych właścicieli, co pogłębia jej depresją i myśli </a:t>
            </a:r>
            <a:r>
              <a:rPr lang="pl-PL" sz="1600" dirty="0" err="1">
                <a:latin typeface="Courier New" pitchFamily="49" charset="0"/>
              </a:rPr>
              <a:t>suicydialne</a:t>
            </a:r>
            <a:r>
              <a:rPr lang="pl-PL" sz="1600" dirty="0">
                <a:latin typeface="Courier New" pitchFamily="49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Courier New" pitchFamily="49" charset="0"/>
              </a:rPr>
              <a:t>Wywiad: </a:t>
            </a:r>
            <a:r>
              <a:rPr lang="pl-PL" sz="1600" dirty="0" err="1">
                <a:latin typeface="Courier New" pitchFamily="49" charset="0"/>
              </a:rPr>
              <a:t>Kathy</a:t>
            </a:r>
            <a:r>
              <a:rPr lang="pl-PL" sz="1600" dirty="0">
                <a:latin typeface="Courier New" pitchFamily="49" charset="0"/>
              </a:rPr>
              <a:t> doświadcza objawów depresyjnych od ponad dwu lat. Przed rokiem była hospitalizowana przez kilka dni po tym, gdy usiłowała popełnić samobójstwo przy użyciu alkoholu zmieszanego z valium.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Courier New" pitchFamily="49" charset="0"/>
              </a:rPr>
              <a:t>Leczenie: w czasie tej hospitalizacji </a:t>
            </a:r>
            <a:r>
              <a:rPr lang="pl-PL" sz="1600" dirty="0" err="1">
                <a:latin typeface="Courier New" pitchFamily="49" charset="0"/>
              </a:rPr>
              <a:t>Kathy</a:t>
            </a:r>
            <a:r>
              <a:rPr lang="pl-PL" sz="1600" dirty="0">
                <a:latin typeface="Courier New" pitchFamily="49" charset="0"/>
              </a:rPr>
              <a:t> była leczona krótko </a:t>
            </a:r>
            <a:r>
              <a:rPr lang="pl-PL" sz="1600" dirty="0" err="1">
                <a:latin typeface="Courier New" pitchFamily="49" charset="0"/>
              </a:rPr>
              <a:t>prozakiem</a:t>
            </a:r>
            <a:r>
              <a:rPr lang="pl-PL" sz="1600" dirty="0">
                <a:latin typeface="Courier New" pitchFamily="49" charset="0"/>
              </a:rPr>
              <a:t>, ale przestała go przyjmować, ze względu na brak skuteczności.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pic>
        <p:nvPicPr>
          <p:cNvPr id="26629" name="Picture 5" descr="C:\Documents and Settings\user01\Dane aplikacji\Microsoft\Media Catalog\Kopia cap097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381000"/>
            <a:ext cx="7620000" cy="5486400"/>
          </a:xfrm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4C09-674F-481F-8B9F-8E4A84996405}" type="slidenum">
              <a:rPr lang="pl-PL"/>
              <a:pPr/>
              <a:t>13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pic>
        <p:nvPicPr>
          <p:cNvPr id="27653" name="Picture 5" descr="C:\Documents and Settings\user01\Dane aplikacji\Microsoft\Media Catalog\cap098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381000"/>
            <a:ext cx="7620000" cy="5486400"/>
          </a:xfrm>
        </p:spPr>
      </p:pic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73EC-5B73-4B6F-B391-8AEBF18B18B3}" type="slidenum">
              <a:rPr lang="pl-PL"/>
              <a:pPr/>
              <a:t>14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pic>
        <p:nvPicPr>
          <p:cNvPr id="28677" name="Picture 5" descr="C:\Documents and Settings\user01\Dane aplikacji\Microsoft\Media Catalog\cap101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457200"/>
            <a:ext cx="7543800" cy="5638800"/>
          </a:xfrm>
        </p:spPr>
      </p:pic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9084-B781-4DE0-AFB5-DF807785D41C}" type="slidenum">
              <a:rPr lang="pl-PL"/>
              <a:pPr/>
              <a:t>15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pic>
        <p:nvPicPr>
          <p:cNvPr id="29701" name="Picture 5" descr="C:\Documents and Settings\user01\Dane aplikacji\Microsoft\Media Catalog\cap102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457200"/>
            <a:ext cx="7620000" cy="6019800"/>
          </a:xfrm>
        </p:spPr>
      </p:pic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C81-38F2-45B7-9210-283563033689}" type="slidenum">
              <a:rPr lang="pl-PL"/>
              <a:pPr/>
              <a:t>16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pic>
        <p:nvPicPr>
          <p:cNvPr id="1029" name="Picture 5" descr="C:\Documents and Settings\user01\Dane aplikacji\Microsoft\Media Catalog\cap105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381000"/>
            <a:ext cx="7620000" cy="6096000"/>
          </a:xfrm>
        </p:spPr>
      </p:pic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1FAD-2F4E-411D-8397-4FB68BDE6D83}" type="slidenum">
              <a:rPr lang="pl-PL"/>
              <a:pPr/>
              <a:t>17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pic>
        <p:nvPicPr>
          <p:cNvPr id="30725" name="Picture 5" descr="C:\Documents and Settings\user01\Dane aplikacji\Microsoft\Media Catalog\cap104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381000"/>
            <a:ext cx="7620000" cy="6096000"/>
          </a:xfrm>
        </p:spPr>
      </p:pic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EAE4-A815-433E-AF77-72FF3C588CC2}" type="slidenum">
              <a:rPr lang="pl-PL"/>
              <a:pPr/>
              <a:t>18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pic>
        <p:nvPicPr>
          <p:cNvPr id="31749" name="Picture 5" descr="C:\Documents and Settings\user01\Dane aplikacji\Microsoft\Media Catalog\cap099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457200"/>
            <a:ext cx="7620000" cy="5791200"/>
          </a:xfrm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2A2D-1EC6-4405-B4CD-25E60CF04159}" type="slidenum">
              <a:rPr lang="pl-PL"/>
              <a:pPr/>
              <a:t>19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EB9-A594-488B-9694-9BB06CB7ABF2}" type="slidenum">
              <a:rPr lang="pl-PL"/>
              <a:pPr/>
              <a:t>2</a:t>
            </a:fld>
            <a:endParaRPr lang="pl-PL"/>
          </a:p>
        </p:txBody>
      </p:sp>
      <p:sp>
        <p:nvSpPr>
          <p:cNvPr id="56322" name="Rectangle 1026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l-PL" sz="4400">
                <a:solidFill>
                  <a:schemeClr val="tx2"/>
                </a:solidFill>
              </a:rPr>
              <a:t>Połącz filmy z zaburzeniami</a:t>
            </a:r>
          </a:p>
        </p:txBody>
      </p:sp>
      <p:sp>
        <p:nvSpPr>
          <p:cNvPr id="56323" name="Rectangle 1027"/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i="1" dirty="0"/>
              <a:t>Dom z piasku i mgły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i="1" dirty="0"/>
              <a:t>Pulp </a:t>
            </a:r>
            <a:r>
              <a:rPr lang="pl-PL" sz="2800" i="1" dirty="0" err="1"/>
              <a:t>fiction</a:t>
            </a:r>
            <a:endParaRPr lang="pl-PL" sz="2800" i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i="1" dirty="0"/>
              <a:t>Przerwana lekcja muzyki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i="1" dirty="0" err="1"/>
              <a:t>Mr</a:t>
            </a:r>
            <a:r>
              <a:rPr lang="pl-PL" sz="2800" i="1" dirty="0"/>
              <a:t> Jones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i="1" dirty="0"/>
              <a:t>Alfie</a:t>
            </a:r>
          </a:p>
        </p:txBody>
      </p:sp>
      <p:sp>
        <p:nvSpPr>
          <p:cNvPr id="56324" name="Rectangle 1028"/>
          <p:cNvSpPr>
            <a:spLocks noChangeArrowheads="1"/>
          </p:cNvSpPr>
          <p:nvPr/>
        </p:nvSpPr>
        <p:spPr bwMode="auto">
          <a:xfrm>
            <a:off x="4648200" y="16002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/>
              <a:t>Depresja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/>
              <a:t>Osobowość antysocjalna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/>
              <a:t>Osobowość pograniczna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/>
              <a:t>Osobowość narcystyczna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/>
              <a:t>Zaburzenie dwubiegunowe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l-PL" sz="2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pic>
        <p:nvPicPr>
          <p:cNvPr id="32773" name="Picture 5" descr="C:\Documents and Settings\user01\Dane aplikacji\Microsoft\Media Catalog\cap103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381000"/>
            <a:ext cx="7620000" cy="6096000"/>
          </a:xfrm>
        </p:spPr>
      </p:pic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44BB-318B-42C0-B366-67EE9A79E9BE}" type="slidenum">
              <a:rPr lang="pl-PL"/>
              <a:pPr/>
              <a:t>20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>
                <a:latin typeface="Courier New" pitchFamily="49" charset="0"/>
              </a:rPr>
              <a:t>Sylvia (2003, reż. Christine Jeffs)</a:t>
            </a:r>
          </a:p>
        </p:txBody>
      </p:sp>
      <p:pic>
        <p:nvPicPr>
          <p:cNvPr id="38917" name="Picture 5" descr="C:\Documents and Settings\user01\Dane aplikacji\Microsoft\Media Catalog\cap116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>
          <a:xfrm>
            <a:off x="351355" y="2357430"/>
            <a:ext cx="4449245" cy="3214710"/>
          </a:xfrm>
        </p:spPr>
      </p:pic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l-PL" sz="1600">
                <a:latin typeface="Courier New" pitchFamily="49" charset="0"/>
              </a:rPr>
              <a:t>Historia kobiety poszukującej miłości i zrozumienia. Początkowo idylliczny związek poetów Sylvii Plath i Teda Hughesa komplikuje się zaraz po ślubie, gdy Ted zaczyna podporządkowywać małżeństwo swojej pisarskiej karierze, lekceważąc ambicje Sylvii jako kobiety i poetki. Tymczasem ona wciąż tworzy, a jej rozwijajaćy się niemal w ukryciu talent objawia się w wierszach i słynnej powieści „Szklany klosz”.</a:t>
            </a:r>
          </a:p>
          <a:p>
            <a:pPr>
              <a:lnSpc>
                <a:spcPct val="90000"/>
              </a:lnSpc>
            </a:pPr>
            <a:r>
              <a:rPr lang="pl-PL" sz="1600">
                <a:latin typeface="Courier New" pitchFamily="49" charset="0"/>
              </a:rPr>
              <a:t>Rozpoznanie: depresja nawracająca, samobójstwo z przyczyn depresyjnych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A094-8FDD-4AD9-91D0-C3AD091BCC2D}" type="slidenum">
              <a:rPr lang="pl-PL"/>
              <a:pPr/>
              <a:t>21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>
                <a:latin typeface="Courier New" pitchFamily="49" charset="0"/>
              </a:rPr>
              <a:t>Godziny [Stephan Daldry 2002]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8CB-F906-48FB-98E6-5DEC2BE0B6A8}" type="slidenum">
              <a:rPr lang="pl-PL"/>
              <a:pPr/>
              <a:t>22</a:t>
            </a:fld>
            <a:endParaRPr lang="pl-PL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800">
                <a:latin typeface="Courier New" pitchFamily="49" charset="0"/>
              </a:rPr>
              <a:t>Trzy historie, trzy kobiety, trzy okresy czasu (1900 r., 1950 r., 2001 r.), trzy depresje,  trzy próby samobójcze.</a:t>
            </a:r>
          </a:p>
          <a:p>
            <a:endParaRPr lang="pl-PL" sz="2800">
              <a:latin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pic>
        <p:nvPicPr>
          <p:cNvPr id="33797" name="Picture 5" descr="C:\Documents and Settings\user01\Dane aplikacji\Microsoft\Media Catalog\cap106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381000"/>
            <a:ext cx="7696200" cy="6248400"/>
          </a:xfrm>
        </p:spPr>
      </p:pic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160A-EE4D-458F-BB8E-59F6974E98B1}" type="slidenum">
              <a:rPr lang="pl-PL"/>
              <a:pPr/>
              <a:t>23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pic>
        <p:nvPicPr>
          <p:cNvPr id="34821" name="Picture 5" descr="C:\Documents and Settings\user01\Dane aplikacji\Microsoft\Media Catalog\cap110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381000"/>
            <a:ext cx="7620000" cy="6096000"/>
          </a:xfrm>
        </p:spPr>
      </p:pic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258E-5D44-44C3-81E7-96940E7FA278}" type="slidenum">
              <a:rPr lang="pl-PL"/>
              <a:pPr/>
              <a:t>24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pic>
        <p:nvPicPr>
          <p:cNvPr id="37893" name="Picture 5" descr="C:\Documents and Settings\user01\Dane aplikacji\Microsoft\Media Catalog\cap109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381000"/>
            <a:ext cx="7620000" cy="6172200"/>
          </a:xfrm>
        </p:spPr>
      </p:pic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5144-1C86-472F-ACD3-E2DB5B1BCD68}" type="slidenum">
              <a:rPr lang="pl-PL"/>
              <a:pPr/>
              <a:t>25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8D8-3783-4AE2-A844-C3818D9CCAB2}" type="slidenum">
              <a:rPr lang="pl-PL"/>
              <a:pPr/>
              <a:t>3</a:t>
            </a:fld>
            <a:endParaRPr lang="pl-PL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l-PL" sz="4400">
                <a:solidFill>
                  <a:schemeClr val="tx2"/>
                </a:solidFill>
              </a:rPr>
              <a:t>Połącz zaburzenia z filmami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/>
              <a:t>Upośledzenie umysłowe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/>
              <a:t>Uzależnienie od alkoholu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/>
              <a:t>Uzależnienie od hazardu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/>
              <a:t>Sadomasochizm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/>
              <a:t>OCD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l-PL" sz="280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648200" y="16002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i="1" dirty="0"/>
              <a:t>Wystarczy być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i="1" dirty="0"/>
              <a:t>Wszyscy jesteśmy Chrystusami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i="1" dirty="0"/>
              <a:t>Pulp </a:t>
            </a:r>
            <a:r>
              <a:rPr lang="pl-PL" sz="2800" i="1" dirty="0" err="1"/>
              <a:t>Fiction</a:t>
            </a:r>
            <a:endParaRPr lang="pl-PL" sz="2800" i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i="1" dirty="0"/>
              <a:t>Wielki Szu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i="1" dirty="0"/>
              <a:t>Naciągacze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z="4000">
              <a:latin typeface="Courier New" pitchFamily="49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3C0F-D936-4BB3-9FFB-F38DE6922F45}" type="slidenum">
              <a:rPr lang="pl-PL"/>
              <a:pPr/>
              <a:t>4</a:t>
            </a:fld>
            <a:endParaRPr lang="pl-PL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i="1">
                <a:latin typeface="Courier New" pitchFamily="49" charset="0"/>
              </a:rPr>
              <a:t>„Dojrzewały razem. Sztuka filmowa i współczesna psychiatria były razem od chwili swoich narodzin, rosły obok siebie, aby pod koniec XX.  wieku osiągnąć dojrzałość. Ich związek był przez wiele lat bardzo ścisły, ale czasami wrogi... </a:t>
            </a:r>
          </a:p>
          <a:p>
            <a:pPr>
              <a:lnSpc>
                <a:spcPct val="90000"/>
              </a:lnSpc>
            </a:pPr>
            <a:r>
              <a:rPr lang="pl-PL" sz="2400" i="1">
                <a:latin typeface="Courier New" pitchFamily="49" charset="0"/>
              </a:rPr>
              <a:t>„Jeśli nie byłoby psychiatrii, nie byłoby kina, </a:t>
            </a:r>
          </a:p>
          <a:p>
            <a:pPr>
              <a:lnSpc>
                <a:spcPct val="90000"/>
              </a:lnSpc>
            </a:pPr>
            <a:r>
              <a:rPr lang="pl-PL" sz="2400" i="1">
                <a:latin typeface="Courier New" pitchFamily="49" charset="0"/>
              </a:rPr>
              <a:t>Albo trzeba by ją wymyślić”</a:t>
            </a:r>
            <a:endParaRPr lang="pl-PL" sz="240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pl-PL" sz="2800">
                <a:latin typeface="Courier New" pitchFamily="49" charset="0"/>
              </a:rPr>
              <a:t>Gabbard G. Gabbard K.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AE2C-390A-46CA-9ABF-0714D41F910D}" type="slidenum">
              <a:rPr lang="pl-PL"/>
              <a:pPr/>
              <a:t>5</a:t>
            </a:fld>
            <a:endParaRPr lang="pl-PL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104616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l-PL" sz="4400">
                <a:solidFill>
                  <a:schemeClr val="tx2"/>
                </a:solidFill>
                <a:latin typeface="Comic Sans MS" pitchFamily="66" charset="0"/>
              </a:rPr>
              <a:t>Wspólne narodziny – 1895 A.D.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3429000"/>
            <a:ext cx="40370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>
                <a:latin typeface="Comic Sans MS" pitchFamily="66" charset="0"/>
              </a:rPr>
              <a:t>„Przyjazd pociągu na stację”</a:t>
            </a:r>
          </a:p>
          <a:p>
            <a:pPr marL="342900" indent="-342900">
              <a:spcBef>
                <a:spcPct val="20000"/>
              </a:spcBef>
            </a:pPr>
            <a:r>
              <a:rPr lang="pl-PL" sz="2800">
                <a:latin typeface="Comic Sans MS" pitchFamily="66" charset="0"/>
              </a:rPr>
              <a:t>Bracia Lumiere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648200" y="34290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>
                <a:latin typeface="Comic Sans MS" pitchFamily="66" charset="0"/>
              </a:rPr>
              <a:t>„Projekt psychologii naukowej”</a:t>
            </a:r>
          </a:p>
          <a:p>
            <a:pPr marL="342900" indent="-342900">
              <a:spcBef>
                <a:spcPct val="20000"/>
              </a:spcBef>
            </a:pPr>
            <a:r>
              <a:rPr lang="pl-PL" sz="2800">
                <a:latin typeface="Comic Sans MS" pitchFamily="66" charset="0"/>
              </a:rPr>
              <a:t>S.Freud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A8D7-A7C3-4B2C-9DBD-5AA6D2F99A5D}" type="slidenum">
              <a:rPr lang="pl-PL"/>
              <a:pPr/>
              <a:t>6</a:t>
            </a:fld>
            <a:endParaRPr lang="pl-PL"/>
          </a:p>
        </p:txBody>
      </p:sp>
      <p:sp>
        <p:nvSpPr>
          <p:cNvPr id="58370" name="Rectangle 1026"/>
          <p:cNvSpPr>
            <a:spLocks noChangeArrowheads="1"/>
          </p:cNvSpPr>
          <p:nvPr/>
        </p:nvSpPr>
        <p:spPr bwMode="auto">
          <a:xfrm>
            <a:off x="457200" y="5603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l-PL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Początki</a:t>
            </a:r>
          </a:p>
        </p:txBody>
      </p:sp>
      <p:sp>
        <p:nvSpPr>
          <p:cNvPr id="58371" name="Rectangle 1027"/>
          <p:cNvSpPr>
            <a:spLocks noChangeArrowheads="1"/>
          </p:cNvSpPr>
          <p:nvPr/>
        </p:nvSpPr>
        <p:spPr bwMode="auto">
          <a:xfrm>
            <a:off x="863600" y="2228850"/>
            <a:ext cx="74168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pl-PL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Escaped Lunatic</a:t>
            </a:r>
            <a:r>
              <a:rPr lang="pl-PL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- 1905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pl-PL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Dr. Dippy’s Sanitarium</a:t>
            </a:r>
            <a:r>
              <a:rPr lang="pl-PL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- 1906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pl-PL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Criminal Hypnotist</a:t>
            </a:r>
            <a:r>
              <a:rPr lang="pl-PL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- 1909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pl-PL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Saint, Devil and Women</a:t>
            </a:r>
            <a:r>
              <a:rPr lang="pl-PL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- 1916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pl-PL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Cabinet of Dr. Caligari</a:t>
            </a:r>
            <a:r>
              <a:rPr lang="pl-PL" sz="32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- 1919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urier New" pitchFamily="49" charset="0"/>
              </a:rPr>
              <a:t>Zaburzenia afektywne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D45A-6D68-4B50-B004-7B8DCAB3E9CE}" type="slidenum">
              <a:rPr lang="pl-PL"/>
              <a:pPr/>
              <a:t>7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143FD33-6974-4C36-A979-DFF85636541E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40963" name="Picture 5" descr="D:\Dokumenty\!Prace\Slides\Janssen Cilag\materiały do ppt J-C\MRJ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63550"/>
            <a:ext cx="31686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94E5BBB-0942-4DE8-B1D9-FF5E63FB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pozytywnego myślenia (2012)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8928288-0756-4FC8-ABC2-FC46D4F0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D5E-781C-4824-ADBD-41A3CD94ECFB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5ABC432-E4BD-4EBD-9E09-3C834B051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268760"/>
            <a:ext cx="8572500" cy="49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2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894</TotalTime>
  <Words>694</Words>
  <Application>Microsoft Office PowerPoint</Application>
  <PresentationFormat>Pokaz na ekranie (4:3)</PresentationFormat>
  <Paragraphs>103</Paragraphs>
  <Slides>25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Comic Sans MS</vt:lpstr>
      <vt:lpstr>Courier New</vt:lpstr>
      <vt:lpstr>Georgia</vt:lpstr>
      <vt:lpstr>Times New Roman</vt:lpstr>
      <vt:lpstr>Wingdings</vt:lpstr>
      <vt:lpstr>Wingdings 2</vt:lpstr>
      <vt:lpstr>Miejski</vt:lpstr>
      <vt:lpstr> Filmy, które możemy polecić psychiatrom, psychologom, psychoterapeutom  i ich pacjentom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Zaburzenia afektywne</vt:lpstr>
      <vt:lpstr>Prezentacja programu PowerPoint</vt:lpstr>
      <vt:lpstr>Poradnik pozytywnego myślenia (2012) </vt:lpstr>
      <vt:lpstr>Wilbur chce się zabić (2002)</vt:lpstr>
      <vt:lpstr>Przekleństwa niewinności (1999)</vt:lpstr>
      <vt:lpstr>Dom z piasku i mgły [reż.V.Perelman 2003]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Sylvia (2003, reż. Christine Jeffs)</vt:lpstr>
      <vt:lpstr>Godziny [Stephan Daldry 2002]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Depresja w filmie</dc:title>
  <dc:creator>Andrzej Czernikiewicz</dc:creator>
  <cp:lastModifiedBy>czern</cp:lastModifiedBy>
  <cp:revision>53</cp:revision>
  <dcterms:created xsi:type="dcterms:W3CDTF">2007-02-28T20:30:42Z</dcterms:created>
  <dcterms:modified xsi:type="dcterms:W3CDTF">2020-11-30T10:15:57Z</dcterms:modified>
</cp:coreProperties>
</file>