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4"/>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82" r:id="rId23"/>
    <p:sldId id="278" r:id="rId24"/>
    <p:sldId id="284" r:id="rId25"/>
    <p:sldId id="286" r:id="rId26"/>
    <p:sldId id="285" r:id="rId27"/>
    <p:sldId id="279" r:id="rId28"/>
    <p:sldId id="289" r:id="rId29"/>
    <p:sldId id="280" r:id="rId30"/>
    <p:sldId id="281"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sorterViewPr>
    <p:cViewPr varScale="1">
      <p:scale>
        <a:sx n="1" d="1"/>
        <a:sy n="1" d="1"/>
      </p:scale>
      <p:origin x="0" y="-112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144F1-454C-42C8-BBCE-7A04FB596D38}" type="datetimeFigureOut">
              <a:rPr lang="pl-PL" smtClean="0"/>
              <a:t>21.05.2017</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C4B972-5918-4893-B59B-31CA1AE9A3B0}" type="slidenum">
              <a:rPr lang="pl-PL" smtClean="0"/>
              <a:t>‹#›</a:t>
            </a:fld>
            <a:endParaRPr lang="pl-PL"/>
          </a:p>
        </p:txBody>
      </p:sp>
    </p:spTree>
    <p:extLst>
      <p:ext uri="{BB962C8B-B14F-4D97-AF65-F5344CB8AC3E}">
        <p14:creationId xmlns:p14="http://schemas.microsoft.com/office/powerpoint/2010/main" val="2243118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ADC4B972-5918-4893-B59B-31CA1AE9A3B0}" type="slidenum">
              <a:rPr lang="pl-PL" smtClean="0"/>
              <a:t>23</a:t>
            </a:fld>
            <a:endParaRPr lang="pl-PL"/>
          </a:p>
        </p:txBody>
      </p:sp>
    </p:spTree>
    <p:extLst>
      <p:ext uri="{BB962C8B-B14F-4D97-AF65-F5344CB8AC3E}">
        <p14:creationId xmlns:p14="http://schemas.microsoft.com/office/powerpoint/2010/main" val="1810249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25</a:t>
            </a:fld>
            <a:endParaRPr lang="en-US" altLang="en-US"/>
          </a:p>
        </p:txBody>
      </p:sp>
    </p:spTree>
    <p:extLst>
      <p:ext uri="{BB962C8B-B14F-4D97-AF65-F5344CB8AC3E}">
        <p14:creationId xmlns:p14="http://schemas.microsoft.com/office/powerpoint/2010/main" val="339305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ADC4B972-5918-4893-B59B-31CA1AE9A3B0}" type="slidenum">
              <a:rPr lang="pl-PL" smtClean="0"/>
              <a:t>26</a:t>
            </a:fld>
            <a:endParaRPr lang="pl-PL"/>
          </a:p>
        </p:txBody>
      </p:sp>
    </p:spTree>
    <p:extLst>
      <p:ext uri="{BB962C8B-B14F-4D97-AF65-F5344CB8AC3E}">
        <p14:creationId xmlns:p14="http://schemas.microsoft.com/office/powerpoint/2010/main" val="802088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D02E4805-4262-4D2D-A714-DB359CC834D3}" type="slidenum">
              <a:rPr lang="pl-PL" smtClean="0"/>
              <a:pPr/>
              <a:t>28</a:t>
            </a:fld>
            <a:endParaRPr lang="pl-PL"/>
          </a:p>
        </p:txBody>
      </p:sp>
    </p:spTree>
    <p:extLst>
      <p:ext uri="{BB962C8B-B14F-4D97-AF65-F5344CB8AC3E}">
        <p14:creationId xmlns:p14="http://schemas.microsoft.com/office/powerpoint/2010/main" val="214322845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5/21/2017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A16AA21-1863-4931-97CB-99D0A168701B}" type="datetimeFigureOut">
              <a:rPr lang="en-US" dirty="0"/>
              <a:t>5/21/2017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772C379-9A7C-4C87-A116-CBE9F58B04C5}" type="datetimeFigureOut">
              <a:rPr lang="en-US" dirty="0"/>
              <a:t>5/21/2017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5/21/2017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sz="8800" dirty="0"/>
              <a:t>Jak rozp0znać Ból psychogenny u dzieci ?</a:t>
            </a:r>
          </a:p>
        </p:txBody>
      </p:sp>
      <p:sp>
        <p:nvSpPr>
          <p:cNvPr id="3" name="Podtytuł 2"/>
          <p:cNvSpPr>
            <a:spLocks noGrp="1"/>
          </p:cNvSpPr>
          <p:nvPr>
            <p:ph type="subTitle" idx="1"/>
          </p:nvPr>
        </p:nvSpPr>
        <p:spPr/>
        <p:txBody>
          <a:bodyPr/>
          <a:lstStyle/>
          <a:p>
            <a:r>
              <a:rPr lang="pl-PL" dirty="0"/>
              <a:t>Andrzej </a:t>
            </a:r>
            <a:r>
              <a:rPr lang="pl-PL" dirty="0" err="1"/>
              <a:t>Czernikiewicz</a:t>
            </a:r>
            <a:r>
              <a:rPr lang="pl-PL" dirty="0"/>
              <a:t> </a:t>
            </a:r>
          </a:p>
        </p:txBody>
      </p:sp>
    </p:spTree>
    <p:extLst>
      <p:ext uri="{BB962C8B-B14F-4D97-AF65-F5344CB8AC3E}">
        <p14:creationId xmlns:p14="http://schemas.microsoft.com/office/powerpoint/2010/main" val="39807201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depresję maskowaną rozpoznajemy m.in. gdy: </a:t>
            </a:r>
          </a:p>
        </p:txBody>
      </p:sp>
      <p:sp>
        <p:nvSpPr>
          <p:cNvPr id="3" name="Symbol zastępczy zawartości 2"/>
          <p:cNvSpPr>
            <a:spLocks noGrp="1"/>
          </p:cNvSpPr>
          <p:nvPr>
            <p:ph idx="1"/>
          </p:nvPr>
        </p:nvSpPr>
        <p:spPr/>
        <p:txBody>
          <a:bodyPr/>
          <a:lstStyle/>
          <a:p>
            <a:endParaRPr lang="pl-PL" dirty="0"/>
          </a:p>
          <a:p>
            <a:r>
              <a:rPr lang="pl-PL" dirty="0"/>
              <a:t>1. występują inne z objawów depresyjnych (podstawowe); </a:t>
            </a:r>
          </a:p>
          <a:p>
            <a:r>
              <a:rPr lang="pl-PL" dirty="0"/>
              <a:t>2. zaburzenia somatyczne występują cyklicznie w typowym dla depresji rytmie (dobowym lub rocznym); </a:t>
            </a:r>
          </a:p>
          <a:p>
            <a:r>
              <a:rPr lang="pl-PL" dirty="0"/>
              <a:t>3. pozytywny jest wywiad rodzinny co do depresji; </a:t>
            </a:r>
          </a:p>
          <a:p>
            <a:r>
              <a:rPr lang="pl-PL" dirty="0"/>
              <a:t>4. nieskuteczna jest „celowana” terapia w odniesieniu do podejrzewanego zespołu somatycznego;</a:t>
            </a:r>
          </a:p>
          <a:p>
            <a:r>
              <a:rPr lang="pl-PL" dirty="0"/>
              <a:t> 5. brakuje dostępnych dowodów na organiczne podłoże dolegliwości (Potoczek i in. – 1999</a:t>
            </a:r>
          </a:p>
          <a:p>
            <a:endParaRPr lang="pl-PL" dirty="0"/>
          </a:p>
        </p:txBody>
      </p:sp>
    </p:spTree>
    <p:extLst>
      <p:ext uri="{BB962C8B-B14F-4D97-AF65-F5344CB8AC3E}">
        <p14:creationId xmlns:p14="http://schemas.microsoft.com/office/powerpoint/2010/main" val="38337299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hipochondria</a:t>
            </a:r>
          </a:p>
        </p:txBody>
      </p:sp>
      <p:sp>
        <p:nvSpPr>
          <p:cNvPr id="3" name="Symbol zastępczy zawartości 2"/>
          <p:cNvSpPr>
            <a:spLocks noGrp="1"/>
          </p:cNvSpPr>
          <p:nvPr>
            <p:ph idx="1"/>
          </p:nvPr>
        </p:nvSpPr>
        <p:spPr/>
        <p:txBody>
          <a:bodyPr/>
          <a:lstStyle/>
          <a:p>
            <a:r>
              <a:rPr lang="pl-PL" dirty="0"/>
              <a:t>Obawa lub przekonanie o organicznym, nieuleczalnym podłożu dolegliwości bólowych. Czynniki psychiczne odgrywają decydującą rolę w genezie i dynamice dolegliwości. </a:t>
            </a:r>
          </a:p>
          <a:p>
            <a:r>
              <a:rPr lang="pl-PL" dirty="0"/>
              <a:t>Początek zaburzeń - okres wczesnej adolescencji. </a:t>
            </a:r>
          </a:p>
          <a:p>
            <a:r>
              <a:rPr lang="pl-PL" dirty="0"/>
              <a:t>Epidemiologia - 4-9% populacji pacjentów ambulatoryjnych. </a:t>
            </a:r>
          </a:p>
          <a:p>
            <a:r>
              <a:rPr lang="pl-PL" dirty="0"/>
              <a:t>Proporcja chorujących kobiet do mężczyzn (k/m) - 1/1. Przebieg - zróżnicowany, często przewlekły. </a:t>
            </a:r>
          </a:p>
          <a:p>
            <a:r>
              <a:rPr lang="pl-PL" dirty="0"/>
              <a:t>Zaburzenia występujące w rodzinie: częste choroby somatyczne w rodzinie w okresie dzieciństwa, </a:t>
            </a:r>
            <a:r>
              <a:rPr lang="pl-PL" dirty="0" err="1"/>
              <a:t>probanda</a:t>
            </a:r>
            <a:r>
              <a:rPr lang="pl-PL" dirty="0"/>
              <a:t>. </a:t>
            </a:r>
          </a:p>
          <a:p>
            <a:r>
              <a:rPr lang="pl-PL" dirty="0"/>
              <a:t>Cechy dodatkowe zaburzenia: częste choroby w dzieciństwie, poszukiwanie terapii. </a:t>
            </a:r>
          </a:p>
          <a:p>
            <a:r>
              <a:rPr lang="pl-PL" dirty="0"/>
              <a:t>Zaburzenia psychiczne współistniejące: depresja, lęk.</a:t>
            </a:r>
          </a:p>
        </p:txBody>
      </p:sp>
    </p:spTree>
    <p:extLst>
      <p:ext uri="{BB962C8B-B14F-4D97-AF65-F5344CB8AC3E}">
        <p14:creationId xmlns:p14="http://schemas.microsoft.com/office/powerpoint/2010/main" val="41508168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Zaburzenie konwersyjne </a:t>
            </a:r>
          </a:p>
        </p:txBody>
      </p:sp>
      <p:sp>
        <p:nvSpPr>
          <p:cNvPr id="3" name="Symbol zastępczy zawartości 2"/>
          <p:cNvSpPr>
            <a:spLocks noGrp="1"/>
          </p:cNvSpPr>
          <p:nvPr>
            <p:ph idx="1"/>
          </p:nvPr>
        </p:nvSpPr>
        <p:spPr/>
        <p:txBody>
          <a:bodyPr/>
          <a:lstStyle/>
          <a:p>
            <a:r>
              <a:rPr lang="pl-PL" dirty="0"/>
              <a:t>Objawy sugerujące ogniskowe uszkodzenie mózgu w postaci zaburzeń funkcji ruchowych lub czuciowych.</a:t>
            </a:r>
          </a:p>
          <a:p>
            <a:r>
              <a:rPr lang="pl-PL" dirty="0"/>
              <a:t> Czynniki psychiczne związane ze stresem odgrywają decydującą rolę w genezie i dynamice dolegliwości.</a:t>
            </a:r>
          </a:p>
          <a:p>
            <a:r>
              <a:rPr lang="pl-PL" dirty="0"/>
              <a:t> Początek zaburzeń - zwykle między 10 a 35 </a:t>
            </a:r>
            <a:r>
              <a:rPr lang="pl-PL" dirty="0" err="1"/>
              <a:t>rż</a:t>
            </a:r>
            <a:r>
              <a:rPr lang="pl-PL" dirty="0"/>
              <a:t>. </a:t>
            </a:r>
          </a:p>
          <a:p>
            <a:r>
              <a:rPr lang="pl-PL" dirty="0"/>
              <a:t>Epidemiologia - nawet do 25% populacji pacjentów ambulatoryjnych.</a:t>
            </a:r>
          </a:p>
          <a:p>
            <a:r>
              <a:rPr lang="pl-PL" dirty="0"/>
              <a:t> Proporcja chorujących kobiet do mężczyzn (k/m) - k&gt;m, nawet 10:1. </a:t>
            </a:r>
          </a:p>
          <a:p>
            <a:r>
              <a:rPr lang="pl-PL" dirty="0"/>
              <a:t>Przebieg - nawrotowy. </a:t>
            </a:r>
          </a:p>
          <a:p>
            <a:r>
              <a:rPr lang="pl-PL" dirty="0"/>
              <a:t>Zaburzenia występujące w rodzinie: konwersja. </a:t>
            </a:r>
          </a:p>
          <a:p>
            <a:r>
              <a:rPr lang="pl-PL" dirty="0"/>
              <a:t>Zaburzenia psychiczne współistniejące: depresja, PTSD.</a:t>
            </a:r>
          </a:p>
        </p:txBody>
      </p:sp>
    </p:spTree>
    <p:extLst>
      <p:ext uri="{BB962C8B-B14F-4D97-AF65-F5344CB8AC3E}">
        <p14:creationId xmlns:p14="http://schemas.microsoft.com/office/powerpoint/2010/main" val="29637438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Zespół lęku panicznego </a:t>
            </a:r>
          </a:p>
        </p:txBody>
      </p:sp>
      <p:sp>
        <p:nvSpPr>
          <p:cNvPr id="3" name="Symbol zastępczy zawartości 2"/>
          <p:cNvSpPr>
            <a:spLocks noGrp="1"/>
          </p:cNvSpPr>
          <p:nvPr>
            <p:ph idx="1"/>
          </p:nvPr>
        </p:nvSpPr>
        <p:spPr/>
        <p:txBody>
          <a:bodyPr>
            <a:normAutofit fontScale="92500"/>
          </a:bodyPr>
          <a:lstStyle/>
          <a:p>
            <a:r>
              <a:rPr lang="pl-PL" dirty="0"/>
              <a:t>Objawy pobudzenia autonomicznego, szczególnie w klatce piersiowej. Dolegliwości bólowe w okolicy serca.</a:t>
            </a:r>
          </a:p>
          <a:p>
            <a:r>
              <a:rPr lang="pl-PL" dirty="0"/>
              <a:t> Początek zaburzeń - druga i trzecia dekada życia. </a:t>
            </a:r>
          </a:p>
          <a:p>
            <a:r>
              <a:rPr lang="pl-PL" dirty="0"/>
              <a:t>Epidemiologia - 2-3% populacji ogólnej. </a:t>
            </a:r>
          </a:p>
          <a:p>
            <a:r>
              <a:rPr lang="pl-PL" dirty="0"/>
              <a:t>Proporcja chorujących kobiet do mężczyzn (k/m) - kobiety częściej. </a:t>
            </a:r>
          </a:p>
          <a:p>
            <a:r>
              <a:rPr lang="pl-PL" dirty="0"/>
              <a:t>Przebieg - często przewlekły, nawroty po wielu latach. </a:t>
            </a:r>
          </a:p>
          <a:p>
            <a:r>
              <a:rPr lang="pl-PL" dirty="0"/>
              <a:t>Zaburzenia występujące w rodzinie: zaburzenia lękowe, nadużywanie </a:t>
            </a:r>
            <a:r>
              <a:rPr lang="pl-PL" dirty="0" err="1"/>
              <a:t>benzodiazepin</a:t>
            </a:r>
            <a:r>
              <a:rPr lang="pl-PL" dirty="0"/>
              <a:t>.</a:t>
            </a:r>
          </a:p>
          <a:p>
            <a:r>
              <a:rPr lang="pl-PL" dirty="0"/>
              <a:t> Cechy dodatkowe zaburzenia: niesprawność, izolacja społeczna, poszukiwanie terapii, częste wizyty w pomocy doraźnej. </a:t>
            </a:r>
          </a:p>
          <a:p>
            <a:r>
              <a:rPr lang="pl-PL" dirty="0"/>
              <a:t>Zaburzenia psychiczne współistniejące: nadużywanie </a:t>
            </a:r>
            <a:r>
              <a:rPr lang="pl-PL" dirty="0" err="1"/>
              <a:t>benzodiazepin</a:t>
            </a:r>
            <a:r>
              <a:rPr lang="pl-PL" dirty="0"/>
              <a:t>, depresja, fobia społeczna.</a:t>
            </a:r>
          </a:p>
        </p:txBody>
      </p:sp>
    </p:spTree>
    <p:extLst>
      <p:ext uri="{BB962C8B-B14F-4D97-AF65-F5344CB8AC3E}">
        <p14:creationId xmlns:p14="http://schemas.microsoft.com/office/powerpoint/2010/main" val="297454677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Ból psychogenny </a:t>
            </a:r>
          </a:p>
        </p:txBody>
      </p:sp>
      <p:sp>
        <p:nvSpPr>
          <p:cNvPr id="3" name="Symbol zastępczy zawartości 2"/>
          <p:cNvSpPr>
            <a:spLocks noGrp="1"/>
          </p:cNvSpPr>
          <p:nvPr>
            <p:ph idx="1"/>
          </p:nvPr>
        </p:nvSpPr>
        <p:spPr/>
        <p:txBody>
          <a:bodyPr>
            <a:normAutofit lnSpcReduction="10000"/>
          </a:bodyPr>
          <a:lstStyle/>
          <a:p>
            <a:r>
              <a:rPr lang="pl-PL" dirty="0"/>
              <a:t>Ból (bóle) jako główna dolegliwość. Czynniki psychiczne odgrywają decydującą rolę w genezie i dynamice dolegliwości. </a:t>
            </a:r>
          </a:p>
          <a:p>
            <a:r>
              <a:rPr lang="pl-PL" dirty="0"/>
              <a:t>Początek zaburzeń - w każdym wieku. </a:t>
            </a:r>
          </a:p>
          <a:p>
            <a:r>
              <a:rPr lang="pl-PL" dirty="0"/>
              <a:t>Epidemiologia - nieznana, ale jest częstym zaburzeniem. </a:t>
            </a:r>
          </a:p>
          <a:p>
            <a:r>
              <a:rPr lang="pl-PL" dirty="0"/>
              <a:t>Proporcja chorujących kobiet do mężczyzn (k/m) - 1/1. </a:t>
            </a:r>
          </a:p>
          <a:p>
            <a:r>
              <a:rPr lang="pl-PL" dirty="0"/>
              <a:t>Przebieg - zróżnicowany, często przewlekły.</a:t>
            </a:r>
          </a:p>
          <a:p>
            <a:r>
              <a:rPr lang="pl-PL" dirty="0"/>
              <a:t> Zaburzenia występujące w rodzinie: depresja, alkoholizm, ból psychogenny.</a:t>
            </a:r>
          </a:p>
          <a:p>
            <a:r>
              <a:rPr lang="pl-PL" dirty="0"/>
              <a:t> Cechy dodatkowe zaburzenia: niesprawność, izolacja społeczna, poszukiwanie terapii.</a:t>
            </a:r>
          </a:p>
          <a:p>
            <a:r>
              <a:rPr lang="pl-PL" dirty="0"/>
              <a:t> Zaburzenia psychiczne współistniejące: nadużywanie substancji przeciwbólowych i psychoaktywnych, depresja, lęk.</a:t>
            </a:r>
          </a:p>
        </p:txBody>
      </p:sp>
    </p:spTree>
    <p:extLst>
      <p:ext uri="{BB962C8B-B14F-4D97-AF65-F5344CB8AC3E}">
        <p14:creationId xmlns:p14="http://schemas.microsoft.com/office/powerpoint/2010/main" val="33462868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Epidemiologia</a:t>
            </a:r>
          </a:p>
        </p:txBody>
      </p:sp>
      <p:sp>
        <p:nvSpPr>
          <p:cNvPr id="3" name="Symbol zastępczy zawartości 2"/>
          <p:cNvSpPr>
            <a:spLocks noGrp="1"/>
          </p:cNvSpPr>
          <p:nvPr>
            <p:ph idx="1"/>
          </p:nvPr>
        </p:nvSpPr>
        <p:spPr/>
        <p:txBody>
          <a:bodyPr/>
          <a:lstStyle/>
          <a:p>
            <a:r>
              <a:rPr lang="pl-PL" sz="2400" dirty="0"/>
              <a:t>Powszechność zjawiska dolegliwości bólowych u dzieci i adolescentów – 50% tej populacji zgłaszających się ambulatoryjnie [Kelly i wsp.2010]</a:t>
            </a:r>
          </a:p>
          <a:p>
            <a:r>
              <a:rPr lang="pl-PL" sz="2400" dirty="0"/>
              <a:t>Kłopoty w językowej reprezentacji dolegliwości emocjonalnych w tej grupie </a:t>
            </a:r>
          </a:p>
          <a:p>
            <a:r>
              <a:rPr lang="pl-PL" sz="2400" dirty="0"/>
              <a:t>2-10% populacji dzieci cierpi na dolegliwości bólowe o niewyjaśnionym podłożu [</a:t>
            </a:r>
            <a:r>
              <a:rPr lang="pl-PL" sz="2400" dirty="0" err="1"/>
              <a:t>Garralda</a:t>
            </a:r>
            <a:r>
              <a:rPr lang="pl-PL" sz="2400" dirty="0"/>
              <a:t> 2010]; częściej dziewczynki : 11%/4% [Fritz i </a:t>
            </a:r>
            <a:r>
              <a:rPr lang="pl-PL" sz="2400" dirty="0" err="1"/>
              <a:t>wsp</a:t>
            </a:r>
            <a:r>
              <a:rPr lang="pl-PL" sz="2400" dirty="0"/>
              <a:t>. 1997]</a:t>
            </a:r>
          </a:p>
          <a:p>
            <a:r>
              <a:rPr lang="pl-PL" sz="2400" dirty="0"/>
              <a:t>Znacząco większa częstość hospitalizacji, różnorodnych konsultacji [</a:t>
            </a:r>
            <a:r>
              <a:rPr lang="pl-PL" sz="2400" dirty="0" err="1"/>
              <a:t>Sumathipala</a:t>
            </a:r>
            <a:r>
              <a:rPr lang="pl-PL" sz="2400" dirty="0"/>
              <a:t> i wsp.2008]</a:t>
            </a:r>
          </a:p>
          <a:p>
            <a:endParaRPr lang="pl-PL" dirty="0"/>
          </a:p>
        </p:txBody>
      </p:sp>
    </p:spTree>
    <p:extLst>
      <p:ext uri="{BB962C8B-B14F-4D97-AF65-F5344CB8AC3E}">
        <p14:creationId xmlns:p14="http://schemas.microsoft.com/office/powerpoint/2010/main" val="39559617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Specyfika</a:t>
            </a:r>
          </a:p>
        </p:txBody>
      </p:sp>
      <p:sp>
        <p:nvSpPr>
          <p:cNvPr id="3" name="Symbol zastępczy zawartości 2"/>
          <p:cNvSpPr>
            <a:spLocks noGrp="1"/>
          </p:cNvSpPr>
          <p:nvPr>
            <p:ph idx="1"/>
          </p:nvPr>
        </p:nvSpPr>
        <p:spPr/>
        <p:txBody>
          <a:bodyPr>
            <a:normAutofit/>
          </a:bodyPr>
          <a:lstStyle/>
          <a:p>
            <a:r>
              <a:rPr lang="pl-PL" sz="2800" dirty="0"/>
              <a:t>Bóle brzucha – szybki wzrost między 3-9 r.ż.</a:t>
            </a:r>
          </a:p>
          <a:p>
            <a:r>
              <a:rPr lang="pl-PL" sz="2800" dirty="0"/>
              <a:t>Bóle głowy – rzadkie u dzieci przedszkolnych – częste u starszych dzieci i adolescentów [</a:t>
            </a:r>
            <a:r>
              <a:rPr lang="pl-PL" sz="2800" dirty="0" err="1"/>
              <a:t>Lieb</a:t>
            </a:r>
            <a:r>
              <a:rPr lang="pl-PL" sz="2800" dirty="0"/>
              <a:t> i </a:t>
            </a:r>
            <a:r>
              <a:rPr lang="pl-PL" sz="2800" dirty="0" err="1"/>
              <a:t>wsp</a:t>
            </a:r>
            <a:r>
              <a:rPr lang="pl-PL" sz="2800" dirty="0"/>
              <a:t>. 2000]</a:t>
            </a:r>
          </a:p>
          <a:p>
            <a:r>
              <a:rPr lang="pl-PL" sz="2800" dirty="0"/>
              <a:t>Typowy wiek wystąpienia bólu psychogennego (BP) u chłopców &lt; 13 r.ż. ; u dziewcząt – 11-19 lat</a:t>
            </a:r>
          </a:p>
          <a:p>
            <a:r>
              <a:rPr lang="pl-PL" sz="2800" dirty="0"/>
              <a:t>Znaczenie czynników kulturowych </a:t>
            </a:r>
          </a:p>
        </p:txBody>
      </p:sp>
    </p:spTree>
    <p:extLst>
      <p:ext uri="{BB962C8B-B14F-4D97-AF65-F5344CB8AC3E}">
        <p14:creationId xmlns:p14="http://schemas.microsoft.com/office/powerpoint/2010/main" val="19199372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Obraz kliniczny</a:t>
            </a:r>
          </a:p>
        </p:txBody>
      </p:sp>
      <p:sp>
        <p:nvSpPr>
          <p:cNvPr id="3" name="Symbol zastępczy zawartości 2"/>
          <p:cNvSpPr>
            <a:spLocks noGrp="1"/>
          </p:cNvSpPr>
          <p:nvPr>
            <p:ph idx="1"/>
          </p:nvPr>
        </p:nvSpPr>
        <p:spPr/>
        <p:txBody>
          <a:bodyPr>
            <a:normAutofit lnSpcReduction="10000"/>
          </a:bodyPr>
          <a:lstStyle/>
          <a:p>
            <a:r>
              <a:rPr lang="pl-PL" sz="2800" dirty="0"/>
              <a:t>Bóle brzucha &gt; bóle głowy &gt; bóle stawów &gt; inne bóle</a:t>
            </a:r>
          </a:p>
          <a:p>
            <a:r>
              <a:rPr lang="pl-PL" sz="2800" dirty="0"/>
              <a:t>Najczęstsza lokalizacja – okolica pępka</a:t>
            </a:r>
          </a:p>
          <a:p>
            <a:r>
              <a:rPr lang="pl-PL" sz="2800" dirty="0"/>
              <a:t>Ból narasta w ciągu dnia, ustępuje w nocy, zmniejsza się w dni wolne od zajęć</a:t>
            </a:r>
          </a:p>
          <a:p>
            <a:r>
              <a:rPr lang="pl-PL" sz="2800" dirty="0"/>
              <a:t>Bólowi brzucha mogą towarzyszyć wymioty, bóle głowy, apatia, bladość</a:t>
            </a:r>
          </a:p>
          <a:p>
            <a:r>
              <a:rPr lang="pl-PL" sz="2800" dirty="0"/>
              <a:t>Bóle głowy – typ napięciowy, obustronne, lub czołowe</a:t>
            </a:r>
          </a:p>
          <a:p>
            <a:r>
              <a:rPr lang="pl-PL" sz="2800" dirty="0"/>
              <a:t>Jako uporczywy ból definiuje się jego czas trwania &gt;3 miesięcy</a:t>
            </a:r>
          </a:p>
          <a:p>
            <a:endParaRPr lang="pl-PL" dirty="0"/>
          </a:p>
        </p:txBody>
      </p:sp>
    </p:spTree>
    <p:extLst>
      <p:ext uri="{BB962C8B-B14F-4D97-AF65-F5344CB8AC3E}">
        <p14:creationId xmlns:p14="http://schemas.microsoft.com/office/powerpoint/2010/main" val="87130592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Najczęściej używane narzędzia diagnostyczne</a:t>
            </a:r>
          </a:p>
        </p:txBody>
      </p:sp>
      <p:sp>
        <p:nvSpPr>
          <p:cNvPr id="3" name="Symbol zastępczy zawartości 2"/>
          <p:cNvSpPr>
            <a:spLocks noGrp="1"/>
          </p:cNvSpPr>
          <p:nvPr>
            <p:ph idx="1"/>
          </p:nvPr>
        </p:nvSpPr>
        <p:spPr/>
        <p:txBody>
          <a:bodyPr>
            <a:normAutofit/>
          </a:bodyPr>
          <a:lstStyle/>
          <a:p>
            <a:r>
              <a:rPr lang="pl-PL" sz="3200" dirty="0"/>
              <a:t>The </a:t>
            </a:r>
            <a:r>
              <a:rPr lang="pl-PL" sz="3200" dirty="0" err="1"/>
              <a:t>Children</a:t>
            </a:r>
            <a:r>
              <a:rPr lang="pl-PL" sz="3200" dirty="0"/>
              <a:t> </a:t>
            </a:r>
            <a:r>
              <a:rPr lang="pl-PL" sz="3200" dirty="0" err="1"/>
              <a:t>Somatization</a:t>
            </a:r>
            <a:r>
              <a:rPr lang="pl-PL" sz="3200" dirty="0"/>
              <a:t> Inventory (CSI; Walker i </a:t>
            </a:r>
            <a:r>
              <a:rPr lang="pl-PL" sz="3200" dirty="0" err="1"/>
              <a:t>wsp</a:t>
            </a:r>
            <a:r>
              <a:rPr lang="pl-PL" sz="3200" dirty="0"/>
              <a:t>. 2009)</a:t>
            </a:r>
          </a:p>
          <a:p>
            <a:r>
              <a:rPr lang="pl-PL" sz="3200" dirty="0" err="1"/>
              <a:t>Illness</a:t>
            </a:r>
            <a:r>
              <a:rPr lang="pl-PL" sz="3200" dirty="0"/>
              <a:t> </a:t>
            </a:r>
            <a:r>
              <a:rPr lang="pl-PL" sz="3200" dirty="0" err="1"/>
              <a:t>Attitude</a:t>
            </a:r>
            <a:r>
              <a:rPr lang="pl-PL" sz="3200" dirty="0"/>
              <a:t> </a:t>
            </a:r>
            <a:r>
              <a:rPr lang="pl-PL" sz="3200" dirty="0" err="1"/>
              <a:t>Scale</a:t>
            </a:r>
            <a:r>
              <a:rPr lang="pl-PL" sz="3200" dirty="0"/>
              <a:t> and Soma </a:t>
            </a:r>
            <a:r>
              <a:rPr lang="pl-PL" sz="3200" dirty="0" err="1"/>
              <a:t>Assessment</a:t>
            </a:r>
            <a:r>
              <a:rPr lang="pl-PL" sz="3200" dirty="0"/>
              <a:t> Interview (SAI; </a:t>
            </a:r>
            <a:r>
              <a:rPr lang="pl-PL" sz="3200" dirty="0" err="1"/>
              <a:t>Rask</a:t>
            </a:r>
            <a:r>
              <a:rPr lang="pl-PL" sz="3200" dirty="0"/>
              <a:t> i </a:t>
            </a:r>
            <a:r>
              <a:rPr lang="pl-PL" sz="3200" dirty="0" err="1"/>
              <a:t>wsp</a:t>
            </a:r>
            <a:r>
              <a:rPr lang="pl-PL" sz="3200" dirty="0"/>
              <a:t>. 2009)</a:t>
            </a:r>
          </a:p>
        </p:txBody>
      </p:sp>
    </p:spTree>
    <p:extLst>
      <p:ext uri="{BB962C8B-B14F-4D97-AF65-F5344CB8AC3E}">
        <p14:creationId xmlns:p14="http://schemas.microsoft.com/office/powerpoint/2010/main" val="39523692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Współchorobowość</a:t>
            </a:r>
            <a:endParaRPr lang="pl-PL" dirty="0"/>
          </a:p>
        </p:txBody>
      </p:sp>
      <p:sp>
        <p:nvSpPr>
          <p:cNvPr id="3" name="Symbol zastępczy zawartości 2"/>
          <p:cNvSpPr>
            <a:spLocks noGrp="1"/>
          </p:cNvSpPr>
          <p:nvPr>
            <p:ph idx="1"/>
          </p:nvPr>
        </p:nvSpPr>
        <p:spPr/>
        <p:txBody>
          <a:bodyPr>
            <a:normAutofit/>
          </a:bodyPr>
          <a:lstStyle/>
          <a:p>
            <a:r>
              <a:rPr lang="pl-PL" sz="2800" dirty="0"/>
              <a:t>50% dzieci i adolescentów z BP cierpi na co najmniej jedno inne zaburzenia psychiczne</a:t>
            </a:r>
          </a:p>
          <a:p>
            <a:r>
              <a:rPr lang="pl-PL" sz="2800" dirty="0"/>
              <a:t>Najczęściej lękowe lub depresyjne</a:t>
            </a:r>
          </a:p>
          <a:p>
            <a:r>
              <a:rPr lang="pl-PL" sz="2800" dirty="0"/>
              <a:t>U chłopców zaburzenie opozycyjno-buntownicze i ADHD</a:t>
            </a:r>
          </a:p>
          <a:p>
            <a:r>
              <a:rPr lang="pl-PL" sz="2800" dirty="0"/>
              <a:t>U dziewczynek lęk separacyjny</a:t>
            </a:r>
          </a:p>
        </p:txBody>
      </p:sp>
    </p:spTree>
    <p:extLst>
      <p:ext uri="{BB962C8B-B14F-4D97-AF65-F5344CB8AC3E}">
        <p14:creationId xmlns:p14="http://schemas.microsoft.com/office/powerpoint/2010/main" val="17479645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Zasadnicze informacje</a:t>
            </a:r>
          </a:p>
        </p:txBody>
      </p:sp>
      <p:sp>
        <p:nvSpPr>
          <p:cNvPr id="3" name="Symbol zastępczy zawartości 2"/>
          <p:cNvSpPr>
            <a:spLocks noGrp="1"/>
          </p:cNvSpPr>
          <p:nvPr>
            <p:ph idx="1"/>
          </p:nvPr>
        </p:nvSpPr>
        <p:spPr/>
        <p:txBody>
          <a:bodyPr>
            <a:normAutofit/>
          </a:bodyPr>
          <a:lstStyle/>
          <a:p>
            <a:r>
              <a:rPr lang="pl-PL" sz="2400" dirty="0"/>
              <a:t>Tendencja do manifestowania problemów psychicznych w postaci skarg somatycznych ma bardzo długą historię (Phillips-2001). Dolegliwości somatyczne, szczególnie bólowe, bez uchwytnej przyczyny organicznej stanowią wyzwanie dla psychiatrów i nie-psychiatrów, szczególnie dla lekarzy pomocy doraźnej.</a:t>
            </a:r>
          </a:p>
          <a:p>
            <a:r>
              <a:rPr lang="pl-PL" sz="2400" dirty="0"/>
              <a:t> Ich diagnoza jest szczególnie trudna, dlatego iż na obraz kliniczny dolegliwości bólowych wpływać mogą również objawy uboczne (zarówno ze sfery somatycznej, jak i psychicznej) związane z próbami leczenia tych dolegliwości (działanie jatrogenne), a także z próbami „autoterapii” (alkohol, narkotyki) (Phillips-2001). </a:t>
            </a:r>
          </a:p>
        </p:txBody>
      </p:sp>
    </p:spTree>
    <p:extLst>
      <p:ext uri="{BB962C8B-B14F-4D97-AF65-F5344CB8AC3E}">
        <p14:creationId xmlns:p14="http://schemas.microsoft.com/office/powerpoint/2010/main" val="42481623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Postępowanie z pacjentem z bólem psychogennym</a:t>
            </a:r>
            <a:br>
              <a:rPr lang="pl-PL" dirty="0"/>
            </a:br>
            <a:endParaRPr lang="pl-PL" dirty="0"/>
          </a:p>
        </p:txBody>
      </p:sp>
      <p:sp>
        <p:nvSpPr>
          <p:cNvPr id="3" name="Symbol zastępczy zawartości 2"/>
          <p:cNvSpPr>
            <a:spLocks noGrp="1"/>
          </p:cNvSpPr>
          <p:nvPr>
            <p:ph idx="1"/>
          </p:nvPr>
        </p:nvSpPr>
        <p:spPr/>
        <p:txBody>
          <a:bodyPr>
            <a:normAutofit lnSpcReduction="10000"/>
          </a:bodyPr>
          <a:lstStyle/>
          <a:p>
            <a:r>
              <a:rPr lang="pl-PL" dirty="0"/>
              <a:t>Leczenie dolegliwości bólowych na podłożu psychogennym, nawet przy właściwej diagnozie, stanowi istotne wyzwanie, szczególnie z powodu licznych „nadużyć terapeutycznych”, często wymuszanych przez pacjentów i forsowanych przez rodziny . Pacjenci mają tutaj naturalną tendencję do nadużywania środków przeciwbólowych, </a:t>
            </a:r>
            <a:r>
              <a:rPr lang="pl-PL" dirty="0" err="1"/>
              <a:t>benzodiazepin</a:t>
            </a:r>
            <a:r>
              <a:rPr lang="pl-PL" dirty="0"/>
              <a:t>, czy nawet opiatów. </a:t>
            </a:r>
          </a:p>
          <a:p>
            <a:r>
              <a:rPr lang="pl-PL" dirty="0"/>
              <a:t>Pierwszym zaleceniem terapeutycznym będzie więc tutaj unikanie wprowadzania pacjentów na drogę uzależnień od ww. środków. </a:t>
            </a:r>
          </a:p>
          <a:p>
            <a:r>
              <a:rPr lang="pl-PL" dirty="0"/>
              <a:t>Kolejnymi zaleceniami będą:</a:t>
            </a:r>
          </a:p>
          <a:p>
            <a:r>
              <a:rPr lang="pl-PL" dirty="0"/>
              <a:t> 1. próba zmiany postawy pacjenta z „usuwania bólu” na „lepsze życie z bólem”; </a:t>
            </a:r>
          </a:p>
          <a:p>
            <a:r>
              <a:rPr lang="pl-PL" dirty="0"/>
              <a:t>2. unikanie </a:t>
            </a:r>
            <a:r>
              <a:rPr lang="pl-PL" dirty="0" err="1"/>
              <a:t>zachowań</a:t>
            </a:r>
            <a:r>
              <a:rPr lang="pl-PL" dirty="0"/>
              <a:t> jatrogennych; </a:t>
            </a:r>
          </a:p>
          <a:p>
            <a:r>
              <a:rPr lang="pl-PL" dirty="0"/>
              <a:t>3. terapia zaburzeń psychicznych, nakładających się na ból psychogenny (leki antydepresyjne).</a:t>
            </a:r>
          </a:p>
          <a:p>
            <a:endParaRPr lang="pl-PL" dirty="0"/>
          </a:p>
        </p:txBody>
      </p:sp>
    </p:spTree>
    <p:extLst>
      <p:ext uri="{BB962C8B-B14F-4D97-AF65-F5344CB8AC3E}">
        <p14:creationId xmlns:p14="http://schemas.microsoft.com/office/powerpoint/2010/main" val="8389744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Terapia </a:t>
            </a:r>
          </a:p>
        </p:txBody>
      </p:sp>
      <p:sp>
        <p:nvSpPr>
          <p:cNvPr id="3" name="Symbol zastępczy zawartości 2"/>
          <p:cNvSpPr>
            <a:spLocks noGrp="1"/>
          </p:cNvSpPr>
          <p:nvPr>
            <p:ph idx="1"/>
          </p:nvPr>
        </p:nvSpPr>
        <p:spPr/>
        <p:txBody>
          <a:bodyPr/>
          <a:lstStyle/>
          <a:p>
            <a:r>
              <a:rPr lang="pl-PL" dirty="0"/>
              <a:t>Leczenie powinno być tu jak najbardziej kompleksowe i obejmować psychoterapię, terapię rodzinną, oraz leczenie biologiczne (leki). </a:t>
            </a:r>
          </a:p>
          <a:p>
            <a:r>
              <a:rPr lang="pl-PL" dirty="0"/>
              <a:t>Nie ma leku (grupy leków), które stanowią standard leczenia bólu psychogennego. Dodatkowo pacjenci domagają się odrębnego leku na każdą odrębną dolegliwość. Wybierając więc lek do terapii bólu psychogennego należy raczej kierować się współistniejącym zaburzeniem psychicznym (zwykle depresyjnym) (</a:t>
            </a:r>
            <a:r>
              <a:rPr lang="pl-PL" dirty="0" err="1"/>
              <a:t>Lenze</a:t>
            </a:r>
            <a:r>
              <a:rPr lang="pl-PL" dirty="0"/>
              <a:t> i in. 1999). Jednocześnie należy pamiętać o poszukiwaniu przez pacjentów leków „</a:t>
            </a:r>
            <a:r>
              <a:rPr lang="pl-PL" dirty="0" err="1"/>
              <a:t>drug</a:t>
            </a:r>
            <a:r>
              <a:rPr lang="pl-PL" dirty="0"/>
              <a:t> </a:t>
            </a:r>
            <a:r>
              <a:rPr lang="pl-PL" dirty="0" err="1"/>
              <a:t>seeking</a:t>
            </a:r>
            <a:r>
              <a:rPr lang="pl-PL" dirty="0"/>
              <a:t> </a:t>
            </a:r>
            <a:r>
              <a:rPr lang="pl-PL" dirty="0" err="1"/>
              <a:t>behavior</a:t>
            </a:r>
            <a:r>
              <a:rPr lang="pl-PL" dirty="0"/>
              <a:t>”.</a:t>
            </a:r>
          </a:p>
          <a:p>
            <a:r>
              <a:rPr lang="pl-PL" dirty="0"/>
              <a:t> Leczenie polega więc albo na podawaniu leków z grupy SSRI (w przypadku współistniejącej depresji), lub </a:t>
            </a:r>
            <a:r>
              <a:rPr lang="pl-PL" dirty="0" err="1"/>
              <a:t>buspironu</a:t>
            </a:r>
            <a:r>
              <a:rPr lang="pl-PL" dirty="0"/>
              <a:t> (w przypadku objawów zaburzeń lękowych – szczególnie lęku uogólnionego).</a:t>
            </a:r>
          </a:p>
        </p:txBody>
      </p:sp>
    </p:spTree>
    <p:extLst>
      <p:ext uri="{BB962C8B-B14F-4D97-AF65-F5344CB8AC3E}">
        <p14:creationId xmlns:p14="http://schemas.microsoft.com/office/powerpoint/2010/main" val="144599492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wp.pl/a/f/film/001/68/96/00196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76" y="132824"/>
            <a:ext cx="4421929" cy="6190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5085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Opis przypadku – Królowa Śniegu 1.0</a:t>
            </a:r>
          </a:p>
        </p:txBody>
      </p:sp>
      <p:sp>
        <p:nvSpPr>
          <p:cNvPr id="3" name="Symbol zastępczy zawartości 2"/>
          <p:cNvSpPr>
            <a:spLocks noGrp="1"/>
          </p:cNvSpPr>
          <p:nvPr>
            <p:ph idx="1"/>
          </p:nvPr>
        </p:nvSpPr>
        <p:spPr/>
        <p:txBody>
          <a:bodyPr>
            <a:normAutofit/>
          </a:bodyPr>
          <a:lstStyle/>
          <a:p>
            <a:r>
              <a:rPr lang="pl-PL" dirty="0"/>
              <a:t>Baśń opisuje losy pary dzieci – Gerdy i Kaja, które żyły w przyjaźni aż do jednego z wiosennych dni. </a:t>
            </a:r>
            <a:r>
              <a:rPr lang="pl-PL" sz="2400" u="sng" dirty="0">
                <a:effectLst>
                  <a:outerShdw blurRad="38100" dist="38100" dir="2700000" algn="tl">
                    <a:srgbClr val="000000">
                      <a:alpha val="43137"/>
                    </a:srgbClr>
                  </a:outerShdw>
                </a:effectLst>
              </a:rPr>
              <a:t>Wówczas do oka Kaja dostał się tajemniczy odłamek roztrzaskanego w przestworzach diabelskiego zwierciadła, który odmienił spojrzenie chłopca na świat w ten sposób, że wszystko, co piękne i dobre, postrzegał on od tej pory jako brzydkie i złe. Grzeczny chłopiec przemienił się w dziecko krnąbrne, złośliwe i okrutne. </a:t>
            </a:r>
            <a:r>
              <a:rPr lang="pl-PL" dirty="0"/>
              <a:t>Na dodatek był zupełnie zależny od nieznajomej kobiety, która zwabiła go do siebie. Chłopiec wbrew ostrzeżeniom przywiązał swoje sanki do powozu zimowej damy i odjechał w nieznane. Była to tytułowa Królowa Śniegu, władczyni lodowatej krainy, której obce były jakiekolwiek ciepłe, serdeczne uczucia. Chciała ona pozyskać Kaja dla swych celów. Opuszczona i smutna Gerda wszczęła poszukiwania, narażając się w ich trakcie na wiele niebezpieczeństw, jednak po wielu perypetiach udało jej się odzyskać i uleczyć przyjaciela.</a:t>
            </a:r>
          </a:p>
          <a:p>
            <a:endParaRPr lang="pl-PL" dirty="0"/>
          </a:p>
        </p:txBody>
      </p:sp>
      <p:sp>
        <p:nvSpPr>
          <p:cNvPr id="4" name="Symbol zastępczy stopki 3"/>
          <p:cNvSpPr>
            <a:spLocks noGrp="1"/>
          </p:cNvSpPr>
          <p:nvPr>
            <p:ph type="ftr" sz="quarter" idx="11"/>
          </p:nvPr>
        </p:nvSpPr>
        <p:spPr/>
        <p:txBody>
          <a:bodyPr/>
          <a:lstStyle/>
          <a:p>
            <a:r>
              <a:rPr lang="en-US"/>
              <a:t>Wikipedia</a:t>
            </a:r>
            <a:endParaRPr lang="en-US" dirty="0"/>
          </a:p>
        </p:txBody>
      </p:sp>
    </p:spTree>
    <p:extLst>
      <p:ext uri="{BB962C8B-B14F-4D97-AF65-F5344CB8AC3E}">
        <p14:creationId xmlns:p14="http://schemas.microsoft.com/office/powerpoint/2010/main" val="228628531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Opis przypadku – Królowa Śniegu 2.0</a:t>
            </a:r>
          </a:p>
        </p:txBody>
      </p:sp>
      <p:sp>
        <p:nvSpPr>
          <p:cNvPr id="3" name="Symbol zastępczy zawartości 2"/>
          <p:cNvSpPr>
            <a:spLocks noGrp="1"/>
          </p:cNvSpPr>
          <p:nvPr>
            <p:ph idx="1"/>
          </p:nvPr>
        </p:nvSpPr>
        <p:spPr/>
        <p:txBody>
          <a:bodyPr>
            <a:normAutofit/>
          </a:bodyPr>
          <a:lstStyle/>
          <a:p>
            <a:r>
              <a:rPr lang="pl-PL" dirty="0"/>
              <a:t>Tomek ma teraz 14 lat, odnosi same sukcesy w szkole, ale ma jeden problem …</a:t>
            </a:r>
          </a:p>
          <a:p>
            <a:r>
              <a:rPr lang="pl-PL" dirty="0"/>
              <a:t>Jego 6-letnia siostra Klara dominuje w rodzinie, wszystko jest jej podporządkowane, szczególnie od czasu, gdy 3-nie trafiła do szpitala z powodu bólów brzucha …</a:t>
            </a:r>
          </a:p>
          <a:p>
            <a:r>
              <a:rPr lang="pl-PL" dirty="0"/>
              <a:t>Rodzice są zaangażowani w problemy córki, zaniedbując szkolne sukcesy syna, a nawet jego zwycięstwo w zawodach pływackich – na zawodach nie było rodziców, bo Klara obudziła się z bólem brzucha …</a:t>
            </a:r>
          </a:p>
          <a:p>
            <a:r>
              <a:rPr lang="pl-PL" dirty="0"/>
              <a:t>Po iniekcji u siostry, wieczorem Tomek poczuł się źle i trafił z bólem serca do SOR-u. Badania wypadły negatywnie …</a:t>
            </a:r>
          </a:p>
          <a:p>
            <a:r>
              <a:rPr lang="pl-PL" dirty="0"/>
              <a:t>Wieczorem następnego dnia, po podobnej narracji, ujawnił możliwą przyczynę „ataku serca” – „mógł mu się wbić kawałek igły, który trafił do serca”  </a:t>
            </a:r>
          </a:p>
          <a:p>
            <a:endParaRPr lang="pl-PL" dirty="0"/>
          </a:p>
        </p:txBody>
      </p:sp>
    </p:spTree>
    <p:extLst>
      <p:ext uri="{BB962C8B-B14F-4D97-AF65-F5344CB8AC3E}">
        <p14:creationId xmlns:p14="http://schemas.microsoft.com/office/powerpoint/2010/main" val="38573931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pl-PL" sz="6600" dirty="0"/>
              <a:t>Lęk separacyjny</a:t>
            </a:r>
          </a:p>
        </p:txBody>
      </p:sp>
      <p:sp>
        <p:nvSpPr>
          <p:cNvPr id="104451" name="Rectangle 3"/>
          <p:cNvSpPr>
            <a:spLocks noGrp="1" noChangeArrowheads="1"/>
          </p:cNvSpPr>
          <p:nvPr>
            <p:ph idx="1"/>
          </p:nvPr>
        </p:nvSpPr>
        <p:spPr/>
        <p:txBody>
          <a:bodyPr>
            <a:normAutofit fontScale="92500" lnSpcReduction="10000"/>
          </a:bodyPr>
          <a:lstStyle/>
          <a:p>
            <a:pPr marL="609600" indent="-609600">
              <a:lnSpc>
                <a:spcPct val="80000"/>
              </a:lnSpc>
              <a:buClr>
                <a:schemeClr val="tx1"/>
              </a:buClr>
              <a:buFontTx/>
              <a:buAutoNum type="alphaUcPeriod"/>
            </a:pPr>
            <a:r>
              <a:rPr lang="pl-PL" sz="1800" dirty="0">
                <a:latin typeface="+mj-lt"/>
              </a:rPr>
              <a:t>Nadmierny lęk w sytuacjach związanych z separacją (realną lub wyobrażeniową) wyrażający się w co najmniej 3 objawach:</a:t>
            </a:r>
          </a:p>
          <a:p>
            <a:pPr marL="990600" lvl="1" indent="-533400">
              <a:lnSpc>
                <a:spcPct val="80000"/>
              </a:lnSpc>
              <a:buClr>
                <a:schemeClr val="tx1"/>
              </a:buClr>
              <a:buFontTx/>
              <a:buAutoNum type="arabicPeriod"/>
            </a:pPr>
            <a:r>
              <a:rPr lang="pl-PL" sz="1600" dirty="0">
                <a:latin typeface="+mj-lt"/>
              </a:rPr>
              <a:t>Nierzeczywiste i ciągłe martwienie się o negatywne skutki separacji od znaczących osób lub strach przed opuszczeniem przez te osoby</a:t>
            </a:r>
          </a:p>
          <a:p>
            <a:pPr marL="990600" lvl="1" indent="-533400">
              <a:lnSpc>
                <a:spcPct val="80000"/>
              </a:lnSpc>
              <a:buClr>
                <a:schemeClr val="tx1"/>
              </a:buClr>
              <a:buFontTx/>
              <a:buAutoNum type="arabicPeriod"/>
            </a:pPr>
            <a:r>
              <a:rPr lang="pl-PL" sz="1600" dirty="0">
                <a:latin typeface="+mj-lt"/>
              </a:rPr>
              <a:t>Nierzeczywiste i ciągłe martwienie się o tragiczne zdarzenia, które mogą dotknąć znaczące osoby: śmierć, porwania, zabójstwo, wypadek</a:t>
            </a:r>
          </a:p>
          <a:p>
            <a:pPr marL="990600" lvl="1" indent="-533400">
              <a:lnSpc>
                <a:spcPct val="80000"/>
              </a:lnSpc>
              <a:buClr>
                <a:schemeClr val="tx1"/>
              </a:buClr>
              <a:buFontTx/>
              <a:buAutoNum type="arabicPeriod"/>
            </a:pPr>
            <a:r>
              <a:rPr lang="pl-PL" sz="1600" dirty="0">
                <a:latin typeface="+mj-lt"/>
              </a:rPr>
              <a:t>Przewlekły upór w opuszczaniu szkoły, po to aby pozostać z rodzicami</a:t>
            </a:r>
          </a:p>
          <a:p>
            <a:pPr marL="990600" lvl="1" indent="-533400">
              <a:lnSpc>
                <a:spcPct val="80000"/>
              </a:lnSpc>
              <a:buClr>
                <a:schemeClr val="tx1"/>
              </a:buClr>
              <a:buFontTx/>
              <a:buAutoNum type="arabicPeriod"/>
            </a:pPr>
            <a:r>
              <a:rPr lang="pl-PL" sz="1600" dirty="0">
                <a:latin typeface="+mj-lt"/>
              </a:rPr>
              <a:t>Spanie z rodzicami</a:t>
            </a:r>
          </a:p>
          <a:p>
            <a:pPr marL="990600" lvl="1" indent="-533400">
              <a:lnSpc>
                <a:spcPct val="80000"/>
              </a:lnSpc>
              <a:buClr>
                <a:schemeClr val="tx1"/>
              </a:buClr>
              <a:buFontTx/>
              <a:buAutoNum type="arabicPeriod"/>
            </a:pPr>
            <a:r>
              <a:rPr lang="pl-PL" sz="1600" dirty="0">
                <a:latin typeface="+mj-lt"/>
              </a:rPr>
              <a:t>Lęk przed samotnością</a:t>
            </a:r>
          </a:p>
          <a:p>
            <a:pPr marL="990600" lvl="1" indent="-533400">
              <a:lnSpc>
                <a:spcPct val="80000"/>
              </a:lnSpc>
              <a:buClr>
                <a:schemeClr val="tx1"/>
              </a:buClr>
              <a:buFontTx/>
              <a:buAutoNum type="arabicPeriod"/>
            </a:pPr>
            <a:r>
              <a:rPr lang="pl-PL" sz="1600" dirty="0">
                <a:latin typeface="+mj-lt"/>
              </a:rPr>
              <a:t>Powtarzające się koszmary nocne o separacji</a:t>
            </a:r>
          </a:p>
          <a:p>
            <a:pPr marL="990600" lvl="1" indent="-533400">
              <a:lnSpc>
                <a:spcPct val="80000"/>
              </a:lnSpc>
              <a:buClr>
                <a:schemeClr val="tx1"/>
              </a:buClr>
              <a:buFontTx/>
              <a:buAutoNum type="arabicPeriod"/>
            </a:pPr>
            <a:r>
              <a:rPr lang="pl-PL" sz="1600" dirty="0">
                <a:latin typeface="+mj-lt"/>
              </a:rPr>
              <a:t>Powtarzające się dolegliwości fizyczne w dni szkolne: bóle głowy, brzucha, nudności, wymioty</a:t>
            </a:r>
          </a:p>
          <a:p>
            <a:pPr marL="990600" lvl="1" indent="-533400">
              <a:lnSpc>
                <a:spcPct val="80000"/>
              </a:lnSpc>
              <a:buClr>
                <a:schemeClr val="tx1"/>
              </a:buClr>
              <a:buFontTx/>
              <a:buAutoNum type="arabicPeriod"/>
            </a:pPr>
            <a:r>
              <a:rPr lang="pl-PL" sz="1600" dirty="0">
                <a:latin typeface="+mj-lt"/>
              </a:rPr>
              <a:t>Wybuchy płaczu lub złości w sytuacji antycypacji separacji</a:t>
            </a:r>
          </a:p>
          <a:p>
            <a:pPr marL="990600" lvl="1" indent="-533400">
              <a:lnSpc>
                <a:spcPct val="80000"/>
              </a:lnSpc>
              <a:buClr>
                <a:schemeClr val="tx1"/>
              </a:buClr>
              <a:buFontTx/>
              <a:buAutoNum type="arabicPeriod"/>
            </a:pPr>
            <a:r>
              <a:rPr lang="pl-PL" sz="2400" dirty="0">
                <a:latin typeface="+mj-lt"/>
              </a:rPr>
              <a:t>Dolegliwości fizyczne w szkole umożliwiające powrót do domu, częste telefonowanie do domu</a:t>
            </a:r>
          </a:p>
          <a:p>
            <a:pPr marL="990600" lvl="1" indent="-533400">
              <a:lnSpc>
                <a:spcPct val="80000"/>
              </a:lnSpc>
              <a:buClr>
                <a:schemeClr val="tx1"/>
              </a:buClr>
              <a:buFontTx/>
              <a:buAutoNum type="arabicPeriod"/>
            </a:pPr>
            <a:endParaRPr lang="pl-PL" sz="1600" dirty="0">
              <a:latin typeface="+mj-lt"/>
            </a:endParaRPr>
          </a:p>
          <a:p>
            <a:pPr marL="990600" lvl="1" indent="-533400">
              <a:lnSpc>
                <a:spcPct val="80000"/>
              </a:lnSpc>
              <a:buClr>
                <a:schemeClr val="tx1"/>
              </a:buClr>
              <a:buFontTx/>
              <a:buAutoNum type="arabicPeriod"/>
            </a:pPr>
            <a:endParaRPr lang="pl-PL" sz="1600" dirty="0">
              <a:latin typeface="+mj-lt"/>
            </a:endParaRPr>
          </a:p>
          <a:p>
            <a:pPr marL="609600" indent="-609600">
              <a:lnSpc>
                <a:spcPct val="80000"/>
              </a:lnSpc>
              <a:buClr>
                <a:schemeClr val="tx1"/>
              </a:buClr>
              <a:buFontTx/>
              <a:buAutoNum type="alphaUcPeriod"/>
            </a:pPr>
            <a:r>
              <a:rPr lang="pl-PL" sz="1800" dirty="0">
                <a:latin typeface="+mj-lt"/>
              </a:rPr>
              <a:t>Czas trwania co najmniej 2 tygodnie</a:t>
            </a:r>
          </a:p>
          <a:p>
            <a:pPr marL="609600" indent="-609600">
              <a:lnSpc>
                <a:spcPct val="80000"/>
              </a:lnSpc>
              <a:buClr>
                <a:schemeClr val="tx1"/>
              </a:buClr>
              <a:buFontTx/>
              <a:buAutoNum type="alphaUcPeriod"/>
            </a:pPr>
            <a:r>
              <a:rPr lang="pl-PL" sz="1800" dirty="0">
                <a:latin typeface="+mj-lt"/>
              </a:rPr>
              <a:t>Początek przed 18 r.ż.</a:t>
            </a:r>
          </a:p>
          <a:p>
            <a:pPr marL="609600" indent="-609600">
              <a:lnSpc>
                <a:spcPct val="80000"/>
              </a:lnSpc>
              <a:buClr>
                <a:schemeClr val="tx1"/>
              </a:buClr>
              <a:buFontTx/>
              <a:buAutoNum type="alphaUcPeriod"/>
            </a:pPr>
            <a:r>
              <a:rPr lang="pl-PL" sz="1800" dirty="0">
                <a:latin typeface="+mj-lt"/>
              </a:rPr>
              <a:t>Lęk nie jest związany z autyzmem, schizofrenią, lub inną psychozą</a:t>
            </a:r>
          </a:p>
        </p:txBody>
      </p:sp>
      <p:sp>
        <p:nvSpPr>
          <p:cNvPr id="104452" name="Symbol zastępczy numeru slajdu 5"/>
          <p:cNvSpPr>
            <a:spLocks noGrp="1"/>
          </p:cNvSpPr>
          <p:nvPr>
            <p:ph type="sldNum" sz="quarter" idx="12"/>
          </p:nvPr>
        </p:nvSpPr>
        <p:spPr bwMode="auto">
          <a:noFill/>
          <a:ln>
            <a:miter lim="800000"/>
            <a:headEnd/>
            <a:tailEnd/>
          </a:ln>
        </p:spPr>
        <p:txBody>
          <a:bodyPr vert="horz" wrap="square" lIns="91440" tIns="45720" rIns="91440" bIns="45720" numCol="1" rtlCol="0" anchor="ctr" anchorCtr="0" compatLnSpc="1">
            <a:prstTxWarp prst="textNoShape">
              <a:avLst/>
            </a:prstTxWarp>
          </a:bodyPr>
          <a:lstStyle/>
          <a:p>
            <a:fld id="{ADFB5AB0-A954-44AA-8FF4-754E9C1EC5B9}" type="slidenum">
              <a:rPr lang="pl-PL" sz="1800"/>
              <a:pPr/>
              <a:t>25</a:t>
            </a:fld>
            <a:endParaRPr lang="pl-PL" sz="1800"/>
          </a:p>
        </p:txBody>
      </p:sp>
    </p:spTree>
    <p:extLst>
      <p:ext uri="{BB962C8B-B14F-4D97-AF65-F5344CB8AC3E}">
        <p14:creationId xmlns:p14="http://schemas.microsoft.com/office/powerpoint/2010/main" val="2454704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81548" y="427950"/>
            <a:ext cx="9601196" cy="1303867"/>
          </a:xfrm>
        </p:spPr>
        <p:txBody>
          <a:bodyPr>
            <a:normAutofit/>
          </a:bodyPr>
          <a:lstStyle/>
          <a:p>
            <a:r>
              <a:rPr lang="pl-PL" sz="2800" dirty="0"/>
              <a:t>Spektrum zaburzeń z objawami somatycznymi i pokrewnych  </a:t>
            </a:r>
          </a:p>
        </p:txBody>
      </p:sp>
      <p:graphicFrame>
        <p:nvGraphicFramePr>
          <p:cNvPr id="4" name="Symbol zastępczy zawartości 3"/>
          <p:cNvGraphicFramePr>
            <a:graphicFrameLocks noGrp="1"/>
          </p:cNvGraphicFramePr>
          <p:nvPr>
            <p:ph idx="1"/>
            <p:extLst/>
          </p:nvPr>
        </p:nvGraphicFramePr>
        <p:xfrm>
          <a:off x="1281544" y="1468581"/>
          <a:ext cx="9601200" cy="4461248"/>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436999">
                <a:tc>
                  <a:txBody>
                    <a:bodyPr/>
                    <a:lstStyle/>
                    <a:p>
                      <a:r>
                        <a:rPr lang="pl-PL" sz="1800" dirty="0"/>
                        <a:t>Zmiana </a:t>
                      </a:r>
                    </a:p>
                  </a:txBody>
                  <a:tcPr/>
                </a:tc>
                <a:tc>
                  <a:txBody>
                    <a:bodyPr/>
                    <a:lstStyle/>
                    <a:p>
                      <a:r>
                        <a:rPr lang="pl-PL" sz="1800" dirty="0"/>
                        <a:t>Uzasadnienie </a:t>
                      </a:r>
                    </a:p>
                  </a:txBody>
                  <a:tcPr/>
                </a:tc>
                <a:extLst>
                  <a:ext uri="{0D108BD9-81ED-4DB2-BD59-A6C34878D82A}">
                    <a16:rowId xmlns:a16="http://schemas.microsoft.com/office/drawing/2014/main" val="10000"/>
                  </a:ext>
                </a:extLst>
              </a:tr>
              <a:tr h="2104009">
                <a:tc>
                  <a:txBody>
                    <a:bodyPr/>
                    <a:lstStyle/>
                    <a:p>
                      <a:r>
                        <a:rPr lang="pl-PL" sz="2000" dirty="0">
                          <a:effectLst>
                            <a:outerShdw blurRad="38100" dist="38100" dir="2700000" algn="tl">
                              <a:srgbClr val="000000">
                                <a:alpha val="43137"/>
                              </a:srgbClr>
                            </a:outerShdw>
                          </a:effectLst>
                        </a:rPr>
                        <a:t>Zaburzenie z objawami somatycznymi:</a:t>
                      </a:r>
                    </a:p>
                    <a:p>
                      <a:r>
                        <a:rPr lang="pl-PL" sz="2000" dirty="0">
                          <a:effectLst>
                            <a:outerShdw blurRad="38100" dist="38100" dir="2700000" algn="tl">
                              <a:srgbClr val="000000">
                                <a:alpha val="43137"/>
                              </a:srgbClr>
                            </a:outerShdw>
                          </a:effectLst>
                        </a:rPr>
                        <a:t>Decydujący</a:t>
                      </a:r>
                      <a:r>
                        <a:rPr lang="pl-PL" sz="2000" baseline="0" dirty="0">
                          <a:effectLst>
                            <a:outerShdw blurRad="38100" dist="38100" dir="2700000" algn="tl">
                              <a:srgbClr val="000000">
                                <a:alpha val="43137"/>
                              </a:srgbClr>
                            </a:outerShdw>
                          </a:effectLst>
                        </a:rPr>
                        <a:t> styl myślenia, przekonania i uczucia a nie objawy somatyczne </a:t>
                      </a:r>
                      <a:endParaRPr lang="pl-PL" sz="2000" dirty="0">
                        <a:effectLst>
                          <a:outerShdw blurRad="38100" dist="38100" dir="2700000" algn="tl">
                            <a:srgbClr val="000000">
                              <a:alpha val="43137"/>
                            </a:srgbClr>
                          </a:outerShdw>
                        </a:effectLs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pl-PL" sz="2000" dirty="0">
                          <a:effectLst>
                            <a:outerShdw blurRad="38100" dist="38100" dir="2700000" algn="tl">
                              <a:srgbClr val="000000">
                                <a:alpha val="43137"/>
                              </a:srgbClr>
                            </a:outerShdw>
                          </a:effectLst>
                        </a:rPr>
                        <a:t>W diagnozie zaburzenia </a:t>
                      </a:r>
                      <a:r>
                        <a:rPr lang="pl-PL" sz="2000" dirty="0" err="1">
                          <a:effectLst>
                            <a:outerShdw blurRad="38100" dist="38100" dir="2700000" algn="tl">
                              <a:srgbClr val="000000">
                                <a:alpha val="43137"/>
                              </a:srgbClr>
                            </a:outerShdw>
                          </a:effectLst>
                        </a:rPr>
                        <a:t>somatopodobnego</a:t>
                      </a:r>
                      <a:r>
                        <a:rPr lang="pl-PL" sz="2000" dirty="0">
                          <a:effectLst>
                            <a:outerShdw blurRad="38100" dist="38100" dir="2700000" algn="tl">
                              <a:srgbClr val="000000">
                                <a:alpha val="43137"/>
                              </a:srgbClr>
                            </a:outerShdw>
                          </a:effectLst>
                        </a:rPr>
                        <a:t> nadreprezentacja</a:t>
                      </a:r>
                      <a:r>
                        <a:rPr lang="pl-PL" sz="2000" baseline="0" dirty="0">
                          <a:effectLst>
                            <a:outerShdw blurRad="38100" dist="38100" dir="2700000" algn="tl">
                              <a:srgbClr val="000000">
                                <a:alpha val="43137"/>
                              </a:srgbClr>
                            </a:outerShdw>
                          </a:effectLst>
                        </a:rPr>
                        <a:t> złożonych objawów somatycznych, które mogły, ale nie musiały wiązać się z tym zaburzeniem </a:t>
                      </a:r>
                      <a:endParaRPr lang="pl-PL" sz="20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0001"/>
                  </a:ext>
                </a:extLst>
              </a:tr>
              <a:tr h="1879581">
                <a:tc>
                  <a:txBody>
                    <a:bodyPr/>
                    <a:lstStyle/>
                    <a:p>
                      <a:r>
                        <a:rPr lang="pl-PL" sz="2000" dirty="0" err="1">
                          <a:effectLst>
                            <a:outerShdw blurRad="38100" dist="38100" dir="2700000" algn="tl">
                              <a:srgbClr val="000000">
                                <a:alpha val="43137"/>
                              </a:srgbClr>
                            </a:outerShdw>
                          </a:effectLst>
                        </a:rPr>
                        <a:t>Hypochondria</a:t>
                      </a:r>
                      <a:r>
                        <a:rPr lang="pl-PL" sz="2000" dirty="0">
                          <a:effectLst>
                            <a:outerShdw blurRad="38100" dist="38100" dir="2700000" algn="tl">
                              <a:srgbClr val="000000">
                                <a:alpha val="43137"/>
                              </a:srgbClr>
                            </a:outerShdw>
                          </a:effectLst>
                        </a:rPr>
                        <a:t>:</a:t>
                      </a:r>
                    </a:p>
                    <a:p>
                      <a:r>
                        <a:rPr lang="pl-PL" sz="2000" dirty="0">
                          <a:effectLst>
                            <a:outerShdw blurRad="38100" dist="38100" dir="2700000" algn="tl">
                              <a:srgbClr val="000000">
                                <a:alpha val="43137"/>
                              </a:srgbClr>
                            </a:outerShdw>
                          </a:effectLst>
                        </a:rPr>
                        <a:t>Usunięcie kategorii</a:t>
                      </a:r>
                    </a:p>
                    <a:p>
                      <a:r>
                        <a:rPr lang="pl-PL" sz="2000" dirty="0">
                          <a:effectLst>
                            <a:outerShdw blurRad="38100" dist="38100" dir="2700000" algn="tl">
                              <a:srgbClr val="000000">
                                <a:alpha val="43137"/>
                              </a:srgbClr>
                            </a:outerShdw>
                          </a:effectLst>
                        </a:rPr>
                        <a:t>Ból psychogenny: </a:t>
                      </a:r>
                    </a:p>
                    <a:p>
                      <a:r>
                        <a:rPr lang="pl-PL" sz="2000" dirty="0">
                          <a:effectLst>
                            <a:outerShdw blurRad="38100" dist="38100" dir="2700000" algn="tl">
                              <a:srgbClr val="000000">
                                <a:alpha val="43137"/>
                              </a:srgbClr>
                            </a:outerShdw>
                          </a:effectLst>
                        </a:rPr>
                        <a:t>Praktyczne usunięcie kategorii</a:t>
                      </a:r>
                    </a:p>
                  </a:txBody>
                  <a:tcPr/>
                </a:tc>
                <a:tc>
                  <a:txBody>
                    <a:bodyPr/>
                    <a:lstStyle/>
                    <a:p>
                      <a:r>
                        <a:rPr lang="pl-PL" sz="2000" dirty="0">
                          <a:effectLst>
                            <a:outerShdw blurRad="38100" dist="38100" dir="2700000" algn="tl">
                              <a:srgbClr val="000000">
                                <a:alpha val="43137"/>
                              </a:srgbClr>
                            </a:outerShdw>
                          </a:effectLst>
                        </a:rPr>
                        <a:t>Pejoratywne brzmienie, utrudniające terapię</a:t>
                      </a:r>
                    </a:p>
                    <a:p>
                      <a:endParaRPr lang="pl-PL" sz="2000" dirty="0">
                        <a:effectLst>
                          <a:outerShdw blurRad="38100" dist="38100" dir="2700000" algn="tl">
                            <a:srgbClr val="000000">
                              <a:alpha val="43137"/>
                            </a:srgbClr>
                          </a:outerShdw>
                        </a:effectLst>
                      </a:endParaRPr>
                    </a:p>
                    <a:p>
                      <a:r>
                        <a:rPr lang="pl-PL" sz="2000" dirty="0">
                          <a:effectLst>
                            <a:outerShdw blurRad="38100" dist="38100" dir="2700000" algn="tl">
                              <a:srgbClr val="000000">
                                <a:alpha val="43137"/>
                              </a:srgbClr>
                            </a:outerShdw>
                          </a:effectLst>
                        </a:rPr>
                        <a:t>Rozpoznanie pragmatyczne: zaburzenie z</a:t>
                      </a:r>
                      <a:r>
                        <a:rPr lang="pl-PL" sz="2000" baseline="0" dirty="0">
                          <a:effectLst>
                            <a:outerShdw blurRad="38100" dist="38100" dir="2700000" algn="tl">
                              <a:srgbClr val="000000">
                                <a:alpha val="43137"/>
                              </a:srgbClr>
                            </a:outerShdw>
                          </a:effectLst>
                        </a:rPr>
                        <a:t> objawami somatycznymi z dominującym bólem </a:t>
                      </a:r>
                      <a:endParaRPr lang="pl-PL" sz="20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0002"/>
                  </a:ext>
                </a:extLst>
              </a:tr>
            </a:tbl>
          </a:graphicData>
        </a:graphic>
      </p:graphicFrame>
      <p:sp>
        <p:nvSpPr>
          <p:cNvPr id="3" name="Symbol zastępczy stopki 2"/>
          <p:cNvSpPr>
            <a:spLocks noGrp="1"/>
          </p:cNvSpPr>
          <p:nvPr>
            <p:ph type="ftr" sz="quarter" idx="11"/>
          </p:nvPr>
        </p:nvSpPr>
        <p:spPr/>
        <p:txBody>
          <a:bodyPr/>
          <a:lstStyle/>
          <a:p>
            <a:r>
              <a:rPr lang="en-US"/>
              <a:t>www.dsm5.prg</a:t>
            </a:r>
            <a:endParaRPr lang="en-US" dirty="0"/>
          </a:p>
        </p:txBody>
      </p:sp>
    </p:spTree>
    <p:extLst>
      <p:ext uri="{BB962C8B-B14F-4D97-AF65-F5344CB8AC3E}">
        <p14:creationId xmlns:p14="http://schemas.microsoft.com/office/powerpoint/2010/main" val="305308099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811369" y="727656"/>
            <a:ext cx="3747752" cy="18674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Dolegliwości somatyczne (bólowe)</a:t>
            </a:r>
          </a:p>
        </p:txBody>
      </p:sp>
      <p:sp>
        <p:nvSpPr>
          <p:cNvPr id="5" name="Strzałka w dół 4"/>
          <p:cNvSpPr/>
          <p:nvPr/>
        </p:nvSpPr>
        <p:spPr>
          <a:xfrm>
            <a:off x="2446986" y="2691685"/>
            <a:ext cx="296214" cy="734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403797" y="3554569"/>
            <a:ext cx="2562896" cy="59242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Są celowo produkowane </a:t>
            </a:r>
          </a:p>
        </p:txBody>
      </p:sp>
      <p:sp>
        <p:nvSpPr>
          <p:cNvPr id="9" name="Strzałka w dół 8"/>
          <p:cNvSpPr/>
          <p:nvPr/>
        </p:nvSpPr>
        <p:spPr>
          <a:xfrm>
            <a:off x="2446986" y="4327301"/>
            <a:ext cx="296214" cy="82424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rostokąt 13"/>
          <p:cNvSpPr/>
          <p:nvPr/>
        </p:nvSpPr>
        <p:spPr>
          <a:xfrm>
            <a:off x="1403797" y="5203065"/>
            <a:ext cx="2562896" cy="82424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Są skutkiem leków, SPA, chorób somatycznych</a:t>
            </a:r>
          </a:p>
        </p:txBody>
      </p:sp>
      <p:sp>
        <p:nvSpPr>
          <p:cNvPr id="15" name="Strzałka w prawo 14"/>
          <p:cNvSpPr/>
          <p:nvPr/>
        </p:nvSpPr>
        <p:spPr>
          <a:xfrm>
            <a:off x="4211392" y="3734873"/>
            <a:ext cx="1506828" cy="244699"/>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rostokąt 15"/>
          <p:cNvSpPr/>
          <p:nvPr/>
        </p:nvSpPr>
        <p:spPr>
          <a:xfrm>
            <a:off x="5718220" y="3561007"/>
            <a:ext cx="2562896" cy="959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Zaburzenie pozorowane / symulacja</a:t>
            </a:r>
          </a:p>
        </p:txBody>
      </p:sp>
      <p:sp>
        <p:nvSpPr>
          <p:cNvPr id="17" name="Prostokąt 16"/>
          <p:cNvSpPr/>
          <p:nvPr/>
        </p:nvSpPr>
        <p:spPr>
          <a:xfrm>
            <a:off x="5718220" y="5067836"/>
            <a:ext cx="2562896" cy="959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Choroba somatyczna, objawy niepożądane, intoksykacja</a:t>
            </a:r>
          </a:p>
        </p:txBody>
      </p:sp>
      <p:sp>
        <p:nvSpPr>
          <p:cNvPr id="18" name="Strzałka w prawo 17"/>
          <p:cNvSpPr/>
          <p:nvPr/>
        </p:nvSpPr>
        <p:spPr>
          <a:xfrm>
            <a:off x="4140557" y="5370490"/>
            <a:ext cx="1506828" cy="244699"/>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Symbol zastępczy stopki 1"/>
          <p:cNvSpPr>
            <a:spLocks noGrp="1"/>
          </p:cNvSpPr>
          <p:nvPr>
            <p:ph type="ftr" sz="quarter" idx="11"/>
          </p:nvPr>
        </p:nvSpPr>
        <p:spPr/>
        <p:txBody>
          <a:bodyPr/>
          <a:lstStyle/>
          <a:p>
            <a:r>
              <a:rPr lang="en-US"/>
              <a:t>www.dsm5.prg</a:t>
            </a:r>
            <a:endParaRPr lang="en-US" dirty="0"/>
          </a:p>
        </p:txBody>
      </p:sp>
    </p:spTree>
    <p:extLst>
      <p:ext uri="{BB962C8B-B14F-4D97-AF65-F5344CB8AC3E}">
        <p14:creationId xmlns:p14="http://schemas.microsoft.com/office/powerpoint/2010/main" val="35790343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1000"/>
                                        <p:tgtEl>
                                          <p:spTgt spid="18"/>
                                        </p:tgtEl>
                                      </p:cBhvr>
                                    </p:animEffect>
                                    <p:anim calcmode="lin" valueType="num">
                                      <p:cBhvr>
                                        <p:cTn id="50" dur="1000" fill="hold"/>
                                        <p:tgtEl>
                                          <p:spTgt spid="18"/>
                                        </p:tgtEl>
                                        <p:attrNameLst>
                                          <p:attrName>ppt_x</p:attrName>
                                        </p:attrNameLst>
                                      </p:cBhvr>
                                      <p:tavLst>
                                        <p:tav tm="0">
                                          <p:val>
                                            <p:strVal val="#ppt_x"/>
                                          </p:val>
                                        </p:tav>
                                        <p:tav tm="100000">
                                          <p:val>
                                            <p:strVal val="#ppt_x"/>
                                          </p:val>
                                        </p:tav>
                                      </p:tavLst>
                                    </p:anim>
                                    <p:anim calcmode="lin" valueType="num">
                                      <p:cBhvr>
                                        <p:cTn id="5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1000"/>
                                        <p:tgtEl>
                                          <p:spTgt spid="17"/>
                                        </p:tgtEl>
                                      </p:cBhvr>
                                    </p:animEffect>
                                    <p:anim calcmode="lin" valueType="num">
                                      <p:cBhvr>
                                        <p:cTn id="57" dur="1000" fill="hold"/>
                                        <p:tgtEl>
                                          <p:spTgt spid="17"/>
                                        </p:tgtEl>
                                        <p:attrNameLst>
                                          <p:attrName>ppt_x</p:attrName>
                                        </p:attrNameLst>
                                      </p:cBhvr>
                                      <p:tavLst>
                                        <p:tav tm="0">
                                          <p:val>
                                            <p:strVal val="#ppt_x"/>
                                          </p:val>
                                        </p:tav>
                                        <p:tav tm="100000">
                                          <p:val>
                                            <p:strVal val="#ppt_x"/>
                                          </p:val>
                                        </p:tav>
                                      </p:tavLst>
                                    </p:anim>
                                    <p:anim calcmode="lin" valueType="num">
                                      <p:cBhvr>
                                        <p:cTn id="5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4" grpId="0" animBg="1"/>
      <p:bldP spid="15" grpId="0" animBg="1"/>
      <p:bldP spid="16"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Zaburzenie pozorowane (F.68.1) </a:t>
            </a:r>
          </a:p>
        </p:txBody>
      </p:sp>
      <p:sp>
        <p:nvSpPr>
          <p:cNvPr id="3" name="Symbol zastępczy zawartości 2"/>
          <p:cNvSpPr>
            <a:spLocks noGrp="1"/>
          </p:cNvSpPr>
          <p:nvPr>
            <p:ph idx="1"/>
          </p:nvPr>
        </p:nvSpPr>
        <p:spPr/>
        <p:txBody>
          <a:bodyPr>
            <a:normAutofit/>
          </a:bodyPr>
          <a:lstStyle/>
          <a:p>
            <a:r>
              <a:rPr lang="pl-PL" b="1" dirty="0">
                <a:effectLst>
                  <a:outerShdw blurRad="38100" dist="38100" dir="2700000" algn="tl">
                    <a:srgbClr val="000000">
                      <a:alpha val="43137"/>
                    </a:srgbClr>
                  </a:outerShdw>
                </a:effectLst>
              </a:rPr>
              <a:t>To zgłaszanie się do opieki medycznej z powodu „intencjonalnie produkowanego” zaburzenia psychicznego  lub fizycznego  lub „indukowane zaburzenie fizyczne” celem zwrócenia uwagi personelu medycznego z motywacją do utrzymywania się w roli osoby chorej. </a:t>
            </a:r>
          </a:p>
          <a:p>
            <a:r>
              <a:rPr lang="pl-PL" dirty="0"/>
              <a:t>Najczęstszą postacią zaburzenia pozorowanego jest </a:t>
            </a:r>
            <a:r>
              <a:rPr lang="pl-PL" i="1" dirty="0"/>
              <a:t>zespół </a:t>
            </a:r>
            <a:r>
              <a:rPr lang="pl-PL" i="1" dirty="0" err="1"/>
              <a:t>Münchausena</a:t>
            </a:r>
            <a:r>
              <a:rPr lang="pl-PL" dirty="0"/>
              <a:t> z poszukiwaniem pomocy medycznej z powodu zgłaszanych dolegliwości somatycznych lub psychicznych lub tak zwany </a:t>
            </a:r>
            <a:r>
              <a:rPr lang="pl-PL" i="1" dirty="0"/>
              <a:t>zespół </a:t>
            </a:r>
            <a:r>
              <a:rPr lang="pl-PL" i="1" dirty="0" err="1"/>
              <a:t>Münchausena</a:t>
            </a:r>
            <a:r>
              <a:rPr lang="pl-PL" i="1" dirty="0"/>
              <a:t> per procura (by Proxy),</a:t>
            </a:r>
            <a:r>
              <a:rPr lang="pl-PL" dirty="0"/>
              <a:t> gdzie opiekę medyczną dla dziecka organizuje rodzic (najczęściej matka) indukując u dziecka zagadkowe objawy fizyczne mające wskazywać na jego chorobę. </a:t>
            </a:r>
          </a:p>
        </p:txBody>
      </p:sp>
      <p:sp>
        <p:nvSpPr>
          <p:cNvPr id="4" name="Symbol zastępczy numeru slajdu 3"/>
          <p:cNvSpPr>
            <a:spLocks noGrp="1"/>
          </p:cNvSpPr>
          <p:nvPr>
            <p:ph type="sldNum" sz="quarter" idx="12"/>
          </p:nvPr>
        </p:nvSpPr>
        <p:spPr/>
        <p:txBody>
          <a:bodyPr/>
          <a:lstStyle/>
          <a:p>
            <a:fld id="{152741B5-AA33-4E15-9A58-E86E570DECEB}" type="slidenum">
              <a:rPr lang="pl-PL" smtClean="0"/>
              <a:pPr/>
              <a:t>28</a:t>
            </a:fld>
            <a:endParaRPr lang="pl-PL"/>
          </a:p>
        </p:txBody>
      </p:sp>
    </p:spTree>
    <p:extLst>
      <p:ext uri="{BB962C8B-B14F-4D97-AF65-F5344CB8AC3E}">
        <p14:creationId xmlns:p14="http://schemas.microsoft.com/office/powerpoint/2010/main" val="358692058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21217" y="631064"/>
            <a:ext cx="3747752" cy="18674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Nie są skutkiem leków, SPA, chorób somatycznych</a:t>
            </a:r>
          </a:p>
        </p:txBody>
      </p:sp>
      <p:sp>
        <p:nvSpPr>
          <p:cNvPr id="5" name="Strzałka w dół 4"/>
          <p:cNvSpPr/>
          <p:nvPr/>
        </p:nvSpPr>
        <p:spPr>
          <a:xfrm>
            <a:off x="2446986" y="2691685"/>
            <a:ext cx="296214" cy="734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442434" y="3387144"/>
            <a:ext cx="2562896" cy="113334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Dominuje niezadowolenie ze swojego wyglądu i chęć zmiany</a:t>
            </a:r>
          </a:p>
        </p:txBody>
      </p:sp>
      <p:sp>
        <p:nvSpPr>
          <p:cNvPr id="9" name="Strzałka w dół 8"/>
          <p:cNvSpPr/>
          <p:nvPr/>
        </p:nvSpPr>
        <p:spPr>
          <a:xfrm>
            <a:off x="2446986" y="4327301"/>
            <a:ext cx="296214" cy="82424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rostokąt 13"/>
          <p:cNvSpPr/>
          <p:nvPr/>
        </p:nvSpPr>
        <p:spPr>
          <a:xfrm>
            <a:off x="1403797" y="5203065"/>
            <a:ext cx="2562896" cy="139091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Dolegliwości bólowe pojawiają się w ciągu kilku minut i ustępują samoistnie po kilkudziesięciu </a:t>
            </a:r>
          </a:p>
        </p:txBody>
      </p:sp>
      <p:sp>
        <p:nvSpPr>
          <p:cNvPr id="15" name="Strzałka w prawo 14"/>
          <p:cNvSpPr/>
          <p:nvPr/>
        </p:nvSpPr>
        <p:spPr>
          <a:xfrm>
            <a:off x="4211392" y="3734873"/>
            <a:ext cx="1506828" cy="244699"/>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rostokąt 15"/>
          <p:cNvSpPr/>
          <p:nvPr/>
        </p:nvSpPr>
        <p:spPr>
          <a:xfrm>
            <a:off x="5718220" y="3561007"/>
            <a:ext cx="2562896" cy="959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Dysmorfofobia</a:t>
            </a:r>
            <a:r>
              <a:rPr lang="pl-PL" dirty="0"/>
              <a:t> </a:t>
            </a:r>
          </a:p>
        </p:txBody>
      </p:sp>
      <p:sp>
        <p:nvSpPr>
          <p:cNvPr id="17" name="Prostokąt 16"/>
          <p:cNvSpPr/>
          <p:nvPr/>
        </p:nvSpPr>
        <p:spPr>
          <a:xfrm>
            <a:off x="5718220" y="5067836"/>
            <a:ext cx="2562896" cy="9594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Zespół lęku panicznego</a:t>
            </a:r>
          </a:p>
        </p:txBody>
      </p:sp>
      <p:sp>
        <p:nvSpPr>
          <p:cNvPr id="18" name="Strzałka w prawo 17"/>
          <p:cNvSpPr/>
          <p:nvPr/>
        </p:nvSpPr>
        <p:spPr>
          <a:xfrm>
            <a:off x="4140557" y="5370490"/>
            <a:ext cx="1506828" cy="244699"/>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Symbol zastępczy stopki 1"/>
          <p:cNvSpPr>
            <a:spLocks noGrp="1"/>
          </p:cNvSpPr>
          <p:nvPr>
            <p:ph type="ftr" sz="quarter" idx="11"/>
          </p:nvPr>
        </p:nvSpPr>
        <p:spPr/>
        <p:txBody>
          <a:bodyPr/>
          <a:lstStyle/>
          <a:p>
            <a:r>
              <a:rPr lang="en-US"/>
              <a:t>www.dsm5.prg</a:t>
            </a:r>
            <a:endParaRPr lang="en-US" dirty="0"/>
          </a:p>
        </p:txBody>
      </p:sp>
    </p:spTree>
    <p:extLst>
      <p:ext uri="{BB962C8B-B14F-4D97-AF65-F5344CB8AC3E}">
        <p14:creationId xmlns:p14="http://schemas.microsoft.com/office/powerpoint/2010/main" val="8879549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4" grpId="0" animBg="1"/>
      <p:bldP spid="15" grpId="0" animBg="1"/>
      <p:bldP spid="16" grpId="0" animBg="1"/>
      <p:bldP spid="17"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Pozycja diagnostyczna </a:t>
            </a:r>
          </a:p>
        </p:txBody>
      </p:sp>
      <p:sp>
        <p:nvSpPr>
          <p:cNvPr id="3" name="Symbol zastępczy zawartości 2"/>
          <p:cNvSpPr>
            <a:spLocks noGrp="1"/>
          </p:cNvSpPr>
          <p:nvPr>
            <p:ph idx="1"/>
          </p:nvPr>
        </p:nvSpPr>
        <p:spPr/>
        <p:txBody>
          <a:bodyPr>
            <a:normAutofit lnSpcReduction="10000"/>
          </a:bodyPr>
          <a:lstStyle/>
          <a:p>
            <a:r>
              <a:rPr lang="pl-PL" dirty="0"/>
              <a:t>Ból psychogenny, określany w DSM-IV jako „zaburzenie bólowe” (</a:t>
            </a:r>
            <a:r>
              <a:rPr lang="pl-PL" dirty="0" err="1"/>
              <a:t>pain</a:t>
            </a:r>
            <a:r>
              <a:rPr lang="pl-PL" dirty="0"/>
              <a:t> </a:t>
            </a:r>
            <a:r>
              <a:rPr lang="pl-PL" dirty="0" err="1"/>
              <a:t>disorder</a:t>
            </a:r>
            <a:r>
              <a:rPr lang="pl-PL" dirty="0"/>
              <a:t>) zalicza się, zarówno w ICD-10, jak i w DSM-IV do tzw. zaburzeń </a:t>
            </a:r>
            <a:r>
              <a:rPr lang="pl-PL" dirty="0" err="1"/>
              <a:t>somatopodobnych</a:t>
            </a:r>
            <a:r>
              <a:rPr lang="pl-PL" dirty="0"/>
              <a:t> (</a:t>
            </a:r>
            <a:r>
              <a:rPr lang="pl-PL" dirty="0" err="1"/>
              <a:t>somatoform</a:t>
            </a:r>
            <a:r>
              <a:rPr lang="pl-PL" dirty="0"/>
              <a:t> </a:t>
            </a:r>
            <a:r>
              <a:rPr lang="pl-PL" dirty="0" err="1"/>
              <a:t>disorder</a:t>
            </a:r>
            <a:r>
              <a:rPr lang="pl-PL" dirty="0"/>
              <a:t>). </a:t>
            </a:r>
          </a:p>
          <a:p>
            <a:r>
              <a:rPr lang="pl-PL" dirty="0"/>
              <a:t>Obok bólu psychogennego („na podłożu psychicznym”), znajdują się tam również inne zaburzenia </a:t>
            </a:r>
            <a:r>
              <a:rPr lang="pl-PL" dirty="0" err="1"/>
              <a:t>somatopodobne</a:t>
            </a:r>
            <a:r>
              <a:rPr lang="pl-PL" dirty="0"/>
              <a:t>, a więc: zaburzenie z </a:t>
            </a:r>
            <a:r>
              <a:rPr lang="pl-PL" dirty="0" err="1"/>
              <a:t>somatyzacją</a:t>
            </a:r>
            <a:r>
              <a:rPr lang="pl-PL" dirty="0"/>
              <a:t> (</a:t>
            </a:r>
            <a:r>
              <a:rPr lang="pl-PL" dirty="0" err="1"/>
              <a:t>somatization</a:t>
            </a:r>
            <a:r>
              <a:rPr lang="pl-PL" dirty="0"/>
              <a:t> </a:t>
            </a:r>
            <a:r>
              <a:rPr lang="pl-PL" dirty="0" err="1"/>
              <a:t>disorder</a:t>
            </a:r>
            <a:r>
              <a:rPr lang="pl-PL" dirty="0"/>
              <a:t>), hipochondria (</a:t>
            </a:r>
            <a:r>
              <a:rPr lang="pl-PL" dirty="0" err="1"/>
              <a:t>hipochondriasis</a:t>
            </a:r>
            <a:r>
              <a:rPr lang="pl-PL" dirty="0"/>
              <a:t>), zaburzenie </a:t>
            </a:r>
            <a:r>
              <a:rPr lang="pl-PL" dirty="0" err="1"/>
              <a:t>dysmorficzne</a:t>
            </a:r>
            <a:r>
              <a:rPr lang="pl-PL" dirty="0"/>
              <a:t> (body </a:t>
            </a:r>
            <a:r>
              <a:rPr lang="pl-PL" dirty="0" err="1"/>
              <a:t>dysmorphic</a:t>
            </a:r>
            <a:r>
              <a:rPr lang="pl-PL" dirty="0"/>
              <a:t> </a:t>
            </a:r>
            <a:r>
              <a:rPr lang="pl-PL" dirty="0" err="1"/>
              <a:t>disorder</a:t>
            </a:r>
            <a:r>
              <a:rPr lang="pl-PL" dirty="0"/>
              <a:t>) (ICD-10; DSM-IV). </a:t>
            </a:r>
          </a:p>
          <a:p>
            <a:r>
              <a:rPr lang="pl-PL" dirty="0"/>
              <a:t>Czynnikiem wyróżniającym tę grupę z klasy zaburzeń lękowych (nerwicowych) jest, podobnie jak w konwersji (dawna </a:t>
            </a:r>
            <a:r>
              <a:rPr lang="pl-PL" i="1" dirty="0"/>
              <a:t>nerwica histeryczna</a:t>
            </a:r>
            <a:r>
              <a:rPr lang="pl-PL" dirty="0"/>
              <a:t>), tendencja do manifestowania dolegliwości somatycznych, bez uchwytnej przyczyny organicznej, oraz niezdolność osób cierpiących na te zaburzenia do przyjmowania wyjaśnień o psychicznym podłożu tych dolegliwości.</a:t>
            </a:r>
          </a:p>
          <a:p>
            <a:r>
              <a:rPr lang="pl-PL" dirty="0"/>
              <a:t> Dawniej ta grupa była określana terminami „nerwic narządowych”.</a:t>
            </a:r>
          </a:p>
        </p:txBody>
      </p:sp>
    </p:spTree>
    <p:extLst>
      <p:ext uri="{BB962C8B-B14F-4D97-AF65-F5344CB8AC3E}">
        <p14:creationId xmlns:p14="http://schemas.microsoft.com/office/powerpoint/2010/main" val="25478596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21217" y="631064"/>
            <a:ext cx="3747752" cy="18674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Dolegliwości bólowe nie pojawiają się w ciągu kilku minut i nie ustępują samoistnie po kilkudziesięciu </a:t>
            </a:r>
          </a:p>
        </p:txBody>
      </p:sp>
      <p:sp>
        <p:nvSpPr>
          <p:cNvPr id="5" name="Strzałka w dół 4"/>
          <p:cNvSpPr/>
          <p:nvPr/>
        </p:nvSpPr>
        <p:spPr>
          <a:xfrm>
            <a:off x="2446986" y="2691685"/>
            <a:ext cx="296214" cy="734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461752" y="3464416"/>
            <a:ext cx="2562896" cy="117197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Wysoki poziom lęku (o życie), objawy przeszkadzają w codziennym życiu</a:t>
            </a:r>
          </a:p>
        </p:txBody>
      </p:sp>
      <p:sp>
        <p:nvSpPr>
          <p:cNvPr id="15" name="Strzałka w prawo 14"/>
          <p:cNvSpPr/>
          <p:nvPr/>
        </p:nvSpPr>
        <p:spPr>
          <a:xfrm>
            <a:off x="4211392" y="3734873"/>
            <a:ext cx="1506828" cy="244699"/>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rostokąt 15"/>
          <p:cNvSpPr/>
          <p:nvPr/>
        </p:nvSpPr>
        <p:spPr>
          <a:xfrm>
            <a:off x="5847009" y="2691685"/>
            <a:ext cx="5409126" cy="2421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BÓL PSYCHOGENNY </a:t>
            </a:r>
          </a:p>
        </p:txBody>
      </p:sp>
      <p:sp>
        <p:nvSpPr>
          <p:cNvPr id="2" name="Symbol zastępczy stopki 1"/>
          <p:cNvSpPr>
            <a:spLocks noGrp="1"/>
          </p:cNvSpPr>
          <p:nvPr>
            <p:ph type="ftr" sz="quarter" idx="11"/>
          </p:nvPr>
        </p:nvSpPr>
        <p:spPr/>
        <p:txBody>
          <a:bodyPr/>
          <a:lstStyle/>
          <a:p>
            <a:r>
              <a:rPr lang="en-US"/>
              <a:t>www.dsm5.prg</a:t>
            </a:r>
            <a:endParaRPr lang="en-US" dirty="0"/>
          </a:p>
        </p:txBody>
      </p:sp>
    </p:spTree>
    <p:extLst>
      <p:ext uri="{BB962C8B-B14F-4D97-AF65-F5344CB8AC3E}">
        <p14:creationId xmlns:p14="http://schemas.microsoft.com/office/powerpoint/2010/main" val="34157502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animBg="1"/>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Zalecenia terapeutyczne</a:t>
            </a:r>
          </a:p>
        </p:txBody>
      </p:sp>
      <p:sp>
        <p:nvSpPr>
          <p:cNvPr id="4" name="Symbol zastępczy tekstu 3"/>
          <p:cNvSpPr>
            <a:spLocks noGrp="1"/>
          </p:cNvSpPr>
          <p:nvPr>
            <p:ph type="body" idx="1"/>
          </p:nvPr>
        </p:nvSpPr>
        <p:spPr/>
        <p:txBody>
          <a:bodyPr/>
          <a:lstStyle/>
          <a:p>
            <a:r>
              <a:rPr lang="pl-PL" dirty="0"/>
              <a:t>Etap diagnostyczny</a:t>
            </a:r>
          </a:p>
        </p:txBody>
      </p:sp>
      <p:sp>
        <p:nvSpPr>
          <p:cNvPr id="5" name="Symbol zastępczy zawartości 4"/>
          <p:cNvSpPr>
            <a:spLocks noGrp="1"/>
          </p:cNvSpPr>
          <p:nvPr>
            <p:ph sz="half" idx="2"/>
          </p:nvPr>
        </p:nvSpPr>
        <p:spPr/>
        <p:txBody>
          <a:bodyPr>
            <a:normAutofit fontScale="92500" lnSpcReduction="20000"/>
          </a:bodyPr>
          <a:lstStyle/>
          <a:p>
            <a:r>
              <a:rPr lang="pl-PL" dirty="0"/>
              <a:t>Zrozum poziom wiedzy rodziny i dziecka na temat dolegliwości, wyników badań, wpływu na funkcjonowanie</a:t>
            </a:r>
          </a:p>
          <a:p>
            <a:r>
              <a:rPr lang="pl-PL" dirty="0"/>
              <a:t>Nie zaprzeczaj „realności objawów”</a:t>
            </a:r>
          </a:p>
          <a:p>
            <a:r>
              <a:rPr lang="pl-PL" dirty="0"/>
              <a:t>Zaprezentuj alternatywne podłoże dolegliwości</a:t>
            </a:r>
          </a:p>
          <a:p>
            <a:r>
              <a:rPr lang="pl-PL" dirty="0"/>
              <a:t>Nie bądź zaskoczony oporem przy pierwszej próbie wyjaśnienia psychologicznego podłoża objawów</a:t>
            </a:r>
          </a:p>
          <a:p>
            <a:r>
              <a:rPr lang="pl-PL" dirty="0"/>
              <a:t>Uświadom sobie i im, że poprawa zajmie wiele czasu</a:t>
            </a:r>
          </a:p>
        </p:txBody>
      </p:sp>
      <p:sp>
        <p:nvSpPr>
          <p:cNvPr id="6" name="Symbol zastępczy tekstu 5"/>
          <p:cNvSpPr>
            <a:spLocks noGrp="1"/>
          </p:cNvSpPr>
          <p:nvPr>
            <p:ph type="body" sz="quarter" idx="3"/>
          </p:nvPr>
        </p:nvSpPr>
        <p:spPr/>
        <p:txBody>
          <a:bodyPr/>
          <a:lstStyle/>
          <a:p>
            <a:r>
              <a:rPr lang="pl-PL" dirty="0"/>
              <a:t>Etap terapeutyczny</a:t>
            </a:r>
          </a:p>
        </p:txBody>
      </p:sp>
      <p:sp>
        <p:nvSpPr>
          <p:cNvPr id="7" name="Symbol zastępczy zawartości 6"/>
          <p:cNvSpPr>
            <a:spLocks noGrp="1"/>
          </p:cNvSpPr>
          <p:nvPr>
            <p:ph sz="quarter" idx="4"/>
          </p:nvPr>
        </p:nvSpPr>
        <p:spPr/>
        <p:txBody>
          <a:bodyPr/>
          <a:lstStyle/>
          <a:p>
            <a:r>
              <a:rPr lang="pl-PL" dirty="0"/>
              <a:t>Używaj dzienniczków monitorujących postępy terapii</a:t>
            </a:r>
          </a:p>
          <a:p>
            <a:r>
              <a:rPr lang="pl-PL" dirty="0"/>
              <a:t>Pamiętaj, że na początku terapii może (musi) dojść do pogorszenia</a:t>
            </a:r>
          </a:p>
          <a:p>
            <a:r>
              <a:rPr lang="pl-PL" dirty="0"/>
              <a:t>Stosuj leki bimodalne</a:t>
            </a:r>
          </a:p>
          <a:p>
            <a:r>
              <a:rPr lang="pl-PL" dirty="0"/>
              <a:t>Włącz do terapii system rodzinny </a:t>
            </a:r>
          </a:p>
        </p:txBody>
      </p:sp>
    </p:spTree>
    <p:extLst>
      <p:ext uri="{BB962C8B-B14F-4D97-AF65-F5344CB8AC3E}">
        <p14:creationId xmlns:p14="http://schemas.microsoft.com/office/powerpoint/2010/main" val="15082775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sz="8800" dirty="0"/>
              <a:t>Jak rozp0znać Ból psychogenny u dzieci ?</a:t>
            </a:r>
          </a:p>
        </p:txBody>
      </p:sp>
      <p:sp>
        <p:nvSpPr>
          <p:cNvPr id="3" name="Podtytuł 2"/>
          <p:cNvSpPr>
            <a:spLocks noGrp="1"/>
          </p:cNvSpPr>
          <p:nvPr>
            <p:ph type="subTitle" idx="1"/>
          </p:nvPr>
        </p:nvSpPr>
        <p:spPr/>
        <p:txBody>
          <a:bodyPr/>
          <a:lstStyle/>
          <a:p>
            <a:r>
              <a:rPr lang="pl-PL" dirty="0"/>
              <a:t>Andrzej </a:t>
            </a:r>
            <a:r>
              <a:rPr lang="pl-PL" dirty="0" err="1"/>
              <a:t>Czernikiewicz</a:t>
            </a:r>
            <a:r>
              <a:rPr lang="pl-PL" dirty="0"/>
              <a:t> </a:t>
            </a:r>
          </a:p>
        </p:txBody>
      </p:sp>
    </p:spTree>
    <p:extLst>
      <p:ext uri="{BB962C8B-B14F-4D97-AF65-F5344CB8AC3E}">
        <p14:creationId xmlns:p14="http://schemas.microsoft.com/office/powerpoint/2010/main" val="27296336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Kryteria diagnostyczne bólu psychogennego</a:t>
            </a:r>
            <a:br>
              <a:rPr lang="pl-PL" dirty="0"/>
            </a:br>
            <a:endParaRPr lang="pl-PL" dirty="0"/>
          </a:p>
        </p:txBody>
      </p:sp>
      <p:sp>
        <p:nvSpPr>
          <p:cNvPr id="3" name="Symbol zastępczy zawartości 2"/>
          <p:cNvSpPr>
            <a:spLocks noGrp="1"/>
          </p:cNvSpPr>
          <p:nvPr>
            <p:ph idx="1"/>
          </p:nvPr>
        </p:nvSpPr>
        <p:spPr/>
        <p:txBody>
          <a:bodyPr>
            <a:normAutofit/>
          </a:bodyPr>
          <a:lstStyle/>
          <a:p>
            <a:pPr marL="0" indent="0">
              <a:buNone/>
            </a:pPr>
            <a:r>
              <a:rPr lang="pl-PL" dirty="0"/>
              <a:t>DSM-IV opisuje ból psychogenny, jako „zaburzenie bólowe”, jako zaburzenie </a:t>
            </a:r>
            <a:r>
              <a:rPr lang="pl-PL" dirty="0" err="1"/>
              <a:t>somatopodobne</a:t>
            </a:r>
            <a:r>
              <a:rPr lang="pl-PL" dirty="0"/>
              <a:t> spełniające wszystkie podane niżej kryteria:</a:t>
            </a:r>
          </a:p>
          <a:p>
            <a:r>
              <a:rPr lang="pl-PL" dirty="0"/>
              <a:t> 1. Skupienie uwagi na bólu pochodzącym z jednego lub kilku miejsc ciała.</a:t>
            </a:r>
          </a:p>
          <a:p>
            <a:r>
              <a:rPr lang="pl-PL" dirty="0"/>
              <a:t>2. Ból ten powoduje znaczące pogorszenie funkcjonowania, np. zawodowego, czy społecznego</a:t>
            </a:r>
          </a:p>
          <a:p>
            <a:r>
              <a:rPr lang="pl-PL" dirty="0"/>
              <a:t>3. Czynniki psychiczne odgrywają znaczącą rolę w zapoczątkowaniu, nasileniu, zaostrzeniach, czy przewlekłości ww. dolegliwości bólowych.</a:t>
            </a:r>
          </a:p>
          <a:p>
            <a:r>
              <a:rPr lang="pl-PL" dirty="0"/>
              <a:t>4. Odczucia bólowe nie są celowo produkowane.</a:t>
            </a:r>
          </a:p>
          <a:p>
            <a:r>
              <a:rPr lang="pl-PL" dirty="0"/>
              <a:t>5. Dolegliwości bólowe nie są efektem wyraźnych (widocznych na planie pierwszym) zaburzeń: nastroju, lękowych, psychotycznych, czy dyspareunii (DSM-IV).</a:t>
            </a:r>
          </a:p>
          <a:p>
            <a:endParaRPr lang="pl-PL" dirty="0"/>
          </a:p>
        </p:txBody>
      </p:sp>
    </p:spTree>
    <p:extLst>
      <p:ext uri="{BB962C8B-B14F-4D97-AF65-F5344CB8AC3E}">
        <p14:creationId xmlns:p14="http://schemas.microsoft.com/office/powerpoint/2010/main" val="24914373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066800" y="528034"/>
            <a:ext cx="4754880" cy="2160302"/>
          </a:xfrm>
        </p:spPr>
        <p:txBody>
          <a:bodyPr>
            <a:normAutofit/>
          </a:bodyPr>
          <a:lstStyle/>
          <a:p>
            <a:r>
              <a:rPr lang="pl-PL" dirty="0"/>
              <a:t>Czynniki psychiczne odgrywają znaczącą rolę w zapoczątkowaniu, nasileniu, zaostrzeniach, czy przewlekłości ww. dolegliwości bólowych</a:t>
            </a:r>
          </a:p>
        </p:txBody>
      </p:sp>
      <p:sp>
        <p:nvSpPr>
          <p:cNvPr id="4" name="Symbol zastępczy zawartości 3"/>
          <p:cNvSpPr>
            <a:spLocks noGrp="1"/>
          </p:cNvSpPr>
          <p:nvPr>
            <p:ph sz="half" idx="2"/>
          </p:nvPr>
        </p:nvSpPr>
        <p:spPr>
          <a:xfrm>
            <a:off x="5049420" y="2964180"/>
            <a:ext cx="4754880" cy="3291840"/>
          </a:xfrm>
        </p:spPr>
        <p:txBody>
          <a:bodyPr/>
          <a:lstStyle/>
          <a:p>
            <a:r>
              <a:rPr lang="pl-PL" dirty="0"/>
              <a:t>Chociaż dla osób bliskich chorym, jak i dla terapeutów osób cierpiących na ból psychogenny widoczny jest związek przyczynowy stresorów psychosocjalnych z dynamiką bólu psychogennego sami chorzy zaprzeczają takim związkom, nie przyjmując oczywistych dowodów</a:t>
            </a:r>
          </a:p>
        </p:txBody>
      </p:sp>
    </p:spTree>
    <p:extLst>
      <p:ext uri="{BB962C8B-B14F-4D97-AF65-F5344CB8AC3E}">
        <p14:creationId xmlns:p14="http://schemas.microsoft.com/office/powerpoint/2010/main" val="12945863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1066800" y="1056068"/>
            <a:ext cx="4754880" cy="1632268"/>
          </a:xfrm>
        </p:spPr>
        <p:txBody>
          <a:bodyPr>
            <a:normAutofit/>
          </a:bodyPr>
          <a:lstStyle/>
          <a:p>
            <a:r>
              <a:rPr lang="pl-PL" sz="1800" dirty="0"/>
              <a:t>Skupienie uwagi na bólu pochodzącym z jednego lub kilku miejsc ciała</a:t>
            </a:r>
          </a:p>
        </p:txBody>
      </p:sp>
      <p:sp>
        <p:nvSpPr>
          <p:cNvPr id="6" name="Symbol zastępczy zawartości 5"/>
          <p:cNvSpPr>
            <a:spLocks noGrp="1"/>
          </p:cNvSpPr>
          <p:nvPr>
            <p:ph sz="half" idx="2"/>
          </p:nvPr>
        </p:nvSpPr>
        <p:spPr/>
        <p:txBody>
          <a:bodyPr/>
          <a:lstStyle/>
          <a:p>
            <a:r>
              <a:rPr lang="pl-PL" sz="2400" dirty="0"/>
              <a:t>Kluczowym objawem, wyróżniającym ból psychogenny z innych zaburzeń </a:t>
            </a:r>
            <a:r>
              <a:rPr lang="pl-PL" sz="2400" dirty="0" err="1"/>
              <a:t>somatopdobnych</a:t>
            </a:r>
            <a:r>
              <a:rPr lang="pl-PL" sz="2400" dirty="0"/>
              <a:t>, jest uczucie cierpienia wyrażające się w </a:t>
            </a:r>
            <a:r>
              <a:rPr lang="pl-PL" sz="2400" dirty="0" err="1"/>
              <a:t>preokupacji</a:t>
            </a:r>
            <a:r>
              <a:rPr lang="pl-PL" sz="2400" dirty="0"/>
              <a:t> na bólu w określonym miejscu (miejscach)</a:t>
            </a:r>
          </a:p>
        </p:txBody>
      </p:sp>
      <p:sp>
        <p:nvSpPr>
          <p:cNvPr id="7" name="Symbol zastępczy tekstu 6"/>
          <p:cNvSpPr>
            <a:spLocks noGrp="1"/>
          </p:cNvSpPr>
          <p:nvPr>
            <p:ph type="body" sz="quarter" idx="3"/>
          </p:nvPr>
        </p:nvSpPr>
        <p:spPr>
          <a:xfrm>
            <a:off x="6364224" y="1552162"/>
            <a:ext cx="4754880" cy="640080"/>
          </a:xfrm>
        </p:spPr>
        <p:txBody>
          <a:bodyPr>
            <a:normAutofit fontScale="92500" lnSpcReduction="20000"/>
          </a:bodyPr>
          <a:lstStyle/>
          <a:p>
            <a:r>
              <a:rPr lang="pl-PL" sz="1800" dirty="0"/>
              <a:t>Ból ten powoduje znaczące pogorszenie funkcjonowania, np. zawodowego, czy społecznego </a:t>
            </a:r>
          </a:p>
        </p:txBody>
      </p:sp>
      <p:sp>
        <p:nvSpPr>
          <p:cNvPr id="8" name="Symbol zastępczy zawartości 7"/>
          <p:cNvSpPr>
            <a:spLocks noGrp="1"/>
          </p:cNvSpPr>
          <p:nvPr>
            <p:ph sz="quarter" idx="4"/>
          </p:nvPr>
        </p:nvSpPr>
        <p:spPr/>
        <p:txBody>
          <a:bodyPr>
            <a:normAutofit/>
          </a:bodyPr>
          <a:lstStyle/>
          <a:p>
            <a:r>
              <a:rPr lang="pl-PL" sz="2400" dirty="0"/>
              <a:t>Dolegliwości bólowe wyraźnie pogarszają funkcjonowanie osób z bólem psychogennym – osoby te wyłączają się z życia w sposób dramatyczny, nieadekwatny do ich stanu somatycznego</a:t>
            </a:r>
          </a:p>
        </p:txBody>
      </p:sp>
    </p:spTree>
    <p:extLst>
      <p:ext uri="{BB962C8B-B14F-4D97-AF65-F5344CB8AC3E}">
        <p14:creationId xmlns:p14="http://schemas.microsoft.com/office/powerpoint/2010/main" val="12173087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Odczucia bólowe nie są celowo produkowane</a:t>
            </a:r>
          </a:p>
        </p:txBody>
      </p:sp>
      <p:sp>
        <p:nvSpPr>
          <p:cNvPr id="3" name="Symbol zastępczy zawartości 2"/>
          <p:cNvSpPr>
            <a:spLocks noGrp="1"/>
          </p:cNvSpPr>
          <p:nvPr>
            <p:ph idx="1"/>
          </p:nvPr>
        </p:nvSpPr>
        <p:spPr/>
        <p:txBody>
          <a:bodyPr>
            <a:normAutofit/>
          </a:bodyPr>
          <a:lstStyle/>
          <a:p>
            <a:r>
              <a:rPr lang="pl-PL" sz="3200" dirty="0"/>
              <a:t>Na pewno ból psychogenny nie jest formą symulacji dolegliwości bólowych – różni to tę postać zaburzenia </a:t>
            </a:r>
            <a:r>
              <a:rPr lang="pl-PL" sz="3200" dirty="0" err="1"/>
              <a:t>somatopodobnego</a:t>
            </a:r>
            <a:r>
              <a:rPr lang="pl-PL" sz="3200" dirty="0"/>
              <a:t> od zaburzeń związanych z symulacją (</a:t>
            </a:r>
            <a:r>
              <a:rPr lang="pl-PL" sz="3200" i="1" dirty="0" err="1"/>
              <a:t>factitous</a:t>
            </a:r>
            <a:r>
              <a:rPr lang="pl-PL" sz="3200" i="1" dirty="0"/>
              <a:t> </a:t>
            </a:r>
            <a:r>
              <a:rPr lang="pl-PL" sz="3200" i="1" dirty="0" err="1"/>
              <a:t>disorders</a:t>
            </a:r>
            <a:r>
              <a:rPr lang="pl-PL" sz="3200" dirty="0"/>
              <a:t> wg DSM-IV)</a:t>
            </a:r>
          </a:p>
        </p:txBody>
      </p:sp>
    </p:spTree>
    <p:extLst>
      <p:ext uri="{BB962C8B-B14F-4D97-AF65-F5344CB8AC3E}">
        <p14:creationId xmlns:p14="http://schemas.microsoft.com/office/powerpoint/2010/main" val="285094546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Dolegliwości bólowe nie są efektem wyraźnych (widocznych na planie pierwszym) zaburzeń: nastroju, lękowych, psychotycznych, czy dyspareunii (DSM-IV)</a:t>
            </a:r>
          </a:p>
        </p:txBody>
      </p:sp>
      <p:sp>
        <p:nvSpPr>
          <p:cNvPr id="3" name="Symbol zastępczy zawartości 2"/>
          <p:cNvSpPr>
            <a:spLocks noGrp="1"/>
          </p:cNvSpPr>
          <p:nvPr>
            <p:ph idx="1"/>
          </p:nvPr>
        </p:nvSpPr>
        <p:spPr/>
        <p:txBody>
          <a:bodyPr>
            <a:normAutofit/>
          </a:bodyPr>
          <a:lstStyle/>
          <a:p>
            <a:r>
              <a:rPr lang="pl-PL" sz="3200" dirty="0"/>
              <a:t>W przebiegu zaburzeń lękowych, depresji, schizofrenii pojawiają się różne odczucia somatyczne, w tym i bólowe, ale wtedy mamy do czynienia z tymi właśnie zaburzeniami na planie pierwszym, a dopiero na drugim planie z „maskami” tych zaburzeń (Bschor-2002)</a:t>
            </a:r>
          </a:p>
        </p:txBody>
      </p:sp>
    </p:spTree>
    <p:extLst>
      <p:ext uri="{BB962C8B-B14F-4D97-AF65-F5344CB8AC3E}">
        <p14:creationId xmlns:p14="http://schemas.microsoft.com/office/powerpoint/2010/main" val="41930506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Diagnostyka różnicowa bólu psychogennego</a:t>
            </a:r>
            <a:br>
              <a:rPr lang="pl-PL" dirty="0"/>
            </a:br>
            <a:endParaRPr lang="pl-PL" dirty="0"/>
          </a:p>
        </p:txBody>
      </p:sp>
      <p:sp>
        <p:nvSpPr>
          <p:cNvPr id="3" name="Symbol zastępczy zawartości 2"/>
          <p:cNvSpPr>
            <a:spLocks noGrp="1"/>
          </p:cNvSpPr>
          <p:nvPr>
            <p:ph idx="1"/>
          </p:nvPr>
        </p:nvSpPr>
        <p:spPr/>
        <p:txBody>
          <a:bodyPr>
            <a:normAutofit lnSpcReduction="10000"/>
          </a:bodyPr>
          <a:lstStyle/>
          <a:p>
            <a:r>
              <a:rPr lang="pl-PL" sz="2800" dirty="0"/>
              <a:t>Podstawowym problemem dla nie-psychiatrów jest pytanie: czy i kiedy w sytuacji przewlekłego, czy powtarzającego się bólu należy wziąć pod uwagę rozpoznanie bólu psychogennego. Lokalizacja, czy charakter bólu nie są tu miarodajne, a powszechne przekonanie, iż „wędrujące bóle” mają świadczyć o ich nerwicowym podłożu nie znajdują potwierdzenia w naukowych opracowaniach (Phillips-2001). </a:t>
            </a:r>
          </a:p>
          <a:p>
            <a:r>
              <a:rPr lang="pl-PL" sz="2800" dirty="0"/>
              <a:t>Bardziej miarodajne są informacje przydatne w diagnozie innych „masek somatycznych” zaburzeń psychicznych. </a:t>
            </a:r>
          </a:p>
          <a:p>
            <a:endParaRPr lang="pl-PL" dirty="0"/>
          </a:p>
        </p:txBody>
      </p:sp>
    </p:spTree>
    <p:extLst>
      <p:ext uri="{BB962C8B-B14F-4D97-AF65-F5344CB8AC3E}">
        <p14:creationId xmlns:p14="http://schemas.microsoft.com/office/powerpoint/2010/main" val="4056106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1555</TotalTime>
  <Words>2440</Words>
  <Application>Microsoft Office PowerPoint</Application>
  <PresentationFormat>Panoramiczny</PresentationFormat>
  <Paragraphs>186</Paragraphs>
  <Slides>32</Slides>
  <Notes>4</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32</vt:i4>
      </vt:variant>
    </vt:vector>
  </HeadingPairs>
  <TitlesOfParts>
    <vt:vector size="37" baseType="lpstr">
      <vt:lpstr>Calibri</vt:lpstr>
      <vt:lpstr>Rockwell</vt:lpstr>
      <vt:lpstr>Rockwell Condensed</vt:lpstr>
      <vt:lpstr>Wingdings</vt:lpstr>
      <vt:lpstr>Drewniana czcionka</vt:lpstr>
      <vt:lpstr>Jak rozp0znać Ból psychogenny u dzieci ?</vt:lpstr>
      <vt:lpstr>Zasadnicze informacje</vt:lpstr>
      <vt:lpstr>Pozycja diagnostyczna </vt:lpstr>
      <vt:lpstr>Kryteria diagnostyczne bólu psychogennego </vt:lpstr>
      <vt:lpstr>Prezentacja programu PowerPoint</vt:lpstr>
      <vt:lpstr>Prezentacja programu PowerPoint</vt:lpstr>
      <vt:lpstr>Odczucia bólowe nie są celowo produkowane</vt:lpstr>
      <vt:lpstr>Dolegliwości bólowe nie są efektem wyraźnych (widocznych na planie pierwszym) zaburzeń: nastroju, lękowych, psychotycznych, czy dyspareunii (DSM-IV)</vt:lpstr>
      <vt:lpstr>Diagnostyka różnicowa bólu psychogennego </vt:lpstr>
      <vt:lpstr>depresję maskowaną rozpoznajemy m.in. gdy: </vt:lpstr>
      <vt:lpstr>hipochondria</vt:lpstr>
      <vt:lpstr>Zaburzenie konwersyjne </vt:lpstr>
      <vt:lpstr>Zespół lęku panicznego </vt:lpstr>
      <vt:lpstr>Ból psychogenny </vt:lpstr>
      <vt:lpstr>Epidemiologia</vt:lpstr>
      <vt:lpstr>Specyfika</vt:lpstr>
      <vt:lpstr>Obraz kliniczny</vt:lpstr>
      <vt:lpstr>Najczęściej używane narzędzia diagnostyczne</vt:lpstr>
      <vt:lpstr>Współchorobowość</vt:lpstr>
      <vt:lpstr>Postępowanie z pacjentem z bólem psychogennym </vt:lpstr>
      <vt:lpstr>Terapia </vt:lpstr>
      <vt:lpstr>Prezentacja programu PowerPoint</vt:lpstr>
      <vt:lpstr>Opis przypadku – Królowa Śniegu 1.0</vt:lpstr>
      <vt:lpstr>Opis przypadku – Królowa Śniegu 2.0</vt:lpstr>
      <vt:lpstr>Lęk separacyjny</vt:lpstr>
      <vt:lpstr>Spektrum zaburzeń z objawami somatycznymi i pokrewnych  </vt:lpstr>
      <vt:lpstr>Prezentacja programu PowerPoint</vt:lpstr>
      <vt:lpstr>Zaburzenie pozorowane (F.68.1) </vt:lpstr>
      <vt:lpstr>Prezentacja programu PowerPoint</vt:lpstr>
      <vt:lpstr>Prezentacja programu PowerPoint</vt:lpstr>
      <vt:lpstr>Zalecenia terapeutyczne</vt:lpstr>
      <vt:lpstr>Jak rozp0znać Ból psychogenny u dzieci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Ból psychogenny u dzieci</dc:title>
  <dc:creator>Andrzej Czernikiewicz</dc:creator>
  <cp:lastModifiedBy>czern</cp:lastModifiedBy>
  <cp:revision>25</cp:revision>
  <dcterms:created xsi:type="dcterms:W3CDTF">2014-09-21T15:36:50Z</dcterms:created>
  <dcterms:modified xsi:type="dcterms:W3CDTF">2017-05-21T10:30:20Z</dcterms:modified>
</cp:coreProperties>
</file>