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858" r:id="rId3"/>
    <p:sldMasterId id="2147483958" r:id="rId4"/>
  </p:sldMasterIdLst>
  <p:notesMasterIdLst>
    <p:notesMasterId r:id="rId28"/>
  </p:notesMasterIdLst>
  <p:sldIdLst>
    <p:sldId id="261" r:id="rId5"/>
    <p:sldId id="303" r:id="rId6"/>
    <p:sldId id="537" r:id="rId7"/>
    <p:sldId id="266" r:id="rId8"/>
    <p:sldId id="310" r:id="rId9"/>
    <p:sldId id="316" r:id="rId10"/>
    <p:sldId id="575" r:id="rId11"/>
    <p:sldId id="573" r:id="rId12"/>
    <p:sldId id="574" r:id="rId13"/>
    <p:sldId id="576" r:id="rId14"/>
    <p:sldId id="577" r:id="rId15"/>
    <p:sldId id="578" r:id="rId16"/>
    <p:sldId id="579" r:id="rId17"/>
    <p:sldId id="580" r:id="rId18"/>
    <p:sldId id="581" r:id="rId19"/>
    <p:sldId id="582" r:id="rId20"/>
    <p:sldId id="583" r:id="rId21"/>
    <p:sldId id="584" r:id="rId22"/>
    <p:sldId id="588" r:id="rId23"/>
    <p:sldId id="589" r:id="rId24"/>
    <p:sldId id="572" r:id="rId25"/>
    <p:sldId id="335" r:id="rId26"/>
    <p:sldId id="333"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5" d="100"/>
          <a:sy n="85" d="100"/>
        </p:scale>
        <p:origin x="870"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9282920469364E-2"/>
          <c:y val="7.2972972972972991E-2"/>
          <c:w val="0.92177314211212513"/>
          <c:h val="0.79729729729729748"/>
        </c:manualLayout>
      </c:layout>
      <c:barChart>
        <c:barDir val="col"/>
        <c:grouping val="clustered"/>
        <c:varyColors val="0"/>
        <c:ser>
          <c:idx val="0"/>
          <c:order val="0"/>
          <c:tx>
            <c:strRef>
              <c:f>Sheet1!$A$2</c:f>
              <c:strCache>
                <c:ptCount val="1"/>
              </c:strCache>
            </c:strRef>
          </c:tx>
          <c:spPr>
            <a:solidFill>
              <a:srgbClr val="FF9900"/>
            </a:solidFill>
            <a:ln w="19818">
              <a:noFill/>
            </a:ln>
          </c:spPr>
          <c:invertIfNegative val="0"/>
          <c:dLbls>
            <c:spPr>
              <a:noFill/>
              <a:ln w="19818">
                <a:noFill/>
              </a:ln>
            </c:spPr>
            <c:txPr>
              <a:bodyPr/>
              <a:lstStyle/>
              <a:p>
                <a:pPr>
                  <a:defRPr sz="109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1">
                  <c:v>18-24 lat</c:v>
                </c:pt>
                <c:pt idx="2">
                  <c:v>&gt;65 lat</c:v>
                </c:pt>
                <c:pt idx="3">
                  <c:v>&lt;$20,000</c:v>
                </c:pt>
                <c:pt idx="4">
                  <c:v>&gt;$85,000</c:v>
                </c:pt>
              </c:strCache>
            </c:strRef>
          </c:cat>
          <c:val>
            <c:numRef>
              <c:f>Sheet1!$B$2:$F$2</c:f>
              <c:numCache>
                <c:formatCode>General</c:formatCode>
                <c:ptCount val="5"/>
                <c:pt idx="0">
                  <c:v>3.4</c:v>
                </c:pt>
                <c:pt idx="1">
                  <c:v>9.3000000000000007</c:v>
                </c:pt>
                <c:pt idx="2">
                  <c:v>0.5</c:v>
                </c:pt>
                <c:pt idx="3">
                  <c:v>5.7</c:v>
                </c:pt>
                <c:pt idx="4">
                  <c:v>1.9</c:v>
                </c:pt>
              </c:numCache>
            </c:numRef>
          </c:val>
          <c:extLst>
            <c:ext xmlns:c16="http://schemas.microsoft.com/office/drawing/2014/chart" uri="{C3380CC4-5D6E-409C-BE32-E72D297353CC}">
              <c16:uniqueId val="{00000000-0FC0-4936-B88D-A19A825A0179}"/>
            </c:ext>
          </c:extLst>
        </c:ser>
        <c:dLbls>
          <c:showLegendKey val="0"/>
          <c:showVal val="0"/>
          <c:showCatName val="0"/>
          <c:showSerName val="0"/>
          <c:showPercent val="0"/>
          <c:showBubbleSize val="0"/>
        </c:dLbls>
        <c:gapWidth val="50"/>
        <c:overlap val="50"/>
        <c:axId val="93130752"/>
        <c:axId val="93132288"/>
      </c:barChart>
      <c:catAx>
        <c:axId val="93130752"/>
        <c:scaling>
          <c:orientation val="minMax"/>
        </c:scaling>
        <c:delete val="0"/>
        <c:axPos val="b"/>
        <c:numFmt formatCode="General" sourceLinked="1"/>
        <c:majorTickMark val="none"/>
        <c:minorTickMark val="none"/>
        <c:tickLblPos val="nextTo"/>
        <c:spPr>
          <a:ln w="2477">
            <a:solidFill>
              <a:schemeClr val="tx1"/>
            </a:solidFill>
            <a:prstDash val="solid"/>
          </a:ln>
        </c:spPr>
        <c:txPr>
          <a:bodyPr rot="0" vert="horz"/>
          <a:lstStyle/>
          <a:p>
            <a:pPr>
              <a:defRPr sz="936" b="1" i="0" u="none" strike="noStrike" baseline="0">
                <a:solidFill>
                  <a:schemeClr val="tx1"/>
                </a:solidFill>
                <a:latin typeface="Arial"/>
                <a:ea typeface="Arial"/>
                <a:cs typeface="Arial"/>
              </a:defRPr>
            </a:pPr>
            <a:endParaRPr lang="pl-PL"/>
          </a:p>
        </c:txPr>
        <c:crossAx val="93132288"/>
        <c:crosses val="autoZero"/>
        <c:auto val="1"/>
        <c:lblAlgn val="ctr"/>
        <c:lblOffset val="100"/>
        <c:tickLblSkip val="1"/>
        <c:tickMarkSkip val="1"/>
        <c:noMultiLvlLbl val="0"/>
      </c:catAx>
      <c:valAx>
        <c:axId val="93132288"/>
        <c:scaling>
          <c:orientation val="minMax"/>
          <c:max val="12"/>
        </c:scaling>
        <c:delete val="0"/>
        <c:axPos val="l"/>
        <c:numFmt formatCode="General" sourceLinked="1"/>
        <c:majorTickMark val="out"/>
        <c:minorTickMark val="none"/>
        <c:tickLblPos val="nextTo"/>
        <c:spPr>
          <a:ln w="2477">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93130752"/>
        <c:crosses val="autoZero"/>
        <c:crossBetween val="between"/>
        <c:majorUnit val="2"/>
      </c:valAx>
      <c:spPr>
        <a:noFill/>
        <a:ln w="19818">
          <a:noFill/>
        </a:ln>
      </c:spPr>
    </c:plotArea>
    <c:plotVisOnly val="1"/>
    <c:dispBlanksAs val="gap"/>
    <c:showDLblsOverMax val="0"/>
  </c:chart>
  <c:spPr>
    <a:noFill/>
    <a:ln>
      <a:noFill/>
    </a:ln>
  </c:spPr>
  <c:txPr>
    <a:bodyPr/>
    <a:lstStyle/>
    <a:p>
      <a:pPr>
        <a:defRPr sz="1404" b="1" i="0" u="none" strike="noStrike" baseline="0">
          <a:solidFill>
            <a:schemeClr val="tx1"/>
          </a:solidFill>
          <a:latin typeface="Times New Roman"/>
          <a:ea typeface="Times New Roman"/>
          <a:cs typeface="Times New Roman"/>
        </a:defRPr>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52402745995423E-2"/>
          <c:y val="7.3459715639810422E-2"/>
          <c:w val="0.80549199084668188"/>
          <c:h val="0.63033175355450277"/>
        </c:manualLayout>
      </c:layout>
      <c:barChart>
        <c:barDir val="col"/>
        <c:grouping val="clustered"/>
        <c:varyColors val="0"/>
        <c:ser>
          <c:idx val="0"/>
          <c:order val="0"/>
          <c:tx>
            <c:strRef>
              <c:f>Sheet1!$A$2</c:f>
              <c:strCache>
                <c:ptCount val="1"/>
                <c:pt idx="0">
                  <c:v>MDQ positive</c:v>
                </c:pt>
              </c:strCache>
            </c:strRef>
          </c:tx>
          <c:spPr>
            <a:solidFill>
              <a:srgbClr val="FF9900"/>
            </a:solidFill>
            <a:ln w="24165">
              <a:noFill/>
            </a:ln>
          </c:spPr>
          <c:invertIfNegative val="0"/>
          <c:dLbls>
            <c:dLbl>
              <c:idx val="0"/>
              <c:layout>
                <c:manualLayout>
                  <c:x val="-2.05137777587415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CD-4F94-B6B8-BCB91CBA7EAC}"/>
                </c:ext>
              </c:extLst>
            </c:dLbl>
            <c:spPr>
              <a:noFill/>
              <a:ln w="24165">
                <a:noFill/>
              </a:ln>
            </c:spPr>
            <c:txPr>
              <a:bodyPr/>
              <a:lstStyle/>
              <a:p>
                <a:pPr>
                  <a:defRPr sz="133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wyrzucenie z pracy</c:v>
                </c:pt>
                <c:pt idx="1">
                  <c:v>negatywna ocena przełożonych</c:v>
                </c:pt>
                <c:pt idx="2">
                  <c:v>przestępczość</c:v>
                </c:pt>
              </c:strCache>
            </c:strRef>
          </c:cat>
          <c:val>
            <c:numRef>
              <c:f>Sheet1!$B$2:$D$2</c:f>
              <c:numCache>
                <c:formatCode>General</c:formatCode>
                <c:ptCount val="3"/>
                <c:pt idx="0">
                  <c:v>54</c:v>
                </c:pt>
                <c:pt idx="1">
                  <c:v>48</c:v>
                </c:pt>
                <c:pt idx="2">
                  <c:v>26</c:v>
                </c:pt>
              </c:numCache>
            </c:numRef>
          </c:val>
          <c:extLst>
            <c:ext xmlns:c16="http://schemas.microsoft.com/office/drawing/2014/chart" uri="{C3380CC4-5D6E-409C-BE32-E72D297353CC}">
              <c16:uniqueId val="{00000001-BDCD-4F94-B6B8-BCB91CBA7EAC}"/>
            </c:ext>
          </c:extLst>
        </c:ser>
        <c:ser>
          <c:idx val="1"/>
          <c:order val="1"/>
          <c:tx>
            <c:strRef>
              <c:f>Sheet1!$A$3</c:f>
              <c:strCache>
                <c:ptCount val="1"/>
                <c:pt idx="0">
                  <c:v>MDQ negative</c:v>
                </c:pt>
              </c:strCache>
            </c:strRef>
          </c:tx>
          <c:spPr>
            <a:solidFill>
              <a:srgbClr val="3366FF"/>
            </a:solidFill>
            <a:ln w="24165">
              <a:noFill/>
            </a:ln>
          </c:spPr>
          <c:invertIfNegative val="0"/>
          <c:dLbls>
            <c:spPr>
              <a:noFill/>
              <a:ln w="24165">
                <a:noFill/>
              </a:ln>
            </c:spPr>
            <c:txPr>
              <a:bodyPr/>
              <a:lstStyle/>
              <a:p>
                <a:pPr>
                  <a:defRPr sz="133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wyrzucenie z pracy</c:v>
                </c:pt>
                <c:pt idx="1">
                  <c:v>negatywna ocena przełożonych</c:v>
                </c:pt>
                <c:pt idx="2">
                  <c:v>przestępczość</c:v>
                </c:pt>
              </c:strCache>
            </c:strRef>
          </c:cat>
          <c:val>
            <c:numRef>
              <c:f>Sheet1!$B$3:$D$3</c:f>
              <c:numCache>
                <c:formatCode>General</c:formatCode>
                <c:ptCount val="3"/>
                <c:pt idx="0">
                  <c:v>29</c:v>
                </c:pt>
                <c:pt idx="1">
                  <c:v>23</c:v>
                </c:pt>
                <c:pt idx="2">
                  <c:v>5</c:v>
                </c:pt>
              </c:numCache>
            </c:numRef>
          </c:val>
          <c:extLst>
            <c:ext xmlns:c16="http://schemas.microsoft.com/office/drawing/2014/chart" uri="{C3380CC4-5D6E-409C-BE32-E72D297353CC}">
              <c16:uniqueId val="{00000002-BDCD-4F94-B6B8-BCB91CBA7EAC}"/>
            </c:ext>
          </c:extLst>
        </c:ser>
        <c:dLbls>
          <c:showLegendKey val="0"/>
          <c:showVal val="0"/>
          <c:showCatName val="0"/>
          <c:showSerName val="0"/>
          <c:showPercent val="0"/>
          <c:showBubbleSize val="0"/>
        </c:dLbls>
        <c:gapWidth val="50"/>
        <c:axId val="93635328"/>
        <c:axId val="93636864"/>
      </c:barChart>
      <c:catAx>
        <c:axId val="93635328"/>
        <c:scaling>
          <c:orientation val="minMax"/>
        </c:scaling>
        <c:delete val="0"/>
        <c:axPos val="b"/>
        <c:numFmt formatCode="General" sourceLinked="1"/>
        <c:majorTickMark val="out"/>
        <c:minorTickMark val="none"/>
        <c:tickLblPos val="nextTo"/>
        <c:spPr>
          <a:ln w="3021">
            <a:solidFill>
              <a:schemeClr val="tx1"/>
            </a:solidFill>
            <a:prstDash val="solid"/>
          </a:ln>
        </c:spPr>
        <c:txPr>
          <a:bodyPr rot="0" vert="horz"/>
          <a:lstStyle/>
          <a:p>
            <a:pPr>
              <a:defRPr sz="1332" b="1" i="0" u="none" strike="noStrike" baseline="0">
                <a:solidFill>
                  <a:schemeClr val="tx1"/>
                </a:solidFill>
                <a:latin typeface="Arial"/>
                <a:ea typeface="Arial"/>
                <a:cs typeface="Arial"/>
              </a:defRPr>
            </a:pPr>
            <a:endParaRPr lang="pl-PL"/>
          </a:p>
        </c:txPr>
        <c:crossAx val="93636864"/>
        <c:crosses val="autoZero"/>
        <c:auto val="1"/>
        <c:lblAlgn val="ctr"/>
        <c:lblOffset val="100"/>
        <c:tickLblSkip val="1"/>
        <c:tickMarkSkip val="1"/>
        <c:noMultiLvlLbl val="0"/>
      </c:catAx>
      <c:valAx>
        <c:axId val="93636864"/>
        <c:scaling>
          <c:orientation val="minMax"/>
          <c:max val="50"/>
        </c:scaling>
        <c:delete val="0"/>
        <c:axPos val="l"/>
        <c:numFmt formatCode="General" sourceLinked="1"/>
        <c:majorTickMark val="out"/>
        <c:minorTickMark val="none"/>
        <c:tickLblPos val="nextTo"/>
        <c:spPr>
          <a:ln w="3021">
            <a:solidFill>
              <a:schemeClr val="tx1"/>
            </a:solidFill>
            <a:prstDash val="solid"/>
          </a:ln>
        </c:spPr>
        <c:txPr>
          <a:bodyPr rot="0" vert="horz"/>
          <a:lstStyle/>
          <a:p>
            <a:pPr>
              <a:defRPr sz="1332" b="1" i="0" u="none" strike="noStrike" baseline="0">
                <a:solidFill>
                  <a:schemeClr val="tx1"/>
                </a:solidFill>
                <a:latin typeface="Arial"/>
                <a:ea typeface="Arial"/>
                <a:cs typeface="Arial"/>
              </a:defRPr>
            </a:pPr>
            <a:endParaRPr lang="pl-PL"/>
          </a:p>
        </c:txPr>
        <c:crossAx val="93635328"/>
        <c:crosses val="autoZero"/>
        <c:crossBetween val="between"/>
        <c:majorUnit val="5"/>
      </c:valAx>
      <c:spPr>
        <a:noFill/>
        <a:ln w="24165">
          <a:noFill/>
        </a:ln>
      </c:spPr>
    </c:plotArea>
    <c:legend>
      <c:legendPos val="r"/>
      <c:layout>
        <c:manualLayout>
          <c:xMode val="edge"/>
          <c:yMode val="edge"/>
          <c:x val="0.7791762013729977"/>
          <c:y val="3.5545023696682464E-2"/>
          <c:w val="0.18192219679633881"/>
          <c:h val="0.13033175355450238"/>
        </c:manualLayout>
      </c:layout>
      <c:overlay val="0"/>
      <c:spPr>
        <a:noFill/>
        <a:ln w="3021">
          <a:solidFill>
            <a:schemeClr val="tx1"/>
          </a:solidFill>
          <a:prstDash val="solid"/>
        </a:ln>
      </c:spPr>
      <c:txPr>
        <a:bodyPr/>
        <a:lstStyle/>
        <a:p>
          <a:pPr>
            <a:defRPr sz="1223" b="1" i="0" u="none" strike="noStrike" baseline="0">
              <a:solidFill>
                <a:schemeClr val="tx1"/>
              </a:solidFill>
              <a:latin typeface="Arial"/>
              <a:ea typeface="Arial"/>
              <a:cs typeface="Arial"/>
            </a:defRPr>
          </a:pPr>
          <a:endParaRPr lang="pl-PL"/>
        </a:p>
      </c:txPr>
    </c:legend>
    <c:plotVisOnly val="1"/>
    <c:dispBlanksAs val="gap"/>
    <c:showDLblsOverMax val="0"/>
  </c:chart>
  <c:spPr>
    <a:noFill/>
    <a:ln>
      <a:noFill/>
    </a:ln>
  </c:spPr>
  <c:txPr>
    <a:bodyPr/>
    <a:lstStyle/>
    <a:p>
      <a:pPr>
        <a:defRPr sz="1713" b="1" i="0" u="none" strike="noStrike" baseline="0">
          <a:solidFill>
            <a:schemeClr val="tx1"/>
          </a:solidFill>
          <a:latin typeface="Times New Roman"/>
          <a:ea typeface="Times New Roman"/>
          <a:cs typeface="Times New Roman"/>
        </a:defRPr>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Arkusz1!$B$1</c:f>
              <c:strCache>
                <c:ptCount val="1"/>
                <c:pt idx="0">
                  <c:v>mania</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3"/>
                <c:pt idx="0">
                  <c:v>praca</c:v>
                </c:pt>
                <c:pt idx="1">
                  <c:v>środowisko</c:v>
                </c:pt>
                <c:pt idx="2">
                  <c:v>rodzina</c:v>
                </c:pt>
              </c:strCache>
            </c:strRef>
          </c:cat>
          <c:val>
            <c:numRef>
              <c:f>Arkusz1!$B$2:$B$5</c:f>
              <c:numCache>
                <c:formatCode>#,#00%</c:formatCode>
                <c:ptCount val="4"/>
                <c:pt idx="0">
                  <c:v>0.16500000000000001</c:v>
                </c:pt>
                <c:pt idx="1">
                  <c:v>0.19900000000000001</c:v>
                </c:pt>
                <c:pt idx="2">
                  <c:v>0.224</c:v>
                </c:pt>
              </c:numCache>
            </c:numRef>
          </c:val>
          <c:extLst>
            <c:ext xmlns:c16="http://schemas.microsoft.com/office/drawing/2014/chart" uri="{C3380CC4-5D6E-409C-BE32-E72D297353CC}">
              <c16:uniqueId val="{00000000-407F-4378-9200-FCEFEA57AA9C}"/>
            </c:ext>
          </c:extLst>
        </c:ser>
        <c:ser>
          <c:idx val="1"/>
          <c:order val="1"/>
          <c:tx>
            <c:strRef>
              <c:f>Arkusz1!$C$1</c:f>
              <c:strCache>
                <c:ptCount val="1"/>
                <c:pt idx="0">
                  <c:v>depresja</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3"/>
                <c:pt idx="0">
                  <c:v>praca</c:v>
                </c:pt>
                <c:pt idx="1">
                  <c:v>środowisko</c:v>
                </c:pt>
                <c:pt idx="2">
                  <c:v>rodzina</c:v>
                </c:pt>
              </c:strCache>
            </c:strRef>
          </c:cat>
          <c:val>
            <c:numRef>
              <c:f>Arkusz1!$C$2:$C$5</c:f>
              <c:numCache>
                <c:formatCode>#,#00%</c:formatCode>
                <c:ptCount val="4"/>
                <c:pt idx="0">
                  <c:v>0.23100000000000001</c:v>
                </c:pt>
                <c:pt idx="1">
                  <c:v>0.29600000000000015</c:v>
                </c:pt>
                <c:pt idx="2">
                  <c:v>0.32200000000000012</c:v>
                </c:pt>
              </c:numCache>
            </c:numRef>
          </c:val>
          <c:extLst>
            <c:ext xmlns:c16="http://schemas.microsoft.com/office/drawing/2014/chart" uri="{C3380CC4-5D6E-409C-BE32-E72D297353CC}">
              <c16:uniqueId val="{00000001-407F-4378-9200-FCEFEA57AA9C}"/>
            </c:ext>
          </c:extLst>
        </c:ser>
        <c:ser>
          <c:idx val="2"/>
          <c:order val="2"/>
          <c:tx>
            <c:strRef>
              <c:f>Arkusz1!$D$1</c:f>
              <c:strCache>
                <c:ptCount val="1"/>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3"/>
                <c:pt idx="0">
                  <c:v>praca</c:v>
                </c:pt>
                <c:pt idx="1">
                  <c:v>środowisko</c:v>
                </c:pt>
                <c:pt idx="2">
                  <c:v>rodzina</c:v>
                </c:pt>
              </c:strCache>
            </c:strRef>
          </c:cat>
          <c:val>
            <c:numRef>
              <c:f>Arkusz1!$D$2:$D$5</c:f>
              <c:numCache>
                <c:formatCode>General</c:formatCode>
                <c:ptCount val="4"/>
              </c:numCache>
            </c:numRef>
          </c:val>
          <c:extLst>
            <c:ext xmlns:c16="http://schemas.microsoft.com/office/drawing/2014/chart" uri="{C3380CC4-5D6E-409C-BE32-E72D297353CC}">
              <c16:uniqueId val="{00000002-407F-4378-9200-FCEFEA57AA9C}"/>
            </c:ext>
          </c:extLst>
        </c:ser>
        <c:dLbls>
          <c:showLegendKey val="0"/>
          <c:showVal val="1"/>
          <c:showCatName val="0"/>
          <c:showSerName val="0"/>
          <c:showPercent val="0"/>
          <c:showBubbleSize val="0"/>
        </c:dLbls>
        <c:gapWidth val="150"/>
        <c:axId val="93741824"/>
        <c:axId val="93743360"/>
      </c:barChart>
      <c:catAx>
        <c:axId val="93741824"/>
        <c:scaling>
          <c:orientation val="minMax"/>
        </c:scaling>
        <c:delete val="0"/>
        <c:axPos val="b"/>
        <c:numFmt formatCode="General" sourceLinked="1"/>
        <c:majorTickMark val="out"/>
        <c:minorTickMark val="none"/>
        <c:tickLblPos val="nextTo"/>
        <c:crossAx val="93743360"/>
        <c:crosses val="autoZero"/>
        <c:auto val="1"/>
        <c:lblAlgn val="ctr"/>
        <c:lblOffset val="100"/>
        <c:noMultiLvlLbl val="0"/>
      </c:catAx>
      <c:valAx>
        <c:axId val="93743360"/>
        <c:scaling>
          <c:orientation val="minMax"/>
        </c:scaling>
        <c:delete val="0"/>
        <c:axPos val="l"/>
        <c:majorGridlines/>
        <c:title>
          <c:tx>
            <c:rich>
              <a:bodyPr rot="0" vert="horz"/>
              <a:lstStyle/>
              <a:p>
                <a:pPr>
                  <a:defRPr/>
                </a:pPr>
                <a:r>
                  <a:rPr lang="pl-PL" sz="1400" dirty="0"/>
                  <a:t>% osób ze złym funkcjonowaniem</a:t>
                </a:r>
              </a:p>
              <a:p>
                <a:pPr>
                  <a:defRPr/>
                </a:pPr>
                <a:endParaRPr lang="pl-PL" dirty="0"/>
              </a:p>
            </c:rich>
          </c:tx>
          <c:overlay val="0"/>
        </c:title>
        <c:numFmt formatCode="#,#00%" sourceLinked="1"/>
        <c:majorTickMark val="out"/>
        <c:minorTickMark val="none"/>
        <c:tickLblPos val="nextTo"/>
        <c:crossAx val="93741824"/>
        <c:crosses val="autoZero"/>
        <c:crossBetween val="between"/>
      </c:valAx>
    </c:plotArea>
    <c:legend>
      <c:legendPos val="r"/>
      <c:legendEntry>
        <c:idx val="2"/>
        <c:delete val="1"/>
      </c:legendEntry>
      <c:overlay val="0"/>
    </c:legend>
    <c:plotVisOnly val="1"/>
    <c:dispBlanksAs val="gap"/>
    <c:showDLblsOverMax val="0"/>
  </c:chart>
  <c:txPr>
    <a:bodyPr/>
    <a:lstStyle/>
    <a:p>
      <a:pPr>
        <a:defRPr sz="1800"/>
      </a:pPr>
      <a:endParaRPr lang="pl-P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6C827-9AD5-4C6C-9B93-29AF01613064}" type="doc">
      <dgm:prSet loTypeId="urn:microsoft.com/office/officeart/2005/8/layout/radial1" loCatId="relationship" qsTypeId="urn:microsoft.com/office/officeart/2005/8/quickstyle/3d9" qsCatId="3D" csTypeId="urn:microsoft.com/office/officeart/2005/8/colors/accent1_2" csCatId="accent1" phldr="1"/>
      <dgm:spPr/>
      <dgm:t>
        <a:bodyPr/>
        <a:lstStyle/>
        <a:p>
          <a:endParaRPr lang="pl-PL"/>
        </a:p>
      </dgm:t>
    </dgm:pt>
    <dgm:pt modelId="{9E3F430C-8268-4940-98FC-DE50D232289E}">
      <dgm:prSet phldrT="[Tekst]" custT="1"/>
      <dgm:spPr/>
      <dgm:t>
        <a:bodyPr/>
        <a:lstStyle/>
        <a:p>
          <a:r>
            <a:rPr lang="pl-PL" sz="3200" dirty="0">
              <a:latin typeface="Arial Narrow" pitchFamily="34" charset="0"/>
            </a:rPr>
            <a:t>Czym leczyć pacjenta dwubiegu-nowego?</a:t>
          </a:r>
        </a:p>
      </dgm:t>
    </dgm:pt>
    <dgm:pt modelId="{CE8BE969-4B48-41A2-85C5-9D05376D30A1}" type="parTrans" cxnId="{88EE9274-C2F4-49CF-898F-AB653508C091}">
      <dgm:prSet/>
      <dgm:spPr/>
      <dgm:t>
        <a:bodyPr/>
        <a:lstStyle/>
        <a:p>
          <a:endParaRPr lang="pl-PL"/>
        </a:p>
      </dgm:t>
    </dgm:pt>
    <dgm:pt modelId="{84CEFFCE-576A-437B-8781-FC0B3EC19826}" type="sibTrans" cxnId="{88EE9274-C2F4-49CF-898F-AB653508C091}">
      <dgm:prSet/>
      <dgm:spPr/>
      <dgm:t>
        <a:bodyPr/>
        <a:lstStyle/>
        <a:p>
          <a:endParaRPr lang="pl-PL"/>
        </a:p>
      </dgm:t>
    </dgm:pt>
    <dgm:pt modelId="{BEC8C204-F5C8-4BFB-9621-C074E9387E3A}">
      <dgm:prSet phldrT="[Tekst]" custT="1"/>
      <dgm:spPr/>
      <dgm:t>
        <a:bodyPr/>
        <a:lstStyle/>
        <a:p>
          <a:r>
            <a:rPr lang="pl-PL" sz="6600" dirty="0"/>
            <a:t>Lit</a:t>
          </a:r>
        </a:p>
      </dgm:t>
    </dgm:pt>
    <dgm:pt modelId="{1084CE06-3B27-4CC5-9DF0-8756FA2BC2F9}" type="parTrans" cxnId="{30109179-9827-4105-B9A7-86305EEF139C}">
      <dgm:prSet/>
      <dgm:spPr/>
      <dgm:t>
        <a:bodyPr/>
        <a:lstStyle/>
        <a:p>
          <a:endParaRPr lang="pl-PL"/>
        </a:p>
      </dgm:t>
    </dgm:pt>
    <dgm:pt modelId="{F617B613-B4B5-4763-885D-DF742997C994}" type="sibTrans" cxnId="{30109179-9827-4105-B9A7-86305EEF139C}">
      <dgm:prSet/>
      <dgm:spPr/>
      <dgm:t>
        <a:bodyPr/>
        <a:lstStyle/>
        <a:p>
          <a:endParaRPr lang="pl-PL"/>
        </a:p>
      </dgm:t>
    </dgm:pt>
    <dgm:pt modelId="{5BDD303D-AD97-4ACF-82C4-B5DF55631D5D}">
      <dgm:prSet phldrT="[Tekst]" custT="1"/>
      <dgm:spPr>
        <a:solidFill>
          <a:srgbClr val="FF0000"/>
        </a:solidFill>
      </dgm:spPr>
      <dgm:t>
        <a:bodyPr/>
        <a:lstStyle/>
        <a:p>
          <a:r>
            <a:rPr lang="pl-PL" sz="3600" dirty="0">
              <a:latin typeface="Arial Narrow" pitchFamily="34" charset="0"/>
            </a:rPr>
            <a:t>Neuro- </a:t>
          </a:r>
          <a:r>
            <a:rPr lang="pl-PL" sz="3600" dirty="0" err="1">
              <a:latin typeface="Arial Narrow" pitchFamily="34" charset="0"/>
            </a:rPr>
            <a:t>leptyki</a:t>
          </a:r>
          <a:r>
            <a:rPr lang="pl-PL" sz="3600" dirty="0">
              <a:latin typeface="Arial Narrow" pitchFamily="34" charset="0"/>
            </a:rPr>
            <a:t> atypowe</a:t>
          </a:r>
        </a:p>
      </dgm:t>
    </dgm:pt>
    <dgm:pt modelId="{36CD14E8-D08B-4F82-8D19-77F85A3734F0}" type="parTrans" cxnId="{23228284-F089-4D2A-9F80-E93EECD2D591}">
      <dgm:prSet/>
      <dgm:spPr/>
      <dgm:t>
        <a:bodyPr/>
        <a:lstStyle/>
        <a:p>
          <a:endParaRPr lang="pl-PL"/>
        </a:p>
      </dgm:t>
    </dgm:pt>
    <dgm:pt modelId="{DCE2CC21-71F1-4124-AC81-C724E524C05F}" type="sibTrans" cxnId="{23228284-F089-4D2A-9F80-E93EECD2D591}">
      <dgm:prSet/>
      <dgm:spPr/>
      <dgm:t>
        <a:bodyPr/>
        <a:lstStyle/>
        <a:p>
          <a:endParaRPr lang="pl-PL"/>
        </a:p>
      </dgm:t>
    </dgm:pt>
    <dgm:pt modelId="{F9FD363E-3FB3-4299-A87E-0B4872F9EA67}">
      <dgm:prSet phldrT="[Tekst]"/>
      <dgm:spPr/>
      <dgm:t>
        <a:bodyPr/>
        <a:lstStyle/>
        <a:p>
          <a:r>
            <a:rPr lang="pl-PL" dirty="0"/>
            <a:t>Inne pomysły (ELD)</a:t>
          </a:r>
        </a:p>
      </dgm:t>
    </dgm:pt>
    <dgm:pt modelId="{639667BE-A5E7-4807-AD91-68F29DAF7660}" type="parTrans" cxnId="{821C2DB1-BF59-46D3-B9F1-1377C1FADE56}">
      <dgm:prSet/>
      <dgm:spPr/>
      <dgm:t>
        <a:bodyPr/>
        <a:lstStyle/>
        <a:p>
          <a:endParaRPr lang="pl-PL"/>
        </a:p>
      </dgm:t>
    </dgm:pt>
    <dgm:pt modelId="{4EDB5570-CC40-4D77-A14D-48E0208A6590}" type="sibTrans" cxnId="{821C2DB1-BF59-46D3-B9F1-1377C1FADE56}">
      <dgm:prSet/>
      <dgm:spPr/>
      <dgm:t>
        <a:bodyPr/>
        <a:lstStyle/>
        <a:p>
          <a:endParaRPr lang="pl-PL"/>
        </a:p>
      </dgm:t>
    </dgm:pt>
    <dgm:pt modelId="{E59BEED7-3C6C-4FBB-9B87-F5B3DC065113}">
      <dgm:prSet phldrT="[Tekst]" custT="1"/>
      <dgm:spPr>
        <a:solidFill>
          <a:srgbClr val="00B0F0"/>
        </a:solidFill>
      </dgm:spPr>
      <dgm:t>
        <a:bodyPr/>
        <a:lstStyle/>
        <a:p>
          <a:r>
            <a:rPr lang="pl-PL" sz="3200" dirty="0">
              <a:latin typeface="Arial Narrow" pitchFamily="34" charset="0"/>
            </a:rPr>
            <a:t>Leki </a:t>
          </a:r>
          <a:r>
            <a:rPr lang="pl-PL" sz="3200">
              <a:latin typeface="Arial Narrow" pitchFamily="34" charset="0"/>
            </a:rPr>
            <a:t>przeciwpa-daczkowe</a:t>
          </a:r>
          <a:endParaRPr lang="pl-PL" sz="3200" dirty="0">
            <a:latin typeface="Arial Narrow" pitchFamily="34" charset="0"/>
          </a:endParaRPr>
        </a:p>
      </dgm:t>
    </dgm:pt>
    <dgm:pt modelId="{4FB67705-575A-4EE9-BE10-F23AA7F182A2}" type="parTrans" cxnId="{0AC08901-E8AB-4CC4-8FD7-ECDFCCC8BA69}">
      <dgm:prSet/>
      <dgm:spPr/>
      <dgm:t>
        <a:bodyPr/>
        <a:lstStyle/>
        <a:p>
          <a:endParaRPr lang="pl-PL"/>
        </a:p>
      </dgm:t>
    </dgm:pt>
    <dgm:pt modelId="{179C4B92-1702-492D-A30F-22017669F389}" type="sibTrans" cxnId="{0AC08901-E8AB-4CC4-8FD7-ECDFCCC8BA69}">
      <dgm:prSet/>
      <dgm:spPr/>
      <dgm:t>
        <a:bodyPr/>
        <a:lstStyle/>
        <a:p>
          <a:endParaRPr lang="pl-PL"/>
        </a:p>
      </dgm:t>
    </dgm:pt>
    <dgm:pt modelId="{702AC8D3-4204-4409-BABF-CA873A371F1D}" type="pres">
      <dgm:prSet presAssocID="{0EC6C827-9AD5-4C6C-9B93-29AF01613064}" presName="cycle" presStyleCnt="0">
        <dgm:presLayoutVars>
          <dgm:chMax val="1"/>
          <dgm:dir/>
          <dgm:animLvl val="ctr"/>
          <dgm:resizeHandles val="exact"/>
        </dgm:presLayoutVars>
      </dgm:prSet>
      <dgm:spPr/>
    </dgm:pt>
    <dgm:pt modelId="{14592748-0CBB-4FDD-B034-9154C1DD61D3}" type="pres">
      <dgm:prSet presAssocID="{9E3F430C-8268-4940-98FC-DE50D232289E}" presName="centerShape" presStyleLbl="node0" presStyleIdx="0" presStyleCnt="1"/>
      <dgm:spPr/>
    </dgm:pt>
    <dgm:pt modelId="{D649D0DA-9ED3-4636-9BEE-3E46BFAF1C6B}" type="pres">
      <dgm:prSet presAssocID="{1084CE06-3B27-4CC5-9DF0-8756FA2BC2F9}" presName="Name9" presStyleLbl="parChTrans1D2" presStyleIdx="0" presStyleCnt="4"/>
      <dgm:spPr/>
    </dgm:pt>
    <dgm:pt modelId="{102E2C34-086E-4DE3-9C5B-8D777D87E52E}" type="pres">
      <dgm:prSet presAssocID="{1084CE06-3B27-4CC5-9DF0-8756FA2BC2F9}" presName="connTx" presStyleLbl="parChTrans1D2" presStyleIdx="0" presStyleCnt="4"/>
      <dgm:spPr/>
    </dgm:pt>
    <dgm:pt modelId="{0BD06A6D-56EC-4B25-B2BE-DDFD07E78A77}" type="pres">
      <dgm:prSet presAssocID="{BEC8C204-F5C8-4BFB-9621-C074E9387E3A}" presName="node" presStyleLbl="node1" presStyleIdx="0" presStyleCnt="4">
        <dgm:presLayoutVars>
          <dgm:bulletEnabled val="1"/>
        </dgm:presLayoutVars>
      </dgm:prSet>
      <dgm:spPr/>
    </dgm:pt>
    <dgm:pt modelId="{4EFFA708-E482-462C-83B7-56A549973D05}" type="pres">
      <dgm:prSet presAssocID="{36CD14E8-D08B-4F82-8D19-77F85A3734F0}" presName="Name9" presStyleLbl="parChTrans1D2" presStyleIdx="1" presStyleCnt="4"/>
      <dgm:spPr/>
    </dgm:pt>
    <dgm:pt modelId="{1736B912-D72C-44E7-AA10-3C3D01AD7807}" type="pres">
      <dgm:prSet presAssocID="{36CD14E8-D08B-4F82-8D19-77F85A3734F0}" presName="connTx" presStyleLbl="parChTrans1D2" presStyleIdx="1" presStyleCnt="4"/>
      <dgm:spPr/>
    </dgm:pt>
    <dgm:pt modelId="{D27D667D-11F0-4AE1-A369-8364BF2723A1}" type="pres">
      <dgm:prSet presAssocID="{5BDD303D-AD97-4ACF-82C4-B5DF55631D5D}" presName="node" presStyleLbl="node1" presStyleIdx="1" presStyleCnt="4">
        <dgm:presLayoutVars>
          <dgm:bulletEnabled val="1"/>
        </dgm:presLayoutVars>
      </dgm:prSet>
      <dgm:spPr/>
    </dgm:pt>
    <dgm:pt modelId="{4BF004E1-6470-4BCE-8FF3-7ED3F3AE9C70}" type="pres">
      <dgm:prSet presAssocID="{639667BE-A5E7-4807-AD91-68F29DAF7660}" presName="Name9" presStyleLbl="parChTrans1D2" presStyleIdx="2" presStyleCnt="4"/>
      <dgm:spPr/>
    </dgm:pt>
    <dgm:pt modelId="{4F5DC57A-965E-4C96-8432-B8083AD1D977}" type="pres">
      <dgm:prSet presAssocID="{639667BE-A5E7-4807-AD91-68F29DAF7660}" presName="connTx" presStyleLbl="parChTrans1D2" presStyleIdx="2" presStyleCnt="4"/>
      <dgm:spPr/>
    </dgm:pt>
    <dgm:pt modelId="{A62908C0-DD61-4401-ABF7-9F56A078E798}" type="pres">
      <dgm:prSet presAssocID="{F9FD363E-3FB3-4299-A87E-0B4872F9EA67}" presName="node" presStyleLbl="node1" presStyleIdx="2" presStyleCnt="4">
        <dgm:presLayoutVars>
          <dgm:bulletEnabled val="1"/>
        </dgm:presLayoutVars>
      </dgm:prSet>
      <dgm:spPr/>
    </dgm:pt>
    <dgm:pt modelId="{570A4301-19DA-4D4F-B101-C8E8DCE89447}" type="pres">
      <dgm:prSet presAssocID="{4FB67705-575A-4EE9-BE10-F23AA7F182A2}" presName="Name9" presStyleLbl="parChTrans1D2" presStyleIdx="3" presStyleCnt="4"/>
      <dgm:spPr/>
    </dgm:pt>
    <dgm:pt modelId="{13E8994D-242D-401D-9F00-D76ED061407D}" type="pres">
      <dgm:prSet presAssocID="{4FB67705-575A-4EE9-BE10-F23AA7F182A2}" presName="connTx" presStyleLbl="parChTrans1D2" presStyleIdx="3" presStyleCnt="4"/>
      <dgm:spPr/>
    </dgm:pt>
    <dgm:pt modelId="{5F211F9E-96FA-46DB-A384-6E854CA190BF}" type="pres">
      <dgm:prSet presAssocID="{E59BEED7-3C6C-4FBB-9B87-F5B3DC065113}" presName="node" presStyleLbl="node1" presStyleIdx="3" presStyleCnt="4">
        <dgm:presLayoutVars>
          <dgm:bulletEnabled val="1"/>
        </dgm:presLayoutVars>
      </dgm:prSet>
      <dgm:spPr/>
    </dgm:pt>
  </dgm:ptLst>
  <dgm:cxnLst>
    <dgm:cxn modelId="{0AC08901-E8AB-4CC4-8FD7-ECDFCCC8BA69}" srcId="{9E3F430C-8268-4940-98FC-DE50D232289E}" destId="{E59BEED7-3C6C-4FBB-9B87-F5B3DC065113}" srcOrd="3" destOrd="0" parTransId="{4FB67705-575A-4EE9-BE10-F23AA7F182A2}" sibTransId="{179C4B92-1702-492D-A30F-22017669F389}"/>
    <dgm:cxn modelId="{E8472423-07F2-44BC-B19C-DE71C0C3E267}" type="presOf" srcId="{639667BE-A5E7-4807-AD91-68F29DAF7660}" destId="{4F5DC57A-965E-4C96-8432-B8083AD1D977}" srcOrd="1" destOrd="0" presId="urn:microsoft.com/office/officeart/2005/8/layout/radial1"/>
    <dgm:cxn modelId="{5D88D029-325F-4A50-A090-90A2F103C5BD}" type="presOf" srcId="{1084CE06-3B27-4CC5-9DF0-8756FA2BC2F9}" destId="{102E2C34-086E-4DE3-9C5B-8D777D87E52E}" srcOrd="1" destOrd="0" presId="urn:microsoft.com/office/officeart/2005/8/layout/radial1"/>
    <dgm:cxn modelId="{4F121037-9884-4108-AA57-1E9775BE5C8D}" type="presOf" srcId="{4FB67705-575A-4EE9-BE10-F23AA7F182A2}" destId="{13E8994D-242D-401D-9F00-D76ED061407D}" srcOrd="1" destOrd="0" presId="urn:microsoft.com/office/officeart/2005/8/layout/radial1"/>
    <dgm:cxn modelId="{14276B3A-1191-4F63-B94C-32344C7183BF}" type="presOf" srcId="{E59BEED7-3C6C-4FBB-9B87-F5B3DC065113}" destId="{5F211F9E-96FA-46DB-A384-6E854CA190BF}" srcOrd="0" destOrd="0" presId="urn:microsoft.com/office/officeart/2005/8/layout/radial1"/>
    <dgm:cxn modelId="{A002DC3B-B8C6-47B3-B22A-50505B22C867}" type="presOf" srcId="{9E3F430C-8268-4940-98FC-DE50D232289E}" destId="{14592748-0CBB-4FDD-B034-9154C1DD61D3}" srcOrd="0" destOrd="0" presId="urn:microsoft.com/office/officeart/2005/8/layout/radial1"/>
    <dgm:cxn modelId="{7E1F8944-1036-43D6-BDA2-10D630B68EC4}" type="presOf" srcId="{F9FD363E-3FB3-4299-A87E-0B4872F9EA67}" destId="{A62908C0-DD61-4401-ABF7-9F56A078E798}" srcOrd="0" destOrd="0" presId="urn:microsoft.com/office/officeart/2005/8/layout/radial1"/>
    <dgm:cxn modelId="{C2274465-4537-447A-8395-3C67A9B0AA1E}" type="presOf" srcId="{1084CE06-3B27-4CC5-9DF0-8756FA2BC2F9}" destId="{D649D0DA-9ED3-4636-9BEE-3E46BFAF1C6B}" srcOrd="0" destOrd="0" presId="urn:microsoft.com/office/officeart/2005/8/layout/radial1"/>
    <dgm:cxn modelId="{4EEACC4C-AFEA-4036-AFAD-AE9C2E8053FB}" type="presOf" srcId="{36CD14E8-D08B-4F82-8D19-77F85A3734F0}" destId="{4EFFA708-E482-462C-83B7-56A549973D05}" srcOrd="0" destOrd="0" presId="urn:microsoft.com/office/officeart/2005/8/layout/radial1"/>
    <dgm:cxn modelId="{B5AFDF53-CC75-4655-8D51-2278D92F914D}" type="presOf" srcId="{5BDD303D-AD97-4ACF-82C4-B5DF55631D5D}" destId="{D27D667D-11F0-4AE1-A369-8364BF2723A1}" srcOrd="0" destOrd="0" presId="urn:microsoft.com/office/officeart/2005/8/layout/radial1"/>
    <dgm:cxn modelId="{88EE9274-C2F4-49CF-898F-AB653508C091}" srcId="{0EC6C827-9AD5-4C6C-9B93-29AF01613064}" destId="{9E3F430C-8268-4940-98FC-DE50D232289E}" srcOrd="0" destOrd="0" parTransId="{CE8BE969-4B48-41A2-85C5-9D05376D30A1}" sibTransId="{84CEFFCE-576A-437B-8781-FC0B3EC19826}"/>
    <dgm:cxn modelId="{9BF9F275-E0CA-4820-ABCB-4C6CD4948BD5}" type="presOf" srcId="{4FB67705-575A-4EE9-BE10-F23AA7F182A2}" destId="{570A4301-19DA-4D4F-B101-C8E8DCE89447}" srcOrd="0" destOrd="0" presId="urn:microsoft.com/office/officeart/2005/8/layout/radial1"/>
    <dgm:cxn modelId="{30109179-9827-4105-B9A7-86305EEF139C}" srcId="{9E3F430C-8268-4940-98FC-DE50D232289E}" destId="{BEC8C204-F5C8-4BFB-9621-C074E9387E3A}" srcOrd="0" destOrd="0" parTransId="{1084CE06-3B27-4CC5-9DF0-8756FA2BC2F9}" sibTransId="{F617B613-B4B5-4763-885D-DF742997C994}"/>
    <dgm:cxn modelId="{23228284-F089-4D2A-9F80-E93EECD2D591}" srcId="{9E3F430C-8268-4940-98FC-DE50D232289E}" destId="{5BDD303D-AD97-4ACF-82C4-B5DF55631D5D}" srcOrd="1" destOrd="0" parTransId="{36CD14E8-D08B-4F82-8D19-77F85A3734F0}" sibTransId="{DCE2CC21-71F1-4124-AC81-C724E524C05F}"/>
    <dgm:cxn modelId="{821C2DB1-BF59-46D3-B9F1-1377C1FADE56}" srcId="{9E3F430C-8268-4940-98FC-DE50D232289E}" destId="{F9FD363E-3FB3-4299-A87E-0B4872F9EA67}" srcOrd="2" destOrd="0" parTransId="{639667BE-A5E7-4807-AD91-68F29DAF7660}" sibTransId="{4EDB5570-CC40-4D77-A14D-48E0208A6590}"/>
    <dgm:cxn modelId="{8BC47CB4-0C29-4852-AD1A-2C59ED973F24}" type="presOf" srcId="{BEC8C204-F5C8-4BFB-9621-C074E9387E3A}" destId="{0BD06A6D-56EC-4B25-B2BE-DDFD07E78A77}" srcOrd="0" destOrd="0" presId="urn:microsoft.com/office/officeart/2005/8/layout/radial1"/>
    <dgm:cxn modelId="{B72ECFD4-47A4-40E0-81D4-C4D338ECFDE3}" type="presOf" srcId="{639667BE-A5E7-4807-AD91-68F29DAF7660}" destId="{4BF004E1-6470-4BCE-8FF3-7ED3F3AE9C70}" srcOrd="0" destOrd="0" presId="urn:microsoft.com/office/officeart/2005/8/layout/radial1"/>
    <dgm:cxn modelId="{45884EF8-6D3A-4132-BC25-1EE95EF13757}" type="presOf" srcId="{0EC6C827-9AD5-4C6C-9B93-29AF01613064}" destId="{702AC8D3-4204-4409-BABF-CA873A371F1D}" srcOrd="0" destOrd="0" presId="urn:microsoft.com/office/officeart/2005/8/layout/radial1"/>
    <dgm:cxn modelId="{A0964EFC-6ED7-4918-88AB-9A5550EA61DB}" type="presOf" srcId="{36CD14E8-D08B-4F82-8D19-77F85A3734F0}" destId="{1736B912-D72C-44E7-AA10-3C3D01AD7807}" srcOrd="1" destOrd="0" presId="urn:microsoft.com/office/officeart/2005/8/layout/radial1"/>
    <dgm:cxn modelId="{A126CDFE-972E-457C-BE92-BA0EE2D1C366}" type="presParOf" srcId="{702AC8D3-4204-4409-BABF-CA873A371F1D}" destId="{14592748-0CBB-4FDD-B034-9154C1DD61D3}" srcOrd="0" destOrd="0" presId="urn:microsoft.com/office/officeart/2005/8/layout/radial1"/>
    <dgm:cxn modelId="{7AF06BF3-F339-4274-9A33-538956AA644D}" type="presParOf" srcId="{702AC8D3-4204-4409-BABF-CA873A371F1D}" destId="{D649D0DA-9ED3-4636-9BEE-3E46BFAF1C6B}" srcOrd="1" destOrd="0" presId="urn:microsoft.com/office/officeart/2005/8/layout/radial1"/>
    <dgm:cxn modelId="{61384E32-CBA4-43D5-B777-257B399AFE4F}" type="presParOf" srcId="{D649D0DA-9ED3-4636-9BEE-3E46BFAF1C6B}" destId="{102E2C34-086E-4DE3-9C5B-8D777D87E52E}" srcOrd="0" destOrd="0" presId="urn:microsoft.com/office/officeart/2005/8/layout/radial1"/>
    <dgm:cxn modelId="{AFBAA60F-C792-488F-ADF6-813A77414663}" type="presParOf" srcId="{702AC8D3-4204-4409-BABF-CA873A371F1D}" destId="{0BD06A6D-56EC-4B25-B2BE-DDFD07E78A77}" srcOrd="2" destOrd="0" presId="urn:microsoft.com/office/officeart/2005/8/layout/radial1"/>
    <dgm:cxn modelId="{AA2B07DD-A161-4755-8616-8FE9C4B9521E}" type="presParOf" srcId="{702AC8D3-4204-4409-BABF-CA873A371F1D}" destId="{4EFFA708-E482-462C-83B7-56A549973D05}" srcOrd="3" destOrd="0" presId="urn:microsoft.com/office/officeart/2005/8/layout/radial1"/>
    <dgm:cxn modelId="{73EAA158-0566-4E3C-9350-A5D8EAC1BA75}" type="presParOf" srcId="{4EFFA708-E482-462C-83B7-56A549973D05}" destId="{1736B912-D72C-44E7-AA10-3C3D01AD7807}" srcOrd="0" destOrd="0" presId="urn:microsoft.com/office/officeart/2005/8/layout/radial1"/>
    <dgm:cxn modelId="{BB66EED2-3E74-445B-8FF1-A290C4FF5022}" type="presParOf" srcId="{702AC8D3-4204-4409-BABF-CA873A371F1D}" destId="{D27D667D-11F0-4AE1-A369-8364BF2723A1}" srcOrd="4" destOrd="0" presId="urn:microsoft.com/office/officeart/2005/8/layout/radial1"/>
    <dgm:cxn modelId="{99F942C8-5FFE-4102-85C7-991C151C360F}" type="presParOf" srcId="{702AC8D3-4204-4409-BABF-CA873A371F1D}" destId="{4BF004E1-6470-4BCE-8FF3-7ED3F3AE9C70}" srcOrd="5" destOrd="0" presId="urn:microsoft.com/office/officeart/2005/8/layout/radial1"/>
    <dgm:cxn modelId="{D9AD17AF-12FC-4D01-B692-E42FE41E9CC5}" type="presParOf" srcId="{4BF004E1-6470-4BCE-8FF3-7ED3F3AE9C70}" destId="{4F5DC57A-965E-4C96-8432-B8083AD1D977}" srcOrd="0" destOrd="0" presId="urn:microsoft.com/office/officeart/2005/8/layout/radial1"/>
    <dgm:cxn modelId="{9D02BC0D-7DE8-4FB6-BDE6-F6EF49FEB9F1}" type="presParOf" srcId="{702AC8D3-4204-4409-BABF-CA873A371F1D}" destId="{A62908C0-DD61-4401-ABF7-9F56A078E798}" srcOrd="6" destOrd="0" presId="urn:microsoft.com/office/officeart/2005/8/layout/radial1"/>
    <dgm:cxn modelId="{95191A72-B9D8-4960-A32F-8F1FCDE408BF}" type="presParOf" srcId="{702AC8D3-4204-4409-BABF-CA873A371F1D}" destId="{570A4301-19DA-4D4F-B101-C8E8DCE89447}" srcOrd="7" destOrd="0" presId="urn:microsoft.com/office/officeart/2005/8/layout/radial1"/>
    <dgm:cxn modelId="{8C5529A7-50BA-4080-8652-9690B0AD95F6}" type="presParOf" srcId="{570A4301-19DA-4D4F-B101-C8E8DCE89447}" destId="{13E8994D-242D-401D-9F00-D76ED061407D}" srcOrd="0" destOrd="0" presId="urn:microsoft.com/office/officeart/2005/8/layout/radial1"/>
    <dgm:cxn modelId="{F1FBA28A-B5BE-44AD-BAE7-D36343169007}" type="presParOf" srcId="{702AC8D3-4204-4409-BABF-CA873A371F1D}" destId="{5F211F9E-96FA-46DB-A384-6E854CA190BF}"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92748-0CBB-4FDD-B034-9154C1DD61D3}">
      <dsp:nvSpPr>
        <dsp:cNvPr id="0" name=""/>
        <dsp:cNvSpPr/>
      </dsp:nvSpPr>
      <dsp:spPr>
        <a:xfrm>
          <a:off x="5604765" y="3156493"/>
          <a:ext cx="2399980" cy="2399980"/>
        </a:xfrm>
        <a:prstGeom prst="ellipse">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28000" prstMaterial="matte"/>
        </a:bodyPr>
        <a:lstStyle/>
        <a:p>
          <a:pPr marL="0" lvl="0" indent="0" algn="ctr" defTabSz="1422400">
            <a:lnSpc>
              <a:spcPct val="90000"/>
            </a:lnSpc>
            <a:spcBef>
              <a:spcPct val="0"/>
            </a:spcBef>
            <a:spcAft>
              <a:spcPct val="35000"/>
            </a:spcAft>
            <a:buNone/>
          </a:pPr>
          <a:r>
            <a:rPr lang="pl-PL" sz="3200" kern="1200" dirty="0">
              <a:latin typeface="Arial Narrow" pitchFamily="34" charset="0"/>
            </a:rPr>
            <a:t>Czym leczyć pacjenta dwubiegu-nowego?</a:t>
          </a:r>
        </a:p>
      </dsp:txBody>
      <dsp:txXfrm>
        <a:off x="5956234" y="3507962"/>
        <a:ext cx="1697042" cy="1697042"/>
      </dsp:txXfrm>
    </dsp:sp>
    <dsp:sp modelId="{D649D0DA-9ED3-4636-9BEE-3E46BFAF1C6B}">
      <dsp:nvSpPr>
        <dsp:cNvPr id="0" name=""/>
        <dsp:cNvSpPr/>
      </dsp:nvSpPr>
      <dsp:spPr>
        <a:xfrm rot="16200000">
          <a:off x="6442123" y="2777989"/>
          <a:ext cx="725265" cy="31742"/>
        </a:xfrm>
        <a:custGeom>
          <a:avLst/>
          <a:gdLst/>
          <a:ahLst/>
          <a:cxnLst/>
          <a:rect l="0" t="0" r="0" b="0"/>
          <a:pathLst>
            <a:path>
              <a:moveTo>
                <a:pt x="0" y="15871"/>
              </a:moveTo>
              <a:lnTo>
                <a:pt x="725265" y="15871"/>
              </a:lnTo>
            </a:path>
          </a:pathLst>
        </a:custGeom>
        <a:noFill/>
        <a:ln w="22225"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6786624" y="2775729"/>
        <a:ext cx="36263" cy="36263"/>
      </dsp:txXfrm>
    </dsp:sp>
    <dsp:sp modelId="{0BD06A6D-56EC-4B25-B2BE-DDFD07E78A77}">
      <dsp:nvSpPr>
        <dsp:cNvPr id="0" name=""/>
        <dsp:cNvSpPr/>
      </dsp:nvSpPr>
      <dsp:spPr>
        <a:xfrm>
          <a:off x="5604765" y="31247"/>
          <a:ext cx="2399980" cy="2399980"/>
        </a:xfrm>
        <a:prstGeom prst="ellipse">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sp3d extrusionH="28000" prstMaterial="matte"/>
        </a:bodyPr>
        <a:lstStyle/>
        <a:p>
          <a:pPr marL="0" lvl="0" indent="0" algn="ctr" defTabSz="2933700">
            <a:lnSpc>
              <a:spcPct val="90000"/>
            </a:lnSpc>
            <a:spcBef>
              <a:spcPct val="0"/>
            </a:spcBef>
            <a:spcAft>
              <a:spcPct val="35000"/>
            </a:spcAft>
            <a:buNone/>
          </a:pPr>
          <a:r>
            <a:rPr lang="pl-PL" sz="6600" kern="1200" dirty="0"/>
            <a:t>Lit</a:t>
          </a:r>
        </a:p>
      </dsp:txBody>
      <dsp:txXfrm>
        <a:off x="5956234" y="382716"/>
        <a:ext cx="1697042" cy="1697042"/>
      </dsp:txXfrm>
    </dsp:sp>
    <dsp:sp modelId="{4EFFA708-E482-462C-83B7-56A549973D05}">
      <dsp:nvSpPr>
        <dsp:cNvPr id="0" name=""/>
        <dsp:cNvSpPr/>
      </dsp:nvSpPr>
      <dsp:spPr>
        <a:xfrm>
          <a:off x="8004746" y="4340612"/>
          <a:ext cx="725265" cy="31742"/>
        </a:xfrm>
        <a:custGeom>
          <a:avLst/>
          <a:gdLst/>
          <a:ahLst/>
          <a:cxnLst/>
          <a:rect l="0" t="0" r="0" b="0"/>
          <a:pathLst>
            <a:path>
              <a:moveTo>
                <a:pt x="0" y="15871"/>
              </a:moveTo>
              <a:lnTo>
                <a:pt x="725265" y="15871"/>
              </a:lnTo>
            </a:path>
          </a:pathLst>
        </a:custGeom>
        <a:noFill/>
        <a:ln w="22225"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8349247" y="4338352"/>
        <a:ext cx="36263" cy="36263"/>
      </dsp:txXfrm>
    </dsp:sp>
    <dsp:sp modelId="{D27D667D-11F0-4AE1-A369-8364BF2723A1}">
      <dsp:nvSpPr>
        <dsp:cNvPr id="0" name=""/>
        <dsp:cNvSpPr/>
      </dsp:nvSpPr>
      <dsp:spPr>
        <a:xfrm>
          <a:off x="8730011" y="3156493"/>
          <a:ext cx="2399980" cy="2399980"/>
        </a:xfrm>
        <a:prstGeom prst="ellipse">
          <a:avLst/>
        </a:prstGeom>
        <a:solidFill>
          <a:srgbClr val="FF0000"/>
        </a:solidFill>
        <a:ln>
          <a:noFill/>
        </a:ln>
        <a:effectLst>
          <a:outerShdw blurRad="381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1600200">
            <a:lnSpc>
              <a:spcPct val="90000"/>
            </a:lnSpc>
            <a:spcBef>
              <a:spcPct val="0"/>
            </a:spcBef>
            <a:spcAft>
              <a:spcPct val="35000"/>
            </a:spcAft>
            <a:buNone/>
          </a:pPr>
          <a:r>
            <a:rPr lang="pl-PL" sz="3600" kern="1200" dirty="0">
              <a:latin typeface="Arial Narrow" pitchFamily="34" charset="0"/>
            </a:rPr>
            <a:t>Neuro- </a:t>
          </a:r>
          <a:r>
            <a:rPr lang="pl-PL" sz="3600" kern="1200" dirty="0" err="1">
              <a:latin typeface="Arial Narrow" pitchFamily="34" charset="0"/>
            </a:rPr>
            <a:t>leptyki</a:t>
          </a:r>
          <a:r>
            <a:rPr lang="pl-PL" sz="3600" kern="1200" dirty="0">
              <a:latin typeface="Arial Narrow" pitchFamily="34" charset="0"/>
            </a:rPr>
            <a:t> atypowe</a:t>
          </a:r>
        </a:p>
      </dsp:txBody>
      <dsp:txXfrm>
        <a:off x="9081480" y="3507962"/>
        <a:ext cx="1697042" cy="1697042"/>
      </dsp:txXfrm>
    </dsp:sp>
    <dsp:sp modelId="{4BF004E1-6470-4BCE-8FF3-7ED3F3AE9C70}">
      <dsp:nvSpPr>
        <dsp:cNvPr id="0" name=""/>
        <dsp:cNvSpPr/>
      </dsp:nvSpPr>
      <dsp:spPr>
        <a:xfrm rot="5400000">
          <a:off x="6442123" y="5903235"/>
          <a:ext cx="725265" cy="31742"/>
        </a:xfrm>
        <a:custGeom>
          <a:avLst/>
          <a:gdLst/>
          <a:ahLst/>
          <a:cxnLst/>
          <a:rect l="0" t="0" r="0" b="0"/>
          <a:pathLst>
            <a:path>
              <a:moveTo>
                <a:pt x="0" y="15871"/>
              </a:moveTo>
              <a:lnTo>
                <a:pt x="725265" y="15871"/>
              </a:lnTo>
            </a:path>
          </a:pathLst>
        </a:custGeom>
        <a:noFill/>
        <a:ln w="22225"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6786624" y="5900975"/>
        <a:ext cx="36263" cy="36263"/>
      </dsp:txXfrm>
    </dsp:sp>
    <dsp:sp modelId="{A62908C0-DD61-4401-ABF7-9F56A078E798}">
      <dsp:nvSpPr>
        <dsp:cNvPr id="0" name=""/>
        <dsp:cNvSpPr/>
      </dsp:nvSpPr>
      <dsp:spPr>
        <a:xfrm>
          <a:off x="5604765" y="6281739"/>
          <a:ext cx="2399980" cy="2399980"/>
        </a:xfrm>
        <a:prstGeom prst="ellipse">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3495" tIns="23495" rIns="23495" bIns="23495" numCol="1" spcCol="1270" anchor="ctr" anchorCtr="0">
          <a:noAutofit/>
          <a:sp3d extrusionH="28000" prstMaterial="matte"/>
        </a:bodyPr>
        <a:lstStyle/>
        <a:p>
          <a:pPr marL="0" lvl="0" indent="0" algn="ctr" defTabSz="1644650">
            <a:lnSpc>
              <a:spcPct val="90000"/>
            </a:lnSpc>
            <a:spcBef>
              <a:spcPct val="0"/>
            </a:spcBef>
            <a:spcAft>
              <a:spcPct val="35000"/>
            </a:spcAft>
            <a:buNone/>
          </a:pPr>
          <a:r>
            <a:rPr lang="pl-PL" sz="3700" kern="1200" dirty="0"/>
            <a:t>Inne pomysły (ELD)</a:t>
          </a:r>
        </a:p>
      </dsp:txBody>
      <dsp:txXfrm>
        <a:off x="5956234" y="6633208"/>
        <a:ext cx="1697042" cy="1697042"/>
      </dsp:txXfrm>
    </dsp:sp>
    <dsp:sp modelId="{570A4301-19DA-4D4F-B101-C8E8DCE89447}">
      <dsp:nvSpPr>
        <dsp:cNvPr id="0" name=""/>
        <dsp:cNvSpPr/>
      </dsp:nvSpPr>
      <dsp:spPr>
        <a:xfrm rot="10800000">
          <a:off x="4879500" y="4340612"/>
          <a:ext cx="725265" cy="31742"/>
        </a:xfrm>
        <a:custGeom>
          <a:avLst/>
          <a:gdLst/>
          <a:ahLst/>
          <a:cxnLst/>
          <a:rect l="0" t="0" r="0" b="0"/>
          <a:pathLst>
            <a:path>
              <a:moveTo>
                <a:pt x="0" y="15871"/>
              </a:moveTo>
              <a:lnTo>
                <a:pt x="725265" y="15871"/>
              </a:lnTo>
            </a:path>
          </a:pathLst>
        </a:custGeom>
        <a:noFill/>
        <a:ln w="22225"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rot="10800000">
        <a:off x="5224001" y="4338352"/>
        <a:ext cx="36263" cy="36263"/>
      </dsp:txXfrm>
    </dsp:sp>
    <dsp:sp modelId="{5F211F9E-96FA-46DB-A384-6E854CA190BF}">
      <dsp:nvSpPr>
        <dsp:cNvPr id="0" name=""/>
        <dsp:cNvSpPr/>
      </dsp:nvSpPr>
      <dsp:spPr>
        <a:xfrm>
          <a:off x="2479519" y="3156493"/>
          <a:ext cx="2399980" cy="2399980"/>
        </a:xfrm>
        <a:prstGeom prst="ellipse">
          <a:avLst/>
        </a:prstGeom>
        <a:solidFill>
          <a:srgbClr val="00B0F0"/>
        </a:solidFill>
        <a:ln>
          <a:noFill/>
        </a:ln>
        <a:effectLst>
          <a:outerShdw blurRad="381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28000" prstMaterial="matte"/>
        </a:bodyPr>
        <a:lstStyle/>
        <a:p>
          <a:pPr marL="0" lvl="0" indent="0" algn="ctr" defTabSz="1422400">
            <a:lnSpc>
              <a:spcPct val="90000"/>
            </a:lnSpc>
            <a:spcBef>
              <a:spcPct val="0"/>
            </a:spcBef>
            <a:spcAft>
              <a:spcPct val="35000"/>
            </a:spcAft>
            <a:buNone/>
          </a:pPr>
          <a:r>
            <a:rPr lang="pl-PL" sz="3200" kern="1200" dirty="0">
              <a:latin typeface="Arial Narrow" pitchFamily="34" charset="0"/>
            </a:rPr>
            <a:t>Leki </a:t>
          </a:r>
          <a:r>
            <a:rPr lang="pl-PL" sz="3200" kern="1200">
              <a:latin typeface="Arial Narrow" pitchFamily="34" charset="0"/>
            </a:rPr>
            <a:t>przeciwpa-daczkowe</a:t>
          </a:r>
          <a:endParaRPr lang="pl-PL" sz="3200" kern="1200" dirty="0">
            <a:latin typeface="Arial Narrow" pitchFamily="34" charset="0"/>
          </a:endParaRPr>
        </a:p>
      </dsp:txBody>
      <dsp:txXfrm>
        <a:off x="2830988" y="3507962"/>
        <a:ext cx="1697042" cy="169704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E2409-5997-4CA0-9B1C-0F5135CC33B2}" type="datetimeFigureOut">
              <a:rPr lang="pl-PL" smtClean="0"/>
              <a:pPr/>
              <a:t>16.11.2020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A7A95-4450-416A-8B28-8281873E7080}" type="slidenum">
              <a:rPr lang="pl-PL" smtClean="0"/>
              <a:pPr/>
              <a:t>‹#›</a:t>
            </a:fld>
            <a:endParaRPr lang="pl-PL"/>
          </a:p>
        </p:txBody>
      </p:sp>
    </p:spTree>
    <p:extLst>
      <p:ext uri="{BB962C8B-B14F-4D97-AF65-F5344CB8AC3E}">
        <p14:creationId xmlns:p14="http://schemas.microsoft.com/office/powerpoint/2010/main" val="2080362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A0B343B8-328F-4C80-B535-4651BCF8EF93}" type="slidenum">
              <a:rPr lang="pl-PL">
                <a:solidFill>
                  <a:prstClr val="black"/>
                </a:solidFill>
              </a:rPr>
              <a:pPr>
                <a:defRPr/>
              </a:pPr>
              <a:t>4</a:t>
            </a:fld>
            <a:endParaRPr lang="pl-PL">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Aripiprazole 2007</a:t>
            </a:r>
          </a:p>
        </p:txBody>
      </p:sp>
      <p:sp>
        <p:nvSpPr>
          <p:cNvPr id="4" name="Symbol zastępczy numeru slajdu 3"/>
          <p:cNvSpPr>
            <a:spLocks noGrp="1"/>
          </p:cNvSpPr>
          <p:nvPr>
            <p:ph type="sldNum" sz="quarter" idx="10"/>
          </p:nvPr>
        </p:nvSpPr>
        <p:spPr/>
        <p:txBody>
          <a:bodyPr/>
          <a:lstStyle/>
          <a:p>
            <a:fld id="{6A50AB6F-9D45-4FA3-8D5D-5116210A68B6}" type="slidenum">
              <a:rPr lang="pl-PL" smtClean="0">
                <a:solidFill>
                  <a:prstClr val="black"/>
                </a:solidFill>
              </a:rPr>
              <a:pPr/>
              <a:t>5</a:t>
            </a:fld>
            <a:endParaRPr lang="pl-PL">
              <a:solidFill>
                <a:prstClr val="black"/>
              </a:solidFill>
            </a:endParaRPr>
          </a:p>
        </p:txBody>
      </p:sp>
    </p:spTree>
    <p:extLst>
      <p:ext uri="{BB962C8B-B14F-4D97-AF65-F5344CB8AC3E}">
        <p14:creationId xmlns:p14="http://schemas.microsoft.com/office/powerpoint/2010/main" val="94803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CF15A-96CF-4028-8957-4F86D000EC10}" type="slidenum">
              <a:rPr lang="en-GB">
                <a:solidFill>
                  <a:prstClr val="black"/>
                </a:solidFill>
              </a:rPr>
              <a:pPr/>
              <a:t>6</a:t>
            </a:fld>
            <a:endParaRPr lang="en-GB" dirty="0">
              <a:solidFill>
                <a:prstClr val="black"/>
              </a:solidFill>
            </a:endParaRPr>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pPr>
              <a:lnSpc>
                <a:spcPct val="90000"/>
              </a:lnSpc>
            </a:pPr>
            <a:r>
              <a:rPr lang="en-US" dirty="0">
                <a:solidFill>
                  <a:srgbClr val="000000"/>
                </a:solidFill>
              </a:rPr>
              <a:t>Despite DSM-IV-TR requiring elevated, expansive or irritable mood symptoms for diagnosis of a bipolar I manic episode, other symptoms reflective of motor or psychic arousal and thinking are both more commonly observed and generally rated as more severe in manic states.  </a:t>
            </a:r>
          </a:p>
          <a:p>
            <a:pPr>
              <a:lnSpc>
                <a:spcPct val="90000"/>
              </a:lnSpc>
            </a:pPr>
            <a:r>
              <a:rPr lang="en-US" dirty="0">
                <a:solidFill>
                  <a:srgbClr val="000000"/>
                </a:solidFill>
              </a:rPr>
              <a:t>This table, with the first data column from the Goodwin and Jamison text published in 1990, and the second column from a recent regulatory trial of </a:t>
            </a:r>
            <a:r>
              <a:rPr lang="en-US" dirty="0" err="1">
                <a:solidFill>
                  <a:srgbClr val="000000"/>
                </a:solidFill>
              </a:rPr>
              <a:t>valproate</a:t>
            </a:r>
            <a:r>
              <a:rPr lang="en-US" dirty="0">
                <a:solidFill>
                  <a:srgbClr val="000000"/>
                </a:solidFill>
              </a:rPr>
              <a:t> in mania, exemplifies the consistent and numerous studies with similar findings – these include studies led by JM </a:t>
            </a:r>
            <a:r>
              <a:rPr lang="en-US" dirty="0" err="1">
                <a:solidFill>
                  <a:srgbClr val="000000"/>
                </a:solidFill>
              </a:rPr>
              <a:t>Azorin</a:t>
            </a:r>
            <a:r>
              <a:rPr lang="en-US" dirty="0">
                <a:solidFill>
                  <a:srgbClr val="000000"/>
                </a:solidFill>
              </a:rPr>
              <a:t>, E </a:t>
            </a:r>
            <a:r>
              <a:rPr lang="en-US" dirty="0" err="1">
                <a:solidFill>
                  <a:srgbClr val="000000"/>
                </a:solidFill>
              </a:rPr>
              <a:t>Hantouche</a:t>
            </a:r>
            <a:r>
              <a:rPr lang="en-US" dirty="0">
                <a:solidFill>
                  <a:srgbClr val="000000"/>
                </a:solidFill>
              </a:rPr>
              <a:t> and </a:t>
            </a:r>
            <a:br>
              <a:rPr lang="en-US" dirty="0">
                <a:solidFill>
                  <a:srgbClr val="000000"/>
                </a:solidFill>
              </a:rPr>
            </a:br>
            <a:r>
              <a:rPr lang="en-US" dirty="0">
                <a:solidFill>
                  <a:srgbClr val="000000"/>
                </a:solidFill>
              </a:rPr>
              <a:t>H </a:t>
            </a:r>
            <a:r>
              <a:rPr lang="en-US" dirty="0" err="1">
                <a:solidFill>
                  <a:srgbClr val="000000"/>
                </a:solidFill>
              </a:rPr>
              <a:t>Akiskal</a:t>
            </a:r>
            <a:r>
              <a:rPr lang="en-US" dirty="0">
                <a:solidFill>
                  <a:srgbClr val="000000"/>
                </a:solidFill>
              </a:rPr>
              <a:t>. </a:t>
            </a:r>
          </a:p>
          <a:p>
            <a:pPr>
              <a:lnSpc>
                <a:spcPct val="90000"/>
              </a:lnSpc>
            </a:pPr>
            <a:r>
              <a:rPr lang="en-US" dirty="0">
                <a:solidFill>
                  <a:srgbClr val="000000"/>
                </a:solidFill>
              </a:rPr>
              <a:t>Similarly, studies of </a:t>
            </a:r>
            <a:r>
              <a:rPr lang="en-US" dirty="0" err="1">
                <a:solidFill>
                  <a:srgbClr val="000000"/>
                </a:solidFill>
              </a:rPr>
              <a:t>valproate</a:t>
            </a:r>
            <a:r>
              <a:rPr lang="en-US" dirty="0">
                <a:solidFill>
                  <a:srgbClr val="000000"/>
                </a:solidFill>
              </a:rPr>
              <a:t> indicate that its principal efficacy in acute mania is in reduction of excess activity, motor hyperactivity, less need for sleep, and elevated mood. For lithium, the major studies indicated significant benefits on excess activity and motor hyperactivity. A similar spectrum of principal symptom reduction has been reported for olanzapine. </a:t>
            </a:r>
          </a:p>
          <a:p>
            <a:pPr>
              <a:lnSpc>
                <a:spcPct val="90000"/>
              </a:lnSpc>
            </a:pPr>
            <a:endParaRPr lang="en-GB" b="1" dirty="0">
              <a:solidFill>
                <a:srgbClr val="000000"/>
              </a:solidFill>
            </a:endParaRPr>
          </a:p>
          <a:p>
            <a:r>
              <a:rPr lang="en-GB" b="1" dirty="0">
                <a:solidFill>
                  <a:srgbClr val="000000"/>
                </a:solidFill>
              </a:rPr>
              <a:t>References</a:t>
            </a:r>
            <a:endParaRPr lang="en-GB" dirty="0">
              <a:solidFill>
                <a:srgbClr val="000000"/>
              </a:solidFill>
            </a:endParaRPr>
          </a:p>
          <a:p>
            <a:r>
              <a:rPr lang="fr-FR" dirty="0">
                <a:solidFill>
                  <a:srgbClr val="000000"/>
                </a:solidFill>
              </a:rPr>
              <a:t>Azorin JM, et al. J Affect </a:t>
            </a:r>
            <a:r>
              <a:rPr lang="fr-FR" dirty="0" err="1">
                <a:solidFill>
                  <a:srgbClr val="000000"/>
                </a:solidFill>
              </a:rPr>
              <a:t>Disord</a:t>
            </a:r>
            <a:r>
              <a:rPr lang="fr-FR" dirty="0">
                <a:solidFill>
                  <a:srgbClr val="000000"/>
                </a:solidFill>
              </a:rPr>
              <a:t> 2006;96:215-223</a:t>
            </a:r>
          </a:p>
          <a:p>
            <a:r>
              <a:rPr lang="en-US" dirty="0">
                <a:solidFill>
                  <a:srgbClr val="000000"/>
                </a:solidFill>
              </a:rPr>
              <a:t>Bowden CL. J </a:t>
            </a:r>
            <a:r>
              <a:rPr lang="en-US" dirty="0" err="1">
                <a:solidFill>
                  <a:srgbClr val="000000"/>
                </a:solidFill>
              </a:rPr>
              <a:t>Clin</a:t>
            </a:r>
            <a:r>
              <a:rPr lang="en-US" dirty="0">
                <a:solidFill>
                  <a:srgbClr val="000000"/>
                </a:solidFill>
              </a:rPr>
              <a:t> Psychiatry 2006;67:1501-1510</a:t>
            </a:r>
          </a:p>
          <a:p>
            <a:r>
              <a:rPr lang="fr-FR" dirty="0" err="1">
                <a:solidFill>
                  <a:srgbClr val="000000"/>
                </a:solidFill>
              </a:rPr>
              <a:t>Bowden</a:t>
            </a:r>
            <a:r>
              <a:rPr lang="fr-FR" dirty="0">
                <a:solidFill>
                  <a:srgbClr val="000000"/>
                </a:solidFill>
              </a:rPr>
              <a:t> CL, et al. JAMA 1994;271:918-924</a:t>
            </a:r>
          </a:p>
          <a:p>
            <a:r>
              <a:rPr lang="fr-FR" dirty="0" err="1">
                <a:solidFill>
                  <a:srgbClr val="000000"/>
                </a:solidFill>
              </a:rPr>
              <a:t>Goodwin</a:t>
            </a:r>
            <a:r>
              <a:rPr lang="fr-FR" dirty="0">
                <a:solidFill>
                  <a:srgbClr val="000000"/>
                </a:solidFill>
              </a:rPr>
              <a:t> FK, </a:t>
            </a:r>
            <a:r>
              <a:rPr lang="fr-FR" dirty="0" err="1">
                <a:solidFill>
                  <a:srgbClr val="000000"/>
                </a:solidFill>
              </a:rPr>
              <a:t>Jamison</a:t>
            </a:r>
            <a:r>
              <a:rPr lang="fr-FR" dirty="0">
                <a:solidFill>
                  <a:srgbClr val="000000"/>
                </a:solidFill>
              </a:rPr>
              <a:t> KR. 1990 </a:t>
            </a:r>
            <a:r>
              <a:rPr lang="fr-FR" i="1" dirty="0" err="1">
                <a:solidFill>
                  <a:srgbClr val="000000"/>
                </a:solidFill>
              </a:rPr>
              <a:t>Manic</a:t>
            </a:r>
            <a:r>
              <a:rPr lang="fr-FR" i="1" dirty="0">
                <a:solidFill>
                  <a:srgbClr val="000000"/>
                </a:solidFill>
              </a:rPr>
              <a:t>-</a:t>
            </a:r>
            <a:r>
              <a:rPr lang="fr-FR" i="1" dirty="0" err="1">
                <a:solidFill>
                  <a:srgbClr val="000000"/>
                </a:solidFill>
              </a:rPr>
              <a:t>Depressive</a:t>
            </a:r>
            <a:r>
              <a:rPr lang="fr-FR" i="1" dirty="0">
                <a:solidFill>
                  <a:srgbClr val="000000"/>
                </a:solidFill>
              </a:rPr>
              <a:t> </a:t>
            </a:r>
            <a:r>
              <a:rPr lang="fr-FR" i="1" dirty="0" err="1">
                <a:solidFill>
                  <a:srgbClr val="000000"/>
                </a:solidFill>
              </a:rPr>
              <a:t>Illness</a:t>
            </a:r>
            <a:r>
              <a:rPr lang="fr-FR" dirty="0">
                <a:solidFill>
                  <a:srgbClr val="000000"/>
                </a:solidFill>
              </a:rPr>
              <a:t> </a:t>
            </a:r>
            <a:br>
              <a:rPr lang="fr-FR" dirty="0">
                <a:solidFill>
                  <a:srgbClr val="000000"/>
                </a:solidFill>
              </a:rPr>
            </a:br>
            <a:r>
              <a:rPr lang="fr-FR" dirty="0">
                <a:solidFill>
                  <a:srgbClr val="000000"/>
                </a:solidFill>
              </a:rPr>
              <a:t>Oxford </a:t>
            </a:r>
            <a:r>
              <a:rPr lang="fr-FR" dirty="0" err="1">
                <a:solidFill>
                  <a:srgbClr val="000000"/>
                </a:solidFill>
              </a:rPr>
              <a:t>University</a:t>
            </a:r>
            <a:r>
              <a:rPr lang="fr-FR" dirty="0">
                <a:solidFill>
                  <a:srgbClr val="000000"/>
                </a:solidFill>
              </a:rPr>
              <a:t> </a:t>
            </a:r>
            <a:r>
              <a:rPr lang="fr-FR" dirty="0" err="1">
                <a:solidFill>
                  <a:srgbClr val="000000"/>
                </a:solidFill>
              </a:rPr>
              <a:t>Press</a:t>
            </a:r>
            <a:r>
              <a:rPr lang="fr-FR" dirty="0">
                <a:solidFill>
                  <a:srgbClr val="000000"/>
                </a:solidFill>
              </a:rPr>
              <a:t> </a:t>
            </a:r>
            <a:r>
              <a:rPr lang="en-US" dirty="0">
                <a:solidFill>
                  <a:srgbClr val="000000"/>
                </a:solidFill>
              </a:rPr>
              <a:t>Inc., New York, NY: </a:t>
            </a:r>
            <a:r>
              <a:rPr lang="fr-FR" dirty="0">
                <a:solidFill>
                  <a:srgbClr val="000000"/>
                </a:solidFill>
              </a:rPr>
              <a:t>227-244</a:t>
            </a:r>
            <a:endParaRPr lang="en-US" dirty="0">
              <a:solidFill>
                <a:srgbClr val="000000"/>
              </a:solidFill>
            </a:endParaRPr>
          </a:p>
          <a:p>
            <a:r>
              <a:rPr lang="en-US" dirty="0" err="1">
                <a:solidFill>
                  <a:srgbClr val="000000"/>
                </a:solidFill>
              </a:rPr>
              <a:t>Tohen</a:t>
            </a:r>
            <a:r>
              <a:rPr lang="en-US" dirty="0">
                <a:solidFill>
                  <a:srgbClr val="000000"/>
                </a:solidFill>
              </a:rPr>
              <a:t> MF, et al. Am J Psychiatry 2002;159:1011-1017</a:t>
            </a:r>
          </a:p>
          <a:p>
            <a:pPr>
              <a:lnSpc>
                <a:spcPct val="90000"/>
              </a:lnSpc>
            </a:pPr>
            <a:endParaRPr lang="en-GB"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Rot="1" noChangeAspect="1" noChangeArrowheads="1" noTextEdit="1"/>
          </p:cNvSpPr>
          <p:nvPr>
            <p:ph type="sldImg"/>
          </p:nvPr>
        </p:nvSpPr>
        <p:spPr>
          <a:ln/>
        </p:spPr>
      </p:sp>
      <p:sp>
        <p:nvSpPr>
          <p:cNvPr id="1234947" name="Rectangle 3"/>
          <p:cNvSpPr>
            <a:spLocks noGrp="1" noChangeArrowheads="1"/>
          </p:cNvSpPr>
          <p:nvPr>
            <p:ph type="body" idx="1"/>
          </p:nvPr>
        </p:nvSpPr>
        <p:spPr>
          <a:xfrm>
            <a:off x="914711" y="4344025"/>
            <a:ext cx="5028579" cy="4112926"/>
          </a:xfrm>
        </p:spPr>
        <p:txBody>
          <a:bodyPr/>
          <a:lstStyle/>
          <a:p>
            <a:r>
              <a:rPr lang="en-US" sz="1000" b="1"/>
              <a:t>Bipolar Disorder—3.4% of the US Population Screened Positive by MDQ</a:t>
            </a:r>
          </a:p>
          <a:p>
            <a:pPr marL="224325" lvl="1" indent="-112163">
              <a:buFontTx/>
              <a:buChar char="•"/>
            </a:pPr>
            <a:r>
              <a:rPr lang="en-US" sz="1000"/>
              <a:t>The Mood Disorder Questionnaire is a screening tool that can be used to identify patients most likely to have bipolar disorder</a:t>
            </a:r>
            <a:r>
              <a:rPr lang="en-US" sz="1000" baseline="30000"/>
              <a:t>1,2</a:t>
            </a:r>
          </a:p>
          <a:p>
            <a:pPr marL="224325" lvl="1" indent="-112163">
              <a:buFontTx/>
              <a:buChar char="•"/>
            </a:pPr>
            <a:r>
              <a:rPr lang="en-US" sz="1000"/>
              <a:t>In 2001, a large-scale epidemiologic survey (n=85,358) was conducted using the MDQ to screen respondents for the presence of symptoms of bipolar disorder (based on DSM-IV criteria)</a:t>
            </a:r>
            <a:r>
              <a:rPr lang="en-US" sz="1000" baseline="30000"/>
              <a:t>3</a:t>
            </a:r>
          </a:p>
          <a:p>
            <a:pPr marL="224325" lvl="1" indent="-112163">
              <a:buFontTx/>
              <a:buChar char="•"/>
            </a:pPr>
            <a:r>
              <a:rPr lang="en-US" sz="1000"/>
              <a:t>The overall prevalence rate (weighted to match US census data) for patients with symptoms of bipolar disorder was estimated to be 3.4%, or about 7 million adults</a:t>
            </a:r>
            <a:r>
              <a:rPr lang="en-US" sz="1000" baseline="30000"/>
              <a:t>3</a:t>
            </a:r>
          </a:p>
          <a:p>
            <a:pPr marL="224325" lvl="1" indent="-112163">
              <a:buFontTx/>
              <a:buChar char="•"/>
            </a:pPr>
            <a:r>
              <a:rPr lang="en-US" sz="1000"/>
              <a:t>When adjusted for response bias, the estimated prevalence rate rises to 3.7%, or 7.6 million adults</a:t>
            </a:r>
            <a:r>
              <a:rPr lang="en-US" sz="1000" baseline="30000"/>
              <a:t>3</a:t>
            </a:r>
          </a:p>
          <a:p>
            <a:pPr marL="224325" lvl="1" indent="-112163">
              <a:buFontTx/>
              <a:buChar char="•"/>
            </a:pPr>
            <a:r>
              <a:rPr lang="en-US" sz="1000"/>
              <a:t>Symptoms were much more common among younger rather than older people (those aged 18 to 24 years vs those over 65), and in households with incomes less than $20,000</a:t>
            </a:r>
            <a:r>
              <a:rPr lang="en-US" sz="1000" baseline="30000"/>
              <a:t>3</a:t>
            </a:r>
          </a:p>
          <a:p>
            <a:pPr>
              <a:buFontTx/>
              <a:buChar char="•"/>
            </a:pPr>
            <a:endParaRPr lang="en-US" sz="1000"/>
          </a:p>
          <a:p>
            <a:endParaRPr lang="en-US" sz="1000"/>
          </a:p>
          <a:p>
            <a:endParaRPr lang="en-US" sz="1000"/>
          </a:p>
          <a:p>
            <a:endParaRPr lang="en-US" sz="1000"/>
          </a:p>
          <a:p>
            <a:endParaRPr lang="en-US" sz="1000"/>
          </a:p>
          <a:p>
            <a:endParaRPr lang="en-US" sz="1000"/>
          </a:p>
          <a:p>
            <a:endParaRPr lang="en-US" sz="1000"/>
          </a:p>
          <a:p>
            <a:r>
              <a:rPr lang="en-US" sz="800"/>
              <a:t>1. Hirschfeld. </a:t>
            </a:r>
            <a:r>
              <a:rPr lang="en-US" sz="800" i="1"/>
              <a:t>Prim Care Companion J Clin Psychiatry. </a:t>
            </a:r>
            <a:r>
              <a:rPr lang="en-US" sz="800"/>
              <a:t>2002;4:9-11.</a:t>
            </a:r>
          </a:p>
          <a:p>
            <a:r>
              <a:rPr lang="en-US" sz="800"/>
              <a:t>2. Hirschfeld et al. </a:t>
            </a:r>
            <a:r>
              <a:rPr lang="en-US" sz="800" i="1"/>
              <a:t>Am J Psychiatry.</a:t>
            </a:r>
            <a:r>
              <a:rPr lang="en-US" sz="800"/>
              <a:t> 2000;157:1873-1875.</a:t>
            </a:r>
          </a:p>
          <a:p>
            <a:r>
              <a:rPr lang="en-US" sz="800"/>
              <a:t>3. Hirschfeld et al. </a:t>
            </a:r>
            <a:r>
              <a:rPr lang="en-US" sz="800" i="1"/>
              <a:t>J Clin Psychiatry.</a:t>
            </a:r>
            <a:r>
              <a:rPr lang="en-US" sz="800"/>
              <a:t> 2003;64:53-59.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C34DD206-ED7D-41D1-809B-DCB8E0F60A9D}" type="slidenum">
              <a:rPr lang="en-US" sz="1200">
                <a:solidFill>
                  <a:prstClr val="black"/>
                </a:solidFill>
              </a:rPr>
              <a:pPr/>
              <a:t>13</a:t>
            </a:fld>
            <a:endParaRPr lang="en-US" sz="120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Rot="1" noChangeAspect="1" noChangeArrowheads="1" noTextEdit="1"/>
          </p:cNvSpPr>
          <p:nvPr>
            <p:ph type="sldImg"/>
          </p:nvPr>
        </p:nvSpPr>
        <p:spPr>
          <a:xfrm>
            <a:off x="1147763" y="687388"/>
            <a:ext cx="4567237" cy="3427412"/>
          </a:xfrm>
          <a:ln/>
        </p:spPr>
      </p:sp>
      <p:sp>
        <p:nvSpPr>
          <p:cNvPr id="1212419" name="Rectangle 3"/>
          <p:cNvSpPr>
            <a:spLocks noGrp="1" noChangeArrowheads="1"/>
          </p:cNvSpPr>
          <p:nvPr>
            <p:ph type="body" idx="1"/>
          </p:nvPr>
        </p:nvSpPr>
        <p:spPr>
          <a:xfrm>
            <a:off x="928687" y="4354956"/>
            <a:ext cx="5013049" cy="4136348"/>
          </a:xfrm>
          <a:ln w="3175">
            <a:solidFill>
              <a:schemeClr val="tx1"/>
            </a:solidFill>
            <a:miter lim="800000"/>
            <a:headEnd/>
            <a:tailEnd/>
          </a:ln>
        </p:spPr>
        <p:txBody>
          <a:bodyPr lIns="89990" tIns="44995" rIns="89990" bIns="44995"/>
          <a:lstStyle/>
          <a:p>
            <a:r>
              <a:rPr lang="en-US" sz="1000" b="1"/>
              <a:t>Symptoms of Bipolar Disorder</a:t>
            </a:r>
            <a:r>
              <a:rPr lang="en-US" sz="1000" b="1">
                <a:cs typeface="Times New Roman" pitchFamily="18" charset="0"/>
              </a:rPr>
              <a:t>—Heavy Impact on Daily Life</a:t>
            </a:r>
            <a:endParaRPr lang="en-US" sz="1000" b="1"/>
          </a:p>
          <a:p>
            <a:pPr marL="224325" lvl="1" indent="-112163">
              <a:buFontTx/>
              <a:buChar char="•"/>
            </a:pPr>
            <a:r>
              <a:rPr lang="en-US" sz="1000"/>
              <a:t>Recently, 3,059 subjects from a large epidemiologic study of bipolar disorder, matched to scores on the Mood Disorder Questionnaire and US Census data, were surveyed using the Social Adjustment Scale-SR, Sheehan Disability Scale, and the Family History Screen to evaluate the psychological and social impact of bipolar I and II in the general population</a:t>
            </a:r>
          </a:p>
          <a:p>
            <a:pPr marL="224325" lvl="1" indent="-112163">
              <a:buFontTx/>
              <a:buChar char="•"/>
            </a:pPr>
            <a:r>
              <a:rPr lang="en-US" sz="1000"/>
              <a:t>Note that this group is a subset of patients from the 85,358 reported in the prevalence study</a:t>
            </a:r>
          </a:p>
          <a:p>
            <a:pPr marL="224325" lvl="1" indent="-112163">
              <a:buFontTx/>
              <a:buChar char="•"/>
            </a:pPr>
            <a:r>
              <a:rPr lang="en-US" sz="1000"/>
              <a:t>The results from this survey not only provided a clear picture of the personal and societal impact of bipolar disorder, but also confirmed the usefulness of the MDQ</a:t>
            </a:r>
          </a:p>
          <a:p>
            <a:pPr marL="224325" lvl="1" indent="-112163">
              <a:buFontTx/>
              <a:buChar char="•"/>
            </a:pPr>
            <a:r>
              <a:rPr lang="en-US" sz="1000"/>
              <a:t>MDQ-positive subjects reported significantly more difficulty with work (1.96% vs 1.46%), social/leisure interactions (2.4% vs 1.87%), and extended family interactions (2.22% vs 1.66%), and more days of disruptive symptoms (6.41 vs 2.62) than MDQ-negative subjects</a:t>
            </a:r>
          </a:p>
          <a:p>
            <a:pPr marL="224325" lvl="1" indent="-112163">
              <a:buFontTx/>
              <a:buChar char="•"/>
            </a:pPr>
            <a:r>
              <a:rPr lang="en-US" sz="1000"/>
              <a:t>Patients with a positive screen were significantly more likely to be fired or laid off, or be arrested, jailed, or convicted of a crime other than drunk driving</a:t>
            </a:r>
          </a:p>
          <a:p>
            <a:pPr marL="224325" lvl="1" indent="-112163">
              <a:buFontTx/>
              <a:buChar char="•"/>
            </a:pPr>
            <a:r>
              <a:rPr lang="en-US" sz="1000"/>
              <a:t>Symptoms of bipolar disorder can have a devastating impact on patients and their families and places a heavy burden on society</a:t>
            </a:r>
          </a:p>
          <a:p>
            <a:endParaRPr lang="en-US" sz="1000" baseline="30000"/>
          </a:p>
          <a:p>
            <a:pPr algn="just"/>
            <a:endParaRPr lang="fr-FR" sz="1000"/>
          </a:p>
          <a:p>
            <a:pPr algn="just"/>
            <a:endParaRPr lang="en-US" sz="1000"/>
          </a:p>
          <a:p>
            <a:pPr algn="just"/>
            <a:endParaRPr lang="en-US" sz="1000"/>
          </a:p>
          <a:p>
            <a:pPr algn="just"/>
            <a:endParaRPr lang="en-US" sz="1000"/>
          </a:p>
          <a:p>
            <a:pPr algn="just"/>
            <a:r>
              <a:rPr lang="fr-FR" sz="800"/>
              <a:t>Cal</a:t>
            </a:r>
            <a:r>
              <a:rPr lang="en-US" sz="800"/>
              <a:t>a</a:t>
            </a:r>
            <a:r>
              <a:rPr lang="fr-FR" sz="800"/>
              <a:t>brese.</a:t>
            </a:r>
            <a:r>
              <a:rPr lang="en-US" sz="800"/>
              <a:t> </a:t>
            </a:r>
            <a:r>
              <a:rPr lang="en-US" sz="800" i="1"/>
              <a:t>J Clin Psychiatry</a:t>
            </a:r>
            <a:r>
              <a:rPr lang="en-US" sz="800"/>
              <a:t>. </a:t>
            </a:r>
            <a:r>
              <a:rPr lang="fr-FR" sz="800"/>
              <a:t>2003;64:425-432.</a:t>
            </a:r>
            <a:r>
              <a:rPr lang="fr-FR" sz="1000"/>
              <a:t> </a:t>
            </a:r>
            <a:endParaRPr lang="en-US"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611588D-BF60-4661-B341-9E187B5FE869}" type="slidenum">
              <a:rPr lang="pl-PL" smtClean="0">
                <a:solidFill>
                  <a:prstClr val="black"/>
                </a:solidFill>
              </a:rPr>
              <a:pPr/>
              <a:t>22</a:t>
            </a:fld>
            <a:endParaRPr lang="pl-PL">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pl-PL"/>
              <a:t>Kliknij, aby edytować styl</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FD17FA3B-C404-4317-B0BC-953931111309}" type="datetimeFigureOut">
              <a:rPr lang="pl-PL" smtClean="0"/>
              <a:pPr/>
              <a:t>16.11.2020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pPr/>
              <a:t>16.11.2020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pPr/>
              <a:t>16.11.2020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143000"/>
          </a:xfrm>
        </p:spPr>
        <p:txBody>
          <a:bodyPr/>
          <a:lstStyle/>
          <a:p>
            <a:r>
              <a:rPr lang="pl-PL"/>
              <a:t>Kliknij, aby edytować styl</a:t>
            </a:r>
          </a:p>
        </p:txBody>
      </p:sp>
      <p:sp>
        <p:nvSpPr>
          <p:cNvPr id="3" name="Symbol zastępczy tabeli 2"/>
          <p:cNvSpPr>
            <a:spLocks noGrp="1"/>
          </p:cNvSpPr>
          <p:nvPr>
            <p:ph type="tbl" idx="1"/>
          </p:nvPr>
        </p:nvSpPr>
        <p:spPr>
          <a:xfrm>
            <a:off x="457200" y="1066800"/>
            <a:ext cx="8229600" cy="4349750"/>
          </a:xfrm>
        </p:spPr>
        <p:txBody>
          <a:bodyPr/>
          <a:lstStyle/>
          <a:p>
            <a:endParaRPr lang="pl-PL"/>
          </a:p>
        </p:txBody>
      </p:sp>
      <p:sp>
        <p:nvSpPr>
          <p:cNvPr id="4" name="Symbol zastępczy daty 3"/>
          <p:cNvSpPr>
            <a:spLocks noGrp="1"/>
          </p:cNvSpPr>
          <p:nvPr>
            <p:ph type="dt" sz="half" idx="10"/>
          </p:nvPr>
        </p:nvSpPr>
        <p:spPr>
          <a:xfrm>
            <a:off x="457200" y="6245225"/>
            <a:ext cx="2133600" cy="476250"/>
          </a:xfrm>
        </p:spPr>
        <p:txBody>
          <a:bodyPr/>
          <a:lstStyle>
            <a:lvl1pPr>
              <a:defRPr/>
            </a:lvl1pPr>
          </a:lstStyle>
          <a:p>
            <a:endParaRPr lang="en-GB"/>
          </a:p>
        </p:txBody>
      </p:sp>
      <p:sp>
        <p:nvSpPr>
          <p:cNvPr id="5" name="Symbol zastępczy stopki 4"/>
          <p:cNvSpPr>
            <a:spLocks noGrp="1"/>
          </p:cNvSpPr>
          <p:nvPr>
            <p:ph type="ftr" sz="quarter" idx="11"/>
          </p:nvPr>
        </p:nvSpPr>
        <p:spPr>
          <a:xfrm>
            <a:off x="3124200" y="6245225"/>
            <a:ext cx="2895600" cy="476250"/>
          </a:xfrm>
        </p:spPr>
        <p:txBody>
          <a:bodyPr/>
          <a:lstStyle>
            <a:lvl1pPr>
              <a:defRPr/>
            </a:lvl1pPr>
          </a:lstStyle>
          <a:p>
            <a:endParaRPr lang="en-GB"/>
          </a:p>
        </p:txBody>
      </p:sp>
    </p:spTree>
    <p:extLst>
      <p:ext uri="{BB962C8B-B14F-4D97-AF65-F5344CB8AC3E}">
        <p14:creationId xmlns:p14="http://schemas.microsoft.com/office/powerpoint/2010/main" val="1282183781"/>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cSld name="Tytuł i wykres">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143000"/>
          </a:xfrm>
        </p:spPr>
        <p:txBody>
          <a:bodyPr/>
          <a:lstStyle/>
          <a:p>
            <a:r>
              <a:rPr lang="pl-PL"/>
              <a:t>Kliknij, aby edytować styl</a:t>
            </a:r>
          </a:p>
        </p:txBody>
      </p:sp>
      <p:sp>
        <p:nvSpPr>
          <p:cNvPr id="3" name="Symbol zastępczy wykresu 2"/>
          <p:cNvSpPr>
            <a:spLocks noGrp="1"/>
          </p:cNvSpPr>
          <p:nvPr>
            <p:ph type="chart" idx="1"/>
          </p:nvPr>
        </p:nvSpPr>
        <p:spPr>
          <a:xfrm>
            <a:off x="457200" y="1066800"/>
            <a:ext cx="8229600" cy="4349750"/>
          </a:xfrm>
        </p:spPr>
        <p:txBody>
          <a:bodyPr/>
          <a:lstStyle/>
          <a:p>
            <a:endParaRPr lang="pl-PL"/>
          </a:p>
        </p:txBody>
      </p:sp>
      <p:sp>
        <p:nvSpPr>
          <p:cNvPr id="4" name="Symbol zastępczy daty 3"/>
          <p:cNvSpPr>
            <a:spLocks noGrp="1"/>
          </p:cNvSpPr>
          <p:nvPr>
            <p:ph type="dt" sz="half" idx="10"/>
          </p:nvPr>
        </p:nvSpPr>
        <p:spPr>
          <a:xfrm>
            <a:off x="457200" y="6245225"/>
            <a:ext cx="2133600" cy="476250"/>
          </a:xfrm>
        </p:spPr>
        <p:txBody>
          <a:bodyPr/>
          <a:lstStyle>
            <a:lvl1pPr>
              <a:defRPr/>
            </a:lvl1pPr>
          </a:lstStyle>
          <a:p>
            <a:endParaRPr lang="en-GB"/>
          </a:p>
        </p:txBody>
      </p:sp>
      <p:sp>
        <p:nvSpPr>
          <p:cNvPr id="5" name="Symbol zastępczy stopki 4"/>
          <p:cNvSpPr>
            <a:spLocks noGrp="1"/>
          </p:cNvSpPr>
          <p:nvPr>
            <p:ph type="ftr" sz="quarter" idx="11"/>
          </p:nvPr>
        </p:nvSpPr>
        <p:spPr>
          <a:xfrm>
            <a:off x="3124200" y="6245225"/>
            <a:ext cx="2895600" cy="476250"/>
          </a:xfrm>
        </p:spPr>
        <p:txBody>
          <a:bodyPr/>
          <a:lstStyle>
            <a:lvl1pPr>
              <a:defRPr/>
            </a:lvl1pPr>
          </a:lstStyle>
          <a:p>
            <a:endParaRPr lang="en-GB"/>
          </a:p>
        </p:txBody>
      </p:sp>
    </p:spTree>
    <p:extLst>
      <p:ext uri="{BB962C8B-B14F-4D97-AF65-F5344CB8AC3E}">
        <p14:creationId xmlns:p14="http://schemas.microsoft.com/office/powerpoint/2010/main" val="3547918247"/>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AA2DE9F-06EE-471F-A4A9-BA7DC130BF2D}" type="datetimeFigureOut">
              <a:rPr lang="pl-PL" smtClean="0">
                <a:solidFill>
                  <a:srgbClr val="DFE6D0"/>
                </a:solidFill>
              </a:rPr>
              <a:pPr/>
              <a:t>16.11.2020</a:t>
            </a:fld>
            <a:endParaRPr lang="pl-PL">
              <a:solidFill>
                <a:srgbClr val="DFE6D0"/>
              </a:solidFill>
            </a:endParaRPr>
          </a:p>
        </p:txBody>
      </p:sp>
      <p:sp>
        <p:nvSpPr>
          <p:cNvPr id="5" name="Footer Placeholder 4"/>
          <p:cNvSpPr>
            <a:spLocks noGrp="1"/>
          </p:cNvSpPr>
          <p:nvPr>
            <p:ph type="ftr" sz="quarter" idx="11"/>
          </p:nvPr>
        </p:nvSpPr>
        <p:spPr/>
        <p:txBody>
          <a:bodyPr/>
          <a:lstStyle/>
          <a:p>
            <a:endParaRPr lang="pl-PL">
              <a:solidFill>
                <a:srgbClr val="DFE6D0"/>
              </a:solidFill>
            </a:endParaRPr>
          </a:p>
        </p:txBody>
      </p:sp>
      <p:sp>
        <p:nvSpPr>
          <p:cNvPr id="6" name="Slide Number Placeholder 5"/>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pl-PL"/>
              <a:t>Kliknij, aby edytować styl</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Tree>
    <p:extLst>
      <p:ext uri="{BB962C8B-B14F-4D97-AF65-F5344CB8AC3E}">
        <p14:creationId xmlns:p14="http://schemas.microsoft.com/office/powerpoint/2010/main" val="2142752689"/>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AA2DE9F-06EE-471F-A4A9-BA7DC130BF2D}" type="datetimeFigureOut">
              <a:rPr lang="pl-PL" smtClean="0">
                <a:solidFill>
                  <a:srgbClr val="DFE6D0"/>
                </a:solidFill>
              </a:rPr>
              <a:pPr/>
              <a:t>16.11.2020</a:t>
            </a:fld>
            <a:endParaRPr lang="pl-PL">
              <a:solidFill>
                <a:srgbClr val="DFE6D0"/>
              </a:solidFill>
            </a:endParaRPr>
          </a:p>
        </p:txBody>
      </p:sp>
      <p:sp>
        <p:nvSpPr>
          <p:cNvPr id="5" name="Footer Placeholder 4"/>
          <p:cNvSpPr>
            <a:spLocks noGrp="1"/>
          </p:cNvSpPr>
          <p:nvPr>
            <p:ph type="ftr" sz="quarter" idx="11"/>
          </p:nvPr>
        </p:nvSpPr>
        <p:spPr/>
        <p:txBody>
          <a:bodyPr/>
          <a:lstStyle/>
          <a:p>
            <a:endParaRPr lang="pl-PL">
              <a:solidFill>
                <a:srgbClr val="DFE6D0"/>
              </a:solidFill>
            </a:endParaRPr>
          </a:p>
        </p:txBody>
      </p:sp>
      <p:sp>
        <p:nvSpPr>
          <p:cNvPr id="6" name="Slide Number Placeholder 5"/>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2159776801"/>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95" name="Title 94"/>
          <p:cNvSpPr>
            <a:spLocks noGrp="1"/>
          </p:cNvSpPr>
          <p:nvPr>
            <p:ph type="title"/>
          </p:nvPr>
        </p:nvSpPr>
        <p:spPr>
          <a:xfrm>
            <a:off x="457200" y="4463568"/>
            <a:ext cx="8305800" cy="1143000"/>
          </a:xfrm>
        </p:spPr>
        <p:txBody>
          <a:bodyPr/>
          <a:lstStyle/>
          <a:p>
            <a:r>
              <a:rPr lang="pl-PL"/>
              <a:t>Kliknij, aby edytować styl</a:t>
            </a:r>
            <a:endParaRPr lang="en-US"/>
          </a:p>
        </p:txBody>
      </p:sp>
      <p:sp>
        <p:nvSpPr>
          <p:cNvPr id="2" name="Date Placeholder 1"/>
          <p:cNvSpPr>
            <a:spLocks noGrp="1"/>
          </p:cNvSpPr>
          <p:nvPr>
            <p:ph type="dt" sz="half" idx="10"/>
          </p:nvPr>
        </p:nvSpPr>
        <p:spPr/>
        <p:txBody>
          <a:bodyPr/>
          <a:lstStyle/>
          <a:p>
            <a:fld id="{1AA2DE9F-06EE-471F-A4A9-BA7DC130BF2D}" type="datetimeFigureOut">
              <a:rPr lang="pl-PL" smtClean="0">
                <a:solidFill>
                  <a:srgbClr val="1D3641"/>
                </a:solidFill>
              </a:rPr>
              <a:pPr/>
              <a:t>16.11.2020</a:t>
            </a:fld>
            <a:endParaRPr lang="pl-PL">
              <a:solidFill>
                <a:srgbClr val="1D3641"/>
              </a:solidFill>
            </a:endParaRPr>
          </a:p>
        </p:txBody>
      </p:sp>
      <p:sp>
        <p:nvSpPr>
          <p:cNvPr id="91" name="Footer Placeholder 90"/>
          <p:cNvSpPr>
            <a:spLocks noGrp="1"/>
          </p:cNvSpPr>
          <p:nvPr>
            <p:ph type="ftr" sz="quarter" idx="11"/>
          </p:nvPr>
        </p:nvSpPr>
        <p:spPr/>
        <p:txBody>
          <a:bodyPr/>
          <a:lstStyle/>
          <a:p>
            <a:endParaRPr lang="pl-PL">
              <a:solidFill>
                <a:srgbClr val="1D3641"/>
              </a:solidFill>
            </a:endParaRPr>
          </a:p>
        </p:txBody>
      </p:sp>
      <p:sp>
        <p:nvSpPr>
          <p:cNvPr id="92" name="Slide Number Placeholder 91"/>
          <p:cNvSpPr>
            <a:spLocks noGrp="1"/>
          </p:cNvSpPr>
          <p:nvPr>
            <p:ph type="sldNum" sz="quarter" idx="12"/>
          </p:nvPr>
        </p:nvSpPr>
        <p:spPr/>
        <p:txBody>
          <a:bodyPr/>
          <a:lstStyle/>
          <a:p>
            <a:fld id="{BBB1BEDB-A975-4B69-ACE3-F998DE11A279}" type="slidenum">
              <a:rPr lang="pl-PL" smtClean="0">
                <a:solidFill>
                  <a:srgbClr val="1D3641"/>
                </a:solidFill>
              </a:rPr>
              <a:pPr/>
              <a:t>‹#›</a:t>
            </a:fld>
            <a:endParaRPr lang="pl-PL">
              <a:solidFill>
                <a:srgbClr val="1D3641"/>
              </a:solidFill>
            </a:endParaRPr>
          </a:p>
        </p:txBody>
      </p:sp>
    </p:spTree>
    <p:extLst>
      <p:ext uri="{BB962C8B-B14F-4D97-AF65-F5344CB8AC3E}">
        <p14:creationId xmlns:p14="http://schemas.microsoft.com/office/powerpoint/2010/main" val="891128191"/>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p:cNvSpPr>
            <a:spLocks noGrp="1"/>
          </p:cNvSpPr>
          <p:nvPr>
            <p:ph type="dt" sz="half" idx="10"/>
          </p:nvPr>
        </p:nvSpPr>
        <p:spPr/>
        <p:txBody>
          <a:bodyPr/>
          <a:lstStyle/>
          <a:p>
            <a:fld id="{1AA2DE9F-06EE-471F-A4A9-BA7DC130BF2D}" type="datetimeFigureOut">
              <a:rPr lang="pl-PL" smtClean="0">
                <a:solidFill>
                  <a:srgbClr val="DFE6D0"/>
                </a:solidFill>
              </a:rPr>
              <a:pPr/>
              <a:t>16.11.2020</a:t>
            </a:fld>
            <a:endParaRPr lang="pl-PL">
              <a:solidFill>
                <a:srgbClr val="DFE6D0"/>
              </a:solidFill>
            </a:endParaRPr>
          </a:p>
        </p:txBody>
      </p:sp>
      <p:sp>
        <p:nvSpPr>
          <p:cNvPr id="6" name="Footer Placeholder 5"/>
          <p:cNvSpPr>
            <a:spLocks noGrp="1"/>
          </p:cNvSpPr>
          <p:nvPr>
            <p:ph type="ftr" sz="quarter" idx="11"/>
          </p:nvPr>
        </p:nvSpPr>
        <p:spPr/>
        <p:txBody>
          <a:bodyPr/>
          <a:lstStyle/>
          <a:p>
            <a:endParaRPr lang="pl-PL">
              <a:solidFill>
                <a:srgbClr val="DFE6D0"/>
              </a:solidFill>
            </a:endParaRPr>
          </a:p>
        </p:txBody>
      </p:sp>
      <p:sp>
        <p:nvSpPr>
          <p:cNvPr id="7" name="Slide Number Placeholder 6"/>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3858927444"/>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1AA2DE9F-06EE-471F-A4A9-BA7DC130BF2D}" type="datetimeFigureOut">
              <a:rPr lang="pl-PL" smtClean="0">
                <a:solidFill>
                  <a:srgbClr val="DFE6D0"/>
                </a:solidFill>
              </a:rPr>
              <a:pPr/>
              <a:t>16.11.2020</a:t>
            </a:fld>
            <a:endParaRPr lang="pl-PL">
              <a:solidFill>
                <a:srgbClr val="DFE6D0"/>
              </a:solidFill>
            </a:endParaRPr>
          </a:p>
        </p:txBody>
      </p:sp>
      <p:sp>
        <p:nvSpPr>
          <p:cNvPr id="8" name="Footer Placeholder 7"/>
          <p:cNvSpPr>
            <a:spLocks noGrp="1"/>
          </p:cNvSpPr>
          <p:nvPr>
            <p:ph type="ftr" sz="quarter" idx="11"/>
          </p:nvPr>
        </p:nvSpPr>
        <p:spPr/>
        <p:txBody>
          <a:bodyPr/>
          <a:lstStyle/>
          <a:p>
            <a:endParaRPr lang="pl-PL">
              <a:solidFill>
                <a:srgbClr val="DFE6D0"/>
              </a:solidFill>
            </a:endParaRPr>
          </a:p>
        </p:txBody>
      </p:sp>
      <p:sp>
        <p:nvSpPr>
          <p:cNvPr id="9" name="Slide Number Placeholder 8"/>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911242209"/>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1AA2DE9F-06EE-471F-A4A9-BA7DC130BF2D}" type="datetimeFigureOut">
              <a:rPr lang="pl-PL" smtClean="0">
                <a:solidFill>
                  <a:srgbClr val="DFE6D0"/>
                </a:solidFill>
              </a:rPr>
              <a:pPr/>
              <a:t>16.11.2020</a:t>
            </a:fld>
            <a:endParaRPr lang="pl-PL">
              <a:solidFill>
                <a:srgbClr val="DFE6D0"/>
              </a:solidFill>
            </a:endParaRPr>
          </a:p>
        </p:txBody>
      </p:sp>
      <p:sp>
        <p:nvSpPr>
          <p:cNvPr id="4" name="Footer Placeholder 3"/>
          <p:cNvSpPr>
            <a:spLocks noGrp="1"/>
          </p:cNvSpPr>
          <p:nvPr>
            <p:ph type="ftr" sz="quarter" idx="11"/>
          </p:nvPr>
        </p:nvSpPr>
        <p:spPr/>
        <p:txBody>
          <a:bodyPr/>
          <a:lstStyle/>
          <a:p>
            <a:endParaRPr lang="pl-PL">
              <a:solidFill>
                <a:srgbClr val="DFE6D0"/>
              </a:solidFill>
            </a:endParaRPr>
          </a:p>
        </p:txBody>
      </p:sp>
      <p:sp>
        <p:nvSpPr>
          <p:cNvPr id="5" name="Slide Number Placeholder 4"/>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2836108564"/>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pPr/>
              <a:t>16.11.2020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2DE9F-06EE-471F-A4A9-BA7DC130BF2D}" type="datetimeFigureOut">
              <a:rPr lang="pl-PL" smtClean="0">
                <a:solidFill>
                  <a:srgbClr val="DFE6D0"/>
                </a:solidFill>
              </a:rPr>
              <a:pPr/>
              <a:t>16.11.2020</a:t>
            </a:fld>
            <a:endParaRPr lang="pl-PL">
              <a:solidFill>
                <a:srgbClr val="DFE6D0"/>
              </a:solidFill>
            </a:endParaRPr>
          </a:p>
        </p:txBody>
      </p:sp>
      <p:sp>
        <p:nvSpPr>
          <p:cNvPr id="3" name="Footer Placeholder 2"/>
          <p:cNvSpPr>
            <a:spLocks noGrp="1"/>
          </p:cNvSpPr>
          <p:nvPr>
            <p:ph type="ftr" sz="quarter" idx="11"/>
          </p:nvPr>
        </p:nvSpPr>
        <p:spPr/>
        <p:txBody>
          <a:bodyPr/>
          <a:lstStyle/>
          <a:p>
            <a:endParaRPr lang="pl-PL">
              <a:solidFill>
                <a:srgbClr val="DFE6D0"/>
              </a:solidFill>
            </a:endParaRPr>
          </a:p>
        </p:txBody>
      </p:sp>
      <p:sp>
        <p:nvSpPr>
          <p:cNvPr id="4" name="Slide Number Placeholder 3"/>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2221759479"/>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AA2DE9F-06EE-471F-A4A9-BA7DC130BF2D}" type="datetimeFigureOut">
              <a:rPr lang="pl-PL" smtClean="0">
                <a:solidFill>
                  <a:srgbClr val="DFE6D0"/>
                </a:solidFill>
              </a:rPr>
              <a:pPr/>
              <a:t>16.11.2020</a:t>
            </a:fld>
            <a:endParaRPr lang="pl-PL">
              <a:solidFill>
                <a:srgbClr val="DFE6D0"/>
              </a:solidFill>
            </a:endParaRPr>
          </a:p>
        </p:txBody>
      </p:sp>
      <p:sp>
        <p:nvSpPr>
          <p:cNvPr id="6" name="Footer Placeholder 5"/>
          <p:cNvSpPr>
            <a:spLocks noGrp="1"/>
          </p:cNvSpPr>
          <p:nvPr>
            <p:ph type="ftr" sz="quarter" idx="11"/>
          </p:nvPr>
        </p:nvSpPr>
        <p:spPr/>
        <p:txBody>
          <a:bodyPr/>
          <a:lstStyle/>
          <a:p>
            <a:endParaRPr lang="pl-PL">
              <a:solidFill>
                <a:srgbClr val="DFE6D0"/>
              </a:solidFill>
            </a:endParaRPr>
          </a:p>
        </p:txBody>
      </p:sp>
      <p:sp>
        <p:nvSpPr>
          <p:cNvPr id="7" name="Slide Number Placeholder 6"/>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pl-PL"/>
              <a:t>Kliknij, aby edytować styl</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6660064"/>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a:p>
        </p:txBody>
      </p:sp>
      <p:sp>
        <p:nvSpPr>
          <p:cNvPr id="5" name="Date Placeholder 4"/>
          <p:cNvSpPr>
            <a:spLocks noGrp="1"/>
          </p:cNvSpPr>
          <p:nvPr>
            <p:ph type="dt" sz="half" idx="10"/>
          </p:nvPr>
        </p:nvSpPr>
        <p:spPr/>
        <p:txBody>
          <a:bodyPr/>
          <a:lstStyle/>
          <a:p>
            <a:fld id="{1AA2DE9F-06EE-471F-A4A9-BA7DC130BF2D}" type="datetimeFigureOut">
              <a:rPr lang="pl-PL" smtClean="0">
                <a:solidFill>
                  <a:srgbClr val="DFE6D0"/>
                </a:solidFill>
              </a:rPr>
              <a:pPr/>
              <a:t>16.11.2020</a:t>
            </a:fld>
            <a:endParaRPr lang="pl-PL">
              <a:solidFill>
                <a:srgbClr val="DFE6D0"/>
              </a:solidFill>
            </a:endParaRPr>
          </a:p>
        </p:txBody>
      </p:sp>
      <p:sp>
        <p:nvSpPr>
          <p:cNvPr id="6" name="Footer Placeholder 5"/>
          <p:cNvSpPr>
            <a:spLocks noGrp="1"/>
          </p:cNvSpPr>
          <p:nvPr>
            <p:ph type="ftr" sz="quarter" idx="11"/>
          </p:nvPr>
        </p:nvSpPr>
        <p:spPr/>
        <p:txBody>
          <a:bodyPr/>
          <a:lstStyle/>
          <a:p>
            <a:endParaRPr lang="pl-PL">
              <a:solidFill>
                <a:srgbClr val="DFE6D0"/>
              </a:solidFill>
            </a:endParaRPr>
          </a:p>
        </p:txBody>
      </p:sp>
      <p:sp>
        <p:nvSpPr>
          <p:cNvPr id="7" name="Slide Number Placeholder 6"/>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pl-PL"/>
              <a:t>Kliknij, aby edytować styl</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4258376363"/>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AA2DE9F-06EE-471F-A4A9-BA7DC130BF2D}" type="datetimeFigureOut">
              <a:rPr lang="pl-PL" smtClean="0">
                <a:solidFill>
                  <a:srgbClr val="DFE6D0"/>
                </a:solidFill>
              </a:rPr>
              <a:pPr/>
              <a:t>16.11.2020</a:t>
            </a:fld>
            <a:endParaRPr lang="pl-PL">
              <a:solidFill>
                <a:srgbClr val="DFE6D0"/>
              </a:solidFill>
            </a:endParaRPr>
          </a:p>
        </p:txBody>
      </p:sp>
      <p:sp>
        <p:nvSpPr>
          <p:cNvPr id="5" name="Footer Placeholder 4"/>
          <p:cNvSpPr>
            <a:spLocks noGrp="1"/>
          </p:cNvSpPr>
          <p:nvPr>
            <p:ph type="ftr" sz="quarter" idx="11"/>
          </p:nvPr>
        </p:nvSpPr>
        <p:spPr/>
        <p:txBody>
          <a:bodyPr/>
          <a:lstStyle/>
          <a:p>
            <a:endParaRPr lang="pl-PL">
              <a:solidFill>
                <a:srgbClr val="DFE6D0"/>
              </a:solidFill>
            </a:endParaRPr>
          </a:p>
        </p:txBody>
      </p:sp>
      <p:sp>
        <p:nvSpPr>
          <p:cNvPr id="6" name="Slide Number Placeholder 5"/>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2964001854"/>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a:t>Kliknij, aby edytować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AA2DE9F-06EE-471F-A4A9-BA7DC130BF2D}" type="datetimeFigureOut">
              <a:rPr lang="pl-PL" smtClean="0">
                <a:solidFill>
                  <a:srgbClr val="DFE6D0"/>
                </a:solidFill>
              </a:rPr>
              <a:pPr/>
              <a:t>16.11.2020</a:t>
            </a:fld>
            <a:endParaRPr lang="pl-PL">
              <a:solidFill>
                <a:srgbClr val="DFE6D0"/>
              </a:solidFill>
            </a:endParaRPr>
          </a:p>
        </p:txBody>
      </p:sp>
      <p:sp>
        <p:nvSpPr>
          <p:cNvPr id="5" name="Footer Placeholder 4"/>
          <p:cNvSpPr>
            <a:spLocks noGrp="1"/>
          </p:cNvSpPr>
          <p:nvPr>
            <p:ph type="ftr" sz="quarter" idx="11"/>
          </p:nvPr>
        </p:nvSpPr>
        <p:spPr/>
        <p:txBody>
          <a:bodyPr/>
          <a:lstStyle/>
          <a:p>
            <a:endParaRPr lang="pl-PL">
              <a:solidFill>
                <a:srgbClr val="DFE6D0"/>
              </a:solidFill>
            </a:endParaRPr>
          </a:p>
        </p:txBody>
      </p:sp>
      <p:sp>
        <p:nvSpPr>
          <p:cNvPr id="6" name="Slide Number Placeholder 5"/>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1739875917"/>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371600"/>
          </a:xfrm>
          <a:noFill/>
          <a:ln>
            <a:noFill/>
          </a:ln>
        </p:spPr>
        <p:txBody>
          <a:bodyPr lIns="182880" tIns="182880" rIns="182880" bIns="182880" anchor="b" anchorCtr="0"/>
          <a:lstStyle>
            <a:lvl1pPr algn="l">
              <a:defRPr/>
            </a:lvl1pPr>
          </a:lstStyle>
          <a:p>
            <a:r>
              <a:rPr lang="pl-PL"/>
              <a:t>Kliknij, aby edytować styl</a:t>
            </a:r>
            <a:endParaRPr/>
          </a:p>
        </p:txBody>
      </p:sp>
      <p:sp>
        <p:nvSpPr>
          <p:cNvPr id="3" name="Subtitle 2"/>
          <p:cNvSpPr>
            <a:spLocks noGrp="1"/>
          </p:cNvSpPr>
          <p:nvPr>
            <p:ph type="subTitle" idx="1"/>
          </p:nvPr>
        </p:nvSpPr>
        <p:spPr>
          <a:xfrm>
            <a:off x="685800" y="3657600"/>
            <a:ext cx="7772400" cy="1371600"/>
          </a:xfrm>
          <a:noFill/>
          <a:ln>
            <a:noFill/>
          </a:ln>
          <a:effectLst>
            <a:innerShdw blurRad="114300">
              <a:schemeClr val="tx1"/>
            </a:innerShdw>
          </a:effectLst>
          <a:scene3d>
            <a:camera prst="orthographicFront"/>
            <a:lightRig rig="threePt" dir="t"/>
          </a:scene3d>
          <a:sp3d>
            <a:bevelT w="12700" h="50800" prst="softRound"/>
          </a:sp3d>
        </p:spPr>
        <p:txBody>
          <a:bodyPr lIns="182880" tIns="182880" rIns="182880" bIns="18288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a:p>
        </p:txBody>
      </p:sp>
      <p:sp>
        <p:nvSpPr>
          <p:cNvPr id="4" name="Date Placeholder 3"/>
          <p:cNvSpPr>
            <a:spLocks noGrp="1"/>
          </p:cNvSpPr>
          <p:nvPr>
            <p:ph type="dt" sz="half" idx="10"/>
          </p:nvPr>
        </p:nvSpPr>
        <p:spPr>
          <a:xfrm>
            <a:off x="685800" y="6508750"/>
            <a:ext cx="2133600" cy="273050"/>
          </a:xfrm>
        </p:spPr>
        <p:txBody>
          <a:bodyPr/>
          <a:lstStyle/>
          <a:p>
            <a:fld id="{5DC80E09-BBC2-4412-830F-244711E25100}" type="datetimeFigureOut">
              <a:rPr lang="pl-PL" smtClean="0">
                <a:solidFill>
                  <a:srgbClr val="E0EDF8"/>
                </a:solidFill>
              </a:rPr>
              <a:pPr/>
              <a:t>16.11.2020</a:t>
            </a:fld>
            <a:endParaRPr lang="pl-PL">
              <a:solidFill>
                <a:srgbClr val="E0EDF8"/>
              </a:solidFill>
            </a:endParaRPr>
          </a:p>
        </p:txBody>
      </p:sp>
      <p:sp>
        <p:nvSpPr>
          <p:cNvPr id="5" name="Footer Placeholder 4"/>
          <p:cNvSpPr>
            <a:spLocks noGrp="1"/>
          </p:cNvSpPr>
          <p:nvPr>
            <p:ph type="ftr" sz="quarter" idx="11"/>
          </p:nvPr>
        </p:nvSpPr>
        <p:spPr>
          <a:xfrm>
            <a:off x="3125724" y="6508750"/>
            <a:ext cx="2895600" cy="273050"/>
          </a:xfrm>
        </p:spPr>
        <p:txBody>
          <a:bodyPr/>
          <a:lstStyle/>
          <a:p>
            <a:endParaRPr lang="pl-PL">
              <a:solidFill>
                <a:srgbClr val="E0EDF8"/>
              </a:solidFill>
            </a:endParaRPr>
          </a:p>
        </p:txBody>
      </p:sp>
      <p:sp>
        <p:nvSpPr>
          <p:cNvPr id="6" name="Slide Number Placeholder 5"/>
          <p:cNvSpPr>
            <a:spLocks noGrp="1"/>
          </p:cNvSpPr>
          <p:nvPr>
            <p:ph type="sldNum" sz="quarter" idx="12"/>
          </p:nvPr>
        </p:nvSpPr>
        <p:spPr>
          <a:xfrm>
            <a:off x="6327648" y="6508750"/>
            <a:ext cx="2130552" cy="273050"/>
          </a:xfrm>
        </p:spPr>
        <p:txBody>
          <a:bodyPr/>
          <a:lstStyle/>
          <a:p>
            <a:fld id="{27805696-DEA6-4F92-8264-BBA21E1DBAB7}" type="slidenum">
              <a:rPr lang="pl-PL" smtClean="0">
                <a:solidFill>
                  <a:srgbClr val="E0EDF8"/>
                </a:solidFill>
              </a:rPr>
              <a:pPr/>
              <a:t>‹#›</a:t>
            </a:fld>
            <a:endParaRPr lang="pl-PL">
              <a:solidFill>
                <a:srgbClr val="E0EDF8"/>
              </a:solidFill>
            </a:endParaRPr>
          </a:p>
        </p:txBody>
      </p:sp>
      <p:cxnSp>
        <p:nvCxnSpPr>
          <p:cNvPr id="32" name="Straight Connector 31"/>
          <p:cNvCxnSpPr/>
          <p:nvPr/>
        </p:nvCxnSpPr>
        <p:spPr>
          <a:xfrm>
            <a:off x="0" y="3579019"/>
            <a:ext cx="91440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22"/>
          <p:cNvGrpSpPr/>
          <p:nvPr/>
        </p:nvGrpSpPr>
        <p:grpSpPr>
          <a:xfrm rot="5400000">
            <a:off x="4535424" y="2249423"/>
            <a:ext cx="91440" cy="9125712"/>
            <a:chOff x="0" y="0"/>
            <a:chExt cx="274320" cy="6858000"/>
          </a:xfrm>
        </p:grpSpPr>
        <p:sp>
          <p:nvSpPr>
            <p:cNvPr id="9" name="Rectangle 8"/>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3" name="Rectangle 12"/>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4" name="Rectangle 13"/>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Rectangle 14"/>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6" name="Rectangle 15"/>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extLst>
      <p:ext uri="{BB962C8B-B14F-4D97-AF65-F5344CB8AC3E}">
        <p14:creationId xmlns:p14="http://schemas.microsoft.com/office/powerpoint/2010/main" val="3010015349"/>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Date Placeholder 3"/>
          <p:cNvSpPr>
            <a:spLocks noGrp="1"/>
          </p:cNvSpPr>
          <p:nvPr>
            <p:ph type="dt" sz="half" idx="10"/>
          </p:nvPr>
        </p:nvSpPr>
        <p:spPr/>
        <p:txBody>
          <a:bodyPr/>
          <a:lstStyle/>
          <a:p>
            <a:fld id="{5DC80E09-BBC2-4412-830F-244711E25100}" type="datetimeFigureOut">
              <a:rPr lang="pl-PL" smtClean="0">
                <a:solidFill>
                  <a:srgbClr val="E0EDF8"/>
                </a:solidFill>
              </a:rPr>
              <a:pPr/>
              <a:t>16.11.2020</a:t>
            </a:fld>
            <a:endParaRPr lang="pl-PL">
              <a:solidFill>
                <a:srgbClr val="E0EDF8"/>
              </a:solidFill>
            </a:endParaRPr>
          </a:p>
        </p:txBody>
      </p:sp>
      <p:sp>
        <p:nvSpPr>
          <p:cNvPr id="5" name="Footer Placeholder 4"/>
          <p:cNvSpPr>
            <a:spLocks noGrp="1"/>
          </p:cNvSpPr>
          <p:nvPr>
            <p:ph type="ftr" sz="quarter" idx="11"/>
          </p:nvPr>
        </p:nvSpPr>
        <p:spPr/>
        <p:txBody>
          <a:bodyPr/>
          <a:lstStyle/>
          <a:p>
            <a:endParaRPr lang="pl-PL">
              <a:solidFill>
                <a:srgbClr val="E0EDF8"/>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spTree>
    <p:extLst>
      <p:ext uri="{BB962C8B-B14F-4D97-AF65-F5344CB8AC3E}">
        <p14:creationId xmlns:p14="http://schemas.microsoft.com/office/powerpoint/2010/main" val="2391703817"/>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37621" y="2981324"/>
            <a:ext cx="7168179" cy="1371600"/>
          </a:xfrm>
        </p:spPr>
        <p:txBody>
          <a:bodyPr lIns="182880" rIns="182880" anchor="b" anchorCtr="0"/>
          <a:lstStyle>
            <a:lvl1pPr marL="0" indent="0" algn="l">
              <a:defRPr sz="4000" b="0" cap="none" baseline="0"/>
            </a:lvl1pPr>
          </a:lstStyle>
          <a:p>
            <a:r>
              <a:rPr lang="pl-PL"/>
              <a:t>Kliknij, aby edytować styl</a:t>
            </a:r>
            <a:endParaRPr/>
          </a:p>
        </p:txBody>
      </p:sp>
      <p:sp>
        <p:nvSpPr>
          <p:cNvPr id="3" name="Text Placeholder 2"/>
          <p:cNvSpPr>
            <a:spLocks noGrp="1"/>
          </p:cNvSpPr>
          <p:nvPr>
            <p:ph type="body" idx="1"/>
          </p:nvPr>
        </p:nvSpPr>
        <p:spPr>
          <a:xfrm>
            <a:off x="1137620" y="4519613"/>
            <a:ext cx="7168179" cy="1371600"/>
          </a:xfrm>
          <a:noFill/>
          <a:ln>
            <a:noFill/>
          </a:ln>
          <a:effectLst>
            <a:innerShdw blurRad="114300">
              <a:schemeClr val="tx1"/>
            </a:innerShdw>
          </a:effectLst>
          <a:scene3d>
            <a:camera prst="orthographicFront"/>
            <a:lightRig rig="threePt" dir="t"/>
          </a:scene3d>
          <a:sp3d>
            <a:bevelT w="12700" h="50800" prst="softRound"/>
          </a:sp3d>
        </p:spPr>
        <p:txBody>
          <a:bodyPr lIns="182880" rIns="182880" anchor="t" anchorCtr="0"/>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DC80E09-BBC2-4412-830F-244711E25100}" type="datetimeFigureOut">
              <a:rPr lang="pl-PL" smtClean="0">
                <a:solidFill>
                  <a:srgbClr val="E0EDF8"/>
                </a:solidFill>
              </a:rPr>
              <a:pPr/>
              <a:t>16.11.2020</a:t>
            </a:fld>
            <a:endParaRPr lang="pl-PL">
              <a:solidFill>
                <a:srgbClr val="E0EDF8"/>
              </a:solidFill>
            </a:endParaRPr>
          </a:p>
        </p:txBody>
      </p:sp>
      <p:sp>
        <p:nvSpPr>
          <p:cNvPr id="5" name="Footer Placeholder 4"/>
          <p:cNvSpPr>
            <a:spLocks noGrp="1"/>
          </p:cNvSpPr>
          <p:nvPr>
            <p:ph type="ftr" sz="quarter" idx="11"/>
          </p:nvPr>
        </p:nvSpPr>
        <p:spPr/>
        <p:txBody>
          <a:bodyPr/>
          <a:lstStyle/>
          <a:p>
            <a:endParaRPr lang="pl-PL">
              <a:solidFill>
                <a:srgbClr val="E0EDF8"/>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cxnSp>
        <p:nvCxnSpPr>
          <p:cNvPr id="7" name="Straight Connector 6"/>
          <p:cNvCxnSpPr/>
          <p:nvPr/>
        </p:nvCxnSpPr>
        <p:spPr>
          <a:xfrm>
            <a:off x="1322294" y="4419600"/>
            <a:ext cx="73152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46212"/>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a:p>
        </p:txBody>
      </p:sp>
      <p:sp>
        <p:nvSpPr>
          <p:cNvPr id="3" name="Content Placeholder 2"/>
          <p:cNvSpPr>
            <a:spLocks noGrp="1"/>
          </p:cNvSpPr>
          <p:nvPr>
            <p:ph sz="half" idx="1"/>
          </p:nvPr>
        </p:nvSpPr>
        <p:spPr>
          <a:xfrm>
            <a:off x="1402080" y="1828799"/>
            <a:ext cx="3246120" cy="411480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Content Placeholder 3"/>
          <p:cNvSpPr>
            <a:spLocks noGrp="1"/>
          </p:cNvSpPr>
          <p:nvPr>
            <p:ph sz="half" idx="2"/>
          </p:nvPr>
        </p:nvSpPr>
        <p:spPr>
          <a:xfrm>
            <a:off x="5225527" y="1828799"/>
            <a:ext cx="3246120" cy="411480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5" name="Date Placeholder 4"/>
          <p:cNvSpPr>
            <a:spLocks noGrp="1"/>
          </p:cNvSpPr>
          <p:nvPr>
            <p:ph type="dt" sz="half" idx="10"/>
          </p:nvPr>
        </p:nvSpPr>
        <p:spPr/>
        <p:txBody>
          <a:bodyPr/>
          <a:lstStyle/>
          <a:p>
            <a:fld id="{5DC80E09-BBC2-4412-830F-244711E25100}" type="datetimeFigureOut">
              <a:rPr lang="pl-PL" smtClean="0">
                <a:solidFill>
                  <a:srgbClr val="E0EDF8"/>
                </a:solidFill>
              </a:rPr>
              <a:pPr/>
              <a:t>16.11.2020</a:t>
            </a:fld>
            <a:endParaRPr lang="pl-PL">
              <a:solidFill>
                <a:srgbClr val="E0EDF8"/>
              </a:solidFill>
            </a:endParaRPr>
          </a:p>
        </p:txBody>
      </p:sp>
      <p:sp>
        <p:nvSpPr>
          <p:cNvPr id="6" name="Footer Placeholder 5"/>
          <p:cNvSpPr>
            <a:spLocks noGrp="1"/>
          </p:cNvSpPr>
          <p:nvPr>
            <p:ph type="ftr" sz="quarter" idx="11"/>
          </p:nvPr>
        </p:nvSpPr>
        <p:spPr/>
        <p:txBody>
          <a:bodyPr/>
          <a:lstStyle/>
          <a:p>
            <a:endParaRPr lang="pl-PL">
              <a:solidFill>
                <a:srgbClr val="E0EDF8"/>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spTree>
    <p:extLst>
      <p:ext uri="{BB962C8B-B14F-4D97-AF65-F5344CB8AC3E}">
        <p14:creationId xmlns:p14="http://schemas.microsoft.com/office/powerpoint/2010/main" val="2863278664"/>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a:p>
        </p:txBody>
      </p:sp>
      <p:sp>
        <p:nvSpPr>
          <p:cNvPr id="3" name="Text Placeholder 2"/>
          <p:cNvSpPr>
            <a:spLocks noGrp="1"/>
          </p:cNvSpPr>
          <p:nvPr>
            <p:ph type="body" idx="1"/>
          </p:nvPr>
        </p:nvSpPr>
        <p:spPr>
          <a:xfrm>
            <a:off x="1295400" y="1659685"/>
            <a:ext cx="3429000" cy="639762"/>
          </a:xfrm>
        </p:spPr>
        <p:txBody>
          <a:bodyPr anchor="ctr" anchorCtr="0">
            <a:no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386840" y="2438399"/>
            <a:ext cx="3246120" cy="350520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5" name="Text Placeholder 4"/>
          <p:cNvSpPr>
            <a:spLocks noGrp="1"/>
          </p:cNvSpPr>
          <p:nvPr>
            <p:ph type="body" sz="quarter" idx="3"/>
          </p:nvPr>
        </p:nvSpPr>
        <p:spPr>
          <a:xfrm>
            <a:off x="5132294" y="1659685"/>
            <a:ext cx="3429000" cy="639762"/>
          </a:xfrm>
        </p:spPr>
        <p:txBody>
          <a:bodyPr anchor="ctr" anchorCtr="0">
            <a:no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223734" y="2438399"/>
            <a:ext cx="3246120" cy="350520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7" name="Date Placeholder 6"/>
          <p:cNvSpPr>
            <a:spLocks noGrp="1"/>
          </p:cNvSpPr>
          <p:nvPr>
            <p:ph type="dt" sz="half" idx="10"/>
          </p:nvPr>
        </p:nvSpPr>
        <p:spPr/>
        <p:txBody>
          <a:bodyPr/>
          <a:lstStyle/>
          <a:p>
            <a:fld id="{5DC80E09-BBC2-4412-830F-244711E25100}" type="datetimeFigureOut">
              <a:rPr lang="pl-PL" smtClean="0">
                <a:solidFill>
                  <a:srgbClr val="E0EDF8"/>
                </a:solidFill>
              </a:rPr>
              <a:pPr/>
              <a:t>16.11.2020</a:t>
            </a:fld>
            <a:endParaRPr lang="pl-PL">
              <a:solidFill>
                <a:srgbClr val="E0EDF8"/>
              </a:solidFill>
            </a:endParaRPr>
          </a:p>
        </p:txBody>
      </p:sp>
      <p:sp>
        <p:nvSpPr>
          <p:cNvPr id="8" name="Footer Placeholder 7"/>
          <p:cNvSpPr>
            <a:spLocks noGrp="1"/>
          </p:cNvSpPr>
          <p:nvPr>
            <p:ph type="ftr" sz="quarter" idx="11"/>
          </p:nvPr>
        </p:nvSpPr>
        <p:spPr/>
        <p:txBody>
          <a:bodyPr/>
          <a:lstStyle/>
          <a:p>
            <a:endParaRPr lang="pl-PL">
              <a:solidFill>
                <a:srgbClr val="E0EDF8"/>
              </a:solidFill>
            </a:endParaRPr>
          </a:p>
        </p:txBody>
      </p:sp>
      <p:sp>
        <p:nvSpPr>
          <p:cNvPr id="9" name="Slide Number Placeholder 8"/>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cxnSp>
        <p:nvCxnSpPr>
          <p:cNvPr id="10" name="Straight Connector 9"/>
          <p:cNvCxnSpPr/>
          <p:nvPr/>
        </p:nvCxnSpPr>
        <p:spPr>
          <a:xfrm>
            <a:off x="1295400" y="2299447"/>
            <a:ext cx="72390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915386"/>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pl-PL"/>
              <a:t>Kliknij, aby edytować styl</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FD17FA3B-C404-4317-B0BC-953931111309}" type="datetimeFigureOut">
              <a:rPr lang="pl-PL" smtClean="0"/>
              <a:pPr/>
              <a:t>16.11.2020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a:p>
        </p:txBody>
      </p:sp>
      <p:sp>
        <p:nvSpPr>
          <p:cNvPr id="3" name="Date Placeholder 2"/>
          <p:cNvSpPr>
            <a:spLocks noGrp="1"/>
          </p:cNvSpPr>
          <p:nvPr>
            <p:ph type="dt" sz="half" idx="10"/>
          </p:nvPr>
        </p:nvSpPr>
        <p:spPr/>
        <p:txBody>
          <a:bodyPr/>
          <a:lstStyle/>
          <a:p>
            <a:fld id="{5DC80E09-BBC2-4412-830F-244711E25100}" type="datetimeFigureOut">
              <a:rPr lang="pl-PL" smtClean="0">
                <a:solidFill>
                  <a:srgbClr val="E0EDF8"/>
                </a:solidFill>
              </a:rPr>
              <a:pPr/>
              <a:t>16.11.2020</a:t>
            </a:fld>
            <a:endParaRPr lang="pl-PL">
              <a:solidFill>
                <a:srgbClr val="E0EDF8"/>
              </a:solidFill>
            </a:endParaRPr>
          </a:p>
        </p:txBody>
      </p:sp>
      <p:sp>
        <p:nvSpPr>
          <p:cNvPr id="4" name="Footer Placeholder 3"/>
          <p:cNvSpPr>
            <a:spLocks noGrp="1"/>
          </p:cNvSpPr>
          <p:nvPr>
            <p:ph type="ftr" sz="quarter" idx="11"/>
          </p:nvPr>
        </p:nvSpPr>
        <p:spPr/>
        <p:txBody>
          <a:bodyPr/>
          <a:lstStyle/>
          <a:p>
            <a:endParaRPr lang="pl-PL">
              <a:solidFill>
                <a:srgbClr val="E0EDF8"/>
              </a:solidFill>
            </a:endParaRPr>
          </a:p>
        </p:txBody>
      </p:sp>
      <p:sp>
        <p:nvSpPr>
          <p:cNvPr id="5" name="Slide Number Placeholder 4"/>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grpSp>
        <p:nvGrpSpPr>
          <p:cNvPr id="6" name="Group 22"/>
          <p:cNvGrpSpPr/>
          <p:nvPr/>
        </p:nvGrpSpPr>
        <p:grpSpPr>
          <a:xfrm>
            <a:off x="0" y="0"/>
            <a:ext cx="182880" cy="6858000"/>
            <a:chOff x="0" y="0"/>
            <a:chExt cx="274320" cy="6858000"/>
          </a:xfrm>
        </p:grpSpPr>
        <p:sp>
          <p:nvSpPr>
            <p:cNvPr id="7" name="Rectangle 6"/>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Rectangle 8"/>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3" name="Rectangle 12"/>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4" name="Rectangle 13"/>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extLst>
      <p:ext uri="{BB962C8B-B14F-4D97-AF65-F5344CB8AC3E}">
        <p14:creationId xmlns:p14="http://schemas.microsoft.com/office/powerpoint/2010/main" val="2762523849"/>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80E09-BBC2-4412-830F-244711E25100}" type="datetimeFigureOut">
              <a:rPr lang="pl-PL" smtClean="0">
                <a:solidFill>
                  <a:srgbClr val="E0EDF8"/>
                </a:solidFill>
              </a:rPr>
              <a:pPr/>
              <a:t>16.11.2020</a:t>
            </a:fld>
            <a:endParaRPr lang="pl-PL">
              <a:solidFill>
                <a:srgbClr val="E0EDF8"/>
              </a:solidFill>
            </a:endParaRPr>
          </a:p>
        </p:txBody>
      </p:sp>
      <p:sp>
        <p:nvSpPr>
          <p:cNvPr id="3" name="Footer Placeholder 2"/>
          <p:cNvSpPr>
            <a:spLocks noGrp="1"/>
          </p:cNvSpPr>
          <p:nvPr>
            <p:ph type="ftr" sz="quarter" idx="11"/>
          </p:nvPr>
        </p:nvSpPr>
        <p:spPr/>
        <p:txBody>
          <a:bodyPr/>
          <a:lstStyle/>
          <a:p>
            <a:endParaRPr lang="pl-PL">
              <a:solidFill>
                <a:srgbClr val="E0EDF8"/>
              </a:solidFill>
            </a:endParaRPr>
          </a:p>
        </p:txBody>
      </p:sp>
      <p:sp>
        <p:nvSpPr>
          <p:cNvPr id="4" name="Slide Number Placeholder 3"/>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grpSp>
        <p:nvGrpSpPr>
          <p:cNvPr id="5" name="Group 22"/>
          <p:cNvGrpSpPr/>
          <p:nvPr/>
        </p:nvGrpSpPr>
        <p:grpSpPr>
          <a:xfrm>
            <a:off x="0" y="0"/>
            <a:ext cx="182880" cy="6858000"/>
            <a:chOff x="0" y="0"/>
            <a:chExt cx="274320" cy="6858000"/>
          </a:xfrm>
        </p:grpSpPr>
        <p:sp>
          <p:nvSpPr>
            <p:cNvPr id="6" name="Rectangle 5"/>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7" name="Rectangle 6"/>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Rectangle 8"/>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3" name="Rectangle 12"/>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extLst>
      <p:ext uri="{BB962C8B-B14F-4D97-AF65-F5344CB8AC3E}">
        <p14:creationId xmlns:p14="http://schemas.microsoft.com/office/powerpoint/2010/main" val="1574843534"/>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82687" y="188259"/>
            <a:ext cx="3008313" cy="1246841"/>
          </a:xfrm>
        </p:spPr>
        <p:txBody>
          <a:bodyPr anchor="ctr" anchorCtr="0"/>
          <a:lstStyle>
            <a:lvl1pPr algn="l">
              <a:defRPr sz="2600" b="0"/>
            </a:lvl1pPr>
          </a:lstStyle>
          <a:p>
            <a:r>
              <a:rPr lang="pl-PL"/>
              <a:t>Kliknij, aby edytować styl</a:t>
            </a:r>
            <a:endParaRPr/>
          </a:p>
        </p:txBody>
      </p:sp>
      <p:sp>
        <p:nvSpPr>
          <p:cNvPr id="3" name="Content Placeholder 2"/>
          <p:cNvSpPr>
            <a:spLocks noGrp="1"/>
          </p:cNvSpPr>
          <p:nvPr>
            <p:ph idx="1"/>
          </p:nvPr>
        </p:nvSpPr>
        <p:spPr>
          <a:xfrm>
            <a:off x="3886200" y="1905000"/>
            <a:ext cx="4572000" cy="4221163"/>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Text Placeholder 3"/>
          <p:cNvSpPr>
            <a:spLocks noGrp="1"/>
          </p:cNvSpPr>
          <p:nvPr>
            <p:ph type="body" sz="half" idx="2"/>
          </p:nvPr>
        </p:nvSpPr>
        <p:spPr>
          <a:xfrm>
            <a:off x="1182687" y="1676400"/>
            <a:ext cx="2246313"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DC80E09-BBC2-4412-830F-244711E25100}" type="datetimeFigureOut">
              <a:rPr lang="pl-PL" smtClean="0">
                <a:solidFill>
                  <a:srgbClr val="E0EDF8"/>
                </a:solidFill>
              </a:rPr>
              <a:pPr/>
              <a:t>16.11.2020</a:t>
            </a:fld>
            <a:endParaRPr lang="pl-PL">
              <a:solidFill>
                <a:srgbClr val="E0EDF8"/>
              </a:solidFill>
            </a:endParaRPr>
          </a:p>
        </p:txBody>
      </p:sp>
      <p:sp>
        <p:nvSpPr>
          <p:cNvPr id="6" name="Footer Placeholder 5"/>
          <p:cNvSpPr>
            <a:spLocks noGrp="1"/>
          </p:cNvSpPr>
          <p:nvPr>
            <p:ph type="ftr" sz="quarter" idx="11"/>
          </p:nvPr>
        </p:nvSpPr>
        <p:spPr/>
        <p:txBody>
          <a:bodyPr/>
          <a:lstStyle/>
          <a:p>
            <a:endParaRPr lang="pl-PL">
              <a:solidFill>
                <a:srgbClr val="E0EDF8"/>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cxnSp>
        <p:nvCxnSpPr>
          <p:cNvPr id="8" name="Straight Connector 7"/>
          <p:cNvCxnSpPr/>
          <p:nvPr/>
        </p:nvCxnSpPr>
        <p:spPr>
          <a:xfrm rot="16200000">
            <a:off x="1431830" y="3902170"/>
            <a:ext cx="4453128"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645689"/>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82687" y="192024"/>
            <a:ext cx="3008376" cy="1243584"/>
          </a:xfr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chorCtr="0">
            <a:noAutofit/>
          </a:bodyPr>
          <a:lstStyle>
            <a:lvl1pPr algn="l" defTabSz="914400" rtl="0" eaLnBrk="1" latinLnBrk="0" hangingPunct="1">
              <a:spcBef>
                <a:spcPct val="0"/>
              </a:spcBef>
              <a:buNone/>
              <a:defRPr sz="2600" b="0" kern="1200">
                <a:solidFill>
                  <a:schemeClr val="tx1"/>
                </a:solidFill>
                <a:latin typeface="+mj-lt"/>
                <a:ea typeface="+mj-ea"/>
                <a:cs typeface="+mj-cs"/>
              </a:defRPr>
            </a:lvl1pPr>
          </a:lstStyle>
          <a:p>
            <a:r>
              <a:rPr lang="pl-PL"/>
              <a:t>Kliknij, aby edytować styl</a:t>
            </a:r>
            <a:endParaRPr/>
          </a:p>
        </p:txBody>
      </p:sp>
      <p:sp>
        <p:nvSpPr>
          <p:cNvPr id="3" name="Picture Placeholder 2"/>
          <p:cNvSpPr>
            <a:spLocks noGrp="1"/>
          </p:cNvSpPr>
          <p:nvPr>
            <p:ph type="pic" idx="1"/>
          </p:nvPr>
        </p:nvSpPr>
        <p:spPr>
          <a:xfrm>
            <a:off x="3886200" y="1905000"/>
            <a:ext cx="4572000" cy="4224528"/>
          </a:xfrm>
          <a:noFill/>
          <a:ln>
            <a:prstDash val="solid"/>
          </a:ln>
        </p:spPr>
        <p:style>
          <a:lnRef idx="3">
            <a:schemeClr val="lt1"/>
          </a:lnRef>
          <a:fillRef idx="1">
            <a:schemeClr val="accent1"/>
          </a:fillRef>
          <a:effectRef idx="1">
            <a:schemeClr val="accent1"/>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a:p>
        </p:txBody>
      </p:sp>
      <p:sp>
        <p:nvSpPr>
          <p:cNvPr id="4" name="Text Placeholder 3"/>
          <p:cNvSpPr>
            <a:spLocks noGrp="1"/>
          </p:cNvSpPr>
          <p:nvPr>
            <p:ph type="body" sz="half" idx="2"/>
          </p:nvPr>
        </p:nvSpPr>
        <p:spPr>
          <a:xfrm>
            <a:off x="1182687" y="1676400"/>
            <a:ext cx="2249424" cy="3273552"/>
          </a:xfrm>
          <a:noFill/>
          <a:ln>
            <a:noFill/>
          </a:ln>
        </p:spPr>
        <p:txBody>
          <a:bodyPr vert="horz" lIns="182880" tIns="182880" rIns="182880" bIns="182880" rtlCol="0">
            <a:normAutofit/>
          </a:bodyPr>
          <a:lstStyle>
            <a:lvl1pPr marL="0" indent="0">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 typeface="Arial" pitchFamily="34" charset="0"/>
              <a:buNone/>
            </a:pPr>
            <a:r>
              <a:rPr lang="pl-PL"/>
              <a:t>Kliknij, aby edytować style wzorca tekstu</a:t>
            </a:r>
          </a:p>
        </p:txBody>
      </p:sp>
      <p:sp>
        <p:nvSpPr>
          <p:cNvPr id="5" name="Date Placeholder 4"/>
          <p:cNvSpPr>
            <a:spLocks noGrp="1"/>
          </p:cNvSpPr>
          <p:nvPr>
            <p:ph type="dt" sz="half" idx="10"/>
          </p:nvPr>
        </p:nvSpPr>
        <p:spPr/>
        <p:txBody>
          <a:bodyPr/>
          <a:lstStyle/>
          <a:p>
            <a:fld id="{5DC80E09-BBC2-4412-830F-244711E25100}" type="datetimeFigureOut">
              <a:rPr lang="pl-PL" smtClean="0">
                <a:solidFill>
                  <a:srgbClr val="E0EDF8"/>
                </a:solidFill>
              </a:rPr>
              <a:pPr/>
              <a:t>16.11.2020</a:t>
            </a:fld>
            <a:endParaRPr lang="pl-PL">
              <a:solidFill>
                <a:srgbClr val="E0EDF8"/>
              </a:solidFill>
            </a:endParaRPr>
          </a:p>
        </p:txBody>
      </p:sp>
      <p:sp>
        <p:nvSpPr>
          <p:cNvPr id="6" name="Footer Placeholder 5"/>
          <p:cNvSpPr>
            <a:spLocks noGrp="1"/>
          </p:cNvSpPr>
          <p:nvPr>
            <p:ph type="ftr" sz="quarter" idx="11"/>
          </p:nvPr>
        </p:nvSpPr>
        <p:spPr/>
        <p:txBody>
          <a:bodyPr/>
          <a:lstStyle/>
          <a:p>
            <a:endParaRPr lang="pl-PL">
              <a:solidFill>
                <a:srgbClr val="E0EDF8"/>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cxnSp>
        <p:nvCxnSpPr>
          <p:cNvPr id="8" name="Straight Connector 7"/>
          <p:cNvCxnSpPr/>
          <p:nvPr/>
        </p:nvCxnSpPr>
        <p:spPr>
          <a:xfrm rot="16200000">
            <a:off x="1431830" y="3902170"/>
            <a:ext cx="4453128"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407172"/>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Date Placeholder 3"/>
          <p:cNvSpPr>
            <a:spLocks noGrp="1"/>
          </p:cNvSpPr>
          <p:nvPr>
            <p:ph type="dt" sz="half" idx="10"/>
          </p:nvPr>
        </p:nvSpPr>
        <p:spPr/>
        <p:txBody>
          <a:bodyPr/>
          <a:lstStyle/>
          <a:p>
            <a:fld id="{5DC80E09-BBC2-4412-830F-244711E25100}" type="datetimeFigureOut">
              <a:rPr lang="pl-PL" smtClean="0">
                <a:solidFill>
                  <a:srgbClr val="E0EDF8"/>
                </a:solidFill>
              </a:rPr>
              <a:pPr/>
              <a:t>16.11.2020</a:t>
            </a:fld>
            <a:endParaRPr lang="pl-PL">
              <a:solidFill>
                <a:srgbClr val="E0EDF8"/>
              </a:solidFill>
            </a:endParaRPr>
          </a:p>
        </p:txBody>
      </p:sp>
      <p:sp>
        <p:nvSpPr>
          <p:cNvPr id="5" name="Footer Placeholder 4"/>
          <p:cNvSpPr>
            <a:spLocks noGrp="1"/>
          </p:cNvSpPr>
          <p:nvPr>
            <p:ph type="ftr" sz="quarter" idx="11"/>
          </p:nvPr>
        </p:nvSpPr>
        <p:spPr/>
        <p:txBody>
          <a:bodyPr/>
          <a:lstStyle/>
          <a:p>
            <a:endParaRPr lang="pl-PL">
              <a:solidFill>
                <a:srgbClr val="E0EDF8"/>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spTree>
    <p:extLst>
      <p:ext uri="{BB962C8B-B14F-4D97-AF65-F5344CB8AC3E}">
        <p14:creationId xmlns:p14="http://schemas.microsoft.com/office/powerpoint/2010/main" val="3602925911"/>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600200" cy="5851525"/>
          </a:xfrm>
        </p:spPr>
        <p:txBody>
          <a:bodyPr vert="eaVert"/>
          <a:lstStyle/>
          <a:p>
            <a:r>
              <a:rPr lang="pl-PL"/>
              <a:t>Kliknij, aby edytować styl</a:t>
            </a:r>
            <a:endParaRPr/>
          </a:p>
        </p:txBody>
      </p:sp>
      <p:sp>
        <p:nvSpPr>
          <p:cNvPr id="3" name="Vertical Text Placeholder 2"/>
          <p:cNvSpPr>
            <a:spLocks noGrp="1"/>
          </p:cNvSpPr>
          <p:nvPr>
            <p:ph type="body" orient="vert" idx="1"/>
          </p:nvPr>
        </p:nvSpPr>
        <p:spPr>
          <a:xfrm>
            <a:off x="1398588" y="1752600"/>
            <a:ext cx="5078412" cy="437356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Date Placeholder 3"/>
          <p:cNvSpPr>
            <a:spLocks noGrp="1"/>
          </p:cNvSpPr>
          <p:nvPr>
            <p:ph type="dt" sz="half" idx="10"/>
          </p:nvPr>
        </p:nvSpPr>
        <p:spPr/>
        <p:txBody>
          <a:bodyPr/>
          <a:lstStyle/>
          <a:p>
            <a:fld id="{5DC80E09-BBC2-4412-830F-244711E25100}" type="datetimeFigureOut">
              <a:rPr lang="pl-PL" smtClean="0">
                <a:solidFill>
                  <a:srgbClr val="E0EDF8"/>
                </a:solidFill>
              </a:rPr>
              <a:pPr/>
              <a:t>16.11.2020</a:t>
            </a:fld>
            <a:endParaRPr lang="pl-PL">
              <a:solidFill>
                <a:srgbClr val="E0EDF8"/>
              </a:solidFill>
            </a:endParaRPr>
          </a:p>
        </p:txBody>
      </p:sp>
      <p:sp>
        <p:nvSpPr>
          <p:cNvPr id="5" name="Footer Placeholder 4"/>
          <p:cNvSpPr>
            <a:spLocks noGrp="1"/>
          </p:cNvSpPr>
          <p:nvPr>
            <p:ph type="ftr" sz="quarter" idx="11"/>
          </p:nvPr>
        </p:nvSpPr>
        <p:spPr/>
        <p:txBody>
          <a:bodyPr/>
          <a:lstStyle/>
          <a:p>
            <a:endParaRPr lang="pl-PL">
              <a:solidFill>
                <a:srgbClr val="E0EDF8"/>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spTree>
    <p:extLst>
      <p:ext uri="{BB962C8B-B14F-4D97-AF65-F5344CB8AC3E}">
        <p14:creationId xmlns:p14="http://schemas.microsoft.com/office/powerpoint/2010/main" val="1727169451"/>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2"/>
      </p:bgRef>
    </p:bg>
    <p:spTree>
      <p:nvGrpSpPr>
        <p:cNvPr id="1" name=""/>
        <p:cNvGrpSpPr/>
        <p:nvPr/>
      </p:nvGrpSpPr>
      <p:grpSpPr>
        <a:xfrm>
          <a:off x="0" y="0"/>
          <a:ext cx="0" cy="0"/>
          <a:chOff x="0" y="0"/>
          <a:chExt cx="0" cy="0"/>
        </a:xfrm>
      </p:grpSpPr>
      <p:grpSp>
        <p:nvGrpSpPr>
          <p:cNvPr id="7" name="Group 14"/>
          <p:cNvGrpSpPr/>
          <p:nvPr/>
        </p:nvGrpSpPr>
        <p:grpSpPr>
          <a:xfrm>
            <a:off x="0" y="2928934"/>
            <a:ext cx="9144000" cy="285752"/>
            <a:chOff x="0" y="2928934"/>
            <a:chExt cx="9144000" cy="285752"/>
          </a:xfrm>
        </p:grpSpPr>
        <p:sp>
          <p:nvSpPr>
            <p:cNvPr id="12" name="Rectangle 11"/>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13" name="Rectangle 12"/>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14" name="Rectangle 13"/>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ndParaRPr>
            </a:p>
          </p:txBody>
        </p:sp>
      </p:grpSp>
      <p:sp>
        <p:nvSpPr>
          <p:cNvPr id="2" name="Title 1"/>
          <p:cNvSpPr>
            <a:spLocks noGrp="1"/>
          </p:cNvSpPr>
          <p:nvPr>
            <p:ph type="ctrTitle"/>
          </p:nvPr>
        </p:nvSpPr>
        <p:spPr>
          <a:xfrm>
            <a:off x="685800" y="1454136"/>
            <a:ext cx="7772400" cy="1470025"/>
          </a:xfrm>
          <a:noFill/>
        </p:spPr>
        <p:txBody>
          <a:bodyPr/>
          <a:lstStyle>
            <a:lvl1pPr>
              <a:defRPr>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pl-PL"/>
              <a:t>Kliknij, aby edytować styl</a:t>
            </a:r>
            <a:endParaRPr kumimoji="0" lang="en-US"/>
          </a:p>
        </p:txBody>
      </p:sp>
      <p:sp>
        <p:nvSpPr>
          <p:cNvPr id="3" name="Subtitle 2"/>
          <p:cNvSpPr>
            <a:spLocks noGrp="1"/>
          </p:cNvSpPr>
          <p:nvPr>
            <p:ph type="subTitle" idx="1"/>
          </p:nvPr>
        </p:nvSpPr>
        <p:spPr>
          <a:xfrm>
            <a:off x="1371600" y="3219007"/>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pl-PL"/>
              <a:t>Kliknij, aby edytować styl wzorca podtytułu</a:t>
            </a:r>
            <a:endParaRPr kumimoji="0" lang="en-US"/>
          </a:p>
        </p:txBody>
      </p:sp>
      <p:sp>
        <p:nvSpPr>
          <p:cNvPr id="4" name="Date Placeholder 3"/>
          <p:cNvSpPr>
            <a:spLocks noGrp="1"/>
          </p:cNvSpPr>
          <p:nvPr>
            <p:ph type="dt" sz="half" idx="10"/>
          </p:nvPr>
        </p:nvSpPr>
        <p:spPr>
          <a:xfrm>
            <a:off x="0" y="6498000"/>
            <a:ext cx="1800000" cy="360000"/>
          </a:xfrm>
        </p:spPr>
        <p:txBody>
          <a:bodyPr vert="horz"/>
          <a:lstStyle>
            <a:lvl1pPr algn="l">
              <a:defRPr/>
            </a:lvl1pPr>
          </a:lstStyle>
          <a:p>
            <a:fld id="{5DC80E09-BBC2-4412-830F-244711E25100}" type="datetimeFigureOut">
              <a:rPr lang="pl-PL" smtClean="0">
                <a:solidFill>
                  <a:prstClr val="white">
                    <a:tint val="75000"/>
                  </a:prstClr>
                </a:solidFill>
              </a:rPr>
              <a:pPr/>
              <a:t>16.11.2020</a:t>
            </a:fld>
            <a:endParaRPr lang="pl-PL">
              <a:solidFill>
                <a:prstClr val="white">
                  <a:tint val="75000"/>
                </a:prstClr>
              </a:solidFill>
            </a:endParaRPr>
          </a:p>
        </p:txBody>
      </p:sp>
      <p:sp>
        <p:nvSpPr>
          <p:cNvPr id="5" name="Footer Placeholder 4"/>
          <p:cNvSpPr>
            <a:spLocks noGrp="1"/>
          </p:cNvSpPr>
          <p:nvPr>
            <p:ph type="ftr" sz="quarter" idx="11"/>
          </p:nvPr>
        </p:nvSpPr>
        <p:spPr>
          <a:xfrm>
            <a:off x="6264000" y="6498000"/>
            <a:ext cx="2880000" cy="360000"/>
          </a:xfrm>
        </p:spPr>
        <p:txBody>
          <a:bodyPr vert="horz"/>
          <a:lstStyle/>
          <a:p>
            <a:endParaRPr lang="pl-PL">
              <a:solidFill>
                <a:prstClr val="white">
                  <a:tint val="75000"/>
                </a:prstClr>
              </a:solidFill>
            </a:endParaRPr>
          </a:p>
        </p:txBody>
      </p:sp>
      <p:sp>
        <p:nvSpPr>
          <p:cNvPr id="6" name="Slide Number Placeholder 5"/>
          <p:cNvSpPr>
            <a:spLocks noGrp="1"/>
          </p:cNvSpPr>
          <p:nvPr>
            <p:ph type="sldNum" sz="quarter" idx="12"/>
          </p:nvPr>
        </p:nvSpPr>
        <p:spPr>
          <a:xfrm>
            <a:off x="8334000" y="2928934"/>
            <a:ext cx="810000" cy="285752"/>
          </a:xfrm>
        </p:spPr>
        <p:txBody>
          <a:bodyPr/>
          <a:lstStyle/>
          <a:p>
            <a:fld id="{27805696-DEA6-4F92-8264-BBA21E1DBAB7}" type="slidenum">
              <a:rPr lang="pl-PL" smtClean="0">
                <a:solidFill>
                  <a:prstClr val="white">
                    <a:tint val="50000"/>
                  </a:prstClr>
                </a:solidFill>
              </a:rPr>
              <a:pPr/>
              <a:t>‹#›</a:t>
            </a:fld>
            <a:endParaRPr lang="pl-PL">
              <a:solidFill>
                <a:prstClr val="white">
                  <a:tint val="50000"/>
                </a:prstClr>
              </a:solidFill>
            </a:endParaRPr>
          </a:p>
        </p:txBody>
      </p:sp>
    </p:spTree>
    <p:extLst>
      <p:ext uri="{BB962C8B-B14F-4D97-AF65-F5344CB8AC3E}">
        <p14:creationId xmlns:p14="http://schemas.microsoft.com/office/powerpoint/2010/main" val="1789343089"/>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a:t>Kliknij, aby edytować styl</a:t>
            </a:r>
            <a:endParaRPr kumimoji="0" lang="en-US"/>
          </a:p>
        </p:txBody>
      </p:sp>
      <p:sp>
        <p:nvSpPr>
          <p:cNvPr id="3" name="Content Placeholder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Date Placeholder 3"/>
          <p:cNvSpPr>
            <a:spLocks noGrp="1"/>
          </p:cNvSpPr>
          <p:nvPr>
            <p:ph type="dt" sz="half" idx="10"/>
          </p:nvPr>
        </p:nvSpPr>
        <p:spPr/>
        <p:txBody>
          <a:bodyPr/>
          <a:lstStyle/>
          <a:p>
            <a:fld id="{5DC80E09-BBC2-4412-830F-244711E25100}" type="datetimeFigureOut">
              <a:rPr lang="pl-PL" smtClean="0">
                <a:solidFill>
                  <a:prstClr val="black">
                    <a:tint val="75000"/>
                  </a:prstClr>
                </a:solidFill>
              </a:rPr>
              <a:pPr/>
              <a:t>16.11.2020</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1656055496"/>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grpSp>
        <p:nvGrpSpPr>
          <p:cNvPr id="7" name="Group 10"/>
          <p:cNvGrpSpPr/>
          <p:nvPr/>
        </p:nvGrpSpPr>
        <p:grpSpPr>
          <a:xfrm>
            <a:off x="0" y="2928934"/>
            <a:ext cx="9144000" cy="285752"/>
            <a:chOff x="0" y="2928934"/>
            <a:chExt cx="9144000" cy="285752"/>
          </a:xfrm>
        </p:grpSpPr>
        <p:sp>
          <p:nvSpPr>
            <p:cNvPr id="8" name="Rectangle 7"/>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9" name="Rectangle 8"/>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10" name="Rectangle 9"/>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ndParaRPr>
            </a:p>
          </p:txBody>
        </p:sp>
      </p:grpSp>
      <p:sp>
        <p:nvSpPr>
          <p:cNvPr id="2" name="Title 1"/>
          <p:cNvSpPr>
            <a:spLocks noGrp="1"/>
          </p:cNvSpPr>
          <p:nvPr>
            <p:ph type="title"/>
          </p:nvPr>
        </p:nvSpPr>
        <p:spPr>
          <a:xfrm>
            <a:off x="685800" y="3217345"/>
            <a:ext cx="7772400" cy="1362075"/>
          </a:xfrm>
          <a:noFill/>
        </p:spPr>
        <p:txBody>
          <a:bodyPr anchor="t"/>
          <a:lstStyle>
            <a:lvl1pPr algn="ctr">
              <a:defRPr sz="4000" b="1" cap="all">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pl-PL"/>
              <a:t>Kliknij, aby edytować styl</a:t>
            </a:r>
            <a:endParaRPr kumimoji="0" lang="en-US"/>
          </a:p>
        </p:txBody>
      </p:sp>
      <p:sp>
        <p:nvSpPr>
          <p:cNvPr id="3" name="Text Placeholder 2"/>
          <p:cNvSpPr>
            <a:spLocks noGrp="1"/>
          </p:cNvSpPr>
          <p:nvPr>
            <p:ph type="body" idx="1"/>
          </p:nvPr>
        </p:nvSpPr>
        <p:spPr>
          <a:xfrm>
            <a:off x="1371600" y="1426089"/>
            <a:ext cx="6400800" cy="1500187"/>
          </a:xfrm>
          <a:noFill/>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Date Placeholder 3"/>
          <p:cNvSpPr>
            <a:spLocks noGrp="1"/>
          </p:cNvSpPr>
          <p:nvPr>
            <p:ph type="dt" sz="half" idx="10"/>
          </p:nvPr>
        </p:nvSpPr>
        <p:spPr>
          <a:xfrm>
            <a:off x="0" y="6498000"/>
            <a:ext cx="1800000" cy="360000"/>
          </a:xfrm>
        </p:spPr>
        <p:txBody>
          <a:bodyPr vert="horz"/>
          <a:lstStyle/>
          <a:p>
            <a:fld id="{5DC80E09-BBC2-4412-830F-244711E25100}" type="datetimeFigureOut">
              <a:rPr lang="pl-PL" smtClean="0">
                <a:solidFill>
                  <a:prstClr val="white">
                    <a:tint val="75000"/>
                  </a:prstClr>
                </a:solidFill>
              </a:rPr>
              <a:pPr/>
              <a:t>16.11.2020</a:t>
            </a:fld>
            <a:endParaRPr lang="pl-PL">
              <a:solidFill>
                <a:prstClr val="white">
                  <a:tint val="75000"/>
                </a:prstClr>
              </a:solidFill>
            </a:endParaRPr>
          </a:p>
        </p:txBody>
      </p:sp>
      <p:sp>
        <p:nvSpPr>
          <p:cNvPr id="5" name="Footer Placeholder 4"/>
          <p:cNvSpPr>
            <a:spLocks noGrp="1"/>
          </p:cNvSpPr>
          <p:nvPr>
            <p:ph type="ftr" sz="quarter" idx="11"/>
          </p:nvPr>
        </p:nvSpPr>
        <p:spPr>
          <a:xfrm>
            <a:off x="6264000" y="6498000"/>
            <a:ext cx="2880000" cy="360000"/>
          </a:xfrm>
        </p:spPr>
        <p:txBody>
          <a:bodyPr vert="horz"/>
          <a:lstStyle>
            <a:lvl1pPr algn="r">
              <a:defRPr/>
            </a:lvl1pPr>
          </a:lstStyle>
          <a:p>
            <a:endParaRPr lang="pl-PL">
              <a:solidFill>
                <a:prstClr val="white">
                  <a:tint val="75000"/>
                </a:prstClr>
              </a:solidFill>
            </a:endParaRPr>
          </a:p>
        </p:txBody>
      </p:sp>
      <p:sp>
        <p:nvSpPr>
          <p:cNvPr id="6" name="Slide Number Placeholder 5"/>
          <p:cNvSpPr>
            <a:spLocks noGrp="1"/>
          </p:cNvSpPr>
          <p:nvPr>
            <p:ph type="sldNum" sz="quarter" idx="12"/>
          </p:nvPr>
        </p:nvSpPr>
        <p:spPr>
          <a:xfrm>
            <a:off x="8334000" y="2928934"/>
            <a:ext cx="810000" cy="285752"/>
          </a:xfrm>
        </p:spPr>
        <p:txBody>
          <a:bodyPr/>
          <a:lstStyle/>
          <a:p>
            <a:fld id="{27805696-DEA6-4F92-8264-BBA21E1DBAB7}" type="slidenum">
              <a:rPr lang="pl-PL" smtClean="0">
                <a:solidFill>
                  <a:prstClr val="white">
                    <a:tint val="50000"/>
                  </a:prstClr>
                </a:solidFill>
              </a:rPr>
              <a:pPr/>
              <a:t>‹#›</a:t>
            </a:fld>
            <a:endParaRPr lang="pl-PL">
              <a:solidFill>
                <a:prstClr val="white">
                  <a:tint val="50000"/>
                </a:prstClr>
              </a:solidFill>
            </a:endParaRPr>
          </a:p>
        </p:txBody>
      </p:sp>
    </p:spTree>
    <p:extLst>
      <p:ext uri="{BB962C8B-B14F-4D97-AF65-F5344CB8AC3E}">
        <p14:creationId xmlns:p14="http://schemas.microsoft.com/office/powerpoint/2010/main" val="940490031"/>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a:t>Kliknij, aby edytować styl</a:t>
            </a:r>
            <a:endParaRPr kumimoji="0" lang="en-US"/>
          </a:p>
        </p:txBody>
      </p:sp>
      <p:sp>
        <p:nvSpPr>
          <p:cNvPr id="3" name="Content Placeholder 2"/>
          <p:cNvSpPr>
            <a:spLocks noGrp="1"/>
          </p:cNvSpPr>
          <p:nvPr>
            <p:ph sz="half" idx="1"/>
          </p:nvPr>
        </p:nvSpPr>
        <p:spPr>
          <a:xfrm>
            <a:off x="842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Content Placeholder 3"/>
          <p:cNvSpPr>
            <a:spLocks noGrp="1"/>
          </p:cNvSpPr>
          <p:nvPr>
            <p:ph sz="half" idx="2"/>
          </p:nvPr>
        </p:nvSpPr>
        <p:spPr>
          <a:xfrm>
            <a:off x="5033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Date Placeholder 4"/>
          <p:cNvSpPr>
            <a:spLocks noGrp="1"/>
          </p:cNvSpPr>
          <p:nvPr>
            <p:ph type="dt" sz="half" idx="10"/>
          </p:nvPr>
        </p:nvSpPr>
        <p:spPr/>
        <p:txBody>
          <a:bodyPr/>
          <a:lstStyle/>
          <a:p>
            <a:fld id="{5DC80E09-BBC2-4412-830F-244711E25100}" type="datetimeFigureOut">
              <a:rPr lang="pl-PL" smtClean="0">
                <a:solidFill>
                  <a:prstClr val="black">
                    <a:tint val="75000"/>
                  </a:prstClr>
                </a:solidFill>
              </a:rPr>
              <a:pPr/>
              <a:t>16.11.2020</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227077177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p:cNvSpPr>
            <a:spLocks noGrp="1"/>
          </p:cNvSpPr>
          <p:nvPr>
            <p:ph type="dt" sz="half" idx="10"/>
          </p:nvPr>
        </p:nvSpPr>
        <p:spPr/>
        <p:txBody>
          <a:bodyPr/>
          <a:lstStyle/>
          <a:p>
            <a:fld id="{FD17FA3B-C404-4317-B0BC-953931111309}" type="datetimeFigureOut">
              <a:rPr lang="pl-PL" smtClean="0"/>
              <a:pPr/>
              <a:t>16.11.2020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pl-PL"/>
              <a:t>Kliknij, aby edytować styl</a:t>
            </a:r>
            <a:endParaRPr kumimoji="0" lang="en-US"/>
          </a:p>
        </p:txBody>
      </p:sp>
      <p:sp>
        <p:nvSpPr>
          <p:cNvPr id="3" name="Text Placeholder 2"/>
          <p:cNvSpPr>
            <a:spLocks noGrp="1"/>
          </p:cNvSpPr>
          <p:nvPr>
            <p:ph type="body" idx="1"/>
          </p:nvPr>
        </p:nvSpPr>
        <p:spPr>
          <a:xfrm>
            <a:off x="842994" y="1717668"/>
            <a:ext cx="4040188"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Content Placeholder 3"/>
          <p:cNvSpPr>
            <a:spLocks noGrp="1"/>
          </p:cNvSpPr>
          <p:nvPr>
            <p:ph sz="half" idx="2"/>
          </p:nvPr>
        </p:nvSpPr>
        <p:spPr>
          <a:xfrm>
            <a:off x="842994" y="2357433"/>
            <a:ext cx="4040188" cy="4196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Text Placeholder 4"/>
          <p:cNvSpPr>
            <a:spLocks noGrp="1"/>
          </p:cNvSpPr>
          <p:nvPr>
            <p:ph type="body" sz="quarter" idx="3"/>
          </p:nvPr>
        </p:nvSpPr>
        <p:spPr>
          <a:xfrm>
            <a:off x="5030819" y="1717668"/>
            <a:ext cx="4041775"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Content Placeholder 5"/>
          <p:cNvSpPr>
            <a:spLocks noGrp="1"/>
          </p:cNvSpPr>
          <p:nvPr>
            <p:ph sz="quarter" idx="4"/>
          </p:nvPr>
        </p:nvSpPr>
        <p:spPr>
          <a:xfrm>
            <a:off x="5030820" y="2357430"/>
            <a:ext cx="4041775" cy="419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Date Placeholder 6"/>
          <p:cNvSpPr>
            <a:spLocks noGrp="1"/>
          </p:cNvSpPr>
          <p:nvPr>
            <p:ph type="dt" sz="half" idx="10"/>
          </p:nvPr>
        </p:nvSpPr>
        <p:spPr/>
        <p:txBody>
          <a:bodyPr/>
          <a:lstStyle/>
          <a:p>
            <a:fld id="{5DC80E09-BBC2-4412-830F-244711E25100}" type="datetimeFigureOut">
              <a:rPr lang="pl-PL" smtClean="0">
                <a:solidFill>
                  <a:prstClr val="black">
                    <a:tint val="75000"/>
                  </a:prstClr>
                </a:solidFill>
              </a:rPr>
              <a:pPr/>
              <a:t>16.11.2020</a:t>
            </a:fld>
            <a:endParaRPr lang="pl-PL">
              <a:solidFill>
                <a:prstClr val="black">
                  <a:tint val="75000"/>
                </a:prstClr>
              </a:solidFill>
            </a:endParaRPr>
          </a:p>
        </p:txBody>
      </p:sp>
      <p:sp>
        <p:nvSpPr>
          <p:cNvPr id="8" name="Footer Placeholder 7"/>
          <p:cNvSpPr>
            <a:spLocks noGrp="1"/>
          </p:cNvSpPr>
          <p:nvPr>
            <p:ph type="ftr" sz="quarter" idx="11"/>
          </p:nvPr>
        </p:nvSpPr>
        <p:spPr/>
        <p:txBody>
          <a:bodyPr/>
          <a:lstStyle/>
          <a:p>
            <a:endParaRPr lang="pl-PL">
              <a:solidFill>
                <a:prstClr val="black">
                  <a:tint val="75000"/>
                </a:prstClr>
              </a:solidFill>
            </a:endParaRPr>
          </a:p>
        </p:txBody>
      </p:sp>
      <p:sp>
        <p:nvSpPr>
          <p:cNvPr id="9" name="Slide Number Placeholder 8"/>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3747360943"/>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grpSp>
        <p:nvGrpSpPr>
          <p:cNvPr id="6" name="Group 9"/>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8" name="Rectangle 7"/>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9" name="Rectangle 8"/>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ndParaRPr>
            </a:p>
          </p:txBody>
        </p:sp>
      </p:grpSp>
      <p:sp>
        <p:nvSpPr>
          <p:cNvPr id="2" name="Title 1"/>
          <p:cNvSpPr>
            <a:spLocks noGrp="1"/>
          </p:cNvSpPr>
          <p:nvPr>
            <p:ph type="title"/>
          </p:nvPr>
        </p:nvSpPr>
        <p:spPr>
          <a:noFill/>
        </p:spPr>
        <p:txBody>
          <a:bodyPr/>
          <a:lstStyle/>
          <a:p>
            <a:r>
              <a:rPr kumimoji="0" lang="pl-PL"/>
              <a:t>Kliknij, aby edytować styl</a:t>
            </a:r>
            <a:endParaRPr kumimoji="0" lang="en-US"/>
          </a:p>
        </p:txBody>
      </p:sp>
      <p:sp>
        <p:nvSpPr>
          <p:cNvPr id="3" name="Date Placeholder 2"/>
          <p:cNvSpPr>
            <a:spLocks noGrp="1"/>
          </p:cNvSpPr>
          <p:nvPr>
            <p:ph type="dt" sz="half" idx="10"/>
          </p:nvPr>
        </p:nvSpPr>
        <p:spPr/>
        <p:txBody>
          <a:bodyPr/>
          <a:lstStyle/>
          <a:p>
            <a:fld id="{5DC80E09-BBC2-4412-830F-244711E25100}" type="datetimeFigureOut">
              <a:rPr lang="pl-PL" smtClean="0">
                <a:solidFill>
                  <a:prstClr val="black">
                    <a:tint val="75000"/>
                  </a:prstClr>
                </a:solidFill>
              </a:rPr>
              <a:pPr/>
              <a:t>16.11.2020</a:t>
            </a:fld>
            <a:endParaRPr lang="pl-PL">
              <a:solidFill>
                <a:prstClr val="black">
                  <a:tint val="75000"/>
                </a:prstClr>
              </a:solidFill>
            </a:endParaRPr>
          </a:p>
        </p:txBody>
      </p:sp>
      <p:sp>
        <p:nvSpPr>
          <p:cNvPr id="4" name="Footer Placeholder 3"/>
          <p:cNvSpPr>
            <a:spLocks noGrp="1"/>
          </p:cNvSpPr>
          <p:nvPr>
            <p:ph type="ftr" sz="quarter" idx="11"/>
          </p:nvPr>
        </p:nvSpPr>
        <p:spPr/>
        <p:txBody>
          <a:bodyPr/>
          <a:lstStyle/>
          <a:p>
            <a:endParaRPr lang="pl-PL">
              <a:solidFill>
                <a:prstClr val="black">
                  <a:tint val="75000"/>
                </a:prstClr>
              </a:solidFill>
            </a:endParaRPr>
          </a:p>
        </p:txBody>
      </p:sp>
      <p:sp>
        <p:nvSpPr>
          <p:cNvPr id="5" name="Slide Number Placeholder 4"/>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1587260514"/>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grpSp>
        <p:nvGrpSpPr>
          <p:cNvPr id="5" name="Group 4"/>
          <p:cNvGrpSpPr/>
          <p:nvPr/>
        </p:nvGrpSpPr>
        <p:grpSpPr>
          <a:xfrm>
            <a:off x="0" y="6286520"/>
            <a:ext cx="9144000" cy="285752"/>
            <a:chOff x="0" y="1428736"/>
            <a:chExt cx="9144000" cy="285752"/>
          </a:xfrm>
        </p:grpSpPr>
        <p:sp>
          <p:nvSpPr>
            <p:cNvPr id="6" name="Rectangle 5"/>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7" name="Rectangle 6"/>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8" name="Rectangle 7"/>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ndParaRPr>
            </a:p>
          </p:txBody>
        </p:sp>
      </p:grpSp>
      <p:sp>
        <p:nvSpPr>
          <p:cNvPr id="2" name="Date Placeholder 1"/>
          <p:cNvSpPr>
            <a:spLocks noGrp="1"/>
          </p:cNvSpPr>
          <p:nvPr>
            <p:ph type="dt" sz="half" idx="10"/>
          </p:nvPr>
        </p:nvSpPr>
        <p:spPr/>
        <p:txBody>
          <a:bodyPr/>
          <a:lstStyle/>
          <a:p>
            <a:fld id="{5DC80E09-BBC2-4412-830F-244711E25100}" type="datetimeFigureOut">
              <a:rPr lang="pl-PL" smtClean="0">
                <a:solidFill>
                  <a:prstClr val="black">
                    <a:tint val="75000"/>
                  </a:prstClr>
                </a:solidFill>
              </a:rPr>
              <a:pPr/>
              <a:t>16.11.2020</a:t>
            </a:fld>
            <a:endParaRPr lang="pl-PL">
              <a:solidFill>
                <a:prstClr val="black">
                  <a:tint val="75000"/>
                </a:prstClr>
              </a:solidFill>
            </a:endParaRPr>
          </a:p>
        </p:txBody>
      </p:sp>
      <p:sp>
        <p:nvSpPr>
          <p:cNvPr id="3" name="Footer Placeholder 2"/>
          <p:cNvSpPr>
            <a:spLocks noGrp="1"/>
          </p:cNvSpPr>
          <p:nvPr>
            <p:ph type="ftr" sz="quarter" idx="11"/>
          </p:nvPr>
        </p:nvSpPr>
        <p:spPr/>
        <p:txBody>
          <a:bodyPr/>
          <a:lstStyle/>
          <a:p>
            <a:endParaRPr lang="pl-PL">
              <a:solidFill>
                <a:prstClr val="black">
                  <a:tint val="75000"/>
                </a:prstClr>
              </a:solidFill>
            </a:endParaRPr>
          </a:p>
        </p:txBody>
      </p:sp>
      <p:sp>
        <p:nvSpPr>
          <p:cNvPr id="4" name="Slide Number Placeholder 3"/>
          <p:cNvSpPr>
            <a:spLocks noGrp="1"/>
          </p:cNvSpPr>
          <p:nvPr>
            <p:ph type="sldNum" sz="quarter" idx="12"/>
          </p:nvPr>
        </p:nvSpPr>
        <p:spPr>
          <a:xfrm>
            <a:off x="0" y="6286520"/>
            <a:ext cx="810000" cy="285752"/>
          </a:xfrm>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2404110104"/>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57226" y="285728"/>
            <a:ext cx="3286146" cy="1143008"/>
          </a:xfrm>
        </p:spPr>
        <p:txBody>
          <a:bodyPr anchor="t"/>
          <a:lstStyle>
            <a:lvl1pPr algn="l">
              <a:defRPr sz="2000" b="1">
                <a:effectLst/>
              </a:defRPr>
            </a:lvl1pPr>
          </a:lstStyle>
          <a:p>
            <a:r>
              <a:rPr kumimoji="0" lang="pl-PL"/>
              <a:t>Kliknij, aby edytować styl</a:t>
            </a:r>
            <a:endParaRPr kumimoji="0" lang="en-US"/>
          </a:p>
        </p:txBody>
      </p:sp>
      <p:sp>
        <p:nvSpPr>
          <p:cNvPr id="3" name="Content Placeholder 2"/>
          <p:cNvSpPr>
            <a:spLocks noGrp="1"/>
          </p:cNvSpPr>
          <p:nvPr>
            <p:ph idx="1"/>
          </p:nvPr>
        </p:nvSpPr>
        <p:spPr>
          <a:xfrm>
            <a:off x="857224" y="1717341"/>
            <a:ext cx="8215338" cy="4838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Text Placeholder 3"/>
          <p:cNvSpPr>
            <a:spLocks noGrp="1"/>
          </p:cNvSpPr>
          <p:nvPr>
            <p:ph type="body" sz="half" idx="2"/>
          </p:nvPr>
        </p:nvSpPr>
        <p:spPr>
          <a:xfrm>
            <a:off x="4214810" y="285728"/>
            <a:ext cx="4857752" cy="114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Date Placeholder 4"/>
          <p:cNvSpPr>
            <a:spLocks noGrp="1"/>
          </p:cNvSpPr>
          <p:nvPr>
            <p:ph type="dt" sz="half" idx="10"/>
          </p:nvPr>
        </p:nvSpPr>
        <p:spPr/>
        <p:txBody>
          <a:bodyPr/>
          <a:lstStyle/>
          <a:p>
            <a:fld id="{5DC80E09-BBC2-4412-830F-244711E25100}" type="datetimeFigureOut">
              <a:rPr lang="pl-PL" smtClean="0">
                <a:solidFill>
                  <a:prstClr val="black">
                    <a:tint val="75000"/>
                  </a:prstClr>
                </a:solidFill>
              </a:rPr>
              <a:pPr/>
              <a:t>16.11.2020</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3979664665"/>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6203" y="1718046"/>
            <a:ext cx="734214" cy="4834842"/>
          </a:xfrm>
          <a:noFill/>
        </p:spPr>
        <p:txBody>
          <a:bodyPr vert="eaVert" anchor="ctr"/>
          <a:lstStyle>
            <a:lvl1pPr algn="ctr">
              <a:defRPr sz="2000" b="1">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defRPr>
            </a:lvl1pPr>
          </a:lstStyle>
          <a:p>
            <a:r>
              <a:rPr kumimoji="0" lang="pl-PL"/>
              <a:t>Kliknij, aby edytować styl</a:t>
            </a:r>
            <a:endParaRPr kumimoji="0" lang="en-US"/>
          </a:p>
        </p:txBody>
      </p:sp>
      <p:sp>
        <p:nvSpPr>
          <p:cNvPr id="3" name="Picture Placeholder 2"/>
          <p:cNvSpPr>
            <a:spLocks noGrp="1"/>
          </p:cNvSpPr>
          <p:nvPr>
            <p:ph type="pic" idx="1"/>
          </p:nvPr>
        </p:nvSpPr>
        <p:spPr>
          <a:xfrm>
            <a:off x="915372" y="1790268"/>
            <a:ext cx="8091100" cy="4710569"/>
          </a:xfrm>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pl-PL"/>
              <a:t>Kliknij ikonę, aby dodać obraz</a:t>
            </a:r>
            <a:endParaRPr kumimoji="0" lang="en-US"/>
          </a:p>
        </p:txBody>
      </p:sp>
      <p:sp>
        <p:nvSpPr>
          <p:cNvPr id="4" name="Text Placeholder 3"/>
          <p:cNvSpPr>
            <a:spLocks noGrp="1"/>
          </p:cNvSpPr>
          <p:nvPr>
            <p:ph type="body" sz="half" idx="2"/>
          </p:nvPr>
        </p:nvSpPr>
        <p:spPr>
          <a:xfrm>
            <a:off x="842994" y="285728"/>
            <a:ext cx="8229600" cy="114480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Date Placeholder 4"/>
          <p:cNvSpPr>
            <a:spLocks noGrp="1"/>
          </p:cNvSpPr>
          <p:nvPr>
            <p:ph type="dt" sz="half" idx="10"/>
          </p:nvPr>
        </p:nvSpPr>
        <p:spPr/>
        <p:txBody>
          <a:bodyPr/>
          <a:lstStyle/>
          <a:p>
            <a:fld id="{5DC80E09-BBC2-4412-830F-244711E25100}" type="datetimeFigureOut">
              <a:rPr lang="pl-PL" smtClean="0">
                <a:solidFill>
                  <a:prstClr val="black">
                    <a:tint val="75000"/>
                  </a:prstClr>
                </a:solidFill>
              </a:rPr>
              <a:pPr/>
              <a:t>16.11.2020</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2515978513"/>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a:t>Kliknij, aby edytować styl</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Date Placeholder 3"/>
          <p:cNvSpPr>
            <a:spLocks noGrp="1"/>
          </p:cNvSpPr>
          <p:nvPr>
            <p:ph type="dt" sz="half" idx="10"/>
          </p:nvPr>
        </p:nvSpPr>
        <p:spPr/>
        <p:txBody>
          <a:bodyPr/>
          <a:lstStyle/>
          <a:p>
            <a:fld id="{5DC80E09-BBC2-4412-830F-244711E25100}" type="datetimeFigureOut">
              <a:rPr lang="pl-PL" smtClean="0">
                <a:solidFill>
                  <a:prstClr val="black">
                    <a:tint val="75000"/>
                  </a:prstClr>
                </a:solidFill>
              </a:rPr>
              <a:pPr/>
              <a:t>16.11.2020</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1877128365"/>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7" name="Group 6"/>
          <p:cNvGrpSpPr/>
          <p:nvPr/>
        </p:nvGrpSpPr>
        <p:grpSpPr>
          <a:xfrm>
            <a:off x="0" y="6286520"/>
            <a:ext cx="9144000" cy="285752"/>
            <a:chOff x="0" y="1428736"/>
            <a:chExt cx="9144000" cy="285752"/>
          </a:xfrm>
        </p:grpSpPr>
        <p:sp>
          <p:nvSpPr>
            <p:cNvPr id="8" name="Rectangle 7"/>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10" name="Rectangle 9"/>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ndParaRPr>
            </a:p>
          </p:txBody>
        </p:sp>
      </p:grpSp>
      <p:sp>
        <p:nvSpPr>
          <p:cNvPr id="2" name="Vertical Title 1"/>
          <p:cNvSpPr>
            <a:spLocks noGrp="1"/>
          </p:cNvSpPr>
          <p:nvPr>
            <p:ph type="title" orient="vert"/>
          </p:nvPr>
        </p:nvSpPr>
        <p:spPr>
          <a:xfrm>
            <a:off x="7643802" y="285728"/>
            <a:ext cx="1500198" cy="6000791"/>
          </a:xfrm>
          <a:noFill/>
        </p:spPr>
        <p:txBody>
          <a:bodyPr vert="eaVert"/>
          <a:lstStyle>
            <a:lvl1pPr>
              <a:defR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outerShdw blurRad="50800" dist="50800" dir="13500000" algn="tl" rotWithShape="0">
                    <a:schemeClr val="tx2">
                      <a:alpha val="43000"/>
                    </a:schemeClr>
                  </a:outerShdw>
                </a:effectLst>
              </a:defRPr>
            </a:lvl1pPr>
          </a:lstStyle>
          <a:p>
            <a:r>
              <a:rPr kumimoji="0" lang="pl-PL"/>
              <a:t>Kliknij, aby edytować styl</a:t>
            </a:r>
            <a:endParaRPr kumimoji="0" lang="en-US"/>
          </a:p>
        </p:txBody>
      </p:sp>
      <p:sp>
        <p:nvSpPr>
          <p:cNvPr id="3" name="Vertical Text Placeholder 2"/>
          <p:cNvSpPr>
            <a:spLocks noGrp="1"/>
          </p:cNvSpPr>
          <p:nvPr>
            <p:ph type="body" orient="vert" idx="1"/>
          </p:nvPr>
        </p:nvSpPr>
        <p:spPr>
          <a:xfrm>
            <a:off x="842994" y="285730"/>
            <a:ext cx="6657964" cy="6000791"/>
          </a:xfrm>
          <a:noFill/>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Date Placeholder 3"/>
          <p:cNvSpPr>
            <a:spLocks noGrp="1"/>
          </p:cNvSpPr>
          <p:nvPr>
            <p:ph type="dt" sz="half" idx="10"/>
          </p:nvPr>
        </p:nvSpPr>
        <p:spPr/>
        <p:txBody>
          <a:bodyPr/>
          <a:lstStyle/>
          <a:p>
            <a:fld id="{5DC80E09-BBC2-4412-830F-244711E25100}" type="datetimeFigureOut">
              <a:rPr lang="pl-PL" smtClean="0">
                <a:solidFill>
                  <a:prstClr val="black">
                    <a:tint val="75000"/>
                  </a:prstClr>
                </a:solidFill>
              </a:rPr>
              <a:pPr/>
              <a:t>16.11.2020</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a:xfrm>
            <a:off x="0" y="6286520"/>
            <a:ext cx="810000" cy="285752"/>
          </a:xfrm>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4209926160"/>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cSld name="Tytuł i wykres">
    <p:spTree>
      <p:nvGrpSpPr>
        <p:cNvPr id="1" name=""/>
        <p:cNvGrpSpPr/>
        <p:nvPr/>
      </p:nvGrpSpPr>
      <p:grpSpPr>
        <a:xfrm>
          <a:off x="0" y="0"/>
          <a:ext cx="0" cy="0"/>
          <a:chOff x="0" y="0"/>
          <a:chExt cx="0" cy="0"/>
        </a:xfrm>
      </p:grpSpPr>
      <p:sp>
        <p:nvSpPr>
          <p:cNvPr id="2" name="Tytuł 1"/>
          <p:cNvSpPr>
            <a:spLocks noGrp="1"/>
          </p:cNvSpPr>
          <p:nvPr>
            <p:ph type="title"/>
          </p:nvPr>
        </p:nvSpPr>
        <p:spPr>
          <a:xfrm>
            <a:off x="134938" y="889000"/>
            <a:ext cx="8885237" cy="1155700"/>
          </a:xfrm>
        </p:spPr>
        <p:txBody>
          <a:bodyPr/>
          <a:lstStyle/>
          <a:p>
            <a:r>
              <a:rPr lang="pl-PL"/>
              <a:t>Kliknij, aby edytować styl</a:t>
            </a:r>
          </a:p>
        </p:txBody>
      </p:sp>
      <p:sp>
        <p:nvSpPr>
          <p:cNvPr id="3" name="Symbol zastępczy wykresu 2"/>
          <p:cNvSpPr>
            <a:spLocks noGrp="1"/>
          </p:cNvSpPr>
          <p:nvPr>
            <p:ph type="chart" idx="1"/>
          </p:nvPr>
        </p:nvSpPr>
        <p:spPr>
          <a:xfrm>
            <a:off x="134938" y="2116138"/>
            <a:ext cx="8896350" cy="4135437"/>
          </a:xfrm>
        </p:spPr>
        <p:txBody>
          <a:bodyPr/>
          <a:lstStyle/>
          <a:p>
            <a:endParaRPr lang="pl-PL"/>
          </a:p>
        </p:txBody>
      </p:sp>
      <p:sp>
        <p:nvSpPr>
          <p:cNvPr id="4" name="Symbol zastępczy daty 3"/>
          <p:cNvSpPr>
            <a:spLocks noGrp="1"/>
          </p:cNvSpPr>
          <p:nvPr>
            <p:ph type="dt" sz="half" idx="10"/>
          </p:nvPr>
        </p:nvSpPr>
        <p:spPr>
          <a:xfrm>
            <a:off x="685800" y="6248400"/>
            <a:ext cx="1905000" cy="457200"/>
          </a:xfrm>
        </p:spPr>
        <p:txBody>
          <a:bodyPr/>
          <a:lstStyle>
            <a:lvl1pPr>
              <a:defRPr/>
            </a:lvl1pPr>
          </a:lstStyle>
          <a:p>
            <a:endParaRPr lang="pl-PL">
              <a:solidFill>
                <a:prstClr val="black">
                  <a:tint val="75000"/>
                </a:prstClr>
              </a:solidFill>
            </a:endParaRPr>
          </a:p>
        </p:txBody>
      </p:sp>
      <p:sp>
        <p:nvSpPr>
          <p:cNvPr id="5" name="Symbol zastępczy stopki 4"/>
          <p:cNvSpPr>
            <a:spLocks noGrp="1"/>
          </p:cNvSpPr>
          <p:nvPr>
            <p:ph type="ftr" sz="quarter" idx="11"/>
          </p:nvPr>
        </p:nvSpPr>
        <p:spPr>
          <a:xfrm>
            <a:off x="3124200" y="6248400"/>
            <a:ext cx="2895600" cy="457200"/>
          </a:xfrm>
        </p:spPr>
        <p:txBody>
          <a:bodyPr/>
          <a:lstStyle>
            <a:lvl1pPr>
              <a:defRPr/>
            </a:lvl1p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a:xfrm>
            <a:off x="6553200" y="6248400"/>
            <a:ext cx="1905000" cy="457200"/>
          </a:xfrm>
        </p:spPr>
        <p:txBody>
          <a:bodyPr/>
          <a:lstStyle>
            <a:lvl1pPr>
              <a:defRPr/>
            </a:lvl1pPr>
          </a:lstStyle>
          <a:p>
            <a:fld id="{693D43D9-88F0-4D9A-B4B4-7299DDE1F320}" type="slidenum">
              <a:rPr lang="pl-PL">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1728760486"/>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34938" y="889000"/>
            <a:ext cx="8885237" cy="1155700"/>
          </a:xfrm>
        </p:spPr>
        <p:txBody>
          <a:bodyPr/>
          <a:lstStyle/>
          <a:p>
            <a:r>
              <a:rPr lang="pl-PL"/>
              <a:t>Kliknij, aby edytować styl</a:t>
            </a:r>
          </a:p>
        </p:txBody>
      </p:sp>
      <p:sp>
        <p:nvSpPr>
          <p:cNvPr id="3" name="Symbol zastępczy tabeli 2"/>
          <p:cNvSpPr>
            <a:spLocks noGrp="1"/>
          </p:cNvSpPr>
          <p:nvPr>
            <p:ph type="tbl" idx="1"/>
          </p:nvPr>
        </p:nvSpPr>
        <p:spPr>
          <a:xfrm>
            <a:off x="134938" y="2116138"/>
            <a:ext cx="8896350" cy="4135437"/>
          </a:xfrm>
        </p:spPr>
        <p:txBody>
          <a:bodyPr/>
          <a:lstStyle/>
          <a:p>
            <a:endParaRPr lang="pl-PL"/>
          </a:p>
        </p:txBody>
      </p:sp>
      <p:sp>
        <p:nvSpPr>
          <p:cNvPr id="4" name="Symbol zastępczy daty 3"/>
          <p:cNvSpPr>
            <a:spLocks noGrp="1"/>
          </p:cNvSpPr>
          <p:nvPr>
            <p:ph type="dt" sz="half" idx="10"/>
          </p:nvPr>
        </p:nvSpPr>
        <p:spPr>
          <a:xfrm>
            <a:off x="685800" y="6248400"/>
            <a:ext cx="1905000" cy="457200"/>
          </a:xfrm>
        </p:spPr>
        <p:txBody>
          <a:bodyPr/>
          <a:lstStyle>
            <a:lvl1pPr>
              <a:defRPr/>
            </a:lvl1pPr>
          </a:lstStyle>
          <a:p>
            <a:endParaRPr lang="pl-PL">
              <a:solidFill>
                <a:prstClr val="black">
                  <a:tint val="75000"/>
                </a:prstClr>
              </a:solidFill>
            </a:endParaRPr>
          </a:p>
        </p:txBody>
      </p:sp>
      <p:sp>
        <p:nvSpPr>
          <p:cNvPr id="5" name="Symbol zastępczy stopki 4"/>
          <p:cNvSpPr>
            <a:spLocks noGrp="1"/>
          </p:cNvSpPr>
          <p:nvPr>
            <p:ph type="ftr" sz="quarter" idx="11"/>
          </p:nvPr>
        </p:nvSpPr>
        <p:spPr>
          <a:xfrm>
            <a:off x="3124200" y="6248400"/>
            <a:ext cx="2895600" cy="457200"/>
          </a:xfrm>
        </p:spPr>
        <p:txBody>
          <a:bodyPr/>
          <a:lstStyle>
            <a:lvl1pPr>
              <a:defRPr/>
            </a:lvl1p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a:xfrm>
            <a:off x="6553200" y="6248400"/>
            <a:ext cx="1905000" cy="457200"/>
          </a:xfrm>
        </p:spPr>
        <p:txBody>
          <a:bodyPr/>
          <a:lstStyle>
            <a:lvl1pPr>
              <a:defRPr/>
            </a:lvl1pPr>
          </a:lstStyle>
          <a:p>
            <a:fld id="{B81CC489-E41A-44AF-BD4C-32930E4C20F6}" type="slidenum">
              <a:rPr lang="pl-PL">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282282094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FD17FA3B-C404-4317-B0BC-953931111309}" type="datetimeFigureOut">
              <a:rPr lang="pl-PL" smtClean="0"/>
              <a:pPr/>
              <a:t>16.11.2020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931897F-8F23-433E-A660-EFF8D3EDA506}" type="slidenum">
              <a:rPr lang="pl-PL" smtClean="0"/>
              <a:pPr/>
              <a:t>‹#›</a:t>
            </a:fld>
            <a:endParaRPr lang="pl-PL"/>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FD17FA3B-C404-4317-B0BC-953931111309}" type="datetimeFigureOut">
              <a:rPr lang="pl-PL" smtClean="0"/>
              <a:pPr/>
              <a:t>16.11.2020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7FA3B-C404-4317-B0BC-953931111309}" type="datetimeFigureOut">
              <a:rPr lang="pl-PL" smtClean="0"/>
              <a:pPr/>
              <a:t>16.11.2020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pl-PL"/>
              <a:t>Kliknij, aby edytować styl</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D17FA3B-C404-4317-B0BC-953931111309}" type="datetimeFigureOut">
              <a:rPr lang="pl-PL" smtClean="0"/>
              <a:pPr/>
              <a:t>16.11.2020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pPr/>
              <a:t>‹#›</a:t>
            </a:fld>
            <a:endParaRPr lang="pl-PL"/>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pl-PL"/>
              <a:t>Kliknij, aby edytować styl</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D17FA3B-C404-4317-B0BC-953931111309}" type="datetimeFigureOut">
              <a:rPr lang="pl-PL" smtClean="0"/>
              <a:pPr/>
              <a:t>16.11.2020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pl-PL"/>
              <a:t>Kliknij, aby edytować styl</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D17FA3B-C404-4317-B0BC-953931111309}" type="datetimeFigureOut">
              <a:rPr lang="pl-PL" smtClean="0"/>
              <a:pPr/>
              <a:t>16.11.2020</a:t>
            </a:fld>
            <a:endParaRPr lang="pl-PL"/>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pl-PL"/>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931897F-8F23-433E-A660-EFF8D3EDA506}" type="slidenum">
              <a:rPr lang="pl-PL" smtClean="0"/>
              <a:pPr/>
              <a:t>‹#›</a:t>
            </a:fld>
            <a:endParaRPr lang="pl-PL"/>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ransition spd="slow">
    <p:wipe dir="r"/>
  </p:transition>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AA2DE9F-06EE-471F-A4A9-BA7DC130BF2D}" type="datetimeFigureOut">
              <a:rPr lang="pl-PL" smtClean="0">
                <a:solidFill>
                  <a:srgbClr val="DFE6D0"/>
                </a:solidFill>
              </a:rPr>
              <a:pPr/>
              <a:t>16.11.2020</a:t>
            </a:fld>
            <a:endParaRPr lang="pl-PL">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pl-PL">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560054315"/>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wipe dir="r"/>
  </p:transition>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1100" y="274638"/>
            <a:ext cx="7498080" cy="1143000"/>
          </a:xfrm>
          <a:prstGeom prst="rect">
            <a:avLst/>
          </a:prstGeo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oAutofit/>
          </a:bodyPr>
          <a:lstStyle/>
          <a:p>
            <a:r>
              <a:rPr lang="pl-PL"/>
              <a:t>Kliknij, aby edytować styl</a:t>
            </a:r>
            <a:endParaRPr/>
          </a:p>
        </p:txBody>
      </p:sp>
      <p:sp>
        <p:nvSpPr>
          <p:cNvPr id="3" name="Text Placeholder 2"/>
          <p:cNvSpPr>
            <a:spLocks noGrp="1"/>
          </p:cNvSpPr>
          <p:nvPr>
            <p:ph type="body" idx="1"/>
          </p:nvPr>
        </p:nvSpPr>
        <p:spPr>
          <a:xfrm>
            <a:off x="1318260" y="1734671"/>
            <a:ext cx="7223760" cy="4235823"/>
          </a:xfrm>
          <a:prstGeom prst="rect">
            <a:avLst/>
          </a:prstGeom>
          <a:noFill/>
          <a:ln>
            <a:noFill/>
          </a:ln>
        </p:spPr>
        <p:txBody>
          <a:bodyPr vert="horz" lIns="182880" tIns="182880" rIns="182880" bIns="18288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Date Placeholder 3"/>
          <p:cNvSpPr>
            <a:spLocks noGrp="1"/>
          </p:cNvSpPr>
          <p:nvPr>
            <p:ph type="dt" sz="half" idx="2"/>
          </p:nvPr>
        </p:nvSpPr>
        <p:spPr>
          <a:xfrm>
            <a:off x="1232647" y="6508750"/>
            <a:ext cx="2133600" cy="273050"/>
          </a:xfrm>
          <a:prstGeom prst="rect">
            <a:avLst/>
          </a:prstGeom>
        </p:spPr>
        <p:txBody>
          <a:bodyPr vert="horz" lIns="91440" tIns="45720" rIns="91440" bIns="45720" rtlCol="0" anchor="ctr"/>
          <a:lstStyle>
            <a:lvl1pPr algn="l">
              <a:defRPr sz="900" b="1">
                <a:solidFill>
                  <a:schemeClr val="tx2"/>
                </a:solidFill>
              </a:defRPr>
            </a:lvl1pPr>
          </a:lstStyle>
          <a:p>
            <a:fld id="{5DC80E09-BBC2-4412-830F-244711E25100}" type="datetimeFigureOut">
              <a:rPr lang="pl-PL" smtClean="0">
                <a:solidFill>
                  <a:srgbClr val="E0EDF8"/>
                </a:solidFill>
              </a:rPr>
              <a:pPr/>
              <a:t>16.11.2020</a:t>
            </a:fld>
            <a:endParaRPr lang="pl-PL">
              <a:solidFill>
                <a:srgbClr val="E0EDF8"/>
              </a:solidFill>
            </a:endParaRPr>
          </a:p>
        </p:txBody>
      </p:sp>
      <p:sp>
        <p:nvSpPr>
          <p:cNvPr id="5" name="Footer Placeholder 4"/>
          <p:cNvSpPr>
            <a:spLocks noGrp="1"/>
          </p:cNvSpPr>
          <p:nvPr>
            <p:ph type="ftr" sz="quarter" idx="3"/>
          </p:nvPr>
        </p:nvSpPr>
        <p:spPr>
          <a:xfrm>
            <a:off x="5715000" y="6508750"/>
            <a:ext cx="2895600" cy="273050"/>
          </a:xfrm>
          <a:prstGeom prst="rect">
            <a:avLst/>
          </a:prstGeom>
        </p:spPr>
        <p:txBody>
          <a:bodyPr vert="horz" lIns="91440" tIns="45720" rIns="91440" bIns="45720" rtlCol="0" anchor="ctr"/>
          <a:lstStyle>
            <a:lvl1pPr algn="r">
              <a:defRPr sz="900" b="1">
                <a:solidFill>
                  <a:schemeClr val="tx2"/>
                </a:solidFill>
              </a:defRPr>
            </a:lvl1pPr>
          </a:lstStyle>
          <a:p>
            <a:endParaRPr lang="pl-PL">
              <a:solidFill>
                <a:srgbClr val="E0EDF8"/>
              </a:solidFill>
            </a:endParaRPr>
          </a:p>
        </p:txBody>
      </p:sp>
      <p:sp>
        <p:nvSpPr>
          <p:cNvPr id="6" name="Slide Number Placeholder 5"/>
          <p:cNvSpPr>
            <a:spLocks noGrp="1"/>
          </p:cNvSpPr>
          <p:nvPr>
            <p:ph type="sldNum" sz="quarter" idx="4"/>
          </p:nvPr>
        </p:nvSpPr>
        <p:spPr>
          <a:xfrm>
            <a:off x="8673353" y="6508750"/>
            <a:ext cx="457200" cy="273050"/>
          </a:xfrm>
          <a:prstGeom prst="rect">
            <a:avLst/>
          </a:prstGeom>
        </p:spPr>
        <p:txBody>
          <a:bodyPr vert="horz" lIns="91440" tIns="45720" rIns="91440" bIns="45720" rtlCol="0" anchor="ctr"/>
          <a:lstStyle>
            <a:lvl1pPr algn="r">
              <a:defRPr sz="900" b="1">
                <a:solidFill>
                  <a:schemeClr val="tx2"/>
                </a:solidFill>
              </a:defRPr>
            </a:lvl1pPr>
          </a:lstStyle>
          <a:p>
            <a:fld id="{27805696-DEA6-4F92-8264-BBA21E1DBAB7}" type="slidenum">
              <a:rPr lang="pl-PL" smtClean="0">
                <a:solidFill>
                  <a:srgbClr val="E0EDF8"/>
                </a:solidFill>
              </a:rPr>
              <a:pPr/>
              <a:t>‹#›</a:t>
            </a:fld>
            <a:endParaRPr lang="pl-PL">
              <a:solidFill>
                <a:srgbClr val="E0EDF8"/>
              </a:solidFill>
            </a:endParaRPr>
          </a:p>
        </p:txBody>
      </p:sp>
      <p:grpSp>
        <p:nvGrpSpPr>
          <p:cNvPr id="7" name="Group 22"/>
          <p:cNvGrpSpPr/>
          <p:nvPr/>
        </p:nvGrpSpPr>
        <p:grpSpPr>
          <a:xfrm>
            <a:off x="0" y="0"/>
            <a:ext cx="182880" cy="6858000"/>
            <a:chOff x="0" y="0"/>
            <a:chExt cx="274320" cy="6858000"/>
          </a:xfrm>
        </p:grpSpPr>
        <p:sp>
          <p:nvSpPr>
            <p:cNvPr id="21" name="Rectangle 20"/>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4" name="Rectangle 13"/>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6" name="Rectangle 15"/>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7" name="Rectangle 16"/>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8" name="Rectangle 17"/>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9" name="Rectangle 18"/>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0" name="Rectangle 19"/>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2" name="Rectangle 21"/>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extLst>
      <p:ext uri="{BB962C8B-B14F-4D97-AF65-F5344CB8AC3E}">
        <p14:creationId xmlns:p14="http://schemas.microsoft.com/office/powerpoint/2010/main" val="1731389275"/>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ransition spd="slow">
    <p:wipe dir="r"/>
  </p:transition>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255588" indent="-2286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484632" indent="-228600"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713232" indent="-2286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941832" indent="-228600"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170432" indent="-2286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 name="Group 12"/>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8" name="Rectangle 7"/>
            <p:cNvSpPr/>
            <p:nvPr userDrawn="1"/>
          </p:nvSpPr>
          <p:spPr>
            <a:xfrm>
              <a:off x="857224" y="1466444"/>
              <a:ext cx="8286776" cy="214314"/>
            </a:xfrm>
            <a:prstGeom prst="rect">
              <a:avLst/>
            </a:prstGeom>
            <a:solidFill>
              <a:schemeClr val="accent5">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ndParaRPr>
            </a:p>
          </p:txBody>
        </p:sp>
      </p:grpSp>
      <p:sp>
        <p:nvSpPr>
          <p:cNvPr id="3" name="Text Placeholder 2"/>
          <p:cNvSpPr>
            <a:spLocks noGrp="1"/>
          </p:cNvSpPr>
          <p:nvPr>
            <p:ph type="body" idx="1"/>
          </p:nvPr>
        </p:nvSpPr>
        <p:spPr>
          <a:xfrm>
            <a:off x="842994" y="1716711"/>
            <a:ext cx="8229600" cy="4838735"/>
          </a:xfrm>
          <a:prstGeom prst="rect">
            <a:avLst/>
          </a:prstGeom>
          <a:noFill/>
        </p:spPr>
        <p:txBody>
          <a:bodyPr vert="horz" rtlCol="0">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4" name="Date Placeholder 3"/>
          <p:cNvSpPr>
            <a:spLocks noGrp="1"/>
          </p:cNvSpPr>
          <p:nvPr>
            <p:ph type="dt" sz="half" idx="2"/>
          </p:nvPr>
        </p:nvSpPr>
        <p:spPr>
          <a:xfrm>
            <a:off x="0" y="6572272"/>
            <a:ext cx="1800000" cy="285728"/>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5DC80E09-BBC2-4412-830F-244711E25100}" type="datetimeFigureOut">
              <a:rPr lang="pl-PL" smtClean="0">
                <a:solidFill>
                  <a:prstClr val="black">
                    <a:tint val="75000"/>
                  </a:prstClr>
                </a:solidFill>
              </a:rPr>
              <a:pPr/>
              <a:t>16.11.2020</a:t>
            </a:fld>
            <a:endParaRPr lang="pl-PL">
              <a:solidFill>
                <a:prstClr val="black">
                  <a:tint val="75000"/>
                </a:prstClr>
              </a:solidFill>
            </a:endParaRPr>
          </a:p>
        </p:txBody>
      </p:sp>
      <p:sp>
        <p:nvSpPr>
          <p:cNvPr id="5" name="Footer Placeholder 4"/>
          <p:cNvSpPr>
            <a:spLocks noGrp="1"/>
          </p:cNvSpPr>
          <p:nvPr>
            <p:ph type="ftr" sz="quarter" idx="3"/>
          </p:nvPr>
        </p:nvSpPr>
        <p:spPr>
          <a:xfrm>
            <a:off x="6264000" y="6572272"/>
            <a:ext cx="2880000" cy="285728"/>
          </a:xfrm>
          <a:prstGeom prst="rect">
            <a:avLst/>
          </a:prstGeom>
        </p:spPr>
        <p:txBody>
          <a:bodyPr vert="horz" rtlCol="0" anchor="ctr"/>
          <a:lstStyle>
            <a:lvl1pPr algn="r" eaLnBrk="1" latinLnBrk="0" hangingPunct="1">
              <a:defRPr kumimoji="0" sz="1200">
                <a:solidFill>
                  <a:schemeClr val="tx1">
                    <a:tint val="75000"/>
                  </a:schemeClr>
                </a:solidFill>
              </a:defRPr>
            </a:lvl1pPr>
          </a:lstStyle>
          <a:p>
            <a:endParaRPr lang="pl-PL">
              <a:solidFill>
                <a:prstClr val="black">
                  <a:tint val="75000"/>
                </a:prstClr>
              </a:solidFill>
            </a:endParaRPr>
          </a:p>
        </p:txBody>
      </p:sp>
      <p:sp>
        <p:nvSpPr>
          <p:cNvPr id="6" name="Slide Number Placeholder 5"/>
          <p:cNvSpPr>
            <a:spLocks noGrp="1"/>
          </p:cNvSpPr>
          <p:nvPr>
            <p:ph type="sldNum" sz="quarter" idx="4"/>
          </p:nvPr>
        </p:nvSpPr>
        <p:spPr>
          <a:xfrm>
            <a:off x="0" y="1428736"/>
            <a:ext cx="810000" cy="285752"/>
          </a:xfrm>
          <a:prstGeom prst="rect">
            <a:avLst/>
          </a:prstGeom>
        </p:spPr>
        <p:txBody>
          <a:bodyPr vert="horz" rtlCol="0" anchor="ctr"/>
          <a:lstStyle>
            <a:lvl1pPr algn="ctr" eaLnBrk="1" latinLnBrk="0" hangingPunct="1">
              <a:defRPr kumimoji="0" sz="1200">
                <a:solidFill>
                  <a:schemeClr val="tx1">
                    <a:tint val="50000"/>
                  </a:schemeClr>
                </a:solidFill>
              </a:defRPr>
            </a:lvl1p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
        <p:nvSpPr>
          <p:cNvPr id="2" name="Title Placeholder 1"/>
          <p:cNvSpPr>
            <a:spLocks noGrp="1"/>
          </p:cNvSpPr>
          <p:nvPr>
            <p:ph type="title"/>
          </p:nvPr>
        </p:nvSpPr>
        <p:spPr>
          <a:xfrm>
            <a:off x="842994" y="283053"/>
            <a:ext cx="8229600" cy="1143000"/>
          </a:xfrm>
          <a:prstGeom prst="rect">
            <a:avLst/>
          </a:prstGeom>
          <a:noFill/>
        </p:spPr>
        <p:txBody>
          <a:bodyPr vert="horz" rtlCol="0" anchor="ctr">
            <a:normAutofit/>
          </a:bodyPr>
          <a:lstStyle/>
          <a:p>
            <a:r>
              <a:rPr kumimoji="0" lang="pl-PL"/>
              <a:t>Kliknij, aby edytować styl</a:t>
            </a:r>
            <a:endParaRPr kumimoji="0" lang="en-US"/>
          </a:p>
        </p:txBody>
      </p:sp>
    </p:spTree>
    <p:extLst>
      <p:ext uri="{BB962C8B-B14F-4D97-AF65-F5344CB8AC3E}">
        <p14:creationId xmlns:p14="http://schemas.microsoft.com/office/powerpoint/2010/main" val="2862140151"/>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Lst>
  <p:transition spd="slow">
    <p:wipe dir="r"/>
  </p:transition>
  <p:txStyles>
    <p:titleStyle>
      <a:lvl1pPr algn="ctr" rtl="0" eaLnBrk="1" latinLnBrk="0" hangingPunct="1">
        <a:spcBef>
          <a:spcPct val="0"/>
        </a:spcBef>
        <a:buNone/>
        <a:defRPr kumimoji="0"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3" pitchFamily="18" charset="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3" pitchFamily="18" charset="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a:buChar char="Ø"/>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3" pitchFamily="18" charset="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7.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E._Kraepelin.jpg" TargetMode="Externa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7.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7.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3356992"/>
            <a:ext cx="8064896" cy="1676400"/>
          </a:xfrm>
        </p:spPr>
        <p:txBody>
          <a:bodyPr>
            <a:normAutofit/>
          </a:bodyPr>
          <a:lstStyle/>
          <a:p>
            <a:r>
              <a:rPr lang="pl-PL" sz="4900"/>
              <a:t>Wyzwania </a:t>
            </a:r>
            <a:r>
              <a:rPr lang="pl-PL" sz="4900" dirty="0"/>
              <a:t>diagnozy i terapii </a:t>
            </a:r>
            <a:r>
              <a:rPr lang="pl-PL" sz="4900" dirty="0" err="1"/>
              <a:t>chad</a:t>
            </a:r>
            <a:endParaRPr lang="pl-PL" dirty="0"/>
          </a:p>
        </p:txBody>
      </p:sp>
      <p:sp>
        <p:nvSpPr>
          <p:cNvPr id="3" name="Symbol zastępczy tekstu 2"/>
          <p:cNvSpPr>
            <a:spLocks noGrp="1"/>
          </p:cNvSpPr>
          <p:nvPr>
            <p:ph type="body" idx="1"/>
          </p:nvPr>
        </p:nvSpPr>
        <p:spPr>
          <a:xfrm>
            <a:off x="755576" y="4725144"/>
            <a:ext cx="7776864" cy="914400"/>
          </a:xfrm>
        </p:spPr>
        <p:txBody>
          <a:bodyPr>
            <a:normAutofit/>
          </a:bodyPr>
          <a:lstStyle/>
          <a:p>
            <a:endParaRPr lang="pl-PL" dirty="0"/>
          </a:p>
        </p:txBody>
      </p:sp>
    </p:spTree>
    <p:extLst>
      <p:ext uri="{BB962C8B-B14F-4D97-AF65-F5344CB8AC3E}">
        <p14:creationId xmlns:p14="http://schemas.microsoft.com/office/powerpoint/2010/main" val="376146308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Rectangle 7"/>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pl-PL" sz="4000">
                <a:solidFill>
                  <a:srgbClr val="000082"/>
                </a:solidFill>
              </a:rPr>
              <a:t>Kłopoty diagnostyczne – BD vs. UD</a:t>
            </a:r>
            <a:br>
              <a:rPr lang="pl-PL" sz="4000">
                <a:solidFill>
                  <a:srgbClr val="000082"/>
                </a:solidFill>
              </a:rPr>
            </a:br>
            <a:r>
              <a:rPr lang="pl-PL" sz="2000">
                <a:solidFill>
                  <a:srgbClr val="000082"/>
                </a:solidFill>
              </a:rPr>
              <a:t>[Goodwin i Jamison-1990]</a:t>
            </a:r>
            <a:endParaRPr lang="pl-PL" sz="4000">
              <a:solidFill>
                <a:srgbClr val="000082"/>
              </a:solidFill>
            </a:endParaRPr>
          </a:p>
        </p:txBody>
      </p:sp>
      <p:graphicFrame>
        <p:nvGraphicFramePr>
          <p:cNvPr id="46088" name="Group 8"/>
          <p:cNvGraphicFramePr>
            <a:graphicFrameLocks noGrp="1"/>
          </p:cNvGraphicFramePr>
          <p:nvPr/>
        </p:nvGraphicFramePr>
        <p:xfrm>
          <a:off x="685800" y="1981200"/>
          <a:ext cx="7772400" cy="4236720"/>
        </p:xfrm>
        <a:graphic>
          <a:graphicData uri="http://schemas.openxmlformats.org/drawingml/2006/table">
            <a:tbl>
              <a:tblPr/>
              <a:tblGrid>
                <a:gridCol w="5943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Wiek zachorowania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BD&lt;UD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K/M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UD&gt;BD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Pozytywny wywiad rodzinny co do UD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Pozytywny wywiad rodzinny co do BD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BD&gt;UD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Pozytywny wywiad rodzinny co do uzależnienia od substancji psychoaktywnych (w tym alkoholu)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BD&gt;UD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Przewlekłość depresji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UD&gt;BD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Czas trwania pełnoobjawowej depresji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BD&gt;UD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Epizody depresji z cechami psychotycznymi (kobiety)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BD&gt;UD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Poważne próby samobójcze (kobiety)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BD&gt;UD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67046553"/>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3" name="Text Box 3"/>
          <p:cNvSpPr txBox="1">
            <a:spLocks noChangeArrowheads="1"/>
          </p:cNvSpPr>
          <p:nvPr/>
        </p:nvSpPr>
        <p:spPr bwMode="auto">
          <a:xfrm rot="-5378655">
            <a:off x="-729456" y="3606007"/>
            <a:ext cx="3087687" cy="304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sz="1400" dirty="0">
                <a:solidFill>
                  <a:prstClr val="black"/>
                </a:solidFill>
                <a:latin typeface="Arial" charset="0"/>
              </a:rPr>
              <a:t>%</a:t>
            </a:r>
            <a:r>
              <a:rPr lang="en-US" sz="1400" dirty="0">
                <a:solidFill>
                  <a:prstClr val="black"/>
                </a:solidFill>
                <a:latin typeface="Arial" charset="0"/>
              </a:rPr>
              <a:t>*</a:t>
            </a:r>
          </a:p>
        </p:txBody>
      </p:sp>
      <p:sp>
        <p:nvSpPr>
          <p:cNvPr id="1233924" name="Rectangle 4"/>
          <p:cNvSpPr>
            <a:spLocks noGrp="1" noChangeArrowheads="1"/>
          </p:cNvSpPr>
          <p:nvPr>
            <p:ph type="title"/>
          </p:nvPr>
        </p:nvSpPr>
        <p:spPr>
          <a:xfrm>
            <a:off x="560388" y="434975"/>
            <a:ext cx="8016875" cy="720725"/>
          </a:xfrm>
        </p:spPr>
        <p:txBody>
          <a:bodyPr>
            <a:normAutofit fontScale="90000"/>
          </a:bodyPr>
          <a:lstStyle/>
          <a:p>
            <a:r>
              <a:rPr lang="pl-PL" dirty="0"/>
              <a:t>CHAD</a:t>
            </a:r>
            <a:r>
              <a:rPr lang="en-US" dirty="0">
                <a:cs typeface="Arial" charset="0"/>
              </a:rPr>
              <a:t>—</a:t>
            </a:r>
            <a:r>
              <a:rPr lang="en-US" dirty="0"/>
              <a:t> 3.4% </a:t>
            </a:r>
            <a:r>
              <a:rPr lang="pl-PL" dirty="0"/>
              <a:t>populacji USA ma pozytywny wynik </a:t>
            </a:r>
            <a:r>
              <a:rPr lang="en-US" dirty="0"/>
              <a:t>MDQ</a:t>
            </a:r>
          </a:p>
        </p:txBody>
      </p:sp>
      <p:graphicFrame>
        <p:nvGraphicFramePr>
          <p:cNvPr id="2" name="Object 5"/>
          <p:cNvGraphicFramePr>
            <a:graphicFrameLocks noGrp="1" noChangeAspect="1"/>
          </p:cNvGraphicFramePr>
          <p:nvPr>
            <p:ph type="chart" idx="1"/>
            <p:extLst>
              <p:ext uri="{D42A27DB-BD31-4B8C-83A1-F6EECF244321}">
                <p14:modId xmlns:p14="http://schemas.microsoft.com/office/powerpoint/2010/main" val="3838765893"/>
              </p:ext>
            </p:extLst>
          </p:nvPr>
        </p:nvGraphicFramePr>
        <p:xfrm>
          <a:off x="1039813" y="1974850"/>
          <a:ext cx="7194550" cy="2722563"/>
        </p:xfrm>
        <a:graphic>
          <a:graphicData uri="http://schemas.openxmlformats.org/drawingml/2006/chart">
            <c:chart xmlns:c="http://schemas.openxmlformats.org/drawingml/2006/chart" xmlns:r="http://schemas.openxmlformats.org/officeDocument/2006/relationships" r:id="rId3"/>
          </a:graphicData>
        </a:graphic>
      </p:graphicFrame>
      <p:sp>
        <p:nvSpPr>
          <p:cNvPr id="1233926" name="Line 6"/>
          <p:cNvSpPr>
            <a:spLocks noChangeShapeType="1"/>
          </p:cNvSpPr>
          <p:nvPr/>
        </p:nvSpPr>
        <p:spPr bwMode="auto">
          <a:xfrm>
            <a:off x="2751138" y="2135188"/>
            <a:ext cx="0" cy="37036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solidFill>
                <a:prstClr val="black"/>
              </a:solidFill>
            </a:endParaRPr>
          </a:p>
        </p:txBody>
      </p:sp>
      <p:sp>
        <p:nvSpPr>
          <p:cNvPr id="1233927" name="Line 7"/>
          <p:cNvSpPr>
            <a:spLocks noChangeShapeType="1"/>
          </p:cNvSpPr>
          <p:nvPr/>
        </p:nvSpPr>
        <p:spPr bwMode="auto">
          <a:xfrm>
            <a:off x="5459413" y="2125663"/>
            <a:ext cx="0" cy="37036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solidFill>
                <a:prstClr val="black"/>
              </a:solidFill>
            </a:endParaRPr>
          </a:p>
        </p:txBody>
      </p:sp>
      <p:sp>
        <p:nvSpPr>
          <p:cNvPr id="1233928" name="Text Box 8"/>
          <p:cNvSpPr txBox="1">
            <a:spLocks noChangeArrowheads="1"/>
          </p:cNvSpPr>
          <p:nvPr/>
        </p:nvSpPr>
        <p:spPr bwMode="auto">
          <a:xfrm>
            <a:off x="1116013" y="5383213"/>
            <a:ext cx="1785937" cy="307777"/>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0"/>
              </a:spcBef>
              <a:tabLst>
                <a:tab pos="2403475" algn="l"/>
                <a:tab pos="5429250" algn="l"/>
              </a:tabLst>
              <a:defRPr sz="2400">
                <a:solidFill>
                  <a:schemeClr val="tx1"/>
                </a:solidFill>
                <a:latin typeface="Arial" charset="0"/>
              </a:defRPr>
            </a:lvl1pPr>
            <a:lvl2pPr algn="l">
              <a:spcBef>
                <a:spcPct val="0"/>
              </a:spcBef>
              <a:tabLst>
                <a:tab pos="2403475" algn="l"/>
                <a:tab pos="5429250" algn="l"/>
              </a:tabLst>
              <a:defRPr sz="2400">
                <a:solidFill>
                  <a:schemeClr val="tx1"/>
                </a:solidFill>
                <a:latin typeface="Arial" charset="0"/>
              </a:defRPr>
            </a:lvl2pPr>
            <a:lvl3pPr algn="l">
              <a:spcBef>
                <a:spcPct val="0"/>
              </a:spcBef>
              <a:tabLst>
                <a:tab pos="2403475" algn="l"/>
                <a:tab pos="5429250" algn="l"/>
              </a:tabLst>
              <a:defRPr sz="2400">
                <a:solidFill>
                  <a:schemeClr val="tx1"/>
                </a:solidFill>
                <a:latin typeface="Arial" charset="0"/>
              </a:defRPr>
            </a:lvl3pPr>
            <a:lvl4pPr algn="l">
              <a:spcBef>
                <a:spcPct val="0"/>
              </a:spcBef>
              <a:tabLst>
                <a:tab pos="2403475" algn="l"/>
                <a:tab pos="5429250" algn="l"/>
              </a:tabLst>
              <a:defRPr sz="2400">
                <a:solidFill>
                  <a:schemeClr val="tx1"/>
                </a:solidFill>
                <a:latin typeface="Arial" charset="0"/>
              </a:defRPr>
            </a:lvl4pPr>
            <a:lvl5pPr algn="l">
              <a:spcBef>
                <a:spcPct val="0"/>
              </a:spcBef>
              <a:tabLst>
                <a:tab pos="2403475" algn="l"/>
                <a:tab pos="5429250" algn="l"/>
              </a:tabLst>
              <a:defRPr sz="2400">
                <a:solidFill>
                  <a:schemeClr val="tx1"/>
                </a:solidFill>
                <a:latin typeface="Arial" charset="0"/>
              </a:defRPr>
            </a:lvl5pPr>
            <a:lvl6pPr eaLnBrk="0" fontAlgn="base" hangingPunct="0">
              <a:spcBef>
                <a:spcPct val="0"/>
              </a:spcBef>
              <a:spcAft>
                <a:spcPct val="0"/>
              </a:spcAft>
              <a:tabLst>
                <a:tab pos="2403475" algn="l"/>
                <a:tab pos="5429250" algn="l"/>
              </a:tabLst>
              <a:defRPr sz="2400">
                <a:solidFill>
                  <a:schemeClr val="tx1"/>
                </a:solidFill>
                <a:latin typeface="Arial" charset="0"/>
              </a:defRPr>
            </a:lvl6pPr>
            <a:lvl7pPr eaLnBrk="0" fontAlgn="base" hangingPunct="0">
              <a:spcBef>
                <a:spcPct val="0"/>
              </a:spcBef>
              <a:spcAft>
                <a:spcPct val="0"/>
              </a:spcAft>
              <a:tabLst>
                <a:tab pos="2403475" algn="l"/>
                <a:tab pos="5429250" algn="l"/>
              </a:tabLst>
              <a:defRPr sz="2400">
                <a:solidFill>
                  <a:schemeClr val="tx1"/>
                </a:solidFill>
                <a:latin typeface="Arial" charset="0"/>
              </a:defRPr>
            </a:lvl7pPr>
            <a:lvl8pPr eaLnBrk="0" fontAlgn="base" hangingPunct="0">
              <a:spcBef>
                <a:spcPct val="0"/>
              </a:spcBef>
              <a:spcAft>
                <a:spcPct val="0"/>
              </a:spcAft>
              <a:tabLst>
                <a:tab pos="2403475" algn="l"/>
                <a:tab pos="5429250" algn="l"/>
              </a:tabLst>
              <a:defRPr sz="2400">
                <a:solidFill>
                  <a:schemeClr val="tx1"/>
                </a:solidFill>
                <a:latin typeface="Arial" charset="0"/>
              </a:defRPr>
            </a:lvl8pPr>
            <a:lvl9pPr eaLnBrk="0" fontAlgn="base" hangingPunct="0">
              <a:spcBef>
                <a:spcPct val="0"/>
              </a:spcBef>
              <a:spcAft>
                <a:spcPct val="0"/>
              </a:spcAft>
              <a:tabLst>
                <a:tab pos="2403475" algn="l"/>
                <a:tab pos="5429250" algn="l"/>
              </a:tabLst>
              <a:defRPr sz="2400">
                <a:solidFill>
                  <a:schemeClr val="tx1"/>
                </a:solidFill>
                <a:latin typeface="Arial" charset="0"/>
              </a:defRPr>
            </a:lvl9pPr>
          </a:lstStyle>
          <a:p>
            <a:pPr algn="ctr">
              <a:spcBef>
                <a:spcPct val="50000"/>
              </a:spcBef>
            </a:pPr>
            <a:r>
              <a:rPr lang="pl-PL" sz="1400" dirty="0">
                <a:solidFill>
                  <a:prstClr val="black"/>
                </a:solidFill>
              </a:rPr>
              <a:t>Ogólny wynik </a:t>
            </a:r>
            <a:endParaRPr lang="en-US" sz="1400" dirty="0">
              <a:solidFill>
                <a:prstClr val="black"/>
              </a:solidFill>
            </a:endParaRPr>
          </a:p>
        </p:txBody>
      </p:sp>
      <p:sp>
        <p:nvSpPr>
          <p:cNvPr id="1233929" name="Text Box 9"/>
          <p:cNvSpPr txBox="1">
            <a:spLocks noChangeArrowheads="1"/>
          </p:cNvSpPr>
          <p:nvPr/>
        </p:nvSpPr>
        <p:spPr bwMode="auto">
          <a:xfrm>
            <a:off x="3355975" y="5583238"/>
            <a:ext cx="1519238" cy="304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0"/>
              </a:spcBef>
              <a:tabLst>
                <a:tab pos="2403475" algn="l"/>
                <a:tab pos="5429250" algn="l"/>
              </a:tabLst>
              <a:defRPr sz="2400">
                <a:solidFill>
                  <a:schemeClr val="tx1"/>
                </a:solidFill>
                <a:latin typeface="Arial" charset="0"/>
              </a:defRPr>
            </a:lvl1pPr>
            <a:lvl2pPr algn="l">
              <a:spcBef>
                <a:spcPct val="0"/>
              </a:spcBef>
              <a:tabLst>
                <a:tab pos="2403475" algn="l"/>
                <a:tab pos="5429250" algn="l"/>
              </a:tabLst>
              <a:defRPr sz="2400">
                <a:solidFill>
                  <a:schemeClr val="tx1"/>
                </a:solidFill>
                <a:latin typeface="Arial" charset="0"/>
              </a:defRPr>
            </a:lvl2pPr>
            <a:lvl3pPr algn="l">
              <a:spcBef>
                <a:spcPct val="0"/>
              </a:spcBef>
              <a:tabLst>
                <a:tab pos="2403475" algn="l"/>
                <a:tab pos="5429250" algn="l"/>
              </a:tabLst>
              <a:defRPr sz="2400">
                <a:solidFill>
                  <a:schemeClr val="tx1"/>
                </a:solidFill>
                <a:latin typeface="Arial" charset="0"/>
              </a:defRPr>
            </a:lvl3pPr>
            <a:lvl4pPr algn="l">
              <a:spcBef>
                <a:spcPct val="0"/>
              </a:spcBef>
              <a:tabLst>
                <a:tab pos="2403475" algn="l"/>
                <a:tab pos="5429250" algn="l"/>
              </a:tabLst>
              <a:defRPr sz="2400">
                <a:solidFill>
                  <a:schemeClr val="tx1"/>
                </a:solidFill>
                <a:latin typeface="Arial" charset="0"/>
              </a:defRPr>
            </a:lvl4pPr>
            <a:lvl5pPr algn="l">
              <a:spcBef>
                <a:spcPct val="0"/>
              </a:spcBef>
              <a:tabLst>
                <a:tab pos="2403475" algn="l"/>
                <a:tab pos="5429250" algn="l"/>
              </a:tabLst>
              <a:defRPr sz="2400">
                <a:solidFill>
                  <a:schemeClr val="tx1"/>
                </a:solidFill>
                <a:latin typeface="Arial" charset="0"/>
              </a:defRPr>
            </a:lvl5pPr>
            <a:lvl6pPr eaLnBrk="0" fontAlgn="base" hangingPunct="0">
              <a:spcBef>
                <a:spcPct val="0"/>
              </a:spcBef>
              <a:spcAft>
                <a:spcPct val="0"/>
              </a:spcAft>
              <a:tabLst>
                <a:tab pos="2403475" algn="l"/>
                <a:tab pos="5429250" algn="l"/>
              </a:tabLst>
              <a:defRPr sz="2400">
                <a:solidFill>
                  <a:schemeClr val="tx1"/>
                </a:solidFill>
                <a:latin typeface="Arial" charset="0"/>
              </a:defRPr>
            </a:lvl6pPr>
            <a:lvl7pPr eaLnBrk="0" fontAlgn="base" hangingPunct="0">
              <a:spcBef>
                <a:spcPct val="0"/>
              </a:spcBef>
              <a:spcAft>
                <a:spcPct val="0"/>
              </a:spcAft>
              <a:tabLst>
                <a:tab pos="2403475" algn="l"/>
                <a:tab pos="5429250" algn="l"/>
              </a:tabLst>
              <a:defRPr sz="2400">
                <a:solidFill>
                  <a:schemeClr val="tx1"/>
                </a:solidFill>
                <a:latin typeface="Arial" charset="0"/>
              </a:defRPr>
            </a:lvl7pPr>
            <a:lvl8pPr eaLnBrk="0" fontAlgn="base" hangingPunct="0">
              <a:spcBef>
                <a:spcPct val="0"/>
              </a:spcBef>
              <a:spcAft>
                <a:spcPct val="0"/>
              </a:spcAft>
              <a:tabLst>
                <a:tab pos="2403475" algn="l"/>
                <a:tab pos="5429250" algn="l"/>
              </a:tabLst>
              <a:defRPr sz="2400">
                <a:solidFill>
                  <a:schemeClr val="tx1"/>
                </a:solidFill>
                <a:latin typeface="Arial" charset="0"/>
              </a:defRPr>
            </a:lvl8pPr>
            <a:lvl9pPr eaLnBrk="0" fontAlgn="base" hangingPunct="0">
              <a:spcBef>
                <a:spcPct val="0"/>
              </a:spcBef>
              <a:spcAft>
                <a:spcPct val="0"/>
              </a:spcAft>
              <a:tabLst>
                <a:tab pos="2403475" algn="l"/>
                <a:tab pos="5429250" algn="l"/>
              </a:tabLst>
              <a:defRPr sz="2400">
                <a:solidFill>
                  <a:schemeClr val="tx1"/>
                </a:solidFill>
                <a:latin typeface="Arial" charset="0"/>
              </a:defRPr>
            </a:lvl9pPr>
          </a:lstStyle>
          <a:p>
            <a:pPr algn="ctr">
              <a:spcBef>
                <a:spcPct val="50000"/>
              </a:spcBef>
            </a:pPr>
            <a:r>
              <a:rPr lang="pl-PL" sz="1400" dirty="0">
                <a:solidFill>
                  <a:prstClr val="black"/>
                </a:solidFill>
              </a:rPr>
              <a:t>Grupy wiekowe </a:t>
            </a:r>
            <a:endParaRPr lang="en-US" sz="1400" dirty="0">
              <a:solidFill>
                <a:prstClr val="black"/>
              </a:solidFill>
            </a:endParaRPr>
          </a:p>
        </p:txBody>
      </p:sp>
      <p:sp>
        <p:nvSpPr>
          <p:cNvPr id="1233930" name="Text Box 10"/>
          <p:cNvSpPr txBox="1">
            <a:spLocks noChangeArrowheads="1"/>
          </p:cNvSpPr>
          <p:nvPr/>
        </p:nvSpPr>
        <p:spPr bwMode="auto">
          <a:xfrm>
            <a:off x="6184900" y="5583238"/>
            <a:ext cx="1314450" cy="304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0"/>
              </a:spcBef>
              <a:tabLst>
                <a:tab pos="2403475" algn="l"/>
                <a:tab pos="5429250" algn="l"/>
              </a:tabLst>
              <a:defRPr sz="2400">
                <a:solidFill>
                  <a:schemeClr val="tx1"/>
                </a:solidFill>
                <a:latin typeface="Arial" charset="0"/>
              </a:defRPr>
            </a:lvl1pPr>
            <a:lvl2pPr algn="l">
              <a:spcBef>
                <a:spcPct val="0"/>
              </a:spcBef>
              <a:tabLst>
                <a:tab pos="2403475" algn="l"/>
                <a:tab pos="5429250" algn="l"/>
              </a:tabLst>
              <a:defRPr sz="2400">
                <a:solidFill>
                  <a:schemeClr val="tx1"/>
                </a:solidFill>
                <a:latin typeface="Arial" charset="0"/>
              </a:defRPr>
            </a:lvl2pPr>
            <a:lvl3pPr algn="l">
              <a:spcBef>
                <a:spcPct val="0"/>
              </a:spcBef>
              <a:tabLst>
                <a:tab pos="2403475" algn="l"/>
                <a:tab pos="5429250" algn="l"/>
              </a:tabLst>
              <a:defRPr sz="2400">
                <a:solidFill>
                  <a:schemeClr val="tx1"/>
                </a:solidFill>
                <a:latin typeface="Arial" charset="0"/>
              </a:defRPr>
            </a:lvl3pPr>
            <a:lvl4pPr algn="l">
              <a:spcBef>
                <a:spcPct val="0"/>
              </a:spcBef>
              <a:tabLst>
                <a:tab pos="2403475" algn="l"/>
                <a:tab pos="5429250" algn="l"/>
              </a:tabLst>
              <a:defRPr sz="2400">
                <a:solidFill>
                  <a:schemeClr val="tx1"/>
                </a:solidFill>
                <a:latin typeface="Arial" charset="0"/>
              </a:defRPr>
            </a:lvl4pPr>
            <a:lvl5pPr algn="l">
              <a:spcBef>
                <a:spcPct val="0"/>
              </a:spcBef>
              <a:tabLst>
                <a:tab pos="2403475" algn="l"/>
                <a:tab pos="5429250" algn="l"/>
              </a:tabLst>
              <a:defRPr sz="2400">
                <a:solidFill>
                  <a:schemeClr val="tx1"/>
                </a:solidFill>
                <a:latin typeface="Arial" charset="0"/>
              </a:defRPr>
            </a:lvl5pPr>
            <a:lvl6pPr eaLnBrk="0" fontAlgn="base" hangingPunct="0">
              <a:spcBef>
                <a:spcPct val="0"/>
              </a:spcBef>
              <a:spcAft>
                <a:spcPct val="0"/>
              </a:spcAft>
              <a:tabLst>
                <a:tab pos="2403475" algn="l"/>
                <a:tab pos="5429250" algn="l"/>
              </a:tabLst>
              <a:defRPr sz="2400">
                <a:solidFill>
                  <a:schemeClr val="tx1"/>
                </a:solidFill>
                <a:latin typeface="Arial" charset="0"/>
              </a:defRPr>
            </a:lvl6pPr>
            <a:lvl7pPr eaLnBrk="0" fontAlgn="base" hangingPunct="0">
              <a:spcBef>
                <a:spcPct val="0"/>
              </a:spcBef>
              <a:spcAft>
                <a:spcPct val="0"/>
              </a:spcAft>
              <a:tabLst>
                <a:tab pos="2403475" algn="l"/>
                <a:tab pos="5429250" algn="l"/>
              </a:tabLst>
              <a:defRPr sz="2400">
                <a:solidFill>
                  <a:schemeClr val="tx1"/>
                </a:solidFill>
                <a:latin typeface="Arial" charset="0"/>
              </a:defRPr>
            </a:lvl7pPr>
            <a:lvl8pPr eaLnBrk="0" fontAlgn="base" hangingPunct="0">
              <a:spcBef>
                <a:spcPct val="0"/>
              </a:spcBef>
              <a:spcAft>
                <a:spcPct val="0"/>
              </a:spcAft>
              <a:tabLst>
                <a:tab pos="2403475" algn="l"/>
                <a:tab pos="5429250" algn="l"/>
              </a:tabLst>
              <a:defRPr sz="2400">
                <a:solidFill>
                  <a:schemeClr val="tx1"/>
                </a:solidFill>
                <a:latin typeface="Arial" charset="0"/>
              </a:defRPr>
            </a:lvl8pPr>
            <a:lvl9pPr eaLnBrk="0" fontAlgn="base" hangingPunct="0">
              <a:spcBef>
                <a:spcPct val="0"/>
              </a:spcBef>
              <a:spcAft>
                <a:spcPct val="0"/>
              </a:spcAft>
              <a:tabLst>
                <a:tab pos="2403475" algn="l"/>
                <a:tab pos="5429250" algn="l"/>
              </a:tabLst>
              <a:defRPr sz="2400">
                <a:solidFill>
                  <a:schemeClr val="tx1"/>
                </a:solidFill>
                <a:latin typeface="Arial" charset="0"/>
              </a:defRPr>
            </a:lvl9pPr>
          </a:lstStyle>
          <a:p>
            <a:pPr algn="ctr">
              <a:spcBef>
                <a:spcPct val="50000"/>
              </a:spcBef>
            </a:pPr>
            <a:r>
              <a:rPr lang="pl-PL" sz="1400" dirty="0">
                <a:solidFill>
                  <a:prstClr val="black"/>
                </a:solidFill>
              </a:rPr>
              <a:t>Dochód </a:t>
            </a:r>
            <a:r>
              <a:rPr lang="pl-PL" sz="1400" dirty="0" err="1">
                <a:solidFill>
                  <a:prstClr val="black"/>
                </a:solidFill>
              </a:rPr>
              <a:t>pc</a:t>
            </a:r>
            <a:r>
              <a:rPr lang="pl-PL" sz="1400" dirty="0">
                <a:solidFill>
                  <a:prstClr val="black"/>
                </a:solidFill>
              </a:rPr>
              <a:t> </a:t>
            </a:r>
            <a:endParaRPr lang="en-US" sz="1400" dirty="0">
              <a:solidFill>
                <a:prstClr val="black"/>
              </a:solidFill>
            </a:endParaRPr>
          </a:p>
        </p:txBody>
      </p:sp>
      <p:sp>
        <p:nvSpPr>
          <p:cNvPr id="1233931" name="Text Box 11"/>
          <p:cNvSpPr txBox="1">
            <a:spLocks noChangeArrowheads="1"/>
          </p:cNvSpPr>
          <p:nvPr/>
        </p:nvSpPr>
        <p:spPr bwMode="auto">
          <a:xfrm>
            <a:off x="323850" y="6481763"/>
            <a:ext cx="4994275" cy="184666"/>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200" dirty="0" err="1">
                <a:solidFill>
                  <a:prstClr val="black"/>
                </a:solidFill>
                <a:latin typeface="Arial" charset="0"/>
              </a:rPr>
              <a:t>Hirschfeld</a:t>
            </a:r>
            <a:r>
              <a:rPr lang="en-US" sz="1200" dirty="0">
                <a:solidFill>
                  <a:prstClr val="black"/>
                </a:solidFill>
                <a:latin typeface="Arial" charset="0"/>
              </a:rPr>
              <a:t> </a:t>
            </a:r>
            <a:r>
              <a:rPr lang="pl-PL" sz="1200" dirty="0">
                <a:solidFill>
                  <a:prstClr val="black"/>
                </a:solidFill>
                <a:latin typeface="Arial" charset="0"/>
              </a:rPr>
              <a:t>i </a:t>
            </a:r>
            <a:r>
              <a:rPr lang="pl-PL" sz="1200" dirty="0" err="1">
                <a:solidFill>
                  <a:prstClr val="black"/>
                </a:solidFill>
                <a:latin typeface="Arial" charset="0"/>
              </a:rPr>
              <a:t>wsp</a:t>
            </a:r>
            <a:r>
              <a:rPr lang="pl-PL" sz="1200" dirty="0">
                <a:solidFill>
                  <a:prstClr val="black"/>
                </a:solidFill>
                <a:latin typeface="Arial" charset="0"/>
              </a:rPr>
              <a:t>. </a:t>
            </a:r>
            <a:r>
              <a:rPr lang="en-US" sz="1200" dirty="0">
                <a:solidFill>
                  <a:prstClr val="black"/>
                </a:solidFill>
                <a:latin typeface="Arial" charset="0"/>
              </a:rPr>
              <a:t>. </a:t>
            </a:r>
            <a:r>
              <a:rPr lang="en-US" sz="1200" i="1" dirty="0">
                <a:solidFill>
                  <a:prstClr val="black"/>
                </a:solidFill>
                <a:latin typeface="Arial" charset="0"/>
              </a:rPr>
              <a:t>J </a:t>
            </a:r>
            <a:r>
              <a:rPr lang="en-US" sz="1200" i="1" dirty="0" err="1">
                <a:solidFill>
                  <a:prstClr val="black"/>
                </a:solidFill>
                <a:latin typeface="Arial" charset="0"/>
              </a:rPr>
              <a:t>Clin</a:t>
            </a:r>
            <a:r>
              <a:rPr lang="en-US" sz="1200" i="1" dirty="0">
                <a:solidFill>
                  <a:prstClr val="black"/>
                </a:solidFill>
                <a:latin typeface="Arial" charset="0"/>
              </a:rPr>
              <a:t> Psychiatry.</a:t>
            </a:r>
            <a:r>
              <a:rPr lang="en-US" sz="1200" dirty="0">
                <a:solidFill>
                  <a:prstClr val="black"/>
                </a:solidFill>
                <a:latin typeface="Arial" charset="0"/>
              </a:rPr>
              <a:t> 2003; 64:53-59.</a:t>
            </a:r>
          </a:p>
        </p:txBody>
      </p:sp>
    </p:spTree>
    <p:extLst>
      <p:ext uri="{BB962C8B-B14F-4D97-AF65-F5344CB8AC3E}">
        <p14:creationId xmlns:p14="http://schemas.microsoft.com/office/powerpoint/2010/main" val="267106193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fontScale="90000"/>
          </a:bodyPr>
          <a:lstStyle/>
          <a:p>
            <a:r>
              <a:rPr lang="pl-PL" dirty="0"/>
              <a:t>Co wskazuje na manię i co z tego wynika?</a:t>
            </a:r>
          </a:p>
        </p:txBody>
      </p:sp>
      <p:sp>
        <p:nvSpPr>
          <p:cNvPr id="9" name="Symbol zastępczy tekstu 8"/>
          <p:cNvSpPr>
            <a:spLocks noGrp="1"/>
          </p:cNvSpPr>
          <p:nvPr>
            <p:ph type="body" idx="1"/>
          </p:nvPr>
        </p:nvSpPr>
        <p:spPr/>
        <p:txBody>
          <a:bodyPr>
            <a:normAutofit fontScale="92500" lnSpcReduction="20000"/>
          </a:bodyPr>
          <a:lstStyle/>
          <a:p>
            <a:r>
              <a:rPr lang="pl-PL" dirty="0"/>
              <a:t>Zaburzenia zachowania wskazujące na manię</a:t>
            </a:r>
          </a:p>
        </p:txBody>
      </p:sp>
      <p:sp>
        <p:nvSpPr>
          <p:cNvPr id="10" name="Symbol zastępczy zawartości 9"/>
          <p:cNvSpPr>
            <a:spLocks noGrp="1"/>
          </p:cNvSpPr>
          <p:nvPr>
            <p:ph sz="half" idx="2"/>
          </p:nvPr>
        </p:nvSpPr>
        <p:spPr/>
        <p:txBody>
          <a:bodyPr/>
          <a:lstStyle/>
          <a:p>
            <a:r>
              <a:rPr lang="pl-PL" dirty="0"/>
              <a:t>Nadaktywność – 90%</a:t>
            </a:r>
          </a:p>
          <a:p>
            <a:r>
              <a:rPr lang="pl-PL" dirty="0"/>
              <a:t>Wielomówność – 89%</a:t>
            </a:r>
          </a:p>
          <a:p>
            <a:r>
              <a:rPr lang="pl-PL" dirty="0"/>
              <a:t>Natłok mowy – 88%</a:t>
            </a:r>
          </a:p>
          <a:p>
            <a:r>
              <a:rPr lang="pl-PL" dirty="0"/>
              <a:t>Skrócenie snu – 83%</a:t>
            </a:r>
          </a:p>
          <a:p>
            <a:pPr lvl="1"/>
            <a:r>
              <a:rPr lang="pl-PL" dirty="0"/>
              <a:t>Nagość – 29%</a:t>
            </a:r>
          </a:p>
          <a:p>
            <a:pPr lvl="1"/>
            <a:r>
              <a:rPr lang="pl-PL" dirty="0"/>
              <a:t>Nadmierna religijność – 39%</a:t>
            </a:r>
          </a:p>
          <a:p>
            <a:pPr lvl="1"/>
            <a:r>
              <a:rPr lang="pl-PL" dirty="0"/>
              <a:t>Dziwna dekoracja głowy – 28%</a:t>
            </a:r>
          </a:p>
          <a:p>
            <a:pPr lvl="1"/>
            <a:r>
              <a:rPr lang="pl-PL" dirty="0"/>
              <a:t>Zanieczyszczanie się kałem – 13%</a:t>
            </a:r>
          </a:p>
        </p:txBody>
      </p:sp>
      <p:sp>
        <p:nvSpPr>
          <p:cNvPr id="11" name="Symbol zastępczy tekstu 10"/>
          <p:cNvSpPr>
            <a:spLocks noGrp="1"/>
          </p:cNvSpPr>
          <p:nvPr>
            <p:ph type="body" sz="quarter" idx="3"/>
          </p:nvPr>
        </p:nvSpPr>
        <p:spPr/>
        <p:txBody>
          <a:bodyPr>
            <a:normAutofit fontScale="92500" lnSpcReduction="20000"/>
          </a:bodyPr>
          <a:lstStyle/>
          <a:p>
            <a:r>
              <a:rPr lang="pl-PL" dirty="0"/>
              <a:t>Związek manii z objawami „typowymi” dla schizofrenii </a:t>
            </a:r>
          </a:p>
        </p:txBody>
      </p:sp>
      <p:sp>
        <p:nvSpPr>
          <p:cNvPr id="12" name="Symbol zastępczy zawartości 11"/>
          <p:cNvSpPr>
            <a:spLocks noGrp="1"/>
          </p:cNvSpPr>
          <p:nvPr>
            <p:ph sz="quarter" idx="4"/>
          </p:nvPr>
        </p:nvSpPr>
        <p:spPr/>
        <p:txBody>
          <a:bodyPr/>
          <a:lstStyle/>
          <a:p>
            <a:r>
              <a:rPr lang="pl-PL" dirty="0"/>
              <a:t>Objawy psychotyczne – obecnie lub w przeszłości – 61%</a:t>
            </a:r>
          </a:p>
          <a:p>
            <a:r>
              <a:rPr lang="pl-PL" dirty="0"/>
              <a:t>Formalne zaburzenia myślenia – 19%</a:t>
            </a:r>
          </a:p>
          <a:p>
            <a:r>
              <a:rPr lang="pl-PL" dirty="0"/>
              <a:t>FRS – 18%</a:t>
            </a:r>
          </a:p>
        </p:txBody>
      </p:sp>
      <p:sp>
        <p:nvSpPr>
          <p:cNvPr id="14" name="Symbol zastępczy stopki 13"/>
          <p:cNvSpPr>
            <a:spLocks noGrp="1"/>
          </p:cNvSpPr>
          <p:nvPr>
            <p:ph type="ftr" sz="quarter" idx="11"/>
          </p:nvPr>
        </p:nvSpPr>
        <p:spPr/>
        <p:txBody>
          <a:bodyPr/>
          <a:lstStyle/>
          <a:p>
            <a:r>
              <a:rPr lang="pl-PL">
                <a:solidFill>
                  <a:prstClr val="black">
                    <a:tint val="75000"/>
                  </a:prstClr>
                </a:solidFill>
              </a:rPr>
              <a:t>Goodwin i Jamison 2007</a:t>
            </a:r>
          </a:p>
        </p:txBody>
      </p:sp>
    </p:spTree>
    <p:extLst>
      <p:ext uri="{BB962C8B-B14F-4D97-AF65-F5344CB8AC3E}">
        <p14:creationId xmlns:p14="http://schemas.microsoft.com/office/powerpoint/2010/main" val="2700342683"/>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p:txBody>
          <a:bodyPr/>
          <a:lstStyle/>
          <a:p>
            <a:pPr eaLnBrk="1" hangingPunct="1">
              <a:defRPr/>
            </a:pPr>
            <a:r>
              <a:rPr lang="pl-PL" dirty="0"/>
              <a:t>Depresja </a:t>
            </a:r>
            <a:r>
              <a:rPr lang="en-US" dirty="0"/>
              <a:t>:  </a:t>
            </a:r>
            <a:r>
              <a:rPr lang="pl-PL" dirty="0"/>
              <a:t>CHAD vs. F.33 </a:t>
            </a:r>
            <a:endParaRPr lang="en-US" dirty="0"/>
          </a:p>
        </p:txBody>
      </p:sp>
      <p:sp>
        <p:nvSpPr>
          <p:cNvPr id="1027" name="Rectangle 3"/>
          <p:cNvSpPr>
            <a:spLocks noGrp="1" noRot="1" noChangeArrowheads="1"/>
          </p:cNvSpPr>
          <p:nvPr>
            <p:ph idx="1"/>
          </p:nvPr>
        </p:nvSpPr>
        <p:spPr>
          <a:xfrm>
            <a:off x="301625" y="1676400"/>
            <a:ext cx="8540750" cy="4422775"/>
          </a:xfrm>
          <a:prstGeom prst="rect">
            <a:avLst/>
          </a:prstGeom>
        </p:spPr>
        <p:txBody>
          <a:bodyPr/>
          <a:lstStyle/>
          <a:p>
            <a:pPr eaLnBrk="1" hangingPunct="1">
              <a:buFont typeface="Wingdings" pitchFamily="1" charset="2"/>
              <a:buChar char="§"/>
              <a:defRPr/>
            </a:pPr>
            <a:r>
              <a:rPr lang="pl-PL" dirty="0"/>
              <a:t>Wskazówki diagnozy depresji jako CHAD</a:t>
            </a:r>
            <a:endParaRPr lang="en-US" dirty="0"/>
          </a:p>
          <a:p>
            <a:pPr lvl="1" eaLnBrk="1" hangingPunct="1">
              <a:defRPr/>
            </a:pPr>
            <a:r>
              <a:rPr lang="pl-PL" dirty="0"/>
              <a:t>Wcześniejszy początek </a:t>
            </a:r>
            <a:endParaRPr lang="en-US" dirty="0"/>
          </a:p>
          <a:p>
            <a:pPr lvl="1" eaLnBrk="1" hangingPunct="1">
              <a:defRPr/>
            </a:pPr>
            <a:r>
              <a:rPr lang="pl-PL" dirty="0"/>
              <a:t>Krótsze remisje </a:t>
            </a:r>
            <a:endParaRPr lang="en-US" dirty="0"/>
          </a:p>
          <a:p>
            <a:pPr lvl="1" eaLnBrk="1" hangingPunct="1">
              <a:defRPr/>
            </a:pPr>
            <a:r>
              <a:rPr lang="pl-PL" dirty="0"/>
              <a:t>Początek w okresie połogu </a:t>
            </a:r>
            <a:endParaRPr lang="en-US" dirty="0"/>
          </a:p>
          <a:p>
            <a:pPr lvl="1" eaLnBrk="1" hangingPunct="1">
              <a:defRPr/>
            </a:pPr>
            <a:r>
              <a:rPr lang="en-US" dirty="0"/>
              <a:t>Rapid cycling</a:t>
            </a:r>
          </a:p>
          <a:p>
            <a:pPr lvl="1" eaLnBrk="1" hangingPunct="1">
              <a:defRPr/>
            </a:pPr>
            <a:r>
              <a:rPr lang="pl-PL" dirty="0"/>
              <a:t>Krótszy czas epizodu </a:t>
            </a:r>
            <a:endParaRPr lang="en-US" dirty="0"/>
          </a:p>
          <a:p>
            <a:pPr lvl="1" eaLnBrk="1" hangingPunct="1">
              <a:defRPr/>
            </a:pPr>
            <a:r>
              <a:rPr lang="pl-PL" dirty="0" err="1"/>
              <a:t>Przedchorobowa</a:t>
            </a:r>
            <a:r>
              <a:rPr lang="pl-PL" dirty="0"/>
              <a:t> osobowość </a:t>
            </a:r>
            <a:r>
              <a:rPr lang="pl-PL" dirty="0" err="1"/>
              <a:t>hipertymiczna</a:t>
            </a:r>
            <a:r>
              <a:rPr lang="pl-PL" dirty="0"/>
              <a:t> </a:t>
            </a:r>
            <a:endParaRPr lang="en-US" dirty="0"/>
          </a:p>
        </p:txBody>
      </p:sp>
      <p:sp>
        <p:nvSpPr>
          <p:cNvPr id="4" name="Symbol zastępczy daty 3"/>
          <p:cNvSpPr>
            <a:spLocks noGrp="1"/>
          </p:cNvSpPr>
          <p:nvPr>
            <p:ph type="dt" sz="half" idx="10"/>
          </p:nvPr>
        </p:nvSpPr>
        <p:spPr/>
        <p:txBody>
          <a:bodyPr/>
          <a:lstStyle/>
          <a:p>
            <a:pPr>
              <a:defRPr/>
            </a:pPr>
            <a:endParaRPr lang="en-US">
              <a:solidFill>
                <a:prstClr val="black">
                  <a:tint val="75000"/>
                </a:prstClr>
              </a:solidFill>
            </a:endParaRPr>
          </a:p>
        </p:txBody>
      </p:sp>
      <p:sp>
        <p:nvSpPr>
          <p:cNvPr id="5" name="Symbol zastępczy stopki 4"/>
          <p:cNvSpPr>
            <a:spLocks noGrp="1"/>
          </p:cNvSpPr>
          <p:nvPr>
            <p:ph type="ftr" sz="quarter" idx="11"/>
          </p:nvPr>
        </p:nvSpPr>
        <p:spPr/>
        <p:txBody>
          <a:bodyPr/>
          <a:lstStyle/>
          <a:p>
            <a:pPr>
              <a:defRPr/>
            </a:pPr>
            <a:endParaRPr lang="en-US">
              <a:solidFill>
                <a:prstClr val="black">
                  <a:tint val="75000"/>
                </a:prstClr>
              </a:solidFill>
            </a:endParaRPr>
          </a:p>
        </p:txBody>
      </p:sp>
    </p:spTree>
    <p:extLst>
      <p:ext uri="{BB962C8B-B14F-4D97-AF65-F5344CB8AC3E}">
        <p14:creationId xmlns:p14="http://schemas.microsoft.com/office/powerpoint/2010/main" val="4257898633"/>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pl-PL" sz="3600">
                <a:solidFill>
                  <a:srgbClr val="000082"/>
                </a:solidFill>
              </a:rPr>
              <a:t>Epizody depresyjne w kontekście ChAD</a:t>
            </a:r>
            <a:br>
              <a:rPr lang="pl-PL" sz="3600">
                <a:solidFill>
                  <a:srgbClr val="000082"/>
                </a:solidFill>
              </a:rPr>
            </a:br>
            <a:r>
              <a:rPr lang="pl-PL" sz="2000">
                <a:solidFill>
                  <a:srgbClr val="000082"/>
                </a:solidFill>
              </a:rPr>
              <a:t>[Frank-2001]</a:t>
            </a:r>
            <a:endParaRPr lang="pl-PL" sz="3600">
              <a:solidFill>
                <a:srgbClr val="000082"/>
              </a:solidFill>
            </a:endParaRPr>
          </a:p>
        </p:txBody>
      </p:sp>
      <p:sp>
        <p:nvSpPr>
          <p:cNvPr id="47109" name="Rectangle 5"/>
          <p:cNvSpPr>
            <a:spLocks noChangeArrowheads="1"/>
          </p:cNvSpPr>
          <p:nvPr/>
        </p:nvSpPr>
        <p:spPr bwMode="auto">
          <a:xfrm>
            <a:off x="685800" y="1981200"/>
            <a:ext cx="7772400" cy="4114800"/>
          </a:xfrm>
          <a:prstGeom prst="rect">
            <a:avLst/>
          </a:prstGeom>
          <a:noFill/>
          <a:ln w="9525">
            <a:noFill/>
            <a:miter lim="800000"/>
            <a:headEnd/>
            <a:tailEnd/>
          </a:ln>
          <a:effectLst/>
        </p:spPr>
        <p:txBody>
          <a:bodyPr/>
          <a:lstStyle/>
          <a:p>
            <a:pPr marL="342900" indent="-342900">
              <a:lnSpc>
                <a:spcPct val="90000"/>
              </a:lnSpc>
              <a:spcBef>
                <a:spcPct val="20000"/>
              </a:spcBef>
              <a:buSzPct val="75000"/>
              <a:buFont typeface="Wingdings" pitchFamily="2" charset="2"/>
              <a:buChar char="v"/>
            </a:pPr>
            <a:r>
              <a:rPr lang="pl-PL" sz="2800">
                <a:solidFill>
                  <a:prstClr val="black"/>
                </a:solidFill>
              </a:rPr>
              <a:t>U kobiet z ChAD I. w historii życia stwierdza się więcej epizodów depresji niż manii</a:t>
            </a:r>
          </a:p>
          <a:p>
            <a:pPr marL="342900" indent="-342900">
              <a:lnSpc>
                <a:spcPct val="90000"/>
              </a:lnSpc>
              <a:spcBef>
                <a:spcPct val="20000"/>
              </a:spcBef>
              <a:buSzPct val="75000"/>
              <a:buFont typeface="Wingdings" pitchFamily="2" charset="2"/>
              <a:buChar char="v"/>
            </a:pPr>
            <a:r>
              <a:rPr lang="pl-PL" sz="2800">
                <a:solidFill>
                  <a:prstClr val="black"/>
                </a:solidFill>
              </a:rPr>
              <a:t>Nie leczone epizody depresji w przebiegu ChAD I.  trwają dłużej niż manie</a:t>
            </a:r>
          </a:p>
          <a:p>
            <a:pPr marL="342900" indent="-342900">
              <a:lnSpc>
                <a:spcPct val="90000"/>
              </a:lnSpc>
              <a:spcBef>
                <a:spcPct val="20000"/>
              </a:spcBef>
              <a:buSzPct val="75000"/>
              <a:buFont typeface="Wingdings" pitchFamily="2" charset="2"/>
              <a:buChar char="v"/>
            </a:pPr>
            <a:r>
              <a:rPr lang="pl-PL" sz="2800">
                <a:solidFill>
                  <a:prstClr val="black"/>
                </a:solidFill>
              </a:rPr>
              <a:t>Depresja w przebiegu ChAD I. leczy się gorzej niż:</a:t>
            </a:r>
          </a:p>
          <a:p>
            <a:pPr marL="742950" lvl="1" indent="-285750">
              <a:lnSpc>
                <a:spcPct val="90000"/>
              </a:lnSpc>
              <a:spcBef>
                <a:spcPct val="20000"/>
              </a:spcBef>
              <a:buSzPct val="75000"/>
              <a:buFont typeface="Wingdings" pitchFamily="2" charset="2"/>
              <a:buChar char="v"/>
            </a:pPr>
            <a:r>
              <a:rPr lang="pl-PL">
                <a:solidFill>
                  <a:prstClr val="black"/>
                </a:solidFill>
              </a:rPr>
              <a:t>Mania</a:t>
            </a:r>
          </a:p>
          <a:p>
            <a:pPr marL="742950" lvl="1" indent="-285750">
              <a:lnSpc>
                <a:spcPct val="90000"/>
              </a:lnSpc>
              <a:spcBef>
                <a:spcPct val="20000"/>
              </a:spcBef>
              <a:buSzPct val="75000"/>
              <a:buFont typeface="Wingdings" pitchFamily="2" charset="2"/>
              <a:buChar char="v"/>
            </a:pPr>
            <a:r>
              <a:rPr lang="pl-PL">
                <a:solidFill>
                  <a:prstClr val="black"/>
                </a:solidFill>
              </a:rPr>
              <a:t>Depresja w przebiegu UD</a:t>
            </a:r>
          </a:p>
          <a:p>
            <a:pPr marL="742950" lvl="1" indent="-285750">
              <a:lnSpc>
                <a:spcPct val="90000"/>
              </a:lnSpc>
              <a:spcBef>
                <a:spcPct val="20000"/>
              </a:spcBef>
              <a:buSzPct val="75000"/>
              <a:buFont typeface="Wingdings" pitchFamily="2" charset="2"/>
              <a:buChar char="v"/>
            </a:pPr>
            <a:r>
              <a:rPr lang="pl-PL">
                <a:solidFill>
                  <a:prstClr val="black"/>
                </a:solidFill>
              </a:rPr>
              <a:t>Depresja w przebiegu ChAD II. (?)</a:t>
            </a:r>
          </a:p>
        </p:txBody>
      </p:sp>
    </p:spTree>
    <p:extLst>
      <p:ext uri="{BB962C8B-B14F-4D97-AF65-F5344CB8AC3E}">
        <p14:creationId xmlns:p14="http://schemas.microsoft.com/office/powerpoint/2010/main" val="67525300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260648"/>
            <a:ext cx="8885237" cy="1155700"/>
          </a:xfrm>
        </p:spPr>
        <p:txBody>
          <a:bodyPr>
            <a:normAutofit fontScale="90000"/>
          </a:bodyPr>
          <a:lstStyle/>
          <a:p>
            <a:r>
              <a:rPr lang="pl-PL" sz="3600" dirty="0"/>
              <a:t>Depresja w </a:t>
            </a:r>
            <a:r>
              <a:rPr lang="pl-PL" sz="3600" dirty="0" err="1"/>
              <a:t>ChAD</a:t>
            </a:r>
            <a:r>
              <a:rPr lang="pl-PL" sz="3600" dirty="0"/>
              <a:t> jest cięższa niż w zaburzeniu depresyjnym nawracającym</a:t>
            </a:r>
          </a:p>
        </p:txBody>
      </p:sp>
      <p:graphicFrame>
        <p:nvGraphicFramePr>
          <p:cNvPr id="11269" name="Object 5"/>
          <p:cNvGraphicFramePr>
            <a:graphicFrameLocks noGrp="1" noChangeAspect="1"/>
          </p:cNvGraphicFramePr>
          <p:nvPr>
            <p:ph type="chart" idx="1"/>
          </p:nvPr>
        </p:nvGraphicFramePr>
        <p:xfrm>
          <a:off x="134938" y="2116931"/>
          <a:ext cx="8896350" cy="4133850"/>
        </p:xfrm>
        <a:graphic>
          <a:graphicData uri="http://schemas.openxmlformats.org/presentationml/2006/ole">
            <mc:AlternateContent xmlns:mc="http://schemas.openxmlformats.org/markup-compatibility/2006">
              <mc:Choice xmlns:v="urn:schemas-microsoft-com:vml" Requires="v">
                <p:oleObj spid="_x0000_s38921" name="Wykres" r:id="rId4" imgW="8892560" imgH="4130136" progId="MSGraph.Chart.8">
                  <p:embed followColorScheme="full"/>
                </p:oleObj>
              </mc:Choice>
              <mc:Fallback>
                <p:oleObj name="Wykres" r:id="rId4" imgW="8892560" imgH="4130136" progId="MSGraph.Chart.8">
                  <p:embed followColorScheme="full"/>
                  <p:pic>
                    <p:nvPicPr>
                      <p:cNvPr id="0"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38" y="2116931"/>
                        <a:ext cx="8896350" cy="413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ymbol zastępczy stopki 4"/>
          <p:cNvSpPr>
            <a:spLocks noGrp="1"/>
          </p:cNvSpPr>
          <p:nvPr>
            <p:ph type="ftr" sz="quarter" idx="11"/>
          </p:nvPr>
        </p:nvSpPr>
        <p:spPr/>
        <p:txBody>
          <a:bodyPr/>
          <a:lstStyle/>
          <a:p>
            <a:r>
              <a:rPr lang="pl-PL">
                <a:solidFill>
                  <a:prstClr val="black">
                    <a:tint val="75000"/>
                  </a:prstClr>
                </a:solidFill>
              </a:rPr>
              <a:t>Hirschfeld i in. 2003</a:t>
            </a:r>
          </a:p>
        </p:txBody>
      </p:sp>
      <p:sp>
        <p:nvSpPr>
          <p:cNvPr id="11268" name="Rectangle 4"/>
          <p:cNvSpPr>
            <a:spLocks noChangeArrowheads="1"/>
          </p:cNvSpPr>
          <p:nvPr/>
        </p:nvSpPr>
        <p:spPr bwMode="auto">
          <a:xfrm>
            <a:off x="2428875" y="1819275"/>
            <a:ext cx="9144000" cy="0"/>
          </a:xfrm>
          <a:prstGeom prst="rect">
            <a:avLst/>
          </a:prstGeom>
          <a:noFill/>
          <a:ln w="9525">
            <a:noFill/>
            <a:miter lim="800000"/>
            <a:headEnd/>
            <a:tailEnd/>
          </a:ln>
          <a:effectLst/>
        </p:spPr>
        <p:txBody>
          <a:bodyPr>
            <a:spAutoFit/>
          </a:bodyPr>
          <a:lstStyle/>
          <a:p>
            <a:endParaRPr lang="pl-PL">
              <a:solidFill>
                <a:prstClr val="black"/>
              </a:solidFill>
            </a:endParaRPr>
          </a:p>
        </p:txBody>
      </p:sp>
    </p:spTree>
    <p:extLst>
      <p:ext uri="{BB962C8B-B14F-4D97-AF65-F5344CB8AC3E}">
        <p14:creationId xmlns:p14="http://schemas.microsoft.com/office/powerpoint/2010/main" val="15565907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0-#ppt_w/2"/>
                                          </p:val>
                                        </p:tav>
                                        <p:tav tm="100000">
                                          <p:val>
                                            <p:strVal val="#ppt_x"/>
                                          </p:val>
                                        </p:tav>
                                      </p:tavLst>
                                    </p:anim>
                                    <p:anim calcmode="lin" valueType="num">
                                      <p:cBhvr additive="base">
                                        <p:cTn id="8" dur="500" fill="hold"/>
                                        <p:tgtEl>
                                          <p:spTgt spid="112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2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a:xfrm>
            <a:off x="338138" y="263525"/>
            <a:ext cx="8421687" cy="720725"/>
          </a:xfrm>
        </p:spPr>
        <p:txBody>
          <a:bodyPr>
            <a:normAutofit fontScale="90000"/>
          </a:bodyPr>
          <a:lstStyle/>
          <a:p>
            <a:r>
              <a:rPr lang="pl-PL" dirty="0"/>
              <a:t>Wpływ dwubiegunowości na funkcjonowanie psychosocjalne </a:t>
            </a:r>
            <a:endParaRPr lang="en-US" dirty="0"/>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284162623"/>
              </p:ext>
            </p:extLst>
          </p:nvPr>
        </p:nvGraphicFramePr>
        <p:xfrm>
          <a:off x="931863" y="2146300"/>
          <a:ext cx="7910512" cy="3813175"/>
        </p:xfrm>
        <a:graphic>
          <a:graphicData uri="http://schemas.openxmlformats.org/drawingml/2006/chart">
            <c:chart xmlns:c="http://schemas.openxmlformats.org/drawingml/2006/chart" xmlns:r="http://schemas.openxmlformats.org/officeDocument/2006/relationships" r:id="rId3"/>
          </a:graphicData>
        </a:graphic>
      </p:graphicFrame>
      <p:sp>
        <p:nvSpPr>
          <p:cNvPr id="1211396" name="Text Box 4"/>
          <p:cNvSpPr txBox="1">
            <a:spLocks noChangeArrowheads="1"/>
          </p:cNvSpPr>
          <p:nvPr/>
        </p:nvSpPr>
        <p:spPr bwMode="auto">
          <a:xfrm>
            <a:off x="234950" y="6443663"/>
            <a:ext cx="4994275" cy="274637"/>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fr-FR" sz="1200">
                <a:solidFill>
                  <a:prstClr val="black"/>
                </a:solidFill>
                <a:latin typeface="Arial" charset="0"/>
              </a:rPr>
              <a:t>Cal</a:t>
            </a:r>
            <a:r>
              <a:rPr lang="en-US" sz="1200">
                <a:solidFill>
                  <a:prstClr val="black"/>
                </a:solidFill>
                <a:latin typeface="Arial" charset="0"/>
              </a:rPr>
              <a:t>a</a:t>
            </a:r>
            <a:r>
              <a:rPr lang="fr-FR" sz="1200">
                <a:solidFill>
                  <a:prstClr val="black"/>
                </a:solidFill>
                <a:latin typeface="Arial" charset="0"/>
              </a:rPr>
              <a:t>brese. </a:t>
            </a:r>
            <a:r>
              <a:rPr lang="fr-FR" sz="1200" i="1">
                <a:solidFill>
                  <a:prstClr val="black"/>
                </a:solidFill>
                <a:latin typeface="Arial" charset="0"/>
              </a:rPr>
              <a:t>J Clin Psychiatry</a:t>
            </a:r>
            <a:r>
              <a:rPr lang="en-US" sz="1200">
                <a:solidFill>
                  <a:prstClr val="black"/>
                </a:solidFill>
                <a:latin typeface="Arial" charset="0"/>
              </a:rPr>
              <a:t>. 2003;64:425-432.</a:t>
            </a:r>
            <a:r>
              <a:rPr lang="fr-FR" sz="1200">
                <a:solidFill>
                  <a:prstClr val="black"/>
                </a:solidFill>
                <a:latin typeface="Arial" charset="0"/>
              </a:rPr>
              <a:t> </a:t>
            </a:r>
            <a:endParaRPr lang="en-US" sz="1200">
              <a:solidFill>
                <a:prstClr val="black"/>
              </a:solidFill>
              <a:latin typeface="Arial" charset="0"/>
            </a:endParaRPr>
          </a:p>
        </p:txBody>
      </p:sp>
      <p:sp>
        <p:nvSpPr>
          <p:cNvPr id="1211397" name="Text Box 5"/>
          <p:cNvSpPr txBox="1">
            <a:spLocks noChangeArrowheads="1"/>
          </p:cNvSpPr>
          <p:nvPr/>
        </p:nvSpPr>
        <p:spPr bwMode="auto">
          <a:xfrm rot="-5378655">
            <a:off x="-812006" y="3463132"/>
            <a:ext cx="3087687" cy="304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prstClr val="black"/>
                </a:solidFill>
                <a:latin typeface="Arial" charset="0"/>
              </a:rPr>
              <a:t>Percent</a:t>
            </a:r>
          </a:p>
        </p:txBody>
      </p:sp>
      <p:sp>
        <p:nvSpPr>
          <p:cNvPr id="1211398" name="Text Box 6"/>
          <p:cNvSpPr txBox="1">
            <a:spLocks noChangeArrowheads="1"/>
          </p:cNvSpPr>
          <p:nvPr/>
        </p:nvSpPr>
        <p:spPr bwMode="auto">
          <a:xfrm>
            <a:off x="841375" y="5719763"/>
            <a:ext cx="1687513" cy="304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i="1">
                <a:solidFill>
                  <a:prstClr val="black"/>
                </a:solidFill>
                <a:latin typeface="Arial" charset="0"/>
              </a:rPr>
              <a:t>* P</a:t>
            </a:r>
            <a:r>
              <a:rPr lang="en-US" sz="1400">
                <a:solidFill>
                  <a:prstClr val="black"/>
                </a:solidFill>
                <a:latin typeface="Arial" charset="0"/>
              </a:rPr>
              <a:t>&lt;0.0001</a:t>
            </a:r>
          </a:p>
        </p:txBody>
      </p:sp>
      <p:sp>
        <p:nvSpPr>
          <p:cNvPr id="1211399" name="Text Box 7"/>
          <p:cNvSpPr txBox="1">
            <a:spLocks noChangeArrowheads="1"/>
          </p:cNvSpPr>
          <p:nvPr/>
        </p:nvSpPr>
        <p:spPr bwMode="auto">
          <a:xfrm>
            <a:off x="2017713" y="2047875"/>
            <a:ext cx="376237" cy="3968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prstClr val="black"/>
                </a:solidFill>
                <a:latin typeface="Arial" charset="0"/>
              </a:rPr>
              <a:t>*</a:t>
            </a:r>
          </a:p>
        </p:txBody>
      </p:sp>
      <p:sp>
        <p:nvSpPr>
          <p:cNvPr id="1211400" name="Text Box 8"/>
          <p:cNvSpPr txBox="1">
            <a:spLocks noChangeArrowheads="1"/>
          </p:cNvSpPr>
          <p:nvPr/>
        </p:nvSpPr>
        <p:spPr bwMode="auto">
          <a:xfrm>
            <a:off x="6299200" y="3203575"/>
            <a:ext cx="374650" cy="3968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prstClr val="black"/>
                </a:solidFill>
                <a:latin typeface="Arial" charset="0"/>
              </a:rPr>
              <a:t>*</a:t>
            </a:r>
          </a:p>
        </p:txBody>
      </p:sp>
      <p:sp>
        <p:nvSpPr>
          <p:cNvPr id="1211401" name="Text Box 9"/>
          <p:cNvSpPr txBox="1">
            <a:spLocks noChangeArrowheads="1"/>
          </p:cNvSpPr>
          <p:nvPr/>
        </p:nvSpPr>
        <p:spPr bwMode="auto">
          <a:xfrm>
            <a:off x="4178300" y="2136775"/>
            <a:ext cx="376238" cy="3968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prstClr val="black"/>
                </a:solidFill>
                <a:latin typeface="Arial" charset="0"/>
              </a:rPr>
              <a:t>*</a:t>
            </a:r>
          </a:p>
        </p:txBody>
      </p:sp>
    </p:spTree>
    <p:extLst>
      <p:ext uri="{BB962C8B-B14F-4D97-AF65-F5344CB8AC3E}">
        <p14:creationId xmlns:p14="http://schemas.microsoft.com/office/powerpoint/2010/main" val="3437177259"/>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Wpływ faz na GAF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649122617"/>
              </p:ext>
            </p:extLst>
          </p:nvPr>
        </p:nvGraphicFramePr>
        <p:xfrm>
          <a:off x="842963" y="1716088"/>
          <a:ext cx="8229600" cy="4838700"/>
        </p:xfrm>
        <a:graphic>
          <a:graphicData uri="http://schemas.openxmlformats.org/drawingml/2006/chart">
            <c:chart xmlns:c="http://schemas.openxmlformats.org/drawingml/2006/chart" xmlns:r="http://schemas.openxmlformats.org/officeDocument/2006/relationships" r:id="rId2"/>
          </a:graphicData>
        </a:graphic>
      </p:graphicFrame>
      <p:sp>
        <p:nvSpPr>
          <p:cNvPr id="5" name="Symbol zastępczy stopki 4"/>
          <p:cNvSpPr>
            <a:spLocks noGrp="1"/>
          </p:cNvSpPr>
          <p:nvPr>
            <p:ph type="ftr" sz="quarter" idx="11"/>
          </p:nvPr>
        </p:nvSpPr>
        <p:spPr/>
        <p:txBody>
          <a:bodyPr/>
          <a:lstStyle/>
          <a:p>
            <a:r>
              <a:rPr lang="pl-PL">
                <a:solidFill>
                  <a:prstClr val="black">
                    <a:tint val="75000"/>
                  </a:prstClr>
                </a:solidFill>
              </a:rPr>
              <a:t>Hirschled i wsp. 2003</a:t>
            </a:r>
          </a:p>
        </p:txBody>
      </p:sp>
    </p:spTree>
    <p:extLst>
      <p:ext uri="{BB962C8B-B14F-4D97-AF65-F5344CB8AC3E}">
        <p14:creationId xmlns:p14="http://schemas.microsoft.com/office/powerpoint/2010/main" val="1607577189"/>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4801" y="116632"/>
            <a:ext cx="8885237" cy="1155700"/>
          </a:xfrm>
        </p:spPr>
        <p:txBody>
          <a:bodyPr/>
          <a:lstStyle/>
          <a:p>
            <a:r>
              <a:rPr lang="pl-PL" sz="2400" dirty="0" err="1"/>
              <a:t>Współchorobowość</a:t>
            </a:r>
            <a:r>
              <a:rPr lang="pl-PL" sz="2400" dirty="0"/>
              <a:t> depresji w przebiegu </a:t>
            </a:r>
            <a:r>
              <a:rPr lang="pl-PL" sz="2400" dirty="0" err="1"/>
              <a:t>ChAD</a:t>
            </a:r>
            <a:r>
              <a:rPr lang="pl-PL" sz="2400" dirty="0"/>
              <a:t> i F.33</a:t>
            </a:r>
          </a:p>
        </p:txBody>
      </p:sp>
      <p:graphicFrame>
        <p:nvGraphicFramePr>
          <p:cNvPr id="13339" name="Group 27"/>
          <p:cNvGraphicFramePr>
            <a:graphicFrameLocks noGrp="1"/>
          </p:cNvGraphicFramePr>
          <p:nvPr>
            <p:ph type="tbl" idx="1"/>
          </p:nvPr>
        </p:nvGraphicFramePr>
        <p:xfrm>
          <a:off x="134938" y="2116138"/>
          <a:ext cx="8896350" cy="4135439"/>
        </p:xfrm>
        <a:graphic>
          <a:graphicData uri="http://schemas.openxmlformats.org/drawingml/2006/table">
            <a:tbl>
              <a:tblPr/>
              <a:tblGrid>
                <a:gridCol w="2965450">
                  <a:extLst>
                    <a:ext uri="{9D8B030D-6E8A-4147-A177-3AD203B41FA5}">
                      <a16:colId xmlns:a16="http://schemas.microsoft.com/office/drawing/2014/main" val="20000"/>
                    </a:ext>
                  </a:extLst>
                </a:gridCol>
                <a:gridCol w="2965450">
                  <a:extLst>
                    <a:ext uri="{9D8B030D-6E8A-4147-A177-3AD203B41FA5}">
                      <a16:colId xmlns:a16="http://schemas.microsoft.com/office/drawing/2014/main" val="20001"/>
                    </a:ext>
                  </a:extLst>
                </a:gridCol>
                <a:gridCol w="2965450">
                  <a:extLst>
                    <a:ext uri="{9D8B030D-6E8A-4147-A177-3AD203B41FA5}">
                      <a16:colId xmlns:a16="http://schemas.microsoft.com/office/drawing/2014/main" val="20002"/>
                    </a:ext>
                  </a:extLst>
                </a:gridCol>
              </a:tblGrid>
              <a:tr h="1033463">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Zaburzenie współistniejące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F.31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F.33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03505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Napady paniki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42%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22%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033463">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Zaburzenia lękowe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66%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44%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033463">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Zaburzenia odżywiania się</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7" name="Symbol zastępczy stopki 4"/>
          <p:cNvSpPr>
            <a:spLocks noGrp="1"/>
          </p:cNvSpPr>
          <p:nvPr>
            <p:ph type="ftr" sz="quarter" idx="11"/>
          </p:nvPr>
        </p:nvSpPr>
        <p:spPr/>
        <p:txBody>
          <a:bodyPr/>
          <a:lstStyle/>
          <a:p>
            <a:r>
              <a:rPr lang="pl-PL">
                <a:solidFill>
                  <a:prstClr val="black">
                    <a:tint val="75000"/>
                  </a:prstClr>
                </a:solidFill>
              </a:rPr>
              <a:t>Frye i in. 2003</a:t>
            </a:r>
          </a:p>
        </p:txBody>
      </p:sp>
      <p:sp>
        <p:nvSpPr>
          <p:cNvPr id="13316" name="Rectangle 4"/>
          <p:cNvSpPr>
            <a:spLocks noChangeArrowheads="1"/>
          </p:cNvSpPr>
          <p:nvPr/>
        </p:nvSpPr>
        <p:spPr bwMode="auto">
          <a:xfrm>
            <a:off x="2428875" y="1819275"/>
            <a:ext cx="9144000" cy="0"/>
          </a:xfrm>
          <a:prstGeom prst="rect">
            <a:avLst/>
          </a:prstGeom>
          <a:noFill/>
          <a:ln w="9525">
            <a:noFill/>
            <a:miter lim="800000"/>
            <a:headEnd/>
            <a:tailEnd/>
          </a:ln>
          <a:effectLst/>
        </p:spPr>
        <p:txBody>
          <a:bodyPr>
            <a:spAutoFit/>
          </a:bodyPr>
          <a:lstStyle/>
          <a:p>
            <a:endParaRPr lang="pl-PL">
              <a:solidFill>
                <a:prstClr val="black"/>
              </a:solidFill>
            </a:endParaRPr>
          </a:p>
        </p:txBody>
      </p:sp>
    </p:spTree>
    <p:extLst>
      <p:ext uri="{BB962C8B-B14F-4D97-AF65-F5344CB8AC3E}">
        <p14:creationId xmlns:p14="http://schemas.microsoft.com/office/powerpoint/2010/main" val="11314773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339"/>
                                        </p:tgtEl>
                                        <p:attrNameLst>
                                          <p:attrName>style.visibility</p:attrName>
                                        </p:attrNameLst>
                                      </p:cBhvr>
                                      <p:to>
                                        <p:strVal val="visible"/>
                                      </p:to>
                                    </p:set>
                                    <p:anim calcmode="lin" valueType="num">
                                      <p:cBhvr additive="base">
                                        <p:cTn id="7" dur="500" fill="hold"/>
                                        <p:tgtEl>
                                          <p:spTgt spid="13339"/>
                                        </p:tgtEl>
                                        <p:attrNameLst>
                                          <p:attrName>ppt_x</p:attrName>
                                        </p:attrNameLst>
                                      </p:cBhvr>
                                      <p:tavLst>
                                        <p:tav tm="0">
                                          <p:val>
                                            <p:strVal val="0-#ppt_w/2"/>
                                          </p:val>
                                        </p:tav>
                                        <p:tav tm="100000">
                                          <p:val>
                                            <p:strVal val="#ppt_x"/>
                                          </p:val>
                                        </p:tav>
                                      </p:tavLst>
                                    </p:anim>
                                    <p:anim calcmode="lin" valueType="num">
                                      <p:cBhvr additive="base">
                                        <p:cTn id="8" dur="500" fill="hold"/>
                                        <p:tgtEl>
                                          <p:spTgt spid="133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1435100" y="274638"/>
            <a:ext cx="7499350" cy="1143000"/>
          </a:xfrm>
        </p:spPr>
        <p:txBody>
          <a:bodyPr>
            <a:noAutofit/>
          </a:bodyPr>
          <a:lstStyle/>
          <a:p>
            <a:pPr fontAlgn="auto">
              <a:spcAft>
                <a:spcPts val="0"/>
              </a:spcAft>
              <a:defRPr/>
            </a:pPr>
            <a:r>
              <a:rPr lang="pl-PL" sz="2400" dirty="0">
                <a:solidFill>
                  <a:schemeClr val="tx2">
                    <a:satMod val="130000"/>
                  </a:schemeClr>
                </a:solidFill>
                <a:latin typeface="Cambria" pitchFamily="18" charset="0"/>
              </a:rPr>
              <a:t>Ryzyko wystąpienia zespołu metabolicznego (</a:t>
            </a:r>
            <a:r>
              <a:rPr lang="pl-PL" sz="2400" dirty="0" err="1">
                <a:solidFill>
                  <a:schemeClr val="tx2">
                    <a:satMod val="130000"/>
                  </a:schemeClr>
                </a:solidFill>
                <a:latin typeface="Cambria" pitchFamily="18" charset="0"/>
              </a:rPr>
              <a:t>metS</a:t>
            </a:r>
            <a:r>
              <a:rPr lang="pl-PL" sz="2400" dirty="0">
                <a:solidFill>
                  <a:schemeClr val="tx2">
                    <a:satMod val="130000"/>
                  </a:schemeClr>
                </a:solidFill>
                <a:latin typeface="Cambria" pitchFamily="18" charset="0"/>
              </a:rPr>
              <a:t>) u chorych leczonych z powodu: CHAD, schizofrenii i zaburzenia </a:t>
            </a:r>
            <a:r>
              <a:rPr lang="pl-PL" sz="2400" dirty="0" err="1">
                <a:solidFill>
                  <a:schemeClr val="tx2">
                    <a:satMod val="130000"/>
                  </a:schemeClr>
                </a:solidFill>
                <a:latin typeface="Cambria" pitchFamily="18" charset="0"/>
              </a:rPr>
              <a:t>schizoafektywnego</a:t>
            </a:r>
            <a:r>
              <a:rPr lang="pl-PL" sz="2400" dirty="0">
                <a:solidFill>
                  <a:schemeClr val="tx2">
                    <a:satMod val="130000"/>
                  </a:schemeClr>
                </a:solidFill>
                <a:latin typeface="Cambria" pitchFamily="18" charset="0"/>
              </a:rPr>
              <a:t> (n=707) </a:t>
            </a:r>
          </a:p>
        </p:txBody>
      </p:sp>
      <p:sp>
        <p:nvSpPr>
          <p:cNvPr id="7" name="Symbol zastępczy stopki 6"/>
          <p:cNvSpPr>
            <a:spLocks noGrp="1"/>
          </p:cNvSpPr>
          <p:nvPr>
            <p:ph type="ftr" sz="quarter" idx="11"/>
          </p:nvPr>
        </p:nvSpPr>
        <p:spPr/>
        <p:txBody>
          <a:bodyPr>
            <a:normAutofit/>
          </a:bodyPr>
          <a:lstStyle/>
          <a:p>
            <a:pPr>
              <a:defRPr/>
            </a:pPr>
            <a:r>
              <a:rPr lang="nl-NL">
                <a:solidFill>
                  <a:srgbClr val="E0EDF8"/>
                </a:solidFill>
                <a:latin typeface="Cambria" pitchFamily="18" charset="0"/>
              </a:rPr>
              <a:t>Van Winkel i in. 2007</a:t>
            </a:r>
            <a:endParaRPr lang="pl-PL">
              <a:solidFill>
                <a:srgbClr val="E0EDF8"/>
              </a:solidFill>
              <a:latin typeface="Cambria" pitchFamily="18" charset="0"/>
            </a:endParaRPr>
          </a:p>
        </p:txBody>
      </p:sp>
      <p:pic>
        <p:nvPicPr>
          <p:cNvPr id="65539" name="Picture 2"/>
          <p:cNvPicPr>
            <a:picLocks noChangeAspect="1" noChangeArrowheads="1"/>
          </p:cNvPicPr>
          <p:nvPr/>
        </p:nvPicPr>
        <p:blipFill>
          <a:blip r:embed="rId2" cstate="print"/>
          <a:srcRect/>
          <a:stretch>
            <a:fillRect/>
          </a:stretch>
        </p:blipFill>
        <p:spPr bwMode="auto">
          <a:xfrm>
            <a:off x="785813" y="1671638"/>
            <a:ext cx="7643812" cy="4543425"/>
          </a:xfrm>
          <a:prstGeom prst="rect">
            <a:avLst/>
          </a:prstGeom>
          <a:noFill/>
          <a:ln w="9525">
            <a:noFill/>
            <a:miter lim="800000"/>
            <a:headEnd/>
            <a:tailEnd/>
          </a:ln>
        </p:spPr>
      </p:pic>
      <p:sp>
        <p:nvSpPr>
          <p:cNvPr id="6" name="Prostokąt 5"/>
          <p:cNvSpPr/>
          <p:nvPr/>
        </p:nvSpPr>
        <p:spPr>
          <a:xfrm>
            <a:off x="2214563" y="1785938"/>
            <a:ext cx="1071562"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pl-PL" dirty="0">
                <a:solidFill>
                  <a:prstClr val="white"/>
                </a:solidFill>
                <a:latin typeface="Cambria" pitchFamily="18" charset="0"/>
              </a:rPr>
              <a:t>CHAD</a:t>
            </a:r>
          </a:p>
        </p:txBody>
      </p:sp>
      <p:sp>
        <p:nvSpPr>
          <p:cNvPr id="8" name="Prostokąt zaokrąglony 7"/>
          <p:cNvSpPr/>
          <p:nvPr/>
        </p:nvSpPr>
        <p:spPr>
          <a:xfrm>
            <a:off x="3929063" y="1714500"/>
            <a:ext cx="1500187" cy="2857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pl-PL" dirty="0">
                <a:solidFill>
                  <a:prstClr val="white"/>
                </a:solidFill>
                <a:latin typeface="Cambria" pitchFamily="18" charset="0"/>
              </a:rPr>
              <a:t>SCH</a:t>
            </a:r>
          </a:p>
        </p:txBody>
      </p:sp>
      <p:sp>
        <p:nvSpPr>
          <p:cNvPr id="9" name="Prostokąt 8"/>
          <p:cNvSpPr/>
          <p:nvPr/>
        </p:nvSpPr>
        <p:spPr>
          <a:xfrm>
            <a:off x="6215063" y="1785938"/>
            <a:ext cx="1571625" cy="35718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pl-PL" dirty="0">
                <a:solidFill>
                  <a:prstClr val="white"/>
                </a:solidFill>
                <a:latin typeface="Cambria" pitchFamily="18" charset="0"/>
              </a:rPr>
              <a:t>F.25</a:t>
            </a:r>
          </a:p>
        </p:txBody>
      </p:sp>
    </p:spTree>
    <p:extLst>
      <p:ext uri="{BB962C8B-B14F-4D97-AF65-F5344CB8AC3E}">
        <p14:creationId xmlns:p14="http://schemas.microsoft.com/office/powerpoint/2010/main" val="2544468749"/>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3" name="Text Box 7"/>
          <p:cNvSpPr txBox="1">
            <a:spLocks noChangeArrowheads="1"/>
          </p:cNvSpPr>
          <p:nvPr/>
        </p:nvSpPr>
        <p:spPr bwMode="auto">
          <a:xfrm>
            <a:off x="287784" y="4077693"/>
            <a:ext cx="4140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pl-PL" sz="2400" dirty="0" err="1"/>
              <a:t>circulären</a:t>
            </a:r>
            <a:r>
              <a:rPr lang="pl-PL" sz="2400" dirty="0"/>
              <a:t> </a:t>
            </a:r>
            <a:r>
              <a:rPr lang="pl-PL" sz="2400" dirty="0" err="1"/>
              <a:t>Irreseins</a:t>
            </a:r>
            <a:r>
              <a:rPr lang="pl-PL" sz="2400" dirty="0"/>
              <a:t> / </a:t>
            </a:r>
          </a:p>
          <a:p>
            <a:pPr algn="ctr" fontAlgn="base">
              <a:spcBef>
                <a:spcPct val="50000"/>
              </a:spcBef>
              <a:spcAft>
                <a:spcPct val="0"/>
              </a:spcAft>
            </a:pPr>
            <a:r>
              <a:rPr lang="pl-PL" sz="2400" dirty="0" err="1"/>
              <a:t>manisch-depressives</a:t>
            </a:r>
            <a:r>
              <a:rPr lang="pl-PL" sz="2400" dirty="0"/>
              <a:t> </a:t>
            </a:r>
            <a:r>
              <a:rPr lang="pl-PL" sz="2400" dirty="0" err="1"/>
              <a:t>Irresein</a:t>
            </a:r>
            <a:endParaRPr lang="pl-PL" sz="1200" dirty="0"/>
          </a:p>
        </p:txBody>
      </p:sp>
      <p:sp>
        <p:nvSpPr>
          <p:cNvPr id="249869" name="Text Box 13"/>
          <p:cNvSpPr txBox="1">
            <a:spLocks noChangeArrowheads="1"/>
          </p:cNvSpPr>
          <p:nvPr/>
        </p:nvSpPr>
        <p:spPr bwMode="auto">
          <a:xfrm>
            <a:off x="1601440" y="5462688"/>
            <a:ext cx="15128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pl-PL" sz="5400" dirty="0">
                <a:solidFill>
                  <a:srgbClr val="FFFFFF"/>
                </a:solidFill>
              </a:rPr>
              <a:t>1%</a:t>
            </a:r>
          </a:p>
        </p:txBody>
      </p:sp>
      <p:pic>
        <p:nvPicPr>
          <p:cNvPr id="36866" name="Picture 2" descr="http://upload.wikimedia.org/wikipedia/commons/d/d2/E._Kraepeli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089" y="980629"/>
            <a:ext cx="2009775" cy="3000376"/>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http://t2.gstatic.com/images?q=tbn:ANd9GcSpbJjAAvkNkR9Igghc8Y8W0UQ72Lo1Jv7AGSYQaTjv2IYOx4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980629"/>
            <a:ext cx="2364181" cy="3000376"/>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1547664" y="548680"/>
            <a:ext cx="1656184" cy="369332"/>
          </a:xfrm>
          <a:prstGeom prst="rect">
            <a:avLst/>
          </a:prstGeom>
          <a:noFill/>
        </p:spPr>
        <p:txBody>
          <a:bodyPr wrap="square" rtlCol="0">
            <a:spAutoFit/>
          </a:bodyPr>
          <a:lstStyle/>
          <a:p>
            <a:pPr algn="ctr"/>
            <a:r>
              <a:rPr lang="pl-PL" dirty="0" err="1"/>
              <a:t>Kraepelin</a:t>
            </a:r>
            <a:r>
              <a:rPr lang="pl-PL" dirty="0"/>
              <a:t> 1899</a:t>
            </a:r>
          </a:p>
        </p:txBody>
      </p:sp>
      <p:sp>
        <p:nvSpPr>
          <p:cNvPr id="21" name="Text Box 7"/>
          <p:cNvSpPr txBox="1">
            <a:spLocks noChangeArrowheads="1"/>
          </p:cNvSpPr>
          <p:nvPr/>
        </p:nvSpPr>
        <p:spPr bwMode="auto">
          <a:xfrm>
            <a:off x="4752280" y="4077693"/>
            <a:ext cx="4140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pl-PL" sz="2400" dirty="0"/>
              <a:t>Kontinuum zaburzeń</a:t>
            </a:r>
          </a:p>
          <a:p>
            <a:pPr algn="ctr" fontAlgn="base">
              <a:spcBef>
                <a:spcPct val="50000"/>
              </a:spcBef>
              <a:spcAft>
                <a:spcPct val="0"/>
              </a:spcAft>
            </a:pPr>
            <a:r>
              <a:rPr lang="pl-PL" sz="2400" dirty="0"/>
              <a:t>TYPY: I … VI</a:t>
            </a:r>
            <a:endParaRPr lang="pl-PL" sz="1200" dirty="0"/>
          </a:p>
        </p:txBody>
      </p:sp>
      <p:sp>
        <p:nvSpPr>
          <p:cNvPr id="22" name="Text Box 13"/>
          <p:cNvSpPr txBox="1">
            <a:spLocks noChangeArrowheads="1"/>
          </p:cNvSpPr>
          <p:nvPr/>
        </p:nvSpPr>
        <p:spPr bwMode="auto">
          <a:xfrm>
            <a:off x="6065936" y="5462688"/>
            <a:ext cx="15128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pl-PL" sz="5400" dirty="0">
                <a:solidFill>
                  <a:srgbClr val="FFFFFF"/>
                </a:solidFill>
              </a:rPr>
              <a:t>5 %</a:t>
            </a:r>
          </a:p>
        </p:txBody>
      </p:sp>
      <p:sp>
        <p:nvSpPr>
          <p:cNvPr id="24" name="pole tekstowe 23"/>
          <p:cNvSpPr txBox="1"/>
          <p:nvPr/>
        </p:nvSpPr>
        <p:spPr>
          <a:xfrm>
            <a:off x="5580111" y="548680"/>
            <a:ext cx="2364181" cy="369332"/>
          </a:xfrm>
          <a:prstGeom prst="rect">
            <a:avLst/>
          </a:prstGeom>
          <a:noFill/>
        </p:spPr>
        <p:txBody>
          <a:bodyPr wrap="square" rtlCol="0">
            <a:spAutoFit/>
          </a:bodyPr>
          <a:lstStyle/>
          <a:p>
            <a:pPr algn="ctr"/>
            <a:r>
              <a:rPr lang="pl-PL" dirty="0" err="1"/>
              <a:t>Akiskal</a:t>
            </a:r>
            <a:r>
              <a:rPr lang="pl-PL" dirty="0"/>
              <a:t> 1999, 2005</a:t>
            </a:r>
          </a:p>
        </p:txBody>
      </p:sp>
    </p:spTree>
    <p:extLst>
      <p:ext uri="{BB962C8B-B14F-4D97-AF65-F5344CB8AC3E}">
        <p14:creationId xmlns:p14="http://schemas.microsoft.com/office/powerpoint/2010/main" val="4133495748"/>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fontScale="90000"/>
          </a:bodyPr>
          <a:lstStyle/>
          <a:p>
            <a:pPr fontAlgn="auto">
              <a:spcAft>
                <a:spcPts val="0"/>
              </a:spcAft>
              <a:defRPr/>
            </a:pPr>
            <a:r>
              <a:rPr lang="pl-PL" dirty="0">
                <a:solidFill>
                  <a:schemeClr val="tx2">
                    <a:satMod val="130000"/>
                  </a:schemeClr>
                </a:solidFill>
                <a:latin typeface="Cambria" pitchFamily="18" charset="0"/>
              </a:rPr>
              <a:t>Modyfikowalne czynniki ryzyka CHNS w grupach ze schizofrenią i CHAD</a:t>
            </a:r>
          </a:p>
        </p:txBody>
      </p:sp>
      <p:graphicFrame>
        <p:nvGraphicFramePr>
          <p:cNvPr id="9" name="Symbol zastępczy zawartości 8"/>
          <p:cNvGraphicFramePr>
            <a:graphicFrameLocks noGrp="1"/>
          </p:cNvGraphicFramePr>
          <p:nvPr>
            <p:ph idx="1"/>
          </p:nvPr>
        </p:nvGraphicFramePr>
        <p:xfrm>
          <a:off x="500063" y="2428875"/>
          <a:ext cx="8229600" cy="27736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pl-PL" sz="2000" dirty="0"/>
                        <a:t>Czynnik </a:t>
                      </a:r>
                    </a:p>
                  </a:txBody>
                  <a:tcPr/>
                </a:tc>
                <a:tc>
                  <a:txBody>
                    <a:bodyPr/>
                    <a:lstStyle/>
                    <a:p>
                      <a:r>
                        <a:rPr lang="pl-PL" sz="2000" dirty="0"/>
                        <a:t>SCH </a:t>
                      </a:r>
                    </a:p>
                  </a:txBody>
                  <a:tcPr/>
                </a:tc>
                <a:tc>
                  <a:txBody>
                    <a:bodyPr/>
                    <a:lstStyle/>
                    <a:p>
                      <a:r>
                        <a:rPr lang="pl-PL" sz="2000" dirty="0"/>
                        <a:t>CHAD</a:t>
                      </a:r>
                    </a:p>
                  </a:txBody>
                  <a:tcPr/>
                </a:tc>
                <a:extLst>
                  <a:ext uri="{0D108BD9-81ED-4DB2-BD59-A6C34878D82A}">
                    <a16:rowId xmlns:a16="http://schemas.microsoft.com/office/drawing/2014/main" val="10000"/>
                  </a:ext>
                </a:extLst>
              </a:tr>
              <a:tr h="370840">
                <a:tc>
                  <a:txBody>
                    <a:bodyPr/>
                    <a:lstStyle/>
                    <a:p>
                      <a:r>
                        <a:rPr lang="pl-PL" sz="2000" dirty="0"/>
                        <a:t>Otyłość</a:t>
                      </a:r>
                    </a:p>
                  </a:txBody>
                  <a:tcPr/>
                </a:tc>
                <a:tc>
                  <a:txBody>
                    <a:bodyPr/>
                    <a:lstStyle/>
                    <a:p>
                      <a:r>
                        <a:rPr lang="pl-PL" sz="2000" dirty="0"/>
                        <a:t>45-55%</a:t>
                      </a:r>
                    </a:p>
                  </a:txBody>
                  <a:tcPr/>
                </a:tc>
                <a:tc>
                  <a:txBody>
                    <a:bodyPr/>
                    <a:lstStyle/>
                    <a:p>
                      <a:r>
                        <a:rPr lang="pl-PL" sz="2000" dirty="0"/>
                        <a:t>21-49%</a:t>
                      </a:r>
                    </a:p>
                  </a:txBody>
                  <a:tcPr/>
                </a:tc>
                <a:extLst>
                  <a:ext uri="{0D108BD9-81ED-4DB2-BD59-A6C34878D82A}">
                    <a16:rowId xmlns:a16="http://schemas.microsoft.com/office/drawing/2014/main" val="10001"/>
                  </a:ext>
                </a:extLst>
              </a:tr>
              <a:tr h="370840">
                <a:tc>
                  <a:txBody>
                    <a:bodyPr/>
                    <a:lstStyle/>
                    <a:p>
                      <a:r>
                        <a:rPr lang="pl-PL" sz="2000" dirty="0"/>
                        <a:t>Palenie tytoniu </a:t>
                      </a:r>
                    </a:p>
                  </a:txBody>
                  <a:tcPr/>
                </a:tc>
                <a:tc>
                  <a:txBody>
                    <a:bodyPr/>
                    <a:lstStyle/>
                    <a:p>
                      <a:r>
                        <a:rPr lang="pl-PL" sz="2000" dirty="0"/>
                        <a:t>50-80%</a:t>
                      </a:r>
                    </a:p>
                  </a:txBody>
                  <a:tcPr/>
                </a:tc>
                <a:tc>
                  <a:txBody>
                    <a:bodyPr/>
                    <a:lstStyle/>
                    <a:p>
                      <a:r>
                        <a:rPr lang="pl-PL" sz="2000" dirty="0"/>
                        <a:t>54-68%</a:t>
                      </a:r>
                    </a:p>
                  </a:txBody>
                  <a:tcPr/>
                </a:tc>
                <a:extLst>
                  <a:ext uri="{0D108BD9-81ED-4DB2-BD59-A6C34878D82A}">
                    <a16:rowId xmlns:a16="http://schemas.microsoft.com/office/drawing/2014/main" val="10002"/>
                  </a:ext>
                </a:extLst>
              </a:tr>
              <a:tr h="370840">
                <a:tc>
                  <a:txBody>
                    <a:bodyPr/>
                    <a:lstStyle/>
                    <a:p>
                      <a:r>
                        <a:rPr lang="pl-PL" sz="2000" dirty="0"/>
                        <a:t>DM</a:t>
                      </a:r>
                    </a:p>
                  </a:txBody>
                  <a:tcPr/>
                </a:tc>
                <a:tc>
                  <a:txBody>
                    <a:bodyPr/>
                    <a:lstStyle/>
                    <a:p>
                      <a:r>
                        <a:rPr lang="pl-PL" sz="2000" dirty="0"/>
                        <a:t>10-15%</a:t>
                      </a:r>
                    </a:p>
                  </a:txBody>
                  <a:tcPr/>
                </a:tc>
                <a:tc>
                  <a:txBody>
                    <a:bodyPr/>
                    <a:lstStyle/>
                    <a:p>
                      <a:r>
                        <a:rPr lang="pl-PL" sz="2000" dirty="0"/>
                        <a:t>8-17% </a:t>
                      </a:r>
                    </a:p>
                  </a:txBody>
                  <a:tcPr/>
                </a:tc>
                <a:extLst>
                  <a:ext uri="{0D108BD9-81ED-4DB2-BD59-A6C34878D82A}">
                    <a16:rowId xmlns:a16="http://schemas.microsoft.com/office/drawing/2014/main" val="10003"/>
                  </a:ext>
                </a:extLst>
              </a:tr>
              <a:tr h="370840">
                <a:tc>
                  <a:txBody>
                    <a:bodyPr/>
                    <a:lstStyle/>
                    <a:p>
                      <a:r>
                        <a:rPr lang="pl-PL" sz="2000" dirty="0"/>
                        <a:t>NT</a:t>
                      </a:r>
                    </a:p>
                  </a:txBody>
                  <a:tcPr>
                    <a:solidFill>
                      <a:srgbClr val="FFC000"/>
                    </a:solidFill>
                  </a:tcPr>
                </a:tc>
                <a:tc>
                  <a:txBody>
                    <a:bodyPr/>
                    <a:lstStyle/>
                    <a:p>
                      <a:r>
                        <a:rPr lang="pl-PL" sz="2000" dirty="0"/>
                        <a:t>19-58%</a:t>
                      </a:r>
                    </a:p>
                  </a:txBody>
                  <a:tcPr>
                    <a:solidFill>
                      <a:srgbClr val="FFC000"/>
                    </a:solidFill>
                  </a:tcPr>
                </a:tc>
                <a:tc>
                  <a:txBody>
                    <a:bodyPr/>
                    <a:lstStyle/>
                    <a:p>
                      <a:r>
                        <a:rPr lang="pl-PL" sz="2000" dirty="0"/>
                        <a:t>35-61%</a:t>
                      </a:r>
                    </a:p>
                  </a:txBody>
                  <a:tcPr>
                    <a:solidFill>
                      <a:srgbClr val="FFC000"/>
                    </a:solidFill>
                  </a:tcPr>
                </a:tc>
                <a:extLst>
                  <a:ext uri="{0D108BD9-81ED-4DB2-BD59-A6C34878D82A}">
                    <a16:rowId xmlns:a16="http://schemas.microsoft.com/office/drawing/2014/main" val="10004"/>
                  </a:ext>
                </a:extLst>
              </a:tr>
              <a:tr h="370840">
                <a:tc>
                  <a:txBody>
                    <a:bodyPr/>
                    <a:lstStyle/>
                    <a:p>
                      <a:r>
                        <a:rPr lang="pl-PL" sz="2000" dirty="0" err="1"/>
                        <a:t>Dyslipidemie</a:t>
                      </a:r>
                      <a:r>
                        <a:rPr lang="pl-PL" sz="2000" dirty="0"/>
                        <a:t> </a:t>
                      </a:r>
                    </a:p>
                  </a:txBody>
                  <a:tcPr/>
                </a:tc>
                <a:tc>
                  <a:txBody>
                    <a:bodyPr/>
                    <a:lstStyle/>
                    <a:p>
                      <a:r>
                        <a:rPr lang="pl-PL" sz="2000" dirty="0"/>
                        <a:t>25-69% </a:t>
                      </a:r>
                    </a:p>
                  </a:txBody>
                  <a:tcPr/>
                </a:tc>
                <a:tc>
                  <a:txBody>
                    <a:bodyPr/>
                    <a:lstStyle/>
                    <a:p>
                      <a:r>
                        <a:rPr lang="pl-PL" sz="2000" dirty="0"/>
                        <a:t>23-38% </a:t>
                      </a:r>
                    </a:p>
                  </a:txBody>
                  <a:tcPr/>
                </a:tc>
                <a:extLst>
                  <a:ext uri="{0D108BD9-81ED-4DB2-BD59-A6C34878D82A}">
                    <a16:rowId xmlns:a16="http://schemas.microsoft.com/office/drawing/2014/main" val="10005"/>
                  </a:ext>
                </a:extLst>
              </a:tr>
              <a:tr h="370840">
                <a:tc>
                  <a:txBody>
                    <a:bodyPr/>
                    <a:lstStyle/>
                    <a:p>
                      <a:r>
                        <a:rPr lang="pl-PL" sz="2000" dirty="0"/>
                        <a:t>ZM</a:t>
                      </a:r>
                    </a:p>
                  </a:txBody>
                  <a:tcPr/>
                </a:tc>
                <a:tc>
                  <a:txBody>
                    <a:bodyPr/>
                    <a:lstStyle/>
                    <a:p>
                      <a:r>
                        <a:rPr lang="pl-PL" sz="2000" dirty="0"/>
                        <a:t>37-63% </a:t>
                      </a:r>
                    </a:p>
                  </a:txBody>
                  <a:tcPr/>
                </a:tc>
                <a:tc>
                  <a:txBody>
                    <a:bodyPr/>
                    <a:lstStyle/>
                    <a:p>
                      <a:r>
                        <a:rPr lang="pl-PL" sz="2000" dirty="0"/>
                        <a:t>30-49% </a:t>
                      </a:r>
                    </a:p>
                  </a:txBody>
                  <a:tcPr/>
                </a:tc>
                <a:extLst>
                  <a:ext uri="{0D108BD9-81ED-4DB2-BD59-A6C34878D82A}">
                    <a16:rowId xmlns:a16="http://schemas.microsoft.com/office/drawing/2014/main" val="10006"/>
                  </a:ext>
                </a:extLst>
              </a:tr>
            </a:tbl>
          </a:graphicData>
        </a:graphic>
      </p:graphicFrame>
      <p:sp>
        <p:nvSpPr>
          <p:cNvPr id="4" name="Symbol zastępczy stopki 3"/>
          <p:cNvSpPr>
            <a:spLocks noGrp="1"/>
          </p:cNvSpPr>
          <p:nvPr>
            <p:ph type="ftr" sz="quarter" idx="11"/>
          </p:nvPr>
        </p:nvSpPr>
        <p:spPr/>
        <p:txBody>
          <a:bodyPr>
            <a:normAutofit/>
          </a:bodyPr>
          <a:lstStyle/>
          <a:p>
            <a:pPr>
              <a:defRPr/>
            </a:pPr>
            <a:r>
              <a:rPr lang="pl-PL">
                <a:solidFill>
                  <a:srgbClr val="E0EDF8"/>
                </a:solidFill>
                <a:latin typeface="Cambria" pitchFamily="18" charset="0"/>
              </a:rPr>
              <a:t>Correll 2007</a:t>
            </a:r>
          </a:p>
        </p:txBody>
      </p:sp>
    </p:spTree>
    <p:extLst>
      <p:ext uri="{BB962C8B-B14F-4D97-AF65-F5344CB8AC3E}">
        <p14:creationId xmlns:p14="http://schemas.microsoft.com/office/powerpoint/2010/main" val="2251977993"/>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Lata 90’te</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798" y="1484784"/>
            <a:ext cx="7232650" cy="43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rot="16200000">
            <a:off x="-1704672" y="3455420"/>
            <a:ext cx="4896545" cy="523220"/>
          </a:xfrm>
          <a:prstGeom prst="rect">
            <a:avLst/>
          </a:prstGeom>
          <a:noFill/>
        </p:spPr>
        <p:txBody>
          <a:bodyPr wrap="square" rtlCol="0">
            <a:spAutoFit/>
          </a:bodyPr>
          <a:lstStyle/>
          <a:p>
            <a:pPr algn="ctr"/>
            <a:r>
              <a:rPr lang="pl-PL" sz="2800" dirty="0"/>
              <a:t>Pacjenci (Ontario, Kanada)</a:t>
            </a:r>
          </a:p>
        </p:txBody>
      </p:sp>
      <p:sp>
        <p:nvSpPr>
          <p:cNvPr id="5" name="pole tekstowe 4"/>
          <p:cNvSpPr txBox="1"/>
          <p:nvPr/>
        </p:nvSpPr>
        <p:spPr>
          <a:xfrm>
            <a:off x="2411760" y="6525344"/>
            <a:ext cx="6732240" cy="369332"/>
          </a:xfrm>
          <a:prstGeom prst="rect">
            <a:avLst/>
          </a:prstGeom>
          <a:noFill/>
        </p:spPr>
        <p:txBody>
          <a:bodyPr wrap="square" rtlCol="0">
            <a:spAutoFit/>
          </a:bodyPr>
          <a:lstStyle/>
          <a:p>
            <a:pPr algn="r"/>
            <a:r>
              <a:rPr lang="pl-PL" dirty="0" err="1"/>
              <a:t>Shulman</a:t>
            </a:r>
            <a:r>
              <a:rPr lang="pl-PL" dirty="0"/>
              <a:t> i in. 2008 BMJ</a:t>
            </a:r>
          </a:p>
        </p:txBody>
      </p:sp>
      <p:cxnSp>
        <p:nvCxnSpPr>
          <p:cNvPr id="6" name="Łącznik prosty ze strzałką 5"/>
          <p:cNvCxnSpPr/>
          <p:nvPr/>
        </p:nvCxnSpPr>
        <p:spPr>
          <a:xfrm>
            <a:off x="1835696" y="2780928"/>
            <a:ext cx="6984776" cy="2016224"/>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flipV="1">
            <a:off x="1835696" y="2132856"/>
            <a:ext cx="6984776" cy="2816696"/>
          </a:xfrm>
          <a:prstGeom prst="straightConnector1">
            <a:avLst/>
          </a:prstGeom>
          <a:ln w="3810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7883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23714" name="Picture 2"/>
          <p:cNvPicPr>
            <a:picLocks noChangeAspect="1" noChangeArrowheads="1"/>
          </p:cNvPicPr>
          <p:nvPr/>
        </p:nvPicPr>
        <p:blipFill>
          <a:blip r:embed="rId3" cstate="print"/>
          <a:srcRect/>
          <a:stretch>
            <a:fillRect/>
          </a:stretch>
        </p:blipFill>
        <p:spPr bwMode="auto">
          <a:xfrm>
            <a:off x="783203" y="1471613"/>
            <a:ext cx="7646449" cy="4457717"/>
          </a:xfrm>
          <a:prstGeom prst="rect">
            <a:avLst/>
          </a:prstGeom>
          <a:noFill/>
          <a:ln w="9525">
            <a:noFill/>
            <a:miter lim="800000"/>
            <a:headEnd/>
            <a:tailEnd/>
          </a:ln>
        </p:spPr>
      </p:pic>
      <p:sp>
        <p:nvSpPr>
          <p:cNvPr id="6" name="pole tekstowe 5"/>
          <p:cNvSpPr txBox="1"/>
          <p:nvPr/>
        </p:nvSpPr>
        <p:spPr>
          <a:xfrm>
            <a:off x="3786182" y="6488692"/>
            <a:ext cx="5357818" cy="369332"/>
          </a:xfrm>
          <a:prstGeom prst="rect">
            <a:avLst/>
          </a:prstGeom>
          <a:noFill/>
        </p:spPr>
        <p:txBody>
          <a:bodyPr wrap="square" rtlCol="0">
            <a:spAutoFit/>
          </a:bodyPr>
          <a:lstStyle/>
          <a:p>
            <a:pPr algn="r"/>
            <a:r>
              <a:rPr lang="pl-PL" dirty="0"/>
              <a:t>IMS: 2004-2008</a:t>
            </a:r>
          </a:p>
        </p:txBody>
      </p:sp>
      <p:sp>
        <p:nvSpPr>
          <p:cNvPr id="9" name="pole tekstowe 8"/>
          <p:cNvSpPr txBox="1"/>
          <p:nvPr/>
        </p:nvSpPr>
        <p:spPr>
          <a:xfrm>
            <a:off x="0" y="357166"/>
            <a:ext cx="9144032" cy="523220"/>
          </a:xfrm>
          <a:prstGeom prst="rect">
            <a:avLst/>
          </a:prstGeom>
          <a:noFill/>
        </p:spPr>
        <p:txBody>
          <a:bodyPr wrap="square" rtlCol="0">
            <a:spAutoFit/>
          </a:bodyPr>
          <a:lstStyle/>
          <a:p>
            <a:pPr algn="ctr"/>
            <a:r>
              <a:rPr lang="pl-PL" sz="2800" dirty="0">
                <a:solidFill>
                  <a:prstClr val="white"/>
                </a:solidFill>
              </a:rPr>
              <a:t>Jakie zaburzenia leczymy neuroleptykami ?</a:t>
            </a:r>
          </a:p>
        </p:txBody>
      </p:sp>
      <p:sp>
        <p:nvSpPr>
          <p:cNvPr id="2" name="Prostokąt 1"/>
          <p:cNvSpPr/>
          <p:nvPr/>
        </p:nvSpPr>
        <p:spPr>
          <a:xfrm>
            <a:off x="6732240" y="1916832"/>
            <a:ext cx="2411760" cy="36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6804248" y="2492896"/>
            <a:ext cx="2016224" cy="2862322"/>
          </a:xfrm>
          <a:prstGeom prst="rect">
            <a:avLst/>
          </a:prstGeom>
          <a:noFill/>
        </p:spPr>
        <p:txBody>
          <a:bodyPr wrap="square" rtlCol="0">
            <a:spAutoFit/>
          </a:bodyPr>
          <a:lstStyle/>
          <a:p>
            <a:r>
              <a:rPr lang="pl-PL" dirty="0"/>
              <a:t>Zab. 2-biegunowe</a:t>
            </a:r>
          </a:p>
          <a:p>
            <a:endParaRPr lang="pl-PL" dirty="0"/>
          </a:p>
          <a:p>
            <a:endParaRPr lang="pl-PL" dirty="0"/>
          </a:p>
          <a:p>
            <a:endParaRPr lang="pl-PL" sz="1400" dirty="0"/>
          </a:p>
          <a:p>
            <a:r>
              <a:rPr lang="pl-PL" dirty="0"/>
              <a:t>Schizofrenia</a:t>
            </a:r>
          </a:p>
          <a:p>
            <a:endParaRPr lang="pl-PL" dirty="0"/>
          </a:p>
          <a:p>
            <a:r>
              <a:rPr lang="pl-PL" dirty="0"/>
              <a:t>Zab. 1-biegunowe</a:t>
            </a:r>
          </a:p>
          <a:p>
            <a:r>
              <a:rPr lang="pl-PL" dirty="0"/>
              <a:t>Lęk</a:t>
            </a:r>
          </a:p>
          <a:p>
            <a:endParaRPr lang="pl-PL" dirty="0"/>
          </a:p>
          <a:p>
            <a:r>
              <a:rPr lang="pl-PL" dirty="0"/>
              <a:t>Inne zaburzenia</a:t>
            </a:r>
          </a:p>
        </p:txBody>
      </p:sp>
      <p:sp>
        <p:nvSpPr>
          <p:cNvPr id="4" name="pole tekstowe 3"/>
          <p:cNvSpPr txBox="1"/>
          <p:nvPr/>
        </p:nvSpPr>
        <p:spPr>
          <a:xfrm>
            <a:off x="251520" y="1340768"/>
            <a:ext cx="1656184" cy="369332"/>
          </a:xfrm>
          <a:prstGeom prst="rect">
            <a:avLst/>
          </a:prstGeom>
          <a:noFill/>
        </p:spPr>
        <p:txBody>
          <a:bodyPr wrap="square" rtlCol="0">
            <a:spAutoFit/>
          </a:bodyPr>
          <a:lstStyle/>
          <a:p>
            <a:r>
              <a:rPr lang="pl-PL" dirty="0"/>
              <a:t>miliardy US $</a:t>
            </a:r>
          </a:p>
        </p:txBody>
      </p:sp>
      <p:sp>
        <p:nvSpPr>
          <p:cNvPr id="5" name="pole tekstowe 4"/>
          <p:cNvSpPr txBox="1"/>
          <p:nvPr/>
        </p:nvSpPr>
        <p:spPr>
          <a:xfrm>
            <a:off x="783203" y="476672"/>
            <a:ext cx="7605221" cy="523220"/>
          </a:xfrm>
          <a:prstGeom prst="rect">
            <a:avLst/>
          </a:prstGeom>
          <a:noFill/>
        </p:spPr>
        <p:txBody>
          <a:bodyPr wrap="square" rtlCol="0">
            <a:spAutoFit/>
          </a:bodyPr>
          <a:lstStyle/>
          <a:p>
            <a:pPr algn="ctr"/>
            <a:r>
              <a:rPr lang="pl-PL" sz="2800" dirty="0"/>
              <a:t>Wartość neuroleptyków wg klinicznych zastosowań</a:t>
            </a:r>
          </a:p>
        </p:txBody>
      </p:sp>
    </p:spTree>
    <p:extLst>
      <p:ext uri="{BB962C8B-B14F-4D97-AF65-F5344CB8AC3E}">
        <p14:creationId xmlns:p14="http://schemas.microsoft.com/office/powerpoint/2010/main" val="1491392436"/>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94262918"/>
              </p:ext>
            </p:extLst>
          </p:nvPr>
        </p:nvGraphicFramePr>
        <p:xfrm>
          <a:off x="-1980728" y="-1683568"/>
          <a:ext cx="13609512" cy="8712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11567"/>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827584" y="404664"/>
            <a:ext cx="2520280" cy="369332"/>
          </a:xfrm>
          <a:prstGeom prst="rect">
            <a:avLst/>
          </a:prstGeom>
          <a:solidFill>
            <a:srgbClr val="00B0F0"/>
          </a:solidFill>
          <a:scene3d>
            <a:camera prst="orthographicFront"/>
            <a:lightRig rig="threePt" dir="t"/>
          </a:scene3d>
          <a:sp3d>
            <a:bevelT/>
          </a:sp3d>
        </p:spPr>
        <p:txBody>
          <a:bodyPr wrap="square" rtlCol="0">
            <a:spAutoFit/>
          </a:bodyPr>
          <a:lstStyle/>
          <a:p>
            <a:pPr algn="ctr"/>
            <a:r>
              <a:rPr lang="pl-PL" dirty="0">
                <a:solidFill>
                  <a:prstClr val="black"/>
                </a:solidFill>
              </a:rPr>
              <a:t>DSM-IV i ICD-10</a:t>
            </a:r>
          </a:p>
        </p:txBody>
      </p:sp>
      <p:sp>
        <p:nvSpPr>
          <p:cNvPr id="9" name="pole tekstowe 8"/>
          <p:cNvSpPr txBox="1"/>
          <p:nvPr/>
        </p:nvSpPr>
        <p:spPr>
          <a:xfrm>
            <a:off x="5148064" y="404664"/>
            <a:ext cx="2808312" cy="369332"/>
          </a:xfrm>
          <a:prstGeom prst="rect">
            <a:avLst/>
          </a:prstGeom>
          <a:solidFill>
            <a:srgbClr val="00B0F0"/>
          </a:solidFill>
          <a:scene3d>
            <a:camera prst="orthographicFront"/>
            <a:lightRig rig="threePt" dir="t"/>
          </a:scene3d>
          <a:sp3d>
            <a:bevelT/>
          </a:sp3d>
        </p:spPr>
        <p:txBody>
          <a:bodyPr wrap="square" rtlCol="0">
            <a:spAutoFit/>
          </a:bodyPr>
          <a:lstStyle/>
          <a:p>
            <a:pPr algn="ctr"/>
            <a:r>
              <a:rPr lang="pl-PL" dirty="0">
                <a:solidFill>
                  <a:prstClr val="black"/>
                </a:solidFill>
              </a:rPr>
              <a:t>Podział wg </a:t>
            </a:r>
            <a:r>
              <a:rPr lang="pl-PL" dirty="0" err="1">
                <a:solidFill>
                  <a:prstClr val="black"/>
                </a:solidFill>
              </a:rPr>
              <a:t>H.Akiskala</a:t>
            </a:r>
            <a:endParaRPr lang="pl-PL" dirty="0">
              <a:solidFill>
                <a:prstClr val="black"/>
              </a:solidFill>
            </a:endParaRPr>
          </a:p>
        </p:txBody>
      </p:sp>
      <p:sp>
        <p:nvSpPr>
          <p:cNvPr id="12" name="Symbol zastępczy zawartości 11"/>
          <p:cNvSpPr>
            <a:spLocks noGrp="1"/>
          </p:cNvSpPr>
          <p:nvPr>
            <p:ph sz="half" idx="2"/>
          </p:nvPr>
        </p:nvSpPr>
        <p:spPr>
          <a:xfrm>
            <a:off x="179512" y="1074430"/>
            <a:ext cx="4104456" cy="3951288"/>
          </a:xfrm>
          <a:solidFill>
            <a:srgbClr val="00B0F0">
              <a:alpha val="14000"/>
            </a:srgbClr>
          </a:solidFill>
        </p:spPr>
        <p:txBody>
          <a:bodyPr/>
          <a:lstStyle/>
          <a:p>
            <a:pPr marL="0" indent="0">
              <a:buNone/>
            </a:pPr>
            <a:r>
              <a:rPr lang="pl-PL" sz="2200" dirty="0">
                <a:latin typeface="Arial Narrow" pitchFamily="34" charset="0"/>
              </a:rPr>
              <a:t>Zaburzenie dwubiegunowe typu I</a:t>
            </a:r>
          </a:p>
          <a:p>
            <a:pPr marL="0" indent="0">
              <a:buNone/>
            </a:pPr>
            <a:r>
              <a:rPr lang="pl-PL" sz="2200" dirty="0">
                <a:latin typeface="Arial Narrow" pitchFamily="34" charset="0"/>
              </a:rPr>
              <a:t>Zaburzenie dwubiegunowe typu II</a:t>
            </a:r>
          </a:p>
          <a:p>
            <a:pPr marL="0" indent="0">
              <a:buNone/>
            </a:pPr>
            <a:r>
              <a:rPr lang="pl-PL" sz="2200" dirty="0">
                <a:latin typeface="Arial Narrow" pitchFamily="34" charset="0"/>
              </a:rPr>
              <a:t>Cyklotymia</a:t>
            </a:r>
          </a:p>
          <a:p>
            <a:pPr marL="0" indent="0">
              <a:buNone/>
            </a:pPr>
            <a:r>
              <a:rPr lang="pl-PL" sz="2200" dirty="0">
                <a:latin typeface="Arial Narrow" pitchFamily="34" charset="0"/>
              </a:rPr>
              <a:t>Zaburzenia inaczej nie określone </a:t>
            </a:r>
          </a:p>
          <a:p>
            <a:endParaRPr lang="pl-PL" dirty="0"/>
          </a:p>
        </p:txBody>
      </p:sp>
      <p:sp>
        <p:nvSpPr>
          <p:cNvPr id="14" name="Symbol zastępczy zawartości 13"/>
          <p:cNvSpPr>
            <a:spLocks noGrp="1"/>
          </p:cNvSpPr>
          <p:nvPr>
            <p:ph sz="quarter" idx="4"/>
          </p:nvPr>
        </p:nvSpPr>
        <p:spPr>
          <a:xfrm>
            <a:off x="3923928" y="1074430"/>
            <a:ext cx="4968553" cy="4514810"/>
          </a:xfrm>
          <a:solidFill>
            <a:srgbClr val="00B0F0">
              <a:alpha val="30000"/>
            </a:srgbClr>
          </a:solidFill>
        </p:spPr>
        <p:txBody>
          <a:bodyPr>
            <a:normAutofit fontScale="85000" lnSpcReduction="20000"/>
          </a:bodyPr>
          <a:lstStyle/>
          <a:p>
            <a:pPr marL="0" indent="0">
              <a:buNone/>
            </a:pPr>
            <a:r>
              <a:rPr lang="pl-PL" sz="2600" u="sng" dirty="0">
                <a:latin typeface="Arial Narrow" pitchFamily="34" charset="0"/>
              </a:rPr>
              <a:t>Typ I (mania + depresja)</a:t>
            </a:r>
          </a:p>
          <a:p>
            <a:pPr marL="0" indent="0">
              <a:buNone/>
            </a:pPr>
            <a:r>
              <a:rPr lang="pl-PL" sz="2600" dirty="0">
                <a:latin typeface="Arial Narrow" pitchFamily="34" charset="0"/>
              </a:rPr>
              <a:t>Typ I ½ (przedłużona hipomania + depresja)</a:t>
            </a:r>
          </a:p>
          <a:p>
            <a:pPr marL="0" indent="0">
              <a:buNone/>
            </a:pPr>
            <a:r>
              <a:rPr lang="pl-PL" sz="2600" u="sng" dirty="0">
                <a:latin typeface="Arial Narrow" pitchFamily="34" charset="0"/>
              </a:rPr>
              <a:t>Typ II (hipomania + depresja)</a:t>
            </a:r>
          </a:p>
          <a:p>
            <a:pPr marL="0" indent="0">
              <a:buNone/>
            </a:pPr>
            <a:r>
              <a:rPr lang="pl-PL" sz="2600" dirty="0">
                <a:latin typeface="Arial Narrow" pitchFamily="34" charset="0"/>
              </a:rPr>
              <a:t>Typ II ½ (cyklotymia + depresja) </a:t>
            </a:r>
          </a:p>
          <a:p>
            <a:pPr marL="0" indent="0">
              <a:buNone/>
            </a:pPr>
            <a:r>
              <a:rPr lang="pl-PL" sz="2600" u="sng" dirty="0">
                <a:latin typeface="Arial Narrow" pitchFamily="34" charset="0"/>
              </a:rPr>
              <a:t>Typ III (dwubiegunowość po lekach p-</a:t>
            </a:r>
            <a:r>
              <a:rPr lang="pl-PL" sz="2600" u="sng" dirty="0" err="1">
                <a:latin typeface="Arial Narrow" pitchFamily="34" charset="0"/>
              </a:rPr>
              <a:t>depr</a:t>
            </a:r>
            <a:r>
              <a:rPr lang="pl-PL" sz="2600" u="sng" dirty="0">
                <a:latin typeface="Arial Narrow" pitchFamily="34" charset="0"/>
              </a:rPr>
              <a:t>.) </a:t>
            </a:r>
          </a:p>
          <a:p>
            <a:pPr marL="0" indent="0">
              <a:buNone/>
            </a:pPr>
            <a:r>
              <a:rPr lang="pl-PL" sz="2600" dirty="0">
                <a:latin typeface="Arial Narrow" pitchFamily="34" charset="0"/>
              </a:rPr>
              <a:t>Typ III ½ (dwubiegunowość po substancjach psychoaktywnych) </a:t>
            </a:r>
          </a:p>
          <a:p>
            <a:pPr marL="0" indent="0">
              <a:buNone/>
            </a:pPr>
            <a:r>
              <a:rPr lang="pl-PL" sz="2600" u="sng" dirty="0">
                <a:latin typeface="Arial Narrow" pitchFamily="34" charset="0"/>
              </a:rPr>
              <a:t>Typ IV (hipertymia + depresja) </a:t>
            </a:r>
          </a:p>
          <a:p>
            <a:pPr marL="0" indent="0">
              <a:buNone/>
            </a:pPr>
            <a:endParaRPr lang="pl-PL" sz="2600" dirty="0">
              <a:latin typeface="Arial Narrow" pitchFamily="34" charset="0"/>
            </a:endParaRPr>
          </a:p>
          <a:p>
            <a:pPr marL="0" indent="0">
              <a:buNone/>
            </a:pPr>
            <a:r>
              <a:rPr lang="pl-PL" sz="2600" dirty="0">
                <a:latin typeface="Arial Narrow" pitchFamily="34" charset="0"/>
              </a:rPr>
              <a:t>Typ V (nawrotowa depresja z dysforią) </a:t>
            </a:r>
          </a:p>
          <a:p>
            <a:pPr marL="0" indent="0">
              <a:buNone/>
            </a:pPr>
            <a:r>
              <a:rPr lang="pl-PL" sz="2600" dirty="0">
                <a:latin typeface="Arial Narrow" pitchFamily="34" charset="0"/>
              </a:rPr>
              <a:t>Typ VI (dwubiegunowość w psychogeriatrii) </a:t>
            </a:r>
          </a:p>
          <a:p>
            <a:pPr marL="0" indent="0">
              <a:buNone/>
            </a:pPr>
            <a:endParaRPr lang="pl-PL" sz="2600" dirty="0">
              <a:latin typeface="Arial Narrow" pitchFamily="34" charset="0"/>
            </a:endParaRPr>
          </a:p>
          <a:p>
            <a:pPr marL="0" indent="0">
              <a:buNone/>
            </a:pPr>
            <a:r>
              <a:rPr lang="pl-PL" sz="2600" dirty="0">
                <a:latin typeface="Arial Narrow" pitchFamily="34" charset="0"/>
              </a:rPr>
              <a:t>[ Typ ½ (zaburzenie schizodwubiegunowe) ] </a:t>
            </a:r>
          </a:p>
          <a:p>
            <a:endParaRPr lang="pl-PL" dirty="0"/>
          </a:p>
        </p:txBody>
      </p:sp>
      <p:sp>
        <p:nvSpPr>
          <p:cNvPr id="15" name="pole tekstowe 14"/>
          <p:cNvSpPr txBox="1"/>
          <p:nvPr/>
        </p:nvSpPr>
        <p:spPr>
          <a:xfrm>
            <a:off x="152112" y="5301208"/>
            <a:ext cx="8856984" cy="1323439"/>
          </a:xfrm>
          <a:prstGeom prst="rect">
            <a:avLst/>
          </a:prstGeom>
          <a:noFill/>
        </p:spPr>
        <p:txBody>
          <a:bodyPr wrap="square" rtlCol="0">
            <a:spAutoFit/>
          </a:bodyPr>
          <a:lstStyle/>
          <a:p>
            <a:pPr algn="just"/>
            <a:r>
              <a:rPr lang="pl-PL" sz="2000" dirty="0">
                <a:solidFill>
                  <a:prstClr val="black"/>
                </a:solidFill>
              </a:rPr>
              <a:t>„Kandydaci”: </a:t>
            </a:r>
          </a:p>
          <a:p>
            <a:pPr marL="285750" indent="-285750" algn="just">
              <a:buFont typeface="Arial" pitchFamily="34" charset="0"/>
              <a:buChar char="•"/>
            </a:pPr>
            <a:r>
              <a:rPr lang="pl-PL" sz="2000" dirty="0">
                <a:solidFill>
                  <a:srgbClr val="FF0000"/>
                </a:solidFill>
                <a:effectLst>
                  <a:outerShdw blurRad="38100" dist="38100" dir="2700000" algn="tl">
                    <a:srgbClr val="000000">
                      <a:alpha val="43137"/>
                    </a:srgbClr>
                  </a:outerShdw>
                </a:effectLst>
              </a:rPr>
              <a:t>osobowość pograniczna </a:t>
            </a:r>
            <a:r>
              <a:rPr lang="pl-PL" sz="2000" dirty="0">
                <a:solidFill>
                  <a:prstClr val="black"/>
                </a:solidFill>
              </a:rPr>
              <a:t>[</a:t>
            </a:r>
            <a:r>
              <a:rPr lang="pl-PL" sz="2000" dirty="0" err="1">
                <a:solidFill>
                  <a:prstClr val="black"/>
                </a:solidFill>
              </a:rPr>
              <a:t>Zimmerman</a:t>
            </a:r>
            <a:r>
              <a:rPr lang="pl-PL" sz="2000" dirty="0">
                <a:solidFill>
                  <a:prstClr val="black"/>
                </a:solidFill>
              </a:rPr>
              <a:t> 2010]</a:t>
            </a:r>
          </a:p>
          <a:p>
            <a:pPr marL="285750" indent="-285750" algn="just">
              <a:buFont typeface="Arial" pitchFamily="34" charset="0"/>
              <a:buChar char="•"/>
            </a:pPr>
            <a:r>
              <a:rPr lang="pl-PL" sz="2000" dirty="0">
                <a:solidFill>
                  <a:srgbClr val="FF0000"/>
                </a:solidFill>
                <a:effectLst>
                  <a:outerShdw blurRad="38100" dist="38100" dir="2700000" algn="tl">
                    <a:srgbClr val="000000">
                      <a:alpha val="43137"/>
                    </a:srgbClr>
                  </a:outerShdw>
                </a:effectLst>
              </a:rPr>
              <a:t>wielokrotnie nawracające zaburzenia jednobiegunowe </a:t>
            </a:r>
            <a:r>
              <a:rPr lang="pl-PL" sz="2000" dirty="0">
                <a:solidFill>
                  <a:prstClr val="black"/>
                </a:solidFill>
              </a:rPr>
              <a:t>[</a:t>
            </a:r>
            <a:r>
              <a:rPr lang="pl-PL" sz="2000" dirty="0" err="1">
                <a:solidFill>
                  <a:prstClr val="black"/>
                </a:solidFill>
              </a:rPr>
              <a:t>Goodwin</a:t>
            </a:r>
            <a:r>
              <a:rPr lang="pl-PL" sz="2000" dirty="0">
                <a:solidFill>
                  <a:prstClr val="black"/>
                </a:solidFill>
              </a:rPr>
              <a:t> 2007]  </a:t>
            </a:r>
            <a:endParaRPr lang="pl-PL" sz="2000" dirty="0">
              <a:solidFill>
                <a:srgbClr val="FF0000"/>
              </a:solidFill>
            </a:endParaRPr>
          </a:p>
          <a:p>
            <a:pPr algn="just"/>
            <a:r>
              <a:rPr lang="pl-PL" sz="2000" dirty="0">
                <a:solidFill>
                  <a:srgbClr val="FF0000"/>
                </a:solidFill>
              </a:rPr>
              <a:t>	</a:t>
            </a:r>
            <a:r>
              <a:rPr lang="pl-PL" sz="2000" dirty="0">
                <a:solidFill>
                  <a:prstClr val="black"/>
                </a:solidFill>
              </a:rPr>
              <a:t>(„miękkie spektrum zaburzeń dwubiegunowych”)</a:t>
            </a:r>
          </a:p>
        </p:txBody>
      </p:sp>
    </p:spTree>
    <p:extLst>
      <p:ext uri="{BB962C8B-B14F-4D97-AF65-F5344CB8AC3E}">
        <p14:creationId xmlns:p14="http://schemas.microsoft.com/office/powerpoint/2010/main" val="3677608367"/>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Prostokąt 4"/>
          <p:cNvSpPr>
            <a:spLocks noChangeArrowheads="1"/>
          </p:cNvSpPr>
          <p:nvPr/>
        </p:nvSpPr>
        <p:spPr bwMode="auto">
          <a:xfrm>
            <a:off x="142875" y="142875"/>
            <a:ext cx="2071688" cy="923925"/>
          </a:xfrm>
          <a:prstGeom prst="rect">
            <a:avLst/>
          </a:prstGeom>
          <a:solidFill>
            <a:srgbClr val="FF0000">
              <a:alpha val="50195"/>
            </a:srgbClr>
          </a:solidFill>
          <a:ln w="9525">
            <a:noFill/>
            <a:miter lim="800000"/>
            <a:headEnd/>
            <a:tailEnd/>
          </a:ln>
        </p:spPr>
        <p:txBody>
          <a:bodyPr>
            <a:spAutoFit/>
          </a:bodyPr>
          <a:lstStyle/>
          <a:p>
            <a:pPr algn="ctr" fontAlgn="base">
              <a:spcBef>
                <a:spcPct val="0"/>
              </a:spcBef>
              <a:spcAft>
                <a:spcPct val="0"/>
              </a:spcAft>
              <a:defRPr/>
            </a:pPr>
            <a:endParaRPr lang="pl-PL" sz="2000" dirty="0">
              <a:solidFill>
                <a:srgbClr val="FFC000"/>
              </a:solidFill>
            </a:endParaRPr>
          </a:p>
          <a:p>
            <a:pPr algn="ctr" fontAlgn="base">
              <a:spcBef>
                <a:spcPct val="0"/>
              </a:spcBef>
              <a:spcAft>
                <a:spcPct val="0"/>
              </a:spcAft>
              <a:defRPr/>
            </a:pPr>
            <a:r>
              <a:rPr lang="pl-PL" sz="1600" b="1" dirty="0">
                <a:solidFill>
                  <a:srgbClr val="000000"/>
                </a:solidFill>
                <a:effectLst>
                  <a:outerShdw blurRad="38100" dist="38100" dir="2700000" algn="tl">
                    <a:srgbClr val="000000">
                      <a:alpha val="43137"/>
                    </a:srgbClr>
                  </a:outerShdw>
                </a:effectLst>
              </a:rPr>
              <a:t> </a:t>
            </a:r>
          </a:p>
          <a:p>
            <a:pPr algn="ctr" fontAlgn="base">
              <a:spcBef>
                <a:spcPct val="0"/>
              </a:spcBef>
              <a:spcAft>
                <a:spcPct val="0"/>
              </a:spcAft>
              <a:defRPr/>
            </a:pPr>
            <a:endParaRPr lang="pl-PL" sz="2000" dirty="0">
              <a:solidFill>
                <a:srgbClr val="000000"/>
              </a:solidFill>
            </a:endParaRPr>
          </a:p>
        </p:txBody>
      </p:sp>
      <p:sp>
        <p:nvSpPr>
          <p:cNvPr id="4" name="pole tekstowe 3"/>
          <p:cNvSpPr txBox="1"/>
          <p:nvPr/>
        </p:nvSpPr>
        <p:spPr>
          <a:xfrm>
            <a:off x="642938" y="357188"/>
            <a:ext cx="8501062" cy="461962"/>
          </a:xfrm>
          <a:prstGeom prst="rect">
            <a:avLst/>
          </a:prstGeom>
          <a:gradFill flip="none" rotWithShape="1">
            <a:gsLst>
              <a:gs pos="0">
                <a:schemeClr val="tx1"/>
              </a:gs>
              <a:gs pos="90000">
                <a:schemeClr val="accent1">
                  <a:shade val="67500"/>
                  <a:satMod val="115000"/>
                  <a:alpha val="0"/>
                </a:schemeClr>
              </a:gs>
            </a:gsLst>
            <a:lin ang="0" scaled="1"/>
            <a:tileRect/>
          </a:gradFill>
        </p:spPr>
        <p:txBody>
          <a:bodyPr>
            <a:spAutoFit/>
          </a:bodyPr>
          <a:lstStyle/>
          <a:p>
            <a:pPr algn="ctr" fontAlgn="base">
              <a:spcBef>
                <a:spcPct val="0"/>
              </a:spcBef>
              <a:spcAft>
                <a:spcPct val="0"/>
              </a:spcAft>
              <a:defRPr/>
            </a:pPr>
            <a:r>
              <a:rPr lang="pl-PL" sz="2400" dirty="0">
                <a:solidFill>
                  <a:srgbClr val="FF0000"/>
                </a:solidFill>
              </a:rPr>
              <a:t>Trendy w Polsce – nowi pacjenci/100000)</a:t>
            </a:r>
          </a:p>
        </p:txBody>
      </p:sp>
      <p:sp>
        <p:nvSpPr>
          <p:cNvPr id="1030" name="Prostokąt 15"/>
          <p:cNvSpPr>
            <a:spLocks noChangeArrowheads="1"/>
          </p:cNvSpPr>
          <p:nvPr/>
        </p:nvSpPr>
        <p:spPr bwMode="auto">
          <a:xfrm>
            <a:off x="4343199" y="6550025"/>
            <a:ext cx="4800801" cy="307777"/>
          </a:xfrm>
          <a:prstGeom prst="rect">
            <a:avLst/>
          </a:prstGeom>
          <a:noFill/>
          <a:ln w="9525">
            <a:noFill/>
            <a:miter lim="800000"/>
            <a:headEnd/>
            <a:tailEnd/>
          </a:ln>
        </p:spPr>
        <p:txBody>
          <a:bodyPr wrap="none">
            <a:spAutoFit/>
          </a:bodyPr>
          <a:lstStyle/>
          <a:p>
            <a:pPr algn="r" fontAlgn="base">
              <a:spcBef>
                <a:spcPct val="0"/>
              </a:spcBef>
              <a:spcAft>
                <a:spcPct val="0"/>
              </a:spcAft>
            </a:pPr>
            <a:r>
              <a:rPr lang="pl-PL" sz="1400" dirty="0" err="1">
                <a:solidFill>
                  <a:srgbClr val="000000"/>
                </a:solidFill>
              </a:rPr>
              <a:t>Mental</a:t>
            </a:r>
            <a:r>
              <a:rPr lang="pl-PL" sz="1400" dirty="0">
                <a:solidFill>
                  <a:srgbClr val="000000"/>
                </a:solidFill>
              </a:rPr>
              <a:t> </a:t>
            </a:r>
            <a:r>
              <a:rPr lang="pl-PL" sz="1400" dirty="0" err="1">
                <a:solidFill>
                  <a:srgbClr val="000000"/>
                </a:solidFill>
              </a:rPr>
              <a:t>Health</a:t>
            </a:r>
            <a:r>
              <a:rPr lang="pl-PL" sz="1400" dirty="0">
                <a:solidFill>
                  <a:srgbClr val="000000"/>
                </a:solidFill>
              </a:rPr>
              <a:t> </a:t>
            </a:r>
            <a:r>
              <a:rPr lang="pl-PL" sz="1400" dirty="0" err="1">
                <a:solidFill>
                  <a:srgbClr val="000000"/>
                </a:solidFill>
              </a:rPr>
              <a:t>Statistics</a:t>
            </a:r>
            <a:r>
              <a:rPr lang="pl-PL" sz="1400" dirty="0">
                <a:solidFill>
                  <a:srgbClr val="000000"/>
                </a:solidFill>
              </a:rPr>
              <a:t> 2006; Rocznik statystyczny, 2009</a:t>
            </a:r>
          </a:p>
        </p:txBody>
      </p:sp>
      <p:graphicFrame>
        <p:nvGraphicFramePr>
          <p:cNvPr id="1026" name="Wykres 18"/>
          <p:cNvGraphicFramePr>
            <a:graphicFrameLocks/>
          </p:cNvGraphicFramePr>
          <p:nvPr>
            <p:extLst>
              <p:ext uri="{D42A27DB-BD31-4B8C-83A1-F6EECF244321}">
                <p14:modId xmlns:p14="http://schemas.microsoft.com/office/powerpoint/2010/main" val="1949328314"/>
              </p:ext>
            </p:extLst>
          </p:nvPr>
        </p:nvGraphicFramePr>
        <p:xfrm>
          <a:off x="214312" y="1143000"/>
          <a:ext cx="8750175" cy="5310336"/>
        </p:xfrm>
        <a:graphic>
          <a:graphicData uri="http://schemas.openxmlformats.org/presentationml/2006/ole">
            <mc:AlternateContent xmlns:mc="http://schemas.openxmlformats.org/markup-compatibility/2006">
              <mc:Choice xmlns:v="urn:schemas-microsoft-com:vml" Requires="v">
                <p:oleObj spid="_x0000_s1068" name="Arkusz" r:id="rId4" imgW="9144108" imgH="4808160" progId="Excel.Sheet.8">
                  <p:embed/>
                </p:oleObj>
              </mc:Choice>
              <mc:Fallback>
                <p:oleObj name="Arkusz" r:id="rId4" imgW="9144108" imgH="4808160" progId="Excel.Sheet.8">
                  <p:embed/>
                  <p:pic>
                    <p:nvPicPr>
                      <p:cNvPr id="0" name="Picture 4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 y="1143000"/>
                        <a:ext cx="8750175" cy="5310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trzałka w górę 1"/>
          <p:cNvSpPr/>
          <p:nvPr/>
        </p:nvSpPr>
        <p:spPr>
          <a:xfrm>
            <a:off x="1641418" y="5983833"/>
            <a:ext cx="576064"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górę 11"/>
          <p:cNvSpPr/>
          <p:nvPr/>
        </p:nvSpPr>
        <p:spPr>
          <a:xfrm rot="10800000">
            <a:off x="4893469" y="2539258"/>
            <a:ext cx="576064"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07321834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pole tekstowe 54"/>
          <p:cNvSpPr txBox="1"/>
          <p:nvPr/>
        </p:nvSpPr>
        <p:spPr>
          <a:xfrm>
            <a:off x="3707904" y="2420888"/>
            <a:ext cx="1580522" cy="1815882"/>
          </a:xfrm>
          <a:prstGeom prst="rect">
            <a:avLst/>
          </a:prstGeom>
          <a:noFill/>
          <a:ln w="63500">
            <a:noFill/>
          </a:ln>
        </p:spPr>
        <p:txBody>
          <a:bodyPr wrap="square" rtlCol="0">
            <a:spAutoFit/>
          </a:bodyPr>
          <a:lstStyle/>
          <a:p>
            <a:pPr algn="ctr"/>
            <a:r>
              <a:rPr lang="pl-PL" sz="2000" dirty="0">
                <a:latin typeface="Arial Narrow" pitchFamily="34" charset="0"/>
              </a:rPr>
              <a:t>Mania</a:t>
            </a:r>
          </a:p>
          <a:p>
            <a:pPr algn="ctr"/>
            <a:endParaRPr lang="pl-PL" sz="20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p:txBody>
      </p:sp>
      <p:sp>
        <p:nvSpPr>
          <p:cNvPr id="3" name="pole tekstowe 2"/>
          <p:cNvSpPr txBox="1"/>
          <p:nvPr/>
        </p:nvSpPr>
        <p:spPr>
          <a:xfrm>
            <a:off x="0" y="895946"/>
            <a:ext cx="9144000" cy="400110"/>
          </a:xfrm>
          <a:prstGeom prst="rect">
            <a:avLst/>
          </a:prstGeom>
          <a:gradFill>
            <a:gsLst>
              <a:gs pos="10000">
                <a:srgbClr val="00CCCC">
                  <a:alpha val="20000"/>
                </a:srgbClr>
              </a:gs>
              <a:gs pos="50000">
                <a:srgbClr val="00B0F0"/>
              </a:gs>
              <a:gs pos="90000">
                <a:srgbClr val="00B0F0">
                  <a:alpha val="20000"/>
                </a:srgbClr>
              </a:gs>
            </a:gsLst>
            <a:lin ang="5400000" scaled="0"/>
          </a:gradFill>
        </p:spPr>
        <p:txBody>
          <a:bodyPr wrap="square" rtlCol="0">
            <a:spAutoFit/>
          </a:bodyPr>
          <a:lstStyle/>
          <a:p>
            <a:pPr algn="ctr"/>
            <a:endParaRPr lang="pl-PL" sz="2000" i="1" dirty="0">
              <a:solidFill>
                <a:srgbClr val="000000"/>
              </a:solidFill>
              <a:latin typeface="Times New Roman" pitchFamily="18" charset="0"/>
              <a:cs typeface="Times New Roman" pitchFamily="18" charset="0"/>
            </a:endParaRPr>
          </a:p>
        </p:txBody>
      </p:sp>
      <p:cxnSp>
        <p:nvCxnSpPr>
          <p:cNvPr id="5" name="Łącznik prostoliniowy 4"/>
          <p:cNvCxnSpPr/>
          <p:nvPr/>
        </p:nvCxnSpPr>
        <p:spPr>
          <a:xfrm>
            <a:off x="-36512" y="3617894"/>
            <a:ext cx="9180512"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Prostokąt 16"/>
          <p:cNvSpPr/>
          <p:nvPr/>
        </p:nvSpPr>
        <p:spPr>
          <a:xfrm>
            <a:off x="257250" y="-27384"/>
            <a:ext cx="862954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l-PL" sz="54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Zaburzenia mieszane</a:t>
            </a:r>
          </a:p>
        </p:txBody>
      </p:sp>
      <p:sp>
        <p:nvSpPr>
          <p:cNvPr id="11" name="Łuk 10"/>
          <p:cNvSpPr/>
          <p:nvPr/>
        </p:nvSpPr>
        <p:spPr>
          <a:xfrm rot="16200000">
            <a:off x="1084358" y="2822978"/>
            <a:ext cx="3248794" cy="1580520"/>
          </a:xfrm>
          <a:prstGeom prst="arc">
            <a:avLst>
              <a:gd name="adj1" fmla="val 16200000"/>
              <a:gd name="adj2" fmla="val 5463315"/>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1" name="Łuk 20"/>
          <p:cNvSpPr/>
          <p:nvPr/>
        </p:nvSpPr>
        <p:spPr>
          <a:xfrm rot="16200000">
            <a:off x="1898964" y="2822978"/>
            <a:ext cx="1598001" cy="1580520"/>
          </a:xfrm>
          <a:prstGeom prst="arc">
            <a:avLst>
              <a:gd name="adj1" fmla="val 16200000"/>
              <a:gd name="adj2" fmla="val 5463315"/>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3" name="Łuk 22"/>
          <p:cNvSpPr/>
          <p:nvPr/>
        </p:nvSpPr>
        <p:spPr>
          <a:xfrm rot="5400000">
            <a:off x="1349673" y="2842039"/>
            <a:ext cx="2710854" cy="1580520"/>
          </a:xfrm>
          <a:prstGeom prst="arc">
            <a:avLst>
              <a:gd name="adj1" fmla="val 16200000"/>
              <a:gd name="adj2" fmla="val 5463315"/>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2" name="pole tekstowe 11"/>
          <p:cNvSpPr txBox="1"/>
          <p:nvPr/>
        </p:nvSpPr>
        <p:spPr>
          <a:xfrm>
            <a:off x="1918493" y="5416285"/>
            <a:ext cx="1569731" cy="1200329"/>
          </a:xfrm>
          <a:prstGeom prst="rect">
            <a:avLst/>
          </a:prstGeom>
          <a:noFill/>
          <a:ln w="6350">
            <a:solidFill>
              <a:schemeClr val="tx1"/>
            </a:solidFill>
          </a:ln>
        </p:spPr>
        <p:txBody>
          <a:bodyPr wrap="square" rtlCol="0">
            <a:spAutoFit/>
          </a:bodyPr>
          <a:lstStyle/>
          <a:p>
            <a:pPr algn="ctr"/>
            <a:r>
              <a:rPr lang="pl-PL" dirty="0"/>
              <a:t>Epizod mieszany</a:t>
            </a:r>
          </a:p>
          <a:p>
            <a:pPr algn="ctr"/>
            <a:r>
              <a:rPr lang="pl-PL" dirty="0"/>
              <a:t>ICD-10</a:t>
            </a:r>
          </a:p>
          <a:p>
            <a:pPr algn="ctr"/>
            <a:r>
              <a:rPr lang="pl-PL" dirty="0"/>
              <a:t>(2 tyg.)</a:t>
            </a:r>
          </a:p>
        </p:txBody>
      </p:sp>
      <p:sp>
        <p:nvSpPr>
          <p:cNvPr id="34" name="pole tekstowe 33"/>
          <p:cNvSpPr txBox="1"/>
          <p:nvPr/>
        </p:nvSpPr>
        <p:spPr>
          <a:xfrm>
            <a:off x="5436096" y="5416285"/>
            <a:ext cx="1735327" cy="1200329"/>
          </a:xfrm>
          <a:prstGeom prst="rect">
            <a:avLst/>
          </a:prstGeom>
          <a:noFill/>
          <a:ln w="6350">
            <a:solidFill>
              <a:schemeClr val="tx1"/>
            </a:solidFill>
          </a:ln>
        </p:spPr>
        <p:txBody>
          <a:bodyPr wrap="square" rtlCol="0">
            <a:spAutoFit/>
          </a:bodyPr>
          <a:lstStyle/>
          <a:p>
            <a:pPr algn="ctr"/>
            <a:r>
              <a:rPr lang="pl-PL" dirty="0"/>
              <a:t>Depresja mieszana</a:t>
            </a:r>
          </a:p>
          <a:p>
            <a:pPr algn="ctr"/>
            <a:r>
              <a:rPr lang="pl-PL" dirty="0"/>
              <a:t>(</a:t>
            </a:r>
            <a:r>
              <a:rPr lang="pl-PL" dirty="0" err="1"/>
              <a:t>Benazzi</a:t>
            </a:r>
            <a:r>
              <a:rPr lang="pl-PL" dirty="0"/>
              <a:t> 2009)</a:t>
            </a:r>
          </a:p>
          <a:p>
            <a:pPr algn="ctr"/>
            <a:r>
              <a:rPr lang="pl-PL" dirty="0"/>
              <a:t>(1 </a:t>
            </a:r>
            <a:r>
              <a:rPr lang="pl-PL" dirty="0" err="1"/>
              <a:t>tydz</a:t>
            </a:r>
            <a:r>
              <a:rPr lang="pl-PL" dirty="0"/>
              <a:t>.)</a:t>
            </a:r>
          </a:p>
        </p:txBody>
      </p:sp>
      <p:sp>
        <p:nvSpPr>
          <p:cNvPr id="31" name="pole tekstowe 30"/>
          <p:cNvSpPr txBox="1"/>
          <p:nvPr/>
        </p:nvSpPr>
        <p:spPr>
          <a:xfrm>
            <a:off x="1918494" y="2420888"/>
            <a:ext cx="1580522" cy="1938992"/>
          </a:xfrm>
          <a:prstGeom prst="rect">
            <a:avLst/>
          </a:prstGeom>
          <a:noFill/>
          <a:ln w="63500">
            <a:noFill/>
          </a:ln>
        </p:spPr>
        <p:txBody>
          <a:bodyPr wrap="square" rtlCol="0">
            <a:spAutoFit/>
          </a:bodyPr>
          <a:lstStyle/>
          <a:p>
            <a:pPr algn="ctr"/>
            <a:r>
              <a:rPr lang="pl-PL" sz="2000" dirty="0">
                <a:latin typeface="Arial Narrow" pitchFamily="34" charset="0"/>
              </a:rPr>
              <a:t>Mania</a:t>
            </a:r>
          </a:p>
          <a:p>
            <a:pPr algn="ctr"/>
            <a:endParaRPr lang="pl-PL" sz="2000" dirty="0">
              <a:latin typeface="Arial Narrow" pitchFamily="34" charset="0"/>
            </a:endParaRPr>
          </a:p>
          <a:p>
            <a:pPr algn="ctr"/>
            <a:r>
              <a:rPr lang="pl-PL" sz="2000" dirty="0">
                <a:latin typeface="Arial Narrow" pitchFamily="34" charset="0"/>
              </a:rPr>
              <a:t>Hipomania</a:t>
            </a: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p:txBody>
      </p:sp>
      <p:sp>
        <p:nvSpPr>
          <p:cNvPr id="35" name="pole tekstowe 34"/>
          <p:cNvSpPr txBox="1"/>
          <p:nvPr/>
        </p:nvSpPr>
        <p:spPr>
          <a:xfrm>
            <a:off x="2129458" y="3082315"/>
            <a:ext cx="1146398" cy="1138773"/>
          </a:xfrm>
          <a:prstGeom prst="rect">
            <a:avLst/>
          </a:prstGeom>
          <a:noFill/>
        </p:spPr>
        <p:txBody>
          <a:bodyPr wrap="square" rtlCol="0">
            <a:spAutoFit/>
          </a:bodyPr>
          <a:lstStyle/>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r>
              <a:rPr lang="pl-PL" dirty="0">
                <a:latin typeface="Arial Narrow" pitchFamily="34" charset="0"/>
              </a:rPr>
              <a:t>Depresja</a:t>
            </a:r>
            <a:endParaRPr lang="pl-PL" sz="1200" dirty="0">
              <a:latin typeface="Arial Narrow" pitchFamily="34" charset="0"/>
            </a:endParaRPr>
          </a:p>
        </p:txBody>
      </p:sp>
      <p:sp>
        <p:nvSpPr>
          <p:cNvPr id="40" name="Łuk 39"/>
          <p:cNvSpPr/>
          <p:nvPr/>
        </p:nvSpPr>
        <p:spPr>
          <a:xfrm rot="5400000">
            <a:off x="4028429" y="2824098"/>
            <a:ext cx="946780" cy="1580520"/>
          </a:xfrm>
          <a:prstGeom prst="arc">
            <a:avLst>
              <a:gd name="adj1" fmla="val 16200000"/>
              <a:gd name="adj2" fmla="val 5463315"/>
            </a:avLst>
          </a:prstGeom>
          <a:ln w="762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41" name="pole tekstowe 40"/>
          <p:cNvSpPr txBox="1"/>
          <p:nvPr/>
        </p:nvSpPr>
        <p:spPr>
          <a:xfrm>
            <a:off x="3711559" y="5416285"/>
            <a:ext cx="1580519" cy="1200329"/>
          </a:xfrm>
          <a:prstGeom prst="rect">
            <a:avLst/>
          </a:prstGeom>
          <a:noFill/>
          <a:ln w="6350">
            <a:solidFill>
              <a:schemeClr val="tx1"/>
            </a:solidFill>
          </a:ln>
        </p:spPr>
        <p:txBody>
          <a:bodyPr wrap="square" rtlCol="0">
            <a:spAutoFit/>
          </a:bodyPr>
          <a:lstStyle/>
          <a:p>
            <a:pPr algn="ctr"/>
            <a:r>
              <a:rPr lang="pl-PL" dirty="0"/>
              <a:t>Mania </a:t>
            </a:r>
            <a:r>
              <a:rPr lang="pl-PL" dirty="0" err="1"/>
              <a:t>dysforyczna</a:t>
            </a:r>
            <a:endParaRPr lang="pl-PL" dirty="0"/>
          </a:p>
          <a:p>
            <a:pPr algn="ctr"/>
            <a:endParaRPr lang="pl-PL" dirty="0"/>
          </a:p>
          <a:p>
            <a:pPr algn="ctr"/>
            <a:r>
              <a:rPr lang="pl-PL" dirty="0"/>
              <a:t>(Baker 2004)</a:t>
            </a:r>
          </a:p>
        </p:txBody>
      </p:sp>
      <p:sp>
        <p:nvSpPr>
          <p:cNvPr id="44" name="pole tekstowe 43"/>
          <p:cNvSpPr txBox="1"/>
          <p:nvPr/>
        </p:nvSpPr>
        <p:spPr>
          <a:xfrm>
            <a:off x="5288426" y="2905199"/>
            <a:ext cx="2091886" cy="307777"/>
          </a:xfrm>
          <a:prstGeom prst="rect">
            <a:avLst/>
          </a:prstGeom>
          <a:noFill/>
          <a:ln w="63500">
            <a:noFill/>
          </a:ln>
        </p:spPr>
        <p:txBody>
          <a:bodyPr wrap="square" rtlCol="0">
            <a:spAutoFit/>
          </a:bodyPr>
          <a:lstStyle/>
          <a:p>
            <a:pPr algn="ctr"/>
            <a:r>
              <a:rPr lang="pl-PL" sz="1400" dirty="0">
                <a:latin typeface="Times New Roman"/>
                <a:cs typeface="Times New Roman"/>
              </a:rPr>
              <a:t>≥</a:t>
            </a:r>
            <a:r>
              <a:rPr lang="pl-PL" sz="1400" dirty="0">
                <a:latin typeface="Arial Narrow" pitchFamily="34" charset="0"/>
              </a:rPr>
              <a:t>2 objawy Manii / Hipomanii</a:t>
            </a:r>
          </a:p>
        </p:txBody>
      </p:sp>
      <p:sp>
        <p:nvSpPr>
          <p:cNvPr id="45" name="Łuk 44"/>
          <p:cNvSpPr/>
          <p:nvPr/>
        </p:nvSpPr>
        <p:spPr>
          <a:xfrm rot="16200000">
            <a:off x="5926563" y="2850138"/>
            <a:ext cx="729332" cy="1580520"/>
          </a:xfrm>
          <a:prstGeom prst="arc">
            <a:avLst>
              <a:gd name="adj1" fmla="val 16200000"/>
              <a:gd name="adj2" fmla="val 5463315"/>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46" name="Łuk 45"/>
          <p:cNvSpPr/>
          <p:nvPr/>
        </p:nvSpPr>
        <p:spPr>
          <a:xfrm rot="5400000">
            <a:off x="4942937" y="2842039"/>
            <a:ext cx="2710854" cy="1580520"/>
          </a:xfrm>
          <a:prstGeom prst="arc">
            <a:avLst>
              <a:gd name="adj1" fmla="val 16200000"/>
              <a:gd name="adj2" fmla="val 5463315"/>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47" name="pole tekstowe 46"/>
          <p:cNvSpPr txBox="1"/>
          <p:nvPr/>
        </p:nvSpPr>
        <p:spPr>
          <a:xfrm>
            <a:off x="5722722" y="3082315"/>
            <a:ext cx="1146398" cy="1138773"/>
          </a:xfrm>
          <a:prstGeom prst="rect">
            <a:avLst/>
          </a:prstGeom>
          <a:noFill/>
        </p:spPr>
        <p:txBody>
          <a:bodyPr wrap="square" rtlCol="0">
            <a:spAutoFit/>
          </a:bodyPr>
          <a:lstStyle/>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r>
              <a:rPr lang="pl-PL" dirty="0">
                <a:latin typeface="Arial Narrow" pitchFamily="34" charset="0"/>
              </a:rPr>
              <a:t>Depresja</a:t>
            </a:r>
            <a:endParaRPr lang="pl-PL" sz="1200" dirty="0">
              <a:latin typeface="Arial Narrow" pitchFamily="34" charset="0"/>
            </a:endParaRPr>
          </a:p>
        </p:txBody>
      </p:sp>
      <p:sp>
        <p:nvSpPr>
          <p:cNvPr id="48" name="pole tekstowe 47"/>
          <p:cNvSpPr txBox="1"/>
          <p:nvPr/>
        </p:nvSpPr>
        <p:spPr>
          <a:xfrm>
            <a:off x="7308304" y="5416285"/>
            <a:ext cx="1656184" cy="1200329"/>
          </a:xfrm>
          <a:prstGeom prst="rect">
            <a:avLst/>
          </a:prstGeom>
          <a:noFill/>
          <a:ln w="6350">
            <a:solidFill>
              <a:schemeClr val="tx1"/>
            </a:solidFill>
          </a:ln>
        </p:spPr>
        <p:txBody>
          <a:bodyPr wrap="square" rtlCol="0">
            <a:spAutoFit/>
          </a:bodyPr>
          <a:lstStyle/>
          <a:p>
            <a:pPr algn="ctr"/>
            <a:r>
              <a:rPr lang="pl-PL" dirty="0"/>
              <a:t>Stany mieszane np. </a:t>
            </a:r>
            <a:r>
              <a:rPr lang="pl-PL"/>
              <a:t>Depresja agitowana</a:t>
            </a:r>
            <a:endParaRPr lang="pl-PL" dirty="0"/>
          </a:p>
          <a:p>
            <a:pPr algn="ctr"/>
            <a:r>
              <a:rPr lang="pl-PL" dirty="0"/>
              <a:t>(</a:t>
            </a:r>
            <a:r>
              <a:rPr lang="pl-PL" dirty="0" err="1"/>
              <a:t>Kraepelin</a:t>
            </a:r>
            <a:r>
              <a:rPr lang="pl-PL" dirty="0"/>
              <a:t>)</a:t>
            </a:r>
          </a:p>
        </p:txBody>
      </p:sp>
      <p:sp>
        <p:nvSpPr>
          <p:cNvPr id="49" name="pole tekstowe 48"/>
          <p:cNvSpPr txBox="1"/>
          <p:nvPr/>
        </p:nvSpPr>
        <p:spPr>
          <a:xfrm>
            <a:off x="7164288" y="2905199"/>
            <a:ext cx="1872208" cy="307777"/>
          </a:xfrm>
          <a:prstGeom prst="rect">
            <a:avLst/>
          </a:prstGeom>
          <a:noFill/>
          <a:ln w="63500">
            <a:noFill/>
          </a:ln>
        </p:spPr>
        <p:txBody>
          <a:bodyPr wrap="square" rtlCol="0">
            <a:spAutoFit/>
          </a:bodyPr>
          <a:lstStyle/>
          <a:p>
            <a:pPr algn="ctr"/>
            <a:r>
              <a:rPr lang="pl-PL" sz="1400" dirty="0">
                <a:latin typeface="Arial Narrow" pitchFamily="34" charset="0"/>
                <a:cs typeface="Times New Roman"/>
              </a:rPr>
              <a:t>1 objaw</a:t>
            </a:r>
            <a:endParaRPr lang="pl-PL" sz="1400" dirty="0">
              <a:latin typeface="Arial Narrow" pitchFamily="34" charset="0"/>
            </a:endParaRPr>
          </a:p>
        </p:txBody>
      </p:sp>
      <p:sp>
        <p:nvSpPr>
          <p:cNvPr id="51" name="Łuk 50"/>
          <p:cNvSpPr/>
          <p:nvPr/>
        </p:nvSpPr>
        <p:spPr>
          <a:xfrm rot="5400000">
            <a:off x="6743137" y="2842039"/>
            <a:ext cx="2710854" cy="1580520"/>
          </a:xfrm>
          <a:prstGeom prst="arc">
            <a:avLst>
              <a:gd name="adj1" fmla="val 16200000"/>
              <a:gd name="adj2" fmla="val 5463315"/>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52" name="pole tekstowe 51"/>
          <p:cNvSpPr txBox="1"/>
          <p:nvPr/>
        </p:nvSpPr>
        <p:spPr>
          <a:xfrm>
            <a:off x="7522922" y="3082315"/>
            <a:ext cx="1146398" cy="1138773"/>
          </a:xfrm>
          <a:prstGeom prst="rect">
            <a:avLst/>
          </a:prstGeom>
          <a:noFill/>
        </p:spPr>
        <p:txBody>
          <a:bodyPr wrap="square" rtlCol="0">
            <a:spAutoFit/>
          </a:bodyPr>
          <a:lstStyle/>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r>
              <a:rPr lang="pl-PL" dirty="0">
                <a:latin typeface="Arial Narrow" pitchFamily="34" charset="0"/>
              </a:rPr>
              <a:t>Depresja</a:t>
            </a:r>
            <a:endParaRPr lang="pl-PL" sz="1200" dirty="0">
              <a:latin typeface="Arial Narrow" pitchFamily="34" charset="0"/>
            </a:endParaRPr>
          </a:p>
        </p:txBody>
      </p:sp>
      <p:sp>
        <p:nvSpPr>
          <p:cNvPr id="53" name="Łuk 52"/>
          <p:cNvSpPr/>
          <p:nvPr/>
        </p:nvSpPr>
        <p:spPr>
          <a:xfrm rot="16200000">
            <a:off x="2877422" y="2822978"/>
            <a:ext cx="3248794" cy="1580520"/>
          </a:xfrm>
          <a:prstGeom prst="arc">
            <a:avLst>
              <a:gd name="adj1" fmla="val 16200000"/>
              <a:gd name="adj2" fmla="val 5463315"/>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54" name="pole tekstowe 53"/>
          <p:cNvSpPr txBox="1"/>
          <p:nvPr/>
        </p:nvSpPr>
        <p:spPr>
          <a:xfrm>
            <a:off x="3563888" y="4232121"/>
            <a:ext cx="1872208" cy="738664"/>
          </a:xfrm>
          <a:prstGeom prst="rect">
            <a:avLst/>
          </a:prstGeom>
          <a:noFill/>
          <a:ln w="63500">
            <a:noFill/>
          </a:ln>
        </p:spPr>
        <p:txBody>
          <a:bodyPr wrap="square" rtlCol="0">
            <a:spAutoFit/>
          </a:bodyPr>
          <a:lstStyle/>
          <a:p>
            <a:pPr algn="ctr"/>
            <a:r>
              <a:rPr lang="pl-PL" sz="1400" dirty="0">
                <a:latin typeface="Times New Roman"/>
                <a:cs typeface="Times New Roman"/>
              </a:rPr>
              <a:t>≥</a:t>
            </a:r>
            <a:r>
              <a:rPr lang="pl-PL" sz="1400" dirty="0">
                <a:latin typeface="Arial Narrow" pitchFamily="34" charset="0"/>
              </a:rPr>
              <a:t>2 objawy </a:t>
            </a:r>
          </a:p>
          <a:p>
            <a:pPr algn="ctr"/>
            <a:r>
              <a:rPr lang="pl-PL" sz="1400" dirty="0">
                <a:latin typeface="Arial Narrow" pitchFamily="34" charset="0"/>
              </a:rPr>
              <a:t>lub poziom &gt;20 pkt. </a:t>
            </a:r>
          </a:p>
          <a:p>
            <a:pPr algn="ctr"/>
            <a:r>
              <a:rPr lang="pl-PL" sz="1400" dirty="0">
                <a:latin typeface="Arial Narrow" pitchFamily="34" charset="0"/>
              </a:rPr>
              <a:t>w Skali Hamiltona</a:t>
            </a:r>
          </a:p>
        </p:txBody>
      </p:sp>
      <p:sp>
        <p:nvSpPr>
          <p:cNvPr id="4" name="Elipsa 3"/>
          <p:cNvSpPr/>
          <p:nvPr/>
        </p:nvSpPr>
        <p:spPr>
          <a:xfrm>
            <a:off x="8008246" y="3312240"/>
            <a:ext cx="184291" cy="1887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Freeform 10"/>
          <p:cNvSpPr>
            <a:spLocks/>
          </p:cNvSpPr>
          <p:nvPr/>
        </p:nvSpPr>
        <p:spPr bwMode="auto">
          <a:xfrm rot="21353325">
            <a:off x="6103588" y="1988842"/>
            <a:ext cx="985036" cy="916358"/>
          </a:xfrm>
          <a:custGeom>
            <a:avLst/>
            <a:gdLst>
              <a:gd name="T0" fmla="*/ 355 w 445"/>
              <a:gd name="T1" fmla="*/ 31 h 250"/>
              <a:gd name="T2" fmla="*/ 354 w 445"/>
              <a:gd name="T3" fmla="*/ 0 h 250"/>
              <a:gd name="T4" fmla="*/ 445 w 445"/>
              <a:gd name="T5" fmla="*/ 52 h 250"/>
              <a:gd name="T6" fmla="*/ 354 w 445"/>
              <a:gd name="T7" fmla="*/ 108 h 250"/>
              <a:gd name="T8" fmla="*/ 354 w 445"/>
              <a:gd name="T9" fmla="*/ 78 h 250"/>
              <a:gd name="T10" fmla="*/ 138 w 445"/>
              <a:gd name="T11" fmla="*/ 250 h 250"/>
              <a:gd name="T12" fmla="*/ 0 w 445"/>
              <a:gd name="T13" fmla="*/ 250 h 250"/>
              <a:gd name="T14" fmla="*/ 355 w 445"/>
              <a:gd name="T15" fmla="*/ 31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250">
                <a:moveTo>
                  <a:pt x="355" y="31"/>
                </a:moveTo>
                <a:lnTo>
                  <a:pt x="354" y="0"/>
                </a:lnTo>
                <a:lnTo>
                  <a:pt x="445" y="52"/>
                </a:lnTo>
                <a:lnTo>
                  <a:pt x="354" y="108"/>
                </a:lnTo>
                <a:lnTo>
                  <a:pt x="354" y="78"/>
                </a:lnTo>
                <a:cubicBezTo>
                  <a:pt x="301" y="83"/>
                  <a:pt x="198" y="129"/>
                  <a:pt x="138" y="250"/>
                </a:cubicBezTo>
                <a:lnTo>
                  <a:pt x="0" y="250"/>
                </a:lnTo>
                <a:cubicBezTo>
                  <a:pt x="63" y="119"/>
                  <a:pt x="197" y="50"/>
                  <a:pt x="355" y="31"/>
                </a:cubicBezTo>
                <a:close/>
              </a:path>
            </a:pathLst>
          </a:custGeom>
          <a:gradFill rotWithShape="0">
            <a:gsLst>
              <a:gs pos="0">
                <a:srgbClr val="FF6600"/>
              </a:gs>
              <a:gs pos="100000">
                <a:srgbClr val="0028A8"/>
              </a:gs>
            </a:gsLst>
            <a:lin ang="0" scaled="1"/>
          </a:gradFill>
          <a:ln>
            <a:noFill/>
          </a:ln>
          <a:effectLst/>
          <a:extLst>
            <a:ext uri="{91240B29-F687-4F45-9708-019B960494DF}">
              <a14:hiddenLine xmlns:a14="http://schemas.microsoft.com/office/drawing/2010/main" w="0">
                <a:solidFill>
                  <a:srgbClr val="25221E"/>
                </a:solidFill>
                <a:prstDash val="solid"/>
                <a:round/>
                <a:headEnd/>
                <a:tailEnd/>
              </a14:hiddenLine>
            </a:ext>
            <a:ext uri="{AF507438-7753-43E0-B8FC-AC1667EBCBE1}">
              <a14:hiddenEffects xmlns:a14="http://schemas.microsoft.com/office/drawing/2010/main">
                <a:effectLst>
                  <a:outerShdw dist="64758" dir="15521404" algn="ctr" rotWithShape="0">
                    <a:srgbClr val="000066"/>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ysClr val="windowText" lastClr="000000"/>
              </a:solidFill>
              <a:effectLst/>
              <a:uLnTx/>
              <a:uFillTx/>
            </a:endParaRPr>
          </a:p>
        </p:txBody>
      </p:sp>
      <p:sp>
        <p:nvSpPr>
          <p:cNvPr id="6" name="pole tekstowe 5"/>
          <p:cNvSpPr txBox="1"/>
          <p:nvPr/>
        </p:nvSpPr>
        <p:spPr>
          <a:xfrm>
            <a:off x="7056066" y="1905214"/>
            <a:ext cx="864096" cy="461665"/>
          </a:xfrm>
          <a:prstGeom prst="rect">
            <a:avLst/>
          </a:prstGeom>
          <a:noFill/>
        </p:spPr>
        <p:txBody>
          <a:bodyPr wrap="square" rtlCol="0">
            <a:spAutoFit/>
          </a:bodyPr>
          <a:lstStyle/>
          <a:p>
            <a:r>
              <a:rPr lang="pl-PL" sz="2400" dirty="0"/>
              <a:t>70%</a:t>
            </a:r>
          </a:p>
        </p:txBody>
      </p:sp>
      <p:sp>
        <p:nvSpPr>
          <p:cNvPr id="37" name="Łuk 36"/>
          <p:cNvSpPr/>
          <p:nvPr/>
        </p:nvSpPr>
        <p:spPr>
          <a:xfrm rot="16200000">
            <a:off x="-650970" y="2822978"/>
            <a:ext cx="3248794" cy="1580520"/>
          </a:xfrm>
          <a:prstGeom prst="arc">
            <a:avLst>
              <a:gd name="adj1" fmla="val 16200000"/>
              <a:gd name="adj2" fmla="val 5463315"/>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39" name="Łuk 38"/>
          <p:cNvSpPr/>
          <p:nvPr/>
        </p:nvSpPr>
        <p:spPr>
          <a:xfrm rot="5400000">
            <a:off x="-385655" y="2842039"/>
            <a:ext cx="2710854" cy="1580520"/>
          </a:xfrm>
          <a:prstGeom prst="arc">
            <a:avLst>
              <a:gd name="adj1" fmla="val 16200000"/>
              <a:gd name="adj2" fmla="val 5463315"/>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42" name="pole tekstowe 41"/>
          <p:cNvSpPr txBox="1"/>
          <p:nvPr/>
        </p:nvSpPr>
        <p:spPr>
          <a:xfrm>
            <a:off x="183165" y="5416285"/>
            <a:ext cx="1569731" cy="1200329"/>
          </a:xfrm>
          <a:prstGeom prst="rect">
            <a:avLst/>
          </a:prstGeom>
          <a:noFill/>
          <a:ln w="6350">
            <a:solidFill>
              <a:schemeClr val="tx1"/>
            </a:solidFill>
          </a:ln>
        </p:spPr>
        <p:txBody>
          <a:bodyPr wrap="square" rtlCol="0">
            <a:spAutoFit/>
          </a:bodyPr>
          <a:lstStyle/>
          <a:p>
            <a:pPr algn="ctr"/>
            <a:r>
              <a:rPr lang="pl-PL" dirty="0"/>
              <a:t>Epizod mieszany</a:t>
            </a:r>
          </a:p>
          <a:p>
            <a:pPr algn="ctr"/>
            <a:r>
              <a:rPr lang="pl-PL" dirty="0"/>
              <a:t>DSM-IV</a:t>
            </a:r>
          </a:p>
          <a:p>
            <a:pPr algn="ctr"/>
            <a:r>
              <a:rPr lang="pl-PL" dirty="0"/>
              <a:t>(1 tyg.)</a:t>
            </a:r>
          </a:p>
        </p:txBody>
      </p:sp>
      <p:sp>
        <p:nvSpPr>
          <p:cNvPr id="43" name="pole tekstowe 42"/>
          <p:cNvSpPr txBox="1"/>
          <p:nvPr/>
        </p:nvSpPr>
        <p:spPr>
          <a:xfrm>
            <a:off x="183166" y="2420888"/>
            <a:ext cx="1580522" cy="1815882"/>
          </a:xfrm>
          <a:prstGeom prst="rect">
            <a:avLst/>
          </a:prstGeom>
          <a:noFill/>
          <a:ln w="63500">
            <a:noFill/>
          </a:ln>
        </p:spPr>
        <p:txBody>
          <a:bodyPr wrap="square" rtlCol="0">
            <a:spAutoFit/>
          </a:bodyPr>
          <a:lstStyle/>
          <a:p>
            <a:pPr algn="ctr"/>
            <a:r>
              <a:rPr lang="pl-PL" sz="2000" dirty="0">
                <a:latin typeface="Arial Narrow" pitchFamily="34" charset="0"/>
              </a:rPr>
              <a:t>Mania</a:t>
            </a:r>
          </a:p>
          <a:p>
            <a:pPr algn="ctr"/>
            <a:endParaRPr lang="pl-PL" sz="20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p:txBody>
      </p:sp>
      <p:sp>
        <p:nvSpPr>
          <p:cNvPr id="56" name="pole tekstowe 55"/>
          <p:cNvSpPr txBox="1"/>
          <p:nvPr/>
        </p:nvSpPr>
        <p:spPr>
          <a:xfrm>
            <a:off x="394831" y="3068960"/>
            <a:ext cx="1146398" cy="1138773"/>
          </a:xfrm>
          <a:prstGeom prst="rect">
            <a:avLst/>
          </a:prstGeom>
          <a:noFill/>
        </p:spPr>
        <p:txBody>
          <a:bodyPr wrap="square" rtlCol="0">
            <a:spAutoFit/>
          </a:bodyPr>
          <a:lstStyle/>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r>
              <a:rPr lang="pl-PL" dirty="0">
                <a:latin typeface="Arial Narrow" pitchFamily="34" charset="0"/>
              </a:rPr>
              <a:t>Depresja</a:t>
            </a:r>
            <a:endParaRPr lang="pl-PL" sz="1200" dirty="0">
              <a:latin typeface="Arial Narrow" pitchFamily="34" charset="0"/>
            </a:endParaRPr>
          </a:p>
        </p:txBody>
      </p:sp>
    </p:spTree>
    <p:extLst>
      <p:ext uri="{BB962C8B-B14F-4D97-AF65-F5344CB8AC3E}">
        <p14:creationId xmlns:p14="http://schemas.microsoft.com/office/powerpoint/2010/main" val="24187175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539552" y="1412776"/>
            <a:ext cx="8401080" cy="1143000"/>
          </a:xfrm>
        </p:spPr>
        <p:txBody>
          <a:bodyPr/>
          <a:lstStyle/>
          <a:p>
            <a:r>
              <a:rPr lang="pl-PL" sz="3200" dirty="0"/>
              <a:t>MANIA – częstość objawów</a:t>
            </a:r>
            <a:endParaRPr lang="en-GB" sz="3200" dirty="0"/>
          </a:p>
        </p:txBody>
      </p:sp>
      <p:graphicFrame>
        <p:nvGraphicFramePr>
          <p:cNvPr id="261123" name="Group 3"/>
          <p:cNvGraphicFramePr>
            <a:graphicFrameLocks noGrp="1"/>
          </p:cNvGraphicFramePr>
          <p:nvPr>
            <p:ph idx="1"/>
            <p:extLst>
              <p:ext uri="{D42A27DB-BD31-4B8C-83A1-F6EECF244321}">
                <p14:modId xmlns:p14="http://schemas.microsoft.com/office/powerpoint/2010/main" val="2240895895"/>
              </p:ext>
            </p:extLst>
          </p:nvPr>
        </p:nvGraphicFramePr>
        <p:xfrm>
          <a:off x="539552" y="2738735"/>
          <a:ext cx="5486400" cy="3657600"/>
        </p:xfrm>
        <a:graphic>
          <a:graphicData uri="http://schemas.openxmlformats.org/drawingml/2006/table">
            <a:tbl>
              <a:tblPr/>
              <a:tblGrid>
                <a:gridCol w="2386608">
                  <a:extLst>
                    <a:ext uri="{9D8B030D-6E8A-4147-A177-3AD203B41FA5}">
                      <a16:colId xmlns:a16="http://schemas.microsoft.com/office/drawing/2014/main" val="20000"/>
                    </a:ext>
                  </a:extLst>
                </a:gridCol>
                <a:gridCol w="3099792">
                  <a:extLst>
                    <a:ext uri="{9D8B030D-6E8A-4147-A177-3AD203B41FA5}">
                      <a16:colId xmlns:a16="http://schemas.microsoft.com/office/drawing/2014/main" val="20001"/>
                    </a:ext>
                  </a:extLst>
                </a:gridCol>
              </a:tblGrid>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0" i="0" u="none" strike="noStrike" cap="none" normalizeH="0" baseline="0" dirty="0">
                          <a:ln>
                            <a:noFill/>
                          </a:ln>
                          <a:solidFill>
                            <a:srgbClr val="022F6C"/>
                          </a:solidFill>
                          <a:effectLst/>
                          <a:latin typeface="Arial" charset="0"/>
                          <a:cs typeface="Arial" charset="0"/>
                        </a:rPr>
                        <a:t>Natłok mowy</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98</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0" i="0" u="none" strike="noStrike" cap="none" normalizeH="0" baseline="0" dirty="0">
                          <a:ln>
                            <a:noFill/>
                          </a:ln>
                          <a:solidFill>
                            <a:srgbClr val="022F6C"/>
                          </a:solidFill>
                          <a:effectLst/>
                          <a:latin typeface="Arial" charset="0"/>
                          <a:cs typeface="Arial" charset="0"/>
                        </a:rPr>
                        <a:t>Nadaktywność</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87</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1" i="0" u="sng" strike="noStrike" cap="none" normalizeH="0" baseline="0" dirty="0">
                          <a:ln>
                            <a:noFill/>
                          </a:ln>
                          <a:solidFill>
                            <a:srgbClr val="022F6C"/>
                          </a:solidFill>
                          <a:effectLst/>
                          <a:latin typeface="Arial" charset="0"/>
                          <a:cs typeface="Arial" charset="0"/>
                        </a:rPr>
                        <a:t>Zaburzenia snu</a:t>
                      </a:r>
                      <a:endParaRPr kumimoji="0" lang="en-GB" sz="2000" b="1" i="0" u="sng"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81</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1" i="0" u="sng" strike="noStrike" cap="none" normalizeH="0" baseline="0" dirty="0">
                          <a:ln>
                            <a:noFill/>
                          </a:ln>
                          <a:solidFill>
                            <a:srgbClr val="022F6C"/>
                          </a:solidFill>
                          <a:effectLst/>
                          <a:latin typeface="Arial" charset="0"/>
                          <a:cs typeface="Arial" charset="0"/>
                        </a:rPr>
                        <a:t>Drażliwość </a:t>
                      </a:r>
                      <a:endParaRPr kumimoji="0" lang="en-GB" sz="2000" b="1" i="0" u="sng"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80</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0" i="0" u="none" strike="noStrike" cap="none" normalizeH="0" baseline="0" dirty="0">
                          <a:ln>
                            <a:noFill/>
                          </a:ln>
                          <a:solidFill>
                            <a:srgbClr val="022F6C"/>
                          </a:solidFill>
                          <a:effectLst/>
                          <a:latin typeface="Arial" charset="0"/>
                          <a:cs typeface="Arial" charset="0"/>
                        </a:rPr>
                        <a:t>Wielkościowość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78</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1" i="0" u="sng" strike="noStrike" cap="none" normalizeH="0" baseline="0" dirty="0">
                          <a:ln>
                            <a:noFill/>
                          </a:ln>
                          <a:solidFill>
                            <a:srgbClr val="022F6C"/>
                          </a:solidFill>
                          <a:effectLst/>
                          <a:latin typeface="Arial" charset="0"/>
                          <a:cs typeface="Arial" charset="0"/>
                        </a:rPr>
                        <a:t>Depresja </a:t>
                      </a:r>
                      <a:endParaRPr kumimoji="0" lang="en-GB" sz="2000" b="1" i="0" u="sng"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72</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0" i="0" u="none" strike="noStrike" cap="none" normalizeH="0" baseline="0" dirty="0">
                          <a:ln>
                            <a:noFill/>
                          </a:ln>
                          <a:solidFill>
                            <a:srgbClr val="022F6C"/>
                          </a:solidFill>
                          <a:effectLst/>
                          <a:latin typeface="Arial" charset="0"/>
                          <a:cs typeface="Arial" charset="0"/>
                        </a:rPr>
                        <a:t>Gonitwa myśli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71</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1" i="0" u="sng" strike="noStrike" cap="none" normalizeH="0" baseline="0" dirty="0">
                          <a:ln>
                            <a:noFill/>
                          </a:ln>
                          <a:solidFill>
                            <a:srgbClr val="022F6C"/>
                          </a:solidFill>
                          <a:effectLst/>
                          <a:latin typeface="Arial" charset="0"/>
                          <a:cs typeface="Arial" charset="0"/>
                        </a:rPr>
                        <a:t>Zab. koncentracji </a:t>
                      </a:r>
                      <a:endParaRPr kumimoji="0" lang="en-GB" sz="2000" b="1" i="0" u="sng"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71</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0" i="0" u="none" strike="noStrike" cap="none" normalizeH="0" baseline="0" dirty="0">
                          <a:ln>
                            <a:noFill/>
                          </a:ln>
                          <a:solidFill>
                            <a:srgbClr val="022F6C"/>
                          </a:solidFill>
                          <a:effectLst/>
                          <a:latin typeface="Arial" charset="0"/>
                          <a:cs typeface="Arial" charset="0"/>
                        </a:rPr>
                        <a:t>Wahania nastroju</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69</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61177" name="Text Box 57"/>
          <p:cNvSpPr txBox="1">
            <a:spLocks noChangeArrowheads="1"/>
          </p:cNvSpPr>
          <p:nvPr/>
        </p:nvSpPr>
        <p:spPr bwMode="auto">
          <a:xfrm>
            <a:off x="5292561" y="6396335"/>
            <a:ext cx="3851439" cy="461665"/>
          </a:xfrm>
          <a:prstGeom prst="rect">
            <a:avLst/>
          </a:prstGeom>
          <a:noFill/>
          <a:ln w="25400">
            <a:noFill/>
            <a:miter lim="800000"/>
            <a:headEnd type="none" w="sm" len="sm"/>
            <a:tailEnd type="none" w="sm" len="sm"/>
          </a:ln>
          <a:effectLst/>
        </p:spPr>
        <p:txBody>
          <a:bodyPr wrap="none">
            <a:spAutoFit/>
          </a:bodyPr>
          <a:lstStyle/>
          <a:p>
            <a:pPr algn="r" eaLnBrk="0" fontAlgn="base" hangingPunct="0">
              <a:spcBef>
                <a:spcPct val="0"/>
              </a:spcBef>
              <a:spcAft>
                <a:spcPct val="0"/>
              </a:spcAft>
            </a:pPr>
            <a:r>
              <a:rPr lang="fr-FR" sz="1200" dirty="0" err="1">
                <a:solidFill>
                  <a:srgbClr val="022F6C"/>
                </a:solidFill>
              </a:rPr>
              <a:t>Goodwin</a:t>
            </a:r>
            <a:r>
              <a:rPr lang="fr-FR" sz="1200" dirty="0">
                <a:solidFill>
                  <a:srgbClr val="022F6C"/>
                </a:solidFill>
              </a:rPr>
              <a:t> FK, </a:t>
            </a:r>
            <a:r>
              <a:rPr lang="fr-FR" sz="1200" dirty="0" err="1">
                <a:solidFill>
                  <a:srgbClr val="022F6C"/>
                </a:solidFill>
              </a:rPr>
              <a:t>Jamison</a:t>
            </a:r>
            <a:r>
              <a:rPr lang="fr-FR" sz="1200" dirty="0">
                <a:solidFill>
                  <a:srgbClr val="022F6C"/>
                </a:solidFill>
              </a:rPr>
              <a:t> KR. 1990 </a:t>
            </a:r>
            <a:r>
              <a:rPr lang="fr-FR" sz="1200" i="1" dirty="0" err="1">
                <a:solidFill>
                  <a:srgbClr val="022F6C"/>
                </a:solidFill>
              </a:rPr>
              <a:t>Manic</a:t>
            </a:r>
            <a:r>
              <a:rPr lang="fr-FR" sz="1200" i="1" dirty="0">
                <a:solidFill>
                  <a:srgbClr val="022F6C"/>
                </a:solidFill>
              </a:rPr>
              <a:t>-</a:t>
            </a:r>
            <a:r>
              <a:rPr lang="fr-FR" sz="1200" i="1" dirty="0" err="1">
                <a:solidFill>
                  <a:srgbClr val="022F6C"/>
                </a:solidFill>
              </a:rPr>
              <a:t>Depressive</a:t>
            </a:r>
            <a:r>
              <a:rPr lang="fr-FR" sz="1200" i="1" dirty="0">
                <a:solidFill>
                  <a:srgbClr val="022F6C"/>
                </a:solidFill>
              </a:rPr>
              <a:t> </a:t>
            </a:r>
            <a:r>
              <a:rPr lang="fr-FR" sz="1200" i="1" dirty="0" err="1">
                <a:solidFill>
                  <a:srgbClr val="022F6C"/>
                </a:solidFill>
              </a:rPr>
              <a:t>Illness</a:t>
            </a:r>
            <a:r>
              <a:rPr lang="fr-FR" sz="1200" dirty="0">
                <a:solidFill>
                  <a:srgbClr val="022F6C"/>
                </a:solidFill>
              </a:rPr>
              <a:t> </a:t>
            </a:r>
            <a:br>
              <a:rPr lang="fr-FR" sz="1200" dirty="0">
                <a:solidFill>
                  <a:srgbClr val="022F6C"/>
                </a:solidFill>
              </a:rPr>
            </a:br>
            <a:r>
              <a:rPr lang="fr-FR" sz="1200" dirty="0">
                <a:solidFill>
                  <a:srgbClr val="022F6C"/>
                </a:solidFill>
              </a:rPr>
              <a:t>Oxford </a:t>
            </a:r>
            <a:r>
              <a:rPr lang="fr-FR" sz="1200" dirty="0" err="1">
                <a:solidFill>
                  <a:srgbClr val="022F6C"/>
                </a:solidFill>
              </a:rPr>
              <a:t>University</a:t>
            </a:r>
            <a:r>
              <a:rPr lang="fr-FR" sz="1200" dirty="0">
                <a:solidFill>
                  <a:srgbClr val="022F6C"/>
                </a:solidFill>
              </a:rPr>
              <a:t> </a:t>
            </a:r>
            <a:r>
              <a:rPr lang="fr-FR" sz="1200" dirty="0" err="1">
                <a:solidFill>
                  <a:srgbClr val="022F6C"/>
                </a:solidFill>
              </a:rPr>
              <a:t>Press</a:t>
            </a:r>
            <a:r>
              <a:rPr lang="fr-FR" sz="1200" dirty="0">
                <a:solidFill>
                  <a:srgbClr val="022F6C"/>
                </a:solidFill>
              </a:rPr>
              <a:t> </a:t>
            </a:r>
            <a:r>
              <a:rPr lang="en-US" sz="1200" dirty="0">
                <a:solidFill>
                  <a:srgbClr val="022F6C"/>
                </a:solidFill>
              </a:rPr>
              <a:t>Inc., New York, NY: </a:t>
            </a:r>
            <a:r>
              <a:rPr lang="fr-FR" sz="1200" dirty="0">
                <a:solidFill>
                  <a:srgbClr val="022F6C"/>
                </a:solidFill>
              </a:rPr>
              <a:t>227-244</a:t>
            </a:r>
            <a:endParaRPr lang="en-US" sz="1200" dirty="0">
              <a:solidFill>
                <a:srgbClr val="022F6C"/>
              </a:solidFill>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60648"/>
            <a:ext cx="2471813" cy="266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93506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107504" y="188640"/>
            <a:ext cx="8885237" cy="1155700"/>
          </a:xfrm>
        </p:spPr>
        <p:txBody>
          <a:bodyPr/>
          <a:lstStyle/>
          <a:p>
            <a:r>
              <a:rPr lang="pl-PL" sz="2800" dirty="0"/>
              <a:t>Częstość </a:t>
            </a:r>
            <a:r>
              <a:rPr lang="pl-PL" sz="2800" dirty="0" err="1"/>
              <a:t>ChAD</a:t>
            </a:r>
            <a:r>
              <a:rPr lang="pl-PL" sz="2800" dirty="0"/>
              <a:t> u pacjentów z epizodem depresji</a:t>
            </a:r>
          </a:p>
        </p:txBody>
      </p:sp>
      <p:graphicFrame>
        <p:nvGraphicFramePr>
          <p:cNvPr id="4103" name="Object 1031"/>
          <p:cNvGraphicFramePr>
            <a:graphicFrameLocks noGrp="1" noChangeAspect="1"/>
          </p:cNvGraphicFramePr>
          <p:nvPr>
            <p:ph type="chart" idx="1"/>
            <p:extLst>
              <p:ext uri="{D42A27DB-BD31-4B8C-83A1-F6EECF244321}">
                <p14:modId xmlns:p14="http://schemas.microsoft.com/office/powerpoint/2010/main" val="3309746434"/>
              </p:ext>
            </p:extLst>
          </p:nvPr>
        </p:nvGraphicFramePr>
        <p:xfrm>
          <a:off x="134938" y="1484784"/>
          <a:ext cx="8896350" cy="4765997"/>
        </p:xfrm>
        <a:graphic>
          <a:graphicData uri="http://schemas.openxmlformats.org/presentationml/2006/ole">
            <mc:AlternateContent xmlns:mc="http://schemas.openxmlformats.org/markup-compatibility/2006">
              <mc:Choice xmlns:v="urn:schemas-microsoft-com:vml" Requires="v">
                <p:oleObj spid="_x0000_s37897" name="Wykres" r:id="rId4" imgW="8900124" imgH="4137696" progId="MSGraph.Chart.8">
                  <p:embed followColorScheme="full"/>
                </p:oleObj>
              </mc:Choice>
              <mc:Fallback>
                <p:oleObj name="Wykres" r:id="rId4" imgW="8900124" imgH="4137696" progId="MSGraph.Chart.8">
                  <p:embed followColorScheme="full"/>
                  <p:pic>
                    <p:nvPicPr>
                      <p:cNvPr id="0"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38" y="1484784"/>
                        <a:ext cx="8896350" cy="47659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ymbol zastępczy stopki 4"/>
          <p:cNvSpPr>
            <a:spLocks noGrp="1"/>
          </p:cNvSpPr>
          <p:nvPr>
            <p:ph type="ftr" sz="quarter" idx="11"/>
          </p:nvPr>
        </p:nvSpPr>
        <p:spPr/>
        <p:txBody>
          <a:bodyPr/>
          <a:lstStyle/>
          <a:p>
            <a:r>
              <a:rPr lang="pl-PL">
                <a:solidFill>
                  <a:prstClr val="black">
                    <a:tint val="75000"/>
                  </a:prstClr>
                </a:solidFill>
              </a:rPr>
              <a:t>benazzi 1997</a:t>
            </a:r>
          </a:p>
        </p:txBody>
      </p:sp>
      <p:sp>
        <p:nvSpPr>
          <p:cNvPr id="4100" name="Rectangle 1028"/>
          <p:cNvSpPr>
            <a:spLocks noChangeArrowheads="1"/>
          </p:cNvSpPr>
          <p:nvPr/>
        </p:nvSpPr>
        <p:spPr bwMode="auto">
          <a:xfrm>
            <a:off x="2428875" y="1819275"/>
            <a:ext cx="9144000" cy="0"/>
          </a:xfrm>
          <a:prstGeom prst="rect">
            <a:avLst/>
          </a:prstGeom>
          <a:noFill/>
          <a:ln w="9525">
            <a:noFill/>
            <a:miter lim="800000"/>
            <a:headEnd/>
            <a:tailEnd/>
          </a:ln>
          <a:effectLst/>
        </p:spPr>
        <p:txBody>
          <a:bodyPr>
            <a:spAutoFit/>
          </a:bodyPr>
          <a:lstStyle/>
          <a:p>
            <a:endParaRPr lang="pl-PL">
              <a:solidFill>
                <a:prstClr val="black"/>
              </a:solidFill>
            </a:endParaRPr>
          </a:p>
        </p:txBody>
      </p:sp>
    </p:spTree>
    <p:extLst>
      <p:ext uri="{BB962C8B-B14F-4D97-AF65-F5344CB8AC3E}">
        <p14:creationId xmlns:p14="http://schemas.microsoft.com/office/powerpoint/2010/main" val="3892091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0-#ppt_w/2"/>
                                          </p:val>
                                        </p:tav>
                                        <p:tav tm="100000">
                                          <p:val>
                                            <p:strVal val="#ppt_x"/>
                                          </p:val>
                                        </p:tav>
                                      </p:tavLst>
                                    </p:anim>
                                    <p:anim calcmode="lin" valueType="num">
                                      <p:cBhvr additive="base">
                                        <p:cTn id="8" dur="500" fill="hold"/>
                                        <p:tgtEl>
                                          <p:spTgt spid="41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10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119" y="188640"/>
            <a:ext cx="8885237" cy="1155700"/>
          </a:xfrm>
        </p:spPr>
        <p:txBody>
          <a:bodyPr/>
          <a:lstStyle/>
          <a:p>
            <a:r>
              <a:rPr lang="pl-PL" sz="4000" dirty="0" err="1"/>
              <a:t>ChAD</a:t>
            </a:r>
            <a:r>
              <a:rPr lang="pl-PL" sz="4000" dirty="0"/>
              <a:t> jako problem diagnostyczny</a:t>
            </a:r>
          </a:p>
        </p:txBody>
      </p:sp>
      <p:graphicFrame>
        <p:nvGraphicFramePr>
          <p:cNvPr id="5152" name="Group 32"/>
          <p:cNvGraphicFramePr>
            <a:graphicFrameLocks noGrp="1"/>
          </p:cNvGraphicFramePr>
          <p:nvPr>
            <p:ph type="tbl" idx="1"/>
          </p:nvPr>
        </p:nvGraphicFramePr>
        <p:xfrm>
          <a:off x="134938" y="2116138"/>
          <a:ext cx="8896350" cy="4135438"/>
        </p:xfrm>
        <a:graphic>
          <a:graphicData uri="http://schemas.openxmlformats.org/drawingml/2006/table">
            <a:tbl>
              <a:tblPr/>
              <a:tblGrid>
                <a:gridCol w="4448175">
                  <a:extLst>
                    <a:ext uri="{9D8B030D-6E8A-4147-A177-3AD203B41FA5}">
                      <a16:colId xmlns:a16="http://schemas.microsoft.com/office/drawing/2014/main" val="20000"/>
                    </a:ext>
                  </a:extLst>
                </a:gridCol>
                <a:gridCol w="4448175">
                  <a:extLst>
                    <a:ext uri="{9D8B030D-6E8A-4147-A177-3AD203B41FA5}">
                      <a16:colId xmlns:a16="http://schemas.microsoft.com/office/drawing/2014/main" val="20001"/>
                    </a:ext>
                  </a:extLst>
                </a:gridCol>
              </a:tblGrid>
              <a:tr h="137795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LATA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CZĘSTOŚĆ BŁĘDNEJ DIAGNOZY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379538">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1994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73%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37795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2000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69%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9" name="Symbol zastępczy stopki 4"/>
          <p:cNvSpPr>
            <a:spLocks noGrp="1"/>
          </p:cNvSpPr>
          <p:nvPr>
            <p:ph type="ftr" sz="quarter" idx="11"/>
          </p:nvPr>
        </p:nvSpPr>
        <p:spPr/>
        <p:txBody>
          <a:bodyPr/>
          <a:lstStyle/>
          <a:p>
            <a:r>
              <a:rPr lang="pl-PL">
                <a:solidFill>
                  <a:prstClr val="black">
                    <a:tint val="75000"/>
                  </a:prstClr>
                </a:solidFill>
              </a:rPr>
              <a:t>Lish i in. 1994, Hirschfeld i in. 2000</a:t>
            </a:r>
          </a:p>
        </p:txBody>
      </p:sp>
      <p:sp>
        <p:nvSpPr>
          <p:cNvPr id="5126" name="Rectangle 6"/>
          <p:cNvSpPr>
            <a:spLocks noChangeArrowheads="1"/>
          </p:cNvSpPr>
          <p:nvPr/>
        </p:nvSpPr>
        <p:spPr bwMode="auto">
          <a:xfrm>
            <a:off x="2428875" y="1819275"/>
            <a:ext cx="9144000" cy="0"/>
          </a:xfrm>
          <a:prstGeom prst="rect">
            <a:avLst/>
          </a:prstGeom>
          <a:noFill/>
          <a:ln w="9525">
            <a:noFill/>
            <a:miter lim="800000"/>
            <a:headEnd/>
            <a:tailEnd/>
          </a:ln>
          <a:effectLst/>
        </p:spPr>
        <p:txBody>
          <a:bodyPr>
            <a:spAutoFit/>
          </a:bodyPr>
          <a:lstStyle/>
          <a:p>
            <a:endParaRPr lang="pl-PL">
              <a:solidFill>
                <a:prstClr val="black"/>
              </a:solidFill>
            </a:endParaRPr>
          </a:p>
        </p:txBody>
      </p:sp>
    </p:spTree>
    <p:extLst>
      <p:ext uri="{BB962C8B-B14F-4D97-AF65-F5344CB8AC3E}">
        <p14:creationId xmlns:p14="http://schemas.microsoft.com/office/powerpoint/2010/main" val="38747165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52"/>
                                        </p:tgtEl>
                                        <p:attrNameLst>
                                          <p:attrName>style.visibility</p:attrName>
                                        </p:attrNameLst>
                                      </p:cBhvr>
                                      <p:to>
                                        <p:strVal val="visible"/>
                                      </p:to>
                                    </p:set>
                                    <p:anim calcmode="lin" valueType="num">
                                      <p:cBhvr additive="base">
                                        <p:cTn id="7" dur="500" fill="hold"/>
                                        <p:tgtEl>
                                          <p:spTgt spid="5152"/>
                                        </p:tgtEl>
                                        <p:attrNameLst>
                                          <p:attrName>ppt_x</p:attrName>
                                        </p:attrNameLst>
                                      </p:cBhvr>
                                      <p:tavLst>
                                        <p:tav tm="0">
                                          <p:val>
                                            <p:strVal val="0-#ppt_w/2"/>
                                          </p:val>
                                        </p:tav>
                                        <p:tav tm="100000">
                                          <p:val>
                                            <p:strVal val="#ppt_x"/>
                                          </p:val>
                                        </p:tav>
                                      </p:tavLst>
                                    </p:anim>
                                    <p:anim calcmode="lin" valueType="num">
                                      <p:cBhvr additive="base">
                                        <p:cTn id="8" dur="500" fill="hold"/>
                                        <p:tgtEl>
                                          <p:spTgt spid="51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512" y="0"/>
            <a:ext cx="8885237" cy="1155700"/>
          </a:xfrm>
        </p:spPr>
        <p:txBody>
          <a:bodyPr>
            <a:normAutofit/>
          </a:bodyPr>
          <a:lstStyle/>
          <a:p>
            <a:r>
              <a:rPr lang="pl-PL" sz="2800" dirty="0"/>
              <a:t>Częstość zaburzeń dwubiegunowych u pacjentów depresyjnych/lękowych u lekarzy rodzinnych</a:t>
            </a:r>
          </a:p>
        </p:txBody>
      </p:sp>
      <p:graphicFrame>
        <p:nvGraphicFramePr>
          <p:cNvPr id="3077" name="Object 5"/>
          <p:cNvGraphicFramePr>
            <a:graphicFrameLocks noGrp="1" noChangeAspect="1"/>
          </p:cNvGraphicFramePr>
          <p:nvPr>
            <p:ph type="chart" idx="1"/>
            <p:extLst>
              <p:ext uri="{D42A27DB-BD31-4B8C-83A1-F6EECF244321}">
                <p14:modId xmlns:p14="http://schemas.microsoft.com/office/powerpoint/2010/main" val="2576445364"/>
              </p:ext>
            </p:extLst>
          </p:nvPr>
        </p:nvGraphicFramePr>
        <p:xfrm>
          <a:off x="323528" y="1625345"/>
          <a:ext cx="8616849" cy="4641362"/>
        </p:xfrm>
        <a:graphic>
          <a:graphicData uri="http://schemas.openxmlformats.org/presentationml/2006/ole">
            <mc:AlternateContent xmlns:mc="http://schemas.openxmlformats.org/markup-compatibility/2006">
              <mc:Choice xmlns:v="urn:schemas-microsoft-com:vml" Requires="v">
                <p:oleObj spid="_x0000_s36873" name="Wykres" r:id="rId4" imgW="4373776" imgH="4130136" progId="MSGraph.Chart.8">
                  <p:embed followColorScheme="full"/>
                </p:oleObj>
              </mc:Choice>
              <mc:Fallback>
                <p:oleObj name="Wykres" r:id="rId4" imgW="4373776" imgH="4130136" progId="MSGraph.Chart.8">
                  <p:embed followColorScheme="full"/>
                  <p:pic>
                    <p:nvPicPr>
                      <p:cNvPr id="0"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625345"/>
                        <a:ext cx="8616849" cy="46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ymbol zastępczy stopki 4"/>
          <p:cNvSpPr>
            <a:spLocks noGrp="1"/>
          </p:cNvSpPr>
          <p:nvPr>
            <p:ph type="ftr" sz="quarter" idx="11"/>
          </p:nvPr>
        </p:nvSpPr>
        <p:spPr/>
        <p:txBody>
          <a:bodyPr/>
          <a:lstStyle/>
          <a:p>
            <a:r>
              <a:rPr lang="pl-PL">
                <a:solidFill>
                  <a:prstClr val="black">
                    <a:tint val="75000"/>
                  </a:prstClr>
                </a:solidFill>
              </a:rPr>
              <a:t>Manning i in. 1997</a:t>
            </a:r>
          </a:p>
        </p:txBody>
      </p:sp>
      <p:sp>
        <p:nvSpPr>
          <p:cNvPr id="3076" name="Rectangle 4"/>
          <p:cNvSpPr>
            <a:spLocks noChangeArrowheads="1"/>
          </p:cNvSpPr>
          <p:nvPr/>
        </p:nvSpPr>
        <p:spPr bwMode="auto">
          <a:xfrm>
            <a:off x="2428875" y="1819275"/>
            <a:ext cx="9144000" cy="0"/>
          </a:xfrm>
          <a:prstGeom prst="rect">
            <a:avLst/>
          </a:prstGeom>
          <a:noFill/>
          <a:ln w="9525">
            <a:noFill/>
            <a:miter lim="800000"/>
            <a:headEnd/>
            <a:tailEnd/>
          </a:ln>
          <a:effectLst/>
        </p:spPr>
        <p:txBody>
          <a:bodyPr>
            <a:spAutoFit/>
          </a:bodyPr>
          <a:lstStyle/>
          <a:p>
            <a:endParaRPr lang="pl-PL">
              <a:solidFill>
                <a:prstClr val="black"/>
              </a:solidFill>
            </a:endParaRPr>
          </a:p>
        </p:txBody>
      </p:sp>
    </p:spTree>
    <p:extLst>
      <p:ext uri="{BB962C8B-B14F-4D97-AF65-F5344CB8AC3E}">
        <p14:creationId xmlns:p14="http://schemas.microsoft.com/office/powerpoint/2010/main" val="19677772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0-#ppt_w/2"/>
                                          </p:val>
                                        </p:tav>
                                        <p:tav tm="100000">
                                          <p:val>
                                            <p:strVal val="#ppt_x"/>
                                          </p:val>
                                        </p:tav>
                                      </p:tavLst>
                                    </p:anim>
                                    <p:anim calcmode="lin" valueType="num">
                                      <p:cBhvr additive="base">
                                        <p:cTn id="14"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0-#ppt_w/2"/>
                                          </p:val>
                                        </p:tav>
                                        <p:tav tm="100000">
                                          <p:val>
                                            <p:strVal val="#ppt_x"/>
                                          </p:val>
                                        </p:tav>
                                      </p:tavLst>
                                    </p:anim>
                                    <p:anim calcmode="lin" valueType="num">
                                      <p:cBhvr additive="base">
                                        <p:cTn id="20" dur="500" fill="hold"/>
                                        <p:tgtEl>
                                          <p:spTgt spid="30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OleChart spid="3077" grpId="0"/>
      <p:bldP spid="307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Strzecha">
  <a:themeElements>
    <a:clrScheme name="Strzech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Średni">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rzech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Tailored">
  <a:themeElements>
    <a:clrScheme name="Tailored">
      <a:dk1>
        <a:sysClr val="windowText" lastClr="000000"/>
      </a:dk1>
      <a:lt1>
        <a:sysClr val="window" lastClr="FFFFFF"/>
      </a:lt1>
      <a:dk2>
        <a:srgbClr val="123452"/>
      </a:dk2>
      <a:lt2>
        <a:srgbClr val="E0EDF8"/>
      </a:lt2>
      <a:accent1>
        <a:srgbClr val="2254A6"/>
      </a:accent1>
      <a:accent2>
        <a:srgbClr val="9B6261"/>
      </a:accent2>
      <a:accent3>
        <a:srgbClr val="939070"/>
      </a:accent3>
      <a:accent4>
        <a:srgbClr val="60254D"/>
      </a:accent4>
      <a:accent5>
        <a:srgbClr val="9FC6E9"/>
      </a:accent5>
      <a:accent6>
        <a:srgbClr val="8BA7B3"/>
      </a:accent6>
      <a:hlink>
        <a:srgbClr val="3286D2"/>
      </a:hlink>
      <a:folHlink>
        <a:srgbClr val="D99BBA"/>
      </a:folHlink>
    </a:clrScheme>
    <a:fontScheme name="Tailored">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Console"/>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40000"/>
                <a:satMod val="350000"/>
              </a:schemeClr>
            </a:gs>
            <a:gs pos="40000">
              <a:schemeClr val="phClr">
                <a:tint val="80000"/>
                <a:shade val="99000"/>
                <a:satMod val="150000"/>
              </a:schemeClr>
            </a:gs>
            <a:gs pos="100000">
              <a:schemeClr val="phClr">
                <a:shade val="20000"/>
                <a:satMod val="255000"/>
              </a:schemeClr>
            </a:gs>
          </a:gsLst>
          <a:lin ang="5400000" scaled="0"/>
        </a:gradFill>
        <a:blipFill rotWithShape="1">
          <a:blip xmlns:r="http://schemas.openxmlformats.org/officeDocument/2006/relationships" r:embed="rId2">
            <a:duotone>
              <a:schemeClr val="phClr">
                <a:shade val="82000"/>
                <a:satMod val="115000"/>
              </a:schemeClr>
              <a:schemeClr val="phClr">
                <a:tint val="90000"/>
                <a:satMod val="135000"/>
              </a:schemeClr>
            </a:duotone>
          </a:blip>
          <a:stretch/>
        </a:blipFill>
      </a:bgFillStyleLst>
    </a:fmtScheme>
  </a:themeElements>
  <a:objectDefaults/>
  <a:extraClrSchemeLst/>
</a:theme>
</file>

<file path=ppt/theme/theme4.xml><?xml version="1.0" encoding="utf-8"?>
<a:theme xmlns:a="http://schemas.openxmlformats.org/drawingml/2006/main" name="1_Book">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100000"/>
                <a:shade val="60000"/>
                <a:hueMod val="100000"/>
                <a:satMod val="100000"/>
              </a:schemeClr>
            </a:gs>
            <a:gs pos="80000">
              <a:schemeClr val="phClr">
                <a:tint val="90000"/>
                <a:shade val="100000"/>
                <a:hueMod val="100000"/>
                <a:satMod val="100000"/>
              </a:schemeClr>
            </a:gs>
            <a:gs pos="100000">
              <a:schemeClr val="phClr">
                <a:tint val="80000"/>
                <a:shade val="100000"/>
                <a:hueMod val="100000"/>
                <a:satMod val="100000"/>
              </a:schemeClr>
            </a:gs>
          </a:gsLst>
          <a:lin ang="18000000" scaled="1"/>
        </a:gradFill>
        <a:blipFill>
          <a:blip xmlns:r="http://schemas.openxmlformats.org/officeDocument/2006/relationships" r:embed="rId1">
            <a:duotone>
              <a:schemeClr val="phClr">
                <a:tint val="100000"/>
                <a:shade val="50000"/>
                <a:hueMod val="100000"/>
                <a:satMod val="100000"/>
              </a:schemeClr>
              <a:schemeClr val="phClr">
                <a:tint val="95000"/>
                <a:shade val="100000"/>
                <a:hueMod val="100000"/>
                <a:satMod val="100000"/>
              </a:schemeClr>
            </a:duotone>
          </a:blip>
          <a:stretch>
            <a:fillRect/>
          </a:stretch>
        </a:blipFill>
      </a:bgFillStyleLst>
    </a:fmtScheme>
  </a:themeElements>
  <a:objectDefaults/>
  <a:extraClrScheme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1939</TotalTime>
  <Words>1514</Words>
  <Application>Microsoft Office PowerPoint</Application>
  <PresentationFormat>Pokaz na ekranie (4:3)</PresentationFormat>
  <Paragraphs>302</Paragraphs>
  <Slides>23</Slides>
  <Notes>7</Notes>
  <HiddenSlides>0</HiddenSlides>
  <MMClips>0</MMClips>
  <ScaleCrop>false</ScaleCrop>
  <HeadingPairs>
    <vt:vector size="8" baseType="variant">
      <vt:variant>
        <vt:lpstr>Używane czcionki</vt:lpstr>
      </vt:variant>
      <vt:variant>
        <vt:i4>11</vt:i4>
      </vt:variant>
      <vt:variant>
        <vt:lpstr>Motyw</vt:lpstr>
      </vt:variant>
      <vt:variant>
        <vt:i4>4</vt:i4>
      </vt:variant>
      <vt:variant>
        <vt:lpstr>Osadzone serwery OLE</vt:lpstr>
      </vt:variant>
      <vt:variant>
        <vt:i4>2</vt:i4>
      </vt:variant>
      <vt:variant>
        <vt:lpstr>Tytuły slajdów</vt:lpstr>
      </vt:variant>
      <vt:variant>
        <vt:i4>23</vt:i4>
      </vt:variant>
    </vt:vector>
  </HeadingPairs>
  <TitlesOfParts>
    <vt:vector size="40" baseType="lpstr">
      <vt:lpstr>Arial</vt:lpstr>
      <vt:lpstr>Arial Narrow</vt:lpstr>
      <vt:lpstr>Calibri</vt:lpstr>
      <vt:lpstr>Cambria</vt:lpstr>
      <vt:lpstr>Impact</vt:lpstr>
      <vt:lpstr>Lucida Console</vt:lpstr>
      <vt:lpstr>Lucida Sans Unicode</vt:lpstr>
      <vt:lpstr>Times New Roman</vt:lpstr>
      <vt:lpstr>Tw Cen MT</vt:lpstr>
      <vt:lpstr>Wingdings</vt:lpstr>
      <vt:lpstr>Wingdings 3</vt:lpstr>
      <vt:lpstr>NewsPrint</vt:lpstr>
      <vt:lpstr>Strzecha</vt:lpstr>
      <vt:lpstr>Tailored</vt:lpstr>
      <vt:lpstr>1_Book</vt:lpstr>
      <vt:lpstr>Arkusz</vt:lpstr>
      <vt:lpstr>Wykres</vt:lpstr>
      <vt:lpstr>Wyzwania diagnozy i terapii chad</vt:lpstr>
      <vt:lpstr>Prezentacja programu PowerPoint</vt:lpstr>
      <vt:lpstr>Prezentacja programu PowerPoint</vt:lpstr>
      <vt:lpstr>Prezentacja programu PowerPoint</vt:lpstr>
      <vt:lpstr>Prezentacja programu PowerPoint</vt:lpstr>
      <vt:lpstr>MANIA – częstość objawów</vt:lpstr>
      <vt:lpstr>Częstość ChAD u pacjentów z epizodem depresji</vt:lpstr>
      <vt:lpstr>ChAD jako problem diagnostyczny</vt:lpstr>
      <vt:lpstr>Częstość zaburzeń dwubiegunowych u pacjentów depresyjnych/lękowych u lekarzy rodzinnych</vt:lpstr>
      <vt:lpstr>Prezentacja programu PowerPoint</vt:lpstr>
      <vt:lpstr>CHAD— 3.4% populacji USA ma pozytywny wynik MDQ</vt:lpstr>
      <vt:lpstr>Co wskazuje na manię i co z tego wynika?</vt:lpstr>
      <vt:lpstr>Depresja :  CHAD vs. F.33 </vt:lpstr>
      <vt:lpstr>Prezentacja programu PowerPoint</vt:lpstr>
      <vt:lpstr>Depresja w ChAD jest cięższa niż w zaburzeniu depresyjnym nawracającym</vt:lpstr>
      <vt:lpstr>Wpływ dwubiegunowości na funkcjonowanie psychosocjalne </vt:lpstr>
      <vt:lpstr>Wpływ faz na GAF </vt:lpstr>
      <vt:lpstr>Współchorobowość depresji w przebiegu ChAD i F.33</vt:lpstr>
      <vt:lpstr>Ryzyko wystąpienia zespołu metabolicznego (metS) u chorych leczonych z powodu: CHAD, schizofrenii i zaburzenia schizoafektywnego (n=707) </vt:lpstr>
      <vt:lpstr>Modyfikowalne czynniki ryzyka CHNS w grupach ze schizofrenią i CHAD</vt:lpstr>
      <vt:lpstr>Lata 90’te</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Zaburzenia dwubiegunowe</dc:title>
  <dc:creator>1</dc:creator>
  <cp:lastModifiedBy>czern</cp:lastModifiedBy>
  <cp:revision>43</cp:revision>
  <dcterms:created xsi:type="dcterms:W3CDTF">2011-02-06T12:43:00Z</dcterms:created>
  <dcterms:modified xsi:type="dcterms:W3CDTF">2020-11-16T10:36:52Z</dcterms:modified>
</cp:coreProperties>
</file>