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2" r:id="rId16"/>
    <p:sldId id="263" r:id="rId17"/>
    <p:sldId id="264" r:id="rId18"/>
    <p:sldId id="265" r:id="rId19"/>
    <p:sldId id="266" r:id="rId20"/>
    <p:sldId id="285" r:id="rId21"/>
    <p:sldId id="286" r:id="rId22"/>
    <p:sldId id="287" r:id="rId23"/>
    <p:sldId id="281" r:id="rId24"/>
    <p:sldId id="282" r:id="rId25"/>
    <p:sldId id="283" r:id="rId26"/>
    <p:sldId id="284" r:id="rId27"/>
    <p:sldId id="272" r:id="rId28"/>
    <p:sldId id="288" r:id="rId29"/>
    <p:sldId id="289" r:id="rId30"/>
    <p:sldId id="271" r:id="rId31"/>
    <p:sldId id="267" r:id="rId32"/>
    <p:sldId id="268" r:id="rId33"/>
    <p:sldId id="269" r:id="rId34"/>
    <p:sldId id="270" r:id="rId35"/>
    <p:sldId id="273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5A5D4-C871-49AF-8411-7C3980E17B8C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EEB899FE-5ECA-4200-B1E5-41A38597565E}">
      <dgm:prSet phldrT="[Tekst]"/>
      <dgm:spPr/>
      <dgm:t>
        <a:bodyPr/>
        <a:lstStyle/>
        <a:p>
          <a:r>
            <a:rPr lang="pl-PL" dirty="0"/>
            <a:t>Fobia</a:t>
          </a:r>
        </a:p>
      </dgm:t>
    </dgm:pt>
    <dgm:pt modelId="{B6915E44-9F94-4BC8-A730-1A13AB4EBC3D}" type="parTrans" cxnId="{A54A4BD5-D461-4468-BCE3-B34C498A2E1F}">
      <dgm:prSet/>
      <dgm:spPr/>
      <dgm:t>
        <a:bodyPr/>
        <a:lstStyle/>
        <a:p>
          <a:endParaRPr lang="pl-PL"/>
        </a:p>
      </dgm:t>
    </dgm:pt>
    <dgm:pt modelId="{02EF914A-0719-457B-A49A-447043A08A7C}" type="sibTrans" cxnId="{A54A4BD5-D461-4468-BCE3-B34C498A2E1F}">
      <dgm:prSet/>
      <dgm:spPr/>
      <dgm:t>
        <a:bodyPr/>
        <a:lstStyle/>
        <a:p>
          <a:endParaRPr lang="pl-PL"/>
        </a:p>
      </dgm:t>
    </dgm:pt>
    <dgm:pt modelId="{320027DC-C099-424F-AE9C-E80EED5CF739}">
      <dgm:prSet phldrT="[Tekst]"/>
      <dgm:spPr/>
      <dgm:t>
        <a:bodyPr/>
        <a:lstStyle/>
        <a:p>
          <a:r>
            <a:rPr lang="pl-PL" dirty="0" err="1"/>
            <a:t>logofobia</a:t>
          </a:r>
          <a:endParaRPr lang="pl-PL" dirty="0"/>
        </a:p>
      </dgm:t>
    </dgm:pt>
    <dgm:pt modelId="{25CFD2F9-0A26-4379-9D3B-CB7B2A38C9EA}" type="parTrans" cxnId="{CF316C79-841C-475A-9DD9-A2AA3243BABF}">
      <dgm:prSet/>
      <dgm:spPr/>
      <dgm:t>
        <a:bodyPr/>
        <a:lstStyle/>
        <a:p>
          <a:endParaRPr lang="pl-PL"/>
        </a:p>
      </dgm:t>
    </dgm:pt>
    <dgm:pt modelId="{4DBAB636-03B9-49D9-8748-3079DF73A062}" type="sibTrans" cxnId="{CF316C79-841C-475A-9DD9-A2AA3243BABF}">
      <dgm:prSet/>
      <dgm:spPr/>
      <dgm:t>
        <a:bodyPr/>
        <a:lstStyle/>
        <a:p>
          <a:endParaRPr lang="pl-PL"/>
        </a:p>
      </dgm:t>
    </dgm:pt>
    <dgm:pt modelId="{D25A2EEC-B3B9-4C09-B797-3F6C11003A28}">
      <dgm:prSet phldrT="[Tekst]"/>
      <dgm:spPr/>
      <dgm:t>
        <a:bodyPr/>
        <a:lstStyle/>
        <a:p>
          <a:r>
            <a:rPr lang="pl-PL" dirty="0"/>
            <a:t>jąkanie</a:t>
          </a:r>
        </a:p>
      </dgm:t>
    </dgm:pt>
    <dgm:pt modelId="{070B9225-B8DE-4D11-9810-EC8CF01899C0}" type="parTrans" cxnId="{63F3B24B-BBAF-4E50-85C6-AC0A1EAA09A0}">
      <dgm:prSet/>
      <dgm:spPr/>
      <dgm:t>
        <a:bodyPr/>
        <a:lstStyle/>
        <a:p>
          <a:endParaRPr lang="pl-PL"/>
        </a:p>
      </dgm:t>
    </dgm:pt>
    <dgm:pt modelId="{0FB7AF22-FA46-4655-8A39-281EA7C888B7}" type="sibTrans" cxnId="{63F3B24B-BBAF-4E50-85C6-AC0A1EAA09A0}">
      <dgm:prSet/>
      <dgm:spPr/>
      <dgm:t>
        <a:bodyPr/>
        <a:lstStyle/>
        <a:p>
          <a:endParaRPr lang="pl-PL"/>
        </a:p>
      </dgm:t>
    </dgm:pt>
    <dgm:pt modelId="{1D289596-3B20-446B-9A17-E6FD3907BEFF}" type="pres">
      <dgm:prSet presAssocID="{F415A5D4-C871-49AF-8411-7C3980E17B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34F947-D335-42B9-AE3F-3DA996EF0D2C}" type="pres">
      <dgm:prSet presAssocID="{EEB899FE-5ECA-4200-B1E5-41A38597565E}" presName="gear1" presStyleLbl="node1" presStyleIdx="0" presStyleCnt="3">
        <dgm:presLayoutVars>
          <dgm:chMax val="1"/>
          <dgm:bulletEnabled val="1"/>
        </dgm:presLayoutVars>
      </dgm:prSet>
      <dgm:spPr/>
    </dgm:pt>
    <dgm:pt modelId="{8A3B26A5-0CD4-4D32-A284-A022C0EBCFEF}" type="pres">
      <dgm:prSet presAssocID="{EEB899FE-5ECA-4200-B1E5-41A38597565E}" presName="gear1srcNode" presStyleLbl="node1" presStyleIdx="0" presStyleCnt="3"/>
      <dgm:spPr/>
    </dgm:pt>
    <dgm:pt modelId="{1F6DF953-81E6-4B5B-BB8E-C8346DD05A0E}" type="pres">
      <dgm:prSet presAssocID="{EEB899FE-5ECA-4200-B1E5-41A38597565E}" presName="gear1dstNode" presStyleLbl="node1" presStyleIdx="0" presStyleCnt="3"/>
      <dgm:spPr/>
    </dgm:pt>
    <dgm:pt modelId="{94DA84F8-208A-4BAC-88BA-0B5BE6638B4C}" type="pres">
      <dgm:prSet presAssocID="{320027DC-C099-424F-AE9C-E80EED5CF739}" presName="gear2" presStyleLbl="node1" presStyleIdx="1" presStyleCnt="3">
        <dgm:presLayoutVars>
          <dgm:chMax val="1"/>
          <dgm:bulletEnabled val="1"/>
        </dgm:presLayoutVars>
      </dgm:prSet>
      <dgm:spPr/>
    </dgm:pt>
    <dgm:pt modelId="{24216998-5AD0-465B-8180-D2D86CFC661C}" type="pres">
      <dgm:prSet presAssocID="{320027DC-C099-424F-AE9C-E80EED5CF739}" presName="gear2srcNode" presStyleLbl="node1" presStyleIdx="1" presStyleCnt="3"/>
      <dgm:spPr/>
    </dgm:pt>
    <dgm:pt modelId="{A5BFD05D-F038-4334-A540-E77FA6B044E2}" type="pres">
      <dgm:prSet presAssocID="{320027DC-C099-424F-AE9C-E80EED5CF739}" presName="gear2dstNode" presStyleLbl="node1" presStyleIdx="1" presStyleCnt="3"/>
      <dgm:spPr/>
    </dgm:pt>
    <dgm:pt modelId="{828B55A1-EC7B-4567-8F3D-C744128EF14B}" type="pres">
      <dgm:prSet presAssocID="{D25A2EEC-B3B9-4C09-B797-3F6C11003A28}" presName="gear3" presStyleLbl="node1" presStyleIdx="2" presStyleCnt="3"/>
      <dgm:spPr/>
    </dgm:pt>
    <dgm:pt modelId="{65A9D281-1711-4DC8-8D6A-18F532108D58}" type="pres">
      <dgm:prSet presAssocID="{D25A2EEC-B3B9-4C09-B797-3F6C11003A2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9DE35ED-6AFA-45DC-8ACA-B87AFAFC3443}" type="pres">
      <dgm:prSet presAssocID="{D25A2EEC-B3B9-4C09-B797-3F6C11003A28}" presName="gear3srcNode" presStyleLbl="node1" presStyleIdx="2" presStyleCnt="3"/>
      <dgm:spPr/>
    </dgm:pt>
    <dgm:pt modelId="{8888FC93-1D56-45A0-BCD9-98744984AA4E}" type="pres">
      <dgm:prSet presAssocID="{D25A2EEC-B3B9-4C09-B797-3F6C11003A28}" presName="gear3dstNode" presStyleLbl="node1" presStyleIdx="2" presStyleCnt="3"/>
      <dgm:spPr/>
    </dgm:pt>
    <dgm:pt modelId="{4990C214-A9B3-4D68-AB33-20ABB38A5FEF}" type="pres">
      <dgm:prSet presAssocID="{02EF914A-0719-457B-A49A-447043A08A7C}" presName="connector1" presStyleLbl="sibTrans2D1" presStyleIdx="0" presStyleCnt="3"/>
      <dgm:spPr/>
    </dgm:pt>
    <dgm:pt modelId="{53F3EF83-375F-4AD1-9AC8-C8446DF870A6}" type="pres">
      <dgm:prSet presAssocID="{4DBAB636-03B9-49D9-8748-3079DF73A062}" presName="connector2" presStyleLbl="sibTrans2D1" presStyleIdx="1" presStyleCnt="3" custLinFactNeighborX="-45447" custLinFactNeighborY="-13350"/>
      <dgm:spPr/>
    </dgm:pt>
    <dgm:pt modelId="{75DE25D3-F22C-4C6E-BE34-791122056335}" type="pres">
      <dgm:prSet presAssocID="{0FB7AF22-FA46-4655-8A39-281EA7C888B7}" presName="connector3" presStyleLbl="sibTrans2D1" presStyleIdx="2" presStyleCnt="3"/>
      <dgm:spPr/>
    </dgm:pt>
  </dgm:ptLst>
  <dgm:cxnLst>
    <dgm:cxn modelId="{67FF3D14-B2C5-4B70-8D83-D373F127D4A8}" type="presOf" srcId="{320027DC-C099-424F-AE9C-E80EED5CF739}" destId="{94DA84F8-208A-4BAC-88BA-0B5BE6638B4C}" srcOrd="0" destOrd="0" presId="urn:microsoft.com/office/officeart/2005/8/layout/gear1"/>
    <dgm:cxn modelId="{F1CB8A33-70B5-4F69-8382-2C8CC91FAFAA}" type="presOf" srcId="{EEB899FE-5ECA-4200-B1E5-41A38597565E}" destId="{1F6DF953-81E6-4B5B-BB8E-C8346DD05A0E}" srcOrd="2" destOrd="0" presId="urn:microsoft.com/office/officeart/2005/8/layout/gear1"/>
    <dgm:cxn modelId="{9B5A1A3F-8CE2-4D3D-9626-E00C3DD71B45}" type="presOf" srcId="{D25A2EEC-B3B9-4C09-B797-3F6C11003A28}" destId="{828B55A1-EC7B-4567-8F3D-C744128EF14B}" srcOrd="0" destOrd="0" presId="urn:microsoft.com/office/officeart/2005/8/layout/gear1"/>
    <dgm:cxn modelId="{781B633F-67F7-4B56-9E9B-D6183CE7CA4C}" type="presOf" srcId="{0FB7AF22-FA46-4655-8A39-281EA7C888B7}" destId="{75DE25D3-F22C-4C6E-BE34-791122056335}" srcOrd="0" destOrd="0" presId="urn:microsoft.com/office/officeart/2005/8/layout/gear1"/>
    <dgm:cxn modelId="{F3AAF73F-6407-4B33-BAC7-202D450748BC}" type="presOf" srcId="{4DBAB636-03B9-49D9-8748-3079DF73A062}" destId="{53F3EF83-375F-4AD1-9AC8-C8446DF870A6}" srcOrd="0" destOrd="0" presId="urn:microsoft.com/office/officeart/2005/8/layout/gear1"/>
    <dgm:cxn modelId="{EC2ACA40-6FCF-4D27-862E-30A8805E60CA}" type="presOf" srcId="{320027DC-C099-424F-AE9C-E80EED5CF739}" destId="{24216998-5AD0-465B-8180-D2D86CFC661C}" srcOrd="1" destOrd="0" presId="urn:microsoft.com/office/officeart/2005/8/layout/gear1"/>
    <dgm:cxn modelId="{63F3B24B-BBAF-4E50-85C6-AC0A1EAA09A0}" srcId="{F415A5D4-C871-49AF-8411-7C3980E17B8C}" destId="{D25A2EEC-B3B9-4C09-B797-3F6C11003A28}" srcOrd="2" destOrd="0" parTransId="{070B9225-B8DE-4D11-9810-EC8CF01899C0}" sibTransId="{0FB7AF22-FA46-4655-8A39-281EA7C888B7}"/>
    <dgm:cxn modelId="{79DA4A78-48A4-474E-ABD9-54ABE618DE0B}" type="presOf" srcId="{EEB899FE-5ECA-4200-B1E5-41A38597565E}" destId="{3C34F947-D335-42B9-AE3F-3DA996EF0D2C}" srcOrd="0" destOrd="0" presId="urn:microsoft.com/office/officeart/2005/8/layout/gear1"/>
    <dgm:cxn modelId="{CF316C79-841C-475A-9DD9-A2AA3243BABF}" srcId="{F415A5D4-C871-49AF-8411-7C3980E17B8C}" destId="{320027DC-C099-424F-AE9C-E80EED5CF739}" srcOrd="1" destOrd="0" parTransId="{25CFD2F9-0A26-4379-9D3B-CB7B2A38C9EA}" sibTransId="{4DBAB636-03B9-49D9-8748-3079DF73A062}"/>
    <dgm:cxn modelId="{4F825389-6C0B-40B6-8359-DA8CF43A4313}" type="presOf" srcId="{D25A2EEC-B3B9-4C09-B797-3F6C11003A28}" destId="{65A9D281-1711-4DC8-8D6A-18F532108D58}" srcOrd="1" destOrd="0" presId="urn:microsoft.com/office/officeart/2005/8/layout/gear1"/>
    <dgm:cxn modelId="{2B5FDA8E-37C2-4E1D-B99A-DE4E4B31F7F4}" type="presOf" srcId="{02EF914A-0719-457B-A49A-447043A08A7C}" destId="{4990C214-A9B3-4D68-AB33-20ABB38A5FEF}" srcOrd="0" destOrd="0" presId="urn:microsoft.com/office/officeart/2005/8/layout/gear1"/>
    <dgm:cxn modelId="{F479CAA4-5591-4D98-A05F-F4A920B21F26}" type="presOf" srcId="{D25A2EEC-B3B9-4C09-B797-3F6C11003A28}" destId="{F9DE35ED-6AFA-45DC-8ACA-B87AFAFC3443}" srcOrd="2" destOrd="0" presId="urn:microsoft.com/office/officeart/2005/8/layout/gear1"/>
    <dgm:cxn modelId="{6B2D0FAD-2573-4294-AD9D-CF182D3EB42F}" type="presOf" srcId="{F415A5D4-C871-49AF-8411-7C3980E17B8C}" destId="{1D289596-3B20-446B-9A17-E6FD3907BEFF}" srcOrd="0" destOrd="0" presId="urn:microsoft.com/office/officeart/2005/8/layout/gear1"/>
    <dgm:cxn modelId="{31F4F9BC-28DE-4840-BDC0-3051270444B5}" type="presOf" srcId="{D25A2EEC-B3B9-4C09-B797-3F6C11003A28}" destId="{8888FC93-1D56-45A0-BCD9-98744984AA4E}" srcOrd="3" destOrd="0" presId="urn:microsoft.com/office/officeart/2005/8/layout/gear1"/>
    <dgm:cxn modelId="{90187ACC-5503-4684-95DB-B5806B11616B}" type="presOf" srcId="{320027DC-C099-424F-AE9C-E80EED5CF739}" destId="{A5BFD05D-F038-4334-A540-E77FA6B044E2}" srcOrd="2" destOrd="0" presId="urn:microsoft.com/office/officeart/2005/8/layout/gear1"/>
    <dgm:cxn modelId="{E27ADAD1-6A2C-4BB7-8D2A-6D1803CB4326}" type="presOf" srcId="{EEB899FE-5ECA-4200-B1E5-41A38597565E}" destId="{8A3B26A5-0CD4-4D32-A284-A022C0EBCFEF}" srcOrd="1" destOrd="0" presId="urn:microsoft.com/office/officeart/2005/8/layout/gear1"/>
    <dgm:cxn modelId="{A54A4BD5-D461-4468-BCE3-B34C498A2E1F}" srcId="{F415A5D4-C871-49AF-8411-7C3980E17B8C}" destId="{EEB899FE-5ECA-4200-B1E5-41A38597565E}" srcOrd="0" destOrd="0" parTransId="{B6915E44-9F94-4BC8-A730-1A13AB4EBC3D}" sibTransId="{02EF914A-0719-457B-A49A-447043A08A7C}"/>
    <dgm:cxn modelId="{7F8B3561-7C97-486C-8BB9-F3F3B3E343FC}" type="presParOf" srcId="{1D289596-3B20-446B-9A17-E6FD3907BEFF}" destId="{3C34F947-D335-42B9-AE3F-3DA996EF0D2C}" srcOrd="0" destOrd="0" presId="urn:microsoft.com/office/officeart/2005/8/layout/gear1"/>
    <dgm:cxn modelId="{AC4CC941-D987-46A2-9C1F-51BB323D537B}" type="presParOf" srcId="{1D289596-3B20-446B-9A17-E6FD3907BEFF}" destId="{8A3B26A5-0CD4-4D32-A284-A022C0EBCFEF}" srcOrd="1" destOrd="0" presId="urn:microsoft.com/office/officeart/2005/8/layout/gear1"/>
    <dgm:cxn modelId="{CB4B07FF-444C-4E0B-99E9-A68015198C47}" type="presParOf" srcId="{1D289596-3B20-446B-9A17-E6FD3907BEFF}" destId="{1F6DF953-81E6-4B5B-BB8E-C8346DD05A0E}" srcOrd="2" destOrd="0" presId="urn:microsoft.com/office/officeart/2005/8/layout/gear1"/>
    <dgm:cxn modelId="{9219FE01-580F-4E36-96EE-BB8715A350CA}" type="presParOf" srcId="{1D289596-3B20-446B-9A17-E6FD3907BEFF}" destId="{94DA84F8-208A-4BAC-88BA-0B5BE6638B4C}" srcOrd="3" destOrd="0" presId="urn:microsoft.com/office/officeart/2005/8/layout/gear1"/>
    <dgm:cxn modelId="{ED540AA4-5EDB-4F94-90C2-413266097807}" type="presParOf" srcId="{1D289596-3B20-446B-9A17-E6FD3907BEFF}" destId="{24216998-5AD0-465B-8180-D2D86CFC661C}" srcOrd="4" destOrd="0" presId="urn:microsoft.com/office/officeart/2005/8/layout/gear1"/>
    <dgm:cxn modelId="{F024EC77-1BAF-431C-954C-45B3A3348839}" type="presParOf" srcId="{1D289596-3B20-446B-9A17-E6FD3907BEFF}" destId="{A5BFD05D-F038-4334-A540-E77FA6B044E2}" srcOrd="5" destOrd="0" presId="urn:microsoft.com/office/officeart/2005/8/layout/gear1"/>
    <dgm:cxn modelId="{60E268FE-38A3-476B-94BD-FFC250A3F62C}" type="presParOf" srcId="{1D289596-3B20-446B-9A17-E6FD3907BEFF}" destId="{828B55A1-EC7B-4567-8F3D-C744128EF14B}" srcOrd="6" destOrd="0" presId="urn:microsoft.com/office/officeart/2005/8/layout/gear1"/>
    <dgm:cxn modelId="{9140C178-5C62-40FA-A593-3B986BB5F22F}" type="presParOf" srcId="{1D289596-3B20-446B-9A17-E6FD3907BEFF}" destId="{65A9D281-1711-4DC8-8D6A-18F532108D58}" srcOrd="7" destOrd="0" presId="urn:microsoft.com/office/officeart/2005/8/layout/gear1"/>
    <dgm:cxn modelId="{CED7323F-12B1-4860-B36A-EED425FB0E3C}" type="presParOf" srcId="{1D289596-3B20-446B-9A17-E6FD3907BEFF}" destId="{F9DE35ED-6AFA-45DC-8ACA-B87AFAFC3443}" srcOrd="8" destOrd="0" presId="urn:microsoft.com/office/officeart/2005/8/layout/gear1"/>
    <dgm:cxn modelId="{15D8034F-4574-48CF-8998-7496DE525CF5}" type="presParOf" srcId="{1D289596-3B20-446B-9A17-E6FD3907BEFF}" destId="{8888FC93-1D56-45A0-BCD9-98744984AA4E}" srcOrd="9" destOrd="0" presId="urn:microsoft.com/office/officeart/2005/8/layout/gear1"/>
    <dgm:cxn modelId="{0729CC35-2F67-4E06-83A3-8EEE49A286C2}" type="presParOf" srcId="{1D289596-3B20-446B-9A17-E6FD3907BEFF}" destId="{4990C214-A9B3-4D68-AB33-20ABB38A5FEF}" srcOrd="10" destOrd="0" presId="urn:microsoft.com/office/officeart/2005/8/layout/gear1"/>
    <dgm:cxn modelId="{8155A3CC-E004-4DCA-A775-966F086D45EF}" type="presParOf" srcId="{1D289596-3B20-446B-9A17-E6FD3907BEFF}" destId="{53F3EF83-375F-4AD1-9AC8-C8446DF870A6}" srcOrd="11" destOrd="0" presId="urn:microsoft.com/office/officeart/2005/8/layout/gear1"/>
    <dgm:cxn modelId="{79434CCA-49AF-4C13-BB11-AFE90D42F7F1}" type="presParOf" srcId="{1D289596-3B20-446B-9A17-E6FD3907BEFF}" destId="{75DE25D3-F22C-4C6E-BE34-7911220563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4F947-D335-42B9-AE3F-3DA996EF0D2C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Fobia</a:t>
          </a:r>
        </a:p>
      </dsp:txBody>
      <dsp:txXfrm>
        <a:off x="3294175" y="2352385"/>
        <a:ext cx="1336450" cy="1148939"/>
      </dsp:txXfrm>
    </dsp:sp>
    <dsp:sp modelId="{94DA84F8-208A-4BAC-88BA-0B5BE6638B4C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logofobia</a:t>
          </a:r>
          <a:endParaRPr lang="pl-PL" sz="1200" kern="1200" dirty="0"/>
        </a:p>
      </dsp:txBody>
      <dsp:txXfrm>
        <a:off x="1953570" y="1712203"/>
        <a:ext cx="807100" cy="802154"/>
      </dsp:txXfrm>
    </dsp:sp>
    <dsp:sp modelId="{828B55A1-EC7B-4567-8F3D-C744128EF14B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jąkanie</a:t>
          </a:r>
        </a:p>
      </dsp:txBody>
      <dsp:txXfrm rot="-20700000">
        <a:off x="2804160" y="528320"/>
        <a:ext cx="894080" cy="894080"/>
      </dsp:txXfrm>
    </dsp:sp>
    <dsp:sp modelId="{4990C214-A9B3-4D68-AB33-20ABB38A5FEF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3EF83-375F-4AD1-9AC8-C8446DF870A6}">
      <dsp:nvSpPr>
        <dsp:cNvPr id="0" name=""/>
        <dsp:cNvSpPr/>
      </dsp:nvSpPr>
      <dsp:spPr>
        <a:xfrm>
          <a:off x="311706" y="663844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E25D3-F22C-4C6E-BE34-791122056335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E129E-15F0-4466-B2B8-4F67B6C0A65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9CD7-8527-4D95-BF00-C332987061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87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0FAC-A5EF-4A0E-8185-12EA10C80D5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13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0F59-D6EF-4725-9E5F-5F2B7780F8D4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79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0F59-D6EF-4725-9E5F-5F2B7780F8D4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20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0F59-D6EF-4725-9E5F-5F2B7780F8D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98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0F59-D6EF-4725-9E5F-5F2B7780F8D4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79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83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319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953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016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639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95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07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9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8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3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48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52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0F59-D6EF-4725-9E5F-5F2B7780F8D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79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EE5164-D3FB-49BC-8564-A03642C39261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1E721E-231A-4BCF-8C10-2C24852AA5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Andrzej </a:t>
            </a:r>
            <a:r>
              <a:rPr lang="pl-PL" dirty="0" err="1"/>
              <a:t>Czernikiewicz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 jąkanie jest tylko jąkaniem?</a:t>
            </a:r>
            <a:br>
              <a:rPr lang="pl-PL" dirty="0"/>
            </a:br>
            <a:r>
              <a:rPr lang="pl-PL" dirty="0"/>
              <a:t>Niezwykły przypadek Alberta W.</a:t>
            </a:r>
          </a:p>
        </p:txBody>
      </p:sp>
    </p:spTree>
    <p:extLst>
      <p:ext uri="{BB962C8B-B14F-4D97-AF65-F5344CB8AC3E}">
        <p14:creationId xmlns:p14="http://schemas.microsoft.com/office/powerpoint/2010/main" val="13709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2557C-97F8-4779-8592-A6F0C7DA0964}" type="slidenum">
              <a:rPr lang="pl-PL"/>
              <a:pPr/>
              <a:t>10</a:t>
            </a:fld>
            <a:endParaRPr lang="pl-PL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44525" y="179388"/>
            <a:ext cx="78454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algn="ctr" eaLnBrk="0" hangingPunct="0"/>
            <a:r>
              <a:rPr lang="pl-PL" sz="3600">
                <a:solidFill>
                  <a:schemeClr val="tx2"/>
                </a:solidFill>
                <a:latin typeface="Times New Roman" charset="0"/>
              </a:rPr>
              <a:t>Współistniejące z fobią socjalną zaburzenia psychiczne</a:t>
            </a:r>
            <a:endParaRPr lang="en-US" sz="3600" b="1">
              <a:solidFill>
                <a:srgbClr val="00FFFF"/>
              </a:solidFill>
              <a:latin typeface="Times New Roman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60500" y="2743200"/>
            <a:ext cx="67579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tabLst>
                <a:tab pos="5089525" algn="ctr"/>
              </a:tabLst>
            </a:pPr>
            <a:r>
              <a:rPr lang="pl-PL" sz="2400">
                <a:latin typeface="Times New Roman" charset="0"/>
              </a:rPr>
              <a:t>Zaburzenie </a:t>
            </a:r>
            <a:r>
              <a:rPr lang="en-US" sz="2400">
                <a:latin typeface="Times New Roman" charset="0"/>
              </a:rPr>
              <a:t>	 (%)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24000" y="3478213"/>
            <a:ext cx="6748463" cy="222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744538" algn="dec"/>
                <a:tab pos="5089525" algn="dec"/>
              </a:tabLst>
            </a:pPr>
            <a:r>
              <a:rPr lang="en-US" sz="2400" b="1">
                <a:latin typeface="Times New Roman" charset="0"/>
              </a:rPr>
              <a:t>	</a:t>
            </a:r>
            <a:r>
              <a:rPr lang="en-US" sz="2800" b="1"/>
              <a:t>Depres</a:t>
            </a:r>
            <a:r>
              <a:rPr lang="pl-PL" sz="2800" b="1"/>
              <a:t>ja</a:t>
            </a:r>
            <a:r>
              <a:rPr lang="en-US" sz="2800" b="1"/>
              <a:t>	35.8</a:t>
            </a:r>
          </a:p>
          <a:p>
            <a:pPr eaLnBrk="0" hangingPunct="0">
              <a:tabLst>
                <a:tab pos="744538" algn="dec"/>
                <a:tab pos="5089525" algn="dec"/>
              </a:tabLst>
            </a:pPr>
            <a:r>
              <a:rPr lang="pl-PL" sz="2800" b="1"/>
              <a:t>PD       </a:t>
            </a:r>
            <a:r>
              <a:rPr lang="en-US" sz="2800" b="1"/>
              <a:t>	5.9</a:t>
            </a:r>
          </a:p>
          <a:p>
            <a:pPr eaLnBrk="0" hangingPunct="0">
              <a:tabLst>
                <a:tab pos="744538" algn="dec"/>
                <a:tab pos="5089525" algn="dec"/>
              </a:tabLst>
            </a:pPr>
            <a:r>
              <a:rPr lang="pl-PL" sz="2800" b="1"/>
              <a:t>ZUA </a:t>
            </a:r>
            <a:r>
              <a:rPr lang="en-US" sz="2800" b="1"/>
              <a:t>	11.3</a:t>
            </a:r>
          </a:p>
          <a:p>
            <a:pPr eaLnBrk="0" hangingPunct="0">
              <a:tabLst>
                <a:tab pos="744538" algn="dec"/>
                <a:tab pos="5089525" algn="dec"/>
              </a:tabLst>
            </a:pPr>
            <a:r>
              <a:rPr lang="pl-PL" sz="2800" b="1"/>
              <a:t>Uzależnienie inne</a:t>
            </a:r>
            <a:r>
              <a:rPr lang="en-US" sz="2800" b="1"/>
              <a:t>	3.4</a:t>
            </a:r>
          </a:p>
          <a:p>
            <a:pPr eaLnBrk="0" hangingPunct="0">
              <a:tabLst>
                <a:tab pos="744538" algn="dec"/>
                <a:tab pos="5089525" algn="dec"/>
              </a:tabLst>
            </a:pPr>
            <a:r>
              <a:rPr lang="pl-PL" sz="2800" b="1"/>
              <a:t>Jakiekolwiek </a:t>
            </a:r>
            <a:r>
              <a:rPr lang="en-US" sz="2800" b="1"/>
              <a:t>	44.0	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325563" y="2571750"/>
            <a:ext cx="6500812" cy="3217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pl-PL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322388" y="3355975"/>
            <a:ext cx="650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7A1E0-B661-4A38-837F-CE0FDA5A0054}" type="slidenum">
              <a:rPr lang="pl-PL"/>
              <a:pPr/>
              <a:t>11</a:t>
            </a:fld>
            <a:endParaRPr lang="pl-PL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633413"/>
            <a:ext cx="9144000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hangingPunct="0"/>
            <a:r>
              <a:rPr lang="pl-PL" sz="2800">
                <a:solidFill>
                  <a:schemeClr val="tx2"/>
                </a:solidFill>
                <a:latin typeface="Times New Roman" charset="0"/>
              </a:rPr>
              <a:t>Współistniejące z fobią socjalną zaburzenia psychiczne</a:t>
            </a:r>
            <a:endParaRPr lang="en-US" sz="2800" b="1">
              <a:solidFill>
                <a:srgbClr val="00FFFF"/>
              </a:solidFill>
              <a:latin typeface="Times New Roman" charset="0"/>
            </a:endParaRPr>
          </a:p>
          <a:p>
            <a:pPr algn="ctr" eaLnBrk="0" hangingPunct="0"/>
            <a:endParaRPr lang="en-US" sz="360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901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4813" y="1946275"/>
          <a:ext cx="8142287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ykres" r:id="rId4" imgW="8163034" imgH="4133763" progId="MSGraph.Chart.8">
                  <p:embed followColorScheme="full"/>
                </p:oleObj>
              </mc:Choice>
              <mc:Fallback>
                <p:oleObj name="Wykres" r:id="rId4" imgW="8163034" imgH="413376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946275"/>
                        <a:ext cx="8142287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170238" y="1374775"/>
            <a:ext cx="280035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l-PL" sz="3200" b="1">
                <a:solidFill>
                  <a:schemeClr val="tx2"/>
                </a:solidFill>
              </a:rPr>
              <a:t>Co pierwsze?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007100" y="4341813"/>
            <a:ext cx="31146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15000"/>
              </a:spcBef>
              <a:spcAft>
                <a:spcPct val="20000"/>
              </a:spcAft>
            </a:pPr>
            <a:r>
              <a:rPr lang="pl-PL" b="1"/>
              <a:t>W tym samym czasie</a:t>
            </a:r>
            <a:r>
              <a:rPr lang="en-US" b="1"/>
              <a:t>   15%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189538" y="5600700"/>
            <a:ext cx="2174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15000"/>
              </a:spcBef>
              <a:spcAft>
                <a:spcPct val="20000"/>
              </a:spcAft>
            </a:pPr>
            <a:r>
              <a:rPr lang="en-US" b="1"/>
              <a:t>Comorbidity   15%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609600" y="2209800"/>
            <a:ext cx="2416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15000"/>
              </a:spcBef>
              <a:spcAft>
                <a:spcPct val="20000"/>
              </a:spcAft>
            </a:pPr>
            <a:r>
              <a:rPr lang="pl-PL" b="1"/>
              <a:t>Fobia socjalna</a:t>
            </a:r>
            <a:r>
              <a:rPr lang="en-US" b="1"/>
              <a:t>   71%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700838" y="6302375"/>
            <a:ext cx="22161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Katzelnick et al, 1998</a:t>
            </a:r>
            <a:endParaRPr lang="en-US" sz="16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0115" grpId="0" bld="category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21B63-F752-4A2F-B422-ED34B1395931}" type="slidenum">
              <a:rPr lang="pl-PL"/>
              <a:pPr/>
              <a:t>12</a:t>
            </a:fld>
            <a:endParaRPr lang="pl-PL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pl-PL" sz="2800" b="1" u="sng">
                <a:latin typeface="Times New Roman" charset="0"/>
              </a:rPr>
              <a:t>CO OZNACZA DLA KONKRETNEJ OSOBY MIEĆ FS: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173163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BYĆ SAMOTNYM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BYĆ SŁABO WYKSZTAŁCONYM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BYĆ FINANSOWO ZALEŻNYM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BYĆ UBOŻSZYM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NIE MIEĆ STAŁEJ PRACY LUB NIE MIEĆ PRACY W OGÓLE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CIERPIEĆ NA INNE ZAB. PSYCHICZNE</a:t>
            </a:r>
          </a:p>
          <a:p>
            <a:pPr eaLnBrk="0" hangingPunct="0"/>
            <a:endParaRPr lang="pl-PL" sz="2400" b="1">
              <a:latin typeface="Times New Roman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135563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BYĆ SPOŁECZNIE IZOLOWANYM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BYĆ ALKOHOLIKIEM LUB BYĆ TRAKTOWANYM JAK ALKOHOLIK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 CZĘSTO MYŚLEĆ O SAMOBÓJSTWIE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l-PL" sz="2400" b="1">
                <a:latin typeface="Times New Roman" charset="0"/>
              </a:rPr>
              <a:t>MIEĆ WIĘKSZE RYZYKO POPEŁNIENIA SAMOBÓJSTWA</a:t>
            </a:r>
          </a:p>
        </p:txBody>
      </p:sp>
    </p:spTree>
    <p:extLst>
      <p:ext uri="{BB962C8B-B14F-4D97-AF65-F5344CB8AC3E}">
        <p14:creationId xmlns:p14="http://schemas.microsoft.com/office/powerpoint/2010/main" val="29373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  <p:bldP spid="93187" grpId="0" build="p" autoUpdateAnimBg="0"/>
      <p:bldP spid="9318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29F63A-E08F-4E24-8009-8B8E24BC9928}" type="slidenum">
              <a:rPr lang="pl-PL"/>
              <a:pPr/>
              <a:t>13</a:t>
            </a:fld>
            <a:endParaRPr lang="pl-PL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pl-PL" sz="2800" b="1" u="sng">
                <a:latin typeface="Times New Roman" charset="0"/>
              </a:rPr>
              <a:t>NAJCZĘSTSZE W FS SYTUACJE PRECYPITUJĄCE LĘK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000100" y="1571612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PRZEDSTAWIANIE SIĘ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SPOTKANIA Z PRZEŁOŻONYM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TELEFONOWANIE DO KOGOŚ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GOSZCZENIE KOGOŚ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BYCIE OBSERWOWANYM PRZY JAKIEJŚ CZYNNOŚCI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JEDZENIE W TOWARZYSTWIE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PISANIE BĘDĄC OBSERWOWANYM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PRZEMAWIANIE PUBLICZNE</a:t>
            </a:r>
          </a:p>
          <a:p>
            <a:pPr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Spotkanie z osobą płci przeciwnej </a:t>
            </a:r>
          </a:p>
          <a:p>
            <a:pPr lvl="1"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 w celu romantycznym</a:t>
            </a:r>
          </a:p>
          <a:p>
            <a:pPr lvl="2"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lub</a:t>
            </a:r>
          </a:p>
          <a:p>
            <a:pPr lvl="3" eaLnBrk="0" hangingPunct="0">
              <a:buFont typeface="Wingdings 2" pitchFamily="18" charset="2"/>
              <a:buChar char="C"/>
            </a:pPr>
            <a:r>
              <a:rPr lang="pl-PL" sz="2000" b="1" dirty="0">
                <a:latin typeface="Times New Roman" charset="0"/>
              </a:rPr>
              <a:t>seksualnym</a:t>
            </a:r>
          </a:p>
        </p:txBody>
      </p:sp>
    </p:spTree>
    <p:extLst>
      <p:ext uri="{BB962C8B-B14F-4D97-AF65-F5344CB8AC3E}">
        <p14:creationId xmlns:p14="http://schemas.microsoft.com/office/powerpoint/2010/main" val="32638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 autoUpdateAnimBg="0"/>
      <p:bldP spid="962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F07A0-D274-443F-A454-48218D983A2A}" type="slidenum">
              <a:rPr lang="pl-PL"/>
              <a:pPr/>
              <a:t>14</a:t>
            </a:fld>
            <a:endParaRPr lang="pl-PL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pl-PL" sz="2800" b="1" u="sng">
                <a:latin typeface="Times New Roman" charset="0"/>
              </a:rPr>
              <a:t>FOBIA SOCJALNA  A: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buFont typeface="Wingdings" pitchFamily="2" charset="2"/>
              <a:buChar char="q"/>
            </a:pPr>
            <a:r>
              <a:rPr lang="pl-PL" sz="2400" b="1">
                <a:latin typeface="Times New Roman" charset="0"/>
              </a:rPr>
              <a:t>CYWILIZACJA - CZĘŚCIEJ W SPOŁECZEŃSTWACH ZACHODU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pl-PL" sz="2400" b="1">
                <a:latin typeface="Times New Roman" charset="0"/>
              </a:rPr>
              <a:t>STATUS EKONOMICZNY - PONAD 20% OSÓB Z FS NIE PRACUJE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pl-PL" sz="2400" b="1">
                <a:latin typeface="Times New Roman" charset="0"/>
              </a:rPr>
              <a:t>ZWIĄZKI MAŁŻEŃSKIE - 49% OSÓB Z FS NIGDY NIE BYŁO W ZWIĄZKACH MAŁŻEŃSKICH (POPULACJA OSÓB BEZ FS - 21%)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pl-PL" sz="2400" b="1">
                <a:latin typeface="Times New Roman" charset="0"/>
              </a:rPr>
              <a:t>POZIOM EDUKACYJNY - ZNACZNIE NIŻSZY POZIOM OSÓB Z FS</a:t>
            </a:r>
          </a:p>
        </p:txBody>
      </p:sp>
    </p:spTree>
    <p:extLst>
      <p:ext uri="{BB962C8B-B14F-4D97-AF65-F5344CB8AC3E}">
        <p14:creationId xmlns:p14="http://schemas.microsoft.com/office/powerpoint/2010/main" val="12370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/>
      <p:bldP spid="993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Problem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000" dirty="0"/>
              <a:t>Pan S. ma 35 lat, jest żonaty i pracuje jako księgowy w „dobrej firmie”. 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Mimo, że jako księgowy nie ma zbyt dużo okazji do publicznych wystąpień, to jednak od czasu przejścia do „dobrej firmy” ma obowiązek prezentować aktualne wyniki na „dosyć licznych zebraniach”. Budzi to w nim znaczącą obawę, ponieważ przeżywa wtedy „dramatyczne chwile” z: kołataniem serca, poceniem się, drżeniem rąk, rumienieniem się, nudnościami i wrażeniem „nierealności”</a:t>
            </a:r>
            <a:r>
              <a:rPr lang="pl-PL" sz="2000" dirty="0"/>
              <a:t>. Poszukuje pomocy „nie ze względu na nasilenie tych objawów, ale ze względu na obawę, że ktoś to wreszcie zauważy i wyleci z pracy z wilczym biletem”. Inne sytuacje, które wywołują u niego lęk to wizyty w hipermarketach i konieczność stania w kolejce. Tego typu obawy nigdy nie zdarzyły mu się w domu, czy w sytuacji, gdy towarzyszy mu żona. Po dłuższej rozmowie ujawnia, że przeżywa „katorgi”, gdy rozmawia przez telefon w czyjejś obecności. 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czasie zebrań ma wrażenie, że „zrobi z siebie głupka”.</a:t>
            </a:r>
            <a:r>
              <a:rPr lang="pl-PL" sz="2000" dirty="0"/>
              <a:t> Pierwsze objawy tego typu pojawiły się w okresie dorastania i stopniowo narastały w czasie studiów – ostatnio stały się nieznośne.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7746F-F201-47BC-8FB8-5291BB83A3C1}" type="slidenum">
              <a:rPr lang="pl-PL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c.d.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800"/>
              <a:t>Wywiad psychiatryczny</a:t>
            </a:r>
          </a:p>
          <a:p>
            <a:pPr lvl="1">
              <a:lnSpc>
                <a:spcPct val="80000"/>
              </a:lnSpc>
            </a:pPr>
            <a:r>
              <a:rPr lang="pl-PL" sz="2400"/>
              <a:t>Nigdy do tej pory nie był u psychiatry. W historii życia: bez urazów głowy. W czasie studiów redukował sobie lęk wypijając dwa-trzy piwa „na wszelki wypadek”. Od roku nie pije w ogóle alkoholu „bo chce być wreszcie zdrowy”.</a:t>
            </a:r>
          </a:p>
          <a:p>
            <a:pPr>
              <a:lnSpc>
                <a:spcPct val="80000"/>
              </a:lnSpc>
            </a:pPr>
            <a:r>
              <a:rPr lang="pl-PL" sz="2800"/>
              <a:t>Wywiad rodzinny</a:t>
            </a:r>
          </a:p>
          <a:p>
            <a:pPr lvl="1">
              <a:lnSpc>
                <a:spcPct val="80000"/>
              </a:lnSpc>
            </a:pPr>
            <a:r>
              <a:rPr lang="pl-PL" sz="2400"/>
              <a:t>Nikt z rodziny nigdy nie kontaktował się z psychiatrą, ale matka jest „nerwowa”, a młodsza siostra „o wszystko się martwi”</a:t>
            </a:r>
          </a:p>
          <a:p>
            <a:pPr>
              <a:lnSpc>
                <a:spcPct val="80000"/>
              </a:lnSpc>
            </a:pPr>
            <a:r>
              <a:rPr lang="pl-PL" sz="2800"/>
              <a:t>Osobowość przedchorobowa</a:t>
            </a:r>
          </a:p>
          <a:p>
            <a:pPr lvl="1">
              <a:lnSpc>
                <a:spcPct val="80000"/>
              </a:lnSpc>
            </a:pPr>
            <a:r>
              <a:rPr lang="pl-PL" sz="2400"/>
              <a:t>Jako dziecko nie był nieśmiały, wszystko zaczęło się w okresie „nastu lat”.</a:t>
            </a:r>
          </a:p>
          <a:p>
            <a:pPr>
              <a:lnSpc>
                <a:spcPct val="80000"/>
              </a:lnSpc>
            </a:pPr>
            <a:endParaRPr lang="pl-PL" sz="280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B8B17-8E9A-43C5-8FD6-A735FD35AE00}" type="slidenum">
              <a:rPr lang="pl-PL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0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c.d.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 psychiczny w czasie badania</a:t>
            </a:r>
          </a:p>
          <a:p>
            <a:pPr lvl="1"/>
            <a:r>
              <a:rPr lang="pl-PL" dirty="0"/>
              <a:t>Unika kontaktu wzrokowego</a:t>
            </a:r>
          </a:p>
          <a:p>
            <a:pPr lvl="1"/>
            <a:r>
              <a:rPr lang="pl-PL" dirty="0"/>
              <a:t>Często się rumieni</a:t>
            </a:r>
          </a:p>
          <a:p>
            <a:pPr lvl="1"/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Mówi płynnie, ale czasami się jąka</a:t>
            </a:r>
          </a:p>
          <a:p>
            <a:pPr lvl="1"/>
            <a:r>
              <a:rPr lang="pl-PL" dirty="0"/>
              <a:t>Prosi o pomoc</a:t>
            </a:r>
          </a:p>
          <a:p>
            <a:pPr lvl="1"/>
            <a:r>
              <a:rPr lang="pl-PL" dirty="0"/>
              <a:t>Bez objawów psychotycznych</a:t>
            </a:r>
          </a:p>
          <a:p>
            <a:pPr lvl="1"/>
            <a:r>
              <a:rPr lang="pl-PL" dirty="0" err="1"/>
              <a:t>Eutymiczny</a:t>
            </a:r>
            <a:r>
              <a:rPr lang="pl-PL" dirty="0"/>
              <a:t> </a:t>
            </a:r>
          </a:p>
          <a:p>
            <a:pPr>
              <a:buFont typeface="Wingdings" pitchFamily="2" charset="2"/>
              <a:buNone/>
            </a:pPr>
            <a:endParaRPr lang="pl-PL" dirty="0"/>
          </a:p>
          <a:p>
            <a:pPr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386139-D860-4A48-9679-B356E6053D0E}" type="slidenum">
              <a:rPr lang="pl-PL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8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F73546-A623-4CFE-80A0-149210AD98E5}" type="slidenum">
              <a:rPr lang="pl-PL"/>
              <a:pPr/>
              <a:t>18</a:t>
            </a:fld>
            <a:endParaRPr lang="pl-PL"/>
          </a:p>
        </p:txBody>
      </p:sp>
      <p:graphicFrame>
        <p:nvGraphicFramePr>
          <p:cNvPr id="69974" name="Group 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96541"/>
              </p:ext>
            </p:extLst>
          </p:nvPr>
        </p:nvGraphicFramePr>
        <p:xfrm>
          <a:off x="611188" y="620713"/>
          <a:ext cx="8064500" cy="6019800"/>
        </p:xfrm>
        <a:graphic>
          <a:graphicData uri="http://schemas.openxmlformats.org/drawingml/2006/table">
            <a:tbl>
              <a:tblPr/>
              <a:tblGrid>
                <a:gridCol w="60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l-PL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strach lub lęk: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1=brak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2=lekki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3=znaczny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4=ciężki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unikanie: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1=nigdy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2=okazyjnie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3=często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4=zwykle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 publiczne użycie telefonu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 uczestnictwo w małych grupach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 publiczne jedzenie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 publiczne picie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 rozmowa z przełożonym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(6) występowanie , przemawianie publiczne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(7) chodzenie na spotkania towarzyskie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(8)wykonywanie  pracy obserwowanej przez innych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(9) pisanie, gdy jest się obserwowanym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(10) telefonowanie do mało  sobie znanej osoby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(11) rozmowa „twarzą w twarz” z mało  sobie znaną osobą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(12) spotkanie z nieznajomymi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(13) oddawanie moczu w publicznej toalecie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6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D1823-0C17-4484-A908-52231B979BDD}" type="slidenum">
              <a:rPr lang="pl-PL"/>
              <a:pPr/>
              <a:t>19</a:t>
            </a:fld>
            <a:endParaRPr lang="pl-PL"/>
          </a:p>
        </p:txBody>
      </p:sp>
      <p:graphicFrame>
        <p:nvGraphicFramePr>
          <p:cNvPr id="7396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47838"/>
              </p:ext>
            </p:extLst>
          </p:nvPr>
        </p:nvGraphicFramePr>
        <p:xfrm>
          <a:off x="611188" y="404813"/>
          <a:ext cx="7993062" cy="5989003"/>
        </p:xfrm>
        <a:graphic>
          <a:graphicData uri="http://schemas.openxmlformats.org/drawingml/2006/table">
            <a:tbl>
              <a:tblPr/>
              <a:tblGrid>
                <a:gridCol w="597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l-PL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strach lub lęk: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1=brak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2=lekki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3=znaczny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4=ciężki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unikanie: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1=nigdy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2=okazyjnie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3=często</a:t>
                      </a: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4=zwykle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(14) wchodzenie do pokoju w którym wszyscy już siedzą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(15) bycie ośrodkiem zainteresowania innych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(16) przemawiania bez przygotowania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(17) uczestnictwo w testach wiadomości, umiejętności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(18) okazywanie niechęci komuś mało sobie znanemu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(19) patrzenie prosto w oczy mało sobie znanej osobie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(20) przemawianie do grupy (po przygotowaniu do tego)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(21) zaproszenie znajomej osoby w celu romantycznym lub seksualnym</a:t>
                      </a:r>
                      <a:endParaRPr kumimoji="0" lang="pl-PL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 mam okazji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l-PL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(22) oddawanie rzeczy kupionych w sklepie (z powodu ich reklamacji)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(23) wydawanie przyjęcia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(24) odpieranie materialnych nacisków innych osób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pl-PL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Kryteria diagnostyczne jąkania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lphaUcPeriod"/>
            </a:pPr>
            <a:r>
              <a:rPr lang="pl-PL" dirty="0"/>
              <a:t>Zaburzenia normalnej </a:t>
            </a:r>
            <a:r>
              <a:rPr lang="pl-PL" dirty="0" err="1"/>
              <a:t>fluencji</a:t>
            </a:r>
            <a:r>
              <a:rPr lang="pl-PL" dirty="0"/>
              <a:t> i prozodii mowy , charakteryzujące się co najmniej jednym z poniższych objawów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Powtarzanie dźwięków i sylab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„Przedłużanie” dźwięków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Wtrącenia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Pauzy w środku słowa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Słyszalne lub ciche przerwy w wypowiedzeniach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Zastępowanie słów celem uniknięcia słów problematycznych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Frazy z wyraźnym napięciem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/>
              <a:t>Repetycje słów monosylabicznych</a:t>
            </a:r>
          </a:p>
          <a:p>
            <a:pPr marL="411480" lvl="1" indent="0">
              <a:buNone/>
            </a:pPr>
            <a:r>
              <a:rPr lang="pl-PL" dirty="0"/>
              <a:t>B. Zaburzenia mowy utrudniają komunikację szkolną, zawodową, środowiskową</a:t>
            </a:r>
          </a:p>
        </p:txBody>
      </p:sp>
    </p:spTree>
    <p:extLst>
      <p:ext uri="{BB962C8B-B14F-4D97-AF65-F5344CB8AC3E}">
        <p14:creationId xmlns:p14="http://schemas.microsoft.com/office/powerpoint/2010/main" val="16208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3385-AA5E-4CBA-87EB-E8AFBFAF3CE4}" type="slidenum">
              <a:rPr lang="pl-PL"/>
              <a:pPr/>
              <a:t>20</a:t>
            </a:fld>
            <a:endParaRPr lang="pl-PL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Definicja zaburzeń osobowości – oś II. wg DSM IV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Przewlekle trwający wzorzec patologicznych zachowań i/lub przeżywania manifestujący się w zakresie 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poznawczej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afektywnej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interpersonalnej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kontroli impulsów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Stabilność tych wzorców – sztywność zachowań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Prowadzi do pogorszenia funkcjonowania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Podział zaburzeń osobowości wg DSM-IV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l-PL" sz="2800">
                <a:cs typeface="Times New Roman" charset="0"/>
              </a:rPr>
              <a:t>A.</a:t>
            </a:r>
            <a:r>
              <a:rPr lang="pl-PL" sz="2800">
                <a:latin typeface="Times New Roman" charset="0"/>
                <a:cs typeface="Times New Roman" charset="0"/>
              </a:rPr>
              <a:t>     </a:t>
            </a:r>
            <a:r>
              <a:rPr lang="pl-PL" sz="2800">
                <a:cs typeface="Times New Roman" charset="0"/>
              </a:rPr>
              <a:t>Grupa dziwaczna lub ekscentryczna- obejmuje zaburzenia osobowości paranoiczne, schizoidalne, schizotypowe.</a:t>
            </a:r>
          </a:p>
          <a:p>
            <a:pPr algn="just">
              <a:lnSpc>
                <a:spcPct val="90000"/>
              </a:lnSpc>
            </a:pPr>
            <a:r>
              <a:rPr lang="pl-PL" sz="2800">
                <a:cs typeface="Times New Roman" charset="0"/>
              </a:rPr>
              <a:t>B.</a:t>
            </a:r>
            <a:r>
              <a:rPr lang="pl-PL" sz="2800">
                <a:latin typeface="Times New Roman" charset="0"/>
                <a:cs typeface="Times New Roman" charset="0"/>
              </a:rPr>
              <a:t>     </a:t>
            </a:r>
            <a:r>
              <a:rPr lang="pl-PL" sz="2800">
                <a:cs typeface="Times New Roman" charset="0"/>
              </a:rPr>
              <a:t>Grupa dramatyczna, emocjonalna, kapryśna- obejmuje zaburzenia osobowości antyspołeczne, pograniczne, histrioniczne, narcystyczne.</a:t>
            </a:r>
          </a:p>
          <a:p>
            <a:pPr algn="just">
              <a:lnSpc>
                <a:spcPct val="90000"/>
              </a:lnSpc>
            </a:pPr>
            <a:r>
              <a:rPr lang="pl-PL" sz="2800">
                <a:cs typeface="Times New Roman" charset="0"/>
              </a:rPr>
              <a:t>C.</a:t>
            </a:r>
            <a:r>
              <a:rPr lang="pl-PL" sz="2800">
                <a:latin typeface="Times New Roman" charset="0"/>
                <a:cs typeface="Times New Roman" charset="0"/>
              </a:rPr>
              <a:t>     </a:t>
            </a:r>
            <a:r>
              <a:rPr lang="pl-PL" sz="2800">
                <a:cs typeface="Times New Roman" charset="0"/>
              </a:rPr>
              <a:t>Grupa lękowa, bojaźliwa- obejmuje zaburzenia osobowości unikające, zależne, obsesyjno-kompulsyjne.</a:t>
            </a:r>
          </a:p>
          <a:p>
            <a:pPr>
              <a:lnSpc>
                <a:spcPct val="90000"/>
              </a:lnSpc>
            </a:pPr>
            <a:endParaRPr lang="pl-PL" sz="280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BA2E-52F5-4888-B8BB-5AA9D85F7737}" type="slidenum">
              <a:rPr lang="pl-PL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Wiązki zaburzeń osobowości</a:t>
            </a:r>
          </a:p>
        </p:txBody>
      </p:sp>
      <p:sp>
        <p:nvSpPr>
          <p:cNvPr id="1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B569-1BF1-452F-AC31-F96490C00CE0}" type="slidenum">
              <a:rPr lang="pl-PL"/>
              <a:pPr/>
              <a:t>22</a:t>
            </a:fld>
            <a:endParaRPr lang="pl-PL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990600" y="2590800"/>
            <a:ext cx="2514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>
                <a:latin typeface="Tahoma" pitchFamily="34" charset="0"/>
              </a:rPr>
              <a:t>A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3733800" y="2590800"/>
            <a:ext cx="2209800" cy="1295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</a:rPr>
              <a:t>B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6400800" y="2590800"/>
            <a:ext cx="2209800" cy="1219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>
                <a:latin typeface="Tahoma" pitchFamily="34" charset="0"/>
              </a:rPr>
              <a:t>C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2286000" y="4038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4876800" y="41148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7467600" y="40386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1255713" y="521493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schizofrenia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287838" y="5138738"/>
            <a:ext cx="1660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zaburzenia</a:t>
            </a:r>
          </a:p>
          <a:p>
            <a:pPr algn="ctr"/>
            <a:r>
              <a:rPr lang="pl-PL" sz="2400">
                <a:latin typeface="Tahoma" pitchFamily="34" charset="0"/>
              </a:rPr>
              <a:t> afektywne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567488" y="5062538"/>
            <a:ext cx="1814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zaburzenia</a:t>
            </a:r>
          </a:p>
          <a:p>
            <a:pPr algn="ctr"/>
            <a:r>
              <a:rPr lang="pl-PL" sz="2400">
                <a:latin typeface="Tahoma" pitchFamily="34" charset="0"/>
              </a:rPr>
              <a:t>lękowe i</a:t>
            </a:r>
          </a:p>
          <a:p>
            <a:pPr algn="ctr"/>
            <a:r>
              <a:rPr lang="pl-PL" sz="2400">
                <a:latin typeface="Tahoma" pitchFamily="34" charset="0"/>
              </a:rPr>
              <a:t>uzależnienia</a:t>
            </a:r>
          </a:p>
        </p:txBody>
      </p:sp>
    </p:spTree>
    <p:extLst>
      <p:ext uri="{BB962C8B-B14F-4D97-AF65-F5344CB8AC3E}">
        <p14:creationId xmlns:p14="http://schemas.microsoft.com/office/powerpoint/2010/main" val="12028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Osobowość unikowa (unikająca, lękliwa; F.60.6)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Wzorzec zachowań zdominowany przejawami społecznych zahamowań, poczuciem nie przystawania i nadwrażliwością na negatywną ocenę; początek w wieku młodzieńczym.</a:t>
            </a:r>
          </a:p>
          <a:p>
            <a:r>
              <a:rPr lang="pl-PL" dirty="0"/>
              <a:t> Metafora: „Chcę, żebyś mnie polubił, ale wiem, że mnie nienawidzisz.”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98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Główne obszary dysfunkcji wg </a:t>
            </a:r>
            <a:r>
              <a:rPr lang="pl-PL" dirty="0" err="1"/>
              <a:t>SIDP-IV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pl-PL" sz="3200" dirty="0"/>
              <a:t>Zainteresowania i zajęcia: Jest niezwykle niechętny podejmowaniu osobistego ryzyka lub zajmowaniu się    jakimikolwiek nowymi zajęciami, w obawie przed powstaniem kłopotliwych sytuacji.</a:t>
            </a:r>
            <a:endParaRPr lang="pl-PL" dirty="0"/>
          </a:p>
          <a:p>
            <a:pPr lvl="1"/>
            <a:r>
              <a:rPr lang="pl-PL" sz="3200" dirty="0"/>
              <a:t>Styl pracy: Unika działalności zawodowej wymagającej znaczących kontaktów międzyludzkich, gdyż obawia się krytycyzmu, dezaprobaty czy odrzucenia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i rokowanie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Często w okresie późnej adolescencji dochodzi do rozwoju depresji lub fobii socjalnej, lub patologicznego rozwiązywania lęku i niskiej samooceny przy udziale nadużywania czy uzależnienia od substancji psychoaktywnych (głównie alkohol).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1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unikowa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500298" y="5214950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9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68050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4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Neurobiologiczne podłoże jąkania</a:t>
            </a:r>
            <a:br>
              <a:rPr lang="pl-PL" sz="2000" dirty="0"/>
            </a:br>
            <a:r>
              <a:rPr lang="pl-PL" sz="2000" dirty="0"/>
              <a:t>deficyty strukturalne w obszarze lewym czołowym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5158173" cy="37899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150" y="2781429"/>
            <a:ext cx="7042297" cy="3912938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Chang i wsp. 2011</a:t>
            </a:r>
          </a:p>
        </p:txBody>
      </p:sp>
    </p:spTree>
    <p:extLst>
      <p:ext uri="{BB962C8B-B14F-4D97-AF65-F5344CB8AC3E}">
        <p14:creationId xmlns:p14="http://schemas.microsoft.com/office/powerpoint/2010/main" val="16174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Odmienność rozwoju połączeń obszarów mowy sensoryczno-motorycznych w jąkaniu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35" y="1556792"/>
            <a:ext cx="7382057" cy="4880238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Chang i Zhu 2013</a:t>
            </a:r>
          </a:p>
        </p:txBody>
      </p:sp>
    </p:spTree>
    <p:extLst>
      <p:ext uri="{BB962C8B-B14F-4D97-AF65-F5344CB8AC3E}">
        <p14:creationId xmlns:p14="http://schemas.microsoft.com/office/powerpoint/2010/main" val="32921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cechy jąkania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Często początkowa nieświadomość jąkania</a:t>
            </a:r>
          </a:p>
          <a:p>
            <a:r>
              <a:rPr lang="pl-PL" dirty="0"/>
              <a:t>Zachowania unikowe sytuacji komunikacyjnych takich jak telefonowanie czy publiczne przemawiania; unikanie budzących problemów słów czy dźwięków.</a:t>
            </a:r>
          </a:p>
          <a:p>
            <a:r>
              <a:rPr lang="pl-PL" dirty="0"/>
              <a:t>Towarzyszące zachowania motoryczne: mruganie, drżenie warg, kręcenie głową, wzdychanie.</a:t>
            </a:r>
          </a:p>
          <a:p>
            <a:r>
              <a:rPr lang="pl-PL" dirty="0"/>
              <a:t>Stres lub lęk nasilają </a:t>
            </a:r>
            <a:r>
              <a:rPr lang="pl-PL" dirty="0" err="1"/>
              <a:t>jąknia</a:t>
            </a:r>
            <a:r>
              <a:rPr lang="pl-PL" dirty="0"/>
              <a:t>.</a:t>
            </a:r>
          </a:p>
          <a:p>
            <a:r>
              <a:rPr lang="pl-PL" dirty="0"/>
              <a:t>Pogorszenie funkcjonowania społecznego jest efektem </a:t>
            </a:r>
            <a:r>
              <a:rPr lang="pl-PL" dirty="0" err="1"/>
              <a:t>logofobii</a:t>
            </a:r>
            <a:r>
              <a:rPr lang="pl-PL" dirty="0"/>
              <a:t> i niskiej samooceny.</a:t>
            </a:r>
          </a:p>
        </p:txBody>
      </p:sp>
    </p:spTree>
    <p:extLst>
      <p:ext uri="{BB962C8B-B14F-4D97-AF65-F5344CB8AC3E}">
        <p14:creationId xmlns:p14="http://schemas.microsoft.com/office/powerpoint/2010/main" val="20885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3/Georg_VI_England.jpg/200px-Georg_VI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5688"/>
            <a:ext cx="4680520" cy="6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Dzieciństwo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Albert był dzieckiem słabego zdrowia, nieśmiałym i zakompleksionym, posiadającym skłonności do płaczu. Książę miał poważne problemy z żołądkiem. Trzęsły mu się kolana i aby temu zapobiec, musiał nosić niewygodne szyny. Od 5 roku życia był dotknięty silnym jąkaniem się, co było spowodowane przymuszaniem go do pisania prawą ręką, podczas gdy książę był leworęczny. Całe życie miał trudności z pisaniem (jego dziennik roi się od błędów ortograficznych) i poprawnym wysławianiem się.</a:t>
            </a:r>
          </a:p>
        </p:txBody>
      </p:sp>
    </p:spTree>
    <p:extLst>
      <p:ext uri="{BB962C8B-B14F-4D97-AF65-F5344CB8AC3E}">
        <p14:creationId xmlns:p14="http://schemas.microsoft.com/office/powerpoint/2010/main" val="1197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Wczesna dorosłość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Przez rodziców został przeznaczony do kariery w </a:t>
            </a:r>
            <a:r>
              <a:rPr lang="pl-PL" dirty="0" err="1"/>
              <a:t>Royal</a:t>
            </a:r>
            <a:r>
              <a:rPr lang="pl-PL" dirty="0"/>
              <a:t> </a:t>
            </a:r>
            <a:r>
              <a:rPr lang="pl-PL" dirty="0" err="1"/>
              <a:t>Navy</a:t>
            </a:r>
            <a:r>
              <a:rPr lang="pl-PL" dirty="0"/>
              <a:t>. W roku 1909 rozpoczął naukę w </a:t>
            </a:r>
            <a:r>
              <a:rPr lang="pl-PL" dirty="0" err="1"/>
              <a:t>Royal</a:t>
            </a:r>
            <a:r>
              <a:rPr lang="pl-PL" dirty="0"/>
              <a:t> </a:t>
            </a:r>
            <a:r>
              <a:rPr lang="pl-PL" dirty="0" err="1"/>
              <a:t>Naval</a:t>
            </a:r>
            <a:r>
              <a:rPr lang="pl-PL" dirty="0"/>
              <a:t> College. Mimo kiepskich wyników w 1911 został przyjęty w </a:t>
            </a:r>
            <a:r>
              <a:rPr lang="pl-PL" dirty="0" err="1"/>
              <a:t>Royal</a:t>
            </a:r>
            <a:r>
              <a:rPr lang="pl-PL" dirty="0"/>
              <a:t> </a:t>
            </a:r>
            <a:r>
              <a:rPr lang="pl-PL" dirty="0" err="1"/>
              <a:t>Naval</a:t>
            </a:r>
            <a:r>
              <a:rPr lang="pl-PL" dirty="0"/>
              <a:t> College w </a:t>
            </a:r>
            <a:r>
              <a:rPr lang="pl-PL" dirty="0" err="1"/>
              <a:t>Dartmouth</a:t>
            </a:r>
            <a:r>
              <a:rPr lang="pl-PL" dirty="0"/>
              <a:t>. Radził sobie dobrze w przedmiotach fizycznych, gorzej z nauką. Szkołę ukończył z 63 lokatą na 67. Pewnego razu w szkole inni kadeci ukłuli go szpilką, aby sprawdzić czy naprawdę ma on błękitną krew. 6 maja 1910 roku zmarł Edward VII i ojciec Alberta został królem jako Jerzy V. Albert był od tamtej pory tytułowany </a:t>
            </a:r>
            <a:r>
              <a:rPr lang="pl-PL" b="1" dirty="0"/>
              <a:t>Jego Królewską Wysokością Księciem Albertem</a:t>
            </a:r>
            <a:r>
              <a:rPr lang="pl-PL" dirty="0"/>
              <a:t>. Był wówczas drugi w kolejce do tronu.</a:t>
            </a:r>
          </a:p>
          <a:p>
            <a:r>
              <a:rPr lang="pl-PL" dirty="0"/>
              <a:t>3 czerwca 1920 roku książę Albert został mianowany księciem Yorku, hrabią </a:t>
            </a:r>
            <a:r>
              <a:rPr lang="pl-PL" dirty="0" err="1"/>
              <a:t>Inverness</a:t>
            </a:r>
            <a:r>
              <a:rPr lang="pl-PL" dirty="0"/>
              <a:t> i baronem </a:t>
            </a:r>
            <a:r>
              <a:rPr lang="pl-PL" dirty="0" err="1"/>
              <a:t>Killarney</a:t>
            </a:r>
            <a:r>
              <a:rPr lang="pl-PL" dirty="0"/>
              <a:t>. Wraz z tytułami spadły na niego również królewskie obowiązki, takie jak reprezentowanie ojca podczas różnych uroczystości czy oficjalne podróże do krajów</a:t>
            </a:r>
          </a:p>
        </p:txBody>
      </p:sp>
    </p:spTree>
    <p:extLst>
      <p:ext uri="{BB962C8B-B14F-4D97-AF65-F5344CB8AC3E}">
        <p14:creationId xmlns:p14="http://schemas.microsoft.com/office/powerpoint/2010/main" val="30625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Małżeństwo i objęcie tronu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Ślub Alberta i Elżbiety odbył się 26 kwietnia 1923 Niedawno utworzone radio BBC wyraziło życzenie, aby móc nagrać przebieg ceremonii i odtworzyć ją w radiu, ale napotkało na stanowczy sprzeciw kapituły.</a:t>
            </a:r>
          </a:p>
          <a:p>
            <a:r>
              <a:rPr lang="pl-PL" dirty="0"/>
              <a:t>Książę Albert, który przyjął imię Jerzego VI, był kompletnie nieprzygotowany do rządów. Nigdy w życiu nie widział na oczy dokumentu państwowego. Dzień przed abdykacją brata książę odwiedził matkę. Zapisał później w dzienniku: </a:t>
            </a:r>
            <a:r>
              <a:rPr lang="pl-PL" i="1" dirty="0"/>
              <a:t>Kiedy powiedziałem jej, co się stało, załamałem się i rozpłakałem jak dziecko</a:t>
            </a:r>
            <a:r>
              <a:rPr lang="pl-PL" dirty="0"/>
              <a:t>. Jego strach przed objęciem tronu wynikał po części z niepłynności mowy Alberta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03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Wojna wywarła negatywny wpływ na zdrowie króla. Po wojnie pogorszyło się ono z powodu częstego palenia. W marcu 1949 roku Jerzy przeszedł operację nogi, aby uniknąć gangreny z powodu zakrzepicy. Latem 1951 zdiagnozowano u niego raka płuc i gardła. 26 września król poddał się kolejnej operacji, w wyniku której usunięto mu lewe płuco i nerw krtani.</a:t>
            </a:r>
          </a:p>
          <a:p>
            <a:r>
              <a:rPr lang="pl-PL" dirty="0"/>
              <a:t>Jerzy VI zmarł we śnie, w swojej rezydencji w </a:t>
            </a:r>
            <a:r>
              <a:rPr lang="pl-PL" dirty="0" err="1"/>
              <a:t>Sandringham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72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Andrzej </a:t>
            </a:r>
            <a:r>
              <a:rPr lang="pl-PL" dirty="0" err="1"/>
              <a:t>Czernikiewicz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 jąkanie jest tylko jąkaniem?</a:t>
            </a:r>
            <a:br>
              <a:rPr lang="pl-PL" dirty="0"/>
            </a:br>
            <a:r>
              <a:rPr lang="pl-PL" dirty="0"/>
              <a:t>Niezwykły przypadek Alberta W.</a:t>
            </a:r>
          </a:p>
        </p:txBody>
      </p:sp>
    </p:spTree>
    <p:extLst>
      <p:ext uri="{BB962C8B-B14F-4D97-AF65-F5344CB8AC3E}">
        <p14:creationId xmlns:p14="http://schemas.microsoft.com/office/powerpoint/2010/main" val="3475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Epidemiologia i przebieg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Jąkanie dotyczy 1% dzieci i maleje do 0,8% u adolescentów.</a:t>
            </a:r>
          </a:p>
          <a:p>
            <a:r>
              <a:rPr lang="pl-PL" dirty="0"/>
              <a:t>M/K = 3:1</a:t>
            </a:r>
          </a:p>
          <a:p>
            <a:r>
              <a:rPr lang="pl-PL" dirty="0"/>
              <a:t>Początek między 2. a 7. rokiem życia – typowy początek 5 r. .z. – 98% jąkających początek zaburzenia przed 10 r. .ż.</a:t>
            </a:r>
          </a:p>
          <a:p>
            <a:r>
              <a:rPr lang="pl-PL" dirty="0"/>
              <a:t>Początek zwykle podstępny trwający kilka – kilkanaście miesięcy.</a:t>
            </a:r>
          </a:p>
          <a:p>
            <a:r>
              <a:rPr lang="pl-PL" dirty="0"/>
              <a:t>Na początku powtórzenia pierwszych słów  w wypowiedzeniu lub długich słów.</a:t>
            </a:r>
          </a:p>
          <a:p>
            <a:r>
              <a:rPr lang="pl-PL" dirty="0"/>
              <a:t>Spontaniczne zdrowienie u 60%, terapeutyczne wyzdrowienie u 80%, zwykle ok. 16 r.ż.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13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Ryzyko zachorowania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Istotny czynnik genetyczny</a:t>
            </a:r>
          </a:p>
          <a:p>
            <a:r>
              <a:rPr lang="pl-PL" dirty="0"/>
              <a:t>Rodzic jąkający trzykrotnie zwiększa ryzyko zachorowania.</a:t>
            </a:r>
          </a:p>
          <a:p>
            <a:r>
              <a:rPr lang="pl-PL" dirty="0"/>
              <a:t>U ojców jąkających – ryzyko jąkania u córek 10%, u synów 20%</a:t>
            </a:r>
          </a:p>
        </p:txBody>
      </p:sp>
    </p:spTree>
    <p:extLst>
      <p:ext uri="{BB962C8B-B14F-4D97-AF65-F5344CB8AC3E}">
        <p14:creationId xmlns:p14="http://schemas.microsoft.com/office/powerpoint/2010/main" val="39034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Stabilność epidemiologiczna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1844824"/>
            <a:ext cx="8394344" cy="4392488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Boyle i wsp. 2012</a:t>
            </a:r>
          </a:p>
        </p:txBody>
      </p:sp>
    </p:spTree>
    <p:extLst>
      <p:ext uri="{BB962C8B-B14F-4D97-AF65-F5344CB8AC3E}">
        <p14:creationId xmlns:p14="http://schemas.microsoft.com/office/powerpoint/2010/main" val="1164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>
                <a:solidFill>
                  <a:schemeClr val="tx2"/>
                </a:solidFill>
                <a:latin typeface="Century Schoolbook" pitchFamily="18" charset="0"/>
                <a:cs typeface="Times New Roman" charset="0"/>
              </a:rPr>
              <a:t>F. Fobia socjalna. </a:t>
            </a:r>
            <a:r>
              <a:rPr lang="en-US" b="1" dirty="0">
                <a:solidFill>
                  <a:schemeClr val="tx2"/>
                </a:solidFill>
                <a:latin typeface="Century Schoolbook" pitchFamily="18" charset="0"/>
                <a:cs typeface="Times New Roman" charset="0"/>
              </a:rPr>
              <a:t>F.40.1</a:t>
            </a:r>
            <a:endParaRPr lang="pl-PL" sz="1600" dirty="0">
              <a:solidFill>
                <a:schemeClr val="tx2"/>
              </a:solidFill>
              <a:cs typeface="Times New Roman" charset="0"/>
            </a:endParaRPr>
          </a:p>
          <a:p>
            <a:pPr eaLnBrk="0" hangingPunct="0"/>
            <a:endParaRPr lang="pl-PL" sz="4400" dirty="0"/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243674" y="883492"/>
            <a:ext cx="8666162" cy="4873625"/>
            <a:chOff x="28" y="413"/>
            <a:chExt cx="2531" cy="2636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28" y="413"/>
              <a:ext cx="15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latin typeface="Century Schoolbook" pitchFamily="18" charset="0"/>
                  <a:cs typeface="Times New Roman" charset="0"/>
                </a:rPr>
                <a:t>F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78" y="413"/>
              <a:ext cx="17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latin typeface="Century Schoolbook" pitchFamily="18" charset="0"/>
                  <a:cs typeface="Times New Roman" charset="0"/>
                </a:rPr>
                <a:t>1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48" y="413"/>
              <a:ext cx="17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>
                  <a:latin typeface="Century Schoolbook" pitchFamily="18" charset="0"/>
                  <a:cs typeface="Times New Roman" charset="0"/>
                </a:rPr>
                <a:t>a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518" y="413"/>
              <a:ext cx="1474" cy="7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pl-PL" sz="2000" dirty="0">
                  <a:latin typeface="Century Schoolbook" pitchFamily="18" charset="0"/>
                  <a:cs typeface="Times New Roman" charset="0"/>
                </a:rPr>
                <a:t>W ciągu ostatniego miesiąca pacjent obawiał się znalezienia w ośrodku uwagi lub kompromitacji w sytuacjach społecznych ...</a:t>
              </a:r>
              <a:endParaRPr lang="pl-PL" sz="1600" dirty="0">
                <a:cs typeface="Times New Roman" charset="0"/>
              </a:endParaRPr>
            </a:p>
            <a:p>
              <a:pPr eaLnBrk="0" hangingPunct="0"/>
              <a:endParaRPr lang="pl-PL" sz="4400" dirty="0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1992" y="413"/>
              <a:ext cx="284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nie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276" y="413"/>
              <a:ext cx="283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latin typeface="Century Schoolbook" pitchFamily="18" charset="0"/>
                  <a:cs typeface="Times New Roman" charset="0"/>
                </a:rPr>
                <a:t>tak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28" y="1125"/>
              <a:ext cx="15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600">
                  <a:cs typeface="Times New Roman" charset="0"/>
                </a:rPr>
                <a:t> </a:t>
              </a:r>
            </a:p>
            <a:p>
              <a:pPr eaLnBrk="0" hangingPunct="0"/>
              <a:endParaRPr lang="pl-PL" sz="4400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78" y="1125"/>
              <a:ext cx="17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600">
                  <a:cs typeface="Times New Roman" charset="0"/>
                </a:rPr>
                <a:t> </a:t>
              </a:r>
            </a:p>
            <a:p>
              <a:pPr eaLnBrk="0" hangingPunct="0"/>
              <a:endParaRPr lang="pl-PL" sz="4400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348" y="1125"/>
              <a:ext cx="17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b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518" y="1125"/>
              <a:ext cx="1474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l-PL" sz="2000" dirty="0">
                  <a:latin typeface="Century Schoolbook" pitchFamily="18" charset="0"/>
                  <a:cs typeface="Times New Roman" charset="0"/>
                </a:rPr>
                <a:t>Ta obawa była nadmierna lub nieuzasadniona ...</a:t>
              </a:r>
              <a:endParaRPr lang="pl-PL" sz="1600" dirty="0">
                <a:cs typeface="Times New Roman" charset="0"/>
              </a:endParaRPr>
            </a:p>
            <a:p>
              <a:pPr eaLnBrk="0" hangingPunct="0"/>
              <a:endParaRPr lang="pl-PL" sz="4400" dirty="0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1992" y="1125"/>
              <a:ext cx="284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nie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2276" y="1125"/>
              <a:ext cx="28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latin typeface="Century Schoolbook" pitchFamily="18" charset="0"/>
                  <a:cs typeface="Times New Roman" charset="0"/>
                </a:rPr>
                <a:t>tak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8" y="1625"/>
              <a:ext cx="15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600">
                  <a:cs typeface="Times New Roman" charset="0"/>
                </a:rPr>
                <a:t> </a:t>
              </a:r>
            </a:p>
            <a:p>
              <a:pPr eaLnBrk="0" hangingPunct="0"/>
              <a:endParaRPr lang="pl-PL" sz="4400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78" y="1625"/>
              <a:ext cx="17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600">
                  <a:cs typeface="Times New Roman" charset="0"/>
                </a:rPr>
                <a:t> </a:t>
              </a:r>
            </a:p>
            <a:p>
              <a:pPr eaLnBrk="0" hangingPunct="0"/>
              <a:endParaRPr lang="pl-PL" sz="4400"/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348" y="1625"/>
              <a:ext cx="17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c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518" y="1625"/>
              <a:ext cx="1474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pl-PL" sz="2000" dirty="0">
                  <a:latin typeface="Century Schoolbook" pitchFamily="18" charset="0"/>
                  <a:cs typeface="Times New Roman" charset="0"/>
                </a:rPr>
                <a:t>Pacjent unika takich sytuacji lub cierpi w ich toku ...</a:t>
              </a:r>
              <a:endParaRPr lang="pl-PL" sz="1600" dirty="0">
                <a:cs typeface="Times New Roman" charset="0"/>
              </a:endParaRPr>
            </a:p>
            <a:p>
              <a:pPr eaLnBrk="0" hangingPunct="0"/>
              <a:endParaRPr lang="pl-PL" sz="4400" dirty="0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992" y="1625"/>
              <a:ext cx="284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nie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276" y="1625"/>
              <a:ext cx="28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latin typeface="Century Schoolbook" pitchFamily="18" charset="0"/>
                  <a:cs typeface="Times New Roman" charset="0"/>
                </a:rPr>
                <a:t>tak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28" y="2125"/>
              <a:ext cx="150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600">
                  <a:cs typeface="Times New Roman" charset="0"/>
                </a:rPr>
                <a:t> </a:t>
              </a:r>
            </a:p>
            <a:p>
              <a:pPr eaLnBrk="0" hangingPunct="0"/>
              <a:endParaRPr lang="pl-PL" sz="4400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178" y="2125"/>
              <a:ext cx="170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600">
                  <a:cs typeface="Times New Roman" charset="0"/>
                </a:rPr>
                <a:t> </a:t>
              </a:r>
            </a:p>
            <a:p>
              <a:pPr eaLnBrk="0" hangingPunct="0"/>
              <a:endParaRPr lang="pl-PL" sz="4400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48" y="2125"/>
              <a:ext cx="170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d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518" y="2125"/>
              <a:ext cx="1474" cy="9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l-PL" sz="2000" dirty="0">
                  <a:latin typeface="Century Schoolbook" pitchFamily="18" charset="0"/>
                  <a:cs typeface="Times New Roman" charset="0"/>
                </a:rPr>
                <a:t>Pogorszyło to jego zwykłe funkcjonowanie zawodowe lub socjalne lub powoduje znaczy </a:t>
              </a:r>
              <a:r>
                <a:rPr lang="pl-PL" sz="2000" dirty="0" err="1">
                  <a:latin typeface="Century Schoolbook" pitchFamily="18" charset="0"/>
                  <a:cs typeface="Times New Roman" charset="0"/>
                </a:rPr>
                <a:t>dystres</a:t>
              </a:r>
              <a:r>
                <a:rPr lang="pl-PL" sz="2000" dirty="0">
                  <a:latin typeface="Century Schoolbook" pitchFamily="18" charset="0"/>
                  <a:cs typeface="Times New Roman" charset="0"/>
                </a:rPr>
                <a:t> ... jeśli F1a, F1b, F1c i F1d </a:t>
              </a:r>
              <a:r>
                <a:rPr lang="pl-PL" sz="2000" i="1" dirty="0">
                  <a:latin typeface="Century Schoolbook" pitchFamily="18" charset="0"/>
                  <a:cs typeface="Times New Roman" charset="0"/>
                </a:rPr>
                <a:t>tak</a:t>
              </a:r>
              <a:r>
                <a:rPr lang="pl-PL" sz="2000" dirty="0">
                  <a:latin typeface="Century Schoolbook" pitchFamily="18" charset="0"/>
                  <a:cs typeface="Times New Roman" charset="0"/>
                </a:rPr>
                <a:t> – to rozpoznanie – </a:t>
              </a:r>
              <a:r>
                <a:rPr lang="pl-PL" sz="2000" b="1" dirty="0">
                  <a:latin typeface="Century Schoolbook" pitchFamily="18" charset="0"/>
                  <a:cs typeface="Times New Roman" charset="0"/>
                </a:rPr>
                <a:t>fobia socjalna</a:t>
              </a:r>
              <a:endParaRPr lang="pl-PL" sz="1600" dirty="0">
                <a:cs typeface="Times New Roman" charset="0"/>
              </a:endParaRPr>
            </a:p>
            <a:p>
              <a:pPr eaLnBrk="0" hangingPunct="0"/>
              <a:endParaRPr lang="pl-PL" sz="4400" dirty="0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1992" y="2125"/>
              <a:ext cx="284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>
                  <a:latin typeface="Century Schoolbook" pitchFamily="18" charset="0"/>
                  <a:cs typeface="Times New Roman" charset="0"/>
                </a:rPr>
                <a:t>nie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2276" y="2125"/>
              <a:ext cx="283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latin typeface="Century Schoolbook" pitchFamily="18" charset="0"/>
                  <a:cs typeface="Times New Roman" charset="0"/>
                </a:rPr>
                <a:t>tak</a:t>
              </a:r>
              <a:endParaRPr lang="pl-PL" sz="1600">
                <a:cs typeface="Times New Roman" charset="0"/>
              </a:endParaRPr>
            </a:p>
            <a:p>
              <a:pPr eaLnBrk="0" hangingPunct="0"/>
              <a:endParaRPr lang="pl-PL" sz="4400"/>
            </a:p>
          </p:txBody>
        </p:sp>
      </p:grpSp>
    </p:spTree>
    <p:extLst>
      <p:ext uri="{BB962C8B-B14F-4D97-AF65-F5344CB8AC3E}">
        <p14:creationId xmlns:p14="http://schemas.microsoft.com/office/powerpoint/2010/main" val="36861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Częstość w populacji ogólnej - ok. </a:t>
            </a:r>
            <a:r>
              <a:rPr lang="pl-PL" sz="2400" b="1"/>
              <a:t>7%</a:t>
            </a:r>
            <a:r>
              <a:rPr lang="pl-PL" sz="2400"/>
              <a:t>  (</a:t>
            </a:r>
            <a:r>
              <a:rPr lang="pl-PL" sz="2400" i="1"/>
              <a:t>life prevalence</a:t>
            </a:r>
            <a:r>
              <a:rPr lang="pl-PL" sz="2400"/>
              <a:t>)  , ok.. 2% (</a:t>
            </a:r>
            <a:r>
              <a:rPr lang="pl-PL" sz="2400" i="1"/>
              <a:t>time prevalence</a:t>
            </a:r>
            <a:r>
              <a:rPr lang="pl-PL" sz="2400"/>
              <a:t>) (3-14%) - w USA objawy FS (zgodnie z kryteriami DSM-IV - 7.2 mln).</a:t>
            </a:r>
          </a:p>
          <a:p>
            <a:pPr>
              <a:lnSpc>
                <a:spcPct val="80000"/>
              </a:lnSpc>
            </a:pPr>
            <a:r>
              <a:rPr lang="pl-PL" sz="2400" b="1"/>
              <a:t>Dwukrotnie częściej u kobiet</a:t>
            </a:r>
            <a:r>
              <a:rPr lang="pl-PL" sz="2400"/>
              <a:t>.</a:t>
            </a:r>
          </a:p>
          <a:p>
            <a:pPr>
              <a:lnSpc>
                <a:spcPct val="80000"/>
              </a:lnSpc>
            </a:pPr>
            <a:r>
              <a:rPr lang="pl-PL" sz="2400" b="1"/>
              <a:t>Typowy początek - pierwsza i druga dekada życia</a:t>
            </a:r>
            <a:r>
              <a:rPr lang="pl-PL" sz="2400"/>
              <a:t>, bardzo rzadko początek po 25 r.ż..</a:t>
            </a:r>
          </a:p>
          <a:p>
            <a:pPr>
              <a:lnSpc>
                <a:spcPct val="80000"/>
              </a:lnSpc>
            </a:pPr>
            <a:r>
              <a:rPr lang="pl-PL" sz="2400" b="1"/>
              <a:t>U dzieci - ok. 9% populacji dziecięcej</a:t>
            </a:r>
            <a:r>
              <a:rPr lang="pl-PL" sz="2400"/>
              <a:t> - najczęściej w postaci: </a:t>
            </a:r>
            <a:r>
              <a:rPr lang="pl-PL" sz="2400" i="1"/>
              <a:t>mutyzmu wybiórczego, reaktywnego utrudnienia nawiązywania kontaktów socjalnych w dzieciństwie</a:t>
            </a:r>
            <a:r>
              <a:rPr lang="pl-PL" sz="2400"/>
              <a:t>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Fobia socjalna - podstawowe fakty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</p:spPr>
        <p:txBody>
          <a:bodyPr/>
          <a:lstStyle/>
          <a:p>
            <a:fld id="{8EAEC41C-9E8E-4666-8D82-6470F02180E2}" type="slidenum">
              <a:rPr lang="pl-PL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3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704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18033-9CCA-4621-B6AB-856C3B266FBC}" type="slidenum">
              <a:rPr lang="pl-PL"/>
              <a:pPr/>
              <a:t>9</a:t>
            </a:fld>
            <a:endParaRPr lang="pl-PL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pl-PL" sz="2400" b="1" u="sng">
                <a:latin typeface="Times New Roman" charset="0"/>
              </a:rPr>
              <a:t>PODSTAWOWE INFORMACJE O FOBII SOCJALNEJ (c.d.)</a:t>
            </a:r>
            <a:r>
              <a:rPr lang="pl-PL" sz="2400" u="sng">
                <a:latin typeface="Times New Roman" charset="0"/>
              </a:rPr>
              <a:t>: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buFont typeface="Wingdings" pitchFamily="2" charset="2"/>
              <a:buChar char="Ø"/>
            </a:pPr>
            <a:r>
              <a:rPr lang="pl-PL" sz="2800" b="1">
                <a:latin typeface="Times New Roman" charset="0"/>
              </a:rPr>
              <a:t>FS JEST ZABURZENIEM WIĄŻĄCYM SIĘ Z LICZNYMI CHOROBAMI WSPÓŁISTNIEJĄCYMI;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800" b="1">
                <a:latin typeface="Times New Roman" charset="0"/>
              </a:rPr>
              <a:t>FS MA SZCZEGÓLNIE DUŻY WPŁYW NA ZŁE FUNKCJONOWANIE SPOŁECZNE;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800" b="1">
                <a:latin typeface="Times New Roman" charset="0"/>
              </a:rPr>
              <a:t>W OGROMNEJ WIĘKSZOŚCI PRZYPADKÓW FS JEST BŁĘDNIE DIAGNOZOWANA I LECZONA.</a:t>
            </a:r>
            <a:endParaRPr lang="pl-PL" sz="24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  <p:bldP spid="8806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106</TotalTime>
  <Words>2059</Words>
  <Application>Microsoft Office PowerPoint</Application>
  <PresentationFormat>Pokaz na ekranie (4:3)</PresentationFormat>
  <Paragraphs>301</Paragraphs>
  <Slides>35</Slides>
  <Notes>19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6" baseType="lpstr">
      <vt:lpstr>Arial</vt:lpstr>
      <vt:lpstr>Book Antiqua</vt:lpstr>
      <vt:lpstr>Calibri</vt:lpstr>
      <vt:lpstr>Century Gothic</vt:lpstr>
      <vt:lpstr>Century Schoolbook</vt:lpstr>
      <vt:lpstr>Tahoma</vt:lpstr>
      <vt:lpstr>Times New Roman</vt:lpstr>
      <vt:lpstr>Wingdings</vt:lpstr>
      <vt:lpstr>Wingdings 2</vt:lpstr>
      <vt:lpstr>Apteka</vt:lpstr>
      <vt:lpstr>Wykres</vt:lpstr>
      <vt:lpstr>Czy jąkanie jest tylko jąkaniem? Niezwykły przypadek Alberta W.</vt:lpstr>
      <vt:lpstr>Kryteria diagnostyczne jąkania</vt:lpstr>
      <vt:lpstr>Dodatkowe cechy jąkania</vt:lpstr>
      <vt:lpstr>Epidemiologia i przebieg</vt:lpstr>
      <vt:lpstr>Ryzyko zachorowania</vt:lpstr>
      <vt:lpstr>Stabilność epidemiologiczna</vt:lpstr>
      <vt:lpstr>Prezentacja programu PowerPoint</vt:lpstr>
      <vt:lpstr>Fobia socjalna - podstawowe fakty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 </vt:lpstr>
      <vt:lpstr>c.d.</vt:lpstr>
      <vt:lpstr>c.d.</vt:lpstr>
      <vt:lpstr>Prezentacja programu PowerPoint</vt:lpstr>
      <vt:lpstr>Prezentacja programu PowerPoint</vt:lpstr>
      <vt:lpstr>Prezentacja programu PowerPoint</vt:lpstr>
      <vt:lpstr>Podział zaburzeń osobowości wg DSM-IV</vt:lpstr>
      <vt:lpstr>Wiązki zaburzeń osobowości</vt:lpstr>
      <vt:lpstr>Osobowość unikowa (unikająca, lękliwa; F.60.6) </vt:lpstr>
      <vt:lpstr>Główne obszary dysfunkcji wg SIDP-IV </vt:lpstr>
      <vt:lpstr>Przebieg i rokowanie</vt:lpstr>
      <vt:lpstr>Osobowość unikowa  na parkingu</vt:lpstr>
      <vt:lpstr>Prezentacja programu PowerPoint</vt:lpstr>
      <vt:lpstr>Neurobiologiczne podłoże jąkania deficyty strukturalne w obszarze lewym czołowym</vt:lpstr>
      <vt:lpstr>Odmienność rozwoju połączeń obszarów mowy sensoryczno-motorycznych w jąkaniu</vt:lpstr>
      <vt:lpstr>Prezentacja programu PowerPoint</vt:lpstr>
      <vt:lpstr>Dzieciństwo </vt:lpstr>
      <vt:lpstr>Wczesna dorosłość</vt:lpstr>
      <vt:lpstr>Małżeństwo i objęcie tronu</vt:lpstr>
      <vt:lpstr>Śmierć</vt:lpstr>
      <vt:lpstr>Czy jąkanie jest tylko jąkaniem? Niezwykły przypadek Alberta 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jąkanie jest tylko jąkaniem? Niezwykły przypadek Alberta W.</dc:title>
  <dc:creator>andrzej</dc:creator>
  <cp:lastModifiedBy>czern</cp:lastModifiedBy>
  <cp:revision>13</cp:revision>
  <dcterms:created xsi:type="dcterms:W3CDTF">2012-11-06T21:03:25Z</dcterms:created>
  <dcterms:modified xsi:type="dcterms:W3CDTF">2020-05-29T11:37:13Z</dcterms:modified>
</cp:coreProperties>
</file>