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845" r:id="rId3"/>
    <p:sldMasterId id="2147483858" r:id="rId4"/>
    <p:sldMasterId id="2147483958" r:id="rId5"/>
    <p:sldMasterId id="2147483972" r:id="rId6"/>
  </p:sldMasterIdLst>
  <p:notesMasterIdLst>
    <p:notesMasterId r:id="rId70"/>
  </p:notesMasterIdLst>
  <p:sldIdLst>
    <p:sldId id="261" r:id="rId7"/>
    <p:sldId id="303" r:id="rId8"/>
    <p:sldId id="537" r:id="rId9"/>
    <p:sldId id="266" r:id="rId10"/>
    <p:sldId id="310" r:id="rId11"/>
    <p:sldId id="316" r:id="rId12"/>
    <p:sldId id="575" r:id="rId13"/>
    <p:sldId id="573" r:id="rId14"/>
    <p:sldId id="574" r:id="rId15"/>
    <p:sldId id="576" r:id="rId16"/>
    <p:sldId id="577" r:id="rId17"/>
    <p:sldId id="578" r:id="rId18"/>
    <p:sldId id="579" r:id="rId19"/>
    <p:sldId id="580" r:id="rId20"/>
    <p:sldId id="581" r:id="rId21"/>
    <p:sldId id="582" r:id="rId22"/>
    <p:sldId id="583" r:id="rId23"/>
    <p:sldId id="584" r:id="rId24"/>
    <p:sldId id="588" r:id="rId25"/>
    <p:sldId id="589" r:id="rId26"/>
    <p:sldId id="572" r:id="rId27"/>
    <p:sldId id="335" r:id="rId28"/>
    <p:sldId id="333" r:id="rId29"/>
    <p:sldId id="356" r:id="rId30"/>
    <p:sldId id="312" r:id="rId31"/>
    <p:sldId id="292" r:id="rId32"/>
    <p:sldId id="487" r:id="rId33"/>
    <p:sldId id="499" r:id="rId34"/>
    <p:sldId id="497" r:id="rId35"/>
    <p:sldId id="498" r:id="rId36"/>
    <p:sldId id="504" r:id="rId37"/>
    <p:sldId id="506" r:id="rId38"/>
    <p:sldId id="508" r:id="rId39"/>
    <p:sldId id="586" r:id="rId40"/>
    <p:sldId id="587" r:id="rId41"/>
    <p:sldId id="492" r:id="rId42"/>
    <p:sldId id="494" r:id="rId43"/>
    <p:sldId id="490" r:id="rId44"/>
    <p:sldId id="592" r:id="rId45"/>
    <p:sldId id="594" r:id="rId46"/>
    <p:sldId id="595" r:id="rId47"/>
    <p:sldId id="596" r:id="rId48"/>
    <p:sldId id="604" r:id="rId49"/>
    <p:sldId id="597" r:id="rId50"/>
    <p:sldId id="603" r:id="rId51"/>
    <p:sldId id="591" r:id="rId52"/>
    <p:sldId id="590" r:id="rId53"/>
    <p:sldId id="524" r:id="rId54"/>
    <p:sldId id="525" r:id="rId55"/>
    <p:sldId id="526" r:id="rId56"/>
    <p:sldId id="527" r:id="rId57"/>
    <p:sldId id="528" r:id="rId58"/>
    <p:sldId id="529" r:id="rId59"/>
    <p:sldId id="530" r:id="rId60"/>
    <p:sldId id="544" r:id="rId61"/>
    <p:sldId id="543" r:id="rId62"/>
    <p:sldId id="542" r:id="rId63"/>
    <p:sldId id="605" r:id="rId64"/>
    <p:sldId id="609" r:id="rId65"/>
    <p:sldId id="606" r:id="rId66"/>
    <p:sldId id="607" r:id="rId67"/>
    <p:sldId id="608" r:id="rId68"/>
    <p:sldId id="258" r:id="rId6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70"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9282920469364E-2"/>
          <c:y val="7.2972972972972991E-2"/>
          <c:w val="0.92177314211212513"/>
          <c:h val="0.79729729729729748"/>
        </c:manualLayout>
      </c:layout>
      <c:barChart>
        <c:barDir val="col"/>
        <c:grouping val="clustered"/>
        <c:varyColors val="0"/>
        <c:ser>
          <c:idx val="0"/>
          <c:order val="0"/>
          <c:tx>
            <c:strRef>
              <c:f>Sheet1!$A$2</c:f>
              <c:strCache>
                <c:ptCount val="1"/>
              </c:strCache>
            </c:strRef>
          </c:tx>
          <c:spPr>
            <a:solidFill>
              <a:srgbClr val="FF9900"/>
            </a:solidFill>
            <a:ln w="19818">
              <a:noFill/>
            </a:ln>
          </c:spPr>
          <c:invertIfNegative val="0"/>
          <c:dLbls>
            <c:spPr>
              <a:noFill/>
              <a:ln w="19818">
                <a:noFill/>
              </a:ln>
            </c:spPr>
            <c:txPr>
              <a:bodyPr/>
              <a:lstStyle/>
              <a:p>
                <a:pPr>
                  <a:defRPr sz="109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1">
                  <c:v>18-24 lat</c:v>
                </c:pt>
                <c:pt idx="2">
                  <c:v>&gt;65 lat</c:v>
                </c:pt>
                <c:pt idx="3">
                  <c:v>&lt;$20,000</c:v>
                </c:pt>
                <c:pt idx="4">
                  <c:v>&gt;$85,000</c:v>
                </c:pt>
              </c:strCache>
            </c:strRef>
          </c:cat>
          <c:val>
            <c:numRef>
              <c:f>Sheet1!$B$2:$F$2</c:f>
              <c:numCache>
                <c:formatCode>General</c:formatCode>
                <c:ptCount val="5"/>
                <c:pt idx="0">
                  <c:v>3.4</c:v>
                </c:pt>
                <c:pt idx="1">
                  <c:v>9.3000000000000007</c:v>
                </c:pt>
                <c:pt idx="2">
                  <c:v>0.5</c:v>
                </c:pt>
                <c:pt idx="3">
                  <c:v>5.7</c:v>
                </c:pt>
                <c:pt idx="4">
                  <c:v>1.9</c:v>
                </c:pt>
              </c:numCache>
            </c:numRef>
          </c:val>
          <c:extLst>
            <c:ext xmlns:c16="http://schemas.microsoft.com/office/drawing/2014/chart" uri="{C3380CC4-5D6E-409C-BE32-E72D297353CC}">
              <c16:uniqueId val="{00000000-0FC0-4936-B88D-A19A825A0179}"/>
            </c:ext>
          </c:extLst>
        </c:ser>
        <c:dLbls>
          <c:showLegendKey val="0"/>
          <c:showVal val="0"/>
          <c:showCatName val="0"/>
          <c:showSerName val="0"/>
          <c:showPercent val="0"/>
          <c:showBubbleSize val="0"/>
        </c:dLbls>
        <c:gapWidth val="50"/>
        <c:overlap val="50"/>
        <c:axId val="93130752"/>
        <c:axId val="93132288"/>
      </c:barChart>
      <c:catAx>
        <c:axId val="93130752"/>
        <c:scaling>
          <c:orientation val="minMax"/>
        </c:scaling>
        <c:delete val="0"/>
        <c:axPos val="b"/>
        <c:numFmt formatCode="General" sourceLinked="1"/>
        <c:majorTickMark val="none"/>
        <c:minorTickMark val="none"/>
        <c:tickLblPos val="nextTo"/>
        <c:spPr>
          <a:ln w="2477">
            <a:solidFill>
              <a:schemeClr val="tx1"/>
            </a:solidFill>
            <a:prstDash val="solid"/>
          </a:ln>
        </c:spPr>
        <c:txPr>
          <a:bodyPr rot="0" vert="horz"/>
          <a:lstStyle/>
          <a:p>
            <a:pPr>
              <a:defRPr sz="936" b="1" i="0" u="none" strike="noStrike" baseline="0">
                <a:solidFill>
                  <a:schemeClr val="tx1"/>
                </a:solidFill>
                <a:latin typeface="Arial"/>
                <a:ea typeface="Arial"/>
                <a:cs typeface="Arial"/>
              </a:defRPr>
            </a:pPr>
            <a:endParaRPr lang="pl-PL"/>
          </a:p>
        </c:txPr>
        <c:crossAx val="93132288"/>
        <c:crosses val="autoZero"/>
        <c:auto val="1"/>
        <c:lblAlgn val="ctr"/>
        <c:lblOffset val="100"/>
        <c:tickLblSkip val="1"/>
        <c:tickMarkSkip val="1"/>
        <c:noMultiLvlLbl val="0"/>
      </c:catAx>
      <c:valAx>
        <c:axId val="93132288"/>
        <c:scaling>
          <c:orientation val="minMax"/>
          <c:max val="12"/>
        </c:scaling>
        <c:delete val="0"/>
        <c:axPos val="l"/>
        <c:numFmt formatCode="General" sourceLinked="1"/>
        <c:majorTickMark val="out"/>
        <c:minorTickMark val="none"/>
        <c:tickLblPos val="nextTo"/>
        <c:spPr>
          <a:ln w="2477">
            <a:solidFill>
              <a:schemeClr val="tx1"/>
            </a:solidFill>
            <a:prstDash val="solid"/>
          </a:ln>
        </c:spPr>
        <c:txPr>
          <a:bodyPr rot="0" vert="horz"/>
          <a:lstStyle/>
          <a:p>
            <a:pPr>
              <a:defRPr sz="1092" b="1" i="0" u="none" strike="noStrike" baseline="0">
                <a:solidFill>
                  <a:schemeClr val="tx1"/>
                </a:solidFill>
                <a:latin typeface="Arial"/>
                <a:ea typeface="Arial"/>
                <a:cs typeface="Arial"/>
              </a:defRPr>
            </a:pPr>
            <a:endParaRPr lang="pl-PL"/>
          </a:p>
        </c:txPr>
        <c:crossAx val="93130752"/>
        <c:crosses val="autoZero"/>
        <c:crossBetween val="between"/>
        <c:majorUnit val="2"/>
      </c:valAx>
      <c:spPr>
        <a:noFill/>
        <a:ln w="19818">
          <a:noFill/>
        </a:ln>
      </c:spPr>
    </c:plotArea>
    <c:plotVisOnly val="1"/>
    <c:dispBlanksAs val="gap"/>
    <c:showDLblsOverMax val="0"/>
  </c:chart>
  <c:spPr>
    <a:noFill/>
    <a:ln>
      <a:noFill/>
    </a:ln>
  </c:spPr>
  <c:txPr>
    <a:bodyPr/>
    <a:lstStyle/>
    <a:p>
      <a:pPr>
        <a:defRPr sz="1404" b="1" i="0" u="none" strike="noStrike" baseline="0">
          <a:solidFill>
            <a:schemeClr val="tx1"/>
          </a:solidFill>
          <a:latin typeface="Times New Roman"/>
          <a:ea typeface="Times New Roman"/>
          <a:cs typeface="Times New Roman"/>
        </a:defRPr>
      </a:pPr>
      <a:endParaRPr lang="pl-P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Arkusz1!$A$2:$A$10</c:f>
              <c:strCache>
                <c:ptCount val="9"/>
                <c:pt idx="0">
                  <c:v>Inne MONO lub POLIT</c:v>
                </c:pt>
                <c:pt idx="1">
                  <c:v>Stabilizator/Politerapia</c:v>
                </c:pt>
                <c:pt idx="2">
                  <c:v>Lit/Politerapia</c:v>
                </c:pt>
                <c:pt idx="3">
                  <c:v>Neuroleptyk(*)/Politerapia</c:v>
                </c:pt>
                <c:pt idx="4">
                  <c:v>Antydepresant/Politerapia</c:v>
                </c:pt>
                <c:pt idx="5">
                  <c:v>Stabilizator/Monoterapia</c:v>
                </c:pt>
                <c:pt idx="6">
                  <c:v>Lit/Monoterapia</c:v>
                </c:pt>
                <c:pt idx="7">
                  <c:v>Neuroleptyk (*)/Monoterapia</c:v>
                </c:pt>
                <c:pt idx="8">
                  <c:v>Antydepresant/Monoterapia</c:v>
                </c:pt>
              </c:strCache>
            </c:strRef>
          </c:cat>
          <c:val>
            <c:numRef>
              <c:f>Arkusz1!$B$2:$B$10</c:f>
              <c:numCache>
                <c:formatCode>General</c:formatCode>
                <c:ptCount val="9"/>
                <c:pt idx="0">
                  <c:v>1</c:v>
                </c:pt>
                <c:pt idx="1">
                  <c:v>26</c:v>
                </c:pt>
                <c:pt idx="2">
                  <c:v>3.4</c:v>
                </c:pt>
                <c:pt idx="3" formatCode="#,#00">
                  <c:v>31.5</c:v>
                </c:pt>
                <c:pt idx="4">
                  <c:v>15.7</c:v>
                </c:pt>
                <c:pt idx="5">
                  <c:v>8.4</c:v>
                </c:pt>
                <c:pt idx="6">
                  <c:v>2.9</c:v>
                </c:pt>
                <c:pt idx="7">
                  <c:v>9.7000000000000011</c:v>
                </c:pt>
                <c:pt idx="8">
                  <c:v>1.5</c:v>
                </c:pt>
              </c:numCache>
            </c:numRef>
          </c:val>
          <c:extLst>
            <c:ext xmlns:c16="http://schemas.microsoft.com/office/drawing/2014/chart" uri="{C3380CC4-5D6E-409C-BE32-E72D297353CC}">
              <c16:uniqueId val="{00000000-0996-4FB4-890C-39A70668019E}"/>
            </c:ext>
          </c:extLst>
        </c:ser>
        <c:dLbls>
          <c:showLegendKey val="0"/>
          <c:showVal val="0"/>
          <c:showCatName val="0"/>
          <c:showSerName val="0"/>
          <c:showPercent val="0"/>
          <c:showBubbleSize val="0"/>
        </c:dLbls>
        <c:gapWidth val="150"/>
        <c:axId val="106498304"/>
        <c:axId val="106516480"/>
      </c:barChart>
      <c:catAx>
        <c:axId val="106498304"/>
        <c:scaling>
          <c:orientation val="minMax"/>
        </c:scaling>
        <c:delete val="0"/>
        <c:axPos val="l"/>
        <c:numFmt formatCode="General" sourceLinked="0"/>
        <c:majorTickMark val="out"/>
        <c:minorTickMark val="none"/>
        <c:tickLblPos val="nextTo"/>
        <c:crossAx val="106516480"/>
        <c:crosses val="autoZero"/>
        <c:auto val="1"/>
        <c:lblAlgn val="ctr"/>
        <c:lblOffset val="100"/>
        <c:noMultiLvlLbl val="0"/>
      </c:catAx>
      <c:valAx>
        <c:axId val="106516480"/>
        <c:scaling>
          <c:orientation val="minMax"/>
        </c:scaling>
        <c:delete val="0"/>
        <c:axPos val="b"/>
        <c:majorGridlines/>
        <c:numFmt formatCode="General" sourceLinked="1"/>
        <c:majorTickMark val="out"/>
        <c:minorTickMark val="none"/>
        <c:tickLblPos val="nextTo"/>
        <c:crossAx val="106498304"/>
        <c:crosses val="autoZero"/>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Arkusz1!$A$2:$A$10</c:f>
              <c:strCache>
                <c:ptCount val="9"/>
                <c:pt idx="0">
                  <c:v>Inne MONO lub POLIT</c:v>
                </c:pt>
                <c:pt idx="1">
                  <c:v>Stabilizator/Politerapia</c:v>
                </c:pt>
                <c:pt idx="2">
                  <c:v>Lit/Politerapia</c:v>
                </c:pt>
                <c:pt idx="3">
                  <c:v>Neuroleptyk(*)/Politerapia</c:v>
                </c:pt>
                <c:pt idx="4">
                  <c:v>Antydepresant/Politerapia</c:v>
                </c:pt>
                <c:pt idx="5">
                  <c:v>Stabilizator/Monoterapia</c:v>
                </c:pt>
                <c:pt idx="6">
                  <c:v>Lit/Monoterapia</c:v>
                </c:pt>
                <c:pt idx="7">
                  <c:v>Neuroleptyk(*)/Monoterapia</c:v>
                </c:pt>
                <c:pt idx="8">
                  <c:v>Antydepresant/Monoterapia</c:v>
                </c:pt>
              </c:strCache>
            </c:strRef>
          </c:cat>
          <c:val>
            <c:numRef>
              <c:f>Arkusz1!$B$2:$B$10</c:f>
              <c:numCache>
                <c:formatCode>General</c:formatCode>
                <c:ptCount val="9"/>
                <c:pt idx="0">
                  <c:v>0.4</c:v>
                </c:pt>
                <c:pt idx="1">
                  <c:v>11.9</c:v>
                </c:pt>
                <c:pt idx="2">
                  <c:v>0.8</c:v>
                </c:pt>
                <c:pt idx="3" formatCode="#,#00">
                  <c:v>74.7</c:v>
                </c:pt>
                <c:pt idx="4">
                  <c:v>4.4000000000000004</c:v>
                </c:pt>
                <c:pt idx="5">
                  <c:v>2.5</c:v>
                </c:pt>
                <c:pt idx="6">
                  <c:v>0.4</c:v>
                </c:pt>
                <c:pt idx="7">
                  <c:v>4.8</c:v>
                </c:pt>
                <c:pt idx="8">
                  <c:v>0.2</c:v>
                </c:pt>
              </c:numCache>
            </c:numRef>
          </c:val>
          <c:extLst>
            <c:ext xmlns:c16="http://schemas.microsoft.com/office/drawing/2014/chart" uri="{C3380CC4-5D6E-409C-BE32-E72D297353CC}">
              <c16:uniqueId val="{00000000-E0C4-4176-8F75-BF615AF9B129}"/>
            </c:ext>
          </c:extLst>
        </c:ser>
        <c:dLbls>
          <c:showLegendKey val="0"/>
          <c:showVal val="0"/>
          <c:showCatName val="0"/>
          <c:showSerName val="0"/>
          <c:showPercent val="0"/>
          <c:showBubbleSize val="0"/>
        </c:dLbls>
        <c:gapWidth val="150"/>
        <c:axId val="106687872"/>
        <c:axId val="50664576"/>
      </c:barChart>
      <c:catAx>
        <c:axId val="106687872"/>
        <c:scaling>
          <c:orientation val="minMax"/>
        </c:scaling>
        <c:delete val="0"/>
        <c:axPos val="l"/>
        <c:numFmt formatCode="General" sourceLinked="0"/>
        <c:majorTickMark val="out"/>
        <c:minorTickMark val="none"/>
        <c:tickLblPos val="nextTo"/>
        <c:crossAx val="50664576"/>
        <c:crosses val="autoZero"/>
        <c:auto val="1"/>
        <c:lblAlgn val="ctr"/>
        <c:lblOffset val="100"/>
        <c:noMultiLvlLbl val="0"/>
      </c:catAx>
      <c:valAx>
        <c:axId val="50664576"/>
        <c:scaling>
          <c:orientation val="minMax"/>
        </c:scaling>
        <c:delete val="0"/>
        <c:axPos val="b"/>
        <c:majorGridlines/>
        <c:numFmt formatCode="General" sourceLinked="1"/>
        <c:majorTickMark val="out"/>
        <c:minorTickMark val="none"/>
        <c:tickLblPos val="nextTo"/>
        <c:crossAx val="106687872"/>
        <c:crosses val="autoZero"/>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Arkusz1!$B$1</c:f>
              <c:strCache>
                <c:ptCount val="1"/>
                <c:pt idx="0">
                  <c:v>Seria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Arkusz1!$A$2:$A$9</c:f>
              <c:strCache>
                <c:ptCount val="8"/>
                <c:pt idx="0">
                  <c:v>politerapia - inny lek</c:v>
                </c:pt>
                <c:pt idx="1">
                  <c:v>politerapia - antydepresant</c:v>
                </c:pt>
                <c:pt idx="2">
                  <c:v>politerapia - lit</c:v>
                </c:pt>
                <c:pt idx="3">
                  <c:v>monoterapia - lit</c:v>
                </c:pt>
                <c:pt idx="4">
                  <c:v>monoterapia - olanzapina lub kwetiapina</c:v>
                </c:pt>
                <c:pt idx="5">
                  <c:v>politerapia - lek przeciwpadaczkowy</c:v>
                </c:pt>
                <c:pt idx="6">
                  <c:v>monoterapia - lek przeciwpadaczkowy</c:v>
                </c:pt>
                <c:pt idx="7">
                  <c:v>politerapia - olanzapina lub kwetiapina</c:v>
                </c:pt>
              </c:strCache>
            </c:strRef>
          </c:cat>
          <c:val>
            <c:numRef>
              <c:f>Arkusz1!$B$2:$B$9</c:f>
              <c:numCache>
                <c:formatCode>General</c:formatCode>
                <c:ptCount val="8"/>
                <c:pt idx="0">
                  <c:v>0.5</c:v>
                </c:pt>
                <c:pt idx="1">
                  <c:v>0.8</c:v>
                </c:pt>
                <c:pt idx="2">
                  <c:v>4.8</c:v>
                </c:pt>
                <c:pt idx="3">
                  <c:v>5.7</c:v>
                </c:pt>
                <c:pt idx="4">
                  <c:v>12.1</c:v>
                </c:pt>
                <c:pt idx="5">
                  <c:v>20.8</c:v>
                </c:pt>
                <c:pt idx="6">
                  <c:v>25.4</c:v>
                </c:pt>
                <c:pt idx="7">
                  <c:v>29.6</c:v>
                </c:pt>
              </c:numCache>
            </c:numRef>
          </c:val>
          <c:extLst>
            <c:ext xmlns:c16="http://schemas.microsoft.com/office/drawing/2014/chart" uri="{C3380CC4-5D6E-409C-BE32-E72D297353CC}">
              <c16:uniqueId val="{00000000-7FBE-4E71-82A1-740552AAF9FC}"/>
            </c:ext>
          </c:extLst>
        </c:ser>
        <c:dLbls>
          <c:showLegendKey val="0"/>
          <c:showVal val="0"/>
          <c:showCatName val="0"/>
          <c:showSerName val="0"/>
          <c:showPercent val="0"/>
          <c:showBubbleSize val="0"/>
        </c:dLbls>
        <c:gapWidth val="150"/>
        <c:shape val="cone"/>
        <c:axId val="51197056"/>
        <c:axId val="51198592"/>
        <c:axId val="0"/>
      </c:bar3DChart>
      <c:catAx>
        <c:axId val="51197056"/>
        <c:scaling>
          <c:orientation val="minMax"/>
        </c:scaling>
        <c:delete val="0"/>
        <c:axPos val="l"/>
        <c:numFmt formatCode="General" sourceLinked="0"/>
        <c:majorTickMark val="out"/>
        <c:minorTickMark val="none"/>
        <c:tickLblPos val="nextTo"/>
        <c:crossAx val="51198592"/>
        <c:crosses val="autoZero"/>
        <c:auto val="1"/>
        <c:lblAlgn val="ctr"/>
        <c:lblOffset val="100"/>
        <c:noMultiLvlLbl val="0"/>
      </c:catAx>
      <c:valAx>
        <c:axId val="51198592"/>
        <c:scaling>
          <c:orientation val="minMax"/>
        </c:scaling>
        <c:delete val="0"/>
        <c:axPos val="b"/>
        <c:majorGridlines/>
        <c:numFmt formatCode="General" sourceLinked="1"/>
        <c:majorTickMark val="out"/>
        <c:minorTickMark val="none"/>
        <c:tickLblPos val="nextTo"/>
        <c:crossAx val="51197056"/>
        <c:crosses val="autoZero"/>
        <c:crossBetween val="between"/>
      </c:valAx>
    </c:plotArea>
    <c:plotVisOnly val="1"/>
    <c:dispBlanksAs val="gap"/>
    <c:showDLblsOverMax val="0"/>
  </c:chart>
  <c:txPr>
    <a:bodyPr/>
    <a:lstStyle/>
    <a:p>
      <a:pPr>
        <a:defRPr sz="1800"/>
      </a:pPr>
      <a:endParaRPr lang="pl-P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52402745995423E-2"/>
          <c:y val="7.3459715639810422E-2"/>
          <c:w val="0.80549199084668188"/>
          <c:h val="0.63033175355450277"/>
        </c:manualLayout>
      </c:layout>
      <c:barChart>
        <c:barDir val="col"/>
        <c:grouping val="clustered"/>
        <c:varyColors val="0"/>
        <c:ser>
          <c:idx val="0"/>
          <c:order val="0"/>
          <c:tx>
            <c:strRef>
              <c:f>Sheet1!$A$2</c:f>
              <c:strCache>
                <c:ptCount val="1"/>
                <c:pt idx="0">
                  <c:v>MDQ positive</c:v>
                </c:pt>
              </c:strCache>
            </c:strRef>
          </c:tx>
          <c:spPr>
            <a:solidFill>
              <a:srgbClr val="FF9900"/>
            </a:solidFill>
            <a:ln w="24165">
              <a:noFill/>
            </a:ln>
          </c:spPr>
          <c:invertIfNegative val="0"/>
          <c:dLbls>
            <c:dLbl>
              <c:idx val="0"/>
              <c:layout>
                <c:manualLayout>
                  <c:x val="-2.05137777587415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CD-4F94-B6B8-BCB91CBA7EAC}"/>
                </c:ext>
              </c:extLst>
            </c:dLbl>
            <c:spPr>
              <a:noFill/>
              <a:ln w="24165">
                <a:noFill/>
              </a:ln>
            </c:spPr>
            <c:txPr>
              <a:bodyPr/>
              <a:lstStyle/>
              <a:p>
                <a:pPr>
                  <a:defRPr sz="133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wyrzucenie z pracy</c:v>
                </c:pt>
                <c:pt idx="1">
                  <c:v>negatywna ocena przełożonych</c:v>
                </c:pt>
                <c:pt idx="2">
                  <c:v>przestępczość</c:v>
                </c:pt>
              </c:strCache>
            </c:strRef>
          </c:cat>
          <c:val>
            <c:numRef>
              <c:f>Sheet1!$B$2:$D$2</c:f>
              <c:numCache>
                <c:formatCode>General</c:formatCode>
                <c:ptCount val="3"/>
                <c:pt idx="0">
                  <c:v>54</c:v>
                </c:pt>
                <c:pt idx="1">
                  <c:v>48</c:v>
                </c:pt>
                <c:pt idx="2">
                  <c:v>26</c:v>
                </c:pt>
              </c:numCache>
            </c:numRef>
          </c:val>
          <c:extLst>
            <c:ext xmlns:c16="http://schemas.microsoft.com/office/drawing/2014/chart" uri="{C3380CC4-5D6E-409C-BE32-E72D297353CC}">
              <c16:uniqueId val="{00000001-BDCD-4F94-B6B8-BCB91CBA7EAC}"/>
            </c:ext>
          </c:extLst>
        </c:ser>
        <c:ser>
          <c:idx val="1"/>
          <c:order val="1"/>
          <c:tx>
            <c:strRef>
              <c:f>Sheet1!$A$3</c:f>
              <c:strCache>
                <c:ptCount val="1"/>
                <c:pt idx="0">
                  <c:v>MDQ negative</c:v>
                </c:pt>
              </c:strCache>
            </c:strRef>
          </c:tx>
          <c:spPr>
            <a:solidFill>
              <a:srgbClr val="3366FF"/>
            </a:solidFill>
            <a:ln w="24165">
              <a:noFill/>
            </a:ln>
          </c:spPr>
          <c:invertIfNegative val="0"/>
          <c:dLbls>
            <c:spPr>
              <a:noFill/>
              <a:ln w="24165">
                <a:noFill/>
              </a:ln>
            </c:spPr>
            <c:txPr>
              <a:bodyPr/>
              <a:lstStyle/>
              <a:p>
                <a:pPr>
                  <a:defRPr sz="1332" b="1" i="0" u="none" strike="noStrike" baseline="0">
                    <a:solidFill>
                      <a:schemeClr val="tx1"/>
                    </a:solidFill>
                    <a:latin typeface="Arial"/>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wyrzucenie z pracy</c:v>
                </c:pt>
                <c:pt idx="1">
                  <c:v>negatywna ocena przełożonych</c:v>
                </c:pt>
                <c:pt idx="2">
                  <c:v>przestępczość</c:v>
                </c:pt>
              </c:strCache>
            </c:strRef>
          </c:cat>
          <c:val>
            <c:numRef>
              <c:f>Sheet1!$B$3:$D$3</c:f>
              <c:numCache>
                <c:formatCode>General</c:formatCode>
                <c:ptCount val="3"/>
                <c:pt idx="0">
                  <c:v>29</c:v>
                </c:pt>
                <c:pt idx="1">
                  <c:v>23</c:v>
                </c:pt>
                <c:pt idx="2">
                  <c:v>5</c:v>
                </c:pt>
              </c:numCache>
            </c:numRef>
          </c:val>
          <c:extLst>
            <c:ext xmlns:c16="http://schemas.microsoft.com/office/drawing/2014/chart" uri="{C3380CC4-5D6E-409C-BE32-E72D297353CC}">
              <c16:uniqueId val="{00000002-BDCD-4F94-B6B8-BCB91CBA7EAC}"/>
            </c:ext>
          </c:extLst>
        </c:ser>
        <c:dLbls>
          <c:showLegendKey val="0"/>
          <c:showVal val="0"/>
          <c:showCatName val="0"/>
          <c:showSerName val="0"/>
          <c:showPercent val="0"/>
          <c:showBubbleSize val="0"/>
        </c:dLbls>
        <c:gapWidth val="50"/>
        <c:axId val="93635328"/>
        <c:axId val="93636864"/>
      </c:barChart>
      <c:catAx>
        <c:axId val="93635328"/>
        <c:scaling>
          <c:orientation val="minMax"/>
        </c:scaling>
        <c:delete val="0"/>
        <c:axPos val="b"/>
        <c:numFmt formatCode="General" sourceLinked="1"/>
        <c:majorTickMark val="out"/>
        <c:minorTickMark val="none"/>
        <c:tickLblPos val="nextTo"/>
        <c:spPr>
          <a:ln w="3021">
            <a:solidFill>
              <a:schemeClr val="tx1"/>
            </a:solidFill>
            <a:prstDash val="solid"/>
          </a:ln>
        </c:spPr>
        <c:txPr>
          <a:bodyPr rot="0" vert="horz"/>
          <a:lstStyle/>
          <a:p>
            <a:pPr>
              <a:defRPr sz="1332" b="1" i="0" u="none" strike="noStrike" baseline="0">
                <a:solidFill>
                  <a:schemeClr val="tx1"/>
                </a:solidFill>
                <a:latin typeface="Arial"/>
                <a:ea typeface="Arial"/>
                <a:cs typeface="Arial"/>
              </a:defRPr>
            </a:pPr>
            <a:endParaRPr lang="pl-PL"/>
          </a:p>
        </c:txPr>
        <c:crossAx val="93636864"/>
        <c:crosses val="autoZero"/>
        <c:auto val="1"/>
        <c:lblAlgn val="ctr"/>
        <c:lblOffset val="100"/>
        <c:tickLblSkip val="1"/>
        <c:tickMarkSkip val="1"/>
        <c:noMultiLvlLbl val="0"/>
      </c:catAx>
      <c:valAx>
        <c:axId val="93636864"/>
        <c:scaling>
          <c:orientation val="minMax"/>
          <c:max val="50"/>
        </c:scaling>
        <c:delete val="0"/>
        <c:axPos val="l"/>
        <c:numFmt formatCode="General" sourceLinked="1"/>
        <c:majorTickMark val="out"/>
        <c:minorTickMark val="none"/>
        <c:tickLblPos val="nextTo"/>
        <c:spPr>
          <a:ln w="3021">
            <a:solidFill>
              <a:schemeClr val="tx1"/>
            </a:solidFill>
            <a:prstDash val="solid"/>
          </a:ln>
        </c:spPr>
        <c:txPr>
          <a:bodyPr rot="0" vert="horz"/>
          <a:lstStyle/>
          <a:p>
            <a:pPr>
              <a:defRPr sz="1332" b="1" i="0" u="none" strike="noStrike" baseline="0">
                <a:solidFill>
                  <a:schemeClr val="tx1"/>
                </a:solidFill>
                <a:latin typeface="Arial"/>
                <a:ea typeface="Arial"/>
                <a:cs typeface="Arial"/>
              </a:defRPr>
            </a:pPr>
            <a:endParaRPr lang="pl-PL"/>
          </a:p>
        </c:txPr>
        <c:crossAx val="93635328"/>
        <c:crosses val="autoZero"/>
        <c:crossBetween val="between"/>
        <c:majorUnit val="5"/>
      </c:valAx>
      <c:spPr>
        <a:noFill/>
        <a:ln w="24165">
          <a:noFill/>
        </a:ln>
      </c:spPr>
    </c:plotArea>
    <c:legend>
      <c:legendPos val="r"/>
      <c:layout>
        <c:manualLayout>
          <c:xMode val="edge"/>
          <c:yMode val="edge"/>
          <c:x val="0.7791762013729977"/>
          <c:y val="3.5545023696682464E-2"/>
          <c:w val="0.18192219679633881"/>
          <c:h val="0.13033175355450238"/>
        </c:manualLayout>
      </c:layout>
      <c:overlay val="0"/>
      <c:spPr>
        <a:noFill/>
        <a:ln w="3021">
          <a:solidFill>
            <a:schemeClr val="tx1"/>
          </a:solidFill>
          <a:prstDash val="solid"/>
        </a:ln>
      </c:spPr>
      <c:txPr>
        <a:bodyPr/>
        <a:lstStyle/>
        <a:p>
          <a:pPr>
            <a:defRPr sz="1223" b="1" i="0" u="none" strike="noStrike" baseline="0">
              <a:solidFill>
                <a:schemeClr val="tx1"/>
              </a:solidFill>
              <a:latin typeface="Arial"/>
              <a:ea typeface="Arial"/>
              <a:cs typeface="Arial"/>
            </a:defRPr>
          </a:pPr>
          <a:endParaRPr lang="pl-PL"/>
        </a:p>
      </c:txPr>
    </c:legend>
    <c:plotVisOnly val="1"/>
    <c:dispBlanksAs val="gap"/>
    <c:showDLblsOverMax val="0"/>
  </c:chart>
  <c:spPr>
    <a:noFill/>
    <a:ln>
      <a:noFill/>
    </a:ln>
  </c:spPr>
  <c:txPr>
    <a:bodyPr/>
    <a:lstStyle/>
    <a:p>
      <a:pPr>
        <a:defRPr sz="1713" b="1" i="0" u="none" strike="noStrike" baseline="0">
          <a:solidFill>
            <a:schemeClr val="tx1"/>
          </a:solidFill>
          <a:latin typeface="Times New Roman"/>
          <a:ea typeface="Times New Roman"/>
          <a:cs typeface="Times New Roman"/>
        </a:defRPr>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Arkusz1!$B$1</c:f>
              <c:strCache>
                <c:ptCount val="1"/>
                <c:pt idx="0">
                  <c:v>mania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3"/>
                <c:pt idx="0">
                  <c:v>praca</c:v>
                </c:pt>
                <c:pt idx="1">
                  <c:v>środowisko</c:v>
                </c:pt>
                <c:pt idx="2">
                  <c:v>rodzina</c:v>
                </c:pt>
              </c:strCache>
            </c:strRef>
          </c:cat>
          <c:val>
            <c:numRef>
              <c:f>Arkusz1!$B$2:$B$5</c:f>
              <c:numCache>
                <c:formatCode>#,#00%</c:formatCode>
                <c:ptCount val="4"/>
                <c:pt idx="0">
                  <c:v>0.16500000000000001</c:v>
                </c:pt>
                <c:pt idx="1">
                  <c:v>0.19900000000000001</c:v>
                </c:pt>
                <c:pt idx="2">
                  <c:v>0.224</c:v>
                </c:pt>
              </c:numCache>
            </c:numRef>
          </c:val>
          <c:extLst>
            <c:ext xmlns:c16="http://schemas.microsoft.com/office/drawing/2014/chart" uri="{C3380CC4-5D6E-409C-BE32-E72D297353CC}">
              <c16:uniqueId val="{00000000-407F-4378-9200-FCEFEA57AA9C}"/>
            </c:ext>
          </c:extLst>
        </c:ser>
        <c:ser>
          <c:idx val="1"/>
          <c:order val="1"/>
          <c:tx>
            <c:strRef>
              <c:f>Arkusz1!$C$1</c:f>
              <c:strCache>
                <c:ptCount val="1"/>
                <c:pt idx="0">
                  <c:v>depresja</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3"/>
                <c:pt idx="0">
                  <c:v>praca</c:v>
                </c:pt>
                <c:pt idx="1">
                  <c:v>środowisko</c:v>
                </c:pt>
                <c:pt idx="2">
                  <c:v>rodzina</c:v>
                </c:pt>
              </c:strCache>
            </c:strRef>
          </c:cat>
          <c:val>
            <c:numRef>
              <c:f>Arkusz1!$C$2:$C$5</c:f>
              <c:numCache>
                <c:formatCode>#,#00%</c:formatCode>
                <c:ptCount val="4"/>
                <c:pt idx="0">
                  <c:v>0.23100000000000001</c:v>
                </c:pt>
                <c:pt idx="1">
                  <c:v>0.29600000000000015</c:v>
                </c:pt>
                <c:pt idx="2">
                  <c:v>0.32200000000000012</c:v>
                </c:pt>
              </c:numCache>
            </c:numRef>
          </c:val>
          <c:extLst>
            <c:ext xmlns:c16="http://schemas.microsoft.com/office/drawing/2014/chart" uri="{C3380CC4-5D6E-409C-BE32-E72D297353CC}">
              <c16:uniqueId val="{00000001-407F-4378-9200-FCEFEA57AA9C}"/>
            </c:ext>
          </c:extLst>
        </c:ser>
        <c:ser>
          <c:idx val="2"/>
          <c:order val="2"/>
          <c:tx>
            <c:strRef>
              <c:f>Arkusz1!$D$1</c:f>
              <c:strCache>
                <c:ptCount val="1"/>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3"/>
                <c:pt idx="0">
                  <c:v>praca</c:v>
                </c:pt>
                <c:pt idx="1">
                  <c:v>środowisko</c:v>
                </c:pt>
                <c:pt idx="2">
                  <c:v>rodzina</c:v>
                </c:pt>
              </c:strCache>
            </c:strRef>
          </c:cat>
          <c:val>
            <c:numRef>
              <c:f>Arkusz1!$D$2:$D$5</c:f>
              <c:numCache>
                <c:formatCode>General</c:formatCode>
                <c:ptCount val="4"/>
              </c:numCache>
            </c:numRef>
          </c:val>
          <c:extLst>
            <c:ext xmlns:c16="http://schemas.microsoft.com/office/drawing/2014/chart" uri="{C3380CC4-5D6E-409C-BE32-E72D297353CC}">
              <c16:uniqueId val="{00000002-407F-4378-9200-FCEFEA57AA9C}"/>
            </c:ext>
          </c:extLst>
        </c:ser>
        <c:dLbls>
          <c:showLegendKey val="0"/>
          <c:showVal val="1"/>
          <c:showCatName val="0"/>
          <c:showSerName val="0"/>
          <c:showPercent val="0"/>
          <c:showBubbleSize val="0"/>
        </c:dLbls>
        <c:gapWidth val="150"/>
        <c:axId val="93741824"/>
        <c:axId val="93743360"/>
      </c:barChart>
      <c:catAx>
        <c:axId val="93741824"/>
        <c:scaling>
          <c:orientation val="minMax"/>
        </c:scaling>
        <c:delete val="0"/>
        <c:axPos val="b"/>
        <c:numFmt formatCode="General" sourceLinked="1"/>
        <c:majorTickMark val="out"/>
        <c:minorTickMark val="none"/>
        <c:tickLblPos val="nextTo"/>
        <c:crossAx val="93743360"/>
        <c:crosses val="autoZero"/>
        <c:auto val="1"/>
        <c:lblAlgn val="ctr"/>
        <c:lblOffset val="100"/>
        <c:noMultiLvlLbl val="0"/>
      </c:catAx>
      <c:valAx>
        <c:axId val="93743360"/>
        <c:scaling>
          <c:orientation val="minMax"/>
        </c:scaling>
        <c:delete val="0"/>
        <c:axPos val="l"/>
        <c:majorGridlines/>
        <c:title>
          <c:tx>
            <c:rich>
              <a:bodyPr rot="0" vert="horz"/>
              <a:lstStyle/>
              <a:p>
                <a:pPr>
                  <a:defRPr/>
                </a:pPr>
                <a:r>
                  <a:rPr lang="pl-PL" sz="1400" dirty="0"/>
                  <a:t>% osób ze złym funkcjonowaniem</a:t>
                </a:r>
              </a:p>
              <a:p>
                <a:pPr>
                  <a:defRPr/>
                </a:pPr>
                <a:endParaRPr lang="pl-PL" dirty="0"/>
              </a:p>
            </c:rich>
          </c:tx>
          <c:overlay val="0"/>
        </c:title>
        <c:numFmt formatCode="#,#00%" sourceLinked="1"/>
        <c:majorTickMark val="out"/>
        <c:minorTickMark val="none"/>
        <c:tickLblPos val="nextTo"/>
        <c:crossAx val="93741824"/>
        <c:crosses val="autoZero"/>
        <c:crossBetween val="between"/>
      </c:valAx>
    </c:plotArea>
    <c:legend>
      <c:legendPos val="r"/>
      <c:legendEntry>
        <c:idx val="2"/>
        <c:delete val="1"/>
      </c:legendEntry>
      <c:overlay val="0"/>
    </c:legend>
    <c:plotVisOnly val="1"/>
    <c:dispBlanksAs val="gap"/>
    <c:showDLblsOverMax val="0"/>
  </c:chart>
  <c:txPr>
    <a:bodyPr/>
    <a:lstStyle/>
    <a:p>
      <a:pPr>
        <a:defRPr sz="1800"/>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0.25694444444444436"/>
          <c:y val="0.16711956521739135"/>
          <c:w val="0.48809523809523803"/>
          <c:h val="0.66847826086956541"/>
        </c:manualLayout>
      </c:layout>
      <c:pieChart>
        <c:varyColors val="1"/>
        <c:ser>
          <c:idx val="0"/>
          <c:order val="0"/>
          <c:tx>
            <c:strRef>
              <c:f>Sheet1!$B$1</c:f>
              <c:strCache>
                <c:ptCount val="1"/>
                <c:pt idx="0">
                  <c:v>typ I</c:v>
                </c:pt>
              </c:strCache>
            </c:strRef>
          </c:tx>
          <c:dLbls>
            <c:dLbl>
              <c:idx val="2"/>
              <c:layout>
                <c:manualLayout>
                  <c:x val="-5.0771584319223746E-2"/>
                  <c:y val="-8.2914390332752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E3-4F63-A479-6DF0DAEA95C8}"/>
                </c:ext>
              </c:extLst>
            </c:dLbl>
            <c:spPr>
              <a:noFill/>
              <a:ln>
                <a:noFill/>
              </a:ln>
              <a:effectLst/>
            </c:spPr>
            <c:txPr>
              <a:bodyPr/>
              <a:lstStyle/>
              <a:p>
                <a:pPr>
                  <a:defRPr>
                    <a:effectLst>
                      <a:outerShdw blurRad="38100" dist="38100" dir="2700000" algn="tl">
                        <a:srgbClr val="000000">
                          <a:alpha val="43137"/>
                        </a:srgbClr>
                      </a:outerShdw>
                    </a:effectLst>
                  </a:defRPr>
                </a:pPr>
                <a:endParaRPr lang="pl-PL"/>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depresja</c:v>
                </c:pt>
                <c:pt idx="1">
                  <c:v>mania</c:v>
                </c:pt>
                <c:pt idx="2">
                  <c:v>mieszane</c:v>
                </c:pt>
                <c:pt idx="3">
                  <c:v>brak objawów</c:v>
                </c:pt>
              </c:strCache>
            </c:strRef>
          </c:cat>
          <c:val>
            <c:numRef>
              <c:f>Sheet1!$B$2:$B$5</c:f>
              <c:numCache>
                <c:formatCode>0%</c:formatCode>
                <c:ptCount val="4"/>
                <c:pt idx="0">
                  <c:v>0.31900000000000012</c:v>
                </c:pt>
                <c:pt idx="1">
                  <c:v>9.3000000000000055E-2</c:v>
                </c:pt>
                <c:pt idx="2">
                  <c:v>5.9000000000000011E-2</c:v>
                </c:pt>
                <c:pt idx="3">
                  <c:v>0.52700000000000002</c:v>
                </c:pt>
              </c:numCache>
            </c:numRef>
          </c:val>
          <c:extLst>
            <c:ext xmlns:c16="http://schemas.microsoft.com/office/drawing/2014/chart" uri="{C3380CC4-5D6E-409C-BE32-E72D297353CC}">
              <c16:uniqueId val="{00000001-83E3-4F63-A479-6DF0DAEA95C8}"/>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0.25742574257425754"/>
          <c:y val="0.16711956521739135"/>
          <c:w val="0.48712871287128723"/>
          <c:h val="0.66847826086956541"/>
        </c:manualLayout>
      </c:layout>
      <c:pieChart>
        <c:varyColors val="1"/>
        <c:ser>
          <c:idx val="0"/>
          <c:order val="0"/>
          <c:tx>
            <c:strRef>
              <c:f>Sheet1!$B$1</c:f>
              <c:strCache>
                <c:ptCount val="1"/>
                <c:pt idx="0">
                  <c:v>typ II</c:v>
                </c:pt>
              </c:strCache>
            </c:strRef>
          </c:tx>
          <c:dLbls>
            <c:dLbl>
              <c:idx val="1"/>
              <c:layout>
                <c:manualLayout>
                  <c:x val="3.4929251262247205E-2"/>
                  <c:y val="3.7972679344439014E-2"/>
                </c:manualLayout>
              </c:layout>
              <c:tx>
                <c:rich>
                  <a:bodyPr/>
                  <a:lstStyle/>
                  <a:p>
                    <a:r>
                      <a:rPr lang="en-US" dirty="0">
                        <a:solidFill>
                          <a:schemeClr val="tx1"/>
                        </a:solidFill>
                      </a:rPr>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A8-4BC6-8A67-9669C7AB5DEF}"/>
                </c:ext>
              </c:extLst>
            </c:dLbl>
            <c:dLbl>
              <c:idx val="2"/>
              <c:layout>
                <c:manualLayout>
                  <c:x val="-3.9843807915810013E-2"/>
                  <c:y val="1.3157345778747519E-2"/>
                </c:manualLayout>
              </c:layout>
              <c:spPr/>
              <c:txPr>
                <a:bodyPr/>
                <a:lstStyle/>
                <a:p>
                  <a:pPr>
                    <a:defRPr>
                      <a:solidFill>
                        <a:schemeClr val="tx1"/>
                      </a:solidFill>
                      <a:effectLst>
                        <a:outerShdw blurRad="38100" dist="38100" dir="2700000" algn="tl">
                          <a:srgbClr val="000000">
                            <a:alpha val="43137"/>
                          </a:srgbClr>
                        </a:outerShdw>
                      </a:effectLst>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A8-4BC6-8A67-9669C7AB5DEF}"/>
                </c:ext>
              </c:extLst>
            </c:dLbl>
            <c:spPr>
              <a:noFill/>
              <a:ln>
                <a:noFill/>
              </a:ln>
              <a:effectLst/>
            </c:spPr>
            <c:txPr>
              <a:bodyPr/>
              <a:lstStyle/>
              <a:p>
                <a:pPr>
                  <a:defRPr>
                    <a:effectLst>
                      <a:outerShdw blurRad="38100" dist="38100" dir="2700000" algn="tl">
                        <a:srgbClr val="000000">
                          <a:alpha val="43137"/>
                        </a:srgbClr>
                      </a:outerShdw>
                    </a:effectLst>
                  </a:defRPr>
                </a:pPr>
                <a:endParaRPr lang="pl-PL"/>
              </a:p>
            </c:txPr>
            <c:showLegendKey val="0"/>
            <c:showVal val="1"/>
            <c:showCatName val="0"/>
            <c:showSerName val="0"/>
            <c:showPercent val="0"/>
            <c:showBubbleSize val="0"/>
            <c:showLeaderLines val="1"/>
            <c:leaderLines>
              <c:spPr>
                <a:ln>
                  <a:solidFill>
                    <a:schemeClr val="tx1"/>
                  </a:solidFill>
                </a:ln>
              </c:spPr>
            </c:leaderLines>
            <c:extLst>
              <c:ext xmlns:c15="http://schemas.microsoft.com/office/drawing/2012/chart" uri="{CE6537A1-D6FC-4f65-9D91-7224C49458BB}"/>
            </c:extLst>
          </c:dLbls>
          <c:cat>
            <c:strRef>
              <c:f>Sheet1!$A$2:$A$5</c:f>
              <c:strCache>
                <c:ptCount val="4"/>
                <c:pt idx="0">
                  <c:v>depresja</c:v>
                </c:pt>
                <c:pt idx="1">
                  <c:v>hipomania</c:v>
                </c:pt>
                <c:pt idx="2">
                  <c:v>mieszane</c:v>
                </c:pt>
                <c:pt idx="3">
                  <c:v>brak objawów</c:v>
                </c:pt>
              </c:strCache>
            </c:strRef>
          </c:cat>
          <c:val>
            <c:numRef>
              <c:f>Sheet1!$B$2:$B$5</c:f>
              <c:numCache>
                <c:formatCode>0%</c:formatCode>
                <c:ptCount val="4"/>
                <c:pt idx="0">
                  <c:v>0.503</c:v>
                </c:pt>
                <c:pt idx="1">
                  <c:v>1.2999999999999998E-2</c:v>
                </c:pt>
                <c:pt idx="2">
                  <c:v>2.3E-2</c:v>
                </c:pt>
                <c:pt idx="3">
                  <c:v>0.46100000000000002</c:v>
                </c:pt>
              </c:numCache>
            </c:numRef>
          </c:val>
          <c:extLst>
            <c:ext xmlns:c16="http://schemas.microsoft.com/office/drawing/2014/chart" uri="{C3380CC4-5D6E-409C-BE32-E72D297353CC}">
              <c16:uniqueId val="{00000002-07A8-4BC6-8A67-9669C7AB5DEF}"/>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1365235795473"/>
          <c:y val="2.7777777777777801E-2"/>
          <c:w val="0.70857147991959835"/>
          <c:h val="0.91398468941382349"/>
        </c:manualLayout>
      </c:layout>
      <c:barChart>
        <c:barDir val="bar"/>
        <c:grouping val="clustered"/>
        <c:varyColors val="0"/>
        <c:ser>
          <c:idx val="0"/>
          <c:order val="0"/>
          <c:tx>
            <c:strRef>
              <c:f>Arkusz1!$B$1</c:f>
              <c:strCache>
                <c:ptCount val="1"/>
                <c:pt idx="0">
                  <c:v>PRR</c:v>
                </c:pt>
              </c:strCache>
            </c:strRef>
          </c:tx>
          <c:invertIfNegative val="0"/>
          <c:dLbls>
            <c:spPr>
              <a:noFill/>
              <a:ln>
                <a:noFill/>
              </a:ln>
              <a:effectLst/>
            </c:spPr>
            <c:txPr>
              <a:bodyPr/>
              <a:lstStyle/>
              <a:p>
                <a:pPr>
                  <a:defRPr sz="1600">
                    <a:latin typeface="Arial Narrow"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Arkusz1!$A$2:$A$32</c:f>
              <c:strCache>
                <c:ptCount val="31"/>
                <c:pt idx="0">
                  <c:v>varenicline</c:v>
                </c:pt>
                <c:pt idx="1">
                  <c:v>fluoksetyna</c:v>
                </c:pt>
                <c:pt idx="2">
                  <c:v>paroksetyna</c:v>
                </c:pt>
                <c:pt idx="3">
                  <c:v>amfetaminy (ADHD)</c:v>
                </c:pt>
                <c:pt idx="4">
                  <c:v>meflokina</c:v>
                </c:pt>
                <c:pt idx="5">
                  <c:v>atomoksetyna</c:v>
                </c:pt>
                <c:pt idx="6">
                  <c:v>triazolam (Halcion)</c:v>
                </c:pt>
                <c:pt idx="7">
                  <c:v>fluwoksamina</c:v>
                </c:pt>
                <c:pt idx="8">
                  <c:v>wenlafaksyna</c:v>
                </c:pt>
                <c:pt idx="9">
                  <c:v>deswenlafaksyna</c:v>
                </c:pt>
                <c:pt idx="10">
                  <c:v>montelukast</c:v>
                </c:pt>
                <c:pt idx="11">
                  <c:v>sertralina</c:v>
                </c:pt>
                <c:pt idx="12">
                  <c:v>zolpidem</c:v>
                </c:pt>
                <c:pt idx="13">
                  <c:v>escitalopram</c:v>
                </c:pt>
                <c:pt idx="14">
                  <c:v>sodium oxybate (GHB)</c:v>
                </c:pt>
                <c:pt idx="15">
                  <c:v>citalopram</c:v>
                </c:pt>
                <c:pt idx="16">
                  <c:v>aripiprazol</c:v>
                </c:pt>
                <c:pt idx="17">
                  <c:v>oxycodone</c:v>
                </c:pt>
                <c:pt idx="18">
                  <c:v>buprpion</c:v>
                </c:pt>
                <c:pt idx="19">
                  <c:v>ziprasidon</c:v>
                </c:pt>
                <c:pt idx="20">
                  <c:v>metyfenidat</c:v>
                </c:pt>
                <c:pt idx="21">
                  <c:v>mirtazapina</c:v>
                </c:pt>
                <c:pt idx="22">
                  <c:v>gabapentyna</c:v>
                </c:pt>
                <c:pt idx="23">
                  <c:v>levetiracetam</c:v>
                </c:pt>
                <c:pt idx="24">
                  <c:v>diazepam</c:v>
                </c:pt>
                <c:pt idx="25">
                  <c:v>alprazolam</c:v>
                </c:pt>
                <c:pt idx="26">
                  <c:v>duloksetyna</c:v>
                </c:pt>
                <c:pt idx="27">
                  <c:v>klonzepam</c:v>
                </c:pt>
                <c:pt idx="28">
                  <c:v>interferon alfa</c:v>
                </c:pt>
                <c:pt idx="29">
                  <c:v>risperidon</c:v>
                </c:pt>
                <c:pt idx="30">
                  <c:v>kwetiapina</c:v>
                </c:pt>
              </c:strCache>
            </c:strRef>
          </c:cat>
          <c:val>
            <c:numRef>
              <c:f>Arkusz1!$B$2:$B$32</c:f>
              <c:numCache>
                <c:formatCode>General</c:formatCode>
                <c:ptCount val="31"/>
                <c:pt idx="0">
                  <c:v>18</c:v>
                </c:pt>
                <c:pt idx="1">
                  <c:v>10.9</c:v>
                </c:pt>
                <c:pt idx="2">
                  <c:v>10.3</c:v>
                </c:pt>
                <c:pt idx="3">
                  <c:v>9.6</c:v>
                </c:pt>
                <c:pt idx="4">
                  <c:v>9.5</c:v>
                </c:pt>
                <c:pt idx="5">
                  <c:v>9</c:v>
                </c:pt>
                <c:pt idx="6">
                  <c:v>8.7000000000000011</c:v>
                </c:pt>
                <c:pt idx="7">
                  <c:v>8.4</c:v>
                </c:pt>
                <c:pt idx="8">
                  <c:v>8.3000000000000007</c:v>
                </c:pt>
                <c:pt idx="9">
                  <c:v>7.9</c:v>
                </c:pt>
                <c:pt idx="10">
                  <c:v>7</c:v>
                </c:pt>
                <c:pt idx="11">
                  <c:v>6.7</c:v>
                </c:pt>
                <c:pt idx="12">
                  <c:v>6.7</c:v>
                </c:pt>
                <c:pt idx="13">
                  <c:v>5</c:v>
                </c:pt>
                <c:pt idx="14">
                  <c:v>4.9000000000000004</c:v>
                </c:pt>
                <c:pt idx="15">
                  <c:v>4.3</c:v>
                </c:pt>
                <c:pt idx="16">
                  <c:v>4.2</c:v>
                </c:pt>
                <c:pt idx="17">
                  <c:v>4.0999999999999996</c:v>
                </c:pt>
                <c:pt idx="18">
                  <c:v>3.9</c:v>
                </c:pt>
                <c:pt idx="19">
                  <c:v>3.8</c:v>
                </c:pt>
                <c:pt idx="20">
                  <c:v>3.6</c:v>
                </c:pt>
                <c:pt idx="21">
                  <c:v>3.4</c:v>
                </c:pt>
                <c:pt idx="22">
                  <c:v>3.3</c:v>
                </c:pt>
                <c:pt idx="23">
                  <c:v>3.3</c:v>
                </c:pt>
                <c:pt idx="24">
                  <c:v>3.1</c:v>
                </c:pt>
                <c:pt idx="25">
                  <c:v>3</c:v>
                </c:pt>
                <c:pt idx="26">
                  <c:v>2.8</c:v>
                </c:pt>
                <c:pt idx="27">
                  <c:v>2.8</c:v>
                </c:pt>
                <c:pt idx="28">
                  <c:v>2.7</c:v>
                </c:pt>
                <c:pt idx="29">
                  <c:v>2.2000000000000002</c:v>
                </c:pt>
                <c:pt idx="30">
                  <c:v>2</c:v>
                </c:pt>
              </c:numCache>
            </c:numRef>
          </c:val>
          <c:extLst>
            <c:ext xmlns:c16="http://schemas.microsoft.com/office/drawing/2014/chart" uri="{C3380CC4-5D6E-409C-BE32-E72D297353CC}">
              <c16:uniqueId val="{00000000-A428-4679-9B8D-06545C6C97B6}"/>
            </c:ext>
          </c:extLst>
        </c:ser>
        <c:dLbls>
          <c:showLegendKey val="0"/>
          <c:showVal val="0"/>
          <c:showCatName val="0"/>
          <c:showSerName val="0"/>
          <c:showPercent val="0"/>
          <c:showBubbleSize val="0"/>
        </c:dLbls>
        <c:gapWidth val="100"/>
        <c:axId val="99862400"/>
        <c:axId val="99860864"/>
      </c:barChart>
      <c:valAx>
        <c:axId val="99860864"/>
        <c:scaling>
          <c:orientation val="minMax"/>
        </c:scaling>
        <c:delete val="0"/>
        <c:axPos val="b"/>
        <c:majorGridlines/>
        <c:numFmt formatCode="General" sourceLinked="1"/>
        <c:majorTickMark val="out"/>
        <c:minorTickMark val="none"/>
        <c:tickLblPos val="nextTo"/>
        <c:txPr>
          <a:bodyPr/>
          <a:lstStyle/>
          <a:p>
            <a:pPr>
              <a:defRPr sz="1600">
                <a:latin typeface="Arial Narrow" pitchFamily="34" charset="0"/>
              </a:defRPr>
            </a:pPr>
            <a:endParaRPr lang="pl-PL"/>
          </a:p>
        </c:txPr>
        <c:crossAx val="99862400"/>
        <c:crosses val="autoZero"/>
        <c:crossBetween val="between"/>
      </c:valAx>
      <c:catAx>
        <c:axId val="99862400"/>
        <c:scaling>
          <c:orientation val="minMax"/>
        </c:scaling>
        <c:delete val="0"/>
        <c:axPos val="l"/>
        <c:numFmt formatCode="General" sourceLinked="0"/>
        <c:majorTickMark val="out"/>
        <c:minorTickMark val="none"/>
        <c:tickLblPos val="nextTo"/>
        <c:txPr>
          <a:bodyPr/>
          <a:lstStyle/>
          <a:p>
            <a:pPr>
              <a:defRPr sz="1200" baseline="0">
                <a:latin typeface="Arial Narrow" pitchFamily="34" charset="0"/>
              </a:defRPr>
            </a:pPr>
            <a:endParaRPr lang="pl-PL"/>
          </a:p>
        </c:txPr>
        <c:crossAx val="99860864"/>
        <c:crosses val="autoZero"/>
        <c:auto val="1"/>
        <c:lblAlgn val="ctr"/>
        <c:lblOffset val="100"/>
        <c:noMultiLvlLbl val="0"/>
      </c:catAx>
    </c:plotArea>
    <c:plotVisOnly val="1"/>
    <c:dispBlanksAs val="gap"/>
    <c:showDLblsOverMax val="0"/>
  </c:chart>
  <c:txPr>
    <a:bodyPr/>
    <a:lstStyle/>
    <a:p>
      <a:pPr>
        <a:defRPr sz="1800"/>
      </a:pPr>
      <a:endParaRPr lang="pl-PL"/>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12700">
          <a:solidFill>
            <a:srgbClr val="000000"/>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5.5242390078917701E-2"/>
          <c:y val="4.6255506607929472E-2"/>
          <c:w val="0.76324689966178172"/>
          <c:h val="0.8237885462555069"/>
        </c:manualLayout>
      </c:layout>
      <c:bar3DChart>
        <c:barDir val="col"/>
        <c:grouping val="clustered"/>
        <c:varyColors val="0"/>
        <c:ser>
          <c:idx val="0"/>
          <c:order val="0"/>
          <c:tx>
            <c:strRef>
              <c:f>Sheet1!$A$2</c:f>
              <c:strCache>
                <c:ptCount val="1"/>
                <c:pt idx="0">
                  <c:v>nieleczeni </c:v>
                </c:pt>
              </c:strCache>
            </c:strRef>
          </c:tx>
          <c:spPr>
            <a:solidFill>
              <a:schemeClr val="accent1"/>
            </a:solidFill>
            <a:ln w="12686">
              <a:solidFill>
                <a:schemeClr val="tx1"/>
              </a:solidFill>
              <a:prstDash val="solid"/>
            </a:ln>
            <a:effectLst>
              <a:outerShdw dist="35921" dir="2700000" algn="br">
                <a:srgbClr val="000000"/>
              </a:outerShdw>
            </a:effectLst>
          </c:spPr>
          <c:invertIfNegative val="0"/>
          <c:cat>
            <c:strRef>
              <c:f>Sheet1!$B$1:$E$1</c:f>
              <c:strCache>
                <c:ptCount val="4"/>
                <c:pt idx="0">
                  <c:v>samobójstwo</c:v>
                </c:pt>
                <c:pt idx="1">
                  <c:v>CNS</c:v>
                </c:pt>
                <c:pt idx="2">
                  <c:v>Ca</c:v>
                </c:pt>
                <c:pt idx="3">
                  <c:v>razem</c:v>
                </c:pt>
              </c:strCache>
            </c:strRef>
          </c:cat>
          <c:val>
            <c:numRef>
              <c:f>Sheet1!$B$2:$E$2</c:f>
              <c:numCache>
                <c:formatCode>#,#00%</c:formatCode>
                <c:ptCount val="4"/>
                <c:pt idx="0">
                  <c:v>0.29200000000000009</c:v>
                </c:pt>
                <c:pt idx="1">
                  <c:v>0.22</c:v>
                </c:pt>
                <c:pt idx="2">
                  <c:v>1.4E-2</c:v>
                </c:pt>
                <c:pt idx="3">
                  <c:v>2.1999999999999999E-2</c:v>
                </c:pt>
              </c:numCache>
            </c:numRef>
          </c:val>
          <c:extLst>
            <c:ext xmlns:c16="http://schemas.microsoft.com/office/drawing/2014/chart" uri="{C3380CC4-5D6E-409C-BE32-E72D297353CC}">
              <c16:uniqueId val="{00000000-006A-4C64-95E7-F34652A6F10D}"/>
            </c:ext>
          </c:extLst>
        </c:ser>
        <c:ser>
          <c:idx val="1"/>
          <c:order val="1"/>
          <c:tx>
            <c:strRef>
              <c:f>Sheet1!$A$3</c:f>
              <c:strCache>
                <c:ptCount val="1"/>
                <c:pt idx="0">
                  <c:v>leczeni</c:v>
                </c:pt>
              </c:strCache>
            </c:strRef>
          </c:tx>
          <c:spPr>
            <a:solidFill>
              <a:schemeClr val="accent2"/>
            </a:solidFill>
            <a:ln w="12686">
              <a:solidFill>
                <a:schemeClr val="tx1"/>
              </a:solidFill>
              <a:prstDash val="solid"/>
            </a:ln>
            <a:effectLst>
              <a:outerShdw dist="35921" dir="2700000" algn="br">
                <a:srgbClr val="000000"/>
              </a:outerShdw>
            </a:effectLst>
          </c:spPr>
          <c:invertIfNegative val="0"/>
          <c:cat>
            <c:strRef>
              <c:f>Sheet1!$B$1:$E$1</c:f>
              <c:strCache>
                <c:ptCount val="4"/>
                <c:pt idx="0">
                  <c:v>samobójstwo</c:v>
                </c:pt>
                <c:pt idx="1">
                  <c:v>CNS</c:v>
                </c:pt>
                <c:pt idx="2">
                  <c:v>Ca</c:v>
                </c:pt>
                <c:pt idx="3">
                  <c:v>razem</c:v>
                </c:pt>
              </c:strCache>
            </c:strRef>
          </c:cat>
          <c:val>
            <c:numRef>
              <c:f>Sheet1!$B$3:$E$3</c:f>
              <c:numCache>
                <c:formatCode>#,#00%</c:formatCode>
                <c:ptCount val="4"/>
                <c:pt idx="0">
                  <c:v>6.4000000000000029E-2</c:v>
                </c:pt>
                <c:pt idx="1">
                  <c:v>1.7000000000000001E-2</c:v>
                </c:pt>
                <c:pt idx="2">
                  <c:v>6.0000000000000019E-3</c:v>
                </c:pt>
                <c:pt idx="3">
                  <c:v>1.2999999999999998E-2</c:v>
                </c:pt>
              </c:numCache>
            </c:numRef>
          </c:val>
          <c:extLst>
            <c:ext xmlns:c16="http://schemas.microsoft.com/office/drawing/2014/chart" uri="{C3380CC4-5D6E-409C-BE32-E72D297353CC}">
              <c16:uniqueId val="{00000001-006A-4C64-95E7-F34652A6F10D}"/>
            </c:ext>
          </c:extLst>
        </c:ser>
        <c:ser>
          <c:idx val="2"/>
          <c:order val="2"/>
          <c:tx>
            <c:strRef>
              <c:f>Sheet1!$A$4</c:f>
              <c:strCache>
                <c:ptCount val="1"/>
              </c:strCache>
            </c:strRef>
          </c:tx>
          <c:spPr>
            <a:solidFill>
              <a:schemeClr val="hlink"/>
            </a:solidFill>
            <a:ln w="12686">
              <a:solidFill>
                <a:schemeClr val="tx1"/>
              </a:solidFill>
              <a:prstDash val="solid"/>
            </a:ln>
            <a:effectLst>
              <a:outerShdw dist="35921" dir="2700000" algn="br">
                <a:srgbClr val="000000"/>
              </a:outerShdw>
            </a:effectLst>
          </c:spPr>
          <c:invertIfNegative val="0"/>
          <c:cat>
            <c:strRef>
              <c:f>Sheet1!$B$1:$E$1</c:f>
              <c:strCache>
                <c:ptCount val="4"/>
                <c:pt idx="0">
                  <c:v>samobójstwo</c:v>
                </c:pt>
                <c:pt idx="1">
                  <c:v>CNS</c:v>
                </c:pt>
                <c:pt idx="2">
                  <c:v>Ca</c:v>
                </c:pt>
                <c:pt idx="3">
                  <c:v>razem</c:v>
                </c:pt>
              </c:strCache>
            </c:strRef>
          </c:cat>
          <c:val>
            <c:numRef>
              <c:f>Sheet1!$B$4:$E$4</c:f>
              <c:numCache>
                <c:formatCode>General</c:formatCode>
                <c:ptCount val="4"/>
              </c:numCache>
            </c:numRef>
          </c:val>
          <c:extLst>
            <c:ext xmlns:c16="http://schemas.microsoft.com/office/drawing/2014/chart" uri="{C3380CC4-5D6E-409C-BE32-E72D297353CC}">
              <c16:uniqueId val="{00000002-006A-4C64-95E7-F34652A6F10D}"/>
            </c:ext>
          </c:extLst>
        </c:ser>
        <c:dLbls>
          <c:showLegendKey val="0"/>
          <c:showVal val="0"/>
          <c:showCatName val="0"/>
          <c:showSerName val="0"/>
          <c:showPercent val="0"/>
          <c:showBubbleSize val="0"/>
        </c:dLbls>
        <c:gapWidth val="150"/>
        <c:gapDepth val="0"/>
        <c:shape val="box"/>
        <c:axId val="100492416"/>
        <c:axId val="100493952"/>
        <c:axId val="0"/>
      </c:bar3DChart>
      <c:catAx>
        <c:axId val="100492416"/>
        <c:scaling>
          <c:orientation val="minMax"/>
        </c:scaling>
        <c:delete val="0"/>
        <c:axPos val="b"/>
        <c:numFmt formatCode="General" sourceLinked="1"/>
        <c:majorTickMark val="out"/>
        <c:minorTickMark val="none"/>
        <c:tickLblPos val="low"/>
        <c:spPr>
          <a:ln w="3172">
            <a:solidFill>
              <a:schemeClr val="tx1"/>
            </a:solidFill>
            <a:prstDash val="solid"/>
          </a:ln>
        </c:spPr>
        <c:txPr>
          <a:bodyPr rot="0" vert="horz"/>
          <a:lstStyle/>
          <a:p>
            <a:pPr>
              <a:defRPr sz="1798" b="1" i="0" u="none" strike="noStrike" baseline="0">
                <a:solidFill>
                  <a:schemeClr val="tx1"/>
                </a:solidFill>
                <a:latin typeface="Arial"/>
                <a:ea typeface="Arial"/>
                <a:cs typeface="Arial"/>
              </a:defRPr>
            </a:pPr>
            <a:endParaRPr lang="pl-PL"/>
          </a:p>
        </c:txPr>
        <c:crossAx val="100493952"/>
        <c:crosses val="autoZero"/>
        <c:auto val="1"/>
        <c:lblAlgn val="ctr"/>
        <c:lblOffset val="100"/>
        <c:tickLblSkip val="1"/>
        <c:tickMarkSkip val="1"/>
        <c:noMultiLvlLbl val="0"/>
      </c:catAx>
      <c:valAx>
        <c:axId val="100493952"/>
        <c:scaling>
          <c:orientation val="minMax"/>
        </c:scaling>
        <c:delete val="0"/>
        <c:axPos val="l"/>
        <c:majorGridlines>
          <c:spPr>
            <a:ln w="12686">
              <a:solidFill>
                <a:srgbClr val="000000"/>
              </a:solidFill>
              <a:prstDash val="solid"/>
            </a:ln>
          </c:spPr>
        </c:majorGridlines>
        <c:numFmt formatCode="#,#00%" sourceLinked="1"/>
        <c:majorTickMark val="out"/>
        <c:minorTickMark val="none"/>
        <c:tickLblPos val="nextTo"/>
        <c:spPr>
          <a:ln w="3172">
            <a:solidFill>
              <a:schemeClr val="tx1"/>
            </a:solidFill>
            <a:prstDash val="solid"/>
          </a:ln>
        </c:spPr>
        <c:txPr>
          <a:bodyPr rot="0" vert="horz"/>
          <a:lstStyle/>
          <a:p>
            <a:pPr>
              <a:defRPr sz="1798" b="1" i="0" u="none" strike="noStrike" baseline="0">
                <a:solidFill>
                  <a:schemeClr val="tx1"/>
                </a:solidFill>
                <a:latin typeface="Arial"/>
                <a:ea typeface="Arial"/>
                <a:cs typeface="Arial"/>
              </a:defRPr>
            </a:pPr>
            <a:endParaRPr lang="pl-PL"/>
          </a:p>
        </c:txPr>
        <c:crossAx val="100492416"/>
        <c:crosses val="autoZero"/>
        <c:crossBetween val="between"/>
      </c:valAx>
      <c:spPr>
        <a:noFill/>
        <a:ln w="25372">
          <a:noFill/>
        </a:ln>
      </c:spPr>
    </c:plotArea>
    <c:legend>
      <c:legendPos val="r"/>
      <c:legendEntry>
        <c:idx val="2"/>
        <c:delete val="1"/>
      </c:legendEntry>
      <c:layout>
        <c:manualLayout>
          <c:xMode val="edge"/>
          <c:yMode val="edge"/>
          <c:x val="0.83089064261555845"/>
          <c:y val="0.38325991189427333"/>
          <c:w val="0.1657271702367531"/>
          <c:h val="0.23348017621145375"/>
        </c:manualLayout>
      </c:layout>
      <c:overlay val="0"/>
      <c:spPr>
        <a:noFill/>
        <a:ln w="25372">
          <a:noFill/>
        </a:ln>
      </c:spPr>
      <c:txPr>
        <a:bodyPr/>
        <a:lstStyle/>
        <a:p>
          <a:pPr>
            <a:defRPr sz="1653" b="1" i="0" u="none" strike="noStrike" baseline="0">
              <a:solidFill>
                <a:schemeClr val="tx1"/>
              </a:solidFill>
              <a:latin typeface="Arial"/>
              <a:ea typeface="Arial"/>
              <a:cs typeface="Arial"/>
            </a:defRPr>
          </a:pPr>
          <a:endParaRPr lang="pl-PL"/>
        </a:p>
      </c:txPr>
    </c:legend>
    <c:plotVisOnly val="1"/>
    <c:dispBlanksAs val="gap"/>
    <c:showDLblsOverMax val="0"/>
  </c:chart>
  <c:spPr>
    <a:noFill/>
    <a:ln>
      <a:noFill/>
    </a:ln>
  </c:spPr>
  <c:txPr>
    <a:bodyPr/>
    <a:lstStyle/>
    <a:p>
      <a:pPr>
        <a:defRPr sz="1798" b="1" i="0" u="none" strike="noStrike" baseline="0">
          <a:solidFill>
            <a:schemeClr val="tx1"/>
          </a:solidFill>
          <a:latin typeface="Arial"/>
          <a:ea typeface="Arial"/>
          <a:cs typeface="Arial"/>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Arkusz1!$B$1</c:f>
              <c:strCache>
                <c:ptCount val="1"/>
                <c:pt idx="0">
                  <c:v>LPD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remisja</c:v>
                </c:pt>
              </c:strCache>
            </c:strRef>
          </c:cat>
          <c:val>
            <c:numRef>
              <c:f>Arkusz1!$B$2</c:f>
              <c:numCache>
                <c:formatCode>0%</c:formatCode>
                <c:ptCount val="1"/>
                <c:pt idx="0">
                  <c:v>0.23</c:v>
                </c:pt>
              </c:numCache>
            </c:numRef>
          </c:val>
          <c:extLst>
            <c:ext xmlns:c16="http://schemas.microsoft.com/office/drawing/2014/chart" uri="{C3380CC4-5D6E-409C-BE32-E72D297353CC}">
              <c16:uniqueId val="{00000000-4C5F-4573-964B-71DF8CC1E060}"/>
            </c:ext>
          </c:extLst>
        </c:ser>
        <c:ser>
          <c:idx val="1"/>
          <c:order val="1"/>
          <c:tx>
            <c:strRef>
              <c:f>Arkusz1!$C$1</c:f>
              <c:strCache>
                <c:ptCount val="1"/>
                <c:pt idx="0">
                  <c:v>Placebo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remisja</c:v>
                </c:pt>
              </c:strCache>
            </c:strRef>
          </c:cat>
          <c:val>
            <c:numRef>
              <c:f>Arkusz1!$C$2</c:f>
              <c:numCache>
                <c:formatCode>0%</c:formatCode>
                <c:ptCount val="1"/>
                <c:pt idx="0">
                  <c:v>0.25</c:v>
                </c:pt>
              </c:numCache>
            </c:numRef>
          </c:val>
          <c:extLst>
            <c:ext xmlns:c16="http://schemas.microsoft.com/office/drawing/2014/chart" uri="{C3380CC4-5D6E-409C-BE32-E72D297353CC}">
              <c16:uniqueId val="{00000001-4C5F-4573-964B-71DF8CC1E060}"/>
            </c:ext>
          </c:extLst>
        </c:ser>
        <c:dLbls>
          <c:showLegendKey val="0"/>
          <c:showVal val="0"/>
          <c:showCatName val="0"/>
          <c:showSerName val="0"/>
          <c:showPercent val="0"/>
          <c:showBubbleSize val="0"/>
        </c:dLbls>
        <c:gapWidth val="150"/>
        <c:axId val="101966592"/>
        <c:axId val="101968128"/>
      </c:barChart>
      <c:catAx>
        <c:axId val="101966592"/>
        <c:scaling>
          <c:orientation val="minMax"/>
        </c:scaling>
        <c:delete val="0"/>
        <c:axPos val="b"/>
        <c:numFmt formatCode="General" sourceLinked="0"/>
        <c:majorTickMark val="out"/>
        <c:minorTickMark val="none"/>
        <c:tickLblPos val="nextTo"/>
        <c:crossAx val="101968128"/>
        <c:crosses val="autoZero"/>
        <c:auto val="1"/>
        <c:lblAlgn val="ctr"/>
        <c:lblOffset val="100"/>
        <c:noMultiLvlLbl val="0"/>
      </c:catAx>
      <c:valAx>
        <c:axId val="101968128"/>
        <c:scaling>
          <c:orientation val="minMax"/>
          <c:max val="1"/>
          <c:min val="0"/>
        </c:scaling>
        <c:delete val="0"/>
        <c:axPos val="l"/>
        <c:majorGridlines/>
        <c:numFmt formatCode="0%" sourceLinked="1"/>
        <c:majorTickMark val="out"/>
        <c:minorTickMark val="none"/>
        <c:tickLblPos val="nextTo"/>
        <c:crossAx val="101966592"/>
        <c:crosses val="autoZero"/>
        <c:crossBetween val="between"/>
      </c:valAx>
    </c:plotArea>
    <c:legend>
      <c:legendPos val="r"/>
      <c:overlay val="0"/>
    </c:legend>
    <c:plotVisOnly val="1"/>
    <c:dispBlanksAs val="gap"/>
    <c:showDLblsOverMax val="0"/>
  </c:chart>
  <c:txPr>
    <a:bodyPr/>
    <a:lstStyle/>
    <a:p>
      <a:pPr>
        <a:defRPr sz="1800"/>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Arkusz1!$A$2:$A$9</c:f>
              <c:strCache>
                <c:ptCount val="8"/>
                <c:pt idx="0">
                  <c:v>Inne MONO lub POLIT</c:v>
                </c:pt>
                <c:pt idx="1">
                  <c:v>Antydepesant/Politerapia</c:v>
                </c:pt>
                <c:pt idx="2">
                  <c:v>Stablizator/Politerapia</c:v>
                </c:pt>
                <c:pt idx="3">
                  <c:v>Lit/Politerapia</c:v>
                </c:pt>
                <c:pt idx="4">
                  <c:v>Neuroleptyk/Politerapia</c:v>
                </c:pt>
                <c:pt idx="5">
                  <c:v>Stabilizator/Monoterapia</c:v>
                </c:pt>
                <c:pt idx="6">
                  <c:v>Lit/Monoterapia</c:v>
                </c:pt>
                <c:pt idx="7">
                  <c:v>Neuroleptyk/Monoterapia</c:v>
                </c:pt>
              </c:strCache>
            </c:strRef>
          </c:cat>
          <c:val>
            <c:numRef>
              <c:f>Arkusz1!$B$2:$B$9</c:f>
              <c:numCache>
                <c:formatCode>General</c:formatCode>
                <c:ptCount val="8"/>
                <c:pt idx="0">
                  <c:v>0.7000000000000004</c:v>
                </c:pt>
                <c:pt idx="1">
                  <c:v>0.60000000000000042</c:v>
                </c:pt>
                <c:pt idx="2">
                  <c:v>29.3</c:v>
                </c:pt>
                <c:pt idx="3" formatCode="#,#00">
                  <c:v>10.4</c:v>
                </c:pt>
                <c:pt idx="4">
                  <c:v>41.7</c:v>
                </c:pt>
                <c:pt idx="5">
                  <c:v>3.9</c:v>
                </c:pt>
                <c:pt idx="6">
                  <c:v>3.5</c:v>
                </c:pt>
                <c:pt idx="7">
                  <c:v>10</c:v>
                </c:pt>
              </c:numCache>
            </c:numRef>
          </c:val>
          <c:extLst>
            <c:ext xmlns:c16="http://schemas.microsoft.com/office/drawing/2014/chart" uri="{C3380CC4-5D6E-409C-BE32-E72D297353CC}">
              <c16:uniqueId val="{00000000-7891-427A-818B-0309D20DC7C1}"/>
            </c:ext>
          </c:extLst>
        </c:ser>
        <c:dLbls>
          <c:showLegendKey val="0"/>
          <c:showVal val="0"/>
          <c:showCatName val="0"/>
          <c:showSerName val="0"/>
          <c:showPercent val="0"/>
          <c:showBubbleSize val="0"/>
        </c:dLbls>
        <c:gapWidth val="150"/>
        <c:axId val="105288832"/>
        <c:axId val="105290368"/>
      </c:barChart>
      <c:catAx>
        <c:axId val="105288832"/>
        <c:scaling>
          <c:orientation val="minMax"/>
        </c:scaling>
        <c:delete val="0"/>
        <c:axPos val="l"/>
        <c:numFmt formatCode="General" sourceLinked="0"/>
        <c:majorTickMark val="out"/>
        <c:minorTickMark val="none"/>
        <c:tickLblPos val="nextTo"/>
        <c:crossAx val="105290368"/>
        <c:crosses val="autoZero"/>
        <c:auto val="1"/>
        <c:lblAlgn val="ctr"/>
        <c:lblOffset val="100"/>
        <c:noMultiLvlLbl val="0"/>
      </c:catAx>
      <c:valAx>
        <c:axId val="105290368"/>
        <c:scaling>
          <c:orientation val="minMax"/>
        </c:scaling>
        <c:delete val="0"/>
        <c:axPos val="b"/>
        <c:majorGridlines/>
        <c:numFmt formatCode="General" sourceLinked="1"/>
        <c:majorTickMark val="out"/>
        <c:minorTickMark val="none"/>
        <c:tickLblPos val="nextTo"/>
        <c:crossAx val="105288832"/>
        <c:crosses val="autoZero"/>
        <c:crossBetween val="between"/>
      </c:valAx>
    </c:plotArea>
    <c:plotVisOnly val="1"/>
    <c:dispBlanksAs val="gap"/>
    <c:showDLblsOverMax val="0"/>
  </c:chart>
  <c:txPr>
    <a:bodyPr/>
    <a:lstStyle/>
    <a:p>
      <a:pPr>
        <a:defRPr sz="1800"/>
      </a:pPr>
      <a:endParaRPr lang="pl-P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6C827-9AD5-4C6C-9B93-29AF01613064}" type="doc">
      <dgm:prSet loTypeId="urn:microsoft.com/office/officeart/2005/8/layout/radial1" loCatId="relationship" qsTypeId="urn:microsoft.com/office/officeart/2005/8/quickstyle/3d9" qsCatId="3D" csTypeId="urn:microsoft.com/office/officeart/2005/8/colors/accent1_2" csCatId="accent1" phldr="1"/>
      <dgm:spPr/>
      <dgm:t>
        <a:bodyPr/>
        <a:lstStyle/>
        <a:p>
          <a:endParaRPr lang="pl-PL"/>
        </a:p>
      </dgm:t>
    </dgm:pt>
    <dgm:pt modelId="{9E3F430C-8268-4940-98FC-DE50D232289E}">
      <dgm:prSet phldrT="[Tekst]" custT="1"/>
      <dgm:spPr/>
      <dgm:t>
        <a:bodyPr/>
        <a:lstStyle/>
        <a:p>
          <a:r>
            <a:rPr lang="pl-PL" sz="3200" dirty="0">
              <a:latin typeface="Arial Narrow" pitchFamily="34" charset="0"/>
            </a:rPr>
            <a:t>Czym leczyć pacjenta dwubiegu-nowego?</a:t>
          </a:r>
        </a:p>
      </dgm:t>
    </dgm:pt>
    <dgm:pt modelId="{CE8BE969-4B48-41A2-85C5-9D05376D30A1}" type="parTrans" cxnId="{88EE9274-C2F4-49CF-898F-AB653508C091}">
      <dgm:prSet/>
      <dgm:spPr/>
      <dgm:t>
        <a:bodyPr/>
        <a:lstStyle/>
        <a:p>
          <a:endParaRPr lang="pl-PL"/>
        </a:p>
      </dgm:t>
    </dgm:pt>
    <dgm:pt modelId="{84CEFFCE-576A-437B-8781-FC0B3EC19826}" type="sibTrans" cxnId="{88EE9274-C2F4-49CF-898F-AB653508C091}">
      <dgm:prSet/>
      <dgm:spPr/>
      <dgm:t>
        <a:bodyPr/>
        <a:lstStyle/>
        <a:p>
          <a:endParaRPr lang="pl-PL"/>
        </a:p>
      </dgm:t>
    </dgm:pt>
    <dgm:pt modelId="{BEC8C204-F5C8-4BFB-9621-C074E9387E3A}">
      <dgm:prSet phldrT="[Tekst]" custT="1"/>
      <dgm:spPr/>
      <dgm:t>
        <a:bodyPr/>
        <a:lstStyle/>
        <a:p>
          <a:r>
            <a:rPr lang="pl-PL" sz="6600" dirty="0"/>
            <a:t>Lit</a:t>
          </a:r>
        </a:p>
      </dgm:t>
    </dgm:pt>
    <dgm:pt modelId="{1084CE06-3B27-4CC5-9DF0-8756FA2BC2F9}" type="parTrans" cxnId="{30109179-9827-4105-B9A7-86305EEF139C}">
      <dgm:prSet/>
      <dgm:spPr/>
      <dgm:t>
        <a:bodyPr/>
        <a:lstStyle/>
        <a:p>
          <a:endParaRPr lang="pl-PL"/>
        </a:p>
      </dgm:t>
    </dgm:pt>
    <dgm:pt modelId="{F617B613-B4B5-4763-885D-DF742997C994}" type="sibTrans" cxnId="{30109179-9827-4105-B9A7-86305EEF139C}">
      <dgm:prSet/>
      <dgm:spPr/>
      <dgm:t>
        <a:bodyPr/>
        <a:lstStyle/>
        <a:p>
          <a:endParaRPr lang="pl-PL"/>
        </a:p>
      </dgm:t>
    </dgm:pt>
    <dgm:pt modelId="{5BDD303D-AD97-4ACF-82C4-B5DF55631D5D}">
      <dgm:prSet phldrT="[Tekst]" custT="1"/>
      <dgm:spPr>
        <a:solidFill>
          <a:srgbClr val="FF0000"/>
        </a:solidFill>
      </dgm:spPr>
      <dgm:t>
        <a:bodyPr/>
        <a:lstStyle/>
        <a:p>
          <a:r>
            <a:rPr lang="pl-PL" sz="3600" dirty="0">
              <a:latin typeface="Arial Narrow" pitchFamily="34" charset="0"/>
            </a:rPr>
            <a:t>Neuro- </a:t>
          </a:r>
          <a:r>
            <a:rPr lang="pl-PL" sz="3600" dirty="0" err="1">
              <a:latin typeface="Arial Narrow" pitchFamily="34" charset="0"/>
            </a:rPr>
            <a:t>leptyki</a:t>
          </a:r>
          <a:r>
            <a:rPr lang="pl-PL" sz="3600" dirty="0">
              <a:latin typeface="Arial Narrow" pitchFamily="34" charset="0"/>
            </a:rPr>
            <a:t> atypowe</a:t>
          </a:r>
        </a:p>
      </dgm:t>
    </dgm:pt>
    <dgm:pt modelId="{36CD14E8-D08B-4F82-8D19-77F85A3734F0}" type="parTrans" cxnId="{23228284-F089-4D2A-9F80-E93EECD2D591}">
      <dgm:prSet/>
      <dgm:spPr/>
      <dgm:t>
        <a:bodyPr/>
        <a:lstStyle/>
        <a:p>
          <a:endParaRPr lang="pl-PL"/>
        </a:p>
      </dgm:t>
    </dgm:pt>
    <dgm:pt modelId="{DCE2CC21-71F1-4124-AC81-C724E524C05F}" type="sibTrans" cxnId="{23228284-F089-4D2A-9F80-E93EECD2D591}">
      <dgm:prSet/>
      <dgm:spPr/>
      <dgm:t>
        <a:bodyPr/>
        <a:lstStyle/>
        <a:p>
          <a:endParaRPr lang="pl-PL"/>
        </a:p>
      </dgm:t>
    </dgm:pt>
    <dgm:pt modelId="{F9FD363E-3FB3-4299-A87E-0B4872F9EA67}">
      <dgm:prSet phldrT="[Tekst]"/>
      <dgm:spPr/>
      <dgm:t>
        <a:bodyPr/>
        <a:lstStyle/>
        <a:p>
          <a:r>
            <a:rPr lang="pl-PL" dirty="0"/>
            <a:t>Inne pomysły (ELD)</a:t>
          </a:r>
        </a:p>
      </dgm:t>
    </dgm:pt>
    <dgm:pt modelId="{639667BE-A5E7-4807-AD91-68F29DAF7660}" type="parTrans" cxnId="{821C2DB1-BF59-46D3-B9F1-1377C1FADE56}">
      <dgm:prSet/>
      <dgm:spPr/>
      <dgm:t>
        <a:bodyPr/>
        <a:lstStyle/>
        <a:p>
          <a:endParaRPr lang="pl-PL"/>
        </a:p>
      </dgm:t>
    </dgm:pt>
    <dgm:pt modelId="{4EDB5570-CC40-4D77-A14D-48E0208A6590}" type="sibTrans" cxnId="{821C2DB1-BF59-46D3-B9F1-1377C1FADE56}">
      <dgm:prSet/>
      <dgm:spPr/>
      <dgm:t>
        <a:bodyPr/>
        <a:lstStyle/>
        <a:p>
          <a:endParaRPr lang="pl-PL"/>
        </a:p>
      </dgm:t>
    </dgm:pt>
    <dgm:pt modelId="{E59BEED7-3C6C-4FBB-9B87-F5B3DC065113}">
      <dgm:prSet phldrT="[Tekst]" custT="1"/>
      <dgm:spPr>
        <a:solidFill>
          <a:srgbClr val="00B0F0"/>
        </a:solidFill>
      </dgm:spPr>
      <dgm:t>
        <a:bodyPr/>
        <a:lstStyle/>
        <a:p>
          <a:r>
            <a:rPr lang="pl-PL" sz="3200" dirty="0">
              <a:latin typeface="Arial Narrow" pitchFamily="34" charset="0"/>
            </a:rPr>
            <a:t>Leki </a:t>
          </a:r>
          <a:r>
            <a:rPr lang="pl-PL" sz="3200">
              <a:latin typeface="Arial Narrow" pitchFamily="34" charset="0"/>
            </a:rPr>
            <a:t>przeciwpa-daczkowe</a:t>
          </a:r>
          <a:endParaRPr lang="pl-PL" sz="3200" dirty="0">
            <a:latin typeface="Arial Narrow" pitchFamily="34" charset="0"/>
          </a:endParaRPr>
        </a:p>
      </dgm:t>
    </dgm:pt>
    <dgm:pt modelId="{4FB67705-575A-4EE9-BE10-F23AA7F182A2}" type="parTrans" cxnId="{0AC08901-E8AB-4CC4-8FD7-ECDFCCC8BA69}">
      <dgm:prSet/>
      <dgm:spPr/>
      <dgm:t>
        <a:bodyPr/>
        <a:lstStyle/>
        <a:p>
          <a:endParaRPr lang="pl-PL"/>
        </a:p>
      </dgm:t>
    </dgm:pt>
    <dgm:pt modelId="{179C4B92-1702-492D-A30F-22017669F389}" type="sibTrans" cxnId="{0AC08901-E8AB-4CC4-8FD7-ECDFCCC8BA69}">
      <dgm:prSet/>
      <dgm:spPr/>
      <dgm:t>
        <a:bodyPr/>
        <a:lstStyle/>
        <a:p>
          <a:endParaRPr lang="pl-PL"/>
        </a:p>
      </dgm:t>
    </dgm:pt>
    <dgm:pt modelId="{702AC8D3-4204-4409-BABF-CA873A371F1D}" type="pres">
      <dgm:prSet presAssocID="{0EC6C827-9AD5-4C6C-9B93-29AF01613064}" presName="cycle" presStyleCnt="0">
        <dgm:presLayoutVars>
          <dgm:chMax val="1"/>
          <dgm:dir/>
          <dgm:animLvl val="ctr"/>
          <dgm:resizeHandles val="exact"/>
        </dgm:presLayoutVars>
      </dgm:prSet>
      <dgm:spPr/>
    </dgm:pt>
    <dgm:pt modelId="{14592748-0CBB-4FDD-B034-9154C1DD61D3}" type="pres">
      <dgm:prSet presAssocID="{9E3F430C-8268-4940-98FC-DE50D232289E}" presName="centerShape" presStyleLbl="node0" presStyleIdx="0" presStyleCnt="1"/>
      <dgm:spPr/>
    </dgm:pt>
    <dgm:pt modelId="{D649D0DA-9ED3-4636-9BEE-3E46BFAF1C6B}" type="pres">
      <dgm:prSet presAssocID="{1084CE06-3B27-4CC5-9DF0-8756FA2BC2F9}" presName="Name9" presStyleLbl="parChTrans1D2" presStyleIdx="0" presStyleCnt="4"/>
      <dgm:spPr/>
    </dgm:pt>
    <dgm:pt modelId="{102E2C34-086E-4DE3-9C5B-8D777D87E52E}" type="pres">
      <dgm:prSet presAssocID="{1084CE06-3B27-4CC5-9DF0-8756FA2BC2F9}" presName="connTx" presStyleLbl="parChTrans1D2" presStyleIdx="0" presStyleCnt="4"/>
      <dgm:spPr/>
    </dgm:pt>
    <dgm:pt modelId="{0BD06A6D-56EC-4B25-B2BE-DDFD07E78A77}" type="pres">
      <dgm:prSet presAssocID="{BEC8C204-F5C8-4BFB-9621-C074E9387E3A}" presName="node" presStyleLbl="node1" presStyleIdx="0" presStyleCnt="4">
        <dgm:presLayoutVars>
          <dgm:bulletEnabled val="1"/>
        </dgm:presLayoutVars>
      </dgm:prSet>
      <dgm:spPr/>
    </dgm:pt>
    <dgm:pt modelId="{4EFFA708-E482-462C-83B7-56A549973D05}" type="pres">
      <dgm:prSet presAssocID="{36CD14E8-D08B-4F82-8D19-77F85A3734F0}" presName="Name9" presStyleLbl="parChTrans1D2" presStyleIdx="1" presStyleCnt="4"/>
      <dgm:spPr/>
    </dgm:pt>
    <dgm:pt modelId="{1736B912-D72C-44E7-AA10-3C3D01AD7807}" type="pres">
      <dgm:prSet presAssocID="{36CD14E8-D08B-4F82-8D19-77F85A3734F0}" presName="connTx" presStyleLbl="parChTrans1D2" presStyleIdx="1" presStyleCnt="4"/>
      <dgm:spPr/>
    </dgm:pt>
    <dgm:pt modelId="{D27D667D-11F0-4AE1-A369-8364BF2723A1}" type="pres">
      <dgm:prSet presAssocID="{5BDD303D-AD97-4ACF-82C4-B5DF55631D5D}" presName="node" presStyleLbl="node1" presStyleIdx="1" presStyleCnt="4">
        <dgm:presLayoutVars>
          <dgm:bulletEnabled val="1"/>
        </dgm:presLayoutVars>
      </dgm:prSet>
      <dgm:spPr/>
    </dgm:pt>
    <dgm:pt modelId="{4BF004E1-6470-4BCE-8FF3-7ED3F3AE9C70}" type="pres">
      <dgm:prSet presAssocID="{639667BE-A5E7-4807-AD91-68F29DAF7660}" presName="Name9" presStyleLbl="parChTrans1D2" presStyleIdx="2" presStyleCnt="4"/>
      <dgm:spPr/>
    </dgm:pt>
    <dgm:pt modelId="{4F5DC57A-965E-4C96-8432-B8083AD1D977}" type="pres">
      <dgm:prSet presAssocID="{639667BE-A5E7-4807-AD91-68F29DAF7660}" presName="connTx" presStyleLbl="parChTrans1D2" presStyleIdx="2" presStyleCnt="4"/>
      <dgm:spPr/>
    </dgm:pt>
    <dgm:pt modelId="{A62908C0-DD61-4401-ABF7-9F56A078E798}" type="pres">
      <dgm:prSet presAssocID="{F9FD363E-3FB3-4299-A87E-0B4872F9EA67}" presName="node" presStyleLbl="node1" presStyleIdx="2" presStyleCnt="4">
        <dgm:presLayoutVars>
          <dgm:bulletEnabled val="1"/>
        </dgm:presLayoutVars>
      </dgm:prSet>
      <dgm:spPr/>
    </dgm:pt>
    <dgm:pt modelId="{570A4301-19DA-4D4F-B101-C8E8DCE89447}" type="pres">
      <dgm:prSet presAssocID="{4FB67705-575A-4EE9-BE10-F23AA7F182A2}" presName="Name9" presStyleLbl="parChTrans1D2" presStyleIdx="3" presStyleCnt="4"/>
      <dgm:spPr/>
    </dgm:pt>
    <dgm:pt modelId="{13E8994D-242D-401D-9F00-D76ED061407D}" type="pres">
      <dgm:prSet presAssocID="{4FB67705-575A-4EE9-BE10-F23AA7F182A2}" presName="connTx" presStyleLbl="parChTrans1D2" presStyleIdx="3" presStyleCnt="4"/>
      <dgm:spPr/>
    </dgm:pt>
    <dgm:pt modelId="{5F211F9E-96FA-46DB-A384-6E854CA190BF}" type="pres">
      <dgm:prSet presAssocID="{E59BEED7-3C6C-4FBB-9B87-F5B3DC065113}" presName="node" presStyleLbl="node1" presStyleIdx="3" presStyleCnt="4">
        <dgm:presLayoutVars>
          <dgm:bulletEnabled val="1"/>
        </dgm:presLayoutVars>
      </dgm:prSet>
      <dgm:spPr/>
    </dgm:pt>
  </dgm:ptLst>
  <dgm:cxnLst>
    <dgm:cxn modelId="{0AC08901-E8AB-4CC4-8FD7-ECDFCCC8BA69}" srcId="{9E3F430C-8268-4940-98FC-DE50D232289E}" destId="{E59BEED7-3C6C-4FBB-9B87-F5B3DC065113}" srcOrd="3" destOrd="0" parTransId="{4FB67705-575A-4EE9-BE10-F23AA7F182A2}" sibTransId="{179C4B92-1702-492D-A30F-22017669F389}"/>
    <dgm:cxn modelId="{E8472423-07F2-44BC-B19C-DE71C0C3E267}" type="presOf" srcId="{639667BE-A5E7-4807-AD91-68F29DAF7660}" destId="{4F5DC57A-965E-4C96-8432-B8083AD1D977}" srcOrd="1" destOrd="0" presId="urn:microsoft.com/office/officeart/2005/8/layout/radial1"/>
    <dgm:cxn modelId="{5D88D029-325F-4A50-A090-90A2F103C5BD}" type="presOf" srcId="{1084CE06-3B27-4CC5-9DF0-8756FA2BC2F9}" destId="{102E2C34-086E-4DE3-9C5B-8D777D87E52E}" srcOrd="1" destOrd="0" presId="urn:microsoft.com/office/officeart/2005/8/layout/radial1"/>
    <dgm:cxn modelId="{4F121037-9884-4108-AA57-1E9775BE5C8D}" type="presOf" srcId="{4FB67705-575A-4EE9-BE10-F23AA7F182A2}" destId="{13E8994D-242D-401D-9F00-D76ED061407D}" srcOrd="1" destOrd="0" presId="urn:microsoft.com/office/officeart/2005/8/layout/radial1"/>
    <dgm:cxn modelId="{14276B3A-1191-4F63-B94C-32344C7183BF}" type="presOf" srcId="{E59BEED7-3C6C-4FBB-9B87-F5B3DC065113}" destId="{5F211F9E-96FA-46DB-A384-6E854CA190BF}" srcOrd="0" destOrd="0" presId="urn:microsoft.com/office/officeart/2005/8/layout/radial1"/>
    <dgm:cxn modelId="{A002DC3B-B8C6-47B3-B22A-50505B22C867}" type="presOf" srcId="{9E3F430C-8268-4940-98FC-DE50D232289E}" destId="{14592748-0CBB-4FDD-B034-9154C1DD61D3}" srcOrd="0" destOrd="0" presId="urn:microsoft.com/office/officeart/2005/8/layout/radial1"/>
    <dgm:cxn modelId="{7E1F8944-1036-43D6-BDA2-10D630B68EC4}" type="presOf" srcId="{F9FD363E-3FB3-4299-A87E-0B4872F9EA67}" destId="{A62908C0-DD61-4401-ABF7-9F56A078E798}" srcOrd="0" destOrd="0" presId="urn:microsoft.com/office/officeart/2005/8/layout/radial1"/>
    <dgm:cxn modelId="{C2274465-4537-447A-8395-3C67A9B0AA1E}" type="presOf" srcId="{1084CE06-3B27-4CC5-9DF0-8756FA2BC2F9}" destId="{D649D0DA-9ED3-4636-9BEE-3E46BFAF1C6B}" srcOrd="0" destOrd="0" presId="urn:microsoft.com/office/officeart/2005/8/layout/radial1"/>
    <dgm:cxn modelId="{4EEACC4C-AFEA-4036-AFAD-AE9C2E8053FB}" type="presOf" srcId="{36CD14E8-D08B-4F82-8D19-77F85A3734F0}" destId="{4EFFA708-E482-462C-83B7-56A549973D05}" srcOrd="0" destOrd="0" presId="urn:microsoft.com/office/officeart/2005/8/layout/radial1"/>
    <dgm:cxn modelId="{B5AFDF53-CC75-4655-8D51-2278D92F914D}" type="presOf" srcId="{5BDD303D-AD97-4ACF-82C4-B5DF55631D5D}" destId="{D27D667D-11F0-4AE1-A369-8364BF2723A1}" srcOrd="0" destOrd="0" presId="urn:microsoft.com/office/officeart/2005/8/layout/radial1"/>
    <dgm:cxn modelId="{88EE9274-C2F4-49CF-898F-AB653508C091}" srcId="{0EC6C827-9AD5-4C6C-9B93-29AF01613064}" destId="{9E3F430C-8268-4940-98FC-DE50D232289E}" srcOrd="0" destOrd="0" parTransId="{CE8BE969-4B48-41A2-85C5-9D05376D30A1}" sibTransId="{84CEFFCE-576A-437B-8781-FC0B3EC19826}"/>
    <dgm:cxn modelId="{9BF9F275-E0CA-4820-ABCB-4C6CD4948BD5}" type="presOf" srcId="{4FB67705-575A-4EE9-BE10-F23AA7F182A2}" destId="{570A4301-19DA-4D4F-B101-C8E8DCE89447}" srcOrd="0" destOrd="0" presId="urn:microsoft.com/office/officeart/2005/8/layout/radial1"/>
    <dgm:cxn modelId="{30109179-9827-4105-B9A7-86305EEF139C}" srcId="{9E3F430C-8268-4940-98FC-DE50D232289E}" destId="{BEC8C204-F5C8-4BFB-9621-C074E9387E3A}" srcOrd="0" destOrd="0" parTransId="{1084CE06-3B27-4CC5-9DF0-8756FA2BC2F9}" sibTransId="{F617B613-B4B5-4763-885D-DF742997C994}"/>
    <dgm:cxn modelId="{23228284-F089-4D2A-9F80-E93EECD2D591}" srcId="{9E3F430C-8268-4940-98FC-DE50D232289E}" destId="{5BDD303D-AD97-4ACF-82C4-B5DF55631D5D}" srcOrd="1" destOrd="0" parTransId="{36CD14E8-D08B-4F82-8D19-77F85A3734F0}" sibTransId="{DCE2CC21-71F1-4124-AC81-C724E524C05F}"/>
    <dgm:cxn modelId="{821C2DB1-BF59-46D3-B9F1-1377C1FADE56}" srcId="{9E3F430C-8268-4940-98FC-DE50D232289E}" destId="{F9FD363E-3FB3-4299-A87E-0B4872F9EA67}" srcOrd="2" destOrd="0" parTransId="{639667BE-A5E7-4807-AD91-68F29DAF7660}" sibTransId="{4EDB5570-CC40-4D77-A14D-48E0208A6590}"/>
    <dgm:cxn modelId="{8BC47CB4-0C29-4852-AD1A-2C59ED973F24}" type="presOf" srcId="{BEC8C204-F5C8-4BFB-9621-C074E9387E3A}" destId="{0BD06A6D-56EC-4B25-B2BE-DDFD07E78A77}" srcOrd="0" destOrd="0" presId="urn:microsoft.com/office/officeart/2005/8/layout/radial1"/>
    <dgm:cxn modelId="{B72ECFD4-47A4-40E0-81D4-C4D338ECFDE3}" type="presOf" srcId="{639667BE-A5E7-4807-AD91-68F29DAF7660}" destId="{4BF004E1-6470-4BCE-8FF3-7ED3F3AE9C70}" srcOrd="0" destOrd="0" presId="urn:microsoft.com/office/officeart/2005/8/layout/radial1"/>
    <dgm:cxn modelId="{45884EF8-6D3A-4132-BC25-1EE95EF13757}" type="presOf" srcId="{0EC6C827-9AD5-4C6C-9B93-29AF01613064}" destId="{702AC8D3-4204-4409-BABF-CA873A371F1D}" srcOrd="0" destOrd="0" presId="urn:microsoft.com/office/officeart/2005/8/layout/radial1"/>
    <dgm:cxn modelId="{A0964EFC-6ED7-4918-88AB-9A5550EA61DB}" type="presOf" srcId="{36CD14E8-D08B-4F82-8D19-77F85A3734F0}" destId="{1736B912-D72C-44E7-AA10-3C3D01AD7807}" srcOrd="1" destOrd="0" presId="urn:microsoft.com/office/officeart/2005/8/layout/radial1"/>
    <dgm:cxn modelId="{A126CDFE-972E-457C-BE92-BA0EE2D1C366}" type="presParOf" srcId="{702AC8D3-4204-4409-BABF-CA873A371F1D}" destId="{14592748-0CBB-4FDD-B034-9154C1DD61D3}" srcOrd="0" destOrd="0" presId="urn:microsoft.com/office/officeart/2005/8/layout/radial1"/>
    <dgm:cxn modelId="{7AF06BF3-F339-4274-9A33-538956AA644D}" type="presParOf" srcId="{702AC8D3-4204-4409-BABF-CA873A371F1D}" destId="{D649D0DA-9ED3-4636-9BEE-3E46BFAF1C6B}" srcOrd="1" destOrd="0" presId="urn:microsoft.com/office/officeart/2005/8/layout/radial1"/>
    <dgm:cxn modelId="{61384E32-CBA4-43D5-B777-257B399AFE4F}" type="presParOf" srcId="{D649D0DA-9ED3-4636-9BEE-3E46BFAF1C6B}" destId="{102E2C34-086E-4DE3-9C5B-8D777D87E52E}" srcOrd="0" destOrd="0" presId="urn:microsoft.com/office/officeart/2005/8/layout/radial1"/>
    <dgm:cxn modelId="{AFBAA60F-C792-488F-ADF6-813A77414663}" type="presParOf" srcId="{702AC8D3-4204-4409-BABF-CA873A371F1D}" destId="{0BD06A6D-56EC-4B25-B2BE-DDFD07E78A77}" srcOrd="2" destOrd="0" presId="urn:microsoft.com/office/officeart/2005/8/layout/radial1"/>
    <dgm:cxn modelId="{AA2B07DD-A161-4755-8616-8FE9C4B9521E}" type="presParOf" srcId="{702AC8D3-4204-4409-BABF-CA873A371F1D}" destId="{4EFFA708-E482-462C-83B7-56A549973D05}" srcOrd="3" destOrd="0" presId="urn:microsoft.com/office/officeart/2005/8/layout/radial1"/>
    <dgm:cxn modelId="{73EAA158-0566-4E3C-9350-A5D8EAC1BA75}" type="presParOf" srcId="{4EFFA708-E482-462C-83B7-56A549973D05}" destId="{1736B912-D72C-44E7-AA10-3C3D01AD7807}" srcOrd="0" destOrd="0" presId="urn:microsoft.com/office/officeart/2005/8/layout/radial1"/>
    <dgm:cxn modelId="{BB66EED2-3E74-445B-8FF1-A290C4FF5022}" type="presParOf" srcId="{702AC8D3-4204-4409-BABF-CA873A371F1D}" destId="{D27D667D-11F0-4AE1-A369-8364BF2723A1}" srcOrd="4" destOrd="0" presId="urn:microsoft.com/office/officeart/2005/8/layout/radial1"/>
    <dgm:cxn modelId="{99F942C8-5FFE-4102-85C7-991C151C360F}" type="presParOf" srcId="{702AC8D3-4204-4409-BABF-CA873A371F1D}" destId="{4BF004E1-6470-4BCE-8FF3-7ED3F3AE9C70}" srcOrd="5" destOrd="0" presId="urn:microsoft.com/office/officeart/2005/8/layout/radial1"/>
    <dgm:cxn modelId="{D9AD17AF-12FC-4D01-B692-E42FE41E9CC5}" type="presParOf" srcId="{4BF004E1-6470-4BCE-8FF3-7ED3F3AE9C70}" destId="{4F5DC57A-965E-4C96-8432-B8083AD1D977}" srcOrd="0" destOrd="0" presId="urn:microsoft.com/office/officeart/2005/8/layout/radial1"/>
    <dgm:cxn modelId="{9D02BC0D-7DE8-4FB6-BDE6-F6EF49FEB9F1}" type="presParOf" srcId="{702AC8D3-4204-4409-BABF-CA873A371F1D}" destId="{A62908C0-DD61-4401-ABF7-9F56A078E798}" srcOrd="6" destOrd="0" presId="urn:microsoft.com/office/officeart/2005/8/layout/radial1"/>
    <dgm:cxn modelId="{95191A72-B9D8-4960-A32F-8F1FCDE408BF}" type="presParOf" srcId="{702AC8D3-4204-4409-BABF-CA873A371F1D}" destId="{570A4301-19DA-4D4F-B101-C8E8DCE89447}" srcOrd="7" destOrd="0" presId="urn:microsoft.com/office/officeart/2005/8/layout/radial1"/>
    <dgm:cxn modelId="{8C5529A7-50BA-4080-8652-9690B0AD95F6}" type="presParOf" srcId="{570A4301-19DA-4D4F-B101-C8E8DCE89447}" destId="{13E8994D-242D-401D-9F00-D76ED061407D}" srcOrd="0" destOrd="0" presId="urn:microsoft.com/office/officeart/2005/8/layout/radial1"/>
    <dgm:cxn modelId="{F1FBA28A-B5BE-44AD-BAE7-D36343169007}" type="presParOf" srcId="{702AC8D3-4204-4409-BABF-CA873A371F1D}" destId="{5F211F9E-96FA-46DB-A384-6E854CA190B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92748-0CBB-4FDD-B034-9154C1DD61D3}">
      <dsp:nvSpPr>
        <dsp:cNvPr id="0" name=""/>
        <dsp:cNvSpPr/>
      </dsp:nvSpPr>
      <dsp:spPr>
        <a:xfrm>
          <a:off x="5604765" y="3156493"/>
          <a:ext cx="2399980" cy="2399980"/>
        </a:xfrm>
        <a:prstGeom prst="ellipse">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marL="0" lvl="0" indent="0" algn="ctr" defTabSz="1422400">
            <a:lnSpc>
              <a:spcPct val="90000"/>
            </a:lnSpc>
            <a:spcBef>
              <a:spcPct val="0"/>
            </a:spcBef>
            <a:spcAft>
              <a:spcPct val="35000"/>
            </a:spcAft>
            <a:buNone/>
          </a:pPr>
          <a:r>
            <a:rPr lang="pl-PL" sz="3200" kern="1200" dirty="0">
              <a:latin typeface="Arial Narrow" pitchFamily="34" charset="0"/>
            </a:rPr>
            <a:t>Czym leczyć pacjenta dwubiegu-nowego?</a:t>
          </a:r>
        </a:p>
      </dsp:txBody>
      <dsp:txXfrm>
        <a:off x="5956234" y="3507962"/>
        <a:ext cx="1697042" cy="1697042"/>
      </dsp:txXfrm>
    </dsp:sp>
    <dsp:sp modelId="{D649D0DA-9ED3-4636-9BEE-3E46BFAF1C6B}">
      <dsp:nvSpPr>
        <dsp:cNvPr id="0" name=""/>
        <dsp:cNvSpPr/>
      </dsp:nvSpPr>
      <dsp:spPr>
        <a:xfrm rot="16200000">
          <a:off x="6442123" y="2777989"/>
          <a:ext cx="725265" cy="31742"/>
        </a:xfrm>
        <a:custGeom>
          <a:avLst/>
          <a:gdLst/>
          <a:ahLst/>
          <a:cxnLst/>
          <a:rect l="0" t="0" r="0" b="0"/>
          <a:pathLst>
            <a:path>
              <a:moveTo>
                <a:pt x="0" y="15871"/>
              </a:moveTo>
              <a:lnTo>
                <a:pt x="725265" y="15871"/>
              </a:lnTo>
            </a:path>
          </a:pathLst>
        </a:custGeom>
        <a:noFill/>
        <a:ln w="2222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6786624" y="2775729"/>
        <a:ext cx="36263" cy="36263"/>
      </dsp:txXfrm>
    </dsp:sp>
    <dsp:sp modelId="{0BD06A6D-56EC-4B25-B2BE-DDFD07E78A77}">
      <dsp:nvSpPr>
        <dsp:cNvPr id="0" name=""/>
        <dsp:cNvSpPr/>
      </dsp:nvSpPr>
      <dsp:spPr>
        <a:xfrm>
          <a:off x="5604765" y="31247"/>
          <a:ext cx="2399980" cy="2399980"/>
        </a:xfrm>
        <a:prstGeom prst="ellipse">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sp3d extrusionH="28000" prstMaterial="matte"/>
        </a:bodyPr>
        <a:lstStyle/>
        <a:p>
          <a:pPr marL="0" lvl="0" indent="0" algn="ctr" defTabSz="2933700">
            <a:lnSpc>
              <a:spcPct val="90000"/>
            </a:lnSpc>
            <a:spcBef>
              <a:spcPct val="0"/>
            </a:spcBef>
            <a:spcAft>
              <a:spcPct val="35000"/>
            </a:spcAft>
            <a:buNone/>
          </a:pPr>
          <a:r>
            <a:rPr lang="pl-PL" sz="6600" kern="1200" dirty="0"/>
            <a:t>Lit</a:t>
          </a:r>
        </a:p>
      </dsp:txBody>
      <dsp:txXfrm>
        <a:off x="5956234" y="382716"/>
        <a:ext cx="1697042" cy="1697042"/>
      </dsp:txXfrm>
    </dsp:sp>
    <dsp:sp modelId="{4EFFA708-E482-462C-83B7-56A549973D05}">
      <dsp:nvSpPr>
        <dsp:cNvPr id="0" name=""/>
        <dsp:cNvSpPr/>
      </dsp:nvSpPr>
      <dsp:spPr>
        <a:xfrm>
          <a:off x="8004746" y="4340612"/>
          <a:ext cx="725265" cy="31742"/>
        </a:xfrm>
        <a:custGeom>
          <a:avLst/>
          <a:gdLst/>
          <a:ahLst/>
          <a:cxnLst/>
          <a:rect l="0" t="0" r="0" b="0"/>
          <a:pathLst>
            <a:path>
              <a:moveTo>
                <a:pt x="0" y="15871"/>
              </a:moveTo>
              <a:lnTo>
                <a:pt x="725265" y="15871"/>
              </a:lnTo>
            </a:path>
          </a:pathLst>
        </a:custGeom>
        <a:noFill/>
        <a:ln w="2222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8349247" y="4338352"/>
        <a:ext cx="36263" cy="36263"/>
      </dsp:txXfrm>
    </dsp:sp>
    <dsp:sp modelId="{D27D667D-11F0-4AE1-A369-8364BF2723A1}">
      <dsp:nvSpPr>
        <dsp:cNvPr id="0" name=""/>
        <dsp:cNvSpPr/>
      </dsp:nvSpPr>
      <dsp:spPr>
        <a:xfrm>
          <a:off x="8730011" y="3156493"/>
          <a:ext cx="2399980" cy="2399980"/>
        </a:xfrm>
        <a:prstGeom prst="ellipse">
          <a:avLst/>
        </a:prstGeom>
        <a:solidFill>
          <a:srgbClr val="FF0000"/>
        </a:solidFill>
        <a:ln>
          <a:noFill/>
        </a:ln>
        <a:effectLst>
          <a:outerShdw blurRad="381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marL="0" lvl="0" indent="0" algn="ctr" defTabSz="1600200">
            <a:lnSpc>
              <a:spcPct val="90000"/>
            </a:lnSpc>
            <a:spcBef>
              <a:spcPct val="0"/>
            </a:spcBef>
            <a:spcAft>
              <a:spcPct val="35000"/>
            </a:spcAft>
            <a:buNone/>
          </a:pPr>
          <a:r>
            <a:rPr lang="pl-PL" sz="3600" kern="1200" dirty="0">
              <a:latin typeface="Arial Narrow" pitchFamily="34" charset="0"/>
            </a:rPr>
            <a:t>Neuro- </a:t>
          </a:r>
          <a:r>
            <a:rPr lang="pl-PL" sz="3600" kern="1200" dirty="0" err="1">
              <a:latin typeface="Arial Narrow" pitchFamily="34" charset="0"/>
            </a:rPr>
            <a:t>leptyki</a:t>
          </a:r>
          <a:r>
            <a:rPr lang="pl-PL" sz="3600" kern="1200" dirty="0">
              <a:latin typeface="Arial Narrow" pitchFamily="34" charset="0"/>
            </a:rPr>
            <a:t> atypowe</a:t>
          </a:r>
        </a:p>
      </dsp:txBody>
      <dsp:txXfrm>
        <a:off x="9081480" y="3507962"/>
        <a:ext cx="1697042" cy="1697042"/>
      </dsp:txXfrm>
    </dsp:sp>
    <dsp:sp modelId="{4BF004E1-6470-4BCE-8FF3-7ED3F3AE9C70}">
      <dsp:nvSpPr>
        <dsp:cNvPr id="0" name=""/>
        <dsp:cNvSpPr/>
      </dsp:nvSpPr>
      <dsp:spPr>
        <a:xfrm rot="5400000">
          <a:off x="6442123" y="5903235"/>
          <a:ext cx="725265" cy="31742"/>
        </a:xfrm>
        <a:custGeom>
          <a:avLst/>
          <a:gdLst/>
          <a:ahLst/>
          <a:cxnLst/>
          <a:rect l="0" t="0" r="0" b="0"/>
          <a:pathLst>
            <a:path>
              <a:moveTo>
                <a:pt x="0" y="15871"/>
              </a:moveTo>
              <a:lnTo>
                <a:pt x="725265" y="15871"/>
              </a:lnTo>
            </a:path>
          </a:pathLst>
        </a:custGeom>
        <a:noFill/>
        <a:ln w="2222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6786624" y="5900975"/>
        <a:ext cx="36263" cy="36263"/>
      </dsp:txXfrm>
    </dsp:sp>
    <dsp:sp modelId="{A62908C0-DD61-4401-ABF7-9F56A078E798}">
      <dsp:nvSpPr>
        <dsp:cNvPr id="0" name=""/>
        <dsp:cNvSpPr/>
      </dsp:nvSpPr>
      <dsp:spPr>
        <a:xfrm>
          <a:off x="5604765" y="6281739"/>
          <a:ext cx="2399980" cy="2399980"/>
        </a:xfrm>
        <a:prstGeom prst="ellipse">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3495" tIns="23495" rIns="23495" bIns="23495" numCol="1" spcCol="1270" anchor="ctr" anchorCtr="0">
          <a:noAutofit/>
          <a:sp3d extrusionH="28000" prstMaterial="matte"/>
        </a:bodyPr>
        <a:lstStyle/>
        <a:p>
          <a:pPr marL="0" lvl="0" indent="0" algn="ctr" defTabSz="1644650">
            <a:lnSpc>
              <a:spcPct val="90000"/>
            </a:lnSpc>
            <a:spcBef>
              <a:spcPct val="0"/>
            </a:spcBef>
            <a:spcAft>
              <a:spcPct val="35000"/>
            </a:spcAft>
            <a:buNone/>
          </a:pPr>
          <a:r>
            <a:rPr lang="pl-PL" sz="3700" kern="1200" dirty="0"/>
            <a:t>Inne pomysły (ELD)</a:t>
          </a:r>
        </a:p>
      </dsp:txBody>
      <dsp:txXfrm>
        <a:off x="5956234" y="6633208"/>
        <a:ext cx="1697042" cy="1697042"/>
      </dsp:txXfrm>
    </dsp:sp>
    <dsp:sp modelId="{570A4301-19DA-4D4F-B101-C8E8DCE89447}">
      <dsp:nvSpPr>
        <dsp:cNvPr id="0" name=""/>
        <dsp:cNvSpPr/>
      </dsp:nvSpPr>
      <dsp:spPr>
        <a:xfrm rot="10800000">
          <a:off x="4879500" y="4340612"/>
          <a:ext cx="725265" cy="31742"/>
        </a:xfrm>
        <a:custGeom>
          <a:avLst/>
          <a:gdLst/>
          <a:ahLst/>
          <a:cxnLst/>
          <a:rect l="0" t="0" r="0" b="0"/>
          <a:pathLst>
            <a:path>
              <a:moveTo>
                <a:pt x="0" y="15871"/>
              </a:moveTo>
              <a:lnTo>
                <a:pt x="725265" y="15871"/>
              </a:lnTo>
            </a:path>
          </a:pathLst>
        </a:custGeom>
        <a:noFill/>
        <a:ln w="22225"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5224001" y="4338352"/>
        <a:ext cx="36263" cy="36263"/>
      </dsp:txXfrm>
    </dsp:sp>
    <dsp:sp modelId="{5F211F9E-96FA-46DB-A384-6E854CA190BF}">
      <dsp:nvSpPr>
        <dsp:cNvPr id="0" name=""/>
        <dsp:cNvSpPr/>
      </dsp:nvSpPr>
      <dsp:spPr>
        <a:xfrm>
          <a:off x="2479519" y="3156493"/>
          <a:ext cx="2399980" cy="2399980"/>
        </a:xfrm>
        <a:prstGeom prst="ellipse">
          <a:avLst/>
        </a:prstGeom>
        <a:solidFill>
          <a:srgbClr val="00B0F0"/>
        </a:solidFill>
        <a:ln>
          <a:noFill/>
        </a:ln>
        <a:effectLst>
          <a:outerShdw blurRad="381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marL="0" lvl="0" indent="0" algn="ctr" defTabSz="1422400">
            <a:lnSpc>
              <a:spcPct val="90000"/>
            </a:lnSpc>
            <a:spcBef>
              <a:spcPct val="0"/>
            </a:spcBef>
            <a:spcAft>
              <a:spcPct val="35000"/>
            </a:spcAft>
            <a:buNone/>
          </a:pPr>
          <a:r>
            <a:rPr lang="pl-PL" sz="3200" kern="1200" dirty="0">
              <a:latin typeface="Arial Narrow" pitchFamily="34" charset="0"/>
            </a:rPr>
            <a:t>Leki </a:t>
          </a:r>
          <a:r>
            <a:rPr lang="pl-PL" sz="3200" kern="1200">
              <a:latin typeface="Arial Narrow" pitchFamily="34" charset="0"/>
            </a:rPr>
            <a:t>przeciwpa-daczkowe</a:t>
          </a:r>
          <a:endParaRPr lang="pl-PL" sz="3200" kern="1200" dirty="0">
            <a:latin typeface="Arial Narrow" pitchFamily="34" charset="0"/>
          </a:endParaRPr>
        </a:p>
      </dsp:txBody>
      <dsp:txXfrm>
        <a:off x="2830988" y="3507962"/>
        <a:ext cx="1697042" cy="169704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0.14712</cdr:x>
      <cdr:y>0.4475</cdr:y>
    </cdr:from>
    <cdr:to>
      <cdr:x>0.16393</cdr:x>
      <cdr:y>0.4685</cdr:y>
    </cdr:to>
    <cdr:sp macro="" textlink="">
      <cdr:nvSpPr>
        <cdr:cNvPr id="2" name="Elipsa 1"/>
        <cdr:cNvSpPr/>
      </cdr:nvSpPr>
      <cdr:spPr>
        <a:xfrm xmlns:a="http://schemas.openxmlformats.org/drawingml/2006/main">
          <a:off x="1260648" y="3068960"/>
          <a:ext cx="144044" cy="144018"/>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l-PL"/>
        </a:p>
      </cdr:txBody>
    </cdr:sp>
  </cdr:relSizeAnchor>
  <cdr:relSizeAnchor xmlns:cdr="http://schemas.openxmlformats.org/drawingml/2006/chartDrawing">
    <cdr:from>
      <cdr:x>0.14712</cdr:x>
      <cdr:y>0.353</cdr:y>
    </cdr:from>
    <cdr:to>
      <cdr:x>0.16393</cdr:x>
      <cdr:y>0.374</cdr:y>
    </cdr:to>
    <cdr:sp macro="" textlink="">
      <cdr:nvSpPr>
        <cdr:cNvPr id="3" name="Elipsa 2"/>
        <cdr:cNvSpPr/>
      </cdr:nvSpPr>
      <cdr:spPr>
        <a:xfrm xmlns:a="http://schemas.openxmlformats.org/drawingml/2006/main">
          <a:off x="1260648" y="2420888"/>
          <a:ext cx="144044" cy="144018"/>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0.14712</cdr:x>
      <cdr:y>0.05901</cdr:y>
    </cdr:from>
    <cdr:to>
      <cdr:x>0.16393</cdr:x>
      <cdr:y>0.08001</cdr:y>
    </cdr:to>
    <cdr:sp macro="" textlink="">
      <cdr:nvSpPr>
        <cdr:cNvPr id="4" name="Elipsa 3"/>
        <cdr:cNvSpPr/>
      </cdr:nvSpPr>
      <cdr:spPr>
        <a:xfrm xmlns:a="http://schemas.openxmlformats.org/drawingml/2006/main">
          <a:off x="1260648" y="404664"/>
          <a:ext cx="144044" cy="144018"/>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0.14712</cdr:x>
      <cdr:y>0.02751</cdr:y>
    </cdr:from>
    <cdr:to>
      <cdr:x>0.16393</cdr:x>
      <cdr:y>0.04851</cdr:y>
    </cdr:to>
    <cdr:sp macro="" textlink="">
      <cdr:nvSpPr>
        <cdr:cNvPr id="5" name="Elipsa 4"/>
        <cdr:cNvSpPr/>
      </cdr:nvSpPr>
      <cdr:spPr>
        <a:xfrm xmlns:a="http://schemas.openxmlformats.org/drawingml/2006/main">
          <a:off x="1260648" y="188638"/>
          <a:ext cx="144044" cy="144018"/>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0.88849</cdr:y>
    </cdr:from>
    <cdr:to>
      <cdr:x>0.13031</cdr:x>
      <cdr:y>0.90949</cdr:y>
    </cdr:to>
    <cdr:sp macro="" textlink="">
      <cdr:nvSpPr>
        <cdr:cNvPr id="6" name="Elipsa 5"/>
        <cdr:cNvSpPr/>
      </cdr:nvSpPr>
      <cdr:spPr>
        <a:xfrm xmlns:a="http://schemas.openxmlformats.org/drawingml/2006/main">
          <a:off x="972616" y="6093296"/>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0.6785</cdr:y>
    </cdr:from>
    <cdr:to>
      <cdr:x>0.13031</cdr:x>
      <cdr:y>0.6995</cdr:y>
    </cdr:to>
    <cdr:sp macro="" textlink="">
      <cdr:nvSpPr>
        <cdr:cNvPr id="7" name="Elipsa 6"/>
        <cdr:cNvSpPr/>
      </cdr:nvSpPr>
      <cdr:spPr>
        <a:xfrm xmlns:a="http://schemas.openxmlformats.org/drawingml/2006/main">
          <a:off x="972616" y="4653136"/>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0.71</cdr:y>
    </cdr:from>
    <cdr:to>
      <cdr:x>0.13031</cdr:x>
      <cdr:y>0.731</cdr:y>
    </cdr:to>
    <cdr:sp macro="" textlink="">
      <cdr:nvSpPr>
        <cdr:cNvPr id="8" name="Elipsa 7"/>
        <cdr:cNvSpPr/>
      </cdr:nvSpPr>
      <cdr:spPr>
        <a:xfrm xmlns:a="http://schemas.openxmlformats.org/drawingml/2006/main">
          <a:off x="972616" y="4869160"/>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0.857</cdr:y>
    </cdr:from>
    <cdr:to>
      <cdr:x>0.13031</cdr:x>
      <cdr:y>0.878</cdr:y>
    </cdr:to>
    <cdr:sp macro="" textlink="">
      <cdr:nvSpPr>
        <cdr:cNvPr id="9" name="Elipsa 8"/>
        <cdr:cNvSpPr/>
      </cdr:nvSpPr>
      <cdr:spPr>
        <a:xfrm xmlns:a="http://schemas.openxmlformats.org/drawingml/2006/main">
          <a:off x="972616" y="5877272"/>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0.3845</cdr:y>
    </cdr:from>
    <cdr:to>
      <cdr:x>0.13031</cdr:x>
      <cdr:y>0.4055</cdr:y>
    </cdr:to>
    <cdr:sp macro="" textlink="">
      <cdr:nvSpPr>
        <cdr:cNvPr id="10" name="Elipsa 9"/>
        <cdr:cNvSpPr/>
      </cdr:nvSpPr>
      <cdr:spPr>
        <a:xfrm xmlns:a="http://schemas.openxmlformats.org/drawingml/2006/main">
          <a:off x="972616" y="2636912"/>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0.479</cdr:y>
    </cdr:from>
    <cdr:to>
      <cdr:x>0.13031</cdr:x>
      <cdr:y>0.5</cdr:y>
    </cdr:to>
    <cdr:sp macro="" textlink="">
      <cdr:nvSpPr>
        <cdr:cNvPr id="11" name="Elipsa 10"/>
        <cdr:cNvSpPr/>
      </cdr:nvSpPr>
      <cdr:spPr>
        <a:xfrm xmlns:a="http://schemas.openxmlformats.org/drawingml/2006/main">
          <a:off x="972616" y="3284984"/>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0.53106</cdr:y>
    </cdr:from>
    <cdr:to>
      <cdr:x>0.13031</cdr:x>
      <cdr:y>0.55206</cdr:y>
    </cdr:to>
    <cdr:sp macro="" textlink="">
      <cdr:nvSpPr>
        <cdr:cNvPr id="12" name="Elipsa 11"/>
        <cdr:cNvSpPr/>
      </cdr:nvSpPr>
      <cdr:spPr>
        <a:xfrm xmlns:a="http://schemas.openxmlformats.org/drawingml/2006/main">
          <a:off x="972616" y="3642013"/>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0.5945</cdr:y>
    </cdr:from>
    <cdr:to>
      <cdr:x>0.13031</cdr:x>
      <cdr:y>0.6155</cdr:y>
    </cdr:to>
    <cdr:sp macro="" textlink="">
      <cdr:nvSpPr>
        <cdr:cNvPr id="13" name="Elipsa 12"/>
        <cdr:cNvSpPr/>
      </cdr:nvSpPr>
      <cdr:spPr>
        <a:xfrm xmlns:a="http://schemas.openxmlformats.org/drawingml/2006/main">
          <a:off x="972616" y="4077072"/>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0.647</cdr:y>
    </cdr:from>
    <cdr:to>
      <cdr:x>0.13031</cdr:x>
      <cdr:y>0.668</cdr:y>
    </cdr:to>
    <cdr:sp macro="" textlink="">
      <cdr:nvSpPr>
        <cdr:cNvPr id="14" name="Elipsa 13"/>
        <cdr:cNvSpPr/>
      </cdr:nvSpPr>
      <cdr:spPr>
        <a:xfrm xmlns:a="http://schemas.openxmlformats.org/drawingml/2006/main">
          <a:off x="972616" y="4437112"/>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0.29961</cdr:y>
    </cdr:from>
    <cdr:to>
      <cdr:x>0.13031</cdr:x>
      <cdr:y>0.32061</cdr:y>
    </cdr:to>
    <cdr:sp macro="" textlink="">
      <cdr:nvSpPr>
        <cdr:cNvPr id="15" name="Elipsa 14"/>
        <cdr:cNvSpPr/>
      </cdr:nvSpPr>
      <cdr:spPr>
        <a:xfrm xmlns:a="http://schemas.openxmlformats.org/drawingml/2006/main">
          <a:off x="972616" y="2054741"/>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0.1135</cdr:x>
      <cdr:y>0.1535</cdr:y>
    </cdr:from>
    <cdr:to>
      <cdr:x>0.13031</cdr:x>
      <cdr:y>0.1745</cdr:y>
    </cdr:to>
    <cdr:sp macro="" textlink="">
      <cdr:nvSpPr>
        <cdr:cNvPr id="16" name="Elipsa 15"/>
        <cdr:cNvSpPr/>
      </cdr:nvSpPr>
      <cdr:spPr>
        <a:xfrm xmlns:a="http://schemas.openxmlformats.org/drawingml/2006/main">
          <a:off x="972616" y="1052736"/>
          <a:ext cx="144044" cy="144018"/>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0.08715</cdr:x>
      <cdr:y>0.27658</cdr:y>
    </cdr:from>
    <cdr:to>
      <cdr:x>0.10396</cdr:x>
      <cdr:y>0.29758</cdr:y>
    </cdr:to>
    <cdr:sp macro="" textlink="">
      <cdr:nvSpPr>
        <cdr:cNvPr id="17" name="Elipsa 16"/>
        <cdr:cNvSpPr/>
      </cdr:nvSpPr>
      <cdr:spPr>
        <a:xfrm xmlns:a="http://schemas.openxmlformats.org/drawingml/2006/main">
          <a:off x="746755" y="1896798"/>
          <a:ext cx="144044" cy="144018"/>
        </a:xfrm>
        <a:prstGeom xmlns:a="http://schemas.openxmlformats.org/drawingml/2006/main" prst="ellipse">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dr:relSizeAnchor xmlns:cdr="http://schemas.openxmlformats.org/drawingml/2006/chartDrawing">
    <cdr:from>
      <cdr:x>0.08715</cdr:x>
      <cdr:y>0.2375</cdr:y>
    </cdr:from>
    <cdr:to>
      <cdr:x>0.10396</cdr:x>
      <cdr:y>0.2585</cdr:y>
    </cdr:to>
    <cdr:sp macro="" textlink="">
      <cdr:nvSpPr>
        <cdr:cNvPr id="18" name="Elipsa 17"/>
        <cdr:cNvSpPr/>
      </cdr:nvSpPr>
      <cdr:spPr>
        <a:xfrm xmlns:a="http://schemas.openxmlformats.org/drawingml/2006/main">
          <a:off x="746755" y="1628800"/>
          <a:ext cx="144044" cy="144018"/>
        </a:xfrm>
        <a:prstGeom xmlns:a="http://schemas.openxmlformats.org/drawingml/2006/main" prst="ellipse">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pl-PL"/>
        </a:p>
      </cdr:txBody>
    </cdr:sp>
  </cdr:relSizeAnchor>
</c:userShapes>
</file>

<file path=ppt/drawings/drawing2.xml><?xml version="1.0" encoding="utf-8"?>
<c:userShapes xmlns:c="http://schemas.openxmlformats.org/drawingml/2006/chart">
  <cdr:relSizeAnchor xmlns:cdr="http://schemas.openxmlformats.org/drawingml/2006/chartDrawing">
    <cdr:from>
      <cdr:x>0.81513</cdr:x>
      <cdr:y>0.2835</cdr:y>
    </cdr:from>
    <cdr:to>
      <cdr:x>1</cdr:x>
      <cdr:y>0.81333</cdr:y>
    </cdr:to>
    <cdr:sp macro="" textlink="">
      <cdr:nvSpPr>
        <cdr:cNvPr id="2" name="Strzałka w górę 1"/>
        <cdr:cNvSpPr/>
      </cdr:nvSpPr>
      <cdr:spPr>
        <a:xfrm xmlns:a="http://schemas.openxmlformats.org/drawingml/2006/main">
          <a:off x="6984776" y="1152128"/>
          <a:ext cx="1584176" cy="2153231"/>
        </a:xfrm>
        <a:prstGeom xmlns:a="http://schemas.openxmlformats.org/drawingml/2006/main" prst="upArrow">
          <a:avLst/>
        </a:prstGeom>
        <a:gradFill xmlns:a="http://schemas.openxmlformats.org/drawingml/2006/main" flip="none" rotWithShape="1">
          <a:gsLst>
            <a:gs pos="0">
              <a:srgbClr val="00B0F0"/>
            </a:gs>
            <a:gs pos="100000">
              <a:srgbClr val="FFC000">
                <a:alpha val="75000"/>
              </a:srgbClr>
            </a:gs>
          </a:gsLst>
          <a:lin ang="5400000" scaled="1"/>
          <a:tileRect/>
        </a:gra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l-PL"/>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E2409-5997-4CA0-9B1C-0F5135CC33B2}" type="datetimeFigureOut">
              <a:rPr lang="pl-PL" smtClean="0"/>
              <a:pPr/>
              <a:t>05.04.2018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A7A95-4450-416A-8B28-8281873E7080}" type="slidenum">
              <a:rPr lang="pl-PL" smtClean="0"/>
              <a:pPr/>
              <a:t>‹#›</a:t>
            </a:fld>
            <a:endParaRPr lang="pl-PL"/>
          </a:p>
        </p:txBody>
      </p:sp>
    </p:spTree>
    <p:extLst>
      <p:ext uri="{BB962C8B-B14F-4D97-AF65-F5344CB8AC3E}">
        <p14:creationId xmlns:p14="http://schemas.microsoft.com/office/powerpoint/2010/main" val="208036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A0B343B8-328F-4C80-B535-4651BCF8EF93}" type="slidenum">
              <a:rPr lang="pl-PL">
                <a:solidFill>
                  <a:prstClr val="black"/>
                </a:solidFill>
              </a:rPr>
              <a:pPr>
                <a:defRPr/>
              </a:pPr>
              <a:t>4</a:t>
            </a:fld>
            <a:endParaRPr lang="pl-PL">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0275">
              <a:defRPr sz="800">
                <a:solidFill>
                  <a:schemeClr val="tx1"/>
                </a:solidFill>
                <a:latin typeface="Times New Roman" pitchFamily="18" charset="0"/>
              </a:defRPr>
            </a:lvl1pPr>
            <a:lvl2pPr marL="742950" indent="-285750" defTabSz="930275">
              <a:defRPr sz="800">
                <a:solidFill>
                  <a:schemeClr val="tx1"/>
                </a:solidFill>
                <a:latin typeface="Times New Roman" pitchFamily="18" charset="0"/>
              </a:defRPr>
            </a:lvl2pPr>
            <a:lvl3pPr marL="1143000" indent="-228600" defTabSz="930275">
              <a:defRPr sz="800">
                <a:solidFill>
                  <a:schemeClr val="tx1"/>
                </a:solidFill>
                <a:latin typeface="Times New Roman" pitchFamily="18" charset="0"/>
              </a:defRPr>
            </a:lvl3pPr>
            <a:lvl4pPr marL="1600200" indent="-228600" defTabSz="930275">
              <a:defRPr sz="800">
                <a:solidFill>
                  <a:schemeClr val="tx1"/>
                </a:solidFill>
                <a:latin typeface="Times New Roman" pitchFamily="18" charset="0"/>
              </a:defRPr>
            </a:lvl4pPr>
            <a:lvl5pPr marL="2057400" indent="-228600" defTabSz="930275">
              <a:defRPr sz="800">
                <a:solidFill>
                  <a:schemeClr val="tx1"/>
                </a:solidFill>
                <a:latin typeface="Times New Roman" pitchFamily="18" charset="0"/>
              </a:defRPr>
            </a:lvl5pPr>
            <a:lvl6pPr marL="2514600" indent="-228600" defTabSz="930275" eaLnBrk="0" fontAlgn="base" hangingPunct="0">
              <a:spcBef>
                <a:spcPct val="0"/>
              </a:spcBef>
              <a:spcAft>
                <a:spcPct val="0"/>
              </a:spcAft>
              <a:defRPr sz="800">
                <a:solidFill>
                  <a:schemeClr val="tx1"/>
                </a:solidFill>
                <a:latin typeface="Times New Roman" pitchFamily="18" charset="0"/>
              </a:defRPr>
            </a:lvl6pPr>
            <a:lvl7pPr marL="2971800" indent="-228600" defTabSz="930275" eaLnBrk="0" fontAlgn="base" hangingPunct="0">
              <a:spcBef>
                <a:spcPct val="0"/>
              </a:spcBef>
              <a:spcAft>
                <a:spcPct val="0"/>
              </a:spcAft>
              <a:defRPr sz="800">
                <a:solidFill>
                  <a:schemeClr val="tx1"/>
                </a:solidFill>
                <a:latin typeface="Times New Roman" pitchFamily="18" charset="0"/>
              </a:defRPr>
            </a:lvl7pPr>
            <a:lvl8pPr marL="3429000" indent="-228600" defTabSz="930275" eaLnBrk="0" fontAlgn="base" hangingPunct="0">
              <a:spcBef>
                <a:spcPct val="0"/>
              </a:spcBef>
              <a:spcAft>
                <a:spcPct val="0"/>
              </a:spcAft>
              <a:defRPr sz="800">
                <a:solidFill>
                  <a:schemeClr val="tx1"/>
                </a:solidFill>
                <a:latin typeface="Times New Roman" pitchFamily="18" charset="0"/>
              </a:defRPr>
            </a:lvl8pPr>
            <a:lvl9pPr marL="3886200" indent="-228600" defTabSz="930275" eaLnBrk="0" fontAlgn="base" hangingPunct="0">
              <a:spcBef>
                <a:spcPct val="0"/>
              </a:spcBef>
              <a:spcAft>
                <a:spcPct val="0"/>
              </a:spcAft>
              <a:defRPr sz="800">
                <a:solidFill>
                  <a:schemeClr val="tx1"/>
                </a:solidFill>
                <a:latin typeface="Times New Roman" pitchFamily="18" charset="0"/>
              </a:defRPr>
            </a:lvl9pPr>
          </a:lstStyle>
          <a:p>
            <a:fld id="{58F73D30-B1F5-4CCB-AD32-E86960F0C533}" type="slidenum">
              <a:rPr lang="en-US" sz="1200">
                <a:solidFill>
                  <a:prstClr val="black"/>
                </a:solidFill>
              </a:rPr>
              <a:pPr/>
              <a:t>29</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67421-6351-4D9E-B57D-5606EF9F06B9}" type="slidenum">
              <a:rPr lang="pl-PL">
                <a:solidFill>
                  <a:prstClr val="black"/>
                </a:solidFill>
              </a:rPr>
              <a:pPr/>
              <a:t>40</a:t>
            </a:fld>
            <a:endParaRPr lang="pl-PL">
              <a:solidFill>
                <a:prstClr val="black"/>
              </a:solidFill>
            </a:endParaRPr>
          </a:p>
        </p:txBody>
      </p:sp>
      <p:sp>
        <p:nvSpPr>
          <p:cNvPr id="69634" name="Rectangle 2"/>
          <p:cNvSpPr>
            <a:spLocks noGrp="1" noRot="1" noChangeAspect="1" noChangeArrowheads="1" noTextEdit="1"/>
          </p:cNvSpPr>
          <p:nvPr>
            <p:ph type="sldImg"/>
          </p:nvPr>
        </p:nvSpPr>
        <p:spPr>
          <a:xfrm>
            <a:off x="1144588" y="687388"/>
            <a:ext cx="4570412" cy="3427412"/>
          </a:xfrm>
          <a:ln/>
        </p:spPr>
      </p:sp>
      <p:sp>
        <p:nvSpPr>
          <p:cNvPr id="69635" name="Rectangle 3"/>
          <p:cNvSpPr>
            <a:spLocks noGrp="1" noChangeArrowheads="1"/>
          </p:cNvSpPr>
          <p:nvPr>
            <p:ph type="body" idx="1"/>
          </p:nvPr>
        </p:nvSpPr>
        <p:spPr>
          <a:xfrm>
            <a:off x="914400" y="4343400"/>
            <a:ext cx="5029200" cy="4113213"/>
          </a:xfrm>
        </p:spPr>
        <p:txBody>
          <a:bodyPr/>
          <a:lstStyle/>
          <a:p>
            <a:r>
              <a:rPr lang="en-US"/>
              <a:t>Time to manic relapse was significantly longer for aripiprazole-treated than placebo-treated patients (p=0.005; hazard ratio, 0.35 [95% CI: 0.16, 0.75]; Figure A). </a:t>
            </a:r>
          </a:p>
          <a:p>
            <a:endParaRPr lang="en-US"/>
          </a:p>
          <a:p>
            <a:r>
              <a:rPr lang="en-US"/>
              <a:t>No difference was noted in time to depressive relapse between groups (p=0.60; hazard ratio, 0.81 [95% CI: 0.36, 1.8]; Figure B).</a:t>
            </a:r>
            <a:r>
              <a:rPr lang="en-GB"/>
              <a:t> </a:t>
            </a:r>
          </a:p>
          <a:p>
            <a:endParaRPr lang="en-GB" b="1"/>
          </a:p>
          <a:p>
            <a:r>
              <a:rPr lang="en-GB" b="1"/>
              <a:t>Keck et al</a:t>
            </a:r>
            <a:r>
              <a:rPr lang="en-GB"/>
              <a:t>. </a:t>
            </a:r>
            <a:r>
              <a:rPr lang="en-GB" i="1"/>
              <a:t>J Clin Psychiatry</a:t>
            </a:r>
            <a:r>
              <a:rPr lang="en-GB"/>
              <a:t>, to be submitted 2007.</a:t>
            </a:r>
          </a:p>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E316F-A5E1-42E2-918C-37403EC767C4}" type="slidenum">
              <a:rPr lang="en-US">
                <a:solidFill>
                  <a:prstClr val="black"/>
                </a:solidFill>
              </a:rPr>
              <a:pPr/>
              <a:t>47</a:t>
            </a:fld>
            <a:endParaRPr lang="en-US">
              <a:solidFill>
                <a:prstClr val="black"/>
              </a:solidFill>
            </a:endParaRPr>
          </a:p>
        </p:txBody>
      </p:sp>
      <p:sp>
        <p:nvSpPr>
          <p:cNvPr id="2850818" name="Rectangle 2"/>
          <p:cNvSpPr>
            <a:spLocks noGrp="1" noRot="1" noChangeAspect="1" noChangeArrowheads="1" noTextEdit="1"/>
          </p:cNvSpPr>
          <p:nvPr>
            <p:ph type="sldImg"/>
          </p:nvPr>
        </p:nvSpPr>
        <p:spPr>
          <a:ln/>
        </p:spPr>
      </p:sp>
      <p:sp>
        <p:nvSpPr>
          <p:cNvPr id="285081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DDBB574-2E4A-47CA-A279-03B45F4B398B}" type="slidenum">
              <a:rPr lang="en-US" smtClean="0">
                <a:solidFill>
                  <a:prstClr val="black"/>
                </a:solidFill>
              </a:rPr>
              <a:pPr/>
              <a:t>48</a:t>
            </a:fld>
            <a:endParaRPr lang="en-US">
              <a:solidFill>
                <a:prstClr val="black"/>
              </a:solidFill>
            </a:endParaRPr>
          </a:p>
        </p:txBody>
      </p:sp>
      <p:sp>
        <p:nvSpPr>
          <p:cNvPr id="96259" name="Rectangle 2"/>
          <p:cNvSpPr>
            <a:spLocks noGrp="1" noRot="1" noChangeAspect="1" noChangeArrowheads="1" noTextEdit="1"/>
          </p:cNvSpPr>
          <p:nvPr>
            <p:ph type="sldImg"/>
          </p:nvPr>
        </p:nvSpPr>
        <p:spPr>
          <a:xfrm>
            <a:off x="1141413" y="695325"/>
            <a:ext cx="4584700" cy="3438525"/>
          </a:xfrm>
          <a:ln/>
        </p:spPr>
      </p:sp>
      <p:sp>
        <p:nvSpPr>
          <p:cNvPr id="96260" name="Rectangle 3"/>
          <p:cNvSpPr>
            <a:spLocks noGrp="1" noChangeArrowheads="1"/>
          </p:cNvSpPr>
          <p:nvPr>
            <p:ph type="body" idx="1"/>
          </p:nvPr>
        </p:nvSpPr>
        <p:spPr>
          <a:xfrm>
            <a:off x="671845" y="4339575"/>
            <a:ext cx="5514312" cy="4498486"/>
          </a:xfrm>
          <a:noFill/>
          <a:ln/>
        </p:spPr>
        <p:txBody>
          <a:bodyPr/>
          <a:lstStyle/>
          <a:p>
            <a:pPr eaLnBrk="1" hangingPunct="1">
              <a:spcBef>
                <a:spcPct val="0"/>
              </a:spcBef>
            </a:pPr>
            <a:r>
              <a:rPr lang="en-US" b="1"/>
              <a:t>TIMA Algorithm for Treatment of Acute Manic Episodes (etaps 3-4)</a:t>
            </a:r>
          </a:p>
          <a:p>
            <a:pPr eaLnBrk="1" hangingPunct="1"/>
            <a:r>
              <a:rPr lang="en-US"/>
              <a:t>This slide represents a portion of the algorithm developed through the Texas Implementation of Medication Algorithms initiative that made specific recommendations for patients presenting with acute manic episodes who have experienced a częściowa odpowiedźor nonodpowiedź after etap 2.</a:t>
            </a:r>
          </a:p>
          <a:p>
            <a:pPr eaLnBrk="1" hangingPunct="1"/>
            <a:r>
              <a:rPr lang="en-US"/>
              <a:t>etap 3 (for nonresponders or patients with only a partial odpowiedź) includes skojarzenie 2 lekóws (aripiprazole, oxcarbamazepine, or older antipsychotics).</a:t>
            </a:r>
          </a:p>
          <a:p>
            <a:pPr eaLnBrk="1" hangingPunct="1"/>
            <a:r>
              <a:rPr lang="en-US"/>
              <a:t>etap 4 includes electroconvulsive therapy (ECT) as well as clozapine or 3-drug combination regimens.</a:t>
            </a:r>
          </a:p>
          <a:p>
            <a:pPr eaLnBrk="1" hangingPunct="1"/>
            <a:endParaRPr lang="en-US"/>
          </a:p>
          <a:p>
            <a:pPr eaLnBrk="1" hangingPunct="1"/>
            <a:endParaRPr lang="en-US"/>
          </a:p>
          <a:p>
            <a:pPr eaLnBrk="1" hangingPunct="1"/>
            <a:endParaRPr lang="en-US"/>
          </a:p>
          <a:p>
            <a:pPr eaLnBrk="1" hangingPunct="1"/>
            <a:endParaRPr lang="en-US"/>
          </a:p>
          <a:p>
            <a:pPr eaLnBrk="1" hangingPunct="1"/>
            <a:r>
              <a:rPr lang="en-US"/>
              <a:t> </a:t>
            </a:r>
          </a:p>
          <a:p>
            <a:pPr eaLnBrk="1" hangingPunct="1"/>
            <a:endParaRPr lang="en-US"/>
          </a:p>
          <a:p>
            <a:pPr eaLnBrk="1" hangingPunct="1"/>
            <a:endParaRPr lang="en-US"/>
          </a:p>
          <a:p>
            <a:pPr eaLnBrk="1" hangingPunct="1">
              <a:spcBef>
                <a:spcPct val="0"/>
              </a:spcBef>
            </a:pPr>
            <a:r>
              <a:rPr lang="en-US"/>
              <a:t>Suppes T, Dennehy EB, Hirschfeld RM, i in. The Texas implementation of medication algorithms: update to the algorithms for treatment of bipolar I disorder. </a:t>
            </a:r>
            <a:r>
              <a:rPr lang="en-US" i="1"/>
              <a:t>J Clin Psychiatry</a:t>
            </a:r>
            <a:r>
              <a:rPr lang="en-US"/>
              <a:t>. 2005;66:870-886.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AA80019-2F94-435C-A5D7-E9C01EDA6DD2}" type="slidenum">
              <a:rPr lang="en-US" smtClean="0">
                <a:solidFill>
                  <a:prstClr val="black"/>
                </a:solidFill>
              </a:rPr>
              <a:pPr/>
              <a:t>49</a:t>
            </a:fld>
            <a:endParaRPr lang="en-US">
              <a:solidFill>
                <a:prstClr val="black"/>
              </a:solidFill>
            </a:endParaRPr>
          </a:p>
        </p:txBody>
      </p:sp>
      <p:sp>
        <p:nvSpPr>
          <p:cNvPr id="103427" name="Rectangle 2"/>
          <p:cNvSpPr>
            <a:spLocks noGrp="1" noRot="1" noChangeAspect="1" noChangeArrowheads="1" noTextEdit="1"/>
          </p:cNvSpPr>
          <p:nvPr>
            <p:ph type="sldImg"/>
          </p:nvPr>
        </p:nvSpPr>
        <p:spPr>
          <a:xfrm>
            <a:off x="1141413" y="695325"/>
            <a:ext cx="4584700" cy="3438525"/>
          </a:xfrm>
          <a:ln/>
        </p:spPr>
      </p:sp>
      <p:sp>
        <p:nvSpPr>
          <p:cNvPr id="103428" name="Rectangle 3"/>
          <p:cNvSpPr>
            <a:spLocks noGrp="1" noChangeArrowheads="1"/>
          </p:cNvSpPr>
          <p:nvPr>
            <p:ph type="body" idx="1"/>
          </p:nvPr>
        </p:nvSpPr>
        <p:spPr>
          <a:xfrm>
            <a:off x="522545" y="4333636"/>
            <a:ext cx="5887559" cy="4675217"/>
          </a:xfrm>
          <a:noFill/>
          <a:ln/>
        </p:spPr>
        <p:txBody>
          <a:bodyPr/>
          <a:lstStyle/>
          <a:p>
            <a:pPr eaLnBrk="1" hangingPunct="1">
              <a:spcBef>
                <a:spcPct val="0"/>
              </a:spcBef>
            </a:pPr>
            <a:r>
              <a:rPr lang="en-US" b="1"/>
              <a:t>TIMA Bipolar: Treatment of Acute Depressive Episodes (etaps 4</a:t>
            </a:r>
            <a:r>
              <a:rPr lang="en-US">
                <a:cs typeface="Arial" pitchFamily="34" charset="0"/>
              </a:rPr>
              <a:t>–</a:t>
            </a:r>
            <a:r>
              <a:rPr lang="en-US" b="1"/>
              <a:t>5)</a:t>
            </a:r>
          </a:p>
          <a:p>
            <a:pPr eaLnBrk="1" hangingPunct="1"/>
            <a:r>
              <a:rPr lang="en-US"/>
              <a:t>etap 4 treatment includes a variety of options, such as ECT and combinations that include węglan litu, lamotrigine, quetiapine, olanzapine</a:t>
            </a:r>
            <a:r>
              <a:rPr lang="en-US" sz="1300"/>
              <a:t>-</a:t>
            </a:r>
            <a:r>
              <a:rPr lang="en-US"/>
              <a:t>fluoxetine combination, walproinian, or carbamazepine with a selective serotonin reuptake inhibitor (SSRI) medication (eg, citalopram, escitalopram, fluoxetine, paroxetine, sertraline, fluvoxamine), or bupropion or venlafaxine.</a:t>
            </a:r>
          </a:p>
          <a:p>
            <a:pPr eaLnBrk="1" hangingPunct="1"/>
            <a:r>
              <a:rPr lang="en-US"/>
              <a:t>Clinicians should note that lamotrigine has limited antimanic efficacy and, in combination with an antidepressant, may require the addition of an antimanic agent. As such, the experts recommend the addition of an antimanic when lamotrigine is given in combination with an antidepressant.</a:t>
            </a:r>
          </a:p>
          <a:p>
            <a:pPr eaLnBrk="1" hangingPunct="1"/>
            <a:r>
              <a:rPr lang="en-US"/>
              <a:t>Despite limited evidence, etap 5 includes a variety of treatment options based on expert opinion. One notable exception is the use of monoamine oxidase inhibitor (MAOI) medications, which have controlled evidence to support their utility, but have safety issues to consider, including dietary restrictions and drug interactions.</a:t>
            </a:r>
          </a:p>
          <a:p>
            <a:pPr eaLnBrk="1" hangingPunct="1"/>
            <a:r>
              <a:rPr lang="en-US"/>
              <a:t>Tricyclic antidepressants are included in etap 5 but their use must be carefully considered based on their relatively less favorable tolerability profile, narrow therapeutic index, and the fact that they may more readily induce mania relative to newer antidepressant medications.</a:t>
            </a:r>
            <a:endParaRPr lang="en-US" b="1"/>
          </a:p>
          <a:p>
            <a:pPr eaLnBrk="1" hangingPunct="1"/>
            <a:endParaRPr lang="en-US" b="1"/>
          </a:p>
          <a:p>
            <a:pPr eaLnBrk="1" hangingPunct="1"/>
            <a:endParaRPr lang="en-US" b="1"/>
          </a:p>
          <a:p>
            <a:pPr eaLnBrk="1" hangingPunct="1">
              <a:spcBef>
                <a:spcPct val="0"/>
              </a:spcBef>
            </a:pPr>
            <a:r>
              <a:rPr lang="en-US"/>
              <a:t>Suppes T, Dennehy EB, Hirschfeld RM, i in. The Texas implementation of medication algorithms: update to the algorithms for treatment of bipolar I disorder. </a:t>
            </a:r>
            <a:r>
              <a:rPr lang="en-US" i="1"/>
              <a:t>J Clin Psychiatry</a:t>
            </a:r>
            <a:r>
              <a:rPr lang="en-US"/>
              <a:t>. 2005;66:870-886.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Wtórna analiza</a:t>
            </a:r>
          </a:p>
        </p:txBody>
      </p:sp>
      <p:sp>
        <p:nvSpPr>
          <p:cNvPr id="4" name="Symbol zastępczy numeru slajdu 3"/>
          <p:cNvSpPr>
            <a:spLocks noGrp="1"/>
          </p:cNvSpPr>
          <p:nvPr>
            <p:ph type="sldNum" sz="quarter" idx="10"/>
          </p:nvPr>
        </p:nvSpPr>
        <p:spPr/>
        <p:txBody>
          <a:bodyPr/>
          <a:lstStyle/>
          <a:p>
            <a:fld id="{4FEA7A95-4450-416A-8B28-8281873E7080}" type="slidenum">
              <a:rPr lang="pl-PL" smtClean="0"/>
              <a:pPr/>
              <a:t>55</a:t>
            </a:fld>
            <a:endParaRPr lang="pl-PL"/>
          </a:p>
        </p:txBody>
      </p:sp>
    </p:spTree>
    <p:extLst>
      <p:ext uri="{BB962C8B-B14F-4D97-AF65-F5344CB8AC3E}">
        <p14:creationId xmlns:p14="http://schemas.microsoft.com/office/powerpoint/2010/main" val="3010370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Wtórna analiza</a:t>
            </a:r>
          </a:p>
        </p:txBody>
      </p:sp>
      <p:sp>
        <p:nvSpPr>
          <p:cNvPr id="4" name="Symbol zastępczy numeru slajdu 3"/>
          <p:cNvSpPr>
            <a:spLocks noGrp="1"/>
          </p:cNvSpPr>
          <p:nvPr>
            <p:ph type="sldNum" sz="quarter" idx="10"/>
          </p:nvPr>
        </p:nvSpPr>
        <p:spPr/>
        <p:txBody>
          <a:bodyPr/>
          <a:lstStyle/>
          <a:p>
            <a:fld id="{4FEA7A95-4450-416A-8B28-8281873E7080}" type="slidenum">
              <a:rPr lang="pl-PL" smtClean="0"/>
              <a:pPr/>
              <a:t>56</a:t>
            </a:fld>
            <a:endParaRPr lang="pl-PL"/>
          </a:p>
        </p:txBody>
      </p:sp>
    </p:spTree>
    <p:extLst>
      <p:ext uri="{BB962C8B-B14F-4D97-AF65-F5344CB8AC3E}">
        <p14:creationId xmlns:p14="http://schemas.microsoft.com/office/powerpoint/2010/main" val="301037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FEA7A95-4450-416A-8B28-8281873E7080}" type="slidenum">
              <a:rPr lang="pl-PL" smtClean="0"/>
              <a:pPr/>
              <a:t>58</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A50AB6F-9D45-4FA3-8D5D-5116210A68B6}" type="slidenum">
              <a:rPr lang="pl-PL" smtClean="0"/>
              <a:pPr/>
              <a:t>59</a:t>
            </a:fld>
            <a:endParaRPr lang="pl-PL"/>
          </a:p>
        </p:txBody>
      </p:sp>
    </p:spTree>
    <p:extLst>
      <p:ext uri="{BB962C8B-B14F-4D97-AF65-F5344CB8AC3E}">
        <p14:creationId xmlns:p14="http://schemas.microsoft.com/office/powerpoint/2010/main" val="948034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A50AB6F-9D45-4FA3-8D5D-5116210A68B6}" type="slidenum">
              <a:rPr lang="pl-PL" smtClean="0"/>
              <a:pPr/>
              <a:t>60</a:t>
            </a:fld>
            <a:endParaRPr lang="pl-PL"/>
          </a:p>
        </p:txBody>
      </p:sp>
    </p:spTree>
    <p:extLst>
      <p:ext uri="{BB962C8B-B14F-4D97-AF65-F5344CB8AC3E}">
        <p14:creationId xmlns:p14="http://schemas.microsoft.com/office/powerpoint/2010/main" val="94803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Aripiprazole 2007</a:t>
            </a:r>
          </a:p>
        </p:txBody>
      </p:sp>
      <p:sp>
        <p:nvSpPr>
          <p:cNvPr id="4" name="Symbol zastępczy numeru slajdu 3"/>
          <p:cNvSpPr>
            <a:spLocks noGrp="1"/>
          </p:cNvSpPr>
          <p:nvPr>
            <p:ph type="sldNum" sz="quarter" idx="10"/>
          </p:nvPr>
        </p:nvSpPr>
        <p:spPr/>
        <p:txBody>
          <a:bodyPr/>
          <a:lstStyle/>
          <a:p>
            <a:fld id="{6A50AB6F-9D45-4FA3-8D5D-5116210A68B6}" type="slidenum">
              <a:rPr lang="pl-PL" smtClean="0">
                <a:solidFill>
                  <a:prstClr val="black"/>
                </a:solidFill>
              </a:rPr>
              <a:pPr/>
              <a:t>5</a:t>
            </a:fld>
            <a:endParaRPr lang="pl-PL">
              <a:solidFill>
                <a:prstClr val="black"/>
              </a:solidFill>
            </a:endParaRPr>
          </a:p>
        </p:txBody>
      </p:sp>
    </p:spTree>
    <p:extLst>
      <p:ext uri="{BB962C8B-B14F-4D97-AF65-F5344CB8AC3E}">
        <p14:creationId xmlns:p14="http://schemas.microsoft.com/office/powerpoint/2010/main" val="948034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A50AB6F-9D45-4FA3-8D5D-5116210A68B6}" type="slidenum">
              <a:rPr lang="pl-PL" smtClean="0"/>
              <a:pPr/>
              <a:t>61</a:t>
            </a:fld>
            <a:endParaRPr lang="pl-PL"/>
          </a:p>
        </p:txBody>
      </p:sp>
    </p:spTree>
    <p:extLst>
      <p:ext uri="{BB962C8B-B14F-4D97-AF65-F5344CB8AC3E}">
        <p14:creationId xmlns:p14="http://schemas.microsoft.com/office/powerpoint/2010/main" val="94803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A50AB6F-9D45-4FA3-8D5D-5116210A68B6}" type="slidenum">
              <a:rPr lang="pl-PL" smtClean="0"/>
              <a:pPr/>
              <a:t>62</a:t>
            </a:fld>
            <a:endParaRPr lang="pl-PL"/>
          </a:p>
        </p:txBody>
      </p:sp>
    </p:spTree>
    <p:extLst>
      <p:ext uri="{BB962C8B-B14F-4D97-AF65-F5344CB8AC3E}">
        <p14:creationId xmlns:p14="http://schemas.microsoft.com/office/powerpoint/2010/main" val="94803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CF15A-96CF-4028-8957-4F86D000EC10}" type="slidenum">
              <a:rPr lang="en-GB">
                <a:solidFill>
                  <a:prstClr val="black"/>
                </a:solidFill>
              </a:rPr>
              <a:pPr/>
              <a:t>6</a:t>
            </a:fld>
            <a:endParaRPr lang="en-GB" dirty="0">
              <a:solidFill>
                <a:prstClr val="black"/>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pPr>
              <a:lnSpc>
                <a:spcPct val="90000"/>
              </a:lnSpc>
            </a:pPr>
            <a:r>
              <a:rPr lang="en-US" dirty="0">
                <a:solidFill>
                  <a:srgbClr val="000000"/>
                </a:solidFill>
              </a:rPr>
              <a:t>Despite DSM-IV-TR requiring elevated, expansive or irritable mood symptoms for diagnosis of a bipolar I manic episode, other symptoms reflective of motor or psychic arousal and thinking are both more commonly observed and generally rated as more severe in manic states.  </a:t>
            </a:r>
          </a:p>
          <a:p>
            <a:pPr>
              <a:lnSpc>
                <a:spcPct val="90000"/>
              </a:lnSpc>
            </a:pPr>
            <a:r>
              <a:rPr lang="en-US" dirty="0">
                <a:solidFill>
                  <a:srgbClr val="000000"/>
                </a:solidFill>
              </a:rPr>
              <a:t>This table, with the first data column from the Goodwin and Jamison text published in 1990, and the second column from a recent regulatory trial of </a:t>
            </a:r>
            <a:r>
              <a:rPr lang="en-US" dirty="0" err="1">
                <a:solidFill>
                  <a:srgbClr val="000000"/>
                </a:solidFill>
              </a:rPr>
              <a:t>valproate</a:t>
            </a:r>
            <a:r>
              <a:rPr lang="en-US" dirty="0">
                <a:solidFill>
                  <a:srgbClr val="000000"/>
                </a:solidFill>
              </a:rPr>
              <a:t> in mania, exemplifies the consistent and numerous studies with similar findings – these include studies led by JM </a:t>
            </a:r>
            <a:r>
              <a:rPr lang="en-US" dirty="0" err="1">
                <a:solidFill>
                  <a:srgbClr val="000000"/>
                </a:solidFill>
              </a:rPr>
              <a:t>Azorin</a:t>
            </a:r>
            <a:r>
              <a:rPr lang="en-US" dirty="0">
                <a:solidFill>
                  <a:srgbClr val="000000"/>
                </a:solidFill>
              </a:rPr>
              <a:t>, E </a:t>
            </a:r>
            <a:r>
              <a:rPr lang="en-US" dirty="0" err="1">
                <a:solidFill>
                  <a:srgbClr val="000000"/>
                </a:solidFill>
              </a:rPr>
              <a:t>Hantouche</a:t>
            </a:r>
            <a:r>
              <a:rPr lang="en-US" dirty="0">
                <a:solidFill>
                  <a:srgbClr val="000000"/>
                </a:solidFill>
              </a:rPr>
              <a:t> and </a:t>
            </a:r>
            <a:br>
              <a:rPr lang="en-US" dirty="0">
                <a:solidFill>
                  <a:srgbClr val="000000"/>
                </a:solidFill>
              </a:rPr>
            </a:br>
            <a:r>
              <a:rPr lang="en-US" dirty="0">
                <a:solidFill>
                  <a:srgbClr val="000000"/>
                </a:solidFill>
              </a:rPr>
              <a:t>H </a:t>
            </a:r>
            <a:r>
              <a:rPr lang="en-US" dirty="0" err="1">
                <a:solidFill>
                  <a:srgbClr val="000000"/>
                </a:solidFill>
              </a:rPr>
              <a:t>Akiskal</a:t>
            </a:r>
            <a:r>
              <a:rPr lang="en-US" dirty="0">
                <a:solidFill>
                  <a:srgbClr val="000000"/>
                </a:solidFill>
              </a:rPr>
              <a:t>. </a:t>
            </a:r>
          </a:p>
          <a:p>
            <a:pPr>
              <a:lnSpc>
                <a:spcPct val="90000"/>
              </a:lnSpc>
            </a:pPr>
            <a:r>
              <a:rPr lang="en-US" dirty="0">
                <a:solidFill>
                  <a:srgbClr val="000000"/>
                </a:solidFill>
              </a:rPr>
              <a:t>Similarly, studies of </a:t>
            </a:r>
            <a:r>
              <a:rPr lang="en-US" dirty="0" err="1">
                <a:solidFill>
                  <a:srgbClr val="000000"/>
                </a:solidFill>
              </a:rPr>
              <a:t>valproate</a:t>
            </a:r>
            <a:r>
              <a:rPr lang="en-US" dirty="0">
                <a:solidFill>
                  <a:srgbClr val="000000"/>
                </a:solidFill>
              </a:rPr>
              <a:t> indicate that its principal efficacy in acute mania is in reduction of excess activity, motor hyperactivity, less need for sleep, and elevated mood. For lithium, the major studies indicated significant benefits on excess activity and motor hyperactivity. A similar spectrum of principal symptom reduction has been reported for olanzapine. </a:t>
            </a:r>
          </a:p>
          <a:p>
            <a:pPr>
              <a:lnSpc>
                <a:spcPct val="90000"/>
              </a:lnSpc>
            </a:pPr>
            <a:endParaRPr lang="en-GB" b="1" dirty="0">
              <a:solidFill>
                <a:srgbClr val="000000"/>
              </a:solidFill>
            </a:endParaRPr>
          </a:p>
          <a:p>
            <a:r>
              <a:rPr lang="en-GB" b="1" dirty="0">
                <a:solidFill>
                  <a:srgbClr val="000000"/>
                </a:solidFill>
              </a:rPr>
              <a:t>References</a:t>
            </a:r>
            <a:endParaRPr lang="en-GB" dirty="0">
              <a:solidFill>
                <a:srgbClr val="000000"/>
              </a:solidFill>
            </a:endParaRPr>
          </a:p>
          <a:p>
            <a:r>
              <a:rPr lang="fr-FR" dirty="0">
                <a:solidFill>
                  <a:srgbClr val="000000"/>
                </a:solidFill>
              </a:rPr>
              <a:t>Azorin JM, et al. J Affect </a:t>
            </a:r>
            <a:r>
              <a:rPr lang="fr-FR" dirty="0" err="1">
                <a:solidFill>
                  <a:srgbClr val="000000"/>
                </a:solidFill>
              </a:rPr>
              <a:t>Disord</a:t>
            </a:r>
            <a:r>
              <a:rPr lang="fr-FR" dirty="0">
                <a:solidFill>
                  <a:srgbClr val="000000"/>
                </a:solidFill>
              </a:rPr>
              <a:t> 2006;96:215-223</a:t>
            </a:r>
          </a:p>
          <a:p>
            <a:r>
              <a:rPr lang="en-US" dirty="0">
                <a:solidFill>
                  <a:srgbClr val="000000"/>
                </a:solidFill>
              </a:rPr>
              <a:t>Bowden CL. J </a:t>
            </a:r>
            <a:r>
              <a:rPr lang="en-US" dirty="0" err="1">
                <a:solidFill>
                  <a:srgbClr val="000000"/>
                </a:solidFill>
              </a:rPr>
              <a:t>Clin</a:t>
            </a:r>
            <a:r>
              <a:rPr lang="en-US" dirty="0">
                <a:solidFill>
                  <a:srgbClr val="000000"/>
                </a:solidFill>
              </a:rPr>
              <a:t> Psychiatry 2006;67:1501-1510</a:t>
            </a:r>
          </a:p>
          <a:p>
            <a:r>
              <a:rPr lang="fr-FR" dirty="0" err="1">
                <a:solidFill>
                  <a:srgbClr val="000000"/>
                </a:solidFill>
              </a:rPr>
              <a:t>Bowden</a:t>
            </a:r>
            <a:r>
              <a:rPr lang="fr-FR" dirty="0">
                <a:solidFill>
                  <a:srgbClr val="000000"/>
                </a:solidFill>
              </a:rPr>
              <a:t> CL, et al. JAMA 1994;271:918-924</a:t>
            </a:r>
          </a:p>
          <a:p>
            <a:r>
              <a:rPr lang="fr-FR" dirty="0" err="1">
                <a:solidFill>
                  <a:srgbClr val="000000"/>
                </a:solidFill>
              </a:rPr>
              <a:t>Goodwin</a:t>
            </a:r>
            <a:r>
              <a:rPr lang="fr-FR" dirty="0">
                <a:solidFill>
                  <a:srgbClr val="000000"/>
                </a:solidFill>
              </a:rPr>
              <a:t> FK, </a:t>
            </a:r>
            <a:r>
              <a:rPr lang="fr-FR" dirty="0" err="1">
                <a:solidFill>
                  <a:srgbClr val="000000"/>
                </a:solidFill>
              </a:rPr>
              <a:t>Jamison</a:t>
            </a:r>
            <a:r>
              <a:rPr lang="fr-FR" dirty="0">
                <a:solidFill>
                  <a:srgbClr val="000000"/>
                </a:solidFill>
              </a:rPr>
              <a:t> KR. 1990 </a:t>
            </a:r>
            <a:r>
              <a:rPr lang="fr-FR" i="1" dirty="0" err="1">
                <a:solidFill>
                  <a:srgbClr val="000000"/>
                </a:solidFill>
              </a:rPr>
              <a:t>Manic</a:t>
            </a:r>
            <a:r>
              <a:rPr lang="fr-FR" i="1" dirty="0">
                <a:solidFill>
                  <a:srgbClr val="000000"/>
                </a:solidFill>
              </a:rPr>
              <a:t>-</a:t>
            </a:r>
            <a:r>
              <a:rPr lang="fr-FR" i="1" dirty="0" err="1">
                <a:solidFill>
                  <a:srgbClr val="000000"/>
                </a:solidFill>
              </a:rPr>
              <a:t>Depressive</a:t>
            </a:r>
            <a:r>
              <a:rPr lang="fr-FR" i="1" dirty="0">
                <a:solidFill>
                  <a:srgbClr val="000000"/>
                </a:solidFill>
              </a:rPr>
              <a:t> </a:t>
            </a:r>
            <a:r>
              <a:rPr lang="fr-FR" i="1" dirty="0" err="1">
                <a:solidFill>
                  <a:srgbClr val="000000"/>
                </a:solidFill>
              </a:rPr>
              <a:t>Illness</a:t>
            </a:r>
            <a:r>
              <a:rPr lang="fr-FR" dirty="0">
                <a:solidFill>
                  <a:srgbClr val="000000"/>
                </a:solidFill>
              </a:rPr>
              <a:t> </a:t>
            </a:r>
            <a:br>
              <a:rPr lang="fr-FR" dirty="0">
                <a:solidFill>
                  <a:srgbClr val="000000"/>
                </a:solidFill>
              </a:rPr>
            </a:br>
            <a:r>
              <a:rPr lang="fr-FR" dirty="0">
                <a:solidFill>
                  <a:srgbClr val="000000"/>
                </a:solidFill>
              </a:rPr>
              <a:t>Oxford </a:t>
            </a:r>
            <a:r>
              <a:rPr lang="fr-FR" dirty="0" err="1">
                <a:solidFill>
                  <a:srgbClr val="000000"/>
                </a:solidFill>
              </a:rPr>
              <a:t>University</a:t>
            </a:r>
            <a:r>
              <a:rPr lang="fr-FR" dirty="0">
                <a:solidFill>
                  <a:srgbClr val="000000"/>
                </a:solidFill>
              </a:rPr>
              <a:t> </a:t>
            </a:r>
            <a:r>
              <a:rPr lang="fr-FR" dirty="0" err="1">
                <a:solidFill>
                  <a:srgbClr val="000000"/>
                </a:solidFill>
              </a:rPr>
              <a:t>Press</a:t>
            </a:r>
            <a:r>
              <a:rPr lang="fr-FR" dirty="0">
                <a:solidFill>
                  <a:srgbClr val="000000"/>
                </a:solidFill>
              </a:rPr>
              <a:t> </a:t>
            </a:r>
            <a:r>
              <a:rPr lang="en-US" dirty="0">
                <a:solidFill>
                  <a:srgbClr val="000000"/>
                </a:solidFill>
              </a:rPr>
              <a:t>Inc., New York, NY: </a:t>
            </a:r>
            <a:r>
              <a:rPr lang="fr-FR" dirty="0">
                <a:solidFill>
                  <a:srgbClr val="000000"/>
                </a:solidFill>
              </a:rPr>
              <a:t>227-244</a:t>
            </a:r>
            <a:endParaRPr lang="en-US" dirty="0">
              <a:solidFill>
                <a:srgbClr val="000000"/>
              </a:solidFill>
            </a:endParaRPr>
          </a:p>
          <a:p>
            <a:r>
              <a:rPr lang="en-US" dirty="0" err="1">
                <a:solidFill>
                  <a:srgbClr val="000000"/>
                </a:solidFill>
              </a:rPr>
              <a:t>Tohen</a:t>
            </a:r>
            <a:r>
              <a:rPr lang="en-US" dirty="0">
                <a:solidFill>
                  <a:srgbClr val="000000"/>
                </a:solidFill>
              </a:rPr>
              <a:t> MF, et al. Am J Psychiatry 2002;159:1011-1017</a:t>
            </a:r>
          </a:p>
          <a:p>
            <a:pPr>
              <a:lnSpc>
                <a:spcPct val="90000"/>
              </a:lnSpc>
            </a:pPr>
            <a:endParaRPr lang="en-GB"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Rot="1" noChangeAspect="1" noChangeArrowheads="1" noTextEdit="1"/>
          </p:cNvSpPr>
          <p:nvPr>
            <p:ph type="sldImg"/>
          </p:nvPr>
        </p:nvSpPr>
        <p:spPr>
          <a:ln/>
        </p:spPr>
      </p:sp>
      <p:sp>
        <p:nvSpPr>
          <p:cNvPr id="1234947" name="Rectangle 3"/>
          <p:cNvSpPr>
            <a:spLocks noGrp="1" noChangeArrowheads="1"/>
          </p:cNvSpPr>
          <p:nvPr>
            <p:ph type="body" idx="1"/>
          </p:nvPr>
        </p:nvSpPr>
        <p:spPr>
          <a:xfrm>
            <a:off x="914711" y="4344025"/>
            <a:ext cx="5028579" cy="4112926"/>
          </a:xfrm>
        </p:spPr>
        <p:txBody>
          <a:bodyPr/>
          <a:lstStyle/>
          <a:p>
            <a:r>
              <a:rPr lang="en-US" sz="1000" b="1"/>
              <a:t>Bipolar Disorder—3.4% of the US Population Screened Positive by MDQ</a:t>
            </a:r>
          </a:p>
          <a:p>
            <a:pPr marL="224325" lvl="1" indent="-112163">
              <a:buFontTx/>
              <a:buChar char="•"/>
            </a:pPr>
            <a:r>
              <a:rPr lang="en-US" sz="1000"/>
              <a:t>The Mood Disorder Questionnaire is a screening tool that can be used to identify patients most likely to have bipolar disorder</a:t>
            </a:r>
            <a:r>
              <a:rPr lang="en-US" sz="1000" baseline="30000"/>
              <a:t>1,2</a:t>
            </a:r>
          </a:p>
          <a:p>
            <a:pPr marL="224325" lvl="1" indent="-112163">
              <a:buFontTx/>
              <a:buChar char="•"/>
            </a:pPr>
            <a:r>
              <a:rPr lang="en-US" sz="1000"/>
              <a:t>In 2001, a large-scale epidemiologic survey (n=85,358) was conducted using the MDQ to screen respondents for the presence of symptoms of bipolar disorder (based on DSM-IV criteria)</a:t>
            </a:r>
            <a:r>
              <a:rPr lang="en-US" sz="1000" baseline="30000"/>
              <a:t>3</a:t>
            </a:r>
          </a:p>
          <a:p>
            <a:pPr marL="224325" lvl="1" indent="-112163">
              <a:buFontTx/>
              <a:buChar char="•"/>
            </a:pPr>
            <a:r>
              <a:rPr lang="en-US" sz="1000"/>
              <a:t>The overall prevalence rate (weighted to match US census data) for patients with symptoms of bipolar disorder was estimated to be 3.4%, or about 7 million adults</a:t>
            </a:r>
            <a:r>
              <a:rPr lang="en-US" sz="1000" baseline="30000"/>
              <a:t>3</a:t>
            </a:r>
          </a:p>
          <a:p>
            <a:pPr marL="224325" lvl="1" indent="-112163">
              <a:buFontTx/>
              <a:buChar char="•"/>
            </a:pPr>
            <a:r>
              <a:rPr lang="en-US" sz="1000"/>
              <a:t>When adjusted for response bias, the estimated prevalence rate rises to 3.7%, or 7.6 million adults</a:t>
            </a:r>
            <a:r>
              <a:rPr lang="en-US" sz="1000" baseline="30000"/>
              <a:t>3</a:t>
            </a:r>
          </a:p>
          <a:p>
            <a:pPr marL="224325" lvl="1" indent="-112163">
              <a:buFontTx/>
              <a:buChar char="•"/>
            </a:pPr>
            <a:r>
              <a:rPr lang="en-US" sz="1000"/>
              <a:t>Symptoms were much more common among younger rather than older people (those aged 18 to 24 years vs those over 65), and in households with incomes less than $20,000</a:t>
            </a:r>
            <a:r>
              <a:rPr lang="en-US" sz="1000" baseline="30000"/>
              <a:t>3</a:t>
            </a:r>
          </a:p>
          <a:p>
            <a:pPr>
              <a:buFontTx/>
              <a:buChar char="•"/>
            </a:pPr>
            <a:endParaRPr lang="en-US" sz="1000"/>
          </a:p>
          <a:p>
            <a:endParaRPr lang="en-US" sz="1000"/>
          </a:p>
          <a:p>
            <a:endParaRPr lang="en-US" sz="1000"/>
          </a:p>
          <a:p>
            <a:endParaRPr lang="en-US" sz="1000"/>
          </a:p>
          <a:p>
            <a:endParaRPr lang="en-US" sz="1000"/>
          </a:p>
          <a:p>
            <a:endParaRPr lang="en-US" sz="1000"/>
          </a:p>
          <a:p>
            <a:endParaRPr lang="en-US" sz="1000"/>
          </a:p>
          <a:p>
            <a:r>
              <a:rPr lang="en-US" sz="800"/>
              <a:t>1. Hirschfeld. </a:t>
            </a:r>
            <a:r>
              <a:rPr lang="en-US" sz="800" i="1"/>
              <a:t>Prim Care Companion J Clin Psychiatry. </a:t>
            </a:r>
            <a:r>
              <a:rPr lang="en-US" sz="800"/>
              <a:t>2002;4:9-11.</a:t>
            </a:r>
          </a:p>
          <a:p>
            <a:r>
              <a:rPr lang="en-US" sz="800"/>
              <a:t>2. Hirschfeld et al. </a:t>
            </a:r>
            <a:r>
              <a:rPr lang="en-US" sz="800" i="1"/>
              <a:t>Am J Psychiatry.</a:t>
            </a:r>
            <a:r>
              <a:rPr lang="en-US" sz="800"/>
              <a:t> 2000;157:1873-1875.</a:t>
            </a:r>
          </a:p>
          <a:p>
            <a:r>
              <a:rPr lang="en-US" sz="800"/>
              <a:t>3. Hirschfeld et al. </a:t>
            </a:r>
            <a:r>
              <a:rPr lang="en-US" sz="800" i="1"/>
              <a:t>J Clin Psychiatry.</a:t>
            </a:r>
            <a:r>
              <a:rPr lang="en-US" sz="800"/>
              <a:t> 2003;64:53-59.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34DD206-ED7D-41D1-809B-DCB8E0F60A9D}" type="slidenum">
              <a:rPr lang="en-US" sz="1200">
                <a:solidFill>
                  <a:prstClr val="black"/>
                </a:solidFill>
              </a:rPr>
              <a:pPr/>
              <a:t>13</a:t>
            </a:fld>
            <a:endParaRPr lang="en-US" sz="120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Rot="1" noChangeAspect="1" noChangeArrowheads="1" noTextEdit="1"/>
          </p:cNvSpPr>
          <p:nvPr>
            <p:ph type="sldImg"/>
          </p:nvPr>
        </p:nvSpPr>
        <p:spPr>
          <a:xfrm>
            <a:off x="1147763" y="687388"/>
            <a:ext cx="4567237" cy="3427412"/>
          </a:xfrm>
          <a:ln/>
        </p:spPr>
      </p:sp>
      <p:sp>
        <p:nvSpPr>
          <p:cNvPr id="1212419" name="Rectangle 3"/>
          <p:cNvSpPr>
            <a:spLocks noGrp="1" noChangeArrowheads="1"/>
          </p:cNvSpPr>
          <p:nvPr>
            <p:ph type="body" idx="1"/>
          </p:nvPr>
        </p:nvSpPr>
        <p:spPr>
          <a:xfrm>
            <a:off x="928687" y="4354956"/>
            <a:ext cx="5013049" cy="4136348"/>
          </a:xfrm>
          <a:ln w="3175">
            <a:solidFill>
              <a:schemeClr val="tx1"/>
            </a:solidFill>
            <a:miter lim="800000"/>
            <a:headEnd/>
            <a:tailEnd/>
          </a:ln>
        </p:spPr>
        <p:txBody>
          <a:bodyPr lIns="89990" tIns="44995" rIns="89990" bIns="44995"/>
          <a:lstStyle/>
          <a:p>
            <a:r>
              <a:rPr lang="en-US" sz="1000" b="1"/>
              <a:t>Symptoms of Bipolar Disorder</a:t>
            </a:r>
            <a:r>
              <a:rPr lang="en-US" sz="1000" b="1">
                <a:cs typeface="Times New Roman" pitchFamily="18" charset="0"/>
              </a:rPr>
              <a:t>—Heavy Impact on Daily Life</a:t>
            </a:r>
            <a:endParaRPr lang="en-US" sz="1000" b="1"/>
          </a:p>
          <a:p>
            <a:pPr marL="224325" lvl="1" indent="-112163">
              <a:buFontTx/>
              <a:buChar char="•"/>
            </a:pPr>
            <a:r>
              <a:rPr lang="en-US" sz="1000"/>
              <a:t>Recently, 3,059 subjects from a large epidemiologic study of bipolar disorder, matched to scores on the Mood Disorder Questionnaire and US Census data, were surveyed using the Social Adjustment Scale-SR, Sheehan Disability Scale, and the Family History Screen to evaluate the psychological and social impact of bipolar I and II in the general population</a:t>
            </a:r>
          </a:p>
          <a:p>
            <a:pPr marL="224325" lvl="1" indent="-112163">
              <a:buFontTx/>
              <a:buChar char="•"/>
            </a:pPr>
            <a:r>
              <a:rPr lang="en-US" sz="1000"/>
              <a:t>Note that this group is a subset of patients from the 85,358 reported in the prevalence study</a:t>
            </a:r>
          </a:p>
          <a:p>
            <a:pPr marL="224325" lvl="1" indent="-112163">
              <a:buFontTx/>
              <a:buChar char="•"/>
            </a:pPr>
            <a:r>
              <a:rPr lang="en-US" sz="1000"/>
              <a:t>The results from this survey not only provided a clear picture of the personal and societal impact of bipolar disorder, but also confirmed the usefulness of the MDQ</a:t>
            </a:r>
          </a:p>
          <a:p>
            <a:pPr marL="224325" lvl="1" indent="-112163">
              <a:buFontTx/>
              <a:buChar char="•"/>
            </a:pPr>
            <a:r>
              <a:rPr lang="en-US" sz="1000"/>
              <a:t>MDQ-positive subjects reported significantly more difficulty with work (1.96% vs 1.46%), social/leisure interactions (2.4% vs 1.87%), and extended family interactions (2.22% vs 1.66%), and more days of disruptive symptoms (6.41 vs 2.62) than MDQ-negative subjects</a:t>
            </a:r>
          </a:p>
          <a:p>
            <a:pPr marL="224325" lvl="1" indent="-112163">
              <a:buFontTx/>
              <a:buChar char="•"/>
            </a:pPr>
            <a:r>
              <a:rPr lang="en-US" sz="1000"/>
              <a:t>Patients with a positive screen were significantly more likely to be fired or laid off, or be arrested, jailed, or convicted of a crime other than drunk driving</a:t>
            </a:r>
          </a:p>
          <a:p>
            <a:pPr marL="224325" lvl="1" indent="-112163">
              <a:buFontTx/>
              <a:buChar char="•"/>
            </a:pPr>
            <a:r>
              <a:rPr lang="en-US" sz="1000"/>
              <a:t>Symptoms of bipolar disorder can have a devastating impact on patients and their families and places a heavy burden on society</a:t>
            </a:r>
          </a:p>
          <a:p>
            <a:endParaRPr lang="en-US" sz="1000" baseline="30000"/>
          </a:p>
          <a:p>
            <a:pPr algn="just"/>
            <a:endParaRPr lang="fr-FR" sz="1000"/>
          </a:p>
          <a:p>
            <a:pPr algn="just"/>
            <a:endParaRPr lang="en-US" sz="1000"/>
          </a:p>
          <a:p>
            <a:pPr algn="just"/>
            <a:endParaRPr lang="en-US" sz="1000"/>
          </a:p>
          <a:p>
            <a:pPr algn="just"/>
            <a:endParaRPr lang="en-US" sz="1000"/>
          </a:p>
          <a:p>
            <a:pPr algn="just"/>
            <a:r>
              <a:rPr lang="fr-FR" sz="800"/>
              <a:t>Cal</a:t>
            </a:r>
            <a:r>
              <a:rPr lang="en-US" sz="800"/>
              <a:t>a</a:t>
            </a:r>
            <a:r>
              <a:rPr lang="fr-FR" sz="800"/>
              <a:t>brese.</a:t>
            </a:r>
            <a:r>
              <a:rPr lang="en-US" sz="800"/>
              <a:t> </a:t>
            </a:r>
            <a:r>
              <a:rPr lang="en-US" sz="800" i="1"/>
              <a:t>J Clin Psychiatry</a:t>
            </a:r>
            <a:r>
              <a:rPr lang="en-US" sz="800"/>
              <a:t>. </a:t>
            </a:r>
            <a:r>
              <a:rPr lang="fr-FR" sz="800"/>
              <a:t>2003;64:425-432.</a:t>
            </a:r>
            <a:r>
              <a:rPr lang="fr-FR" sz="1000"/>
              <a:t> </a:t>
            </a:r>
            <a:endParaRPr 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611588D-BF60-4661-B341-9E187B5FE869}" type="slidenum">
              <a:rPr lang="pl-PL" smtClean="0">
                <a:solidFill>
                  <a:prstClr val="black"/>
                </a:solidFill>
              </a:rPr>
              <a:pPr/>
              <a:t>22</a:t>
            </a:fld>
            <a:endParaRPr lang="pl-PL">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D9691D20-7CA7-4CEB-BB56-041242B0D3A9}" type="slidenum">
              <a:rPr lang="sl-SI" smtClean="0">
                <a:solidFill>
                  <a:prstClr val="black"/>
                </a:solidFill>
              </a:rPr>
              <a:pPr>
                <a:defRPr/>
              </a:pPr>
              <a:t>24</a:t>
            </a:fld>
            <a:endParaRPr lang="sl-SI">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2C7C3-40F1-4F27-8F77-CAA00BFE43D3}" type="slidenum">
              <a:rPr lang="pl-PL">
                <a:solidFill>
                  <a:prstClr val="black"/>
                </a:solidFill>
              </a:rPr>
              <a:pPr/>
              <a:t>28</a:t>
            </a:fld>
            <a:endParaRPr lang="pl-PL">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pl-PL"/>
              <a:t>Kliknij, aby edytować styl</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143000"/>
          </a:xfrm>
        </p:spPr>
        <p:txBody>
          <a:bodyPr/>
          <a:lstStyle/>
          <a:p>
            <a:r>
              <a:rPr lang="pl-PL"/>
              <a:t>Kliknij, aby edytować styl</a:t>
            </a:r>
          </a:p>
        </p:txBody>
      </p:sp>
      <p:sp>
        <p:nvSpPr>
          <p:cNvPr id="3" name="Symbol zastępczy tabeli 2"/>
          <p:cNvSpPr>
            <a:spLocks noGrp="1"/>
          </p:cNvSpPr>
          <p:nvPr>
            <p:ph type="tbl" idx="1"/>
          </p:nvPr>
        </p:nvSpPr>
        <p:spPr>
          <a:xfrm>
            <a:off x="457200" y="1066800"/>
            <a:ext cx="8229600" cy="4349750"/>
          </a:xfrm>
        </p:spPr>
        <p:txBody>
          <a:bodyPr/>
          <a:lstStyle/>
          <a:p>
            <a:endParaRPr lang="pl-PL"/>
          </a:p>
        </p:txBody>
      </p:sp>
      <p:sp>
        <p:nvSpPr>
          <p:cNvPr id="4" name="Symbol zastępczy daty 3"/>
          <p:cNvSpPr>
            <a:spLocks noGrp="1"/>
          </p:cNvSpPr>
          <p:nvPr>
            <p:ph type="dt" sz="half" idx="10"/>
          </p:nvPr>
        </p:nvSpPr>
        <p:spPr>
          <a:xfrm>
            <a:off x="457200" y="6245225"/>
            <a:ext cx="2133600" cy="476250"/>
          </a:xfrm>
        </p:spPr>
        <p:txBody>
          <a:bodyPr/>
          <a:lstStyle>
            <a:lvl1pPr>
              <a:defRPr/>
            </a:lvl1pPr>
          </a:lstStyle>
          <a:p>
            <a:endParaRPr lang="en-GB"/>
          </a:p>
        </p:txBody>
      </p:sp>
      <p:sp>
        <p:nvSpPr>
          <p:cNvPr id="5" name="Symbol zastępczy stopki 4"/>
          <p:cNvSpPr>
            <a:spLocks noGrp="1"/>
          </p:cNvSpPr>
          <p:nvPr>
            <p:ph type="ftr" sz="quarter" idx="11"/>
          </p:nvPr>
        </p:nvSpPr>
        <p:spPr>
          <a:xfrm>
            <a:off x="3124200" y="6245225"/>
            <a:ext cx="2895600" cy="476250"/>
          </a:xfrm>
        </p:spPr>
        <p:txBody>
          <a:bodyPr/>
          <a:lstStyle>
            <a:lvl1pPr>
              <a:defRPr/>
            </a:lvl1pPr>
          </a:lstStyle>
          <a:p>
            <a:endParaRPr lang="en-GB"/>
          </a:p>
        </p:txBody>
      </p:sp>
    </p:spTree>
    <p:extLst>
      <p:ext uri="{BB962C8B-B14F-4D97-AF65-F5344CB8AC3E}">
        <p14:creationId xmlns:p14="http://schemas.microsoft.com/office/powerpoint/2010/main" val="1282183781"/>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143000"/>
          </a:xfrm>
        </p:spPr>
        <p:txBody>
          <a:bodyPr/>
          <a:lstStyle/>
          <a:p>
            <a:r>
              <a:rPr lang="pl-PL"/>
              <a:t>Kliknij, aby edytować styl</a:t>
            </a:r>
          </a:p>
        </p:txBody>
      </p:sp>
      <p:sp>
        <p:nvSpPr>
          <p:cNvPr id="3" name="Symbol zastępczy wykresu 2"/>
          <p:cNvSpPr>
            <a:spLocks noGrp="1"/>
          </p:cNvSpPr>
          <p:nvPr>
            <p:ph type="chart" idx="1"/>
          </p:nvPr>
        </p:nvSpPr>
        <p:spPr>
          <a:xfrm>
            <a:off x="457200" y="1066800"/>
            <a:ext cx="8229600" cy="4349750"/>
          </a:xfrm>
        </p:spPr>
        <p:txBody>
          <a:bodyPr/>
          <a:lstStyle/>
          <a:p>
            <a:endParaRPr lang="pl-PL"/>
          </a:p>
        </p:txBody>
      </p:sp>
      <p:sp>
        <p:nvSpPr>
          <p:cNvPr id="4" name="Symbol zastępczy daty 3"/>
          <p:cNvSpPr>
            <a:spLocks noGrp="1"/>
          </p:cNvSpPr>
          <p:nvPr>
            <p:ph type="dt" sz="half" idx="10"/>
          </p:nvPr>
        </p:nvSpPr>
        <p:spPr>
          <a:xfrm>
            <a:off x="457200" y="6245225"/>
            <a:ext cx="2133600" cy="476250"/>
          </a:xfrm>
        </p:spPr>
        <p:txBody>
          <a:bodyPr/>
          <a:lstStyle>
            <a:lvl1pPr>
              <a:defRPr/>
            </a:lvl1pPr>
          </a:lstStyle>
          <a:p>
            <a:endParaRPr lang="en-GB"/>
          </a:p>
        </p:txBody>
      </p:sp>
      <p:sp>
        <p:nvSpPr>
          <p:cNvPr id="5" name="Symbol zastępczy stopki 4"/>
          <p:cNvSpPr>
            <a:spLocks noGrp="1"/>
          </p:cNvSpPr>
          <p:nvPr>
            <p:ph type="ftr" sz="quarter" idx="11"/>
          </p:nvPr>
        </p:nvSpPr>
        <p:spPr>
          <a:xfrm>
            <a:off x="3124200" y="6245225"/>
            <a:ext cx="2895600" cy="476250"/>
          </a:xfrm>
        </p:spPr>
        <p:txBody>
          <a:bodyPr/>
          <a:lstStyle>
            <a:lvl1pPr>
              <a:defRPr/>
            </a:lvl1pPr>
          </a:lstStyle>
          <a:p>
            <a:endParaRPr lang="en-GB"/>
          </a:p>
        </p:txBody>
      </p:sp>
    </p:spTree>
    <p:extLst>
      <p:ext uri="{BB962C8B-B14F-4D97-AF65-F5344CB8AC3E}">
        <p14:creationId xmlns:p14="http://schemas.microsoft.com/office/powerpoint/2010/main" val="3547918247"/>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pl-PL"/>
              <a:t>Kliknij, aby edytować styl</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Tree>
    <p:extLst>
      <p:ext uri="{BB962C8B-B14F-4D97-AF65-F5344CB8AC3E}">
        <p14:creationId xmlns:p14="http://schemas.microsoft.com/office/powerpoint/2010/main" val="2142752689"/>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2159776801"/>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95" name="Title 94"/>
          <p:cNvSpPr>
            <a:spLocks noGrp="1"/>
          </p:cNvSpPr>
          <p:nvPr>
            <p:ph type="title"/>
          </p:nvPr>
        </p:nvSpPr>
        <p:spPr>
          <a:xfrm>
            <a:off x="457200" y="4463568"/>
            <a:ext cx="8305800" cy="1143000"/>
          </a:xfrm>
        </p:spPr>
        <p:txBody>
          <a:bodyPr/>
          <a:lstStyle/>
          <a:p>
            <a:r>
              <a:rPr lang="pl-PL"/>
              <a:t>Kliknij, aby edytować styl</a:t>
            </a:r>
            <a:endParaRPr lang="en-US"/>
          </a:p>
        </p:txBody>
      </p:sp>
      <p:sp>
        <p:nvSpPr>
          <p:cNvPr id="2" name="Date Placeholder 1"/>
          <p:cNvSpPr>
            <a:spLocks noGrp="1"/>
          </p:cNvSpPr>
          <p:nvPr>
            <p:ph type="dt" sz="half" idx="10"/>
          </p:nvPr>
        </p:nvSpPr>
        <p:spPr/>
        <p:txBody>
          <a:bodyPr/>
          <a:lstStyle/>
          <a:p>
            <a:fld id="{1AA2DE9F-06EE-471F-A4A9-BA7DC130BF2D}" type="datetimeFigureOut">
              <a:rPr lang="pl-PL" smtClean="0">
                <a:solidFill>
                  <a:srgbClr val="1D3641"/>
                </a:solidFill>
              </a:rPr>
              <a:pPr/>
              <a:t>05.04.2018</a:t>
            </a:fld>
            <a:endParaRPr lang="pl-PL">
              <a:solidFill>
                <a:srgbClr val="1D3641"/>
              </a:solidFill>
            </a:endParaRPr>
          </a:p>
        </p:txBody>
      </p:sp>
      <p:sp>
        <p:nvSpPr>
          <p:cNvPr id="91" name="Footer Placeholder 90"/>
          <p:cNvSpPr>
            <a:spLocks noGrp="1"/>
          </p:cNvSpPr>
          <p:nvPr>
            <p:ph type="ftr" sz="quarter" idx="11"/>
          </p:nvPr>
        </p:nvSpPr>
        <p:spPr/>
        <p:txBody>
          <a:bodyPr/>
          <a:lstStyle/>
          <a:p>
            <a:endParaRPr lang="pl-PL">
              <a:solidFill>
                <a:srgbClr val="1D3641"/>
              </a:solidFill>
            </a:endParaRPr>
          </a:p>
        </p:txBody>
      </p:sp>
      <p:sp>
        <p:nvSpPr>
          <p:cNvPr id="92" name="Slide Number Placeholder 91"/>
          <p:cNvSpPr>
            <a:spLocks noGrp="1"/>
          </p:cNvSpPr>
          <p:nvPr>
            <p:ph type="sldNum" sz="quarter" idx="12"/>
          </p:nvPr>
        </p:nvSpPr>
        <p:spPr/>
        <p:txBody>
          <a:bodyPr/>
          <a:lstStyle/>
          <a:p>
            <a:fld id="{BBB1BEDB-A975-4B69-ACE3-F998DE11A279}" type="slidenum">
              <a:rPr lang="pl-PL" smtClean="0">
                <a:solidFill>
                  <a:srgbClr val="1D3641"/>
                </a:solidFill>
              </a:rPr>
              <a:pPr/>
              <a:t>‹#›</a:t>
            </a:fld>
            <a:endParaRPr lang="pl-PL">
              <a:solidFill>
                <a:srgbClr val="1D3641"/>
              </a:solidFill>
            </a:endParaRPr>
          </a:p>
        </p:txBody>
      </p:sp>
    </p:spTree>
    <p:extLst>
      <p:ext uri="{BB962C8B-B14F-4D97-AF65-F5344CB8AC3E}">
        <p14:creationId xmlns:p14="http://schemas.microsoft.com/office/powerpoint/2010/main" val="891128191"/>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6" name="Footer Placeholder 5"/>
          <p:cNvSpPr>
            <a:spLocks noGrp="1"/>
          </p:cNvSpPr>
          <p:nvPr>
            <p:ph type="ftr" sz="quarter" idx="11"/>
          </p:nvPr>
        </p:nvSpPr>
        <p:spPr/>
        <p:txBody>
          <a:bodyPr/>
          <a:lstStyle/>
          <a:p>
            <a:endParaRPr lang="pl-PL">
              <a:solidFill>
                <a:srgbClr val="DFE6D0"/>
              </a:solidFill>
            </a:endParaRPr>
          </a:p>
        </p:txBody>
      </p:sp>
      <p:sp>
        <p:nvSpPr>
          <p:cNvPr id="7" name="Slide Number Placeholder 6"/>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3858927444"/>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8" name="Footer Placeholder 7"/>
          <p:cNvSpPr>
            <a:spLocks noGrp="1"/>
          </p:cNvSpPr>
          <p:nvPr>
            <p:ph type="ftr" sz="quarter" idx="11"/>
          </p:nvPr>
        </p:nvSpPr>
        <p:spPr/>
        <p:txBody>
          <a:bodyPr/>
          <a:lstStyle/>
          <a:p>
            <a:endParaRPr lang="pl-PL">
              <a:solidFill>
                <a:srgbClr val="DFE6D0"/>
              </a:solidFill>
            </a:endParaRPr>
          </a:p>
        </p:txBody>
      </p:sp>
      <p:sp>
        <p:nvSpPr>
          <p:cNvPr id="9" name="Slide Number Placeholder 8"/>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911242209"/>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4" name="Footer Placeholder 3"/>
          <p:cNvSpPr>
            <a:spLocks noGrp="1"/>
          </p:cNvSpPr>
          <p:nvPr>
            <p:ph type="ftr" sz="quarter" idx="11"/>
          </p:nvPr>
        </p:nvSpPr>
        <p:spPr/>
        <p:txBody>
          <a:bodyPr/>
          <a:lstStyle/>
          <a:p>
            <a:endParaRPr lang="pl-PL">
              <a:solidFill>
                <a:srgbClr val="DFE6D0"/>
              </a:solidFill>
            </a:endParaRPr>
          </a:p>
        </p:txBody>
      </p:sp>
      <p:sp>
        <p:nvSpPr>
          <p:cNvPr id="5" name="Slide Number Placeholder 4"/>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283610856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3" name="Footer Placeholder 2"/>
          <p:cNvSpPr>
            <a:spLocks noGrp="1"/>
          </p:cNvSpPr>
          <p:nvPr>
            <p:ph type="ftr" sz="quarter" idx="11"/>
          </p:nvPr>
        </p:nvSpPr>
        <p:spPr/>
        <p:txBody>
          <a:bodyPr/>
          <a:lstStyle/>
          <a:p>
            <a:endParaRPr lang="pl-PL">
              <a:solidFill>
                <a:srgbClr val="DFE6D0"/>
              </a:solidFill>
            </a:endParaRPr>
          </a:p>
        </p:txBody>
      </p:sp>
      <p:sp>
        <p:nvSpPr>
          <p:cNvPr id="4" name="Slide Number Placeholder 3"/>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2221759479"/>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6" name="Footer Placeholder 5"/>
          <p:cNvSpPr>
            <a:spLocks noGrp="1"/>
          </p:cNvSpPr>
          <p:nvPr>
            <p:ph type="ftr" sz="quarter" idx="11"/>
          </p:nvPr>
        </p:nvSpPr>
        <p:spPr/>
        <p:txBody>
          <a:bodyPr/>
          <a:lstStyle/>
          <a:p>
            <a:endParaRPr lang="pl-PL">
              <a:solidFill>
                <a:srgbClr val="DFE6D0"/>
              </a:solidFill>
            </a:endParaRPr>
          </a:p>
        </p:txBody>
      </p:sp>
      <p:sp>
        <p:nvSpPr>
          <p:cNvPr id="7" name="Slide Number Placeholder 6"/>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pl-PL"/>
              <a:t>Kliknij, aby edytować styl</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6660064"/>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5" name="Date Placeholder 4"/>
          <p:cNvSpPr>
            <a:spLocks noGrp="1"/>
          </p:cNvSpPr>
          <p:nvPr>
            <p:ph type="dt" sz="half" idx="10"/>
          </p:nvPr>
        </p:nvSpPr>
        <p:spPr/>
        <p:txBody>
          <a:body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6" name="Footer Placeholder 5"/>
          <p:cNvSpPr>
            <a:spLocks noGrp="1"/>
          </p:cNvSpPr>
          <p:nvPr>
            <p:ph type="ftr" sz="quarter" idx="11"/>
          </p:nvPr>
        </p:nvSpPr>
        <p:spPr/>
        <p:txBody>
          <a:bodyPr/>
          <a:lstStyle/>
          <a:p>
            <a:endParaRPr lang="pl-PL">
              <a:solidFill>
                <a:srgbClr val="DFE6D0"/>
              </a:solidFill>
            </a:endParaRPr>
          </a:p>
        </p:txBody>
      </p:sp>
      <p:sp>
        <p:nvSpPr>
          <p:cNvPr id="7" name="Slide Number Placeholder 6"/>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pl-PL"/>
              <a:t>Kliknij, aby edytować styl</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4258376363"/>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2964001854"/>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5" name="Footer Placeholder 4"/>
          <p:cNvSpPr>
            <a:spLocks noGrp="1"/>
          </p:cNvSpPr>
          <p:nvPr>
            <p:ph type="ftr" sz="quarter" idx="11"/>
          </p:nvPr>
        </p:nvSpPr>
        <p:spPr/>
        <p:txBody>
          <a:bodyPr/>
          <a:lstStyle/>
          <a:p>
            <a:endParaRPr lang="pl-PL">
              <a:solidFill>
                <a:srgbClr val="DFE6D0"/>
              </a:solidFill>
            </a:endParaRPr>
          </a:p>
        </p:txBody>
      </p:sp>
      <p:sp>
        <p:nvSpPr>
          <p:cNvPr id="6" name="Slide Number Placeholder 5"/>
          <p:cNvSpPr>
            <a:spLocks noGrp="1"/>
          </p:cNvSpPr>
          <p:nvPr>
            <p:ph type="sldNum" sz="quarter" idx="12"/>
          </p:nvPr>
        </p:nvSpPr>
        <p:spPr/>
        <p:txBody>
          <a:body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1739875917"/>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pl-PL"/>
              <a:t>Kliknij, aby edytować styl</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a:t>Kliknij, aby edytować styl wzorca podtytułu</a:t>
            </a:r>
            <a:endParaRPr lang="en-US" dirty="0"/>
          </a:p>
        </p:txBody>
      </p:sp>
      <p:sp>
        <p:nvSpPr>
          <p:cNvPr id="30" name="Date Placeholder 29"/>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19" name="Footer Placeholder 18"/>
          <p:cNvSpPr>
            <a:spLocks noGrp="1"/>
          </p:cNvSpPr>
          <p:nvPr>
            <p:ph type="ftr" sz="quarter" idx="11"/>
          </p:nvPr>
        </p:nvSpPr>
        <p:spPr/>
        <p:txBody>
          <a:bodyPr/>
          <a:lstStyle/>
          <a:p>
            <a:endParaRPr lang="pl-PL">
              <a:solidFill>
                <a:srgbClr val="FFF9E5">
                  <a:shade val="50000"/>
                </a:srgbClr>
              </a:solidFill>
            </a:endParaRPr>
          </a:p>
        </p:txBody>
      </p:sp>
      <p:sp>
        <p:nvSpPr>
          <p:cNvPr id="27" name="Slide Number Placeholder 26"/>
          <p:cNvSpPr>
            <a:spLocks noGrp="1"/>
          </p:cNvSpPr>
          <p:nvPr>
            <p:ph type="sldNum" sz="quarter" idx="12"/>
          </p:nvPr>
        </p:nvSpPr>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2875795897"/>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5" name="Footer Placeholder 4"/>
          <p:cNvSpPr>
            <a:spLocks noGrp="1"/>
          </p:cNvSpPr>
          <p:nvPr>
            <p:ph type="ftr" sz="quarter" idx="11"/>
          </p:nvPr>
        </p:nvSpPr>
        <p:spPr/>
        <p:txBody>
          <a:bodyPr/>
          <a:lstStyle/>
          <a:p>
            <a:endParaRPr lang="pl-PL">
              <a:solidFill>
                <a:srgbClr val="FFF9E5">
                  <a:shade val="50000"/>
                </a:srgbClr>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574616898"/>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pl-PL"/>
              <a:t>Kliknij, aby edytować styl</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a:t>Kliknij, aby edytować style wzorca tekstu</a:t>
            </a: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5" name="Footer Placeholder 4"/>
          <p:cNvSpPr>
            <a:spLocks noGrp="1"/>
          </p:cNvSpPr>
          <p:nvPr>
            <p:ph type="ftr" sz="quarter" idx="11"/>
          </p:nvPr>
        </p:nvSpPr>
        <p:spPr/>
        <p:txBody>
          <a:bodyPr/>
          <a:lstStyle/>
          <a:p>
            <a:endParaRPr lang="pl-PL">
              <a:solidFill>
                <a:srgbClr val="FFF9E5">
                  <a:shade val="50000"/>
                </a:srgbClr>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295953115"/>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pl-PL"/>
              <a:t>Kliknij, aby edytować styl</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6" name="Footer Placeholder 5"/>
          <p:cNvSpPr>
            <a:spLocks noGrp="1"/>
          </p:cNvSpPr>
          <p:nvPr>
            <p:ph type="ftr" sz="quarter" idx="11"/>
          </p:nvPr>
        </p:nvSpPr>
        <p:spPr/>
        <p:txBody>
          <a:bodyPr/>
          <a:lstStyle/>
          <a:p>
            <a:endParaRPr lang="pl-PL">
              <a:solidFill>
                <a:srgbClr val="FFF9E5">
                  <a:shade val="50000"/>
                </a:srgb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441287668"/>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pl-PL"/>
              <a:t>Kliknij, aby edytować style wzorca tekstu</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pl-PL"/>
              <a:t>Kliknij, aby edytować style wzorca tekstu</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8" name="Footer Placeholder 7"/>
          <p:cNvSpPr>
            <a:spLocks noGrp="1"/>
          </p:cNvSpPr>
          <p:nvPr>
            <p:ph type="ftr" sz="quarter" idx="11"/>
          </p:nvPr>
        </p:nvSpPr>
        <p:spPr/>
        <p:txBody>
          <a:bodyPr/>
          <a:lstStyle/>
          <a:p>
            <a:endParaRPr lang="pl-PL">
              <a:solidFill>
                <a:srgbClr val="FFF9E5">
                  <a:shade val="50000"/>
                </a:srgbClr>
              </a:solidFill>
            </a:endParaRPr>
          </a:p>
        </p:txBody>
      </p:sp>
      <p:sp>
        <p:nvSpPr>
          <p:cNvPr id="9" name="Slide Number Placeholder 8"/>
          <p:cNvSpPr>
            <a:spLocks noGrp="1"/>
          </p:cNvSpPr>
          <p:nvPr>
            <p:ph type="sldNum" sz="quarter" idx="12"/>
          </p:nvPr>
        </p:nvSpPr>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275042582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pl-PL"/>
              <a:t>Kliknij, aby edytować styl</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4" name="Footer Placeholder 3"/>
          <p:cNvSpPr>
            <a:spLocks noGrp="1"/>
          </p:cNvSpPr>
          <p:nvPr>
            <p:ph type="ftr" sz="quarter" idx="11"/>
          </p:nvPr>
        </p:nvSpPr>
        <p:spPr/>
        <p:txBody>
          <a:bodyPr/>
          <a:lstStyle/>
          <a:p>
            <a:endParaRPr lang="pl-PL">
              <a:solidFill>
                <a:srgbClr val="FFF9E5">
                  <a:shade val="50000"/>
                </a:srgbClr>
              </a:solidFill>
            </a:endParaRPr>
          </a:p>
        </p:txBody>
      </p:sp>
      <p:sp>
        <p:nvSpPr>
          <p:cNvPr id="5" name="Slide Number Placeholder 4"/>
          <p:cNvSpPr>
            <a:spLocks noGrp="1"/>
          </p:cNvSpPr>
          <p:nvPr>
            <p:ph type="sldNum" sz="quarter" idx="12"/>
          </p:nvPr>
        </p:nvSpPr>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802617722"/>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3" name="Footer Placeholder 2"/>
          <p:cNvSpPr>
            <a:spLocks noGrp="1"/>
          </p:cNvSpPr>
          <p:nvPr>
            <p:ph type="ftr" sz="quarter" idx="11"/>
          </p:nvPr>
        </p:nvSpPr>
        <p:spPr/>
        <p:txBody>
          <a:bodyPr/>
          <a:lstStyle/>
          <a:p>
            <a:endParaRPr lang="pl-PL">
              <a:solidFill>
                <a:srgbClr val="FFF9E5">
                  <a:shade val="50000"/>
                </a:srgbClr>
              </a:solidFill>
            </a:endParaRPr>
          </a:p>
        </p:txBody>
      </p:sp>
      <p:sp>
        <p:nvSpPr>
          <p:cNvPr id="4" name="Slide Number Placeholder 3"/>
          <p:cNvSpPr>
            <a:spLocks noGrp="1"/>
          </p:cNvSpPr>
          <p:nvPr>
            <p:ph type="sldNum" sz="quarter" idx="12"/>
          </p:nvPr>
        </p:nvSpPr>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3373442338"/>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pl-PL"/>
              <a:t>Kliknij, aby edytować styl</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pl-PL"/>
              <a:t>Kliknij, aby edytować style wzorca tekstu</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6" name="Footer Placeholder 5"/>
          <p:cNvSpPr>
            <a:spLocks noGrp="1"/>
          </p:cNvSpPr>
          <p:nvPr>
            <p:ph type="ftr" sz="quarter" idx="11"/>
          </p:nvPr>
        </p:nvSpPr>
        <p:spPr/>
        <p:txBody>
          <a:bodyPr/>
          <a:lstStyle/>
          <a:p>
            <a:endParaRPr lang="pl-PL">
              <a:solidFill>
                <a:srgbClr val="FFF9E5">
                  <a:shade val="50000"/>
                </a:srgb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956853484"/>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pl-PL"/>
              <a:t>Kliknij, aby edytować styl</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pl-PL"/>
              <a:t>Kliknij ikonę, aby dodać obraz</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pl-PL"/>
              <a:t>Kliknij, aby edytować style wzorca tekstu</a:t>
            </a:r>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6" name="Footer Placeholder 5"/>
          <p:cNvSpPr>
            <a:spLocks noGrp="1"/>
          </p:cNvSpPr>
          <p:nvPr>
            <p:ph type="ftr" sz="quarter" idx="11"/>
          </p:nvPr>
        </p:nvSpPr>
        <p:spPr/>
        <p:txBody>
          <a:bodyPr/>
          <a:lstStyle/>
          <a:p>
            <a:endParaRPr lang="pl-PL">
              <a:solidFill>
                <a:srgbClr val="FFF9E5">
                  <a:shade val="50000"/>
                </a:srgbClr>
              </a:solidFill>
            </a:endParaRPr>
          </a:p>
        </p:txBody>
      </p:sp>
      <p:sp>
        <p:nvSpPr>
          <p:cNvPr id="7" name="Slide Number Placeholder 6"/>
          <p:cNvSpPr>
            <a:spLocks noGrp="1"/>
          </p:cNvSpPr>
          <p:nvPr>
            <p:ph type="sldNum" sz="quarter" idx="12"/>
          </p:nvPr>
        </p:nvSpPr>
        <p:spPr>
          <a:xfrm>
            <a:off x="8153400" y="6356350"/>
            <a:ext cx="533400" cy="365125"/>
          </a:xfrm>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3735376512"/>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5" name="Footer Placeholder 4"/>
          <p:cNvSpPr>
            <a:spLocks noGrp="1"/>
          </p:cNvSpPr>
          <p:nvPr>
            <p:ph type="ftr" sz="quarter" idx="11"/>
          </p:nvPr>
        </p:nvSpPr>
        <p:spPr/>
        <p:txBody>
          <a:bodyPr/>
          <a:lstStyle/>
          <a:p>
            <a:endParaRPr lang="pl-PL">
              <a:solidFill>
                <a:srgbClr val="FFF9E5">
                  <a:shade val="50000"/>
                </a:srgbClr>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2811563278"/>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5" name="Footer Placeholder 4"/>
          <p:cNvSpPr>
            <a:spLocks noGrp="1"/>
          </p:cNvSpPr>
          <p:nvPr>
            <p:ph type="ftr" sz="quarter" idx="11"/>
          </p:nvPr>
        </p:nvSpPr>
        <p:spPr/>
        <p:txBody>
          <a:bodyPr/>
          <a:lstStyle/>
          <a:p>
            <a:endParaRPr lang="pl-PL">
              <a:solidFill>
                <a:srgbClr val="FFF9E5">
                  <a:shade val="50000"/>
                </a:srgbClr>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1793077110"/>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134938" y="889000"/>
            <a:ext cx="8885237" cy="1155700"/>
          </a:xfrm>
        </p:spPr>
        <p:txBody>
          <a:bodyPr/>
          <a:lstStyle/>
          <a:p>
            <a:r>
              <a:rPr lang="pl-PL"/>
              <a:t>Kliknij, aby edytować styl</a:t>
            </a:r>
          </a:p>
        </p:txBody>
      </p:sp>
      <p:sp>
        <p:nvSpPr>
          <p:cNvPr id="3" name="Symbol zastępczy wykresu 2"/>
          <p:cNvSpPr>
            <a:spLocks noGrp="1"/>
          </p:cNvSpPr>
          <p:nvPr>
            <p:ph type="chart" idx="1"/>
          </p:nvPr>
        </p:nvSpPr>
        <p:spPr>
          <a:xfrm>
            <a:off x="134938" y="2116138"/>
            <a:ext cx="8896350" cy="4135437"/>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solidFill>
                <a:srgbClr val="FFF9E5">
                  <a:shade val="50000"/>
                </a:srgbClr>
              </a:solidFill>
            </a:endParaRPr>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solidFill>
                <a:srgbClr val="FFF9E5">
                  <a:shade val="50000"/>
                </a:srgbClr>
              </a:solidFill>
            </a:endParaRPr>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693D43D9-88F0-4D9A-B4B4-7299DDE1F320}" type="slidenum">
              <a:rPr lang="pl-PL">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1160845219"/>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371600"/>
          </a:xfrm>
          <a:noFill/>
          <a:ln>
            <a:noFill/>
          </a:ln>
        </p:spPr>
        <p:txBody>
          <a:bodyPr lIns="182880" tIns="182880" rIns="182880" bIns="182880" anchor="b" anchorCtr="0"/>
          <a:lstStyle>
            <a:lvl1pPr algn="l">
              <a:defRPr/>
            </a:lvl1pPr>
          </a:lstStyle>
          <a:p>
            <a:r>
              <a:rPr lang="pl-PL"/>
              <a:t>Kliknij, aby edytować styl</a:t>
            </a:r>
            <a:endParaRPr/>
          </a:p>
        </p:txBody>
      </p:sp>
      <p:sp>
        <p:nvSpPr>
          <p:cNvPr id="3" name="Subtitle 2"/>
          <p:cNvSpPr>
            <a:spLocks noGrp="1"/>
          </p:cNvSpPr>
          <p:nvPr>
            <p:ph type="subTitle" idx="1"/>
          </p:nvPr>
        </p:nvSpPr>
        <p:spPr>
          <a:xfrm>
            <a:off x="685800" y="3657600"/>
            <a:ext cx="7772400" cy="1371600"/>
          </a:xfrm>
          <a:noFill/>
          <a:ln>
            <a:noFill/>
          </a:ln>
          <a:effectLst>
            <a:innerShdw blurRad="114300">
              <a:schemeClr val="tx1"/>
            </a:innerShdw>
          </a:effectLst>
          <a:scene3d>
            <a:camera prst="orthographicFront"/>
            <a:lightRig rig="threePt" dir="t"/>
          </a:scene3d>
          <a:sp3d>
            <a:bevelT w="12700" h="50800" prst="softRound"/>
          </a:sp3d>
        </p:spPr>
        <p:txBody>
          <a:bodyPr lIns="182880" tIns="182880" rIns="182880" bIns="18288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a:p>
        </p:txBody>
      </p:sp>
      <p:sp>
        <p:nvSpPr>
          <p:cNvPr id="4" name="Date Placeholder 3"/>
          <p:cNvSpPr>
            <a:spLocks noGrp="1"/>
          </p:cNvSpPr>
          <p:nvPr>
            <p:ph type="dt" sz="half" idx="10"/>
          </p:nvPr>
        </p:nvSpPr>
        <p:spPr>
          <a:xfrm>
            <a:off x="685800" y="6508750"/>
            <a:ext cx="2133600" cy="273050"/>
          </a:xfrm>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5" name="Footer Placeholder 4"/>
          <p:cNvSpPr>
            <a:spLocks noGrp="1"/>
          </p:cNvSpPr>
          <p:nvPr>
            <p:ph type="ftr" sz="quarter" idx="11"/>
          </p:nvPr>
        </p:nvSpPr>
        <p:spPr>
          <a:xfrm>
            <a:off x="3125724" y="6508750"/>
            <a:ext cx="2895600" cy="273050"/>
          </a:xfrm>
        </p:spPr>
        <p:txBody>
          <a:bodyPr/>
          <a:lstStyle/>
          <a:p>
            <a:endParaRPr lang="pl-PL">
              <a:solidFill>
                <a:srgbClr val="E0EDF8"/>
              </a:solidFill>
            </a:endParaRPr>
          </a:p>
        </p:txBody>
      </p:sp>
      <p:sp>
        <p:nvSpPr>
          <p:cNvPr id="6" name="Slide Number Placeholder 5"/>
          <p:cNvSpPr>
            <a:spLocks noGrp="1"/>
          </p:cNvSpPr>
          <p:nvPr>
            <p:ph type="sldNum" sz="quarter" idx="12"/>
          </p:nvPr>
        </p:nvSpPr>
        <p:spPr>
          <a:xfrm>
            <a:off x="6327648" y="6508750"/>
            <a:ext cx="2130552" cy="273050"/>
          </a:xfrm>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32" name="Straight Connector 31"/>
          <p:cNvCxnSpPr/>
          <p:nvPr/>
        </p:nvCxnSpPr>
        <p:spPr>
          <a:xfrm>
            <a:off x="0" y="3579019"/>
            <a:ext cx="9144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22"/>
          <p:cNvGrpSpPr/>
          <p:nvPr/>
        </p:nvGrpSpPr>
        <p:grpSpPr>
          <a:xfrm rot="5400000">
            <a:off x="4535424" y="2249423"/>
            <a:ext cx="91440"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3010015349"/>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2391703817"/>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37621" y="2981324"/>
            <a:ext cx="7168179" cy="1371600"/>
          </a:xfrm>
        </p:spPr>
        <p:txBody>
          <a:bodyPr lIns="182880" rIns="182880" anchor="b" anchorCtr="0"/>
          <a:lstStyle>
            <a:lvl1pPr marL="0" indent="0" algn="l">
              <a:defRPr sz="4000" b="0" cap="none" baseline="0"/>
            </a:lvl1pPr>
          </a:lstStyle>
          <a:p>
            <a:r>
              <a:rPr lang="pl-PL"/>
              <a:t>Kliknij, aby edytować styl</a:t>
            </a:r>
            <a:endParaRPr/>
          </a:p>
        </p:txBody>
      </p:sp>
      <p:sp>
        <p:nvSpPr>
          <p:cNvPr id="3" name="Text Placeholder 2"/>
          <p:cNvSpPr>
            <a:spLocks noGrp="1"/>
          </p:cNvSpPr>
          <p:nvPr>
            <p:ph type="body" idx="1"/>
          </p:nvPr>
        </p:nvSpPr>
        <p:spPr>
          <a:xfrm>
            <a:off x="1137620" y="4519613"/>
            <a:ext cx="7168179" cy="1371600"/>
          </a:xfrm>
          <a:noFill/>
          <a:ln>
            <a:noFill/>
          </a:ln>
          <a:effectLst>
            <a:innerShdw blurRad="114300">
              <a:schemeClr val="tx1"/>
            </a:innerShdw>
          </a:effectLst>
          <a:scene3d>
            <a:camera prst="orthographicFront"/>
            <a:lightRig rig="threePt" dir="t"/>
          </a:scene3d>
          <a:sp3d>
            <a:bevelT w="12700" h="50800" prst="softRound"/>
          </a:sp3d>
        </p:spPr>
        <p:txBody>
          <a:bodyPr lIns="182880" rIns="182880" anchor="t" anchorCtr="0"/>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7" name="Straight Connector 6"/>
          <p:cNvCxnSpPr/>
          <p:nvPr/>
        </p:nvCxnSpPr>
        <p:spPr>
          <a:xfrm>
            <a:off x="1322294" y="4419600"/>
            <a:ext cx="73152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4621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Content Placeholder 2"/>
          <p:cNvSpPr>
            <a:spLocks noGrp="1"/>
          </p:cNvSpPr>
          <p:nvPr>
            <p:ph sz="half" idx="1"/>
          </p:nvPr>
        </p:nvSpPr>
        <p:spPr>
          <a:xfrm>
            <a:off x="1402080"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Content Placeholder 3"/>
          <p:cNvSpPr>
            <a:spLocks noGrp="1"/>
          </p:cNvSpPr>
          <p:nvPr>
            <p:ph sz="half" idx="2"/>
          </p:nvPr>
        </p:nvSpPr>
        <p:spPr>
          <a:xfrm>
            <a:off x="5225527"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6" name="Footer Placeholder 5"/>
          <p:cNvSpPr>
            <a:spLocks noGrp="1"/>
          </p:cNvSpPr>
          <p:nvPr>
            <p:ph type="ftr" sz="quarter" idx="11"/>
          </p:nvPr>
        </p:nvSpPr>
        <p:spPr/>
        <p:txBody>
          <a:bodyPr/>
          <a:lstStyle/>
          <a:p>
            <a:endParaRPr lang="pl-PL">
              <a:solidFill>
                <a:srgbClr val="E0EDF8"/>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2863278664"/>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a:p>
        </p:txBody>
      </p:sp>
      <p:sp>
        <p:nvSpPr>
          <p:cNvPr id="3" name="Text Placeholder 2"/>
          <p:cNvSpPr>
            <a:spLocks noGrp="1"/>
          </p:cNvSpPr>
          <p:nvPr>
            <p:ph type="body" idx="1"/>
          </p:nvPr>
        </p:nvSpPr>
        <p:spPr>
          <a:xfrm>
            <a:off x="1295400"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386840"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5" name="Text Placeholder 4"/>
          <p:cNvSpPr>
            <a:spLocks noGrp="1"/>
          </p:cNvSpPr>
          <p:nvPr>
            <p:ph type="body" sz="quarter" idx="3"/>
          </p:nvPr>
        </p:nvSpPr>
        <p:spPr>
          <a:xfrm>
            <a:off x="5132294"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223734"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7" name="Date Placeholder 6"/>
          <p:cNvSpPr>
            <a:spLocks noGrp="1"/>
          </p:cNvSpPr>
          <p:nvPr>
            <p:ph type="dt" sz="half" idx="10"/>
          </p:nvPr>
        </p:nvSpPr>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8" name="Footer Placeholder 7"/>
          <p:cNvSpPr>
            <a:spLocks noGrp="1"/>
          </p:cNvSpPr>
          <p:nvPr>
            <p:ph type="ftr" sz="quarter" idx="11"/>
          </p:nvPr>
        </p:nvSpPr>
        <p:spPr/>
        <p:txBody>
          <a:bodyPr/>
          <a:lstStyle/>
          <a:p>
            <a:endParaRPr lang="pl-PL">
              <a:solidFill>
                <a:srgbClr val="E0EDF8"/>
              </a:solidFill>
            </a:endParaRPr>
          </a:p>
        </p:txBody>
      </p:sp>
      <p:sp>
        <p:nvSpPr>
          <p:cNvPr id="9" name="Slide Number Placeholder 8"/>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10" name="Straight Connector 9"/>
          <p:cNvCxnSpPr/>
          <p:nvPr/>
        </p:nvCxnSpPr>
        <p:spPr>
          <a:xfrm>
            <a:off x="1295400" y="2299447"/>
            <a:ext cx="7239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915386"/>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Date Placeholder 2"/>
          <p:cNvSpPr>
            <a:spLocks noGrp="1"/>
          </p:cNvSpPr>
          <p:nvPr>
            <p:ph type="dt" sz="half" idx="10"/>
          </p:nvPr>
        </p:nvSpPr>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4" name="Footer Placeholder 3"/>
          <p:cNvSpPr>
            <a:spLocks noGrp="1"/>
          </p:cNvSpPr>
          <p:nvPr>
            <p:ph type="ftr" sz="quarter" idx="11"/>
          </p:nvPr>
        </p:nvSpPr>
        <p:spPr/>
        <p:txBody>
          <a:bodyPr/>
          <a:lstStyle/>
          <a:p>
            <a:endParaRPr lang="pl-PL">
              <a:solidFill>
                <a:srgbClr val="E0EDF8"/>
              </a:solidFill>
            </a:endParaRPr>
          </a:p>
        </p:txBody>
      </p:sp>
      <p:sp>
        <p:nvSpPr>
          <p:cNvPr id="5" name="Slide Number Placeholder 4"/>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grpSp>
        <p:nvGrpSpPr>
          <p:cNvPr id="6" name="Group 22"/>
          <p:cNvGrpSpPr/>
          <p:nvPr/>
        </p:nvGrpSpPr>
        <p:grpSpPr>
          <a:xfrm>
            <a:off x="0" y="0"/>
            <a:ext cx="182880" cy="6858000"/>
            <a:chOff x="0" y="0"/>
            <a:chExt cx="274320" cy="6858000"/>
          </a:xfrm>
        </p:grpSpPr>
        <p:sp>
          <p:nvSpPr>
            <p:cNvPr id="7" name="Rectangle 6"/>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Rectangle 8"/>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Rectangle 13"/>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2762523849"/>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3" name="Footer Placeholder 2"/>
          <p:cNvSpPr>
            <a:spLocks noGrp="1"/>
          </p:cNvSpPr>
          <p:nvPr>
            <p:ph type="ftr" sz="quarter" idx="11"/>
          </p:nvPr>
        </p:nvSpPr>
        <p:spPr/>
        <p:txBody>
          <a:bodyPr/>
          <a:lstStyle/>
          <a:p>
            <a:endParaRPr lang="pl-PL">
              <a:solidFill>
                <a:srgbClr val="E0EDF8"/>
              </a:solidFill>
            </a:endParaRPr>
          </a:p>
        </p:txBody>
      </p:sp>
      <p:sp>
        <p:nvSpPr>
          <p:cNvPr id="4" name="Slide Number Placeholder 3"/>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grpSp>
        <p:nvGrpSpPr>
          <p:cNvPr id="5" name="Group 22"/>
          <p:cNvGrpSpPr/>
          <p:nvPr/>
        </p:nvGrpSpPr>
        <p:grpSpPr>
          <a:xfrm>
            <a:off x="0" y="0"/>
            <a:ext cx="182880" cy="6858000"/>
            <a:chOff x="0" y="0"/>
            <a:chExt cx="274320" cy="6858000"/>
          </a:xfrm>
        </p:grpSpPr>
        <p:sp>
          <p:nvSpPr>
            <p:cNvPr id="6" name="Rectangle 5"/>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7" name="Rectangle 6"/>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Rectangle 8"/>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1574843534"/>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82687" y="188259"/>
            <a:ext cx="3008313" cy="1246841"/>
          </a:xfrm>
        </p:spPr>
        <p:txBody>
          <a:bodyPr anchor="ctr" anchorCtr="0"/>
          <a:lstStyle>
            <a:lvl1pPr algn="l">
              <a:defRPr sz="2600" b="0"/>
            </a:lvl1pPr>
          </a:lstStyle>
          <a:p>
            <a:r>
              <a:rPr lang="pl-PL"/>
              <a:t>Kliknij, aby edytować styl</a:t>
            </a:r>
            <a:endParaRPr/>
          </a:p>
        </p:txBody>
      </p:sp>
      <p:sp>
        <p:nvSpPr>
          <p:cNvPr id="3" name="Content Placeholder 2"/>
          <p:cNvSpPr>
            <a:spLocks noGrp="1"/>
          </p:cNvSpPr>
          <p:nvPr>
            <p:ph idx="1"/>
          </p:nvPr>
        </p:nvSpPr>
        <p:spPr>
          <a:xfrm>
            <a:off x="3886200" y="1905000"/>
            <a:ext cx="4572000" cy="422116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Text Placeholder 3"/>
          <p:cNvSpPr>
            <a:spLocks noGrp="1"/>
          </p:cNvSpPr>
          <p:nvPr>
            <p:ph type="body" sz="half" idx="2"/>
          </p:nvPr>
        </p:nvSpPr>
        <p:spPr>
          <a:xfrm>
            <a:off x="1182687" y="1676400"/>
            <a:ext cx="2246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6" name="Footer Placeholder 5"/>
          <p:cNvSpPr>
            <a:spLocks noGrp="1"/>
          </p:cNvSpPr>
          <p:nvPr>
            <p:ph type="ftr" sz="quarter" idx="11"/>
          </p:nvPr>
        </p:nvSpPr>
        <p:spPr/>
        <p:txBody>
          <a:bodyPr/>
          <a:lstStyle/>
          <a:p>
            <a:endParaRPr lang="pl-PL">
              <a:solidFill>
                <a:srgbClr val="E0EDF8"/>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645689"/>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82687" y="192024"/>
            <a:ext cx="3008376" cy="1243584"/>
          </a:xfr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chorCtr="0">
            <a:noAutofit/>
          </a:bodyPr>
          <a:lstStyle>
            <a:lvl1pPr algn="l" defTabSz="914400" rtl="0" eaLnBrk="1" latinLnBrk="0" hangingPunct="1">
              <a:spcBef>
                <a:spcPct val="0"/>
              </a:spcBef>
              <a:buNone/>
              <a:defRPr sz="2600" b="0" kern="1200">
                <a:solidFill>
                  <a:schemeClr val="tx1"/>
                </a:solidFill>
                <a:latin typeface="+mj-lt"/>
                <a:ea typeface="+mj-ea"/>
                <a:cs typeface="+mj-cs"/>
              </a:defRPr>
            </a:lvl1pPr>
          </a:lstStyle>
          <a:p>
            <a:r>
              <a:rPr lang="pl-PL"/>
              <a:t>Kliknij, aby edytować styl</a:t>
            </a:r>
            <a:endParaRPr/>
          </a:p>
        </p:txBody>
      </p:sp>
      <p:sp>
        <p:nvSpPr>
          <p:cNvPr id="3" name="Picture Placeholder 2"/>
          <p:cNvSpPr>
            <a:spLocks noGrp="1"/>
          </p:cNvSpPr>
          <p:nvPr>
            <p:ph type="pic" idx="1"/>
          </p:nvPr>
        </p:nvSpPr>
        <p:spPr>
          <a:xfrm>
            <a:off x="3886200" y="1905000"/>
            <a:ext cx="4572000" cy="4224528"/>
          </a:xfrm>
          <a:noFill/>
          <a:ln>
            <a:prstDash val="solid"/>
          </a:ln>
        </p:spPr>
        <p:style>
          <a:lnRef idx="3">
            <a:schemeClr val="lt1"/>
          </a:lnRef>
          <a:fillRef idx="1">
            <a:schemeClr val="accent1"/>
          </a:fillRef>
          <a:effectRef idx="1">
            <a:schemeClr val="accent1"/>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a:p>
        </p:txBody>
      </p:sp>
      <p:sp>
        <p:nvSpPr>
          <p:cNvPr id="4" name="Text Placeholder 3"/>
          <p:cNvSpPr>
            <a:spLocks noGrp="1"/>
          </p:cNvSpPr>
          <p:nvPr>
            <p:ph type="body" sz="half" idx="2"/>
          </p:nvPr>
        </p:nvSpPr>
        <p:spPr>
          <a:xfrm>
            <a:off x="1182687" y="1676400"/>
            <a:ext cx="2249424" cy="3273552"/>
          </a:xfrm>
          <a:noFill/>
          <a:ln>
            <a:noFill/>
          </a:ln>
        </p:spPr>
        <p:txBody>
          <a:bodyPr vert="horz" lIns="182880" tIns="182880" rIns="182880" bIns="182880" rtlCol="0">
            <a:normAutofit/>
          </a:bodyPr>
          <a:lstStyle>
            <a:lvl1pPr marL="0" indent="0">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 typeface="Arial" pitchFamily="34" charset="0"/>
              <a:buNone/>
            </a:pPr>
            <a:r>
              <a:rPr lang="pl-PL"/>
              <a:t>Kliknij, aby edytować style wzorca tekstu</a:t>
            </a:r>
          </a:p>
        </p:txBody>
      </p:sp>
      <p:sp>
        <p:nvSpPr>
          <p:cNvPr id="5" name="Date Placeholder 4"/>
          <p:cNvSpPr>
            <a:spLocks noGrp="1"/>
          </p:cNvSpPr>
          <p:nvPr>
            <p:ph type="dt" sz="half" idx="10"/>
          </p:nvPr>
        </p:nvSpPr>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6" name="Footer Placeholder 5"/>
          <p:cNvSpPr>
            <a:spLocks noGrp="1"/>
          </p:cNvSpPr>
          <p:nvPr>
            <p:ph type="ftr" sz="quarter" idx="11"/>
          </p:nvPr>
        </p:nvSpPr>
        <p:spPr/>
        <p:txBody>
          <a:bodyPr/>
          <a:lstStyle/>
          <a:p>
            <a:endParaRPr lang="pl-PL">
              <a:solidFill>
                <a:srgbClr val="E0EDF8"/>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407172"/>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3602925911"/>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600200" cy="5851525"/>
          </a:xfrm>
        </p:spPr>
        <p:txBody>
          <a:bodyPr vert="eaVert"/>
          <a:lstStyle/>
          <a:p>
            <a:r>
              <a:rPr lang="pl-PL"/>
              <a:t>Kliknij, aby edytować styl</a:t>
            </a:r>
            <a:endParaRPr/>
          </a:p>
        </p:txBody>
      </p:sp>
      <p:sp>
        <p:nvSpPr>
          <p:cNvPr id="3" name="Vertical Text Placeholder 2"/>
          <p:cNvSpPr>
            <a:spLocks noGrp="1"/>
          </p:cNvSpPr>
          <p:nvPr>
            <p:ph type="body" orient="vert" idx="1"/>
          </p:nvPr>
        </p:nvSpPr>
        <p:spPr>
          <a:xfrm>
            <a:off x="1398588" y="1752600"/>
            <a:ext cx="5078412" cy="437356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10"/>
          </p:nvPr>
        </p:nvSpPr>
        <p:spPr/>
        <p:txBody>
          <a:body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5" name="Footer Placeholder 4"/>
          <p:cNvSpPr>
            <a:spLocks noGrp="1"/>
          </p:cNvSpPr>
          <p:nvPr>
            <p:ph type="ftr" sz="quarter" idx="11"/>
          </p:nvPr>
        </p:nvSpPr>
        <p:spPr/>
        <p:txBody>
          <a:bodyPr/>
          <a:lstStyle/>
          <a:p>
            <a:endParaRPr lang="pl-PL">
              <a:solidFill>
                <a:srgbClr val="E0EDF8"/>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1727169451"/>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134938" y="889000"/>
            <a:ext cx="8885237" cy="1155700"/>
          </a:xfrm>
        </p:spPr>
        <p:txBody>
          <a:bodyPr/>
          <a:lstStyle/>
          <a:p>
            <a:r>
              <a:rPr lang="pl-PL"/>
              <a:t>Kliknij, aby edytować styl</a:t>
            </a:r>
          </a:p>
        </p:txBody>
      </p:sp>
      <p:sp>
        <p:nvSpPr>
          <p:cNvPr id="3" name="Symbol zastępczy wykresu 2"/>
          <p:cNvSpPr>
            <a:spLocks noGrp="1"/>
          </p:cNvSpPr>
          <p:nvPr>
            <p:ph type="chart" idx="1"/>
          </p:nvPr>
        </p:nvSpPr>
        <p:spPr>
          <a:xfrm>
            <a:off x="134938" y="2116138"/>
            <a:ext cx="8896350" cy="4135437"/>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solidFill>
                <a:srgbClr val="E0EDF8"/>
              </a:solidFill>
            </a:endParaRPr>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solidFill>
                <a:srgbClr val="E0EDF8"/>
              </a:solidFill>
            </a:endParaRPr>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693D43D9-88F0-4D9A-B4B4-7299DDE1F320}" type="slidenum">
              <a:rPr lang="pl-PL">
                <a:solidFill>
                  <a:srgbClr val="E0EDF8"/>
                </a:solidFill>
              </a:rPr>
              <a:pPr/>
              <a:t>‹#›</a:t>
            </a:fld>
            <a:endParaRPr lang="pl-PL">
              <a:solidFill>
                <a:srgbClr val="E0EDF8"/>
              </a:solidFill>
            </a:endParaRPr>
          </a:p>
        </p:txBody>
      </p:sp>
    </p:spTree>
    <p:extLst>
      <p:ext uri="{BB962C8B-B14F-4D97-AF65-F5344CB8AC3E}">
        <p14:creationId xmlns:p14="http://schemas.microsoft.com/office/powerpoint/2010/main" val="1598784134"/>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09600" y="238125"/>
            <a:ext cx="7924800" cy="914400"/>
          </a:xfrm>
        </p:spPr>
        <p:txBody>
          <a:bodyPr/>
          <a:lstStyle/>
          <a:p>
            <a:r>
              <a:rPr lang="pl-PL"/>
              <a:t>Kliknij, aby edytować styl</a:t>
            </a:r>
          </a:p>
        </p:txBody>
      </p:sp>
      <p:sp>
        <p:nvSpPr>
          <p:cNvPr id="3" name="Symbol zastępczy tabeli 2"/>
          <p:cNvSpPr>
            <a:spLocks noGrp="1"/>
          </p:cNvSpPr>
          <p:nvPr>
            <p:ph type="tbl" idx="1"/>
          </p:nvPr>
        </p:nvSpPr>
        <p:spPr>
          <a:xfrm>
            <a:off x="395288" y="1860550"/>
            <a:ext cx="8351837" cy="3287713"/>
          </a:xfrm>
        </p:spPr>
        <p:txBody>
          <a:bodyPr/>
          <a:lstStyle/>
          <a:p>
            <a:endParaRPr lang="pl-PL"/>
          </a:p>
        </p:txBody>
      </p:sp>
    </p:spTree>
    <p:extLst>
      <p:ext uri="{BB962C8B-B14F-4D97-AF65-F5344CB8AC3E}">
        <p14:creationId xmlns:p14="http://schemas.microsoft.com/office/powerpoint/2010/main" val="143351009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31897F-8F23-433E-A660-EFF8D3EDA506}" type="slidenum">
              <a:rPr lang="pl-PL" smtClean="0"/>
              <a:pPr/>
              <a:t>‹#›</a:t>
            </a:fld>
            <a:endParaRPr lang="pl-P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pl-PL"/>
              <a:t>Kliknij, aby edytować styl</a:t>
            </a:r>
            <a:endParaRPr kumimoji="0"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pl-PL"/>
              <a:t>Kliknij, aby edytować styl wzorca podtytułu</a:t>
            </a:r>
            <a:endParaRPr kumimoji="0" lang="en-US"/>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5DC80E09-BBC2-4412-830F-244711E25100}" type="datetimeFigureOut">
              <a:rPr lang="pl-PL" smtClean="0">
                <a:solidFill>
                  <a:prstClr val="white">
                    <a:tint val="75000"/>
                  </a:prstClr>
                </a:solidFill>
              </a:rPr>
              <a:pPr/>
              <a:t>05.04.2018</a:t>
            </a:fld>
            <a:endParaRPr lang="pl-PL">
              <a:solidFill>
                <a:prstClr val="white">
                  <a:tint val="75000"/>
                </a:prstClr>
              </a:solidFill>
            </a:endParaRPr>
          </a:p>
        </p:txBody>
      </p:sp>
      <p:sp>
        <p:nvSpPr>
          <p:cNvPr id="5" name="Footer Placeholder 4"/>
          <p:cNvSpPr>
            <a:spLocks noGrp="1"/>
          </p:cNvSpPr>
          <p:nvPr>
            <p:ph type="ftr" sz="quarter" idx="11"/>
          </p:nvPr>
        </p:nvSpPr>
        <p:spPr>
          <a:xfrm>
            <a:off x="6264000" y="6498000"/>
            <a:ext cx="2880000" cy="360000"/>
          </a:xfrm>
        </p:spPr>
        <p:txBody>
          <a:bodyPr vert="horz"/>
          <a:lstStyle/>
          <a:p>
            <a:endParaRPr lang="pl-PL">
              <a:solidFill>
                <a:prstClr val="white">
                  <a:tint val="75000"/>
                </a:prstClr>
              </a:solidFill>
            </a:endParaRPr>
          </a:p>
        </p:txBody>
      </p:sp>
      <p:sp>
        <p:nvSpPr>
          <p:cNvPr id="6" name="Slide Number Placeholder 5"/>
          <p:cNvSpPr>
            <a:spLocks noGrp="1"/>
          </p:cNvSpPr>
          <p:nvPr>
            <p:ph type="sldNum" sz="quarter" idx="12"/>
          </p:nvPr>
        </p:nvSpPr>
        <p:spPr>
          <a:xfrm>
            <a:off x="8334000" y="2928934"/>
            <a:ext cx="810000" cy="285752"/>
          </a:xfrm>
        </p:spPr>
        <p:txBody>
          <a:bodyPr/>
          <a:lstStyle/>
          <a:p>
            <a:fld id="{27805696-DEA6-4F92-8264-BBA21E1DBAB7}" type="slidenum">
              <a:rPr lang="pl-PL" smtClean="0">
                <a:solidFill>
                  <a:prstClr val="white">
                    <a:tint val="50000"/>
                  </a:prstClr>
                </a:solidFill>
              </a:rPr>
              <a:pPr/>
              <a:t>‹#›</a:t>
            </a:fld>
            <a:endParaRPr lang="pl-PL">
              <a:solidFill>
                <a:prstClr val="white">
                  <a:tint val="50000"/>
                </a:prstClr>
              </a:solidFill>
            </a:endParaRPr>
          </a:p>
        </p:txBody>
      </p:sp>
    </p:spTree>
    <p:extLst>
      <p:ext uri="{BB962C8B-B14F-4D97-AF65-F5344CB8AC3E}">
        <p14:creationId xmlns:p14="http://schemas.microsoft.com/office/powerpoint/2010/main" val="1789343089"/>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Content Placeholder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prstClr val="black">
                    <a:tint val="75000"/>
                  </a:prstClr>
                </a:solidFill>
              </a:rPr>
              <a:pPr/>
              <a:t>05.04.2018</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1656055496"/>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pl-PL"/>
              <a:t>Kliknij, aby edytować styl</a:t>
            </a:r>
            <a:endParaRPr kumimoji="0"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5DC80E09-BBC2-4412-830F-244711E25100}" type="datetimeFigureOut">
              <a:rPr lang="pl-PL" smtClean="0">
                <a:solidFill>
                  <a:prstClr val="white">
                    <a:tint val="75000"/>
                  </a:prstClr>
                </a:solidFill>
              </a:rPr>
              <a:pPr/>
              <a:t>05.04.2018</a:t>
            </a:fld>
            <a:endParaRPr lang="pl-PL">
              <a:solidFill>
                <a:prstClr val="white">
                  <a:tint val="75000"/>
                </a:prstClr>
              </a:solidFill>
            </a:endParaRPr>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pl-PL">
              <a:solidFill>
                <a:prstClr val="white">
                  <a:tint val="75000"/>
                </a:prstClr>
              </a:solidFill>
            </a:endParaRPr>
          </a:p>
        </p:txBody>
      </p:sp>
      <p:sp>
        <p:nvSpPr>
          <p:cNvPr id="6" name="Slide Number Placeholder 5"/>
          <p:cNvSpPr>
            <a:spLocks noGrp="1"/>
          </p:cNvSpPr>
          <p:nvPr>
            <p:ph type="sldNum" sz="quarter" idx="12"/>
          </p:nvPr>
        </p:nvSpPr>
        <p:spPr>
          <a:xfrm>
            <a:off x="8334000" y="2928934"/>
            <a:ext cx="810000" cy="285752"/>
          </a:xfrm>
        </p:spPr>
        <p:txBody>
          <a:bodyPr/>
          <a:lstStyle/>
          <a:p>
            <a:fld id="{27805696-DEA6-4F92-8264-BBA21E1DBAB7}" type="slidenum">
              <a:rPr lang="pl-PL" smtClean="0">
                <a:solidFill>
                  <a:prstClr val="white">
                    <a:tint val="50000"/>
                  </a:prstClr>
                </a:solidFill>
              </a:rPr>
              <a:pPr/>
              <a:t>‹#›</a:t>
            </a:fld>
            <a:endParaRPr lang="pl-PL">
              <a:solidFill>
                <a:prstClr val="white">
                  <a:tint val="50000"/>
                </a:prstClr>
              </a:solidFill>
            </a:endParaRPr>
          </a:p>
        </p:txBody>
      </p:sp>
    </p:spTree>
    <p:extLst>
      <p:ext uri="{BB962C8B-B14F-4D97-AF65-F5344CB8AC3E}">
        <p14:creationId xmlns:p14="http://schemas.microsoft.com/office/powerpoint/2010/main" val="940490031"/>
      </p:ext>
    </p:extLst>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5DC80E09-BBC2-4412-830F-244711E25100}" type="datetimeFigureOut">
              <a:rPr lang="pl-PL" smtClean="0">
                <a:solidFill>
                  <a:prstClr val="black">
                    <a:tint val="75000"/>
                  </a:prstClr>
                </a:solidFill>
              </a:rPr>
              <a:pPr/>
              <a:t>05.04.2018</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270771771"/>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pl-PL"/>
              <a:t>Kliknij, aby edytować styl</a:t>
            </a:r>
            <a:endParaRPr kumimoji="0"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Date Placeholder 6"/>
          <p:cNvSpPr>
            <a:spLocks noGrp="1"/>
          </p:cNvSpPr>
          <p:nvPr>
            <p:ph type="dt" sz="half" idx="10"/>
          </p:nvPr>
        </p:nvSpPr>
        <p:spPr/>
        <p:txBody>
          <a:bodyPr/>
          <a:lstStyle/>
          <a:p>
            <a:fld id="{5DC80E09-BBC2-4412-830F-244711E25100}" type="datetimeFigureOut">
              <a:rPr lang="pl-PL" smtClean="0">
                <a:solidFill>
                  <a:prstClr val="black">
                    <a:tint val="75000"/>
                  </a:prstClr>
                </a:solidFill>
              </a:rPr>
              <a:pPr/>
              <a:t>05.04.2018</a:t>
            </a:fld>
            <a:endParaRPr lang="pl-PL">
              <a:solidFill>
                <a:prstClr val="black">
                  <a:tint val="75000"/>
                </a:prstClr>
              </a:solidFill>
            </a:endParaRPr>
          </a:p>
        </p:txBody>
      </p:sp>
      <p:sp>
        <p:nvSpPr>
          <p:cNvPr id="8" name="Footer Placeholder 7"/>
          <p:cNvSpPr>
            <a:spLocks noGrp="1"/>
          </p:cNvSpPr>
          <p:nvPr>
            <p:ph type="ftr" sz="quarter" idx="11"/>
          </p:nvPr>
        </p:nvSpPr>
        <p:spPr/>
        <p:txBody>
          <a:bodyPr/>
          <a:lstStyle/>
          <a:p>
            <a:endParaRPr lang="pl-PL">
              <a:solidFill>
                <a:prstClr val="black">
                  <a:tint val="75000"/>
                </a:prstClr>
              </a:solidFill>
            </a:endParaRPr>
          </a:p>
        </p:txBody>
      </p:sp>
      <p:sp>
        <p:nvSpPr>
          <p:cNvPr id="9" name="Slide Number Placeholder 8"/>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3747360943"/>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2" name="Title 1"/>
          <p:cNvSpPr>
            <a:spLocks noGrp="1"/>
          </p:cNvSpPr>
          <p:nvPr>
            <p:ph type="title"/>
          </p:nvPr>
        </p:nvSpPr>
        <p:spPr>
          <a:noFill/>
        </p:spPr>
        <p:txBody>
          <a:bodyPr/>
          <a:lstStyle/>
          <a:p>
            <a:r>
              <a:rPr kumimoji="0" lang="pl-PL"/>
              <a:t>Kliknij, aby edytować styl</a:t>
            </a:r>
            <a:endParaRPr kumimoji="0" lang="en-US"/>
          </a:p>
        </p:txBody>
      </p:sp>
      <p:sp>
        <p:nvSpPr>
          <p:cNvPr id="3" name="Date Placeholder 2"/>
          <p:cNvSpPr>
            <a:spLocks noGrp="1"/>
          </p:cNvSpPr>
          <p:nvPr>
            <p:ph type="dt" sz="half" idx="10"/>
          </p:nvPr>
        </p:nvSpPr>
        <p:spPr/>
        <p:txBody>
          <a:bodyPr/>
          <a:lstStyle/>
          <a:p>
            <a:fld id="{5DC80E09-BBC2-4412-830F-244711E25100}" type="datetimeFigureOut">
              <a:rPr lang="pl-PL" smtClean="0">
                <a:solidFill>
                  <a:prstClr val="black">
                    <a:tint val="75000"/>
                  </a:prstClr>
                </a:solidFill>
              </a:rPr>
              <a:pPr/>
              <a:t>05.04.2018</a:t>
            </a:fld>
            <a:endParaRPr lang="pl-PL">
              <a:solidFill>
                <a:prstClr val="black">
                  <a:tint val="75000"/>
                </a:prstClr>
              </a:solidFill>
            </a:endParaRPr>
          </a:p>
        </p:txBody>
      </p:sp>
      <p:sp>
        <p:nvSpPr>
          <p:cNvPr id="4" name="Footer Placeholder 3"/>
          <p:cNvSpPr>
            <a:spLocks noGrp="1"/>
          </p:cNvSpPr>
          <p:nvPr>
            <p:ph type="ftr" sz="quarter" idx="11"/>
          </p:nvPr>
        </p:nvSpPr>
        <p:spPr/>
        <p:txBody>
          <a:bodyPr/>
          <a:lstStyle/>
          <a:p>
            <a:endParaRPr lang="pl-PL">
              <a:solidFill>
                <a:prstClr val="black">
                  <a:tint val="75000"/>
                </a:prstClr>
              </a:solidFill>
            </a:endParaRPr>
          </a:p>
        </p:txBody>
      </p:sp>
      <p:sp>
        <p:nvSpPr>
          <p:cNvPr id="5" name="Slide Number Placeholder 4"/>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1587260514"/>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2" name="Date Placeholder 1"/>
          <p:cNvSpPr>
            <a:spLocks noGrp="1"/>
          </p:cNvSpPr>
          <p:nvPr>
            <p:ph type="dt" sz="half" idx="10"/>
          </p:nvPr>
        </p:nvSpPr>
        <p:spPr/>
        <p:txBody>
          <a:bodyPr/>
          <a:lstStyle/>
          <a:p>
            <a:fld id="{5DC80E09-BBC2-4412-830F-244711E25100}" type="datetimeFigureOut">
              <a:rPr lang="pl-PL" smtClean="0">
                <a:solidFill>
                  <a:prstClr val="black">
                    <a:tint val="75000"/>
                  </a:prstClr>
                </a:solidFill>
              </a:rPr>
              <a:pPr/>
              <a:t>05.04.2018</a:t>
            </a:fld>
            <a:endParaRPr lang="pl-PL">
              <a:solidFill>
                <a:prstClr val="black">
                  <a:tint val="75000"/>
                </a:prstClr>
              </a:solidFill>
            </a:endParaRPr>
          </a:p>
        </p:txBody>
      </p:sp>
      <p:sp>
        <p:nvSpPr>
          <p:cNvPr id="3" name="Footer Placeholder 2"/>
          <p:cNvSpPr>
            <a:spLocks noGrp="1"/>
          </p:cNvSpPr>
          <p:nvPr>
            <p:ph type="ftr" sz="quarter" idx="11"/>
          </p:nvPr>
        </p:nvSpPr>
        <p:spPr/>
        <p:txBody>
          <a:bodyPr/>
          <a:lstStyle/>
          <a:p>
            <a:endParaRPr lang="pl-PL">
              <a:solidFill>
                <a:prstClr val="black">
                  <a:tint val="75000"/>
                </a:prstClr>
              </a:solidFill>
            </a:endParaRPr>
          </a:p>
        </p:txBody>
      </p:sp>
      <p:sp>
        <p:nvSpPr>
          <p:cNvPr id="4" name="Slide Number Placeholder 3"/>
          <p:cNvSpPr>
            <a:spLocks noGrp="1"/>
          </p:cNvSpPr>
          <p:nvPr>
            <p:ph type="sldNum" sz="quarter" idx="12"/>
          </p:nvPr>
        </p:nvSpPr>
        <p:spPr>
          <a:xfrm>
            <a:off x="0" y="6286520"/>
            <a:ext cx="810000" cy="285752"/>
          </a:xfrm>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404110104"/>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pl-PL"/>
              <a:t>Kliknij, aby edytować styl</a:t>
            </a:r>
            <a:endParaRPr kumimoji="0"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5DC80E09-BBC2-4412-830F-244711E25100}" type="datetimeFigureOut">
              <a:rPr lang="pl-PL" smtClean="0">
                <a:solidFill>
                  <a:prstClr val="black">
                    <a:tint val="75000"/>
                  </a:prstClr>
                </a:solidFill>
              </a:rPr>
              <a:pPr/>
              <a:t>05.04.2018</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3979664665"/>
      </p:ext>
    </p:extLst>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pl-PL"/>
              <a:t>Kliknij, aby edytować styl</a:t>
            </a:r>
            <a:endParaRPr kumimoji="0"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pl-PL"/>
              <a:t>Kliknij ikonę, aby dodać obraz</a:t>
            </a:r>
            <a:endParaRPr kumimoji="0" lang="en-US"/>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5DC80E09-BBC2-4412-830F-244711E25100}" type="datetimeFigureOut">
              <a:rPr lang="pl-PL" smtClean="0">
                <a:solidFill>
                  <a:prstClr val="black">
                    <a:tint val="75000"/>
                  </a:prstClr>
                </a:solidFill>
              </a:rPr>
              <a:pPr/>
              <a:t>05.04.2018</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515978513"/>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prstClr val="black">
                    <a:tint val="75000"/>
                  </a:prstClr>
                </a:solidFill>
              </a:rPr>
              <a:pPr/>
              <a:t>05.04.2018</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187712836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pl-PL"/>
              <a:t>Kliknij, aby edytować styl</a:t>
            </a:r>
            <a:endParaRPr kumimoji="0"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5DC80E09-BBC2-4412-830F-244711E25100}" type="datetimeFigureOut">
              <a:rPr lang="pl-PL" smtClean="0">
                <a:solidFill>
                  <a:prstClr val="black">
                    <a:tint val="75000"/>
                  </a:prstClr>
                </a:solidFill>
              </a:rPr>
              <a:pPr/>
              <a:t>05.04.2018</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a:xfrm>
            <a:off x="0" y="6286520"/>
            <a:ext cx="810000" cy="285752"/>
          </a:xfrm>
        </p:spPr>
        <p:txBody>
          <a:body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4209926160"/>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cSld name="Tytuł i wykres">
    <p:spTree>
      <p:nvGrpSpPr>
        <p:cNvPr id="1" name=""/>
        <p:cNvGrpSpPr/>
        <p:nvPr/>
      </p:nvGrpSpPr>
      <p:grpSpPr>
        <a:xfrm>
          <a:off x="0" y="0"/>
          <a:ext cx="0" cy="0"/>
          <a:chOff x="0" y="0"/>
          <a:chExt cx="0" cy="0"/>
        </a:xfrm>
      </p:grpSpPr>
      <p:sp>
        <p:nvSpPr>
          <p:cNvPr id="2" name="Tytuł 1"/>
          <p:cNvSpPr>
            <a:spLocks noGrp="1"/>
          </p:cNvSpPr>
          <p:nvPr>
            <p:ph type="title"/>
          </p:nvPr>
        </p:nvSpPr>
        <p:spPr>
          <a:xfrm>
            <a:off x="134938" y="889000"/>
            <a:ext cx="8885237" cy="1155700"/>
          </a:xfrm>
        </p:spPr>
        <p:txBody>
          <a:bodyPr/>
          <a:lstStyle/>
          <a:p>
            <a:r>
              <a:rPr lang="pl-PL"/>
              <a:t>Kliknij, aby edytować styl</a:t>
            </a:r>
          </a:p>
        </p:txBody>
      </p:sp>
      <p:sp>
        <p:nvSpPr>
          <p:cNvPr id="3" name="Symbol zastępczy wykresu 2"/>
          <p:cNvSpPr>
            <a:spLocks noGrp="1"/>
          </p:cNvSpPr>
          <p:nvPr>
            <p:ph type="chart" idx="1"/>
          </p:nvPr>
        </p:nvSpPr>
        <p:spPr>
          <a:xfrm>
            <a:off x="134938" y="2116138"/>
            <a:ext cx="8896350" cy="4135437"/>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solidFill>
                <a:prstClr val="black">
                  <a:tint val="75000"/>
                </a:prstClr>
              </a:solidFill>
            </a:endParaRPr>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693D43D9-88F0-4D9A-B4B4-7299DDE1F320}" type="slidenum">
              <a:rPr lang="pl-PL">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1728760486"/>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134938" y="889000"/>
            <a:ext cx="8885237" cy="1155700"/>
          </a:xfrm>
        </p:spPr>
        <p:txBody>
          <a:bodyPr/>
          <a:lstStyle/>
          <a:p>
            <a:r>
              <a:rPr lang="pl-PL"/>
              <a:t>Kliknij, aby edytować styl</a:t>
            </a:r>
          </a:p>
        </p:txBody>
      </p:sp>
      <p:sp>
        <p:nvSpPr>
          <p:cNvPr id="3" name="Symbol zastępczy tabeli 2"/>
          <p:cNvSpPr>
            <a:spLocks noGrp="1"/>
          </p:cNvSpPr>
          <p:nvPr>
            <p:ph type="tbl" idx="1"/>
          </p:nvPr>
        </p:nvSpPr>
        <p:spPr>
          <a:xfrm>
            <a:off x="134938" y="2116138"/>
            <a:ext cx="8896350" cy="4135437"/>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solidFill>
                <a:prstClr val="black">
                  <a:tint val="75000"/>
                </a:prstClr>
              </a:solidFill>
            </a:endParaRPr>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B81CC489-E41A-44AF-BD4C-32930E4C20F6}" type="slidenum">
              <a:rPr lang="pl-PL">
                <a:solidFill>
                  <a:prstClr val="black">
                    <a:tint val="50000"/>
                  </a:prstClr>
                </a:solidFill>
              </a:rPr>
              <a:pPr/>
              <a:t>‹#›</a:t>
            </a:fld>
            <a:endParaRPr lang="pl-PL">
              <a:solidFill>
                <a:prstClr val="black">
                  <a:tint val="50000"/>
                </a:prstClr>
              </a:solidFill>
            </a:endParaRPr>
          </a:p>
        </p:txBody>
      </p:sp>
    </p:spTree>
    <p:extLst>
      <p:ext uri="{BB962C8B-B14F-4D97-AF65-F5344CB8AC3E}">
        <p14:creationId xmlns:p14="http://schemas.microsoft.com/office/powerpoint/2010/main" val="2822820940"/>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pl-PL"/>
              <a:t>Kliknij, aby edytować styl</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a:t>Kliknij, aby edytować styl wzorca podtytułu</a:t>
            </a:r>
            <a:endParaRPr lang="en-US" dirty="0"/>
          </a:p>
        </p:txBody>
      </p:sp>
      <p:sp>
        <p:nvSpPr>
          <p:cNvPr id="30" name="Date Placeholder 29"/>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19" name="Footer Placeholder 18"/>
          <p:cNvSpPr>
            <a:spLocks noGrp="1"/>
          </p:cNvSpPr>
          <p:nvPr>
            <p:ph type="ftr" sz="quarter" idx="11"/>
          </p:nvPr>
        </p:nvSpPr>
        <p:spPr/>
        <p:txBody>
          <a:bodyPr/>
          <a:lstStyle/>
          <a:p>
            <a:endParaRPr lang="pl-PL">
              <a:solidFill>
                <a:srgbClr val="FFF9E5">
                  <a:shade val="50000"/>
                </a:srgbClr>
              </a:solidFill>
            </a:endParaRPr>
          </a:p>
        </p:txBody>
      </p:sp>
      <p:sp>
        <p:nvSpPr>
          <p:cNvPr id="27" name="Slide Number Placeholder 26"/>
          <p:cNvSpPr>
            <a:spLocks noGrp="1"/>
          </p:cNvSpPr>
          <p:nvPr>
            <p:ph type="sldNum" sz="quarter" idx="12"/>
          </p:nvPr>
        </p:nvSpPr>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2733238614"/>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5" name="Footer Placeholder 4"/>
          <p:cNvSpPr>
            <a:spLocks noGrp="1"/>
          </p:cNvSpPr>
          <p:nvPr>
            <p:ph type="ftr" sz="quarter" idx="11"/>
          </p:nvPr>
        </p:nvSpPr>
        <p:spPr/>
        <p:txBody>
          <a:bodyPr/>
          <a:lstStyle/>
          <a:p>
            <a:endParaRPr lang="pl-PL">
              <a:solidFill>
                <a:srgbClr val="FFF9E5">
                  <a:shade val="50000"/>
                </a:srgbClr>
              </a:solidFill>
            </a:endParaRPr>
          </a:p>
        </p:txBody>
      </p:sp>
      <p:sp>
        <p:nvSpPr>
          <p:cNvPr id="6" name="Slide Number Placeholder 5"/>
          <p:cNvSpPr>
            <a:spLocks noGrp="1"/>
          </p:cNvSpPr>
          <p:nvPr>
            <p:ph type="sldNum" sz="quarter" idx="12"/>
          </p:nvPr>
        </p:nvSpPr>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1405485910"/>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pl-PL"/>
              <a:t>Kliknij, aby edytować styl</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a:t>Kliknij, aby edytować style wzorca tekstu</a:t>
            </a:r>
          </a:p>
        </p:txBody>
      </p:sp>
      <p:sp>
        <p:nvSpPr>
          <p:cNvPr id="4" name="Date Placeholder 3"/>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5" name="Footer Placeholder 4"/>
          <p:cNvSpPr>
            <a:spLocks noGrp="1"/>
          </p:cNvSpPr>
          <p:nvPr>
            <p:ph type="ftr" sz="quarter" idx="11"/>
          </p:nvPr>
        </p:nvSpPr>
        <p:spPr/>
        <p:txBody>
          <a:bodyPr/>
          <a:lstStyle/>
          <a:p>
            <a:endParaRPr lang="pl-PL">
              <a:solidFill>
                <a:srgbClr val="FFF9E5">
                  <a:shade val="50000"/>
                </a:srgbClr>
              </a:solidFill>
            </a:endParaRPr>
          </a:p>
        </p:txBody>
      </p:sp>
      <p:sp>
        <p:nvSpPr>
          <p:cNvPr id="6" name="Slide Number Placeholder 5"/>
          <p:cNvSpPr>
            <a:spLocks noGrp="1"/>
          </p:cNvSpPr>
          <p:nvPr>
            <p:ph type="sldNum" sz="quarter" idx="12"/>
          </p:nvPr>
        </p:nvSpPr>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1739229201"/>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pl-PL"/>
              <a:t>Kliknij, aby edytować styl</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6" name="Footer Placeholder 5"/>
          <p:cNvSpPr>
            <a:spLocks noGrp="1"/>
          </p:cNvSpPr>
          <p:nvPr>
            <p:ph type="ftr" sz="quarter" idx="11"/>
          </p:nvPr>
        </p:nvSpPr>
        <p:spPr/>
        <p:txBody>
          <a:bodyPr/>
          <a:lstStyle/>
          <a:p>
            <a:endParaRPr lang="pl-PL">
              <a:solidFill>
                <a:srgbClr val="FFF9E5">
                  <a:shade val="50000"/>
                </a:srgbClr>
              </a:solidFill>
            </a:endParaRPr>
          </a:p>
        </p:txBody>
      </p:sp>
      <p:sp>
        <p:nvSpPr>
          <p:cNvPr id="7" name="Slide Number Placeholder 6"/>
          <p:cNvSpPr>
            <a:spLocks noGrp="1"/>
          </p:cNvSpPr>
          <p:nvPr>
            <p:ph type="sldNum" sz="quarter" idx="12"/>
          </p:nvPr>
        </p:nvSpPr>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903910793"/>
      </p:ext>
    </p:extLst>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pl-PL"/>
              <a:t>Kliknij, aby edytować style wzorca tekstu</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pl-PL"/>
              <a:t>Kliknij, aby edytować style wzorca tekstu</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8" name="Footer Placeholder 7"/>
          <p:cNvSpPr>
            <a:spLocks noGrp="1"/>
          </p:cNvSpPr>
          <p:nvPr>
            <p:ph type="ftr" sz="quarter" idx="11"/>
          </p:nvPr>
        </p:nvSpPr>
        <p:spPr/>
        <p:txBody>
          <a:bodyPr/>
          <a:lstStyle/>
          <a:p>
            <a:endParaRPr lang="pl-PL">
              <a:solidFill>
                <a:srgbClr val="FFF9E5">
                  <a:shade val="50000"/>
                </a:srgbClr>
              </a:solidFill>
            </a:endParaRPr>
          </a:p>
        </p:txBody>
      </p:sp>
      <p:sp>
        <p:nvSpPr>
          <p:cNvPr id="9" name="Slide Number Placeholder 8"/>
          <p:cNvSpPr>
            <a:spLocks noGrp="1"/>
          </p:cNvSpPr>
          <p:nvPr>
            <p:ph type="sldNum" sz="quarter" idx="12"/>
          </p:nvPr>
        </p:nvSpPr>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1901824201"/>
      </p:ext>
    </p:extLst>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4" name="Footer Placeholder 3"/>
          <p:cNvSpPr>
            <a:spLocks noGrp="1"/>
          </p:cNvSpPr>
          <p:nvPr>
            <p:ph type="ftr" sz="quarter" idx="11"/>
          </p:nvPr>
        </p:nvSpPr>
        <p:spPr/>
        <p:txBody>
          <a:bodyPr/>
          <a:lstStyle/>
          <a:p>
            <a:endParaRPr lang="pl-PL">
              <a:solidFill>
                <a:srgbClr val="FFF9E5">
                  <a:shade val="50000"/>
                </a:srgbClr>
              </a:solidFill>
            </a:endParaRPr>
          </a:p>
        </p:txBody>
      </p:sp>
      <p:sp>
        <p:nvSpPr>
          <p:cNvPr id="5" name="Slide Number Placeholder 4"/>
          <p:cNvSpPr>
            <a:spLocks noGrp="1"/>
          </p:cNvSpPr>
          <p:nvPr>
            <p:ph type="sldNum" sz="quarter" idx="12"/>
          </p:nvPr>
        </p:nvSpPr>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2831849483"/>
      </p:ext>
    </p:extLst>
  </p:cSld>
  <p:clrMapOvr>
    <a:masterClrMapping/>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3" name="Footer Placeholder 2"/>
          <p:cNvSpPr>
            <a:spLocks noGrp="1"/>
          </p:cNvSpPr>
          <p:nvPr>
            <p:ph type="ftr" sz="quarter" idx="11"/>
          </p:nvPr>
        </p:nvSpPr>
        <p:spPr/>
        <p:txBody>
          <a:bodyPr/>
          <a:lstStyle/>
          <a:p>
            <a:endParaRPr lang="pl-PL">
              <a:solidFill>
                <a:srgbClr val="FFF9E5">
                  <a:shade val="50000"/>
                </a:srgbClr>
              </a:solidFill>
            </a:endParaRPr>
          </a:p>
        </p:txBody>
      </p:sp>
      <p:sp>
        <p:nvSpPr>
          <p:cNvPr id="4" name="Slide Number Placeholder 3"/>
          <p:cNvSpPr>
            <a:spLocks noGrp="1"/>
          </p:cNvSpPr>
          <p:nvPr>
            <p:ph type="sldNum" sz="quarter" idx="12"/>
          </p:nvPr>
        </p:nvSpPr>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110444488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pl-PL"/>
              <a:t>Kliknij, aby edytować styl</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pl-PL"/>
              <a:t>Kliknij, aby edytować style wzorca tekstu</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6" name="Footer Placeholder 5"/>
          <p:cNvSpPr>
            <a:spLocks noGrp="1"/>
          </p:cNvSpPr>
          <p:nvPr>
            <p:ph type="ftr" sz="quarter" idx="11"/>
          </p:nvPr>
        </p:nvSpPr>
        <p:spPr/>
        <p:txBody>
          <a:bodyPr/>
          <a:lstStyle/>
          <a:p>
            <a:endParaRPr lang="pl-PL">
              <a:solidFill>
                <a:srgbClr val="FFF9E5">
                  <a:shade val="50000"/>
                </a:srgbClr>
              </a:solidFill>
            </a:endParaRPr>
          </a:p>
        </p:txBody>
      </p:sp>
      <p:sp>
        <p:nvSpPr>
          <p:cNvPr id="7" name="Slide Number Placeholder 6"/>
          <p:cNvSpPr>
            <a:spLocks noGrp="1"/>
          </p:cNvSpPr>
          <p:nvPr>
            <p:ph type="sldNum" sz="quarter" idx="12"/>
          </p:nvPr>
        </p:nvSpPr>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3169829642"/>
      </p:ext>
    </p:extLst>
  </p:cSld>
  <p:clrMapOvr>
    <a:masterClrMapping/>
  </p:clrMapOvr>
  <p:transition spd="slow">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pl-PL"/>
              <a:t>Kliknij, aby edytować styl</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pl-PL"/>
              <a:t>Kliknij ikonę, aby dodać obraz</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pl-PL"/>
              <a:t>Kliknij, aby edytować style wzorca tekstu</a:t>
            </a:r>
          </a:p>
        </p:txBody>
      </p:sp>
      <p:sp>
        <p:nvSpPr>
          <p:cNvPr id="5" name="Date Placeholder 4"/>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6" name="Footer Placeholder 5"/>
          <p:cNvSpPr>
            <a:spLocks noGrp="1"/>
          </p:cNvSpPr>
          <p:nvPr>
            <p:ph type="ftr" sz="quarter" idx="11"/>
          </p:nvPr>
        </p:nvSpPr>
        <p:spPr/>
        <p:txBody>
          <a:bodyPr/>
          <a:lstStyle/>
          <a:p>
            <a:endParaRPr lang="pl-PL">
              <a:solidFill>
                <a:srgbClr val="FFF9E5">
                  <a:shade val="50000"/>
                </a:srgbClr>
              </a:solidFill>
            </a:endParaRPr>
          </a:p>
        </p:txBody>
      </p:sp>
      <p:sp>
        <p:nvSpPr>
          <p:cNvPr id="7" name="Slide Number Placeholder 6"/>
          <p:cNvSpPr>
            <a:spLocks noGrp="1"/>
          </p:cNvSpPr>
          <p:nvPr>
            <p:ph type="sldNum" sz="quarter" idx="12"/>
          </p:nvPr>
        </p:nvSpPr>
        <p:spPr>
          <a:xfrm>
            <a:off x="8153400" y="6356350"/>
            <a:ext cx="533400" cy="365125"/>
          </a:xfrm>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250027524"/>
      </p:ext>
    </p:extLst>
  </p:cSld>
  <p:clrMapOvr>
    <a:masterClrMapping/>
  </p:clrMapOvr>
  <p:transition spd="slow">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5" name="Footer Placeholder 4"/>
          <p:cNvSpPr>
            <a:spLocks noGrp="1"/>
          </p:cNvSpPr>
          <p:nvPr>
            <p:ph type="ftr" sz="quarter" idx="11"/>
          </p:nvPr>
        </p:nvSpPr>
        <p:spPr/>
        <p:txBody>
          <a:bodyPr/>
          <a:lstStyle/>
          <a:p>
            <a:endParaRPr lang="pl-PL">
              <a:solidFill>
                <a:srgbClr val="FFF9E5">
                  <a:shade val="50000"/>
                </a:srgbClr>
              </a:solidFill>
            </a:endParaRPr>
          </a:p>
        </p:txBody>
      </p:sp>
      <p:sp>
        <p:nvSpPr>
          <p:cNvPr id="6" name="Slide Number Placeholder 5"/>
          <p:cNvSpPr>
            <a:spLocks noGrp="1"/>
          </p:cNvSpPr>
          <p:nvPr>
            <p:ph type="sldNum" sz="quarter" idx="12"/>
          </p:nvPr>
        </p:nvSpPr>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2144931630"/>
      </p:ext>
    </p:extLst>
  </p:cSld>
  <p:clrMapOvr>
    <a:masterClrMapping/>
  </p:clrMapOvr>
  <p:transition spd="slow">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5" name="Footer Placeholder 4"/>
          <p:cNvSpPr>
            <a:spLocks noGrp="1"/>
          </p:cNvSpPr>
          <p:nvPr>
            <p:ph type="ftr" sz="quarter" idx="11"/>
          </p:nvPr>
        </p:nvSpPr>
        <p:spPr/>
        <p:txBody>
          <a:bodyPr/>
          <a:lstStyle/>
          <a:p>
            <a:endParaRPr lang="pl-PL">
              <a:solidFill>
                <a:srgbClr val="FFF9E5">
                  <a:shade val="50000"/>
                </a:srgbClr>
              </a:solidFill>
            </a:endParaRPr>
          </a:p>
        </p:txBody>
      </p:sp>
      <p:sp>
        <p:nvSpPr>
          <p:cNvPr id="6" name="Slide Number Placeholder 5"/>
          <p:cNvSpPr>
            <a:spLocks noGrp="1"/>
          </p:cNvSpPr>
          <p:nvPr>
            <p:ph type="sldNum" sz="quarter" idx="12"/>
          </p:nvPr>
        </p:nvSpPr>
        <p:spPr/>
        <p:txBody>
          <a:body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3254122243"/>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pl-PL"/>
              <a:t>Kliknij, aby edytować styl</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pl-PL"/>
              <a:t>Kliknij, aby edytować styl</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pPr/>
              <a:t>05.04.2018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pl-PL"/>
              <a:t>Kliknij, aby edytować styl</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D17FA3B-C404-4317-B0BC-953931111309}" type="datetimeFigureOut">
              <a:rPr lang="pl-PL" smtClean="0"/>
              <a:pPr/>
              <a:t>05.04.2018</a:t>
            </a:fld>
            <a:endParaRPr lang="pl-P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pl-P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931897F-8F23-433E-A660-EFF8D3EDA506}" type="slidenum">
              <a:rPr lang="pl-PL" smtClean="0"/>
              <a:pPr/>
              <a:t>‹#›</a:t>
            </a:fld>
            <a:endParaRPr lang="pl-P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ransition spd="slow">
    <p:wipe dir="r"/>
  </p:transition>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AA2DE9F-06EE-471F-A4A9-BA7DC130BF2D}" type="datetimeFigureOut">
              <a:rPr lang="pl-PL" smtClean="0">
                <a:solidFill>
                  <a:srgbClr val="DFE6D0"/>
                </a:solidFill>
              </a:rPr>
              <a:pPr/>
              <a:t>05.04.2018</a:t>
            </a:fld>
            <a:endParaRPr lang="pl-PL">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pl-PL">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BB1BEDB-A975-4B69-ACE3-F998DE11A279}" type="slidenum">
              <a:rPr lang="pl-PL" smtClean="0">
                <a:solidFill>
                  <a:srgbClr val="DFE6D0"/>
                </a:solidFill>
              </a:rPr>
              <a:pPr/>
              <a:t>‹#›</a:t>
            </a:fld>
            <a:endParaRPr lang="pl-PL">
              <a:solidFill>
                <a:srgbClr val="DFE6D0"/>
              </a:solidFill>
            </a:endParaRPr>
          </a:p>
        </p:txBody>
      </p:sp>
    </p:spTree>
    <p:extLst>
      <p:ext uri="{BB962C8B-B14F-4D97-AF65-F5344CB8AC3E}">
        <p14:creationId xmlns:p14="http://schemas.microsoft.com/office/powerpoint/2010/main" val="560054315"/>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wipe dir="r"/>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pl-PL"/>
              <a:t>Kliknij, aby edytować styl</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5DC80E09-BBC2-4412-830F-244711E25100}" type="datetimeFigureOut">
              <a:rPr lang="pl-PL" smtClean="0">
                <a:solidFill>
                  <a:srgbClr val="FFF9E5">
                    <a:shade val="50000"/>
                  </a:srgbClr>
                </a:solidFill>
              </a:rPr>
              <a:pPr/>
              <a:t>05.04.2018</a:t>
            </a:fld>
            <a:endParaRPr lang="pl-PL">
              <a:solidFill>
                <a:srgbClr val="FFF9E5">
                  <a:shade val="50000"/>
                </a:srgb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pl-PL">
              <a:solidFill>
                <a:srgbClr val="FFF9E5">
                  <a:shade val="50000"/>
                </a:srgb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27805696-DEA6-4F92-8264-BBA21E1DBAB7}"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3308885043"/>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ransition spd="slow">
    <p:wipe dir="r"/>
  </p:transition>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1100" y="274638"/>
            <a:ext cx="7498080" cy="11430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r>
              <a:rPr lang="pl-PL"/>
              <a:t>Kliknij, aby edytować styl</a:t>
            </a:r>
            <a:endParaRPr/>
          </a:p>
        </p:txBody>
      </p:sp>
      <p:sp>
        <p:nvSpPr>
          <p:cNvPr id="3" name="Text Placeholder 2"/>
          <p:cNvSpPr>
            <a:spLocks noGrp="1"/>
          </p:cNvSpPr>
          <p:nvPr>
            <p:ph type="body" idx="1"/>
          </p:nvPr>
        </p:nvSpPr>
        <p:spPr>
          <a:xfrm>
            <a:off x="1318260" y="1734671"/>
            <a:ext cx="7223760" cy="4235823"/>
          </a:xfrm>
          <a:prstGeom prst="rect">
            <a:avLst/>
          </a:prstGeom>
          <a:noFill/>
          <a:ln>
            <a:noFill/>
          </a:ln>
        </p:spPr>
        <p:txBody>
          <a:bodyPr vert="horz" lIns="182880" tIns="182880" rIns="182880" bIns="18288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a:p>
        </p:txBody>
      </p:sp>
      <p:sp>
        <p:nvSpPr>
          <p:cNvPr id="4" name="Date Placeholder 3"/>
          <p:cNvSpPr>
            <a:spLocks noGrp="1"/>
          </p:cNvSpPr>
          <p:nvPr>
            <p:ph type="dt" sz="half" idx="2"/>
          </p:nvPr>
        </p:nvSpPr>
        <p:spPr>
          <a:xfrm>
            <a:off x="1232647" y="6508750"/>
            <a:ext cx="2133600" cy="273050"/>
          </a:xfrm>
          <a:prstGeom prst="rect">
            <a:avLst/>
          </a:prstGeom>
        </p:spPr>
        <p:txBody>
          <a:bodyPr vert="horz" lIns="91440" tIns="45720" rIns="91440" bIns="45720" rtlCol="0" anchor="ctr"/>
          <a:lstStyle>
            <a:lvl1pPr algn="l">
              <a:defRPr sz="900" b="1">
                <a:solidFill>
                  <a:schemeClr val="tx2"/>
                </a:solidFill>
              </a:defRPr>
            </a:lvl1pPr>
          </a:lstStyle>
          <a:p>
            <a:fld id="{5DC80E09-BBC2-4412-830F-244711E25100}" type="datetimeFigureOut">
              <a:rPr lang="pl-PL" smtClean="0">
                <a:solidFill>
                  <a:srgbClr val="E0EDF8"/>
                </a:solidFill>
              </a:rPr>
              <a:pPr/>
              <a:t>05.04.2018</a:t>
            </a:fld>
            <a:endParaRPr lang="pl-PL">
              <a:solidFill>
                <a:srgbClr val="E0EDF8"/>
              </a:solidFill>
            </a:endParaRPr>
          </a:p>
        </p:txBody>
      </p:sp>
      <p:sp>
        <p:nvSpPr>
          <p:cNvPr id="5" name="Footer Placeholder 4"/>
          <p:cNvSpPr>
            <a:spLocks noGrp="1"/>
          </p:cNvSpPr>
          <p:nvPr>
            <p:ph type="ftr" sz="quarter" idx="3"/>
          </p:nvPr>
        </p:nvSpPr>
        <p:spPr>
          <a:xfrm>
            <a:off x="5715000" y="6508750"/>
            <a:ext cx="2895600" cy="273050"/>
          </a:xfrm>
          <a:prstGeom prst="rect">
            <a:avLst/>
          </a:prstGeom>
        </p:spPr>
        <p:txBody>
          <a:bodyPr vert="horz" lIns="91440" tIns="45720" rIns="91440" bIns="45720" rtlCol="0" anchor="ctr"/>
          <a:lstStyle>
            <a:lvl1pPr algn="r">
              <a:defRPr sz="900" b="1">
                <a:solidFill>
                  <a:schemeClr val="tx2"/>
                </a:solidFill>
              </a:defRPr>
            </a:lvl1pPr>
          </a:lstStyle>
          <a:p>
            <a:endParaRPr lang="pl-PL">
              <a:solidFill>
                <a:srgbClr val="E0EDF8"/>
              </a:solidFill>
            </a:endParaRPr>
          </a:p>
        </p:txBody>
      </p:sp>
      <p:sp>
        <p:nvSpPr>
          <p:cNvPr id="6" name="Slide Number Placeholder 5"/>
          <p:cNvSpPr>
            <a:spLocks noGrp="1"/>
          </p:cNvSpPr>
          <p:nvPr>
            <p:ph type="sldNum" sz="quarter" idx="4"/>
          </p:nvPr>
        </p:nvSpPr>
        <p:spPr>
          <a:xfrm>
            <a:off x="8673353" y="6508750"/>
            <a:ext cx="457200" cy="273050"/>
          </a:xfrm>
          <a:prstGeom prst="rect">
            <a:avLst/>
          </a:prstGeom>
        </p:spPr>
        <p:txBody>
          <a:bodyPr vert="horz" lIns="91440" tIns="45720" rIns="91440" bIns="45720" rtlCol="0" anchor="ctr"/>
          <a:lstStyle>
            <a:lvl1pPr algn="r">
              <a:defRPr sz="900" b="1">
                <a:solidFill>
                  <a:schemeClr val="tx2"/>
                </a:solidFill>
              </a:defRPr>
            </a:lvl1pPr>
          </a:lstStyle>
          <a:p>
            <a:fld id="{27805696-DEA6-4F92-8264-BBA21E1DBAB7}" type="slidenum">
              <a:rPr lang="pl-PL" smtClean="0">
                <a:solidFill>
                  <a:srgbClr val="E0EDF8"/>
                </a:solidFill>
              </a:rPr>
              <a:pPr/>
              <a:t>‹#›</a:t>
            </a:fld>
            <a:endParaRPr lang="pl-PL">
              <a:solidFill>
                <a:srgbClr val="E0EDF8"/>
              </a:solidFill>
            </a:endParaRPr>
          </a:p>
        </p:txBody>
      </p:sp>
      <p:grpSp>
        <p:nvGrpSpPr>
          <p:cNvPr id="7" name="Group 22"/>
          <p:cNvGrpSpPr/>
          <p:nvPr/>
        </p:nvGrpSpPr>
        <p:grpSpPr>
          <a:xfrm>
            <a:off x="0" y="0"/>
            <a:ext cx="182880" cy="6858000"/>
            <a:chOff x="0" y="0"/>
            <a:chExt cx="274320" cy="6858000"/>
          </a:xfrm>
        </p:grpSpPr>
        <p:sp>
          <p:nvSpPr>
            <p:cNvPr id="21" name="Rectangle 20"/>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Rectangle 13"/>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6" name="Rectangle 15"/>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7" name="Rectangle 16"/>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8" name="Rectangle 17"/>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9" name="Rectangle 18"/>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Rectangle 19"/>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2" name="Rectangle 21"/>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extLst>
      <p:ext uri="{BB962C8B-B14F-4D97-AF65-F5344CB8AC3E}">
        <p14:creationId xmlns:p14="http://schemas.microsoft.com/office/powerpoint/2010/main" val="1731389275"/>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4012" r:id="rId13"/>
  </p:sldLayoutIdLst>
  <p:transition spd="slow">
    <p:wipe dir="r"/>
  </p:transition>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255588" indent="-2286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484632" indent="-228600"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7132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941832" indent="-228600"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1704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DC80E09-BBC2-4412-830F-244711E25100}" type="datetimeFigureOut">
              <a:rPr lang="pl-PL" smtClean="0">
                <a:solidFill>
                  <a:prstClr val="black">
                    <a:tint val="75000"/>
                  </a:prstClr>
                </a:solidFill>
              </a:rPr>
              <a:pPr/>
              <a:t>05.04.2018</a:t>
            </a:fld>
            <a:endParaRPr lang="pl-PL">
              <a:solidFill>
                <a:prstClr val="black">
                  <a:tint val="75000"/>
                </a:prstClr>
              </a:solidFill>
            </a:endParaRPr>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pl-PL">
              <a:solidFill>
                <a:prstClr val="black">
                  <a:tint val="75000"/>
                </a:prstClr>
              </a:solidFill>
            </a:endParaRPr>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27805696-DEA6-4F92-8264-BBA21E1DBAB7}" type="slidenum">
              <a:rPr lang="pl-PL" smtClean="0">
                <a:solidFill>
                  <a:prstClr val="black">
                    <a:tint val="50000"/>
                  </a:prstClr>
                </a:solidFill>
              </a:rPr>
              <a:pPr/>
              <a:t>‹#›</a:t>
            </a:fld>
            <a:endParaRPr lang="pl-PL">
              <a:solidFill>
                <a:prstClr val="black">
                  <a:tint val="50000"/>
                </a:prstClr>
              </a:solidFill>
            </a:endParaRPr>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pl-PL"/>
              <a:t>Kliknij, aby edytować styl</a:t>
            </a:r>
            <a:endParaRPr kumimoji="0" lang="en-US"/>
          </a:p>
        </p:txBody>
      </p:sp>
    </p:spTree>
    <p:extLst>
      <p:ext uri="{BB962C8B-B14F-4D97-AF65-F5344CB8AC3E}">
        <p14:creationId xmlns:p14="http://schemas.microsoft.com/office/powerpoint/2010/main" val="2862140151"/>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Lst>
  <p:transition spd="slow">
    <p:wipe dir="r"/>
  </p:transition>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pl-PL"/>
              <a:t>Kliknij, aby edytować styl</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423275A3-702C-4C82-A15B-6CC08400F6B0}" type="datetimeFigureOut">
              <a:rPr lang="pl-PL" smtClean="0">
                <a:solidFill>
                  <a:srgbClr val="FFF9E5">
                    <a:shade val="50000"/>
                  </a:srgbClr>
                </a:solidFill>
              </a:rPr>
              <a:pPr/>
              <a:t>05.04.2018</a:t>
            </a:fld>
            <a:endParaRPr lang="pl-PL">
              <a:solidFill>
                <a:srgbClr val="FFF9E5">
                  <a:shade val="50000"/>
                </a:srgb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pl-PL">
              <a:solidFill>
                <a:srgbClr val="FFF9E5">
                  <a:shade val="50000"/>
                </a:srgb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A50B7C83-0F7F-4896-BD5E-6961E0D657A4}" type="slidenum">
              <a:rPr lang="pl-PL" smtClean="0">
                <a:solidFill>
                  <a:srgbClr val="FFF9E5">
                    <a:shade val="50000"/>
                  </a:srgbClr>
                </a:solidFill>
              </a:rPr>
              <a:pPr/>
              <a:t>‹#›</a:t>
            </a:fld>
            <a:endParaRPr lang="pl-PL">
              <a:solidFill>
                <a:srgbClr val="FFF9E5">
                  <a:shade val="50000"/>
                </a:srgbClr>
              </a:solidFill>
            </a:endParaRPr>
          </a:p>
        </p:txBody>
      </p:sp>
    </p:spTree>
    <p:extLst>
      <p:ext uri="{BB962C8B-B14F-4D97-AF65-F5344CB8AC3E}">
        <p14:creationId xmlns:p14="http://schemas.microsoft.com/office/powerpoint/2010/main" val="1324886926"/>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spd="slow">
    <p:wipe dir="r"/>
  </p:transition>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1.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E._Kraepelin.jpg" TargetMode="Externa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1.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8.xml"/><Relationship Id="rId1" Type="http://schemas.openxmlformats.org/officeDocument/2006/relationships/tags" Target="../tags/tag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8.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8.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1.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1.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3356992"/>
            <a:ext cx="8064896" cy="1676400"/>
          </a:xfrm>
        </p:spPr>
        <p:txBody>
          <a:bodyPr>
            <a:normAutofit/>
          </a:bodyPr>
          <a:lstStyle/>
          <a:p>
            <a:r>
              <a:rPr lang="pl-PL" sz="4900"/>
              <a:t>Wyzwania </a:t>
            </a:r>
            <a:r>
              <a:rPr lang="pl-PL" sz="4900" dirty="0"/>
              <a:t>diagnozy i terapii </a:t>
            </a:r>
            <a:r>
              <a:rPr lang="pl-PL" sz="4900" dirty="0" err="1"/>
              <a:t>chad</a:t>
            </a:r>
            <a:endParaRPr lang="pl-PL" dirty="0"/>
          </a:p>
        </p:txBody>
      </p:sp>
      <p:sp>
        <p:nvSpPr>
          <p:cNvPr id="3" name="Symbol zastępczy tekstu 2"/>
          <p:cNvSpPr>
            <a:spLocks noGrp="1"/>
          </p:cNvSpPr>
          <p:nvPr>
            <p:ph type="body" idx="1"/>
          </p:nvPr>
        </p:nvSpPr>
        <p:spPr>
          <a:xfrm>
            <a:off x="755576" y="4725144"/>
            <a:ext cx="7776864" cy="914400"/>
          </a:xfrm>
        </p:spPr>
        <p:txBody>
          <a:bodyPr>
            <a:normAutofit/>
          </a:bodyPr>
          <a:lstStyle/>
          <a:p>
            <a:endParaRPr lang="pl-PL" dirty="0"/>
          </a:p>
        </p:txBody>
      </p:sp>
    </p:spTree>
    <p:extLst>
      <p:ext uri="{BB962C8B-B14F-4D97-AF65-F5344CB8AC3E}">
        <p14:creationId xmlns:p14="http://schemas.microsoft.com/office/powerpoint/2010/main" val="376146308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pl-PL" sz="4000">
                <a:solidFill>
                  <a:srgbClr val="000082"/>
                </a:solidFill>
              </a:rPr>
              <a:t>Kłopoty diagnostyczne – BD vs. UD</a:t>
            </a:r>
            <a:br>
              <a:rPr lang="pl-PL" sz="4000">
                <a:solidFill>
                  <a:srgbClr val="000082"/>
                </a:solidFill>
              </a:rPr>
            </a:br>
            <a:r>
              <a:rPr lang="pl-PL" sz="2000">
                <a:solidFill>
                  <a:srgbClr val="000082"/>
                </a:solidFill>
              </a:rPr>
              <a:t>[Goodwin i Jamison-1990]</a:t>
            </a:r>
            <a:endParaRPr lang="pl-PL" sz="4000">
              <a:solidFill>
                <a:srgbClr val="000082"/>
              </a:solidFill>
            </a:endParaRPr>
          </a:p>
        </p:txBody>
      </p:sp>
      <p:graphicFrame>
        <p:nvGraphicFramePr>
          <p:cNvPr id="46088" name="Group 8"/>
          <p:cNvGraphicFramePr>
            <a:graphicFrameLocks noGrp="1"/>
          </p:cNvGraphicFramePr>
          <p:nvPr/>
        </p:nvGraphicFramePr>
        <p:xfrm>
          <a:off x="685800" y="1981200"/>
          <a:ext cx="7772400" cy="4236720"/>
        </p:xfrm>
        <a:graphic>
          <a:graphicData uri="http://schemas.openxmlformats.org/drawingml/2006/table">
            <a:tbl>
              <a:tblPr/>
              <a:tblGrid>
                <a:gridCol w="5943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Wiek zachorowania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BD&lt;UD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UD&gt;BD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Pozytywny wywiad rodzinny co do UD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Pozytywny wywiad rodzinny co do BD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Pozytywny wywiad rodzinny co do uzależnienia od substancji psychoaktywnych (w tym alkoholu)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Przewlekłość depresji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UD&gt;BD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Czas trwania pełnoobjawowej depresji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Epizody depresji z cechami psychotycznymi (kobiety)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Poważne próby samobójcze (kobiety)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1600" b="1" i="0" u="none" strike="noStrike" cap="none" normalizeH="0" baseline="0">
                          <a:ln>
                            <a:noFill/>
                          </a:ln>
                          <a:solidFill>
                            <a:schemeClr val="tx1"/>
                          </a:solidFill>
                          <a:effectLst/>
                          <a:latin typeface="Times New Roman" pitchFamily="18" charset="0"/>
                        </a:rPr>
                        <a:t>BD&gt;UD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6704655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Text Box 3"/>
          <p:cNvSpPr txBox="1">
            <a:spLocks noChangeArrowheads="1"/>
          </p:cNvSpPr>
          <p:nvPr/>
        </p:nvSpPr>
        <p:spPr bwMode="auto">
          <a:xfrm rot="-5378655">
            <a:off x="-729456" y="3606007"/>
            <a:ext cx="3087687"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sz="1400" dirty="0">
                <a:solidFill>
                  <a:prstClr val="black"/>
                </a:solidFill>
                <a:latin typeface="Arial" charset="0"/>
              </a:rPr>
              <a:t>%</a:t>
            </a:r>
            <a:r>
              <a:rPr lang="en-US" sz="1400" dirty="0">
                <a:solidFill>
                  <a:prstClr val="black"/>
                </a:solidFill>
                <a:latin typeface="Arial" charset="0"/>
              </a:rPr>
              <a:t>*</a:t>
            </a:r>
          </a:p>
        </p:txBody>
      </p:sp>
      <p:sp>
        <p:nvSpPr>
          <p:cNvPr id="1233924" name="Rectangle 4"/>
          <p:cNvSpPr>
            <a:spLocks noGrp="1" noChangeArrowheads="1"/>
          </p:cNvSpPr>
          <p:nvPr>
            <p:ph type="title"/>
          </p:nvPr>
        </p:nvSpPr>
        <p:spPr>
          <a:xfrm>
            <a:off x="560388" y="434975"/>
            <a:ext cx="8016875" cy="720725"/>
          </a:xfrm>
        </p:spPr>
        <p:txBody>
          <a:bodyPr>
            <a:normAutofit fontScale="90000"/>
          </a:bodyPr>
          <a:lstStyle/>
          <a:p>
            <a:r>
              <a:rPr lang="pl-PL" dirty="0"/>
              <a:t>CHAD</a:t>
            </a:r>
            <a:r>
              <a:rPr lang="en-US" dirty="0">
                <a:cs typeface="Arial" charset="0"/>
              </a:rPr>
              <a:t>—</a:t>
            </a:r>
            <a:r>
              <a:rPr lang="en-US" dirty="0"/>
              <a:t> 3.4% </a:t>
            </a:r>
            <a:r>
              <a:rPr lang="pl-PL" dirty="0"/>
              <a:t>populacji USA ma pozytywny wynik </a:t>
            </a:r>
            <a:r>
              <a:rPr lang="en-US" dirty="0"/>
              <a:t>MDQ</a:t>
            </a:r>
          </a:p>
        </p:txBody>
      </p:sp>
      <p:graphicFrame>
        <p:nvGraphicFramePr>
          <p:cNvPr id="2" name="Object 5"/>
          <p:cNvGraphicFramePr>
            <a:graphicFrameLocks noGrp="1" noChangeAspect="1"/>
          </p:cNvGraphicFramePr>
          <p:nvPr>
            <p:ph type="chart" idx="1"/>
            <p:extLst>
              <p:ext uri="{D42A27DB-BD31-4B8C-83A1-F6EECF244321}">
                <p14:modId xmlns:p14="http://schemas.microsoft.com/office/powerpoint/2010/main" val="3838765893"/>
              </p:ext>
            </p:extLst>
          </p:nvPr>
        </p:nvGraphicFramePr>
        <p:xfrm>
          <a:off x="1039813" y="1974850"/>
          <a:ext cx="7194550" cy="2722563"/>
        </p:xfrm>
        <a:graphic>
          <a:graphicData uri="http://schemas.openxmlformats.org/drawingml/2006/chart">
            <c:chart xmlns:c="http://schemas.openxmlformats.org/drawingml/2006/chart" xmlns:r="http://schemas.openxmlformats.org/officeDocument/2006/relationships" r:id="rId3"/>
          </a:graphicData>
        </a:graphic>
      </p:graphicFrame>
      <p:sp>
        <p:nvSpPr>
          <p:cNvPr id="1233926" name="Line 6"/>
          <p:cNvSpPr>
            <a:spLocks noChangeShapeType="1"/>
          </p:cNvSpPr>
          <p:nvPr/>
        </p:nvSpPr>
        <p:spPr bwMode="auto">
          <a:xfrm>
            <a:off x="2751138" y="2135188"/>
            <a:ext cx="0" cy="3703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solidFill>
                <a:prstClr val="black"/>
              </a:solidFill>
            </a:endParaRPr>
          </a:p>
        </p:txBody>
      </p:sp>
      <p:sp>
        <p:nvSpPr>
          <p:cNvPr id="1233927" name="Line 7"/>
          <p:cNvSpPr>
            <a:spLocks noChangeShapeType="1"/>
          </p:cNvSpPr>
          <p:nvPr/>
        </p:nvSpPr>
        <p:spPr bwMode="auto">
          <a:xfrm>
            <a:off x="5459413" y="2125663"/>
            <a:ext cx="0" cy="3703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solidFill>
                <a:prstClr val="black"/>
              </a:solidFill>
            </a:endParaRPr>
          </a:p>
        </p:txBody>
      </p:sp>
      <p:sp>
        <p:nvSpPr>
          <p:cNvPr id="1233928" name="Text Box 8"/>
          <p:cNvSpPr txBox="1">
            <a:spLocks noChangeArrowheads="1"/>
          </p:cNvSpPr>
          <p:nvPr/>
        </p:nvSpPr>
        <p:spPr bwMode="auto">
          <a:xfrm>
            <a:off x="1116013" y="5383213"/>
            <a:ext cx="1785937" cy="30777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tabLst>
                <a:tab pos="2403475" algn="l"/>
                <a:tab pos="5429250" algn="l"/>
              </a:tabLst>
              <a:defRPr sz="2400">
                <a:solidFill>
                  <a:schemeClr val="tx1"/>
                </a:solidFill>
                <a:latin typeface="Arial" charset="0"/>
              </a:defRPr>
            </a:lvl1pPr>
            <a:lvl2pPr algn="l">
              <a:spcBef>
                <a:spcPct val="0"/>
              </a:spcBef>
              <a:tabLst>
                <a:tab pos="2403475" algn="l"/>
                <a:tab pos="5429250" algn="l"/>
              </a:tabLst>
              <a:defRPr sz="2400">
                <a:solidFill>
                  <a:schemeClr val="tx1"/>
                </a:solidFill>
                <a:latin typeface="Arial" charset="0"/>
              </a:defRPr>
            </a:lvl2pPr>
            <a:lvl3pPr algn="l">
              <a:spcBef>
                <a:spcPct val="0"/>
              </a:spcBef>
              <a:tabLst>
                <a:tab pos="2403475" algn="l"/>
                <a:tab pos="5429250" algn="l"/>
              </a:tabLst>
              <a:defRPr sz="2400">
                <a:solidFill>
                  <a:schemeClr val="tx1"/>
                </a:solidFill>
                <a:latin typeface="Arial" charset="0"/>
              </a:defRPr>
            </a:lvl3pPr>
            <a:lvl4pPr algn="l">
              <a:spcBef>
                <a:spcPct val="0"/>
              </a:spcBef>
              <a:tabLst>
                <a:tab pos="2403475" algn="l"/>
                <a:tab pos="5429250" algn="l"/>
              </a:tabLst>
              <a:defRPr sz="2400">
                <a:solidFill>
                  <a:schemeClr val="tx1"/>
                </a:solidFill>
                <a:latin typeface="Arial" charset="0"/>
              </a:defRPr>
            </a:lvl4pPr>
            <a:lvl5pPr algn="l">
              <a:spcBef>
                <a:spcPct val="0"/>
              </a:spcBef>
              <a:tabLst>
                <a:tab pos="2403475" algn="l"/>
                <a:tab pos="5429250" algn="l"/>
              </a:tabLst>
              <a:defRPr sz="2400">
                <a:solidFill>
                  <a:schemeClr val="tx1"/>
                </a:solidFill>
                <a:latin typeface="Arial" charset="0"/>
              </a:defRPr>
            </a:lvl5pPr>
            <a:lvl6pPr eaLnBrk="0" fontAlgn="base" hangingPunct="0">
              <a:spcBef>
                <a:spcPct val="0"/>
              </a:spcBef>
              <a:spcAft>
                <a:spcPct val="0"/>
              </a:spcAft>
              <a:tabLst>
                <a:tab pos="2403475" algn="l"/>
                <a:tab pos="5429250" algn="l"/>
              </a:tabLst>
              <a:defRPr sz="2400">
                <a:solidFill>
                  <a:schemeClr val="tx1"/>
                </a:solidFill>
                <a:latin typeface="Arial" charset="0"/>
              </a:defRPr>
            </a:lvl6pPr>
            <a:lvl7pPr eaLnBrk="0" fontAlgn="base" hangingPunct="0">
              <a:spcBef>
                <a:spcPct val="0"/>
              </a:spcBef>
              <a:spcAft>
                <a:spcPct val="0"/>
              </a:spcAft>
              <a:tabLst>
                <a:tab pos="2403475" algn="l"/>
                <a:tab pos="5429250" algn="l"/>
              </a:tabLst>
              <a:defRPr sz="2400">
                <a:solidFill>
                  <a:schemeClr val="tx1"/>
                </a:solidFill>
                <a:latin typeface="Arial" charset="0"/>
              </a:defRPr>
            </a:lvl7pPr>
            <a:lvl8pPr eaLnBrk="0" fontAlgn="base" hangingPunct="0">
              <a:spcBef>
                <a:spcPct val="0"/>
              </a:spcBef>
              <a:spcAft>
                <a:spcPct val="0"/>
              </a:spcAft>
              <a:tabLst>
                <a:tab pos="2403475" algn="l"/>
                <a:tab pos="5429250" algn="l"/>
              </a:tabLst>
              <a:defRPr sz="2400">
                <a:solidFill>
                  <a:schemeClr val="tx1"/>
                </a:solidFill>
                <a:latin typeface="Arial" charset="0"/>
              </a:defRPr>
            </a:lvl8pPr>
            <a:lvl9pPr eaLnBrk="0" fontAlgn="base" hangingPunct="0">
              <a:spcBef>
                <a:spcPct val="0"/>
              </a:spcBef>
              <a:spcAft>
                <a:spcPct val="0"/>
              </a:spcAft>
              <a:tabLst>
                <a:tab pos="2403475" algn="l"/>
                <a:tab pos="5429250" algn="l"/>
              </a:tabLst>
              <a:defRPr sz="2400">
                <a:solidFill>
                  <a:schemeClr val="tx1"/>
                </a:solidFill>
                <a:latin typeface="Arial" charset="0"/>
              </a:defRPr>
            </a:lvl9pPr>
          </a:lstStyle>
          <a:p>
            <a:pPr algn="ctr">
              <a:spcBef>
                <a:spcPct val="50000"/>
              </a:spcBef>
            </a:pPr>
            <a:r>
              <a:rPr lang="pl-PL" sz="1400" dirty="0">
                <a:solidFill>
                  <a:prstClr val="black"/>
                </a:solidFill>
              </a:rPr>
              <a:t>Ogólny wynik </a:t>
            </a:r>
            <a:endParaRPr lang="en-US" sz="1400" dirty="0">
              <a:solidFill>
                <a:prstClr val="black"/>
              </a:solidFill>
            </a:endParaRPr>
          </a:p>
        </p:txBody>
      </p:sp>
      <p:sp>
        <p:nvSpPr>
          <p:cNvPr id="1233929" name="Text Box 9"/>
          <p:cNvSpPr txBox="1">
            <a:spLocks noChangeArrowheads="1"/>
          </p:cNvSpPr>
          <p:nvPr/>
        </p:nvSpPr>
        <p:spPr bwMode="auto">
          <a:xfrm>
            <a:off x="3355975" y="5583238"/>
            <a:ext cx="1519238"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tabLst>
                <a:tab pos="2403475" algn="l"/>
                <a:tab pos="5429250" algn="l"/>
              </a:tabLst>
              <a:defRPr sz="2400">
                <a:solidFill>
                  <a:schemeClr val="tx1"/>
                </a:solidFill>
                <a:latin typeface="Arial" charset="0"/>
              </a:defRPr>
            </a:lvl1pPr>
            <a:lvl2pPr algn="l">
              <a:spcBef>
                <a:spcPct val="0"/>
              </a:spcBef>
              <a:tabLst>
                <a:tab pos="2403475" algn="l"/>
                <a:tab pos="5429250" algn="l"/>
              </a:tabLst>
              <a:defRPr sz="2400">
                <a:solidFill>
                  <a:schemeClr val="tx1"/>
                </a:solidFill>
                <a:latin typeface="Arial" charset="0"/>
              </a:defRPr>
            </a:lvl2pPr>
            <a:lvl3pPr algn="l">
              <a:spcBef>
                <a:spcPct val="0"/>
              </a:spcBef>
              <a:tabLst>
                <a:tab pos="2403475" algn="l"/>
                <a:tab pos="5429250" algn="l"/>
              </a:tabLst>
              <a:defRPr sz="2400">
                <a:solidFill>
                  <a:schemeClr val="tx1"/>
                </a:solidFill>
                <a:latin typeface="Arial" charset="0"/>
              </a:defRPr>
            </a:lvl3pPr>
            <a:lvl4pPr algn="l">
              <a:spcBef>
                <a:spcPct val="0"/>
              </a:spcBef>
              <a:tabLst>
                <a:tab pos="2403475" algn="l"/>
                <a:tab pos="5429250" algn="l"/>
              </a:tabLst>
              <a:defRPr sz="2400">
                <a:solidFill>
                  <a:schemeClr val="tx1"/>
                </a:solidFill>
                <a:latin typeface="Arial" charset="0"/>
              </a:defRPr>
            </a:lvl4pPr>
            <a:lvl5pPr algn="l">
              <a:spcBef>
                <a:spcPct val="0"/>
              </a:spcBef>
              <a:tabLst>
                <a:tab pos="2403475" algn="l"/>
                <a:tab pos="5429250" algn="l"/>
              </a:tabLst>
              <a:defRPr sz="2400">
                <a:solidFill>
                  <a:schemeClr val="tx1"/>
                </a:solidFill>
                <a:latin typeface="Arial" charset="0"/>
              </a:defRPr>
            </a:lvl5pPr>
            <a:lvl6pPr eaLnBrk="0" fontAlgn="base" hangingPunct="0">
              <a:spcBef>
                <a:spcPct val="0"/>
              </a:spcBef>
              <a:spcAft>
                <a:spcPct val="0"/>
              </a:spcAft>
              <a:tabLst>
                <a:tab pos="2403475" algn="l"/>
                <a:tab pos="5429250" algn="l"/>
              </a:tabLst>
              <a:defRPr sz="2400">
                <a:solidFill>
                  <a:schemeClr val="tx1"/>
                </a:solidFill>
                <a:latin typeface="Arial" charset="0"/>
              </a:defRPr>
            </a:lvl6pPr>
            <a:lvl7pPr eaLnBrk="0" fontAlgn="base" hangingPunct="0">
              <a:spcBef>
                <a:spcPct val="0"/>
              </a:spcBef>
              <a:spcAft>
                <a:spcPct val="0"/>
              </a:spcAft>
              <a:tabLst>
                <a:tab pos="2403475" algn="l"/>
                <a:tab pos="5429250" algn="l"/>
              </a:tabLst>
              <a:defRPr sz="2400">
                <a:solidFill>
                  <a:schemeClr val="tx1"/>
                </a:solidFill>
                <a:latin typeface="Arial" charset="0"/>
              </a:defRPr>
            </a:lvl7pPr>
            <a:lvl8pPr eaLnBrk="0" fontAlgn="base" hangingPunct="0">
              <a:spcBef>
                <a:spcPct val="0"/>
              </a:spcBef>
              <a:spcAft>
                <a:spcPct val="0"/>
              </a:spcAft>
              <a:tabLst>
                <a:tab pos="2403475" algn="l"/>
                <a:tab pos="5429250" algn="l"/>
              </a:tabLst>
              <a:defRPr sz="2400">
                <a:solidFill>
                  <a:schemeClr val="tx1"/>
                </a:solidFill>
                <a:latin typeface="Arial" charset="0"/>
              </a:defRPr>
            </a:lvl8pPr>
            <a:lvl9pPr eaLnBrk="0" fontAlgn="base" hangingPunct="0">
              <a:spcBef>
                <a:spcPct val="0"/>
              </a:spcBef>
              <a:spcAft>
                <a:spcPct val="0"/>
              </a:spcAft>
              <a:tabLst>
                <a:tab pos="2403475" algn="l"/>
                <a:tab pos="5429250" algn="l"/>
              </a:tabLst>
              <a:defRPr sz="2400">
                <a:solidFill>
                  <a:schemeClr val="tx1"/>
                </a:solidFill>
                <a:latin typeface="Arial" charset="0"/>
              </a:defRPr>
            </a:lvl9pPr>
          </a:lstStyle>
          <a:p>
            <a:pPr algn="ctr">
              <a:spcBef>
                <a:spcPct val="50000"/>
              </a:spcBef>
            </a:pPr>
            <a:r>
              <a:rPr lang="pl-PL" sz="1400" dirty="0">
                <a:solidFill>
                  <a:prstClr val="black"/>
                </a:solidFill>
              </a:rPr>
              <a:t>Grupy wiekowe </a:t>
            </a:r>
            <a:endParaRPr lang="en-US" sz="1400" dirty="0">
              <a:solidFill>
                <a:prstClr val="black"/>
              </a:solidFill>
            </a:endParaRPr>
          </a:p>
        </p:txBody>
      </p:sp>
      <p:sp>
        <p:nvSpPr>
          <p:cNvPr id="1233930" name="Text Box 10"/>
          <p:cNvSpPr txBox="1">
            <a:spLocks noChangeArrowheads="1"/>
          </p:cNvSpPr>
          <p:nvPr/>
        </p:nvSpPr>
        <p:spPr bwMode="auto">
          <a:xfrm>
            <a:off x="6184900" y="5583238"/>
            <a:ext cx="1314450"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tabLst>
                <a:tab pos="2403475" algn="l"/>
                <a:tab pos="5429250" algn="l"/>
              </a:tabLst>
              <a:defRPr sz="2400">
                <a:solidFill>
                  <a:schemeClr val="tx1"/>
                </a:solidFill>
                <a:latin typeface="Arial" charset="0"/>
              </a:defRPr>
            </a:lvl1pPr>
            <a:lvl2pPr algn="l">
              <a:spcBef>
                <a:spcPct val="0"/>
              </a:spcBef>
              <a:tabLst>
                <a:tab pos="2403475" algn="l"/>
                <a:tab pos="5429250" algn="l"/>
              </a:tabLst>
              <a:defRPr sz="2400">
                <a:solidFill>
                  <a:schemeClr val="tx1"/>
                </a:solidFill>
                <a:latin typeface="Arial" charset="0"/>
              </a:defRPr>
            </a:lvl2pPr>
            <a:lvl3pPr algn="l">
              <a:spcBef>
                <a:spcPct val="0"/>
              </a:spcBef>
              <a:tabLst>
                <a:tab pos="2403475" algn="l"/>
                <a:tab pos="5429250" algn="l"/>
              </a:tabLst>
              <a:defRPr sz="2400">
                <a:solidFill>
                  <a:schemeClr val="tx1"/>
                </a:solidFill>
                <a:latin typeface="Arial" charset="0"/>
              </a:defRPr>
            </a:lvl3pPr>
            <a:lvl4pPr algn="l">
              <a:spcBef>
                <a:spcPct val="0"/>
              </a:spcBef>
              <a:tabLst>
                <a:tab pos="2403475" algn="l"/>
                <a:tab pos="5429250" algn="l"/>
              </a:tabLst>
              <a:defRPr sz="2400">
                <a:solidFill>
                  <a:schemeClr val="tx1"/>
                </a:solidFill>
                <a:latin typeface="Arial" charset="0"/>
              </a:defRPr>
            </a:lvl4pPr>
            <a:lvl5pPr algn="l">
              <a:spcBef>
                <a:spcPct val="0"/>
              </a:spcBef>
              <a:tabLst>
                <a:tab pos="2403475" algn="l"/>
                <a:tab pos="5429250" algn="l"/>
              </a:tabLst>
              <a:defRPr sz="2400">
                <a:solidFill>
                  <a:schemeClr val="tx1"/>
                </a:solidFill>
                <a:latin typeface="Arial" charset="0"/>
              </a:defRPr>
            </a:lvl5pPr>
            <a:lvl6pPr eaLnBrk="0" fontAlgn="base" hangingPunct="0">
              <a:spcBef>
                <a:spcPct val="0"/>
              </a:spcBef>
              <a:spcAft>
                <a:spcPct val="0"/>
              </a:spcAft>
              <a:tabLst>
                <a:tab pos="2403475" algn="l"/>
                <a:tab pos="5429250" algn="l"/>
              </a:tabLst>
              <a:defRPr sz="2400">
                <a:solidFill>
                  <a:schemeClr val="tx1"/>
                </a:solidFill>
                <a:latin typeface="Arial" charset="0"/>
              </a:defRPr>
            </a:lvl6pPr>
            <a:lvl7pPr eaLnBrk="0" fontAlgn="base" hangingPunct="0">
              <a:spcBef>
                <a:spcPct val="0"/>
              </a:spcBef>
              <a:spcAft>
                <a:spcPct val="0"/>
              </a:spcAft>
              <a:tabLst>
                <a:tab pos="2403475" algn="l"/>
                <a:tab pos="5429250" algn="l"/>
              </a:tabLst>
              <a:defRPr sz="2400">
                <a:solidFill>
                  <a:schemeClr val="tx1"/>
                </a:solidFill>
                <a:latin typeface="Arial" charset="0"/>
              </a:defRPr>
            </a:lvl7pPr>
            <a:lvl8pPr eaLnBrk="0" fontAlgn="base" hangingPunct="0">
              <a:spcBef>
                <a:spcPct val="0"/>
              </a:spcBef>
              <a:spcAft>
                <a:spcPct val="0"/>
              </a:spcAft>
              <a:tabLst>
                <a:tab pos="2403475" algn="l"/>
                <a:tab pos="5429250" algn="l"/>
              </a:tabLst>
              <a:defRPr sz="2400">
                <a:solidFill>
                  <a:schemeClr val="tx1"/>
                </a:solidFill>
                <a:latin typeface="Arial" charset="0"/>
              </a:defRPr>
            </a:lvl8pPr>
            <a:lvl9pPr eaLnBrk="0" fontAlgn="base" hangingPunct="0">
              <a:spcBef>
                <a:spcPct val="0"/>
              </a:spcBef>
              <a:spcAft>
                <a:spcPct val="0"/>
              </a:spcAft>
              <a:tabLst>
                <a:tab pos="2403475" algn="l"/>
                <a:tab pos="5429250" algn="l"/>
              </a:tabLst>
              <a:defRPr sz="2400">
                <a:solidFill>
                  <a:schemeClr val="tx1"/>
                </a:solidFill>
                <a:latin typeface="Arial" charset="0"/>
              </a:defRPr>
            </a:lvl9pPr>
          </a:lstStyle>
          <a:p>
            <a:pPr algn="ctr">
              <a:spcBef>
                <a:spcPct val="50000"/>
              </a:spcBef>
            </a:pPr>
            <a:r>
              <a:rPr lang="pl-PL" sz="1400" dirty="0">
                <a:solidFill>
                  <a:prstClr val="black"/>
                </a:solidFill>
              </a:rPr>
              <a:t>Dochód </a:t>
            </a:r>
            <a:r>
              <a:rPr lang="pl-PL" sz="1400" dirty="0" err="1">
                <a:solidFill>
                  <a:prstClr val="black"/>
                </a:solidFill>
              </a:rPr>
              <a:t>pc</a:t>
            </a:r>
            <a:r>
              <a:rPr lang="pl-PL" sz="1400" dirty="0">
                <a:solidFill>
                  <a:prstClr val="black"/>
                </a:solidFill>
              </a:rPr>
              <a:t> </a:t>
            </a:r>
            <a:endParaRPr lang="en-US" sz="1400" dirty="0">
              <a:solidFill>
                <a:prstClr val="black"/>
              </a:solidFill>
            </a:endParaRPr>
          </a:p>
        </p:txBody>
      </p:sp>
      <p:sp>
        <p:nvSpPr>
          <p:cNvPr id="1233931" name="Text Box 11"/>
          <p:cNvSpPr txBox="1">
            <a:spLocks noChangeArrowheads="1"/>
          </p:cNvSpPr>
          <p:nvPr/>
        </p:nvSpPr>
        <p:spPr bwMode="auto">
          <a:xfrm>
            <a:off x="323850" y="6481763"/>
            <a:ext cx="4994275" cy="184666"/>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200" dirty="0" err="1">
                <a:solidFill>
                  <a:prstClr val="black"/>
                </a:solidFill>
                <a:latin typeface="Arial" charset="0"/>
              </a:rPr>
              <a:t>Hirschfeld</a:t>
            </a:r>
            <a:r>
              <a:rPr lang="en-US" sz="1200" dirty="0">
                <a:solidFill>
                  <a:prstClr val="black"/>
                </a:solidFill>
                <a:latin typeface="Arial" charset="0"/>
              </a:rPr>
              <a:t> </a:t>
            </a:r>
            <a:r>
              <a:rPr lang="pl-PL" sz="1200" dirty="0">
                <a:solidFill>
                  <a:prstClr val="black"/>
                </a:solidFill>
                <a:latin typeface="Arial" charset="0"/>
              </a:rPr>
              <a:t>i </a:t>
            </a:r>
            <a:r>
              <a:rPr lang="pl-PL" sz="1200" dirty="0" err="1">
                <a:solidFill>
                  <a:prstClr val="black"/>
                </a:solidFill>
                <a:latin typeface="Arial" charset="0"/>
              </a:rPr>
              <a:t>wsp</a:t>
            </a:r>
            <a:r>
              <a:rPr lang="pl-PL" sz="1200" dirty="0">
                <a:solidFill>
                  <a:prstClr val="black"/>
                </a:solidFill>
                <a:latin typeface="Arial" charset="0"/>
              </a:rPr>
              <a:t>. </a:t>
            </a:r>
            <a:r>
              <a:rPr lang="en-US" sz="1200" dirty="0">
                <a:solidFill>
                  <a:prstClr val="black"/>
                </a:solidFill>
                <a:latin typeface="Arial" charset="0"/>
              </a:rPr>
              <a:t>. </a:t>
            </a:r>
            <a:r>
              <a:rPr lang="en-US" sz="1200" i="1" dirty="0">
                <a:solidFill>
                  <a:prstClr val="black"/>
                </a:solidFill>
                <a:latin typeface="Arial" charset="0"/>
              </a:rPr>
              <a:t>J </a:t>
            </a:r>
            <a:r>
              <a:rPr lang="en-US" sz="1200" i="1" dirty="0" err="1">
                <a:solidFill>
                  <a:prstClr val="black"/>
                </a:solidFill>
                <a:latin typeface="Arial" charset="0"/>
              </a:rPr>
              <a:t>Clin</a:t>
            </a:r>
            <a:r>
              <a:rPr lang="en-US" sz="1200" i="1" dirty="0">
                <a:solidFill>
                  <a:prstClr val="black"/>
                </a:solidFill>
                <a:latin typeface="Arial" charset="0"/>
              </a:rPr>
              <a:t> Psychiatry.</a:t>
            </a:r>
            <a:r>
              <a:rPr lang="en-US" sz="1200" dirty="0">
                <a:solidFill>
                  <a:prstClr val="black"/>
                </a:solidFill>
                <a:latin typeface="Arial" charset="0"/>
              </a:rPr>
              <a:t> 2003; 64:53-59.</a:t>
            </a:r>
          </a:p>
        </p:txBody>
      </p:sp>
    </p:spTree>
    <p:extLst>
      <p:ext uri="{BB962C8B-B14F-4D97-AF65-F5344CB8AC3E}">
        <p14:creationId xmlns:p14="http://schemas.microsoft.com/office/powerpoint/2010/main" val="267106193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r>
              <a:rPr lang="pl-PL" dirty="0"/>
              <a:t>Co wskazuje na manię i co z tego wynika?</a:t>
            </a:r>
          </a:p>
        </p:txBody>
      </p:sp>
      <p:sp>
        <p:nvSpPr>
          <p:cNvPr id="9" name="Symbol zastępczy tekstu 8"/>
          <p:cNvSpPr>
            <a:spLocks noGrp="1"/>
          </p:cNvSpPr>
          <p:nvPr>
            <p:ph type="body" idx="1"/>
          </p:nvPr>
        </p:nvSpPr>
        <p:spPr/>
        <p:txBody>
          <a:bodyPr>
            <a:normAutofit fontScale="92500" lnSpcReduction="20000"/>
          </a:bodyPr>
          <a:lstStyle/>
          <a:p>
            <a:r>
              <a:rPr lang="pl-PL" dirty="0"/>
              <a:t>Zaburzenia zachowania wskazujące na manię</a:t>
            </a:r>
          </a:p>
        </p:txBody>
      </p:sp>
      <p:sp>
        <p:nvSpPr>
          <p:cNvPr id="10" name="Symbol zastępczy zawartości 9"/>
          <p:cNvSpPr>
            <a:spLocks noGrp="1"/>
          </p:cNvSpPr>
          <p:nvPr>
            <p:ph sz="half" idx="2"/>
          </p:nvPr>
        </p:nvSpPr>
        <p:spPr/>
        <p:txBody>
          <a:bodyPr/>
          <a:lstStyle/>
          <a:p>
            <a:r>
              <a:rPr lang="pl-PL" dirty="0"/>
              <a:t>Nadaktywność – 90%</a:t>
            </a:r>
          </a:p>
          <a:p>
            <a:r>
              <a:rPr lang="pl-PL" dirty="0"/>
              <a:t>Wielomówność – 89%</a:t>
            </a:r>
          </a:p>
          <a:p>
            <a:r>
              <a:rPr lang="pl-PL" dirty="0"/>
              <a:t>Natłok mowy – 88%</a:t>
            </a:r>
          </a:p>
          <a:p>
            <a:r>
              <a:rPr lang="pl-PL" dirty="0"/>
              <a:t>Skrócenie snu – 83%</a:t>
            </a:r>
          </a:p>
          <a:p>
            <a:pPr lvl="1"/>
            <a:r>
              <a:rPr lang="pl-PL" dirty="0"/>
              <a:t>Nagość – 29%</a:t>
            </a:r>
          </a:p>
          <a:p>
            <a:pPr lvl="1"/>
            <a:r>
              <a:rPr lang="pl-PL" dirty="0"/>
              <a:t>Nadmierna religijność – 39%</a:t>
            </a:r>
          </a:p>
          <a:p>
            <a:pPr lvl="1"/>
            <a:r>
              <a:rPr lang="pl-PL" dirty="0"/>
              <a:t>Dziwna dekoracja głowy – 28%</a:t>
            </a:r>
          </a:p>
          <a:p>
            <a:pPr lvl="1"/>
            <a:r>
              <a:rPr lang="pl-PL" dirty="0"/>
              <a:t>Zanieczyszczanie się kałem – 13%</a:t>
            </a:r>
          </a:p>
        </p:txBody>
      </p:sp>
      <p:sp>
        <p:nvSpPr>
          <p:cNvPr id="11" name="Symbol zastępczy tekstu 10"/>
          <p:cNvSpPr>
            <a:spLocks noGrp="1"/>
          </p:cNvSpPr>
          <p:nvPr>
            <p:ph type="body" sz="quarter" idx="3"/>
          </p:nvPr>
        </p:nvSpPr>
        <p:spPr/>
        <p:txBody>
          <a:bodyPr>
            <a:normAutofit fontScale="92500" lnSpcReduction="20000"/>
          </a:bodyPr>
          <a:lstStyle/>
          <a:p>
            <a:r>
              <a:rPr lang="pl-PL" dirty="0"/>
              <a:t>Związek manii z objawami „typowymi” dla schizofrenii </a:t>
            </a:r>
          </a:p>
        </p:txBody>
      </p:sp>
      <p:sp>
        <p:nvSpPr>
          <p:cNvPr id="12" name="Symbol zastępczy zawartości 11"/>
          <p:cNvSpPr>
            <a:spLocks noGrp="1"/>
          </p:cNvSpPr>
          <p:nvPr>
            <p:ph sz="quarter" idx="4"/>
          </p:nvPr>
        </p:nvSpPr>
        <p:spPr/>
        <p:txBody>
          <a:bodyPr/>
          <a:lstStyle/>
          <a:p>
            <a:r>
              <a:rPr lang="pl-PL" dirty="0"/>
              <a:t>Objawy psychotyczne – obecnie lub w przeszłości – 61%</a:t>
            </a:r>
          </a:p>
          <a:p>
            <a:r>
              <a:rPr lang="pl-PL" dirty="0"/>
              <a:t>Formalne zaburzenia myślenia – 19%</a:t>
            </a:r>
          </a:p>
          <a:p>
            <a:r>
              <a:rPr lang="pl-PL" dirty="0"/>
              <a:t>FRS – 18%</a:t>
            </a:r>
          </a:p>
        </p:txBody>
      </p:sp>
      <p:sp>
        <p:nvSpPr>
          <p:cNvPr id="14" name="Symbol zastępczy stopki 13"/>
          <p:cNvSpPr>
            <a:spLocks noGrp="1"/>
          </p:cNvSpPr>
          <p:nvPr>
            <p:ph type="ftr" sz="quarter" idx="11"/>
          </p:nvPr>
        </p:nvSpPr>
        <p:spPr/>
        <p:txBody>
          <a:bodyPr/>
          <a:lstStyle/>
          <a:p>
            <a:r>
              <a:rPr lang="pl-PL">
                <a:solidFill>
                  <a:prstClr val="black">
                    <a:tint val="75000"/>
                  </a:prstClr>
                </a:solidFill>
              </a:rPr>
              <a:t>Goodwin i Jamison 2007</a:t>
            </a:r>
          </a:p>
        </p:txBody>
      </p:sp>
    </p:spTree>
    <p:extLst>
      <p:ext uri="{BB962C8B-B14F-4D97-AF65-F5344CB8AC3E}">
        <p14:creationId xmlns:p14="http://schemas.microsoft.com/office/powerpoint/2010/main" val="270034268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p:txBody>
          <a:bodyPr/>
          <a:lstStyle/>
          <a:p>
            <a:pPr eaLnBrk="1" hangingPunct="1">
              <a:defRPr/>
            </a:pPr>
            <a:r>
              <a:rPr lang="pl-PL" dirty="0"/>
              <a:t>Depresja </a:t>
            </a:r>
            <a:r>
              <a:rPr lang="en-US" dirty="0"/>
              <a:t>:  </a:t>
            </a:r>
            <a:r>
              <a:rPr lang="pl-PL" dirty="0"/>
              <a:t>CHAD vs. F.33 </a:t>
            </a:r>
            <a:endParaRPr lang="en-US" dirty="0"/>
          </a:p>
        </p:txBody>
      </p:sp>
      <p:sp>
        <p:nvSpPr>
          <p:cNvPr id="1027" name="Rectangle 3"/>
          <p:cNvSpPr>
            <a:spLocks noGrp="1" noRot="1" noChangeArrowheads="1"/>
          </p:cNvSpPr>
          <p:nvPr>
            <p:ph idx="1"/>
          </p:nvPr>
        </p:nvSpPr>
        <p:spPr>
          <a:xfrm>
            <a:off x="301625" y="1676400"/>
            <a:ext cx="8540750" cy="4422775"/>
          </a:xfrm>
          <a:prstGeom prst="rect">
            <a:avLst/>
          </a:prstGeom>
        </p:spPr>
        <p:txBody>
          <a:bodyPr/>
          <a:lstStyle/>
          <a:p>
            <a:pPr eaLnBrk="1" hangingPunct="1">
              <a:buFont typeface="Wingdings" pitchFamily="1" charset="2"/>
              <a:buChar char="§"/>
              <a:defRPr/>
            </a:pPr>
            <a:r>
              <a:rPr lang="pl-PL" dirty="0"/>
              <a:t>Wskazówki diagnozy depresji jako CHAD</a:t>
            </a:r>
            <a:endParaRPr lang="en-US" dirty="0"/>
          </a:p>
          <a:p>
            <a:pPr lvl="1" eaLnBrk="1" hangingPunct="1">
              <a:defRPr/>
            </a:pPr>
            <a:r>
              <a:rPr lang="pl-PL" dirty="0"/>
              <a:t>Wcześniejszy początek </a:t>
            </a:r>
            <a:endParaRPr lang="en-US" dirty="0"/>
          </a:p>
          <a:p>
            <a:pPr lvl="1" eaLnBrk="1" hangingPunct="1">
              <a:defRPr/>
            </a:pPr>
            <a:r>
              <a:rPr lang="pl-PL" dirty="0"/>
              <a:t>Krótsze remisje </a:t>
            </a:r>
            <a:endParaRPr lang="en-US" dirty="0"/>
          </a:p>
          <a:p>
            <a:pPr lvl="1" eaLnBrk="1" hangingPunct="1">
              <a:defRPr/>
            </a:pPr>
            <a:r>
              <a:rPr lang="pl-PL" dirty="0"/>
              <a:t>Początek w okresie połogu </a:t>
            </a:r>
            <a:endParaRPr lang="en-US" dirty="0"/>
          </a:p>
          <a:p>
            <a:pPr lvl="1" eaLnBrk="1" hangingPunct="1">
              <a:defRPr/>
            </a:pPr>
            <a:r>
              <a:rPr lang="en-US" dirty="0"/>
              <a:t>Rapid cycling</a:t>
            </a:r>
          </a:p>
          <a:p>
            <a:pPr lvl="1" eaLnBrk="1" hangingPunct="1">
              <a:defRPr/>
            </a:pPr>
            <a:r>
              <a:rPr lang="pl-PL" dirty="0"/>
              <a:t>Krótszy czas epizodu </a:t>
            </a:r>
            <a:endParaRPr lang="en-US" dirty="0"/>
          </a:p>
          <a:p>
            <a:pPr lvl="1" eaLnBrk="1" hangingPunct="1">
              <a:defRPr/>
            </a:pPr>
            <a:r>
              <a:rPr lang="pl-PL" dirty="0" err="1"/>
              <a:t>Przedchorobowa</a:t>
            </a:r>
            <a:r>
              <a:rPr lang="pl-PL" dirty="0"/>
              <a:t> osobowość </a:t>
            </a:r>
            <a:r>
              <a:rPr lang="pl-PL" dirty="0" err="1"/>
              <a:t>hipertymiczna</a:t>
            </a:r>
            <a:r>
              <a:rPr lang="pl-PL" dirty="0"/>
              <a:t> </a:t>
            </a:r>
            <a:endParaRPr lang="en-US" dirty="0"/>
          </a:p>
        </p:txBody>
      </p:sp>
      <p:sp>
        <p:nvSpPr>
          <p:cNvPr id="4" name="Symbol zastępczy daty 3"/>
          <p:cNvSpPr>
            <a:spLocks noGrp="1"/>
          </p:cNvSpPr>
          <p:nvPr>
            <p:ph type="dt" sz="half" idx="10"/>
          </p:nvPr>
        </p:nvSpPr>
        <p:spPr/>
        <p:txBody>
          <a:bodyPr/>
          <a:lstStyle/>
          <a:p>
            <a:pPr>
              <a:defRPr/>
            </a:pPr>
            <a:endParaRPr lang="en-US">
              <a:solidFill>
                <a:prstClr val="black">
                  <a:tint val="75000"/>
                </a:prstClr>
              </a:solidFill>
            </a:endParaRPr>
          </a:p>
        </p:txBody>
      </p:sp>
      <p:sp>
        <p:nvSpPr>
          <p:cNvPr id="5" name="Symbol zastępczy stopki 4"/>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425789863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pl-PL" sz="3600">
                <a:solidFill>
                  <a:srgbClr val="000082"/>
                </a:solidFill>
              </a:rPr>
              <a:t>Epizody depresyjne w kontekście ChAD</a:t>
            </a:r>
            <a:br>
              <a:rPr lang="pl-PL" sz="3600">
                <a:solidFill>
                  <a:srgbClr val="000082"/>
                </a:solidFill>
              </a:rPr>
            </a:br>
            <a:r>
              <a:rPr lang="pl-PL" sz="2000">
                <a:solidFill>
                  <a:srgbClr val="000082"/>
                </a:solidFill>
              </a:rPr>
              <a:t>[Frank-2001]</a:t>
            </a:r>
            <a:endParaRPr lang="pl-PL" sz="3600">
              <a:solidFill>
                <a:srgbClr val="000082"/>
              </a:solidFill>
            </a:endParaRPr>
          </a:p>
        </p:txBody>
      </p:sp>
      <p:sp>
        <p:nvSpPr>
          <p:cNvPr id="47109" name="Rectangle 5"/>
          <p:cNvSpPr>
            <a:spLocks noChangeArrowheads="1"/>
          </p:cNvSpPr>
          <p:nvPr/>
        </p:nvSpPr>
        <p:spPr bwMode="auto">
          <a:xfrm>
            <a:off x="685800" y="1981200"/>
            <a:ext cx="7772400" cy="4114800"/>
          </a:xfrm>
          <a:prstGeom prst="rect">
            <a:avLst/>
          </a:prstGeom>
          <a:noFill/>
          <a:ln w="9525">
            <a:noFill/>
            <a:miter lim="800000"/>
            <a:headEnd/>
            <a:tailEnd/>
          </a:ln>
          <a:effectLst/>
        </p:spPr>
        <p:txBody>
          <a:bodyPr/>
          <a:lstStyle/>
          <a:p>
            <a:pPr marL="342900" indent="-342900">
              <a:lnSpc>
                <a:spcPct val="90000"/>
              </a:lnSpc>
              <a:spcBef>
                <a:spcPct val="20000"/>
              </a:spcBef>
              <a:buSzPct val="75000"/>
              <a:buFont typeface="Wingdings" pitchFamily="2" charset="2"/>
              <a:buChar char="v"/>
            </a:pPr>
            <a:r>
              <a:rPr lang="pl-PL" sz="2800">
                <a:solidFill>
                  <a:prstClr val="black"/>
                </a:solidFill>
              </a:rPr>
              <a:t>U kobiet z ChAD I. w historii życia stwierdza się więcej epizodów depresji niż manii</a:t>
            </a:r>
          </a:p>
          <a:p>
            <a:pPr marL="342900" indent="-342900">
              <a:lnSpc>
                <a:spcPct val="90000"/>
              </a:lnSpc>
              <a:spcBef>
                <a:spcPct val="20000"/>
              </a:spcBef>
              <a:buSzPct val="75000"/>
              <a:buFont typeface="Wingdings" pitchFamily="2" charset="2"/>
              <a:buChar char="v"/>
            </a:pPr>
            <a:r>
              <a:rPr lang="pl-PL" sz="2800">
                <a:solidFill>
                  <a:prstClr val="black"/>
                </a:solidFill>
              </a:rPr>
              <a:t>Nie leczone epizody depresji w przebiegu ChAD I.  trwają dłużej niż manie</a:t>
            </a:r>
          </a:p>
          <a:p>
            <a:pPr marL="342900" indent="-342900">
              <a:lnSpc>
                <a:spcPct val="90000"/>
              </a:lnSpc>
              <a:spcBef>
                <a:spcPct val="20000"/>
              </a:spcBef>
              <a:buSzPct val="75000"/>
              <a:buFont typeface="Wingdings" pitchFamily="2" charset="2"/>
              <a:buChar char="v"/>
            </a:pPr>
            <a:r>
              <a:rPr lang="pl-PL" sz="2800">
                <a:solidFill>
                  <a:prstClr val="black"/>
                </a:solidFill>
              </a:rPr>
              <a:t>Depresja w przebiegu ChAD I. leczy się gorzej niż:</a:t>
            </a:r>
          </a:p>
          <a:p>
            <a:pPr marL="742950" lvl="1" indent="-285750">
              <a:lnSpc>
                <a:spcPct val="90000"/>
              </a:lnSpc>
              <a:spcBef>
                <a:spcPct val="20000"/>
              </a:spcBef>
              <a:buSzPct val="75000"/>
              <a:buFont typeface="Wingdings" pitchFamily="2" charset="2"/>
              <a:buChar char="v"/>
            </a:pPr>
            <a:r>
              <a:rPr lang="pl-PL">
                <a:solidFill>
                  <a:prstClr val="black"/>
                </a:solidFill>
              </a:rPr>
              <a:t>Mania</a:t>
            </a:r>
          </a:p>
          <a:p>
            <a:pPr marL="742950" lvl="1" indent="-285750">
              <a:lnSpc>
                <a:spcPct val="90000"/>
              </a:lnSpc>
              <a:spcBef>
                <a:spcPct val="20000"/>
              </a:spcBef>
              <a:buSzPct val="75000"/>
              <a:buFont typeface="Wingdings" pitchFamily="2" charset="2"/>
              <a:buChar char="v"/>
            </a:pPr>
            <a:r>
              <a:rPr lang="pl-PL">
                <a:solidFill>
                  <a:prstClr val="black"/>
                </a:solidFill>
              </a:rPr>
              <a:t>Depresja w przebiegu UD</a:t>
            </a:r>
          </a:p>
          <a:p>
            <a:pPr marL="742950" lvl="1" indent="-285750">
              <a:lnSpc>
                <a:spcPct val="90000"/>
              </a:lnSpc>
              <a:spcBef>
                <a:spcPct val="20000"/>
              </a:spcBef>
              <a:buSzPct val="75000"/>
              <a:buFont typeface="Wingdings" pitchFamily="2" charset="2"/>
              <a:buChar char="v"/>
            </a:pPr>
            <a:r>
              <a:rPr lang="pl-PL">
                <a:solidFill>
                  <a:prstClr val="black"/>
                </a:solidFill>
              </a:rPr>
              <a:t>Depresja w przebiegu ChAD II. (?)</a:t>
            </a:r>
          </a:p>
        </p:txBody>
      </p:sp>
    </p:spTree>
    <p:extLst>
      <p:ext uri="{BB962C8B-B14F-4D97-AF65-F5344CB8AC3E}">
        <p14:creationId xmlns:p14="http://schemas.microsoft.com/office/powerpoint/2010/main" val="67525300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260648"/>
            <a:ext cx="8885237" cy="1155700"/>
          </a:xfrm>
        </p:spPr>
        <p:txBody>
          <a:bodyPr>
            <a:normAutofit fontScale="90000"/>
          </a:bodyPr>
          <a:lstStyle/>
          <a:p>
            <a:r>
              <a:rPr lang="pl-PL" sz="3600" dirty="0"/>
              <a:t>Depresja w </a:t>
            </a:r>
            <a:r>
              <a:rPr lang="pl-PL" sz="3600" dirty="0" err="1"/>
              <a:t>ChAD</a:t>
            </a:r>
            <a:r>
              <a:rPr lang="pl-PL" sz="3600" dirty="0"/>
              <a:t> jest cięższa niż w zaburzeniu depresyjnym nawracającym</a:t>
            </a:r>
          </a:p>
        </p:txBody>
      </p:sp>
      <p:graphicFrame>
        <p:nvGraphicFramePr>
          <p:cNvPr id="11269" name="Object 5"/>
          <p:cNvGraphicFramePr>
            <a:graphicFrameLocks noGrp="1" noChangeAspect="1"/>
          </p:cNvGraphicFramePr>
          <p:nvPr>
            <p:ph type="chart" idx="1"/>
          </p:nvPr>
        </p:nvGraphicFramePr>
        <p:xfrm>
          <a:off x="134938" y="2116931"/>
          <a:ext cx="8896350" cy="4133850"/>
        </p:xfrm>
        <a:graphic>
          <a:graphicData uri="http://schemas.openxmlformats.org/presentationml/2006/ole">
            <mc:AlternateContent xmlns:mc="http://schemas.openxmlformats.org/markup-compatibility/2006">
              <mc:Choice xmlns:v="urn:schemas-microsoft-com:vml" Requires="v">
                <p:oleObj spid="_x0000_s38919" name="Wykres" r:id="rId4" imgW="8892560" imgH="4130136" progId="MSGraph.Chart.8">
                  <p:embed followColorScheme="full"/>
                </p:oleObj>
              </mc:Choice>
              <mc:Fallback>
                <p:oleObj name="Wykres" r:id="rId4" imgW="8892560" imgH="4130136"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8" y="2116931"/>
                        <a:ext cx="8896350" cy="413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ymbol zastępczy stopki 4"/>
          <p:cNvSpPr>
            <a:spLocks noGrp="1"/>
          </p:cNvSpPr>
          <p:nvPr>
            <p:ph type="ftr" sz="quarter" idx="11"/>
          </p:nvPr>
        </p:nvSpPr>
        <p:spPr/>
        <p:txBody>
          <a:bodyPr/>
          <a:lstStyle/>
          <a:p>
            <a:r>
              <a:rPr lang="pl-PL">
                <a:solidFill>
                  <a:prstClr val="black">
                    <a:tint val="75000"/>
                  </a:prstClr>
                </a:solidFill>
              </a:rPr>
              <a:t>Hirschfeld i in. 2003</a:t>
            </a:r>
          </a:p>
        </p:txBody>
      </p:sp>
      <p:sp>
        <p:nvSpPr>
          <p:cNvPr id="11268" name="Rectangle 4"/>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black"/>
              </a:solidFill>
            </a:endParaRPr>
          </a:p>
        </p:txBody>
      </p:sp>
    </p:spTree>
    <p:extLst>
      <p:ext uri="{BB962C8B-B14F-4D97-AF65-F5344CB8AC3E}">
        <p14:creationId xmlns:p14="http://schemas.microsoft.com/office/powerpoint/2010/main" val="15565907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338138" y="263525"/>
            <a:ext cx="8421687" cy="720725"/>
          </a:xfrm>
        </p:spPr>
        <p:txBody>
          <a:bodyPr>
            <a:normAutofit fontScale="90000"/>
          </a:bodyPr>
          <a:lstStyle/>
          <a:p>
            <a:r>
              <a:rPr lang="pl-PL" dirty="0"/>
              <a:t>Wpływ dwubiegunowości na funkcjonowanie psychosocjalne </a:t>
            </a:r>
            <a:endParaRPr lang="en-US" dirty="0"/>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84162623"/>
              </p:ext>
            </p:extLst>
          </p:nvPr>
        </p:nvGraphicFramePr>
        <p:xfrm>
          <a:off x="931863" y="2146300"/>
          <a:ext cx="7910512" cy="3813175"/>
        </p:xfrm>
        <a:graphic>
          <a:graphicData uri="http://schemas.openxmlformats.org/drawingml/2006/chart">
            <c:chart xmlns:c="http://schemas.openxmlformats.org/drawingml/2006/chart" xmlns:r="http://schemas.openxmlformats.org/officeDocument/2006/relationships" r:id="rId3"/>
          </a:graphicData>
        </a:graphic>
      </p:graphicFrame>
      <p:sp>
        <p:nvSpPr>
          <p:cNvPr id="1211396" name="Text Box 4"/>
          <p:cNvSpPr txBox="1">
            <a:spLocks noChangeArrowheads="1"/>
          </p:cNvSpPr>
          <p:nvPr/>
        </p:nvSpPr>
        <p:spPr bwMode="auto">
          <a:xfrm>
            <a:off x="234950" y="6443663"/>
            <a:ext cx="4994275" cy="27463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fr-FR" sz="1200">
                <a:solidFill>
                  <a:prstClr val="black"/>
                </a:solidFill>
                <a:latin typeface="Arial" charset="0"/>
              </a:rPr>
              <a:t>Cal</a:t>
            </a:r>
            <a:r>
              <a:rPr lang="en-US" sz="1200">
                <a:solidFill>
                  <a:prstClr val="black"/>
                </a:solidFill>
                <a:latin typeface="Arial" charset="0"/>
              </a:rPr>
              <a:t>a</a:t>
            </a:r>
            <a:r>
              <a:rPr lang="fr-FR" sz="1200">
                <a:solidFill>
                  <a:prstClr val="black"/>
                </a:solidFill>
                <a:latin typeface="Arial" charset="0"/>
              </a:rPr>
              <a:t>brese. </a:t>
            </a:r>
            <a:r>
              <a:rPr lang="fr-FR" sz="1200" i="1">
                <a:solidFill>
                  <a:prstClr val="black"/>
                </a:solidFill>
                <a:latin typeface="Arial" charset="0"/>
              </a:rPr>
              <a:t>J Clin Psychiatry</a:t>
            </a:r>
            <a:r>
              <a:rPr lang="en-US" sz="1200">
                <a:solidFill>
                  <a:prstClr val="black"/>
                </a:solidFill>
                <a:latin typeface="Arial" charset="0"/>
              </a:rPr>
              <a:t>. 2003;64:425-432.</a:t>
            </a:r>
            <a:r>
              <a:rPr lang="fr-FR" sz="1200">
                <a:solidFill>
                  <a:prstClr val="black"/>
                </a:solidFill>
                <a:latin typeface="Arial" charset="0"/>
              </a:rPr>
              <a:t> </a:t>
            </a:r>
            <a:endParaRPr lang="en-US" sz="1200">
              <a:solidFill>
                <a:prstClr val="black"/>
              </a:solidFill>
              <a:latin typeface="Arial" charset="0"/>
            </a:endParaRPr>
          </a:p>
        </p:txBody>
      </p:sp>
      <p:sp>
        <p:nvSpPr>
          <p:cNvPr id="1211397" name="Text Box 5"/>
          <p:cNvSpPr txBox="1">
            <a:spLocks noChangeArrowheads="1"/>
          </p:cNvSpPr>
          <p:nvPr/>
        </p:nvSpPr>
        <p:spPr bwMode="auto">
          <a:xfrm rot="-5378655">
            <a:off x="-812006" y="3463132"/>
            <a:ext cx="3087687"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solidFill>
                  <a:prstClr val="black"/>
                </a:solidFill>
                <a:latin typeface="Arial" charset="0"/>
              </a:rPr>
              <a:t>Percent</a:t>
            </a:r>
          </a:p>
        </p:txBody>
      </p:sp>
      <p:sp>
        <p:nvSpPr>
          <p:cNvPr id="1211398" name="Text Box 6"/>
          <p:cNvSpPr txBox="1">
            <a:spLocks noChangeArrowheads="1"/>
          </p:cNvSpPr>
          <p:nvPr/>
        </p:nvSpPr>
        <p:spPr bwMode="auto">
          <a:xfrm>
            <a:off x="841375" y="5719763"/>
            <a:ext cx="1687513" cy="3048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i="1">
                <a:solidFill>
                  <a:prstClr val="black"/>
                </a:solidFill>
                <a:latin typeface="Arial" charset="0"/>
              </a:rPr>
              <a:t>* P</a:t>
            </a:r>
            <a:r>
              <a:rPr lang="en-US" sz="1400">
                <a:solidFill>
                  <a:prstClr val="black"/>
                </a:solidFill>
                <a:latin typeface="Arial" charset="0"/>
              </a:rPr>
              <a:t>&lt;0.0001</a:t>
            </a:r>
          </a:p>
        </p:txBody>
      </p:sp>
      <p:sp>
        <p:nvSpPr>
          <p:cNvPr id="1211399" name="Text Box 7"/>
          <p:cNvSpPr txBox="1">
            <a:spLocks noChangeArrowheads="1"/>
          </p:cNvSpPr>
          <p:nvPr/>
        </p:nvSpPr>
        <p:spPr bwMode="auto">
          <a:xfrm>
            <a:off x="2017713" y="2047875"/>
            <a:ext cx="376237"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prstClr val="black"/>
                </a:solidFill>
                <a:latin typeface="Arial" charset="0"/>
              </a:rPr>
              <a:t>*</a:t>
            </a:r>
          </a:p>
        </p:txBody>
      </p:sp>
      <p:sp>
        <p:nvSpPr>
          <p:cNvPr id="1211400" name="Text Box 8"/>
          <p:cNvSpPr txBox="1">
            <a:spLocks noChangeArrowheads="1"/>
          </p:cNvSpPr>
          <p:nvPr/>
        </p:nvSpPr>
        <p:spPr bwMode="auto">
          <a:xfrm>
            <a:off x="6299200" y="3203575"/>
            <a:ext cx="374650"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prstClr val="black"/>
                </a:solidFill>
                <a:latin typeface="Arial" charset="0"/>
              </a:rPr>
              <a:t>*</a:t>
            </a:r>
          </a:p>
        </p:txBody>
      </p:sp>
      <p:sp>
        <p:nvSpPr>
          <p:cNvPr id="1211401" name="Text Box 9"/>
          <p:cNvSpPr txBox="1">
            <a:spLocks noChangeArrowheads="1"/>
          </p:cNvSpPr>
          <p:nvPr/>
        </p:nvSpPr>
        <p:spPr bwMode="auto">
          <a:xfrm>
            <a:off x="4178300" y="2136775"/>
            <a:ext cx="376238" cy="39687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prstClr val="black"/>
                </a:solidFill>
                <a:latin typeface="Arial" charset="0"/>
              </a:rPr>
              <a:t>*</a:t>
            </a:r>
          </a:p>
        </p:txBody>
      </p:sp>
    </p:spTree>
    <p:extLst>
      <p:ext uri="{BB962C8B-B14F-4D97-AF65-F5344CB8AC3E}">
        <p14:creationId xmlns:p14="http://schemas.microsoft.com/office/powerpoint/2010/main" val="3437177259"/>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Wpływ faz na GAF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649122617"/>
              </p:ext>
            </p:extLst>
          </p:nvPr>
        </p:nvGraphicFramePr>
        <p:xfrm>
          <a:off x="842963" y="1716088"/>
          <a:ext cx="8229600"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5" name="Symbol zastępczy stopki 4"/>
          <p:cNvSpPr>
            <a:spLocks noGrp="1"/>
          </p:cNvSpPr>
          <p:nvPr>
            <p:ph type="ftr" sz="quarter" idx="11"/>
          </p:nvPr>
        </p:nvSpPr>
        <p:spPr/>
        <p:txBody>
          <a:bodyPr/>
          <a:lstStyle/>
          <a:p>
            <a:r>
              <a:rPr lang="pl-PL">
                <a:solidFill>
                  <a:prstClr val="black">
                    <a:tint val="75000"/>
                  </a:prstClr>
                </a:solidFill>
              </a:rPr>
              <a:t>Hirschled i wsp. 2003</a:t>
            </a:r>
          </a:p>
        </p:txBody>
      </p:sp>
    </p:spTree>
    <p:extLst>
      <p:ext uri="{BB962C8B-B14F-4D97-AF65-F5344CB8AC3E}">
        <p14:creationId xmlns:p14="http://schemas.microsoft.com/office/powerpoint/2010/main" val="160757718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801" y="116632"/>
            <a:ext cx="8885237" cy="1155700"/>
          </a:xfrm>
        </p:spPr>
        <p:txBody>
          <a:bodyPr/>
          <a:lstStyle/>
          <a:p>
            <a:r>
              <a:rPr lang="pl-PL" sz="2400" dirty="0" err="1"/>
              <a:t>Współchorobowość</a:t>
            </a:r>
            <a:r>
              <a:rPr lang="pl-PL" sz="2400" dirty="0"/>
              <a:t> depresji w przebiegu </a:t>
            </a:r>
            <a:r>
              <a:rPr lang="pl-PL" sz="2400" dirty="0" err="1"/>
              <a:t>ChAD</a:t>
            </a:r>
            <a:r>
              <a:rPr lang="pl-PL" sz="2400" dirty="0"/>
              <a:t> i F.33</a:t>
            </a:r>
          </a:p>
        </p:txBody>
      </p:sp>
      <p:graphicFrame>
        <p:nvGraphicFramePr>
          <p:cNvPr id="13339" name="Group 27"/>
          <p:cNvGraphicFramePr>
            <a:graphicFrameLocks noGrp="1"/>
          </p:cNvGraphicFramePr>
          <p:nvPr>
            <p:ph type="tbl" idx="1"/>
          </p:nvPr>
        </p:nvGraphicFramePr>
        <p:xfrm>
          <a:off x="134938" y="2116138"/>
          <a:ext cx="8896350" cy="4135439"/>
        </p:xfrm>
        <a:graphic>
          <a:graphicData uri="http://schemas.openxmlformats.org/drawingml/2006/table">
            <a:tbl>
              <a:tblPr/>
              <a:tblGrid>
                <a:gridCol w="2965450">
                  <a:extLst>
                    <a:ext uri="{9D8B030D-6E8A-4147-A177-3AD203B41FA5}">
                      <a16:colId xmlns:a16="http://schemas.microsoft.com/office/drawing/2014/main" val="20000"/>
                    </a:ext>
                  </a:extLst>
                </a:gridCol>
                <a:gridCol w="2965450">
                  <a:extLst>
                    <a:ext uri="{9D8B030D-6E8A-4147-A177-3AD203B41FA5}">
                      <a16:colId xmlns:a16="http://schemas.microsoft.com/office/drawing/2014/main" val="20001"/>
                    </a:ext>
                  </a:extLst>
                </a:gridCol>
                <a:gridCol w="2965450">
                  <a:extLst>
                    <a:ext uri="{9D8B030D-6E8A-4147-A177-3AD203B41FA5}">
                      <a16:colId xmlns:a16="http://schemas.microsoft.com/office/drawing/2014/main" val="20002"/>
                    </a:ext>
                  </a:extLst>
                </a:gridCol>
              </a:tblGrid>
              <a:tr h="103346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Zaburzenie współistniejące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F.31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F.33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3505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Napady paniki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42%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03346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Zaburzenia lękowe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44%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03346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Zaburzenia odżywiania się</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 name="Symbol zastępczy stopki 4"/>
          <p:cNvSpPr>
            <a:spLocks noGrp="1"/>
          </p:cNvSpPr>
          <p:nvPr>
            <p:ph type="ftr" sz="quarter" idx="11"/>
          </p:nvPr>
        </p:nvSpPr>
        <p:spPr/>
        <p:txBody>
          <a:bodyPr/>
          <a:lstStyle/>
          <a:p>
            <a:r>
              <a:rPr lang="pl-PL">
                <a:solidFill>
                  <a:prstClr val="black">
                    <a:tint val="75000"/>
                  </a:prstClr>
                </a:solidFill>
              </a:rPr>
              <a:t>Frye i in. 2003</a:t>
            </a:r>
          </a:p>
        </p:txBody>
      </p:sp>
      <p:sp>
        <p:nvSpPr>
          <p:cNvPr id="13316" name="Rectangle 4"/>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black"/>
              </a:solidFill>
            </a:endParaRPr>
          </a:p>
        </p:txBody>
      </p:sp>
    </p:spTree>
    <p:extLst>
      <p:ext uri="{BB962C8B-B14F-4D97-AF65-F5344CB8AC3E}">
        <p14:creationId xmlns:p14="http://schemas.microsoft.com/office/powerpoint/2010/main" val="11314773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39"/>
                                        </p:tgtEl>
                                        <p:attrNameLst>
                                          <p:attrName>style.visibility</p:attrName>
                                        </p:attrNameLst>
                                      </p:cBhvr>
                                      <p:to>
                                        <p:strVal val="visible"/>
                                      </p:to>
                                    </p:set>
                                    <p:anim calcmode="lin" valueType="num">
                                      <p:cBhvr additive="base">
                                        <p:cTn id="7" dur="500" fill="hold"/>
                                        <p:tgtEl>
                                          <p:spTgt spid="13339"/>
                                        </p:tgtEl>
                                        <p:attrNameLst>
                                          <p:attrName>ppt_x</p:attrName>
                                        </p:attrNameLst>
                                      </p:cBhvr>
                                      <p:tavLst>
                                        <p:tav tm="0">
                                          <p:val>
                                            <p:strVal val="0-#ppt_w/2"/>
                                          </p:val>
                                        </p:tav>
                                        <p:tav tm="100000">
                                          <p:val>
                                            <p:strVal val="#ppt_x"/>
                                          </p:val>
                                        </p:tav>
                                      </p:tavLst>
                                    </p:anim>
                                    <p:anim calcmode="lin" valueType="num">
                                      <p:cBhvr additive="base">
                                        <p:cTn id="8" dur="500" fill="hold"/>
                                        <p:tgtEl>
                                          <p:spTgt spid="133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435100" y="274638"/>
            <a:ext cx="7499350" cy="1143000"/>
          </a:xfrm>
        </p:spPr>
        <p:txBody>
          <a:bodyPr>
            <a:noAutofit/>
          </a:bodyPr>
          <a:lstStyle/>
          <a:p>
            <a:pPr fontAlgn="auto">
              <a:spcAft>
                <a:spcPts val="0"/>
              </a:spcAft>
              <a:defRPr/>
            </a:pPr>
            <a:r>
              <a:rPr lang="pl-PL" sz="2400" dirty="0">
                <a:solidFill>
                  <a:schemeClr val="tx2">
                    <a:satMod val="130000"/>
                  </a:schemeClr>
                </a:solidFill>
                <a:latin typeface="Cambria" pitchFamily="18" charset="0"/>
              </a:rPr>
              <a:t>Ryzyko wystąpienia zespołu metabolicznego (</a:t>
            </a:r>
            <a:r>
              <a:rPr lang="pl-PL" sz="2400" dirty="0" err="1">
                <a:solidFill>
                  <a:schemeClr val="tx2">
                    <a:satMod val="130000"/>
                  </a:schemeClr>
                </a:solidFill>
                <a:latin typeface="Cambria" pitchFamily="18" charset="0"/>
              </a:rPr>
              <a:t>metS</a:t>
            </a:r>
            <a:r>
              <a:rPr lang="pl-PL" sz="2400" dirty="0">
                <a:solidFill>
                  <a:schemeClr val="tx2">
                    <a:satMod val="130000"/>
                  </a:schemeClr>
                </a:solidFill>
                <a:latin typeface="Cambria" pitchFamily="18" charset="0"/>
              </a:rPr>
              <a:t>) u chorych leczonych z powodu: CHAD, schizofrenii i zaburzenia </a:t>
            </a:r>
            <a:r>
              <a:rPr lang="pl-PL" sz="2400" dirty="0" err="1">
                <a:solidFill>
                  <a:schemeClr val="tx2">
                    <a:satMod val="130000"/>
                  </a:schemeClr>
                </a:solidFill>
                <a:latin typeface="Cambria" pitchFamily="18" charset="0"/>
              </a:rPr>
              <a:t>schizoafektywnego</a:t>
            </a:r>
            <a:r>
              <a:rPr lang="pl-PL" sz="2400" dirty="0">
                <a:solidFill>
                  <a:schemeClr val="tx2">
                    <a:satMod val="130000"/>
                  </a:schemeClr>
                </a:solidFill>
                <a:latin typeface="Cambria" pitchFamily="18" charset="0"/>
              </a:rPr>
              <a:t> (n=707) </a:t>
            </a:r>
          </a:p>
        </p:txBody>
      </p:sp>
      <p:sp>
        <p:nvSpPr>
          <p:cNvPr id="7" name="Symbol zastępczy stopki 6"/>
          <p:cNvSpPr>
            <a:spLocks noGrp="1"/>
          </p:cNvSpPr>
          <p:nvPr>
            <p:ph type="ftr" sz="quarter" idx="11"/>
          </p:nvPr>
        </p:nvSpPr>
        <p:spPr/>
        <p:txBody>
          <a:bodyPr>
            <a:normAutofit/>
          </a:bodyPr>
          <a:lstStyle/>
          <a:p>
            <a:pPr>
              <a:defRPr/>
            </a:pPr>
            <a:r>
              <a:rPr lang="nl-NL">
                <a:solidFill>
                  <a:srgbClr val="E0EDF8"/>
                </a:solidFill>
                <a:latin typeface="Cambria" pitchFamily="18" charset="0"/>
              </a:rPr>
              <a:t>Van Winkel i in. 2007</a:t>
            </a:r>
            <a:endParaRPr lang="pl-PL">
              <a:solidFill>
                <a:srgbClr val="E0EDF8"/>
              </a:solidFill>
              <a:latin typeface="Cambria" pitchFamily="18" charset="0"/>
            </a:endParaRPr>
          </a:p>
        </p:txBody>
      </p:sp>
      <p:pic>
        <p:nvPicPr>
          <p:cNvPr id="65539" name="Picture 2"/>
          <p:cNvPicPr>
            <a:picLocks noChangeAspect="1" noChangeArrowheads="1"/>
          </p:cNvPicPr>
          <p:nvPr/>
        </p:nvPicPr>
        <p:blipFill>
          <a:blip r:embed="rId2" cstate="print"/>
          <a:srcRect/>
          <a:stretch>
            <a:fillRect/>
          </a:stretch>
        </p:blipFill>
        <p:spPr bwMode="auto">
          <a:xfrm>
            <a:off x="785813" y="1671638"/>
            <a:ext cx="7643812" cy="4543425"/>
          </a:xfrm>
          <a:prstGeom prst="rect">
            <a:avLst/>
          </a:prstGeom>
          <a:noFill/>
          <a:ln w="9525">
            <a:noFill/>
            <a:miter lim="800000"/>
            <a:headEnd/>
            <a:tailEnd/>
          </a:ln>
        </p:spPr>
      </p:pic>
      <p:sp>
        <p:nvSpPr>
          <p:cNvPr id="6" name="Prostokąt 5"/>
          <p:cNvSpPr/>
          <p:nvPr/>
        </p:nvSpPr>
        <p:spPr>
          <a:xfrm>
            <a:off x="2214563" y="1785938"/>
            <a:ext cx="1071562"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pl-PL" dirty="0">
                <a:solidFill>
                  <a:prstClr val="white"/>
                </a:solidFill>
                <a:latin typeface="Cambria" pitchFamily="18" charset="0"/>
              </a:rPr>
              <a:t>CHAD</a:t>
            </a:r>
          </a:p>
        </p:txBody>
      </p:sp>
      <p:sp>
        <p:nvSpPr>
          <p:cNvPr id="8" name="Prostokąt zaokrąglony 7"/>
          <p:cNvSpPr/>
          <p:nvPr/>
        </p:nvSpPr>
        <p:spPr>
          <a:xfrm>
            <a:off x="3929063" y="1714500"/>
            <a:ext cx="1500187" cy="2857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pl-PL" dirty="0">
                <a:solidFill>
                  <a:prstClr val="white"/>
                </a:solidFill>
                <a:latin typeface="Cambria" pitchFamily="18" charset="0"/>
              </a:rPr>
              <a:t>SCH</a:t>
            </a:r>
          </a:p>
        </p:txBody>
      </p:sp>
      <p:sp>
        <p:nvSpPr>
          <p:cNvPr id="9" name="Prostokąt 8"/>
          <p:cNvSpPr/>
          <p:nvPr/>
        </p:nvSpPr>
        <p:spPr>
          <a:xfrm>
            <a:off x="6215063" y="1785938"/>
            <a:ext cx="1571625" cy="35718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pl-PL" dirty="0">
                <a:solidFill>
                  <a:prstClr val="white"/>
                </a:solidFill>
                <a:latin typeface="Cambria" pitchFamily="18" charset="0"/>
              </a:rPr>
              <a:t>F.25</a:t>
            </a:r>
          </a:p>
        </p:txBody>
      </p:sp>
    </p:spTree>
    <p:extLst>
      <p:ext uri="{BB962C8B-B14F-4D97-AF65-F5344CB8AC3E}">
        <p14:creationId xmlns:p14="http://schemas.microsoft.com/office/powerpoint/2010/main" val="254446874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3" name="Text Box 7"/>
          <p:cNvSpPr txBox="1">
            <a:spLocks noChangeArrowheads="1"/>
          </p:cNvSpPr>
          <p:nvPr/>
        </p:nvSpPr>
        <p:spPr bwMode="auto">
          <a:xfrm>
            <a:off x="287784" y="4077693"/>
            <a:ext cx="414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2400" dirty="0" err="1"/>
              <a:t>circulären</a:t>
            </a:r>
            <a:r>
              <a:rPr lang="pl-PL" sz="2400" dirty="0"/>
              <a:t> </a:t>
            </a:r>
            <a:r>
              <a:rPr lang="pl-PL" sz="2400" dirty="0" err="1"/>
              <a:t>Irreseins</a:t>
            </a:r>
            <a:r>
              <a:rPr lang="pl-PL" sz="2400" dirty="0"/>
              <a:t> / </a:t>
            </a:r>
          </a:p>
          <a:p>
            <a:pPr algn="ctr" fontAlgn="base">
              <a:spcBef>
                <a:spcPct val="50000"/>
              </a:spcBef>
              <a:spcAft>
                <a:spcPct val="0"/>
              </a:spcAft>
            </a:pPr>
            <a:r>
              <a:rPr lang="pl-PL" sz="2400" dirty="0" err="1"/>
              <a:t>manisch-depressives</a:t>
            </a:r>
            <a:r>
              <a:rPr lang="pl-PL" sz="2400" dirty="0"/>
              <a:t> </a:t>
            </a:r>
            <a:r>
              <a:rPr lang="pl-PL" sz="2400" dirty="0" err="1"/>
              <a:t>Irresein</a:t>
            </a:r>
            <a:endParaRPr lang="pl-PL" sz="1200" dirty="0"/>
          </a:p>
        </p:txBody>
      </p:sp>
      <p:sp>
        <p:nvSpPr>
          <p:cNvPr id="249869" name="Text Box 13"/>
          <p:cNvSpPr txBox="1">
            <a:spLocks noChangeArrowheads="1"/>
          </p:cNvSpPr>
          <p:nvPr/>
        </p:nvSpPr>
        <p:spPr bwMode="auto">
          <a:xfrm>
            <a:off x="1601440" y="5462688"/>
            <a:ext cx="15128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5400" dirty="0">
                <a:solidFill>
                  <a:srgbClr val="FFFFFF"/>
                </a:solidFill>
              </a:rPr>
              <a:t>1%</a:t>
            </a:r>
          </a:p>
        </p:txBody>
      </p:sp>
      <p:pic>
        <p:nvPicPr>
          <p:cNvPr id="36866" name="Picture 2" descr="http://upload.wikimedia.org/wikipedia/commons/d/d2/E._Kraepel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089" y="980629"/>
            <a:ext cx="2009775" cy="3000376"/>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t2.gstatic.com/images?q=tbn:ANd9GcSpbJjAAvkNkR9Igghc8Y8W0UQ72Lo1Jv7AGSYQaTjv2IYOx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980629"/>
            <a:ext cx="2364181"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1547664" y="548680"/>
            <a:ext cx="1656184" cy="369332"/>
          </a:xfrm>
          <a:prstGeom prst="rect">
            <a:avLst/>
          </a:prstGeom>
          <a:noFill/>
        </p:spPr>
        <p:txBody>
          <a:bodyPr wrap="square" rtlCol="0">
            <a:spAutoFit/>
          </a:bodyPr>
          <a:lstStyle/>
          <a:p>
            <a:pPr algn="ctr"/>
            <a:r>
              <a:rPr lang="pl-PL" dirty="0" err="1"/>
              <a:t>Kraepelin</a:t>
            </a:r>
            <a:r>
              <a:rPr lang="pl-PL" dirty="0"/>
              <a:t> 1899</a:t>
            </a:r>
          </a:p>
        </p:txBody>
      </p:sp>
      <p:sp>
        <p:nvSpPr>
          <p:cNvPr id="21" name="Text Box 7"/>
          <p:cNvSpPr txBox="1">
            <a:spLocks noChangeArrowheads="1"/>
          </p:cNvSpPr>
          <p:nvPr/>
        </p:nvSpPr>
        <p:spPr bwMode="auto">
          <a:xfrm>
            <a:off x="4752280" y="4077693"/>
            <a:ext cx="414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2400" dirty="0"/>
              <a:t>Kontinuum zaburzeń</a:t>
            </a:r>
          </a:p>
          <a:p>
            <a:pPr algn="ctr" fontAlgn="base">
              <a:spcBef>
                <a:spcPct val="50000"/>
              </a:spcBef>
              <a:spcAft>
                <a:spcPct val="0"/>
              </a:spcAft>
            </a:pPr>
            <a:r>
              <a:rPr lang="pl-PL" sz="2400" dirty="0"/>
              <a:t>TYPY: I … VI</a:t>
            </a:r>
            <a:endParaRPr lang="pl-PL" sz="1200" dirty="0"/>
          </a:p>
        </p:txBody>
      </p:sp>
      <p:sp>
        <p:nvSpPr>
          <p:cNvPr id="22" name="Text Box 13"/>
          <p:cNvSpPr txBox="1">
            <a:spLocks noChangeArrowheads="1"/>
          </p:cNvSpPr>
          <p:nvPr/>
        </p:nvSpPr>
        <p:spPr bwMode="auto">
          <a:xfrm>
            <a:off x="6065936" y="5462688"/>
            <a:ext cx="15128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pl-PL" sz="5400" dirty="0">
                <a:solidFill>
                  <a:srgbClr val="FFFFFF"/>
                </a:solidFill>
              </a:rPr>
              <a:t>5 %</a:t>
            </a:r>
          </a:p>
        </p:txBody>
      </p:sp>
      <p:sp>
        <p:nvSpPr>
          <p:cNvPr id="24" name="pole tekstowe 23"/>
          <p:cNvSpPr txBox="1"/>
          <p:nvPr/>
        </p:nvSpPr>
        <p:spPr>
          <a:xfrm>
            <a:off x="5580111" y="548680"/>
            <a:ext cx="2364181" cy="369332"/>
          </a:xfrm>
          <a:prstGeom prst="rect">
            <a:avLst/>
          </a:prstGeom>
          <a:noFill/>
        </p:spPr>
        <p:txBody>
          <a:bodyPr wrap="square" rtlCol="0">
            <a:spAutoFit/>
          </a:bodyPr>
          <a:lstStyle/>
          <a:p>
            <a:pPr algn="ctr"/>
            <a:r>
              <a:rPr lang="pl-PL" dirty="0" err="1"/>
              <a:t>Akiskal</a:t>
            </a:r>
            <a:r>
              <a:rPr lang="pl-PL" dirty="0"/>
              <a:t> 1999, 2005</a:t>
            </a:r>
          </a:p>
        </p:txBody>
      </p:sp>
    </p:spTree>
    <p:extLst>
      <p:ext uri="{BB962C8B-B14F-4D97-AF65-F5344CB8AC3E}">
        <p14:creationId xmlns:p14="http://schemas.microsoft.com/office/powerpoint/2010/main" val="4133495748"/>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pPr fontAlgn="auto">
              <a:spcAft>
                <a:spcPts val="0"/>
              </a:spcAft>
              <a:defRPr/>
            </a:pPr>
            <a:r>
              <a:rPr lang="pl-PL" dirty="0">
                <a:solidFill>
                  <a:schemeClr val="tx2">
                    <a:satMod val="130000"/>
                  </a:schemeClr>
                </a:solidFill>
                <a:latin typeface="Cambria" pitchFamily="18" charset="0"/>
              </a:rPr>
              <a:t>Modyfikowalne czynniki ryzyka CHNS w grupach ze schizofrenią i CHAD</a:t>
            </a:r>
          </a:p>
        </p:txBody>
      </p:sp>
      <p:graphicFrame>
        <p:nvGraphicFramePr>
          <p:cNvPr id="9" name="Symbol zastępczy zawartości 8"/>
          <p:cNvGraphicFramePr>
            <a:graphicFrameLocks noGrp="1"/>
          </p:cNvGraphicFramePr>
          <p:nvPr>
            <p:ph idx="1"/>
          </p:nvPr>
        </p:nvGraphicFramePr>
        <p:xfrm>
          <a:off x="500063" y="2428875"/>
          <a:ext cx="8229600" cy="27736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pl-PL" sz="2000" dirty="0"/>
                        <a:t>Czynnik </a:t>
                      </a:r>
                    </a:p>
                  </a:txBody>
                  <a:tcPr/>
                </a:tc>
                <a:tc>
                  <a:txBody>
                    <a:bodyPr/>
                    <a:lstStyle/>
                    <a:p>
                      <a:r>
                        <a:rPr lang="pl-PL" sz="2000" dirty="0"/>
                        <a:t>SCH </a:t>
                      </a:r>
                    </a:p>
                  </a:txBody>
                  <a:tcPr/>
                </a:tc>
                <a:tc>
                  <a:txBody>
                    <a:bodyPr/>
                    <a:lstStyle/>
                    <a:p>
                      <a:r>
                        <a:rPr lang="pl-PL" sz="2000" dirty="0"/>
                        <a:t>CHAD</a:t>
                      </a:r>
                    </a:p>
                  </a:txBody>
                  <a:tcPr/>
                </a:tc>
                <a:extLst>
                  <a:ext uri="{0D108BD9-81ED-4DB2-BD59-A6C34878D82A}">
                    <a16:rowId xmlns:a16="http://schemas.microsoft.com/office/drawing/2014/main" val="10000"/>
                  </a:ext>
                </a:extLst>
              </a:tr>
              <a:tr h="370840">
                <a:tc>
                  <a:txBody>
                    <a:bodyPr/>
                    <a:lstStyle/>
                    <a:p>
                      <a:r>
                        <a:rPr lang="pl-PL" sz="2000" dirty="0"/>
                        <a:t>Otyłość</a:t>
                      </a:r>
                    </a:p>
                  </a:txBody>
                  <a:tcPr/>
                </a:tc>
                <a:tc>
                  <a:txBody>
                    <a:bodyPr/>
                    <a:lstStyle/>
                    <a:p>
                      <a:r>
                        <a:rPr lang="pl-PL" sz="2000" dirty="0"/>
                        <a:t>45-55%</a:t>
                      </a:r>
                    </a:p>
                  </a:txBody>
                  <a:tcPr/>
                </a:tc>
                <a:tc>
                  <a:txBody>
                    <a:bodyPr/>
                    <a:lstStyle/>
                    <a:p>
                      <a:r>
                        <a:rPr lang="pl-PL" sz="2000" dirty="0"/>
                        <a:t>21-49%</a:t>
                      </a:r>
                    </a:p>
                  </a:txBody>
                  <a:tcPr/>
                </a:tc>
                <a:extLst>
                  <a:ext uri="{0D108BD9-81ED-4DB2-BD59-A6C34878D82A}">
                    <a16:rowId xmlns:a16="http://schemas.microsoft.com/office/drawing/2014/main" val="10001"/>
                  </a:ext>
                </a:extLst>
              </a:tr>
              <a:tr h="370840">
                <a:tc>
                  <a:txBody>
                    <a:bodyPr/>
                    <a:lstStyle/>
                    <a:p>
                      <a:r>
                        <a:rPr lang="pl-PL" sz="2000" dirty="0"/>
                        <a:t>Palenie tytoniu </a:t>
                      </a:r>
                    </a:p>
                  </a:txBody>
                  <a:tcPr/>
                </a:tc>
                <a:tc>
                  <a:txBody>
                    <a:bodyPr/>
                    <a:lstStyle/>
                    <a:p>
                      <a:r>
                        <a:rPr lang="pl-PL" sz="2000" dirty="0"/>
                        <a:t>50-80%</a:t>
                      </a:r>
                    </a:p>
                  </a:txBody>
                  <a:tcPr/>
                </a:tc>
                <a:tc>
                  <a:txBody>
                    <a:bodyPr/>
                    <a:lstStyle/>
                    <a:p>
                      <a:r>
                        <a:rPr lang="pl-PL" sz="2000" dirty="0"/>
                        <a:t>54-68%</a:t>
                      </a:r>
                    </a:p>
                  </a:txBody>
                  <a:tcPr/>
                </a:tc>
                <a:extLst>
                  <a:ext uri="{0D108BD9-81ED-4DB2-BD59-A6C34878D82A}">
                    <a16:rowId xmlns:a16="http://schemas.microsoft.com/office/drawing/2014/main" val="10002"/>
                  </a:ext>
                </a:extLst>
              </a:tr>
              <a:tr h="370840">
                <a:tc>
                  <a:txBody>
                    <a:bodyPr/>
                    <a:lstStyle/>
                    <a:p>
                      <a:r>
                        <a:rPr lang="pl-PL" sz="2000" dirty="0"/>
                        <a:t>DM</a:t>
                      </a:r>
                    </a:p>
                  </a:txBody>
                  <a:tcPr/>
                </a:tc>
                <a:tc>
                  <a:txBody>
                    <a:bodyPr/>
                    <a:lstStyle/>
                    <a:p>
                      <a:r>
                        <a:rPr lang="pl-PL" sz="2000" dirty="0"/>
                        <a:t>10-15%</a:t>
                      </a:r>
                    </a:p>
                  </a:txBody>
                  <a:tcPr/>
                </a:tc>
                <a:tc>
                  <a:txBody>
                    <a:bodyPr/>
                    <a:lstStyle/>
                    <a:p>
                      <a:r>
                        <a:rPr lang="pl-PL" sz="2000" dirty="0"/>
                        <a:t>8-17% </a:t>
                      </a:r>
                    </a:p>
                  </a:txBody>
                  <a:tcPr/>
                </a:tc>
                <a:extLst>
                  <a:ext uri="{0D108BD9-81ED-4DB2-BD59-A6C34878D82A}">
                    <a16:rowId xmlns:a16="http://schemas.microsoft.com/office/drawing/2014/main" val="10003"/>
                  </a:ext>
                </a:extLst>
              </a:tr>
              <a:tr h="370840">
                <a:tc>
                  <a:txBody>
                    <a:bodyPr/>
                    <a:lstStyle/>
                    <a:p>
                      <a:r>
                        <a:rPr lang="pl-PL" sz="2000" dirty="0"/>
                        <a:t>NT</a:t>
                      </a:r>
                    </a:p>
                  </a:txBody>
                  <a:tcPr>
                    <a:solidFill>
                      <a:srgbClr val="FFC000"/>
                    </a:solidFill>
                  </a:tcPr>
                </a:tc>
                <a:tc>
                  <a:txBody>
                    <a:bodyPr/>
                    <a:lstStyle/>
                    <a:p>
                      <a:r>
                        <a:rPr lang="pl-PL" sz="2000" dirty="0"/>
                        <a:t>19-58%</a:t>
                      </a:r>
                    </a:p>
                  </a:txBody>
                  <a:tcPr>
                    <a:solidFill>
                      <a:srgbClr val="FFC000"/>
                    </a:solidFill>
                  </a:tcPr>
                </a:tc>
                <a:tc>
                  <a:txBody>
                    <a:bodyPr/>
                    <a:lstStyle/>
                    <a:p>
                      <a:r>
                        <a:rPr lang="pl-PL" sz="2000" dirty="0"/>
                        <a:t>35-61%</a:t>
                      </a:r>
                    </a:p>
                  </a:txBody>
                  <a:tcPr>
                    <a:solidFill>
                      <a:srgbClr val="FFC000"/>
                    </a:solidFill>
                  </a:tcPr>
                </a:tc>
                <a:extLst>
                  <a:ext uri="{0D108BD9-81ED-4DB2-BD59-A6C34878D82A}">
                    <a16:rowId xmlns:a16="http://schemas.microsoft.com/office/drawing/2014/main" val="10004"/>
                  </a:ext>
                </a:extLst>
              </a:tr>
              <a:tr h="370840">
                <a:tc>
                  <a:txBody>
                    <a:bodyPr/>
                    <a:lstStyle/>
                    <a:p>
                      <a:r>
                        <a:rPr lang="pl-PL" sz="2000" dirty="0" err="1"/>
                        <a:t>Dyslipidemie</a:t>
                      </a:r>
                      <a:r>
                        <a:rPr lang="pl-PL" sz="2000" dirty="0"/>
                        <a:t> </a:t>
                      </a:r>
                    </a:p>
                  </a:txBody>
                  <a:tcPr/>
                </a:tc>
                <a:tc>
                  <a:txBody>
                    <a:bodyPr/>
                    <a:lstStyle/>
                    <a:p>
                      <a:r>
                        <a:rPr lang="pl-PL" sz="2000" dirty="0"/>
                        <a:t>25-69% </a:t>
                      </a:r>
                    </a:p>
                  </a:txBody>
                  <a:tcPr/>
                </a:tc>
                <a:tc>
                  <a:txBody>
                    <a:bodyPr/>
                    <a:lstStyle/>
                    <a:p>
                      <a:r>
                        <a:rPr lang="pl-PL" sz="2000" dirty="0"/>
                        <a:t>23-38% </a:t>
                      </a:r>
                    </a:p>
                  </a:txBody>
                  <a:tcPr/>
                </a:tc>
                <a:extLst>
                  <a:ext uri="{0D108BD9-81ED-4DB2-BD59-A6C34878D82A}">
                    <a16:rowId xmlns:a16="http://schemas.microsoft.com/office/drawing/2014/main" val="10005"/>
                  </a:ext>
                </a:extLst>
              </a:tr>
              <a:tr h="370840">
                <a:tc>
                  <a:txBody>
                    <a:bodyPr/>
                    <a:lstStyle/>
                    <a:p>
                      <a:r>
                        <a:rPr lang="pl-PL" sz="2000" dirty="0"/>
                        <a:t>ZM</a:t>
                      </a:r>
                    </a:p>
                  </a:txBody>
                  <a:tcPr/>
                </a:tc>
                <a:tc>
                  <a:txBody>
                    <a:bodyPr/>
                    <a:lstStyle/>
                    <a:p>
                      <a:r>
                        <a:rPr lang="pl-PL" sz="2000" dirty="0"/>
                        <a:t>37-63% </a:t>
                      </a:r>
                    </a:p>
                  </a:txBody>
                  <a:tcPr/>
                </a:tc>
                <a:tc>
                  <a:txBody>
                    <a:bodyPr/>
                    <a:lstStyle/>
                    <a:p>
                      <a:r>
                        <a:rPr lang="pl-PL" sz="2000" dirty="0"/>
                        <a:t>30-49% </a:t>
                      </a:r>
                    </a:p>
                  </a:txBody>
                  <a:tcPr/>
                </a:tc>
                <a:extLst>
                  <a:ext uri="{0D108BD9-81ED-4DB2-BD59-A6C34878D82A}">
                    <a16:rowId xmlns:a16="http://schemas.microsoft.com/office/drawing/2014/main" val="10006"/>
                  </a:ext>
                </a:extLst>
              </a:tr>
            </a:tbl>
          </a:graphicData>
        </a:graphic>
      </p:graphicFrame>
      <p:sp>
        <p:nvSpPr>
          <p:cNvPr id="4" name="Symbol zastępczy stopki 3"/>
          <p:cNvSpPr>
            <a:spLocks noGrp="1"/>
          </p:cNvSpPr>
          <p:nvPr>
            <p:ph type="ftr" sz="quarter" idx="11"/>
          </p:nvPr>
        </p:nvSpPr>
        <p:spPr/>
        <p:txBody>
          <a:bodyPr>
            <a:normAutofit/>
          </a:bodyPr>
          <a:lstStyle/>
          <a:p>
            <a:pPr>
              <a:defRPr/>
            </a:pPr>
            <a:r>
              <a:rPr lang="pl-PL">
                <a:solidFill>
                  <a:srgbClr val="E0EDF8"/>
                </a:solidFill>
                <a:latin typeface="Cambria" pitchFamily="18" charset="0"/>
              </a:rPr>
              <a:t>Correll 2007</a:t>
            </a:r>
          </a:p>
        </p:txBody>
      </p:sp>
    </p:spTree>
    <p:extLst>
      <p:ext uri="{BB962C8B-B14F-4D97-AF65-F5344CB8AC3E}">
        <p14:creationId xmlns:p14="http://schemas.microsoft.com/office/powerpoint/2010/main" val="2251977993"/>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Lata 90’te</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98" y="1484784"/>
            <a:ext cx="723265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rot="16200000">
            <a:off x="-1704672" y="3455420"/>
            <a:ext cx="4896545" cy="523220"/>
          </a:xfrm>
          <a:prstGeom prst="rect">
            <a:avLst/>
          </a:prstGeom>
          <a:noFill/>
        </p:spPr>
        <p:txBody>
          <a:bodyPr wrap="square" rtlCol="0">
            <a:spAutoFit/>
          </a:bodyPr>
          <a:lstStyle/>
          <a:p>
            <a:pPr algn="ctr"/>
            <a:r>
              <a:rPr lang="pl-PL" sz="2800" dirty="0"/>
              <a:t>Pacjenci (Ontario, Kanada)</a:t>
            </a:r>
          </a:p>
        </p:txBody>
      </p:sp>
      <p:sp>
        <p:nvSpPr>
          <p:cNvPr id="5" name="pole tekstowe 4"/>
          <p:cNvSpPr txBox="1"/>
          <p:nvPr/>
        </p:nvSpPr>
        <p:spPr>
          <a:xfrm>
            <a:off x="2411760" y="6525344"/>
            <a:ext cx="6732240" cy="369332"/>
          </a:xfrm>
          <a:prstGeom prst="rect">
            <a:avLst/>
          </a:prstGeom>
          <a:noFill/>
        </p:spPr>
        <p:txBody>
          <a:bodyPr wrap="square" rtlCol="0">
            <a:spAutoFit/>
          </a:bodyPr>
          <a:lstStyle/>
          <a:p>
            <a:pPr algn="r"/>
            <a:r>
              <a:rPr lang="pl-PL" dirty="0" err="1"/>
              <a:t>Shulman</a:t>
            </a:r>
            <a:r>
              <a:rPr lang="pl-PL" dirty="0"/>
              <a:t> i in. 2008 BMJ</a:t>
            </a:r>
          </a:p>
        </p:txBody>
      </p:sp>
      <p:cxnSp>
        <p:nvCxnSpPr>
          <p:cNvPr id="6" name="Łącznik prosty ze strzałką 5"/>
          <p:cNvCxnSpPr/>
          <p:nvPr/>
        </p:nvCxnSpPr>
        <p:spPr>
          <a:xfrm>
            <a:off x="1835696" y="2780928"/>
            <a:ext cx="6984776" cy="2016224"/>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V="1">
            <a:off x="1835696" y="2132856"/>
            <a:ext cx="6984776" cy="2816696"/>
          </a:xfrm>
          <a:prstGeom prst="straightConnector1">
            <a:avLst/>
          </a:prstGeom>
          <a:ln w="3810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7883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23714" name="Picture 2"/>
          <p:cNvPicPr>
            <a:picLocks noChangeAspect="1" noChangeArrowheads="1"/>
          </p:cNvPicPr>
          <p:nvPr/>
        </p:nvPicPr>
        <p:blipFill>
          <a:blip r:embed="rId3" cstate="print"/>
          <a:srcRect/>
          <a:stretch>
            <a:fillRect/>
          </a:stretch>
        </p:blipFill>
        <p:spPr bwMode="auto">
          <a:xfrm>
            <a:off x="783203" y="1471613"/>
            <a:ext cx="7646449" cy="4457717"/>
          </a:xfrm>
          <a:prstGeom prst="rect">
            <a:avLst/>
          </a:prstGeom>
          <a:noFill/>
          <a:ln w="9525">
            <a:noFill/>
            <a:miter lim="800000"/>
            <a:headEnd/>
            <a:tailEnd/>
          </a:ln>
        </p:spPr>
      </p:pic>
      <p:sp>
        <p:nvSpPr>
          <p:cNvPr id="6" name="pole tekstowe 5"/>
          <p:cNvSpPr txBox="1"/>
          <p:nvPr/>
        </p:nvSpPr>
        <p:spPr>
          <a:xfrm>
            <a:off x="3786182" y="6488692"/>
            <a:ext cx="5357818" cy="369332"/>
          </a:xfrm>
          <a:prstGeom prst="rect">
            <a:avLst/>
          </a:prstGeom>
          <a:noFill/>
        </p:spPr>
        <p:txBody>
          <a:bodyPr wrap="square" rtlCol="0">
            <a:spAutoFit/>
          </a:bodyPr>
          <a:lstStyle/>
          <a:p>
            <a:pPr algn="r"/>
            <a:r>
              <a:rPr lang="pl-PL" dirty="0"/>
              <a:t>IMS: 2004-2008</a:t>
            </a:r>
          </a:p>
        </p:txBody>
      </p:sp>
      <p:sp>
        <p:nvSpPr>
          <p:cNvPr id="9" name="pole tekstowe 8"/>
          <p:cNvSpPr txBox="1"/>
          <p:nvPr/>
        </p:nvSpPr>
        <p:spPr>
          <a:xfrm>
            <a:off x="0" y="357166"/>
            <a:ext cx="9144032" cy="523220"/>
          </a:xfrm>
          <a:prstGeom prst="rect">
            <a:avLst/>
          </a:prstGeom>
          <a:noFill/>
        </p:spPr>
        <p:txBody>
          <a:bodyPr wrap="square" rtlCol="0">
            <a:spAutoFit/>
          </a:bodyPr>
          <a:lstStyle/>
          <a:p>
            <a:pPr algn="ctr"/>
            <a:r>
              <a:rPr lang="pl-PL" sz="2800" dirty="0">
                <a:solidFill>
                  <a:prstClr val="white"/>
                </a:solidFill>
              </a:rPr>
              <a:t>Jakie zaburzenia leczymy neuroleptykami ?</a:t>
            </a:r>
          </a:p>
        </p:txBody>
      </p:sp>
      <p:sp>
        <p:nvSpPr>
          <p:cNvPr id="2" name="Prostokąt 1"/>
          <p:cNvSpPr/>
          <p:nvPr/>
        </p:nvSpPr>
        <p:spPr>
          <a:xfrm>
            <a:off x="6732240" y="1916832"/>
            <a:ext cx="2411760" cy="36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6804248" y="2492896"/>
            <a:ext cx="2016224" cy="2862322"/>
          </a:xfrm>
          <a:prstGeom prst="rect">
            <a:avLst/>
          </a:prstGeom>
          <a:noFill/>
        </p:spPr>
        <p:txBody>
          <a:bodyPr wrap="square" rtlCol="0">
            <a:spAutoFit/>
          </a:bodyPr>
          <a:lstStyle/>
          <a:p>
            <a:r>
              <a:rPr lang="pl-PL" dirty="0"/>
              <a:t>Zab. 2-biegunowe</a:t>
            </a:r>
          </a:p>
          <a:p>
            <a:endParaRPr lang="pl-PL" dirty="0"/>
          </a:p>
          <a:p>
            <a:endParaRPr lang="pl-PL" dirty="0"/>
          </a:p>
          <a:p>
            <a:endParaRPr lang="pl-PL" sz="1400" dirty="0"/>
          </a:p>
          <a:p>
            <a:r>
              <a:rPr lang="pl-PL" dirty="0"/>
              <a:t>Schizofrenia</a:t>
            </a:r>
          </a:p>
          <a:p>
            <a:endParaRPr lang="pl-PL" dirty="0"/>
          </a:p>
          <a:p>
            <a:r>
              <a:rPr lang="pl-PL" dirty="0"/>
              <a:t>Zab. 1-biegunowe</a:t>
            </a:r>
          </a:p>
          <a:p>
            <a:r>
              <a:rPr lang="pl-PL" dirty="0"/>
              <a:t>Lęk</a:t>
            </a:r>
          </a:p>
          <a:p>
            <a:endParaRPr lang="pl-PL" dirty="0"/>
          </a:p>
          <a:p>
            <a:r>
              <a:rPr lang="pl-PL" dirty="0"/>
              <a:t>Inne zaburzenia</a:t>
            </a:r>
          </a:p>
        </p:txBody>
      </p:sp>
      <p:sp>
        <p:nvSpPr>
          <p:cNvPr id="4" name="pole tekstowe 3"/>
          <p:cNvSpPr txBox="1"/>
          <p:nvPr/>
        </p:nvSpPr>
        <p:spPr>
          <a:xfrm>
            <a:off x="251520" y="1340768"/>
            <a:ext cx="1656184" cy="369332"/>
          </a:xfrm>
          <a:prstGeom prst="rect">
            <a:avLst/>
          </a:prstGeom>
          <a:noFill/>
        </p:spPr>
        <p:txBody>
          <a:bodyPr wrap="square" rtlCol="0">
            <a:spAutoFit/>
          </a:bodyPr>
          <a:lstStyle/>
          <a:p>
            <a:r>
              <a:rPr lang="pl-PL" dirty="0"/>
              <a:t>miliardy US $</a:t>
            </a:r>
          </a:p>
        </p:txBody>
      </p:sp>
      <p:sp>
        <p:nvSpPr>
          <p:cNvPr id="5" name="pole tekstowe 4"/>
          <p:cNvSpPr txBox="1"/>
          <p:nvPr/>
        </p:nvSpPr>
        <p:spPr>
          <a:xfrm>
            <a:off x="783203" y="476672"/>
            <a:ext cx="7605221" cy="523220"/>
          </a:xfrm>
          <a:prstGeom prst="rect">
            <a:avLst/>
          </a:prstGeom>
          <a:noFill/>
        </p:spPr>
        <p:txBody>
          <a:bodyPr wrap="square" rtlCol="0">
            <a:spAutoFit/>
          </a:bodyPr>
          <a:lstStyle/>
          <a:p>
            <a:pPr algn="ctr"/>
            <a:r>
              <a:rPr lang="pl-PL" sz="2800" dirty="0"/>
              <a:t>Wartość neuroleptyków wg klinicznych zastosowań</a:t>
            </a:r>
          </a:p>
        </p:txBody>
      </p:sp>
    </p:spTree>
    <p:extLst>
      <p:ext uri="{BB962C8B-B14F-4D97-AF65-F5344CB8AC3E}">
        <p14:creationId xmlns:p14="http://schemas.microsoft.com/office/powerpoint/2010/main" val="1491392436"/>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94262918"/>
              </p:ext>
            </p:extLst>
          </p:nvPr>
        </p:nvGraphicFramePr>
        <p:xfrm>
          <a:off x="-1980728" y="-1683568"/>
          <a:ext cx="13609512" cy="871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11567"/>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8" name="Rectangle 56"/>
          <p:cNvSpPr>
            <a:spLocks noGrp="1" noChangeArrowheads="1"/>
          </p:cNvSpPr>
          <p:nvPr>
            <p:ph type="title"/>
          </p:nvPr>
        </p:nvSpPr>
        <p:spPr>
          <a:xfrm>
            <a:off x="448454" y="476672"/>
            <a:ext cx="8318529" cy="1143000"/>
          </a:xfrm>
        </p:spPr>
        <p:txBody>
          <a:bodyPr>
            <a:normAutofit fontScale="90000"/>
          </a:bodyPr>
          <a:lstStyle/>
          <a:p>
            <a:pPr algn="ctr" eaLnBrk="1" hangingPunct="1"/>
            <a:r>
              <a:rPr lang="sl-SI" dirty="0">
                <a:solidFill>
                  <a:schemeClr val="tx1"/>
                </a:solidFill>
                <a:effectLst>
                  <a:outerShdw blurRad="38100" dist="38100" dir="2700000" algn="tl">
                    <a:srgbClr val="000000">
                      <a:alpha val="43137"/>
                    </a:srgbClr>
                  </a:outerShdw>
                </a:effectLst>
              </a:rPr>
              <a:t>Neuroleptyki </a:t>
            </a:r>
            <a:r>
              <a:rPr lang="sl-SI" sz="2700" dirty="0">
                <a:solidFill>
                  <a:schemeClr val="tx1"/>
                </a:solidFill>
                <a:effectLst>
                  <a:outerShdw blurRad="38100" dist="38100" dir="2700000" algn="tl">
                    <a:srgbClr val="000000">
                      <a:alpha val="43137"/>
                    </a:srgbClr>
                  </a:outerShdw>
                </a:effectLst>
              </a:rPr>
              <a:t>– rejestracje FDA poza schizofrenią</a:t>
            </a:r>
            <a:endParaRPr lang="en-US" dirty="0">
              <a:solidFill>
                <a:schemeClr val="tx1"/>
              </a:solidFill>
              <a:effectLst>
                <a:outerShdw blurRad="38100" dist="38100" dir="2700000" algn="tl">
                  <a:srgbClr val="000000">
                    <a:alpha val="43137"/>
                  </a:srgbClr>
                </a:outerShdw>
              </a:effectLst>
            </a:endParaRPr>
          </a:p>
        </p:txBody>
      </p:sp>
      <p:graphicFrame>
        <p:nvGraphicFramePr>
          <p:cNvPr id="5" name="Tabela 4"/>
          <p:cNvGraphicFramePr>
            <a:graphicFrameLocks noGrp="1"/>
          </p:cNvGraphicFramePr>
          <p:nvPr>
            <p:extLst>
              <p:ext uri="{D42A27DB-BD31-4B8C-83A1-F6EECF244321}">
                <p14:modId xmlns:p14="http://schemas.microsoft.com/office/powerpoint/2010/main" val="4287418517"/>
              </p:ext>
            </p:extLst>
          </p:nvPr>
        </p:nvGraphicFramePr>
        <p:xfrm>
          <a:off x="142844" y="2143116"/>
          <a:ext cx="8858310" cy="3134360"/>
        </p:xfrm>
        <a:graphic>
          <a:graphicData uri="http://schemas.openxmlformats.org/drawingml/2006/table">
            <a:tbl>
              <a:tblPr firstRow="1" bandRow="1">
                <a:tableStyleId>{5C22544A-7EE6-4342-B048-85BDC9FD1C3A}</a:tableStyleId>
              </a:tblPr>
              <a:tblGrid>
                <a:gridCol w="744395">
                  <a:extLst>
                    <a:ext uri="{9D8B030D-6E8A-4147-A177-3AD203B41FA5}">
                      <a16:colId xmlns:a16="http://schemas.microsoft.com/office/drawing/2014/main" val="20000"/>
                    </a:ext>
                  </a:extLst>
                </a:gridCol>
                <a:gridCol w="744395">
                  <a:extLst>
                    <a:ext uri="{9D8B030D-6E8A-4147-A177-3AD203B41FA5}">
                      <a16:colId xmlns:a16="http://schemas.microsoft.com/office/drawing/2014/main" val="20001"/>
                    </a:ext>
                  </a:extLst>
                </a:gridCol>
                <a:gridCol w="744395">
                  <a:extLst>
                    <a:ext uri="{9D8B030D-6E8A-4147-A177-3AD203B41FA5}">
                      <a16:colId xmlns:a16="http://schemas.microsoft.com/office/drawing/2014/main" val="20002"/>
                    </a:ext>
                  </a:extLst>
                </a:gridCol>
                <a:gridCol w="818836">
                  <a:extLst>
                    <a:ext uri="{9D8B030D-6E8A-4147-A177-3AD203B41FA5}">
                      <a16:colId xmlns:a16="http://schemas.microsoft.com/office/drawing/2014/main" val="20003"/>
                    </a:ext>
                  </a:extLst>
                </a:gridCol>
                <a:gridCol w="818836">
                  <a:extLst>
                    <a:ext uri="{9D8B030D-6E8A-4147-A177-3AD203B41FA5}">
                      <a16:colId xmlns:a16="http://schemas.microsoft.com/office/drawing/2014/main" val="20004"/>
                    </a:ext>
                  </a:extLst>
                </a:gridCol>
                <a:gridCol w="818836">
                  <a:extLst>
                    <a:ext uri="{9D8B030D-6E8A-4147-A177-3AD203B41FA5}">
                      <a16:colId xmlns:a16="http://schemas.microsoft.com/office/drawing/2014/main" val="20005"/>
                    </a:ext>
                  </a:extLst>
                </a:gridCol>
                <a:gridCol w="800994">
                  <a:extLst>
                    <a:ext uri="{9D8B030D-6E8A-4147-A177-3AD203B41FA5}">
                      <a16:colId xmlns:a16="http://schemas.microsoft.com/office/drawing/2014/main" val="20006"/>
                    </a:ext>
                  </a:extLst>
                </a:gridCol>
                <a:gridCol w="724419">
                  <a:extLst>
                    <a:ext uri="{9D8B030D-6E8A-4147-A177-3AD203B41FA5}">
                      <a16:colId xmlns:a16="http://schemas.microsoft.com/office/drawing/2014/main" val="20007"/>
                    </a:ext>
                  </a:extLst>
                </a:gridCol>
                <a:gridCol w="571504">
                  <a:extLst>
                    <a:ext uri="{9D8B030D-6E8A-4147-A177-3AD203B41FA5}">
                      <a16:colId xmlns:a16="http://schemas.microsoft.com/office/drawing/2014/main" val="20008"/>
                    </a:ext>
                  </a:extLst>
                </a:gridCol>
                <a:gridCol w="785818">
                  <a:extLst>
                    <a:ext uri="{9D8B030D-6E8A-4147-A177-3AD203B41FA5}">
                      <a16:colId xmlns:a16="http://schemas.microsoft.com/office/drawing/2014/main" val="20009"/>
                    </a:ext>
                  </a:extLst>
                </a:gridCol>
                <a:gridCol w="642942">
                  <a:extLst>
                    <a:ext uri="{9D8B030D-6E8A-4147-A177-3AD203B41FA5}">
                      <a16:colId xmlns:a16="http://schemas.microsoft.com/office/drawing/2014/main" val="20010"/>
                    </a:ext>
                  </a:extLst>
                </a:gridCol>
                <a:gridCol w="642940">
                  <a:extLst>
                    <a:ext uri="{9D8B030D-6E8A-4147-A177-3AD203B41FA5}">
                      <a16:colId xmlns:a16="http://schemas.microsoft.com/office/drawing/2014/main" val="20011"/>
                    </a:ext>
                  </a:extLst>
                </a:gridCol>
              </a:tblGrid>
              <a:tr h="370840">
                <a:tc>
                  <a:txBody>
                    <a:bodyPr/>
                    <a:lstStyle/>
                    <a:p>
                      <a:pPr algn="ctr"/>
                      <a:endParaRPr lang="pl-PL" sz="1100" dirty="0"/>
                    </a:p>
                  </a:txBody>
                  <a:tcPr anchor="ctr"/>
                </a:tc>
                <a:tc>
                  <a:txBody>
                    <a:bodyPr/>
                    <a:lstStyle/>
                    <a:p>
                      <a:pPr algn="ctr"/>
                      <a:r>
                        <a:rPr lang="pl-PL" sz="1100" dirty="0">
                          <a:solidFill>
                            <a:schemeClr val="bg1"/>
                          </a:solidFill>
                          <a:effectLst/>
                        </a:rPr>
                        <a:t>2-BIEG-mania lub</a:t>
                      </a:r>
                      <a:r>
                        <a:rPr lang="pl-PL" sz="1100" baseline="0" dirty="0">
                          <a:solidFill>
                            <a:schemeClr val="bg1"/>
                          </a:solidFill>
                          <a:effectLst/>
                        </a:rPr>
                        <a:t> </a:t>
                      </a:r>
                      <a:r>
                        <a:rPr lang="pl-PL" sz="1100" baseline="0" dirty="0" err="1">
                          <a:solidFill>
                            <a:schemeClr val="bg1"/>
                          </a:solidFill>
                          <a:effectLst/>
                        </a:rPr>
                        <a:t>miesz</a:t>
                      </a:r>
                      <a:endParaRPr lang="pl-PL" sz="1100" dirty="0">
                        <a:solidFill>
                          <a:schemeClr val="bg1"/>
                        </a:solidFill>
                        <a:effectLst/>
                      </a:endParaRPr>
                    </a:p>
                  </a:txBody>
                  <a:tcPr/>
                </a:tc>
                <a:tc>
                  <a:txBody>
                    <a:bodyPr/>
                    <a:lstStyle/>
                    <a:p>
                      <a:pPr algn="ctr"/>
                      <a:r>
                        <a:rPr lang="pl-PL" sz="1100" dirty="0">
                          <a:solidFill>
                            <a:schemeClr val="bg1"/>
                          </a:solidFill>
                          <a:effectLst/>
                        </a:rPr>
                        <a:t>2-BIEG-depresja</a:t>
                      </a:r>
                    </a:p>
                  </a:txBody>
                  <a:tcPr/>
                </a:tc>
                <a:tc>
                  <a:txBody>
                    <a:bodyPr/>
                    <a:lstStyle/>
                    <a:p>
                      <a:pPr algn="ctr"/>
                      <a:r>
                        <a:rPr lang="pl-PL" sz="1100" dirty="0">
                          <a:solidFill>
                            <a:schemeClr val="bg1"/>
                          </a:solidFill>
                          <a:effectLst/>
                        </a:rPr>
                        <a:t>2-BIEG</a:t>
                      </a:r>
                    </a:p>
                    <a:p>
                      <a:pPr algn="ctr"/>
                      <a:r>
                        <a:rPr lang="pl-PL" sz="1100" dirty="0" err="1">
                          <a:solidFill>
                            <a:schemeClr val="bg1"/>
                          </a:solidFill>
                          <a:effectLst/>
                        </a:rPr>
                        <a:t>podtrzym</a:t>
                      </a:r>
                      <a:r>
                        <a:rPr lang="pl-PL" sz="1100" dirty="0">
                          <a:solidFill>
                            <a:schemeClr val="bg1"/>
                          </a:solidFill>
                          <a:effectLst/>
                        </a:rPr>
                        <a:t>:</a:t>
                      </a:r>
                    </a:p>
                    <a:p>
                      <a:pPr algn="ctr"/>
                      <a:r>
                        <a:rPr lang="pl-PL" sz="1100" dirty="0">
                          <a:solidFill>
                            <a:schemeClr val="bg1"/>
                          </a:solidFill>
                          <a:effectLst/>
                        </a:rPr>
                        <a:t>Epizod KAŻDY</a:t>
                      </a:r>
                    </a:p>
                  </a:txBody>
                  <a:tcPr/>
                </a:tc>
                <a:tc>
                  <a:txBody>
                    <a:bodyPr/>
                    <a:lstStyle/>
                    <a:p>
                      <a:pPr algn="ctr"/>
                      <a:r>
                        <a:rPr lang="pl-PL" sz="1100" dirty="0">
                          <a:solidFill>
                            <a:schemeClr val="bg1"/>
                          </a:solidFill>
                          <a:effectLst/>
                        </a:rPr>
                        <a:t>2-BIEG</a:t>
                      </a:r>
                    </a:p>
                    <a:p>
                      <a:pPr algn="ctr"/>
                      <a:r>
                        <a:rPr lang="pl-PL" sz="1100" dirty="0" err="1">
                          <a:solidFill>
                            <a:schemeClr val="bg1"/>
                          </a:solidFill>
                          <a:effectLst/>
                        </a:rPr>
                        <a:t>podtrzym</a:t>
                      </a:r>
                      <a:r>
                        <a:rPr lang="pl-PL" sz="1100" dirty="0">
                          <a:solidFill>
                            <a:schemeClr val="bg1"/>
                          </a:solidFill>
                          <a:effectLst/>
                        </a:rPr>
                        <a:t>:</a:t>
                      </a:r>
                    </a:p>
                    <a:p>
                      <a:pPr algn="ctr"/>
                      <a:r>
                        <a:rPr lang="pl-PL" sz="1100" dirty="0">
                          <a:solidFill>
                            <a:schemeClr val="bg1"/>
                          </a:solidFill>
                          <a:effectLst/>
                        </a:rPr>
                        <a:t>Epizod MANIA</a:t>
                      </a:r>
                    </a:p>
                  </a:txBody>
                  <a:tcPr/>
                </a:tc>
                <a:tc>
                  <a:txBody>
                    <a:bodyPr/>
                    <a:lstStyle/>
                    <a:p>
                      <a:pPr algn="ctr"/>
                      <a:r>
                        <a:rPr lang="pl-PL" sz="1100" dirty="0">
                          <a:solidFill>
                            <a:schemeClr val="bg1"/>
                          </a:solidFill>
                          <a:effectLst/>
                        </a:rPr>
                        <a:t>2-BIEG:</a:t>
                      </a:r>
                    </a:p>
                    <a:p>
                      <a:pPr algn="ctr"/>
                      <a:r>
                        <a:rPr lang="pl-PL" sz="1100" dirty="0" err="1">
                          <a:solidFill>
                            <a:schemeClr val="bg1"/>
                          </a:solidFill>
                          <a:effectLst/>
                        </a:rPr>
                        <a:t>podtrzym</a:t>
                      </a:r>
                      <a:r>
                        <a:rPr lang="pl-PL" sz="1100" dirty="0">
                          <a:solidFill>
                            <a:schemeClr val="bg1"/>
                          </a:solidFill>
                          <a:effectLst/>
                        </a:rPr>
                        <a:t>: Epizod</a:t>
                      </a:r>
                      <a:r>
                        <a:rPr lang="pl-PL" sz="1100" baseline="0" dirty="0">
                          <a:solidFill>
                            <a:schemeClr val="bg1"/>
                          </a:solidFill>
                          <a:effectLst/>
                        </a:rPr>
                        <a:t> DEPRES</a:t>
                      </a:r>
                      <a:endParaRPr lang="pl-PL" sz="1100" dirty="0">
                        <a:solidFill>
                          <a:schemeClr val="bg1"/>
                        </a:solidFill>
                        <a:effectLst/>
                      </a:endParaRPr>
                    </a:p>
                  </a:txBody>
                  <a:tcPr/>
                </a:tc>
                <a:tc>
                  <a:txBody>
                    <a:bodyPr/>
                    <a:lstStyle/>
                    <a:p>
                      <a:pPr algn="ctr"/>
                      <a:r>
                        <a:rPr lang="pl-PL" sz="1100" dirty="0">
                          <a:solidFill>
                            <a:schemeClr val="bg1"/>
                          </a:solidFill>
                          <a:effectLst/>
                        </a:rPr>
                        <a:t>2-BIEG:</a:t>
                      </a:r>
                    </a:p>
                    <a:p>
                      <a:pPr algn="ctr"/>
                      <a:r>
                        <a:rPr lang="pl-PL" sz="1100" dirty="0" err="1">
                          <a:solidFill>
                            <a:schemeClr val="bg1"/>
                          </a:solidFill>
                          <a:effectLst/>
                        </a:rPr>
                        <a:t>podtrzym</a:t>
                      </a:r>
                      <a:r>
                        <a:rPr lang="pl-PL" sz="1100" dirty="0">
                          <a:solidFill>
                            <a:schemeClr val="bg1"/>
                          </a:solidFill>
                          <a:effectLst/>
                        </a:rPr>
                        <a:t>: szybka zmiana</a:t>
                      </a:r>
                    </a:p>
                  </a:txBody>
                  <a:tcPr/>
                </a:tc>
                <a:tc>
                  <a:txBody>
                    <a:bodyPr/>
                    <a:lstStyle/>
                    <a:p>
                      <a:pPr algn="ctr"/>
                      <a:r>
                        <a:rPr lang="pl-PL" sz="1100" dirty="0">
                          <a:solidFill>
                            <a:schemeClr val="bg1"/>
                          </a:solidFill>
                          <a:effectLst/>
                        </a:rPr>
                        <a:t>1-BIEG</a:t>
                      </a:r>
                    </a:p>
                  </a:txBody>
                  <a:tcPr/>
                </a:tc>
                <a:tc>
                  <a:txBody>
                    <a:bodyPr/>
                    <a:lstStyle/>
                    <a:p>
                      <a:pPr algn="ctr"/>
                      <a:r>
                        <a:rPr lang="pl-PL" sz="1100" dirty="0">
                          <a:solidFill>
                            <a:schemeClr val="bg1"/>
                          </a:solidFill>
                          <a:effectLst/>
                        </a:rPr>
                        <a:t>LĘK</a:t>
                      </a:r>
                    </a:p>
                  </a:txBody>
                  <a:tcPr/>
                </a:tc>
                <a:tc>
                  <a:txBody>
                    <a:bodyPr/>
                    <a:lstStyle/>
                    <a:p>
                      <a:pPr algn="ctr"/>
                      <a:r>
                        <a:rPr lang="pl-PL" sz="1100" dirty="0">
                          <a:solidFill>
                            <a:schemeClr val="bg1"/>
                          </a:solidFill>
                          <a:effectLst/>
                        </a:rPr>
                        <a:t>Agitacja</a:t>
                      </a:r>
                    </a:p>
                    <a:p>
                      <a:pPr algn="ctr"/>
                      <a:r>
                        <a:rPr lang="pl-PL" sz="1100" dirty="0">
                          <a:solidFill>
                            <a:schemeClr val="bg1"/>
                          </a:solidFill>
                          <a:effectLst/>
                        </a:rPr>
                        <a:t>(IM)</a:t>
                      </a:r>
                    </a:p>
                  </a:txBody>
                  <a:tcPr/>
                </a:tc>
                <a:tc>
                  <a:txBody>
                    <a:bodyPr/>
                    <a:lstStyle/>
                    <a:p>
                      <a:pPr algn="ctr"/>
                      <a:r>
                        <a:rPr lang="pl-PL" sz="1100" dirty="0" err="1">
                          <a:solidFill>
                            <a:schemeClr val="bg1"/>
                          </a:solidFill>
                          <a:effectLst/>
                        </a:rPr>
                        <a:t>Autyst</a:t>
                      </a:r>
                      <a:r>
                        <a:rPr lang="pl-PL" sz="1100" dirty="0">
                          <a:solidFill>
                            <a:schemeClr val="bg1"/>
                          </a:solidFill>
                          <a:effectLst/>
                        </a:rPr>
                        <a:t>. </a:t>
                      </a:r>
                      <a:r>
                        <a:rPr lang="pl-PL" sz="1100" dirty="0" err="1">
                          <a:solidFill>
                            <a:schemeClr val="bg1"/>
                          </a:solidFill>
                          <a:effectLst/>
                        </a:rPr>
                        <a:t>drażliw</a:t>
                      </a:r>
                      <a:r>
                        <a:rPr lang="pl-PL" sz="1100" dirty="0">
                          <a:solidFill>
                            <a:schemeClr val="bg1"/>
                          </a:solidFill>
                          <a:effectLst/>
                        </a:rPr>
                        <a:t>. </a:t>
                      </a:r>
                    </a:p>
                  </a:txBody>
                  <a:tcPr/>
                </a:tc>
                <a:tc>
                  <a:txBody>
                    <a:bodyPr/>
                    <a:lstStyle/>
                    <a:p>
                      <a:pPr algn="ctr"/>
                      <a:r>
                        <a:rPr lang="pl-PL" sz="1100" dirty="0">
                          <a:solidFill>
                            <a:schemeClr val="bg1"/>
                          </a:solidFill>
                          <a:effectLst/>
                        </a:rPr>
                        <a:t>BPSD </a:t>
                      </a:r>
                      <a:r>
                        <a:rPr lang="pl-PL" sz="1100" dirty="0" err="1">
                          <a:solidFill>
                            <a:schemeClr val="bg1"/>
                          </a:solidFill>
                          <a:effectLst/>
                        </a:rPr>
                        <a:t>geriatr</a:t>
                      </a:r>
                      <a:endParaRPr lang="pl-PL" sz="1100" dirty="0">
                        <a:solidFill>
                          <a:schemeClr val="bg1"/>
                        </a:solidFill>
                        <a:effectLst/>
                      </a:endParaRPr>
                    </a:p>
                  </a:txBody>
                  <a:tcPr/>
                </a:tc>
                <a:extLst>
                  <a:ext uri="{0D108BD9-81ED-4DB2-BD59-A6C34878D82A}">
                    <a16:rowId xmlns:a16="http://schemas.microsoft.com/office/drawing/2014/main" val="10000"/>
                  </a:ext>
                </a:extLst>
              </a:tr>
              <a:tr h="370840">
                <a:tc>
                  <a:txBody>
                    <a:bodyPr/>
                    <a:lstStyle/>
                    <a:p>
                      <a:pPr algn="l"/>
                      <a:r>
                        <a:rPr lang="pl-PL" sz="1800" b="1" dirty="0" err="1"/>
                        <a:t>Olan</a:t>
                      </a:r>
                      <a:endParaRPr lang="pl-PL" sz="1800" b="1" dirty="0"/>
                    </a:p>
                  </a:txBody>
                  <a:tcPr anchor="ctr"/>
                </a:tc>
                <a:tc>
                  <a:txBody>
                    <a:bodyPr/>
                    <a:lstStyle/>
                    <a:p>
                      <a:pPr algn="ctr"/>
                      <a:r>
                        <a:rPr lang="pl-PL" sz="1400" b="1" dirty="0"/>
                        <a:t>+/+MS</a:t>
                      </a:r>
                    </a:p>
                  </a:txBody>
                  <a:tcPr anchor="ctr"/>
                </a:tc>
                <a:tc>
                  <a:txBody>
                    <a:bodyPr/>
                    <a:lstStyle/>
                    <a:p>
                      <a:pPr algn="ctr"/>
                      <a:r>
                        <a:rPr lang="pl-PL" sz="1400" b="1" dirty="0"/>
                        <a:t>+AD</a:t>
                      </a:r>
                    </a:p>
                  </a:txBody>
                  <a:tcPr anchor="ctr"/>
                </a:tc>
                <a:tc>
                  <a:txBody>
                    <a:bodyPr/>
                    <a:lstStyle/>
                    <a:p>
                      <a:pPr algn="ctr"/>
                      <a:r>
                        <a:rPr lang="pl-PL" sz="1400" b="1" dirty="0"/>
                        <a:t>+</a:t>
                      </a:r>
                    </a:p>
                  </a:txBody>
                  <a:tcPr anchor="ctr"/>
                </a:tc>
                <a:tc>
                  <a:txBody>
                    <a:bodyPr/>
                    <a:lstStyle/>
                    <a:p>
                      <a:pPr algn="ctr"/>
                      <a:r>
                        <a:rPr lang="pl-PL" sz="1400" b="1" dirty="0"/>
                        <a:t>+</a:t>
                      </a:r>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r>
                        <a:rPr lang="pl-PL" sz="1400" b="1" dirty="0"/>
                        <a:t>+AD</a:t>
                      </a:r>
                    </a:p>
                  </a:txBody>
                  <a:tcPr anchor="ctr"/>
                </a:tc>
                <a:tc>
                  <a:txBody>
                    <a:bodyPr/>
                    <a:lstStyle/>
                    <a:p>
                      <a:pPr algn="ctr"/>
                      <a:endParaRPr lang="pl-PL" sz="1400" b="1" dirty="0"/>
                    </a:p>
                  </a:txBody>
                  <a:tcPr anchor="ctr"/>
                </a:tc>
                <a:tc>
                  <a:txBody>
                    <a:bodyPr/>
                    <a:lstStyle/>
                    <a:p>
                      <a:pPr algn="ctr"/>
                      <a:r>
                        <a:rPr lang="pl-PL" sz="1400" b="1" dirty="0" err="1"/>
                        <a:t>Sch</a:t>
                      </a:r>
                      <a:r>
                        <a:rPr lang="pl-PL" sz="1400" b="1" dirty="0"/>
                        <a:t>, BP</a:t>
                      </a:r>
                    </a:p>
                  </a:txBody>
                  <a:tcPr anchor="ctr"/>
                </a:tc>
                <a:tc>
                  <a:txBody>
                    <a:bodyPr/>
                    <a:lstStyle/>
                    <a:p>
                      <a:pPr algn="ctr"/>
                      <a:endParaRPr lang="pl-PL" sz="1400" b="1" dirty="0"/>
                    </a:p>
                  </a:txBody>
                  <a:tcPr anchor="ctr"/>
                </a:tc>
                <a:tc>
                  <a:txBody>
                    <a:bodyPr/>
                    <a:lstStyle/>
                    <a:p>
                      <a:pPr algn="ctr"/>
                      <a:endParaRPr lang="pl-PL" sz="1400" b="1" dirty="0"/>
                    </a:p>
                  </a:txBody>
                  <a:tcPr anchor="ctr"/>
                </a:tc>
                <a:extLst>
                  <a:ext uri="{0D108BD9-81ED-4DB2-BD59-A6C34878D82A}">
                    <a16:rowId xmlns:a16="http://schemas.microsoft.com/office/drawing/2014/main" val="10001"/>
                  </a:ext>
                </a:extLst>
              </a:tr>
              <a:tr h="370840">
                <a:tc>
                  <a:txBody>
                    <a:bodyPr/>
                    <a:lstStyle/>
                    <a:p>
                      <a:pPr algn="l"/>
                      <a:r>
                        <a:rPr lang="pl-PL" sz="1800" b="1" dirty="0" err="1"/>
                        <a:t>Kwet</a:t>
                      </a:r>
                      <a:endParaRPr lang="pl-PL" sz="1800" b="1" dirty="0"/>
                    </a:p>
                  </a:txBody>
                  <a:tcPr anchor="ctr"/>
                </a:tc>
                <a:tc>
                  <a:txBody>
                    <a:bodyPr/>
                    <a:lstStyle/>
                    <a:p>
                      <a:pPr algn="ctr"/>
                      <a:r>
                        <a:rPr lang="pl-PL" sz="1400" b="1" dirty="0"/>
                        <a:t>+/+MS</a:t>
                      </a:r>
                    </a:p>
                  </a:txBody>
                  <a:tcPr anchor="ctr"/>
                </a:tc>
                <a:tc>
                  <a:txBody>
                    <a:bodyPr/>
                    <a:lstStyle/>
                    <a:p>
                      <a:pPr algn="ctr"/>
                      <a:r>
                        <a:rPr lang="pl-PL" sz="1400" b="1" dirty="0"/>
                        <a:t>+</a:t>
                      </a:r>
                    </a:p>
                  </a:txBody>
                  <a:tcPr anchor="ctr"/>
                </a:tc>
                <a:tc>
                  <a:txBody>
                    <a:bodyPr/>
                    <a:lstStyle/>
                    <a:p>
                      <a:pPr algn="ctr"/>
                      <a:r>
                        <a:rPr lang="pl-PL" sz="1400" b="1" dirty="0"/>
                        <a:t>+MS</a:t>
                      </a:r>
                    </a:p>
                  </a:txBody>
                  <a:tcPr anchor="ctr"/>
                </a:tc>
                <a:tc>
                  <a:txBody>
                    <a:bodyPr/>
                    <a:lstStyle/>
                    <a:p>
                      <a:pPr algn="ctr"/>
                      <a:r>
                        <a:rPr lang="pl-PL" sz="1400" b="1" dirty="0"/>
                        <a:t>+MS</a:t>
                      </a:r>
                    </a:p>
                  </a:txBody>
                  <a:tcPr anchor="ctr"/>
                </a:tc>
                <a:tc>
                  <a:txBody>
                    <a:bodyPr/>
                    <a:lstStyle/>
                    <a:p>
                      <a:pPr algn="ctr"/>
                      <a:r>
                        <a:rPr lang="pl-PL" sz="1400" b="1" dirty="0"/>
                        <a:t>+MS</a:t>
                      </a:r>
                    </a:p>
                  </a:txBody>
                  <a:tcPr anchor="ctr"/>
                </a:tc>
                <a:tc>
                  <a:txBody>
                    <a:bodyPr/>
                    <a:lstStyle/>
                    <a:p>
                      <a:pPr algn="ctr"/>
                      <a:endParaRPr lang="pl-PL" sz="1400" b="1" dirty="0"/>
                    </a:p>
                  </a:txBody>
                  <a:tcPr anchor="ctr"/>
                </a:tc>
                <a:tc>
                  <a:txBody>
                    <a:bodyPr/>
                    <a:lstStyle/>
                    <a:p>
                      <a:pPr algn="ctr"/>
                      <a:r>
                        <a:rPr lang="pl-PL" sz="1100" b="1" dirty="0"/>
                        <a:t>?/?+AD</a:t>
                      </a:r>
                    </a:p>
                  </a:txBody>
                  <a:tcPr anchor="ctr"/>
                </a:tc>
                <a:tc>
                  <a:txBody>
                    <a:bodyPr/>
                    <a:lstStyle/>
                    <a:p>
                      <a:pPr algn="ctr"/>
                      <a:r>
                        <a:rPr lang="pl-PL" sz="1400" b="1" dirty="0"/>
                        <a:t>?</a:t>
                      </a:r>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dirty="0"/>
                    </a:p>
                  </a:txBody>
                  <a:tcPr anchor="ctr"/>
                </a:tc>
                <a:extLst>
                  <a:ext uri="{0D108BD9-81ED-4DB2-BD59-A6C34878D82A}">
                    <a16:rowId xmlns:a16="http://schemas.microsoft.com/office/drawing/2014/main" val="10002"/>
                  </a:ext>
                </a:extLst>
              </a:tr>
              <a:tr h="370840">
                <a:tc>
                  <a:txBody>
                    <a:bodyPr/>
                    <a:lstStyle/>
                    <a:p>
                      <a:pPr algn="l"/>
                      <a:r>
                        <a:rPr lang="pl-PL" sz="1800" b="1" dirty="0" err="1"/>
                        <a:t>Risp</a:t>
                      </a:r>
                      <a:endParaRPr lang="pl-PL" sz="1800" b="1" dirty="0"/>
                    </a:p>
                  </a:txBody>
                  <a:tcPr anchor="ctr"/>
                </a:tc>
                <a:tc>
                  <a:txBody>
                    <a:bodyPr/>
                    <a:lstStyle/>
                    <a:p>
                      <a:pPr algn="ctr"/>
                      <a:r>
                        <a:rPr lang="pl-PL" sz="1400" b="1" dirty="0"/>
                        <a:t>+/+MS</a:t>
                      </a:r>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r>
                        <a:rPr lang="pl-PL" sz="1400" b="1" dirty="0"/>
                        <a:t>+*</a:t>
                      </a:r>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a:p>
                  </a:txBody>
                  <a:tcPr anchor="ctr"/>
                </a:tc>
                <a:tc>
                  <a:txBody>
                    <a:bodyPr/>
                    <a:lstStyle/>
                    <a:p>
                      <a:pPr algn="ctr"/>
                      <a:r>
                        <a:rPr lang="pl-PL" sz="1400" b="1" dirty="0"/>
                        <a:t>+</a:t>
                      </a:r>
                    </a:p>
                  </a:txBody>
                  <a:tcPr anchor="ctr"/>
                </a:tc>
                <a:tc>
                  <a:txBody>
                    <a:bodyPr/>
                    <a:lstStyle/>
                    <a:p>
                      <a:pPr algn="ctr"/>
                      <a:r>
                        <a:rPr lang="pl-PL" sz="1400" b="1" dirty="0"/>
                        <a:t>3msc**</a:t>
                      </a:r>
                    </a:p>
                  </a:txBody>
                  <a:tcPr anchor="ctr"/>
                </a:tc>
                <a:extLst>
                  <a:ext uri="{0D108BD9-81ED-4DB2-BD59-A6C34878D82A}">
                    <a16:rowId xmlns:a16="http://schemas.microsoft.com/office/drawing/2014/main" val="10003"/>
                  </a:ext>
                </a:extLst>
              </a:tr>
              <a:tr h="370840">
                <a:tc>
                  <a:txBody>
                    <a:bodyPr/>
                    <a:lstStyle/>
                    <a:p>
                      <a:pPr algn="l"/>
                      <a:r>
                        <a:rPr lang="pl-PL" sz="1800" b="1" dirty="0" err="1"/>
                        <a:t>Arip</a:t>
                      </a:r>
                      <a:endParaRPr lang="pl-PL" sz="1800" b="1" dirty="0"/>
                    </a:p>
                  </a:txBody>
                  <a:tcPr anchor="ctr"/>
                </a:tc>
                <a:tc>
                  <a:txBody>
                    <a:bodyPr/>
                    <a:lstStyle/>
                    <a:p>
                      <a:pPr algn="ctr"/>
                      <a:r>
                        <a:rPr lang="pl-PL" sz="1400" b="1" dirty="0"/>
                        <a:t>+/+MS</a:t>
                      </a:r>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r>
                        <a:rPr lang="pl-PL" sz="1400" b="1" dirty="0"/>
                        <a:t>+</a:t>
                      </a:r>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r>
                        <a:rPr lang="pl-PL" sz="1400" b="1" dirty="0"/>
                        <a:t>+AD</a:t>
                      </a:r>
                    </a:p>
                  </a:txBody>
                  <a:tcPr anchor="ctr"/>
                </a:tc>
                <a:tc>
                  <a:txBody>
                    <a:bodyPr/>
                    <a:lstStyle/>
                    <a:p>
                      <a:pPr algn="ctr"/>
                      <a:endParaRPr lang="pl-PL" sz="1400" b="1" dirty="0"/>
                    </a:p>
                  </a:txBody>
                  <a:tcPr anchor="ctr"/>
                </a:tc>
                <a:tc>
                  <a:txBody>
                    <a:bodyPr/>
                    <a:lstStyle/>
                    <a:p>
                      <a:pPr algn="ctr"/>
                      <a:r>
                        <a:rPr lang="pl-PL" sz="1400" b="1" dirty="0" err="1"/>
                        <a:t>Sch</a:t>
                      </a:r>
                      <a:r>
                        <a:rPr lang="pl-PL" sz="1400" b="1" dirty="0"/>
                        <a:t>, BP</a:t>
                      </a:r>
                    </a:p>
                  </a:txBody>
                  <a:tcPr anchor="ctr"/>
                </a:tc>
                <a:tc>
                  <a:txBody>
                    <a:bodyPr/>
                    <a:lstStyle/>
                    <a:p>
                      <a:pPr algn="ctr"/>
                      <a:endParaRPr lang="pl-PL" sz="1400" b="1"/>
                    </a:p>
                  </a:txBody>
                  <a:tcPr anchor="ctr"/>
                </a:tc>
                <a:tc>
                  <a:txBody>
                    <a:bodyPr/>
                    <a:lstStyle/>
                    <a:p>
                      <a:pPr algn="ctr"/>
                      <a:endParaRPr lang="pl-PL" sz="1400" b="1" dirty="0"/>
                    </a:p>
                  </a:txBody>
                  <a:tcPr anchor="ctr"/>
                </a:tc>
                <a:extLst>
                  <a:ext uri="{0D108BD9-81ED-4DB2-BD59-A6C34878D82A}">
                    <a16:rowId xmlns:a16="http://schemas.microsoft.com/office/drawing/2014/main" val="10004"/>
                  </a:ext>
                </a:extLst>
              </a:tr>
              <a:tr h="370840">
                <a:tc>
                  <a:txBody>
                    <a:bodyPr/>
                    <a:lstStyle/>
                    <a:p>
                      <a:pPr algn="l"/>
                      <a:r>
                        <a:rPr lang="pl-PL" sz="1800" b="1" dirty="0" err="1"/>
                        <a:t>Zipr</a:t>
                      </a:r>
                      <a:endParaRPr lang="pl-PL" sz="1800" b="1" dirty="0"/>
                    </a:p>
                  </a:txBody>
                  <a:tcPr anchor="ctr"/>
                </a:tc>
                <a:tc>
                  <a:txBody>
                    <a:bodyPr/>
                    <a:lstStyle/>
                    <a:p>
                      <a:pPr algn="ctr"/>
                      <a:r>
                        <a:rPr lang="pl-PL" sz="1400" b="1" dirty="0"/>
                        <a:t>+</a:t>
                      </a:r>
                    </a:p>
                  </a:txBody>
                  <a:tcPr anchor="ctr"/>
                </a:tc>
                <a:tc>
                  <a:txBody>
                    <a:bodyPr/>
                    <a:lstStyle/>
                    <a:p>
                      <a:pPr algn="ctr"/>
                      <a:endParaRPr lang="pl-PL" sz="1400" b="1"/>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a:p>
                  </a:txBody>
                  <a:tcPr anchor="ctr"/>
                </a:tc>
                <a:tc>
                  <a:txBody>
                    <a:bodyPr/>
                    <a:lstStyle/>
                    <a:p>
                      <a:pPr algn="ctr"/>
                      <a:endParaRPr lang="pl-PL" sz="1400" b="1" dirty="0"/>
                    </a:p>
                  </a:txBody>
                  <a:tcPr anchor="ctr"/>
                </a:tc>
                <a:tc>
                  <a:txBody>
                    <a:bodyPr/>
                    <a:lstStyle/>
                    <a:p>
                      <a:pPr algn="ctr"/>
                      <a:r>
                        <a:rPr lang="pl-PL" sz="1400" b="1" dirty="0" err="1"/>
                        <a:t>Sch</a:t>
                      </a:r>
                      <a:endParaRPr lang="pl-PL" sz="1400" b="1" dirty="0"/>
                    </a:p>
                  </a:txBody>
                  <a:tcPr anchor="ctr"/>
                </a:tc>
                <a:tc>
                  <a:txBody>
                    <a:bodyPr/>
                    <a:lstStyle/>
                    <a:p>
                      <a:pPr algn="ctr"/>
                      <a:endParaRPr lang="pl-PL" sz="1400" b="1" dirty="0"/>
                    </a:p>
                  </a:txBody>
                  <a:tcPr anchor="ctr"/>
                </a:tc>
                <a:tc>
                  <a:txBody>
                    <a:bodyPr/>
                    <a:lstStyle/>
                    <a:p>
                      <a:pPr algn="ctr"/>
                      <a:endParaRPr lang="pl-PL" sz="1400" b="1" dirty="0"/>
                    </a:p>
                  </a:txBody>
                  <a:tcPr anchor="ctr"/>
                </a:tc>
                <a:extLst>
                  <a:ext uri="{0D108BD9-81ED-4DB2-BD59-A6C34878D82A}">
                    <a16:rowId xmlns:a16="http://schemas.microsoft.com/office/drawing/2014/main" val="10005"/>
                  </a:ext>
                </a:extLst>
              </a:tr>
              <a:tr h="370840">
                <a:tc>
                  <a:txBody>
                    <a:bodyPr/>
                    <a:lstStyle/>
                    <a:p>
                      <a:pPr algn="l"/>
                      <a:r>
                        <a:rPr lang="pl-PL" sz="1800" b="1" dirty="0" err="1"/>
                        <a:t>Asen</a:t>
                      </a:r>
                      <a:endParaRPr lang="pl-PL" sz="1800" b="1" dirty="0"/>
                    </a:p>
                  </a:txBody>
                  <a:tcPr anchor="ctr"/>
                </a:tc>
                <a:tc>
                  <a:txBody>
                    <a:bodyPr/>
                    <a:lstStyle/>
                    <a:p>
                      <a:pPr algn="ctr"/>
                      <a:r>
                        <a:rPr lang="pl-PL" sz="1400" b="1" dirty="0"/>
                        <a:t>+/+MS</a:t>
                      </a:r>
                    </a:p>
                  </a:txBody>
                  <a:tcPr anchor="ctr"/>
                </a:tc>
                <a:tc>
                  <a:txBody>
                    <a:bodyPr/>
                    <a:lstStyle/>
                    <a:p>
                      <a:pPr algn="ctr"/>
                      <a:endParaRPr lang="pl-PL" sz="1400" b="1"/>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dirty="0"/>
                    </a:p>
                  </a:txBody>
                  <a:tcPr anchor="ctr"/>
                </a:tc>
                <a:tc>
                  <a:txBody>
                    <a:bodyPr/>
                    <a:lstStyle/>
                    <a:p>
                      <a:pPr algn="ctr"/>
                      <a:endParaRPr lang="pl-PL" sz="1400" b="1" dirty="0"/>
                    </a:p>
                  </a:txBody>
                  <a:tcPr anchor="ctr"/>
                </a:tc>
                <a:extLst>
                  <a:ext uri="{0D108BD9-81ED-4DB2-BD59-A6C34878D82A}">
                    <a16:rowId xmlns:a16="http://schemas.microsoft.com/office/drawing/2014/main" val="10006"/>
                  </a:ext>
                </a:extLst>
              </a:tr>
            </a:tbl>
          </a:graphicData>
        </a:graphic>
      </p:graphicFrame>
      <p:sp>
        <p:nvSpPr>
          <p:cNvPr id="6" name="Prostokąt 5"/>
          <p:cNvSpPr/>
          <p:nvPr/>
        </p:nvSpPr>
        <p:spPr>
          <a:xfrm>
            <a:off x="8072462" y="6555160"/>
            <a:ext cx="1071538" cy="304122"/>
          </a:xfrm>
          <a:prstGeom prst="rect">
            <a:avLst/>
          </a:prstGeom>
        </p:spPr>
        <p:txBody>
          <a:bodyPr wrap="square">
            <a:spAutoFit/>
          </a:bodyPr>
          <a:lstStyle/>
          <a:p>
            <a:pPr algn="r">
              <a:lnSpc>
                <a:spcPct val="105000"/>
              </a:lnSpc>
            </a:pPr>
            <a:r>
              <a:rPr lang="pl-PL" sz="1400" dirty="0"/>
              <a:t>FDA 2010 </a:t>
            </a:r>
            <a:endParaRPr lang="sl-SI" sz="1400" dirty="0"/>
          </a:p>
        </p:txBody>
      </p:sp>
      <p:sp>
        <p:nvSpPr>
          <p:cNvPr id="7" name="Prostokąt 6"/>
          <p:cNvSpPr/>
          <p:nvPr/>
        </p:nvSpPr>
        <p:spPr>
          <a:xfrm>
            <a:off x="285720" y="5857892"/>
            <a:ext cx="8643998" cy="770980"/>
          </a:xfrm>
          <a:prstGeom prst="rect">
            <a:avLst/>
          </a:prstGeom>
        </p:spPr>
        <p:txBody>
          <a:bodyPr wrap="square">
            <a:spAutoFit/>
          </a:bodyPr>
          <a:lstStyle/>
          <a:p>
            <a:pPr>
              <a:lnSpc>
                <a:spcPct val="105000"/>
              </a:lnSpc>
            </a:pPr>
            <a:r>
              <a:rPr lang="pl-PL" sz="1400" dirty="0" err="1"/>
              <a:t>Olan</a:t>
            </a:r>
            <a:r>
              <a:rPr lang="pl-PL" sz="1400" dirty="0"/>
              <a:t> – olanzapina, </a:t>
            </a:r>
            <a:r>
              <a:rPr lang="pl-PL" sz="1400" dirty="0" err="1"/>
              <a:t>Kwet</a:t>
            </a:r>
            <a:r>
              <a:rPr lang="pl-PL" sz="1400" dirty="0"/>
              <a:t> – kwetiapina, </a:t>
            </a:r>
            <a:r>
              <a:rPr lang="pl-PL" sz="1400" dirty="0" err="1"/>
              <a:t>Risp</a:t>
            </a:r>
            <a:r>
              <a:rPr lang="pl-PL" sz="1400" dirty="0"/>
              <a:t> – risperidon, </a:t>
            </a:r>
            <a:r>
              <a:rPr lang="pl-PL" sz="1400" dirty="0" err="1"/>
              <a:t>Arip</a:t>
            </a:r>
            <a:r>
              <a:rPr lang="pl-PL" sz="1400" dirty="0"/>
              <a:t> – aripiprazol, </a:t>
            </a:r>
            <a:r>
              <a:rPr lang="pl-PL" sz="1400" dirty="0" err="1"/>
              <a:t>Zipr</a:t>
            </a:r>
            <a:r>
              <a:rPr lang="pl-PL" sz="1400" dirty="0"/>
              <a:t> – ziprasidon, </a:t>
            </a:r>
            <a:r>
              <a:rPr lang="pl-PL" sz="1400" dirty="0" err="1"/>
              <a:t>Asen</a:t>
            </a:r>
            <a:r>
              <a:rPr lang="pl-PL" sz="1400" dirty="0"/>
              <a:t> – </a:t>
            </a:r>
            <a:r>
              <a:rPr lang="pl-PL" sz="1400" dirty="0" err="1"/>
              <a:t>asenapina</a:t>
            </a:r>
            <a:r>
              <a:rPr lang="pl-PL" sz="1400" dirty="0"/>
              <a:t>; LĘK-lęk uogólniony, IM-</a:t>
            </a:r>
            <a:r>
              <a:rPr lang="pl-PL" sz="1400" dirty="0" err="1"/>
              <a:t>intramuscular</a:t>
            </a:r>
            <a:r>
              <a:rPr lang="pl-PL" sz="1400" dirty="0"/>
              <a:t>, BPSD-</a:t>
            </a:r>
            <a:r>
              <a:rPr lang="pl-PL" sz="1400" dirty="0" err="1"/>
              <a:t>behavioural</a:t>
            </a:r>
            <a:r>
              <a:rPr lang="pl-PL" sz="1400" dirty="0"/>
              <a:t> and </a:t>
            </a:r>
            <a:r>
              <a:rPr lang="pl-PL" sz="1400" dirty="0" err="1"/>
              <a:t>psychological</a:t>
            </a:r>
            <a:r>
              <a:rPr lang="pl-PL" sz="1400" dirty="0"/>
              <a:t> </a:t>
            </a:r>
            <a:r>
              <a:rPr lang="pl-PL" sz="1400" dirty="0" err="1"/>
              <a:t>symptoms</a:t>
            </a:r>
            <a:r>
              <a:rPr lang="pl-PL" sz="1400" dirty="0"/>
              <a:t> of </a:t>
            </a:r>
            <a:r>
              <a:rPr lang="pl-PL" sz="1400" dirty="0" err="1"/>
              <a:t>dementia</a:t>
            </a:r>
            <a:r>
              <a:rPr lang="pl-PL" sz="1400" dirty="0"/>
              <a:t>, AD-antydepresant, MS-stabilizator nastroju, ?-w trakcie oceny FDA; *tylko Consta, **3 miesiące w Kanadzie</a:t>
            </a:r>
            <a:endParaRPr lang="sl-SI" sz="1400" dirty="0"/>
          </a:p>
        </p:txBody>
      </p:sp>
      <p:sp>
        <p:nvSpPr>
          <p:cNvPr id="9" name="Prostokąt 8"/>
          <p:cNvSpPr/>
          <p:nvPr/>
        </p:nvSpPr>
        <p:spPr bwMode="auto">
          <a:xfrm>
            <a:off x="928662" y="2143116"/>
            <a:ext cx="4714908" cy="3590140"/>
          </a:xfrm>
          <a:prstGeom prst="rect">
            <a:avLst/>
          </a:prstGeom>
          <a:noFill/>
          <a:ln w="25400" cap="flat" cmpd="sng" algn="ctr">
            <a:solidFill>
              <a:srgbClr val="008A2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pl-PL" b="1">
              <a:solidFill>
                <a:prstClr val="white"/>
              </a:solidFill>
              <a:latin typeface="Arial" charset="0"/>
            </a:endParaRPr>
          </a:p>
        </p:txBody>
      </p:sp>
      <p:sp>
        <p:nvSpPr>
          <p:cNvPr id="3" name="Elipsa 2"/>
          <p:cNvSpPr/>
          <p:nvPr/>
        </p:nvSpPr>
        <p:spPr>
          <a:xfrm>
            <a:off x="2411760" y="1628800"/>
            <a:ext cx="730340" cy="2664296"/>
          </a:xfrm>
          <a:prstGeom prst="ellipse">
            <a:avLst/>
          </a:prstGeom>
          <a:noFill/>
          <a:ln w="381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5017637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4"/>
          <p:cNvGraphicFramePr>
            <a:graphicFrameLocks noChangeAspect="1"/>
          </p:cNvGraphicFramePr>
          <p:nvPr>
            <p:extLst>
              <p:ext uri="{D42A27DB-BD31-4B8C-83A1-F6EECF244321}">
                <p14:modId xmlns:p14="http://schemas.microsoft.com/office/powerpoint/2010/main" val="3073123981"/>
              </p:ext>
            </p:extLst>
          </p:nvPr>
        </p:nvGraphicFramePr>
        <p:xfrm>
          <a:off x="148322" y="1893788"/>
          <a:ext cx="5118825" cy="42487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40025707"/>
              </p:ext>
            </p:extLst>
          </p:nvPr>
        </p:nvGraphicFramePr>
        <p:xfrm>
          <a:off x="4047657" y="1861497"/>
          <a:ext cx="5132856" cy="428099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8"/>
          <p:cNvSpPr txBox="1">
            <a:spLocks noChangeArrowheads="1"/>
          </p:cNvSpPr>
          <p:nvPr/>
        </p:nvSpPr>
        <p:spPr bwMode="auto">
          <a:xfrm>
            <a:off x="22613" y="404664"/>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l-PL" sz="4400"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Perspektywa całego życia: </a:t>
            </a:r>
          </a:p>
          <a:p>
            <a:pPr algn="ctr"/>
            <a:r>
              <a:rPr lang="pl-PL" sz="2400" i="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w typie I </a:t>
            </a:r>
            <a:r>
              <a:rPr lang="pl-PL" sz="2400" i="1" dirty="0" err="1">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i</a:t>
            </a:r>
            <a:r>
              <a:rPr lang="pl-PL" sz="2400" i="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 II dominującym stanem są zaburzenia depresyjne</a:t>
            </a:r>
          </a:p>
        </p:txBody>
      </p:sp>
      <p:sp>
        <p:nvSpPr>
          <p:cNvPr id="18" name="Text Box 9"/>
          <p:cNvSpPr txBox="1">
            <a:spLocks noChangeArrowheads="1"/>
          </p:cNvSpPr>
          <p:nvPr/>
        </p:nvSpPr>
        <p:spPr bwMode="auto">
          <a:xfrm>
            <a:off x="194816" y="4535787"/>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b="1" dirty="0">
                <a:solidFill>
                  <a:prstClr val="black"/>
                </a:solidFill>
              </a:rPr>
              <a:t>brak objawów</a:t>
            </a:r>
          </a:p>
        </p:txBody>
      </p:sp>
      <p:sp>
        <p:nvSpPr>
          <p:cNvPr id="19" name="Text Box 10"/>
          <p:cNvSpPr txBox="1">
            <a:spLocks noChangeArrowheads="1"/>
          </p:cNvSpPr>
          <p:nvPr/>
        </p:nvSpPr>
        <p:spPr bwMode="auto">
          <a:xfrm>
            <a:off x="3461112" y="3139862"/>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b="1" dirty="0">
                <a:solidFill>
                  <a:prstClr val="black"/>
                </a:solidFill>
              </a:rPr>
              <a:t>depresja</a:t>
            </a:r>
          </a:p>
        </p:txBody>
      </p:sp>
      <p:sp>
        <p:nvSpPr>
          <p:cNvPr id="20" name="Text Box 11"/>
          <p:cNvSpPr txBox="1">
            <a:spLocks noChangeArrowheads="1"/>
          </p:cNvSpPr>
          <p:nvPr/>
        </p:nvSpPr>
        <p:spPr bwMode="auto">
          <a:xfrm>
            <a:off x="3291160" y="4519115"/>
            <a:ext cx="1081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b="1" dirty="0">
                <a:solidFill>
                  <a:prstClr val="black"/>
                </a:solidFill>
              </a:rPr>
              <a:t>mania</a:t>
            </a:r>
          </a:p>
        </p:txBody>
      </p:sp>
      <p:sp>
        <p:nvSpPr>
          <p:cNvPr id="21" name="Text Box 12"/>
          <p:cNvSpPr txBox="1">
            <a:spLocks noChangeArrowheads="1"/>
          </p:cNvSpPr>
          <p:nvPr/>
        </p:nvSpPr>
        <p:spPr bwMode="auto">
          <a:xfrm>
            <a:off x="2859112" y="484581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l-PL" b="1" dirty="0">
                <a:solidFill>
                  <a:prstClr val="black"/>
                </a:solidFill>
              </a:rPr>
              <a:t>mieszane</a:t>
            </a:r>
          </a:p>
        </p:txBody>
      </p:sp>
      <p:sp>
        <p:nvSpPr>
          <p:cNvPr id="22" name="Text Box 13"/>
          <p:cNvSpPr txBox="1">
            <a:spLocks noChangeArrowheads="1"/>
          </p:cNvSpPr>
          <p:nvPr/>
        </p:nvSpPr>
        <p:spPr bwMode="auto">
          <a:xfrm>
            <a:off x="4515296" y="4519114"/>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b="1" dirty="0">
                <a:solidFill>
                  <a:prstClr val="black"/>
                </a:solidFill>
              </a:rPr>
              <a:t>brak objawów</a:t>
            </a:r>
          </a:p>
        </p:txBody>
      </p:sp>
      <p:sp>
        <p:nvSpPr>
          <p:cNvPr id="23" name="Text Box 14"/>
          <p:cNvSpPr txBox="1">
            <a:spLocks noChangeArrowheads="1"/>
          </p:cNvSpPr>
          <p:nvPr/>
        </p:nvSpPr>
        <p:spPr bwMode="auto">
          <a:xfrm>
            <a:off x="7899672" y="3129350"/>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b="1" dirty="0">
                <a:solidFill>
                  <a:prstClr val="black"/>
                </a:solidFill>
              </a:rPr>
              <a:t>depresja</a:t>
            </a:r>
          </a:p>
        </p:txBody>
      </p:sp>
      <p:sp>
        <p:nvSpPr>
          <p:cNvPr id="24" name="Text Box 21"/>
          <p:cNvSpPr txBox="1">
            <a:spLocks noChangeArrowheads="1"/>
          </p:cNvSpPr>
          <p:nvPr/>
        </p:nvSpPr>
        <p:spPr bwMode="auto">
          <a:xfrm>
            <a:off x="122808" y="6142496"/>
            <a:ext cx="87849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l-PL" sz="1200" dirty="0">
                <a:solidFill>
                  <a:prstClr val="black"/>
                </a:solidFill>
              </a:rPr>
              <a:t>Najdłuższe, dostępne badania, trwające 12,8-13,4 lat, wskazują, że podstawową potrzebą pacjentów z zaburzeniami dwubiegunowymi jest leczenie stanów depresyjnych. Jest to szczególnie widoczne w przypadku typu II zaburzeń (hipomania + stany depresyjne), w którym przez ponad połowę życia pacjentów występuje obniżony nastrój.  [</a:t>
            </a:r>
            <a:r>
              <a:rPr lang="pl-PL" sz="1200" dirty="0" err="1">
                <a:solidFill>
                  <a:prstClr val="black"/>
                </a:solidFill>
              </a:rPr>
              <a:t>Judd</a:t>
            </a:r>
            <a:r>
              <a:rPr lang="pl-PL" sz="1200" dirty="0">
                <a:solidFill>
                  <a:prstClr val="black"/>
                </a:solidFill>
              </a:rPr>
              <a:t> i in. 2002, 2003]</a:t>
            </a:r>
          </a:p>
        </p:txBody>
      </p:sp>
      <p:sp>
        <p:nvSpPr>
          <p:cNvPr id="2" name="Prostokąt 1"/>
          <p:cNvSpPr/>
          <p:nvPr/>
        </p:nvSpPr>
        <p:spPr>
          <a:xfrm>
            <a:off x="1634976" y="1844824"/>
            <a:ext cx="159691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Typ I</a:t>
            </a:r>
          </a:p>
        </p:txBody>
      </p:sp>
      <p:sp>
        <p:nvSpPr>
          <p:cNvPr id="26" name="Prostokąt 25"/>
          <p:cNvSpPr/>
          <p:nvPr/>
        </p:nvSpPr>
        <p:spPr>
          <a:xfrm>
            <a:off x="6046406" y="1844824"/>
            <a:ext cx="178125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Typ II</a:t>
            </a:r>
          </a:p>
        </p:txBody>
      </p:sp>
    </p:spTree>
    <p:extLst>
      <p:ext uri="{BB962C8B-B14F-4D97-AF65-F5344CB8AC3E}">
        <p14:creationId xmlns:p14="http://schemas.microsoft.com/office/powerpoint/2010/main" val="23311979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2000" fill="hold"/>
                                        <p:tgtEl>
                                          <p:spTgt spid="25"/>
                                        </p:tgtEl>
                                        <p:attrNameLst>
                                          <p:attrName>ppt_w</p:attrName>
                                        </p:attrNameLst>
                                      </p:cBhvr>
                                      <p:tavLst>
                                        <p:tav tm="0">
                                          <p:val>
                                            <p:fltVal val="0"/>
                                          </p:val>
                                        </p:tav>
                                        <p:tav tm="100000">
                                          <p:val>
                                            <p:strVal val="#ppt_w"/>
                                          </p:val>
                                        </p:tav>
                                      </p:tavLst>
                                    </p:anim>
                                    <p:anim calcmode="lin" valueType="num">
                                      <p:cBhvr>
                                        <p:cTn id="8" dur="2000" fill="hold"/>
                                        <p:tgtEl>
                                          <p:spTgt spid="25"/>
                                        </p:tgtEl>
                                        <p:attrNameLst>
                                          <p:attrName>ppt_h</p:attrName>
                                        </p:attrNameLst>
                                      </p:cBhvr>
                                      <p:tavLst>
                                        <p:tav tm="0">
                                          <p:val>
                                            <p:fltVal val="0"/>
                                          </p:val>
                                        </p:tav>
                                        <p:tav tm="100000">
                                          <p:val>
                                            <p:strVal val="#ppt_h"/>
                                          </p:val>
                                        </p:tav>
                                      </p:tavLst>
                                    </p:anim>
                                    <p:animEffect transition="in" filter="fade">
                                      <p:cBhvr>
                                        <p:cTn id="9" dur="2000"/>
                                        <p:tgtEl>
                                          <p:spTgt spid="2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0" fill="hold"/>
                                        <p:tgtEl>
                                          <p:spTgt spid="11"/>
                                        </p:tgtEl>
                                        <p:attrNameLst>
                                          <p:attrName>ppt_w</p:attrName>
                                        </p:attrNameLst>
                                      </p:cBhvr>
                                      <p:tavLst>
                                        <p:tav tm="0">
                                          <p:val>
                                            <p:fltVal val="0"/>
                                          </p:val>
                                        </p:tav>
                                        <p:tav tm="100000">
                                          <p:val>
                                            <p:strVal val="#ppt_w"/>
                                          </p:val>
                                        </p:tav>
                                      </p:tavLst>
                                    </p:anim>
                                    <p:anim calcmode="lin" valueType="num">
                                      <p:cBhvr>
                                        <p:cTn id="13" dur="2000" fill="hold"/>
                                        <p:tgtEl>
                                          <p:spTgt spid="11"/>
                                        </p:tgtEl>
                                        <p:attrNameLst>
                                          <p:attrName>ppt_h</p:attrName>
                                        </p:attrNameLst>
                                      </p:cBhvr>
                                      <p:tavLst>
                                        <p:tav tm="0">
                                          <p:val>
                                            <p:fltVal val="0"/>
                                          </p:val>
                                        </p:tav>
                                        <p:tav tm="100000">
                                          <p:val>
                                            <p:strVal val="#ppt_h"/>
                                          </p:val>
                                        </p:tav>
                                      </p:tavLst>
                                    </p:anim>
                                    <p:animEffect transition="in" filter="fade">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1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Wykres 3"/>
          <p:cNvGraphicFramePr/>
          <p:nvPr>
            <p:extLst>
              <p:ext uri="{D42A27DB-BD31-4B8C-83A1-F6EECF244321}">
                <p14:modId xmlns:p14="http://schemas.microsoft.com/office/powerpoint/2010/main" val="522867906"/>
              </p:ext>
            </p:extLst>
          </p:nvPr>
        </p:nvGraphicFramePr>
        <p:xfrm>
          <a:off x="575048" y="0"/>
          <a:ext cx="8568952"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pole tekstowe 5"/>
          <p:cNvSpPr txBox="1"/>
          <p:nvPr/>
        </p:nvSpPr>
        <p:spPr>
          <a:xfrm>
            <a:off x="5508104" y="188640"/>
            <a:ext cx="3312368" cy="4524315"/>
          </a:xfrm>
          <a:prstGeom prst="rect">
            <a:avLst/>
          </a:prstGeom>
          <a:noFill/>
        </p:spPr>
        <p:txBody>
          <a:bodyPr wrap="square" rtlCol="0">
            <a:spAutoFit/>
          </a:bodyPr>
          <a:lstStyle/>
          <a:p>
            <a:pPr algn="ctr"/>
            <a:r>
              <a:rPr lang="pl-PL" sz="7200" dirty="0"/>
              <a:t>Agresja </a:t>
            </a:r>
            <a:r>
              <a:rPr lang="pl-PL" sz="3200" dirty="0"/>
              <a:t>związana z podawaniem leków psychoaktywnych</a:t>
            </a:r>
          </a:p>
          <a:p>
            <a:pPr algn="ctr"/>
            <a:endParaRPr lang="pl-PL" sz="2000" dirty="0"/>
          </a:p>
          <a:p>
            <a:pPr algn="ctr"/>
            <a:r>
              <a:rPr lang="pl-PL" sz="1600" dirty="0"/>
              <a:t>PRR (</a:t>
            </a:r>
            <a:r>
              <a:rPr lang="pl-PL" sz="1600" dirty="0" err="1"/>
              <a:t>Proportional</a:t>
            </a:r>
            <a:r>
              <a:rPr lang="pl-PL" sz="1600" dirty="0"/>
              <a:t> Reporting Ratio)</a:t>
            </a:r>
          </a:p>
          <a:p>
            <a:pPr algn="ctr"/>
            <a:endParaRPr lang="pl-PL" sz="1200" dirty="0"/>
          </a:p>
          <a:p>
            <a:pPr algn="ctr"/>
            <a:r>
              <a:rPr lang="pl-PL" sz="1200" dirty="0"/>
              <a:t>Moore TJ  </a:t>
            </a:r>
            <a:r>
              <a:rPr lang="pl-PL" sz="1200" dirty="0" err="1"/>
              <a:t>PLoS</a:t>
            </a:r>
            <a:r>
              <a:rPr lang="pl-PL" sz="1200" dirty="0"/>
              <a:t> ONE Grudz.2010</a:t>
            </a:r>
          </a:p>
          <a:p>
            <a:pPr algn="ctr"/>
            <a:r>
              <a:rPr lang="pl-PL" sz="1200" dirty="0"/>
              <a:t>(FDA: 2004-2009)</a:t>
            </a:r>
          </a:p>
          <a:p>
            <a:pPr algn="ctr"/>
            <a:endParaRPr lang="pl-PL" sz="1600" dirty="0"/>
          </a:p>
        </p:txBody>
      </p:sp>
      <p:sp>
        <p:nvSpPr>
          <p:cNvPr id="2" name="AutoShape 2" descr="[bigpharma-v-freespeech.jpg]"/>
          <p:cNvSpPr>
            <a:spLocks noChangeAspect="1" noChangeArrowheads="1"/>
          </p:cNvSpPr>
          <p:nvPr/>
        </p:nvSpPr>
        <p:spPr bwMode="auto">
          <a:xfrm>
            <a:off x="155575" y="-1371600"/>
            <a:ext cx="2476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333061163"/>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normAutofit fontScale="90000"/>
          </a:bodyPr>
          <a:lstStyle/>
          <a:p>
            <a:pPr eaLnBrk="1" hangingPunct="1">
              <a:defRPr/>
            </a:pPr>
            <a:r>
              <a:rPr lang="pl-PL" dirty="0"/>
              <a:t>CHAD </a:t>
            </a:r>
            <a:r>
              <a:rPr lang="en-US" dirty="0"/>
              <a:t>: </a:t>
            </a:r>
            <a:r>
              <a:rPr lang="pl-PL" dirty="0"/>
              <a:t>wpływ terapii na śmiertelność </a:t>
            </a:r>
            <a:r>
              <a:rPr lang="en-US" dirty="0"/>
              <a:t>p&lt;.001</a:t>
            </a: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427778931"/>
              </p:ext>
            </p:extLst>
          </p:nvPr>
        </p:nvGraphicFramePr>
        <p:xfrm>
          <a:off x="352425" y="1730375"/>
          <a:ext cx="8439150" cy="4313238"/>
        </p:xfrm>
        <a:graphic>
          <a:graphicData uri="http://schemas.openxmlformats.org/drawingml/2006/chart">
            <c:chart xmlns:c="http://schemas.openxmlformats.org/drawingml/2006/chart" xmlns:r="http://schemas.openxmlformats.org/officeDocument/2006/relationships" r:id="rId2"/>
          </a:graphicData>
        </a:graphic>
      </p:graphicFrame>
      <p:sp>
        <p:nvSpPr>
          <p:cNvPr id="4" name="Symbol zastępczy daty 3"/>
          <p:cNvSpPr>
            <a:spLocks noGrp="1"/>
          </p:cNvSpPr>
          <p:nvPr>
            <p:ph type="dt" sz="half" idx="10"/>
          </p:nvPr>
        </p:nvSpPr>
        <p:spPr/>
        <p:txBody>
          <a:bodyPr/>
          <a:lstStyle/>
          <a:p>
            <a:pPr>
              <a:defRPr/>
            </a:pPr>
            <a:endParaRPr lang="en-US">
              <a:solidFill>
                <a:srgbClr val="FFF9E5">
                  <a:shade val="50000"/>
                </a:srgbClr>
              </a:solidFill>
            </a:endParaRPr>
          </a:p>
        </p:txBody>
      </p:sp>
      <p:sp>
        <p:nvSpPr>
          <p:cNvPr id="5" name="Symbol zastępczy stopki 4"/>
          <p:cNvSpPr>
            <a:spLocks noGrp="1"/>
          </p:cNvSpPr>
          <p:nvPr>
            <p:ph type="ftr" sz="quarter" idx="11"/>
          </p:nvPr>
        </p:nvSpPr>
        <p:spPr/>
        <p:txBody>
          <a:bodyPr/>
          <a:lstStyle/>
          <a:p>
            <a:pPr>
              <a:defRPr/>
            </a:pPr>
            <a:r>
              <a:rPr lang="en-US">
                <a:solidFill>
                  <a:srgbClr val="FFF9E5">
                    <a:shade val="50000"/>
                  </a:srgbClr>
                </a:solidFill>
              </a:rPr>
              <a:t>Chan 2009</a:t>
            </a:r>
          </a:p>
        </p:txBody>
      </p:sp>
    </p:spTree>
    <p:extLst>
      <p:ext uri="{BB962C8B-B14F-4D97-AF65-F5344CB8AC3E}">
        <p14:creationId xmlns:p14="http://schemas.microsoft.com/office/powerpoint/2010/main" val="3787052662"/>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77813"/>
            <a:ext cx="8218487" cy="850900"/>
          </a:xfrm>
        </p:spPr>
        <p:txBody>
          <a:bodyPr>
            <a:normAutofit fontScale="90000"/>
          </a:bodyPr>
          <a:lstStyle/>
          <a:p>
            <a:r>
              <a:rPr lang="pl-PL" sz="3200" dirty="0">
                <a:solidFill>
                  <a:schemeClr val="tx1"/>
                </a:solidFill>
              </a:rPr>
              <a:t>Problemy dotyczące farmakoterapii depresji dwubiegunowej </a:t>
            </a:r>
          </a:p>
        </p:txBody>
      </p:sp>
      <p:sp>
        <p:nvSpPr>
          <p:cNvPr id="10243" name="Rectangle 3"/>
          <p:cNvSpPr>
            <a:spLocks noGrp="1" noChangeArrowheads="1"/>
          </p:cNvSpPr>
          <p:nvPr>
            <p:ph idx="1"/>
          </p:nvPr>
        </p:nvSpPr>
        <p:spPr>
          <a:xfrm>
            <a:off x="457200" y="1700808"/>
            <a:ext cx="8229600" cy="5157192"/>
          </a:xfrm>
        </p:spPr>
        <p:txBody>
          <a:bodyPr/>
          <a:lstStyle/>
          <a:p>
            <a:pPr>
              <a:lnSpc>
                <a:spcPct val="90000"/>
              </a:lnSpc>
            </a:pPr>
            <a:r>
              <a:rPr lang="pl-PL" sz="2800" dirty="0"/>
              <a:t>Konieczność unikania LPD w </a:t>
            </a:r>
            <a:r>
              <a:rPr lang="pl-PL" sz="2800" dirty="0" err="1"/>
              <a:t>monoterapii</a:t>
            </a:r>
            <a:r>
              <a:rPr lang="pl-PL" sz="2800" dirty="0"/>
              <a:t> i/lub wysokich dawkach, ryzyko:</a:t>
            </a:r>
          </a:p>
          <a:p>
            <a:pPr lvl="1">
              <a:lnSpc>
                <a:spcPct val="90000"/>
              </a:lnSpc>
            </a:pPr>
            <a:r>
              <a:rPr lang="pl-PL" dirty="0"/>
              <a:t>Zmiany fazy (CHAD I &gt; CHAD II)</a:t>
            </a:r>
          </a:p>
          <a:p>
            <a:pPr lvl="1">
              <a:lnSpc>
                <a:spcPct val="90000"/>
              </a:lnSpc>
            </a:pPr>
            <a:r>
              <a:rPr lang="pl-PL" dirty="0"/>
              <a:t>Przyspieszenia cykliczności</a:t>
            </a:r>
          </a:p>
          <a:p>
            <a:pPr lvl="1">
              <a:lnSpc>
                <a:spcPct val="90000"/>
              </a:lnSpc>
            </a:pPr>
            <a:r>
              <a:rPr lang="pl-PL" i="1" dirty="0" err="1"/>
              <a:t>Rapid</a:t>
            </a:r>
            <a:r>
              <a:rPr lang="pl-PL" i="1" dirty="0"/>
              <a:t> </a:t>
            </a:r>
            <a:r>
              <a:rPr lang="pl-PL" i="1" dirty="0" err="1"/>
              <a:t>cycling</a:t>
            </a:r>
            <a:r>
              <a:rPr lang="pl-PL" i="1" dirty="0"/>
              <a:t>, </a:t>
            </a:r>
            <a:r>
              <a:rPr lang="pl-PL" dirty="0"/>
              <a:t>epizodów mieszanych</a:t>
            </a:r>
          </a:p>
          <a:p>
            <a:pPr>
              <a:lnSpc>
                <a:spcPct val="90000"/>
              </a:lnSpc>
            </a:pPr>
            <a:r>
              <a:rPr lang="pl-PL" sz="2800" dirty="0"/>
              <a:t>Mniejsza skuteczność LPD długo i krótkoterminowa niż w CHAJ</a:t>
            </a:r>
          </a:p>
          <a:p>
            <a:pPr>
              <a:lnSpc>
                <a:spcPct val="90000"/>
              </a:lnSpc>
            </a:pPr>
            <a:r>
              <a:rPr lang="pl-PL" sz="2800" dirty="0"/>
              <a:t>Najnowsze standardy postępowania:</a:t>
            </a:r>
          </a:p>
          <a:p>
            <a:pPr lvl="1">
              <a:lnSpc>
                <a:spcPct val="90000"/>
              </a:lnSpc>
            </a:pPr>
            <a:r>
              <a:rPr lang="pl-PL" dirty="0"/>
              <a:t>W łagodnych epizodach – leczenie pierwszego rzutu to nie LPD </a:t>
            </a:r>
          </a:p>
        </p:txBody>
      </p:sp>
      <p:sp>
        <p:nvSpPr>
          <p:cNvPr id="10244" name="Rectangle 4"/>
          <p:cNvSpPr>
            <a:spLocks noChangeArrowheads="1"/>
          </p:cNvSpPr>
          <p:nvPr/>
        </p:nvSpPr>
        <p:spPr bwMode="auto">
          <a:xfrm>
            <a:off x="323850" y="5991225"/>
            <a:ext cx="8424863" cy="533400"/>
          </a:xfrm>
          <a:prstGeom prst="rect">
            <a:avLst/>
          </a:prstGeom>
          <a:noFill/>
          <a:ln w="9525">
            <a:noFill/>
            <a:miter lim="800000"/>
            <a:headEnd/>
            <a:tailEnd/>
          </a:ln>
          <a:effectLst/>
        </p:spPr>
        <p:txBody>
          <a:bodyPr>
            <a:spAutoFit/>
          </a:bodyPr>
          <a:lstStyle/>
          <a:p>
            <a:pPr lvl="1">
              <a:lnSpc>
                <a:spcPct val="90000"/>
              </a:lnSpc>
              <a:spcBef>
                <a:spcPct val="20000"/>
              </a:spcBef>
            </a:pPr>
            <a:r>
              <a:rPr lang="pl-PL" sz="1600" i="1">
                <a:solidFill>
                  <a:prstClr val="white"/>
                </a:solidFill>
                <a:effectLst>
                  <a:outerShdw blurRad="38100" dist="38100" dir="2700000" algn="tl">
                    <a:srgbClr val="000000"/>
                  </a:outerShdw>
                </a:effectLst>
                <a:cs typeface="Arial" charset="0"/>
              </a:rPr>
              <a:t>(Altshuler i wsp.  2006, 2001, Ghaemi i wsp. 2004, 2001, Amsterdam i wsp. 1998,, Nemeroff i wsp.2001)</a:t>
            </a:r>
          </a:p>
        </p:txBody>
      </p:sp>
    </p:spTree>
    <p:extLst>
      <p:ext uri="{BB962C8B-B14F-4D97-AF65-F5344CB8AC3E}">
        <p14:creationId xmlns:p14="http://schemas.microsoft.com/office/powerpoint/2010/main" val="3743382609"/>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Wpływ LPD na przebieg CHAD </a:t>
            </a:r>
          </a:p>
        </p:txBody>
      </p:sp>
      <p:sp>
        <p:nvSpPr>
          <p:cNvPr id="45058" name="Rectangle 2"/>
          <p:cNvSpPr>
            <a:spLocks noGrp="1" noChangeArrowheads="1"/>
          </p:cNvSpPr>
          <p:nvPr>
            <p:ph idx="1"/>
          </p:nvPr>
        </p:nvSpPr>
        <p:spPr/>
        <p:txBody>
          <a:bodyPr>
            <a:normAutofit/>
          </a:bodyPr>
          <a:lstStyle/>
          <a:p>
            <a:pPr marL="609600" indent="-609600" algn="l" eaLnBrk="1" hangingPunct="1"/>
            <a:r>
              <a:rPr lang="en-US" dirty="0"/>
              <a:t>1. </a:t>
            </a:r>
            <a:r>
              <a:rPr lang="pl-PL" dirty="0"/>
              <a:t>Zmiana fazy </a:t>
            </a:r>
            <a:endParaRPr lang="en-US" dirty="0"/>
          </a:p>
          <a:p>
            <a:pPr marL="609600" indent="-609600" algn="l" eaLnBrk="1" hangingPunct="1"/>
            <a:r>
              <a:rPr lang="en-US" dirty="0"/>
              <a:t>2. </a:t>
            </a:r>
            <a:r>
              <a:rPr lang="pl-PL" dirty="0"/>
              <a:t>Destabilizacja nastroju </a:t>
            </a:r>
            <a:endParaRPr lang="en-US" dirty="0"/>
          </a:p>
          <a:p>
            <a:pPr marL="609600" indent="-609600" algn="l" eaLnBrk="1" hangingPunct="1"/>
            <a:r>
              <a:rPr lang="en-US" dirty="0"/>
              <a:t>	a) </a:t>
            </a:r>
            <a:r>
              <a:rPr lang="pl-PL" dirty="0" err="1"/>
              <a:t>rapid</a:t>
            </a:r>
            <a:r>
              <a:rPr lang="pl-PL" dirty="0"/>
              <a:t> </a:t>
            </a:r>
            <a:r>
              <a:rPr lang="pl-PL" dirty="0" err="1"/>
              <a:t>cycling</a:t>
            </a:r>
            <a:r>
              <a:rPr lang="pl-PL" dirty="0"/>
              <a:t>, stany mieszane </a:t>
            </a:r>
          </a:p>
          <a:p>
            <a:pPr marL="609600" indent="-609600" algn="l" eaLnBrk="1" hangingPunct="1"/>
            <a:r>
              <a:rPr lang="en-US" dirty="0"/>
              <a:t>b) </a:t>
            </a:r>
            <a:r>
              <a:rPr lang="pl-PL" dirty="0" err="1"/>
              <a:t>kindling</a:t>
            </a:r>
            <a:r>
              <a:rPr lang="pl-PL" dirty="0"/>
              <a:t> </a:t>
            </a:r>
            <a:r>
              <a:rPr lang="en-US" dirty="0"/>
              <a:t>	</a:t>
            </a:r>
            <a:br>
              <a:rPr lang="en-US" dirty="0"/>
            </a:br>
            <a:endParaRPr lang="en-US" dirty="0"/>
          </a:p>
        </p:txBody>
      </p:sp>
      <p:sp>
        <p:nvSpPr>
          <p:cNvPr id="45059" name="Rectangle 3"/>
          <p:cNvSpPr>
            <a:spLocks noChangeArrowheads="1"/>
          </p:cNvSpPr>
          <p:nvPr/>
        </p:nvSpPr>
        <p:spPr bwMode="auto">
          <a:xfrm>
            <a:off x="575734" y="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50000"/>
              </a:spcBef>
              <a:buClr>
                <a:srgbClr val="FFFF00"/>
              </a:buClr>
            </a:pPr>
            <a:endParaRPr lang="en-US" sz="4000" dirty="0">
              <a:solidFill>
                <a:srgbClr val="FFFF00"/>
              </a:solidFill>
              <a:latin typeface="Arial" charset="0"/>
            </a:endParaRPr>
          </a:p>
        </p:txBody>
      </p:sp>
      <p:sp>
        <p:nvSpPr>
          <p:cNvPr id="45060" name="Rectangle 4"/>
          <p:cNvSpPr>
            <a:spLocks noChangeArrowheads="1"/>
          </p:cNvSpPr>
          <p:nvPr/>
        </p:nvSpPr>
        <p:spPr bwMode="auto">
          <a:xfrm rot="-1250658">
            <a:off x="2698875" y="4073678"/>
            <a:ext cx="4741333" cy="16764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50000"/>
              </a:spcBef>
              <a:buClr>
                <a:srgbClr val="FFFF00"/>
              </a:buClr>
            </a:pPr>
            <a:r>
              <a:rPr lang="pl-PL" b="1" dirty="0">
                <a:solidFill>
                  <a:srgbClr val="FFFF00"/>
                </a:solidFill>
                <a:latin typeface="Arial" charset="0"/>
              </a:rPr>
              <a:t>Kontrowersja # 0 : czy leki przeciwdepresyjne działają w depresji dwubiegunowej </a:t>
            </a:r>
            <a:endParaRPr lang="en-US" dirty="0">
              <a:solidFill>
                <a:srgbClr val="FFFF00"/>
              </a:solidFill>
              <a:latin typeface="Arial" charset="0"/>
            </a:endParaRPr>
          </a:p>
        </p:txBody>
      </p:sp>
    </p:spTree>
    <p:extLst>
      <p:ext uri="{BB962C8B-B14F-4D97-AF65-F5344CB8AC3E}">
        <p14:creationId xmlns:p14="http://schemas.microsoft.com/office/powerpoint/2010/main" val="157468864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827584" y="404664"/>
            <a:ext cx="2520280" cy="369332"/>
          </a:xfrm>
          <a:prstGeom prst="rect">
            <a:avLst/>
          </a:prstGeom>
          <a:solidFill>
            <a:srgbClr val="00B0F0"/>
          </a:solidFill>
          <a:scene3d>
            <a:camera prst="orthographicFront"/>
            <a:lightRig rig="threePt" dir="t"/>
          </a:scene3d>
          <a:sp3d>
            <a:bevelT/>
          </a:sp3d>
        </p:spPr>
        <p:txBody>
          <a:bodyPr wrap="square" rtlCol="0">
            <a:spAutoFit/>
          </a:bodyPr>
          <a:lstStyle/>
          <a:p>
            <a:pPr algn="ctr"/>
            <a:r>
              <a:rPr lang="pl-PL" dirty="0">
                <a:solidFill>
                  <a:prstClr val="black"/>
                </a:solidFill>
              </a:rPr>
              <a:t>DSM-IV i ICD-10</a:t>
            </a:r>
          </a:p>
        </p:txBody>
      </p:sp>
      <p:sp>
        <p:nvSpPr>
          <p:cNvPr id="9" name="pole tekstowe 8"/>
          <p:cNvSpPr txBox="1"/>
          <p:nvPr/>
        </p:nvSpPr>
        <p:spPr>
          <a:xfrm>
            <a:off x="5148064" y="404664"/>
            <a:ext cx="2808312" cy="369332"/>
          </a:xfrm>
          <a:prstGeom prst="rect">
            <a:avLst/>
          </a:prstGeom>
          <a:solidFill>
            <a:srgbClr val="00B0F0"/>
          </a:solidFill>
          <a:scene3d>
            <a:camera prst="orthographicFront"/>
            <a:lightRig rig="threePt" dir="t"/>
          </a:scene3d>
          <a:sp3d>
            <a:bevelT/>
          </a:sp3d>
        </p:spPr>
        <p:txBody>
          <a:bodyPr wrap="square" rtlCol="0">
            <a:spAutoFit/>
          </a:bodyPr>
          <a:lstStyle/>
          <a:p>
            <a:pPr algn="ctr"/>
            <a:r>
              <a:rPr lang="pl-PL" dirty="0">
                <a:solidFill>
                  <a:prstClr val="black"/>
                </a:solidFill>
              </a:rPr>
              <a:t>Podział wg </a:t>
            </a:r>
            <a:r>
              <a:rPr lang="pl-PL" dirty="0" err="1">
                <a:solidFill>
                  <a:prstClr val="black"/>
                </a:solidFill>
              </a:rPr>
              <a:t>H.Akiskala</a:t>
            </a:r>
            <a:endParaRPr lang="pl-PL" dirty="0">
              <a:solidFill>
                <a:prstClr val="black"/>
              </a:solidFill>
            </a:endParaRPr>
          </a:p>
        </p:txBody>
      </p:sp>
      <p:sp>
        <p:nvSpPr>
          <p:cNvPr id="12" name="Symbol zastępczy zawartości 11"/>
          <p:cNvSpPr>
            <a:spLocks noGrp="1"/>
          </p:cNvSpPr>
          <p:nvPr>
            <p:ph sz="half" idx="2"/>
          </p:nvPr>
        </p:nvSpPr>
        <p:spPr>
          <a:xfrm>
            <a:off x="179512" y="1074430"/>
            <a:ext cx="4104456" cy="3951288"/>
          </a:xfrm>
          <a:solidFill>
            <a:srgbClr val="00B0F0">
              <a:alpha val="14000"/>
            </a:srgbClr>
          </a:solidFill>
        </p:spPr>
        <p:txBody>
          <a:bodyPr/>
          <a:lstStyle/>
          <a:p>
            <a:pPr marL="0" indent="0">
              <a:buNone/>
            </a:pPr>
            <a:r>
              <a:rPr lang="pl-PL" sz="2200" dirty="0">
                <a:latin typeface="Arial Narrow" pitchFamily="34" charset="0"/>
              </a:rPr>
              <a:t>Zaburzenie dwubiegunowe typu I</a:t>
            </a:r>
          </a:p>
          <a:p>
            <a:pPr marL="0" indent="0">
              <a:buNone/>
            </a:pPr>
            <a:r>
              <a:rPr lang="pl-PL" sz="2200" dirty="0">
                <a:latin typeface="Arial Narrow" pitchFamily="34" charset="0"/>
              </a:rPr>
              <a:t>Zaburzenie dwubiegunowe typu II</a:t>
            </a:r>
          </a:p>
          <a:p>
            <a:pPr marL="0" indent="0">
              <a:buNone/>
            </a:pPr>
            <a:r>
              <a:rPr lang="pl-PL" sz="2200" dirty="0">
                <a:latin typeface="Arial Narrow" pitchFamily="34" charset="0"/>
              </a:rPr>
              <a:t>Cyklotymia</a:t>
            </a:r>
          </a:p>
          <a:p>
            <a:pPr marL="0" indent="0">
              <a:buNone/>
            </a:pPr>
            <a:r>
              <a:rPr lang="pl-PL" sz="2200" dirty="0">
                <a:latin typeface="Arial Narrow" pitchFamily="34" charset="0"/>
              </a:rPr>
              <a:t>Zaburzenia inaczej nie określone </a:t>
            </a:r>
          </a:p>
          <a:p>
            <a:endParaRPr lang="pl-PL" dirty="0"/>
          </a:p>
        </p:txBody>
      </p:sp>
      <p:sp>
        <p:nvSpPr>
          <p:cNvPr id="14" name="Symbol zastępczy zawartości 13"/>
          <p:cNvSpPr>
            <a:spLocks noGrp="1"/>
          </p:cNvSpPr>
          <p:nvPr>
            <p:ph sz="quarter" idx="4"/>
          </p:nvPr>
        </p:nvSpPr>
        <p:spPr>
          <a:xfrm>
            <a:off x="3923928" y="1074430"/>
            <a:ext cx="4968553" cy="4514810"/>
          </a:xfrm>
          <a:solidFill>
            <a:srgbClr val="00B0F0">
              <a:alpha val="30000"/>
            </a:srgbClr>
          </a:solidFill>
        </p:spPr>
        <p:txBody>
          <a:bodyPr>
            <a:normAutofit fontScale="85000" lnSpcReduction="20000"/>
          </a:bodyPr>
          <a:lstStyle/>
          <a:p>
            <a:pPr marL="0" indent="0">
              <a:buNone/>
            </a:pPr>
            <a:r>
              <a:rPr lang="pl-PL" sz="2600" u="sng" dirty="0">
                <a:latin typeface="Arial Narrow" pitchFamily="34" charset="0"/>
              </a:rPr>
              <a:t>Typ I (mania + depresja)</a:t>
            </a:r>
          </a:p>
          <a:p>
            <a:pPr marL="0" indent="0">
              <a:buNone/>
            </a:pPr>
            <a:r>
              <a:rPr lang="pl-PL" sz="2600" dirty="0">
                <a:latin typeface="Arial Narrow" pitchFamily="34" charset="0"/>
              </a:rPr>
              <a:t>Typ I ½ (przedłużona hipomania + depresja)</a:t>
            </a:r>
          </a:p>
          <a:p>
            <a:pPr marL="0" indent="0">
              <a:buNone/>
            </a:pPr>
            <a:r>
              <a:rPr lang="pl-PL" sz="2600" u="sng" dirty="0">
                <a:latin typeface="Arial Narrow" pitchFamily="34" charset="0"/>
              </a:rPr>
              <a:t>Typ II (hipomania + depresja)</a:t>
            </a:r>
          </a:p>
          <a:p>
            <a:pPr marL="0" indent="0">
              <a:buNone/>
            </a:pPr>
            <a:r>
              <a:rPr lang="pl-PL" sz="2600" dirty="0">
                <a:latin typeface="Arial Narrow" pitchFamily="34" charset="0"/>
              </a:rPr>
              <a:t>Typ II ½ (cyklotymia + depresja) </a:t>
            </a:r>
          </a:p>
          <a:p>
            <a:pPr marL="0" indent="0">
              <a:buNone/>
            </a:pPr>
            <a:r>
              <a:rPr lang="pl-PL" sz="2600" u="sng" dirty="0">
                <a:latin typeface="Arial Narrow" pitchFamily="34" charset="0"/>
              </a:rPr>
              <a:t>Typ III (dwubiegunowość po lekach p-</a:t>
            </a:r>
            <a:r>
              <a:rPr lang="pl-PL" sz="2600" u="sng" dirty="0" err="1">
                <a:latin typeface="Arial Narrow" pitchFamily="34" charset="0"/>
              </a:rPr>
              <a:t>depr</a:t>
            </a:r>
            <a:r>
              <a:rPr lang="pl-PL" sz="2600" u="sng" dirty="0">
                <a:latin typeface="Arial Narrow" pitchFamily="34" charset="0"/>
              </a:rPr>
              <a:t>.) </a:t>
            </a:r>
          </a:p>
          <a:p>
            <a:pPr marL="0" indent="0">
              <a:buNone/>
            </a:pPr>
            <a:r>
              <a:rPr lang="pl-PL" sz="2600" dirty="0">
                <a:latin typeface="Arial Narrow" pitchFamily="34" charset="0"/>
              </a:rPr>
              <a:t>Typ III ½ (dwubiegunowość po substancjach psychoaktywnych) </a:t>
            </a:r>
          </a:p>
          <a:p>
            <a:pPr marL="0" indent="0">
              <a:buNone/>
            </a:pPr>
            <a:r>
              <a:rPr lang="pl-PL" sz="2600" u="sng" dirty="0">
                <a:latin typeface="Arial Narrow" pitchFamily="34" charset="0"/>
              </a:rPr>
              <a:t>Typ IV (hipertymia + depresja) </a:t>
            </a:r>
          </a:p>
          <a:p>
            <a:pPr marL="0" indent="0">
              <a:buNone/>
            </a:pPr>
            <a:endParaRPr lang="pl-PL" sz="2600" dirty="0">
              <a:latin typeface="Arial Narrow" pitchFamily="34" charset="0"/>
            </a:endParaRPr>
          </a:p>
          <a:p>
            <a:pPr marL="0" indent="0">
              <a:buNone/>
            </a:pPr>
            <a:r>
              <a:rPr lang="pl-PL" sz="2600" dirty="0">
                <a:latin typeface="Arial Narrow" pitchFamily="34" charset="0"/>
              </a:rPr>
              <a:t>Typ V (nawrotowa depresja z dysforią) </a:t>
            </a:r>
          </a:p>
          <a:p>
            <a:pPr marL="0" indent="0">
              <a:buNone/>
            </a:pPr>
            <a:r>
              <a:rPr lang="pl-PL" sz="2600" dirty="0">
                <a:latin typeface="Arial Narrow" pitchFamily="34" charset="0"/>
              </a:rPr>
              <a:t>Typ VI (dwubiegunowość w psychogeriatrii) </a:t>
            </a:r>
          </a:p>
          <a:p>
            <a:pPr marL="0" indent="0">
              <a:buNone/>
            </a:pPr>
            <a:endParaRPr lang="pl-PL" sz="2600" dirty="0">
              <a:latin typeface="Arial Narrow" pitchFamily="34" charset="0"/>
            </a:endParaRPr>
          </a:p>
          <a:p>
            <a:pPr marL="0" indent="0">
              <a:buNone/>
            </a:pPr>
            <a:r>
              <a:rPr lang="pl-PL" sz="2600" dirty="0">
                <a:latin typeface="Arial Narrow" pitchFamily="34" charset="0"/>
              </a:rPr>
              <a:t>[ Typ ½ (zaburzenie schizodwubiegunowe) ] </a:t>
            </a:r>
          </a:p>
          <a:p>
            <a:endParaRPr lang="pl-PL" dirty="0"/>
          </a:p>
        </p:txBody>
      </p:sp>
      <p:sp>
        <p:nvSpPr>
          <p:cNvPr id="15" name="pole tekstowe 14"/>
          <p:cNvSpPr txBox="1"/>
          <p:nvPr/>
        </p:nvSpPr>
        <p:spPr>
          <a:xfrm>
            <a:off x="152112" y="5301208"/>
            <a:ext cx="8856984" cy="1323439"/>
          </a:xfrm>
          <a:prstGeom prst="rect">
            <a:avLst/>
          </a:prstGeom>
          <a:noFill/>
        </p:spPr>
        <p:txBody>
          <a:bodyPr wrap="square" rtlCol="0">
            <a:spAutoFit/>
          </a:bodyPr>
          <a:lstStyle/>
          <a:p>
            <a:pPr algn="just"/>
            <a:r>
              <a:rPr lang="pl-PL" sz="2000" dirty="0">
                <a:solidFill>
                  <a:prstClr val="black"/>
                </a:solidFill>
              </a:rPr>
              <a:t>„Kandydaci”: </a:t>
            </a:r>
          </a:p>
          <a:p>
            <a:pPr marL="285750" indent="-285750" algn="just">
              <a:buFont typeface="Arial" pitchFamily="34" charset="0"/>
              <a:buChar char="•"/>
            </a:pPr>
            <a:r>
              <a:rPr lang="pl-PL" sz="2000" dirty="0">
                <a:solidFill>
                  <a:srgbClr val="FF0000"/>
                </a:solidFill>
                <a:effectLst>
                  <a:outerShdw blurRad="38100" dist="38100" dir="2700000" algn="tl">
                    <a:srgbClr val="000000">
                      <a:alpha val="43137"/>
                    </a:srgbClr>
                  </a:outerShdw>
                </a:effectLst>
              </a:rPr>
              <a:t>osobowość pograniczna </a:t>
            </a:r>
            <a:r>
              <a:rPr lang="pl-PL" sz="2000" dirty="0">
                <a:solidFill>
                  <a:prstClr val="black"/>
                </a:solidFill>
              </a:rPr>
              <a:t>[</a:t>
            </a:r>
            <a:r>
              <a:rPr lang="pl-PL" sz="2000" dirty="0" err="1">
                <a:solidFill>
                  <a:prstClr val="black"/>
                </a:solidFill>
              </a:rPr>
              <a:t>Zimmerman</a:t>
            </a:r>
            <a:r>
              <a:rPr lang="pl-PL" sz="2000" dirty="0">
                <a:solidFill>
                  <a:prstClr val="black"/>
                </a:solidFill>
              </a:rPr>
              <a:t> 2010]</a:t>
            </a:r>
          </a:p>
          <a:p>
            <a:pPr marL="285750" indent="-285750" algn="just">
              <a:buFont typeface="Arial" pitchFamily="34" charset="0"/>
              <a:buChar char="•"/>
            </a:pPr>
            <a:r>
              <a:rPr lang="pl-PL" sz="2000" dirty="0">
                <a:solidFill>
                  <a:srgbClr val="FF0000"/>
                </a:solidFill>
                <a:effectLst>
                  <a:outerShdw blurRad="38100" dist="38100" dir="2700000" algn="tl">
                    <a:srgbClr val="000000">
                      <a:alpha val="43137"/>
                    </a:srgbClr>
                  </a:outerShdw>
                </a:effectLst>
              </a:rPr>
              <a:t>wielokrotnie nawracające zaburzenia jednobiegunowe </a:t>
            </a:r>
            <a:r>
              <a:rPr lang="pl-PL" sz="2000" dirty="0">
                <a:solidFill>
                  <a:prstClr val="black"/>
                </a:solidFill>
              </a:rPr>
              <a:t>[</a:t>
            </a:r>
            <a:r>
              <a:rPr lang="pl-PL" sz="2000" dirty="0" err="1">
                <a:solidFill>
                  <a:prstClr val="black"/>
                </a:solidFill>
              </a:rPr>
              <a:t>Goodwin</a:t>
            </a:r>
            <a:r>
              <a:rPr lang="pl-PL" sz="2000" dirty="0">
                <a:solidFill>
                  <a:prstClr val="black"/>
                </a:solidFill>
              </a:rPr>
              <a:t> 2007]  </a:t>
            </a:r>
            <a:endParaRPr lang="pl-PL" sz="2000" dirty="0">
              <a:solidFill>
                <a:srgbClr val="FF0000"/>
              </a:solidFill>
            </a:endParaRPr>
          </a:p>
          <a:p>
            <a:pPr algn="just"/>
            <a:r>
              <a:rPr lang="pl-PL" sz="2000" dirty="0">
                <a:solidFill>
                  <a:srgbClr val="FF0000"/>
                </a:solidFill>
              </a:rPr>
              <a:t>	</a:t>
            </a:r>
            <a:r>
              <a:rPr lang="pl-PL" sz="2000" dirty="0">
                <a:solidFill>
                  <a:prstClr val="black"/>
                </a:solidFill>
              </a:rPr>
              <a:t>(„miękkie spektrum zaburzeń dwubiegunowych”)</a:t>
            </a:r>
          </a:p>
        </p:txBody>
      </p:sp>
    </p:spTree>
    <p:extLst>
      <p:ext uri="{BB962C8B-B14F-4D97-AF65-F5344CB8AC3E}">
        <p14:creationId xmlns:p14="http://schemas.microsoft.com/office/powerpoint/2010/main" val="3677608367"/>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4"/>
          <p:cNvSpPr txBox="1">
            <a:spLocks noChangeArrowheads="1"/>
          </p:cNvSpPr>
          <p:nvPr/>
        </p:nvSpPr>
        <p:spPr bwMode="auto">
          <a:xfrm>
            <a:off x="237067" y="188640"/>
            <a:ext cx="866986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a:solidFill>
                  <a:schemeClr val="tx1"/>
                </a:solidFill>
                <a:latin typeface="Times New Roman" pitchFamily="18" charset="0"/>
              </a:defRPr>
            </a:lvl1pPr>
            <a:lvl2pPr marL="742950" indent="-285750">
              <a:defRPr sz="800">
                <a:solidFill>
                  <a:schemeClr val="tx1"/>
                </a:solidFill>
                <a:latin typeface="Times New Roman" pitchFamily="18" charset="0"/>
              </a:defRPr>
            </a:lvl2pPr>
            <a:lvl3pPr marL="1143000" indent="-228600">
              <a:defRPr sz="800">
                <a:solidFill>
                  <a:schemeClr val="tx1"/>
                </a:solidFill>
                <a:latin typeface="Times New Roman" pitchFamily="18" charset="0"/>
              </a:defRPr>
            </a:lvl3pPr>
            <a:lvl4pPr marL="1600200" indent="-228600">
              <a:defRPr sz="800">
                <a:solidFill>
                  <a:schemeClr val="tx1"/>
                </a:solidFill>
                <a:latin typeface="Times New Roman" pitchFamily="18" charset="0"/>
              </a:defRPr>
            </a:lvl4pPr>
            <a:lvl5pPr marL="2057400" indent="-22860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ctr">
              <a:spcBef>
                <a:spcPct val="50000"/>
              </a:spcBef>
            </a:pPr>
            <a:r>
              <a:rPr lang="pl-PL" sz="2800" dirty="0">
                <a:latin typeface="Arial" charset="0"/>
              </a:rPr>
              <a:t>Pacjenci z CHAD leczeni  </a:t>
            </a:r>
            <a:r>
              <a:rPr lang="pl-PL" sz="2800" dirty="0" err="1">
                <a:latin typeface="Arial" charset="0"/>
              </a:rPr>
              <a:t>normotymikami</a:t>
            </a:r>
            <a:r>
              <a:rPr lang="pl-PL" sz="2800" dirty="0">
                <a:latin typeface="Arial" charset="0"/>
              </a:rPr>
              <a:t> </a:t>
            </a:r>
          </a:p>
          <a:p>
            <a:pPr algn="ctr">
              <a:spcBef>
                <a:spcPct val="50000"/>
              </a:spcBef>
            </a:pPr>
            <a:r>
              <a:rPr lang="pl-PL" sz="2800" dirty="0">
                <a:latin typeface="Arial" charset="0"/>
              </a:rPr>
              <a:t>– wpływ LPD i placebo </a:t>
            </a:r>
            <a:endParaRPr lang="en-US" sz="2800" dirty="0">
              <a:latin typeface="Arial" charset="0"/>
            </a:endParaRPr>
          </a:p>
        </p:txBody>
      </p:sp>
      <p:sp>
        <p:nvSpPr>
          <p:cNvPr id="47108" name="Text Box 5"/>
          <p:cNvSpPr txBox="1">
            <a:spLocks noChangeArrowheads="1"/>
          </p:cNvSpPr>
          <p:nvPr/>
        </p:nvSpPr>
        <p:spPr bwMode="auto">
          <a:xfrm>
            <a:off x="1388534" y="6248400"/>
            <a:ext cx="760730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a:solidFill>
                  <a:schemeClr val="tx1"/>
                </a:solidFill>
                <a:latin typeface="Times New Roman" pitchFamily="18" charset="0"/>
              </a:defRPr>
            </a:lvl1pPr>
            <a:lvl2pPr marL="742950" indent="-285750">
              <a:defRPr sz="800">
                <a:solidFill>
                  <a:schemeClr val="tx1"/>
                </a:solidFill>
                <a:latin typeface="Times New Roman" pitchFamily="18" charset="0"/>
              </a:defRPr>
            </a:lvl2pPr>
            <a:lvl3pPr marL="1143000" indent="-228600">
              <a:defRPr sz="800">
                <a:solidFill>
                  <a:schemeClr val="tx1"/>
                </a:solidFill>
                <a:latin typeface="Times New Roman" pitchFamily="18" charset="0"/>
              </a:defRPr>
            </a:lvl3pPr>
            <a:lvl4pPr marL="1600200" indent="-228600">
              <a:defRPr sz="800">
                <a:solidFill>
                  <a:schemeClr val="tx1"/>
                </a:solidFill>
                <a:latin typeface="Times New Roman" pitchFamily="18" charset="0"/>
              </a:defRPr>
            </a:lvl4pPr>
            <a:lvl5pPr marL="2057400" indent="-22860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r">
              <a:spcBef>
                <a:spcPct val="50000"/>
              </a:spcBef>
            </a:pPr>
            <a:r>
              <a:rPr lang="en-US" sz="1200" dirty="0">
                <a:latin typeface="Arial" charset="0"/>
              </a:rPr>
              <a:t>Sachs G </a:t>
            </a:r>
            <a:r>
              <a:rPr lang="pl-PL" sz="1200" dirty="0">
                <a:latin typeface="Arial" charset="0"/>
              </a:rPr>
              <a:t>i in. </a:t>
            </a:r>
            <a:r>
              <a:rPr lang="en-US" sz="1200" dirty="0">
                <a:latin typeface="Arial" charset="0"/>
              </a:rPr>
              <a:t>, </a:t>
            </a:r>
            <a:r>
              <a:rPr lang="en-US" sz="1200" b="1" dirty="0">
                <a:latin typeface="Arial" charset="0"/>
              </a:rPr>
              <a:t>New England Journal of Medicine</a:t>
            </a:r>
            <a:r>
              <a:rPr lang="en-US" sz="1200" dirty="0">
                <a:solidFill>
                  <a:prstClr val="black"/>
                </a:solidFill>
                <a:latin typeface="Arial" charset="0"/>
              </a:rPr>
              <a:t>, </a:t>
            </a:r>
            <a:r>
              <a:rPr lang="en-US" sz="2400" dirty="0">
                <a:solidFill>
                  <a:prstClr val="black"/>
                </a:solidFill>
                <a:latin typeface="Arial" charset="0"/>
              </a:rPr>
              <a:t>2007</a:t>
            </a:r>
            <a:r>
              <a:rPr lang="en-US" sz="2400" dirty="0">
                <a:solidFill>
                  <a:prstClr val="black"/>
                </a:solidFill>
              </a:rPr>
              <a:t> </a:t>
            </a:r>
          </a:p>
        </p:txBody>
      </p:sp>
      <p:graphicFrame>
        <p:nvGraphicFramePr>
          <p:cNvPr id="3" name="Wykres 2"/>
          <p:cNvGraphicFramePr/>
          <p:nvPr>
            <p:extLst>
              <p:ext uri="{D42A27DB-BD31-4B8C-83A1-F6EECF244321}">
                <p14:modId xmlns:p14="http://schemas.microsoft.com/office/powerpoint/2010/main" val="2161357454"/>
              </p:ext>
            </p:extLst>
          </p:nvPr>
        </p:nvGraphicFramePr>
        <p:xfrm>
          <a:off x="1691680" y="1412776"/>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2852572"/>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pl-PL"/>
              <a:t>„LPD” w terapii depresji w ChAD</a:t>
            </a:r>
          </a:p>
        </p:txBody>
      </p:sp>
      <p:graphicFrame>
        <p:nvGraphicFramePr>
          <p:cNvPr id="3" name="Symbol zastępczy zawartości 2"/>
          <p:cNvGraphicFramePr>
            <a:graphicFrameLocks noGrp="1"/>
          </p:cNvGraphicFramePr>
          <p:nvPr>
            <p:ph idx="1"/>
            <p:extLst>
              <p:ext uri="{D42A27DB-BD31-4B8C-83A1-F6EECF244321}">
                <p14:modId xmlns:p14="http://schemas.microsoft.com/office/powerpoint/2010/main" val="3976351494"/>
              </p:ext>
            </p:extLst>
          </p:nvPr>
        </p:nvGraphicFramePr>
        <p:xfrm>
          <a:off x="323527" y="2065416"/>
          <a:ext cx="8749036" cy="4258166"/>
        </p:xfrm>
        <a:graphic>
          <a:graphicData uri="http://schemas.openxmlformats.org/drawingml/2006/table">
            <a:tbl>
              <a:tblPr firstRow="1" bandRow="1">
                <a:tableStyleId>{5C22544A-7EE6-4342-B048-85BDC9FD1C3A}</a:tableStyleId>
              </a:tblPr>
              <a:tblGrid>
                <a:gridCol w="4374518">
                  <a:extLst>
                    <a:ext uri="{9D8B030D-6E8A-4147-A177-3AD203B41FA5}">
                      <a16:colId xmlns:a16="http://schemas.microsoft.com/office/drawing/2014/main" val="20000"/>
                    </a:ext>
                  </a:extLst>
                </a:gridCol>
                <a:gridCol w="4374518">
                  <a:extLst>
                    <a:ext uri="{9D8B030D-6E8A-4147-A177-3AD203B41FA5}">
                      <a16:colId xmlns:a16="http://schemas.microsoft.com/office/drawing/2014/main" val="20001"/>
                    </a:ext>
                  </a:extLst>
                </a:gridCol>
              </a:tblGrid>
              <a:tr h="1260403">
                <a:tc>
                  <a:txBody>
                    <a:bodyPr/>
                    <a:lstStyle/>
                    <a:p>
                      <a:r>
                        <a:rPr lang="pl-PL" dirty="0"/>
                        <a:t>Związek terapii</a:t>
                      </a:r>
                      <a:r>
                        <a:rPr lang="pl-PL" baseline="0" dirty="0"/>
                        <a:t> przy pomocy LPD z manią lub </a:t>
                      </a:r>
                      <a:r>
                        <a:rPr lang="pl-PL" baseline="0" dirty="0" err="1"/>
                        <a:t>rapid</a:t>
                      </a:r>
                      <a:r>
                        <a:rPr lang="pl-PL" baseline="0" dirty="0"/>
                        <a:t> </a:t>
                      </a:r>
                      <a:r>
                        <a:rPr lang="pl-PL" baseline="0" dirty="0" err="1"/>
                        <a:t>cycling</a:t>
                      </a:r>
                      <a:r>
                        <a:rPr lang="pl-PL" baseline="0" dirty="0"/>
                        <a:t> </a:t>
                      </a:r>
                      <a:endParaRPr lang="pl-PL" dirty="0"/>
                    </a:p>
                  </a:txBody>
                  <a:tcPr/>
                </a:tc>
                <a:tc>
                  <a:txBody>
                    <a:bodyPr/>
                    <a:lstStyle/>
                    <a:p>
                      <a:r>
                        <a:rPr lang="pl-PL" dirty="0"/>
                        <a:t>Preferowana terapia przeciwdepresyjna </a:t>
                      </a:r>
                    </a:p>
                  </a:txBody>
                  <a:tcPr/>
                </a:tc>
                <a:extLst>
                  <a:ext uri="{0D108BD9-81ED-4DB2-BD59-A6C34878D82A}">
                    <a16:rowId xmlns:a16="http://schemas.microsoft.com/office/drawing/2014/main" val="10000"/>
                  </a:ext>
                </a:extLst>
              </a:tr>
              <a:tr h="1525904">
                <a:tc>
                  <a:txBody>
                    <a:bodyPr/>
                    <a:lstStyle/>
                    <a:p>
                      <a:r>
                        <a:rPr lang="pl-PL" dirty="0"/>
                        <a:t>Brak związku </a:t>
                      </a:r>
                    </a:p>
                  </a:txBody>
                  <a:tcPr/>
                </a:tc>
                <a:tc>
                  <a:txBody>
                    <a:bodyPr/>
                    <a:lstStyle/>
                    <a:p>
                      <a:r>
                        <a:rPr lang="pl-PL" dirty="0"/>
                        <a:t>Lamotrygina</a:t>
                      </a:r>
                    </a:p>
                    <a:p>
                      <a:r>
                        <a:rPr lang="pl-PL" dirty="0" err="1"/>
                        <a:t>Bupropion</a:t>
                      </a:r>
                      <a:endParaRPr lang="pl-PL" dirty="0"/>
                    </a:p>
                    <a:p>
                      <a:r>
                        <a:rPr lang="pl-PL" dirty="0" err="1"/>
                        <a:t>Citalopram</a:t>
                      </a:r>
                      <a:endParaRPr lang="pl-PL" dirty="0"/>
                    </a:p>
                    <a:p>
                      <a:r>
                        <a:rPr lang="pl-PL" dirty="0" err="1"/>
                        <a:t>Escytalopram</a:t>
                      </a:r>
                      <a:endParaRPr lang="pl-PL" dirty="0"/>
                    </a:p>
                    <a:p>
                      <a:r>
                        <a:rPr lang="pl-PL" dirty="0" err="1"/>
                        <a:t>Sertralina</a:t>
                      </a:r>
                      <a:endParaRPr lang="pl-PL" dirty="0"/>
                    </a:p>
                    <a:p>
                      <a:endParaRPr lang="pl-PL" dirty="0"/>
                    </a:p>
                  </a:txBody>
                  <a:tcPr/>
                </a:tc>
                <a:extLst>
                  <a:ext uri="{0D108BD9-81ED-4DB2-BD59-A6C34878D82A}">
                    <a16:rowId xmlns:a16="http://schemas.microsoft.com/office/drawing/2014/main" val="10001"/>
                  </a:ext>
                </a:extLst>
              </a:tr>
              <a:tr h="1260403">
                <a:tc>
                  <a:txBody>
                    <a:bodyPr/>
                    <a:lstStyle/>
                    <a:p>
                      <a:r>
                        <a:rPr lang="pl-PL" dirty="0"/>
                        <a:t>Związek </a:t>
                      </a:r>
                    </a:p>
                  </a:txBody>
                  <a:tcPr/>
                </a:tc>
                <a:tc>
                  <a:txBody>
                    <a:bodyPr/>
                    <a:lstStyle/>
                    <a:p>
                      <a:r>
                        <a:rPr lang="pl-PL" dirty="0"/>
                        <a:t>Lamotrygina</a:t>
                      </a:r>
                    </a:p>
                    <a:p>
                      <a:r>
                        <a:rPr lang="pl-PL" dirty="0" err="1"/>
                        <a:t>Bupropion</a:t>
                      </a:r>
                      <a:r>
                        <a:rPr lang="pl-PL" dirty="0"/>
                        <a:t> </a:t>
                      </a:r>
                    </a:p>
                  </a:txBody>
                  <a:tcPr/>
                </a:tc>
                <a:extLst>
                  <a:ext uri="{0D108BD9-81ED-4DB2-BD59-A6C34878D82A}">
                    <a16:rowId xmlns:a16="http://schemas.microsoft.com/office/drawing/2014/main" val="10002"/>
                  </a:ext>
                </a:extLst>
              </a:tr>
            </a:tbl>
          </a:graphicData>
        </a:graphic>
      </p:graphicFrame>
      <p:sp>
        <p:nvSpPr>
          <p:cNvPr id="4" name="Symbol zastępczy stopki 3"/>
          <p:cNvSpPr>
            <a:spLocks noGrp="1"/>
          </p:cNvSpPr>
          <p:nvPr>
            <p:ph type="ftr" sz="quarter" idx="11"/>
          </p:nvPr>
        </p:nvSpPr>
        <p:spPr/>
        <p:txBody>
          <a:bodyPr/>
          <a:lstStyle/>
          <a:p>
            <a:r>
              <a:rPr lang="pl-PL">
                <a:solidFill>
                  <a:srgbClr val="FFF9E5">
                    <a:shade val="50000"/>
                  </a:srgbClr>
                </a:solidFill>
              </a:rPr>
              <a:t>Sachs i wsp. 2004</a:t>
            </a:r>
          </a:p>
        </p:txBody>
      </p:sp>
    </p:spTree>
    <p:extLst>
      <p:ext uri="{BB962C8B-B14F-4D97-AF65-F5344CB8AC3E}">
        <p14:creationId xmlns:p14="http://schemas.microsoft.com/office/powerpoint/2010/main" val="3504950561"/>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764704"/>
            <a:ext cx="8229600" cy="1524000"/>
          </a:xfrm>
        </p:spPr>
        <p:txBody>
          <a:bodyPr>
            <a:normAutofit fontScale="90000"/>
          </a:bodyPr>
          <a:lstStyle/>
          <a:p>
            <a:r>
              <a:rPr lang="pl-PL" dirty="0"/>
              <a:t>Nie należy stawiać rozpoznania lekoopornej depresji w przebiegu CHAD bez prób z:</a:t>
            </a:r>
          </a:p>
        </p:txBody>
      </p:sp>
      <p:sp>
        <p:nvSpPr>
          <p:cNvPr id="3" name="Symbol zastępczy zawartości 2"/>
          <p:cNvSpPr>
            <a:spLocks noGrp="1"/>
          </p:cNvSpPr>
          <p:nvPr>
            <p:ph idx="1"/>
          </p:nvPr>
        </p:nvSpPr>
        <p:spPr>
          <a:xfrm>
            <a:off x="395536" y="2636912"/>
            <a:ext cx="8229600" cy="4114800"/>
          </a:xfrm>
        </p:spPr>
        <p:txBody>
          <a:bodyPr/>
          <a:lstStyle/>
          <a:p>
            <a:r>
              <a:rPr lang="pl-PL" dirty="0"/>
              <a:t>Lamotryginą</a:t>
            </a:r>
          </a:p>
          <a:p>
            <a:r>
              <a:rPr lang="pl-PL" dirty="0"/>
              <a:t>Litem</a:t>
            </a:r>
          </a:p>
          <a:p>
            <a:r>
              <a:rPr lang="pl-PL" dirty="0"/>
              <a:t>Antydepresantami + </a:t>
            </a:r>
            <a:r>
              <a:rPr lang="pl-PL" dirty="0" err="1"/>
              <a:t>normotymiki</a:t>
            </a:r>
            <a:endParaRPr lang="pl-PL" dirty="0"/>
          </a:p>
          <a:p>
            <a:r>
              <a:rPr lang="pl-PL" dirty="0"/>
              <a:t>OFC </a:t>
            </a:r>
          </a:p>
        </p:txBody>
      </p:sp>
      <p:sp>
        <p:nvSpPr>
          <p:cNvPr id="4" name="Symbol zastępczy stopki 3"/>
          <p:cNvSpPr>
            <a:spLocks noGrp="1"/>
          </p:cNvSpPr>
          <p:nvPr>
            <p:ph type="ftr" sz="quarter" idx="11"/>
          </p:nvPr>
        </p:nvSpPr>
        <p:spPr/>
        <p:txBody>
          <a:bodyPr/>
          <a:lstStyle/>
          <a:p>
            <a:r>
              <a:rPr lang="pl-PL">
                <a:solidFill>
                  <a:srgbClr val="FFF9E5">
                    <a:shade val="50000"/>
                  </a:srgbClr>
                </a:solidFill>
              </a:rPr>
              <a:t>Gitlin 2007 </a:t>
            </a:r>
          </a:p>
        </p:txBody>
      </p:sp>
    </p:spTree>
    <p:extLst>
      <p:ext uri="{BB962C8B-B14F-4D97-AF65-F5344CB8AC3E}">
        <p14:creationId xmlns:p14="http://schemas.microsoft.com/office/powerpoint/2010/main" val="734481223"/>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912056" y="2239963"/>
            <a:ext cx="63161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l-PL" sz="2400">
              <a:solidFill>
                <a:prstClr val="white"/>
              </a:solidFill>
            </a:endParaRPr>
          </a:p>
        </p:txBody>
      </p:sp>
      <p:sp>
        <p:nvSpPr>
          <p:cNvPr id="41987" name="Rectangle 3"/>
          <p:cNvSpPr>
            <a:spLocks noChangeArrowheads="1"/>
          </p:cNvSpPr>
          <p:nvPr/>
        </p:nvSpPr>
        <p:spPr bwMode="auto">
          <a:xfrm>
            <a:off x="4889501" y="2139950"/>
            <a:ext cx="27841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l-PL" sz="2400">
              <a:solidFill>
                <a:prstClr val="white"/>
              </a:solidFill>
            </a:endParaRP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23" y="458789"/>
            <a:ext cx="8198556"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000341"/>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7346" name="Picture 2" descr="Bipolar-PG-Cover"/>
          <p:cNvPicPr>
            <a:picLocks noChangeAspect="1" noChangeArrowheads="1"/>
          </p:cNvPicPr>
          <p:nvPr/>
        </p:nvPicPr>
        <p:blipFill>
          <a:blip r:embed="rId2" cstate="print">
            <a:extLst>
              <a:ext uri="{28A0092B-C50C-407E-A947-70E740481C1C}">
                <a14:useLocalDpi xmlns:a14="http://schemas.microsoft.com/office/drawing/2010/main" val="0"/>
              </a:ext>
            </a:extLst>
          </a:blip>
          <a:srcRect b="1250"/>
          <a:stretch>
            <a:fillRect/>
          </a:stretch>
        </p:blipFill>
        <p:spPr bwMode="auto">
          <a:xfrm>
            <a:off x="1204913" y="1447800"/>
            <a:ext cx="3486150" cy="5019675"/>
          </a:xfrm>
          <a:prstGeom prst="rect">
            <a:avLst/>
          </a:prstGeom>
          <a:noFill/>
          <a:ln w="9525">
            <a:solidFill>
              <a:schemeClr val="bg1"/>
            </a:solidFill>
            <a:miter lim="800000"/>
            <a:headEnd/>
            <a:tailEnd/>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337347" name="Rectangle 3"/>
          <p:cNvSpPr>
            <a:spLocks noGrp="1" noChangeArrowheads="1"/>
          </p:cNvSpPr>
          <p:nvPr>
            <p:ph type="title"/>
          </p:nvPr>
        </p:nvSpPr>
        <p:spPr>
          <a:xfrm>
            <a:off x="539552" y="0"/>
            <a:ext cx="8604448" cy="1143000"/>
          </a:xfrm>
        </p:spPr>
        <p:txBody>
          <a:bodyPr/>
          <a:lstStyle/>
          <a:p>
            <a:r>
              <a:rPr lang="en-US" sz="3200" dirty="0"/>
              <a:t>APA Guidelines for Bipolar Disorder</a:t>
            </a:r>
          </a:p>
        </p:txBody>
      </p:sp>
      <p:sp>
        <p:nvSpPr>
          <p:cNvPr id="1337350" name="Rectangle 6"/>
          <p:cNvSpPr>
            <a:spLocks noGrp="1" noChangeArrowheads="1"/>
          </p:cNvSpPr>
          <p:nvPr>
            <p:ph idx="1"/>
          </p:nvPr>
        </p:nvSpPr>
        <p:spPr>
          <a:xfrm>
            <a:off x="4800600" y="1447800"/>
            <a:ext cx="4343400" cy="5105400"/>
          </a:xfrm>
        </p:spPr>
        <p:txBody>
          <a:bodyPr>
            <a:normAutofit/>
          </a:bodyPr>
          <a:lstStyle/>
          <a:p>
            <a:r>
              <a:rPr lang="pl-PL" sz="2200" dirty="0"/>
              <a:t>2002, uaktualnienie 2004 </a:t>
            </a:r>
            <a:endParaRPr lang="en-US" sz="2200" dirty="0"/>
          </a:p>
          <a:p>
            <a:r>
              <a:rPr lang="pl-PL" sz="2200" dirty="0"/>
              <a:t>ZMIANY DOTYCZĄ TERAPII MANII I STANÓW MIESZANYCH </a:t>
            </a:r>
            <a:endParaRPr lang="en-US" sz="2200" dirty="0"/>
          </a:p>
          <a:p>
            <a:r>
              <a:rPr lang="pl-PL" sz="2200" dirty="0"/>
              <a:t>Nowe podejście do profilaktyki i terapii RC</a:t>
            </a:r>
            <a:endParaRPr lang="en-US" sz="2200" dirty="0"/>
          </a:p>
          <a:p>
            <a:r>
              <a:rPr lang="pl-PL" sz="2200" dirty="0"/>
              <a:t>Nowe podejście do terapii dzieci i adolescentów</a:t>
            </a:r>
            <a:endParaRPr lang="en-US" sz="2200" dirty="0"/>
          </a:p>
        </p:txBody>
      </p:sp>
      <p:sp>
        <p:nvSpPr>
          <p:cNvPr id="1337348" name="Rectangle 4"/>
          <p:cNvSpPr>
            <a:spLocks noChangeArrowheads="1"/>
          </p:cNvSpPr>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pPr>
            <a:fld id="{08F2A649-CEF6-43B5-8106-DA8C884D7885}" type="slidenum">
              <a:rPr lang="en-US" sz="1400">
                <a:solidFill>
                  <a:prstClr val="black"/>
                </a:solidFill>
                <a:latin typeface="Arial" charset="0"/>
              </a:rPr>
              <a:pPr algn="r">
                <a:spcBef>
                  <a:spcPct val="0"/>
                </a:spcBef>
              </a:pPr>
              <a:t>34</a:t>
            </a:fld>
            <a:endParaRPr lang="en-US" sz="1400">
              <a:solidFill>
                <a:prstClr val="black"/>
              </a:solidFill>
              <a:latin typeface="Arial" charset="0"/>
            </a:endParaRPr>
          </a:p>
        </p:txBody>
      </p:sp>
      <p:sp>
        <p:nvSpPr>
          <p:cNvPr id="1337349" name="Line 5"/>
          <p:cNvSpPr>
            <a:spLocks noChangeShapeType="1"/>
          </p:cNvSpPr>
          <p:nvPr/>
        </p:nvSpPr>
        <p:spPr bwMode="auto">
          <a:xfrm>
            <a:off x="2057400" y="2171700"/>
            <a:ext cx="0" cy="1524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solidFill>
                <a:prstClr val="white"/>
              </a:solidFill>
            </a:endParaRPr>
          </a:p>
        </p:txBody>
      </p:sp>
    </p:spTree>
    <p:extLst>
      <p:ext uri="{BB962C8B-B14F-4D97-AF65-F5344CB8AC3E}">
        <p14:creationId xmlns:p14="http://schemas.microsoft.com/office/powerpoint/2010/main" val="3496100347"/>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a:xfrm>
            <a:off x="395536" y="228600"/>
            <a:ext cx="8748464" cy="1143000"/>
          </a:xfrm>
        </p:spPr>
        <p:txBody>
          <a:bodyPr/>
          <a:lstStyle/>
          <a:p>
            <a:r>
              <a:rPr lang="pl-PL" dirty="0"/>
              <a:t>Terapia manii </a:t>
            </a:r>
            <a:endParaRPr lang="en-US" dirty="0"/>
          </a:p>
        </p:txBody>
      </p:sp>
      <p:sp>
        <p:nvSpPr>
          <p:cNvPr id="1338371" name="Rectangle 3"/>
          <p:cNvSpPr>
            <a:spLocks noGrp="1" noChangeArrowheads="1"/>
          </p:cNvSpPr>
          <p:nvPr>
            <p:ph idx="1"/>
          </p:nvPr>
        </p:nvSpPr>
        <p:spPr>
          <a:xfrm>
            <a:off x="467544" y="2240313"/>
            <a:ext cx="7980363" cy="4343400"/>
          </a:xfrm>
        </p:spPr>
        <p:txBody>
          <a:bodyPr>
            <a:noAutofit/>
          </a:bodyPr>
          <a:lstStyle/>
          <a:p>
            <a:pPr>
              <a:lnSpc>
                <a:spcPts val="3000"/>
              </a:lnSpc>
              <a:spcBef>
                <a:spcPts val="700"/>
              </a:spcBef>
            </a:pPr>
            <a:r>
              <a:rPr lang="pl-PL" sz="2800" dirty="0"/>
              <a:t>Lit lub </a:t>
            </a:r>
            <a:r>
              <a:rPr lang="pl-PL" sz="2800" dirty="0" err="1"/>
              <a:t>walproiniany</a:t>
            </a:r>
            <a:r>
              <a:rPr lang="pl-PL" sz="2800" dirty="0"/>
              <a:t> lub LPP II G (</a:t>
            </a:r>
            <a:r>
              <a:rPr lang="pl-PL" sz="2800" dirty="0" err="1"/>
              <a:t>olanzapina</a:t>
            </a:r>
            <a:r>
              <a:rPr lang="pl-PL" sz="2800" dirty="0"/>
              <a:t>) </a:t>
            </a:r>
            <a:endParaRPr lang="en-US" sz="2800" dirty="0"/>
          </a:p>
          <a:p>
            <a:pPr>
              <a:lnSpc>
                <a:spcPts val="3000"/>
              </a:lnSpc>
              <a:spcBef>
                <a:spcPts val="700"/>
              </a:spcBef>
            </a:pPr>
            <a:r>
              <a:rPr lang="pl-PL" sz="2800" dirty="0"/>
              <a:t>Dla pacjentów z umiarkowanym nasileniem manii – </a:t>
            </a:r>
            <a:r>
              <a:rPr lang="pl-PL" sz="2800" dirty="0" err="1"/>
              <a:t>monoterapia</a:t>
            </a:r>
            <a:r>
              <a:rPr lang="pl-PL" sz="2800" dirty="0"/>
              <a:t> ww. lekami </a:t>
            </a:r>
            <a:endParaRPr lang="en-US" sz="2800" dirty="0"/>
          </a:p>
          <a:p>
            <a:pPr>
              <a:lnSpc>
                <a:spcPts val="3000"/>
              </a:lnSpc>
              <a:spcBef>
                <a:spcPts val="700"/>
              </a:spcBef>
            </a:pPr>
            <a:r>
              <a:rPr lang="pl-PL" sz="2800" dirty="0"/>
              <a:t>Dla stanów mieszanych – LPPIIG lub </a:t>
            </a:r>
            <a:r>
              <a:rPr lang="pl-PL" sz="2800" dirty="0" err="1"/>
              <a:t>walproiniany</a:t>
            </a:r>
            <a:r>
              <a:rPr lang="pl-PL" sz="2800" dirty="0"/>
              <a:t> &gt; lit </a:t>
            </a:r>
            <a:endParaRPr lang="en-US" sz="2800" dirty="0"/>
          </a:p>
        </p:txBody>
      </p:sp>
      <p:sp>
        <p:nvSpPr>
          <p:cNvPr id="1338372" name="Rectangle 4"/>
          <p:cNvSpPr>
            <a:spLocks noChangeArrowheads="1"/>
          </p:cNvSpPr>
          <p:nvPr/>
        </p:nvSpPr>
        <p:spPr bwMode="auto">
          <a:xfrm>
            <a:off x="683568" y="5753100"/>
            <a:ext cx="8001000" cy="533400"/>
          </a:xfrm>
          <a:prstGeom prst="rect">
            <a:avLst/>
          </a:prstGeom>
          <a:solidFill>
            <a:srgbClr val="CB56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solidFill>
                <a:prstClr val="white"/>
              </a:solidFill>
            </a:endParaRPr>
          </a:p>
        </p:txBody>
      </p:sp>
      <p:sp>
        <p:nvSpPr>
          <p:cNvPr id="1338373" name="Text Box 5"/>
          <p:cNvSpPr txBox="1">
            <a:spLocks noChangeArrowheads="1"/>
          </p:cNvSpPr>
          <p:nvPr/>
        </p:nvSpPr>
        <p:spPr bwMode="auto">
          <a:xfrm>
            <a:off x="1331913" y="5562600"/>
            <a:ext cx="7812087"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sz="2800" i="1">
                <a:solidFill>
                  <a:srgbClr val="FFEA18"/>
                </a:solidFill>
                <a:effectLst>
                  <a:outerShdw blurRad="38100" dist="38100" dir="2700000" algn="tl">
                    <a:srgbClr val="000000"/>
                  </a:outerShdw>
                </a:effectLst>
                <a:latin typeface="Tahoma" pitchFamily="34" charset="0"/>
              </a:rPr>
              <a:t>APA Practice Guidelines</a:t>
            </a:r>
            <a:endParaRPr lang="en-US" sz="2800" i="1" u="sng">
              <a:solidFill>
                <a:srgbClr val="FFEA18"/>
              </a:solidFill>
              <a:effectLst>
                <a:outerShdw blurRad="38100" dist="38100" dir="2700000" algn="tl">
                  <a:srgbClr val="000000"/>
                </a:outerShdw>
              </a:effectLst>
              <a:latin typeface="Tahoma" pitchFamily="34" charset="0"/>
            </a:endParaRPr>
          </a:p>
        </p:txBody>
      </p:sp>
      <p:sp>
        <p:nvSpPr>
          <p:cNvPr id="1338374" name="Text Box 6"/>
          <p:cNvSpPr txBox="1">
            <a:spLocks noChangeArrowheads="1"/>
          </p:cNvSpPr>
          <p:nvPr/>
        </p:nvSpPr>
        <p:spPr bwMode="auto">
          <a:xfrm>
            <a:off x="1219200" y="6324600"/>
            <a:ext cx="35814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500"/>
              </a:lnSpc>
              <a:spcBef>
                <a:spcPts val="500"/>
              </a:spcBef>
            </a:pPr>
            <a:r>
              <a:rPr lang="en-US" sz="1400" i="1">
                <a:solidFill>
                  <a:prstClr val="white"/>
                </a:solidFill>
                <a:latin typeface="Tahoma" pitchFamily="34" charset="0"/>
              </a:rPr>
              <a:t>Am J Psychiatry</a:t>
            </a:r>
            <a:r>
              <a:rPr lang="en-US" sz="1400">
                <a:solidFill>
                  <a:prstClr val="white"/>
                </a:solidFill>
                <a:latin typeface="Tahoma" pitchFamily="34" charset="0"/>
              </a:rPr>
              <a:t>. 2002;159(4)supplement.</a:t>
            </a:r>
          </a:p>
        </p:txBody>
      </p:sp>
    </p:spTree>
    <p:extLst>
      <p:ext uri="{BB962C8B-B14F-4D97-AF65-F5344CB8AC3E}">
        <p14:creationId xmlns:p14="http://schemas.microsoft.com/office/powerpoint/2010/main" val="3474473848"/>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POSTĘPOWANIE PIERWSZEGO RZUTU W MANII</a:t>
            </a:r>
          </a:p>
        </p:txBody>
      </p:sp>
      <p:sp>
        <p:nvSpPr>
          <p:cNvPr id="3" name="Symbol zastępczy zawartości 2"/>
          <p:cNvSpPr>
            <a:spLocks noGrp="1"/>
          </p:cNvSpPr>
          <p:nvPr>
            <p:ph idx="1"/>
          </p:nvPr>
        </p:nvSpPr>
        <p:spPr/>
        <p:txBody>
          <a:bodyPr/>
          <a:lstStyle/>
          <a:p>
            <a:r>
              <a:rPr lang="pl-PL" dirty="0"/>
              <a:t>OCENA BEZPIECZEŃSTWA I TOLERANCJI LEKU</a:t>
            </a:r>
          </a:p>
          <a:p>
            <a:r>
              <a:rPr lang="pl-PL" dirty="0"/>
              <a:t>DECYZJA O MIEJSCU TERAPII</a:t>
            </a:r>
          </a:p>
          <a:p>
            <a:r>
              <a:rPr lang="pl-PL" dirty="0"/>
              <a:t>ODSTAWIENIE LPD</a:t>
            </a:r>
          </a:p>
          <a:p>
            <a:r>
              <a:rPr lang="pl-PL" dirty="0"/>
              <a:t>WYKLUCZENIE SOMATYCZNYCH (W TYM SPA) PRZYCZYN</a:t>
            </a:r>
          </a:p>
          <a:p>
            <a:r>
              <a:rPr lang="pl-PL" dirty="0"/>
              <a:t>ODSTAWIENIE KOFEINY I SPA</a:t>
            </a:r>
          </a:p>
          <a:p>
            <a:r>
              <a:rPr lang="pl-PL" dirty="0"/>
              <a:t>PSYCHOEDUKACJA </a:t>
            </a:r>
          </a:p>
          <a:p>
            <a:endParaRPr lang="pl-PL" dirty="0"/>
          </a:p>
        </p:txBody>
      </p:sp>
      <p:sp>
        <p:nvSpPr>
          <p:cNvPr id="4" name="Symbol zastępczy stopki 3"/>
          <p:cNvSpPr>
            <a:spLocks noGrp="1"/>
          </p:cNvSpPr>
          <p:nvPr>
            <p:ph type="ftr" sz="quarter" idx="11"/>
          </p:nvPr>
        </p:nvSpPr>
        <p:spPr/>
        <p:txBody>
          <a:bodyPr/>
          <a:lstStyle/>
          <a:p>
            <a:r>
              <a:rPr lang="pl-PL">
                <a:solidFill>
                  <a:srgbClr val="FFF9E5">
                    <a:shade val="50000"/>
                  </a:srgbClr>
                </a:solidFill>
              </a:rPr>
              <a:t>Young, Ferrier, Michalak 2010</a:t>
            </a:r>
          </a:p>
        </p:txBody>
      </p:sp>
    </p:spTree>
    <p:extLst>
      <p:ext uri="{BB962C8B-B14F-4D97-AF65-F5344CB8AC3E}">
        <p14:creationId xmlns:p14="http://schemas.microsoft.com/office/powerpoint/2010/main" val="1773550701"/>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Leki pierwszego rzutu w terapii manii </a:t>
            </a:r>
          </a:p>
        </p:txBody>
      </p:sp>
      <p:sp>
        <p:nvSpPr>
          <p:cNvPr id="4" name="Symbol zastępczy tekstu 3"/>
          <p:cNvSpPr>
            <a:spLocks noGrp="1"/>
          </p:cNvSpPr>
          <p:nvPr>
            <p:ph type="body" idx="1"/>
          </p:nvPr>
        </p:nvSpPr>
        <p:spPr/>
        <p:txBody>
          <a:bodyPr/>
          <a:lstStyle/>
          <a:p>
            <a:r>
              <a:rPr lang="pl-PL" dirty="0"/>
              <a:t>MONOTERAPIA </a:t>
            </a:r>
          </a:p>
        </p:txBody>
      </p:sp>
      <p:sp>
        <p:nvSpPr>
          <p:cNvPr id="5" name="Symbol zastępczy tekstu 4"/>
          <p:cNvSpPr>
            <a:spLocks noGrp="1"/>
          </p:cNvSpPr>
          <p:nvPr>
            <p:ph type="body" sz="half" idx="3"/>
          </p:nvPr>
        </p:nvSpPr>
        <p:spPr/>
        <p:txBody>
          <a:bodyPr/>
          <a:lstStyle/>
          <a:p>
            <a:r>
              <a:rPr lang="pl-PL" dirty="0"/>
              <a:t>TERAPIA SKOJARZONA</a:t>
            </a:r>
          </a:p>
        </p:txBody>
      </p:sp>
      <p:sp>
        <p:nvSpPr>
          <p:cNvPr id="3" name="Symbol zastępczy zawartości 2"/>
          <p:cNvSpPr>
            <a:spLocks noGrp="1"/>
          </p:cNvSpPr>
          <p:nvPr>
            <p:ph sz="quarter" idx="2"/>
          </p:nvPr>
        </p:nvSpPr>
        <p:spPr/>
        <p:txBody>
          <a:bodyPr/>
          <a:lstStyle/>
          <a:p>
            <a:pPr marL="514350" indent="-514350">
              <a:buFont typeface="+mj-lt"/>
              <a:buAutoNum type="arabicPeriod"/>
            </a:pPr>
            <a:r>
              <a:rPr lang="pl-PL" dirty="0"/>
              <a:t>LIT</a:t>
            </a:r>
          </a:p>
          <a:p>
            <a:pPr marL="514350" indent="-514350">
              <a:buFont typeface="+mj-lt"/>
              <a:buAutoNum type="arabicPeriod"/>
            </a:pPr>
            <a:r>
              <a:rPr lang="pl-PL" dirty="0"/>
              <a:t>WALPROINIAN </a:t>
            </a:r>
          </a:p>
          <a:p>
            <a:pPr marL="514350" indent="-514350">
              <a:buFont typeface="+mj-lt"/>
              <a:buAutoNum type="arabicPeriod"/>
            </a:pPr>
            <a:r>
              <a:rPr lang="pl-PL" dirty="0"/>
              <a:t>OLANZAPINA</a:t>
            </a:r>
          </a:p>
          <a:p>
            <a:pPr marL="514350" indent="-514350">
              <a:buFont typeface="+mj-lt"/>
              <a:buAutoNum type="arabicPeriod"/>
            </a:pPr>
            <a:r>
              <a:rPr lang="pl-PL" dirty="0"/>
              <a:t>RYSPERIDON</a:t>
            </a:r>
          </a:p>
          <a:p>
            <a:pPr marL="514350" indent="-514350">
              <a:buFont typeface="+mj-lt"/>
              <a:buAutoNum type="arabicPeriod"/>
            </a:pPr>
            <a:r>
              <a:rPr lang="pl-PL" dirty="0"/>
              <a:t>KWETIAPINA</a:t>
            </a:r>
          </a:p>
          <a:p>
            <a:pPr marL="514350" indent="-514350">
              <a:buFont typeface="+mj-lt"/>
              <a:buAutoNum type="arabicPeriod"/>
            </a:pPr>
            <a:r>
              <a:rPr lang="pl-PL" dirty="0"/>
              <a:t>ARYPIPRAZOL</a:t>
            </a:r>
          </a:p>
          <a:p>
            <a:pPr marL="514350" indent="-514350">
              <a:buFont typeface="+mj-lt"/>
              <a:buAutoNum type="arabicPeriod"/>
            </a:pPr>
            <a:r>
              <a:rPr lang="pl-PL" dirty="0"/>
              <a:t>ZYPRASIDON                                                                                                                                                                                                                                                                                                                           </a:t>
            </a:r>
          </a:p>
        </p:txBody>
      </p:sp>
      <p:sp>
        <p:nvSpPr>
          <p:cNvPr id="6" name="Symbol zastępczy zawartości 5"/>
          <p:cNvSpPr>
            <a:spLocks noGrp="1"/>
          </p:cNvSpPr>
          <p:nvPr>
            <p:ph sz="quarter" idx="4"/>
          </p:nvPr>
        </p:nvSpPr>
        <p:spPr/>
        <p:txBody>
          <a:bodyPr/>
          <a:lstStyle/>
          <a:p>
            <a:pPr marL="457200" indent="-457200">
              <a:buFont typeface="+mj-lt"/>
              <a:buAutoNum type="arabicPeriod"/>
            </a:pPr>
            <a:r>
              <a:rPr lang="pl-PL" dirty="0"/>
              <a:t>LIT / WALPROINIAN + RYSPERIDON</a:t>
            </a:r>
          </a:p>
          <a:p>
            <a:pPr marL="457200" indent="-457200">
              <a:buFont typeface="+mj-lt"/>
              <a:buAutoNum type="arabicPeriod"/>
            </a:pPr>
            <a:r>
              <a:rPr lang="pl-PL" dirty="0"/>
              <a:t>LIT / WALPROINIAN + KWETIAPINA</a:t>
            </a:r>
          </a:p>
          <a:p>
            <a:pPr marL="457200" indent="-457200">
              <a:buFont typeface="+mj-lt"/>
              <a:buAutoNum type="arabicPeriod"/>
            </a:pPr>
            <a:r>
              <a:rPr lang="pl-PL" dirty="0"/>
              <a:t> LIT / WALPROINIAN + OLANZAPINA</a:t>
            </a:r>
          </a:p>
          <a:p>
            <a:pPr marL="457200" indent="-457200">
              <a:buFont typeface="+mj-lt"/>
              <a:buAutoNum type="arabicPeriod"/>
            </a:pPr>
            <a:r>
              <a:rPr lang="pl-PL" i="1" dirty="0"/>
              <a:t>LIT / WALPROINIAN + ARYPIPRAZOL                </a:t>
            </a:r>
          </a:p>
          <a:p>
            <a:endParaRPr lang="pl-PL" dirty="0"/>
          </a:p>
          <a:p>
            <a:pPr>
              <a:buNone/>
            </a:pPr>
            <a:endParaRPr lang="pl-PL" dirty="0"/>
          </a:p>
        </p:txBody>
      </p:sp>
      <p:sp>
        <p:nvSpPr>
          <p:cNvPr id="7" name="Symbol zastępczy stopki 6"/>
          <p:cNvSpPr>
            <a:spLocks noGrp="1"/>
          </p:cNvSpPr>
          <p:nvPr>
            <p:ph type="ftr" sz="quarter" idx="11"/>
          </p:nvPr>
        </p:nvSpPr>
        <p:spPr/>
        <p:txBody>
          <a:bodyPr/>
          <a:lstStyle/>
          <a:p>
            <a:r>
              <a:rPr lang="pl-PL">
                <a:solidFill>
                  <a:srgbClr val="FFF9E5">
                    <a:shade val="50000"/>
                  </a:srgbClr>
                </a:solidFill>
              </a:rPr>
              <a:t>Young, Ferrier, Michalak 2010</a:t>
            </a:r>
          </a:p>
        </p:txBody>
      </p:sp>
    </p:spTree>
    <p:extLst>
      <p:ext uri="{BB962C8B-B14F-4D97-AF65-F5344CB8AC3E}">
        <p14:creationId xmlns:p14="http://schemas.microsoft.com/office/powerpoint/2010/main" val="3815066435"/>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3"/>
          <p:cNvSpPr>
            <a:spLocks noGrp="1"/>
          </p:cNvSpPr>
          <p:nvPr>
            <p:ph type="sldNum" sz="quarter" idx="12"/>
          </p:nvPr>
        </p:nvSpPr>
        <p:spPr/>
        <p:txBody>
          <a:bodyPr/>
          <a:lstStyle/>
          <a:p>
            <a:pPr>
              <a:defRPr/>
            </a:pPr>
            <a:fld id="{AEAB5EAD-24CF-4518-BD4A-2FBA318A1030}" type="slidenum">
              <a:rPr lang="pl-PL">
                <a:solidFill>
                  <a:srgbClr val="FFF9E5">
                    <a:shade val="50000"/>
                  </a:srgbClr>
                </a:solidFill>
                <a:latin typeface="Cambria" pitchFamily="18" charset="0"/>
              </a:rPr>
              <a:pPr>
                <a:defRPr/>
              </a:pPr>
              <a:t>38</a:t>
            </a:fld>
            <a:endParaRPr lang="pl-PL">
              <a:solidFill>
                <a:srgbClr val="FFF9E5">
                  <a:shade val="50000"/>
                </a:srgbClr>
              </a:solidFill>
              <a:latin typeface="Cambria" pitchFamily="18" charset="0"/>
            </a:endParaRPr>
          </a:p>
        </p:txBody>
      </p:sp>
      <p:sp>
        <p:nvSpPr>
          <p:cNvPr id="6148"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pl-PL" b="1">
                <a:solidFill>
                  <a:srgbClr val="FFF9E5"/>
                </a:solidFill>
                <a:latin typeface="Cambria" pitchFamily="18" charset="0"/>
              </a:rPr>
              <a:t>Olanzapina w terapii skojarzonej – skuteczność leczenia manii u pacjentów częściowo nieodpowiadających na terapię walproinianem lub litem [Tohen i in. 2002]</a:t>
            </a:r>
          </a:p>
        </p:txBody>
      </p:sp>
      <p:sp>
        <p:nvSpPr>
          <p:cNvPr id="6149" name="Rectangle 3"/>
          <p:cNvSpPr>
            <a:spLocks noChangeArrowheads="1"/>
          </p:cNvSpPr>
          <p:nvPr/>
        </p:nvSpPr>
        <p:spPr bwMode="auto">
          <a:xfrm>
            <a:off x="4648200" y="1981200"/>
            <a:ext cx="3810000" cy="41148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pl-PL" sz="2400">
                <a:solidFill>
                  <a:prstClr val="white"/>
                </a:solidFill>
                <a:latin typeface="Cambria" pitchFamily="18" charset="0"/>
              </a:rPr>
              <a:t>344 pacjentów z manią w przebiegu ChAD</a:t>
            </a:r>
          </a:p>
          <a:p>
            <a:pPr marL="342900" indent="-342900" eaLnBrk="0" hangingPunct="0">
              <a:lnSpc>
                <a:spcPct val="90000"/>
              </a:lnSpc>
              <a:spcBef>
                <a:spcPct val="20000"/>
              </a:spcBef>
              <a:buFontTx/>
              <a:buChar char="•"/>
            </a:pPr>
            <a:r>
              <a:rPr lang="pl-PL" sz="2400">
                <a:solidFill>
                  <a:prstClr val="white"/>
                </a:solidFill>
                <a:latin typeface="Cambria" pitchFamily="18" charset="0"/>
              </a:rPr>
              <a:t>OLA v placebo + lit/walproinian</a:t>
            </a:r>
          </a:p>
          <a:p>
            <a:pPr marL="342900" indent="-342900" eaLnBrk="0" hangingPunct="0">
              <a:lnSpc>
                <a:spcPct val="90000"/>
              </a:lnSpc>
              <a:spcBef>
                <a:spcPct val="20000"/>
              </a:spcBef>
              <a:buFontTx/>
              <a:buChar char="•"/>
            </a:pPr>
            <a:r>
              <a:rPr lang="pl-PL" sz="2400">
                <a:solidFill>
                  <a:prstClr val="white"/>
                </a:solidFill>
                <a:latin typeface="Cambria" pitchFamily="18" charset="0"/>
              </a:rPr>
              <a:t>OLA – 5 mg </a:t>
            </a:r>
            <a:r>
              <a:rPr lang="pl-PL" sz="2400">
                <a:solidFill>
                  <a:prstClr val="white"/>
                </a:solidFill>
                <a:latin typeface="Cambria" pitchFamily="18" charset="0"/>
                <a:sym typeface="Wingdings" pitchFamily="2" charset="2"/>
              </a:rPr>
              <a:t>20 mg</a:t>
            </a:r>
          </a:p>
          <a:p>
            <a:pPr marL="342900" indent="-342900" eaLnBrk="0" hangingPunct="0">
              <a:lnSpc>
                <a:spcPct val="90000"/>
              </a:lnSpc>
              <a:spcBef>
                <a:spcPct val="20000"/>
              </a:spcBef>
              <a:buFontTx/>
              <a:buChar char="•"/>
            </a:pPr>
            <a:r>
              <a:rPr lang="pl-PL" sz="2400">
                <a:solidFill>
                  <a:prstClr val="white"/>
                </a:solidFill>
                <a:latin typeface="Cambria" pitchFamily="18" charset="0"/>
                <a:sym typeface="Wingdings" pitchFamily="2" charset="2"/>
              </a:rPr>
              <a:t>6 tygodnie terapii</a:t>
            </a:r>
          </a:p>
          <a:p>
            <a:pPr marL="342900" indent="-342900" eaLnBrk="0" hangingPunct="0">
              <a:lnSpc>
                <a:spcPct val="90000"/>
              </a:lnSpc>
              <a:spcBef>
                <a:spcPct val="20000"/>
              </a:spcBef>
              <a:buFontTx/>
              <a:buChar char="•"/>
            </a:pPr>
            <a:r>
              <a:rPr lang="pl-PL" sz="2400">
                <a:solidFill>
                  <a:prstClr val="white"/>
                </a:solidFill>
                <a:latin typeface="Cambria" pitchFamily="18" charset="0"/>
                <a:sym typeface="Wingdings" pitchFamily="2" charset="2"/>
              </a:rPr>
              <a:t>Efektywność – % odpowiadających na terapię: olanzapina &gt; placebo  (p&lt;.001)</a:t>
            </a:r>
          </a:p>
          <a:p>
            <a:pPr marL="342900" indent="-342900" eaLnBrk="0" hangingPunct="0">
              <a:lnSpc>
                <a:spcPct val="90000"/>
              </a:lnSpc>
              <a:spcBef>
                <a:spcPct val="20000"/>
              </a:spcBef>
              <a:buFontTx/>
              <a:buChar char="•"/>
            </a:pPr>
            <a:endParaRPr lang="pl-PL" sz="2800">
              <a:solidFill>
                <a:prstClr val="white"/>
              </a:solidFill>
              <a:latin typeface="Cambria" pitchFamily="18" charset="0"/>
            </a:endParaRPr>
          </a:p>
        </p:txBody>
      </p:sp>
      <p:graphicFrame>
        <p:nvGraphicFramePr>
          <p:cNvPr id="6146" name="Object 2"/>
          <p:cNvGraphicFramePr>
            <a:graphicFrameLocks noChangeAspect="1"/>
          </p:cNvGraphicFramePr>
          <p:nvPr/>
        </p:nvGraphicFramePr>
        <p:xfrm>
          <a:off x="685800" y="1985963"/>
          <a:ext cx="3810000" cy="4105275"/>
        </p:xfrm>
        <a:graphic>
          <a:graphicData uri="http://schemas.openxmlformats.org/presentationml/2006/ole">
            <mc:AlternateContent xmlns:mc="http://schemas.openxmlformats.org/markup-compatibility/2006">
              <mc:Choice xmlns:v="urn:schemas-microsoft-com:vml" Requires="v">
                <p:oleObj spid="_x0000_s31783" name="Wykres" r:id="rId3" imgW="3809955" imgH="4107240" progId="MSGraph.Chart.8">
                  <p:embed followColorScheme="full"/>
                </p:oleObj>
              </mc:Choice>
              <mc:Fallback>
                <p:oleObj name="Wykres" r:id="rId3" imgW="3809955" imgH="4107240" progId="MSGraph.Chart.8">
                  <p:embed followColorScheme="full"/>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5963"/>
                        <a:ext cx="38100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61705959"/>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pl-PL" dirty="0"/>
              <a:t>Dwie klasy </a:t>
            </a:r>
            <a:r>
              <a:rPr lang="pl-PL" dirty="0" err="1"/>
              <a:t>normotymików</a:t>
            </a:r>
            <a:r>
              <a:rPr lang="pl-PL" dirty="0"/>
              <a:t> – klasa A i B</a:t>
            </a:r>
          </a:p>
        </p:txBody>
      </p:sp>
      <p:sp>
        <p:nvSpPr>
          <p:cNvPr id="15365" name="Rectangle 5"/>
          <p:cNvSpPr>
            <a:spLocks noGrp="1" noChangeArrowheads="1"/>
          </p:cNvSpPr>
          <p:nvPr>
            <p:ph idx="1"/>
          </p:nvPr>
        </p:nvSpPr>
        <p:spPr/>
        <p:txBody>
          <a:bodyPr>
            <a:normAutofit fontScale="92500" lnSpcReduction="20000"/>
          </a:bodyPr>
          <a:lstStyle/>
          <a:p>
            <a:r>
              <a:rPr lang="pl-PL" sz="3200" dirty="0"/>
              <a:t>Stabilizują nastrój podwyższony (</a:t>
            </a:r>
            <a:r>
              <a:rPr lang="pl-PL" sz="3200" u="sng" dirty="0"/>
              <a:t>A</a:t>
            </a:r>
            <a:r>
              <a:rPr lang="pl-PL" sz="3200" dirty="0"/>
              <a:t>BOVE)</a:t>
            </a:r>
          </a:p>
          <a:p>
            <a:pPr lvl="1"/>
            <a:r>
              <a:rPr lang="pl-PL" sz="2400" dirty="0"/>
              <a:t> Lit</a:t>
            </a:r>
          </a:p>
          <a:p>
            <a:pPr lvl="1"/>
            <a:r>
              <a:rPr lang="pl-PL" sz="2400" dirty="0"/>
              <a:t>Walproiniany</a:t>
            </a:r>
          </a:p>
          <a:p>
            <a:pPr lvl="1"/>
            <a:r>
              <a:rPr lang="pl-PL" sz="2400" dirty="0"/>
              <a:t>Karbamazepina</a:t>
            </a:r>
          </a:p>
          <a:p>
            <a:pPr lvl="1"/>
            <a:r>
              <a:rPr lang="pl-PL" sz="2400" dirty="0"/>
              <a:t>Olanzapina</a:t>
            </a:r>
          </a:p>
          <a:p>
            <a:pPr lvl="1"/>
            <a:r>
              <a:rPr lang="pl-PL" sz="2400" dirty="0"/>
              <a:t>Risperidon</a:t>
            </a:r>
          </a:p>
          <a:p>
            <a:pPr lvl="1"/>
            <a:r>
              <a:rPr lang="pl-PL" sz="2400" dirty="0"/>
              <a:t>Kwetiapina</a:t>
            </a:r>
          </a:p>
          <a:p>
            <a:r>
              <a:rPr lang="pl-PL" sz="3200" dirty="0"/>
              <a:t>Podwyższają obniżony nastrój (</a:t>
            </a:r>
            <a:r>
              <a:rPr lang="pl-PL" sz="3200" u="sng" dirty="0"/>
              <a:t>B</a:t>
            </a:r>
            <a:r>
              <a:rPr lang="pl-PL" sz="3200" dirty="0"/>
              <a:t>ELOW)</a:t>
            </a:r>
          </a:p>
          <a:p>
            <a:pPr lvl="1"/>
            <a:r>
              <a:rPr lang="pl-PL" sz="2400" dirty="0"/>
              <a:t>Lamotrygina</a:t>
            </a:r>
          </a:p>
          <a:p>
            <a:pPr lvl="1"/>
            <a:r>
              <a:rPr lang="pl-PL" sz="2400" dirty="0"/>
              <a:t>Lit</a:t>
            </a:r>
          </a:p>
          <a:p>
            <a:pPr lvl="1"/>
            <a:r>
              <a:rPr lang="pl-PL" sz="2400" dirty="0"/>
              <a:t>Olanzapina</a:t>
            </a:r>
          </a:p>
          <a:p>
            <a:pPr lvl="1"/>
            <a:endParaRPr lang="pl-PL" sz="2400" dirty="0"/>
          </a:p>
          <a:p>
            <a:pPr lvl="1">
              <a:buFont typeface="Wingdings" pitchFamily="2" charset="2"/>
              <a:buNone/>
            </a:pPr>
            <a:endParaRPr lang="pl-PL" sz="2400" dirty="0"/>
          </a:p>
        </p:txBody>
      </p:sp>
      <p:sp>
        <p:nvSpPr>
          <p:cNvPr id="6" name="Symbol zastępczy stopki 4"/>
          <p:cNvSpPr>
            <a:spLocks noGrp="1"/>
          </p:cNvSpPr>
          <p:nvPr>
            <p:ph type="ftr" sz="quarter" idx="11"/>
          </p:nvPr>
        </p:nvSpPr>
        <p:spPr/>
        <p:txBody>
          <a:bodyPr/>
          <a:lstStyle/>
          <a:p>
            <a:r>
              <a:rPr lang="pl-PL">
                <a:solidFill>
                  <a:srgbClr val="FFF9E5">
                    <a:shade val="50000"/>
                  </a:srgbClr>
                </a:solidFill>
              </a:rPr>
              <a:t>Ketter i Calabrese 2002</a:t>
            </a:r>
          </a:p>
        </p:txBody>
      </p:sp>
      <p:sp>
        <p:nvSpPr>
          <p:cNvPr id="15364" name="Rectangle 4"/>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white"/>
              </a:solidFill>
            </a:endParaRPr>
          </a:p>
        </p:txBody>
      </p:sp>
    </p:spTree>
    <p:extLst>
      <p:ext uri="{BB962C8B-B14F-4D97-AF65-F5344CB8AC3E}">
        <p14:creationId xmlns:p14="http://schemas.microsoft.com/office/powerpoint/2010/main" val="5137785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additive="base">
                                        <p:cTn id="7" dur="500" fill="hold"/>
                                        <p:tgtEl>
                                          <p:spTgt spid="153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5365">
                                            <p:txEl>
                                              <p:pRg st="1" end="1"/>
                                            </p:txEl>
                                          </p:spTgt>
                                        </p:tgtEl>
                                        <p:attrNameLst>
                                          <p:attrName>style.visibility</p:attrName>
                                        </p:attrNameLst>
                                      </p:cBhvr>
                                      <p:to>
                                        <p:strVal val="visible"/>
                                      </p:to>
                                    </p:set>
                                    <p:anim calcmode="lin" valueType="num">
                                      <p:cBhvr additive="base">
                                        <p:cTn id="11" dur="500" fill="hold"/>
                                        <p:tgtEl>
                                          <p:spTgt spid="1536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36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 calcmode="lin" valueType="num">
                                      <p:cBhvr additive="base">
                                        <p:cTn id="17" dur="500" fill="hold"/>
                                        <p:tgtEl>
                                          <p:spTgt spid="1536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365">
                                            <p:txEl>
                                              <p:pRg st="3" end="3"/>
                                            </p:txEl>
                                          </p:spTgt>
                                        </p:tgtEl>
                                        <p:attrNameLst>
                                          <p:attrName>style.visibility</p:attrName>
                                        </p:attrNameLst>
                                      </p:cBhvr>
                                      <p:to>
                                        <p:strVal val="visible"/>
                                      </p:to>
                                    </p:set>
                                    <p:anim calcmode="lin" valueType="num">
                                      <p:cBhvr additive="base">
                                        <p:cTn id="23" dur="500" fill="hold"/>
                                        <p:tgtEl>
                                          <p:spTgt spid="1536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6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365">
                                            <p:txEl>
                                              <p:pRg st="4" end="4"/>
                                            </p:txEl>
                                          </p:spTgt>
                                        </p:tgtEl>
                                        <p:attrNameLst>
                                          <p:attrName>style.visibility</p:attrName>
                                        </p:attrNameLst>
                                      </p:cBhvr>
                                      <p:to>
                                        <p:strVal val="visible"/>
                                      </p:to>
                                    </p:set>
                                    <p:anim calcmode="lin" valueType="num">
                                      <p:cBhvr additive="base">
                                        <p:cTn id="29" dur="500" fill="hold"/>
                                        <p:tgtEl>
                                          <p:spTgt spid="1536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36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365">
                                            <p:txEl>
                                              <p:pRg st="5" end="5"/>
                                            </p:txEl>
                                          </p:spTgt>
                                        </p:tgtEl>
                                        <p:attrNameLst>
                                          <p:attrName>style.visibility</p:attrName>
                                        </p:attrNameLst>
                                      </p:cBhvr>
                                      <p:to>
                                        <p:strVal val="visible"/>
                                      </p:to>
                                    </p:set>
                                    <p:anim calcmode="lin" valueType="num">
                                      <p:cBhvr additive="base">
                                        <p:cTn id="35" dur="500" fill="hold"/>
                                        <p:tgtEl>
                                          <p:spTgt spid="1536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36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5365">
                                            <p:txEl>
                                              <p:pRg st="6" end="6"/>
                                            </p:txEl>
                                          </p:spTgt>
                                        </p:tgtEl>
                                        <p:attrNameLst>
                                          <p:attrName>style.visibility</p:attrName>
                                        </p:attrNameLst>
                                      </p:cBhvr>
                                      <p:to>
                                        <p:strVal val="visible"/>
                                      </p:to>
                                    </p:set>
                                    <p:anim calcmode="lin" valueType="num">
                                      <p:cBhvr additive="base">
                                        <p:cTn id="41" dur="500" fill="hold"/>
                                        <p:tgtEl>
                                          <p:spTgt spid="1536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536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5365">
                                            <p:txEl>
                                              <p:pRg st="7" end="7"/>
                                            </p:txEl>
                                          </p:spTgt>
                                        </p:tgtEl>
                                        <p:attrNameLst>
                                          <p:attrName>style.visibility</p:attrName>
                                        </p:attrNameLst>
                                      </p:cBhvr>
                                      <p:to>
                                        <p:strVal val="visible"/>
                                      </p:to>
                                    </p:set>
                                    <p:anim calcmode="lin" valueType="num">
                                      <p:cBhvr additive="base">
                                        <p:cTn id="47" dur="500" fill="hold"/>
                                        <p:tgtEl>
                                          <p:spTgt spid="15365">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536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par>
                                <p:cTn id="49" presetID="2" presetClass="entr" presetSubtype="8" fill="hold" grpId="0" nodeType="withEffect">
                                  <p:stCondLst>
                                    <p:cond delay="0"/>
                                  </p:stCondLst>
                                  <p:childTnLst>
                                    <p:set>
                                      <p:cBhvr>
                                        <p:cTn id="50" dur="1" fill="hold">
                                          <p:stCondLst>
                                            <p:cond delay="0"/>
                                          </p:stCondLst>
                                        </p:cTn>
                                        <p:tgtEl>
                                          <p:spTgt spid="15365">
                                            <p:txEl>
                                              <p:pRg st="8" end="8"/>
                                            </p:txEl>
                                          </p:spTgt>
                                        </p:tgtEl>
                                        <p:attrNameLst>
                                          <p:attrName>style.visibility</p:attrName>
                                        </p:attrNameLst>
                                      </p:cBhvr>
                                      <p:to>
                                        <p:strVal val="visible"/>
                                      </p:to>
                                    </p:set>
                                    <p:anim calcmode="lin" valueType="num">
                                      <p:cBhvr additive="base">
                                        <p:cTn id="51" dur="500" fill="hold"/>
                                        <p:tgtEl>
                                          <p:spTgt spid="15365">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536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par>
                                <p:cTn id="53" presetID="2" presetClass="entr" presetSubtype="8" fill="hold" grpId="0" nodeType="withEffect">
                                  <p:stCondLst>
                                    <p:cond delay="0"/>
                                  </p:stCondLst>
                                  <p:childTnLst>
                                    <p:set>
                                      <p:cBhvr>
                                        <p:cTn id="54" dur="1" fill="hold">
                                          <p:stCondLst>
                                            <p:cond delay="0"/>
                                          </p:stCondLst>
                                        </p:cTn>
                                        <p:tgtEl>
                                          <p:spTgt spid="15365">
                                            <p:txEl>
                                              <p:pRg st="9" end="9"/>
                                            </p:txEl>
                                          </p:spTgt>
                                        </p:tgtEl>
                                        <p:attrNameLst>
                                          <p:attrName>style.visibility</p:attrName>
                                        </p:attrNameLst>
                                      </p:cBhvr>
                                      <p:to>
                                        <p:strVal val="visible"/>
                                      </p:to>
                                    </p:set>
                                    <p:anim calcmode="lin" valueType="num">
                                      <p:cBhvr additive="base">
                                        <p:cTn id="55" dur="500" fill="hold"/>
                                        <p:tgtEl>
                                          <p:spTgt spid="1536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536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par>
                                <p:cTn id="57" presetID="2" presetClass="entr" presetSubtype="8" fill="hold" grpId="0" nodeType="withEffect">
                                  <p:stCondLst>
                                    <p:cond delay="0"/>
                                  </p:stCondLst>
                                  <p:childTnLst>
                                    <p:set>
                                      <p:cBhvr>
                                        <p:cTn id="58" dur="1" fill="hold">
                                          <p:stCondLst>
                                            <p:cond delay="0"/>
                                          </p:stCondLst>
                                        </p:cTn>
                                        <p:tgtEl>
                                          <p:spTgt spid="15365">
                                            <p:txEl>
                                              <p:pRg st="10" end="10"/>
                                            </p:txEl>
                                          </p:spTgt>
                                        </p:tgtEl>
                                        <p:attrNameLst>
                                          <p:attrName>style.visibility</p:attrName>
                                        </p:attrNameLst>
                                      </p:cBhvr>
                                      <p:to>
                                        <p:strVal val="visible"/>
                                      </p:to>
                                    </p:set>
                                    <p:anim calcmode="lin" valueType="num">
                                      <p:cBhvr additive="base">
                                        <p:cTn id="59" dur="500" fill="hold"/>
                                        <p:tgtEl>
                                          <p:spTgt spid="15365">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536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Prostokąt 4"/>
          <p:cNvSpPr>
            <a:spLocks noChangeArrowheads="1"/>
          </p:cNvSpPr>
          <p:nvPr/>
        </p:nvSpPr>
        <p:spPr bwMode="auto">
          <a:xfrm>
            <a:off x="142875" y="142875"/>
            <a:ext cx="2071688" cy="923925"/>
          </a:xfrm>
          <a:prstGeom prst="rect">
            <a:avLst/>
          </a:prstGeom>
          <a:solidFill>
            <a:srgbClr val="FF0000">
              <a:alpha val="50195"/>
            </a:srgbClr>
          </a:solidFill>
          <a:ln w="9525">
            <a:noFill/>
            <a:miter lim="800000"/>
            <a:headEnd/>
            <a:tailEnd/>
          </a:ln>
        </p:spPr>
        <p:txBody>
          <a:bodyPr>
            <a:spAutoFit/>
          </a:bodyPr>
          <a:lstStyle/>
          <a:p>
            <a:pPr algn="ctr" fontAlgn="base">
              <a:spcBef>
                <a:spcPct val="0"/>
              </a:spcBef>
              <a:spcAft>
                <a:spcPct val="0"/>
              </a:spcAft>
              <a:defRPr/>
            </a:pPr>
            <a:endParaRPr lang="pl-PL" sz="2000" dirty="0">
              <a:solidFill>
                <a:srgbClr val="FFC000"/>
              </a:solidFill>
            </a:endParaRPr>
          </a:p>
          <a:p>
            <a:pPr algn="ctr" fontAlgn="base">
              <a:spcBef>
                <a:spcPct val="0"/>
              </a:spcBef>
              <a:spcAft>
                <a:spcPct val="0"/>
              </a:spcAft>
              <a:defRPr/>
            </a:pPr>
            <a:r>
              <a:rPr lang="pl-PL" sz="1600" b="1" dirty="0">
                <a:solidFill>
                  <a:srgbClr val="000000"/>
                </a:solidFill>
                <a:effectLst>
                  <a:outerShdw blurRad="38100" dist="38100" dir="2700000" algn="tl">
                    <a:srgbClr val="000000">
                      <a:alpha val="43137"/>
                    </a:srgbClr>
                  </a:outerShdw>
                </a:effectLst>
              </a:rPr>
              <a:t> </a:t>
            </a:r>
          </a:p>
          <a:p>
            <a:pPr algn="ctr" fontAlgn="base">
              <a:spcBef>
                <a:spcPct val="0"/>
              </a:spcBef>
              <a:spcAft>
                <a:spcPct val="0"/>
              </a:spcAft>
              <a:defRPr/>
            </a:pPr>
            <a:endParaRPr lang="pl-PL" sz="2000" dirty="0">
              <a:solidFill>
                <a:srgbClr val="000000"/>
              </a:solidFill>
            </a:endParaRPr>
          </a:p>
        </p:txBody>
      </p:sp>
      <p:sp>
        <p:nvSpPr>
          <p:cNvPr id="4" name="pole tekstowe 3"/>
          <p:cNvSpPr txBox="1"/>
          <p:nvPr/>
        </p:nvSpPr>
        <p:spPr>
          <a:xfrm>
            <a:off x="642938" y="357188"/>
            <a:ext cx="8501062" cy="461962"/>
          </a:xfrm>
          <a:prstGeom prst="rect">
            <a:avLst/>
          </a:prstGeom>
          <a:gradFill flip="none" rotWithShape="1">
            <a:gsLst>
              <a:gs pos="0">
                <a:schemeClr val="tx1"/>
              </a:gs>
              <a:gs pos="90000">
                <a:schemeClr val="accent1">
                  <a:shade val="67500"/>
                  <a:satMod val="115000"/>
                  <a:alpha val="0"/>
                </a:schemeClr>
              </a:gs>
            </a:gsLst>
            <a:lin ang="0" scaled="1"/>
            <a:tileRect/>
          </a:gradFill>
        </p:spPr>
        <p:txBody>
          <a:bodyPr>
            <a:spAutoFit/>
          </a:bodyPr>
          <a:lstStyle/>
          <a:p>
            <a:pPr algn="ctr" fontAlgn="base">
              <a:spcBef>
                <a:spcPct val="0"/>
              </a:spcBef>
              <a:spcAft>
                <a:spcPct val="0"/>
              </a:spcAft>
              <a:defRPr/>
            </a:pPr>
            <a:r>
              <a:rPr lang="pl-PL" sz="2400" dirty="0">
                <a:solidFill>
                  <a:srgbClr val="FF0000"/>
                </a:solidFill>
              </a:rPr>
              <a:t>Trendy w Polsce – nowi pacjenci/100000)</a:t>
            </a:r>
          </a:p>
        </p:txBody>
      </p:sp>
      <p:sp>
        <p:nvSpPr>
          <p:cNvPr id="1030" name="Prostokąt 15"/>
          <p:cNvSpPr>
            <a:spLocks noChangeArrowheads="1"/>
          </p:cNvSpPr>
          <p:nvPr/>
        </p:nvSpPr>
        <p:spPr bwMode="auto">
          <a:xfrm>
            <a:off x="4343199" y="6550025"/>
            <a:ext cx="4800801" cy="307777"/>
          </a:xfrm>
          <a:prstGeom prst="rect">
            <a:avLst/>
          </a:prstGeom>
          <a:noFill/>
          <a:ln w="9525">
            <a:noFill/>
            <a:miter lim="800000"/>
            <a:headEnd/>
            <a:tailEnd/>
          </a:ln>
        </p:spPr>
        <p:txBody>
          <a:bodyPr wrap="none">
            <a:spAutoFit/>
          </a:bodyPr>
          <a:lstStyle/>
          <a:p>
            <a:pPr algn="r" fontAlgn="base">
              <a:spcBef>
                <a:spcPct val="0"/>
              </a:spcBef>
              <a:spcAft>
                <a:spcPct val="0"/>
              </a:spcAft>
            </a:pPr>
            <a:r>
              <a:rPr lang="pl-PL" sz="1400" dirty="0" err="1">
                <a:solidFill>
                  <a:srgbClr val="000000"/>
                </a:solidFill>
              </a:rPr>
              <a:t>Mental</a:t>
            </a:r>
            <a:r>
              <a:rPr lang="pl-PL" sz="1400" dirty="0">
                <a:solidFill>
                  <a:srgbClr val="000000"/>
                </a:solidFill>
              </a:rPr>
              <a:t> </a:t>
            </a:r>
            <a:r>
              <a:rPr lang="pl-PL" sz="1400" dirty="0" err="1">
                <a:solidFill>
                  <a:srgbClr val="000000"/>
                </a:solidFill>
              </a:rPr>
              <a:t>Health</a:t>
            </a:r>
            <a:r>
              <a:rPr lang="pl-PL" sz="1400" dirty="0">
                <a:solidFill>
                  <a:srgbClr val="000000"/>
                </a:solidFill>
              </a:rPr>
              <a:t> </a:t>
            </a:r>
            <a:r>
              <a:rPr lang="pl-PL" sz="1400" dirty="0" err="1">
                <a:solidFill>
                  <a:srgbClr val="000000"/>
                </a:solidFill>
              </a:rPr>
              <a:t>Statistics</a:t>
            </a:r>
            <a:r>
              <a:rPr lang="pl-PL" sz="1400" dirty="0">
                <a:solidFill>
                  <a:srgbClr val="000000"/>
                </a:solidFill>
              </a:rPr>
              <a:t> 2006; Rocznik statystyczny, 2009</a:t>
            </a:r>
          </a:p>
        </p:txBody>
      </p:sp>
      <p:graphicFrame>
        <p:nvGraphicFramePr>
          <p:cNvPr id="1026" name="Wykres 18"/>
          <p:cNvGraphicFramePr>
            <a:graphicFrameLocks/>
          </p:cNvGraphicFramePr>
          <p:nvPr>
            <p:extLst>
              <p:ext uri="{D42A27DB-BD31-4B8C-83A1-F6EECF244321}">
                <p14:modId xmlns:p14="http://schemas.microsoft.com/office/powerpoint/2010/main" val="1949328314"/>
              </p:ext>
            </p:extLst>
          </p:nvPr>
        </p:nvGraphicFramePr>
        <p:xfrm>
          <a:off x="214312" y="1143000"/>
          <a:ext cx="8750175" cy="5310336"/>
        </p:xfrm>
        <a:graphic>
          <a:graphicData uri="http://schemas.openxmlformats.org/presentationml/2006/ole">
            <mc:AlternateContent xmlns:mc="http://schemas.openxmlformats.org/markup-compatibility/2006">
              <mc:Choice xmlns:v="urn:schemas-microsoft-com:vml" Requires="v">
                <p:oleObj spid="_x0000_s1066" name="Arkusz" r:id="rId4" imgW="9144108" imgH="4808160" progId="Excel.Sheet.8">
                  <p:embed/>
                </p:oleObj>
              </mc:Choice>
              <mc:Fallback>
                <p:oleObj name="Arkusz" r:id="rId4" imgW="9144108" imgH="4808160" progId="Excel.Sheet.8">
                  <p:embed/>
                  <p:pic>
                    <p:nvPicPr>
                      <p:cNvPr id="0" name="Picture 4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 y="1143000"/>
                        <a:ext cx="8750175" cy="5310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trzałka w górę 1"/>
          <p:cNvSpPr/>
          <p:nvPr/>
        </p:nvSpPr>
        <p:spPr>
          <a:xfrm>
            <a:off x="1641418" y="5983833"/>
            <a:ext cx="57606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górę 11"/>
          <p:cNvSpPr/>
          <p:nvPr/>
        </p:nvSpPr>
        <p:spPr>
          <a:xfrm rot="10800000">
            <a:off x="4893469" y="2539258"/>
            <a:ext cx="57606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73218340"/>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653000205_Figure_3"/>
          <p:cNvPicPr>
            <a:picLocks noChangeAspect="1" noChangeArrowheads="1"/>
          </p:cNvPicPr>
          <p:nvPr/>
        </p:nvPicPr>
        <p:blipFill>
          <a:blip r:embed="rId3" cstate="print"/>
          <a:srcRect/>
          <a:stretch>
            <a:fillRect/>
          </a:stretch>
        </p:blipFill>
        <p:spPr bwMode="auto">
          <a:xfrm>
            <a:off x="2428875" y="3879850"/>
            <a:ext cx="6537325" cy="2978150"/>
          </a:xfrm>
          <a:prstGeom prst="rect">
            <a:avLst/>
          </a:prstGeom>
          <a:noFill/>
        </p:spPr>
      </p:pic>
      <p:sp>
        <p:nvSpPr>
          <p:cNvPr id="68611" name="Rectangle 3"/>
          <p:cNvSpPr>
            <a:spLocks noGrp="1" noChangeArrowheads="1"/>
          </p:cNvSpPr>
          <p:nvPr>
            <p:ph type="title"/>
          </p:nvPr>
        </p:nvSpPr>
        <p:spPr>
          <a:xfrm>
            <a:off x="457200" y="0"/>
            <a:ext cx="8229600" cy="1125538"/>
          </a:xfrm>
        </p:spPr>
        <p:txBody>
          <a:bodyPr/>
          <a:lstStyle/>
          <a:p>
            <a:r>
              <a:rPr lang="pl-PL" sz="3200" b="1">
                <a:solidFill>
                  <a:srgbClr val="FFFF00"/>
                </a:solidFill>
              </a:rPr>
              <a:t>Arypiprazol w CHAD – badanie 100 tyg</a:t>
            </a:r>
            <a:endParaRPr lang="en-US" sz="3200" b="1">
              <a:solidFill>
                <a:srgbClr val="FFFF00"/>
              </a:solidFill>
            </a:endParaRPr>
          </a:p>
        </p:txBody>
      </p:sp>
      <p:sp>
        <p:nvSpPr>
          <p:cNvPr id="68612" name="Rectangle 4"/>
          <p:cNvSpPr>
            <a:spLocks noChangeArrowheads="1"/>
          </p:cNvSpPr>
          <p:nvPr/>
        </p:nvSpPr>
        <p:spPr bwMode="auto">
          <a:xfrm>
            <a:off x="52388" y="6288088"/>
            <a:ext cx="4211637" cy="274637"/>
          </a:xfrm>
          <a:prstGeom prst="rect">
            <a:avLst/>
          </a:prstGeom>
          <a:noFill/>
          <a:ln w="9525">
            <a:noFill/>
            <a:miter lim="800000"/>
            <a:headEnd/>
            <a:tailEnd/>
          </a:ln>
          <a:effectLst/>
        </p:spPr>
        <p:txBody>
          <a:bodyPr anchor="ctr">
            <a:spAutoFit/>
          </a:bodyPr>
          <a:lstStyle/>
          <a:p>
            <a:pPr eaLnBrk="0" hangingPunct="0">
              <a:tabLst>
                <a:tab pos="2636838" algn="ctr"/>
                <a:tab pos="5273675" algn="r"/>
              </a:tabLst>
            </a:pPr>
            <a:r>
              <a:rPr lang="en-GB" sz="1200">
                <a:solidFill>
                  <a:prstClr val="white"/>
                </a:solidFill>
              </a:rPr>
              <a:t>HR = Hazard Ratio; Safety Sample</a:t>
            </a:r>
          </a:p>
        </p:txBody>
      </p:sp>
      <p:sp>
        <p:nvSpPr>
          <p:cNvPr id="68613" name="Rectangle 5"/>
          <p:cNvSpPr>
            <a:spLocks noChangeArrowheads="1"/>
          </p:cNvSpPr>
          <p:nvPr/>
        </p:nvSpPr>
        <p:spPr bwMode="auto">
          <a:xfrm>
            <a:off x="38100" y="6503988"/>
            <a:ext cx="4211638" cy="274637"/>
          </a:xfrm>
          <a:prstGeom prst="rect">
            <a:avLst/>
          </a:prstGeom>
          <a:noFill/>
          <a:ln w="9525">
            <a:noFill/>
            <a:miter lim="800000"/>
            <a:headEnd/>
            <a:tailEnd/>
          </a:ln>
          <a:effectLst/>
        </p:spPr>
        <p:txBody>
          <a:bodyPr anchor="ctr">
            <a:spAutoFit/>
          </a:bodyPr>
          <a:lstStyle/>
          <a:p>
            <a:pPr eaLnBrk="0" hangingPunct="0">
              <a:tabLst>
                <a:tab pos="2636838" algn="ctr"/>
                <a:tab pos="5273675" algn="r"/>
              </a:tabLst>
            </a:pPr>
            <a:r>
              <a:rPr lang="en-GB" sz="1200">
                <a:solidFill>
                  <a:prstClr val="white"/>
                </a:solidFill>
              </a:rPr>
              <a:t>Keck et al. </a:t>
            </a:r>
            <a:r>
              <a:rPr lang="en-GB" sz="1200" i="1">
                <a:solidFill>
                  <a:prstClr val="white"/>
                </a:solidFill>
              </a:rPr>
              <a:t>J Clin Psychiatry</a:t>
            </a:r>
            <a:r>
              <a:rPr lang="en-GB" sz="1200">
                <a:solidFill>
                  <a:prstClr val="white"/>
                </a:solidFill>
              </a:rPr>
              <a:t>,  2007</a:t>
            </a:r>
          </a:p>
        </p:txBody>
      </p:sp>
      <p:sp>
        <p:nvSpPr>
          <p:cNvPr id="68614" name="Rectangle 6"/>
          <p:cNvSpPr>
            <a:spLocks noChangeArrowheads="1"/>
          </p:cNvSpPr>
          <p:nvPr/>
        </p:nvSpPr>
        <p:spPr bwMode="auto">
          <a:xfrm>
            <a:off x="425450" y="2446338"/>
            <a:ext cx="1944688" cy="641350"/>
          </a:xfrm>
          <a:prstGeom prst="rect">
            <a:avLst/>
          </a:prstGeom>
          <a:noFill/>
          <a:ln w="9525">
            <a:noFill/>
            <a:miter lim="800000"/>
            <a:headEnd/>
            <a:tailEnd/>
          </a:ln>
          <a:effectLst/>
        </p:spPr>
        <p:txBody>
          <a:bodyPr anchor="ctr">
            <a:spAutoFit/>
          </a:bodyPr>
          <a:lstStyle/>
          <a:p>
            <a:pPr algn="ctr" eaLnBrk="0" hangingPunct="0">
              <a:tabLst>
                <a:tab pos="2636838" algn="ctr"/>
                <a:tab pos="5273675" algn="r"/>
              </a:tabLst>
            </a:pPr>
            <a:r>
              <a:rPr lang="pl-PL">
                <a:solidFill>
                  <a:prstClr val="white"/>
                </a:solidFill>
              </a:rPr>
              <a:t>Nawrót epizodu manii</a:t>
            </a:r>
            <a:endParaRPr lang="en-GB">
              <a:solidFill>
                <a:prstClr val="white"/>
              </a:solidFill>
            </a:endParaRPr>
          </a:p>
        </p:txBody>
      </p:sp>
      <p:sp>
        <p:nvSpPr>
          <p:cNvPr id="68615" name="Rectangle 7"/>
          <p:cNvSpPr>
            <a:spLocks noChangeArrowheads="1"/>
          </p:cNvSpPr>
          <p:nvPr/>
        </p:nvSpPr>
        <p:spPr bwMode="auto">
          <a:xfrm>
            <a:off x="334963" y="4806950"/>
            <a:ext cx="2305050" cy="641350"/>
          </a:xfrm>
          <a:prstGeom prst="rect">
            <a:avLst/>
          </a:prstGeom>
          <a:noFill/>
          <a:ln w="9525">
            <a:noFill/>
            <a:miter lim="800000"/>
            <a:headEnd/>
            <a:tailEnd/>
          </a:ln>
          <a:effectLst/>
        </p:spPr>
        <p:txBody>
          <a:bodyPr anchor="ctr">
            <a:spAutoFit/>
          </a:bodyPr>
          <a:lstStyle/>
          <a:p>
            <a:pPr algn="ctr" eaLnBrk="0" hangingPunct="0">
              <a:tabLst>
                <a:tab pos="2636838" algn="ctr"/>
                <a:tab pos="5273675" algn="r"/>
              </a:tabLst>
            </a:pPr>
            <a:r>
              <a:rPr lang="pl-PL">
                <a:solidFill>
                  <a:prstClr val="white"/>
                </a:solidFill>
              </a:rPr>
              <a:t>Nawrót epizodu depresji</a:t>
            </a:r>
            <a:endParaRPr lang="en-GB">
              <a:solidFill>
                <a:prstClr val="white"/>
              </a:solidFill>
            </a:endParaRPr>
          </a:p>
        </p:txBody>
      </p:sp>
      <p:pic>
        <p:nvPicPr>
          <p:cNvPr id="68616" name="Picture 8" descr="653000205_Figure_2"/>
          <p:cNvPicPr>
            <a:picLocks noChangeAspect="1" noChangeArrowheads="1"/>
          </p:cNvPicPr>
          <p:nvPr/>
        </p:nvPicPr>
        <p:blipFill>
          <a:blip r:embed="rId4" cstate="print"/>
          <a:srcRect/>
          <a:stretch>
            <a:fillRect/>
          </a:stretch>
        </p:blipFill>
        <p:spPr bwMode="auto">
          <a:xfrm>
            <a:off x="2376488" y="1265238"/>
            <a:ext cx="6538912" cy="2976562"/>
          </a:xfrm>
          <a:prstGeom prst="rect">
            <a:avLst/>
          </a:prstGeom>
          <a:noFill/>
        </p:spPr>
      </p:pic>
    </p:spTree>
    <p:extLst>
      <p:ext uri="{BB962C8B-B14F-4D97-AF65-F5344CB8AC3E}">
        <p14:creationId xmlns:p14="http://schemas.microsoft.com/office/powerpoint/2010/main" val="1031392159"/>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435100" y="274638"/>
            <a:ext cx="7499350" cy="1143000"/>
          </a:xfrm>
        </p:spPr>
        <p:txBody>
          <a:bodyPr>
            <a:normAutofit fontScale="90000"/>
          </a:bodyPr>
          <a:lstStyle/>
          <a:p>
            <a:pPr fontAlgn="auto">
              <a:spcAft>
                <a:spcPts val="0"/>
              </a:spcAft>
              <a:defRPr/>
            </a:pPr>
            <a:r>
              <a:rPr lang="pl-PL" sz="2400" dirty="0">
                <a:solidFill>
                  <a:schemeClr val="tx2">
                    <a:satMod val="130000"/>
                  </a:schemeClr>
                </a:solidFill>
                <a:latin typeface="Cambria" pitchFamily="18" charset="0"/>
              </a:rPr>
              <a:t>Efekty profilaktyki nawrotu </a:t>
            </a:r>
            <a:r>
              <a:rPr lang="pl-PL" sz="2400" dirty="0" err="1">
                <a:solidFill>
                  <a:schemeClr val="tx2">
                    <a:satMod val="130000"/>
                  </a:schemeClr>
                </a:solidFill>
                <a:latin typeface="Cambria" pitchFamily="18" charset="0"/>
              </a:rPr>
              <a:t>ChAD</a:t>
            </a:r>
            <a:r>
              <a:rPr lang="pl-PL" sz="2400" dirty="0">
                <a:solidFill>
                  <a:schemeClr val="tx2">
                    <a:satMod val="130000"/>
                  </a:schemeClr>
                </a:solidFill>
                <a:latin typeface="Cambria" pitchFamily="18" charset="0"/>
              </a:rPr>
              <a:t> – </a:t>
            </a:r>
            <a:br>
              <a:rPr lang="pl-PL" sz="2400" dirty="0">
                <a:solidFill>
                  <a:schemeClr val="tx2">
                    <a:satMod val="130000"/>
                  </a:schemeClr>
                </a:solidFill>
                <a:latin typeface="Cambria" pitchFamily="18" charset="0"/>
              </a:rPr>
            </a:br>
            <a:r>
              <a:rPr lang="pl-PL" sz="2400" dirty="0">
                <a:solidFill>
                  <a:schemeClr val="tx2">
                    <a:satMod val="130000"/>
                  </a:schemeClr>
                </a:solidFill>
                <a:latin typeface="Cambria" pitchFamily="18" charset="0"/>
              </a:rPr>
              <a:t>kwetiapina + lit/walproinian   vs   monoterapia litem walproinianem (okres eutymii – tygodnie)</a:t>
            </a:r>
          </a:p>
        </p:txBody>
      </p:sp>
      <p:sp>
        <p:nvSpPr>
          <p:cNvPr id="5" name="Symbol zastępczy stopki 4"/>
          <p:cNvSpPr>
            <a:spLocks noGrp="1"/>
          </p:cNvSpPr>
          <p:nvPr>
            <p:ph type="ftr" sz="quarter" idx="11"/>
          </p:nvPr>
        </p:nvSpPr>
        <p:spPr/>
        <p:txBody>
          <a:bodyPr>
            <a:normAutofit/>
          </a:bodyPr>
          <a:lstStyle/>
          <a:p>
            <a:r>
              <a:rPr lang="en-US">
                <a:solidFill>
                  <a:srgbClr val="04617B">
                    <a:shade val="90000"/>
                  </a:srgbClr>
                </a:solidFill>
              </a:rPr>
              <a:t>Suppes i in. 2009</a:t>
            </a:r>
          </a:p>
        </p:txBody>
      </p:sp>
      <p:sp>
        <p:nvSpPr>
          <p:cNvPr id="2" name="Symbol zastępczy numeru slajdu 1"/>
          <p:cNvSpPr>
            <a:spLocks noGrp="1"/>
          </p:cNvSpPr>
          <p:nvPr>
            <p:ph type="sldNum" sz="quarter" idx="12"/>
          </p:nvPr>
        </p:nvSpPr>
        <p:spPr/>
        <p:txBody>
          <a:bodyPr>
            <a:normAutofit/>
          </a:bodyPr>
          <a:lstStyle/>
          <a:p>
            <a:pPr>
              <a:defRPr/>
            </a:pPr>
            <a:fld id="{982DA90F-AF71-45BA-9588-3626CF31F73E}" type="slidenum">
              <a:rPr lang="pl-PL" altLang="en-US">
                <a:solidFill>
                  <a:srgbClr val="E0EDF8"/>
                </a:solidFill>
                <a:latin typeface="Cambria" pitchFamily="18" charset="0"/>
              </a:rPr>
              <a:pPr>
                <a:defRPr/>
              </a:pPr>
              <a:t>41</a:t>
            </a:fld>
            <a:endParaRPr lang="pl-PL" altLang="en-US">
              <a:solidFill>
                <a:srgbClr val="E0EDF8"/>
              </a:solidFill>
              <a:latin typeface="Cambria" pitchFamily="18" charset="0"/>
            </a:endParaRPr>
          </a:p>
        </p:txBody>
      </p:sp>
      <p:pic>
        <p:nvPicPr>
          <p:cNvPr id="55300" name="Picture 2"/>
          <p:cNvPicPr>
            <a:picLocks noChangeAspect="1" noChangeArrowheads="1"/>
          </p:cNvPicPr>
          <p:nvPr/>
        </p:nvPicPr>
        <p:blipFill>
          <a:blip r:embed="rId2" cstate="print"/>
          <a:srcRect/>
          <a:stretch>
            <a:fillRect/>
          </a:stretch>
        </p:blipFill>
        <p:spPr bwMode="auto">
          <a:xfrm>
            <a:off x="428625" y="1071563"/>
            <a:ext cx="8215313" cy="5000625"/>
          </a:xfrm>
          <a:prstGeom prst="rect">
            <a:avLst/>
          </a:prstGeom>
          <a:noFill/>
          <a:ln w="9525">
            <a:noFill/>
            <a:miter lim="800000"/>
            <a:headEnd/>
            <a:tailEnd/>
          </a:ln>
        </p:spPr>
      </p:pic>
    </p:spTree>
    <p:extLst>
      <p:ext uri="{BB962C8B-B14F-4D97-AF65-F5344CB8AC3E}">
        <p14:creationId xmlns:p14="http://schemas.microsoft.com/office/powerpoint/2010/main" val="2836856268"/>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428624" y="274638"/>
            <a:ext cx="8607872" cy="1143000"/>
          </a:xfrm>
        </p:spPr>
        <p:txBody>
          <a:bodyPr anchor="t">
            <a:noAutofit/>
          </a:bodyPr>
          <a:lstStyle/>
          <a:p>
            <a:r>
              <a:rPr lang="pl-PL" sz="2900" b="1" dirty="0">
                <a:solidFill>
                  <a:srgbClr val="FFFF66"/>
                </a:solidFill>
              </a:rPr>
              <a:t>OLANZAPINA W LECZENIU PODTRZYMUJĄCYM CHAD I W OKRESIE REMISJI</a:t>
            </a:r>
            <a:r>
              <a:rPr lang="pl-PL" sz="2900" dirty="0"/>
              <a:t> </a:t>
            </a:r>
          </a:p>
        </p:txBody>
      </p:sp>
      <p:pic>
        <p:nvPicPr>
          <p:cNvPr id="79875" name="Picture 2"/>
          <p:cNvPicPr>
            <a:picLocks noChangeAspect="1" noChangeArrowheads="1"/>
          </p:cNvPicPr>
          <p:nvPr/>
        </p:nvPicPr>
        <p:blipFill>
          <a:blip r:embed="rId2" cstate="print"/>
          <a:srcRect/>
          <a:stretch>
            <a:fillRect/>
          </a:stretch>
        </p:blipFill>
        <p:spPr bwMode="auto">
          <a:xfrm>
            <a:off x="1331913" y="2205038"/>
            <a:ext cx="6294437" cy="3357562"/>
          </a:xfrm>
          <a:prstGeom prst="rect">
            <a:avLst/>
          </a:prstGeom>
          <a:noFill/>
          <a:ln w="9525">
            <a:noFill/>
            <a:miter lim="800000"/>
            <a:headEnd/>
            <a:tailEnd/>
          </a:ln>
        </p:spPr>
      </p:pic>
      <p:sp>
        <p:nvSpPr>
          <p:cNvPr id="79876" name="pole tekstowe 4"/>
          <p:cNvSpPr txBox="1">
            <a:spLocks noChangeArrowheads="1"/>
          </p:cNvSpPr>
          <p:nvPr/>
        </p:nvSpPr>
        <p:spPr bwMode="auto">
          <a:xfrm>
            <a:off x="428625" y="2357438"/>
            <a:ext cx="1214438" cy="276225"/>
          </a:xfrm>
          <a:prstGeom prst="rect">
            <a:avLst/>
          </a:prstGeom>
          <a:noFill/>
          <a:ln w="9525">
            <a:noFill/>
            <a:miter lim="800000"/>
            <a:headEnd/>
            <a:tailEnd/>
          </a:ln>
        </p:spPr>
        <p:txBody>
          <a:bodyPr>
            <a:spAutoFit/>
          </a:bodyPr>
          <a:lstStyle/>
          <a:p>
            <a:r>
              <a:rPr lang="pl-PL" sz="1200">
                <a:solidFill>
                  <a:prstClr val="white"/>
                </a:solidFill>
                <a:latin typeface="Corbel" pitchFamily="34" charset="0"/>
              </a:rPr>
              <a:t>pacjenci (%)</a:t>
            </a:r>
          </a:p>
        </p:txBody>
      </p:sp>
      <p:sp>
        <p:nvSpPr>
          <p:cNvPr id="79877" name="pole tekstowe 5"/>
          <p:cNvSpPr txBox="1">
            <a:spLocks noChangeArrowheads="1"/>
          </p:cNvSpPr>
          <p:nvPr/>
        </p:nvSpPr>
        <p:spPr bwMode="auto">
          <a:xfrm>
            <a:off x="3214688" y="1785938"/>
            <a:ext cx="2857500" cy="338137"/>
          </a:xfrm>
          <a:prstGeom prst="rect">
            <a:avLst/>
          </a:prstGeom>
          <a:noFill/>
          <a:ln w="9525">
            <a:noFill/>
            <a:miter lim="800000"/>
            <a:headEnd/>
            <a:tailEnd/>
          </a:ln>
        </p:spPr>
        <p:txBody>
          <a:bodyPr>
            <a:spAutoFit/>
          </a:bodyPr>
          <a:lstStyle/>
          <a:p>
            <a:pPr algn="ctr"/>
            <a:r>
              <a:rPr lang="pl-PL" sz="1600">
                <a:solidFill>
                  <a:prstClr val="white"/>
                </a:solidFill>
                <a:latin typeface="Corbel" pitchFamily="34" charset="0"/>
              </a:rPr>
              <a:t>epizod indeksowy: mania</a:t>
            </a:r>
          </a:p>
        </p:txBody>
      </p:sp>
      <p:sp>
        <p:nvSpPr>
          <p:cNvPr id="79878" name="pole tekstowe 6"/>
          <p:cNvSpPr txBox="1">
            <a:spLocks noChangeArrowheads="1"/>
          </p:cNvSpPr>
          <p:nvPr/>
        </p:nvSpPr>
        <p:spPr bwMode="auto">
          <a:xfrm>
            <a:off x="1928813" y="5572125"/>
            <a:ext cx="1928812" cy="523875"/>
          </a:xfrm>
          <a:prstGeom prst="rect">
            <a:avLst/>
          </a:prstGeom>
          <a:noFill/>
          <a:ln w="9525">
            <a:noFill/>
            <a:miter lim="800000"/>
            <a:headEnd/>
            <a:tailEnd/>
          </a:ln>
        </p:spPr>
        <p:txBody>
          <a:bodyPr>
            <a:spAutoFit/>
          </a:bodyPr>
          <a:lstStyle/>
          <a:p>
            <a:pPr algn="ctr"/>
            <a:r>
              <a:rPr lang="pl-PL" sz="1400">
                <a:solidFill>
                  <a:prstClr val="white"/>
                </a:solidFill>
                <a:latin typeface="Corbel" pitchFamily="34" charset="0"/>
              </a:rPr>
              <a:t>całkowity odsetek nawrotów</a:t>
            </a:r>
          </a:p>
        </p:txBody>
      </p:sp>
      <p:sp>
        <p:nvSpPr>
          <p:cNvPr id="79879" name="pole tekstowe 7"/>
          <p:cNvSpPr txBox="1">
            <a:spLocks noChangeArrowheads="1"/>
          </p:cNvSpPr>
          <p:nvPr/>
        </p:nvSpPr>
        <p:spPr bwMode="auto">
          <a:xfrm>
            <a:off x="3714750" y="5572125"/>
            <a:ext cx="1928813" cy="523875"/>
          </a:xfrm>
          <a:prstGeom prst="rect">
            <a:avLst/>
          </a:prstGeom>
          <a:noFill/>
          <a:ln w="9525">
            <a:noFill/>
            <a:miter lim="800000"/>
            <a:headEnd/>
            <a:tailEnd/>
          </a:ln>
        </p:spPr>
        <p:txBody>
          <a:bodyPr>
            <a:spAutoFit/>
          </a:bodyPr>
          <a:lstStyle/>
          <a:p>
            <a:pPr algn="ctr"/>
            <a:r>
              <a:rPr lang="pl-PL" sz="1400">
                <a:solidFill>
                  <a:prstClr val="white"/>
                </a:solidFill>
                <a:latin typeface="Corbel" pitchFamily="34" charset="0"/>
              </a:rPr>
              <a:t>odsetek nawrotów depresji</a:t>
            </a:r>
          </a:p>
        </p:txBody>
      </p:sp>
      <p:sp>
        <p:nvSpPr>
          <p:cNvPr id="79880" name="pole tekstowe 8"/>
          <p:cNvSpPr txBox="1">
            <a:spLocks noChangeArrowheads="1"/>
          </p:cNvSpPr>
          <p:nvPr/>
        </p:nvSpPr>
        <p:spPr bwMode="auto">
          <a:xfrm>
            <a:off x="5643563" y="5572125"/>
            <a:ext cx="1928812" cy="523875"/>
          </a:xfrm>
          <a:prstGeom prst="rect">
            <a:avLst/>
          </a:prstGeom>
          <a:noFill/>
          <a:ln w="9525">
            <a:noFill/>
            <a:miter lim="800000"/>
            <a:headEnd/>
            <a:tailEnd/>
          </a:ln>
        </p:spPr>
        <p:txBody>
          <a:bodyPr>
            <a:spAutoFit/>
          </a:bodyPr>
          <a:lstStyle/>
          <a:p>
            <a:pPr algn="ctr"/>
            <a:r>
              <a:rPr lang="pl-PL" sz="1400">
                <a:solidFill>
                  <a:prstClr val="white"/>
                </a:solidFill>
                <a:latin typeface="Corbel" pitchFamily="34" charset="0"/>
              </a:rPr>
              <a:t>odsetek nawrotów manii</a:t>
            </a:r>
          </a:p>
        </p:txBody>
      </p:sp>
      <p:sp>
        <p:nvSpPr>
          <p:cNvPr id="79881" name="pole tekstowe 9"/>
          <p:cNvSpPr txBox="1">
            <a:spLocks noChangeArrowheads="1"/>
          </p:cNvSpPr>
          <p:nvPr/>
        </p:nvSpPr>
        <p:spPr bwMode="auto">
          <a:xfrm>
            <a:off x="500063" y="6072188"/>
            <a:ext cx="5786437" cy="646112"/>
          </a:xfrm>
          <a:prstGeom prst="rect">
            <a:avLst/>
          </a:prstGeom>
          <a:noFill/>
          <a:ln w="9525">
            <a:noFill/>
            <a:miter lim="800000"/>
            <a:headEnd/>
            <a:tailEnd/>
          </a:ln>
        </p:spPr>
        <p:txBody>
          <a:bodyPr>
            <a:spAutoFit/>
          </a:bodyPr>
          <a:lstStyle/>
          <a:p>
            <a:r>
              <a:rPr lang="pl-PL" sz="1200">
                <a:solidFill>
                  <a:prstClr val="white"/>
                </a:solidFill>
                <a:latin typeface="Corbel" pitchFamily="34" charset="0"/>
              </a:rPr>
              <a:t>Wyniki badania po 12 miesiącach od randomizacji pacjentów, którzy osiągnęli stabilizację w trakcie leczenia olanzapiną. </a:t>
            </a:r>
          </a:p>
          <a:p>
            <a:r>
              <a:rPr lang="pl-PL" sz="1200">
                <a:solidFill>
                  <a:prstClr val="white"/>
                </a:solidFill>
                <a:latin typeface="Corbel" pitchFamily="34" charset="0"/>
              </a:rPr>
              <a:t>Kryteria nawrotu: YMRS ≥15 pkt., HAM-D</a:t>
            </a:r>
            <a:r>
              <a:rPr lang="pl-PL" sz="1200" baseline="-25000">
                <a:solidFill>
                  <a:prstClr val="white"/>
                </a:solidFill>
                <a:latin typeface="Corbel" pitchFamily="34" charset="0"/>
              </a:rPr>
              <a:t>21</a:t>
            </a:r>
            <a:r>
              <a:rPr lang="pl-PL" sz="1200">
                <a:solidFill>
                  <a:prstClr val="white"/>
                </a:solidFill>
                <a:latin typeface="Corbel" pitchFamily="34" charset="0"/>
              </a:rPr>
              <a:t> ≥15 pkt. lub hospitalizacja.</a:t>
            </a:r>
          </a:p>
        </p:txBody>
      </p:sp>
      <p:sp>
        <p:nvSpPr>
          <p:cNvPr id="79882" name="pole tekstowe 10"/>
          <p:cNvSpPr txBox="1">
            <a:spLocks noChangeArrowheads="1"/>
          </p:cNvSpPr>
          <p:nvPr/>
        </p:nvSpPr>
        <p:spPr bwMode="auto">
          <a:xfrm>
            <a:off x="7072313" y="6429375"/>
            <a:ext cx="2071687" cy="277813"/>
          </a:xfrm>
          <a:prstGeom prst="rect">
            <a:avLst/>
          </a:prstGeom>
          <a:noFill/>
          <a:ln w="9525">
            <a:noFill/>
            <a:miter lim="800000"/>
            <a:headEnd/>
            <a:tailEnd/>
          </a:ln>
        </p:spPr>
        <p:txBody>
          <a:bodyPr>
            <a:spAutoFit/>
          </a:bodyPr>
          <a:lstStyle/>
          <a:p>
            <a:r>
              <a:rPr lang="pl-PL" sz="1200">
                <a:solidFill>
                  <a:prstClr val="white"/>
                </a:solidFill>
                <a:latin typeface="Corbel" pitchFamily="34" charset="0"/>
              </a:rPr>
              <a:t>Tohen i wsp. 2006</a:t>
            </a:r>
          </a:p>
        </p:txBody>
      </p:sp>
    </p:spTree>
    <p:extLst>
      <p:ext uri="{BB962C8B-B14F-4D97-AF65-F5344CB8AC3E}">
        <p14:creationId xmlns:p14="http://schemas.microsoft.com/office/powerpoint/2010/main" val="1484734853"/>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pl-PL"/>
              <a:t>Jeśli dotychczasowe leczenie depresji w ChAD nie jest skuteczne</a:t>
            </a:r>
          </a:p>
        </p:txBody>
      </p:sp>
      <p:graphicFrame>
        <p:nvGraphicFramePr>
          <p:cNvPr id="3" name="Symbol zastępczy zawartości 2"/>
          <p:cNvGraphicFramePr>
            <a:graphicFrameLocks noGrp="1"/>
          </p:cNvGraphicFramePr>
          <p:nvPr>
            <p:ph idx="1"/>
            <p:extLst>
              <p:ext uri="{D42A27DB-BD31-4B8C-83A1-F6EECF244321}">
                <p14:modId xmlns:p14="http://schemas.microsoft.com/office/powerpoint/2010/main" val="658572827"/>
              </p:ext>
            </p:extLst>
          </p:nvPr>
        </p:nvGraphicFramePr>
        <p:xfrm>
          <a:off x="467543" y="1716088"/>
          <a:ext cx="8605020" cy="4521222"/>
        </p:xfrm>
        <a:graphic>
          <a:graphicData uri="http://schemas.openxmlformats.org/drawingml/2006/table">
            <a:tbl>
              <a:tblPr firstRow="1" bandRow="1">
                <a:tableStyleId>{5C22544A-7EE6-4342-B048-85BDC9FD1C3A}</a:tableStyleId>
              </a:tblPr>
              <a:tblGrid>
                <a:gridCol w="4302510">
                  <a:extLst>
                    <a:ext uri="{9D8B030D-6E8A-4147-A177-3AD203B41FA5}">
                      <a16:colId xmlns:a16="http://schemas.microsoft.com/office/drawing/2014/main" val="20000"/>
                    </a:ext>
                  </a:extLst>
                </a:gridCol>
                <a:gridCol w="4302510">
                  <a:extLst>
                    <a:ext uri="{9D8B030D-6E8A-4147-A177-3AD203B41FA5}">
                      <a16:colId xmlns:a16="http://schemas.microsoft.com/office/drawing/2014/main" val="20001"/>
                    </a:ext>
                  </a:extLst>
                </a:gridCol>
              </a:tblGrid>
              <a:tr h="753537">
                <a:tc>
                  <a:txBody>
                    <a:bodyPr/>
                    <a:lstStyle/>
                    <a:p>
                      <a:r>
                        <a:rPr lang="pl-PL" dirty="0"/>
                        <a:t>Wcześniejsza terapia </a:t>
                      </a:r>
                    </a:p>
                  </a:txBody>
                  <a:tcPr/>
                </a:tc>
                <a:tc>
                  <a:txBody>
                    <a:bodyPr/>
                    <a:lstStyle/>
                    <a:p>
                      <a:r>
                        <a:rPr lang="pl-PL" dirty="0"/>
                        <a:t>Preferowana strategia – dodanie </a:t>
                      </a:r>
                    </a:p>
                  </a:txBody>
                  <a:tcPr/>
                </a:tc>
                <a:extLst>
                  <a:ext uri="{0D108BD9-81ED-4DB2-BD59-A6C34878D82A}">
                    <a16:rowId xmlns:a16="http://schemas.microsoft.com/office/drawing/2014/main" val="10000"/>
                  </a:ext>
                </a:extLst>
              </a:tr>
              <a:tr h="753537">
                <a:tc>
                  <a:txBody>
                    <a:bodyPr/>
                    <a:lstStyle/>
                    <a:p>
                      <a:r>
                        <a:rPr lang="pl-PL" dirty="0" err="1"/>
                        <a:t>Normotymik</a:t>
                      </a:r>
                      <a:r>
                        <a:rPr lang="pl-PL" dirty="0"/>
                        <a:t> w </a:t>
                      </a:r>
                      <a:r>
                        <a:rPr lang="pl-PL" dirty="0" err="1"/>
                        <a:t>monoterapii</a:t>
                      </a:r>
                      <a:r>
                        <a:rPr lang="pl-PL" dirty="0"/>
                        <a:t> </a:t>
                      </a:r>
                    </a:p>
                  </a:txBody>
                  <a:tcPr/>
                </a:tc>
                <a:tc>
                  <a:txBody>
                    <a:bodyPr/>
                    <a:lstStyle/>
                    <a:p>
                      <a:r>
                        <a:rPr lang="pl-PL" dirty="0"/>
                        <a:t>Lamotrygina</a:t>
                      </a:r>
                    </a:p>
                    <a:p>
                      <a:r>
                        <a:rPr lang="pl-PL" dirty="0"/>
                        <a:t>LPPIIG</a:t>
                      </a:r>
                    </a:p>
                  </a:txBody>
                  <a:tcPr/>
                </a:tc>
                <a:extLst>
                  <a:ext uri="{0D108BD9-81ED-4DB2-BD59-A6C34878D82A}">
                    <a16:rowId xmlns:a16="http://schemas.microsoft.com/office/drawing/2014/main" val="10001"/>
                  </a:ext>
                </a:extLst>
              </a:tr>
              <a:tr h="753537">
                <a:tc>
                  <a:txBody>
                    <a:bodyPr/>
                    <a:lstStyle/>
                    <a:p>
                      <a:r>
                        <a:rPr lang="pl-PL" dirty="0"/>
                        <a:t>LPPIIG</a:t>
                      </a:r>
                    </a:p>
                  </a:txBody>
                  <a:tcPr/>
                </a:tc>
                <a:tc>
                  <a:txBody>
                    <a:bodyPr/>
                    <a:lstStyle/>
                    <a:p>
                      <a:r>
                        <a:rPr lang="pl-PL" dirty="0"/>
                        <a:t>Lamotrygina</a:t>
                      </a:r>
                    </a:p>
                    <a:p>
                      <a:r>
                        <a:rPr lang="pl-PL" dirty="0"/>
                        <a:t>LPD</a:t>
                      </a:r>
                    </a:p>
                  </a:txBody>
                  <a:tcPr/>
                </a:tc>
                <a:extLst>
                  <a:ext uri="{0D108BD9-81ED-4DB2-BD59-A6C34878D82A}">
                    <a16:rowId xmlns:a16="http://schemas.microsoft.com/office/drawing/2014/main" val="10002"/>
                  </a:ext>
                </a:extLst>
              </a:tr>
              <a:tr h="753537">
                <a:tc>
                  <a:txBody>
                    <a:bodyPr/>
                    <a:lstStyle/>
                    <a:p>
                      <a:r>
                        <a:rPr lang="pl-PL" dirty="0"/>
                        <a:t>LPD + </a:t>
                      </a:r>
                      <a:r>
                        <a:rPr lang="pl-PL" dirty="0" err="1"/>
                        <a:t>normotymik</a:t>
                      </a:r>
                      <a:r>
                        <a:rPr lang="pl-PL" dirty="0"/>
                        <a:t> </a:t>
                      </a:r>
                    </a:p>
                  </a:txBody>
                  <a:tcPr/>
                </a:tc>
                <a:tc>
                  <a:txBody>
                    <a:bodyPr/>
                    <a:lstStyle/>
                    <a:p>
                      <a:r>
                        <a:rPr lang="pl-PL" dirty="0"/>
                        <a:t>Lamotrygina</a:t>
                      </a:r>
                    </a:p>
                    <a:p>
                      <a:r>
                        <a:rPr lang="pl-PL" dirty="0"/>
                        <a:t>Zmiana LPD</a:t>
                      </a:r>
                    </a:p>
                  </a:txBody>
                  <a:tcPr/>
                </a:tc>
                <a:extLst>
                  <a:ext uri="{0D108BD9-81ED-4DB2-BD59-A6C34878D82A}">
                    <a16:rowId xmlns:a16="http://schemas.microsoft.com/office/drawing/2014/main" val="10003"/>
                  </a:ext>
                </a:extLst>
              </a:tr>
              <a:tr h="753537">
                <a:tc>
                  <a:txBody>
                    <a:bodyPr/>
                    <a:lstStyle/>
                    <a:p>
                      <a:r>
                        <a:rPr lang="pl-PL" dirty="0"/>
                        <a:t>LPD + LPPIIG </a:t>
                      </a:r>
                    </a:p>
                  </a:txBody>
                  <a:tcPr/>
                </a:tc>
                <a:tc>
                  <a:txBody>
                    <a:bodyPr/>
                    <a:lstStyle/>
                    <a:p>
                      <a:r>
                        <a:rPr lang="pl-PL" dirty="0"/>
                        <a:t>Lamotrygina </a:t>
                      </a:r>
                    </a:p>
                    <a:p>
                      <a:r>
                        <a:rPr lang="pl-PL" dirty="0" err="1"/>
                        <a:t>Normotymik</a:t>
                      </a:r>
                      <a:r>
                        <a:rPr lang="pl-PL" dirty="0"/>
                        <a:t> </a:t>
                      </a:r>
                    </a:p>
                  </a:txBody>
                  <a:tcPr/>
                </a:tc>
                <a:extLst>
                  <a:ext uri="{0D108BD9-81ED-4DB2-BD59-A6C34878D82A}">
                    <a16:rowId xmlns:a16="http://schemas.microsoft.com/office/drawing/2014/main" val="10004"/>
                  </a:ext>
                </a:extLst>
              </a:tr>
              <a:tr h="753537">
                <a:tc>
                  <a:txBody>
                    <a:bodyPr/>
                    <a:lstStyle/>
                    <a:p>
                      <a:r>
                        <a:rPr lang="pl-PL" dirty="0"/>
                        <a:t>Lamotrygina </a:t>
                      </a:r>
                    </a:p>
                  </a:txBody>
                  <a:tcPr/>
                </a:tc>
                <a:tc>
                  <a:txBody>
                    <a:bodyPr/>
                    <a:lstStyle/>
                    <a:p>
                      <a:r>
                        <a:rPr lang="pl-PL" dirty="0" err="1"/>
                        <a:t>Normotymik</a:t>
                      </a:r>
                      <a:r>
                        <a:rPr lang="pl-PL" dirty="0"/>
                        <a:t> </a:t>
                      </a:r>
                    </a:p>
                  </a:txBody>
                  <a:tcPr/>
                </a:tc>
                <a:extLst>
                  <a:ext uri="{0D108BD9-81ED-4DB2-BD59-A6C34878D82A}">
                    <a16:rowId xmlns:a16="http://schemas.microsoft.com/office/drawing/2014/main" val="10005"/>
                  </a:ext>
                </a:extLst>
              </a:tr>
            </a:tbl>
          </a:graphicData>
        </a:graphic>
      </p:graphicFrame>
      <p:sp>
        <p:nvSpPr>
          <p:cNvPr id="4" name="Symbol zastępczy stopki 3"/>
          <p:cNvSpPr>
            <a:spLocks noGrp="1"/>
          </p:cNvSpPr>
          <p:nvPr>
            <p:ph type="ftr" sz="quarter" idx="11"/>
          </p:nvPr>
        </p:nvSpPr>
        <p:spPr/>
        <p:txBody>
          <a:bodyPr>
            <a:normAutofit/>
          </a:bodyPr>
          <a:lstStyle/>
          <a:p>
            <a:r>
              <a:rPr lang="pl-PL">
                <a:solidFill>
                  <a:srgbClr val="E0EDF8"/>
                </a:solidFill>
              </a:rPr>
              <a:t>Sachs i wsp. 2004 </a:t>
            </a:r>
          </a:p>
        </p:txBody>
      </p:sp>
    </p:spTree>
    <p:extLst>
      <p:ext uri="{BB962C8B-B14F-4D97-AF65-F5344CB8AC3E}">
        <p14:creationId xmlns:p14="http://schemas.microsoft.com/office/powerpoint/2010/main" val="1833003988"/>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Leki pierwszego rzutu w terapii podtrzymującej  w  CHAD  </a:t>
            </a:r>
          </a:p>
        </p:txBody>
      </p:sp>
      <p:sp>
        <p:nvSpPr>
          <p:cNvPr id="4" name="Symbol zastępczy tekstu 3"/>
          <p:cNvSpPr>
            <a:spLocks noGrp="1"/>
          </p:cNvSpPr>
          <p:nvPr>
            <p:ph type="body" idx="1"/>
          </p:nvPr>
        </p:nvSpPr>
        <p:spPr/>
        <p:txBody>
          <a:bodyPr/>
          <a:lstStyle/>
          <a:p>
            <a:r>
              <a:rPr lang="pl-PL" dirty="0"/>
              <a:t>MONOTERAPIA </a:t>
            </a:r>
          </a:p>
        </p:txBody>
      </p:sp>
      <p:sp>
        <p:nvSpPr>
          <p:cNvPr id="3" name="Symbol zastępczy zawartości 2"/>
          <p:cNvSpPr>
            <a:spLocks noGrp="1"/>
          </p:cNvSpPr>
          <p:nvPr>
            <p:ph sz="half" idx="2"/>
          </p:nvPr>
        </p:nvSpPr>
        <p:spPr/>
        <p:txBody>
          <a:bodyPr/>
          <a:lstStyle/>
          <a:p>
            <a:pPr marL="514350" indent="-514350">
              <a:buFont typeface="+mj-lt"/>
              <a:buAutoNum type="arabicPeriod"/>
            </a:pPr>
            <a:r>
              <a:rPr lang="pl-PL" dirty="0"/>
              <a:t>LIT</a:t>
            </a:r>
          </a:p>
          <a:p>
            <a:pPr marL="514350" indent="-514350">
              <a:buFont typeface="+mj-lt"/>
              <a:buAutoNum type="arabicPeriod"/>
            </a:pPr>
            <a:r>
              <a:rPr lang="pl-PL" dirty="0"/>
              <a:t>LAMOTRYGINA </a:t>
            </a:r>
          </a:p>
          <a:p>
            <a:pPr marL="514350" indent="-514350">
              <a:buFont typeface="+mj-lt"/>
              <a:buAutoNum type="arabicPeriod"/>
            </a:pPr>
            <a:r>
              <a:rPr lang="pl-PL" dirty="0"/>
              <a:t>WALPROINIAN</a:t>
            </a:r>
          </a:p>
          <a:p>
            <a:pPr marL="514350" indent="-514350">
              <a:buFont typeface="+mj-lt"/>
              <a:buAutoNum type="arabicPeriod"/>
            </a:pPr>
            <a:r>
              <a:rPr lang="pl-PL" dirty="0"/>
              <a:t>OLANZAPINA</a:t>
            </a:r>
          </a:p>
          <a:p>
            <a:pPr marL="514350" indent="-514350">
              <a:buFont typeface="+mj-lt"/>
              <a:buAutoNum type="arabicPeriod"/>
            </a:pPr>
            <a:r>
              <a:rPr lang="pl-PL" i="1" dirty="0"/>
              <a:t>KWETIAPINA</a:t>
            </a:r>
          </a:p>
          <a:p>
            <a:pPr marL="514350" indent="-514350">
              <a:buFont typeface="+mj-lt"/>
              <a:buAutoNum type="arabicPeriod"/>
            </a:pPr>
            <a:r>
              <a:rPr lang="pl-PL" i="1" dirty="0"/>
              <a:t>RLAI</a:t>
            </a:r>
          </a:p>
          <a:p>
            <a:pPr marL="514350" indent="-514350">
              <a:buFont typeface="+mj-lt"/>
              <a:buAutoNum type="arabicPeriod"/>
            </a:pPr>
            <a:r>
              <a:rPr lang="pl-PL" i="1" dirty="0"/>
              <a:t>ARYPIPRAZOL </a:t>
            </a:r>
          </a:p>
          <a:p>
            <a:pPr marL="514350" indent="-514350">
              <a:buFont typeface="+mj-lt"/>
              <a:buAutoNum type="arabicPeriod"/>
            </a:pPr>
            <a:endParaRPr lang="pl-PL" dirty="0"/>
          </a:p>
        </p:txBody>
      </p:sp>
      <p:sp>
        <p:nvSpPr>
          <p:cNvPr id="5" name="Symbol zastępczy tekstu 4"/>
          <p:cNvSpPr>
            <a:spLocks noGrp="1"/>
          </p:cNvSpPr>
          <p:nvPr>
            <p:ph type="body" sz="quarter" idx="3"/>
          </p:nvPr>
        </p:nvSpPr>
        <p:spPr/>
        <p:txBody>
          <a:bodyPr/>
          <a:lstStyle/>
          <a:p>
            <a:r>
              <a:rPr lang="pl-PL" dirty="0"/>
              <a:t>TERAPIA SKOJARZONA</a:t>
            </a:r>
          </a:p>
        </p:txBody>
      </p:sp>
      <p:sp>
        <p:nvSpPr>
          <p:cNvPr id="6" name="Symbol zastępczy zawartości 5"/>
          <p:cNvSpPr>
            <a:spLocks noGrp="1"/>
          </p:cNvSpPr>
          <p:nvPr>
            <p:ph sz="quarter" idx="4"/>
          </p:nvPr>
        </p:nvSpPr>
        <p:spPr/>
        <p:txBody>
          <a:bodyPr/>
          <a:lstStyle/>
          <a:p>
            <a:pPr marL="457200" indent="-457200">
              <a:buFont typeface="+mj-lt"/>
              <a:buAutoNum type="arabicPeriod"/>
            </a:pPr>
            <a:r>
              <a:rPr lang="pl-PL" i="1" dirty="0"/>
              <a:t>LIT / WALPROINIAN + KWETIAPINA </a:t>
            </a:r>
          </a:p>
          <a:p>
            <a:pPr marL="457200" indent="-457200">
              <a:buFont typeface="+mj-lt"/>
              <a:buAutoNum type="arabicPeriod"/>
            </a:pPr>
            <a:r>
              <a:rPr lang="pl-PL" i="1" dirty="0"/>
              <a:t>LIT + WALPROINIAN + RLAI</a:t>
            </a:r>
          </a:p>
          <a:p>
            <a:pPr marL="457200" indent="-457200">
              <a:buFont typeface="+mj-lt"/>
              <a:buAutoNum type="arabicPeriod"/>
            </a:pPr>
            <a:r>
              <a:rPr lang="pl-PL" i="1" dirty="0"/>
              <a:t>LIT / WALPROINIAN + ZYPRASIDON</a:t>
            </a:r>
          </a:p>
          <a:p>
            <a:pPr>
              <a:buNone/>
            </a:pPr>
            <a:endParaRPr lang="pl-PL" dirty="0"/>
          </a:p>
          <a:p>
            <a:pPr>
              <a:buNone/>
            </a:pPr>
            <a:endParaRPr lang="pl-PL" dirty="0"/>
          </a:p>
        </p:txBody>
      </p:sp>
      <p:sp>
        <p:nvSpPr>
          <p:cNvPr id="7" name="Symbol zastępczy stopki 6"/>
          <p:cNvSpPr>
            <a:spLocks noGrp="1"/>
          </p:cNvSpPr>
          <p:nvPr>
            <p:ph type="ftr" sz="quarter" idx="11"/>
          </p:nvPr>
        </p:nvSpPr>
        <p:spPr/>
        <p:txBody>
          <a:bodyPr>
            <a:normAutofit/>
          </a:bodyPr>
          <a:lstStyle/>
          <a:p>
            <a:r>
              <a:rPr lang="pl-PL">
                <a:solidFill>
                  <a:srgbClr val="E0EDF8"/>
                </a:solidFill>
              </a:rPr>
              <a:t>Young, Ferrier, Michalak 2010</a:t>
            </a:r>
          </a:p>
        </p:txBody>
      </p:sp>
    </p:spTree>
    <p:extLst>
      <p:ext uri="{BB962C8B-B14F-4D97-AF65-F5344CB8AC3E}">
        <p14:creationId xmlns:p14="http://schemas.microsoft.com/office/powerpoint/2010/main" val="3888789270"/>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2308" name="Group 84"/>
          <p:cNvGraphicFramePr>
            <a:graphicFrameLocks noGrp="1"/>
          </p:cNvGraphicFramePr>
          <p:nvPr>
            <p:ph type="tbl" idx="1"/>
            <p:extLst>
              <p:ext uri="{D42A27DB-BD31-4B8C-83A1-F6EECF244321}">
                <p14:modId xmlns:p14="http://schemas.microsoft.com/office/powerpoint/2010/main" val="1344270879"/>
              </p:ext>
            </p:extLst>
          </p:nvPr>
        </p:nvGraphicFramePr>
        <p:xfrm>
          <a:off x="228600" y="2209800"/>
          <a:ext cx="8763000" cy="3703641"/>
        </p:xfrm>
        <a:graphic>
          <a:graphicData uri="http://schemas.openxmlformats.org/drawingml/2006/table">
            <a:tbl>
              <a:tblPr/>
              <a:tblGrid>
                <a:gridCol w="2209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411163">
                <a:tc>
                  <a:txBody>
                    <a:bodyPr/>
                    <a:lstStyle/>
                    <a:p>
                      <a:pPr marL="0" marR="0" lvl="0" indent="0" algn="l"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Lit</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a:t>
                      </a:r>
                    </a:p>
                  </a:txBody>
                  <a:tcPr horzOverflow="overflow">
                    <a:lnL>
                      <a:noFill/>
                    </a:lnL>
                    <a:lnR>
                      <a:noFill/>
                    </a:lnR>
                    <a:lnT cap="flat">
                      <a:noFill/>
                    </a:lnT>
                    <a:lnB>
                      <a:noFill/>
                    </a:lnB>
                    <a:lnTlToBr>
                      <a:noFill/>
                    </a:lnTlToBr>
                    <a:lnBlToTr>
                      <a:noFill/>
                    </a:lnBlToTr>
                    <a:solidFill>
                      <a:schemeClr val="bg2">
                        <a:lumMod val="60000"/>
                        <a:lumOff val="40000"/>
                      </a:schemeClr>
                    </a:solid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a:t>
                      </a:r>
                    </a:p>
                  </a:txBody>
                  <a:tcPr horzOverflow="overflow">
                    <a:lnL>
                      <a:noFill/>
                    </a:lnL>
                    <a:lnR>
                      <a:noFill/>
                    </a:lnR>
                    <a:lnT cap="flat">
                      <a:noFill/>
                    </a:lnT>
                    <a:lnB>
                      <a:noFill/>
                    </a:lnB>
                    <a:lnTlToBr>
                      <a:noFill/>
                    </a:lnTlToBr>
                    <a:lnBlToTr>
                      <a:noFill/>
                    </a:lnBlToTr>
                    <a:solidFill>
                      <a:schemeClr val="bg2">
                        <a:lumMod val="60000"/>
                        <a:lumOff val="40000"/>
                      </a:schemeClr>
                    </a:solid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sng" strike="noStrike" cap="none" normalizeH="0" baseline="0" dirty="0">
                          <a:ln>
                            <a:noFill/>
                          </a:ln>
                          <a:solidFill>
                            <a:srgbClr val="FFFFFF"/>
                          </a:solidFill>
                          <a:effectLst/>
                          <a:latin typeface="Times New Roman" pitchFamily="18" charset="0"/>
                        </a:rPr>
                        <a:t>+</a:t>
                      </a:r>
                    </a:p>
                  </a:txBody>
                  <a:tcPr horzOverflow="overflow">
                    <a:lnL>
                      <a:noFill/>
                    </a:lnL>
                    <a:lnR>
                      <a:noFill/>
                    </a:lnR>
                    <a:lnT cap="flat">
                      <a:noFill/>
                    </a:lnT>
                    <a:lnB>
                      <a:noFill/>
                    </a:lnB>
                    <a:lnTlToBr>
                      <a:noFill/>
                    </a:lnTlToBr>
                    <a:lnBlToTr>
                      <a:noFill/>
                    </a:lnBlToTr>
                    <a:solidFill>
                      <a:schemeClr val="bg2">
                        <a:lumMod val="60000"/>
                        <a:lumOff val="40000"/>
                      </a:schemeClr>
                    </a:solid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a:t>
                      </a:r>
                    </a:p>
                  </a:txBody>
                  <a:tcPr horzOverflow="overflow">
                    <a:lnL>
                      <a:noFill/>
                    </a:lnL>
                    <a:lnR cap="flat">
                      <a:noFill/>
                    </a:lnR>
                    <a:lnT cap="flat">
                      <a:noFill/>
                    </a:lnT>
                    <a:lnB>
                      <a:noFill/>
                    </a:lnB>
                    <a:lnTlToBr>
                      <a:noFill/>
                    </a:lnTlToBr>
                    <a:lnBlToTr>
                      <a:noFill/>
                    </a:lnBlToTr>
                    <a:solidFill>
                      <a:schemeClr val="bg2">
                        <a:lumMod val="60000"/>
                        <a:lumOff val="40000"/>
                      </a:schemeClr>
                    </a:solidFill>
                  </a:tcPr>
                </a:tc>
                <a:extLst>
                  <a:ext uri="{0D108BD9-81ED-4DB2-BD59-A6C34878D82A}">
                    <a16:rowId xmlns:a16="http://schemas.microsoft.com/office/drawing/2014/main" val="10000"/>
                  </a:ext>
                </a:extLst>
              </a:tr>
              <a:tr h="412750">
                <a:tc>
                  <a:txBody>
                    <a:bodyPr/>
                    <a:lstStyle/>
                    <a:p>
                      <a:pPr marL="0" marR="0" lvl="0" indent="0" algn="l" defTabSz="914400" rtl="0" eaLnBrk="0" fontAlgn="base" latinLnBrk="0" hangingPunct="0">
                        <a:lnSpc>
                          <a:spcPct val="100000"/>
                        </a:lnSpc>
                        <a:spcBef>
                          <a:spcPct val="50000"/>
                        </a:spcBef>
                        <a:spcAft>
                          <a:spcPct val="0"/>
                        </a:spcAft>
                        <a:buClr>
                          <a:schemeClr val="tx1"/>
                        </a:buClr>
                        <a:buSzTx/>
                        <a:buFontTx/>
                        <a:buNone/>
                        <a:tabLst/>
                      </a:pPr>
                      <a:r>
                        <a:rPr kumimoji="0" lang="pl-PL" sz="2000" b="0" i="0" u="none" strike="noStrike" cap="none" normalizeH="0" baseline="0" dirty="0">
                          <a:ln>
                            <a:noFill/>
                          </a:ln>
                          <a:solidFill>
                            <a:srgbClr val="FFFFFF"/>
                          </a:solidFill>
                          <a:effectLst/>
                          <a:latin typeface="Times New Roman" pitchFamily="18" charset="0"/>
                        </a:rPr>
                        <a:t>VAL </a:t>
                      </a:r>
                      <a:endParaRPr kumimoji="0" lang="en-US" sz="2000" b="0" i="0" u="none" strike="noStrike" cap="none" normalizeH="0" baseline="0" dirty="0">
                        <a:ln>
                          <a:noFill/>
                        </a:ln>
                        <a:solidFill>
                          <a:srgbClr val="FFFFFF"/>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solidFill>
                      <a:schemeClr val="tx2">
                        <a:lumMod val="50000"/>
                      </a:schemeClr>
                    </a:solid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solidFill>
                      <a:schemeClr val="tx2">
                        <a:lumMod val="50000"/>
                      </a:schemeClr>
                    </a:solid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sng" strike="noStrike" cap="none" normalizeH="0" baseline="0" dirty="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solidFill>
                      <a:schemeClr val="tx2">
                        <a:lumMod val="50000"/>
                      </a:schemeClr>
                    </a:solid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a:t>
                      </a:r>
                    </a:p>
                  </a:txBody>
                  <a:tcPr horzOverflow="overflow">
                    <a:lnL>
                      <a:noFill/>
                    </a:lnL>
                    <a:lnR cap="flat">
                      <a:noFill/>
                    </a:lnR>
                    <a:lnT>
                      <a:noFill/>
                    </a:lnT>
                    <a:lnB>
                      <a:noFill/>
                    </a:lnB>
                    <a:lnTlToBr>
                      <a:noFill/>
                    </a:lnTlToBr>
                    <a:lnBlToTr>
                      <a:noFill/>
                    </a:lnBlToTr>
                    <a:solidFill>
                      <a:schemeClr val="tx2">
                        <a:lumMod val="50000"/>
                      </a:schemeClr>
                    </a:solidFill>
                  </a:tcPr>
                </a:tc>
                <a:extLst>
                  <a:ext uri="{0D108BD9-81ED-4DB2-BD59-A6C34878D82A}">
                    <a16:rowId xmlns:a16="http://schemas.microsoft.com/office/drawing/2014/main" val="10001"/>
                  </a:ext>
                </a:extLst>
              </a:tr>
              <a:tr h="411163">
                <a:tc>
                  <a:txBody>
                    <a:bodyPr/>
                    <a:lstStyle/>
                    <a:p>
                      <a:pPr marL="0" marR="0" lvl="0" indent="0" algn="l" defTabSz="914400" rtl="0" eaLnBrk="0" fontAlgn="base" latinLnBrk="0" hangingPunct="0">
                        <a:lnSpc>
                          <a:spcPct val="100000"/>
                        </a:lnSpc>
                        <a:spcBef>
                          <a:spcPct val="50000"/>
                        </a:spcBef>
                        <a:spcAft>
                          <a:spcPct val="0"/>
                        </a:spcAft>
                        <a:buClr>
                          <a:schemeClr val="tx1"/>
                        </a:buClr>
                        <a:buSzTx/>
                        <a:buFontTx/>
                        <a:buNone/>
                        <a:tabLst/>
                      </a:pPr>
                      <a:r>
                        <a:rPr kumimoji="0" lang="pl-PL" sz="2000" b="0" i="0" u="none" strike="noStrike" cap="none" normalizeH="0" baseline="0" dirty="0">
                          <a:ln>
                            <a:noFill/>
                          </a:ln>
                          <a:solidFill>
                            <a:srgbClr val="FFFFFF"/>
                          </a:solidFill>
                          <a:effectLst/>
                          <a:latin typeface="Times New Roman" pitchFamily="18" charset="0"/>
                        </a:rPr>
                        <a:t>CBZ </a:t>
                      </a:r>
                      <a:endParaRPr kumimoji="0" lang="en-US" sz="2000" b="0" i="0" u="none" strike="noStrike" cap="none" normalizeH="0" baseline="0" dirty="0">
                        <a:ln>
                          <a:noFill/>
                        </a:ln>
                        <a:solidFill>
                          <a:srgbClr val="FFFFFF"/>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11163">
                <a:tc>
                  <a:txBody>
                    <a:bodyPr/>
                    <a:lstStyle/>
                    <a:p>
                      <a:pPr marL="0" marR="0" lvl="0" indent="0" algn="l"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err="1">
                          <a:ln>
                            <a:noFill/>
                          </a:ln>
                          <a:solidFill>
                            <a:srgbClr val="FFFFFF"/>
                          </a:solidFill>
                          <a:effectLst/>
                          <a:latin typeface="Times New Roman" pitchFamily="18" charset="0"/>
                        </a:rPr>
                        <a:t>Lamotr</a:t>
                      </a:r>
                      <a:r>
                        <a:rPr kumimoji="0" lang="pl-PL" sz="2000" b="0" i="0" u="none" strike="noStrike" cap="none" normalizeH="0" baseline="0" dirty="0" err="1">
                          <a:ln>
                            <a:noFill/>
                          </a:ln>
                          <a:solidFill>
                            <a:srgbClr val="FFFFFF"/>
                          </a:solidFill>
                          <a:effectLst/>
                          <a:latin typeface="Times New Roman" pitchFamily="18" charset="0"/>
                        </a:rPr>
                        <a:t>ygina</a:t>
                      </a:r>
                      <a:r>
                        <a:rPr kumimoji="0" lang="pl-PL" sz="2000" b="0" i="0" u="none" strike="noStrike" cap="none" normalizeH="0" baseline="0" dirty="0">
                          <a:ln>
                            <a:noFill/>
                          </a:ln>
                          <a:solidFill>
                            <a:srgbClr val="FFFFFF"/>
                          </a:solidFill>
                          <a:effectLst/>
                          <a:latin typeface="Times New Roman" pitchFamily="18" charset="0"/>
                        </a:rPr>
                        <a:t> </a:t>
                      </a:r>
                      <a:endParaRPr kumimoji="0" lang="en-US" sz="2000" b="0" i="0" u="none" strike="noStrike" cap="none" normalizeH="0" baseline="0" dirty="0">
                        <a:ln>
                          <a:noFill/>
                        </a:ln>
                        <a:solidFill>
                          <a:srgbClr val="FFFFFF"/>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11163">
                <a:tc>
                  <a:txBody>
                    <a:bodyPr/>
                    <a:lstStyle/>
                    <a:p>
                      <a:pPr marL="0" marR="0" lvl="0" indent="0" algn="l"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err="1">
                          <a:ln>
                            <a:noFill/>
                          </a:ln>
                          <a:solidFill>
                            <a:srgbClr val="FFFFFF"/>
                          </a:solidFill>
                          <a:effectLst/>
                          <a:latin typeface="Times New Roman" pitchFamily="18" charset="0"/>
                        </a:rPr>
                        <a:t>Olanzapin</a:t>
                      </a:r>
                      <a:r>
                        <a:rPr kumimoji="0" lang="pl-PL" sz="2000" b="0" i="0" u="none" strike="noStrike" cap="none" normalizeH="0" baseline="0" dirty="0">
                          <a:ln>
                            <a:noFill/>
                          </a:ln>
                          <a:solidFill>
                            <a:srgbClr val="FFFFFF"/>
                          </a:solidFill>
                          <a:effectLst/>
                          <a:latin typeface="Times New Roman" pitchFamily="18" charset="0"/>
                        </a:rPr>
                        <a:t>a</a:t>
                      </a:r>
                      <a:endParaRPr kumimoji="0" lang="en-US" sz="2000" b="0" i="0" u="none" strike="noStrike" cap="none" normalizeH="0" baseline="0" dirty="0">
                        <a:ln>
                          <a:noFill/>
                        </a:ln>
                        <a:solidFill>
                          <a:srgbClr val="FFFFFF"/>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solidFill>
                      <a:schemeClr val="bg2">
                        <a:lumMod val="60000"/>
                        <a:lumOff val="40000"/>
                      </a:schemeClr>
                    </a:solid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solidFill>
                      <a:schemeClr val="bg2">
                        <a:lumMod val="60000"/>
                        <a:lumOff val="40000"/>
                      </a:schemeClr>
                    </a:solid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solidFill>
                      <a:schemeClr val="bg2">
                        <a:lumMod val="60000"/>
                        <a:lumOff val="40000"/>
                      </a:schemeClr>
                    </a:solid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a:t>
                      </a:r>
                    </a:p>
                  </a:txBody>
                  <a:tcPr horzOverflow="overflow">
                    <a:lnL>
                      <a:noFill/>
                    </a:lnL>
                    <a:lnR cap="flat">
                      <a:noFill/>
                    </a:lnR>
                    <a:lnT>
                      <a:noFill/>
                    </a:lnT>
                    <a:lnB>
                      <a:noFill/>
                    </a:lnB>
                    <a:lnTlToBr>
                      <a:noFill/>
                    </a:lnTlToBr>
                    <a:lnBlToTr>
                      <a:noFill/>
                    </a:lnBlToTr>
                    <a:solidFill>
                      <a:schemeClr val="bg2">
                        <a:lumMod val="60000"/>
                        <a:lumOff val="40000"/>
                      </a:schemeClr>
                    </a:solidFill>
                  </a:tcPr>
                </a:tc>
                <a:extLst>
                  <a:ext uri="{0D108BD9-81ED-4DB2-BD59-A6C34878D82A}">
                    <a16:rowId xmlns:a16="http://schemas.microsoft.com/office/drawing/2014/main" val="10004"/>
                  </a:ext>
                </a:extLst>
              </a:tr>
              <a:tr h="411163">
                <a:tc>
                  <a:txBody>
                    <a:bodyPr/>
                    <a:lstStyle/>
                    <a:p>
                      <a:pPr marL="0" marR="0" lvl="0" indent="0" algn="l"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a:ln>
                            <a:noFill/>
                          </a:ln>
                          <a:solidFill>
                            <a:srgbClr val="FFFFFF"/>
                          </a:solidFill>
                          <a:effectLst/>
                          <a:latin typeface="Times New Roman" pitchFamily="18" charset="0"/>
                        </a:rPr>
                        <a:t>R</a:t>
                      </a:r>
                      <a:r>
                        <a:rPr kumimoji="0" lang="pl-PL" sz="2000" b="0" i="0" u="none" strike="noStrike" cap="none" normalizeH="0" baseline="0" dirty="0">
                          <a:ln>
                            <a:noFill/>
                          </a:ln>
                          <a:solidFill>
                            <a:srgbClr val="FFFFFF"/>
                          </a:solidFill>
                          <a:effectLst/>
                          <a:latin typeface="Times New Roman" pitchFamily="18" charset="0"/>
                        </a:rPr>
                        <a:t>y</a:t>
                      </a:r>
                      <a:r>
                        <a:rPr kumimoji="0" lang="en-US" sz="2000" b="0" i="0" u="none" strike="noStrike" cap="none" normalizeH="0" baseline="0" dirty="0" err="1">
                          <a:ln>
                            <a:noFill/>
                          </a:ln>
                          <a:solidFill>
                            <a:srgbClr val="FFFFFF"/>
                          </a:solidFill>
                          <a:effectLst/>
                          <a:latin typeface="Times New Roman" pitchFamily="18" charset="0"/>
                        </a:rPr>
                        <a:t>speridon</a:t>
                      </a:r>
                      <a:endParaRPr kumimoji="0" lang="en-US" sz="2000" b="0" i="0" u="none" strike="noStrike" cap="none" normalizeH="0" baseline="0" dirty="0">
                        <a:ln>
                          <a:noFill/>
                        </a:ln>
                        <a:solidFill>
                          <a:srgbClr val="FFFFFF"/>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ND</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12750">
                <a:tc>
                  <a:txBody>
                    <a:bodyPr/>
                    <a:lstStyle/>
                    <a:p>
                      <a:pPr marL="0" marR="0" lvl="0" indent="0" algn="l" defTabSz="914400" rtl="0" eaLnBrk="0" fontAlgn="base" latinLnBrk="0" hangingPunct="0">
                        <a:lnSpc>
                          <a:spcPct val="100000"/>
                        </a:lnSpc>
                        <a:spcBef>
                          <a:spcPct val="50000"/>
                        </a:spcBef>
                        <a:spcAft>
                          <a:spcPct val="0"/>
                        </a:spcAft>
                        <a:buClr>
                          <a:schemeClr val="tx1"/>
                        </a:buClr>
                        <a:buSzTx/>
                        <a:buFontTx/>
                        <a:buNone/>
                        <a:tabLst/>
                      </a:pPr>
                      <a:r>
                        <a:rPr kumimoji="0" lang="pl-PL" sz="2000" b="0" i="0" u="none" strike="noStrike" cap="none" normalizeH="0" baseline="0" dirty="0" err="1">
                          <a:ln>
                            <a:noFill/>
                          </a:ln>
                          <a:solidFill>
                            <a:srgbClr val="FFFFFF"/>
                          </a:solidFill>
                          <a:effectLst/>
                          <a:latin typeface="Times New Roman" pitchFamily="18" charset="0"/>
                        </a:rPr>
                        <a:t>Kwetiapina</a:t>
                      </a:r>
                      <a:r>
                        <a:rPr kumimoji="0" lang="pl-PL" sz="2000" b="0" i="0" u="none" strike="noStrike" cap="none" normalizeH="0" baseline="0" dirty="0">
                          <a:ln>
                            <a:noFill/>
                          </a:ln>
                          <a:solidFill>
                            <a:srgbClr val="FFFFFF"/>
                          </a:solidFill>
                          <a:effectLst/>
                          <a:latin typeface="Times New Roman" pitchFamily="18" charset="0"/>
                        </a:rPr>
                        <a:t> </a:t>
                      </a:r>
                      <a:endParaRPr kumimoji="0" lang="en-US" sz="2000" b="0" i="0" u="none" strike="noStrike" cap="none" normalizeH="0" baseline="0" dirty="0">
                        <a:ln>
                          <a:noFill/>
                        </a:ln>
                        <a:solidFill>
                          <a:srgbClr val="FFFFFF"/>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ND</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11163">
                <a:tc>
                  <a:txBody>
                    <a:bodyPr/>
                    <a:lstStyle/>
                    <a:p>
                      <a:pPr marL="0" marR="0" lvl="0" indent="0" algn="l"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Ziprasidone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ND</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11163">
                <a:tc>
                  <a:txBody>
                    <a:bodyPr/>
                    <a:lstStyle/>
                    <a:p>
                      <a:pPr marL="0" marR="0" lvl="0" indent="0" algn="l"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dirty="0" err="1">
                          <a:ln>
                            <a:noFill/>
                          </a:ln>
                          <a:solidFill>
                            <a:srgbClr val="FFFFFF"/>
                          </a:solidFill>
                          <a:effectLst/>
                          <a:latin typeface="Times New Roman" pitchFamily="18" charset="0"/>
                        </a:rPr>
                        <a:t>Aripiprazol</a:t>
                      </a:r>
                      <a:endParaRPr kumimoji="0" lang="en-US" sz="2000" b="0" i="0" u="none" strike="noStrike" cap="none" normalizeH="0" baseline="0" dirty="0">
                        <a:ln>
                          <a:noFill/>
                        </a:ln>
                        <a:solidFill>
                          <a:srgbClr val="FFFFFF"/>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ND</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ND</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chemeClr val="tx1"/>
                        </a:buClr>
                        <a:buSzTx/>
                        <a:buFontTx/>
                        <a:buNone/>
                        <a:tabLst/>
                      </a:pPr>
                      <a:r>
                        <a:rPr kumimoji="0" lang="en-US" sz="2000" b="0" i="0" u="none" strike="noStrike" cap="none" normalizeH="0" baseline="0">
                          <a:ln>
                            <a:noFill/>
                          </a:ln>
                          <a:solidFill>
                            <a:srgbClr val="FFFFFF"/>
                          </a:solidFill>
                          <a:effectLst/>
                          <a:latin typeface="Times New Roman" pitchFamily="18" charset="0"/>
                        </a:rPr>
                        <a:t>+</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332300" name="Rectangle 76"/>
          <p:cNvSpPr>
            <a:spLocks noChangeArrowheads="1"/>
          </p:cNvSpPr>
          <p:nvPr/>
        </p:nvSpPr>
        <p:spPr bwMode="auto">
          <a:xfrm>
            <a:off x="395288" y="95250"/>
            <a:ext cx="8748712"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pl-PL" sz="3200" dirty="0">
                <a:solidFill>
                  <a:srgbClr val="E0EDF8"/>
                </a:solidFill>
                <a:latin typeface="Arial" charset="0"/>
              </a:rPr>
              <a:t>Podsumowanie rodzajów terapii CHAD </a:t>
            </a:r>
            <a:endParaRPr lang="en-US" sz="3200" dirty="0">
              <a:solidFill>
                <a:srgbClr val="E0EDF8"/>
              </a:solidFill>
              <a:latin typeface="Arial" charset="0"/>
            </a:endParaRPr>
          </a:p>
        </p:txBody>
      </p:sp>
      <p:sp>
        <p:nvSpPr>
          <p:cNvPr id="1332301" name="Rectangle 77"/>
          <p:cNvSpPr>
            <a:spLocks noChangeArrowheads="1"/>
          </p:cNvSpPr>
          <p:nvPr/>
        </p:nvSpPr>
        <p:spPr bwMode="auto">
          <a:xfrm>
            <a:off x="395288" y="1828800"/>
            <a:ext cx="631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buClr>
                <a:srgbClr val="FAFD00"/>
              </a:buClr>
            </a:pPr>
            <a:r>
              <a:rPr lang="en-US" sz="2400">
                <a:solidFill>
                  <a:srgbClr val="FFFF99"/>
                </a:solidFill>
                <a:latin typeface="Arial" charset="0"/>
              </a:rPr>
              <a:t>Drug</a:t>
            </a:r>
          </a:p>
        </p:txBody>
      </p:sp>
      <p:sp>
        <p:nvSpPr>
          <p:cNvPr id="1332302" name="Rectangle 78"/>
          <p:cNvSpPr>
            <a:spLocks noChangeArrowheads="1"/>
          </p:cNvSpPr>
          <p:nvPr/>
        </p:nvSpPr>
        <p:spPr bwMode="auto">
          <a:xfrm>
            <a:off x="1600200" y="1344613"/>
            <a:ext cx="35814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80000"/>
              </a:lnSpc>
              <a:buClr>
                <a:srgbClr val="FAFD00"/>
              </a:buClr>
            </a:pPr>
            <a:r>
              <a:rPr lang="en-US" sz="2400" dirty="0">
                <a:solidFill>
                  <a:srgbClr val="E0EDF8"/>
                </a:solidFill>
                <a:latin typeface="Arial" charset="0"/>
              </a:rPr>
              <a:t>   </a:t>
            </a:r>
            <a:r>
              <a:rPr lang="pl-PL" sz="2400" dirty="0">
                <a:solidFill>
                  <a:srgbClr val="FFFF99"/>
                </a:solidFill>
                <a:latin typeface="Arial" charset="0"/>
              </a:rPr>
              <a:t>Mania  </a:t>
            </a:r>
            <a:endParaRPr lang="en-US" sz="2400" dirty="0">
              <a:solidFill>
                <a:srgbClr val="FFFF99"/>
              </a:solidFill>
              <a:latin typeface="Arial" charset="0"/>
            </a:endParaRPr>
          </a:p>
          <a:p>
            <a:pPr>
              <a:lnSpc>
                <a:spcPct val="80000"/>
              </a:lnSpc>
              <a:buClr>
                <a:srgbClr val="FAFD00"/>
              </a:buClr>
            </a:pPr>
            <a:r>
              <a:rPr lang="en-US" sz="2400" dirty="0">
                <a:solidFill>
                  <a:srgbClr val="FFFF99"/>
                </a:solidFill>
                <a:latin typeface="Arial" charset="0"/>
              </a:rPr>
              <a:t>         Mono</a:t>
            </a:r>
            <a:r>
              <a:rPr lang="en-US" sz="2400" dirty="0">
                <a:solidFill>
                  <a:srgbClr val="E0EDF8"/>
                </a:solidFill>
                <a:latin typeface="Arial" charset="0"/>
              </a:rPr>
              <a:t>          </a:t>
            </a:r>
            <a:r>
              <a:rPr lang="en-US" sz="2400" dirty="0">
                <a:solidFill>
                  <a:srgbClr val="FFFF99"/>
                </a:solidFill>
                <a:latin typeface="Arial" charset="0"/>
              </a:rPr>
              <a:t>Combo</a:t>
            </a:r>
          </a:p>
        </p:txBody>
      </p:sp>
      <p:sp>
        <p:nvSpPr>
          <p:cNvPr id="1332303" name="Rectangle 79"/>
          <p:cNvSpPr>
            <a:spLocks noChangeArrowheads="1"/>
          </p:cNvSpPr>
          <p:nvPr/>
        </p:nvSpPr>
        <p:spPr bwMode="auto">
          <a:xfrm>
            <a:off x="5349875" y="1527175"/>
            <a:ext cx="166052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80000"/>
              </a:lnSpc>
              <a:buClr>
                <a:srgbClr val="FAFD00"/>
              </a:buClr>
            </a:pPr>
            <a:r>
              <a:rPr lang="pl-PL" sz="2400" dirty="0">
                <a:solidFill>
                  <a:srgbClr val="FFFF99"/>
                </a:solidFill>
                <a:latin typeface="Arial" charset="0"/>
              </a:rPr>
              <a:t>Depresja </a:t>
            </a:r>
            <a:endParaRPr lang="en-US" sz="2400" dirty="0">
              <a:solidFill>
                <a:srgbClr val="FFFF99"/>
              </a:solidFill>
              <a:latin typeface="Arial" charset="0"/>
            </a:endParaRPr>
          </a:p>
        </p:txBody>
      </p:sp>
      <p:sp>
        <p:nvSpPr>
          <p:cNvPr id="1332304" name="Rectangle 80"/>
          <p:cNvSpPr>
            <a:spLocks noChangeArrowheads="1"/>
          </p:cNvSpPr>
          <p:nvPr/>
        </p:nvSpPr>
        <p:spPr bwMode="auto">
          <a:xfrm>
            <a:off x="7231063" y="1812925"/>
            <a:ext cx="1676741"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buClr>
                <a:srgbClr val="FAFD00"/>
              </a:buClr>
            </a:pPr>
            <a:r>
              <a:rPr lang="pl-PL" sz="2400" dirty="0">
                <a:solidFill>
                  <a:srgbClr val="FFFF99"/>
                </a:solidFill>
                <a:latin typeface="Arial" charset="0"/>
              </a:rPr>
              <a:t>Profilaktyka </a:t>
            </a:r>
            <a:endParaRPr lang="en-US" sz="2400" dirty="0">
              <a:solidFill>
                <a:srgbClr val="FFFF99"/>
              </a:solidFill>
              <a:latin typeface="Arial" charset="0"/>
            </a:endParaRPr>
          </a:p>
        </p:txBody>
      </p:sp>
      <p:sp>
        <p:nvSpPr>
          <p:cNvPr id="1332305" name="Line 81"/>
          <p:cNvSpPr>
            <a:spLocks noChangeShapeType="1"/>
          </p:cNvSpPr>
          <p:nvPr/>
        </p:nvSpPr>
        <p:spPr bwMode="auto">
          <a:xfrm>
            <a:off x="152400" y="2209800"/>
            <a:ext cx="883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solidFill>
                <a:prstClr val="white"/>
              </a:solidFill>
            </a:endParaRPr>
          </a:p>
        </p:txBody>
      </p:sp>
      <p:sp>
        <p:nvSpPr>
          <p:cNvPr id="1332306" name="Line 82"/>
          <p:cNvSpPr>
            <a:spLocks noChangeShapeType="1"/>
          </p:cNvSpPr>
          <p:nvPr/>
        </p:nvSpPr>
        <p:spPr bwMode="auto">
          <a:xfrm>
            <a:off x="119063" y="6096000"/>
            <a:ext cx="883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solidFill>
                <a:prstClr val="white"/>
              </a:solidFill>
            </a:endParaRPr>
          </a:p>
        </p:txBody>
      </p:sp>
      <p:sp>
        <p:nvSpPr>
          <p:cNvPr id="1332307" name="Rectangle 83"/>
          <p:cNvSpPr>
            <a:spLocks noChangeArrowheads="1"/>
          </p:cNvSpPr>
          <p:nvPr/>
        </p:nvSpPr>
        <p:spPr bwMode="auto">
          <a:xfrm>
            <a:off x="249238" y="1116013"/>
            <a:ext cx="8615362" cy="42862"/>
          </a:xfrm>
          <a:prstGeom prst="rect">
            <a:avLst/>
          </a:prstGeom>
          <a:gradFill rotWithShape="0">
            <a:gsLst>
              <a:gs pos="0">
                <a:srgbClr val="66CCFF"/>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solidFill>
                <a:prstClr val="white"/>
              </a:solidFill>
            </a:endParaRPr>
          </a:p>
        </p:txBody>
      </p:sp>
    </p:spTree>
    <p:extLst>
      <p:ext uri="{BB962C8B-B14F-4D97-AF65-F5344CB8AC3E}">
        <p14:creationId xmlns:p14="http://schemas.microsoft.com/office/powerpoint/2010/main" val="1830133505"/>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Monoterapia czy politerapia? </a:t>
            </a:r>
          </a:p>
        </p:txBody>
      </p:sp>
      <p:sp>
        <p:nvSpPr>
          <p:cNvPr id="3" name="Symbol zastępczy stopki 2"/>
          <p:cNvSpPr>
            <a:spLocks noGrp="1"/>
          </p:cNvSpPr>
          <p:nvPr>
            <p:ph type="ftr" sz="quarter" idx="11"/>
          </p:nvPr>
        </p:nvSpPr>
        <p:spPr/>
        <p:txBody>
          <a:bodyPr/>
          <a:lstStyle/>
          <a:p>
            <a:r>
              <a:rPr lang="pl-PL">
                <a:solidFill>
                  <a:srgbClr val="E0EDF8"/>
                </a:solidFill>
              </a:rPr>
              <a:t>Baldessarini i wsp. 2008</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70485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373485"/>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9794" name="Picture 2" descr="vennstabilize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836712"/>
            <a:ext cx="7223803" cy="5920358"/>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043608" y="0"/>
            <a:ext cx="7498080" cy="1143000"/>
          </a:xfrm>
        </p:spPr>
        <p:txBody>
          <a:bodyPr/>
          <a:lstStyle/>
          <a:p>
            <a:r>
              <a:rPr lang="pl-PL" dirty="0"/>
              <a:t>Schemat wyboru terapii CHAD </a:t>
            </a:r>
          </a:p>
        </p:txBody>
      </p:sp>
    </p:spTree>
    <p:extLst>
      <p:ext uri="{BB962C8B-B14F-4D97-AF65-F5344CB8AC3E}">
        <p14:creationId xmlns:p14="http://schemas.microsoft.com/office/powerpoint/2010/main" val="3762859148"/>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7150" y="6272213"/>
            <a:ext cx="5140325" cy="341312"/>
          </a:xfrm>
          <a:prstGeom prst="rect">
            <a:avLst/>
          </a:prstGeom>
          <a:noFill/>
          <a:ln w="8001">
            <a:noFill/>
            <a:miter lim="800000"/>
            <a:headEnd/>
            <a:tailEnd/>
          </a:ln>
        </p:spPr>
        <p:txBody>
          <a:bodyPr>
            <a:spAutoFit/>
          </a:bodyPr>
          <a:lstStyle/>
          <a:p>
            <a:pPr>
              <a:lnSpc>
                <a:spcPct val="90000"/>
              </a:lnSpc>
              <a:spcBef>
                <a:spcPct val="40000"/>
              </a:spcBef>
            </a:pPr>
            <a:r>
              <a:rPr lang="en-US">
                <a:solidFill>
                  <a:prstClr val="white"/>
                </a:solidFill>
                <a:latin typeface="Cambria" pitchFamily="18" charset="0"/>
              </a:rPr>
              <a:t>Suppes T, </a:t>
            </a:r>
            <a:r>
              <a:rPr lang="pl-PL">
                <a:solidFill>
                  <a:prstClr val="white"/>
                </a:solidFill>
                <a:latin typeface="Cambria" pitchFamily="18" charset="0"/>
              </a:rPr>
              <a:t>i in. </a:t>
            </a:r>
            <a:r>
              <a:rPr lang="en-US">
                <a:solidFill>
                  <a:prstClr val="white"/>
                </a:solidFill>
                <a:latin typeface="Cambria" pitchFamily="18" charset="0"/>
              </a:rPr>
              <a:t>. </a:t>
            </a:r>
            <a:r>
              <a:rPr lang="en-US" i="1">
                <a:solidFill>
                  <a:prstClr val="white"/>
                </a:solidFill>
                <a:latin typeface="Cambria" pitchFamily="18" charset="0"/>
              </a:rPr>
              <a:t>J Clin Psychiatry. </a:t>
            </a:r>
            <a:r>
              <a:rPr lang="en-US">
                <a:solidFill>
                  <a:prstClr val="white"/>
                </a:solidFill>
                <a:latin typeface="Cambria" pitchFamily="18" charset="0"/>
              </a:rPr>
              <a:t>2005;66:870-886.</a:t>
            </a:r>
          </a:p>
        </p:txBody>
      </p:sp>
      <p:grpSp>
        <p:nvGrpSpPr>
          <p:cNvPr id="2" name="Group 3"/>
          <p:cNvGrpSpPr>
            <a:grpSpLocks/>
          </p:cNvGrpSpPr>
          <p:nvPr/>
        </p:nvGrpSpPr>
        <p:grpSpPr bwMode="auto">
          <a:xfrm>
            <a:off x="1195388" y="1600200"/>
            <a:ext cx="6518275" cy="3467100"/>
            <a:chOff x="753" y="1008"/>
            <a:chExt cx="4106" cy="1818"/>
          </a:xfrm>
        </p:grpSpPr>
        <p:sp>
          <p:nvSpPr>
            <p:cNvPr id="45061" name="Line 4"/>
            <p:cNvSpPr>
              <a:spLocks noChangeShapeType="1"/>
            </p:cNvSpPr>
            <p:nvPr/>
          </p:nvSpPr>
          <p:spPr bwMode="auto">
            <a:xfrm>
              <a:off x="2329" y="1044"/>
              <a:ext cx="0" cy="336"/>
            </a:xfrm>
            <a:prstGeom prst="line">
              <a:avLst/>
            </a:prstGeom>
            <a:noFill/>
            <a:ln w="12700">
              <a:solidFill>
                <a:schemeClr val="tx1"/>
              </a:solidFill>
              <a:round/>
              <a:headEnd type="none" w="sm" len="sm"/>
              <a:tailEnd type="triangle" w="med" len="med"/>
            </a:ln>
          </p:spPr>
          <p:txBody>
            <a:bodyPr wrap="none" lIns="90488" tIns="44450" rIns="90488" bIns="44450"/>
            <a:lstStyle/>
            <a:p>
              <a:endParaRPr lang="pl-PL">
                <a:solidFill>
                  <a:prstClr val="white"/>
                </a:solidFill>
              </a:endParaRPr>
            </a:p>
          </p:txBody>
        </p:sp>
        <p:sp>
          <p:nvSpPr>
            <p:cNvPr id="45062" name="Line 5"/>
            <p:cNvSpPr>
              <a:spLocks noChangeShapeType="1"/>
            </p:cNvSpPr>
            <p:nvPr/>
          </p:nvSpPr>
          <p:spPr bwMode="auto">
            <a:xfrm rot="-5400000">
              <a:off x="3389" y="-19"/>
              <a:ext cx="0" cy="2112"/>
            </a:xfrm>
            <a:prstGeom prst="line">
              <a:avLst/>
            </a:prstGeom>
            <a:noFill/>
            <a:ln w="12700">
              <a:solidFill>
                <a:schemeClr val="tx1"/>
              </a:solidFill>
              <a:round/>
              <a:headEnd type="none" w="sm" len="sm"/>
              <a:tailEnd/>
            </a:ln>
          </p:spPr>
          <p:txBody>
            <a:bodyPr wrap="none" lIns="90488" tIns="44450" rIns="90488" bIns="44450"/>
            <a:lstStyle/>
            <a:p>
              <a:endParaRPr lang="pl-PL">
                <a:solidFill>
                  <a:prstClr val="white"/>
                </a:solidFill>
              </a:endParaRPr>
            </a:p>
          </p:txBody>
        </p:sp>
        <p:sp>
          <p:nvSpPr>
            <p:cNvPr id="45063" name="Line 6"/>
            <p:cNvSpPr>
              <a:spLocks noChangeShapeType="1"/>
            </p:cNvSpPr>
            <p:nvPr/>
          </p:nvSpPr>
          <p:spPr bwMode="auto">
            <a:xfrm rot="-5400000">
              <a:off x="3394" y="1003"/>
              <a:ext cx="0" cy="2089"/>
            </a:xfrm>
            <a:prstGeom prst="line">
              <a:avLst/>
            </a:prstGeom>
            <a:noFill/>
            <a:ln w="12700">
              <a:solidFill>
                <a:schemeClr val="tx1"/>
              </a:solidFill>
              <a:round/>
              <a:headEnd type="none" w="sm" len="sm"/>
              <a:tailEnd/>
            </a:ln>
          </p:spPr>
          <p:txBody>
            <a:bodyPr wrap="none" lIns="90488" tIns="44450" rIns="90488" bIns="44450"/>
            <a:lstStyle/>
            <a:p>
              <a:endParaRPr lang="pl-PL">
                <a:solidFill>
                  <a:prstClr val="white"/>
                </a:solidFill>
              </a:endParaRPr>
            </a:p>
          </p:txBody>
        </p:sp>
        <p:sp>
          <p:nvSpPr>
            <p:cNvPr id="45064" name="Line 7"/>
            <p:cNvSpPr>
              <a:spLocks noChangeShapeType="1"/>
            </p:cNvSpPr>
            <p:nvPr/>
          </p:nvSpPr>
          <p:spPr bwMode="auto">
            <a:xfrm flipH="1">
              <a:off x="2344" y="1866"/>
              <a:ext cx="6" cy="571"/>
            </a:xfrm>
            <a:prstGeom prst="line">
              <a:avLst/>
            </a:prstGeom>
            <a:noFill/>
            <a:ln w="12700">
              <a:solidFill>
                <a:schemeClr val="tx1"/>
              </a:solidFill>
              <a:round/>
              <a:headEnd type="none" w="sm" len="sm"/>
              <a:tailEnd type="triangle" w="med" len="med"/>
            </a:ln>
          </p:spPr>
          <p:txBody>
            <a:bodyPr wrap="none" lIns="90488" tIns="44450" rIns="90488" bIns="44450"/>
            <a:lstStyle/>
            <a:p>
              <a:endParaRPr lang="pl-PL">
                <a:solidFill>
                  <a:prstClr val="white"/>
                </a:solidFill>
              </a:endParaRPr>
            </a:p>
          </p:txBody>
        </p:sp>
        <p:sp>
          <p:nvSpPr>
            <p:cNvPr id="45065" name="Oval 8"/>
            <p:cNvSpPr>
              <a:spLocks noChangeArrowheads="1"/>
            </p:cNvSpPr>
            <p:nvPr/>
          </p:nvSpPr>
          <p:spPr bwMode="auto">
            <a:xfrm>
              <a:off x="2303" y="1012"/>
              <a:ext cx="56" cy="56"/>
            </a:xfrm>
            <a:prstGeom prst="ellipse">
              <a:avLst/>
            </a:prstGeom>
            <a:solidFill>
              <a:schemeClr val="bg1"/>
            </a:solidFill>
            <a:ln w="8001">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grpSp>
          <p:nvGrpSpPr>
            <p:cNvPr id="3" name="Group 9"/>
            <p:cNvGrpSpPr>
              <a:grpSpLocks/>
            </p:cNvGrpSpPr>
            <p:nvPr/>
          </p:nvGrpSpPr>
          <p:grpSpPr bwMode="auto">
            <a:xfrm>
              <a:off x="1532" y="1100"/>
              <a:ext cx="1642" cy="194"/>
              <a:chOff x="1698" y="2139"/>
              <a:chExt cx="1642" cy="194"/>
            </a:xfrm>
          </p:grpSpPr>
          <p:sp>
            <p:nvSpPr>
              <p:cNvPr id="45087" name="AutoShape 10"/>
              <p:cNvSpPr>
                <a:spLocks noChangeArrowheads="1"/>
              </p:cNvSpPr>
              <p:nvPr/>
            </p:nvSpPr>
            <p:spPr bwMode="auto">
              <a:xfrm>
                <a:off x="1698" y="2171"/>
                <a:ext cx="1642" cy="14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endParaRPr lang="pl-PL">
                  <a:solidFill>
                    <a:prstClr val="white"/>
                  </a:solidFill>
                  <a:latin typeface="Cambria" pitchFamily="18" charset="0"/>
                </a:endParaRPr>
              </a:p>
            </p:txBody>
          </p:sp>
          <p:sp>
            <p:nvSpPr>
              <p:cNvPr id="45088" name="AutoShape 11"/>
              <p:cNvSpPr>
                <a:spLocks noChangeArrowheads="1"/>
              </p:cNvSpPr>
              <p:nvPr/>
            </p:nvSpPr>
            <p:spPr bwMode="auto">
              <a:xfrm>
                <a:off x="2338" y="2139"/>
                <a:ext cx="371" cy="194"/>
              </a:xfrm>
              <a:prstGeom prst="roundRect">
                <a:avLst>
                  <a:gd name="adj" fmla="val 0"/>
                </a:avLst>
              </a:prstGeom>
              <a:noFill/>
              <a:ln w="12700">
                <a:noFill/>
                <a:round/>
                <a:headEnd/>
                <a:tailEnd/>
              </a:ln>
            </p:spPr>
            <p:txBody>
              <a:bodyPr wrap="none" lIns="45378" tIns="22290" rIns="45378" bIns="22290" anchor="ctr"/>
              <a:lstStyle/>
              <a:p>
                <a:pPr algn="ctr"/>
                <a:r>
                  <a:rPr lang="en-US" sz="1200" b="1" dirty="0" err="1">
                    <a:solidFill>
                      <a:prstClr val="white"/>
                    </a:solidFill>
                    <a:latin typeface="Cambria" pitchFamily="18" charset="0"/>
                  </a:rPr>
                  <a:t>cz</a:t>
                </a:r>
                <a:r>
                  <a:rPr lang="pl-PL" sz="1200" b="1" dirty="0">
                    <a:solidFill>
                      <a:prstClr val="white"/>
                    </a:solidFill>
                    <a:latin typeface="Cambria" pitchFamily="18" charset="0"/>
                  </a:rPr>
                  <a:t>ę</a:t>
                </a:r>
                <a:r>
                  <a:rPr lang="en-US" sz="1200" b="1" dirty="0" err="1">
                    <a:solidFill>
                      <a:prstClr val="white"/>
                    </a:solidFill>
                    <a:latin typeface="Cambria" pitchFamily="18" charset="0"/>
                  </a:rPr>
                  <a:t>ściowa</a:t>
                </a:r>
                <a:r>
                  <a:rPr lang="en-US" sz="1200" b="1" dirty="0">
                    <a:solidFill>
                      <a:prstClr val="white"/>
                    </a:solidFill>
                    <a:latin typeface="Cambria" pitchFamily="18" charset="0"/>
                  </a:rPr>
                  <a:t> </a:t>
                </a:r>
                <a:r>
                  <a:rPr lang="en-US" sz="1200" b="1" dirty="0" err="1">
                    <a:solidFill>
                      <a:prstClr val="white"/>
                    </a:solidFill>
                    <a:latin typeface="Cambria" pitchFamily="18" charset="0"/>
                  </a:rPr>
                  <a:t>odpowiedź</a:t>
                </a:r>
                <a:r>
                  <a:rPr lang="pl-PL" sz="1200" b="1" dirty="0">
                    <a:solidFill>
                      <a:prstClr val="white"/>
                    </a:solidFill>
                    <a:latin typeface="Cambria" pitchFamily="18" charset="0"/>
                  </a:rPr>
                  <a:t> </a:t>
                </a:r>
                <a:r>
                  <a:rPr lang="en-US" sz="1200" b="1" dirty="0">
                    <a:solidFill>
                      <a:prstClr val="white"/>
                    </a:solidFill>
                    <a:latin typeface="Cambria" pitchFamily="18" charset="0"/>
                  </a:rPr>
                  <a:t> </a:t>
                </a:r>
                <a:r>
                  <a:rPr lang="pl-PL" sz="1200" b="1" dirty="0">
                    <a:solidFill>
                      <a:prstClr val="white"/>
                    </a:solidFill>
                    <a:latin typeface="Cambria" pitchFamily="18" charset="0"/>
                  </a:rPr>
                  <a:t>lub brak odpowiedzi</a:t>
                </a:r>
                <a:endParaRPr lang="en-US" sz="1200" b="1" baseline="30000" dirty="0">
                  <a:solidFill>
                    <a:prstClr val="white"/>
                  </a:solidFill>
                  <a:latin typeface="Cambria" pitchFamily="18" charset="0"/>
                </a:endParaRPr>
              </a:p>
            </p:txBody>
          </p:sp>
        </p:grpSp>
        <p:sp>
          <p:nvSpPr>
            <p:cNvPr id="45067" name="AutoShape 12"/>
            <p:cNvSpPr>
              <a:spLocks noChangeArrowheads="1"/>
            </p:cNvSpPr>
            <p:nvPr/>
          </p:nvSpPr>
          <p:spPr bwMode="auto">
            <a:xfrm>
              <a:off x="1061" y="2457"/>
              <a:ext cx="2556" cy="369"/>
            </a:xfrm>
            <a:prstGeom prst="roundRect">
              <a:avLst>
                <a:gd name="adj" fmla="val 16667"/>
              </a:avLst>
            </a:prstGeom>
            <a:solidFill>
              <a:srgbClr val="00B050"/>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eaLnBrk="0" hangingPunct="0"/>
              <a:endParaRPr lang="pl-PL">
                <a:solidFill>
                  <a:prstClr val="white"/>
                </a:solidFill>
                <a:latin typeface="Cambria" pitchFamily="18" charset="0"/>
              </a:endParaRPr>
            </a:p>
          </p:txBody>
        </p:sp>
        <p:sp>
          <p:nvSpPr>
            <p:cNvPr id="45068" name="AutoShape 13"/>
            <p:cNvSpPr>
              <a:spLocks noChangeArrowheads="1"/>
            </p:cNvSpPr>
            <p:nvPr/>
          </p:nvSpPr>
          <p:spPr bwMode="auto">
            <a:xfrm>
              <a:off x="1217" y="2523"/>
              <a:ext cx="2241" cy="194"/>
            </a:xfrm>
            <a:prstGeom prst="roundRect">
              <a:avLst>
                <a:gd name="adj" fmla="val 0"/>
              </a:avLst>
            </a:prstGeom>
            <a:solidFill>
              <a:srgbClr val="FFFF00"/>
            </a:solidFill>
            <a:ln w="12700">
              <a:noFill/>
              <a:round/>
              <a:headEnd/>
              <a:tailEnd/>
            </a:ln>
          </p:spPr>
          <p:txBody>
            <a:bodyPr wrap="none" lIns="45378" tIns="22290" rIns="45378" bIns="22290" anchor="ctr"/>
            <a:lstStyle/>
            <a:p>
              <a:pPr algn="ctr"/>
              <a:r>
                <a:rPr lang="en-US" b="1" dirty="0" err="1">
                  <a:solidFill>
                    <a:prstClr val="white"/>
                  </a:solidFill>
                  <a:latin typeface="Cambria" pitchFamily="18" charset="0"/>
                </a:rPr>
                <a:t>etap</a:t>
              </a:r>
              <a:r>
                <a:rPr lang="en-US" b="1" dirty="0">
                  <a:solidFill>
                    <a:prstClr val="white"/>
                  </a:solidFill>
                  <a:latin typeface="Cambria" pitchFamily="18" charset="0"/>
                </a:rPr>
                <a:t> </a:t>
              </a:r>
              <a:r>
                <a:rPr lang="en-US" b="1" dirty="0">
                  <a:solidFill>
                    <a:srgbClr val="FF0000"/>
                  </a:solidFill>
                  <a:latin typeface="Cambria" pitchFamily="18" charset="0"/>
                </a:rPr>
                <a:t>4: </a:t>
              </a:r>
              <a:r>
                <a:rPr lang="pl-PL" b="1" dirty="0">
                  <a:solidFill>
                    <a:srgbClr val="FF0000"/>
                  </a:solidFill>
                  <a:latin typeface="Cambria" pitchFamily="18" charset="0"/>
                </a:rPr>
                <a:t>ELD, </a:t>
              </a:r>
              <a:r>
                <a:rPr lang="pl-PL" b="1" dirty="0" err="1">
                  <a:solidFill>
                    <a:srgbClr val="FF0000"/>
                  </a:solidFill>
                  <a:latin typeface="Cambria" pitchFamily="18" charset="0"/>
                </a:rPr>
                <a:t>klozapina</a:t>
              </a:r>
              <a:r>
                <a:rPr lang="pl-PL" b="1" dirty="0">
                  <a:solidFill>
                    <a:srgbClr val="FF0000"/>
                  </a:solidFill>
                  <a:latin typeface="Cambria" pitchFamily="18" charset="0"/>
                </a:rPr>
                <a:t>, kombinacja 3 leków</a:t>
              </a:r>
              <a:endParaRPr lang="en-US" b="1" dirty="0">
                <a:solidFill>
                  <a:srgbClr val="FF0000"/>
                </a:solidFill>
                <a:latin typeface="Cambria" pitchFamily="18" charset="0"/>
              </a:endParaRPr>
            </a:p>
          </p:txBody>
        </p:sp>
        <p:sp>
          <p:nvSpPr>
            <p:cNvPr id="45069" name="Oval 14"/>
            <p:cNvSpPr>
              <a:spLocks noChangeArrowheads="1"/>
            </p:cNvSpPr>
            <p:nvPr/>
          </p:nvSpPr>
          <p:spPr bwMode="auto">
            <a:xfrm>
              <a:off x="4419" y="1008"/>
              <a:ext cx="56" cy="56"/>
            </a:xfrm>
            <a:prstGeom prst="ellipse">
              <a:avLst/>
            </a:prstGeom>
            <a:solidFill>
              <a:schemeClr val="bg1"/>
            </a:solidFill>
            <a:ln w="8001">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45070" name="Line 15"/>
            <p:cNvSpPr>
              <a:spLocks noChangeShapeType="1"/>
            </p:cNvSpPr>
            <p:nvPr/>
          </p:nvSpPr>
          <p:spPr bwMode="auto">
            <a:xfrm>
              <a:off x="4445" y="1069"/>
              <a:ext cx="0" cy="48"/>
            </a:xfrm>
            <a:prstGeom prst="line">
              <a:avLst/>
            </a:prstGeom>
            <a:noFill/>
            <a:ln w="12700">
              <a:solidFill>
                <a:schemeClr val="tx1"/>
              </a:solidFill>
              <a:round/>
              <a:headEnd/>
              <a:tailEnd/>
            </a:ln>
          </p:spPr>
          <p:txBody>
            <a:bodyPr/>
            <a:lstStyle/>
            <a:p>
              <a:endParaRPr lang="pl-PL">
                <a:solidFill>
                  <a:prstClr val="white"/>
                </a:solidFill>
              </a:endParaRPr>
            </a:p>
          </p:txBody>
        </p:sp>
        <p:grpSp>
          <p:nvGrpSpPr>
            <p:cNvPr id="4" name="Group 16"/>
            <p:cNvGrpSpPr>
              <a:grpSpLocks/>
            </p:cNvGrpSpPr>
            <p:nvPr/>
          </p:nvGrpSpPr>
          <p:grpSpPr bwMode="auto">
            <a:xfrm>
              <a:off x="4014" y="1140"/>
              <a:ext cx="817" cy="402"/>
              <a:chOff x="3554" y="2029"/>
              <a:chExt cx="1582" cy="351"/>
            </a:xfrm>
          </p:grpSpPr>
          <p:sp>
            <p:nvSpPr>
              <p:cNvPr id="45085" name="AutoShape 17"/>
              <p:cNvSpPr>
                <a:spLocks noChangeArrowheads="1"/>
              </p:cNvSpPr>
              <p:nvPr/>
            </p:nvSpPr>
            <p:spPr bwMode="auto">
              <a:xfrm>
                <a:off x="3554" y="2029"/>
                <a:ext cx="1582" cy="351"/>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endParaRPr lang="pl-PL">
                  <a:solidFill>
                    <a:prstClr val="white"/>
                  </a:solidFill>
                  <a:latin typeface="Cambria" pitchFamily="18" charset="0"/>
                </a:endParaRPr>
              </a:p>
            </p:txBody>
          </p:sp>
          <p:sp>
            <p:nvSpPr>
              <p:cNvPr id="45086" name="Text Box 18"/>
              <p:cNvSpPr txBox="1">
                <a:spLocks noChangeArrowheads="1"/>
              </p:cNvSpPr>
              <p:nvPr/>
            </p:nvSpPr>
            <p:spPr bwMode="auto">
              <a:xfrm>
                <a:off x="3620" y="2029"/>
                <a:ext cx="1477" cy="296"/>
              </a:xfrm>
              <a:prstGeom prst="rect">
                <a:avLst/>
              </a:prstGeom>
              <a:noFill/>
              <a:ln w="8001">
                <a:noFill/>
                <a:miter lim="800000"/>
                <a:headEnd/>
                <a:tailEnd/>
              </a:ln>
            </p:spPr>
            <p:txBody>
              <a:bodyPr>
                <a:spAutoFit/>
              </a:bodyPr>
              <a:lstStyle/>
              <a:p>
                <a:pPr algn="ctr" eaLnBrk="0" hangingPunct="0">
                  <a:spcBef>
                    <a:spcPct val="50000"/>
                  </a:spcBef>
                </a:pPr>
                <a:r>
                  <a:rPr lang="en-US" sz="1200" b="1">
                    <a:solidFill>
                      <a:prstClr val="white"/>
                    </a:solidFill>
                    <a:latin typeface="Cambria" pitchFamily="18" charset="0"/>
                  </a:rPr>
                  <a:t>odpowiedź: </a:t>
                </a:r>
                <a:br>
                  <a:rPr lang="en-US" sz="1200" b="1">
                    <a:solidFill>
                      <a:prstClr val="white"/>
                    </a:solidFill>
                    <a:latin typeface="Cambria" pitchFamily="18" charset="0"/>
                  </a:rPr>
                </a:br>
                <a:r>
                  <a:rPr lang="en-US" sz="1200">
                    <a:solidFill>
                      <a:prstClr val="white"/>
                    </a:solidFill>
                    <a:latin typeface="Cambria" pitchFamily="18" charset="0"/>
                  </a:rPr>
                  <a:t>kontynuacja terapii</a:t>
                </a:r>
                <a:endParaRPr lang="en-US" sz="1200" b="1">
                  <a:solidFill>
                    <a:prstClr val="white"/>
                  </a:solidFill>
                  <a:latin typeface="Cambria" pitchFamily="18" charset="0"/>
                </a:endParaRPr>
              </a:p>
            </p:txBody>
          </p:sp>
        </p:grpSp>
        <p:grpSp>
          <p:nvGrpSpPr>
            <p:cNvPr id="5" name="Group 19"/>
            <p:cNvGrpSpPr>
              <a:grpSpLocks/>
            </p:cNvGrpSpPr>
            <p:nvPr/>
          </p:nvGrpSpPr>
          <p:grpSpPr bwMode="auto">
            <a:xfrm>
              <a:off x="4419" y="2022"/>
              <a:ext cx="56" cy="103"/>
              <a:chOff x="5243" y="3025"/>
              <a:chExt cx="56" cy="103"/>
            </a:xfrm>
          </p:grpSpPr>
          <p:sp>
            <p:nvSpPr>
              <p:cNvPr id="45083" name="Oval 20"/>
              <p:cNvSpPr>
                <a:spLocks noChangeArrowheads="1"/>
              </p:cNvSpPr>
              <p:nvPr/>
            </p:nvSpPr>
            <p:spPr bwMode="auto">
              <a:xfrm>
                <a:off x="5243" y="3025"/>
                <a:ext cx="56" cy="56"/>
              </a:xfrm>
              <a:prstGeom prst="ellipse">
                <a:avLst/>
              </a:prstGeom>
              <a:solidFill>
                <a:schemeClr val="bg1"/>
              </a:solidFill>
              <a:ln w="8001">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45084" name="Line 21"/>
              <p:cNvSpPr>
                <a:spLocks noChangeShapeType="1"/>
              </p:cNvSpPr>
              <p:nvPr/>
            </p:nvSpPr>
            <p:spPr bwMode="auto">
              <a:xfrm>
                <a:off x="5275" y="3080"/>
                <a:ext cx="0" cy="48"/>
              </a:xfrm>
              <a:prstGeom prst="line">
                <a:avLst/>
              </a:prstGeom>
              <a:noFill/>
              <a:ln w="12700">
                <a:solidFill>
                  <a:schemeClr val="tx1"/>
                </a:solidFill>
                <a:round/>
                <a:headEnd/>
                <a:tailEnd/>
              </a:ln>
            </p:spPr>
            <p:txBody>
              <a:bodyPr/>
              <a:lstStyle/>
              <a:p>
                <a:endParaRPr lang="pl-PL">
                  <a:solidFill>
                    <a:prstClr val="white"/>
                  </a:solidFill>
                </a:endParaRPr>
              </a:p>
            </p:txBody>
          </p:sp>
        </p:grpSp>
        <p:grpSp>
          <p:nvGrpSpPr>
            <p:cNvPr id="6" name="Group 22"/>
            <p:cNvGrpSpPr>
              <a:grpSpLocks/>
            </p:cNvGrpSpPr>
            <p:nvPr/>
          </p:nvGrpSpPr>
          <p:grpSpPr bwMode="auto">
            <a:xfrm>
              <a:off x="4042" y="2122"/>
              <a:ext cx="817" cy="402"/>
              <a:chOff x="3554" y="2029"/>
              <a:chExt cx="1582" cy="351"/>
            </a:xfrm>
          </p:grpSpPr>
          <p:sp>
            <p:nvSpPr>
              <p:cNvPr id="45081" name="AutoShape 23"/>
              <p:cNvSpPr>
                <a:spLocks noChangeArrowheads="1"/>
              </p:cNvSpPr>
              <p:nvPr/>
            </p:nvSpPr>
            <p:spPr bwMode="auto">
              <a:xfrm>
                <a:off x="3554" y="2029"/>
                <a:ext cx="1582" cy="351"/>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eaLnBrk="0" hangingPunct="0"/>
                <a:endParaRPr lang="pl-PL">
                  <a:solidFill>
                    <a:prstClr val="white"/>
                  </a:solidFill>
                  <a:latin typeface="Cambria" pitchFamily="18" charset="0"/>
                </a:endParaRPr>
              </a:p>
            </p:txBody>
          </p:sp>
          <p:sp>
            <p:nvSpPr>
              <p:cNvPr id="45082" name="Text Box 24"/>
              <p:cNvSpPr txBox="1">
                <a:spLocks noChangeArrowheads="1"/>
              </p:cNvSpPr>
              <p:nvPr/>
            </p:nvSpPr>
            <p:spPr bwMode="auto">
              <a:xfrm>
                <a:off x="3620" y="2029"/>
                <a:ext cx="1477" cy="296"/>
              </a:xfrm>
              <a:prstGeom prst="rect">
                <a:avLst/>
              </a:prstGeom>
              <a:noFill/>
              <a:ln w="8001">
                <a:noFill/>
                <a:miter lim="800000"/>
                <a:headEnd/>
                <a:tailEnd/>
              </a:ln>
            </p:spPr>
            <p:txBody>
              <a:bodyPr>
                <a:spAutoFit/>
              </a:bodyPr>
              <a:lstStyle/>
              <a:p>
                <a:pPr algn="ctr" eaLnBrk="0" hangingPunct="0">
                  <a:spcBef>
                    <a:spcPct val="50000"/>
                  </a:spcBef>
                </a:pPr>
                <a:r>
                  <a:rPr lang="en-US" sz="1200" b="1">
                    <a:solidFill>
                      <a:prstClr val="white"/>
                    </a:solidFill>
                    <a:latin typeface="Cambria" pitchFamily="18" charset="0"/>
                  </a:rPr>
                  <a:t>odpowiedź: </a:t>
                </a:r>
                <a:br>
                  <a:rPr lang="en-US" sz="1200" b="1">
                    <a:solidFill>
                      <a:prstClr val="white"/>
                    </a:solidFill>
                    <a:latin typeface="Cambria" pitchFamily="18" charset="0"/>
                  </a:rPr>
                </a:br>
                <a:r>
                  <a:rPr lang="en-US" sz="1200">
                    <a:solidFill>
                      <a:prstClr val="white"/>
                    </a:solidFill>
                    <a:latin typeface="Cambria" pitchFamily="18" charset="0"/>
                  </a:rPr>
                  <a:t>kontynuacja terapii</a:t>
                </a:r>
                <a:endParaRPr lang="en-US" sz="1200" b="1">
                  <a:solidFill>
                    <a:prstClr val="white"/>
                  </a:solidFill>
                  <a:latin typeface="Cambria" pitchFamily="18" charset="0"/>
                </a:endParaRPr>
              </a:p>
            </p:txBody>
          </p:sp>
        </p:grpSp>
        <p:grpSp>
          <p:nvGrpSpPr>
            <p:cNvPr id="7" name="Group 25"/>
            <p:cNvGrpSpPr>
              <a:grpSpLocks/>
            </p:cNvGrpSpPr>
            <p:nvPr/>
          </p:nvGrpSpPr>
          <p:grpSpPr bwMode="auto">
            <a:xfrm>
              <a:off x="1522" y="2097"/>
              <a:ext cx="1642" cy="194"/>
              <a:chOff x="1698" y="2139"/>
              <a:chExt cx="1642" cy="194"/>
            </a:xfrm>
          </p:grpSpPr>
          <p:sp>
            <p:nvSpPr>
              <p:cNvPr id="45079" name="AutoShape 26"/>
              <p:cNvSpPr>
                <a:spLocks noChangeArrowheads="1"/>
              </p:cNvSpPr>
              <p:nvPr/>
            </p:nvSpPr>
            <p:spPr bwMode="auto">
              <a:xfrm>
                <a:off x="1698" y="2171"/>
                <a:ext cx="1642" cy="148"/>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eaLnBrk="0" hangingPunct="0"/>
                <a:endParaRPr lang="pl-PL">
                  <a:solidFill>
                    <a:prstClr val="white"/>
                  </a:solidFill>
                  <a:latin typeface="Cambria" pitchFamily="18" charset="0"/>
                </a:endParaRPr>
              </a:p>
            </p:txBody>
          </p:sp>
          <p:sp>
            <p:nvSpPr>
              <p:cNvPr id="45080" name="AutoShape 27"/>
              <p:cNvSpPr>
                <a:spLocks noChangeArrowheads="1"/>
              </p:cNvSpPr>
              <p:nvPr/>
            </p:nvSpPr>
            <p:spPr bwMode="auto">
              <a:xfrm>
                <a:off x="2338" y="2139"/>
                <a:ext cx="371" cy="194"/>
              </a:xfrm>
              <a:prstGeom prst="roundRect">
                <a:avLst>
                  <a:gd name="adj" fmla="val 0"/>
                </a:avLst>
              </a:prstGeom>
              <a:noFill/>
              <a:ln w="12700">
                <a:noFill/>
                <a:round/>
                <a:headEnd/>
                <a:tailEnd/>
              </a:ln>
            </p:spPr>
            <p:txBody>
              <a:bodyPr wrap="none" lIns="45378" tIns="22290" rIns="45378" bIns="22290" anchor="ctr"/>
              <a:lstStyle/>
              <a:p>
                <a:pPr algn="ctr"/>
                <a:r>
                  <a:rPr lang="en-US" sz="1200" b="1" dirty="0" err="1">
                    <a:solidFill>
                      <a:prstClr val="white"/>
                    </a:solidFill>
                    <a:latin typeface="Cambria" pitchFamily="18" charset="0"/>
                  </a:rPr>
                  <a:t>cz</a:t>
                </a:r>
                <a:r>
                  <a:rPr lang="pl-PL" sz="1200" b="1" dirty="0">
                    <a:solidFill>
                      <a:prstClr val="white"/>
                    </a:solidFill>
                    <a:latin typeface="Cambria" pitchFamily="18" charset="0"/>
                  </a:rPr>
                  <a:t>ę</a:t>
                </a:r>
                <a:r>
                  <a:rPr lang="en-US" sz="1200" b="1" dirty="0" err="1">
                    <a:solidFill>
                      <a:prstClr val="white"/>
                    </a:solidFill>
                    <a:latin typeface="Cambria" pitchFamily="18" charset="0"/>
                  </a:rPr>
                  <a:t>ściowa</a:t>
                </a:r>
                <a:r>
                  <a:rPr lang="en-US" sz="1200" b="1" dirty="0">
                    <a:solidFill>
                      <a:prstClr val="white"/>
                    </a:solidFill>
                    <a:latin typeface="Cambria" pitchFamily="18" charset="0"/>
                  </a:rPr>
                  <a:t> </a:t>
                </a:r>
                <a:r>
                  <a:rPr lang="pl-PL" sz="1200" b="1" dirty="0">
                    <a:solidFill>
                      <a:prstClr val="white"/>
                    </a:solidFill>
                    <a:latin typeface="Cambria" pitchFamily="18" charset="0"/>
                  </a:rPr>
                  <a:t>odpowiedź / brak odpowiedzi </a:t>
                </a:r>
                <a:endParaRPr lang="en-US" sz="1200" b="1" baseline="30000" dirty="0">
                  <a:solidFill>
                    <a:prstClr val="white"/>
                  </a:solidFill>
                  <a:latin typeface="Cambria" pitchFamily="18" charset="0"/>
                </a:endParaRPr>
              </a:p>
            </p:txBody>
          </p:sp>
        </p:grpSp>
        <p:sp>
          <p:nvSpPr>
            <p:cNvPr id="45075" name="Oval 28"/>
            <p:cNvSpPr>
              <a:spLocks noChangeArrowheads="1"/>
            </p:cNvSpPr>
            <p:nvPr/>
          </p:nvSpPr>
          <p:spPr bwMode="auto">
            <a:xfrm>
              <a:off x="2319" y="2017"/>
              <a:ext cx="56" cy="56"/>
            </a:xfrm>
            <a:prstGeom prst="ellipse">
              <a:avLst/>
            </a:prstGeom>
            <a:solidFill>
              <a:schemeClr val="bg1"/>
            </a:solidFill>
            <a:ln w="8001">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grpSp>
          <p:nvGrpSpPr>
            <p:cNvPr id="8" name="Group 29"/>
            <p:cNvGrpSpPr>
              <a:grpSpLocks/>
            </p:cNvGrpSpPr>
            <p:nvPr/>
          </p:nvGrpSpPr>
          <p:grpSpPr bwMode="auto">
            <a:xfrm>
              <a:off x="753" y="1396"/>
              <a:ext cx="3154" cy="581"/>
              <a:chOff x="968" y="1033"/>
              <a:chExt cx="3568" cy="395"/>
            </a:xfrm>
          </p:grpSpPr>
          <p:sp>
            <p:nvSpPr>
              <p:cNvPr id="45077" name="AutoShape 30"/>
              <p:cNvSpPr>
                <a:spLocks noChangeArrowheads="1"/>
              </p:cNvSpPr>
              <p:nvPr/>
            </p:nvSpPr>
            <p:spPr bwMode="gray">
              <a:xfrm>
                <a:off x="968" y="1033"/>
                <a:ext cx="3568" cy="351"/>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endParaRPr lang="pl-PL">
                  <a:solidFill>
                    <a:prstClr val="white"/>
                  </a:solidFill>
                  <a:latin typeface="Cambria" pitchFamily="18" charset="0"/>
                </a:endParaRPr>
              </a:p>
            </p:txBody>
          </p:sp>
          <p:sp>
            <p:nvSpPr>
              <p:cNvPr id="45078" name="Text Box 31"/>
              <p:cNvSpPr txBox="1">
                <a:spLocks noChangeArrowheads="1"/>
              </p:cNvSpPr>
              <p:nvPr/>
            </p:nvSpPr>
            <p:spPr bwMode="gray">
              <a:xfrm>
                <a:off x="1088" y="1033"/>
                <a:ext cx="3331" cy="395"/>
              </a:xfrm>
              <a:prstGeom prst="rect">
                <a:avLst/>
              </a:prstGeom>
              <a:noFill/>
              <a:ln w="8001">
                <a:noFill/>
                <a:miter lim="800000"/>
                <a:headEnd/>
                <a:tailEnd/>
              </a:ln>
            </p:spPr>
            <p:txBody>
              <a:bodyPr>
                <a:spAutoFit/>
              </a:bodyPr>
              <a:lstStyle/>
              <a:p>
                <a:pPr algn="ctr" eaLnBrk="0" hangingPunct="0">
                  <a:spcBef>
                    <a:spcPct val="50000"/>
                  </a:spcBef>
                </a:pPr>
                <a:r>
                  <a:rPr lang="en-US" sz="1600" b="1">
                    <a:solidFill>
                      <a:prstClr val="white"/>
                    </a:solidFill>
                    <a:latin typeface="Cambria" pitchFamily="18" charset="0"/>
                  </a:rPr>
                  <a:t>etap 3: skojarzenie 2 leków </a:t>
                </a:r>
                <a:r>
                  <a:rPr lang="pl-PL" sz="1600" b="1">
                    <a:solidFill>
                      <a:prstClr val="white"/>
                    </a:solidFill>
                    <a:latin typeface="Cambria" pitchFamily="18" charset="0"/>
                  </a:rPr>
                  <a:t>z większego zbioru ( w tym arypiprazol , oksyCBZ, KLAP)</a:t>
                </a:r>
                <a:br>
                  <a:rPr lang="en-US" sz="1600" b="1">
                    <a:solidFill>
                      <a:prstClr val="white"/>
                    </a:solidFill>
                    <a:latin typeface="Cambria" pitchFamily="18" charset="0"/>
                  </a:rPr>
                </a:br>
                <a:br>
                  <a:rPr lang="en-US">
                    <a:solidFill>
                      <a:prstClr val="white"/>
                    </a:solidFill>
                    <a:latin typeface="Cambria" pitchFamily="18" charset="0"/>
                  </a:rPr>
                </a:br>
                <a:endParaRPr lang="en-US" sz="1600" b="1">
                  <a:solidFill>
                    <a:prstClr val="white"/>
                  </a:solidFill>
                  <a:latin typeface="Cambria" pitchFamily="18" charset="0"/>
                </a:endParaRPr>
              </a:p>
            </p:txBody>
          </p:sp>
        </p:grpSp>
      </p:grpSp>
      <p:sp>
        <p:nvSpPr>
          <p:cNvPr id="102432" name="Rectangle 32"/>
          <p:cNvSpPr>
            <a:spLocks noGrp="1" noChangeArrowheads="1"/>
          </p:cNvSpPr>
          <p:nvPr>
            <p:ph type="title"/>
          </p:nvPr>
        </p:nvSpPr>
        <p:spPr>
          <a:xfrm>
            <a:off x="457200" y="195263"/>
            <a:ext cx="8229600" cy="1143000"/>
          </a:xfrm>
        </p:spPr>
        <p:txBody>
          <a:bodyPr anchorCtr="1"/>
          <a:lstStyle/>
          <a:p>
            <a:pPr fontAlgn="auto">
              <a:lnSpc>
                <a:spcPct val="85000"/>
              </a:lnSpc>
              <a:spcAft>
                <a:spcPts val="0"/>
              </a:spcAft>
              <a:defRPr/>
            </a:pPr>
            <a:r>
              <a:rPr lang="en-US" sz="3200" b="1" dirty="0">
                <a:solidFill>
                  <a:schemeClr val="tx2">
                    <a:satMod val="130000"/>
                  </a:schemeClr>
                </a:solidFill>
                <a:latin typeface="Cambria" pitchFamily="18" charset="0"/>
              </a:rPr>
              <a:t>TIMA </a:t>
            </a:r>
            <a:r>
              <a:rPr lang="pl-PL" sz="3200" b="1" dirty="0">
                <a:solidFill>
                  <a:schemeClr val="tx2">
                    <a:satMod val="130000"/>
                  </a:schemeClr>
                </a:solidFill>
                <a:latin typeface="Cambria" pitchFamily="18" charset="0"/>
              </a:rPr>
              <a:t>algorytm terapii epizodu manii w przebiegu </a:t>
            </a:r>
            <a:r>
              <a:rPr lang="pl-PL" sz="3200" b="1" dirty="0" err="1">
                <a:solidFill>
                  <a:schemeClr val="tx2">
                    <a:satMod val="130000"/>
                  </a:schemeClr>
                </a:solidFill>
                <a:latin typeface="Cambria" pitchFamily="18" charset="0"/>
              </a:rPr>
              <a:t>ChAD</a:t>
            </a:r>
            <a:r>
              <a:rPr lang="en-US" sz="3200" b="1" dirty="0">
                <a:solidFill>
                  <a:schemeClr val="tx2">
                    <a:satMod val="130000"/>
                  </a:schemeClr>
                </a:solidFill>
                <a:latin typeface="Cambria" pitchFamily="18" charset="0"/>
              </a:rPr>
              <a:t>(</a:t>
            </a:r>
            <a:r>
              <a:rPr lang="en-US" sz="3200" b="1" dirty="0" err="1">
                <a:solidFill>
                  <a:schemeClr val="tx2">
                    <a:satMod val="130000"/>
                  </a:schemeClr>
                </a:solidFill>
                <a:latin typeface="Cambria" pitchFamily="18" charset="0"/>
              </a:rPr>
              <a:t>etap</a:t>
            </a:r>
            <a:r>
              <a:rPr lang="pl-PL" sz="3200" b="1" dirty="0">
                <a:solidFill>
                  <a:schemeClr val="tx2">
                    <a:satMod val="130000"/>
                  </a:schemeClr>
                </a:solidFill>
                <a:latin typeface="Cambria" pitchFamily="18" charset="0"/>
              </a:rPr>
              <a:t>y</a:t>
            </a:r>
            <a:r>
              <a:rPr lang="en-US" sz="3200" b="1" dirty="0">
                <a:solidFill>
                  <a:schemeClr val="tx2">
                    <a:satMod val="130000"/>
                  </a:schemeClr>
                </a:solidFill>
                <a:latin typeface="Cambria" pitchFamily="18" charset="0"/>
              </a:rPr>
              <a:t> 3</a:t>
            </a:r>
            <a:r>
              <a:rPr lang="en-US" sz="3200" b="1" dirty="0">
                <a:solidFill>
                  <a:schemeClr val="tx2">
                    <a:satMod val="130000"/>
                  </a:schemeClr>
                </a:solidFill>
                <a:latin typeface="Cambria" pitchFamily="18" charset="0"/>
                <a:cs typeface="Times New Roman" pitchFamily="18" charset="0"/>
              </a:rPr>
              <a:t>–4)</a:t>
            </a:r>
          </a:p>
        </p:txBody>
      </p:sp>
    </p:spTree>
    <p:custDataLst>
      <p:tags r:id="rId1"/>
    </p:custDataLst>
    <p:extLst>
      <p:ext uri="{BB962C8B-B14F-4D97-AF65-F5344CB8AC3E}">
        <p14:creationId xmlns:p14="http://schemas.microsoft.com/office/powerpoint/2010/main" val="513998734"/>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4288" y="76200"/>
            <a:ext cx="9144001" cy="1031875"/>
          </a:xfrm>
        </p:spPr>
        <p:txBody>
          <a:bodyPr lIns="92075" tIns="46037" rIns="92075" bIns="46037" anchor="b" anchorCtr="1"/>
          <a:lstStyle/>
          <a:p>
            <a:pPr fontAlgn="auto">
              <a:lnSpc>
                <a:spcPct val="85000"/>
              </a:lnSpc>
              <a:spcAft>
                <a:spcPts val="0"/>
              </a:spcAft>
              <a:defRPr/>
            </a:pPr>
            <a:r>
              <a:rPr lang="en-US" sz="3200" b="1" dirty="0">
                <a:solidFill>
                  <a:schemeClr val="tx2">
                    <a:satMod val="130000"/>
                  </a:schemeClr>
                </a:solidFill>
                <a:latin typeface="Cambria" pitchFamily="18" charset="0"/>
              </a:rPr>
              <a:t>TIMA </a:t>
            </a:r>
            <a:r>
              <a:rPr lang="pl-PL" sz="3200" b="1" dirty="0">
                <a:solidFill>
                  <a:schemeClr val="tx2">
                    <a:satMod val="130000"/>
                  </a:schemeClr>
                </a:solidFill>
                <a:latin typeface="Cambria" pitchFamily="18" charset="0"/>
              </a:rPr>
              <a:t>algorytm terapii depresji w przebiegu </a:t>
            </a:r>
            <a:r>
              <a:rPr lang="pl-PL" sz="3200" b="1" dirty="0" err="1">
                <a:solidFill>
                  <a:schemeClr val="tx2">
                    <a:satMod val="130000"/>
                  </a:schemeClr>
                </a:solidFill>
                <a:latin typeface="Cambria" pitchFamily="18" charset="0"/>
              </a:rPr>
              <a:t>ChAD</a:t>
            </a:r>
            <a:r>
              <a:rPr lang="en-US" sz="3200" b="1" dirty="0">
                <a:solidFill>
                  <a:schemeClr val="tx2">
                    <a:satMod val="130000"/>
                  </a:schemeClr>
                </a:solidFill>
                <a:latin typeface="Cambria" pitchFamily="18" charset="0"/>
              </a:rPr>
              <a:t>(</a:t>
            </a:r>
            <a:r>
              <a:rPr lang="en-US" sz="3200" b="1" dirty="0" err="1">
                <a:solidFill>
                  <a:schemeClr val="tx2">
                    <a:satMod val="130000"/>
                  </a:schemeClr>
                </a:solidFill>
                <a:latin typeface="Cambria" pitchFamily="18" charset="0"/>
              </a:rPr>
              <a:t>etap</a:t>
            </a:r>
            <a:r>
              <a:rPr lang="pl-PL" sz="3200" b="1" dirty="0">
                <a:solidFill>
                  <a:schemeClr val="tx2">
                    <a:satMod val="130000"/>
                  </a:schemeClr>
                </a:solidFill>
                <a:latin typeface="Cambria" pitchFamily="18" charset="0"/>
              </a:rPr>
              <a:t>y</a:t>
            </a:r>
            <a:r>
              <a:rPr lang="en-US" sz="3200" b="1" dirty="0">
                <a:solidFill>
                  <a:schemeClr val="tx2">
                    <a:satMod val="130000"/>
                  </a:schemeClr>
                </a:solidFill>
                <a:latin typeface="Cambria" pitchFamily="18" charset="0"/>
              </a:rPr>
              <a:t> 4–5)</a:t>
            </a:r>
          </a:p>
        </p:txBody>
      </p:sp>
      <p:sp>
        <p:nvSpPr>
          <p:cNvPr id="53251" name="Text Box 3"/>
          <p:cNvSpPr txBox="1">
            <a:spLocks noChangeArrowheads="1"/>
          </p:cNvSpPr>
          <p:nvPr/>
        </p:nvSpPr>
        <p:spPr bwMode="invGray">
          <a:xfrm>
            <a:off x="214313" y="1885950"/>
            <a:ext cx="1223962" cy="400050"/>
          </a:xfrm>
          <a:prstGeom prst="rect">
            <a:avLst/>
          </a:prstGeom>
          <a:solidFill>
            <a:srgbClr val="FF5050"/>
          </a:solidFill>
          <a:ln w="12700">
            <a:solidFill>
              <a:schemeClr val="tx1"/>
            </a:solidFill>
            <a:miter lim="800000"/>
            <a:headEnd/>
            <a:tailEnd/>
          </a:ln>
        </p:spPr>
        <p:txBody>
          <a:bodyPr lIns="85059" tIns="41783" rIns="85059" bIns="41783">
            <a:spAutoFit/>
          </a:bodyPr>
          <a:lstStyle/>
          <a:p>
            <a:pPr algn="ctr">
              <a:spcBef>
                <a:spcPct val="50000"/>
              </a:spcBef>
            </a:pPr>
            <a:r>
              <a:rPr lang="en-US" sz="2000" b="1">
                <a:solidFill>
                  <a:prstClr val="white"/>
                </a:solidFill>
                <a:latin typeface="Cambria" pitchFamily="18" charset="0"/>
              </a:rPr>
              <a:t>etap 4</a:t>
            </a:r>
          </a:p>
        </p:txBody>
      </p:sp>
      <p:sp>
        <p:nvSpPr>
          <p:cNvPr id="53252" name="Text Box 4"/>
          <p:cNvSpPr txBox="1">
            <a:spLocks noChangeArrowheads="1"/>
          </p:cNvSpPr>
          <p:nvPr/>
        </p:nvSpPr>
        <p:spPr bwMode="invGray">
          <a:xfrm>
            <a:off x="214313" y="3656013"/>
            <a:ext cx="1231900" cy="400050"/>
          </a:xfrm>
          <a:prstGeom prst="rect">
            <a:avLst/>
          </a:prstGeom>
          <a:solidFill>
            <a:srgbClr val="FF5050"/>
          </a:solidFill>
          <a:ln w="12700">
            <a:solidFill>
              <a:schemeClr val="tx1"/>
            </a:solidFill>
            <a:miter lim="800000"/>
            <a:headEnd/>
            <a:tailEnd/>
          </a:ln>
        </p:spPr>
        <p:txBody>
          <a:bodyPr lIns="85059" tIns="41783" rIns="85059" bIns="41783">
            <a:spAutoFit/>
          </a:bodyPr>
          <a:lstStyle/>
          <a:p>
            <a:pPr algn="ctr">
              <a:spcBef>
                <a:spcPct val="50000"/>
              </a:spcBef>
            </a:pPr>
            <a:r>
              <a:rPr lang="en-US" sz="2000" b="1">
                <a:solidFill>
                  <a:prstClr val="white"/>
                </a:solidFill>
                <a:latin typeface="Cambria" pitchFamily="18" charset="0"/>
              </a:rPr>
              <a:t>etap 5</a:t>
            </a:r>
          </a:p>
        </p:txBody>
      </p:sp>
      <p:sp>
        <p:nvSpPr>
          <p:cNvPr id="53253" name="Line 5"/>
          <p:cNvSpPr>
            <a:spLocks noChangeShapeType="1"/>
          </p:cNvSpPr>
          <p:nvPr/>
        </p:nvSpPr>
        <p:spPr bwMode="auto">
          <a:xfrm>
            <a:off x="4800600" y="1055688"/>
            <a:ext cx="0" cy="836612"/>
          </a:xfrm>
          <a:prstGeom prst="line">
            <a:avLst/>
          </a:prstGeom>
          <a:noFill/>
          <a:ln w="12700">
            <a:solidFill>
              <a:schemeClr val="tx1"/>
            </a:solidFill>
            <a:round/>
            <a:headEnd type="none" w="sm" len="sm"/>
            <a:tailEnd type="triangle" w="med" len="med"/>
          </a:ln>
        </p:spPr>
        <p:txBody>
          <a:bodyPr wrap="none" lIns="90488" tIns="44450" rIns="90488" bIns="44450"/>
          <a:lstStyle/>
          <a:p>
            <a:endParaRPr lang="pl-PL">
              <a:solidFill>
                <a:prstClr val="white"/>
              </a:solidFill>
            </a:endParaRPr>
          </a:p>
        </p:txBody>
      </p:sp>
      <p:sp>
        <p:nvSpPr>
          <p:cNvPr id="53254" name="Line 6"/>
          <p:cNvSpPr>
            <a:spLocks noChangeShapeType="1"/>
          </p:cNvSpPr>
          <p:nvPr/>
        </p:nvSpPr>
        <p:spPr bwMode="auto">
          <a:xfrm>
            <a:off x="4794250" y="2665413"/>
            <a:ext cx="6350" cy="989012"/>
          </a:xfrm>
          <a:prstGeom prst="line">
            <a:avLst/>
          </a:prstGeom>
          <a:noFill/>
          <a:ln w="12700">
            <a:solidFill>
              <a:schemeClr val="tx1"/>
            </a:solidFill>
            <a:round/>
            <a:headEnd type="none" w="sm" len="sm"/>
            <a:tailEnd type="triangle" w="med" len="med"/>
          </a:ln>
        </p:spPr>
        <p:txBody>
          <a:bodyPr wrap="none" lIns="90488" tIns="44450" rIns="90488" bIns="44450"/>
          <a:lstStyle/>
          <a:p>
            <a:endParaRPr lang="pl-PL">
              <a:solidFill>
                <a:prstClr val="white"/>
              </a:solidFill>
            </a:endParaRPr>
          </a:p>
        </p:txBody>
      </p:sp>
      <p:sp>
        <p:nvSpPr>
          <p:cNvPr id="53255" name="Text Box 7"/>
          <p:cNvSpPr txBox="1">
            <a:spLocks noChangeArrowheads="1"/>
          </p:cNvSpPr>
          <p:nvPr/>
        </p:nvSpPr>
        <p:spPr bwMode="auto">
          <a:xfrm>
            <a:off x="152400" y="6248400"/>
            <a:ext cx="5140325" cy="341313"/>
          </a:xfrm>
          <a:prstGeom prst="rect">
            <a:avLst/>
          </a:prstGeom>
          <a:noFill/>
          <a:ln w="8001" algn="ctr">
            <a:noFill/>
            <a:miter lim="800000"/>
            <a:headEnd/>
            <a:tailEnd/>
          </a:ln>
        </p:spPr>
        <p:txBody>
          <a:bodyPr>
            <a:spAutoFit/>
          </a:bodyPr>
          <a:lstStyle/>
          <a:p>
            <a:pPr>
              <a:lnSpc>
                <a:spcPct val="90000"/>
              </a:lnSpc>
              <a:spcBef>
                <a:spcPct val="40000"/>
              </a:spcBef>
            </a:pPr>
            <a:r>
              <a:rPr lang="en-US">
                <a:solidFill>
                  <a:prstClr val="white"/>
                </a:solidFill>
                <a:latin typeface="Cambria" pitchFamily="18" charset="0"/>
              </a:rPr>
              <a:t> Suppes T, </a:t>
            </a:r>
            <a:r>
              <a:rPr lang="pl-PL">
                <a:solidFill>
                  <a:prstClr val="white"/>
                </a:solidFill>
                <a:latin typeface="Cambria" pitchFamily="18" charset="0"/>
              </a:rPr>
              <a:t>i in. </a:t>
            </a:r>
            <a:r>
              <a:rPr lang="en-US" i="1">
                <a:solidFill>
                  <a:prstClr val="white"/>
                </a:solidFill>
                <a:latin typeface="Cambria" pitchFamily="18" charset="0"/>
              </a:rPr>
              <a:t>J Clin Psychiatry</a:t>
            </a:r>
            <a:r>
              <a:rPr lang="en-US">
                <a:solidFill>
                  <a:prstClr val="white"/>
                </a:solidFill>
                <a:latin typeface="Cambria" pitchFamily="18" charset="0"/>
              </a:rPr>
              <a:t>. 2005;66:870-886.</a:t>
            </a:r>
          </a:p>
        </p:txBody>
      </p:sp>
      <p:sp>
        <p:nvSpPr>
          <p:cNvPr id="53256" name="AutoShape 8"/>
          <p:cNvSpPr>
            <a:spLocks noChangeArrowheads="1"/>
          </p:cNvSpPr>
          <p:nvPr/>
        </p:nvSpPr>
        <p:spPr bwMode="auto">
          <a:xfrm>
            <a:off x="2762250" y="1900238"/>
            <a:ext cx="4057650" cy="809625"/>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53257" name="AutoShape 9"/>
          <p:cNvSpPr>
            <a:spLocks noChangeArrowheads="1"/>
          </p:cNvSpPr>
          <p:nvPr/>
        </p:nvSpPr>
        <p:spPr bwMode="auto">
          <a:xfrm>
            <a:off x="2940050" y="1974850"/>
            <a:ext cx="3724275" cy="630238"/>
          </a:xfrm>
          <a:prstGeom prst="roundRect">
            <a:avLst>
              <a:gd name="adj" fmla="val 0"/>
            </a:avLst>
          </a:prstGeom>
          <a:noFill/>
          <a:ln w="12700">
            <a:noFill/>
            <a:round/>
            <a:headEnd/>
            <a:tailEnd/>
          </a:ln>
        </p:spPr>
        <p:txBody>
          <a:bodyPr wrap="none" lIns="45378" tIns="22290" rIns="45378" bIns="22290" anchor="ctr"/>
          <a:lstStyle/>
          <a:p>
            <a:pPr algn="ctr"/>
            <a:r>
              <a:rPr lang="en-US" b="1">
                <a:solidFill>
                  <a:prstClr val="white"/>
                </a:solidFill>
                <a:latin typeface="Cambria" pitchFamily="18" charset="0"/>
              </a:rPr>
              <a:t>Li, LTG</a:t>
            </a:r>
            <a:r>
              <a:rPr lang="en-US" b="1" baseline="30000">
                <a:solidFill>
                  <a:prstClr val="white"/>
                </a:solidFill>
                <a:latin typeface="Cambria" pitchFamily="18" charset="0"/>
              </a:rPr>
              <a:t>b</a:t>
            </a:r>
            <a:r>
              <a:rPr lang="en-US" b="1">
                <a:solidFill>
                  <a:prstClr val="white"/>
                </a:solidFill>
                <a:latin typeface="Cambria" pitchFamily="18" charset="0"/>
              </a:rPr>
              <a:t>, OFC, VPA, </a:t>
            </a:r>
            <a:br>
              <a:rPr lang="en-US" b="1">
                <a:solidFill>
                  <a:prstClr val="white"/>
                </a:solidFill>
                <a:latin typeface="Cambria" pitchFamily="18" charset="0"/>
              </a:rPr>
            </a:br>
            <a:r>
              <a:rPr lang="en-US" b="1">
                <a:solidFill>
                  <a:prstClr val="white"/>
                </a:solidFill>
                <a:latin typeface="Cambria" pitchFamily="18" charset="0"/>
              </a:rPr>
              <a:t>CBZ + SSRI</a:t>
            </a:r>
            <a:r>
              <a:rPr lang="en-US" b="1" baseline="30000">
                <a:solidFill>
                  <a:prstClr val="white"/>
                </a:solidFill>
                <a:latin typeface="Cambria" pitchFamily="18" charset="0"/>
              </a:rPr>
              <a:t>c</a:t>
            </a:r>
            <a:r>
              <a:rPr lang="en-US" b="1">
                <a:solidFill>
                  <a:prstClr val="white"/>
                </a:solidFill>
                <a:latin typeface="Cambria" pitchFamily="18" charset="0"/>
              </a:rPr>
              <a:t>, BUP, </a:t>
            </a:r>
            <a:r>
              <a:rPr lang="pl-PL" b="1">
                <a:solidFill>
                  <a:prstClr val="white"/>
                </a:solidFill>
                <a:latin typeface="Cambria" pitchFamily="18" charset="0"/>
              </a:rPr>
              <a:t>lub</a:t>
            </a:r>
            <a:r>
              <a:rPr lang="en-US" b="1">
                <a:solidFill>
                  <a:prstClr val="white"/>
                </a:solidFill>
                <a:latin typeface="Cambria" pitchFamily="18" charset="0"/>
              </a:rPr>
              <a:t> VEN </a:t>
            </a:r>
            <a:r>
              <a:rPr lang="pl-PL" b="1">
                <a:solidFill>
                  <a:prstClr val="white"/>
                </a:solidFill>
                <a:latin typeface="Cambria" pitchFamily="18" charset="0"/>
              </a:rPr>
              <a:t>lub</a:t>
            </a:r>
            <a:r>
              <a:rPr lang="en-US" b="1">
                <a:solidFill>
                  <a:prstClr val="white"/>
                </a:solidFill>
                <a:latin typeface="Cambria" pitchFamily="18" charset="0"/>
              </a:rPr>
              <a:t> </a:t>
            </a:r>
            <a:r>
              <a:rPr lang="pl-PL" b="1">
                <a:solidFill>
                  <a:prstClr val="white"/>
                </a:solidFill>
                <a:latin typeface="Cambria" pitchFamily="18" charset="0"/>
              </a:rPr>
              <a:t>ELD</a:t>
            </a:r>
            <a:endParaRPr lang="en-US" b="1">
              <a:solidFill>
                <a:prstClr val="white"/>
              </a:solidFill>
              <a:latin typeface="Cambria" pitchFamily="18" charset="0"/>
            </a:endParaRPr>
          </a:p>
          <a:p>
            <a:pPr algn="ctr"/>
            <a:r>
              <a:rPr lang="pl-PL" b="1">
                <a:solidFill>
                  <a:prstClr val="white"/>
                </a:solidFill>
                <a:latin typeface="Cambria" pitchFamily="18" charset="0"/>
              </a:rPr>
              <a:t>lub </a:t>
            </a:r>
            <a:r>
              <a:rPr lang="en-US" b="1">
                <a:solidFill>
                  <a:prstClr val="white"/>
                </a:solidFill>
                <a:latin typeface="Cambria" pitchFamily="18" charset="0"/>
              </a:rPr>
              <a:t> QTP</a:t>
            </a:r>
            <a:r>
              <a:rPr lang="en-US" sz="1000" b="1">
                <a:solidFill>
                  <a:prstClr val="white"/>
                </a:solidFill>
                <a:latin typeface="Cambria" pitchFamily="18" charset="0"/>
              </a:rPr>
              <a:t>*</a:t>
            </a:r>
          </a:p>
        </p:txBody>
      </p:sp>
      <p:sp>
        <p:nvSpPr>
          <p:cNvPr id="53258" name="AutoShape 11"/>
          <p:cNvSpPr>
            <a:spLocks noChangeArrowheads="1"/>
          </p:cNvSpPr>
          <p:nvPr/>
        </p:nvSpPr>
        <p:spPr bwMode="auto">
          <a:xfrm>
            <a:off x="2773363" y="3665538"/>
            <a:ext cx="4057650" cy="882650"/>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53259" name="AutoShape 12"/>
          <p:cNvSpPr>
            <a:spLocks noChangeArrowheads="1"/>
          </p:cNvSpPr>
          <p:nvPr/>
        </p:nvSpPr>
        <p:spPr bwMode="auto">
          <a:xfrm>
            <a:off x="2892425" y="3770313"/>
            <a:ext cx="3814763" cy="630237"/>
          </a:xfrm>
          <a:prstGeom prst="roundRect">
            <a:avLst>
              <a:gd name="adj" fmla="val 0"/>
            </a:avLst>
          </a:prstGeom>
          <a:noFill/>
          <a:ln w="12700">
            <a:noFill/>
            <a:round/>
            <a:headEnd/>
            <a:tailEnd/>
          </a:ln>
        </p:spPr>
        <p:txBody>
          <a:bodyPr wrap="none" lIns="45378" tIns="22290" rIns="45378" bIns="22290" anchor="ctr"/>
          <a:lstStyle/>
          <a:p>
            <a:pPr algn="ctr"/>
            <a:r>
              <a:rPr lang="en-US" b="1">
                <a:solidFill>
                  <a:prstClr val="white"/>
                </a:solidFill>
                <a:latin typeface="Cambria" pitchFamily="18" charset="0"/>
              </a:rPr>
              <a:t>MAOIs, </a:t>
            </a:r>
            <a:r>
              <a:rPr lang="pl-PL" b="1">
                <a:solidFill>
                  <a:prstClr val="white"/>
                </a:solidFill>
                <a:latin typeface="Cambria" pitchFamily="18" charset="0"/>
              </a:rPr>
              <a:t>TLPD,  </a:t>
            </a:r>
            <a:r>
              <a:rPr lang="en-US" b="1">
                <a:solidFill>
                  <a:prstClr val="white"/>
                </a:solidFill>
                <a:latin typeface="Cambria" pitchFamily="18" charset="0"/>
              </a:rPr>
              <a:t>pramipe</a:t>
            </a:r>
            <a:r>
              <a:rPr lang="pl-PL" b="1">
                <a:solidFill>
                  <a:prstClr val="white"/>
                </a:solidFill>
                <a:latin typeface="Cambria" pitchFamily="18" charset="0"/>
              </a:rPr>
              <a:t>ksol</a:t>
            </a:r>
            <a:r>
              <a:rPr lang="en-US" b="1">
                <a:solidFill>
                  <a:prstClr val="white"/>
                </a:solidFill>
                <a:latin typeface="Cambria" pitchFamily="18" charset="0"/>
              </a:rPr>
              <a:t>, </a:t>
            </a:r>
            <a:r>
              <a:rPr lang="pl-PL" b="1">
                <a:solidFill>
                  <a:prstClr val="white"/>
                </a:solidFill>
                <a:latin typeface="Cambria" pitchFamily="18" charset="0"/>
              </a:rPr>
              <a:t>inne ALAP</a:t>
            </a:r>
            <a:r>
              <a:rPr lang="en-US" b="1">
                <a:solidFill>
                  <a:prstClr val="white"/>
                </a:solidFill>
                <a:latin typeface="Cambria" pitchFamily="18" charset="0"/>
              </a:rPr>
              <a:t>, </a:t>
            </a:r>
            <a:br>
              <a:rPr lang="en-US" b="1">
                <a:solidFill>
                  <a:prstClr val="white"/>
                </a:solidFill>
                <a:latin typeface="Cambria" pitchFamily="18" charset="0"/>
              </a:rPr>
            </a:br>
            <a:r>
              <a:rPr lang="en-US" b="1">
                <a:solidFill>
                  <a:prstClr val="white"/>
                </a:solidFill>
                <a:latin typeface="Cambria" pitchFamily="18" charset="0"/>
              </a:rPr>
              <a:t>OXC, </a:t>
            </a:r>
            <a:br>
              <a:rPr lang="en-US" b="1">
                <a:solidFill>
                  <a:prstClr val="white"/>
                </a:solidFill>
                <a:latin typeface="Cambria" pitchFamily="18" charset="0"/>
              </a:rPr>
            </a:br>
            <a:r>
              <a:rPr lang="en-US" b="1">
                <a:solidFill>
                  <a:prstClr val="white"/>
                </a:solidFill>
                <a:latin typeface="Cambria" pitchFamily="18" charset="0"/>
              </a:rPr>
              <a:t>inositol, st</a:t>
            </a:r>
            <a:r>
              <a:rPr lang="pl-PL" b="1">
                <a:solidFill>
                  <a:prstClr val="white"/>
                </a:solidFill>
                <a:latin typeface="Cambria" pitchFamily="18" charset="0"/>
              </a:rPr>
              <a:t>y</a:t>
            </a:r>
            <a:r>
              <a:rPr lang="en-US" b="1">
                <a:solidFill>
                  <a:prstClr val="white"/>
                </a:solidFill>
                <a:latin typeface="Cambria" pitchFamily="18" charset="0"/>
              </a:rPr>
              <a:t>mulant</a:t>
            </a:r>
            <a:r>
              <a:rPr lang="pl-PL" b="1">
                <a:solidFill>
                  <a:prstClr val="white"/>
                </a:solidFill>
                <a:latin typeface="Cambria" pitchFamily="18" charset="0"/>
              </a:rPr>
              <a:t>y</a:t>
            </a:r>
            <a:r>
              <a:rPr lang="en-US" b="1">
                <a:solidFill>
                  <a:prstClr val="white"/>
                </a:solidFill>
                <a:latin typeface="Cambria" pitchFamily="18" charset="0"/>
              </a:rPr>
              <a:t>, </a:t>
            </a:r>
            <a:r>
              <a:rPr lang="pl-PL" b="1">
                <a:solidFill>
                  <a:prstClr val="white"/>
                </a:solidFill>
                <a:latin typeface="Cambria" pitchFamily="18" charset="0"/>
              </a:rPr>
              <a:t>T3</a:t>
            </a:r>
            <a:endParaRPr lang="en-US" b="1">
              <a:solidFill>
                <a:prstClr val="white"/>
              </a:solidFill>
              <a:latin typeface="Cambria" pitchFamily="18" charset="0"/>
            </a:endParaRPr>
          </a:p>
        </p:txBody>
      </p:sp>
      <p:sp>
        <p:nvSpPr>
          <p:cNvPr id="53260" name="Line 13"/>
          <p:cNvSpPr>
            <a:spLocks noChangeShapeType="1"/>
          </p:cNvSpPr>
          <p:nvPr/>
        </p:nvSpPr>
        <p:spPr bwMode="auto">
          <a:xfrm rot="-5400000">
            <a:off x="6430963" y="-620712"/>
            <a:ext cx="0" cy="3352800"/>
          </a:xfrm>
          <a:prstGeom prst="line">
            <a:avLst/>
          </a:prstGeom>
          <a:noFill/>
          <a:ln w="12700">
            <a:solidFill>
              <a:schemeClr val="tx1"/>
            </a:solidFill>
            <a:round/>
            <a:headEnd type="none" w="sm" len="sm"/>
            <a:tailEnd/>
          </a:ln>
        </p:spPr>
        <p:txBody>
          <a:bodyPr wrap="none" lIns="90488" tIns="44450" rIns="90488" bIns="44450"/>
          <a:lstStyle/>
          <a:p>
            <a:endParaRPr lang="pl-PL">
              <a:solidFill>
                <a:prstClr val="white"/>
              </a:solidFill>
            </a:endParaRPr>
          </a:p>
        </p:txBody>
      </p:sp>
      <p:sp>
        <p:nvSpPr>
          <p:cNvPr id="53261" name="Oval 14"/>
          <p:cNvSpPr>
            <a:spLocks noChangeArrowheads="1"/>
          </p:cNvSpPr>
          <p:nvPr/>
        </p:nvSpPr>
        <p:spPr bwMode="auto">
          <a:xfrm>
            <a:off x="8037513" y="1019175"/>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53262" name="Line 15"/>
          <p:cNvSpPr>
            <a:spLocks noChangeShapeType="1"/>
          </p:cNvSpPr>
          <p:nvPr/>
        </p:nvSpPr>
        <p:spPr bwMode="auto">
          <a:xfrm>
            <a:off x="8088313" y="1106488"/>
            <a:ext cx="0" cy="76200"/>
          </a:xfrm>
          <a:prstGeom prst="line">
            <a:avLst/>
          </a:prstGeom>
          <a:noFill/>
          <a:ln w="12700">
            <a:solidFill>
              <a:schemeClr val="tx1"/>
            </a:solidFill>
            <a:round/>
            <a:headEnd/>
            <a:tailEnd/>
          </a:ln>
        </p:spPr>
        <p:txBody>
          <a:bodyPr/>
          <a:lstStyle/>
          <a:p>
            <a:endParaRPr lang="pl-PL">
              <a:solidFill>
                <a:prstClr val="white"/>
              </a:solidFill>
            </a:endParaRPr>
          </a:p>
        </p:txBody>
      </p:sp>
      <p:grpSp>
        <p:nvGrpSpPr>
          <p:cNvPr id="2" name="Group 16"/>
          <p:cNvGrpSpPr>
            <a:grpSpLocks/>
          </p:cNvGrpSpPr>
          <p:nvPr/>
        </p:nvGrpSpPr>
        <p:grpSpPr bwMode="auto">
          <a:xfrm>
            <a:off x="7439025" y="1190625"/>
            <a:ext cx="1296988" cy="647700"/>
            <a:chOff x="3554" y="2029"/>
            <a:chExt cx="1582" cy="356"/>
          </a:xfrm>
        </p:grpSpPr>
        <p:sp>
          <p:nvSpPr>
            <p:cNvPr id="53279" name="AutoShape 17"/>
            <p:cNvSpPr>
              <a:spLocks noChangeArrowheads="1"/>
            </p:cNvSpPr>
            <p:nvPr/>
          </p:nvSpPr>
          <p:spPr bwMode="auto">
            <a:xfrm>
              <a:off x="3554" y="2029"/>
              <a:ext cx="1582" cy="351"/>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53280" name="Text Box 18"/>
            <p:cNvSpPr txBox="1">
              <a:spLocks noChangeArrowheads="1"/>
            </p:cNvSpPr>
            <p:nvPr/>
          </p:nvSpPr>
          <p:spPr bwMode="auto">
            <a:xfrm>
              <a:off x="3620" y="2029"/>
              <a:ext cx="1477" cy="356"/>
            </a:xfrm>
            <a:prstGeom prst="rect">
              <a:avLst/>
            </a:prstGeom>
            <a:noFill/>
            <a:ln w="8001">
              <a:noFill/>
              <a:miter lim="800000"/>
              <a:headEnd/>
              <a:tailEnd/>
            </a:ln>
          </p:spPr>
          <p:txBody>
            <a:bodyPr>
              <a:spAutoFit/>
            </a:bodyPr>
            <a:lstStyle/>
            <a:p>
              <a:pPr algn="ctr" eaLnBrk="0" hangingPunct="0">
                <a:spcBef>
                  <a:spcPct val="50000"/>
                </a:spcBef>
              </a:pPr>
              <a:r>
                <a:rPr lang="en-US" sz="1200" b="1">
                  <a:solidFill>
                    <a:prstClr val="white"/>
                  </a:solidFill>
                  <a:latin typeface="Cambria" pitchFamily="18" charset="0"/>
                </a:rPr>
                <a:t>odpowiedź: </a:t>
              </a:r>
              <a:br>
                <a:rPr lang="en-US" sz="1200" b="1">
                  <a:solidFill>
                    <a:prstClr val="white"/>
                  </a:solidFill>
                  <a:latin typeface="Cambria" pitchFamily="18" charset="0"/>
                </a:rPr>
              </a:br>
              <a:r>
                <a:rPr lang="en-US" sz="1200">
                  <a:solidFill>
                    <a:prstClr val="white"/>
                  </a:solidFill>
                  <a:latin typeface="Cambria" pitchFamily="18" charset="0"/>
                </a:rPr>
                <a:t>kontynuacja terapii</a:t>
              </a:r>
              <a:endParaRPr lang="en-US" sz="1200" b="1">
                <a:solidFill>
                  <a:prstClr val="white"/>
                </a:solidFill>
                <a:latin typeface="Cambria" pitchFamily="18" charset="0"/>
              </a:endParaRPr>
            </a:p>
          </p:txBody>
        </p:sp>
      </p:grpSp>
      <p:grpSp>
        <p:nvGrpSpPr>
          <p:cNvPr id="3" name="Group 19"/>
          <p:cNvGrpSpPr>
            <a:grpSpLocks/>
          </p:cNvGrpSpPr>
          <p:nvPr/>
        </p:nvGrpSpPr>
        <p:grpSpPr bwMode="auto">
          <a:xfrm>
            <a:off x="4787900" y="2905125"/>
            <a:ext cx="4000500" cy="822325"/>
            <a:chOff x="3131" y="2217"/>
            <a:chExt cx="2520" cy="518"/>
          </a:xfrm>
        </p:grpSpPr>
        <p:sp>
          <p:nvSpPr>
            <p:cNvPr id="53273" name="Line 20"/>
            <p:cNvSpPr>
              <a:spLocks noChangeShapeType="1"/>
            </p:cNvSpPr>
            <p:nvPr/>
          </p:nvSpPr>
          <p:spPr bwMode="auto">
            <a:xfrm rot="-5400000">
              <a:off x="4187" y="1184"/>
              <a:ext cx="0" cy="2112"/>
            </a:xfrm>
            <a:prstGeom prst="line">
              <a:avLst/>
            </a:prstGeom>
            <a:noFill/>
            <a:ln w="12700">
              <a:solidFill>
                <a:schemeClr val="tx1"/>
              </a:solidFill>
              <a:round/>
              <a:headEnd type="none" w="sm" len="sm"/>
              <a:tailEnd/>
            </a:ln>
          </p:spPr>
          <p:txBody>
            <a:bodyPr wrap="none" lIns="90488" tIns="44450" rIns="90488" bIns="44450"/>
            <a:lstStyle/>
            <a:p>
              <a:endParaRPr lang="pl-PL">
                <a:solidFill>
                  <a:prstClr val="white"/>
                </a:solidFill>
              </a:endParaRPr>
            </a:p>
          </p:txBody>
        </p:sp>
        <p:sp>
          <p:nvSpPr>
            <p:cNvPr id="53274" name="Oval 21"/>
            <p:cNvSpPr>
              <a:spLocks noChangeArrowheads="1"/>
            </p:cNvSpPr>
            <p:nvPr/>
          </p:nvSpPr>
          <p:spPr bwMode="auto">
            <a:xfrm>
              <a:off x="5211" y="2217"/>
              <a:ext cx="56" cy="56"/>
            </a:xfrm>
            <a:prstGeom prst="ellipse">
              <a:avLst/>
            </a:prstGeom>
            <a:solidFill>
              <a:srgbClr val="FFCC00"/>
            </a:solidFill>
            <a:ln w="8001">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53275" name="Line 22"/>
            <p:cNvSpPr>
              <a:spLocks noChangeShapeType="1"/>
            </p:cNvSpPr>
            <p:nvPr/>
          </p:nvSpPr>
          <p:spPr bwMode="auto">
            <a:xfrm>
              <a:off x="5243" y="2272"/>
              <a:ext cx="0" cy="48"/>
            </a:xfrm>
            <a:prstGeom prst="line">
              <a:avLst/>
            </a:prstGeom>
            <a:noFill/>
            <a:ln w="12700">
              <a:solidFill>
                <a:schemeClr val="tx1"/>
              </a:solidFill>
              <a:round/>
              <a:headEnd/>
              <a:tailEnd/>
            </a:ln>
          </p:spPr>
          <p:txBody>
            <a:bodyPr/>
            <a:lstStyle/>
            <a:p>
              <a:endParaRPr lang="pl-PL">
                <a:solidFill>
                  <a:prstClr val="white"/>
                </a:solidFill>
              </a:endParaRPr>
            </a:p>
          </p:txBody>
        </p:sp>
        <p:grpSp>
          <p:nvGrpSpPr>
            <p:cNvPr id="4" name="Group 23"/>
            <p:cNvGrpSpPr>
              <a:grpSpLocks/>
            </p:cNvGrpSpPr>
            <p:nvPr/>
          </p:nvGrpSpPr>
          <p:grpSpPr bwMode="auto">
            <a:xfrm>
              <a:off x="4834" y="2327"/>
              <a:ext cx="817" cy="408"/>
              <a:chOff x="3554" y="2029"/>
              <a:chExt cx="1582" cy="356"/>
            </a:xfrm>
          </p:grpSpPr>
          <p:sp>
            <p:nvSpPr>
              <p:cNvPr id="53277" name="AutoShape 24"/>
              <p:cNvSpPr>
                <a:spLocks noChangeArrowheads="1"/>
              </p:cNvSpPr>
              <p:nvPr/>
            </p:nvSpPr>
            <p:spPr bwMode="auto">
              <a:xfrm>
                <a:off x="3554" y="2029"/>
                <a:ext cx="1582" cy="351"/>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53278" name="Text Box 25"/>
              <p:cNvSpPr txBox="1">
                <a:spLocks noChangeArrowheads="1"/>
              </p:cNvSpPr>
              <p:nvPr/>
            </p:nvSpPr>
            <p:spPr bwMode="auto">
              <a:xfrm>
                <a:off x="3620" y="2029"/>
                <a:ext cx="1477" cy="356"/>
              </a:xfrm>
              <a:prstGeom prst="rect">
                <a:avLst/>
              </a:prstGeom>
              <a:noFill/>
              <a:ln w="8001">
                <a:noFill/>
                <a:miter lim="800000"/>
                <a:headEnd/>
                <a:tailEnd/>
              </a:ln>
            </p:spPr>
            <p:txBody>
              <a:bodyPr>
                <a:spAutoFit/>
              </a:bodyPr>
              <a:lstStyle/>
              <a:p>
                <a:pPr algn="ctr" eaLnBrk="0" hangingPunct="0">
                  <a:spcBef>
                    <a:spcPct val="50000"/>
                  </a:spcBef>
                </a:pPr>
                <a:r>
                  <a:rPr lang="en-US" sz="1200" b="1">
                    <a:solidFill>
                      <a:prstClr val="white"/>
                    </a:solidFill>
                    <a:latin typeface="Cambria" pitchFamily="18" charset="0"/>
                  </a:rPr>
                  <a:t>odpowiedź: </a:t>
                </a:r>
                <a:br>
                  <a:rPr lang="en-US" sz="1200" b="1">
                    <a:solidFill>
                      <a:prstClr val="white"/>
                    </a:solidFill>
                    <a:latin typeface="Cambria" pitchFamily="18" charset="0"/>
                  </a:rPr>
                </a:br>
                <a:r>
                  <a:rPr lang="en-US" sz="1200">
                    <a:solidFill>
                      <a:prstClr val="white"/>
                    </a:solidFill>
                    <a:latin typeface="Cambria" pitchFamily="18" charset="0"/>
                  </a:rPr>
                  <a:t>kontynuacja terapii</a:t>
                </a:r>
                <a:endParaRPr lang="en-US" sz="1200" b="1">
                  <a:solidFill>
                    <a:prstClr val="white"/>
                  </a:solidFill>
                  <a:latin typeface="Cambria" pitchFamily="18" charset="0"/>
                </a:endParaRPr>
              </a:p>
            </p:txBody>
          </p:sp>
        </p:grpSp>
      </p:grpSp>
      <p:grpSp>
        <p:nvGrpSpPr>
          <p:cNvPr id="5" name="Group 26"/>
          <p:cNvGrpSpPr>
            <a:grpSpLocks/>
          </p:cNvGrpSpPr>
          <p:nvPr/>
        </p:nvGrpSpPr>
        <p:grpSpPr bwMode="auto">
          <a:xfrm>
            <a:off x="3492500" y="1208088"/>
            <a:ext cx="2606675" cy="307975"/>
            <a:chOff x="1698" y="2139"/>
            <a:chExt cx="1642" cy="194"/>
          </a:xfrm>
        </p:grpSpPr>
        <p:sp>
          <p:nvSpPr>
            <p:cNvPr id="53271" name="AutoShape 27"/>
            <p:cNvSpPr>
              <a:spLocks noChangeArrowheads="1"/>
            </p:cNvSpPr>
            <p:nvPr/>
          </p:nvSpPr>
          <p:spPr bwMode="auto">
            <a:xfrm>
              <a:off x="1698" y="2171"/>
              <a:ext cx="1642" cy="148"/>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53272" name="AutoShape 28"/>
            <p:cNvSpPr>
              <a:spLocks noChangeArrowheads="1"/>
            </p:cNvSpPr>
            <p:nvPr/>
          </p:nvSpPr>
          <p:spPr bwMode="auto">
            <a:xfrm>
              <a:off x="2338" y="2139"/>
              <a:ext cx="371" cy="194"/>
            </a:xfrm>
            <a:prstGeom prst="roundRect">
              <a:avLst>
                <a:gd name="adj" fmla="val 0"/>
              </a:avLst>
            </a:prstGeom>
            <a:noFill/>
            <a:ln w="12700">
              <a:noFill/>
              <a:round/>
              <a:headEnd/>
              <a:tailEnd/>
            </a:ln>
          </p:spPr>
          <p:txBody>
            <a:bodyPr wrap="none" lIns="45378" tIns="22290" rIns="45378" bIns="22290" anchor="ctr"/>
            <a:lstStyle/>
            <a:p>
              <a:pPr algn="ctr"/>
              <a:r>
                <a:rPr lang="en-US" sz="1200" b="1">
                  <a:solidFill>
                    <a:prstClr val="white"/>
                  </a:solidFill>
                  <a:latin typeface="Cambria" pitchFamily="18" charset="0"/>
                </a:rPr>
                <a:t>cz</a:t>
              </a:r>
              <a:r>
                <a:rPr lang="pl-PL" sz="1200" b="1">
                  <a:solidFill>
                    <a:prstClr val="white"/>
                  </a:solidFill>
                  <a:latin typeface="Cambria" pitchFamily="18" charset="0"/>
                </a:rPr>
                <a:t>ę</a:t>
              </a:r>
              <a:r>
                <a:rPr lang="en-US" sz="1200" b="1">
                  <a:solidFill>
                    <a:prstClr val="white"/>
                  </a:solidFill>
                  <a:latin typeface="Cambria" pitchFamily="18" charset="0"/>
                </a:rPr>
                <a:t>ściowa odpowied</a:t>
              </a:r>
              <a:r>
                <a:rPr lang="pl-PL" sz="1200" b="1">
                  <a:solidFill>
                    <a:prstClr val="white"/>
                  </a:solidFill>
                  <a:latin typeface="Cambria" pitchFamily="18" charset="0"/>
                </a:rPr>
                <a:t>ź lub brak odpowiedzi</a:t>
              </a:r>
              <a:endParaRPr lang="en-US" sz="1200" b="1" baseline="30000">
                <a:solidFill>
                  <a:prstClr val="white"/>
                </a:solidFill>
                <a:latin typeface="Cambria" pitchFamily="18" charset="0"/>
              </a:endParaRPr>
            </a:p>
          </p:txBody>
        </p:sp>
      </p:grpSp>
      <p:grpSp>
        <p:nvGrpSpPr>
          <p:cNvPr id="6" name="Group 29"/>
          <p:cNvGrpSpPr>
            <a:grpSpLocks/>
          </p:cNvGrpSpPr>
          <p:nvPr/>
        </p:nvGrpSpPr>
        <p:grpSpPr bwMode="auto">
          <a:xfrm>
            <a:off x="3479800" y="3011488"/>
            <a:ext cx="2606675" cy="307975"/>
            <a:chOff x="1698" y="2139"/>
            <a:chExt cx="1642" cy="194"/>
          </a:xfrm>
        </p:grpSpPr>
        <p:sp>
          <p:nvSpPr>
            <p:cNvPr id="53269" name="AutoShape 30"/>
            <p:cNvSpPr>
              <a:spLocks noChangeArrowheads="1"/>
            </p:cNvSpPr>
            <p:nvPr/>
          </p:nvSpPr>
          <p:spPr bwMode="auto">
            <a:xfrm>
              <a:off x="1698" y="2171"/>
              <a:ext cx="1642" cy="148"/>
            </a:xfrm>
            <a:prstGeom prst="roundRect">
              <a:avLst>
                <a:gd name="adj" fmla="val 16667"/>
              </a:avLst>
            </a:prstGeom>
            <a:solidFill>
              <a:srgbClr val="FFCC00"/>
            </a:solidFill>
            <a:ln w="12700">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53270" name="AutoShape 31"/>
            <p:cNvSpPr>
              <a:spLocks noChangeArrowheads="1"/>
            </p:cNvSpPr>
            <p:nvPr/>
          </p:nvSpPr>
          <p:spPr bwMode="auto">
            <a:xfrm>
              <a:off x="2338" y="2139"/>
              <a:ext cx="371" cy="194"/>
            </a:xfrm>
            <a:prstGeom prst="roundRect">
              <a:avLst>
                <a:gd name="adj" fmla="val 0"/>
              </a:avLst>
            </a:prstGeom>
            <a:noFill/>
            <a:ln w="12700">
              <a:noFill/>
              <a:round/>
              <a:headEnd/>
              <a:tailEnd/>
            </a:ln>
          </p:spPr>
          <p:txBody>
            <a:bodyPr wrap="none" lIns="45378" tIns="22290" rIns="45378" bIns="22290" anchor="ctr"/>
            <a:lstStyle/>
            <a:p>
              <a:pPr algn="ctr"/>
              <a:r>
                <a:rPr lang="en-US" sz="1200" b="1">
                  <a:solidFill>
                    <a:prstClr val="white"/>
                  </a:solidFill>
                  <a:latin typeface="Cambria" pitchFamily="18" charset="0"/>
                </a:rPr>
                <a:t>cz</a:t>
              </a:r>
              <a:r>
                <a:rPr lang="pl-PL" sz="1200" b="1">
                  <a:solidFill>
                    <a:prstClr val="white"/>
                  </a:solidFill>
                  <a:latin typeface="Cambria" pitchFamily="18" charset="0"/>
                </a:rPr>
                <a:t>ę</a:t>
              </a:r>
              <a:r>
                <a:rPr lang="en-US" sz="1200" b="1">
                  <a:solidFill>
                    <a:prstClr val="white"/>
                  </a:solidFill>
                  <a:latin typeface="Cambria" pitchFamily="18" charset="0"/>
                </a:rPr>
                <a:t>ściowa odpowied</a:t>
              </a:r>
              <a:r>
                <a:rPr lang="pl-PL" sz="1200" b="1">
                  <a:solidFill>
                    <a:prstClr val="white"/>
                  </a:solidFill>
                  <a:latin typeface="Cambria" pitchFamily="18" charset="0"/>
                </a:rPr>
                <a:t>ź lub brak odpowiedzi</a:t>
              </a:r>
              <a:endParaRPr lang="en-US" sz="1200" b="1" baseline="30000">
                <a:solidFill>
                  <a:prstClr val="white"/>
                </a:solidFill>
                <a:latin typeface="Cambria" pitchFamily="18" charset="0"/>
              </a:endParaRPr>
            </a:p>
          </p:txBody>
        </p:sp>
      </p:grpSp>
      <p:sp>
        <p:nvSpPr>
          <p:cNvPr id="53267" name="Oval 32"/>
          <p:cNvSpPr>
            <a:spLocks noChangeArrowheads="1"/>
          </p:cNvSpPr>
          <p:nvPr/>
        </p:nvSpPr>
        <p:spPr bwMode="auto">
          <a:xfrm>
            <a:off x="4752975" y="1016000"/>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
        <p:nvSpPr>
          <p:cNvPr id="53268" name="Oval 33"/>
          <p:cNvSpPr>
            <a:spLocks noChangeArrowheads="1"/>
          </p:cNvSpPr>
          <p:nvPr/>
        </p:nvSpPr>
        <p:spPr bwMode="auto">
          <a:xfrm>
            <a:off x="4751388" y="2859088"/>
            <a:ext cx="88900" cy="88900"/>
          </a:xfrm>
          <a:prstGeom prst="ellipse">
            <a:avLst/>
          </a:prstGeom>
          <a:solidFill>
            <a:schemeClr val="bg1"/>
          </a:solidFill>
          <a:ln w="8001">
            <a:solidFill>
              <a:schemeClr val="tx1"/>
            </a:solidFill>
            <a:round/>
            <a:headEnd/>
            <a:tailEnd/>
          </a:ln>
        </p:spPr>
        <p:txBody>
          <a:bodyPr wrap="none" anchor="ctr"/>
          <a:lstStyle/>
          <a:p>
            <a:pPr eaLnBrk="0" hangingPunct="0"/>
            <a:endParaRPr lang="pl-PL">
              <a:solidFill>
                <a:prstClr val="white"/>
              </a:solidFill>
              <a:latin typeface="Cambria" pitchFamily="18" charset="0"/>
            </a:endParaRPr>
          </a:p>
        </p:txBody>
      </p:sp>
    </p:spTree>
    <p:custDataLst>
      <p:tags r:id="rId1"/>
    </p:custDataLst>
    <p:extLst>
      <p:ext uri="{BB962C8B-B14F-4D97-AF65-F5344CB8AC3E}">
        <p14:creationId xmlns:p14="http://schemas.microsoft.com/office/powerpoint/2010/main" val="344160984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pole tekstowe 54"/>
          <p:cNvSpPr txBox="1"/>
          <p:nvPr/>
        </p:nvSpPr>
        <p:spPr>
          <a:xfrm>
            <a:off x="3707904" y="2420888"/>
            <a:ext cx="1580522" cy="1815882"/>
          </a:xfrm>
          <a:prstGeom prst="rect">
            <a:avLst/>
          </a:prstGeom>
          <a:noFill/>
          <a:ln w="63500">
            <a:noFill/>
          </a:ln>
        </p:spPr>
        <p:txBody>
          <a:bodyPr wrap="square" rtlCol="0">
            <a:spAutoFit/>
          </a:bodyPr>
          <a:lstStyle/>
          <a:p>
            <a:pPr algn="ctr"/>
            <a:r>
              <a:rPr lang="pl-PL" sz="2000" dirty="0">
                <a:latin typeface="Arial Narrow" pitchFamily="34" charset="0"/>
              </a:rPr>
              <a:t>Mania</a:t>
            </a:r>
          </a:p>
          <a:p>
            <a:pPr algn="ctr"/>
            <a:endParaRPr lang="pl-PL" sz="20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p:txBody>
      </p:sp>
      <p:sp>
        <p:nvSpPr>
          <p:cNvPr id="3" name="pole tekstowe 2"/>
          <p:cNvSpPr txBox="1"/>
          <p:nvPr/>
        </p:nvSpPr>
        <p:spPr>
          <a:xfrm>
            <a:off x="0" y="895946"/>
            <a:ext cx="9144000" cy="400110"/>
          </a:xfrm>
          <a:prstGeom prst="rect">
            <a:avLst/>
          </a:prstGeom>
          <a:gradFill>
            <a:gsLst>
              <a:gs pos="10000">
                <a:srgbClr val="00CCCC">
                  <a:alpha val="20000"/>
                </a:srgbClr>
              </a:gs>
              <a:gs pos="50000">
                <a:srgbClr val="00B0F0"/>
              </a:gs>
              <a:gs pos="90000">
                <a:srgbClr val="00B0F0">
                  <a:alpha val="20000"/>
                </a:srgbClr>
              </a:gs>
            </a:gsLst>
            <a:lin ang="5400000" scaled="0"/>
          </a:gradFill>
        </p:spPr>
        <p:txBody>
          <a:bodyPr wrap="square" rtlCol="0">
            <a:spAutoFit/>
          </a:bodyPr>
          <a:lstStyle/>
          <a:p>
            <a:pPr algn="ctr"/>
            <a:endParaRPr lang="pl-PL" sz="2000" i="1" dirty="0">
              <a:solidFill>
                <a:srgbClr val="000000"/>
              </a:solidFill>
              <a:latin typeface="Times New Roman" pitchFamily="18" charset="0"/>
              <a:cs typeface="Times New Roman" pitchFamily="18" charset="0"/>
            </a:endParaRPr>
          </a:p>
        </p:txBody>
      </p:sp>
      <p:cxnSp>
        <p:nvCxnSpPr>
          <p:cNvPr id="5" name="Łącznik prostoliniowy 4"/>
          <p:cNvCxnSpPr/>
          <p:nvPr/>
        </p:nvCxnSpPr>
        <p:spPr>
          <a:xfrm>
            <a:off x="-36512" y="3617894"/>
            <a:ext cx="918051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Prostokąt 16"/>
          <p:cNvSpPr/>
          <p:nvPr/>
        </p:nvSpPr>
        <p:spPr>
          <a:xfrm>
            <a:off x="257250" y="-27384"/>
            <a:ext cx="862954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Zaburzenia mieszane</a:t>
            </a:r>
          </a:p>
        </p:txBody>
      </p:sp>
      <p:sp>
        <p:nvSpPr>
          <p:cNvPr id="11" name="Łuk 10"/>
          <p:cNvSpPr/>
          <p:nvPr/>
        </p:nvSpPr>
        <p:spPr>
          <a:xfrm rot="16200000">
            <a:off x="1084358" y="2822978"/>
            <a:ext cx="3248794" cy="1580520"/>
          </a:xfrm>
          <a:prstGeom prst="arc">
            <a:avLst>
              <a:gd name="adj1" fmla="val 16200000"/>
              <a:gd name="adj2" fmla="val 546331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1" name="Łuk 20"/>
          <p:cNvSpPr/>
          <p:nvPr/>
        </p:nvSpPr>
        <p:spPr>
          <a:xfrm rot="16200000">
            <a:off x="1898964" y="2822978"/>
            <a:ext cx="1598001" cy="1580520"/>
          </a:xfrm>
          <a:prstGeom prst="arc">
            <a:avLst>
              <a:gd name="adj1" fmla="val 16200000"/>
              <a:gd name="adj2" fmla="val 5463315"/>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3" name="Łuk 22"/>
          <p:cNvSpPr/>
          <p:nvPr/>
        </p:nvSpPr>
        <p:spPr>
          <a:xfrm rot="5400000">
            <a:off x="1349673"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pole tekstowe 11"/>
          <p:cNvSpPr txBox="1"/>
          <p:nvPr/>
        </p:nvSpPr>
        <p:spPr>
          <a:xfrm>
            <a:off x="1918493" y="5416285"/>
            <a:ext cx="1569731" cy="1200329"/>
          </a:xfrm>
          <a:prstGeom prst="rect">
            <a:avLst/>
          </a:prstGeom>
          <a:noFill/>
          <a:ln w="6350">
            <a:solidFill>
              <a:schemeClr val="tx1"/>
            </a:solidFill>
          </a:ln>
        </p:spPr>
        <p:txBody>
          <a:bodyPr wrap="square" rtlCol="0">
            <a:spAutoFit/>
          </a:bodyPr>
          <a:lstStyle/>
          <a:p>
            <a:pPr algn="ctr"/>
            <a:r>
              <a:rPr lang="pl-PL" dirty="0"/>
              <a:t>Epizod mieszany</a:t>
            </a:r>
          </a:p>
          <a:p>
            <a:pPr algn="ctr"/>
            <a:r>
              <a:rPr lang="pl-PL" dirty="0"/>
              <a:t>ICD-10</a:t>
            </a:r>
          </a:p>
          <a:p>
            <a:pPr algn="ctr"/>
            <a:r>
              <a:rPr lang="pl-PL" dirty="0"/>
              <a:t>(2 tyg.)</a:t>
            </a:r>
          </a:p>
        </p:txBody>
      </p:sp>
      <p:sp>
        <p:nvSpPr>
          <p:cNvPr id="34" name="pole tekstowe 33"/>
          <p:cNvSpPr txBox="1"/>
          <p:nvPr/>
        </p:nvSpPr>
        <p:spPr>
          <a:xfrm>
            <a:off x="5436096" y="5416285"/>
            <a:ext cx="1735327" cy="1200329"/>
          </a:xfrm>
          <a:prstGeom prst="rect">
            <a:avLst/>
          </a:prstGeom>
          <a:noFill/>
          <a:ln w="6350">
            <a:solidFill>
              <a:schemeClr val="tx1"/>
            </a:solidFill>
          </a:ln>
        </p:spPr>
        <p:txBody>
          <a:bodyPr wrap="square" rtlCol="0">
            <a:spAutoFit/>
          </a:bodyPr>
          <a:lstStyle/>
          <a:p>
            <a:pPr algn="ctr"/>
            <a:r>
              <a:rPr lang="pl-PL" dirty="0"/>
              <a:t>Depresja mieszana</a:t>
            </a:r>
          </a:p>
          <a:p>
            <a:pPr algn="ctr"/>
            <a:r>
              <a:rPr lang="pl-PL" dirty="0"/>
              <a:t>(</a:t>
            </a:r>
            <a:r>
              <a:rPr lang="pl-PL" dirty="0" err="1"/>
              <a:t>Benazzi</a:t>
            </a:r>
            <a:r>
              <a:rPr lang="pl-PL" dirty="0"/>
              <a:t> 2009)</a:t>
            </a:r>
          </a:p>
          <a:p>
            <a:pPr algn="ctr"/>
            <a:r>
              <a:rPr lang="pl-PL" dirty="0"/>
              <a:t>(1 </a:t>
            </a:r>
            <a:r>
              <a:rPr lang="pl-PL" dirty="0" err="1"/>
              <a:t>tydz</a:t>
            </a:r>
            <a:r>
              <a:rPr lang="pl-PL" dirty="0"/>
              <a:t>.)</a:t>
            </a:r>
          </a:p>
        </p:txBody>
      </p:sp>
      <p:sp>
        <p:nvSpPr>
          <p:cNvPr id="31" name="pole tekstowe 30"/>
          <p:cNvSpPr txBox="1"/>
          <p:nvPr/>
        </p:nvSpPr>
        <p:spPr>
          <a:xfrm>
            <a:off x="1918494" y="2420888"/>
            <a:ext cx="1580522" cy="1938992"/>
          </a:xfrm>
          <a:prstGeom prst="rect">
            <a:avLst/>
          </a:prstGeom>
          <a:noFill/>
          <a:ln w="63500">
            <a:noFill/>
          </a:ln>
        </p:spPr>
        <p:txBody>
          <a:bodyPr wrap="square" rtlCol="0">
            <a:spAutoFit/>
          </a:bodyPr>
          <a:lstStyle/>
          <a:p>
            <a:pPr algn="ctr"/>
            <a:r>
              <a:rPr lang="pl-PL" sz="2000" dirty="0">
                <a:latin typeface="Arial Narrow" pitchFamily="34" charset="0"/>
              </a:rPr>
              <a:t>Mania</a:t>
            </a:r>
          </a:p>
          <a:p>
            <a:pPr algn="ctr"/>
            <a:endParaRPr lang="pl-PL" sz="2000" dirty="0">
              <a:latin typeface="Arial Narrow" pitchFamily="34" charset="0"/>
            </a:endParaRPr>
          </a:p>
          <a:p>
            <a:pPr algn="ctr"/>
            <a:r>
              <a:rPr lang="pl-PL" sz="2000" dirty="0">
                <a:latin typeface="Arial Narrow" pitchFamily="34" charset="0"/>
              </a:rPr>
              <a:t>Hipomania</a:t>
            </a: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p:txBody>
      </p:sp>
      <p:sp>
        <p:nvSpPr>
          <p:cNvPr id="35" name="pole tekstowe 34"/>
          <p:cNvSpPr txBox="1"/>
          <p:nvPr/>
        </p:nvSpPr>
        <p:spPr>
          <a:xfrm>
            <a:off x="2129458" y="3082315"/>
            <a:ext cx="1146398" cy="1138773"/>
          </a:xfrm>
          <a:prstGeom prst="rect">
            <a:avLst/>
          </a:prstGeom>
          <a:noFill/>
        </p:spPr>
        <p:txBody>
          <a:bodyPr wrap="square" rtlCol="0">
            <a:spAutoFit/>
          </a:bodyPr>
          <a:lstStyle/>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r>
              <a:rPr lang="pl-PL" dirty="0">
                <a:latin typeface="Arial Narrow" pitchFamily="34" charset="0"/>
              </a:rPr>
              <a:t>Depresja</a:t>
            </a:r>
            <a:endParaRPr lang="pl-PL" sz="1200" dirty="0">
              <a:latin typeface="Arial Narrow" pitchFamily="34" charset="0"/>
            </a:endParaRPr>
          </a:p>
        </p:txBody>
      </p:sp>
      <p:sp>
        <p:nvSpPr>
          <p:cNvPr id="40" name="Łuk 39"/>
          <p:cNvSpPr/>
          <p:nvPr/>
        </p:nvSpPr>
        <p:spPr>
          <a:xfrm rot="5400000">
            <a:off x="4028429" y="2824098"/>
            <a:ext cx="946780" cy="1580520"/>
          </a:xfrm>
          <a:prstGeom prst="arc">
            <a:avLst>
              <a:gd name="adj1" fmla="val 16200000"/>
              <a:gd name="adj2" fmla="val 5463315"/>
            </a:avLst>
          </a:prstGeom>
          <a:ln w="762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1" name="pole tekstowe 40"/>
          <p:cNvSpPr txBox="1"/>
          <p:nvPr/>
        </p:nvSpPr>
        <p:spPr>
          <a:xfrm>
            <a:off x="3711559" y="5416285"/>
            <a:ext cx="1580519" cy="1200329"/>
          </a:xfrm>
          <a:prstGeom prst="rect">
            <a:avLst/>
          </a:prstGeom>
          <a:noFill/>
          <a:ln w="6350">
            <a:solidFill>
              <a:schemeClr val="tx1"/>
            </a:solidFill>
          </a:ln>
        </p:spPr>
        <p:txBody>
          <a:bodyPr wrap="square" rtlCol="0">
            <a:spAutoFit/>
          </a:bodyPr>
          <a:lstStyle/>
          <a:p>
            <a:pPr algn="ctr"/>
            <a:r>
              <a:rPr lang="pl-PL" dirty="0"/>
              <a:t>Mania </a:t>
            </a:r>
            <a:r>
              <a:rPr lang="pl-PL" dirty="0" err="1"/>
              <a:t>dysforyczna</a:t>
            </a:r>
            <a:endParaRPr lang="pl-PL" dirty="0"/>
          </a:p>
          <a:p>
            <a:pPr algn="ctr"/>
            <a:endParaRPr lang="pl-PL" dirty="0"/>
          </a:p>
          <a:p>
            <a:pPr algn="ctr"/>
            <a:r>
              <a:rPr lang="pl-PL" dirty="0"/>
              <a:t>(Baker 2004)</a:t>
            </a:r>
          </a:p>
        </p:txBody>
      </p:sp>
      <p:sp>
        <p:nvSpPr>
          <p:cNvPr id="44" name="pole tekstowe 43"/>
          <p:cNvSpPr txBox="1"/>
          <p:nvPr/>
        </p:nvSpPr>
        <p:spPr>
          <a:xfrm>
            <a:off x="5288426" y="2905199"/>
            <a:ext cx="2091886" cy="307777"/>
          </a:xfrm>
          <a:prstGeom prst="rect">
            <a:avLst/>
          </a:prstGeom>
          <a:noFill/>
          <a:ln w="63500">
            <a:noFill/>
          </a:ln>
        </p:spPr>
        <p:txBody>
          <a:bodyPr wrap="square" rtlCol="0">
            <a:spAutoFit/>
          </a:bodyPr>
          <a:lstStyle/>
          <a:p>
            <a:pPr algn="ctr"/>
            <a:r>
              <a:rPr lang="pl-PL" sz="1400" dirty="0">
                <a:latin typeface="Times New Roman"/>
                <a:cs typeface="Times New Roman"/>
              </a:rPr>
              <a:t>≥</a:t>
            </a:r>
            <a:r>
              <a:rPr lang="pl-PL" sz="1400" dirty="0">
                <a:latin typeface="Arial Narrow" pitchFamily="34" charset="0"/>
              </a:rPr>
              <a:t>2 objawy Manii / Hipomanii</a:t>
            </a:r>
          </a:p>
        </p:txBody>
      </p:sp>
      <p:sp>
        <p:nvSpPr>
          <p:cNvPr id="45" name="Łuk 44"/>
          <p:cNvSpPr/>
          <p:nvPr/>
        </p:nvSpPr>
        <p:spPr>
          <a:xfrm rot="16200000">
            <a:off x="5926563" y="2850138"/>
            <a:ext cx="729332" cy="1580520"/>
          </a:xfrm>
          <a:prstGeom prst="arc">
            <a:avLst>
              <a:gd name="adj1" fmla="val 16200000"/>
              <a:gd name="adj2" fmla="val 5463315"/>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6" name="Łuk 45"/>
          <p:cNvSpPr/>
          <p:nvPr/>
        </p:nvSpPr>
        <p:spPr>
          <a:xfrm rot="5400000">
            <a:off x="4942937"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7" name="pole tekstowe 46"/>
          <p:cNvSpPr txBox="1"/>
          <p:nvPr/>
        </p:nvSpPr>
        <p:spPr>
          <a:xfrm>
            <a:off x="5722722" y="3082315"/>
            <a:ext cx="1146398" cy="1138773"/>
          </a:xfrm>
          <a:prstGeom prst="rect">
            <a:avLst/>
          </a:prstGeom>
          <a:noFill/>
        </p:spPr>
        <p:txBody>
          <a:bodyPr wrap="square" rtlCol="0">
            <a:spAutoFit/>
          </a:bodyPr>
          <a:lstStyle/>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r>
              <a:rPr lang="pl-PL" dirty="0">
                <a:latin typeface="Arial Narrow" pitchFamily="34" charset="0"/>
              </a:rPr>
              <a:t>Depresja</a:t>
            </a:r>
            <a:endParaRPr lang="pl-PL" sz="1200" dirty="0">
              <a:latin typeface="Arial Narrow" pitchFamily="34" charset="0"/>
            </a:endParaRPr>
          </a:p>
        </p:txBody>
      </p:sp>
      <p:sp>
        <p:nvSpPr>
          <p:cNvPr id="48" name="pole tekstowe 47"/>
          <p:cNvSpPr txBox="1"/>
          <p:nvPr/>
        </p:nvSpPr>
        <p:spPr>
          <a:xfrm>
            <a:off x="7308304" y="5416285"/>
            <a:ext cx="1656184" cy="1200329"/>
          </a:xfrm>
          <a:prstGeom prst="rect">
            <a:avLst/>
          </a:prstGeom>
          <a:noFill/>
          <a:ln w="6350">
            <a:solidFill>
              <a:schemeClr val="tx1"/>
            </a:solidFill>
          </a:ln>
        </p:spPr>
        <p:txBody>
          <a:bodyPr wrap="square" rtlCol="0">
            <a:spAutoFit/>
          </a:bodyPr>
          <a:lstStyle/>
          <a:p>
            <a:pPr algn="ctr"/>
            <a:r>
              <a:rPr lang="pl-PL" dirty="0"/>
              <a:t>Stany mieszane np. </a:t>
            </a:r>
            <a:r>
              <a:rPr lang="pl-PL"/>
              <a:t>Depresja agitowana</a:t>
            </a:r>
            <a:endParaRPr lang="pl-PL" dirty="0"/>
          </a:p>
          <a:p>
            <a:pPr algn="ctr"/>
            <a:r>
              <a:rPr lang="pl-PL" dirty="0"/>
              <a:t>(</a:t>
            </a:r>
            <a:r>
              <a:rPr lang="pl-PL" dirty="0" err="1"/>
              <a:t>Kraepelin</a:t>
            </a:r>
            <a:r>
              <a:rPr lang="pl-PL" dirty="0"/>
              <a:t>)</a:t>
            </a:r>
          </a:p>
        </p:txBody>
      </p:sp>
      <p:sp>
        <p:nvSpPr>
          <p:cNvPr id="49" name="pole tekstowe 48"/>
          <p:cNvSpPr txBox="1"/>
          <p:nvPr/>
        </p:nvSpPr>
        <p:spPr>
          <a:xfrm>
            <a:off x="7164288" y="2905199"/>
            <a:ext cx="1872208" cy="307777"/>
          </a:xfrm>
          <a:prstGeom prst="rect">
            <a:avLst/>
          </a:prstGeom>
          <a:noFill/>
          <a:ln w="63500">
            <a:noFill/>
          </a:ln>
        </p:spPr>
        <p:txBody>
          <a:bodyPr wrap="square" rtlCol="0">
            <a:spAutoFit/>
          </a:bodyPr>
          <a:lstStyle/>
          <a:p>
            <a:pPr algn="ctr"/>
            <a:r>
              <a:rPr lang="pl-PL" sz="1400" dirty="0">
                <a:latin typeface="Arial Narrow" pitchFamily="34" charset="0"/>
                <a:cs typeface="Times New Roman"/>
              </a:rPr>
              <a:t>1 objaw</a:t>
            </a:r>
            <a:endParaRPr lang="pl-PL" sz="1400" dirty="0">
              <a:latin typeface="Arial Narrow" pitchFamily="34" charset="0"/>
            </a:endParaRPr>
          </a:p>
        </p:txBody>
      </p:sp>
      <p:sp>
        <p:nvSpPr>
          <p:cNvPr id="51" name="Łuk 50"/>
          <p:cNvSpPr/>
          <p:nvPr/>
        </p:nvSpPr>
        <p:spPr>
          <a:xfrm rot="5400000">
            <a:off x="6743137"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2" name="pole tekstowe 51"/>
          <p:cNvSpPr txBox="1"/>
          <p:nvPr/>
        </p:nvSpPr>
        <p:spPr>
          <a:xfrm>
            <a:off x="7522922" y="3082315"/>
            <a:ext cx="1146398" cy="1138773"/>
          </a:xfrm>
          <a:prstGeom prst="rect">
            <a:avLst/>
          </a:prstGeom>
          <a:noFill/>
        </p:spPr>
        <p:txBody>
          <a:bodyPr wrap="square" rtlCol="0">
            <a:spAutoFit/>
          </a:bodyPr>
          <a:lstStyle/>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r>
              <a:rPr lang="pl-PL" dirty="0">
                <a:latin typeface="Arial Narrow" pitchFamily="34" charset="0"/>
              </a:rPr>
              <a:t>Depresja</a:t>
            </a:r>
            <a:endParaRPr lang="pl-PL" sz="1200" dirty="0">
              <a:latin typeface="Arial Narrow" pitchFamily="34" charset="0"/>
            </a:endParaRPr>
          </a:p>
        </p:txBody>
      </p:sp>
      <p:sp>
        <p:nvSpPr>
          <p:cNvPr id="53" name="Łuk 52"/>
          <p:cNvSpPr/>
          <p:nvPr/>
        </p:nvSpPr>
        <p:spPr>
          <a:xfrm rot="16200000">
            <a:off x="2877422" y="2822978"/>
            <a:ext cx="3248794" cy="1580520"/>
          </a:xfrm>
          <a:prstGeom prst="arc">
            <a:avLst>
              <a:gd name="adj1" fmla="val 16200000"/>
              <a:gd name="adj2" fmla="val 546331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4" name="pole tekstowe 53"/>
          <p:cNvSpPr txBox="1"/>
          <p:nvPr/>
        </p:nvSpPr>
        <p:spPr>
          <a:xfrm>
            <a:off x="3563888" y="4232121"/>
            <a:ext cx="1872208" cy="738664"/>
          </a:xfrm>
          <a:prstGeom prst="rect">
            <a:avLst/>
          </a:prstGeom>
          <a:noFill/>
          <a:ln w="63500">
            <a:noFill/>
          </a:ln>
        </p:spPr>
        <p:txBody>
          <a:bodyPr wrap="square" rtlCol="0">
            <a:spAutoFit/>
          </a:bodyPr>
          <a:lstStyle/>
          <a:p>
            <a:pPr algn="ctr"/>
            <a:r>
              <a:rPr lang="pl-PL" sz="1400" dirty="0">
                <a:latin typeface="Times New Roman"/>
                <a:cs typeface="Times New Roman"/>
              </a:rPr>
              <a:t>≥</a:t>
            </a:r>
            <a:r>
              <a:rPr lang="pl-PL" sz="1400" dirty="0">
                <a:latin typeface="Arial Narrow" pitchFamily="34" charset="0"/>
              </a:rPr>
              <a:t>2 objawy </a:t>
            </a:r>
          </a:p>
          <a:p>
            <a:pPr algn="ctr"/>
            <a:r>
              <a:rPr lang="pl-PL" sz="1400" dirty="0">
                <a:latin typeface="Arial Narrow" pitchFamily="34" charset="0"/>
              </a:rPr>
              <a:t>lub poziom &gt;20 pkt. </a:t>
            </a:r>
          </a:p>
          <a:p>
            <a:pPr algn="ctr"/>
            <a:r>
              <a:rPr lang="pl-PL" sz="1400" dirty="0">
                <a:latin typeface="Arial Narrow" pitchFamily="34" charset="0"/>
              </a:rPr>
              <a:t>w Skali Hamiltona</a:t>
            </a:r>
          </a:p>
        </p:txBody>
      </p:sp>
      <p:sp>
        <p:nvSpPr>
          <p:cNvPr id="4" name="Elipsa 3"/>
          <p:cNvSpPr/>
          <p:nvPr/>
        </p:nvSpPr>
        <p:spPr>
          <a:xfrm>
            <a:off x="8008246" y="3312240"/>
            <a:ext cx="184291" cy="1887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Freeform 10"/>
          <p:cNvSpPr>
            <a:spLocks/>
          </p:cNvSpPr>
          <p:nvPr/>
        </p:nvSpPr>
        <p:spPr bwMode="auto">
          <a:xfrm rot="21353325">
            <a:off x="6103588" y="1988842"/>
            <a:ext cx="985036" cy="916358"/>
          </a:xfrm>
          <a:custGeom>
            <a:avLst/>
            <a:gdLst>
              <a:gd name="T0" fmla="*/ 355 w 445"/>
              <a:gd name="T1" fmla="*/ 31 h 250"/>
              <a:gd name="T2" fmla="*/ 354 w 445"/>
              <a:gd name="T3" fmla="*/ 0 h 250"/>
              <a:gd name="T4" fmla="*/ 445 w 445"/>
              <a:gd name="T5" fmla="*/ 52 h 250"/>
              <a:gd name="T6" fmla="*/ 354 w 445"/>
              <a:gd name="T7" fmla="*/ 108 h 250"/>
              <a:gd name="T8" fmla="*/ 354 w 445"/>
              <a:gd name="T9" fmla="*/ 78 h 250"/>
              <a:gd name="T10" fmla="*/ 138 w 445"/>
              <a:gd name="T11" fmla="*/ 250 h 250"/>
              <a:gd name="T12" fmla="*/ 0 w 445"/>
              <a:gd name="T13" fmla="*/ 250 h 250"/>
              <a:gd name="T14" fmla="*/ 355 w 445"/>
              <a:gd name="T15" fmla="*/ 31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250">
                <a:moveTo>
                  <a:pt x="355" y="31"/>
                </a:moveTo>
                <a:lnTo>
                  <a:pt x="354" y="0"/>
                </a:lnTo>
                <a:lnTo>
                  <a:pt x="445" y="52"/>
                </a:lnTo>
                <a:lnTo>
                  <a:pt x="354" y="108"/>
                </a:lnTo>
                <a:lnTo>
                  <a:pt x="354" y="78"/>
                </a:lnTo>
                <a:cubicBezTo>
                  <a:pt x="301" y="83"/>
                  <a:pt x="198" y="129"/>
                  <a:pt x="138" y="250"/>
                </a:cubicBezTo>
                <a:lnTo>
                  <a:pt x="0" y="250"/>
                </a:lnTo>
                <a:cubicBezTo>
                  <a:pt x="63" y="119"/>
                  <a:pt x="197" y="50"/>
                  <a:pt x="355" y="31"/>
                </a:cubicBezTo>
                <a:close/>
              </a:path>
            </a:pathLst>
          </a:custGeom>
          <a:gradFill rotWithShape="0">
            <a:gsLst>
              <a:gs pos="0">
                <a:srgbClr val="FF6600"/>
              </a:gs>
              <a:gs pos="100000">
                <a:srgbClr val="0028A8"/>
              </a:gs>
            </a:gsLst>
            <a:lin ang="0" scaled="1"/>
          </a:gradFill>
          <a:ln>
            <a:noFill/>
          </a:ln>
          <a:effectLst/>
          <a:extLst>
            <a:ext uri="{91240B29-F687-4F45-9708-019B960494DF}">
              <a14:hiddenLine xmlns:a14="http://schemas.microsoft.com/office/drawing/2010/main" w="0">
                <a:solidFill>
                  <a:srgbClr val="25221E"/>
                </a:solidFill>
                <a:prstDash val="solid"/>
                <a:round/>
                <a:headEnd/>
                <a:tailEnd/>
              </a14:hiddenLine>
            </a:ext>
            <a:ext uri="{AF507438-7753-43E0-B8FC-AC1667EBCBE1}">
              <a14:hiddenEffects xmlns:a14="http://schemas.microsoft.com/office/drawing/2010/main">
                <a:effectLst>
                  <a:outerShdw dist="64758" dir="15521404" algn="ctr" rotWithShape="0">
                    <a:srgbClr val="000066"/>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Text" lastClr="000000"/>
              </a:solidFill>
              <a:effectLst/>
              <a:uLnTx/>
              <a:uFillTx/>
            </a:endParaRPr>
          </a:p>
        </p:txBody>
      </p:sp>
      <p:sp>
        <p:nvSpPr>
          <p:cNvPr id="6" name="pole tekstowe 5"/>
          <p:cNvSpPr txBox="1"/>
          <p:nvPr/>
        </p:nvSpPr>
        <p:spPr>
          <a:xfrm>
            <a:off x="7056066" y="1905214"/>
            <a:ext cx="864096" cy="461665"/>
          </a:xfrm>
          <a:prstGeom prst="rect">
            <a:avLst/>
          </a:prstGeom>
          <a:noFill/>
        </p:spPr>
        <p:txBody>
          <a:bodyPr wrap="square" rtlCol="0">
            <a:spAutoFit/>
          </a:bodyPr>
          <a:lstStyle/>
          <a:p>
            <a:r>
              <a:rPr lang="pl-PL" sz="2400" dirty="0"/>
              <a:t>70%</a:t>
            </a:r>
          </a:p>
        </p:txBody>
      </p:sp>
      <p:sp>
        <p:nvSpPr>
          <p:cNvPr id="37" name="Łuk 36"/>
          <p:cNvSpPr/>
          <p:nvPr/>
        </p:nvSpPr>
        <p:spPr>
          <a:xfrm rot="16200000">
            <a:off x="-650970" y="2822978"/>
            <a:ext cx="3248794" cy="1580520"/>
          </a:xfrm>
          <a:prstGeom prst="arc">
            <a:avLst>
              <a:gd name="adj1" fmla="val 16200000"/>
              <a:gd name="adj2" fmla="val 5463315"/>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9" name="Łuk 38"/>
          <p:cNvSpPr/>
          <p:nvPr/>
        </p:nvSpPr>
        <p:spPr>
          <a:xfrm rot="5400000">
            <a:off x="-385655" y="2842039"/>
            <a:ext cx="2710854" cy="1580520"/>
          </a:xfrm>
          <a:prstGeom prst="arc">
            <a:avLst>
              <a:gd name="adj1" fmla="val 16200000"/>
              <a:gd name="adj2" fmla="val 5463315"/>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2" name="pole tekstowe 41"/>
          <p:cNvSpPr txBox="1"/>
          <p:nvPr/>
        </p:nvSpPr>
        <p:spPr>
          <a:xfrm>
            <a:off x="183165" y="5416285"/>
            <a:ext cx="1569731" cy="1200329"/>
          </a:xfrm>
          <a:prstGeom prst="rect">
            <a:avLst/>
          </a:prstGeom>
          <a:noFill/>
          <a:ln w="6350">
            <a:solidFill>
              <a:schemeClr val="tx1"/>
            </a:solidFill>
          </a:ln>
        </p:spPr>
        <p:txBody>
          <a:bodyPr wrap="square" rtlCol="0">
            <a:spAutoFit/>
          </a:bodyPr>
          <a:lstStyle/>
          <a:p>
            <a:pPr algn="ctr"/>
            <a:r>
              <a:rPr lang="pl-PL" dirty="0"/>
              <a:t>Epizod mieszany</a:t>
            </a:r>
          </a:p>
          <a:p>
            <a:pPr algn="ctr"/>
            <a:r>
              <a:rPr lang="pl-PL" dirty="0"/>
              <a:t>DSM-IV</a:t>
            </a:r>
          </a:p>
          <a:p>
            <a:pPr algn="ctr"/>
            <a:r>
              <a:rPr lang="pl-PL" dirty="0"/>
              <a:t>(1 tyg.)</a:t>
            </a:r>
          </a:p>
        </p:txBody>
      </p:sp>
      <p:sp>
        <p:nvSpPr>
          <p:cNvPr id="43" name="pole tekstowe 42"/>
          <p:cNvSpPr txBox="1"/>
          <p:nvPr/>
        </p:nvSpPr>
        <p:spPr>
          <a:xfrm>
            <a:off x="183166" y="2420888"/>
            <a:ext cx="1580522" cy="1815882"/>
          </a:xfrm>
          <a:prstGeom prst="rect">
            <a:avLst/>
          </a:prstGeom>
          <a:noFill/>
          <a:ln w="63500">
            <a:noFill/>
          </a:ln>
        </p:spPr>
        <p:txBody>
          <a:bodyPr wrap="square" rtlCol="0">
            <a:spAutoFit/>
          </a:bodyPr>
          <a:lstStyle/>
          <a:p>
            <a:pPr algn="ctr"/>
            <a:r>
              <a:rPr lang="pl-PL" sz="2000" dirty="0">
                <a:latin typeface="Arial Narrow" pitchFamily="34" charset="0"/>
              </a:rPr>
              <a:t>Mania</a:t>
            </a:r>
          </a:p>
          <a:p>
            <a:pPr algn="ctr"/>
            <a:endParaRPr lang="pl-PL" sz="20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p:txBody>
      </p:sp>
      <p:sp>
        <p:nvSpPr>
          <p:cNvPr id="56" name="pole tekstowe 55"/>
          <p:cNvSpPr txBox="1"/>
          <p:nvPr/>
        </p:nvSpPr>
        <p:spPr>
          <a:xfrm>
            <a:off x="394831" y="3068960"/>
            <a:ext cx="1146398" cy="1138773"/>
          </a:xfrm>
          <a:prstGeom prst="rect">
            <a:avLst/>
          </a:prstGeom>
          <a:noFill/>
        </p:spPr>
        <p:txBody>
          <a:bodyPr wrap="square" rtlCol="0">
            <a:spAutoFit/>
          </a:bodyPr>
          <a:lstStyle/>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endParaRPr lang="pl-PL" sz="1200" dirty="0">
              <a:latin typeface="Arial Narrow" pitchFamily="34" charset="0"/>
            </a:endParaRPr>
          </a:p>
          <a:p>
            <a:pPr algn="ctr"/>
            <a:r>
              <a:rPr lang="pl-PL" dirty="0">
                <a:latin typeface="Arial Narrow" pitchFamily="34" charset="0"/>
              </a:rPr>
              <a:t>Depresja</a:t>
            </a:r>
            <a:endParaRPr lang="pl-PL" sz="1200" dirty="0">
              <a:latin typeface="Arial Narrow" pitchFamily="34" charset="0"/>
            </a:endParaRPr>
          </a:p>
        </p:txBody>
      </p:sp>
    </p:spTree>
    <p:extLst>
      <p:ext uri="{BB962C8B-B14F-4D97-AF65-F5344CB8AC3E}">
        <p14:creationId xmlns:p14="http://schemas.microsoft.com/office/powerpoint/2010/main" val="24187175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Efekty augmentacji LPD w lekoopornej depresji w przebiegu CHAD</a:t>
            </a:r>
          </a:p>
        </p:txBody>
      </p:sp>
      <p:sp>
        <p:nvSpPr>
          <p:cNvPr id="4" name="Symbol zastępczy stopki 3"/>
          <p:cNvSpPr>
            <a:spLocks noGrp="1"/>
          </p:cNvSpPr>
          <p:nvPr>
            <p:ph type="ftr" sz="quarter" idx="11"/>
          </p:nvPr>
        </p:nvSpPr>
        <p:spPr/>
        <p:txBody>
          <a:bodyPr/>
          <a:lstStyle/>
          <a:p>
            <a:r>
              <a:rPr lang="pl-PL">
                <a:solidFill>
                  <a:srgbClr val="E0EDF8"/>
                </a:solidFill>
              </a:rPr>
              <a:t>Nierenberg i wsp. 2006</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8424936"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312495"/>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20675"/>
            <a:ext cx="7467600" cy="1446213"/>
          </a:xfrm>
        </p:spPr>
        <p:txBody>
          <a:bodyPr/>
          <a:lstStyle/>
          <a:p>
            <a:pPr fontAlgn="auto">
              <a:spcAft>
                <a:spcPts val="0"/>
              </a:spcAft>
              <a:defRPr/>
            </a:pPr>
            <a:r>
              <a:rPr lang="pl-PL" dirty="0">
                <a:solidFill>
                  <a:schemeClr val="tx2">
                    <a:satMod val="130000"/>
                  </a:schemeClr>
                </a:solidFill>
                <a:effectLst>
                  <a:outerShdw blurRad="38100" dist="38100" dir="2700000" algn="tl">
                    <a:srgbClr val="C0C0C0"/>
                  </a:outerShdw>
                </a:effectLst>
                <a:latin typeface="Cambria" pitchFamily="18" charset="0"/>
              </a:rPr>
              <a:t>Współpraca pacjentów </a:t>
            </a:r>
            <a:r>
              <a:rPr lang="pl-PL" dirty="0" err="1">
                <a:solidFill>
                  <a:schemeClr val="tx2">
                    <a:satMod val="130000"/>
                  </a:schemeClr>
                </a:solidFill>
                <a:effectLst>
                  <a:outerShdw blurRad="38100" dist="38100" dir="2700000" algn="tl">
                    <a:srgbClr val="C0C0C0"/>
                  </a:outerShdw>
                </a:effectLst>
                <a:latin typeface="Cambria" pitchFamily="18" charset="0"/>
              </a:rPr>
              <a:t>eutymicznych</a:t>
            </a:r>
            <a:endParaRPr lang="pl-PL" dirty="0">
              <a:solidFill>
                <a:schemeClr val="tx2">
                  <a:satMod val="130000"/>
                </a:schemeClr>
              </a:solidFill>
              <a:effectLst>
                <a:outerShdw blurRad="38100" dist="38100" dir="2700000" algn="tl">
                  <a:srgbClr val="C0C0C0"/>
                </a:outerShdw>
              </a:effectLst>
              <a:latin typeface="Cambria" pitchFamily="18" charset="0"/>
            </a:endParaRPr>
          </a:p>
        </p:txBody>
      </p:sp>
      <p:graphicFrame>
        <p:nvGraphicFramePr>
          <p:cNvPr id="11266" name="Object 3"/>
          <p:cNvGraphicFramePr>
            <a:graphicFrameLocks noGrp="1" noChangeAspect="1"/>
          </p:cNvGraphicFramePr>
          <p:nvPr>
            <p:ph type="chart" idx="1"/>
          </p:nvPr>
        </p:nvGraphicFramePr>
        <p:xfrm>
          <a:off x="228600" y="1985963"/>
          <a:ext cx="7543800" cy="4105275"/>
        </p:xfrm>
        <a:graphic>
          <a:graphicData uri="http://schemas.openxmlformats.org/presentationml/2006/ole">
            <mc:AlternateContent xmlns:mc="http://schemas.openxmlformats.org/markup-compatibility/2006">
              <mc:Choice xmlns:v="urn:schemas-microsoft-com:vml" Requires="v">
                <p:oleObj spid="_x0000_s34855" name="Wykres" r:id="rId3" imgW="7543841" imgH="4107240" progId="MSGraph.Chart.8">
                  <p:embed followColorScheme="full"/>
                </p:oleObj>
              </mc:Choice>
              <mc:Fallback>
                <p:oleObj name="Wykres" r:id="rId3" imgW="7543841" imgH="4107240" progId="MSGraph.Chart.8">
                  <p:embed followColorScheme="full"/>
                  <p:pic>
                    <p:nvPicPr>
                      <p:cNvPr id="0" name="Picture 3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5963"/>
                        <a:ext cx="7543800" cy="410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Symbol zastępczy stopki 4"/>
          <p:cNvSpPr>
            <a:spLocks noGrp="1"/>
          </p:cNvSpPr>
          <p:nvPr>
            <p:ph type="ftr" sz="quarter" idx="11"/>
          </p:nvPr>
        </p:nvSpPr>
        <p:spPr/>
        <p:txBody>
          <a:bodyPr/>
          <a:lstStyle/>
          <a:p>
            <a:pPr>
              <a:defRPr/>
            </a:pPr>
            <a:r>
              <a:rPr lang="pl-PL">
                <a:solidFill>
                  <a:srgbClr val="E0EDF8"/>
                </a:solidFill>
                <a:latin typeface="Cambria" pitchFamily="18" charset="0"/>
              </a:rPr>
              <a:t>Colom i wsp. 2000</a:t>
            </a:r>
          </a:p>
        </p:txBody>
      </p:sp>
    </p:spTree>
    <p:extLst>
      <p:ext uri="{BB962C8B-B14F-4D97-AF65-F5344CB8AC3E}">
        <p14:creationId xmlns:p14="http://schemas.microsoft.com/office/powerpoint/2010/main" val="3749303680"/>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20675"/>
            <a:ext cx="7467600" cy="1446213"/>
          </a:xfrm>
        </p:spPr>
        <p:txBody>
          <a:bodyPr/>
          <a:lstStyle/>
          <a:p>
            <a:pPr fontAlgn="auto">
              <a:spcAft>
                <a:spcPts val="0"/>
              </a:spcAft>
              <a:defRPr/>
            </a:pPr>
            <a:r>
              <a:rPr lang="pl-PL" dirty="0">
                <a:solidFill>
                  <a:schemeClr val="tx2">
                    <a:satMod val="130000"/>
                  </a:schemeClr>
                </a:solidFill>
                <a:effectLst>
                  <a:outerShdw blurRad="38100" dist="38100" dir="2700000" algn="tl">
                    <a:srgbClr val="C0C0C0"/>
                  </a:outerShdw>
                </a:effectLst>
                <a:latin typeface="Cambria" pitchFamily="18" charset="0"/>
              </a:rPr>
              <a:t>Przyjmowanie litu jako funkcja czasu</a:t>
            </a:r>
          </a:p>
        </p:txBody>
      </p:sp>
      <p:graphicFrame>
        <p:nvGraphicFramePr>
          <p:cNvPr id="10242" name="Object 3"/>
          <p:cNvGraphicFramePr>
            <a:graphicFrameLocks noGrp="1" noChangeAspect="1"/>
          </p:cNvGraphicFramePr>
          <p:nvPr>
            <p:ph type="chart" idx="1"/>
          </p:nvPr>
        </p:nvGraphicFramePr>
        <p:xfrm>
          <a:off x="228600" y="1981200"/>
          <a:ext cx="7543800" cy="4114800"/>
        </p:xfrm>
        <a:graphic>
          <a:graphicData uri="http://schemas.openxmlformats.org/presentationml/2006/ole">
            <mc:AlternateContent xmlns:mc="http://schemas.openxmlformats.org/markup-compatibility/2006">
              <mc:Choice xmlns:v="urn:schemas-microsoft-com:vml" Requires="v">
                <p:oleObj spid="_x0000_s35879" name="Wykres" r:id="rId3" imgW="7543841" imgH="4114800" progId="MSGraph.Chart.8">
                  <p:embed followColorScheme="full"/>
                </p:oleObj>
              </mc:Choice>
              <mc:Fallback>
                <p:oleObj name="Wykres" r:id="rId3" imgW="7543841" imgH="4114800" progId="MSGraph.Chart.8">
                  <p:embed followColorScheme="full"/>
                  <p:pic>
                    <p:nvPicPr>
                      <p:cNvPr id="0" name="Picture 3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75438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Symbol zastępczy stopki 4"/>
          <p:cNvSpPr>
            <a:spLocks noGrp="1"/>
          </p:cNvSpPr>
          <p:nvPr>
            <p:ph type="ftr" sz="quarter" idx="11"/>
          </p:nvPr>
        </p:nvSpPr>
        <p:spPr/>
        <p:txBody>
          <a:bodyPr/>
          <a:lstStyle/>
          <a:p>
            <a:pPr>
              <a:defRPr/>
            </a:pPr>
            <a:r>
              <a:rPr lang="pl-PL">
                <a:solidFill>
                  <a:srgbClr val="E0EDF8"/>
                </a:solidFill>
                <a:latin typeface="Cambria" pitchFamily="18" charset="0"/>
              </a:rPr>
              <a:t>Johnson i McFarland-1996</a:t>
            </a:r>
          </a:p>
        </p:txBody>
      </p:sp>
    </p:spTree>
    <p:extLst>
      <p:ext uri="{BB962C8B-B14F-4D97-AF65-F5344CB8AC3E}">
        <p14:creationId xmlns:p14="http://schemas.microsoft.com/office/powerpoint/2010/main" val="2503931346"/>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Współpraca pacjentów z CHAD w ciągu roku</a:t>
            </a:r>
          </a:p>
        </p:txBody>
      </p:sp>
      <p:sp>
        <p:nvSpPr>
          <p:cNvPr id="4" name="Symbol zastępczy zawartości 3"/>
          <p:cNvSpPr>
            <a:spLocks noGrp="1"/>
          </p:cNvSpPr>
          <p:nvPr>
            <p:ph sz="half" idx="1"/>
          </p:nvPr>
        </p:nvSpPr>
        <p:spPr/>
        <p:txBody>
          <a:bodyPr>
            <a:normAutofit fontScale="92500" lnSpcReduction="20000"/>
          </a:bodyPr>
          <a:lstStyle/>
          <a:p>
            <a:r>
              <a:rPr lang="pl-PL" dirty="0"/>
              <a:t>44 637 chorych z CHAD</a:t>
            </a:r>
          </a:p>
          <a:p>
            <a:r>
              <a:rPr lang="pl-PL" dirty="0"/>
              <a:t>Czas badania – 2003 r.</a:t>
            </a:r>
          </a:p>
          <a:p>
            <a:r>
              <a:rPr lang="pl-PL" dirty="0"/>
              <a:t>54,1% współpracujących (&gt;80% MPR)</a:t>
            </a:r>
          </a:p>
          <a:p>
            <a:r>
              <a:rPr lang="pl-PL" dirty="0"/>
              <a:t>24,5 % częściowo współpracujących (50-80% MPR)</a:t>
            </a:r>
          </a:p>
          <a:p>
            <a:r>
              <a:rPr lang="pl-PL" dirty="0"/>
              <a:t>21,4% niewspółpracujących (MPR &lt; 50%) </a:t>
            </a:r>
          </a:p>
        </p:txBody>
      </p:sp>
      <p:sp>
        <p:nvSpPr>
          <p:cNvPr id="5" name="Symbol zastępczy zawartości 4"/>
          <p:cNvSpPr>
            <a:spLocks noGrp="1"/>
          </p:cNvSpPr>
          <p:nvPr>
            <p:ph sz="half" idx="2"/>
          </p:nvPr>
        </p:nvSpPr>
        <p:spPr/>
        <p:txBody>
          <a:bodyPr>
            <a:normAutofit fontScale="92500" lnSpcReduction="20000"/>
          </a:bodyPr>
          <a:lstStyle/>
          <a:p>
            <a:r>
              <a:rPr lang="pl-PL" dirty="0"/>
              <a:t>MPR : </a:t>
            </a:r>
          </a:p>
          <a:p>
            <a:pPr lvl="1"/>
            <a:r>
              <a:rPr lang="pl-PL" dirty="0"/>
              <a:t>Lit – 79%</a:t>
            </a:r>
          </a:p>
          <a:p>
            <a:pPr lvl="1"/>
            <a:r>
              <a:rPr lang="pl-PL" dirty="0"/>
              <a:t>CBZ – 80%</a:t>
            </a:r>
          </a:p>
          <a:p>
            <a:pPr lvl="1"/>
            <a:r>
              <a:rPr lang="pl-PL" b="1" dirty="0" err="1">
                <a:solidFill>
                  <a:srgbClr val="FF0000"/>
                </a:solidFill>
                <a:effectLst>
                  <a:outerShdw blurRad="38100" dist="38100" dir="2700000" algn="tl">
                    <a:srgbClr val="000000">
                      <a:alpha val="43137"/>
                    </a:srgbClr>
                  </a:outerShdw>
                </a:effectLst>
              </a:rPr>
              <a:t>Walproinian</a:t>
            </a:r>
            <a:r>
              <a:rPr lang="pl-PL" b="1" dirty="0">
                <a:solidFill>
                  <a:srgbClr val="FF0000"/>
                </a:solidFill>
                <a:effectLst>
                  <a:outerShdw blurRad="38100" dist="38100" dir="2700000" algn="tl">
                    <a:srgbClr val="000000">
                      <a:alpha val="43137"/>
                    </a:srgbClr>
                  </a:outerShdw>
                </a:effectLst>
              </a:rPr>
              <a:t> – 76%</a:t>
            </a:r>
          </a:p>
          <a:p>
            <a:pPr lvl="1"/>
            <a:r>
              <a:rPr lang="pl-PL" b="1" dirty="0">
                <a:solidFill>
                  <a:srgbClr val="FFC000"/>
                </a:solidFill>
                <a:effectLst>
                  <a:outerShdw blurRad="38100" dist="38100" dir="2700000" algn="tl">
                    <a:srgbClr val="000000">
                      <a:alpha val="43137"/>
                    </a:srgbClr>
                  </a:outerShdw>
                </a:effectLst>
              </a:rPr>
              <a:t>Lamotrygina – 81%</a:t>
            </a:r>
          </a:p>
          <a:p>
            <a:pPr lvl="1"/>
            <a:r>
              <a:rPr lang="pl-PL" b="1" dirty="0">
                <a:solidFill>
                  <a:srgbClr val="00B050"/>
                </a:solidFill>
                <a:effectLst>
                  <a:outerShdw blurRad="38100" dist="38100" dir="2700000" algn="tl">
                    <a:srgbClr val="000000">
                      <a:alpha val="43137"/>
                    </a:srgbClr>
                  </a:outerShdw>
                </a:effectLst>
              </a:rPr>
              <a:t>Leczenie skojarzone – 83% </a:t>
            </a:r>
          </a:p>
        </p:txBody>
      </p:sp>
      <p:sp>
        <p:nvSpPr>
          <p:cNvPr id="6" name="Symbol zastępczy stopki 5"/>
          <p:cNvSpPr>
            <a:spLocks noGrp="1"/>
          </p:cNvSpPr>
          <p:nvPr>
            <p:ph type="ftr" sz="quarter" idx="11"/>
          </p:nvPr>
        </p:nvSpPr>
        <p:spPr/>
        <p:txBody>
          <a:bodyPr>
            <a:normAutofit/>
          </a:bodyPr>
          <a:lstStyle/>
          <a:p>
            <a:r>
              <a:rPr lang="pl-PL">
                <a:solidFill>
                  <a:srgbClr val="E0EDF8"/>
                </a:solidFill>
              </a:rPr>
              <a:t>Sajatovic i wsp. 2007 </a:t>
            </a:r>
          </a:p>
        </p:txBody>
      </p:sp>
    </p:spTree>
    <p:extLst>
      <p:ext uri="{BB962C8B-B14F-4D97-AF65-F5344CB8AC3E}">
        <p14:creationId xmlns:p14="http://schemas.microsoft.com/office/powerpoint/2010/main" val="3968826688"/>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fontAlgn="auto">
              <a:spcAft>
                <a:spcPts val="0"/>
              </a:spcAft>
              <a:defRPr/>
            </a:pPr>
            <a:r>
              <a:rPr lang="pl-PL" dirty="0">
                <a:solidFill>
                  <a:schemeClr val="tx2">
                    <a:satMod val="130000"/>
                  </a:schemeClr>
                </a:solidFill>
                <a:latin typeface="Cambria" pitchFamily="18" charset="0"/>
              </a:rPr>
              <a:t>Dane o  współpracy u chorych z </a:t>
            </a:r>
            <a:r>
              <a:rPr lang="pl-PL" dirty="0" err="1">
                <a:solidFill>
                  <a:schemeClr val="tx2">
                    <a:satMod val="130000"/>
                  </a:schemeClr>
                </a:solidFill>
                <a:latin typeface="Cambria" pitchFamily="18" charset="0"/>
              </a:rPr>
              <a:t>ChAD</a:t>
            </a:r>
            <a:r>
              <a:rPr lang="pl-PL" dirty="0">
                <a:solidFill>
                  <a:schemeClr val="tx2">
                    <a:satMod val="130000"/>
                  </a:schemeClr>
                </a:solidFill>
                <a:latin typeface="Cambria" pitchFamily="18" charset="0"/>
              </a:rPr>
              <a:t> stosujących LAP</a:t>
            </a:r>
          </a:p>
        </p:txBody>
      </p:sp>
      <p:graphicFrame>
        <p:nvGraphicFramePr>
          <p:cNvPr id="5" name="Symbol zastępczy zawartości 4"/>
          <p:cNvGraphicFramePr>
            <a:graphicFrameLocks noGrp="1"/>
          </p:cNvGraphicFramePr>
          <p:nvPr>
            <p:ph idx="1"/>
          </p:nvPr>
        </p:nvGraphicFramePr>
        <p:xfrm>
          <a:off x="1000125" y="1643063"/>
          <a:ext cx="7499349" cy="5006356"/>
        </p:xfrm>
        <a:graphic>
          <a:graphicData uri="http://schemas.openxmlformats.org/drawingml/2006/table">
            <a:tbl>
              <a:tblPr firstRow="1" bandRow="1">
                <a:tableStyleId>{5C22544A-7EE6-4342-B048-85BDC9FD1C3A}</a:tableStyleId>
              </a:tblPr>
              <a:tblGrid>
                <a:gridCol w="2499783">
                  <a:extLst>
                    <a:ext uri="{9D8B030D-6E8A-4147-A177-3AD203B41FA5}">
                      <a16:colId xmlns:a16="http://schemas.microsoft.com/office/drawing/2014/main" val="20000"/>
                    </a:ext>
                  </a:extLst>
                </a:gridCol>
                <a:gridCol w="2499783">
                  <a:extLst>
                    <a:ext uri="{9D8B030D-6E8A-4147-A177-3AD203B41FA5}">
                      <a16:colId xmlns:a16="http://schemas.microsoft.com/office/drawing/2014/main" val="20001"/>
                    </a:ext>
                  </a:extLst>
                </a:gridCol>
                <a:gridCol w="2499783">
                  <a:extLst>
                    <a:ext uri="{9D8B030D-6E8A-4147-A177-3AD203B41FA5}">
                      <a16:colId xmlns:a16="http://schemas.microsoft.com/office/drawing/2014/main" val="20002"/>
                    </a:ext>
                  </a:extLst>
                </a:gridCol>
              </a:tblGrid>
              <a:tr h="908689">
                <a:tc>
                  <a:txBody>
                    <a:bodyPr/>
                    <a:lstStyle/>
                    <a:p>
                      <a:r>
                        <a:rPr lang="pl-PL" sz="2800" dirty="0"/>
                        <a:t>Lek</a:t>
                      </a:r>
                    </a:p>
                    <a:p>
                      <a:endParaRPr lang="pl-PL" sz="2800" dirty="0"/>
                    </a:p>
                  </a:txBody>
                  <a:tcPr marL="83326" marR="83326"/>
                </a:tc>
                <a:tc>
                  <a:txBody>
                    <a:bodyPr/>
                    <a:lstStyle/>
                    <a:p>
                      <a:pPr algn="ctr"/>
                      <a:r>
                        <a:rPr lang="pl-PL" sz="2800" dirty="0" err="1"/>
                        <a:t>MPRs</a:t>
                      </a:r>
                      <a:endParaRPr lang="pl-PL" sz="2800" dirty="0"/>
                    </a:p>
                  </a:txBody>
                  <a:tcPr marL="83326" marR="83326"/>
                </a:tc>
                <a:tc>
                  <a:txBody>
                    <a:bodyPr/>
                    <a:lstStyle/>
                    <a:p>
                      <a:pPr algn="ctr"/>
                      <a:r>
                        <a:rPr lang="pl-PL" sz="2800" dirty="0"/>
                        <a:t>Dni w terapii do przerwania</a:t>
                      </a:r>
                    </a:p>
                  </a:txBody>
                  <a:tcPr marL="83326" marR="83326"/>
                </a:tc>
                <a:extLst>
                  <a:ext uri="{0D108BD9-81ED-4DB2-BD59-A6C34878D82A}">
                    <a16:rowId xmlns:a16="http://schemas.microsoft.com/office/drawing/2014/main" val="10000"/>
                  </a:ext>
                </a:extLst>
              </a:tr>
              <a:tr h="908689">
                <a:tc>
                  <a:txBody>
                    <a:bodyPr/>
                    <a:lstStyle/>
                    <a:p>
                      <a:r>
                        <a:rPr lang="pl-PL" sz="2800" dirty="0" err="1"/>
                        <a:t>Rysperidon</a:t>
                      </a:r>
                      <a:r>
                        <a:rPr lang="pl-PL" sz="2800" dirty="0"/>
                        <a:t> </a:t>
                      </a:r>
                    </a:p>
                  </a:txBody>
                  <a:tcPr marL="83326" marR="83326"/>
                </a:tc>
                <a:tc>
                  <a:txBody>
                    <a:bodyPr/>
                    <a:lstStyle/>
                    <a:p>
                      <a:pPr algn="ctr"/>
                      <a:r>
                        <a:rPr lang="pl-PL" sz="2800" dirty="0"/>
                        <a:t>0,68</a:t>
                      </a:r>
                    </a:p>
                  </a:txBody>
                  <a:tcPr marL="83326" marR="83326"/>
                </a:tc>
                <a:tc>
                  <a:txBody>
                    <a:bodyPr/>
                    <a:lstStyle/>
                    <a:p>
                      <a:pPr algn="ctr"/>
                      <a:r>
                        <a:rPr lang="pl-PL" sz="2800" dirty="0"/>
                        <a:t>194,8 </a:t>
                      </a:r>
                    </a:p>
                  </a:txBody>
                  <a:tcPr marL="83326" marR="83326"/>
                </a:tc>
                <a:extLst>
                  <a:ext uri="{0D108BD9-81ED-4DB2-BD59-A6C34878D82A}">
                    <a16:rowId xmlns:a16="http://schemas.microsoft.com/office/drawing/2014/main" val="10001"/>
                  </a:ext>
                </a:extLst>
              </a:tr>
              <a:tr h="908689">
                <a:tc>
                  <a:txBody>
                    <a:bodyPr/>
                    <a:lstStyle/>
                    <a:p>
                      <a:r>
                        <a:rPr lang="pl-PL" sz="2800" dirty="0" err="1"/>
                        <a:t>Olanzapina</a:t>
                      </a:r>
                      <a:r>
                        <a:rPr lang="pl-PL" sz="2800" dirty="0"/>
                        <a:t> </a:t>
                      </a:r>
                    </a:p>
                  </a:txBody>
                  <a:tcPr marL="83326" marR="83326"/>
                </a:tc>
                <a:tc>
                  <a:txBody>
                    <a:bodyPr/>
                    <a:lstStyle/>
                    <a:p>
                      <a:pPr algn="ctr"/>
                      <a:r>
                        <a:rPr lang="pl-PL" sz="2800" dirty="0"/>
                        <a:t>0,68 </a:t>
                      </a:r>
                    </a:p>
                  </a:txBody>
                  <a:tcPr marL="83326" marR="83326"/>
                </a:tc>
                <a:tc>
                  <a:txBody>
                    <a:bodyPr/>
                    <a:lstStyle/>
                    <a:p>
                      <a:pPr algn="ctr"/>
                      <a:r>
                        <a:rPr lang="pl-PL" sz="2800" dirty="0"/>
                        <a:t>200,9</a:t>
                      </a:r>
                    </a:p>
                  </a:txBody>
                  <a:tcPr marL="83326" marR="83326"/>
                </a:tc>
                <a:extLst>
                  <a:ext uri="{0D108BD9-81ED-4DB2-BD59-A6C34878D82A}">
                    <a16:rowId xmlns:a16="http://schemas.microsoft.com/office/drawing/2014/main" val="10002"/>
                  </a:ext>
                </a:extLst>
              </a:tr>
              <a:tr h="908689">
                <a:tc>
                  <a:txBody>
                    <a:bodyPr/>
                    <a:lstStyle/>
                    <a:p>
                      <a:r>
                        <a:rPr lang="pl-PL" sz="2800" dirty="0" err="1"/>
                        <a:t>Kwetiapina</a:t>
                      </a:r>
                      <a:r>
                        <a:rPr lang="pl-PL" sz="2800" dirty="0"/>
                        <a:t> </a:t>
                      </a:r>
                    </a:p>
                  </a:txBody>
                  <a:tcPr marL="83326" marR="83326"/>
                </a:tc>
                <a:tc>
                  <a:txBody>
                    <a:bodyPr/>
                    <a:lstStyle/>
                    <a:p>
                      <a:pPr algn="ctr"/>
                      <a:r>
                        <a:rPr lang="pl-PL" sz="2800" dirty="0"/>
                        <a:t>0,71</a:t>
                      </a:r>
                    </a:p>
                  </a:txBody>
                  <a:tcPr marL="83326" marR="83326"/>
                </a:tc>
                <a:tc>
                  <a:txBody>
                    <a:bodyPr/>
                    <a:lstStyle/>
                    <a:p>
                      <a:pPr algn="ctr"/>
                      <a:r>
                        <a:rPr lang="pl-PL" sz="2800" dirty="0"/>
                        <a:t>219,8</a:t>
                      </a:r>
                    </a:p>
                  </a:txBody>
                  <a:tcPr marL="83326" marR="83326"/>
                </a:tc>
                <a:extLst>
                  <a:ext uri="{0D108BD9-81ED-4DB2-BD59-A6C34878D82A}">
                    <a16:rowId xmlns:a16="http://schemas.microsoft.com/office/drawing/2014/main" val="10003"/>
                  </a:ext>
                </a:extLst>
              </a:tr>
              <a:tr h="908689">
                <a:tc>
                  <a:txBody>
                    <a:bodyPr/>
                    <a:lstStyle/>
                    <a:p>
                      <a:r>
                        <a:rPr lang="pl-PL" sz="2800" dirty="0"/>
                        <a:t>KLAP</a:t>
                      </a:r>
                    </a:p>
                  </a:txBody>
                  <a:tcPr marL="83326" marR="83326"/>
                </a:tc>
                <a:tc>
                  <a:txBody>
                    <a:bodyPr/>
                    <a:lstStyle/>
                    <a:p>
                      <a:pPr algn="ctr"/>
                      <a:r>
                        <a:rPr lang="pl-PL" sz="2800" dirty="0"/>
                        <a:t>0,46 </a:t>
                      </a:r>
                    </a:p>
                  </a:txBody>
                  <a:tcPr marL="83326" marR="83326"/>
                </a:tc>
                <a:tc>
                  <a:txBody>
                    <a:bodyPr/>
                    <a:lstStyle/>
                    <a:p>
                      <a:pPr algn="ctr"/>
                      <a:r>
                        <a:rPr lang="pl-PL" sz="2800" dirty="0"/>
                        <a:t>179,2 </a:t>
                      </a:r>
                    </a:p>
                  </a:txBody>
                  <a:tcPr marL="83326" marR="83326"/>
                </a:tc>
                <a:extLst>
                  <a:ext uri="{0D108BD9-81ED-4DB2-BD59-A6C34878D82A}">
                    <a16:rowId xmlns:a16="http://schemas.microsoft.com/office/drawing/2014/main" val="10004"/>
                  </a:ext>
                </a:extLst>
              </a:tr>
            </a:tbl>
          </a:graphicData>
        </a:graphic>
      </p:graphicFrame>
      <p:sp>
        <p:nvSpPr>
          <p:cNvPr id="6" name="Symbol zastępczy stopki 5"/>
          <p:cNvSpPr>
            <a:spLocks noGrp="1"/>
          </p:cNvSpPr>
          <p:nvPr>
            <p:ph type="ftr" sz="quarter" idx="11"/>
          </p:nvPr>
        </p:nvSpPr>
        <p:spPr/>
        <p:txBody>
          <a:bodyPr>
            <a:normAutofit/>
          </a:bodyPr>
          <a:lstStyle/>
          <a:p>
            <a:pPr>
              <a:defRPr/>
            </a:pPr>
            <a:r>
              <a:rPr lang="pl-PL" altLang="en-US">
                <a:solidFill>
                  <a:srgbClr val="E0EDF8"/>
                </a:solidFill>
                <a:latin typeface="Cambria" pitchFamily="18" charset="0"/>
              </a:rPr>
              <a:t>Hassan M i in. Psychiatry 2007</a:t>
            </a:r>
          </a:p>
        </p:txBody>
      </p:sp>
      <p:sp>
        <p:nvSpPr>
          <p:cNvPr id="3" name="Symbol zastępczy numeru slajdu 2"/>
          <p:cNvSpPr>
            <a:spLocks noGrp="1"/>
          </p:cNvSpPr>
          <p:nvPr>
            <p:ph type="sldNum" sz="quarter" idx="12"/>
          </p:nvPr>
        </p:nvSpPr>
        <p:spPr/>
        <p:txBody>
          <a:bodyPr>
            <a:normAutofit/>
          </a:bodyPr>
          <a:lstStyle/>
          <a:p>
            <a:pPr>
              <a:defRPr/>
            </a:pPr>
            <a:fld id="{A961A713-EB1A-4124-8253-BB5D145DCE50}" type="slidenum">
              <a:rPr lang="pl-PL" altLang="en-US">
                <a:solidFill>
                  <a:srgbClr val="E0EDF8"/>
                </a:solidFill>
                <a:latin typeface="Cambria" pitchFamily="18" charset="0"/>
              </a:rPr>
              <a:pPr>
                <a:defRPr/>
              </a:pPr>
              <a:t>54</a:t>
            </a:fld>
            <a:endParaRPr lang="pl-PL" altLang="en-US">
              <a:solidFill>
                <a:srgbClr val="E0EDF8"/>
              </a:solidFill>
              <a:latin typeface="Cambria" pitchFamily="18" charset="0"/>
            </a:endParaRPr>
          </a:p>
        </p:txBody>
      </p:sp>
    </p:spTree>
    <p:extLst>
      <p:ext uri="{BB962C8B-B14F-4D97-AF65-F5344CB8AC3E}">
        <p14:creationId xmlns:p14="http://schemas.microsoft.com/office/powerpoint/2010/main" val="2846418711"/>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cid:image002.jpg@01CBB966.F20B7130"/>
          <p:cNvSpPr>
            <a:spLocks noChangeAspect="1" noChangeArrowheads="1"/>
          </p:cNvSpPr>
          <p:nvPr/>
        </p:nvSpPr>
        <p:spPr bwMode="auto">
          <a:xfrm>
            <a:off x="123825" y="-928688"/>
            <a:ext cx="157162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 name="pole tekstowe 3"/>
          <p:cNvSpPr txBox="1"/>
          <p:nvPr/>
        </p:nvSpPr>
        <p:spPr>
          <a:xfrm>
            <a:off x="4427984" y="6488668"/>
            <a:ext cx="4716016" cy="369332"/>
          </a:xfrm>
          <a:prstGeom prst="rect">
            <a:avLst/>
          </a:prstGeom>
          <a:noFill/>
        </p:spPr>
        <p:txBody>
          <a:bodyPr wrap="square" rtlCol="0">
            <a:spAutoFit/>
          </a:bodyPr>
          <a:lstStyle/>
          <a:p>
            <a:pPr algn="r"/>
            <a:r>
              <a:rPr lang="pl-PL" dirty="0"/>
              <a:t>Houston 2009</a:t>
            </a:r>
          </a:p>
        </p:txBody>
      </p:sp>
      <p:sp>
        <p:nvSpPr>
          <p:cNvPr id="5" name="pole tekstowe 4"/>
          <p:cNvSpPr txBox="1"/>
          <p:nvPr/>
        </p:nvSpPr>
        <p:spPr>
          <a:xfrm>
            <a:off x="5148064" y="476672"/>
            <a:ext cx="3888432" cy="1077218"/>
          </a:xfrm>
          <a:prstGeom prst="rect">
            <a:avLst/>
          </a:prstGeom>
          <a:noFill/>
        </p:spPr>
        <p:txBody>
          <a:bodyPr wrap="square" rtlCol="0">
            <a:spAutoFit/>
          </a:bodyPr>
          <a:lstStyle/>
          <a:p>
            <a:pPr algn="ctr"/>
            <a:r>
              <a:rPr lang="pl-PL" sz="3200" dirty="0"/>
              <a:t>Skuteczność leczenia „epizodu mieszanego” </a:t>
            </a:r>
          </a:p>
        </p:txBody>
      </p:sp>
      <p:sp>
        <p:nvSpPr>
          <p:cNvPr id="7" name="pole tekstowe 6"/>
          <p:cNvSpPr txBox="1"/>
          <p:nvPr/>
        </p:nvSpPr>
        <p:spPr>
          <a:xfrm>
            <a:off x="-27750" y="1484784"/>
            <a:ext cx="2076185" cy="3970318"/>
          </a:xfrm>
          <a:prstGeom prst="rect">
            <a:avLst/>
          </a:prstGeom>
          <a:noFill/>
        </p:spPr>
        <p:txBody>
          <a:bodyPr wrap="square" rtlCol="0">
            <a:spAutoFit/>
          </a:bodyPr>
          <a:lstStyle/>
          <a:p>
            <a:pPr algn="ctr"/>
            <a:r>
              <a:rPr lang="pl-PL" b="1" dirty="0"/>
              <a:t>DEPRESJA (Hamilton </a:t>
            </a:r>
          </a:p>
          <a:p>
            <a:pPr algn="ctr"/>
            <a:r>
              <a:rPr lang="pl-PL" b="1" dirty="0"/>
              <a:t>- redukcja)</a:t>
            </a:r>
          </a:p>
          <a:p>
            <a:pPr algn="ctr"/>
            <a:endParaRPr lang="pl-PL" b="1" dirty="0"/>
          </a:p>
          <a:p>
            <a:pPr algn="ctr"/>
            <a:endParaRPr lang="pl-PL" b="1" dirty="0"/>
          </a:p>
          <a:p>
            <a:pPr algn="ctr"/>
            <a:endParaRPr lang="pl-PL" b="1" dirty="0"/>
          </a:p>
          <a:p>
            <a:pPr algn="ctr"/>
            <a:endParaRPr lang="pl-PL" b="1" dirty="0"/>
          </a:p>
          <a:p>
            <a:pPr algn="ctr"/>
            <a:endParaRPr lang="pl-PL" b="1" dirty="0"/>
          </a:p>
          <a:p>
            <a:pPr algn="ctr"/>
            <a:endParaRPr lang="pl-PL" b="1" dirty="0"/>
          </a:p>
          <a:p>
            <a:pPr algn="ctr"/>
            <a:endParaRPr lang="pl-PL" b="1" dirty="0"/>
          </a:p>
          <a:p>
            <a:pPr algn="ctr"/>
            <a:endParaRPr lang="pl-PL" b="1" dirty="0"/>
          </a:p>
          <a:p>
            <a:pPr algn="ctr"/>
            <a:r>
              <a:rPr lang="pl-PL" b="1" dirty="0"/>
              <a:t>MANIA</a:t>
            </a:r>
          </a:p>
          <a:p>
            <a:pPr algn="ctr"/>
            <a:r>
              <a:rPr lang="pl-PL" b="1" dirty="0"/>
              <a:t>(YMRS </a:t>
            </a:r>
          </a:p>
          <a:p>
            <a:pPr algn="ctr"/>
            <a:r>
              <a:rPr lang="pl-PL" b="1" dirty="0"/>
              <a:t>- redukcja)</a:t>
            </a:r>
          </a:p>
        </p:txBody>
      </p:sp>
      <p:sp>
        <p:nvSpPr>
          <p:cNvPr id="8" name="Prostokąt 7"/>
          <p:cNvSpPr/>
          <p:nvPr/>
        </p:nvSpPr>
        <p:spPr>
          <a:xfrm>
            <a:off x="536882" y="6165304"/>
            <a:ext cx="8332409" cy="369332"/>
          </a:xfrm>
          <a:prstGeom prst="rect">
            <a:avLst/>
          </a:prstGeom>
        </p:spPr>
        <p:txBody>
          <a:bodyPr wrap="none">
            <a:spAutoFit/>
          </a:bodyPr>
          <a:lstStyle/>
          <a:p>
            <a:pPr algn="r"/>
            <a:r>
              <a:rPr lang="pl-PL" dirty="0"/>
              <a:t>2 </a:t>
            </a:r>
            <a:r>
              <a:rPr lang="pl-PL" dirty="0" err="1"/>
              <a:t>tyg.VAL</a:t>
            </a:r>
            <a:r>
              <a:rPr lang="pl-PL" dirty="0"/>
              <a:t> </a:t>
            </a:r>
            <a:r>
              <a:rPr lang="pl-PL"/>
              <a:t>brak poprawy </a:t>
            </a:r>
            <a:r>
              <a:rPr lang="pl-PL">
                <a:sym typeface="Wingdings" pitchFamily="2" charset="2"/>
              </a:rPr>
              <a:t></a:t>
            </a:r>
            <a:r>
              <a:rPr lang="pl-PL"/>
              <a:t> </a:t>
            </a:r>
            <a:r>
              <a:rPr lang="pl-PL" dirty="0"/>
              <a:t>VAL+ OLA N=100 (5-20mg) lub VAL+PLACEBO N=102</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92696"/>
            <a:ext cx="3456384" cy="544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485588"/>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4" descr="cid:image002.jpg@01CBB966.F20B7130"/>
          <p:cNvSpPr>
            <a:spLocks noChangeAspect="1" noChangeArrowheads="1"/>
          </p:cNvSpPr>
          <p:nvPr/>
        </p:nvSpPr>
        <p:spPr bwMode="auto">
          <a:xfrm>
            <a:off x="123825" y="-928688"/>
            <a:ext cx="157162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 name="pole tekstowe 3"/>
          <p:cNvSpPr txBox="1"/>
          <p:nvPr/>
        </p:nvSpPr>
        <p:spPr>
          <a:xfrm>
            <a:off x="4427984" y="6488668"/>
            <a:ext cx="4716016" cy="369332"/>
          </a:xfrm>
          <a:prstGeom prst="rect">
            <a:avLst/>
          </a:prstGeom>
          <a:noFill/>
        </p:spPr>
        <p:txBody>
          <a:bodyPr wrap="square" rtlCol="0">
            <a:spAutoFit/>
          </a:bodyPr>
          <a:lstStyle/>
          <a:p>
            <a:pPr algn="r"/>
            <a:r>
              <a:rPr lang="pl-PL" dirty="0"/>
              <a:t>Baker 2004</a:t>
            </a:r>
          </a:p>
        </p:txBody>
      </p:sp>
      <p:sp>
        <p:nvSpPr>
          <p:cNvPr id="5" name="pole tekstowe 4"/>
          <p:cNvSpPr txBox="1"/>
          <p:nvPr/>
        </p:nvSpPr>
        <p:spPr>
          <a:xfrm>
            <a:off x="395536" y="476672"/>
            <a:ext cx="8496944" cy="584775"/>
          </a:xfrm>
          <a:prstGeom prst="rect">
            <a:avLst/>
          </a:prstGeom>
          <a:noFill/>
        </p:spPr>
        <p:txBody>
          <a:bodyPr wrap="square" rtlCol="0">
            <a:spAutoFit/>
          </a:bodyPr>
          <a:lstStyle/>
          <a:p>
            <a:pPr algn="ctr"/>
            <a:r>
              <a:rPr lang="pl-PL" sz="3200" dirty="0"/>
              <a:t>Skuteczność leczenia „manii dysforycznej” </a:t>
            </a:r>
          </a:p>
        </p:txBody>
      </p:sp>
      <p:sp>
        <p:nvSpPr>
          <p:cNvPr id="6" name="Prostokąt 5"/>
          <p:cNvSpPr/>
          <p:nvPr/>
        </p:nvSpPr>
        <p:spPr>
          <a:xfrm>
            <a:off x="2338186" y="5602784"/>
            <a:ext cx="6598280" cy="369332"/>
          </a:xfrm>
          <a:prstGeom prst="rect">
            <a:avLst/>
          </a:prstGeom>
        </p:spPr>
        <p:txBody>
          <a:bodyPr wrap="none">
            <a:spAutoFit/>
          </a:bodyPr>
          <a:lstStyle/>
          <a:p>
            <a:pPr algn="r"/>
            <a:r>
              <a:rPr lang="pl-PL" dirty="0"/>
              <a:t>Mania </a:t>
            </a:r>
            <a:r>
              <a:rPr lang="pl-PL" dirty="0" err="1"/>
              <a:t>dysforyczna</a:t>
            </a:r>
            <a:r>
              <a:rPr lang="pl-PL" dirty="0"/>
              <a:t> (N=85)              Mania nie-</a:t>
            </a:r>
            <a:r>
              <a:rPr lang="pl-PL" dirty="0" err="1"/>
              <a:t>dysforyczna</a:t>
            </a:r>
            <a:r>
              <a:rPr lang="pl-PL" dirty="0"/>
              <a:t> (N259) </a:t>
            </a:r>
          </a:p>
        </p:txBody>
      </p:sp>
      <p:sp>
        <p:nvSpPr>
          <p:cNvPr id="7" name="pole tekstowe 6"/>
          <p:cNvSpPr txBox="1"/>
          <p:nvPr/>
        </p:nvSpPr>
        <p:spPr>
          <a:xfrm>
            <a:off x="-27750" y="1484784"/>
            <a:ext cx="2076185" cy="646331"/>
          </a:xfrm>
          <a:prstGeom prst="rect">
            <a:avLst/>
          </a:prstGeom>
          <a:noFill/>
        </p:spPr>
        <p:txBody>
          <a:bodyPr wrap="square" rtlCol="0">
            <a:spAutoFit/>
          </a:bodyPr>
          <a:lstStyle/>
          <a:p>
            <a:pPr algn="ctr"/>
            <a:r>
              <a:rPr lang="pl-PL" b="1" dirty="0"/>
              <a:t>DEPRESJA (HAMILTON)</a:t>
            </a:r>
          </a:p>
        </p:txBody>
      </p:sp>
      <p:sp>
        <p:nvSpPr>
          <p:cNvPr id="8" name="Prostokąt 7"/>
          <p:cNvSpPr/>
          <p:nvPr/>
        </p:nvSpPr>
        <p:spPr>
          <a:xfrm>
            <a:off x="1088828" y="6165304"/>
            <a:ext cx="7780463" cy="369332"/>
          </a:xfrm>
          <a:prstGeom prst="rect">
            <a:avLst/>
          </a:prstGeom>
        </p:spPr>
        <p:txBody>
          <a:bodyPr wrap="none">
            <a:spAutoFit/>
          </a:bodyPr>
          <a:lstStyle/>
          <a:p>
            <a:pPr algn="r"/>
            <a:r>
              <a:rPr lang="pl-PL" dirty="0"/>
              <a:t>2 tyg. Lit lub Val (1:2), jeśli bez poprawy </a:t>
            </a:r>
            <a:r>
              <a:rPr lang="pl-PL" dirty="0">
                <a:sym typeface="Wingdings" pitchFamily="2" charset="2"/>
              </a:rPr>
              <a:t> </a:t>
            </a:r>
            <a:r>
              <a:rPr lang="pl-PL" dirty="0"/>
              <a:t>6 tyg. OLA (5-20mg) lub PLACEBO</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104" y="1484783"/>
            <a:ext cx="6700267" cy="408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ole tekstowe 2"/>
          <p:cNvSpPr txBox="1"/>
          <p:nvPr/>
        </p:nvSpPr>
        <p:spPr>
          <a:xfrm>
            <a:off x="2915816" y="4941168"/>
            <a:ext cx="1872208" cy="369332"/>
          </a:xfrm>
          <a:prstGeom prst="rect">
            <a:avLst/>
          </a:prstGeom>
          <a:noFill/>
        </p:spPr>
        <p:txBody>
          <a:bodyPr wrap="square" rtlCol="0">
            <a:spAutoFit/>
          </a:bodyPr>
          <a:lstStyle/>
          <a:p>
            <a:pPr algn="ctr"/>
            <a:r>
              <a:rPr lang="pl-PL" dirty="0"/>
              <a:t>Ola + VAL/LIT</a:t>
            </a:r>
          </a:p>
        </p:txBody>
      </p:sp>
      <p:sp>
        <p:nvSpPr>
          <p:cNvPr id="10" name="pole tekstowe 9"/>
          <p:cNvSpPr txBox="1"/>
          <p:nvPr/>
        </p:nvSpPr>
        <p:spPr>
          <a:xfrm>
            <a:off x="6156176" y="3068960"/>
            <a:ext cx="1872208" cy="369332"/>
          </a:xfrm>
          <a:prstGeom prst="rect">
            <a:avLst/>
          </a:prstGeom>
          <a:noFill/>
        </p:spPr>
        <p:txBody>
          <a:bodyPr wrap="square" rtlCol="0">
            <a:spAutoFit/>
          </a:bodyPr>
          <a:lstStyle/>
          <a:p>
            <a:pPr algn="ctr"/>
            <a:r>
              <a:rPr lang="pl-PL" dirty="0"/>
              <a:t>Ola + VAL/LIT</a:t>
            </a:r>
          </a:p>
        </p:txBody>
      </p:sp>
      <p:sp>
        <p:nvSpPr>
          <p:cNvPr id="11" name="pole tekstowe 10"/>
          <p:cNvSpPr txBox="1"/>
          <p:nvPr/>
        </p:nvSpPr>
        <p:spPr>
          <a:xfrm>
            <a:off x="3123619" y="1807949"/>
            <a:ext cx="1872208" cy="369332"/>
          </a:xfrm>
          <a:prstGeom prst="rect">
            <a:avLst/>
          </a:prstGeom>
          <a:noFill/>
        </p:spPr>
        <p:txBody>
          <a:bodyPr wrap="square" rtlCol="0">
            <a:spAutoFit/>
          </a:bodyPr>
          <a:lstStyle/>
          <a:p>
            <a:pPr algn="ctr"/>
            <a:r>
              <a:rPr lang="pl-PL" dirty="0"/>
              <a:t>PLAC+ VAL/LIT</a:t>
            </a:r>
          </a:p>
        </p:txBody>
      </p:sp>
      <p:sp>
        <p:nvSpPr>
          <p:cNvPr id="12" name="pole tekstowe 11"/>
          <p:cNvSpPr txBox="1"/>
          <p:nvPr/>
        </p:nvSpPr>
        <p:spPr>
          <a:xfrm>
            <a:off x="7113849" y="1196752"/>
            <a:ext cx="1872208" cy="369332"/>
          </a:xfrm>
          <a:prstGeom prst="rect">
            <a:avLst/>
          </a:prstGeom>
          <a:noFill/>
        </p:spPr>
        <p:txBody>
          <a:bodyPr wrap="square" rtlCol="0">
            <a:spAutoFit/>
          </a:bodyPr>
          <a:lstStyle/>
          <a:p>
            <a:pPr algn="ctr"/>
            <a:r>
              <a:rPr lang="pl-PL" dirty="0"/>
              <a:t>PLAC+ VAL/LIT</a:t>
            </a:r>
          </a:p>
        </p:txBody>
      </p:sp>
    </p:spTree>
    <p:extLst>
      <p:ext uri="{BB962C8B-B14F-4D97-AF65-F5344CB8AC3E}">
        <p14:creationId xmlns:p14="http://schemas.microsoft.com/office/powerpoint/2010/main" val="3247430359"/>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3645024"/>
            <a:ext cx="8424936" cy="1676400"/>
          </a:xfrm>
        </p:spPr>
        <p:txBody>
          <a:bodyPr>
            <a:normAutofit/>
          </a:bodyPr>
          <a:lstStyle/>
          <a:p>
            <a:pPr algn="ctr"/>
            <a:r>
              <a:rPr lang="pl-PL" sz="4800" dirty="0">
                <a:solidFill>
                  <a:srgbClr val="FF0000"/>
                </a:solidFill>
              </a:rPr>
              <a:t>PODSUMOWANIE</a:t>
            </a:r>
            <a:endParaRPr lang="pl-PL" dirty="0">
              <a:solidFill>
                <a:srgbClr val="FF0000"/>
              </a:solidFill>
            </a:endParaRPr>
          </a:p>
        </p:txBody>
      </p:sp>
    </p:spTree>
    <p:extLst>
      <p:ext uri="{BB962C8B-B14F-4D97-AF65-F5344CB8AC3E}">
        <p14:creationId xmlns:p14="http://schemas.microsoft.com/office/powerpoint/2010/main" val="2064730964"/>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755576" y="1196752"/>
            <a:ext cx="7632848" cy="193899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Prawdziwe i wydumane standardy leczenia zaburzeń dwubiegunowych</a:t>
            </a:r>
            <a:endParaRPr lang="pl-PL"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pole tekstowe 4"/>
          <p:cNvSpPr txBox="1"/>
          <p:nvPr/>
        </p:nvSpPr>
        <p:spPr>
          <a:xfrm>
            <a:off x="143508" y="3272552"/>
            <a:ext cx="8856984" cy="2893100"/>
          </a:xfrm>
          <a:prstGeom prst="rect">
            <a:avLst/>
          </a:prstGeom>
          <a:noFill/>
        </p:spPr>
        <p:txBody>
          <a:bodyPr wrap="square" rtlCol="0">
            <a:spAutoFit/>
          </a:bodyPr>
          <a:lstStyle/>
          <a:p>
            <a:pPr algn="r"/>
            <a:endParaRPr lang="pl-PL" sz="1400" dirty="0">
              <a:solidFill>
                <a:schemeClr val="accent1">
                  <a:lumMod val="50000"/>
                </a:schemeClr>
              </a:solidFill>
              <a:latin typeface="Arial" pitchFamily="34" charset="0"/>
              <a:cs typeface="Arial" pitchFamily="34" charset="0"/>
            </a:endParaRPr>
          </a:p>
          <a:p>
            <a:pPr algn="ctr"/>
            <a:r>
              <a:rPr lang="pl-PL" sz="2400" dirty="0">
                <a:solidFill>
                  <a:schemeClr val="accent1">
                    <a:lumMod val="50000"/>
                  </a:schemeClr>
                </a:solidFill>
                <a:latin typeface="AvantGarde Bk BT" pitchFamily="34" charset="0"/>
                <a:cs typeface="Arial" pitchFamily="34" charset="0"/>
              </a:rPr>
              <a:t>Ogólnopolski konsensus </a:t>
            </a:r>
          </a:p>
          <a:p>
            <a:pPr algn="ctr"/>
            <a:r>
              <a:rPr lang="pl-PL" sz="2400" dirty="0">
                <a:solidFill>
                  <a:schemeClr val="accent1">
                    <a:lumMod val="50000"/>
                  </a:schemeClr>
                </a:solidFill>
                <a:latin typeface="AvantGarde Bk BT" pitchFamily="34" charset="0"/>
                <a:cs typeface="Arial" pitchFamily="34" charset="0"/>
              </a:rPr>
              <a:t>– preferencje 730 psychiatrów</a:t>
            </a:r>
          </a:p>
          <a:p>
            <a:pPr algn="ctr"/>
            <a:endParaRPr lang="pl-PL" sz="2400" dirty="0">
              <a:solidFill>
                <a:schemeClr val="accent1">
                  <a:lumMod val="50000"/>
                </a:schemeClr>
              </a:solidFill>
              <a:latin typeface="AvantGarde Bk BT" pitchFamily="34" charset="0"/>
              <a:cs typeface="Arial" pitchFamily="34" charset="0"/>
            </a:endParaRPr>
          </a:p>
          <a:p>
            <a:pPr algn="ctr"/>
            <a:endParaRPr lang="pl-PL" sz="2400" dirty="0">
              <a:solidFill>
                <a:schemeClr val="accent1">
                  <a:lumMod val="50000"/>
                </a:schemeClr>
              </a:solidFill>
              <a:latin typeface="AvantGarde Bk BT" pitchFamily="34" charset="0"/>
              <a:cs typeface="Arial" pitchFamily="34" charset="0"/>
            </a:endParaRPr>
          </a:p>
          <a:p>
            <a:pPr algn="ctr"/>
            <a:endParaRPr lang="pl-PL" sz="2400" dirty="0">
              <a:solidFill>
                <a:schemeClr val="accent1">
                  <a:lumMod val="50000"/>
                </a:schemeClr>
              </a:solidFill>
              <a:latin typeface="AvantGarde Bk BT" pitchFamily="34" charset="0"/>
              <a:cs typeface="Arial" pitchFamily="34" charset="0"/>
            </a:endParaRPr>
          </a:p>
          <a:p>
            <a:pPr algn="ctr"/>
            <a:r>
              <a:rPr lang="pl-PL" sz="2400" b="1" dirty="0">
                <a:solidFill>
                  <a:schemeClr val="accent1">
                    <a:lumMod val="50000"/>
                  </a:schemeClr>
                </a:solidFill>
                <a:latin typeface="AvantGarde Bk BT" pitchFamily="34" charset="0"/>
                <a:cs typeface="Arial" pitchFamily="34" charset="0"/>
              </a:rPr>
              <a:t>Andrzej Czernikiewicz</a:t>
            </a:r>
          </a:p>
          <a:p>
            <a:pPr algn="ctr"/>
            <a:r>
              <a:rPr lang="pl-PL" sz="2400" b="1" dirty="0">
                <a:solidFill>
                  <a:schemeClr val="accent1">
                    <a:lumMod val="50000"/>
                  </a:schemeClr>
                </a:solidFill>
                <a:latin typeface="AvantGarde Bk BT" pitchFamily="34" charset="0"/>
                <a:cs typeface="Arial" pitchFamily="34" charset="0"/>
              </a:rPr>
              <a:t>Bartosz Łoza</a:t>
            </a:r>
          </a:p>
        </p:txBody>
      </p:sp>
    </p:spTree>
    <p:extLst>
      <p:ext uri="{BB962C8B-B14F-4D97-AF65-F5344CB8AC3E}">
        <p14:creationId xmlns:p14="http://schemas.microsoft.com/office/powerpoint/2010/main" val="3290730565"/>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895946"/>
            <a:ext cx="9144000" cy="400110"/>
          </a:xfrm>
          <a:prstGeom prst="rect">
            <a:avLst/>
          </a:prstGeom>
          <a:gradFill>
            <a:gsLst>
              <a:gs pos="10000">
                <a:srgbClr val="00CCCC">
                  <a:alpha val="20000"/>
                </a:srgbClr>
              </a:gs>
              <a:gs pos="50000">
                <a:srgbClr val="00B0F0"/>
              </a:gs>
              <a:gs pos="90000">
                <a:srgbClr val="00B0F0">
                  <a:alpha val="20000"/>
                </a:srgbClr>
              </a:gs>
            </a:gsLst>
            <a:lin ang="5400000" scaled="0"/>
          </a:gradFill>
        </p:spPr>
        <p:txBody>
          <a:bodyPr wrap="square" rtlCol="0">
            <a:spAutoFit/>
          </a:bodyPr>
          <a:lstStyle/>
          <a:p>
            <a:pPr algn="ctr"/>
            <a:r>
              <a:rPr lang="pl-PL" sz="2000" i="1" dirty="0">
                <a:solidFill>
                  <a:srgbClr val="000000"/>
                </a:solidFill>
                <a:latin typeface="Times New Roman" pitchFamily="18" charset="0"/>
                <a:cs typeface="Times New Roman" pitchFamily="18" charset="0"/>
              </a:rPr>
              <a:t>Preferowane leczenie w fazie maniakalnej w przebiegu zaburzeń dwubiegunowych (%)</a:t>
            </a:r>
          </a:p>
        </p:txBody>
      </p:sp>
      <p:sp>
        <p:nvSpPr>
          <p:cNvPr id="17" name="Prostokąt 16"/>
          <p:cNvSpPr/>
          <p:nvPr/>
        </p:nvSpPr>
        <p:spPr>
          <a:xfrm>
            <a:off x="3436129" y="-27384"/>
            <a:ext cx="227177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MANIA</a:t>
            </a:r>
            <a:endParaRPr lang="pl-PL"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0" name="Wykres 9"/>
          <p:cNvGraphicFramePr/>
          <p:nvPr>
            <p:extLst>
              <p:ext uri="{D42A27DB-BD31-4B8C-83A1-F6EECF244321}">
                <p14:modId xmlns:p14="http://schemas.microsoft.com/office/powerpoint/2010/main" val="694451734"/>
              </p:ext>
            </p:extLst>
          </p:nvPr>
        </p:nvGraphicFramePr>
        <p:xfrm>
          <a:off x="503564" y="1603832"/>
          <a:ext cx="8136904" cy="4624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9245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539552" y="1412776"/>
            <a:ext cx="8401080" cy="1143000"/>
          </a:xfrm>
        </p:spPr>
        <p:txBody>
          <a:bodyPr/>
          <a:lstStyle/>
          <a:p>
            <a:r>
              <a:rPr lang="pl-PL" sz="3200" dirty="0"/>
              <a:t>MANIA – częstość objawów</a:t>
            </a:r>
            <a:endParaRPr lang="en-GB" sz="3200" dirty="0"/>
          </a:p>
        </p:txBody>
      </p:sp>
      <p:graphicFrame>
        <p:nvGraphicFramePr>
          <p:cNvPr id="261123" name="Group 3"/>
          <p:cNvGraphicFramePr>
            <a:graphicFrameLocks noGrp="1"/>
          </p:cNvGraphicFramePr>
          <p:nvPr>
            <p:ph idx="1"/>
            <p:extLst>
              <p:ext uri="{D42A27DB-BD31-4B8C-83A1-F6EECF244321}">
                <p14:modId xmlns:p14="http://schemas.microsoft.com/office/powerpoint/2010/main" val="2240895895"/>
              </p:ext>
            </p:extLst>
          </p:nvPr>
        </p:nvGraphicFramePr>
        <p:xfrm>
          <a:off x="539552" y="2738735"/>
          <a:ext cx="5486400" cy="3657600"/>
        </p:xfrm>
        <a:graphic>
          <a:graphicData uri="http://schemas.openxmlformats.org/drawingml/2006/table">
            <a:tbl>
              <a:tblPr/>
              <a:tblGrid>
                <a:gridCol w="2386608">
                  <a:extLst>
                    <a:ext uri="{9D8B030D-6E8A-4147-A177-3AD203B41FA5}">
                      <a16:colId xmlns:a16="http://schemas.microsoft.com/office/drawing/2014/main" val="20000"/>
                    </a:ext>
                  </a:extLst>
                </a:gridCol>
                <a:gridCol w="3099792">
                  <a:extLst>
                    <a:ext uri="{9D8B030D-6E8A-4147-A177-3AD203B41FA5}">
                      <a16:colId xmlns:a16="http://schemas.microsoft.com/office/drawing/2014/main" val="20001"/>
                    </a:ext>
                  </a:extLst>
                </a:gridCol>
              </a:tblGrid>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Natłok mowy</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98</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Nadaktywność</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87</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Zaburzenia snu</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81</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Drażliwość </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80</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Wielkościowość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78</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Depresja </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72</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Gonitwa myśli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71</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1" i="0" u="sng" strike="noStrike" cap="none" normalizeH="0" baseline="0" dirty="0">
                          <a:ln>
                            <a:noFill/>
                          </a:ln>
                          <a:solidFill>
                            <a:srgbClr val="022F6C"/>
                          </a:solidFill>
                          <a:effectLst/>
                          <a:latin typeface="Arial" charset="0"/>
                          <a:cs typeface="Arial" charset="0"/>
                        </a:rPr>
                        <a:t>Zab. koncentracji </a:t>
                      </a:r>
                      <a:endParaRPr kumimoji="0" lang="en-GB" sz="2000" b="1" i="0" u="sng"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71</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00000"/>
                        </a:lnSpc>
                        <a:spcBef>
                          <a:spcPct val="20000"/>
                        </a:spcBef>
                        <a:spcAft>
                          <a:spcPct val="0"/>
                        </a:spcAft>
                        <a:buClr>
                          <a:srgbClr val="FB5F27"/>
                        </a:buClr>
                        <a:buSzTx/>
                        <a:buFontTx/>
                        <a:buNone/>
                        <a:tabLst/>
                      </a:pPr>
                      <a:r>
                        <a:rPr kumimoji="0" lang="pl-PL" sz="2000" b="0" i="0" u="none" strike="noStrike" cap="none" normalizeH="0" baseline="0" dirty="0">
                          <a:ln>
                            <a:noFill/>
                          </a:ln>
                          <a:solidFill>
                            <a:srgbClr val="022F6C"/>
                          </a:solidFill>
                          <a:effectLst/>
                          <a:latin typeface="Arial" charset="0"/>
                          <a:cs typeface="Arial" charset="0"/>
                        </a:rPr>
                        <a:t>Wahania nastroju</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B5F27"/>
                        </a:buClr>
                        <a:buSzTx/>
                        <a:buFontTx/>
                        <a:buNone/>
                        <a:tabLst/>
                      </a:pPr>
                      <a:r>
                        <a:rPr kumimoji="0" lang="en-GB" sz="2000" b="0" i="0" u="none" strike="noStrike" cap="none" normalizeH="0" baseline="0" dirty="0">
                          <a:ln>
                            <a:noFill/>
                          </a:ln>
                          <a:solidFill>
                            <a:srgbClr val="022F6C"/>
                          </a:solidFill>
                          <a:effectLst/>
                          <a:latin typeface="Arial" charset="0"/>
                          <a:cs typeface="Arial" charset="0"/>
                        </a:rPr>
                        <a:t>69</a:t>
                      </a:r>
                      <a:r>
                        <a:rPr kumimoji="0" lang="pl-PL" sz="2000" b="0" i="0" u="none" strike="noStrike" cap="none" normalizeH="0" baseline="0" dirty="0">
                          <a:ln>
                            <a:noFill/>
                          </a:ln>
                          <a:solidFill>
                            <a:srgbClr val="022F6C"/>
                          </a:solidFill>
                          <a:effectLst/>
                          <a:latin typeface="Arial" charset="0"/>
                          <a:cs typeface="Arial" charset="0"/>
                        </a:rPr>
                        <a:t> %</a:t>
                      </a:r>
                      <a:endParaRPr kumimoji="0" lang="en-GB" sz="2000" b="0" i="0" u="none" strike="noStrike" cap="none" normalizeH="0" baseline="0" dirty="0">
                        <a:ln>
                          <a:noFill/>
                        </a:ln>
                        <a:solidFill>
                          <a:srgbClr val="022F6C"/>
                        </a:solidFill>
                        <a:effectLst/>
                        <a:latin typeface="Arial"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61177" name="Text Box 57"/>
          <p:cNvSpPr txBox="1">
            <a:spLocks noChangeArrowheads="1"/>
          </p:cNvSpPr>
          <p:nvPr/>
        </p:nvSpPr>
        <p:spPr bwMode="auto">
          <a:xfrm>
            <a:off x="5292561" y="6396335"/>
            <a:ext cx="3851439" cy="461665"/>
          </a:xfrm>
          <a:prstGeom prst="rect">
            <a:avLst/>
          </a:prstGeom>
          <a:noFill/>
          <a:ln w="25400">
            <a:noFill/>
            <a:miter lim="800000"/>
            <a:headEnd type="none" w="sm" len="sm"/>
            <a:tailEnd type="none" w="sm" len="sm"/>
          </a:ln>
          <a:effectLst/>
        </p:spPr>
        <p:txBody>
          <a:bodyPr wrap="none">
            <a:spAutoFit/>
          </a:bodyPr>
          <a:lstStyle/>
          <a:p>
            <a:pPr algn="r" eaLnBrk="0" fontAlgn="base" hangingPunct="0">
              <a:spcBef>
                <a:spcPct val="0"/>
              </a:spcBef>
              <a:spcAft>
                <a:spcPct val="0"/>
              </a:spcAft>
            </a:pPr>
            <a:r>
              <a:rPr lang="fr-FR" sz="1200" dirty="0" err="1">
                <a:solidFill>
                  <a:srgbClr val="022F6C"/>
                </a:solidFill>
              </a:rPr>
              <a:t>Goodwin</a:t>
            </a:r>
            <a:r>
              <a:rPr lang="fr-FR" sz="1200" dirty="0">
                <a:solidFill>
                  <a:srgbClr val="022F6C"/>
                </a:solidFill>
              </a:rPr>
              <a:t> FK, </a:t>
            </a:r>
            <a:r>
              <a:rPr lang="fr-FR" sz="1200" dirty="0" err="1">
                <a:solidFill>
                  <a:srgbClr val="022F6C"/>
                </a:solidFill>
              </a:rPr>
              <a:t>Jamison</a:t>
            </a:r>
            <a:r>
              <a:rPr lang="fr-FR" sz="1200" dirty="0">
                <a:solidFill>
                  <a:srgbClr val="022F6C"/>
                </a:solidFill>
              </a:rPr>
              <a:t> KR. 1990 </a:t>
            </a:r>
            <a:r>
              <a:rPr lang="fr-FR" sz="1200" i="1" dirty="0" err="1">
                <a:solidFill>
                  <a:srgbClr val="022F6C"/>
                </a:solidFill>
              </a:rPr>
              <a:t>Manic</a:t>
            </a:r>
            <a:r>
              <a:rPr lang="fr-FR" sz="1200" i="1" dirty="0">
                <a:solidFill>
                  <a:srgbClr val="022F6C"/>
                </a:solidFill>
              </a:rPr>
              <a:t>-</a:t>
            </a:r>
            <a:r>
              <a:rPr lang="fr-FR" sz="1200" i="1" dirty="0" err="1">
                <a:solidFill>
                  <a:srgbClr val="022F6C"/>
                </a:solidFill>
              </a:rPr>
              <a:t>Depressive</a:t>
            </a:r>
            <a:r>
              <a:rPr lang="fr-FR" sz="1200" i="1" dirty="0">
                <a:solidFill>
                  <a:srgbClr val="022F6C"/>
                </a:solidFill>
              </a:rPr>
              <a:t> </a:t>
            </a:r>
            <a:r>
              <a:rPr lang="fr-FR" sz="1200" i="1" dirty="0" err="1">
                <a:solidFill>
                  <a:srgbClr val="022F6C"/>
                </a:solidFill>
              </a:rPr>
              <a:t>Illness</a:t>
            </a:r>
            <a:r>
              <a:rPr lang="fr-FR" sz="1200" dirty="0">
                <a:solidFill>
                  <a:srgbClr val="022F6C"/>
                </a:solidFill>
              </a:rPr>
              <a:t> </a:t>
            </a:r>
            <a:br>
              <a:rPr lang="fr-FR" sz="1200" dirty="0">
                <a:solidFill>
                  <a:srgbClr val="022F6C"/>
                </a:solidFill>
              </a:rPr>
            </a:br>
            <a:r>
              <a:rPr lang="fr-FR" sz="1200" dirty="0">
                <a:solidFill>
                  <a:srgbClr val="022F6C"/>
                </a:solidFill>
              </a:rPr>
              <a:t>Oxford </a:t>
            </a:r>
            <a:r>
              <a:rPr lang="fr-FR" sz="1200" dirty="0" err="1">
                <a:solidFill>
                  <a:srgbClr val="022F6C"/>
                </a:solidFill>
              </a:rPr>
              <a:t>University</a:t>
            </a:r>
            <a:r>
              <a:rPr lang="fr-FR" sz="1200" dirty="0">
                <a:solidFill>
                  <a:srgbClr val="022F6C"/>
                </a:solidFill>
              </a:rPr>
              <a:t> </a:t>
            </a:r>
            <a:r>
              <a:rPr lang="fr-FR" sz="1200" dirty="0" err="1">
                <a:solidFill>
                  <a:srgbClr val="022F6C"/>
                </a:solidFill>
              </a:rPr>
              <a:t>Press</a:t>
            </a:r>
            <a:r>
              <a:rPr lang="fr-FR" sz="1200" dirty="0">
                <a:solidFill>
                  <a:srgbClr val="022F6C"/>
                </a:solidFill>
              </a:rPr>
              <a:t> </a:t>
            </a:r>
            <a:r>
              <a:rPr lang="en-US" sz="1200" dirty="0">
                <a:solidFill>
                  <a:srgbClr val="022F6C"/>
                </a:solidFill>
              </a:rPr>
              <a:t>Inc., New York, NY: </a:t>
            </a:r>
            <a:r>
              <a:rPr lang="fr-FR" sz="1200" dirty="0">
                <a:solidFill>
                  <a:srgbClr val="022F6C"/>
                </a:solidFill>
              </a:rPr>
              <a:t>227-244</a:t>
            </a:r>
            <a:endParaRPr lang="en-US" sz="1200" dirty="0">
              <a:solidFill>
                <a:srgbClr val="022F6C"/>
              </a:solidFill>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60648"/>
            <a:ext cx="2471813" cy="266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935068"/>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895946"/>
            <a:ext cx="9144000" cy="400110"/>
          </a:xfrm>
          <a:prstGeom prst="rect">
            <a:avLst/>
          </a:prstGeom>
          <a:gradFill>
            <a:gsLst>
              <a:gs pos="10000">
                <a:srgbClr val="00CCCC">
                  <a:alpha val="20000"/>
                </a:srgbClr>
              </a:gs>
              <a:gs pos="50000">
                <a:srgbClr val="00B0F0"/>
              </a:gs>
              <a:gs pos="90000">
                <a:srgbClr val="00B0F0">
                  <a:alpha val="20000"/>
                </a:srgbClr>
              </a:gs>
            </a:gsLst>
            <a:lin ang="5400000" scaled="0"/>
          </a:gradFill>
        </p:spPr>
        <p:txBody>
          <a:bodyPr wrap="square" rtlCol="0">
            <a:spAutoFit/>
          </a:bodyPr>
          <a:lstStyle/>
          <a:p>
            <a:pPr algn="ctr"/>
            <a:r>
              <a:rPr lang="pl-PL" sz="2000" i="1" dirty="0">
                <a:solidFill>
                  <a:srgbClr val="000000"/>
                </a:solidFill>
                <a:latin typeface="Times New Roman" pitchFamily="18" charset="0"/>
                <a:cs typeface="Times New Roman" pitchFamily="18" charset="0"/>
              </a:rPr>
              <a:t>Preferowane leczenie w fazie depresyjnej w przebiegu zaburzeń dwubiegunowych (%)</a:t>
            </a:r>
          </a:p>
        </p:txBody>
      </p:sp>
      <p:sp>
        <p:nvSpPr>
          <p:cNvPr id="17" name="Prostokąt 16"/>
          <p:cNvSpPr/>
          <p:nvPr/>
        </p:nvSpPr>
        <p:spPr>
          <a:xfrm>
            <a:off x="3068528" y="-27384"/>
            <a:ext cx="300697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Depresja</a:t>
            </a:r>
            <a:endParaRPr lang="pl-PL"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0" name="Wykres 9"/>
          <p:cNvGraphicFramePr/>
          <p:nvPr>
            <p:extLst>
              <p:ext uri="{D42A27DB-BD31-4B8C-83A1-F6EECF244321}">
                <p14:modId xmlns:p14="http://schemas.microsoft.com/office/powerpoint/2010/main" val="474406351"/>
              </p:ext>
            </p:extLst>
          </p:nvPr>
        </p:nvGraphicFramePr>
        <p:xfrm>
          <a:off x="503564" y="1603832"/>
          <a:ext cx="8136904" cy="4624288"/>
        </p:xfrm>
        <a:graphic>
          <a:graphicData uri="http://schemas.openxmlformats.org/drawingml/2006/chart">
            <c:chart xmlns:c="http://schemas.openxmlformats.org/drawingml/2006/chart" xmlns:r="http://schemas.openxmlformats.org/officeDocument/2006/relationships" r:id="rId3"/>
          </a:graphicData>
        </a:graphic>
      </p:graphicFrame>
      <p:sp>
        <p:nvSpPr>
          <p:cNvPr id="2" name="pole tekstowe 1"/>
          <p:cNvSpPr txBox="1"/>
          <p:nvPr/>
        </p:nvSpPr>
        <p:spPr>
          <a:xfrm>
            <a:off x="323528" y="6165304"/>
            <a:ext cx="8568952" cy="369332"/>
          </a:xfrm>
          <a:prstGeom prst="rect">
            <a:avLst/>
          </a:prstGeom>
          <a:noFill/>
        </p:spPr>
        <p:txBody>
          <a:bodyPr wrap="square" rtlCol="0">
            <a:spAutoFit/>
          </a:bodyPr>
          <a:lstStyle/>
          <a:p>
            <a:r>
              <a:rPr lang="pl-PL" dirty="0"/>
              <a:t>* wyłącznie: olanzapina lub kwetiapina</a:t>
            </a:r>
          </a:p>
        </p:txBody>
      </p:sp>
    </p:spTree>
    <p:extLst>
      <p:ext uri="{BB962C8B-B14F-4D97-AF65-F5344CB8AC3E}">
        <p14:creationId xmlns:p14="http://schemas.microsoft.com/office/powerpoint/2010/main" val="1950963868"/>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895946"/>
            <a:ext cx="9144000" cy="707886"/>
          </a:xfrm>
          <a:prstGeom prst="rect">
            <a:avLst/>
          </a:prstGeom>
          <a:gradFill>
            <a:gsLst>
              <a:gs pos="10000">
                <a:srgbClr val="00CCCC">
                  <a:alpha val="20000"/>
                </a:srgbClr>
              </a:gs>
              <a:gs pos="50000">
                <a:srgbClr val="00B0F0"/>
              </a:gs>
              <a:gs pos="90000">
                <a:srgbClr val="00B0F0">
                  <a:alpha val="20000"/>
                </a:srgbClr>
              </a:gs>
            </a:gsLst>
            <a:lin ang="5400000" scaled="0"/>
          </a:gradFill>
        </p:spPr>
        <p:txBody>
          <a:bodyPr wrap="square" rtlCol="0">
            <a:spAutoFit/>
          </a:bodyPr>
          <a:lstStyle/>
          <a:p>
            <a:pPr algn="ctr"/>
            <a:r>
              <a:rPr lang="pl-PL" sz="2000" i="1" dirty="0">
                <a:solidFill>
                  <a:srgbClr val="000000"/>
                </a:solidFill>
                <a:latin typeface="Times New Roman" pitchFamily="18" charset="0"/>
                <a:cs typeface="Times New Roman" pitchFamily="18" charset="0"/>
              </a:rPr>
              <a:t>Preferowane leczenie w stanach mieszanych </a:t>
            </a:r>
          </a:p>
          <a:p>
            <a:pPr algn="ctr"/>
            <a:r>
              <a:rPr lang="pl-PL" sz="2000" i="1" dirty="0">
                <a:solidFill>
                  <a:srgbClr val="000000"/>
                </a:solidFill>
                <a:latin typeface="Times New Roman" pitchFamily="18" charset="0"/>
                <a:cs typeface="Times New Roman" pitchFamily="18" charset="0"/>
              </a:rPr>
              <a:t>w przebiegu zaburzeń dwubiegunowych (%)</a:t>
            </a:r>
          </a:p>
        </p:txBody>
      </p:sp>
      <p:sp>
        <p:nvSpPr>
          <p:cNvPr id="17" name="Prostokąt 16"/>
          <p:cNvSpPr/>
          <p:nvPr/>
        </p:nvSpPr>
        <p:spPr>
          <a:xfrm>
            <a:off x="2152383" y="-27384"/>
            <a:ext cx="483927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Stan mieszany</a:t>
            </a:r>
            <a:endParaRPr lang="pl-PL"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0" name="Wykres 9"/>
          <p:cNvGraphicFramePr/>
          <p:nvPr>
            <p:extLst>
              <p:ext uri="{D42A27DB-BD31-4B8C-83A1-F6EECF244321}">
                <p14:modId xmlns:p14="http://schemas.microsoft.com/office/powerpoint/2010/main" val="287807402"/>
              </p:ext>
            </p:extLst>
          </p:nvPr>
        </p:nvGraphicFramePr>
        <p:xfrm>
          <a:off x="503564" y="1603832"/>
          <a:ext cx="8136904" cy="4624288"/>
        </p:xfrm>
        <a:graphic>
          <a:graphicData uri="http://schemas.openxmlformats.org/drawingml/2006/chart">
            <c:chart xmlns:c="http://schemas.openxmlformats.org/drawingml/2006/chart" xmlns:r="http://schemas.openxmlformats.org/officeDocument/2006/relationships" r:id="rId3"/>
          </a:graphicData>
        </a:graphic>
      </p:graphicFrame>
      <p:sp>
        <p:nvSpPr>
          <p:cNvPr id="5" name="pole tekstowe 4"/>
          <p:cNvSpPr txBox="1"/>
          <p:nvPr/>
        </p:nvSpPr>
        <p:spPr>
          <a:xfrm>
            <a:off x="323528" y="6165304"/>
            <a:ext cx="8568952" cy="369332"/>
          </a:xfrm>
          <a:prstGeom prst="rect">
            <a:avLst/>
          </a:prstGeom>
          <a:noFill/>
        </p:spPr>
        <p:txBody>
          <a:bodyPr wrap="square" rtlCol="0">
            <a:spAutoFit/>
          </a:bodyPr>
          <a:lstStyle/>
          <a:p>
            <a:r>
              <a:rPr lang="pl-PL" dirty="0"/>
              <a:t>* wyłącznie: olanzapina lub kwetiapina</a:t>
            </a:r>
          </a:p>
        </p:txBody>
      </p:sp>
    </p:spTree>
    <p:extLst>
      <p:ext uri="{BB962C8B-B14F-4D97-AF65-F5344CB8AC3E}">
        <p14:creationId xmlns:p14="http://schemas.microsoft.com/office/powerpoint/2010/main" val="3437921712"/>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67544" y="1746424"/>
            <a:ext cx="1188132" cy="288032"/>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0" y="895946"/>
            <a:ext cx="9144000" cy="400110"/>
          </a:xfrm>
          <a:prstGeom prst="rect">
            <a:avLst/>
          </a:prstGeom>
          <a:gradFill>
            <a:gsLst>
              <a:gs pos="10000">
                <a:srgbClr val="00CCCC">
                  <a:alpha val="20000"/>
                </a:srgbClr>
              </a:gs>
              <a:gs pos="50000">
                <a:srgbClr val="00B0F0"/>
              </a:gs>
              <a:gs pos="90000">
                <a:srgbClr val="00B0F0">
                  <a:alpha val="20000"/>
                </a:srgbClr>
              </a:gs>
            </a:gsLst>
            <a:lin ang="5400000" scaled="0"/>
          </a:gradFill>
        </p:spPr>
        <p:txBody>
          <a:bodyPr wrap="square" rtlCol="0">
            <a:spAutoFit/>
          </a:bodyPr>
          <a:lstStyle/>
          <a:p>
            <a:pPr algn="ctr"/>
            <a:r>
              <a:rPr lang="pl-PL" sz="2000" i="1" dirty="0">
                <a:solidFill>
                  <a:srgbClr val="000000"/>
                </a:solidFill>
                <a:latin typeface="Times New Roman" pitchFamily="18" charset="0"/>
                <a:cs typeface="Times New Roman" pitchFamily="18" charset="0"/>
              </a:rPr>
              <a:t>Przeciwdziałanie wszystkim typom nawrotów zaburzeń dwubiegunowych (%)</a:t>
            </a:r>
          </a:p>
        </p:txBody>
      </p:sp>
      <p:sp>
        <p:nvSpPr>
          <p:cNvPr id="11" name="pole tekstowe 10"/>
          <p:cNvSpPr txBox="1"/>
          <p:nvPr/>
        </p:nvSpPr>
        <p:spPr>
          <a:xfrm>
            <a:off x="143520" y="5938162"/>
            <a:ext cx="8856984" cy="830997"/>
          </a:xfrm>
          <a:prstGeom prst="rect">
            <a:avLst/>
          </a:prstGeom>
          <a:noFill/>
        </p:spPr>
        <p:txBody>
          <a:bodyPr wrap="square" rtlCol="0">
            <a:spAutoFit/>
          </a:bodyPr>
          <a:lstStyle/>
          <a:p>
            <a:pPr algn="just"/>
            <a:r>
              <a:rPr lang="pl-PL" sz="1200" dirty="0">
                <a:latin typeface="Times New Roman" pitchFamily="18" charset="0"/>
                <a:cs typeface="Times New Roman" pitchFamily="18" charset="0"/>
              </a:rPr>
              <a:t>Wybór był dokonywany w oparciu m.in. o zdolność do profilaktyki możliwie największej liczbie typów (typ I </a:t>
            </a:r>
            <a:r>
              <a:rPr lang="pl-PL" sz="1200" dirty="0" err="1">
                <a:latin typeface="Times New Roman" pitchFamily="18" charset="0"/>
                <a:cs typeface="Times New Roman" pitchFamily="18" charset="0"/>
              </a:rPr>
              <a:t>i</a:t>
            </a:r>
            <a:r>
              <a:rPr lang="pl-PL" sz="1200" dirty="0">
                <a:latin typeface="Times New Roman" pitchFamily="18" charset="0"/>
                <a:cs typeface="Times New Roman" pitchFamily="18" charset="0"/>
              </a:rPr>
              <a:t> II) i form (mania, depresja, epizod mieszany) zaburzeń dwubiegunowych (najbardziej uniwersalna metoda leczenia). Opierano się na osobistym doświadczeniu i preferencjach Uczestników. Na wykresie wskazano zsumowane i uśrednione wyniki wszystkich głosowań. W przypadku preferencji dla politerapii, Uczestnicy mieli wskazać składnik zestawu w ich przekonaniu najważniejszy dla efektywności leczenia. </a:t>
            </a:r>
            <a:endParaRPr lang="pl-PL" sz="1100" dirty="0">
              <a:latin typeface="Times New Roman" pitchFamily="18" charset="0"/>
              <a:cs typeface="Times New Roman" pitchFamily="18" charset="0"/>
            </a:endParaRPr>
          </a:p>
        </p:txBody>
      </p:sp>
      <p:sp>
        <p:nvSpPr>
          <p:cNvPr id="17" name="Prostokąt 16"/>
          <p:cNvSpPr/>
          <p:nvPr/>
        </p:nvSpPr>
        <p:spPr>
          <a:xfrm>
            <a:off x="2322999" y="-27384"/>
            <a:ext cx="449802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Profilaktyka</a:t>
            </a:r>
            <a:endParaRPr lang="pl-PL"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2" name="Wykres 1"/>
          <p:cNvGraphicFramePr/>
          <p:nvPr>
            <p:extLst>
              <p:ext uri="{D42A27DB-BD31-4B8C-83A1-F6EECF244321}">
                <p14:modId xmlns:p14="http://schemas.microsoft.com/office/powerpoint/2010/main" val="3132712316"/>
              </p:ext>
            </p:extLst>
          </p:nvPr>
        </p:nvGraphicFramePr>
        <p:xfrm>
          <a:off x="251520" y="1296056"/>
          <a:ext cx="8568952" cy="4642106"/>
        </p:xfrm>
        <a:graphic>
          <a:graphicData uri="http://schemas.openxmlformats.org/drawingml/2006/chart">
            <c:chart xmlns:c="http://schemas.openxmlformats.org/drawingml/2006/chart" xmlns:r="http://schemas.openxmlformats.org/officeDocument/2006/relationships" r:id="rId3"/>
          </a:graphicData>
        </a:graphic>
      </p:graphicFrame>
      <p:sp>
        <p:nvSpPr>
          <p:cNvPr id="5" name="pole tekstowe 4"/>
          <p:cNvSpPr txBox="1"/>
          <p:nvPr/>
        </p:nvSpPr>
        <p:spPr>
          <a:xfrm>
            <a:off x="7380312" y="3805146"/>
            <a:ext cx="1296144" cy="461665"/>
          </a:xfrm>
          <a:prstGeom prst="rect">
            <a:avLst/>
          </a:prstGeom>
          <a:noFill/>
        </p:spPr>
        <p:txBody>
          <a:bodyPr wrap="square" rtlCol="0">
            <a:spAutoFit/>
          </a:bodyPr>
          <a:lstStyle/>
          <a:p>
            <a:pPr algn="ctr"/>
            <a:r>
              <a:rPr lang="pl-PL" sz="1200" dirty="0"/>
              <a:t>wzrost </a:t>
            </a:r>
          </a:p>
          <a:p>
            <a:pPr algn="ctr"/>
            <a:r>
              <a:rPr lang="pl-PL" sz="1200" dirty="0"/>
              <a:t>preferencji</a:t>
            </a:r>
          </a:p>
        </p:txBody>
      </p:sp>
      <p:sp>
        <p:nvSpPr>
          <p:cNvPr id="9" name="Prostokąt 8"/>
          <p:cNvSpPr/>
          <p:nvPr/>
        </p:nvSpPr>
        <p:spPr>
          <a:xfrm>
            <a:off x="755576" y="2636912"/>
            <a:ext cx="1188132" cy="288032"/>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2744085" y="4077072"/>
            <a:ext cx="1188132" cy="288032"/>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p:cNvSpPr/>
          <p:nvPr/>
        </p:nvSpPr>
        <p:spPr>
          <a:xfrm>
            <a:off x="1546329" y="4581128"/>
            <a:ext cx="1188132" cy="288032"/>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p:cNvSpPr/>
          <p:nvPr/>
        </p:nvSpPr>
        <p:spPr>
          <a:xfrm>
            <a:off x="2150019" y="5013176"/>
            <a:ext cx="1188132" cy="288032"/>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741733036"/>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2007272" cy="292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cid:image002.jpg@01CBB966.F20B7130"/>
          <p:cNvSpPr>
            <a:spLocks noChangeAspect="1" noChangeArrowheads="1"/>
          </p:cNvSpPr>
          <p:nvPr/>
        </p:nvSpPr>
        <p:spPr bwMode="auto">
          <a:xfrm>
            <a:off x="123825" y="-928688"/>
            <a:ext cx="157162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772816"/>
            <a:ext cx="2007272" cy="292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772816"/>
            <a:ext cx="2007272" cy="292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995432"/>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07504" y="188640"/>
            <a:ext cx="8885237" cy="1155700"/>
          </a:xfrm>
        </p:spPr>
        <p:txBody>
          <a:bodyPr/>
          <a:lstStyle/>
          <a:p>
            <a:r>
              <a:rPr lang="pl-PL" sz="2800" dirty="0"/>
              <a:t>Częstość </a:t>
            </a:r>
            <a:r>
              <a:rPr lang="pl-PL" sz="2800" dirty="0" err="1"/>
              <a:t>ChAD</a:t>
            </a:r>
            <a:r>
              <a:rPr lang="pl-PL" sz="2800" dirty="0"/>
              <a:t> u pacjentów z epizodem depresji</a:t>
            </a:r>
          </a:p>
        </p:txBody>
      </p:sp>
      <p:graphicFrame>
        <p:nvGraphicFramePr>
          <p:cNvPr id="4103" name="Object 1031"/>
          <p:cNvGraphicFramePr>
            <a:graphicFrameLocks noGrp="1" noChangeAspect="1"/>
          </p:cNvGraphicFramePr>
          <p:nvPr>
            <p:ph type="chart" idx="1"/>
            <p:extLst>
              <p:ext uri="{D42A27DB-BD31-4B8C-83A1-F6EECF244321}">
                <p14:modId xmlns:p14="http://schemas.microsoft.com/office/powerpoint/2010/main" val="3309746434"/>
              </p:ext>
            </p:extLst>
          </p:nvPr>
        </p:nvGraphicFramePr>
        <p:xfrm>
          <a:off x="134938" y="1484784"/>
          <a:ext cx="8896350" cy="4765997"/>
        </p:xfrm>
        <a:graphic>
          <a:graphicData uri="http://schemas.openxmlformats.org/presentationml/2006/ole">
            <mc:AlternateContent xmlns:mc="http://schemas.openxmlformats.org/markup-compatibility/2006">
              <mc:Choice xmlns:v="urn:schemas-microsoft-com:vml" Requires="v">
                <p:oleObj spid="_x0000_s37895" name="Wykres" r:id="rId4" imgW="8900124" imgH="4137696" progId="MSGraph.Chart.8">
                  <p:embed followColorScheme="full"/>
                </p:oleObj>
              </mc:Choice>
              <mc:Fallback>
                <p:oleObj name="Wykres" r:id="rId4" imgW="8900124" imgH="4137696"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8" y="1484784"/>
                        <a:ext cx="8896350" cy="47659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ymbol zastępczy stopki 4"/>
          <p:cNvSpPr>
            <a:spLocks noGrp="1"/>
          </p:cNvSpPr>
          <p:nvPr>
            <p:ph type="ftr" sz="quarter" idx="11"/>
          </p:nvPr>
        </p:nvSpPr>
        <p:spPr/>
        <p:txBody>
          <a:bodyPr/>
          <a:lstStyle/>
          <a:p>
            <a:r>
              <a:rPr lang="pl-PL">
                <a:solidFill>
                  <a:prstClr val="black">
                    <a:tint val="75000"/>
                  </a:prstClr>
                </a:solidFill>
              </a:rPr>
              <a:t>benazzi 1997</a:t>
            </a:r>
          </a:p>
        </p:txBody>
      </p:sp>
      <p:sp>
        <p:nvSpPr>
          <p:cNvPr id="4100" name="Rectangle 1028"/>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black"/>
              </a:solidFill>
            </a:endParaRPr>
          </a:p>
        </p:txBody>
      </p:sp>
    </p:spTree>
    <p:extLst>
      <p:ext uri="{BB962C8B-B14F-4D97-AF65-F5344CB8AC3E}">
        <p14:creationId xmlns:p14="http://schemas.microsoft.com/office/powerpoint/2010/main" val="3892091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0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119" y="188640"/>
            <a:ext cx="8885237" cy="1155700"/>
          </a:xfrm>
        </p:spPr>
        <p:txBody>
          <a:bodyPr/>
          <a:lstStyle/>
          <a:p>
            <a:r>
              <a:rPr lang="pl-PL" sz="4000" dirty="0" err="1"/>
              <a:t>ChAD</a:t>
            </a:r>
            <a:r>
              <a:rPr lang="pl-PL" sz="4000" dirty="0"/>
              <a:t> jako problem diagnostyczny</a:t>
            </a:r>
          </a:p>
        </p:txBody>
      </p:sp>
      <p:graphicFrame>
        <p:nvGraphicFramePr>
          <p:cNvPr id="5152" name="Group 32"/>
          <p:cNvGraphicFramePr>
            <a:graphicFrameLocks noGrp="1"/>
          </p:cNvGraphicFramePr>
          <p:nvPr>
            <p:ph type="tbl" idx="1"/>
          </p:nvPr>
        </p:nvGraphicFramePr>
        <p:xfrm>
          <a:off x="134938" y="2116138"/>
          <a:ext cx="8896350" cy="4135438"/>
        </p:xfrm>
        <a:graphic>
          <a:graphicData uri="http://schemas.openxmlformats.org/drawingml/2006/table">
            <a:tbl>
              <a:tblPr/>
              <a:tblGrid>
                <a:gridCol w="4448175">
                  <a:extLst>
                    <a:ext uri="{9D8B030D-6E8A-4147-A177-3AD203B41FA5}">
                      <a16:colId xmlns:a16="http://schemas.microsoft.com/office/drawing/2014/main" val="20000"/>
                    </a:ext>
                  </a:extLst>
                </a:gridCol>
                <a:gridCol w="4448175">
                  <a:extLst>
                    <a:ext uri="{9D8B030D-6E8A-4147-A177-3AD203B41FA5}">
                      <a16:colId xmlns:a16="http://schemas.microsoft.com/office/drawing/2014/main" val="20001"/>
                    </a:ext>
                  </a:extLst>
                </a:gridCol>
              </a:tblGrid>
              <a:tr h="137795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LATA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CZĘSTOŚĆ BŁĘDNEJ DIAGNOZY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379538">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1994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37795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2000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pl-PL" sz="2800" b="0" i="0" u="none" strike="noStrike" cap="none" normalizeH="0" baseline="0">
                          <a:ln>
                            <a:noFill/>
                          </a:ln>
                          <a:solidFill>
                            <a:schemeClr val="tx1"/>
                          </a:solidFill>
                          <a:effectLst/>
                          <a:latin typeface="Times New Roman" pitchFamily="18" charset="0"/>
                        </a:rPr>
                        <a:t>69%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 name="Symbol zastępczy stopki 4"/>
          <p:cNvSpPr>
            <a:spLocks noGrp="1"/>
          </p:cNvSpPr>
          <p:nvPr>
            <p:ph type="ftr" sz="quarter" idx="11"/>
          </p:nvPr>
        </p:nvSpPr>
        <p:spPr/>
        <p:txBody>
          <a:bodyPr/>
          <a:lstStyle/>
          <a:p>
            <a:r>
              <a:rPr lang="pl-PL">
                <a:solidFill>
                  <a:prstClr val="black">
                    <a:tint val="75000"/>
                  </a:prstClr>
                </a:solidFill>
              </a:rPr>
              <a:t>Lish i in. 1994, Hirschfeld i in. 2000</a:t>
            </a:r>
          </a:p>
        </p:txBody>
      </p:sp>
      <p:sp>
        <p:nvSpPr>
          <p:cNvPr id="5126" name="Rectangle 6"/>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black"/>
              </a:solidFill>
            </a:endParaRPr>
          </a:p>
        </p:txBody>
      </p:sp>
    </p:spTree>
    <p:extLst>
      <p:ext uri="{BB962C8B-B14F-4D97-AF65-F5344CB8AC3E}">
        <p14:creationId xmlns:p14="http://schemas.microsoft.com/office/powerpoint/2010/main" val="38747165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52"/>
                                        </p:tgtEl>
                                        <p:attrNameLst>
                                          <p:attrName>style.visibility</p:attrName>
                                        </p:attrNameLst>
                                      </p:cBhvr>
                                      <p:to>
                                        <p:strVal val="visible"/>
                                      </p:to>
                                    </p:set>
                                    <p:anim calcmode="lin" valueType="num">
                                      <p:cBhvr additive="base">
                                        <p:cTn id="7" dur="500" fill="hold"/>
                                        <p:tgtEl>
                                          <p:spTgt spid="5152"/>
                                        </p:tgtEl>
                                        <p:attrNameLst>
                                          <p:attrName>ppt_x</p:attrName>
                                        </p:attrNameLst>
                                      </p:cBhvr>
                                      <p:tavLst>
                                        <p:tav tm="0">
                                          <p:val>
                                            <p:strVal val="0-#ppt_w/2"/>
                                          </p:val>
                                        </p:tav>
                                        <p:tav tm="100000">
                                          <p:val>
                                            <p:strVal val="#ppt_x"/>
                                          </p:val>
                                        </p:tav>
                                      </p:tavLst>
                                    </p:anim>
                                    <p:anim calcmode="lin" valueType="num">
                                      <p:cBhvr additive="base">
                                        <p:cTn id="8" dur="500" fill="hold"/>
                                        <p:tgtEl>
                                          <p:spTgt spid="51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512" y="0"/>
            <a:ext cx="8885237" cy="1155700"/>
          </a:xfrm>
        </p:spPr>
        <p:txBody>
          <a:bodyPr>
            <a:normAutofit/>
          </a:bodyPr>
          <a:lstStyle/>
          <a:p>
            <a:r>
              <a:rPr lang="pl-PL" sz="2800" dirty="0"/>
              <a:t>Częstość zaburzeń dwubiegunowych u pacjentów depresyjnych/lękowych u lekarzy rodzinnych</a:t>
            </a:r>
          </a:p>
        </p:txBody>
      </p:sp>
      <p:graphicFrame>
        <p:nvGraphicFramePr>
          <p:cNvPr id="3077" name="Object 5"/>
          <p:cNvGraphicFramePr>
            <a:graphicFrameLocks noGrp="1" noChangeAspect="1"/>
          </p:cNvGraphicFramePr>
          <p:nvPr>
            <p:ph type="chart" idx="1"/>
            <p:extLst>
              <p:ext uri="{D42A27DB-BD31-4B8C-83A1-F6EECF244321}">
                <p14:modId xmlns:p14="http://schemas.microsoft.com/office/powerpoint/2010/main" val="2576445364"/>
              </p:ext>
            </p:extLst>
          </p:nvPr>
        </p:nvGraphicFramePr>
        <p:xfrm>
          <a:off x="323528" y="1625345"/>
          <a:ext cx="8616849" cy="4641362"/>
        </p:xfrm>
        <a:graphic>
          <a:graphicData uri="http://schemas.openxmlformats.org/presentationml/2006/ole">
            <mc:AlternateContent xmlns:mc="http://schemas.openxmlformats.org/markup-compatibility/2006">
              <mc:Choice xmlns:v="urn:schemas-microsoft-com:vml" Requires="v">
                <p:oleObj spid="_x0000_s36871" name="Wykres" r:id="rId4" imgW="4373776" imgH="4130136" progId="MSGraph.Chart.8">
                  <p:embed followColorScheme="full"/>
                </p:oleObj>
              </mc:Choice>
              <mc:Fallback>
                <p:oleObj name="Wykres" r:id="rId4" imgW="4373776" imgH="4130136" progId="MSGraph.Chart.8">
                  <p:embed followColorScheme="full"/>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25345"/>
                        <a:ext cx="8616849" cy="46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ymbol zastępczy stopki 4"/>
          <p:cNvSpPr>
            <a:spLocks noGrp="1"/>
          </p:cNvSpPr>
          <p:nvPr>
            <p:ph type="ftr" sz="quarter" idx="11"/>
          </p:nvPr>
        </p:nvSpPr>
        <p:spPr/>
        <p:txBody>
          <a:bodyPr/>
          <a:lstStyle/>
          <a:p>
            <a:r>
              <a:rPr lang="pl-PL">
                <a:solidFill>
                  <a:prstClr val="black">
                    <a:tint val="75000"/>
                  </a:prstClr>
                </a:solidFill>
              </a:rPr>
              <a:t>Manning i in. 1997</a:t>
            </a:r>
          </a:p>
        </p:txBody>
      </p:sp>
      <p:sp>
        <p:nvSpPr>
          <p:cNvPr id="3076" name="Rectangle 4"/>
          <p:cNvSpPr>
            <a:spLocks noChangeArrowheads="1"/>
          </p:cNvSpPr>
          <p:nvPr/>
        </p:nvSpPr>
        <p:spPr bwMode="auto">
          <a:xfrm>
            <a:off x="2428875" y="1819275"/>
            <a:ext cx="9144000" cy="0"/>
          </a:xfrm>
          <a:prstGeom prst="rect">
            <a:avLst/>
          </a:prstGeom>
          <a:noFill/>
          <a:ln w="9525">
            <a:noFill/>
            <a:miter lim="800000"/>
            <a:headEnd/>
            <a:tailEnd/>
          </a:ln>
          <a:effectLst/>
        </p:spPr>
        <p:txBody>
          <a:bodyPr>
            <a:spAutoFit/>
          </a:bodyPr>
          <a:lstStyle/>
          <a:p>
            <a:endParaRPr lang="pl-PL">
              <a:solidFill>
                <a:prstClr val="black"/>
              </a:solidFill>
            </a:endParaRPr>
          </a:p>
        </p:txBody>
      </p:sp>
    </p:spTree>
    <p:extLst>
      <p:ext uri="{BB962C8B-B14F-4D97-AF65-F5344CB8AC3E}">
        <p14:creationId xmlns:p14="http://schemas.microsoft.com/office/powerpoint/2010/main" val="19677772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0-#ppt_w/2"/>
                                          </p:val>
                                        </p:tav>
                                        <p:tav tm="100000">
                                          <p:val>
                                            <p:strVal val="#ppt_x"/>
                                          </p:val>
                                        </p:tav>
                                      </p:tavLst>
                                    </p:anim>
                                    <p:anim calcmode="lin" valueType="num">
                                      <p:cBhvr additive="base">
                                        <p:cTn id="20" dur="500" fill="hold"/>
                                        <p:tgtEl>
                                          <p:spTgt spid="30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OleChart spid="3077" grpId="0"/>
      <p:bldP spid="307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Strzecha">
  <a:themeElements>
    <a:clrScheme name="Strzech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Średni">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rzech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4.xml><?xml version="1.0" encoding="utf-8"?>
<a:theme xmlns:a="http://schemas.openxmlformats.org/drawingml/2006/main" name="Tailored">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Tailored">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Console"/>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40000"/>
                <a:satMod val="350000"/>
              </a:schemeClr>
            </a:gs>
            <a:gs pos="40000">
              <a:schemeClr val="phClr">
                <a:tint val="80000"/>
                <a:shade val="99000"/>
                <a:satMod val="150000"/>
              </a:schemeClr>
            </a:gs>
            <a:gs pos="100000">
              <a:schemeClr val="phClr">
                <a:shade val="20000"/>
                <a:satMod val="255000"/>
              </a:schemeClr>
            </a:gs>
          </a:gsLst>
          <a:lin ang="5400000" scaled="0"/>
        </a:gradFill>
        <a:blipFill rotWithShape="1">
          <a:blip xmlns:r="http://schemas.openxmlformats.org/officeDocument/2006/relationships" r:embed="rId2">
            <a:duotone>
              <a:schemeClr val="phClr">
                <a:shade val="82000"/>
                <a:satMod val="115000"/>
              </a:schemeClr>
              <a:schemeClr val="phClr">
                <a:tint val="90000"/>
                <a:satMod val="135000"/>
              </a:schemeClr>
            </a:duotone>
          </a:blip>
          <a:stretch/>
        </a:blipFill>
      </a:bgFillStyleLst>
    </a:fmtScheme>
  </a:themeElements>
  <a:objectDefaults/>
  <a:extraClrSchemeLst/>
</a:theme>
</file>

<file path=ppt/theme/theme5.xml><?xml version="1.0" encoding="utf-8"?>
<a:theme xmlns:a="http://schemas.openxmlformats.org/drawingml/2006/main" name="1_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6.xml><?xml version="1.0" encoding="utf-8"?>
<a:theme xmlns:a="http://schemas.openxmlformats.org/drawingml/2006/main" name="1_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7.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1937</TotalTime>
  <Words>3347</Words>
  <Application>Microsoft Office PowerPoint</Application>
  <PresentationFormat>Pokaz na ekranie (4:3)</PresentationFormat>
  <Paragraphs>714</Paragraphs>
  <Slides>63</Slides>
  <Notes>21</Notes>
  <HiddenSlides>0</HiddenSlides>
  <MMClips>0</MMClips>
  <ScaleCrop>false</ScaleCrop>
  <HeadingPairs>
    <vt:vector size="8" baseType="variant">
      <vt:variant>
        <vt:lpstr>Używane czcionki</vt:lpstr>
      </vt:variant>
      <vt:variant>
        <vt:i4>17</vt:i4>
      </vt:variant>
      <vt:variant>
        <vt:lpstr>Motyw</vt:lpstr>
      </vt:variant>
      <vt:variant>
        <vt:i4>6</vt:i4>
      </vt:variant>
      <vt:variant>
        <vt:lpstr>Osadzone serwery OLE</vt:lpstr>
      </vt:variant>
      <vt:variant>
        <vt:i4>2</vt:i4>
      </vt:variant>
      <vt:variant>
        <vt:lpstr>Tytuły slajdów</vt:lpstr>
      </vt:variant>
      <vt:variant>
        <vt:i4>63</vt:i4>
      </vt:variant>
    </vt:vector>
  </HeadingPairs>
  <TitlesOfParts>
    <vt:vector size="88" baseType="lpstr">
      <vt:lpstr>ＭＳ Ｐゴシック</vt:lpstr>
      <vt:lpstr>Arial</vt:lpstr>
      <vt:lpstr>Arial Narrow</vt:lpstr>
      <vt:lpstr>AvantGarde Bk BT</vt:lpstr>
      <vt:lpstr>Calibri</vt:lpstr>
      <vt:lpstr>Cambria</vt:lpstr>
      <vt:lpstr>Corbel</vt:lpstr>
      <vt:lpstr>方正舒体</vt:lpstr>
      <vt:lpstr>Impact</vt:lpstr>
      <vt:lpstr>Lucida Console</vt:lpstr>
      <vt:lpstr>Lucida Sans Unicode</vt:lpstr>
      <vt:lpstr>Tahoma</vt:lpstr>
      <vt:lpstr>Times New Roman</vt:lpstr>
      <vt:lpstr>Tw Cen MT</vt:lpstr>
      <vt:lpstr>Wingdings</vt:lpstr>
      <vt:lpstr>Wingdings 2</vt:lpstr>
      <vt:lpstr>Wingdings 3</vt:lpstr>
      <vt:lpstr>NewsPrint</vt:lpstr>
      <vt:lpstr>Strzecha</vt:lpstr>
      <vt:lpstr>Deluxe</vt:lpstr>
      <vt:lpstr>Tailored</vt:lpstr>
      <vt:lpstr>1_Book</vt:lpstr>
      <vt:lpstr>1_Deluxe</vt:lpstr>
      <vt:lpstr>Arkusz</vt:lpstr>
      <vt:lpstr>Wykres</vt:lpstr>
      <vt:lpstr>Wyzwania diagnozy i terapii chad</vt:lpstr>
      <vt:lpstr>Prezentacja programu PowerPoint</vt:lpstr>
      <vt:lpstr>Prezentacja programu PowerPoint</vt:lpstr>
      <vt:lpstr>Prezentacja programu PowerPoint</vt:lpstr>
      <vt:lpstr>Prezentacja programu PowerPoint</vt:lpstr>
      <vt:lpstr>MANIA – częstość objawów</vt:lpstr>
      <vt:lpstr>Częstość ChAD u pacjentów z epizodem depresji</vt:lpstr>
      <vt:lpstr>ChAD jako problem diagnostyczny</vt:lpstr>
      <vt:lpstr>Częstość zaburzeń dwubiegunowych u pacjentów depresyjnych/lękowych u lekarzy rodzinnych</vt:lpstr>
      <vt:lpstr>Prezentacja programu PowerPoint</vt:lpstr>
      <vt:lpstr>CHAD— 3.4% populacji USA ma pozytywny wynik MDQ</vt:lpstr>
      <vt:lpstr>Co wskazuje na manię i co z tego wynika?</vt:lpstr>
      <vt:lpstr>Depresja :  CHAD vs. F.33 </vt:lpstr>
      <vt:lpstr>Prezentacja programu PowerPoint</vt:lpstr>
      <vt:lpstr>Depresja w ChAD jest cięższa niż w zaburzeniu depresyjnym nawracającym</vt:lpstr>
      <vt:lpstr>Wpływ dwubiegunowości na funkcjonowanie psychosocjalne </vt:lpstr>
      <vt:lpstr>Wpływ faz na GAF </vt:lpstr>
      <vt:lpstr>Współchorobowość depresji w przebiegu ChAD i F.33</vt:lpstr>
      <vt:lpstr>Ryzyko wystąpienia zespołu metabolicznego (metS) u chorych leczonych z powodu: CHAD, schizofrenii i zaburzenia schizoafektywnego (n=707) </vt:lpstr>
      <vt:lpstr>Modyfikowalne czynniki ryzyka CHNS w grupach ze schizofrenią i CHAD</vt:lpstr>
      <vt:lpstr>Lata 90’te</vt:lpstr>
      <vt:lpstr>Prezentacja programu PowerPoint</vt:lpstr>
      <vt:lpstr>Prezentacja programu PowerPoint</vt:lpstr>
      <vt:lpstr>Neuroleptyki – rejestracje FDA poza schizofrenią</vt:lpstr>
      <vt:lpstr>Prezentacja programu PowerPoint</vt:lpstr>
      <vt:lpstr>Prezentacja programu PowerPoint</vt:lpstr>
      <vt:lpstr>CHAD : wpływ terapii na śmiertelność p&lt;.001</vt:lpstr>
      <vt:lpstr>Problemy dotyczące farmakoterapii depresji dwubiegunowej </vt:lpstr>
      <vt:lpstr>Wpływ LPD na przebieg CHAD </vt:lpstr>
      <vt:lpstr>Prezentacja programu PowerPoint</vt:lpstr>
      <vt:lpstr>„LPD” w terapii depresji w ChAD</vt:lpstr>
      <vt:lpstr>Nie należy stawiać rozpoznania lekoopornej depresji w przebiegu CHAD bez prób z:</vt:lpstr>
      <vt:lpstr>Prezentacja programu PowerPoint</vt:lpstr>
      <vt:lpstr>APA Guidelines for Bipolar Disorder</vt:lpstr>
      <vt:lpstr>Terapia manii </vt:lpstr>
      <vt:lpstr>POSTĘPOWANIE PIERWSZEGO RZUTU W MANII</vt:lpstr>
      <vt:lpstr>Leki pierwszego rzutu w terapii manii </vt:lpstr>
      <vt:lpstr>Prezentacja programu PowerPoint</vt:lpstr>
      <vt:lpstr>Dwie klasy normotymików – klasa A i B</vt:lpstr>
      <vt:lpstr>Arypiprazol w CHAD – badanie 100 tyg</vt:lpstr>
      <vt:lpstr>Efekty profilaktyki nawrotu ChAD –  kwetiapina + lit/walproinian   vs   monoterapia litem walproinianem (okres eutymii – tygodnie)</vt:lpstr>
      <vt:lpstr>OLANZAPINA W LECZENIU PODTRZYMUJĄCYM CHAD I W OKRESIE REMISJI </vt:lpstr>
      <vt:lpstr>Jeśli dotychczasowe leczenie depresji w ChAD nie jest skuteczne</vt:lpstr>
      <vt:lpstr>Leki pierwszego rzutu w terapii podtrzymującej  w  CHAD  </vt:lpstr>
      <vt:lpstr>Prezentacja programu PowerPoint</vt:lpstr>
      <vt:lpstr>Monoterapia czy politerapia? </vt:lpstr>
      <vt:lpstr>Schemat wyboru terapii CHAD </vt:lpstr>
      <vt:lpstr>TIMA algorytm terapii epizodu manii w przebiegu ChAD(etapy 3–4)</vt:lpstr>
      <vt:lpstr>TIMA algorytm terapii depresji w przebiegu ChAD(etapy 4–5)</vt:lpstr>
      <vt:lpstr>Efekty augmentacji LPD w lekoopornej depresji w przebiegu CHAD</vt:lpstr>
      <vt:lpstr>Współpraca pacjentów eutymicznych</vt:lpstr>
      <vt:lpstr>Przyjmowanie litu jako funkcja czasu</vt:lpstr>
      <vt:lpstr>Współpraca pacjentów z CHAD w ciągu roku</vt:lpstr>
      <vt:lpstr>Dane o  współpracy u chorych z ChAD stosujących LAP</vt:lpstr>
      <vt:lpstr>Prezentacja programu PowerPoint</vt:lpstr>
      <vt:lpstr>Prezentacja programu PowerPoint</vt:lpstr>
      <vt:lpstr>PODSUMOWANIE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Zaburzenia dwubiegunowe</dc:title>
  <dc:creator>1</dc:creator>
  <cp:lastModifiedBy>czern</cp:lastModifiedBy>
  <cp:revision>42</cp:revision>
  <dcterms:created xsi:type="dcterms:W3CDTF">2011-02-06T12:43:00Z</dcterms:created>
  <dcterms:modified xsi:type="dcterms:W3CDTF">2018-04-05T14:37:33Z</dcterms:modified>
</cp:coreProperties>
</file>