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notesMasterIdLst>
    <p:notesMasterId r:id="rId54"/>
  </p:notesMasterIdLst>
  <p:sldIdLst>
    <p:sldId id="256" r:id="rId2"/>
    <p:sldId id="257" r:id="rId3"/>
    <p:sldId id="258" r:id="rId4"/>
    <p:sldId id="338" r:id="rId5"/>
    <p:sldId id="339" r:id="rId6"/>
    <p:sldId id="340" r:id="rId7"/>
    <p:sldId id="341" r:id="rId8"/>
    <p:sldId id="259" r:id="rId9"/>
    <p:sldId id="261" r:id="rId10"/>
    <p:sldId id="262" r:id="rId11"/>
    <p:sldId id="263" r:id="rId12"/>
    <p:sldId id="264" r:id="rId13"/>
    <p:sldId id="265" r:id="rId14"/>
    <p:sldId id="307" r:id="rId15"/>
    <p:sldId id="308" r:id="rId16"/>
    <p:sldId id="309" r:id="rId17"/>
    <p:sldId id="311" r:id="rId18"/>
    <p:sldId id="312" r:id="rId19"/>
    <p:sldId id="266" r:id="rId20"/>
    <p:sldId id="267" r:id="rId21"/>
    <p:sldId id="268" r:id="rId22"/>
    <p:sldId id="428" r:id="rId23"/>
    <p:sldId id="326" r:id="rId24"/>
    <p:sldId id="327" r:id="rId25"/>
    <p:sldId id="314" r:id="rId26"/>
    <p:sldId id="315" r:id="rId27"/>
    <p:sldId id="316" r:id="rId28"/>
    <p:sldId id="317" r:id="rId29"/>
    <p:sldId id="318" r:id="rId30"/>
    <p:sldId id="277" r:id="rId31"/>
    <p:sldId id="278" r:id="rId32"/>
    <p:sldId id="270" r:id="rId33"/>
    <p:sldId id="271" r:id="rId34"/>
    <p:sldId id="272" r:id="rId35"/>
    <p:sldId id="319" r:id="rId36"/>
    <p:sldId id="320" r:id="rId37"/>
    <p:sldId id="322" r:id="rId38"/>
    <p:sldId id="323" r:id="rId39"/>
    <p:sldId id="273" r:id="rId40"/>
    <p:sldId id="274" r:id="rId41"/>
    <p:sldId id="275" r:id="rId42"/>
    <p:sldId id="337" r:id="rId43"/>
    <p:sldId id="429" r:id="rId44"/>
    <p:sldId id="430" r:id="rId45"/>
    <p:sldId id="431" r:id="rId46"/>
    <p:sldId id="432" r:id="rId47"/>
    <p:sldId id="433" r:id="rId48"/>
    <p:sldId id="434" r:id="rId49"/>
    <p:sldId id="435" r:id="rId50"/>
    <p:sldId id="436" r:id="rId51"/>
    <p:sldId id="437" r:id="rId52"/>
    <p:sldId id="438" r:id="rId53"/>
  </p:sldIdLst>
  <p:sldSz cx="9144000" cy="6858000" type="screen4x3"/>
  <p:notesSz cx="6858000" cy="9144000"/>
  <p:defaultTextStyle>
    <a:defPPr>
      <a:defRPr lang="pl-PL"/>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varScale="1">
        <p:scale>
          <a:sx n="79" d="100"/>
          <a:sy n="79" d="100"/>
        </p:scale>
        <p:origin x="965" y="43"/>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432"/>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070C889-C2BF-42AE-B39D-AEFA8C954659}" type="datetimeFigureOut">
              <a:rPr lang="pl-PL" smtClean="0"/>
              <a:pPr/>
              <a:t>28.02.2017</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73B0FAC-A5EF-4A0E-8185-12EA10C80D5F}" type="slidenum">
              <a:rPr lang="pl-PL" smtClean="0"/>
              <a:pPr/>
              <a:t>‹#›</a:t>
            </a:fld>
            <a:endParaRPr lang="pl-PL"/>
          </a:p>
        </p:txBody>
      </p:sp>
    </p:spTree>
    <p:extLst>
      <p:ext uri="{BB962C8B-B14F-4D97-AF65-F5344CB8AC3E}">
        <p14:creationId xmlns:p14="http://schemas.microsoft.com/office/powerpoint/2010/main" val="11571409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973B0FAC-A5EF-4A0E-8185-12EA10C80D5F}" type="slidenum">
              <a:rPr lang="pl-PL" smtClean="0"/>
              <a:pPr/>
              <a:t>1</a:t>
            </a:fld>
            <a:endParaRPr lang="pl-PL"/>
          </a:p>
        </p:txBody>
      </p:sp>
    </p:spTree>
    <p:extLst>
      <p:ext uri="{BB962C8B-B14F-4D97-AF65-F5344CB8AC3E}">
        <p14:creationId xmlns:p14="http://schemas.microsoft.com/office/powerpoint/2010/main" val="29038640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973B0FAC-A5EF-4A0E-8185-12EA10C80D5F}" type="slidenum">
              <a:rPr lang="pl-PL" smtClean="0"/>
              <a:pPr/>
              <a:t>10</a:t>
            </a:fld>
            <a:endParaRPr lang="pl-PL"/>
          </a:p>
        </p:txBody>
      </p:sp>
    </p:spTree>
    <p:extLst>
      <p:ext uri="{BB962C8B-B14F-4D97-AF65-F5344CB8AC3E}">
        <p14:creationId xmlns:p14="http://schemas.microsoft.com/office/powerpoint/2010/main" val="31677289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973B0FAC-A5EF-4A0E-8185-12EA10C80D5F}" type="slidenum">
              <a:rPr lang="pl-PL" smtClean="0"/>
              <a:pPr/>
              <a:t>11</a:t>
            </a:fld>
            <a:endParaRPr lang="pl-PL"/>
          </a:p>
        </p:txBody>
      </p:sp>
    </p:spTree>
    <p:extLst>
      <p:ext uri="{BB962C8B-B14F-4D97-AF65-F5344CB8AC3E}">
        <p14:creationId xmlns:p14="http://schemas.microsoft.com/office/powerpoint/2010/main" val="12002801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973B0FAC-A5EF-4A0E-8185-12EA10C80D5F}" type="slidenum">
              <a:rPr lang="pl-PL" smtClean="0"/>
              <a:pPr/>
              <a:t>12</a:t>
            </a:fld>
            <a:endParaRPr lang="pl-PL"/>
          </a:p>
        </p:txBody>
      </p:sp>
    </p:spTree>
    <p:extLst>
      <p:ext uri="{BB962C8B-B14F-4D97-AF65-F5344CB8AC3E}">
        <p14:creationId xmlns:p14="http://schemas.microsoft.com/office/powerpoint/2010/main" val="28717975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973B0FAC-A5EF-4A0E-8185-12EA10C80D5F}" type="slidenum">
              <a:rPr lang="pl-PL" smtClean="0"/>
              <a:pPr/>
              <a:t>13</a:t>
            </a:fld>
            <a:endParaRPr lang="pl-PL"/>
          </a:p>
        </p:txBody>
      </p:sp>
    </p:spTree>
    <p:extLst>
      <p:ext uri="{BB962C8B-B14F-4D97-AF65-F5344CB8AC3E}">
        <p14:creationId xmlns:p14="http://schemas.microsoft.com/office/powerpoint/2010/main" val="10958613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5CE80F59-D6EF-4725-9E5F-5F2B7780F8D4}" type="slidenum">
              <a:rPr lang="pl-PL" smtClean="0"/>
              <a:pPr/>
              <a:t>14</a:t>
            </a:fld>
            <a:endParaRPr lang="pl-PL"/>
          </a:p>
        </p:txBody>
      </p:sp>
    </p:spTree>
    <p:extLst>
      <p:ext uri="{BB962C8B-B14F-4D97-AF65-F5344CB8AC3E}">
        <p14:creationId xmlns:p14="http://schemas.microsoft.com/office/powerpoint/2010/main" val="10767171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5CE80F59-D6EF-4725-9E5F-5F2B7780F8D4}" type="slidenum">
              <a:rPr lang="pl-PL" smtClean="0"/>
              <a:pPr/>
              <a:t>15</a:t>
            </a:fld>
            <a:endParaRPr lang="pl-PL"/>
          </a:p>
        </p:txBody>
      </p:sp>
    </p:spTree>
    <p:extLst>
      <p:ext uri="{BB962C8B-B14F-4D97-AF65-F5344CB8AC3E}">
        <p14:creationId xmlns:p14="http://schemas.microsoft.com/office/powerpoint/2010/main" val="28299350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5CE80F59-D6EF-4725-9E5F-5F2B7780F8D4}" type="slidenum">
              <a:rPr lang="pl-PL" smtClean="0"/>
              <a:pPr/>
              <a:t>16</a:t>
            </a:fld>
            <a:endParaRPr lang="pl-PL"/>
          </a:p>
        </p:txBody>
      </p:sp>
    </p:spTree>
    <p:extLst>
      <p:ext uri="{BB962C8B-B14F-4D97-AF65-F5344CB8AC3E}">
        <p14:creationId xmlns:p14="http://schemas.microsoft.com/office/powerpoint/2010/main" val="168992674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5CE80F59-D6EF-4725-9E5F-5F2B7780F8D4}" type="slidenum">
              <a:rPr lang="pl-PL" smtClean="0"/>
              <a:pPr/>
              <a:t>17</a:t>
            </a:fld>
            <a:endParaRPr lang="pl-PL"/>
          </a:p>
        </p:txBody>
      </p:sp>
    </p:spTree>
    <p:extLst>
      <p:ext uri="{BB962C8B-B14F-4D97-AF65-F5344CB8AC3E}">
        <p14:creationId xmlns:p14="http://schemas.microsoft.com/office/powerpoint/2010/main" val="41603106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5CE80F59-D6EF-4725-9E5F-5F2B7780F8D4}" type="slidenum">
              <a:rPr lang="pl-PL" smtClean="0"/>
              <a:pPr/>
              <a:t>18</a:t>
            </a:fld>
            <a:endParaRPr lang="pl-PL"/>
          </a:p>
        </p:txBody>
      </p:sp>
    </p:spTree>
    <p:extLst>
      <p:ext uri="{BB962C8B-B14F-4D97-AF65-F5344CB8AC3E}">
        <p14:creationId xmlns:p14="http://schemas.microsoft.com/office/powerpoint/2010/main" val="61807423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973B0FAC-A5EF-4A0E-8185-12EA10C80D5F}" type="slidenum">
              <a:rPr lang="pl-PL" smtClean="0"/>
              <a:pPr/>
              <a:t>19</a:t>
            </a:fld>
            <a:endParaRPr lang="pl-PL"/>
          </a:p>
        </p:txBody>
      </p:sp>
    </p:spTree>
    <p:extLst>
      <p:ext uri="{BB962C8B-B14F-4D97-AF65-F5344CB8AC3E}">
        <p14:creationId xmlns:p14="http://schemas.microsoft.com/office/powerpoint/2010/main" val="16130714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973B0FAC-A5EF-4A0E-8185-12EA10C80D5F}" type="slidenum">
              <a:rPr lang="pl-PL" smtClean="0"/>
              <a:pPr/>
              <a:t>2</a:t>
            </a:fld>
            <a:endParaRPr lang="pl-PL"/>
          </a:p>
        </p:txBody>
      </p:sp>
    </p:spTree>
    <p:extLst>
      <p:ext uri="{BB962C8B-B14F-4D97-AF65-F5344CB8AC3E}">
        <p14:creationId xmlns:p14="http://schemas.microsoft.com/office/powerpoint/2010/main" val="344483760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973B0FAC-A5EF-4A0E-8185-12EA10C80D5F}" type="slidenum">
              <a:rPr lang="pl-PL" smtClean="0"/>
              <a:pPr/>
              <a:t>20</a:t>
            </a:fld>
            <a:endParaRPr lang="pl-PL"/>
          </a:p>
        </p:txBody>
      </p:sp>
    </p:spTree>
    <p:extLst>
      <p:ext uri="{BB962C8B-B14F-4D97-AF65-F5344CB8AC3E}">
        <p14:creationId xmlns:p14="http://schemas.microsoft.com/office/powerpoint/2010/main" val="345377441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973B0FAC-A5EF-4A0E-8185-12EA10C80D5F}" type="slidenum">
              <a:rPr lang="pl-PL" smtClean="0"/>
              <a:pPr/>
              <a:t>21</a:t>
            </a:fld>
            <a:endParaRPr lang="pl-PL"/>
          </a:p>
        </p:txBody>
      </p:sp>
    </p:spTree>
    <p:extLst>
      <p:ext uri="{BB962C8B-B14F-4D97-AF65-F5344CB8AC3E}">
        <p14:creationId xmlns:p14="http://schemas.microsoft.com/office/powerpoint/2010/main" val="286696500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1B721B08-6E8A-4874-8A09-C96358424426}" type="slidenum">
              <a:rPr lang="pl-PL" smtClean="0"/>
              <a:pPr/>
              <a:t>22</a:t>
            </a:fld>
            <a:endParaRPr lang="pl-PL"/>
          </a:p>
        </p:txBody>
      </p:sp>
    </p:spTree>
    <p:extLst>
      <p:ext uri="{BB962C8B-B14F-4D97-AF65-F5344CB8AC3E}">
        <p14:creationId xmlns:p14="http://schemas.microsoft.com/office/powerpoint/2010/main" val="307301675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Tree>
    <p:extLst>
      <p:ext uri="{BB962C8B-B14F-4D97-AF65-F5344CB8AC3E}">
        <p14:creationId xmlns:p14="http://schemas.microsoft.com/office/powerpoint/2010/main" val="179168551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Tree>
    <p:extLst>
      <p:ext uri="{BB962C8B-B14F-4D97-AF65-F5344CB8AC3E}">
        <p14:creationId xmlns:p14="http://schemas.microsoft.com/office/powerpoint/2010/main" val="138966876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19CAFCCB-2136-4BC6-AC3C-43BBE45098A6}" type="slidenum">
              <a:rPr lang="pl-PL" smtClean="0"/>
              <a:pPr/>
              <a:t>25</a:t>
            </a:fld>
            <a:endParaRPr lang="pl-PL"/>
          </a:p>
        </p:txBody>
      </p:sp>
    </p:spTree>
    <p:extLst>
      <p:ext uri="{BB962C8B-B14F-4D97-AF65-F5344CB8AC3E}">
        <p14:creationId xmlns:p14="http://schemas.microsoft.com/office/powerpoint/2010/main" val="323430475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19CAFCCB-2136-4BC6-AC3C-43BBE45098A6}" type="slidenum">
              <a:rPr lang="pl-PL" smtClean="0"/>
              <a:pPr/>
              <a:t>26</a:t>
            </a:fld>
            <a:endParaRPr lang="pl-PL"/>
          </a:p>
        </p:txBody>
      </p:sp>
    </p:spTree>
    <p:extLst>
      <p:ext uri="{BB962C8B-B14F-4D97-AF65-F5344CB8AC3E}">
        <p14:creationId xmlns:p14="http://schemas.microsoft.com/office/powerpoint/2010/main" val="103782990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19CAFCCB-2136-4BC6-AC3C-43BBE45098A6}" type="slidenum">
              <a:rPr lang="pl-PL" smtClean="0"/>
              <a:pPr/>
              <a:t>27</a:t>
            </a:fld>
            <a:endParaRPr lang="pl-PL"/>
          </a:p>
        </p:txBody>
      </p:sp>
    </p:spTree>
    <p:extLst>
      <p:ext uri="{BB962C8B-B14F-4D97-AF65-F5344CB8AC3E}">
        <p14:creationId xmlns:p14="http://schemas.microsoft.com/office/powerpoint/2010/main" val="104759609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19CAFCCB-2136-4BC6-AC3C-43BBE45098A6}" type="slidenum">
              <a:rPr lang="pl-PL" smtClean="0"/>
              <a:pPr/>
              <a:t>28</a:t>
            </a:fld>
            <a:endParaRPr lang="pl-PL"/>
          </a:p>
        </p:txBody>
      </p:sp>
    </p:spTree>
    <p:extLst>
      <p:ext uri="{BB962C8B-B14F-4D97-AF65-F5344CB8AC3E}">
        <p14:creationId xmlns:p14="http://schemas.microsoft.com/office/powerpoint/2010/main" val="254566270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19CAFCCB-2136-4BC6-AC3C-43BBE45098A6}" type="slidenum">
              <a:rPr lang="pl-PL" smtClean="0"/>
              <a:pPr/>
              <a:t>29</a:t>
            </a:fld>
            <a:endParaRPr lang="pl-PL"/>
          </a:p>
        </p:txBody>
      </p:sp>
    </p:spTree>
    <p:extLst>
      <p:ext uri="{BB962C8B-B14F-4D97-AF65-F5344CB8AC3E}">
        <p14:creationId xmlns:p14="http://schemas.microsoft.com/office/powerpoint/2010/main" val="41106787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973B0FAC-A5EF-4A0E-8185-12EA10C80D5F}" type="slidenum">
              <a:rPr lang="pl-PL" smtClean="0"/>
              <a:pPr/>
              <a:t>3</a:t>
            </a:fld>
            <a:endParaRPr lang="pl-PL"/>
          </a:p>
        </p:txBody>
      </p:sp>
    </p:spTree>
    <p:extLst>
      <p:ext uri="{BB962C8B-B14F-4D97-AF65-F5344CB8AC3E}">
        <p14:creationId xmlns:p14="http://schemas.microsoft.com/office/powerpoint/2010/main" val="13088374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973B0FAC-A5EF-4A0E-8185-12EA10C80D5F}" type="slidenum">
              <a:rPr lang="pl-PL" smtClean="0"/>
              <a:pPr/>
              <a:t>30</a:t>
            </a:fld>
            <a:endParaRPr lang="pl-PL"/>
          </a:p>
        </p:txBody>
      </p:sp>
    </p:spTree>
    <p:extLst>
      <p:ext uri="{BB962C8B-B14F-4D97-AF65-F5344CB8AC3E}">
        <p14:creationId xmlns:p14="http://schemas.microsoft.com/office/powerpoint/2010/main" val="133084265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973B0FAC-A5EF-4A0E-8185-12EA10C80D5F}" type="slidenum">
              <a:rPr lang="pl-PL" smtClean="0"/>
              <a:pPr/>
              <a:t>31</a:t>
            </a:fld>
            <a:endParaRPr lang="pl-PL"/>
          </a:p>
        </p:txBody>
      </p:sp>
    </p:spTree>
    <p:extLst>
      <p:ext uri="{BB962C8B-B14F-4D97-AF65-F5344CB8AC3E}">
        <p14:creationId xmlns:p14="http://schemas.microsoft.com/office/powerpoint/2010/main" val="331536012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973B0FAC-A5EF-4A0E-8185-12EA10C80D5F}" type="slidenum">
              <a:rPr lang="pl-PL" smtClean="0"/>
              <a:pPr/>
              <a:t>32</a:t>
            </a:fld>
            <a:endParaRPr lang="pl-PL"/>
          </a:p>
        </p:txBody>
      </p:sp>
    </p:spTree>
    <p:extLst>
      <p:ext uri="{BB962C8B-B14F-4D97-AF65-F5344CB8AC3E}">
        <p14:creationId xmlns:p14="http://schemas.microsoft.com/office/powerpoint/2010/main" val="329126739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973B0FAC-A5EF-4A0E-8185-12EA10C80D5F}" type="slidenum">
              <a:rPr lang="pl-PL" smtClean="0"/>
              <a:pPr/>
              <a:t>33</a:t>
            </a:fld>
            <a:endParaRPr lang="pl-PL"/>
          </a:p>
        </p:txBody>
      </p:sp>
    </p:spTree>
    <p:extLst>
      <p:ext uri="{BB962C8B-B14F-4D97-AF65-F5344CB8AC3E}">
        <p14:creationId xmlns:p14="http://schemas.microsoft.com/office/powerpoint/2010/main" val="100814897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973B0FAC-A5EF-4A0E-8185-12EA10C80D5F}" type="slidenum">
              <a:rPr lang="pl-PL" smtClean="0"/>
              <a:pPr/>
              <a:t>34</a:t>
            </a:fld>
            <a:endParaRPr lang="pl-PL"/>
          </a:p>
        </p:txBody>
      </p:sp>
    </p:spTree>
    <p:extLst>
      <p:ext uri="{BB962C8B-B14F-4D97-AF65-F5344CB8AC3E}">
        <p14:creationId xmlns:p14="http://schemas.microsoft.com/office/powerpoint/2010/main" val="284945399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19CAFCCB-2136-4BC6-AC3C-43BBE45098A6}" type="slidenum">
              <a:rPr lang="pl-PL" smtClean="0"/>
              <a:pPr/>
              <a:t>35</a:t>
            </a:fld>
            <a:endParaRPr lang="pl-PL"/>
          </a:p>
        </p:txBody>
      </p:sp>
    </p:spTree>
    <p:extLst>
      <p:ext uri="{BB962C8B-B14F-4D97-AF65-F5344CB8AC3E}">
        <p14:creationId xmlns:p14="http://schemas.microsoft.com/office/powerpoint/2010/main" val="272604246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19CAFCCB-2136-4BC6-AC3C-43BBE45098A6}" type="slidenum">
              <a:rPr lang="pl-PL" smtClean="0"/>
              <a:pPr/>
              <a:t>36</a:t>
            </a:fld>
            <a:endParaRPr lang="pl-PL"/>
          </a:p>
        </p:txBody>
      </p:sp>
    </p:spTree>
    <p:extLst>
      <p:ext uri="{BB962C8B-B14F-4D97-AF65-F5344CB8AC3E}">
        <p14:creationId xmlns:p14="http://schemas.microsoft.com/office/powerpoint/2010/main" val="145198962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19CAFCCB-2136-4BC6-AC3C-43BBE45098A6}" type="slidenum">
              <a:rPr lang="pl-PL" smtClean="0"/>
              <a:pPr/>
              <a:t>37</a:t>
            </a:fld>
            <a:endParaRPr lang="pl-PL"/>
          </a:p>
        </p:txBody>
      </p:sp>
    </p:spTree>
    <p:extLst>
      <p:ext uri="{BB962C8B-B14F-4D97-AF65-F5344CB8AC3E}">
        <p14:creationId xmlns:p14="http://schemas.microsoft.com/office/powerpoint/2010/main" val="337263207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19CAFCCB-2136-4BC6-AC3C-43BBE45098A6}" type="slidenum">
              <a:rPr lang="pl-PL" smtClean="0"/>
              <a:pPr/>
              <a:t>38</a:t>
            </a:fld>
            <a:endParaRPr lang="pl-PL"/>
          </a:p>
        </p:txBody>
      </p:sp>
    </p:spTree>
    <p:extLst>
      <p:ext uri="{BB962C8B-B14F-4D97-AF65-F5344CB8AC3E}">
        <p14:creationId xmlns:p14="http://schemas.microsoft.com/office/powerpoint/2010/main" val="421105991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973B0FAC-A5EF-4A0E-8185-12EA10C80D5F}" type="slidenum">
              <a:rPr lang="pl-PL" smtClean="0"/>
              <a:pPr/>
              <a:t>39</a:t>
            </a:fld>
            <a:endParaRPr lang="pl-PL"/>
          </a:p>
        </p:txBody>
      </p:sp>
    </p:spTree>
    <p:extLst>
      <p:ext uri="{BB962C8B-B14F-4D97-AF65-F5344CB8AC3E}">
        <p14:creationId xmlns:p14="http://schemas.microsoft.com/office/powerpoint/2010/main" val="9512727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973B0FAC-A5EF-4A0E-8185-12EA10C80D5F}" type="slidenum">
              <a:rPr lang="pl-PL" smtClean="0"/>
              <a:pPr/>
              <a:t>4</a:t>
            </a:fld>
            <a:endParaRPr lang="pl-PL"/>
          </a:p>
        </p:txBody>
      </p:sp>
    </p:spTree>
    <p:extLst>
      <p:ext uri="{BB962C8B-B14F-4D97-AF65-F5344CB8AC3E}">
        <p14:creationId xmlns:p14="http://schemas.microsoft.com/office/powerpoint/2010/main" val="357727947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973B0FAC-A5EF-4A0E-8185-12EA10C80D5F}" type="slidenum">
              <a:rPr lang="pl-PL" smtClean="0"/>
              <a:pPr/>
              <a:t>40</a:t>
            </a:fld>
            <a:endParaRPr lang="pl-PL"/>
          </a:p>
        </p:txBody>
      </p:sp>
    </p:spTree>
    <p:extLst>
      <p:ext uri="{BB962C8B-B14F-4D97-AF65-F5344CB8AC3E}">
        <p14:creationId xmlns:p14="http://schemas.microsoft.com/office/powerpoint/2010/main" val="169453977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973B0FAC-A5EF-4A0E-8185-12EA10C80D5F}" type="slidenum">
              <a:rPr lang="pl-PL" smtClean="0"/>
              <a:pPr/>
              <a:t>41</a:t>
            </a:fld>
            <a:endParaRPr lang="pl-PL"/>
          </a:p>
        </p:txBody>
      </p:sp>
    </p:spTree>
    <p:extLst>
      <p:ext uri="{BB962C8B-B14F-4D97-AF65-F5344CB8AC3E}">
        <p14:creationId xmlns:p14="http://schemas.microsoft.com/office/powerpoint/2010/main" val="340090279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973B0FAC-A5EF-4A0E-8185-12EA10C80D5F}" type="slidenum">
              <a:rPr lang="pl-PL" smtClean="0"/>
              <a:pPr/>
              <a:t>42</a:t>
            </a:fld>
            <a:endParaRPr lang="pl-PL"/>
          </a:p>
        </p:txBody>
      </p:sp>
    </p:spTree>
    <p:extLst>
      <p:ext uri="{BB962C8B-B14F-4D97-AF65-F5344CB8AC3E}">
        <p14:creationId xmlns:p14="http://schemas.microsoft.com/office/powerpoint/2010/main" val="187008200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pPr>
              <a:defRPr/>
            </a:pPr>
            <a:fld id="{85A76AA4-1E2F-4AD5-A3B7-7AB87BBD702A}" type="slidenum">
              <a:rPr lang="pl-PL" smtClean="0"/>
              <a:pPr>
                <a:defRPr/>
              </a:pPr>
              <a:t>43</a:t>
            </a:fld>
            <a:endParaRPr lang="pl-PL"/>
          </a:p>
        </p:txBody>
      </p:sp>
    </p:spTree>
    <p:extLst>
      <p:ext uri="{BB962C8B-B14F-4D97-AF65-F5344CB8AC3E}">
        <p14:creationId xmlns:p14="http://schemas.microsoft.com/office/powerpoint/2010/main" val="1516754362"/>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pPr>
              <a:defRPr/>
            </a:pPr>
            <a:fld id="{85A76AA4-1E2F-4AD5-A3B7-7AB87BBD702A}" type="slidenum">
              <a:rPr lang="pl-PL" smtClean="0"/>
              <a:pPr>
                <a:defRPr/>
              </a:pPr>
              <a:t>44</a:t>
            </a:fld>
            <a:endParaRPr lang="pl-PL"/>
          </a:p>
        </p:txBody>
      </p:sp>
    </p:spTree>
    <p:extLst>
      <p:ext uri="{BB962C8B-B14F-4D97-AF65-F5344CB8AC3E}">
        <p14:creationId xmlns:p14="http://schemas.microsoft.com/office/powerpoint/2010/main" val="2973927305"/>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pPr>
              <a:defRPr/>
            </a:pPr>
            <a:fld id="{85A76AA4-1E2F-4AD5-A3B7-7AB87BBD702A}" type="slidenum">
              <a:rPr lang="pl-PL" smtClean="0"/>
              <a:pPr>
                <a:defRPr/>
              </a:pPr>
              <a:t>45</a:t>
            </a:fld>
            <a:endParaRPr lang="pl-PL"/>
          </a:p>
        </p:txBody>
      </p:sp>
    </p:spTree>
    <p:extLst>
      <p:ext uri="{BB962C8B-B14F-4D97-AF65-F5344CB8AC3E}">
        <p14:creationId xmlns:p14="http://schemas.microsoft.com/office/powerpoint/2010/main" val="130335037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pPr>
              <a:defRPr/>
            </a:pPr>
            <a:fld id="{85A76AA4-1E2F-4AD5-A3B7-7AB87BBD702A}" type="slidenum">
              <a:rPr lang="pl-PL" smtClean="0"/>
              <a:pPr>
                <a:defRPr/>
              </a:pPr>
              <a:t>46</a:t>
            </a:fld>
            <a:endParaRPr lang="pl-PL"/>
          </a:p>
        </p:txBody>
      </p:sp>
    </p:spTree>
    <p:extLst>
      <p:ext uri="{BB962C8B-B14F-4D97-AF65-F5344CB8AC3E}">
        <p14:creationId xmlns:p14="http://schemas.microsoft.com/office/powerpoint/2010/main" val="55425539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pPr>
              <a:defRPr/>
            </a:pPr>
            <a:fld id="{85A76AA4-1E2F-4AD5-A3B7-7AB87BBD702A}" type="slidenum">
              <a:rPr lang="pl-PL" smtClean="0"/>
              <a:pPr>
                <a:defRPr/>
              </a:pPr>
              <a:t>47</a:t>
            </a:fld>
            <a:endParaRPr lang="pl-PL"/>
          </a:p>
        </p:txBody>
      </p:sp>
    </p:spTree>
    <p:extLst>
      <p:ext uri="{BB962C8B-B14F-4D97-AF65-F5344CB8AC3E}">
        <p14:creationId xmlns:p14="http://schemas.microsoft.com/office/powerpoint/2010/main" val="601661673"/>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pPr>
              <a:defRPr/>
            </a:pPr>
            <a:fld id="{85A76AA4-1E2F-4AD5-A3B7-7AB87BBD702A}" type="slidenum">
              <a:rPr lang="pl-PL" smtClean="0"/>
              <a:pPr>
                <a:defRPr/>
              </a:pPr>
              <a:t>48</a:t>
            </a:fld>
            <a:endParaRPr lang="pl-PL"/>
          </a:p>
        </p:txBody>
      </p:sp>
    </p:spTree>
    <p:extLst>
      <p:ext uri="{BB962C8B-B14F-4D97-AF65-F5344CB8AC3E}">
        <p14:creationId xmlns:p14="http://schemas.microsoft.com/office/powerpoint/2010/main" val="2151684816"/>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pPr>
              <a:defRPr/>
            </a:pPr>
            <a:fld id="{85A76AA4-1E2F-4AD5-A3B7-7AB87BBD702A}" type="slidenum">
              <a:rPr lang="pl-PL" smtClean="0"/>
              <a:pPr>
                <a:defRPr/>
              </a:pPr>
              <a:t>49</a:t>
            </a:fld>
            <a:endParaRPr lang="pl-PL"/>
          </a:p>
        </p:txBody>
      </p:sp>
    </p:spTree>
    <p:extLst>
      <p:ext uri="{BB962C8B-B14F-4D97-AF65-F5344CB8AC3E}">
        <p14:creationId xmlns:p14="http://schemas.microsoft.com/office/powerpoint/2010/main" val="3711638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973B0FAC-A5EF-4A0E-8185-12EA10C80D5F}" type="slidenum">
              <a:rPr lang="pl-PL" smtClean="0"/>
              <a:pPr/>
              <a:t>5</a:t>
            </a:fld>
            <a:endParaRPr lang="pl-PL"/>
          </a:p>
        </p:txBody>
      </p:sp>
    </p:spTree>
    <p:extLst>
      <p:ext uri="{BB962C8B-B14F-4D97-AF65-F5344CB8AC3E}">
        <p14:creationId xmlns:p14="http://schemas.microsoft.com/office/powerpoint/2010/main" val="300683357"/>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pPr>
              <a:defRPr/>
            </a:pPr>
            <a:fld id="{85A76AA4-1E2F-4AD5-A3B7-7AB87BBD702A}" type="slidenum">
              <a:rPr lang="pl-PL" smtClean="0"/>
              <a:pPr>
                <a:defRPr/>
              </a:pPr>
              <a:t>50</a:t>
            </a:fld>
            <a:endParaRPr lang="pl-PL"/>
          </a:p>
        </p:txBody>
      </p:sp>
    </p:spTree>
    <p:extLst>
      <p:ext uri="{BB962C8B-B14F-4D97-AF65-F5344CB8AC3E}">
        <p14:creationId xmlns:p14="http://schemas.microsoft.com/office/powerpoint/2010/main" val="1507328336"/>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pPr>
              <a:defRPr/>
            </a:pPr>
            <a:fld id="{85A76AA4-1E2F-4AD5-A3B7-7AB87BBD702A}" type="slidenum">
              <a:rPr lang="pl-PL" smtClean="0"/>
              <a:pPr>
                <a:defRPr/>
              </a:pPr>
              <a:t>51</a:t>
            </a:fld>
            <a:endParaRPr lang="pl-PL"/>
          </a:p>
        </p:txBody>
      </p:sp>
    </p:spTree>
    <p:extLst>
      <p:ext uri="{BB962C8B-B14F-4D97-AF65-F5344CB8AC3E}">
        <p14:creationId xmlns:p14="http://schemas.microsoft.com/office/powerpoint/2010/main" val="3192502816"/>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pPr>
              <a:defRPr/>
            </a:pPr>
            <a:fld id="{85A76AA4-1E2F-4AD5-A3B7-7AB87BBD702A}" type="slidenum">
              <a:rPr lang="pl-PL" smtClean="0"/>
              <a:pPr>
                <a:defRPr/>
              </a:pPr>
              <a:t>52</a:t>
            </a:fld>
            <a:endParaRPr lang="pl-PL"/>
          </a:p>
        </p:txBody>
      </p:sp>
    </p:spTree>
    <p:extLst>
      <p:ext uri="{BB962C8B-B14F-4D97-AF65-F5344CB8AC3E}">
        <p14:creationId xmlns:p14="http://schemas.microsoft.com/office/powerpoint/2010/main" val="3639155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973B0FAC-A5EF-4A0E-8185-12EA10C80D5F}" type="slidenum">
              <a:rPr lang="pl-PL" smtClean="0"/>
              <a:pPr/>
              <a:t>6</a:t>
            </a:fld>
            <a:endParaRPr lang="pl-PL"/>
          </a:p>
        </p:txBody>
      </p:sp>
    </p:spTree>
    <p:extLst>
      <p:ext uri="{BB962C8B-B14F-4D97-AF65-F5344CB8AC3E}">
        <p14:creationId xmlns:p14="http://schemas.microsoft.com/office/powerpoint/2010/main" val="41077980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973B0FAC-A5EF-4A0E-8185-12EA10C80D5F}" type="slidenum">
              <a:rPr lang="pl-PL" smtClean="0"/>
              <a:pPr/>
              <a:t>7</a:t>
            </a:fld>
            <a:endParaRPr lang="pl-PL"/>
          </a:p>
        </p:txBody>
      </p:sp>
    </p:spTree>
    <p:extLst>
      <p:ext uri="{BB962C8B-B14F-4D97-AF65-F5344CB8AC3E}">
        <p14:creationId xmlns:p14="http://schemas.microsoft.com/office/powerpoint/2010/main" val="34698187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973B0FAC-A5EF-4A0E-8185-12EA10C80D5F}" type="slidenum">
              <a:rPr lang="pl-PL" smtClean="0"/>
              <a:pPr/>
              <a:t>8</a:t>
            </a:fld>
            <a:endParaRPr lang="pl-PL"/>
          </a:p>
        </p:txBody>
      </p:sp>
    </p:spTree>
    <p:extLst>
      <p:ext uri="{BB962C8B-B14F-4D97-AF65-F5344CB8AC3E}">
        <p14:creationId xmlns:p14="http://schemas.microsoft.com/office/powerpoint/2010/main" val="6860069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973B0FAC-A5EF-4A0E-8185-12EA10C80D5F}" type="slidenum">
              <a:rPr lang="pl-PL" smtClean="0"/>
              <a:pPr/>
              <a:t>9</a:t>
            </a:fld>
            <a:endParaRPr lang="pl-PL"/>
          </a:p>
        </p:txBody>
      </p:sp>
    </p:spTree>
    <p:extLst>
      <p:ext uri="{BB962C8B-B14F-4D97-AF65-F5344CB8AC3E}">
        <p14:creationId xmlns:p14="http://schemas.microsoft.com/office/powerpoint/2010/main" val="367899467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pic>
        <p:nvPicPr>
          <p:cNvPr id="8" name="Picture 7" descr="Droplets-S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1313259" y="1300786"/>
            <a:ext cx="6517482" cy="2509213"/>
          </a:xfrm>
        </p:spPr>
        <p:txBody>
          <a:bodyPr anchor="b">
            <a:normAutofit/>
          </a:bodyPr>
          <a:lstStyle>
            <a:lvl1pPr algn="ctr">
              <a:defRPr sz="4800"/>
            </a:lvl1pPr>
          </a:lstStyle>
          <a:p>
            <a:r>
              <a:rPr lang="pl-PL" smtClean="0"/>
              <a:t>Kliknij, aby edytować styl</a:t>
            </a:r>
            <a:endParaRPr lang="en-US" dirty="0"/>
          </a:p>
        </p:txBody>
      </p:sp>
      <p:sp>
        <p:nvSpPr>
          <p:cNvPr id="3" name="Subtitle 2"/>
          <p:cNvSpPr>
            <a:spLocks noGrp="1"/>
          </p:cNvSpPr>
          <p:nvPr>
            <p:ph type="subTitle" idx="1"/>
          </p:nvPr>
        </p:nvSpPr>
        <p:spPr>
          <a:xfrm>
            <a:off x="1313259" y="3886201"/>
            <a:ext cx="6517482"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smtClean="0"/>
              <a:t>Kliknij, aby edytować styl wzorca podtytułu</a:t>
            </a:r>
            <a:endParaRPr lang="en-US" dirty="0"/>
          </a:p>
        </p:txBody>
      </p:sp>
      <p:sp>
        <p:nvSpPr>
          <p:cNvPr id="4" name="Date Placeholder 3"/>
          <p:cNvSpPr>
            <a:spLocks noGrp="1"/>
          </p:cNvSpPr>
          <p:nvPr>
            <p:ph type="dt" sz="half" idx="10"/>
          </p:nvPr>
        </p:nvSpPr>
        <p:spPr/>
        <p:txBody>
          <a:bodyPr/>
          <a:lstStyle/>
          <a:p>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C2279333-CB4D-4B9F-A6B6-7D2CCAAEC86D}" type="slidenum">
              <a:rPr lang="pl-PL" smtClean="0"/>
              <a:pPr/>
              <a:t>‹#›</a:t>
            </a:fld>
            <a:endParaRPr lang="pl-PL"/>
          </a:p>
        </p:txBody>
      </p:sp>
    </p:spTree>
    <p:extLst>
      <p:ext uri="{BB962C8B-B14F-4D97-AF65-F5344CB8AC3E}">
        <p14:creationId xmlns:p14="http://schemas.microsoft.com/office/powerpoint/2010/main" val="387707060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prestige"/>
      </p:transition>
    </mc:Choice>
    <mc:Fallback>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braz panoramiczny z podpisem">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46" y="4289374"/>
            <a:ext cx="7773324" cy="811610"/>
          </a:xfrm>
        </p:spPr>
        <p:txBody>
          <a:bodyPr anchor="b"/>
          <a:lstStyle>
            <a:lvl1pPr>
              <a:defRPr sz="3200"/>
            </a:lvl1pPr>
          </a:lstStyle>
          <a:p>
            <a:r>
              <a:rPr lang="pl-PL" smtClean="0"/>
              <a:t>Kliknij, aby edytować styl</a:t>
            </a:r>
            <a:endParaRPr lang="en-US" dirty="0"/>
          </a:p>
        </p:txBody>
      </p:sp>
      <p:sp>
        <p:nvSpPr>
          <p:cNvPr id="3" name="Picture Placeholder 2"/>
          <p:cNvSpPr>
            <a:spLocks noGrp="1" noChangeAspect="1"/>
          </p:cNvSpPr>
          <p:nvPr>
            <p:ph type="pic" idx="1"/>
          </p:nvPr>
        </p:nvSpPr>
        <p:spPr>
          <a:xfrm>
            <a:off x="888558" y="698261"/>
            <a:ext cx="7366899"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smtClean="0"/>
              <a:t>Kliknij ikonę, aby dodać obraz</a:t>
            </a:r>
            <a:endParaRPr lang="en-US" dirty="0"/>
          </a:p>
        </p:txBody>
      </p:sp>
      <p:sp>
        <p:nvSpPr>
          <p:cNvPr id="4" name="Text Placeholder 3"/>
          <p:cNvSpPr>
            <a:spLocks noGrp="1"/>
          </p:cNvSpPr>
          <p:nvPr>
            <p:ph type="body" sz="half" idx="2"/>
          </p:nvPr>
        </p:nvSpPr>
        <p:spPr>
          <a:xfrm>
            <a:off x="685331" y="5108728"/>
            <a:ext cx="7773339"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625DEDA3-1F8F-498D-A12D-721D88AA0343}" type="slidenum">
              <a:rPr lang="pl-PL" smtClean="0"/>
              <a:pPr/>
              <a:t>‹#›</a:t>
            </a:fld>
            <a:endParaRPr lang="pl-PL"/>
          </a:p>
        </p:txBody>
      </p:sp>
    </p:spTree>
    <p:extLst>
      <p:ext uri="{BB962C8B-B14F-4D97-AF65-F5344CB8AC3E}">
        <p14:creationId xmlns:p14="http://schemas.microsoft.com/office/powerpoint/2010/main" val="102603018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prestige"/>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7773339" cy="3427245"/>
          </a:xfrm>
        </p:spPr>
        <p:txBody>
          <a:bodyPr anchor="ctr"/>
          <a:lstStyle>
            <a:lvl1pPr algn="ctr">
              <a:defRPr sz="3200"/>
            </a:lvl1pPr>
          </a:lstStyle>
          <a:p>
            <a:r>
              <a:rPr lang="pl-PL" smtClean="0"/>
              <a:t>Kliknij, aby edytować styl</a:t>
            </a:r>
            <a:endParaRPr lang="en-US" dirty="0"/>
          </a:p>
        </p:txBody>
      </p:sp>
      <p:sp>
        <p:nvSpPr>
          <p:cNvPr id="4" name="Text Placeholder 3"/>
          <p:cNvSpPr>
            <a:spLocks noGrp="1"/>
          </p:cNvSpPr>
          <p:nvPr>
            <p:ph type="body" sz="half" idx="2"/>
          </p:nvPr>
        </p:nvSpPr>
        <p:spPr>
          <a:xfrm>
            <a:off x="685331" y="4204821"/>
            <a:ext cx="7773339"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625DEDA3-1F8F-498D-A12D-721D88AA0343}" type="slidenum">
              <a:rPr lang="pl-PL" smtClean="0"/>
              <a:pPr/>
              <a:t>‹#›</a:t>
            </a:fld>
            <a:endParaRPr lang="pl-PL"/>
          </a:p>
        </p:txBody>
      </p:sp>
    </p:spTree>
    <p:extLst>
      <p:ext uri="{BB962C8B-B14F-4D97-AF65-F5344CB8AC3E}">
        <p14:creationId xmlns:p14="http://schemas.microsoft.com/office/powerpoint/2010/main" val="143935206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prestige"/>
      </p:transition>
    </mc:Choice>
    <mc:Fallback>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pic>
        <p:nvPicPr>
          <p:cNvPr id="13" name="Picture 12"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1084659" y="872588"/>
            <a:ext cx="6977064" cy="2729915"/>
          </a:xfrm>
        </p:spPr>
        <p:txBody>
          <a:bodyPr anchor="ctr"/>
          <a:lstStyle>
            <a:lvl1pPr>
              <a:defRPr sz="3200"/>
            </a:lvl1pPr>
          </a:lstStyle>
          <a:p>
            <a:r>
              <a:rPr lang="pl-PL" smtClean="0"/>
              <a:t>Kliknij, aby edytować styl</a:t>
            </a:r>
            <a:endParaRPr lang="en-US" dirty="0"/>
          </a:p>
        </p:txBody>
      </p:sp>
      <p:sp>
        <p:nvSpPr>
          <p:cNvPr id="12" name="Text Placeholder 3"/>
          <p:cNvSpPr>
            <a:spLocks noGrp="1"/>
          </p:cNvSpPr>
          <p:nvPr>
            <p:ph type="body" sz="half" idx="13"/>
          </p:nvPr>
        </p:nvSpPr>
        <p:spPr>
          <a:xfrm>
            <a:off x="1290484" y="3610032"/>
            <a:ext cx="6564224"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4" name="Text Placeholder 3"/>
          <p:cNvSpPr>
            <a:spLocks noGrp="1"/>
          </p:cNvSpPr>
          <p:nvPr>
            <p:ph type="body" sz="half" idx="2"/>
          </p:nvPr>
        </p:nvSpPr>
        <p:spPr>
          <a:xfrm>
            <a:off x="685331" y="4372797"/>
            <a:ext cx="7773339"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625DEDA3-1F8F-498D-A12D-721D88AA0343}" type="slidenum">
              <a:rPr lang="pl-PL" smtClean="0"/>
              <a:pPr/>
              <a:t>‹#›</a:t>
            </a:fld>
            <a:endParaRPr lang="pl-PL"/>
          </a:p>
        </p:txBody>
      </p:sp>
      <p:sp>
        <p:nvSpPr>
          <p:cNvPr id="11" name="TextBox 10"/>
          <p:cNvSpPr txBox="1"/>
          <p:nvPr/>
        </p:nvSpPr>
        <p:spPr>
          <a:xfrm>
            <a:off x="737626" y="887859"/>
            <a:ext cx="546888"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7850130" y="3120015"/>
            <a:ext cx="553641"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98397811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prestige"/>
      </p:transition>
    </mc:Choice>
    <mc:Fallback>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2138722"/>
            <a:ext cx="7773339" cy="2511835"/>
          </a:xfrm>
        </p:spPr>
        <p:txBody>
          <a:bodyPr anchor="b"/>
          <a:lstStyle>
            <a:lvl1pPr algn="ctr">
              <a:defRPr sz="3200"/>
            </a:lvl1pPr>
          </a:lstStyle>
          <a:p>
            <a:r>
              <a:rPr lang="pl-PL" smtClean="0"/>
              <a:t>Kliknij, aby edytować styl</a:t>
            </a:r>
            <a:endParaRPr lang="en-US" dirty="0"/>
          </a:p>
        </p:txBody>
      </p:sp>
      <p:sp>
        <p:nvSpPr>
          <p:cNvPr id="4" name="Text Placeholder 3"/>
          <p:cNvSpPr>
            <a:spLocks noGrp="1"/>
          </p:cNvSpPr>
          <p:nvPr>
            <p:ph type="body" sz="half" idx="2"/>
          </p:nvPr>
        </p:nvSpPr>
        <p:spPr>
          <a:xfrm>
            <a:off x="685331" y="4662335"/>
            <a:ext cx="7773339"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625DEDA3-1F8F-498D-A12D-721D88AA0343}" type="slidenum">
              <a:rPr lang="pl-PL" smtClean="0"/>
              <a:pPr/>
              <a:t>‹#›</a:t>
            </a:fld>
            <a:endParaRPr lang="pl-PL"/>
          </a:p>
        </p:txBody>
      </p:sp>
    </p:spTree>
    <p:extLst>
      <p:ext uri="{BB962C8B-B14F-4D97-AF65-F5344CB8AC3E}">
        <p14:creationId xmlns:p14="http://schemas.microsoft.com/office/powerpoint/2010/main" val="375493112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prestige"/>
      </p:transition>
    </mc:Choice>
    <mc:Fallback>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umna">
    <p:spTree>
      <p:nvGrpSpPr>
        <p:cNvPr id="1" name=""/>
        <p:cNvGrpSpPr/>
        <p:nvPr/>
      </p:nvGrpSpPr>
      <p:grpSpPr>
        <a:xfrm>
          <a:off x="0" y="0"/>
          <a:ext cx="0" cy="0"/>
          <a:chOff x="0" y="0"/>
          <a:chExt cx="0" cy="0"/>
        </a:xfrm>
      </p:grpSpPr>
      <p:pic>
        <p:nvPicPr>
          <p:cNvPr id="14" name="Picture 13"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5" name="Title 1"/>
          <p:cNvSpPr>
            <a:spLocks noGrp="1"/>
          </p:cNvSpPr>
          <p:nvPr>
            <p:ph type="title"/>
          </p:nvPr>
        </p:nvSpPr>
        <p:spPr>
          <a:xfrm>
            <a:off x="685331" y="609600"/>
            <a:ext cx="7773339" cy="1605094"/>
          </a:xfrm>
        </p:spPr>
        <p:txBody>
          <a:bodyPr/>
          <a:lstStyle/>
          <a:p>
            <a:r>
              <a:rPr lang="pl-PL" smtClean="0"/>
              <a:t>Kliknij, aby edytować styl</a:t>
            </a:r>
            <a:endParaRPr lang="en-US" dirty="0"/>
          </a:p>
        </p:txBody>
      </p:sp>
      <p:sp>
        <p:nvSpPr>
          <p:cNvPr id="7" name="Text Placeholder 2"/>
          <p:cNvSpPr>
            <a:spLocks noGrp="1"/>
          </p:cNvSpPr>
          <p:nvPr>
            <p:ph type="body" idx="1"/>
          </p:nvPr>
        </p:nvSpPr>
        <p:spPr>
          <a:xfrm>
            <a:off x="685331" y="2367093"/>
            <a:ext cx="2474232"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8" name="Text Placeholder 3"/>
          <p:cNvSpPr>
            <a:spLocks noGrp="1"/>
          </p:cNvSpPr>
          <p:nvPr>
            <p:ph type="body" sz="half" idx="15"/>
          </p:nvPr>
        </p:nvSpPr>
        <p:spPr>
          <a:xfrm>
            <a:off x="685331" y="2943356"/>
            <a:ext cx="2474232"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9" name="Text Placeholder 4"/>
          <p:cNvSpPr>
            <a:spLocks noGrp="1"/>
          </p:cNvSpPr>
          <p:nvPr>
            <p:ph type="body" sz="quarter" idx="3"/>
          </p:nvPr>
        </p:nvSpPr>
        <p:spPr>
          <a:xfrm>
            <a:off x="3339292" y="2367093"/>
            <a:ext cx="2468641"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10" name="Text Placeholder 3"/>
          <p:cNvSpPr>
            <a:spLocks noGrp="1"/>
          </p:cNvSpPr>
          <p:nvPr>
            <p:ph type="body" sz="half" idx="16"/>
          </p:nvPr>
        </p:nvSpPr>
        <p:spPr>
          <a:xfrm>
            <a:off x="3331012" y="2943356"/>
            <a:ext cx="2477513"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11" name="Text Placeholder 4"/>
          <p:cNvSpPr>
            <a:spLocks noGrp="1"/>
          </p:cNvSpPr>
          <p:nvPr>
            <p:ph type="body" sz="quarter" idx="13"/>
          </p:nvPr>
        </p:nvSpPr>
        <p:spPr>
          <a:xfrm>
            <a:off x="5979974" y="2367093"/>
            <a:ext cx="2478696"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12" name="Text Placeholder 3"/>
          <p:cNvSpPr>
            <a:spLocks noGrp="1"/>
          </p:cNvSpPr>
          <p:nvPr>
            <p:ph type="body" sz="half" idx="17"/>
          </p:nvPr>
        </p:nvSpPr>
        <p:spPr>
          <a:xfrm>
            <a:off x="5979974" y="2943356"/>
            <a:ext cx="247869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3" name="Date Placeholder 2"/>
          <p:cNvSpPr>
            <a:spLocks noGrp="1"/>
          </p:cNvSpPr>
          <p:nvPr>
            <p:ph type="dt" sz="half" idx="10"/>
          </p:nvPr>
        </p:nvSpPr>
        <p:spPr/>
        <p:txBody>
          <a:bodyPr/>
          <a:lstStyle/>
          <a:p>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625DEDA3-1F8F-498D-A12D-721D88AA0343}" type="slidenum">
              <a:rPr lang="pl-PL" smtClean="0"/>
              <a:pPr/>
              <a:t>‹#›</a:t>
            </a:fld>
            <a:endParaRPr lang="pl-PL"/>
          </a:p>
        </p:txBody>
      </p:sp>
    </p:spTree>
    <p:extLst>
      <p:ext uri="{BB962C8B-B14F-4D97-AF65-F5344CB8AC3E}">
        <p14:creationId xmlns:p14="http://schemas.microsoft.com/office/powerpoint/2010/main" val="256159625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prestige"/>
      </p:transition>
    </mc:Choice>
    <mc:Fallback>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kolumna obrazu">
    <p:spTree>
      <p:nvGrpSpPr>
        <p:cNvPr id="1" name=""/>
        <p:cNvGrpSpPr/>
        <p:nvPr/>
      </p:nvGrpSpPr>
      <p:grpSpPr>
        <a:xfrm>
          <a:off x="0" y="0"/>
          <a:ext cx="0" cy="0"/>
          <a:chOff x="0" y="0"/>
          <a:chExt cx="0" cy="0"/>
        </a:xfrm>
      </p:grpSpPr>
      <p:pic>
        <p:nvPicPr>
          <p:cNvPr id="17" name="Picture 1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0" name="Title 1"/>
          <p:cNvSpPr>
            <a:spLocks noGrp="1"/>
          </p:cNvSpPr>
          <p:nvPr>
            <p:ph type="title"/>
          </p:nvPr>
        </p:nvSpPr>
        <p:spPr>
          <a:xfrm>
            <a:off x="685331" y="610772"/>
            <a:ext cx="7773339" cy="1603922"/>
          </a:xfrm>
        </p:spPr>
        <p:txBody>
          <a:bodyPr/>
          <a:lstStyle/>
          <a:p>
            <a:r>
              <a:rPr lang="pl-PL" smtClean="0"/>
              <a:t>Kliknij, aby edytować styl</a:t>
            </a:r>
            <a:endParaRPr lang="en-US" dirty="0"/>
          </a:p>
        </p:txBody>
      </p:sp>
      <p:sp>
        <p:nvSpPr>
          <p:cNvPr id="19" name="Text Placeholder 2"/>
          <p:cNvSpPr>
            <a:spLocks noGrp="1"/>
          </p:cNvSpPr>
          <p:nvPr>
            <p:ph type="body" idx="1"/>
          </p:nvPr>
        </p:nvSpPr>
        <p:spPr>
          <a:xfrm>
            <a:off x="685331" y="4204820"/>
            <a:ext cx="2472307"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20" name="Picture Placeholder 2"/>
          <p:cNvSpPr>
            <a:spLocks noGrp="1" noChangeAspect="1"/>
          </p:cNvSpPr>
          <p:nvPr>
            <p:ph type="pic" idx="15"/>
          </p:nvPr>
        </p:nvSpPr>
        <p:spPr>
          <a:xfrm>
            <a:off x="685331" y="2367093"/>
            <a:ext cx="2472307"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smtClean="0"/>
              <a:t>Kliknij ikonę, aby dodać obraz</a:t>
            </a:r>
            <a:endParaRPr lang="en-US" dirty="0"/>
          </a:p>
        </p:txBody>
      </p:sp>
      <p:sp>
        <p:nvSpPr>
          <p:cNvPr id="21" name="Text Placeholder 3"/>
          <p:cNvSpPr>
            <a:spLocks noGrp="1"/>
          </p:cNvSpPr>
          <p:nvPr>
            <p:ph type="body" sz="half" idx="18"/>
          </p:nvPr>
        </p:nvSpPr>
        <p:spPr>
          <a:xfrm>
            <a:off x="685331" y="4781082"/>
            <a:ext cx="2472307"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22" name="Text Placeholder 4"/>
          <p:cNvSpPr>
            <a:spLocks noGrp="1"/>
          </p:cNvSpPr>
          <p:nvPr>
            <p:ph type="body" sz="quarter" idx="3"/>
          </p:nvPr>
        </p:nvSpPr>
        <p:spPr>
          <a:xfrm>
            <a:off x="3332069" y="4204820"/>
            <a:ext cx="2476371"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23" name="Picture Placeholder 2"/>
          <p:cNvSpPr>
            <a:spLocks noGrp="1" noChangeAspect="1"/>
          </p:cNvSpPr>
          <p:nvPr>
            <p:ph type="pic" idx="21"/>
          </p:nvPr>
        </p:nvSpPr>
        <p:spPr>
          <a:xfrm>
            <a:off x="3331011" y="2367093"/>
            <a:ext cx="2477514"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smtClean="0"/>
              <a:t>Kliknij ikonę, aby dodać obraz</a:t>
            </a:r>
            <a:endParaRPr lang="en-US" dirty="0"/>
          </a:p>
        </p:txBody>
      </p:sp>
      <p:sp>
        <p:nvSpPr>
          <p:cNvPr id="24" name="Text Placeholder 3"/>
          <p:cNvSpPr>
            <a:spLocks noGrp="1"/>
          </p:cNvSpPr>
          <p:nvPr>
            <p:ph type="body" sz="half" idx="19"/>
          </p:nvPr>
        </p:nvSpPr>
        <p:spPr>
          <a:xfrm>
            <a:off x="3331011" y="4781081"/>
            <a:ext cx="2477514"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25" name="Text Placeholder 4"/>
          <p:cNvSpPr>
            <a:spLocks noGrp="1"/>
          </p:cNvSpPr>
          <p:nvPr>
            <p:ph type="body" sz="quarter" idx="13"/>
          </p:nvPr>
        </p:nvSpPr>
        <p:spPr>
          <a:xfrm>
            <a:off x="5979974" y="4204820"/>
            <a:ext cx="2475511"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26" name="Picture Placeholder 2"/>
          <p:cNvSpPr>
            <a:spLocks noGrp="1" noChangeAspect="1"/>
          </p:cNvSpPr>
          <p:nvPr>
            <p:ph type="pic" idx="22"/>
          </p:nvPr>
        </p:nvSpPr>
        <p:spPr>
          <a:xfrm>
            <a:off x="5979974" y="2367093"/>
            <a:ext cx="2478696"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smtClean="0"/>
              <a:t>Kliknij ikonę, aby dodać obraz</a:t>
            </a:r>
            <a:endParaRPr lang="en-US" dirty="0"/>
          </a:p>
        </p:txBody>
      </p:sp>
      <p:sp>
        <p:nvSpPr>
          <p:cNvPr id="27" name="Text Placeholder 3"/>
          <p:cNvSpPr>
            <a:spLocks noGrp="1"/>
          </p:cNvSpPr>
          <p:nvPr>
            <p:ph type="body" sz="half" idx="20"/>
          </p:nvPr>
        </p:nvSpPr>
        <p:spPr>
          <a:xfrm>
            <a:off x="5979880" y="4781079"/>
            <a:ext cx="2478790"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3" name="Date Placeholder 2"/>
          <p:cNvSpPr>
            <a:spLocks noGrp="1"/>
          </p:cNvSpPr>
          <p:nvPr>
            <p:ph type="dt" sz="half" idx="10"/>
          </p:nvPr>
        </p:nvSpPr>
        <p:spPr/>
        <p:txBody>
          <a:bodyPr/>
          <a:lstStyle/>
          <a:p>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625DEDA3-1F8F-498D-A12D-721D88AA0343}" type="slidenum">
              <a:rPr lang="pl-PL" smtClean="0"/>
              <a:pPr/>
              <a:t>‹#›</a:t>
            </a:fld>
            <a:endParaRPr lang="pl-PL"/>
          </a:p>
        </p:txBody>
      </p:sp>
    </p:spTree>
    <p:extLst>
      <p:ext uri="{BB962C8B-B14F-4D97-AF65-F5344CB8AC3E}">
        <p14:creationId xmlns:p14="http://schemas.microsoft.com/office/powerpoint/2010/main" val="292429951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prestige"/>
      </p:transition>
    </mc:Choice>
    <mc:Fallback>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pl-PL" smtClean="0"/>
              <a:t>Kliknij, aby edytować styl</a:t>
            </a:r>
            <a:endParaRPr lang="en-US" dirty="0"/>
          </a:p>
        </p:txBody>
      </p:sp>
      <p:sp>
        <p:nvSpPr>
          <p:cNvPr id="11" name="Vertical Text Placeholder 2"/>
          <p:cNvSpPr>
            <a:spLocks noGrp="1"/>
          </p:cNvSpPr>
          <p:nvPr>
            <p:ph type="body" orient="vert" sz="quarter" idx="13"/>
          </p:nvPr>
        </p:nvSpPr>
        <p:spPr>
          <a:xfrm>
            <a:off x="685331" y="2367094"/>
            <a:ext cx="7773339" cy="3424107"/>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703CEE23-FC5D-403E-906C-1163F695C159}" type="slidenum">
              <a:rPr lang="pl-PL" smtClean="0"/>
              <a:pPr/>
              <a:t>‹#›</a:t>
            </a:fld>
            <a:endParaRPr lang="pl-PL"/>
          </a:p>
        </p:txBody>
      </p:sp>
    </p:spTree>
    <p:extLst>
      <p:ext uri="{BB962C8B-B14F-4D97-AF65-F5344CB8AC3E}">
        <p14:creationId xmlns:p14="http://schemas.microsoft.com/office/powerpoint/2010/main" val="221114187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prestige"/>
      </p:transition>
    </mc:Choice>
    <mc:Fallback>
      <p:transition spd="slow">
        <p:fade/>
      </p:transition>
    </mc:Fallback>
  </mc:AlternateContent>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pic>
        <p:nvPicPr>
          <p:cNvPr id="10" name="Picture 9"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Vertical Title 1"/>
          <p:cNvSpPr>
            <a:spLocks noGrp="1"/>
          </p:cNvSpPr>
          <p:nvPr>
            <p:ph type="title" orient="vert"/>
          </p:nvPr>
        </p:nvSpPr>
        <p:spPr>
          <a:xfrm>
            <a:off x="6543675" y="609602"/>
            <a:ext cx="1914995" cy="5181599"/>
          </a:xfrm>
        </p:spPr>
        <p:txBody>
          <a:bodyPr vert="eaVert"/>
          <a:lstStyle>
            <a:lvl1pPr algn="l">
              <a:defRPr/>
            </a:lvl1pPr>
          </a:lstStyle>
          <a:p>
            <a:r>
              <a:rPr lang="pl-PL" smtClean="0"/>
              <a:t>Kliknij, aby edytować styl</a:t>
            </a:r>
            <a:endParaRPr lang="en-US" dirty="0"/>
          </a:p>
        </p:txBody>
      </p:sp>
      <p:sp>
        <p:nvSpPr>
          <p:cNvPr id="8" name="Vertical Text Placeholder 2"/>
          <p:cNvSpPr>
            <a:spLocks noGrp="1"/>
          </p:cNvSpPr>
          <p:nvPr>
            <p:ph type="body" orient="vert" sz="quarter" idx="13"/>
          </p:nvPr>
        </p:nvSpPr>
        <p:spPr>
          <a:xfrm>
            <a:off x="685331" y="609602"/>
            <a:ext cx="5744043" cy="5181599"/>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104A72C1-3B95-4300-A656-BAB9D23A49F6}" type="slidenum">
              <a:rPr lang="pl-PL" smtClean="0"/>
              <a:pPr/>
              <a:t>‹#›</a:t>
            </a:fld>
            <a:endParaRPr lang="pl-PL"/>
          </a:p>
        </p:txBody>
      </p:sp>
    </p:spTree>
    <p:extLst>
      <p:ext uri="{BB962C8B-B14F-4D97-AF65-F5344CB8AC3E}">
        <p14:creationId xmlns:p14="http://schemas.microsoft.com/office/powerpoint/2010/main" val="283925193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prestige"/>
      </p:transition>
    </mc:Choice>
    <mc:Fallback>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pic>
        <p:nvPicPr>
          <p:cNvPr id="7" name="Picture 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pl-PL" smtClean="0"/>
              <a:t>Kliknij, aby edytować styl</a:t>
            </a:r>
            <a:endParaRPr lang="en-US" dirty="0"/>
          </a:p>
        </p:txBody>
      </p:sp>
      <p:sp>
        <p:nvSpPr>
          <p:cNvPr id="12" name="Content Placeholder 2"/>
          <p:cNvSpPr>
            <a:spLocks noGrp="1"/>
          </p:cNvSpPr>
          <p:nvPr>
            <p:ph sz="quarter" idx="13"/>
          </p:nvPr>
        </p:nvSpPr>
        <p:spPr>
          <a:xfrm>
            <a:off x="685330" y="2367093"/>
            <a:ext cx="7772870" cy="3424107"/>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3EE63A3D-55D8-4921-9235-C9704D763F13}" type="slidenum">
              <a:rPr lang="pl-PL" smtClean="0"/>
              <a:pPr/>
              <a:t>‹#›</a:t>
            </a:fld>
            <a:endParaRPr lang="pl-PL"/>
          </a:p>
        </p:txBody>
      </p:sp>
    </p:spTree>
    <p:extLst>
      <p:ext uri="{BB962C8B-B14F-4D97-AF65-F5344CB8AC3E}">
        <p14:creationId xmlns:p14="http://schemas.microsoft.com/office/powerpoint/2010/main" val="166476667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prestige"/>
      </p:transition>
    </mc:Choice>
    <mc:Fallback>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pic>
        <p:nvPicPr>
          <p:cNvPr id="8" name="Picture 7"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828564"/>
            <a:ext cx="7763814" cy="2736819"/>
          </a:xfrm>
        </p:spPr>
        <p:txBody>
          <a:bodyPr anchor="b">
            <a:normAutofit/>
          </a:bodyPr>
          <a:lstStyle>
            <a:lvl1pPr>
              <a:defRPr sz="4000"/>
            </a:lvl1pPr>
          </a:lstStyle>
          <a:p>
            <a:r>
              <a:rPr lang="pl-PL" smtClean="0"/>
              <a:t>Kliknij, aby edytować styl</a:t>
            </a:r>
            <a:endParaRPr lang="en-US" dirty="0"/>
          </a:p>
        </p:txBody>
      </p:sp>
      <p:sp>
        <p:nvSpPr>
          <p:cNvPr id="3" name="Text Placeholder 2"/>
          <p:cNvSpPr>
            <a:spLocks noGrp="1"/>
          </p:cNvSpPr>
          <p:nvPr>
            <p:ph type="body" idx="1"/>
          </p:nvPr>
        </p:nvSpPr>
        <p:spPr>
          <a:xfrm>
            <a:off x="685331" y="3657458"/>
            <a:ext cx="7763814"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496ED840-687F-4711-A3ED-06B0E6371AA8}" type="slidenum">
              <a:rPr lang="pl-PL" smtClean="0"/>
              <a:pPr/>
              <a:t>‹#›</a:t>
            </a:fld>
            <a:endParaRPr lang="pl-PL"/>
          </a:p>
        </p:txBody>
      </p:sp>
    </p:spTree>
    <p:extLst>
      <p:ext uri="{BB962C8B-B14F-4D97-AF65-F5344CB8AC3E}">
        <p14:creationId xmlns:p14="http://schemas.microsoft.com/office/powerpoint/2010/main" val="76370893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prestige"/>
      </p:transition>
    </mc:Choice>
    <mc:Fallback>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4" name="Title 1"/>
          <p:cNvSpPr>
            <a:spLocks noGrp="1"/>
          </p:cNvSpPr>
          <p:nvPr>
            <p:ph type="title"/>
          </p:nvPr>
        </p:nvSpPr>
        <p:spPr>
          <a:xfrm>
            <a:off x="685332" y="618518"/>
            <a:ext cx="7773338" cy="1596177"/>
          </a:xfrm>
        </p:spPr>
        <p:txBody>
          <a:bodyPr/>
          <a:lstStyle/>
          <a:p>
            <a:r>
              <a:rPr lang="pl-PL" smtClean="0"/>
              <a:t>Kliknij, aby edytować styl</a:t>
            </a:r>
            <a:endParaRPr lang="en-US" dirty="0"/>
          </a:p>
        </p:txBody>
      </p:sp>
      <p:sp>
        <p:nvSpPr>
          <p:cNvPr id="12" name="Content Placeholder 2"/>
          <p:cNvSpPr>
            <a:spLocks noGrp="1"/>
          </p:cNvSpPr>
          <p:nvPr>
            <p:ph sz="quarter" idx="13"/>
          </p:nvPr>
        </p:nvSpPr>
        <p:spPr>
          <a:xfrm>
            <a:off x="685330" y="2367093"/>
            <a:ext cx="3829520" cy="3424107"/>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13" name="Content Placeholder 3"/>
          <p:cNvSpPr>
            <a:spLocks noGrp="1"/>
          </p:cNvSpPr>
          <p:nvPr>
            <p:ph sz="quarter" idx="14"/>
          </p:nvPr>
        </p:nvSpPr>
        <p:spPr>
          <a:xfrm>
            <a:off x="4629150" y="2367093"/>
            <a:ext cx="3829050" cy="3424107"/>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Date Placeholder 4"/>
          <p:cNvSpPr>
            <a:spLocks noGrp="1"/>
          </p:cNvSpPr>
          <p:nvPr>
            <p:ph type="dt" sz="half" idx="10"/>
          </p:nvPr>
        </p:nvSpPr>
        <p:spPr/>
        <p:txBody>
          <a:bodyPr/>
          <a:lstStyle/>
          <a:p>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DECD01A2-88FC-46E0-BDA0-1DDA96F0EA34}" type="slidenum">
              <a:rPr lang="pl-PL" smtClean="0"/>
              <a:pPr/>
              <a:t>‹#›</a:t>
            </a:fld>
            <a:endParaRPr lang="pl-PL"/>
          </a:p>
        </p:txBody>
      </p:sp>
    </p:spTree>
    <p:extLst>
      <p:ext uri="{BB962C8B-B14F-4D97-AF65-F5344CB8AC3E}">
        <p14:creationId xmlns:p14="http://schemas.microsoft.com/office/powerpoint/2010/main" val="300807941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prestige"/>
      </p:transition>
    </mc:Choice>
    <mc:Fallback>
      <p:transition spd="slow">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pic>
        <p:nvPicPr>
          <p:cNvPr id="11" name="Picture 10"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4" name="Title 1"/>
          <p:cNvSpPr>
            <a:spLocks noGrp="1"/>
          </p:cNvSpPr>
          <p:nvPr>
            <p:ph type="title"/>
          </p:nvPr>
        </p:nvSpPr>
        <p:spPr>
          <a:xfrm>
            <a:off x="685332" y="618518"/>
            <a:ext cx="7773338" cy="1596177"/>
          </a:xfrm>
        </p:spPr>
        <p:txBody>
          <a:bodyPr/>
          <a:lstStyle/>
          <a:p>
            <a:r>
              <a:rPr lang="pl-PL" smtClean="0"/>
              <a:t>Kliknij, aby edytować styl</a:t>
            </a:r>
            <a:endParaRPr lang="en-US" dirty="0"/>
          </a:p>
        </p:txBody>
      </p:sp>
      <p:sp>
        <p:nvSpPr>
          <p:cNvPr id="3" name="Text Placeholder 2"/>
          <p:cNvSpPr>
            <a:spLocks noGrp="1"/>
          </p:cNvSpPr>
          <p:nvPr>
            <p:ph type="body" idx="1"/>
          </p:nvPr>
        </p:nvSpPr>
        <p:spPr>
          <a:xfrm>
            <a:off x="859746" y="2371018"/>
            <a:ext cx="3655106" cy="679994"/>
          </a:xfrm>
        </p:spPr>
        <p:txBody>
          <a:bodyPr anchor="b">
            <a:noAutofit/>
          </a:bodyPr>
          <a:lstStyle>
            <a:lvl1pPr marL="0" indent="0">
              <a:lnSpc>
                <a:spcPct val="7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12" name="Content Placeholder 3"/>
          <p:cNvSpPr>
            <a:spLocks noGrp="1"/>
          </p:cNvSpPr>
          <p:nvPr>
            <p:ph sz="quarter" idx="13"/>
          </p:nvPr>
        </p:nvSpPr>
        <p:spPr>
          <a:xfrm>
            <a:off x="685331" y="3051013"/>
            <a:ext cx="3829520" cy="2740187"/>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Text Placeholder 4"/>
          <p:cNvSpPr>
            <a:spLocks noGrp="1"/>
          </p:cNvSpPr>
          <p:nvPr>
            <p:ph type="body" sz="quarter" idx="3"/>
          </p:nvPr>
        </p:nvSpPr>
        <p:spPr>
          <a:xfrm>
            <a:off x="4797317" y="2371018"/>
            <a:ext cx="3661353" cy="679994"/>
          </a:xfrm>
        </p:spPr>
        <p:txBody>
          <a:bodyPr anchor="b">
            <a:noAutofit/>
          </a:bodyPr>
          <a:lstStyle>
            <a:lvl1pPr marL="0" indent="0">
              <a:lnSpc>
                <a:spcPct val="7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13" name="Content Placeholder 5"/>
          <p:cNvSpPr>
            <a:spLocks noGrp="1"/>
          </p:cNvSpPr>
          <p:nvPr>
            <p:ph sz="quarter" idx="14"/>
          </p:nvPr>
        </p:nvSpPr>
        <p:spPr>
          <a:xfrm>
            <a:off x="4629150" y="3051013"/>
            <a:ext cx="3829051" cy="2740187"/>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7" name="Date Placeholder 6"/>
          <p:cNvSpPr>
            <a:spLocks noGrp="1"/>
          </p:cNvSpPr>
          <p:nvPr>
            <p:ph type="dt" sz="half" idx="10"/>
          </p:nvPr>
        </p:nvSpPr>
        <p:spPr/>
        <p:txBody>
          <a:bodyPr/>
          <a:lstStyle/>
          <a:p>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71733E4A-03E7-46D9-9298-70A9D638A396}" type="slidenum">
              <a:rPr lang="pl-PL" smtClean="0"/>
              <a:pPr/>
              <a:t>‹#›</a:t>
            </a:fld>
            <a:endParaRPr lang="pl-PL"/>
          </a:p>
        </p:txBody>
      </p:sp>
    </p:spTree>
    <p:extLst>
      <p:ext uri="{BB962C8B-B14F-4D97-AF65-F5344CB8AC3E}">
        <p14:creationId xmlns:p14="http://schemas.microsoft.com/office/powerpoint/2010/main" val="57967528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prestige"/>
      </p:transition>
    </mc:Choice>
    <mc:Fallback>
      <p:transition spd="slow">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pic>
        <p:nvPicPr>
          <p:cNvPr id="7" name="Picture 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pl-PL" smtClean="0"/>
              <a:t>Kliknij, aby edytować styl</a:t>
            </a:r>
            <a:endParaRPr lang="en-US" dirty="0"/>
          </a:p>
        </p:txBody>
      </p:sp>
      <p:sp>
        <p:nvSpPr>
          <p:cNvPr id="3" name="Date Placeholder 2"/>
          <p:cNvSpPr>
            <a:spLocks noGrp="1"/>
          </p:cNvSpPr>
          <p:nvPr>
            <p:ph type="dt" sz="half" idx="10"/>
          </p:nvPr>
        </p:nvSpPr>
        <p:spPr/>
        <p:txBody>
          <a:bodyPr/>
          <a:lstStyle/>
          <a:p>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66362086-71EF-4079-85A7-AB15B8767CB7}" type="slidenum">
              <a:rPr lang="pl-PL" smtClean="0"/>
              <a:pPr/>
              <a:t>‹#›</a:t>
            </a:fld>
            <a:endParaRPr lang="pl-PL"/>
          </a:p>
        </p:txBody>
      </p:sp>
    </p:spTree>
    <p:extLst>
      <p:ext uri="{BB962C8B-B14F-4D97-AF65-F5344CB8AC3E}">
        <p14:creationId xmlns:p14="http://schemas.microsoft.com/office/powerpoint/2010/main" val="186156753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prestige"/>
      </p:transition>
    </mc:Choice>
    <mc:Fallback>
      <p:transition spd="slow">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pic>
        <p:nvPicPr>
          <p:cNvPr id="6" name="Picture 5"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Date Placeholder 1"/>
          <p:cNvSpPr>
            <a:spLocks noGrp="1"/>
          </p:cNvSpPr>
          <p:nvPr>
            <p:ph type="dt" sz="half" idx="10"/>
          </p:nvPr>
        </p:nvSpPr>
        <p:spPr/>
        <p:txBody>
          <a:bodyPr/>
          <a:lstStyle/>
          <a:p>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31888FC0-FB53-417E-993B-804B53D6E51C}" type="slidenum">
              <a:rPr lang="pl-PL" smtClean="0"/>
              <a:pPr/>
              <a:t>‹#›</a:t>
            </a:fld>
            <a:endParaRPr lang="pl-PL"/>
          </a:p>
        </p:txBody>
      </p:sp>
    </p:spTree>
    <p:extLst>
      <p:ext uri="{BB962C8B-B14F-4D97-AF65-F5344CB8AC3E}">
        <p14:creationId xmlns:p14="http://schemas.microsoft.com/office/powerpoint/2010/main" val="389009281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prestige"/>
      </p:transition>
    </mc:Choice>
    <mc:Fallback>
      <p:transition spd="slow">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2951766" cy="2023252"/>
          </a:xfrm>
        </p:spPr>
        <p:txBody>
          <a:bodyPr anchor="b"/>
          <a:lstStyle>
            <a:lvl1pPr algn="ctr">
              <a:defRPr sz="3200"/>
            </a:lvl1pPr>
          </a:lstStyle>
          <a:p>
            <a:r>
              <a:rPr lang="pl-PL" smtClean="0"/>
              <a:t>Kliknij, aby edytować styl</a:t>
            </a:r>
            <a:endParaRPr lang="en-US" dirty="0"/>
          </a:p>
        </p:txBody>
      </p:sp>
      <p:sp>
        <p:nvSpPr>
          <p:cNvPr id="10" name="Content Placeholder 2"/>
          <p:cNvSpPr>
            <a:spLocks noGrp="1"/>
          </p:cNvSpPr>
          <p:nvPr>
            <p:ph sz="quarter" idx="13"/>
          </p:nvPr>
        </p:nvSpPr>
        <p:spPr>
          <a:xfrm>
            <a:off x="3808547" y="609601"/>
            <a:ext cx="4650122" cy="5181599"/>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Text Placeholder 3"/>
          <p:cNvSpPr>
            <a:spLocks noGrp="1"/>
          </p:cNvSpPr>
          <p:nvPr>
            <p:ph type="body" sz="half" idx="2"/>
          </p:nvPr>
        </p:nvSpPr>
        <p:spPr>
          <a:xfrm>
            <a:off x="685331" y="2632852"/>
            <a:ext cx="2951767"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5D839665-2E3E-4164-B9EA-1956756235C3}" type="slidenum">
              <a:rPr lang="pl-PL" smtClean="0"/>
              <a:pPr/>
              <a:t>‹#›</a:t>
            </a:fld>
            <a:endParaRPr lang="pl-PL"/>
          </a:p>
        </p:txBody>
      </p:sp>
    </p:spTree>
    <p:extLst>
      <p:ext uri="{BB962C8B-B14F-4D97-AF65-F5344CB8AC3E}">
        <p14:creationId xmlns:p14="http://schemas.microsoft.com/office/powerpoint/2010/main" val="3770945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prestige"/>
      </p:transition>
    </mc:Choice>
    <mc:Fallback>
      <p:transition spd="slow">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2" y="609600"/>
            <a:ext cx="4129618" cy="2023254"/>
          </a:xfrm>
        </p:spPr>
        <p:txBody>
          <a:bodyPr anchor="b"/>
          <a:lstStyle>
            <a:lvl1pPr algn="ctr">
              <a:defRPr sz="3200"/>
            </a:lvl1pPr>
          </a:lstStyle>
          <a:p>
            <a:r>
              <a:rPr lang="pl-PL" smtClean="0"/>
              <a:t>Kliknij, aby edytować styl</a:t>
            </a:r>
            <a:endParaRPr lang="en-US" dirty="0"/>
          </a:p>
        </p:txBody>
      </p:sp>
      <p:sp>
        <p:nvSpPr>
          <p:cNvPr id="3" name="Picture Placeholder 2"/>
          <p:cNvSpPr>
            <a:spLocks noGrp="1" noChangeAspect="1"/>
          </p:cNvSpPr>
          <p:nvPr>
            <p:ph type="pic" idx="1"/>
          </p:nvPr>
        </p:nvSpPr>
        <p:spPr>
          <a:xfrm>
            <a:off x="5004270" y="609601"/>
            <a:ext cx="3005851"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smtClean="0"/>
              <a:t>Kliknij ikonę, aby dodać obraz</a:t>
            </a:r>
            <a:endParaRPr lang="en-US" dirty="0"/>
          </a:p>
        </p:txBody>
      </p:sp>
      <p:sp>
        <p:nvSpPr>
          <p:cNvPr id="4" name="Text Placeholder 3"/>
          <p:cNvSpPr>
            <a:spLocks noGrp="1"/>
          </p:cNvSpPr>
          <p:nvPr>
            <p:ph type="body" sz="half" idx="2"/>
          </p:nvPr>
        </p:nvSpPr>
        <p:spPr>
          <a:xfrm>
            <a:off x="685346" y="2632853"/>
            <a:ext cx="4129604"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C0E8855-B2D7-4AFC-BEBE-32662FB4E41E}" type="slidenum">
              <a:rPr lang="pl-PL" smtClean="0"/>
              <a:pPr/>
              <a:t>‹#›</a:t>
            </a:fld>
            <a:endParaRPr lang="pl-PL"/>
          </a:p>
        </p:txBody>
      </p:sp>
    </p:spTree>
    <p:extLst>
      <p:ext uri="{BB962C8B-B14F-4D97-AF65-F5344CB8AC3E}">
        <p14:creationId xmlns:p14="http://schemas.microsoft.com/office/powerpoint/2010/main" val="243079032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prestige"/>
      </p:transition>
    </mc:Choice>
    <mc:Fallback>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1" y="-1"/>
            <a:ext cx="9144002"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685332" y="618518"/>
            <a:ext cx="7773338" cy="1596177"/>
          </a:xfrm>
          <a:prstGeom prst="rect">
            <a:avLst/>
          </a:prstGeom>
        </p:spPr>
        <p:txBody>
          <a:bodyPr vert="horz" lIns="91440" tIns="45720" rIns="91440" bIns="45720" rtlCol="0" anchor="ctr">
            <a:normAutofit/>
          </a:bodyPr>
          <a:lstStyle/>
          <a:p>
            <a:r>
              <a:rPr lang="pl-PL" smtClean="0"/>
              <a:t>Kliknij, aby edytować styl</a:t>
            </a:r>
            <a:endParaRPr lang="en-US" dirty="0"/>
          </a:p>
        </p:txBody>
      </p:sp>
      <p:sp>
        <p:nvSpPr>
          <p:cNvPr id="3" name="Text Placeholder 2"/>
          <p:cNvSpPr>
            <a:spLocks noGrp="1"/>
          </p:cNvSpPr>
          <p:nvPr>
            <p:ph type="body" idx="1"/>
          </p:nvPr>
        </p:nvSpPr>
        <p:spPr>
          <a:xfrm>
            <a:off x="685331" y="2367094"/>
            <a:ext cx="7773339" cy="3424107"/>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2"/>
          </p:nvPr>
        </p:nvSpPr>
        <p:spPr>
          <a:xfrm>
            <a:off x="5759053" y="5883276"/>
            <a:ext cx="2057400" cy="365125"/>
          </a:xfrm>
          <a:prstGeom prst="rect">
            <a:avLst/>
          </a:prstGeom>
        </p:spPr>
        <p:txBody>
          <a:bodyPr vert="horz" lIns="91440" tIns="45720" rIns="91440" bIns="45720" rtlCol="0" anchor="ctr"/>
          <a:lstStyle>
            <a:lvl1pPr algn="r">
              <a:defRPr sz="1000">
                <a:solidFill>
                  <a:schemeClr val="tx1"/>
                </a:solidFill>
              </a:defRPr>
            </a:lvl1pPr>
          </a:lstStyle>
          <a:p>
            <a:endParaRPr lang="pl-PL"/>
          </a:p>
        </p:txBody>
      </p:sp>
      <p:sp>
        <p:nvSpPr>
          <p:cNvPr id="5" name="Footer Placeholder 4"/>
          <p:cNvSpPr>
            <a:spLocks noGrp="1"/>
          </p:cNvSpPr>
          <p:nvPr>
            <p:ph type="ftr" sz="quarter" idx="3"/>
          </p:nvPr>
        </p:nvSpPr>
        <p:spPr>
          <a:xfrm>
            <a:off x="685331" y="5883276"/>
            <a:ext cx="5004665" cy="365125"/>
          </a:xfrm>
          <a:prstGeom prst="rect">
            <a:avLst/>
          </a:prstGeom>
        </p:spPr>
        <p:txBody>
          <a:bodyPr vert="horz" lIns="91440" tIns="45720" rIns="91440" bIns="45720" rtlCol="0" anchor="ctr"/>
          <a:lstStyle>
            <a:lvl1pPr algn="l">
              <a:defRPr sz="1000">
                <a:solidFill>
                  <a:schemeClr val="tx1"/>
                </a:solidFill>
              </a:defRPr>
            </a:lvl1pPr>
          </a:lstStyle>
          <a:p>
            <a:endParaRPr lang="pl-PL"/>
          </a:p>
        </p:txBody>
      </p:sp>
      <p:sp>
        <p:nvSpPr>
          <p:cNvPr id="6" name="Slide Number Placeholder 5"/>
          <p:cNvSpPr>
            <a:spLocks noGrp="1"/>
          </p:cNvSpPr>
          <p:nvPr>
            <p:ph type="sldNum" sz="quarter" idx="4"/>
          </p:nvPr>
        </p:nvSpPr>
        <p:spPr>
          <a:xfrm>
            <a:off x="7885509" y="5883276"/>
            <a:ext cx="573161" cy="365125"/>
          </a:xfrm>
          <a:prstGeom prst="rect">
            <a:avLst/>
          </a:prstGeom>
        </p:spPr>
        <p:txBody>
          <a:bodyPr vert="horz" lIns="91440" tIns="45720" rIns="91440" bIns="45720" rtlCol="0" anchor="ctr"/>
          <a:lstStyle>
            <a:lvl1pPr algn="r">
              <a:defRPr sz="1000">
                <a:solidFill>
                  <a:schemeClr val="tx1"/>
                </a:solidFill>
              </a:defRPr>
            </a:lvl1pPr>
          </a:lstStyle>
          <a:p>
            <a:fld id="{625DEDA3-1F8F-498D-A12D-721D88AA0343}" type="slidenum">
              <a:rPr lang="pl-PL" smtClean="0"/>
              <a:pPr/>
              <a:t>‹#›</a:t>
            </a:fld>
            <a:endParaRPr lang="pl-PL"/>
          </a:p>
        </p:txBody>
      </p:sp>
    </p:spTree>
    <p:extLst>
      <p:ext uri="{BB962C8B-B14F-4D97-AF65-F5344CB8AC3E}">
        <p14:creationId xmlns:p14="http://schemas.microsoft.com/office/powerpoint/2010/main" val="1813222871"/>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 id="2147483728" r:id="rId15"/>
    <p:sldLayoutId id="2147483729" r:id="rId16"/>
    <p:sldLayoutId id="2147483730" r:id="rId17"/>
  </p:sldLayoutIdLst>
  <mc:AlternateContent xmlns:mc="http://schemas.openxmlformats.org/markup-compatibility/2006">
    <mc:Choice xmlns:p15="http://schemas.microsoft.com/office/powerpoint/2012/main" Requires="p15">
      <p:transition xmlns:p14="http://schemas.microsoft.com/office/powerpoint/2010/main" spd="slow" p14:dur="2000">
        <p15:prstTrans prst="prestige"/>
      </p:transition>
    </mc:Choice>
    <mc:Fallback>
      <p:transition spd="slow">
        <p:fade/>
      </p:transition>
    </mc:Fallback>
  </mc:AlternateContent>
  <p:timing>
    <p:tnLst>
      <p:par>
        <p:cTn id="1" dur="indefinite" restart="never" nodeType="tmRoot"/>
      </p:par>
    </p:tnLst>
  </p:timing>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42910" y="1714488"/>
            <a:ext cx="7772400" cy="1143000"/>
          </a:xfrm>
        </p:spPr>
        <p:txBody>
          <a:bodyPr>
            <a:normAutofit fontScale="90000"/>
          </a:bodyPr>
          <a:lstStyle/>
          <a:p>
            <a:r>
              <a:rPr lang="pl-PL" dirty="0"/>
              <a:t>Zastosowanie M.I.N.I.</a:t>
            </a:r>
            <a:br>
              <a:rPr lang="pl-PL" dirty="0"/>
            </a:br>
            <a:r>
              <a:rPr lang="pl-PL" dirty="0"/>
              <a:t>w diagnostyce </a:t>
            </a:r>
            <a:r>
              <a:rPr lang="pl-PL" dirty="0" smtClean="0"/>
              <a:t>psychiatrycznej</a:t>
            </a:r>
            <a:br>
              <a:rPr lang="pl-PL" dirty="0" smtClean="0"/>
            </a:br>
            <a:r>
              <a:rPr lang="pl-PL" dirty="0" smtClean="0"/>
              <a:t>ZABURZENIA NIEPSYCHOTYCZNE</a:t>
            </a:r>
            <a:r>
              <a:rPr lang="pl-PL" dirty="0"/>
              <a:t>	</a:t>
            </a:r>
          </a:p>
        </p:txBody>
      </p:sp>
      <p:sp>
        <p:nvSpPr>
          <p:cNvPr id="2051" name="Rectangle 3"/>
          <p:cNvSpPr>
            <a:spLocks noGrp="1" noChangeArrowheads="1"/>
          </p:cNvSpPr>
          <p:nvPr>
            <p:ph type="subTitle" idx="1"/>
          </p:nvPr>
        </p:nvSpPr>
        <p:spPr>
          <a:xfrm>
            <a:off x="1428728" y="3714752"/>
            <a:ext cx="6400800" cy="1752600"/>
          </a:xfrm>
        </p:spPr>
        <p:txBody>
          <a:bodyPr/>
          <a:lstStyle/>
          <a:p>
            <a:r>
              <a:rPr lang="pl-PL" dirty="0"/>
              <a:t>Klinika Psychiatrii </a:t>
            </a:r>
            <a:r>
              <a:rPr lang="pl-PL" dirty="0" smtClean="0"/>
              <a:t>UML</a:t>
            </a:r>
          </a:p>
          <a:p>
            <a:r>
              <a:rPr lang="pl-PL" dirty="0" smtClean="0"/>
              <a:t>ANDRZEJ CZERNIKIEWICZ</a:t>
            </a:r>
            <a:endParaRPr lang="pl-PL"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prestige"/>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230" name="Group 38"/>
          <p:cNvGrpSpPr>
            <a:grpSpLocks/>
          </p:cNvGrpSpPr>
          <p:nvPr/>
        </p:nvGrpSpPr>
        <p:grpSpPr bwMode="auto">
          <a:xfrm>
            <a:off x="495300" y="1081088"/>
            <a:ext cx="8648700" cy="5776912"/>
            <a:chOff x="28" y="0"/>
            <a:chExt cx="2795" cy="3275"/>
          </a:xfrm>
        </p:grpSpPr>
        <p:sp>
          <p:nvSpPr>
            <p:cNvPr id="8194" name="Rectangle 2"/>
            <p:cNvSpPr>
              <a:spLocks noChangeArrowheads="1"/>
            </p:cNvSpPr>
            <p:nvPr/>
          </p:nvSpPr>
          <p:spPr bwMode="auto">
            <a:xfrm>
              <a:off x="28" y="0"/>
              <a:ext cx="198" cy="500"/>
            </a:xfrm>
            <a:prstGeom prst="rect">
              <a:avLst/>
            </a:prstGeom>
            <a:noFill/>
            <a:ln w="9525">
              <a:noFill/>
              <a:miter lim="800000"/>
              <a:headEnd/>
              <a:tailEnd/>
            </a:ln>
            <a:effectLst/>
          </p:spPr>
          <p:txBody>
            <a:bodyPr/>
            <a:lstStyle/>
            <a:p>
              <a:r>
                <a:rPr lang="pl-PL" sz="1200">
                  <a:cs typeface="Times New Roman" charset="0"/>
                </a:rPr>
                <a:t> </a:t>
              </a:r>
            </a:p>
            <a:p>
              <a:pPr eaLnBrk="0" hangingPunct="0"/>
              <a:endParaRPr lang="pl-PL" sz="3600"/>
            </a:p>
          </p:txBody>
        </p:sp>
        <p:sp>
          <p:nvSpPr>
            <p:cNvPr id="8195" name="Rectangle 3"/>
            <p:cNvSpPr>
              <a:spLocks noChangeArrowheads="1"/>
            </p:cNvSpPr>
            <p:nvPr/>
          </p:nvSpPr>
          <p:spPr bwMode="auto">
            <a:xfrm>
              <a:off x="226" y="0"/>
              <a:ext cx="170" cy="500"/>
            </a:xfrm>
            <a:prstGeom prst="rect">
              <a:avLst/>
            </a:prstGeom>
            <a:noFill/>
            <a:ln w="9525">
              <a:noFill/>
              <a:miter lim="800000"/>
              <a:headEnd/>
              <a:tailEnd/>
            </a:ln>
            <a:effectLst/>
          </p:spPr>
          <p:txBody>
            <a:bodyPr/>
            <a:lstStyle/>
            <a:p>
              <a:r>
                <a:rPr lang="pl-PL" sz="1200">
                  <a:cs typeface="Times New Roman" charset="0"/>
                </a:rPr>
                <a:t> </a:t>
              </a:r>
            </a:p>
            <a:p>
              <a:pPr eaLnBrk="0" hangingPunct="0"/>
              <a:endParaRPr lang="pl-PL" sz="3600"/>
            </a:p>
          </p:txBody>
        </p:sp>
        <p:sp>
          <p:nvSpPr>
            <p:cNvPr id="8196" name="Rectangle 4"/>
            <p:cNvSpPr>
              <a:spLocks noChangeArrowheads="1"/>
            </p:cNvSpPr>
            <p:nvPr/>
          </p:nvSpPr>
          <p:spPr bwMode="auto">
            <a:xfrm>
              <a:off x="396" y="0"/>
              <a:ext cx="170" cy="500"/>
            </a:xfrm>
            <a:prstGeom prst="rect">
              <a:avLst/>
            </a:prstGeom>
            <a:noFill/>
            <a:ln w="9525">
              <a:noFill/>
              <a:miter lim="800000"/>
              <a:headEnd/>
              <a:tailEnd/>
            </a:ln>
            <a:effectLst/>
          </p:spPr>
          <p:txBody>
            <a:bodyPr/>
            <a:lstStyle/>
            <a:p>
              <a:r>
                <a:rPr lang="pl-PL" sz="1600">
                  <a:latin typeface="Century Schoolbook" pitchFamily="18" charset="0"/>
                  <a:cs typeface="Times New Roman" charset="0"/>
                </a:rPr>
                <a:t>d</a:t>
              </a:r>
              <a:endParaRPr lang="pl-PL" sz="1200">
                <a:cs typeface="Times New Roman" charset="0"/>
              </a:endParaRPr>
            </a:p>
            <a:p>
              <a:pPr eaLnBrk="0" hangingPunct="0"/>
              <a:endParaRPr lang="pl-PL" sz="3600"/>
            </a:p>
          </p:txBody>
        </p:sp>
        <p:sp>
          <p:nvSpPr>
            <p:cNvPr id="8197" name="Rectangle 5"/>
            <p:cNvSpPr>
              <a:spLocks noChangeArrowheads="1"/>
            </p:cNvSpPr>
            <p:nvPr/>
          </p:nvSpPr>
          <p:spPr bwMode="auto">
            <a:xfrm>
              <a:off x="566" y="0"/>
              <a:ext cx="1634" cy="500"/>
            </a:xfrm>
            <a:prstGeom prst="rect">
              <a:avLst/>
            </a:prstGeom>
            <a:noFill/>
            <a:ln w="9525">
              <a:noFill/>
              <a:miter lim="800000"/>
              <a:headEnd/>
              <a:tailEnd/>
            </a:ln>
            <a:effectLst/>
          </p:spPr>
          <p:txBody>
            <a:bodyPr/>
            <a:lstStyle/>
            <a:p>
              <a:r>
                <a:rPr lang="pl-PL" sz="1600">
                  <a:latin typeface="Century Schoolbook" pitchFamily="18" charset="0"/>
                  <a:cs typeface="Times New Roman" charset="0"/>
                </a:rPr>
                <a:t>Był wyczerpany lub bez zwykłej energii ...</a:t>
              </a:r>
              <a:endParaRPr lang="pl-PL" sz="1200">
                <a:cs typeface="Times New Roman" charset="0"/>
              </a:endParaRPr>
            </a:p>
            <a:p>
              <a:pPr eaLnBrk="0" hangingPunct="0"/>
              <a:endParaRPr lang="pl-PL" sz="3600"/>
            </a:p>
          </p:txBody>
        </p:sp>
        <p:sp>
          <p:nvSpPr>
            <p:cNvPr id="8198" name="Rectangle 6"/>
            <p:cNvSpPr>
              <a:spLocks noChangeArrowheads="1"/>
            </p:cNvSpPr>
            <p:nvPr/>
          </p:nvSpPr>
          <p:spPr bwMode="auto">
            <a:xfrm>
              <a:off x="2200" y="0"/>
              <a:ext cx="340" cy="500"/>
            </a:xfrm>
            <a:prstGeom prst="rect">
              <a:avLst/>
            </a:prstGeom>
            <a:noFill/>
            <a:ln w="9525">
              <a:noFill/>
              <a:miter lim="800000"/>
              <a:headEnd/>
              <a:tailEnd/>
            </a:ln>
            <a:effectLst/>
          </p:spPr>
          <p:txBody>
            <a:bodyPr/>
            <a:lstStyle/>
            <a:p>
              <a:r>
                <a:rPr lang="pl-PL" sz="1600">
                  <a:latin typeface="Century Schoolbook" pitchFamily="18" charset="0"/>
                  <a:cs typeface="Times New Roman" charset="0"/>
                </a:rPr>
                <a:t>nie</a:t>
              </a:r>
              <a:endParaRPr lang="pl-PL" sz="1200">
                <a:cs typeface="Times New Roman" charset="0"/>
              </a:endParaRPr>
            </a:p>
            <a:p>
              <a:pPr eaLnBrk="0" hangingPunct="0"/>
              <a:endParaRPr lang="pl-PL" sz="3600"/>
            </a:p>
          </p:txBody>
        </p:sp>
        <p:sp>
          <p:nvSpPr>
            <p:cNvPr id="8199" name="Rectangle 7"/>
            <p:cNvSpPr>
              <a:spLocks noChangeArrowheads="1"/>
            </p:cNvSpPr>
            <p:nvPr/>
          </p:nvSpPr>
          <p:spPr bwMode="auto">
            <a:xfrm>
              <a:off x="2540" y="0"/>
              <a:ext cx="283" cy="500"/>
            </a:xfrm>
            <a:prstGeom prst="rect">
              <a:avLst/>
            </a:prstGeom>
            <a:noFill/>
            <a:ln w="9525">
              <a:noFill/>
              <a:miter lim="800000"/>
              <a:headEnd/>
              <a:tailEnd/>
            </a:ln>
            <a:effectLst/>
          </p:spPr>
          <p:txBody>
            <a:bodyPr/>
            <a:lstStyle/>
            <a:p>
              <a:r>
                <a:rPr lang="pl-PL" sz="1600">
                  <a:latin typeface="Century Schoolbook" pitchFamily="18" charset="0"/>
                  <a:cs typeface="Times New Roman" charset="0"/>
                </a:rPr>
                <a:t>tak</a:t>
              </a:r>
              <a:endParaRPr lang="pl-PL" sz="1200">
                <a:cs typeface="Times New Roman" charset="0"/>
              </a:endParaRPr>
            </a:p>
            <a:p>
              <a:pPr eaLnBrk="0" hangingPunct="0"/>
              <a:endParaRPr lang="pl-PL" sz="3600"/>
            </a:p>
          </p:txBody>
        </p:sp>
        <p:sp>
          <p:nvSpPr>
            <p:cNvPr id="8200" name="Rectangle 8"/>
            <p:cNvSpPr>
              <a:spLocks noChangeArrowheads="1"/>
            </p:cNvSpPr>
            <p:nvPr/>
          </p:nvSpPr>
          <p:spPr bwMode="auto">
            <a:xfrm>
              <a:off x="28" y="500"/>
              <a:ext cx="198" cy="394"/>
            </a:xfrm>
            <a:prstGeom prst="rect">
              <a:avLst/>
            </a:prstGeom>
            <a:noFill/>
            <a:ln w="9525">
              <a:noFill/>
              <a:miter lim="800000"/>
              <a:headEnd/>
              <a:tailEnd/>
            </a:ln>
            <a:effectLst/>
          </p:spPr>
          <p:txBody>
            <a:bodyPr/>
            <a:lstStyle/>
            <a:p>
              <a:r>
                <a:rPr lang="pl-PL" sz="1200">
                  <a:cs typeface="Times New Roman" charset="0"/>
                </a:rPr>
                <a:t> </a:t>
              </a:r>
            </a:p>
            <a:p>
              <a:pPr eaLnBrk="0" hangingPunct="0"/>
              <a:endParaRPr lang="pl-PL" sz="3600"/>
            </a:p>
          </p:txBody>
        </p:sp>
        <p:sp>
          <p:nvSpPr>
            <p:cNvPr id="8201" name="Rectangle 9"/>
            <p:cNvSpPr>
              <a:spLocks noChangeArrowheads="1"/>
            </p:cNvSpPr>
            <p:nvPr/>
          </p:nvSpPr>
          <p:spPr bwMode="auto">
            <a:xfrm>
              <a:off x="226" y="500"/>
              <a:ext cx="170" cy="394"/>
            </a:xfrm>
            <a:prstGeom prst="rect">
              <a:avLst/>
            </a:prstGeom>
            <a:noFill/>
            <a:ln w="9525">
              <a:noFill/>
              <a:miter lim="800000"/>
              <a:headEnd/>
              <a:tailEnd/>
            </a:ln>
            <a:effectLst/>
          </p:spPr>
          <p:txBody>
            <a:bodyPr/>
            <a:lstStyle/>
            <a:p>
              <a:r>
                <a:rPr lang="pl-PL" sz="1200">
                  <a:cs typeface="Times New Roman" charset="0"/>
                </a:rPr>
                <a:t> </a:t>
              </a:r>
            </a:p>
            <a:p>
              <a:pPr eaLnBrk="0" hangingPunct="0"/>
              <a:endParaRPr lang="pl-PL" sz="3600"/>
            </a:p>
          </p:txBody>
        </p:sp>
        <p:sp>
          <p:nvSpPr>
            <p:cNvPr id="8202" name="Rectangle 10"/>
            <p:cNvSpPr>
              <a:spLocks noChangeArrowheads="1"/>
            </p:cNvSpPr>
            <p:nvPr/>
          </p:nvSpPr>
          <p:spPr bwMode="auto">
            <a:xfrm>
              <a:off x="396" y="500"/>
              <a:ext cx="170" cy="394"/>
            </a:xfrm>
            <a:prstGeom prst="rect">
              <a:avLst/>
            </a:prstGeom>
            <a:noFill/>
            <a:ln w="9525">
              <a:noFill/>
              <a:miter lim="800000"/>
              <a:headEnd/>
              <a:tailEnd/>
            </a:ln>
            <a:effectLst/>
          </p:spPr>
          <p:txBody>
            <a:bodyPr/>
            <a:lstStyle/>
            <a:p>
              <a:r>
                <a:rPr lang="pl-PL" sz="1600">
                  <a:latin typeface="Century Schoolbook" pitchFamily="18" charset="0"/>
                  <a:cs typeface="Times New Roman" charset="0"/>
                </a:rPr>
                <a:t>e</a:t>
              </a:r>
              <a:endParaRPr lang="pl-PL" sz="1200">
                <a:cs typeface="Times New Roman" charset="0"/>
              </a:endParaRPr>
            </a:p>
            <a:p>
              <a:pPr eaLnBrk="0" hangingPunct="0"/>
              <a:endParaRPr lang="pl-PL" sz="3600"/>
            </a:p>
          </p:txBody>
        </p:sp>
        <p:sp>
          <p:nvSpPr>
            <p:cNvPr id="8203" name="Rectangle 11"/>
            <p:cNvSpPr>
              <a:spLocks noChangeArrowheads="1"/>
            </p:cNvSpPr>
            <p:nvPr/>
          </p:nvSpPr>
          <p:spPr bwMode="auto">
            <a:xfrm>
              <a:off x="566" y="500"/>
              <a:ext cx="1634" cy="394"/>
            </a:xfrm>
            <a:prstGeom prst="rect">
              <a:avLst/>
            </a:prstGeom>
            <a:noFill/>
            <a:ln w="9525">
              <a:noFill/>
              <a:miter lim="800000"/>
              <a:headEnd/>
              <a:tailEnd/>
            </a:ln>
            <a:effectLst/>
          </p:spPr>
          <p:txBody>
            <a:bodyPr/>
            <a:lstStyle/>
            <a:p>
              <a:r>
                <a:rPr lang="pl-PL" sz="1600">
                  <a:latin typeface="Century Schoolbook" pitchFamily="18" charset="0"/>
                  <a:cs typeface="Times New Roman" charset="0"/>
                </a:rPr>
                <a:t>Czuł się bezwartościowy lub winny ...</a:t>
              </a:r>
              <a:endParaRPr lang="pl-PL" sz="1200">
                <a:cs typeface="Times New Roman" charset="0"/>
              </a:endParaRPr>
            </a:p>
            <a:p>
              <a:pPr eaLnBrk="0" hangingPunct="0"/>
              <a:endParaRPr lang="pl-PL" sz="3600"/>
            </a:p>
          </p:txBody>
        </p:sp>
        <p:sp>
          <p:nvSpPr>
            <p:cNvPr id="8204" name="Rectangle 12"/>
            <p:cNvSpPr>
              <a:spLocks noChangeArrowheads="1"/>
            </p:cNvSpPr>
            <p:nvPr/>
          </p:nvSpPr>
          <p:spPr bwMode="auto">
            <a:xfrm>
              <a:off x="2200" y="500"/>
              <a:ext cx="340" cy="394"/>
            </a:xfrm>
            <a:prstGeom prst="rect">
              <a:avLst/>
            </a:prstGeom>
            <a:noFill/>
            <a:ln w="9525">
              <a:noFill/>
              <a:miter lim="800000"/>
              <a:headEnd/>
              <a:tailEnd/>
            </a:ln>
            <a:effectLst/>
          </p:spPr>
          <p:txBody>
            <a:bodyPr/>
            <a:lstStyle/>
            <a:p>
              <a:r>
                <a:rPr lang="pl-PL" sz="1600">
                  <a:latin typeface="Century Schoolbook" pitchFamily="18" charset="0"/>
                  <a:cs typeface="Times New Roman" charset="0"/>
                </a:rPr>
                <a:t>nie</a:t>
              </a:r>
              <a:endParaRPr lang="pl-PL" sz="1200">
                <a:cs typeface="Times New Roman" charset="0"/>
              </a:endParaRPr>
            </a:p>
            <a:p>
              <a:pPr eaLnBrk="0" hangingPunct="0"/>
              <a:endParaRPr lang="pl-PL" sz="3600"/>
            </a:p>
          </p:txBody>
        </p:sp>
        <p:sp>
          <p:nvSpPr>
            <p:cNvPr id="8205" name="Rectangle 13"/>
            <p:cNvSpPr>
              <a:spLocks noChangeArrowheads="1"/>
            </p:cNvSpPr>
            <p:nvPr/>
          </p:nvSpPr>
          <p:spPr bwMode="auto">
            <a:xfrm>
              <a:off x="2540" y="500"/>
              <a:ext cx="283" cy="394"/>
            </a:xfrm>
            <a:prstGeom prst="rect">
              <a:avLst/>
            </a:prstGeom>
            <a:noFill/>
            <a:ln w="9525">
              <a:noFill/>
              <a:miter lim="800000"/>
              <a:headEnd/>
              <a:tailEnd/>
            </a:ln>
            <a:effectLst/>
          </p:spPr>
          <p:txBody>
            <a:bodyPr/>
            <a:lstStyle/>
            <a:p>
              <a:r>
                <a:rPr lang="pl-PL" sz="1600">
                  <a:latin typeface="Century Schoolbook" pitchFamily="18" charset="0"/>
                  <a:cs typeface="Times New Roman" charset="0"/>
                </a:rPr>
                <a:t>tak</a:t>
              </a:r>
              <a:endParaRPr lang="pl-PL" sz="1200">
                <a:cs typeface="Times New Roman" charset="0"/>
              </a:endParaRPr>
            </a:p>
            <a:p>
              <a:pPr eaLnBrk="0" hangingPunct="0"/>
              <a:endParaRPr lang="pl-PL" sz="3600"/>
            </a:p>
          </p:txBody>
        </p:sp>
        <p:sp>
          <p:nvSpPr>
            <p:cNvPr id="8206" name="Rectangle 14"/>
            <p:cNvSpPr>
              <a:spLocks noChangeArrowheads="1"/>
            </p:cNvSpPr>
            <p:nvPr/>
          </p:nvSpPr>
          <p:spPr bwMode="auto">
            <a:xfrm>
              <a:off x="28" y="894"/>
              <a:ext cx="198" cy="500"/>
            </a:xfrm>
            <a:prstGeom prst="rect">
              <a:avLst/>
            </a:prstGeom>
            <a:noFill/>
            <a:ln w="9525">
              <a:noFill/>
              <a:miter lim="800000"/>
              <a:headEnd/>
              <a:tailEnd/>
            </a:ln>
            <a:effectLst/>
          </p:spPr>
          <p:txBody>
            <a:bodyPr/>
            <a:lstStyle/>
            <a:p>
              <a:r>
                <a:rPr lang="pl-PL" sz="1200">
                  <a:cs typeface="Times New Roman" charset="0"/>
                </a:rPr>
                <a:t> </a:t>
              </a:r>
            </a:p>
            <a:p>
              <a:pPr eaLnBrk="0" hangingPunct="0"/>
              <a:endParaRPr lang="pl-PL" sz="3600"/>
            </a:p>
          </p:txBody>
        </p:sp>
        <p:sp>
          <p:nvSpPr>
            <p:cNvPr id="8207" name="Rectangle 15"/>
            <p:cNvSpPr>
              <a:spLocks noChangeArrowheads="1"/>
            </p:cNvSpPr>
            <p:nvPr/>
          </p:nvSpPr>
          <p:spPr bwMode="auto">
            <a:xfrm>
              <a:off x="226" y="894"/>
              <a:ext cx="170" cy="500"/>
            </a:xfrm>
            <a:prstGeom prst="rect">
              <a:avLst/>
            </a:prstGeom>
            <a:noFill/>
            <a:ln w="9525">
              <a:noFill/>
              <a:miter lim="800000"/>
              <a:headEnd/>
              <a:tailEnd/>
            </a:ln>
            <a:effectLst/>
          </p:spPr>
          <p:txBody>
            <a:bodyPr/>
            <a:lstStyle/>
            <a:p>
              <a:r>
                <a:rPr lang="pl-PL" sz="1200">
                  <a:cs typeface="Times New Roman" charset="0"/>
                </a:rPr>
                <a:t> </a:t>
              </a:r>
            </a:p>
            <a:p>
              <a:pPr eaLnBrk="0" hangingPunct="0"/>
              <a:endParaRPr lang="pl-PL" sz="3600"/>
            </a:p>
          </p:txBody>
        </p:sp>
        <p:sp>
          <p:nvSpPr>
            <p:cNvPr id="8208" name="Rectangle 16"/>
            <p:cNvSpPr>
              <a:spLocks noChangeArrowheads="1"/>
            </p:cNvSpPr>
            <p:nvPr/>
          </p:nvSpPr>
          <p:spPr bwMode="auto">
            <a:xfrm>
              <a:off x="396" y="894"/>
              <a:ext cx="170" cy="500"/>
            </a:xfrm>
            <a:prstGeom prst="rect">
              <a:avLst/>
            </a:prstGeom>
            <a:noFill/>
            <a:ln w="9525">
              <a:noFill/>
              <a:miter lim="800000"/>
              <a:headEnd/>
              <a:tailEnd/>
            </a:ln>
            <a:effectLst/>
          </p:spPr>
          <p:txBody>
            <a:bodyPr/>
            <a:lstStyle/>
            <a:p>
              <a:r>
                <a:rPr lang="pl-PL" sz="1600">
                  <a:latin typeface="Century Schoolbook" pitchFamily="18" charset="0"/>
                  <a:cs typeface="Times New Roman" charset="0"/>
                </a:rPr>
                <a:t>f</a:t>
              </a:r>
              <a:endParaRPr lang="pl-PL" sz="1200">
                <a:cs typeface="Times New Roman" charset="0"/>
              </a:endParaRPr>
            </a:p>
            <a:p>
              <a:pPr eaLnBrk="0" hangingPunct="0"/>
              <a:endParaRPr lang="pl-PL" sz="3600"/>
            </a:p>
          </p:txBody>
        </p:sp>
        <p:sp>
          <p:nvSpPr>
            <p:cNvPr id="8209" name="Rectangle 17"/>
            <p:cNvSpPr>
              <a:spLocks noChangeArrowheads="1"/>
            </p:cNvSpPr>
            <p:nvPr/>
          </p:nvSpPr>
          <p:spPr bwMode="auto">
            <a:xfrm>
              <a:off x="566" y="894"/>
              <a:ext cx="1634" cy="500"/>
            </a:xfrm>
            <a:prstGeom prst="rect">
              <a:avLst/>
            </a:prstGeom>
            <a:noFill/>
            <a:ln w="9525">
              <a:noFill/>
              <a:miter lim="800000"/>
              <a:headEnd/>
              <a:tailEnd/>
            </a:ln>
            <a:effectLst/>
          </p:spPr>
          <p:txBody>
            <a:bodyPr/>
            <a:lstStyle/>
            <a:p>
              <a:r>
                <a:rPr lang="pl-PL" sz="1600">
                  <a:latin typeface="Century Schoolbook" pitchFamily="18" charset="0"/>
                  <a:cs typeface="Times New Roman" charset="0"/>
                </a:rPr>
                <a:t>Miał kłopoty w koncentracji lub podejmowaniu decyzji ... </a:t>
              </a:r>
              <a:endParaRPr lang="pl-PL" sz="1200">
                <a:cs typeface="Times New Roman" charset="0"/>
              </a:endParaRPr>
            </a:p>
            <a:p>
              <a:pPr eaLnBrk="0" hangingPunct="0"/>
              <a:endParaRPr lang="pl-PL" sz="3600"/>
            </a:p>
          </p:txBody>
        </p:sp>
        <p:sp>
          <p:nvSpPr>
            <p:cNvPr id="8210" name="Rectangle 18"/>
            <p:cNvSpPr>
              <a:spLocks noChangeArrowheads="1"/>
            </p:cNvSpPr>
            <p:nvPr/>
          </p:nvSpPr>
          <p:spPr bwMode="auto">
            <a:xfrm>
              <a:off x="2200" y="894"/>
              <a:ext cx="340" cy="500"/>
            </a:xfrm>
            <a:prstGeom prst="rect">
              <a:avLst/>
            </a:prstGeom>
            <a:noFill/>
            <a:ln w="9525">
              <a:noFill/>
              <a:miter lim="800000"/>
              <a:headEnd/>
              <a:tailEnd/>
            </a:ln>
            <a:effectLst/>
          </p:spPr>
          <p:txBody>
            <a:bodyPr/>
            <a:lstStyle/>
            <a:p>
              <a:r>
                <a:rPr lang="pl-PL" sz="1600">
                  <a:latin typeface="Century Schoolbook" pitchFamily="18" charset="0"/>
                  <a:cs typeface="Times New Roman" charset="0"/>
                </a:rPr>
                <a:t>nie</a:t>
              </a:r>
              <a:endParaRPr lang="pl-PL" sz="1200">
                <a:cs typeface="Times New Roman" charset="0"/>
              </a:endParaRPr>
            </a:p>
            <a:p>
              <a:pPr eaLnBrk="0" hangingPunct="0"/>
              <a:endParaRPr lang="pl-PL" sz="3600"/>
            </a:p>
          </p:txBody>
        </p:sp>
        <p:sp>
          <p:nvSpPr>
            <p:cNvPr id="8211" name="Rectangle 19"/>
            <p:cNvSpPr>
              <a:spLocks noChangeArrowheads="1"/>
            </p:cNvSpPr>
            <p:nvPr/>
          </p:nvSpPr>
          <p:spPr bwMode="auto">
            <a:xfrm>
              <a:off x="2540" y="894"/>
              <a:ext cx="283" cy="500"/>
            </a:xfrm>
            <a:prstGeom prst="rect">
              <a:avLst/>
            </a:prstGeom>
            <a:noFill/>
            <a:ln w="9525">
              <a:noFill/>
              <a:miter lim="800000"/>
              <a:headEnd/>
              <a:tailEnd/>
            </a:ln>
            <a:effectLst/>
          </p:spPr>
          <p:txBody>
            <a:bodyPr/>
            <a:lstStyle/>
            <a:p>
              <a:r>
                <a:rPr lang="pl-PL" sz="1600">
                  <a:latin typeface="Century Schoolbook" pitchFamily="18" charset="0"/>
                  <a:cs typeface="Times New Roman" charset="0"/>
                </a:rPr>
                <a:t>tak</a:t>
              </a:r>
              <a:endParaRPr lang="pl-PL" sz="1200">
                <a:cs typeface="Times New Roman" charset="0"/>
              </a:endParaRPr>
            </a:p>
            <a:p>
              <a:pPr eaLnBrk="0" hangingPunct="0"/>
              <a:endParaRPr lang="pl-PL" sz="3600"/>
            </a:p>
          </p:txBody>
        </p:sp>
        <p:sp>
          <p:nvSpPr>
            <p:cNvPr id="8212" name="Rectangle 20"/>
            <p:cNvSpPr>
              <a:spLocks noChangeArrowheads="1"/>
            </p:cNvSpPr>
            <p:nvPr/>
          </p:nvSpPr>
          <p:spPr bwMode="auto">
            <a:xfrm>
              <a:off x="28" y="1394"/>
              <a:ext cx="198" cy="500"/>
            </a:xfrm>
            <a:prstGeom prst="rect">
              <a:avLst/>
            </a:prstGeom>
            <a:noFill/>
            <a:ln w="9525">
              <a:noFill/>
              <a:miter lim="800000"/>
              <a:headEnd/>
              <a:tailEnd/>
            </a:ln>
            <a:effectLst/>
          </p:spPr>
          <p:txBody>
            <a:bodyPr/>
            <a:lstStyle/>
            <a:p>
              <a:r>
                <a:rPr lang="pl-PL" sz="1200">
                  <a:cs typeface="Times New Roman" charset="0"/>
                </a:rPr>
                <a:t> </a:t>
              </a:r>
            </a:p>
            <a:p>
              <a:pPr eaLnBrk="0" hangingPunct="0"/>
              <a:endParaRPr lang="pl-PL" sz="3600"/>
            </a:p>
          </p:txBody>
        </p:sp>
        <p:sp>
          <p:nvSpPr>
            <p:cNvPr id="8213" name="Rectangle 21"/>
            <p:cNvSpPr>
              <a:spLocks noChangeArrowheads="1"/>
            </p:cNvSpPr>
            <p:nvPr/>
          </p:nvSpPr>
          <p:spPr bwMode="auto">
            <a:xfrm>
              <a:off x="226" y="1394"/>
              <a:ext cx="170" cy="500"/>
            </a:xfrm>
            <a:prstGeom prst="rect">
              <a:avLst/>
            </a:prstGeom>
            <a:noFill/>
            <a:ln w="9525">
              <a:noFill/>
              <a:miter lim="800000"/>
              <a:headEnd/>
              <a:tailEnd/>
            </a:ln>
            <a:effectLst/>
          </p:spPr>
          <p:txBody>
            <a:bodyPr/>
            <a:lstStyle/>
            <a:p>
              <a:r>
                <a:rPr lang="pl-PL" sz="1200">
                  <a:cs typeface="Times New Roman" charset="0"/>
                </a:rPr>
                <a:t> </a:t>
              </a:r>
            </a:p>
            <a:p>
              <a:pPr eaLnBrk="0" hangingPunct="0"/>
              <a:endParaRPr lang="pl-PL" sz="3600"/>
            </a:p>
          </p:txBody>
        </p:sp>
        <p:sp>
          <p:nvSpPr>
            <p:cNvPr id="8214" name="Rectangle 22"/>
            <p:cNvSpPr>
              <a:spLocks noChangeArrowheads="1"/>
            </p:cNvSpPr>
            <p:nvPr/>
          </p:nvSpPr>
          <p:spPr bwMode="auto">
            <a:xfrm>
              <a:off x="396" y="1394"/>
              <a:ext cx="170" cy="500"/>
            </a:xfrm>
            <a:prstGeom prst="rect">
              <a:avLst/>
            </a:prstGeom>
            <a:noFill/>
            <a:ln w="9525">
              <a:noFill/>
              <a:miter lim="800000"/>
              <a:headEnd/>
              <a:tailEnd/>
            </a:ln>
            <a:effectLst/>
          </p:spPr>
          <p:txBody>
            <a:bodyPr/>
            <a:lstStyle/>
            <a:p>
              <a:r>
                <a:rPr lang="pl-PL" sz="1600">
                  <a:latin typeface="Century Schoolbook" pitchFamily="18" charset="0"/>
                  <a:cs typeface="Times New Roman" charset="0"/>
                </a:rPr>
                <a:t>g</a:t>
              </a:r>
              <a:endParaRPr lang="pl-PL" sz="1200">
                <a:cs typeface="Times New Roman" charset="0"/>
              </a:endParaRPr>
            </a:p>
            <a:p>
              <a:pPr eaLnBrk="0" hangingPunct="0"/>
              <a:endParaRPr lang="pl-PL" sz="3600"/>
            </a:p>
          </p:txBody>
        </p:sp>
        <p:sp>
          <p:nvSpPr>
            <p:cNvPr id="8215" name="Rectangle 23"/>
            <p:cNvSpPr>
              <a:spLocks noChangeArrowheads="1"/>
            </p:cNvSpPr>
            <p:nvPr/>
          </p:nvSpPr>
          <p:spPr bwMode="auto">
            <a:xfrm>
              <a:off x="566" y="1394"/>
              <a:ext cx="1634" cy="500"/>
            </a:xfrm>
            <a:prstGeom prst="rect">
              <a:avLst/>
            </a:prstGeom>
            <a:noFill/>
            <a:ln w="9525">
              <a:noFill/>
              <a:miter lim="800000"/>
              <a:headEnd/>
              <a:tailEnd/>
            </a:ln>
            <a:effectLst/>
          </p:spPr>
          <p:txBody>
            <a:bodyPr/>
            <a:lstStyle/>
            <a:p>
              <a:r>
                <a:rPr lang="pl-PL" sz="1600">
                  <a:latin typeface="Century Schoolbook" pitchFamily="18" charset="0"/>
                  <a:cs typeface="Times New Roman" charset="0"/>
                </a:rPr>
                <a:t>Rozważał samouszkodzenie, samobójstwo, lub chciał umrzeć ...</a:t>
              </a:r>
              <a:endParaRPr lang="pl-PL" sz="1200">
                <a:cs typeface="Times New Roman" charset="0"/>
              </a:endParaRPr>
            </a:p>
            <a:p>
              <a:pPr eaLnBrk="0" hangingPunct="0"/>
              <a:endParaRPr lang="pl-PL" sz="3600"/>
            </a:p>
          </p:txBody>
        </p:sp>
        <p:sp>
          <p:nvSpPr>
            <p:cNvPr id="8216" name="Rectangle 24"/>
            <p:cNvSpPr>
              <a:spLocks noChangeArrowheads="1"/>
            </p:cNvSpPr>
            <p:nvPr/>
          </p:nvSpPr>
          <p:spPr bwMode="auto">
            <a:xfrm>
              <a:off x="2200" y="1394"/>
              <a:ext cx="340" cy="500"/>
            </a:xfrm>
            <a:prstGeom prst="rect">
              <a:avLst/>
            </a:prstGeom>
            <a:noFill/>
            <a:ln w="9525">
              <a:noFill/>
              <a:miter lim="800000"/>
              <a:headEnd/>
              <a:tailEnd/>
            </a:ln>
            <a:effectLst/>
          </p:spPr>
          <p:txBody>
            <a:bodyPr/>
            <a:lstStyle/>
            <a:p>
              <a:r>
                <a:rPr lang="pl-PL" sz="1600">
                  <a:latin typeface="Century Schoolbook" pitchFamily="18" charset="0"/>
                  <a:cs typeface="Times New Roman" charset="0"/>
                </a:rPr>
                <a:t>nie</a:t>
              </a:r>
              <a:endParaRPr lang="pl-PL" sz="1200">
                <a:cs typeface="Times New Roman" charset="0"/>
              </a:endParaRPr>
            </a:p>
            <a:p>
              <a:pPr eaLnBrk="0" hangingPunct="0"/>
              <a:endParaRPr lang="pl-PL" sz="3600"/>
            </a:p>
          </p:txBody>
        </p:sp>
        <p:sp>
          <p:nvSpPr>
            <p:cNvPr id="8217" name="Rectangle 25"/>
            <p:cNvSpPr>
              <a:spLocks noChangeArrowheads="1"/>
            </p:cNvSpPr>
            <p:nvPr/>
          </p:nvSpPr>
          <p:spPr bwMode="auto">
            <a:xfrm>
              <a:off x="2540" y="1394"/>
              <a:ext cx="283" cy="500"/>
            </a:xfrm>
            <a:prstGeom prst="rect">
              <a:avLst/>
            </a:prstGeom>
            <a:noFill/>
            <a:ln w="9525">
              <a:noFill/>
              <a:miter lim="800000"/>
              <a:headEnd/>
              <a:tailEnd/>
            </a:ln>
            <a:effectLst/>
          </p:spPr>
          <p:txBody>
            <a:bodyPr/>
            <a:lstStyle/>
            <a:p>
              <a:r>
                <a:rPr lang="pl-PL" sz="1600">
                  <a:latin typeface="Century Schoolbook" pitchFamily="18" charset="0"/>
                  <a:cs typeface="Times New Roman" charset="0"/>
                </a:rPr>
                <a:t>tak</a:t>
              </a:r>
              <a:endParaRPr lang="pl-PL" sz="1200">
                <a:cs typeface="Times New Roman" charset="0"/>
              </a:endParaRPr>
            </a:p>
            <a:p>
              <a:pPr eaLnBrk="0" hangingPunct="0"/>
              <a:endParaRPr lang="pl-PL" sz="3600"/>
            </a:p>
          </p:txBody>
        </p:sp>
        <p:sp>
          <p:nvSpPr>
            <p:cNvPr id="8218" name="Rectangle 26"/>
            <p:cNvSpPr>
              <a:spLocks noChangeArrowheads="1"/>
            </p:cNvSpPr>
            <p:nvPr/>
          </p:nvSpPr>
          <p:spPr bwMode="auto">
            <a:xfrm>
              <a:off x="28" y="1894"/>
              <a:ext cx="198" cy="863"/>
            </a:xfrm>
            <a:prstGeom prst="rect">
              <a:avLst/>
            </a:prstGeom>
            <a:noFill/>
            <a:ln w="9525">
              <a:noFill/>
              <a:miter lim="800000"/>
              <a:headEnd/>
              <a:tailEnd/>
            </a:ln>
            <a:effectLst/>
          </p:spPr>
          <p:txBody>
            <a:bodyPr/>
            <a:lstStyle/>
            <a:p>
              <a:r>
                <a:rPr lang="pl-PL" sz="1800">
                  <a:latin typeface="Century Schoolbook" pitchFamily="18" charset="0"/>
                  <a:cs typeface="Times New Roman" charset="0"/>
                </a:rPr>
                <a:t>A</a:t>
              </a:r>
              <a:endParaRPr lang="pl-PL" sz="1200">
                <a:cs typeface="Times New Roman" charset="0"/>
              </a:endParaRPr>
            </a:p>
            <a:p>
              <a:pPr eaLnBrk="0" hangingPunct="0"/>
              <a:endParaRPr lang="pl-PL" sz="3600"/>
            </a:p>
          </p:txBody>
        </p:sp>
        <p:sp>
          <p:nvSpPr>
            <p:cNvPr id="8219" name="Rectangle 27"/>
            <p:cNvSpPr>
              <a:spLocks noChangeArrowheads="1"/>
            </p:cNvSpPr>
            <p:nvPr/>
          </p:nvSpPr>
          <p:spPr bwMode="auto">
            <a:xfrm>
              <a:off x="226" y="1894"/>
              <a:ext cx="170" cy="863"/>
            </a:xfrm>
            <a:prstGeom prst="rect">
              <a:avLst/>
            </a:prstGeom>
            <a:noFill/>
            <a:ln w="9525">
              <a:noFill/>
              <a:miter lim="800000"/>
              <a:headEnd/>
              <a:tailEnd/>
            </a:ln>
            <a:effectLst/>
          </p:spPr>
          <p:txBody>
            <a:bodyPr/>
            <a:lstStyle/>
            <a:p>
              <a:r>
                <a:rPr lang="pl-PL" sz="1800">
                  <a:latin typeface="Century Schoolbook" pitchFamily="18" charset="0"/>
                  <a:cs typeface="Times New Roman" charset="0"/>
                </a:rPr>
                <a:t>4</a:t>
              </a:r>
              <a:endParaRPr lang="pl-PL" sz="1200">
                <a:cs typeface="Times New Roman" charset="0"/>
              </a:endParaRPr>
            </a:p>
            <a:p>
              <a:pPr eaLnBrk="0" hangingPunct="0"/>
              <a:endParaRPr lang="pl-PL" sz="3600"/>
            </a:p>
          </p:txBody>
        </p:sp>
        <p:sp>
          <p:nvSpPr>
            <p:cNvPr id="8220" name="Rectangle 28"/>
            <p:cNvSpPr>
              <a:spLocks noChangeArrowheads="1"/>
            </p:cNvSpPr>
            <p:nvPr/>
          </p:nvSpPr>
          <p:spPr bwMode="auto">
            <a:xfrm>
              <a:off x="396" y="1894"/>
              <a:ext cx="170" cy="863"/>
            </a:xfrm>
            <a:prstGeom prst="rect">
              <a:avLst/>
            </a:prstGeom>
            <a:noFill/>
            <a:ln w="9525">
              <a:noFill/>
              <a:miter lim="800000"/>
              <a:headEnd/>
              <a:tailEnd/>
            </a:ln>
            <a:effectLst/>
          </p:spPr>
          <p:txBody>
            <a:bodyPr/>
            <a:lstStyle/>
            <a:p>
              <a:r>
                <a:rPr lang="pl-PL" sz="1800">
                  <a:latin typeface="Century Schoolbook" pitchFamily="18" charset="0"/>
                  <a:cs typeface="Times New Roman" charset="0"/>
                </a:rPr>
                <a:t>a</a:t>
              </a:r>
              <a:endParaRPr lang="pl-PL" sz="1200">
                <a:cs typeface="Times New Roman" charset="0"/>
              </a:endParaRPr>
            </a:p>
            <a:p>
              <a:pPr eaLnBrk="0" hangingPunct="0"/>
              <a:endParaRPr lang="pl-PL" sz="3600"/>
            </a:p>
          </p:txBody>
        </p:sp>
        <p:sp>
          <p:nvSpPr>
            <p:cNvPr id="8221" name="Rectangle 29"/>
            <p:cNvSpPr>
              <a:spLocks noChangeArrowheads="1"/>
            </p:cNvSpPr>
            <p:nvPr/>
          </p:nvSpPr>
          <p:spPr bwMode="auto">
            <a:xfrm>
              <a:off x="566" y="1894"/>
              <a:ext cx="1634" cy="863"/>
            </a:xfrm>
            <a:prstGeom prst="rect">
              <a:avLst/>
            </a:prstGeom>
            <a:noFill/>
            <a:ln w="9525">
              <a:noFill/>
              <a:miter lim="800000"/>
              <a:headEnd/>
              <a:tailEnd/>
            </a:ln>
            <a:effectLst/>
          </p:spPr>
          <p:txBody>
            <a:bodyPr/>
            <a:lstStyle/>
            <a:p>
              <a:r>
                <a:rPr lang="pl-PL" sz="1800">
                  <a:latin typeface="Century Schoolbook" pitchFamily="18" charset="0"/>
                  <a:cs typeface="Times New Roman" charset="0"/>
                </a:rPr>
                <a:t>Czy są 3 lub więcej tak na pytania A3 , lub 4 lub więcej tak na pytania A3 (jeśli na punkty A1, A2 była tylko jedna odpowiedź tak)</a:t>
              </a:r>
              <a:endParaRPr lang="pl-PL" sz="1200">
                <a:cs typeface="Times New Roman" charset="0"/>
              </a:endParaRPr>
            </a:p>
            <a:p>
              <a:pPr eaLnBrk="0" hangingPunct="0"/>
              <a:endParaRPr lang="pl-PL" sz="3600"/>
            </a:p>
          </p:txBody>
        </p:sp>
        <p:sp>
          <p:nvSpPr>
            <p:cNvPr id="8222" name="Rectangle 30"/>
            <p:cNvSpPr>
              <a:spLocks noChangeArrowheads="1"/>
            </p:cNvSpPr>
            <p:nvPr/>
          </p:nvSpPr>
          <p:spPr bwMode="auto">
            <a:xfrm>
              <a:off x="2200" y="1894"/>
              <a:ext cx="340" cy="863"/>
            </a:xfrm>
            <a:prstGeom prst="rect">
              <a:avLst/>
            </a:prstGeom>
            <a:noFill/>
            <a:ln w="9525">
              <a:noFill/>
              <a:miter lim="800000"/>
              <a:headEnd/>
              <a:tailEnd/>
            </a:ln>
            <a:effectLst/>
          </p:spPr>
          <p:txBody>
            <a:bodyPr/>
            <a:lstStyle/>
            <a:p>
              <a:r>
                <a:rPr lang="pl-PL" sz="1800">
                  <a:latin typeface="Century Schoolbook" pitchFamily="18" charset="0"/>
                  <a:cs typeface="Times New Roman" charset="0"/>
                </a:rPr>
                <a:t>nie</a:t>
              </a:r>
              <a:endParaRPr lang="pl-PL" sz="1200">
                <a:cs typeface="Times New Roman" charset="0"/>
              </a:endParaRPr>
            </a:p>
            <a:p>
              <a:pPr eaLnBrk="0" hangingPunct="0"/>
              <a:endParaRPr lang="pl-PL" sz="3600"/>
            </a:p>
          </p:txBody>
        </p:sp>
        <p:sp>
          <p:nvSpPr>
            <p:cNvPr id="8223" name="Rectangle 31"/>
            <p:cNvSpPr>
              <a:spLocks noChangeArrowheads="1"/>
            </p:cNvSpPr>
            <p:nvPr/>
          </p:nvSpPr>
          <p:spPr bwMode="auto">
            <a:xfrm>
              <a:off x="2540" y="1894"/>
              <a:ext cx="283" cy="863"/>
            </a:xfrm>
            <a:prstGeom prst="rect">
              <a:avLst/>
            </a:prstGeom>
            <a:noFill/>
            <a:ln w="9525">
              <a:noFill/>
              <a:miter lim="800000"/>
              <a:headEnd/>
              <a:tailEnd/>
            </a:ln>
            <a:effectLst/>
          </p:spPr>
          <p:txBody>
            <a:bodyPr/>
            <a:lstStyle/>
            <a:p>
              <a:r>
                <a:rPr lang="pl-PL" sz="1800">
                  <a:latin typeface="Century Schoolbook" pitchFamily="18" charset="0"/>
                  <a:cs typeface="Times New Roman" charset="0"/>
                </a:rPr>
                <a:t>tak</a:t>
              </a:r>
              <a:endParaRPr lang="pl-PL" sz="1200">
                <a:cs typeface="Times New Roman" charset="0"/>
              </a:endParaRPr>
            </a:p>
            <a:p>
              <a:pPr eaLnBrk="0" hangingPunct="0"/>
              <a:endParaRPr lang="pl-PL" sz="3600"/>
            </a:p>
          </p:txBody>
        </p:sp>
        <p:sp>
          <p:nvSpPr>
            <p:cNvPr id="8224" name="Rectangle 32"/>
            <p:cNvSpPr>
              <a:spLocks noChangeArrowheads="1"/>
            </p:cNvSpPr>
            <p:nvPr/>
          </p:nvSpPr>
          <p:spPr bwMode="auto">
            <a:xfrm>
              <a:off x="28" y="2757"/>
              <a:ext cx="198" cy="518"/>
            </a:xfrm>
            <a:prstGeom prst="rect">
              <a:avLst/>
            </a:prstGeom>
            <a:noFill/>
            <a:ln w="9525">
              <a:noFill/>
              <a:miter lim="800000"/>
              <a:headEnd/>
              <a:tailEnd/>
            </a:ln>
            <a:effectLst/>
          </p:spPr>
          <p:txBody>
            <a:bodyPr/>
            <a:lstStyle/>
            <a:p>
              <a:r>
                <a:rPr lang="pl-PL" sz="1200">
                  <a:cs typeface="Times New Roman" charset="0"/>
                </a:rPr>
                <a:t> </a:t>
              </a:r>
            </a:p>
            <a:p>
              <a:pPr eaLnBrk="0" hangingPunct="0"/>
              <a:endParaRPr lang="pl-PL" sz="3600"/>
            </a:p>
          </p:txBody>
        </p:sp>
        <p:sp>
          <p:nvSpPr>
            <p:cNvPr id="8225" name="Rectangle 33"/>
            <p:cNvSpPr>
              <a:spLocks noChangeArrowheads="1"/>
            </p:cNvSpPr>
            <p:nvPr/>
          </p:nvSpPr>
          <p:spPr bwMode="auto">
            <a:xfrm>
              <a:off x="226" y="2757"/>
              <a:ext cx="170" cy="518"/>
            </a:xfrm>
            <a:prstGeom prst="rect">
              <a:avLst/>
            </a:prstGeom>
            <a:noFill/>
            <a:ln w="9525">
              <a:noFill/>
              <a:miter lim="800000"/>
              <a:headEnd/>
              <a:tailEnd/>
            </a:ln>
            <a:effectLst/>
          </p:spPr>
          <p:txBody>
            <a:bodyPr/>
            <a:lstStyle/>
            <a:p>
              <a:r>
                <a:rPr lang="pl-PL" sz="1200">
                  <a:cs typeface="Times New Roman" charset="0"/>
                </a:rPr>
                <a:t> </a:t>
              </a:r>
            </a:p>
            <a:p>
              <a:pPr eaLnBrk="0" hangingPunct="0"/>
              <a:endParaRPr lang="pl-PL" sz="3600"/>
            </a:p>
          </p:txBody>
        </p:sp>
        <p:sp>
          <p:nvSpPr>
            <p:cNvPr id="8226" name="Rectangle 34"/>
            <p:cNvSpPr>
              <a:spLocks noChangeArrowheads="1"/>
            </p:cNvSpPr>
            <p:nvPr/>
          </p:nvSpPr>
          <p:spPr bwMode="auto">
            <a:xfrm>
              <a:off x="396" y="2757"/>
              <a:ext cx="170" cy="518"/>
            </a:xfrm>
            <a:prstGeom prst="rect">
              <a:avLst/>
            </a:prstGeom>
            <a:noFill/>
            <a:ln w="9525">
              <a:noFill/>
              <a:miter lim="800000"/>
              <a:headEnd/>
              <a:tailEnd/>
            </a:ln>
            <a:effectLst/>
          </p:spPr>
          <p:txBody>
            <a:bodyPr/>
            <a:lstStyle/>
            <a:p>
              <a:r>
                <a:rPr lang="pl-PL" sz="1800">
                  <a:latin typeface="Century Schoolbook" pitchFamily="18" charset="0"/>
                  <a:cs typeface="Times New Roman" charset="0"/>
                </a:rPr>
                <a:t>b</a:t>
              </a:r>
              <a:endParaRPr lang="pl-PL" sz="1200">
                <a:cs typeface="Times New Roman" charset="0"/>
              </a:endParaRPr>
            </a:p>
            <a:p>
              <a:pPr eaLnBrk="0" hangingPunct="0"/>
              <a:endParaRPr lang="pl-PL" sz="3600"/>
            </a:p>
          </p:txBody>
        </p:sp>
        <p:sp>
          <p:nvSpPr>
            <p:cNvPr id="8227" name="Rectangle 35"/>
            <p:cNvSpPr>
              <a:spLocks noChangeArrowheads="1"/>
            </p:cNvSpPr>
            <p:nvPr/>
          </p:nvSpPr>
          <p:spPr bwMode="auto">
            <a:xfrm>
              <a:off x="566" y="2757"/>
              <a:ext cx="1634" cy="518"/>
            </a:xfrm>
            <a:prstGeom prst="rect">
              <a:avLst/>
            </a:prstGeom>
            <a:noFill/>
            <a:ln w="9525">
              <a:noFill/>
              <a:miter lim="800000"/>
              <a:headEnd/>
              <a:tailEnd/>
            </a:ln>
            <a:effectLst/>
          </p:spPr>
          <p:txBody>
            <a:bodyPr/>
            <a:lstStyle/>
            <a:p>
              <a:r>
                <a:rPr lang="pl-PL" sz="1800">
                  <a:latin typeface="Century Schoolbook" pitchFamily="18" charset="0"/>
                  <a:cs typeface="Times New Roman" charset="0"/>
                </a:rPr>
                <a:t>Epizod depresji = A1 &amp; A4a lub A2 &amp; A4a</a:t>
              </a:r>
              <a:endParaRPr lang="pl-PL" sz="1200">
                <a:cs typeface="Times New Roman" charset="0"/>
              </a:endParaRPr>
            </a:p>
            <a:p>
              <a:pPr eaLnBrk="0" hangingPunct="0"/>
              <a:endParaRPr lang="pl-PL" sz="3600"/>
            </a:p>
          </p:txBody>
        </p:sp>
        <p:sp>
          <p:nvSpPr>
            <p:cNvPr id="8228" name="Rectangle 36"/>
            <p:cNvSpPr>
              <a:spLocks noChangeArrowheads="1"/>
            </p:cNvSpPr>
            <p:nvPr/>
          </p:nvSpPr>
          <p:spPr bwMode="auto">
            <a:xfrm>
              <a:off x="2200" y="2757"/>
              <a:ext cx="340" cy="518"/>
            </a:xfrm>
            <a:prstGeom prst="rect">
              <a:avLst/>
            </a:prstGeom>
            <a:noFill/>
            <a:ln w="9525">
              <a:noFill/>
              <a:miter lim="800000"/>
              <a:headEnd/>
              <a:tailEnd/>
            </a:ln>
            <a:effectLst/>
          </p:spPr>
          <p:txBody>
            <a:bodyPr/>
            <a:lstStyle/>
            <a:p>
              <a:r>
                <a:rPr lang="pl-PL" sz="1800">
                  <a:latin typeface="Century Schoolbook" pitchFamily="18" charset="0"/>
                  <a:cs typeface="Times New Roman" charset="0"/>
                </a:rPr>
                <a:t>nie</a:t>
              </a:r>
              <a:endParaRPr lang="pl-PL" sz="1200">
                <a:cs typeface="Times New Roman" charset="0"/>
              </a:endParaRPr>
            </a:p>
            <a:p>
              <a:pPr eaLnBrk="0" hangingPunct="0"/>
              <a:endParaRPr lang="pl-PL" sz="3600"/>
            </a:p>
          </p:txBody>
        </p:sp>
        <p:sp>
          <p:nvSpPr>
            <p:cNvPr id="8229" name="Rectangle 37"/>
            <p:cNvSpPr>
              <a:spLocks noChangeArrowheads="1"/>
            </p:cNvSpPr>
            <p:nvPr/>
          </p:nvSpPr>
          <p:spPr bwMode="auto">
            <a:xfrm>
              <a:off x="2540" y="2757"/>
              <a:ext cx="283" cy="518"/>
            </a:xfrm>
            <a:prstGeom prst="rect">
              <a:avLst/>
            </a:prstGeom>
            <a:noFill/>
            <a:ln w="9525">
              <a:noFill/>
              <a:miter lim="800000"/>
              <a:headEnd/>
              <a:tailEnd/>
            </a:ln>
            <a:effectLst/>
          </p:spPr>
          <p:txBody>
            <a:bodyPr/>
            <a:lstStyle/>
            <a:p>
              <a:r>
                <a:rPr lang="pl-PL" sz="1800">
                  <a:latin typeface="Century Schoolbook" pitchFamily="18" charset="0"/>
                  <a:cs typeface="Times New Roman" charset="0"/>
                </a:rPr>
                <a:t>tak</a:t>
              </a:r>
              <a:endParaRPr lang="pl-PL" sz="1200">
                <a:cs typeface="Times New Roman" charset="0"/>
              </a:endParaRPr>
            </a:p>
            <a:p>
              <a:pPr eaLnBrk="0" hangingPunct="0"/>
              <a:endParaRPr lang="pl-PL" sz="3600"/>
            </a:p>
          </p:txBody>
        </p:sp>
      </p:gr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prestige"/>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285" name="Group 69"/>
          <p:cNvGrpSpPr>
            <a:grpSpLocks/>
          </p:cNvGrpSpPr>
          <p:nvPr/>
        </p:nvGrpSpPr>
        <p:grpSpPr bwMode="auto">
          <a:xfrm>
            <a:off x="501650" y="793750"/>
            <a:ext cx="8642350" cy="6064250"/>
            <a:chOff x="28" y="374"/>
            <a:chExt cx="2571" cy="6618"/>
          </a:xfrm>
        </p:grpSpPr>
        <p:sp>
          <p:nvSpPr>
            <p:cNvPr id="9219" name="Rectangle 3"/>
            <p:cNvSpPr>
              <a:spLocks noChangeArrowheads="1"/>
            </p:cNvSpPr>
            <p:nvPr/>
          </p:nvSpPr>
          <p:spPr bwMode="auto">
            <a:xfrm>
              <a:off x="28" y="374"/>
              <a:ext cx="184" cy="74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B</a:t>
              </a:r>
              <a:endParaRPr lang="pl-PL" sz="1100">
                <a:cs typeface="Times New Roman" charset="0"/>
              </a:endParaRPr>
            </a:p>
            <a:p>
              <a:pPr eaLnBrk="0" hangingPunct="0"/>
              <a:endParaRPr lang="pl-PL" sz="3200"/>
            </a:p>
          </p:txBody>
        </p:sp>
        <p:sp>
          <p:nvSpPr>
            <p:cNvPr id="9220" name="Rectangle 4"/>
            <p:cNvSpPr>
              <a:spLocks noChangeArrowheads="1"/>
            </p:cNvSpPr>
            <p:nvPr/>
          </p:nvSpPr>
          <p:spPr bwMode="auto">
            <a:xfrm>
              <a:off x="212" y="374"/>
              <a:ext cx="168" cy="74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1</a:t>
              </a:r>
              <a:endParaRPr lang="pl-PL" sz="1100">
                <a:cs typeface="Times New Roman" charset="0"/>
              </a:endParaRPr>
            </a:p>
            <a:p>
              <a:pPr eaLnBrk="0" hangingPunct="0"/>
              <a:endParaRPr lang="pl-PL" sz="3200"/>
            </a:p>
          </p:txBody>
        </p:sp>
        <p:sp>
          <p:nvSpPr>
            <p:cNvPr id="9221" name="Rectangle 5"/>
            <p:cNvSpPr>
              <a:spLocks noChangeArrowheads="1"/>
            </p:cNvSpPr>
            <p:nvPr/>
          </p:nvSpPr>
          <p:spPr bwMode="auto">
            <a:xfrm>
              <a:off x="380" y="374"/>
              <a:ext cx="170" cy="74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9222" name="Rectangle 6"/>
            <p:cNvSpPr>
              <a:spLocks noChangeArrowheads="1"/>
            </p:cNvSpPr>
            <p:nvPr/>
          </p:nvSpPr>
          <p:spPr bwMode="auto">
            <a:xfrm>
              <a:off x="550" y="374"/>
              <a:ext cx="1435" cy="74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Pacjent czuł się smutny, depresyjny przez większość czasu w okresie ostatnich 2 lat ...</a:t>
              </a:r>
              <a:endParaRPr lang="pl-PL" sz="1100">
                <a:cs typeface="Times New Roman" charset="0"/>
              </a:endParaRPr>
            </a:p>
            <a:p>
              <a:pPr eaLnBrk="0" hangingPunct="0"/>
              <a:endParaRPr lang="pl-PL" sz="3200"/>
            </a:p>
          </p:txBody>
        </p:sp>
        <p:sp>
          <p:nvSpPr>
            <p:cNvPr id="9223" name="Rectangle 7"/>
            <p:cNvSpPr>
              <a:spLocks noChangeArrowheads="1"/>
            </p:cNvSpPr>
            <p:nvPr/>
          </p:nvSpPr>
          <p:spPr bwMode="auto">
            <a:xfrm>
              <a:off x="1985" y="374"/>
              <a:ext cx="340" cy="74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nie</a:t>
              </a:r>
              <a:endParaRPr lang="pl-PL" sz="1100">
                <a:cs typeface="Times New Roman" charset="0"/>
              </a:endParaRPr>
            </a:p>
            <a:p>
              <a:pPr eaLnBrk="0" hangingPunct="0"/>
              <a:endParaRPr lang="pl-PL" sz="3200"/>
            </a:p>
          </p:txBody>
        </p:sp>
        <p:sp>
          <p:nvSpPr>
            <p:cNvPr id="9224" name="Rectangle 8"/>
            <p:cNvSpPr>
              <a:spLocks noChangeArrowheads="1"/>
            </p:cNvSpPr>
            <p:nvPr/>
          </p:nvSpPr>
          <p:spPr bwMode="auto">
            <a:xfrm>
              <a:off x="2325" y="374"/>
              <a:ext cx="274" cy="748"/>
            </a:xfrm>
            <a:prstGeom prst="rect">
              <a:avLst/>
            </a:prstGeom>
            <a:noFill/>
            <a:ln w="9525">
              <a:noFill/>
              <a:miter lim="800000"/>
              <a:headEnd/>
              <a:tailEnd/>
            </a:ln>
            <a:effectLst/>
          </p:spPr>
          <p:txBody>
            <a:bodyPr/>
            <a:lstStyle/>
            <a:p>
              <a:r>
                <a:rPr lang="pl-PL" sz="1600" b="1">
                  <a:latin typeface="Century Schoolbook" pitchFamily="18" charset="0"/>
                  <a:cs typeface="Times New Roman" charset="0"/>
                </a:rPr>
                <a:t>tak</a:t>
              </a:r>
              <a:endParaRPr lang="pl-PL" sz="1100">
                <a:cs typeface="Times New Roman" charset="0"/>
              </a:endParaRPr>
            </a:p>
            <a:p>
              <a:pPr eaLnBrk="0" hangingPunct="0"/>
              <a:endParaRPr lang="pl-PL" sz="3200">
                <a:solidFill>
                  <a:schemeClr val="tx2"/>
                </a:solidFill>
              </a:endParaRPr>
            </a:p>
          </p:txBody>
        </p:sp>
        <p:sp>
          <p:nvSpPr>
            <p:cNvPr id="9225" name="Rectangle 9"/>
            <p:cNvSpPr>
              <a:spLocks noChangeArrowheads="1"/>
            </p:cNvSpPr>
            <p:nvPr/>
          </p:nvSpPr>
          <p:spPr bwMode="auto">
            <a:xfrm>
              <a:off x="28" y="1122"/>
              <a:ext cx="184" cy="74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B</a:t>
              </a:r>
              <a:endParaRPr lang="pl-PL" sz="1100">
                <a:cs typeface="Times New Roman" charset="0"/>
              </a:endParaRPr>
            </a:p>
            <a:p>
              <a:pPr eaLnBrk="0" hangingPunct="0"/>
              <a:endParaRPr lang="pl-PL" sz="3200"/>
            </a:p>
          </p:txBody>
        </p:sp>
        <p:sp>
          <p:nvSpPr>
            <p:cNvPr id="9226" name="Rectangle 10"/>
            <p:cNvSpPr>
              <a:spLocks noChangeArrowheads="1"/>
            </p:cNvSpPr>
            <p:nvPr/>
          </p:nvSpPr>
          <p:spPr bwMode="auto">
            <a:xfrm>
              <a:off x="212" y="1122"/>
              <a:ext cx="168" cy="74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2</a:t>
              </a:r>
              <a:endParaRPr lang="pl-PL" sz="1100">
                <a:cs typeface="Times New Roman" charset="0"/>
              </a:endParaRPr>
            </a:p>
            <a:p>
              <a:pPr eaLnBrk="0" hangingPunct="0"/>
              <a:endParaRPr lang="pl-PL" sz="3200"/>
            </a:p>
          </p:txBody>
        </p:sp>
        <p:sp>
          <p:nvSpPr>
            <p:cNvPr id="9227" name="Rectangle 11"/>
            <p:cNvSpPr>
              <a:spLocks noChangeArrowheads="1"/>
            </p:cNvSpPr>
            <p:nvPr/>
          </p:nvSpPr>
          <p:spPr bwMode="auto">
            <a:xfrm>
              <a:off x="380" y="1122"/>
              <a:ext cx="170" cy="74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9228" name="Rectangle 12"/>
            <p:cNvSpPr>
              <a:spLocks noChangeArrowheads="1"/>
            </p:cNvSpPr>
            <p:nvPr/>
          </p:nvSpPr>
          <p:spPr bwMode="auto">
            <a:xfrm>
              <a:off x="550" y="1122"/>
              <a:ext cx="1435" cy="74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Miał, w okresie ostatnich 2 lat, okresy lepszego samopoczucia dłuższe niż 2 miesiące ...</a:t>
              </a:r>
              <a:endParaRPr lang="pl-PL" sz="1100">
                <a:cs typeface="Times New Roman" charset="0"/>
              </a:endParaRPr>
            </a:p>
            <a:p>
              <a:pPr eaLnBrk="0" hangingPunct="0"/>
              <a:endParaRPr lang="pl-PL" sz="3200"/>
            </a:p>
          </p:txBody>
        </p:sp>
        <p:sp>
          <p:nvSpPr>
            <p:cNvPr id="9229" name="Rectangle 13"/>
            <p:cNvSpPr>
              <a:spLocks noChangeArrowheads="1"/>
            </p:cNvSpPr>
            <p:nvPr/>
          </p:nvSpPr>
          <p:spPr bwMode="auto">
            <a:xfrm>
              <a:off x="1985" y="1122"/>
              <a:ext cx="340" cy="748"/>
            </a:xfrm>
            <a:prstGeom prst="rect">
              <a:avLst/>
            </a:prstGeom>
            <a:noFill/>
            <a:ln w="9525">
              <a:noFill/>
              <a:miter lim="800000"/>
              <a:headEnd/>
              <a:tailEnd/>
            </a:ln>
            <a:effectLst/>
          </p:spPr>
          <p:txBody>
            <a:bodyPr/>
            <a:lstStyle/>
            <a:p>
              <a:r>
                <a:rPr lang="pl-PL" sz="1600" b="1">
                  <a:latin typeface="Century Schoolbook" pitchFamily="18" charset="0"/>
                  <a:cs typeface="Times New Roman" charset="0"/>
                </a:rPr>
                <a:t>nie</a:t>
              </a:r>
              <a:endParaRPr lang="pl-PL" sz="1100">
                <a:cs typeface="Times New Roman" charset="0"/>
              </a:endParaRPr>
            </a:p>
            <a:p>
              <a:pPr eaLnBrk="0" hangingPunct="0"/>
              <a:endParaRPr lang="pl-PL" sz="3200"/>
            </a:p>
          </p:txBody>
        </p:sp>
        <p:sp>
          <p:nvSpPr>
            <p:cNvPr id="9230" name="Rectangle 14"/>
            <p:cNvSpPr>
              <a:spLocks noChangeArrowheads="1"/>
            </p:cNvSpPr>
            <p:nvPr/>
          </p:nvSpPr>
          <p:spPr bwMode="auto">
            <a:xfrm>
              <a:off x="2325" y="1122"/>
              <a:ext cx="274" cy="74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tak</a:t>
              </a:r>
              <a:endParaRPr lang="pl-PL" sz="1100">
                <a:cs typeface="Times New Roman" charset="0"/>
              </a:endParaRPr>
            </a:p>
            <a:p>
              <a:pPr eaLnBrk="0" hangingPunct="0"/>
              <a:endParaRPr lang="pl-PL" sz="3200"/>
            </a:p>
          </p:txBody>
        </p:sp>
        <p:sp>
          <p:nvSpPr>
            <p:cNvPr id="9231" name="Rectangle 15"/>
            <p:cNvSpPr>
              <a:spLocks noChangeArrowheads="1"/>
            </p:cNvSpPr>
            <p:nvPr/>
          </p:nvSpPr>
          <p:spPr bwMode="auto">
            <a:xfrm>
              <a:off x="28" y="1870"/>
              <a:ext cx="184" cy="51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B</a:t>
              </a:r>
              <a:endParaRPr lang="pl-PL" sz="1100">
                <a:cs typeface="Times New Roman" charset="0"/>
              </a:endParaRPr>
            </a:p>
            <a:p>
              <a:pPr eaLnBrk="0" hangingPunct="0"/>
              <a:endParaRPr lang="pl-PL" sz="3200"/>
            </a:p>
          </p:txBody>
        </p:sp>
        <p:sp>
          <p:nvSpPr>
            <p:cNvPr id="9232" name="Rectangle 16"/>
            <p:cNvSpPr>
              <a:spLocks noChangeArrowheads="1"/>
            </p:cNvSpPr>
            <p:nvPr/>
          </p:nvSpPr>
          <p:spPr bwMode="auto">
            <a:xfrm>
              <a:off x="212" y="1870"/>
              <a:ext cx="168" cy="51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3</a:t>
              </a:r>
              <a:endParaRPr lang="pl-PL" sz="1100">
                <a:cs typeface="Times New Roman" charset="0"/>
              </a:endParaRPr>
            </a:p>
            <a:p>
              <a:pPr eaLnBrk="0" hangingPunct="0"/>
              <a:endParaRPr lang="pl-PL" sz="3200"/>
            </a:p>
          </p:txBody>
        </p:sp>
        <p:sp>
          <p:nvSpPr>
            <p:cNvPr id="9233" name="Rectangle 17"/>
            <p:cNvSpPr>
              <a:spLocks noChangeArrowheads="1"/>
            </p:cNvSpPr>
            <p:nvPr/>
          </p:nvSpPr>
          <p:spPr bwMode="auto">
            <a:xfrm>
              <a:off x="380" y="1870"/>
              <a:ext cx="170" cy="51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9234" name="Rectangle 18"/>
            <p:cNvSpPr>
              <a:spLocks noChangeArrowheads="1"/>
            </p:cNvSpPr>
            <p:nvPr/>
          </p:nvSpPr>
          <p:spPr bwMode="auto">
            <a:xfrm>
              <a:off x="550" y="1870"/>
              <a:ext cx="1435" cy="51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Czy w okresie ostatnich 2 lat, przez większość czasu ...</a:t>
              </a:r>
              <a:endParaRPr lang="pl-PL" sz="1100">
                <a:cs typeface="Times New Roman" charset="0"/>
              </a:endParaRPr>
            </a:p>
            <a:p>
              <a:pPr eaLnBrk="0" hangingPunct="0"/>
              <a:endParaRPr lang="pl-PL" sz="3200"/>
            </a:p>
          </p:txBody>
        </p:sp>
        <p:sp>
          <p:nvSpPr>
            <p:cNvPr id="9235" name="Rectangle 19"/>
            <p:cNvSpPr>
              <a:spLocks noChangeArrowheads="1"/>
            </p:cNvSpPr>
            <p:nvPr/>
          </p:nvSpPr>
          <p:spPr bwMode="auto">
            <a:xfrm>
              <a:off x="1985" y="1870"/>
              <a:ext cx="340" cy="51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9236" name="Rectangle 20"/>
            <p:cNvSpPr>
              <a:spLocks noChangeArrowheads="1"/>
            </p:cNvSpPr>
            <p:nvPr/>
          </p:nvSpPr>
          <p:spPr bwMode="auto">
            <a:xfrm>
              <a:off x="2325" y="1870"/>
              <a:ext cx="274" cy="51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9237" name="Rectangle 21"/>
            <p:cNvSpPr>
              <a:spLocks noChangeArrowheads="1"/>
            </p:cNvSpPr>
            <p:nvPr/>
          </p:nvSpPr>
          <p:spPr bwMode="auto">
            <a:xfrm>
              <a:off x="28" y="2388"/>
              <a:ext cx="184" cy="51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9238" name="Rectangle 22"/>
            <p:cNvSpPr>
              <a:spLocks noChangeArrowheads="1"/>
            </p:cNvSpPr>
            <p:nvPr/>
          </p:nvSpPr>
          <p:spPr bwMode="auto">
            <a:xfrm>
              <a:off x="212" y="2388"/>
              <a:ext cx="168" cy="51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9239" name="Rectangle 23"/>
            <p:cNvSpPr>
              <a:spLocks noChangeArrowheads="1"/>
            </p:cNvSpPr>
            <p:nvPr/>
          </p:nvSpPr>
          <p:spPr bwMode="auto">
            <a:xfrm>
              <a:off x="380" y="2388"/>
              <a:ext cx="170" cy="51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a</a:t>
              </a:r>
              <a:endParaRPr lang="pl-PL" sz="1100">
                <a:cs typeface="Times New Roman" charset="0"/>
              </a:endParaRPr>
            </a:p>
            <a:p>
              <a:pPr eaLnBrk="0" hangingPunct="0"/>
              <a:endParaRPr lang="pl-PL" sz="3200"/>
            </a:p>
          </p:txBody>
        </p:sp>
        <p:sp>
          <p:nvSpPr>
            <p:cNvPr id="9240" name="Rectangle 24"/>
            <p:cNvSpPr>
              <a:spLocks noChangeArrowheads="1"/>
            </p:cNvSpPr>
            <p:nvPr/>
          </p:nvSpPr>
          <p:spPr bwMode="auto">
            <a:xfrm>
              <a:off x="550" y="2388"/>
              <a:ext cx="1435" cy="51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Miał znaczące zmiany łaknienia ...</a:t>
              </a:r>
              <a:endParaRPr lang="pl-PL" sz="1100">
                <a:cs typeface="Times New Roman" charset="0"/>
              </a:endParaRPr>
            </a:p>
            <a:p>
              <a:pPr eaLnBrk="0" hangingPunct="0"/>
              <a:endParaRPr lang="pl-PL" sz="3200"/>
            </a:p>
          </p:txBody>
        </p:sp>
        <p:sp>
          <p:nvSpPr>
            <p:cNvPr id="9241" name="Rectangle 25"/>
            <p:cNvSpPr>
              <a:spLocks noChangeArrowheads="1"/>
            </p:cNvSpPr>
            <p:nvPr/>
          </p:nvSpPr>
          <p:spPr bwMode="auto">
            <a:xfrm>
              <a:off x="1985" y="2388"/>
              <a:ext cx="340" cy="51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nie</a:t>
              </a:r>
              <a:endParaRPr lang="pl-PL" sz="1100">
                <a:cs typeface="Times New Roman" charset="0"/>
              </a:endParaRPr>
            </a:p>
            <a:p>
              <a:pPr eaLnBrk="0" hangingPunct="0"/>
              <a:endParaRPr lang="pl-PL" sz="3200"/>
            </a:p>
          </p:txBody>
        </p:sp>
        <p:sp>
          <p:nvSpPr>
            <p:cNvPr id="9242" name="Rectangle 26"/>
            <p:cNvSpPr>
              <a:spLocks noChangeArrowheads="1"/>
            </p:cNvSpPr>
            <p:nvPr/>
          </p:nvSpPr>
          <p:spPr bwMode="auto">
            <a:xfrm>
              <a:off x="2325" y="2388"/>
              <a:ext cx="274" cy="518"/>
            </a:xfrm>
            <a:prstGeom prst="rect">
              <a:avLst/>
            </a:prstGeom>
            <a:noFill/>
            <a:ln w="9525">
              <a:noFill/>
              <a:miter lim="800000"/>
              <a:headEnd/>
              <a:tailEnd/>
            </a:ln>
            <a:effectLst/>
          </p:spPr>
          <p:txBody>
            <a:bodyPr/>
            <a:lstStyle/>
            <a:p>
              <a:r>
                <a:rPr lang="pl-PL" sz="1600" b="1">
                  <a:latin typeface="Century Schoolbook" pitchFamily="18" charset="0"/>
                  <a:cs typeface="Times New Roman" charset="0"/>
                </a:rPr>
                <a:t>tak</a:t>
              </a:r>
              <a:endParaRPr lang="pl-PL" sz="1100">
                <a:cs typeface="Times New Roman" charset="0"/>
              </a:endParaRPr>
            </a:p>
            <a:p>
              <a:pPr eaLnBrk="0" hangingPunct="0"/>
              <a:endParaRPr lang="pl-PL" sz="3200"/>
            </a:p>
          </p:txBody>
        </p:sp>
        <p:sp>
          <p:nvSpPr>
            <p:cNvPr id="9243" name="Rectangle 27"/>
            <p:cNvSpPr>
              <a:spLocks noChangeArrowheads="1"/>
            </p:cNvSpPr>
            <p:nvPr/>
          </p:nvSpPr>
          <p:spPr bwMode="auto">
            <a:xfrm>
              <a:off x="28" y="2906"/>
              <a:ext cx="184" cy="51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9244" name="Rectangle 28"/>
            <p:cNvSpPr>
              <a:spLocks noChangeArrowheads="1"/>
            </p:cNvSpPr>
            <p:nvPr/>
          </p:nvSpPr>
          <p:spPr bwMode="auto">
            <a:xfrm>
              <a:off x="212" y="2906"/>
              <a:ext cx="168" cy="51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9245" name="Rectangle 29"/>
            <p:cNvSpPr>
              <a:spLocks noChangeArrowheads="1"/>
            </p:cNvSpPr>
            <p:nvPr/>
          </p:nvSpPr>
          <p:spPr bwMode="auto">
            <a:xfrm>
              <a:off x="380" y="2906"/>
              <a:ext cx="170" cy="51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b</a:t>
              </a:r>
              <a:endParaRPr lang="pl-PL" sz="1100">
                <a:cs typeface="Times New Roman" charset="0"/>
              </a:endParaRPr>
            </a:p>
            <a:p>
              <a:pPr eaLnBrk="0" hangingPunct="0"/>
              <a:endParaRPr lang="pl-PL" sz="3200"/>
            </a:p>
          </p:txBody>
        </p:sp>
        <p:sp>
          <p:nvSpPr>
            <p:cNvPr id="9246" name="Rectangle 30"/>
            <p:cNvSpPr>
              <a:spLocks noChangeArrowheads="1"/>
            </p:cNvSpPr>
            <p:nvPr/>
          </p:nvSpPr>
          <p:spPr bwMode="auto">
            <a:xfrm>
              <a:off x="550" y="2906"/>
              <a:ext cx="1435" cy="51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Miał kłopoty ze snem, lub spał zbyt wiele ...</a:t>
              </a:r>
              <a:endParaRPr lang="pl-PL" sz="1100">
                <a:cs typeface="Times New Roman" charset="0"/>
              </a:endParaRPr>
            </a:p>
            <a:p>
              <a:pPr eaLnBrk="0" hangingPunct="0"/>
              <a:endParaRPr lang="pl-PL" sz="3200"/>
            </a:p>
          </p:txBody>
        </p:sp>
        <p:sp>
          <p:nvSpPr>
            <p:cNvPr id="9247" name="Rectangle 31"/>
            <p:cNvSpPr>
              <a:spLocks noChangeArrowheads="1"/>
            </p:cNvSpPr>
            <p:nvPr/>
          </p:nvSpPr>
          <p:spPr bwMode="auto">
            <a:xfrm>
              <a:off x="1985" y="2906"/>
              <a:ext cx="340" cy="51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nie</a:t>
              </a:r>
              <a:endParaRPr lang="pl-PL" sz="1100">
                <a:cs typeface="Times New Roman" charset="0"/>
              </a:endParaRPr>
            </a:p>
            <a:p>
              <a:pPr eaLnBrk="0" hangingPunct="0"/>
              <a:endParaRPr lang="pl-PL" sz="3200"/>
            </a:p>
          </p:txBody>
        </p:sp>
        <p:sp>
          <p:nvSpPr>
            <p:cNvPr id="9248" name="Rectangle 32"/>
            <p:cNvSpPr>
              <a:spLocks noChangeArrowheads="1"/>
            </p:cNvSpPr>
            <p:nvPr/>
          </p:nvSpPr>
          <p:spPr bwMode="auto">
            <a:xfrm>
              <a:off x="2325" y="2906"/>
              <a:ext cx="274" cy="518"/>
            </a:xfrm>
            <a:prstGeom prst="rect">
              <a:avLst/>
            </a:prstGeom>
            <a:noFill/>
            <a:ln w="9525">
              <a:noFill/>
              <a:miter lim="800000"/>
              <a:headEnd/>
              <a:tailEnd/>
            </a:ln>
            <a:effectLst/>
          </p:spPr>
          <p:txBody>
            <a:bodyPr/>
            <a:lstStyle/>
            <a:p>
              <a:r>
                <a:rPr lang="pl-PL" sz="1600" b="1">
                  <a:latin typeface="Century Schoolbook" pitchFamily="18" charset="0"/>
                  <a:cs typeface="Times New Roman" charset="0"/>
                </a:rPr>
                <a:t>tak</a:t>
              </a:r>
              <a:endParaRPr lang="pl-PL" sz="1100">
                <a:cs typeface="Times New Roman" charset="0"/>
              </a:endParaRPr>
            </a:p>
            <a:p>
              <a:pPr eaLnBrk="0" hangingPunct="0"/>
              <a:endParaRPr lang="pl-PL" sz="3200"/>
            </a:p>
          </p:txBody>
        </p:sp>
        <p:sp>
          <p:nvSpPr>
            <p:cNvPr id="9249" name="Rectangle 33"/>
            <p:cNvSpPr>
              <a:spLocks noChangeArrowheads="1"/>
            </p:cNvSpPr>
            <p:nvPr/>
          </p:nvSpPr>
          <p:spPr bwMode="auto">
            <a:xfrm>
              <a:off x="28" y="3424"/>
              <a:ext cx="184" cy="51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9250" name="Rectangle 34"/>
            <p:cNvSpPr>
              <a:spLocks noChangeArrowheads="1"/>
            </p:cNvSpPr>
            <p:nvPr/>
          </p:nvSpPr>
          <p:spPr bwMode="auto">
            <a:xfrm>
              <a:off x="212" y="3424"/>
              <a:ext cx="168" cy="51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9251" name="Rectangle 35"/>
            <p:cNvSpPr>
              <a:spLocks noChangeArrowheads="1"/>
            </p:cNvSpPr>
            <p:nvPr/>
          </p:nvSpPr>
          <p:spPr bwMode="auto">
            <a:xfrm>
              <a:off x="380" y="3424"/>
              <a:ext cx="170" cy="51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c</a:t>
              </a:r>
              <a:endParaRPr lang="pl-PL" sz="1100">
                <a:cs typeface="Times New Roman" charset="0"/>
              </a:endParaRPr>
            </a:p>
            <a:p>
              <a:pPr eaLnBrk="0" hangingPunct="0"/>
              <a:endParaRPr lang="pl-PL" sz="3200"/>
            </a:p>
          </p:txBody>
        </p:sp>
        <p:sp>
          <p:nvSpPr>
            <p:cNvPr id="9252" name="Rectangle 36"/>
            <p:cNvSpPr>
              <a:spLocks noChangeArrowheads="1"/>
            </p:cNvSpPr>
            <p:nvPr/>
          </p:nvSpPr>
          <p:spPr bwMode="auto">
            <a:xfrm>
              <a:off x="550" y="3424"/>
              <a:ext cx="1435" cy="51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Był zmęczony lub bez zwykłej energii ...</a:t>
              </a:r>
              <a:endParaRPr lang="pl-PL" sz="1100">
                <a:cs typeface="Times New Roman" charset="0"/>
              </a:endParaRPr>
            </a:p>
            <a:p>
              <a:pPr eaLnBrk="0" hangingPunct="0"/>
              <a:endParaRPr lang="pl-PL" sz="3200"/>
            </a:p>
          </p:txBody>
        </p:sp>
        <p:sp>
          <p:nvSpPr>
            <p:cNvPr id="9253" name="Rectangle 37"/>
            <p:cNvSpPr>
              <a:spLocks noChangeArrowheads="1"/>
            </p:cNvSpPr>
            <p:nvPr/>
          </p:nvSpPr>
          <p:spPr bwMode="auto">
            <a:xfrm>
              <a:off x="1985" y="3424"/>
              <a:ext cx="340" cy="51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nie</a:t>
              </a:r>
              <a:endParaRPr lang="pl-PL" sz="1100">
                <a:cs typeface="Times New Roman" charset="0"/>
              </a:endParaRPr>
            </a:p>
            <a:p>
              <a:pPr eaLnBrk="0" hangingPunct="0"/>
              <a:endParaRPr lang="pl-PL" sz="3200"/>
            </a:p>
          </p:txBody>
        </p:sp>
        <p:sp>
          <p:nvSpPr>
            <p:cNvPr id="9254" name="Rectangle 38"/>
            <p:cNvSpPr>
              <a:spLocks noChangeArrowheads="1"/>
            </p:cNvSpPr>
            <p:nvPr/>
          </p:nvSpPr>
          <p:spPr bwMode="auto">
            <a:xfrm>
              <a:off x="2325" y="3424"/>
              <a:ext cx="274" cy="518"/>
            </a:xfrm>
            <a:prstGeom prst="rect">
              <a:avLst/>
            </a:prstGeom>
            <a:noFill/>
            <a:ln w="9525">
              <a:noFill/>
              <a:miter lim="800000"/>
              <a:headEnd/>
              <a:tailEnd/>
            </a:ln>
            <a:effectLst/>
          </p:spPr>
          <p:txBody>
            <a:bodyPr/>
            <a:lstStyle/>
            <a:p>
              <a:r>
                <a:rPr lang="pl-PL" sz="1600" b="1">
                  <a:latin typeface="Century Schoolbook" pitchFamily="18" charset="0"/>
                  <a:cs typeface="Times New Roman" charset="0"/>
                </a:rPr>
                <a:t>tak</a:t>
              </a:r>
              <a:endParaRPr lang="pl-PL" sz="1100">
                <a:cs typeface="Times New Roman" charset="0"/>
              </a:endParaRPr>
            </a:p>
            <a:p>
              <a:pPr eaLnBrk="0" hangingPunct="0"/>
              <a:endParaRPr lang="pl-PL" sz="3200"/>
            </a:p>
          </p:txBody>
        </p:sp>
        <p:sp>
          <p:nvSpPr>
            <p:cNvPr id="9255" name="Rectangle 39"/>
            <p:cNvSpPr>
              <a:spLocks noChangeArrowheads="1"/>
            </p:cNvSpPr>
            <p:nvPr/>
          </p:nvSpPr>
          <p:spPr bwMode="auto">
            <a:xfrm>
              <a:off x="28" y="3942"/>
              <a:ext cx="184" cy="51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9256" name="Rectangle 40"/>
            <p:cNvSpPr>
              <a:spLocks noChangeArrowheads="1"/>
            </p:cNvSpPr>
            <p:nvPr/>
          </p:nvSpPr>
          <p:spPr bwMode="auto">
            <a:xfrm>
              <a:off x="212" y="3942"/>
              <a:ext cx="168" cy="51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9257" name="Rectangle 41"/>
            <p:cNvSpPr>
              <a:spLocks noChangeArrowheads="1"/>
            </p:cNvSpPr>
            <p:nvPr/>
          </p:nvSpPr>
          <p:spPr bwMode="auto">
            <a:xfrm>
              <a:off x="380" y="3942"/>
              <a:ext cx="170" cy="51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d</a:t>
              </a:r>
              <a:endParaRPr lang="pl-PL" sz="1100">
                <a:cs typeface="Times New Roman" charset="0"/>
              </a:endParaRPr>
            </a:p>
            <a:p>
              <a:pPr eaLnBrk="0" hangingPunct="0"/>
              <a:endParaRPr lang="pl-PL" sz="3200"/>
            </a:p>
          </p:txBody>
        </p:sp>
        <p:sp>
          <p:nvSpPr>
            <p:cNvPr id="9258" name="Rectangle 42"/>
            <p:cNvSpPr>
              <a:spLocks noChangeArrowheads="1"/>
            </p:cNvSpPr>
            <p:nvPr/>
          </p:nvSpPr>
          <p:spPr bwMode="auto">
            <a:xfrm>
              <a:off x="550" y="3942"/>
              <a:ext cx="1435" cy="51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Stracił pewność siebie ...</a:t>
              </a:r>
              <a:endParaRPr lang="pl-PL" sz="1100">
                <a:cs typeface="Times New Roman" charset="0"/>
              </a:endParaRPr>
            </a:p>
            <a:p>
              <a:pPr eaLnBrk="0" hangingPunct="0"/>
              <a:endParaRPr lang="pl-PL" sz="3200"/>
            </a:p>
          </p:txBody>
        </p:sp>
        <p:sp>
          <p:nvSpPr>
            <p:cNvPr id="9259" name="Rectangle 43"/>
            <p:cNvSpPr>
              <a:spLocks noChangeArrowheads="1"/>
            </p:cNvSpPr>
            <p:nvPr/>
          </p:nvSpPr>
          <p:spPr bwMode="auto">
            <a:xfrm>
              <a:off x="1985" y="3942"/>
              <a:ext cx="340" cy="51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nie</a:t>
              </a:r>
              <a:endParaRPr lang="pl-PL" sz="1100">
                <a:cs typeface="Times New Roman" charset="0"/>
              </a:endParaRPr>
            </a:p>
            <a:p>
              <a:pPr eaLnBrk="0" hangingPunct="0"/>
              <a:endParaRPr lang="pl-PL" sz="3200"/>
            </a:p>
          </p:txBody>
        </p:sp>
        <p:sp>
          <p:nvSpPr>
            <p:cNvPr id="9260" name="Rectangle 44"/>
            <p:cNvSpPr>
              <a:spLocks noChangeArrowheads="1"/>
            </p:cNvSpPr>
            <p:nvPr/>
          </p:nvSpPr>
          <p:spPr bwMode="auto">
            <a:xfrm>
              <a:off x="2325" y="3942"/>
              <a:ext cx="274" cy="518"/>
            </a:xfrm>
            <a:prstGeom prst="rect">
              <a:avLst/>
            </a:prstGeom>
            <a:noFill/>
            <a:ln w="9525">
              <a:noFill/>
              <a:miter lim="800000"/>
              <a:headEnd/>
              <a:tailEnd/>
            </a:ln>
            <a:effectLst/>
          </p:spPr>
          <p:txBody>
            <a:bodyPr/>
            <a:lstStyle/>
            <a:p>
              <a:r>
                <a:rPr lang="pl-PL" sz="1600" b="1">
                  <a:latin typeface="Century Schoolbook" pitchFamily="18" charset="0"/>
                  <a:cs typeface="Times New Roman" charset="0"/>
                </a:rPr>
                <a:t>tak</a:t>
              </a:r>
              <a:endParaRPr lang="pl-PL" sz="1100">
                <a:cs typeface="Times New Roman" charset="0"/>
              </a:endParaRPr>
            </a:p>
            <a:p>
              <a:pPr eaLnBrk="0" hangingPunct="0"/>
              <a:endParaRPr lang="pl-PL" sz="3200"/>
            </a:p>
          </p:txBody>
        </p:sp>
        <p:sp>
          <p:nvSpPr>
            <p:cNvPr id="9261" name="Rectangle 45"/>
            <p:cNvSpPr>
              <a:spLocks noChangeArrowheads="1"/>
            </p:cNvSpPr>
            <p:nvPr/>
          </p:nvSpPr>
          <p:spPr bwMode="auto">
            <a:xfrm>
              <a:off x="28" y="4460"/>
              <a:ext cx="184" cy="51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9262" name="Rectangle 46"/>
            <p:cNvSpPr>
              <a:spLocks noChangeArrowheads="1"/>
            </p:cNvSpPr>
            <p:nvPr/>
          </p:nvSpPr>
          <p:spPr bwMode="auto">
            <a:xfrm>
              <a:off x="212" y="4460"/>
              <a:ext cx="168" cy="51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9263" name="Rectangle 47"/>
            <p:cNvSpPr>
              <a:spLocks noChangeArrowheads="1"/>
            </p:cNvSpPr>
            <p:nvPr/>
          </p:nvSpPr>
          <p:spPr bwMode="auto">
            <a:xfrm>
              <a:off x="380" y="4460"/>
              <a:ext cx="170" cy="51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e</a:t>
              </a:r>
              <a:endParaRPr lang="pl-PL" sz="1100">
                <a:cs typeface="Times New Roman" charset="0"/>
              </a:endParaRPr>
            </a:p>
            <a:p>
              <a:pPr eaLnBrk="0" hangingPunct="0"/>
              <a:endParaRPr lang="pl-PL" sz="3200"/>
            </a:p>
          </p:txBody>
        </p:sp>
        <p:sp>
          <p:nvSpPr>
            <p:cNvPr id="9264" name="Rectangle 48"/>
            <p:cNvSpPr>
              <a:spLocks noChangeArrowheads="1"/>
            </p:cNvSpPr>
            <p:nvPr/>
          </p:nvSpPr>
          <p:spPr bwMode="auto">
            <a:xfrm>
              <a:off x="550" y="4460"/>
              <a:ext cx="1435" cy="51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Miał kłopoty w koncentracji lub podejmowaniu decyzji ...</a:t>
              </a:r>
              <a:endParaRPr lang="pl-PL" sz="1100">
                <a:cs typeface="Times New Roman" charset="0"/>
              </a:endParaRPr>
            </a:p>
            <a:p>
              <a:pPr eaLnBrk="0" hangingPunct="0"/>
              <a:endParaRPr lang="pl-PL" sz="3200"/>
            </a:p>
          </p:txBody>
        </p:sp>
        <p:sp>
          <p:nvSpPr>
            <p:cNvPr id="9265" name="Rectangle 49"/>
            <p:cNvSpPr>
              <a:spLocks noChangeArrowheads="1"/>
            </p:cNvSpPr>
            <p:nvPr/>
          </p:nvSpPr>
          <p:spPr bwMode="auto">
            <a:xfrm>
              <a:off x="1985" y="4460"/>
              <a:ext cx="340" cy="51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nie</a:t>
              </a:r>
              <a:endParaRPr lang="pl-PL" sz="1100">
                <a:cs typeface="Times New Roman" charset="0"/>
              </a:endParaRPr>
            </a:p>
            <a:p>
              <a:pPr eaLnBrk="0" hangingPunct="0"/>
              <a:endParaRPr lang="pl-PL" sz="3200"/>
            </a:p>
          </p:txBody>
        </p:sp>
        <p:sp>
          <p:nvSpPr>
            <p:cNvPr id="9266" name="Rectangle 50"/>
            <p:cNvSpPr>
              <a:spLocks noChangeArrowheads="1"/>
            </p:cNvSpPr>
            <p:nvPr/>
          </p:nvSpPr>
          <p:spPr bwMode="auto">
            <a:xfrm>
              <a:off x="2325" y="4460"/>
              <a:ext cx="274" cy="518"/>
            </a:xfrm>
            <a:prstGeom prst="rect">
              <a:avLst/>
            </a:prstGeom>
            <a:noFill/>
            <a:ln w="9525">
              <a:noFill/>
              <a:miter lim="800000"/>
              <a:headEnd/>
              <a:tailEnd/>
            </a:ln>
            <a:effectLst/>
          </p:spPr>
          <p:txBody>
            <a:bodyPr/>
            <a:lstStyle/>
            <a:p>
              <a:r>
                <a:rPr lang="pl-PL" sz="1600" b="1">
                  <a:latin typeface="Century Schoolbook" pitchFamily="18" charset="0"/>
                  <a:cs typeface="Times New Roman" charset="0"/>
                </a:rPr>
                <a:t>tak</a:t>
              </a:r>
              <a:endParaRPr lang="pl-PL" sz="1100">
                <a:cs typeface="Times New Roman" charset="0"/>
              </a:endParaRPr>
            </a:p>
            <a:p>
              <a:pPr eaLnBrk="0" hangingPunct="0"/>
              <a:endParaRPr lang="pl-PL" sz="3200"/>
            </a:p>
          </p:txBody>
        </p:sp>
        <p:sp>
          <p:nvSpPr>
            <p:cNvPr id="9267" name="Rectangle 51"/>
            <p:cNvSpPr>
              <a:spLocks noChangeArrowheads="1"/>
            </p:cNvSpPr>
            <p:nvPr/>
          </p:nvSpPr>
          <p:spPr bwMode="auto">
            <a:xfrm>
              <a:off x="28" y="4978"/>
              <a:ext cx="184" cy="51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9268" name="Rectangle 52"/>
            <p:cNvSpPr>
              <a:spLocks noChangeArrowheads="1"/>
            </p:cNvSpPr>
            <p:nvPr/>
          </p:nvSpPr>
          <p:spPr bwMode="auto">
            <a:xfrm>
              <a:off x="212" y="4978"/>
              <a:ext cx="168" cy="51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9269" name="Rectangle 53"/>
            <p:cNvSpPr>
              <a:spLocks noChangeArrowheads="1"/>
            </p:cNvSpPr>
            <p:nvPr/>
          </p:nvSpPr>
          <p:spPr bwMode="auto">
            <a:xfrm>
              <a:off x="380" y="4978"/>
              <a:ext cx="170" cy="51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f</a:t>
              </a:r>
              <a:endParaRPr lang="pl-PL" sz="1100">
                <a:cs typeface="Times New Roman" charset="0"/>
              </a:endParaRPr>
            </a:p>
            <a:p>
              <a:pPr eaLnBrk="0" hangingPunct="0"/>
              <a:endParaRPr lang="pl-PL" sz="3200"/>
            </a:p>
          </p:txBody>
        </p:sp>
        <p:sp>
          <p:nvSpPr>
            <p:cNvPr id="9270" name="Rectangle 54"/>
            <p:cNvSpPr>
              <a:spLocks noChangeArrowheads="1"/>
            </p:cNvSpPr>
            <p:nvPr/>
          </p:nvSpPr>
          <p:spPr bwMode="auto">
            <a:xfrm>
              <a:off x="550" y="4978"/>
              <a:ext cx="1435" cy="51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Miał poczucie beznadziejności...</a:t>
              </a:r>
              <a:endParaRPr lang="pl-PL" sz="1100">
                <a:cs typeface="Times New Roman" charset="0"/>
              </a:endParaRPr>
            </a:p>
            <a:p>
              <a:pPr eaLnBrk="0" hangingPunct="0"/>
              <a:endParaRPr lang="pl-PL" sz="3200"/>
            </a:p>
          </p:txBody>
        </p:sp>
        <p:sp>
          <p:nvSpPr>
            <p:cNvPr id="9271" name="Rectangle 55"/>
            <p:cNvSpPr>
              <a:spLocks noChangeArrowheads="1"/>
            </p:cNvSpPr>
            <p:nvPr/>
          </p:nvSpPr>
          <p:spPr bwMode="auto">
            <a:xfrm>
              <a:off x="1985" y="4978"/>
              <a:ext cx="340" cy="51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nie</a:t>
              </a:r>
              <a:endParaRPr lang="pl-PL" sz="1100">
                <a:cs typeface="Times New Roman" charset="0"/>
              </a:endParaRPr>
            </a:p>
            <a:p>
              <a:pPr eaLnBrk="0" hangingPunct="0"/>
              <a:endParaRPr lang="pl-PL" sz="3200"/>
            </a:p>
          </p:txBody>
        </p:sp>
        <p:sp>
          <p:nvSpPr>
            <p:cNvPr id="9272" name="Rectangle 56"/>
            <p:cNvSpPr>
              <a:spLocks noChangeArrowheads="1"/>
            </p:cNvSpPr>
            <p:nvPr/>
          </p:nvSpPr>
          <p:spPr bwMode="auto">
            <a:xfrm>
              <a:off x="2325" y="4978"/>
              <a:ext cx="274" cy="518"/>
            </a:xfrm>
            <a:prstGeom prst="rect">
              <a:avLst/>
            </a:prstGeom>
            <a:noFill/>
            <a:ln w="9525">
              <a:noFill/>
              <a:miter lim="800000"/>
              <a:headEnd/>
              <a:tailEnd/>
            </a:ln>
            <a:effectLst/>
          </p:spPr>
          <p:txBody>
            <a:bodyPr/>
            <a:lstStyle/>
            <a:p>
              <a:r>
                <a:rPr lang="pl-PL" sz="1600" b="1">
                  <a:latin typeface="Century Schoolbook" pitchFamily="18" charset="0"/>
                  <a:cs typeface="Times New Roman" charset="0"/>
                </a:rPr>
                <a:t>tak</a:t>
              </a:r>
              <a:endParaRPr lang="pl-PL" sz="1100">
                <a:cs typeface="Times New Roman" charset="0"/>
              </a:endParaRPr>
            </a:p>
            <a:p>
              <a:pPr eaLnBrk="0" hangingPunct="0"/>
              <a:endParaRPr lang="pl-PL" sz="3200"/>
            </a:p>
          </p:txBody>
        </p:sp>
        <p:sp>
          <p:nvSpPr>
            <p:cNvPr id="9273" name="Rectangle 57"/>
            <p:cNvSpPr>
              <a:spLocks noChangeArrowheads="1"/>
            </p:cNvSpPr>
            <p:nvPr/>
          </p:nvSpPr>
          <p:spPr bwMode="auto">
            <a:xfrm>
              <a:off x="28" y="5496"/>
              <a:ext cx="184" cy="633"/>
            </a:xfrm>
            <a:prstGeom prst="rect">
              <a:avLst/>
            </a:prstGeom>
            <a:noFill/>
            <a:ln w="9525">
              <a:noFill/>
              <a:miter lim="800000"/>
              <a:headEnd/>
              <a:tailEnd/>
            </a:ln>
            <a:effectLst/>
          </p:spPr>
          <p:txBody>
            <a:bodyPr/>
            <a:lstStyle/>
            <a:p>
              <a:r>
                <a:rPr lang="pl-PL" sz="1600">
                  <a:latin typeface="Century Schoolbook" pitchFamily="18" charset="0"/>
                  <a:cs typeface="Times New Roman" charset="0"/>
                </a:rPr>
                <a:t>B</a:t>
              </a:r>
              <a:endParaRPr lang="pl-PL" sz="1100">
                <a:cs typeface="Times New Roman" charset="0"/>
              </a:endParaRPr>
            </a:p>
            <a:p>
              <a:pPr eaLnBrk="0" hangingPunct="0"/>
              <a:endParaRPr lang="pl-PL" sz="3200"/>
            </a:p>
          </p:txBody>
        </p:sp>
        <p:sp>
          <p:nvSpPr>
            <p:cNvPr id="9274" name="Rectangle 58"/>
            <p:cNvSpPr>
              <a:spLocks noChangeArrowheads="1"/>
            </p:cNvSpPr>
            <p:nvPr/>
          </p:nvSpPr>
          <p:spPr bwMode="auto">
            <a:xfrm>
              <a:off x="212" y="5496"/>
              <a:ext cx="168" cy="633"/>
            </a:xfrm>
            <a:prstGeom prst="rect">
              <a:avLst/>
            </a:prstGeom>
            <a:noFill/>
            <a:ln w="9525">
              <a:noFill/>
              <a:miter lim="800000"/>
              <a:headEnd/>
              <a:tailEnd/>
            </a:ln>
            <a:effectLst/>
          </p:spPr>
          <p:txBody>
            <a:bodyPr/>
            <a:lstStyle/>
            <a:p>
              <a:r>
                <a:rPr lang="pl-PL" sz="1600">
                  <a:latin typeface="Century Schoolbook" pitchFamily="18" charset="0"/>
                  <a:cs typeface="Times New Roman" charset="0"/>
                </a:rPr>
                <a:t>4</a:t>
              </a:r>
              <a:endParaRPr lang="pl-PL" sz="1100">
                <a:cs typeface="Times New Roman" charset="0"/>
              </a:endParaRPr>
            </a:p>
            <a:p>
              <a:pPr eaLnBrk="0" hangingPunct="0"/>
              <a:endParaRPr lang="pl-PL" sz="3200"/>
            </a:p>
          </p:txBody>
        </p:sp>
        <p:sp>
          <p:nvSpPr>
            <p:cNvPr id="9275" name="Rectangle 59"/>
            <p:cNvSpPr>
              <a:spLocks noChangeArrowheads="1"/>
            </p:cNvSpPr>
            <p:nvPr/>
          </p:nvSpPr>
          <p:spPr bwMode="auto">
            <a:xfrm>
              <a:off x="380" y="5496"/>
              <a:ext cx="170" cy="633"/>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9276" name="Rectangle 60"/>
            <p:cNvSpPr>
              <a:spLocks noChangeArrowheads="1"/>
            </p:cNvSpPr>
            <p:nvPr/>
          </p:nvSpPr>
          <p:spPr bwMode="auto">
            <a:xfrm>
              <a:off x="550" y="5496"/>
              <a:ext cx="1435" cy="633"/>
            </a:xfrm>
            <a:prstGeom prst="rect">
              <a:avLst/>
            </a:prstGeom>
            <a:noFill/>
            <a:ln w="9525">
              <a:noFill/>
              <a:miter lim="800000"/>
              <a:headEnd/>
              <a:tailEnd/>
            </a:ln>
            <a:effectLst/>
          </p:spPr>
          <p:txBody>
            <a:bodyPr/>
            <a:lstStyle/>
            <a:p>
              <a:r>
                <a:rPr lang="pl-PL" sz="1600">
                  <a:latin typeface="Century Schoolbook" pitchFamily="18" charset="0"/>
                  <a:cs typeface="Times New Roman" charset="0"/>
                </a:rPr>
                <a:t>Objawy w/w pogorszyły funkcjonowanie pacjenta w jego podstawowych rolach</a:t>
              </a:r>
              <a:endParaRPr lang="pl-PL" sz="1100">
                <a:cs typeface="Times New Roman" charset="0"/>
              </a:endParaRPr>
            </a:p>
            <a:p>
              <a:pPr eaLnBrk="0" hangingPunct="0"/>
              <a:endParaRPr lang="pl-PL" sz="3200"/>
            </a:p>
          </p:txBody>
        </p:sp>
        <p:sp>
          <p:nvSpPr>
            <p:cNvPr id="9277" name="Rectangle 61"/>
            <p:cNvSpPr>
              <a:spLocks noChangeArrowheads="1"/>
            </p:cNvSpPr>
            <p:nvPr/>
          </p:nvSpPr>
          <p:spPr bwMode="auto">
            <a:xfrm>
              <a:off x="1985" y="5496"/>
              <a:ext cx="340" cy="633"/>
            </a:xfrm>
            <a:prstGeom prst="rect">
              <a:avLst/>
            </a:prstGeom>
            <a:noFill/>
            <a:ln w="9525">
              <a:noFill/>
              <a:miter lim="800000"/>
              <a:headEnd/>
              <a:tailEnd/>
            </a:ln>
            <a:effectLst/>
          </p:spPr>
          <p:txBody>
            <a:bodyPr/>
            <a:lstStyle/>
            <a:p>
              <a:r>
                <a:rPr lang="pl-PL" sz="1600">
                  <a:latin typeface="Century Schoolbook" pitchFamily="18" charset="0"/>
                  <a:cs typeface="Times New Roman" charset="0"/>
                </a:rPr>
                <a:t>nie</a:t>
              </a:r>
              <a:endParaRPr lang="pl-PL" sz="1100">
                <a:cs typeface="Times New Roman" charset="0"/>
              </a:endParaRPr>
            </a:p>
            <a:p>
              <a:pPr eaLnBrk="0" hangingPunct="0"/>
              <a:endParaRPr lang="pl-PL" sz="3200"/>
            </a:p>
          </p:txBody>
        </p:sp>
        <p:sp>
          <p:nvSpPr>
            <p:cNvPr id="9278" name="Rectangle 62"/>
            <p:cNvSpPr>
              <a:spLocks noChangeArrowheads="1"/>
            </p:cNvSpPr>
            <p:nvPr/>
          </p:nvSpPr>
          <p:spPr bwMode="auto">
            <a:xfrm>
              <a:off x="2325" y="5496"/>
              <a:ext cx="274" cy="633"/>
            </a:xfrm>
            <a:prstGeom prst="rect">
              <a:avLst/>
            </a:prstGeom>
            <a:noFill/>
            <a:ln w="9525">
              <a:noFill/>
              <a:miter lim="800000"/>
              <a:headEnd/>
              <a:tailEnd/>
            </a:ln>
            <a:effectLst/>
          </p:spPr>
          <p:txBody>
            <a:bodyPr/>
            <a:lstStyle/>
            <a:p>
              <a:r>
                <a:rPr lang="pl-PL" sz="1600" b="1">
                  <a:latin typeface="Century Schoolbook" pitchFamily="18" charset="0"/>
                  <a:cs typeface="Times New Roman" charset="0"/>
                </a:rPr>
                <a:t>tak</a:t>
              </a:r>
              <a:endParaRPr lang="pl-PL" sz="1100">
                <a:cs typeface="Times New Roman" charset="0"/>
              </a:endParaRPr>
            </a:p>
            <a:p>
              <a:pPr eaLnBrk="0" hangingPunct="0"/>
              <a:endParaRPr lang="pl-PL" sz="3200"/>
            </a:p>
          </p:txBody>
        </p:sp>
        <p:sp>
          <p:nvSpPr>
            <p:cNvPr id="9279" name="Rectangle 63"/>
            <p:cNvSpPr>
              <a:spLocks noChangeArrowheads="1"/>
            </p:cNvSpPr>
            <p:nvPr/>
          </p:nvSpPr>
          <p:spPr bwMode="auto">
            <a:xfrm>
              <a:off x="28" y="6129"/>
              <a:ext cx="184" cy="863"/>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9280" name="Rectangle 64"/>
            <p:cNvSpPr>
              <a:spLocks noChangeArrowheads="1"/>
            </p:cNvSpPr>
            <p:nvPr/>
          </p:nvSpPr>
          <p:spPr bwMode="auto">
            <a:xfrm>
              <a:off x="212" y="6129"/>
              <a:ext cx="168" cy="863"/>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9281" name="Rectangle 65"/>
            <p:cNvSpPr>
              <a:spLocks noChangeArrowheads="1"/>
            </p:cNvSpPr>
            <p:nvPr/>
          </p:nvSpPr>
          <p:spPr bwMode="auto">
            <a:xfrm>
              <a:off x="380" y="6129"/>
              <a:ext cx="170" cy="863"/>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9282" name="Rectangle 66"/>
            <p:cNvSpPr>
              <a:spLocks noChangeArrowheads="1"/>
            </p:cNvSpPr>
            <p:nvPr/>
          </p:nvSpPr>
          <p:spPr bwMode="auto">
            <a:xfrm>
              <a:off x="550" y="6129"/>
              <a:ext cx="1435" cy="863"/>
            </a:xfrm>
            <a:prstGeom prst="rect">
              <a:avLst/>
            </a:prstGeom>
            <a:noFill/>
            <a:ln w="9525">
              <a:noFill/>
              <a:miter lim="800000"/>
              <a:headEnd/>
              <a:tailEnd/>
            </a:ln>
            <a:effectLst/>
          </p:spPr>
          <p:txBody>
            <a:bodyPr/>
            <a:lstStyle/>
            <a:p>
              <a:r>
                <a:rPr lang="pl-PL" sz="1600">
                  <a:latin typeface="Century Schoolbook" pitchFamily="18" charset="0"/>
                  <a:cs typeface="Times New Roman" charset="0"/>
                </a:rPr>
                <a:t>Jeśli A1 </a:t>
              </a:r>
              <a:r>
                <a:rPr lang="pl-PL" sz="1600" i="1">
                  <a:latin typeface="Century Schoolbook" pitchFamily="18" charset="0"/>
                  <a:cs typeface="Times New Roman" charset="0"/>
                </a:rPr>
                <a:t>tak</a:t>
              </a:r>
              <a:r>
                <a:rPr lang="pl-PL" sz="1600">
                  <a:latin typeface="Century Schoolbook" pitchFamily="18" charset="0"/>
                  <a:cs typeface="Times New Roman" charset="0"/>
                </a:rPr>
                <a:t>, i A2 </a:t>
              </a:r>
              <a:r>
                <a:rPr lang="pl-PL" sz="1600" i="1">
                  <a:latin typeface="Century Schoolbook" pitchFamily="18" charset="0"/>
                  <a:cs typeface="Times New Roman" charset="0"/>
                </a:rPr>
                <a:t>nie</a:t>
              </a:r>
              <a:r>
                <a:rPr lang="pl-PL" sz="1600">
                  <a:latin typeface="Century Schoolbook" pitchFamily="18" charset="0"/>
                  <a:cs typeface="Times New Roman" charset="0"/>
                </a:rPr>
                <a:t>, i  2 lub więcej odpowiedzi na </a:t>
              </a:r>
              <a:r>
                <a:rPr lang="pl-PL" sz="1600" i="1">
                  <a:latin typeface="Century Schoolbook" pitchFamily="18" charset="0"/>
                  <a:cs typeface="Times New Roman" charset="0"/>
                </a:rPr>
                <a:t>tak</a:t>
              </a:r>
              <a:r>
                <a:rPr lang="pl-PL" sz="1600">
                  <a:latin typeface="Century Schoolbook" pitchFamily="18" charset="0"/>
                  <a:cs typeface="Times New Roman" charset="0"/>
                </a:rPr>
                <a:t> z B3 &amp; odpowiedź na B4 </a:t>
              </a:r>
              <a:r>
                <a:rPr lang="pl-PL" sz="1600" i="1">
                  <a:latin typeface="Century Schoolbook" pitchFamily="18" charset="0"/>
                  <a:cs typeface="Times New Roman" charset="0"/>
                </a:rPr>
                <a:t>tak</a:t>
              </a:r>
              <a:r>
                <a:rPr lang="pl-PL" sz="1600">
                  <a:latin typeface="Century Schoolbook" pitchFamily="18" charset="0"/>
                  <a:cs typeface="Times New Roman" charset="0"/>
                </a:rPr>
                <a:t> -  to rozpoznaniem jest </a:t>
              </a:r>
              <a:r>
                <a:rPr lang="pl-PL" sz="1600" b="1" i="1">
                  <a:latin typeface="Century Schoolbook" pitchFamily="18" charset="0"/>
                  <a:cs typeface="Times New Roman" charset="0"/>
                </a:rPr>
                <a:t>dystymia</a:t>
              </a:r>
              <a:r>
                <a:rPr lang="pl-PL" sz="1600">
                  <a:latin typeface="Century Schoolbook" pitchFamily="18" charset="0"/>
                  <a:cs typeface="Times New Roman" charset="0"/>
                </a:rPr>
                <a:t> ...</a:t>
              </a:r>
              <a:endParaRPr lang="pl-PL" sz="1100">
                <a:cs typeface="Times New Roman" charset="0"/>
              </a:endParaRPr>
            </a:p>
            <a:p>
              <a:pPr eaLnBrk="0" hangingPunct="0"/>
              <a:endParaRPr lang="pl-PL" sz="3200"/>
            </a:p>
          </p:txBody>
        </p:sp>
        <p:sp>
          <p:nvSpPr>
            <p:cNvPr id="9283" name="Rectangle 67"/>
            <p:cNvSpPr>
              <a:spLocks noChangeArrowheads="1"/>
            </p:cNvSpPr>
            <p:nvPr/>
          </p:nvSpPr>
          <p:spPr bwMode="auto">
            <a:xfrm>
              <a:off x="1985" y="6129"/>
              <a:ext cx="340" cy="863"/>
            </a:xfrm>
            <a:prstGeom prst="rect">
              <a:avLst/>
            </a:prstGeom>
            <a:noFill/>
            <a:ln w="9525">
              <a:noFill/>
              <a:miter lim="800000"/>
              <a:headEnd/>
              <a:tailEnd/>
            </a:ln>
            <a:effectLst/>
          </p:spPr>
          <p:txBody>
            <a:bodyPr/>
            <a:lstStyle/>
            <a:p>
              <a:r>
                <a:rPr lang="pl-PL" sz="1600">
                  <a:latin typeface="Century Schoolbook" pitchFamily="18" charset="0"/>
                  <a:cs typeface="Times New Roman" charset="0"/>
                </a:rPr>
                <a:t>nie</a:t>
              </a:r>
              <a:endParaRPr lang="pl-PL" sz="1100">
                <a:cs typeface="Times New Roman" charset="0"/>
              </a:endParaRPr>
            </a:p>
            <a:p>
              <a:pPr eaLnBrk="0" hangingPunct="0"/>
              <a:endParaRPr lang="pl-PL" sz="3200"/>
            </a:p>
          </p:txBody>
        </p:sp>
        <p:sp>
          <p:nvSpPr>
            <p:cNvPr id="9284" name="Rectangle 68"/>
            <p:cNvSpPr>
              <a:spLocks noChangeArrowheads="1"/>
            </p:cNvSpPr>
            <p:nvPr/>
          </p:nvSpPr>
          <p:spPr bwMode="auto">
            <a:xfrm>
              <a:off x="2325" y="6129"/>
              <a:ext cx="274" cy="863"/>
            </a:xfrm>
            <a:prstGeom prst="rect">
              <a:avLst/>
            </a:prstGeom>
            <a:noFill/>
            <a:ln w="9525">
              <a:noFill/>
              <a:miter lim="800000"/>
              <a:headEnd/>
              <a:tailEnd/>
            </a:ln>
            <a:effectLst/>
          </p:spPr>
          <p:txBody>
            <a:bodyPr/>
            <a:lstStyle/>
            <a:p>
              <a:r>
                <a:rPr lang="pl-PL" sz="1600" b="1">
                  <a:latin typeface="Century Schoolbook" pitchFamily="18" charset="0"/>
                  <a:cs typeface="Times New Roman" charset="0"/>
                </a:rPr>
                <a:t>tak</a:t>
              </a:r>
              <a:endParaRPr lang="pl-PL" sz="1100">
                <a:cs typeface="Times New Roman" charset="0"/>
              </a:endParaRPr>
            </a:p>
            <a:p>
              <a:pPr eaLnBrk="0" hangingPunct="0"/>
              <a:endParaRPr lang="pl-PL" sz="3200"/>
            </a:p>
          </p:txBody>
        </p:sp>
      </p:grpSp>
      <p:sp>
        <p:nvSpPr>
          <p:cNvPr id="9286" name="Rectangle 70"/>
          <p:cNvSpPr>
            <a:spLocks noChangeArrowheads="1"/>
          </p:cNvSpPr>
          <p:nvPr/>
        </p:nvSpPr>
        <p:spPr bwMode="auto">
          <a:xfrm>
            <a:off x="0" y="8674100"/>
            <a:ext cx="9144000" cy="754053"/>
          </a:xfrm>
          <a:prstGeom prst="rect">
            <a:avLst/>
          </a:prstGeom>
          <a:noFill/>
          <a:ln w="9525">
            <a:noFill/>
            <a:miter lim="800000"/>
            <a:headEnd/>
            <a:tailEnd/>
          </a:ln>
          <a:effectLst/>
        </p:spPr>
        <p:txBody>
          <a:bodyPr>
            <a:spAutoFit/>
          </a:bodyPr>
          <a:lstStyle/>
          <a:p>
            <a:r>
              <a:rPr lang="pl-PL" sz="1100">
                <a:cs typeface="Times New Roman" charset="0"/>
              </a:rPr>
              <a:t> </a:t>
            </a:r>
          </a:p>
          <a:p>
            <a:pPr eaLnBrk="0" hangingPunct="0"/>
            <a:endParaRPr lang="pl-PL" sz="3200"/>
          </a:p>
        </p:txBody>
      </p:sp>
      <p:sp>
        <p:nvSpPr>
          <p:cNvPr id="9288" name="Rectangle 72"/>
          <p:cNvSpPr>
            <a:spLocks noChangeArrowheads="1"/>
          </p:cNvSpPr>
          <p:nvPr/>
        </p:nvSpPr>
        <p:spPr bwMode="auto">
          <a:xfrm>
            <a:off x="609600" y="304800"/>
            <a:ext cx="9144000" cy="784830"/>
          </a:xfrm>
          <a:prstGeom prst="rect">
            <a:avLst/>
          </a:prstGeom>
          <a:noFill/>
          <a:ln w="9525">
            <a:noFill/>
            <a:miter lim="800000"/>
            <a:headEnd/>
            <a:tailEnd/>
          </a:ln>
          <a:effectLst/>
        </p:spPr>
        <p:txBody>
          <a:bodyPr lIns="228528" bIns="0">
            <a:spAutoFit/>
          </a:bodyPr>
          <a:lstStyle/>
          <a:p>
            <a:r>
              <a:rPr lang="pl-PL" sz="1600" b="1">
                <a:solidFill>
                  <a:schemeClr val="tx2"/>
                </a:solidFill>
                <a:latin typeface="Century Schoolbook" pitchFamily="18" charset="0"/>
              </a:rPr>
              <a:t>B.</a:t>
            </a:r>
            <a:r>
              <a:rPr lang="pl-PL" sz="900" b="1">
                <a:solidFill>
                  <a:schemeClr val="tx2"/>
                </a:solidFill>
                <a:cs typeface="Times New Roman" charset="0"/>
              </a:rPr>
              <a:t>    </a:t>
            </a:r>
            <a:r>
              <a:rPr lang="pl-PL" sz="1600" b="1">
                <a:solidFill>
                  <a:schemeClr val="tx2"/>
                </a:solidFill>
                <a:latin typeface="Century Schoolbook" pitchFamily="18" charset="0"/>
              </a:rPr>
              <a:t>Dystymia. F.34.1</a:t>
            </a:r>
          </a:p>
          <a:p>
            <a:pPr eaLnBrk="0" hangingPunct="0"/>
            <a:endParaRPr lang="pl-PL" sz="320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prestige"/>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0" y="-749300"/>
            <a:ext cx="9144000" cy="969496"/>
          </a:xfrm>
          <a:prstGeom prst="rect">
            <a:avLst/>
          </a:prstGeom>
          <a:noFill/>
          <a:ln w="9525">
            <a:noFill/>
            <a:miter lim="800000"/>
            <a:headEnd/>
            <a:tailEnd/>
          </a:ln>
          <a:effectLst/>
        </p:spPr>
        <p:txBody>
          <a:bodyPr bIns="0">
            <a:spAutoFit/>
          </a:bodyPr>
          <a:lstStyle/>
          <a:p>
            <a:r>
              <a:rPr lang="pl-PL" sz="2800" b="1">
                <a:latin typeface="Century Schoolbook" pitchFamily="18" charset="0"/>
              </a:rPr>
              <a:t>E. Agorafobia. F.40.0</a:t>
            </a:r>
          </a:p>
          <a:p>
            <a:pPr eaLnBrk="0" hangingPunct="0"/>
            <a:endParaRPr lang="pl-PL" sz="3200"/>
          </a:p>
        </p:txBody>
      </p:sp>
      <p:grpSp>
        <p:nvGrpSpPr>
          <p:cNvPr id="10273" name="Group 33"/>
          <p:cNvGrpSpPr>
            <a:grpSpLocks/>
          </p:cNvGrpSpPr>
          <p:nvPr/>
        </p:nvGrpSpPr>
        <p:grpSpPr bwMode="auto">
          <a:xfrm>
            <a:off x="0" y="685800"/>
            <a:ext cx="8666163" cy="6686550"/>
            <a:chOff x="28" y="451"/>
            <a:chExt cx="2467" cy="4430"/>
          </a:xfrm>
        </p:grpSpPr>
        <p:sp>
          <p:nvSpPr>
            <p:cNvPr id="10243" name="Rectangle 3"/>
            <p:cNvSpPr>
              <a:spLocks noChangeArrowheads="1"/>
            </p:cNvSpPr>
            <p:nvPr/>
          </p:nvSpPr>
          <p:spPr bwMode="auto">
            <a:xfrm>
              <a:off x="28" y="451"/>
              <a:ext cx="173" cy="863"/>
            </a:xfrm>
            <a:prstGeom prst="rect">
              <a:avLst/>
            </a:prstGeom>
            <a:noFill/>
            <a:ln w="9525">
              <a:noFill/>
              <a:miter lim="800000"/>
              <a:headEnd/>
              <a:tailEnd/>
            </a:ln>
            <a:effectLst/>
          </p:spPr>
          <p:txBody>
            <a:bodyPr/>
            <a:lstStyle/>
            <a:p>
              <a:r>
                <a:rPr lang="pl-PL" sz="1600">
                  <a:latin typeface="Century Schoolbook" pitchFamily="18" charset="0"/>
                  <a:cs typeface="Times New Roman" charset="0"/>
                </a:rPr>
                <a:t>E</a:t>
              </a:r>
              <a:endParaRPr lang="pl-PL" sz="1100">
                <a:cs typeface="Times New Roman" charset="0"/>
              </a:endParaRPr>
            </a:p>
            <a:p>
              <a:pPr eaLnBrk="0" hangingPunct="0"/>
              <a:endParaRPr lang="pl-PL" sz="3200"/>
            </a:p>
          </p:txBody>
        </p:sp>
        <p:sp>
          <p:nvSpPr>
            <p:cNvPr id="10244" name="Rectangle 4"/>
            <p:cNvSpPr>
              <a:spLocks noChangeArrowheads="1"/>
            </p:cNvSpPr>
            <p:nvPr/>
          </p:nvSpPr>
          <p:spPr bwMode="auto">
            <a:xfrm>
              <a:off x="201" y="451"/>
              <a:ext cx="158" cy="863"/>
            </a:xfrm>
            <a:prstGeom prst="rect">
              <a:avLst/>
            </a:prstGeom>
            <a:noFill/>
            <a:ln w="9525">
              <a:noFill/>
              <a:miter lim="800000"/>
              <a:headEnd/>
              <a:tailEnd/>
            </a:ln>
            <a:effectLst/>
          </p:spPr>
          <p:txBody>
            <a:bodyPr/>
            <a:lstStyle/>
            <a:p>
              <a:r>
                <a:rPr lang="pl-PL" sz="1600">
                  <a:latin typeface="Century Schoolbook" pitchFamily="18" charset="0"/>
                  <a:cs typeface="Times New Roman" charset="0"/>
                </a:rPr>
                <a:t>1</a:t>
              </a:r>
              <a:endParaRPr lang="pl-PL" sz="1100">
                <a:cs typeface="Times New Roman" charset="0"/>
              </a:endParaRPr>
            </a:p>
            <a:p>
              <a:pPr eaLnBrk="0" hangingPunct="0"/>
              <a:endParaRPr lang="pl-PL" sz="3200"/>
            </a:p>
          </p:txBody>
        </p:sp>
        <p:sp>
          <p:nvSpPr>
            <p:cNvPr id="10245" name="Rectangle 5"/>
            <p:cNvSpPr>
              <a:spLocks noChangeArrowheads="1"/>
            </p:cNvSpPr>
            <p:nvPr/>
          </p:nvSpPr>
          <p:spPr bwMode="auto">
            <a:xfrm>
              <a:off x="359" y="451"/>
              <a:ext cx="160" cy="863"/>
            </a:xfrm>
            <a:prstGeom prst="rect">
              <a:avLst/>
            </a:prstGeom>
            <a:noFill/>
            <a:ln w="9525">
              <a:noFill/>
              <a:miter lim="800000"/>
              <a:headEnd/>
              <a:tailEnd/>
            </a:ln>
            <a:effectLst/>
          </p:spPr>
          <p:txBody>
            <a:bodyPr/>
            <a:lstStyle/>
            <a:p>
              <a:r>
                <a:rPr lang="pl-PL" sz="1600">
                  <a:latin typeface="Century Schoolbook" pitchFamily="18" charset="0"/>
                  <a:cs typeface="Times New Roman" charset="0"/>
                </a:rPr>
                <a:t>a</a:t>
              </a:r>
              <a:endParaRPr lang="pl-PL" sz="1100">
                <a:cs typeface="Times New Roman" charset="0"/>
              </a:endParaRPr>
            </a:p>
            <a:p>
              <a:pPr eaLnBrk="0" hangingPunct="0"/>
              <a:endParaRPr lang="pl-PL" sz="3200"/>
            </a:p>
          </p:txBody>
        </p:sp>
        <p:sp>
          <p:nvSpPr>
            <p:cNvPr id="10246" name="Rectangle 6"/>
            <p:cNvSpPr>
              <a:spLocks noChangeArrowheads="1"/>
            </p:cNvSpPr>
            <p:nvPr/>
          </p:nvSpPr>
          <p:spPr bwMode="auto">
            <a:xfrm>
              <a:off x="519" y="451"/>
              <a:ext cx="1408" cy="863"/>
            </a:xfrm>
            <a:prstGeom prst="rect">
              <a:avLst/>
            </a:prstGeom>
            <a:noFill/>
            <a:ln w="9525">
              <a:noFill/>
              <a:miter lim="800000"/>
              <a:headEnd/>
              <a:tailEnd/>
            </a:ln>
            <a:effectLst/>
          </p:spPr>
          <p:txBody>
            <a:bodyPr/>
            <a:lstStyle/>
            <a:p>
              <a:r>
                <a:rPr lang="pl-PL" sz="1600">
                  <a:latin typeface="Century Schoolbook" pitchFamily="18" charset="0"/>
                  <a:cs typeface="Times New Roman" charset="0"/>
                </a:rPr>
                <a:t>Pacjent czuje niepokój w miejscach lub sytuacjach z których ucieczka może być utrudniona, lub w których trudno będzie mu pomóc</a:t>
              </a:r>
              <a:endParaRPr lang="pl-PL" sz="1100">
                <a:cs typeface="Times New Roman" charset="0"/>
              </a:endParaRPr>
            </a:p>
            <a:p>
              <a:pPr eaLnBrk="0" hangingPunct="0"/>
              <a:endParaRPr lang="pl-PL" sz="3200"/>
            </a:p>
          </p:txBody>
        </p:sp>
        <p:sp>
          <p:nvSpPr>
            <p:cNvPr id="10247" name="Rectangle 7"/>
            <p:cNvSpPr>
              <a:spLocks noChangeArrowheads="1"/>
            </p:cNvSpPr>
            <p:nvPr/>
          </p:nvSpPr>
          <p:spPr bwMode="auto">
            <a:xfrm>
              <a:off x="1927" y="451"/>
              <a:ext cx="284" cy="863"/>
            </a:xfrm>
            <a:prstGeom prst="rect">
              <a:avLst/>
            </a:prstGeom>
            <a:noFill/>
            <a:ln w="9525">
              <a:noFill/>
              <a:miter lim="800000"/>
              <a:headEnd/>
              <a:tailEnd/>
            </a:ln>
            <a:effectLst/>
          </p:spPr>
          <p:txBody>
            <a:bodyPr/>
            <a:lstStyle/>
            <a:p>
              <a:r>
                <a:rPr lang="pl-PL" sz="1600">
                  <a:latin typeface="Century Schoolbook" pitchFamily="18" charset="0"/>
                  <a:cs typeface="Times New Roman" charset="0"/>
                </a:rPr>
                <a:t>nie</a:t>
              </a:r>
              <a:endParaRPr lang="pl-PL" sz="1100">
                <a:cs typeface="Times New Roman" charset="0"/>
              </a:endParaRPr>
            </a:p>
            <a:p>
              <a:pPr eaLnBrk="0" hangingPunct="0"/>
              <a:endParaRPr lang="pl-PL" sz="3200"/>
            </a:p>
          </p:txBody>
        </p:sp>
        <p:sp>
          <p:nvSpPr>
            <p:cNvPr id="10248" name="Rectangle 8"/>
            <p:cNvSpPr>
              <a:spLocks noChangeArrowheads="1"/>
            </p:cNvSpPr>
            <p:nvPr/>
          </p:nvSpPr>
          <p:spPr bwMode="auto">
            <a:xfrm>
              <a:off x="2211" y="451"/>
              <a:ext cx="284" cy="863"/>
            </a:xfrm>
            <a:prstGeom prst="rect">
              <a:avLst/>
            </a:prstGeom>
            <a:noFill/>
            <a:ln w="9525">
              <a:noFill/>
              <a:miter lim="800000"/>
              <a:headEnd/>
              <a:tailEnd/>
            </a:ln>
            <a:effectLst/>
          </p:spPr>
          <p:txBody>
            <a:bodyPr/>
            <a:lstStyle/>
            <a:p>
              <a:r>
                <a:rPr lang="pl-PL" sz="1600" b="1">
                  <a:latin typeface="Century Schoolbook" pitchFamily="18" charset="0"/>
                  <a:cs typeface="Times New Roman" charset="0"/>
                </a:rPr>
                <a:t>tak</a:t>
              </a:r>
              <a:endParaRPr lang="pl-PL" sz="1100">
                <a:cs typeface="Times New Roman" charset="0"/>
              </a:endParaRPr>
            </a:p>
            <a:p>
              <a:pPr eaLnBrk="0" hangingPunct="0"/>
              <a:endParaRPr lang="pl-PL" sz="3200"/>
            </a:p>
          </p:txBody>
        </p:sp>
        <p:sp>
          <p:nvSpPr>
            <p:cNvPr id="10249" name="Rectangle 9"/>
            <p:cNvSpPr>
              <a:spLocks noChangeArrowheads="1"/>
            </p:cNvSpPr>
            <p:nvPr/>
          </p:nvSpPr>
          <p:spPr bwMode="auto">
            <a:xfrm>
              <a:off x="28" y="1314"/>
              <a:ext cx="173" cy="1093"/>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0250" name="Rectangle 10"/>
            <p:cNvSpPr>
              <a:spLocks noChangeArrowheads="1"/>
            </p:cNvSpPr>
            <p:nvPr/>
          </p:nvSpPr>
          <p:spPr bwMode="auto">
            <a:xfrm>
              <a:off x="201" y="1314"/>
              <a:ext cx="158" cy="1093"/>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0251" name="Rectangle 11"/>
            <p:cNvSpPr>
              <a:spLocks noChangeArrowheads="1"/>
            </p:cNvSpPr>
            <p:nvPr/>
          </p:nvSpPr>
          <p:spPr bwMode="auto">
            <a:xfrm>
              <a:off x="359" y="1314"/>
              <a:ext cx="160" cy="1093"/>
            </a:xfrm>
            <a:prstGeom prst="rect">
              <a:avLst/>
            </a:prstGeom>
            <a:noFill/>
            <a:ln w="9525">
              <a:noFill/>
              <a:miter lim="800000"/>
              <a:headEnd/>
              <a:tailEnd/>
            </a:ln>
            <a:effectLst/>
          </p:spPr>
          <p:txBody>
            <a:bodyPr/>
            <a:lstStyle/>
            <a:p>
              <a:r>
                <a:rPr lang="pl-PL" sz="1600">
                  <a:latin typeface="Century Schoolbook" pitchFamily="18" charset="0"/>
                  <a:cs typeface="Times New Roman" charset="0"/>
                </a:rPr>
                <a:t>b</a:t>
              </a:r>
              <a:endParaRPr lang="pl-PL" sz="1100">
                <a:cs typeface="Times New Roman" charset="0"/>
              </a:endParaRPr>
            </a:p>
            <a:p>
              <a:pPr eaLnBrk="0" hangingPunct="0"/>
              <a:endParaRPr lang="pl-PL" sz="3200"/>
            </a:p>
          </p:txBody>
        </p:sp>
        <p:sp>
          <p:nvSpPr>
            <p:cNvPr id="10252" name="Rectangle 12"/>
            <p:cNvSpPr>
              <a:spLocks noChangeArrowheads="1"/>
            </p:cNvSpPr>
            <p:nvPr/>
          </p:nvSpPr>
          <p:spPr bwMode="auto">
            <a:xfrm>
              <a:off x="519" y="1314"/>
              <a:ext cx="1408" cy="1093"/>
            </a:xfrm>
            <a:prstGeom prst="rect">
              <a:avLst/>
            </a:prstGeom>
            <a:noFill/>
            <a:ln w="9525">
              <a:noFill/>
              <a:miter lim="800000"/>
              <a:headEnd/>
              <a:tailEnd/>
            </a:ln>
            <a:effectLst/>
          </p:spPr>
          <p:txBody>
            <a:bodyPr/>
            <a:lstStyle/>
            <a:p>
              <a:r>
                <a:rPr lang="pl-PL" sz="1600">
                  <a:latin typeface="Century Schoolbook" pitchFamily="18" charset="0"/>
                  <a:cs typeface="Times New Roman" charset="0"/>
                </a:rPr>
                <a:t>Obawia się tych sytuacji, unika ich, cierpi z tego powodu, lub potrzebuje towarzystwa w takich sytuacjach ... jeśli </a:t>
              </a:r>
              <a:r>
                <a:rPr lang="pl-PL" sz="1600" i="1">
                  <a:latin typeface="Century Schoolbook" pitchFamily="18" charset="0"/>
                  <a:cs typeface="Times New Roman" charset="0"/>
                </a:rPr>
                <a:t>tak</a:t>
              </a:r>
              <a:r>
                <a:rPr lang="pl-PL" sz="1600">
                  <a:latin typeface="Century Schoolbook" pitchFamily="18" charset="0"/>
                  <a:cs typeface="Times New Roman" charset="0"/>
                </a:rPr>
                <a:t>  E1a i E1b - to aktualna </a:t>
              </a:r>
              <a:r>
                <a:rPr lang="pl-PL" sz="1600" b="1">
                  <a:latin typeface="Century Schoolbook" pitchFamily="18" charset="0"/>
                  <a:cs typeface="Times New Roman" charset="0"/>
                </a:rPr>
                <a:t>agorafobia</a:t>
              </a:r>
              <a:endParaRPr lang="pl-PL" sz="1100">
                <a:cs typeface="Times New Roman" charset="0"/>
              </a:endParaRPr>
            </a:p>
            <a:p>
              <a:pPr eaLnBrk="0" hangingPunct="0"/>
              <a:endParaRPr lang="pl-PL" sz="3200"/>
            </a:p>
          </p:txBody>
        </p:sp>
        <p:sp>
          <p:nvSpPr>
            <p:cNvPr id="10253" name="Rectangle 13"/>
            <p:cNvSpPr>
              <a:spLocks noChangeArrowheads="1"/>
            </p:cNvSpPr>
            <p:nvPr/>
          </p:nvSpPr>
          <p:spPr bwMode="auto">
            <a:xfrm>
              <a:off x="1927" y="1314"/>
              <a:ext cx="284" cy="1093"/>
            </a:xfrm>
            <a:prstGeom prst="rect">
              <a:avLst/>
            </a:prstGeom>
            <a:noFill/>
            <a:ln w="9525">
              <a:noFill/>
              <a:miter lim="800000"/>
              <a:headEnd/>
              <a:tailEnd/>
            </a:ln>
            <a:effectLst/>
          </p:spPr>
          <p:txBody>
            <a:bodyPr/>
            <a:lstStyle/>
            <a:p>
              <a:r>
                <a:rPr lang="pl-PL" sz="1600">
                  <a:latin typeface="Century Schoolbook" pitchFamily="18" charset="0"/>
                  <a:cs typeface="Times New Roman" charset="0"/>
                </a:rPr>
                <a:t>nie</a:t>
              </a:r>
              <a:endParaRPr lang="pl-PL" sz="1100">
                <a:cs typeface="Times New Roman" charset="0"/>
              </a:endParaRPr>
            </a:p>
            <a:p>
              <a:pPr eaLnBrk="0" hangingPunct="0"/>
              <a:endParaRPr lang="pl-PL" sz="3200"/>
            </a:p>
          </p:txBody>
        </p:sp>
        <p:sp>
          <p:nvSpPr>
            <p:cNvPr id="10254" name="Rectangle 14"/>
            <p:cNvSpPr>
              <a:spLocks noChangeArrowheads="1"/>
            </p:cNvSpPr>
            <p:nvPr/>
          </p:nvSpPr>
          <p:spPr bwMode="auto">
            <a:xfrm>
              <a:off x="2211" y="1314"/>
              <a:ext cx="284" cy="1093"/>
            </a:xfrm>
            <a:prstGeom prst="rect">
              <a:avLst/>
            </a:prstGeom>
            <a:noFill/>
            <a:ln w="9525">
              <a:noFill/>
              <a:miter lim="800000"/>
              <a:headEnd/>
              <a:tailEnd/>
            </a:ln>
            <a:effectLst/>
          </p:spPr>
          <p:txBody>
            <a:bodyPr/>
            <a:lstStyle/>
            <a:p>
              <a:r>
                <a:rPr lang="pl-PL" sz="1600" b="1">
                  <a:latin typeface="Century Schoolbook" pitchFamily="18" charset="0"/>
                  <a:cs typeface="Times New Roman" charset="0"/>
                </a:rPr>
                <a:t>tak</a:t>
              </a:r>
              <a:endParaRPr lang="pl-PL" sz="1100">
                <a:cs typeface="Times New Roman" charset="0"/>
              </a:endParaRPr>
            </a:p>
            <a:p>
              <a:pPr eaLnBrk="0" hangingPunct="0"/>
              <a:endParaRPr lang="pl-PL" sz="3200"/>
            </a:p>
          </p:txBody>
        </p:sp>
        <p:sp>
          <p:nvSpPr>
            <p:cNvPr id="10255" name="Rectangle 15"/>
            <p:cNvSpPr>
              <a:spLocks noChangeArrowheads="1"/>
            </p:cNvSpPr>
            <p:nvPr/>
          </p:nvSpPr>
          <p:spPr bwMode="auto">
            <a:xfrm>
              <a:off x="28" y="2407"/>
              <a:ext cx="173" cy="863"/>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0256" name="Rectangle 16"/>
            <p:cNvSpPr>
              <a:spLocks noChangeArrowheads="1"/>
            </p:cNvSpPr>
            <p:nvPr/>
          </p:nvSpPr>
          <p:spPr bwMode="auto">
            <a:xfrm>
              <a:off x="201" y="2407"/>
              <a:ext cx="158" cy="863"/>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0257" name="Rectangle 17"/>
            <p:cNvSpPr>
              <a:spLocks noChangeArrowheads="1"/>
            </p:cNvSpPr>
            <p:nvPr/>
          </p:nvSpPr>
          <p:spPr bwMode="auto">
            <a:xfrm>
              <a:off x="359" y="2407"/>
              <a:ext cx="160" cy="863"/>
            </a:xfrm>
            <a:prstGeom prst="rect">
              <a:avLst/>
            </a:prstGeom>
            <a:noFill/>
            <a:ln w="9525">
              <a:noFill/>
              <a:miter lim="800000"/>
              <a:headEnd/>
              <a:tailEnd/>
            </a:ln>
            <a:effectLst/>
          </p:spPr>
          <p:txBody>
            <a:bodyPr/>
            <a:lstStyle/>
            <a:p>
              <a:r>
                <a:rPr lang="pl-PL" sz="1600">
                  <a:latin typeface="Century Schoolbook" pitchFamily="18" charset="0"/>
                  <a:cs typeface="Times New Roman" charset="0"/>
                </a:rPr>
                <a:t>c</a:t>
              </a:r>
              <a:endParaRPr lang="pl-PL" sz="1100">
                <a:cs typeface="Times New Roman" charset="0"/>
              </a:endParaRPr>
            </a:p>
            <a:p>
              <a:pPr eaLnBrk="0" hangingPunct="0"/>
              <a:endParaRPr lang="pl-PL" sz="3200"/>
            </a:p>
          </p:txBody>
        </p:sp>
        <p:sp>
          <p:nvSpPr>
            <p:cNvPr id="10258" name="Rectangle 18"/>
            <p:cNvSpPr>
              <a:spLocks noChangeArrowheads="1"/>
            </p:cNvSpPr>
            <p:nvPr/>
          </p:nvSpPr>
          <p:spPr bwMode="auto">
            <a:xfrm>
              <a:off x="519" y="2407"/>
              <a:ext cx="1408" cy="863"/>
            </a:xfrm>
            <a:prstGeom prst="rect">
              <a:avLst/>
            </a:prstGeom>
            <a:noFill/>
            <a:ln w="9525">
              <a:noFill/>
              <a:miter lim="800000"/>
              <a:headEnd/>
              <a:tailEnd/>
            </a:ln>
            <a:effectLst/>
          </p:spPr>
          <p:txBody>
            <a:bodyPr/>
            <a:lstStyle/>
            <a:p>
              <a:r>
                <a:rPr lang="pl-PL" sz="1600">
                  <a:latin typeface="Century Schoolbook" pitchFamily="18" charset="0"/>
                  <a:cs typeface="Times New Roman" charset="0"/>
                </a:rPr>
                <a:t>Jeśli E1b </a:t>
              </a:r>
              <a:r>
                <a:rPr lang="pl-PL" sz="1600" i="1">
                  <a:latin typeface="Century Schoolbook" pitchFamily="18" charset="0"/>
                  <a:cs typeface="Times New Roman" charset="0"/>
                </a:rPr>
                <a:t>nie</a:t>
              </a:r>
              <a:r>
                <a:rPr lang="pl-PL" sz="1600">
                  <a:latin typeface="Century Schoolbook" pitchFamily="18" charset="0"/>
                  <a:cs typeface="Times New Roman" charset="0"/>
                </a:rPr>
                <a:t>, a pacjent ma lęk paniczny (D) to rozpoznanie – </a:t>
              </a:r>
              <a:r>
                <a:rPr lang="pl-PL" sz="1600" b="1">
                  <a:latin typeface="Century Schoolbook" pitchFamily="18" charset="0"/>
                  <a:cs typeface="Times New Roman" charset="0"/>
                </a:rPr>
                <a:t>zespół lęku panicznego bez agorafobii (F.41.) ...</a:t>
              </a:r>
              <a:endParaRPr lang="pl-PL" sz="1100">
                <a:cs typeface="Times New Roman" charset="0"/>
              </a:endParaRPr>
            </a:p>
            <a:p>
              <a:pPr eaLnBrk="0" hangingPunct="0"/>
              <a:endParaRPr lang="pl-PL" sz="3200"/>
            </a:p>
          </p:txBody>
        </p:sp>
        <p:sp>
          <p:nvSpPr>
            <p:cNvPr id="10259" name="Rectangle 19"/>
            <p:cNvSpPr>
              <a:spLocks noChangeArrowheads="1"/>
            </p:cNvSpPr>
            <p:nvPr/>
          </p:nvSpPr>
          <p:spPr bwMode="auto">
            <a:xfrm>
              <a:off x="1927" y="2407"/>
              <a:ext cx="284" cy="863"/>
            </a:xfrm>
            <a:prstGeom prst="rect">
              <a:avLst/>
            </a:prstGeom>
            <a:noFill/>
            <a:ln w="9525">
              <a:noFill/>
              <a:miter lim="800000"/>
              <a:headEnd/>
              <a:tailEnd/>
            </a:ln>
            <a:effectLst/>
          </p:spPr>
          <p:txBody>
            <a:bodyPr/>
            <a:lstStyle/>
            <a:p>
              <a:r>
                <a:rPr lang="pl-PL" sz="1600">
                  <a:latin typeface="Century Schoolbook" pitchFamily="18" charset="0"/>
                  <a:cs typeface="Times New Roman" charset="0"/>
                </a:rPr>
                <a:t>nie</a:t>
              </a:r>
              <a:endParaRPr lang="pl-PL" sz="1100">
                <a:cs typeface="Times New Roman" charset="0"/>
              </a:endParaRPr>
            </a:p>
            <a:p>
              <a:pPr eaLnBrk="0" hangingPunct="0"/>
              <a:endParaRPr lang="pl-PL" sz="3200"/>
            </a:p>
          </p:txBody>
        </p:sp>
        <p:sp>
          <p:nvSpPr>
            <p:cNvPr id="10260" name="Rectangle 20"/>
            <p:cNvSpPr>
              <a:spLocks noChangeArrowheads="1"/>
            </p:cNvSpPr>
            <p:nvPr/>
          </p:nvSpPr>
          <p:spPr bwMode="auto">
            <a:xfrm>
              <a:off x="2211" y="2407"/>
              <a:ext cx="284" cy="863"/>
            </a:xfrm>
            <a:prstGeom prst="rect">
              <a:avLst/>
            </a:prstGeom>
            <a:noFill/>
            <a:ln w="9525">
              <a:noFill/>
              <a:miter lim="800000"/>
              <a:headEnd/>
              <a:tailEnd/>
            </a:ln>
            <a:effectLst/>
          </p:spPr>
          <p:txBody>
            <a:bodyPr/>
            <a:lstStyle/>
            <a:p>
              <a:r>
                <a:rPr lang="pl-PL" sz="1600" b="1">
                  <a:latin typeface="Century Schoolbook" pitchFamily="18" charset="0"/>
                  <a:cs typeface="Times New Roman" charset="0"/>
                </a:rPr>
                <a:t>tak</a:t>
              </a:r>
              <a:endParaRPr lang="pl-PL" sz="1100">
                <a:cs typeface="Times New Roman" charset="0"/>
              </a:endParaRPr>
            </a:p>
            <a:p>
              <a:pPr eaLnBrk="0" hangingPunct="0"/>
              <a:endParaRPr lang="pl-PL" sz="3200"/>
            </a:p>
          </p:txBody>
        </p:sp>
        <p:sp>
          <p:nvSpPr>
            <p:cNvPr id="10261" name="Rectangle 21"/>
            <p:cNvSpPr>
              <a:spLocks noChangeArrowheads="1"/>
            </p:cNvSpPr>
            <p:nvPr/>
          </p:nvSpPr>
          <p:spPr bwMode="auto">
            <a:xfrm>
              <a:off x="28" y="3270"/>
              <a:ext cx="173" cy="74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0262" name="Rectangle 22"/>
            <p:cNvSpPr>
              <a:spLocks noChangeArrowheads="1"/>
            </p:cNvSpPr>
            <p:nvPr/>
          </p:nvSpPr>
          <p:spPr bwMode="auto">
            <a:xfrm>
              <a:off x="201" y="3270"/>
              <a:ext cx="158" cy="74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0263" name="Rectangle 23"/>
            <p:cNvSpPr>
              <a:spLocks noChangeArrowheads="1"/>
            </p:cNvSpPr>
            <p:nvPr/>
          </p:nvSpPr>
          <p:spPr bwMode="auto">
            <a:xfrm>
              <a:off x="359" y="3270"/>
              <a:ext cx="160" cy="74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d</a:t>
              </a:r>
              <a:endParaRPr lang="pl-PL" sz="1100">
                <a:cs typeface="Times New Roman" charset="0"/>
              </a:endParaRPr>
            </a:p>
            <a:p>
              <a:pPr eaLnBrk="0" hangingPunct="0"/>
              <a:endParaRPr lang="pl-PL" sz="3200"/>
            </a:p>
          </p:txBody>
        </p:sp>
        <p:sp>
          <p:nvSpPr>
            <p:cNvPr id="10264" name="Rectangle 24"/>
            <p:cNvSpPr>
              <a:spLocks noChangeArrowheads="1"/>
            </p:cNvSpPr>
            <p:nvPr/>
          </p:nvSpPr>
          <p:spPr bwMode="auto">
            <a:xfrm>
              <a:off x="519" y="3270"/>
              <a:ext cx="1408" cy="74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Jeśli E1 a i E1b </a:t>
              </a:r>
              <a:r>
                <a:rPr lang="pl-PL" sz="1600" i="1">
                  <a:latin typeface="Century Schoolbook" pitchFamily="18" charset="0"/>
                  <a:cs typeface="Times New Roman" charset="0"/>
                </a:rPr>
                <a:t>tak</a:t>
              </a:r>
              <a:r>
                <a:rPr lang="pl-PL" sz="1600">
                  <a:latin typeface="Century Schoolbook" pitchFamily="18" charset="0"/>
                  <a:cs typeface="Times New Roman" charset="0"/>
                </a:rPr>
                <a:t> i lęk paniczny – to rozpoznanie – </a:t>
              </a:r>
              <a:r>
                <a:rPr lang="pl-PL" sz="1600" b="1">
                  <a:latin typeface="Century Schoolbook" pitchFamily="18" charset="0"/>
                  <a:cs typeface="Times New Roman" charset="0"/>
                </a:rPr>
                <a:t>zespół lęku panicznego z agorafobią (</a:t>
              </a:r>
              <a:r>
                <a:rPr lang="pl-PL" sz="1600">
                  <a:latin typeface="Century Schoolbook" pitchFamily="18" charset="0"/>
                  <a:cs typeface="Times New Roman" charset="0"/>
                </a:rPr>
                <a:t> F.40.01)</a:t>
              </a:r>
              <a:endParaRPr lang="pl-PL" sz="1100">
                <a:cs typeface="Times New Roman" charset="0"/>
              </a:endParaRPr>
            </a:p>
            <a:p>
              <a:pPr eaLnBrk="0" hangingPunct="0"/>
              <a:endParaRPr lang="pl-PL" sz="3200"/>
            </a:p>
          </p:txBody>
        </p:sp>
        <p:sp>
          <p:nvSpPr>
            <p:cNvPr id="10265" name="Rectangle 25"/>
            <p:cNvSpPr>
              <a:spLocks noChangeArrowheads="1"/>
            </p:cNvSpPr>
            <p:nvPr/>
          </p:nvSpPr>
          <p:spPr bwMode="auto">
            <a:xfrm>
              <a:off x="1927" y="3270"/>
              <a:ext cx="284" cy="74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nie</a:t>
              </a:r>
              <a:endParaRPr lang="pl-PL" sz="1100">
                <a:cs typeface="Times New Roman" charset="0"/>
              </a:endParaRPr>
            </a:p>
            <a:p>
              <a:pPr eaLnBrk="0" hangingPunct="0"/>
              <a:endParaRPr lang="pl-PL" sz="3200"/>
            </a:p>
          </p:txBody>
        </p:sp>
        <p:sp>
          <p:nvSpPr>
            <p:cNvPr id="10266" name="Rectangle 26"/>
            <p:cNvSpPr>
              <a:spLocks noChangeArrowheads="1"/>
            </p:cNvSpPr>
            <p:nvPr/>
          </p:nvSpPr>
          <p:spPr bwMode="auto">
            <a:xfrm>
              <a:off x="2211" y="3270"/>
              <a:ext cx="284" cy="748"/>
            </a:xfrm>
            <a:prstGeom prst="rect">
              <a:avLst/>
            </a:prstGeom>
            <a:noFill/>
            <a:ln w="9525">
              <a:noFill/>
              <a:miter lim="800000"/>
              <a:headEnd/>
              <a:tailEnd/>
            </a:ln>
            <a:effectLst/>
          </p:spPr>
          <p:txBody>
            <a:bodyPr/>
            <a:lstStyle/>
            <a:p>
              <a:r>
                <a:rPr lang="pl-PL" sz="1600" b="1">
                  <a:latin typeface="Century Schoolbook" pitchFamily="18" charset="0"/>
                  <a:cs typeface="Times New Roman" charset="0"/>
                </a:rPr>
                <a:t>tak</a:t>
              </a:r>
              <a:endParaRPr lang="pl-PL" sz="1100">
                <a:cs typeface="Times New Roman" charset="0"/>
              </a:endParaRPr>
            </a:p>
            <a:p>
              <a:pPr eaLnBrk="0" hangingPunct="0"/>
              <a:endParaRPr lang="pl-PL" sz="3200"/>
            </a:p>
          </p:txBody>
        </p:sp>
        <p:sp>
          <p:nvSpPr>
            <p:cNvPr id="10267" name="Rectangle 27"/>
            <p:cNvSpPr>
              <a:spLocks noChangeArrowheads="1"/>
            </p:cNvSpPr>
            <p:nvPr/>
          </p:nvSpPr>
          <p:spPr bwMode="auto">
            <a:xfrm>
              <a:off x="28" y="4018"/>
              <a:ext cx="173" cy="863"/>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0268" name="Rectangle 28"/>
            <p:cNvSpPr>
              <a:spLocks noChangeArrowheads="1"/>
            </p:cNvSpPr>
            <p:nvPr/>
          </p:nvSpPr>
          <p:spPr bwMode="auto">
            <a:xfrm>
              <a:off x="201" y="4018"/>
              <a:ext cx="158" cy="863"/>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0269" name="Rectangle 29"/>
            <p:cNvSpPr>
              <a:spLocks noChangeArrowheads="1"/>
            </p:cNvSpPr>
            <p:nvPr/>
          </p:nvSpPr>
          <p:spPr bwMode="auto">
            <a:xfrm>
              <a:off x="359" y="4018"/>
              <a:ext cx="160" cy="863"/>
            </a:xfrm>
            <a:prstGeom prst="rect">
              <a:avLst/>
            </a:prstGeom>
            <a:noFill/>
            <a:ln w="9525">
              <a:noFill/>
              <a:miter lim="800000"/>
              <a:headEnd/>
              <a:tailEnd/>
            </a:ln>
            <a:effectLst/>
          </p:spPr>
          <p:txBody>
            <a:bodyPr/>
            <a:lstStyle/>
            <a:p>
              <a:r>
                <a:rPr lang="pl-PL" sz="1600">
                  <a:latin typeface="Century Schoolbook" pitchFamily="18" charset="0"/>
                  <a:cs typeface="Times New Roman" charset="0"/>
                </a:rPr>
                <a:t>e</a:t>
              </a:r>
              <a:endParaRPr lang="pl-PL" sz="1100">
                <a:cs typeface="Times New Roman" charset="0"/>
              </a:endParaRPr>
            </a:p>
            <a:p>
              <a:pPr eaLnBrk="0" hangingPunct="0"/>
              <a:endParaRPr lang="pl-PL" sz="3200"/>
            </a:p>
          </p:txBody>
        </p:sp>
        <p:sp>
          <p:nvSpPr>
            <p:cNvPr id="10270" name="Rectangle 30"/>
            <p:cNvSpPr>
              <a:spLocks noChangeArrowheads="1"/>
            </p:cNvSpPr>
            <p:nvPr/>
          </p:nvSpPr>
          <p:spPr bwMode="auto">
            <a:xfrm>
              <a:off x="519" y="4018"/>
              <a:ext cx="1408" cy="863"/>
            </a:xfrm>
            <a:prstGeom prst="rect">
              <a:avLst/>
            </a:prstGeom>
            <a:noFill/>
            <a:ln w="9525">
              <a:noFill/>
              <a:miter lim="800000"/>
              <a:headEnd/>
              <a:tailEnd/>
            </a:ln>
            <a:effectLst/>
          </p:spPr>
          <p:txBody>
            <a:bodyPr/>
            <a:lstStyle/>
            <a:p>
              <a:r>
                <a:rPr lang="pl-PL" sz="1600">
                  <a:latin typeface="Century Schoolbook" pitchFamily="18" charset="0"/>
                  <a:cs typeface="Times New Roman" charset="0"/>
                </a:rPr>
                <a:t>Jeśli E1a i E1b </a:t>
              </a:r>
              <a:r>
                <a:rPr lang="pl-PL" sz="1600" i="1">
                  <a:latin typeface="Century Schoolbook" pitchFamily="18" charset="0"/>
                  <a:cs typeface="Times New Roman" charset="0"/>
                </a:rPr>
                <a:t>tak</a:t>
              </a:r>
              <a:r>
                <a:rPr lang="pl-PL" sz="1600">
                  <a:latin typeface="Century Schoolbook" pitchFamily="18" charset="0"/>
                  <a:cs typeface="Times New Roman" charset="0"/>
                </a:rPr>
                <a:t> i nie ma objawów lęku panicznego to rozpoznanie – </a:t>
              </a:r>
              <a:r>
                <a:rPr lang="pl-PL" sz="1600" b="1">
                  <a:latin typeface="Century Schoolbook" pitchFamily="18" charset="0"/>
                  <a:cs typeface="Times New Roman" charset="0"/>
                </a:rPr>
                <a:t>agorafobia bez lęku panicznego (F.40.00)</a:t>
              </a:r>
              <a:endParaRPr lang="pl-PL" sz="1100">
                <a:cs typeface="Times New Roman" charset="0"/>
              </a:endParaRPr>
            </a:p>
            <a:p>
              <a:pPr eaLnBrk="0" hangingPunct="0"/>
              <a:endParaRPr lang="pl-PL" sz="3200"/>
            </a:p>
          </p:txBody>
        </p:sp>
        <p:sp>
          <p:nvSpPr>
            <p:cNvPr id="10271" name="Rectangle 31"/>
            <p:cNvSpPr>
              <a:spLocks noChangeArrowheads="1"/>
            </p:cNvSpPr>
            <p:nvPr/>
          </p:nvSpPr>
          <p:spPr bwMode="auto">
            <a:xfrm>
              <a:off x="1927" y="4018"/>
              <a:ext cx="284" cy="863"/>
            </a:xfrm>
            <a:prstGeom prst="rect">
              <a:avLst/>
            </a:prstGeom>
            <a:noFill/>
            <a:ln w="9525">
              <a:noFill/>
              <a:miter lim="800000"/>
              <a:headEnd/>
              <a:tailEnd/>
            </a:ln>
            <a:effectLst/>
          </p:spPr>
          <p:txBody>
            <a:bodyPr/>
            <a:lstStyle/>
            <a:p>
              <a:r>
                <a:rPr lang="pl-PL" sz="1600">
                  <a:latin typeface="Century Schoolbook" pitchFamily="18" charset="0"/>
                  <a:cs typeface="Times New Roman" charset="0"/>
                </a:rPr>
                <a:t>nie</a:t>
              </a:r>
              <a:endParaRPr lang="pl-PL" sz="1100">
                <a:cs typeface="Times New Roman" charset="0"/>
              </a:endParaRPr>
            </a:p>
            <a:p>
              <a:pPr eaLnBrk="0" hangingPunct="0"/>
              <a:endParaRPr lang="pl-PL" sz="3200"/>
            </a:p>
          </p:txBody>
        </p:sp>
        <p:sp>
          <p:nvSpPr>
            <p:cNvPr id="10272" name="Rectangle 32"/>
            <p:cNvSpPr>
              <a:spLocks noChangeArrowheads="1"/>
            </p:cNvSpPr>
            <p:nvPr/>
          </p:nvSpPr>
          <p:spPr bwMode="auto">
            <a:xfrm>
              <a:off x="2211" y="4018"/>
              <a:ext cx="284" cy="863"/>
            </a:xfrm>
            <a:prstGeom prst="rect">
              <a:avLst/>
            </a:prstGeom>
            <a:noFill/>
            <a:ln w="9525">
              <a:noFill/>
              <a:miter lim="800000"/>
              <a:headEnd/>
              <a:tailEnd/>
            </a:ln>
            <a:effectLst/>
          </p:spPr>
          <p:txBody>
            <a:bodyPr/>
            <a:lstStyle/>
            <a:p>
              <a:r>
                <a:rPr lang="pl-PL" sz="1600" b="1">
                  <a:latin typeface="Century Schoolbook" pitchFamily="18" charset="0"/>
                  <a:cs typeface="Times New Roman" charset="0"/>
                </a:rPr>
                <a:t>tak</a:t>
              </a:r>
              <a:endParaRPr lang="pl-PL" sz="1100">
                <a:cs typeface="Times New Roman" charset="0"/>
              </a:endParaRPr>
            </a:p>
            <a:p>
              <a:pPr eaLnBrk="0" hangingPunct="0"/>
              <a:endParaRPr lang="pl-PL" sz="3200"/>
            </a:p>
          </p:txBody>
        </p:sp>
      </p:grpSp>
      <p:sp>
        <p:nvSpPr>
          <p:cNvPr id="10274" name="Rectangle 34"/>
          <p:cNvSpPr>
            <a:spLocks noChangeArrowheads="1"/>
          </p:cNvSpPr>
          <p:nvPr/>
        </p:nvSpPr>
        <p:spPr bwMode="auto">
          <a:xfrm>
            <a:off x="0" y="6999288"/>
            <a:ext cx="9144000" cy="754053"/>
          </a:xfrm>
          <a:prstGeom prst="rect">
            <a:avLst/>
          </a:prstGeom>
          <a:noFill/>
          <a:ln w="9525">
            <a:noFill/>
            <a:miter lim="800000"/>
            <a:headEnd/>
            <a:tailEnd/>
          </a:ln>
          <a:effectLst/>
        </p:spPr>
        <p:txBody>
          <a:bodyPr>
            <a:spAutoFit/>
          </a:bodyPr>
          <a:lstStyle/>
          <a:p>
            <a:r>
              <a:rPr lang="pl-PL" sz="1100">
                <a:cs typeface="Times New Roman" charset="0"/>
              </a:rPr>
              <a:t> </a:t>
            </a:r>
          </a:p>
          <a:p>
            <a:pPr eaLnBrk="0" hangingPunct="0"/>
            <a:endParaRPr lang="pl-PL" sz="3200"/>
          </a:p>
        </p:txBody>
      </p:sp>
      <p:sp>
        <p:nvSpPr>
          <p:cNvPr id="10275" name="Rectangle 35"/>
          <p:cNvSpPr>
            <a:spLocks noChangeArrowheads="1"/>
          </p:cNvSpPr>
          <p:nvPr/>
        </p:nvSpPr>
        <p:spPr bwMode="auto">
          <a:xfrm>
            <a:off x="0" y="0"/>
            <a:ext cx="9144000" cy="969496"/>
          </a:xfrm>
          <a:prstGeom prst="rect">
            <a:avLst/>
          </a:prstGeom>
          <a:noFill/>
          <a:ln w="9525">
            <a:noFill/>
            <a:miter lim="800000"/>
            <a:headEnd/>
            <a:tailEnd/>
          </a:ln>
          <a:effectLst/>
        </p:spPr>
        <p:txBody>
          <a:bodyPr bIns="0">
            <a:spAutoFit/>
          </a:bodyPr>
          <a:lstStyle/>
          <a:p>
            <a:r>
              <a:rPr lang="pl-PL" sz="2800" b="1">
                <a:solidFill>
                  <a:schemeClr val="tx2"/>
                </a:solidFill>
                <a:latin typeface="Century Schoolbook" pitchFamily="18" charset="0"/>
              </a:rPr>
              <a:t>E. Agorafobia. F.40.0</a:t>
            </a:r>
          </a:p>
          <a:p>
            <a:pPr eaLnBrk="0" hangingPunct="0"/>
            <a:endParaRPr lang="pl-PL" sz="320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prestige"/>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304800" y="304800"/>
            <a:ext cx="9144000" cy="1138773"/>
          </a:xfrm>
          <a:prstGeom prst="rect">
            <a:avLst/>
          </a:prstGeom>
          <a:noFill/>
          <a:ln w="9525">
            <a:noFill/>
            <a:miter lim="800000"/>
            <a:headEnd/>
            <a:tailEnd/>
          </a:ln>
          <a:effectLst/>
        </p:spPr>
        <p:txBody>
          <a:bodyPr>
            <a:spAutoFit/>
          </a:bodyPr>
          <a:lstStyle/>
          <a:p>
            <a:r>
              <a:rPr lang="pl-PL" b="1">
                <a:solidFill>
                  <a:schemeClr val="tx2"/>
                </a:solidFill>
                <a:latin typeface="Century Schoolbook" pitchFamily="18" charset="0"/>
                <a:cs typeface="Times New Roman" charset="0"/>
              </a:rPr>
              <a:t>F. Fobia socjalna. </a:t>
            </a:r>
            <a:r>
              <a:rPr lang="en-US" b="1">
                <a:solidFill>
                  <a:schemeClr val="tx2"/>
                </a:solidFill>
                <a:latin typeface="Century Schoolbook" pitchFamily="18" charset="0"/>
                <a:cs typeface="Times New Roman" charset="0"/>
              </a:rPr>
              <a:t>F.40.1</a:t>
            </a:r>
            <a:endParaRPr lang="pl-PL" sz="1600">
              <a:solidFill>
                <a:schemeClr val="tx2"/>
              </a:solidFill>
              <a:cs typeface="Times New Roman" charset="0"/>
            </a:endParaRPr>
          </a:p>
          <a:p>
            <a:pPr eaLnBrk="0" hangingPunct="0"/>
            <a:endParaRPr lang="pl-PL" sz="4400"/>
          </a:p>
        </p:txBody>
      </p:sp>
      <p:grpSp>
        <p:nvGrpSpPr>
          <p:cNvPr id="11291" name="Group 27"/>
          <p:cNvGrpSpPr>
            <a:grpSpLocks/>
          </p:cNvGrpSpPr>
          <p:nvPr/>
        </p:nvGrpSpPr>
        <p:grpSpPr bwMode="auto">
          <a:xfrm>
            <a:off x="477838" y="838200"/>
            <a:ext cx="8666162" cy="4873625"/>
            <a:chOff x="28" y="413"/>
            <a:chExt cx="2531" cy="2636"/>
          </a:xfrm>
        </p:grpSpPr>
        <p:sp>
          <p:nvSpPr>
            <p:cNvPr id="11267" name="Rectangle 3"/>
            <p:cNvSpPr>
              <a:spLocks noChangeArrowheads="1"/>
            </p:cNvSpPr>
            <p:nvPr/>
          </p:nvSpPr>
          <p:spPr bwMode="auto">
            <a:xfrm>
              <a:off x="28" y="413"/>
              <a:ext cx="150" cy="712"/>
            </a:xfrm>
            <a:prstGeom prst="rect">
              <a:avLst/>
            </a:prstGeom>
            <a:noFill/>
            <a:ln w="9525">
              <a:noFill/>
              <a:miter lim="800000"/>
              <a:headEnd/>
              <a:tailEnd/>
            </a:ln>
            <a:effectLst/>
          </p:spPr>
          <p:txBody>
            <a:bodyPr/>
            <a:lstStyle/>
            <a:p>
              <a:r>
                <a:rPr lang="en-US" sz="2000">
                  <a:latin typeface="Century Schoolbook" pitchFamily="18" charset="0"/>
                  <a:cs typeface="Times New Roman" charset="0"/>
                </a:rPr>
                <a:t>F</a:t>
              </a:r>
              <a:endParaRPr lang="pl-PL" sz="1600">
                <a:cs typeface="Times New Roman" charset="0"/>
              </a:endParaRPr>
            </a:p>
            <a:p>
              <a:pPr eaLnBrk="0" hangingPunct="0"/>
              <a:endParaRPr lang="pl-PL" sz="4400"/>
            </a:p>
          </p:txBody>
        </p:sp>
        <p:sp>
          <p:nvSpPr>
            <p:cNvPr id="11268" name="Rectangle 4"/>
            <p:cNvSpPr>
              <a:spLocks noChangeArrowheads="1"/>
            </p:cNvSpPr>
            <p:nvPr/>
          </p:nvSpPr>
          <p:spPr bwMode="auto">
            <a:xfrm>
              <a:off x="178" y="413"/>
              <a:ext cx="170" cy="712"/>
            </a:xfrm>
            <a:prstGeom prst="rect">
              <a:avLst/>
            </a:prstGeom>
            <a:noFill/>
            <a:ln w="9525">
              <a:noFill/>
              <a:miter lim="800000"/>
              <a:headEnd/>
              <a:tailEnd/>
            </a:ln>
            <a:effectLst/>
          </p:spPr>
          <p:txBody>
            <a:bodyPr/>
            <a:lstStyle/>
            <a:p>
              <a:r>
                <a:rPr lang="en-US" sz="2000">
                  <a:latin typeface="Century Schoolbook" pitchFamily="18" charset="0"/>
                  <a:cs typeface="Times New Roman" charset="0"/>
                </a:rPr>
                <a:t>1</a:t>
              </a:r>
              <a:endParaRPr lang="pl-PL" sz="1600">
                <a:cs typeface="Times New Roman" charset="0"/>
              </a:endParaRPr>
            </a:p>
            <a:p>
              <a:pPr eaLnBrk="0" hangingPunct="0"/>
              <a:endParaRPr lang="pl-PL" sz="4400"/>
            </a:p>
          </p:txBody>
        </p:sp>
        <p:sp>
          <p:nvSpPr>
            <p:cNvPr id="11269" name="Rectangle 5"/>
            <p:cNvSpPr>
              <a:spLocks noChangeArrowheads="1"/>
            </p:cNvSpPr>
            <p:nvPr/>
          </p:nvSpPr>
          <p:spPr bwMode="auto">
            <a:xfrm>
              <a:off x="348" y="413"/>
              <a:ext cx="170" cy="712"/>
            </a:xfrm>
            <a:prstGeom prst="rect">
              <a:avLst/>
            </a:prstGeom>
            <a:noFill/>
            <a:ln w="9525">
              <a:noFill/>
              <a:miter lim="800000"/>
              <a:headEnd/>
              <a:tailEnd/>
            </a:ln>
            <a:effectLst/>
          </p:spPr>
          <p:txBody>
            <a:bodyPr/>
            <a:lstStyle/>
            <a:p>
              <a:r>
                <a:rPr lang="en-US" sz="2000">
                  <a:latin typeface="Century Schoolbook" pitchFamily="18" charset="0"/>
                  <a:cs typeface="Times New Roman" charset="0"/>
                </a:rPr>
                <a:t>a</a:t>
              </a:r>
              <a:endParaRPr lang="pl-PL" sz="1600">
                <a:cs typeface="Times New Roman" charset="0"/>
              </a:endParaRPr>
            </a:p>
            <a:p>
              <a:pPr eaLnBrk="0" hangingPunct="0"/>
              <a:endParaRPr lang="pl-PL" sz="4400"/>
            </a:p>
          </p:txBody>
        </p:sp>
        <p:sp>
          <p:nvSpPr>
            <p:cNvPr id="11270" name="Rectangle 6"/>
            <p:cNvSpPr>
              <a:spLocks noChangeArrowheads="1"/>
            </p:cNvSpPr>
            <p:nvPr/>
          </p:nvSpPr>
          <p:spPr bwMode="auto">
            <a:xfrm>
              <a:off x="518" y="413"/>
              <a:ext cx="1474" cy="712"/>
            </a:xfrm>
            <a:prstGeom prst="rect">
              <a:avLst/>
            </a:prstGeom>
            <a:noFill/>
            <a:ln w="9525">
              <a:noFill/>
              <a:miter lim="800000"/>
              <a:headEnd/>
              <a:tailEnd/>
            </a:ln>
            <a:effectLst/>
          </p:spPr>
          <p:txBody>
            <a:bodyPr/>
            <a:lstStyle/>
            <a:p>
              <a:r>
                <a:rPr lang="pl-PL" sz="2000">
                  <a:latin typeface="Century Schoolbook" pitchFamily="18" charset="0"/>
                  <a:cs typeface="Times New Roman" charset="0"/>
                </a:rPr>
                <a:t>W ciągu ostatniego miesiąca pacjent obawiał się znalezienia w ośrodku uwagi lub kompromitacji w sytuacjach społecznych ...</a:t>
              </a:r>
              <a:endParaRPr lang="pl-PL" sz="1600">
                <a:cs typeface="Times New Roman" charset="0"/>
              </a:endParaRPr>
            </a:p>
            <a:p>
              <a:pPr eaLnBrk="0" hangingPunct="0"/>
              <a:endParaRPr lang="pl-PL" sz="4400"/>
            </a:p>
          </p:txBody>
        </p:sp>
        <p:sp>
          <p:nvSpPr>
            <p:cNvPr id="11271" name="Rectangle 7"/>
            <p:cNvSpPr>
              <a:spLocks noChangeArrowheads="1"/>
            </p:cNvSpPr>
            <p:nvPr/>
          </p:nvSpPr>
          <p:spPr bwMode="auto">
            <a:xfrm>
              <a:off x="1992" y="413"/>
              <a:ext cx="284" cy="712"/>
            </a:xfrm>
            <a:prstGeom prst="rect">
              <a:avLst/>
            </a:prstGeom>
            <a:noFill/>
            <a:ln w="9525">
              <a:noFill/>
              <a:miter lim="800000"/>
              <a:headEnd/>
              <a:tailEnd/>
            </a:ln>
            <a:effectLst/>
          </p:spPr>
          <p:txBody>
            <a:bodyPr/>
            <a:lstStyle/>
            <a:p>
              <a:r>
                <a:rPr lang="pl-PL" sz="2000">
                  <a:latin typeface="Century Schoolbook" pitchFamily="18" charset="0"/>
                  <a:cs typeface="Times New Roman" charset="0"/>
                </a:rPr>
                <a:t>nie</a:t>
              </a:r>
              <a:endParaRPr lang="pl-PL" sz="1600">
                <a:cs typeface="Times New Roman" charset="0"/>
              </a:endParaRPr>
            </a:p>
            <a:p>
              <a:pPr eaLnBrk="0" hangingPunct="0"/>
              <a:endParaRPr lang="pl-PL" sz="4400"/>
            </a:p>
          </p:txBody>
        </p:sp>
        <p:sp>
          <p:nvSpPr>
            <p:cNvPr id="11272" name="Rectangle 8"/>
            <p:cNvSpPr>
              <a:spLocks noChangeArrowheads="1"/>
            </p:cNvSpPr>
            <p:nvPr/>
          </p:nvSpPr>
          <p:spPr bwMode="auto">
            <a:xfrm>
              <a:off x="2276" y="413"/>
              <a:ext cx="283" cy="712"/>
            </a:xfrm>
            <a:prstGeom prst="rect">
              <a:avLst/>
            </a:prstGeom>
            <a:noFill/>
            <a:ln w="9525">
              <a:noFill/>
              <a:miter lim="800000"/>
              <a:headEnd/>
              <a:tailEnd/>
            </a:ln>
            <a:effectLst/>
          </p:spPr>
          <p:txBody>
            <a:bodyPr/>
            <a:lstStyle/>
            <a:p>
              <a:r>
                <a:rPr lang="pl-PL" sz="2000" b="1">
                  <a:latin typeface="Century Schoolbook" pitchFamily="18" charset="0"/>
                  <a:cs typeface="Times New Roman" charset="0"/>
                </a:rPr>
                <a:t>tak</a:t>
              </a:r>
              <a:endParaRPr lang="pl-PL" sz="1600">
                <a:cs typeface="Times New Roman" charset="0"/>
              </a:endParaRPr>
            </a:p>
            <a:p>
              <a:pPr eaLnBrk="0" hangingPunct="0"/>
              <a:endParaRPr lang="pl-PL" sz="4400"/>
            </a:p>
          </p:txBody>
        </p:sp>
        <p:sp>
          <p:nvSpPr>
            <p:cNvPr id="11273" name="Rectangle 9"/>
            <p:cNvSpPr>
              <a:spLocks noChangeArrowheads="1"/>
            </p:cNvSpPr>
            <p:nvPr/>
          </p:nvSpPr>
          <p:spPr bwMode="auto">
            <a:xfrm>
              <a:off x="28" y="1125"/>
              <a:ext cx="150" cy="500"/>
            </a:xfrm>
            <a:prstGeom prst="rect">
              <a:avLst/>
            </a:prstGeom>
            <a:noFill/>
            <a:ln w="9525">
              <a:noFill/>
              <a:miter lim="800000"/>
              <a:headEnd/>
              <a:tailEnd/>
            </a:ln>
            <a:effectLst/>
          </p:spPr>
          <p:txBody>
            <a:bodyPr/>
            <a:lstStyle/>
            <a:p>
              <a:r>
                <a:rPr lang="pl-PL" sz="1600">
                  <a:cs typeface="Times New Roman" charset="0"/>
                </a:rPr>
                <a:t> </a:t>
              </a:r>
            </a:p>
            <a:p>
              <a:pPr eaLnBrk="0" hangingPunct="0"/>
              <a:endParaRPr lang="pl-PL" sz="4400"/>
            </a:p>
          </p:txBody>
        </p:sp>
        <p:sp>
          <p:nvSpPr>
            <p:cNvPr id="11274" name="Rectangle 10"/>
            <p:cNvSpPr>
              <a:spLocks noChangeArrowheads="1"/>
            </p:cNvSpPr>
            <p:nvPr/>
          </p:nvSpPr>
          <p:spPr bwMode="auto">
            <a:xfrm>
              <a:off x="178" y="1125"/>
              <a:ext cx="170" cy="500"/>
            </a:xfrm>
            <a:prstGeom prst="rect">
              <a:avLst/>
            </a:prstGeom>
            <a:noFill/>
            <a:ln w="9525">
              <a:noFill/>
              <a:miter lim="800000"/>
              <a:headEnd/>
              <a:tailEnd/>
            </a:ln>
            <a:effectLst/>
          </p:spPr>
          <p:txBody>
            <a:bodyPr/>
            <a:lstStyle/>
            <a:p>
              <a:r>
                <a:rPr lang="pl-PL" sz="1600">
                  <a:cs typeface="Times New Roman" charset="0"/>
                </a:rPr>
                <a:t> </a:t>
              </a:r>
            </a:p>
            <a:p>
              <a:pPr eaLnBrk="0" hangingPunct="0"/>
              <a:endParaRPr lang="pl-PL" sz="4400"/>
            </a:p>
          </p:txBody>
        </p:sp>
        <p:sp>
          <p:nvSpPr>
            <p:cNvPr id="11275" name="Rectangle 11"/>
            <p:cNvSpPr>
              <a:spLocks noChangeArrowheads="1"/>
            </p:cNvSpPr>
            <p:nvPr/>
          </p:nvSpPr>
          <p:spPr bwMode="auto">
            <a:xfrm>
              <a:off x="348" y="1125"/>
              <a:ext cx="170" cy="500"/>
            </a:xfrm>
            <a:prstGeom prst="rect">
              <a:avLst/>
            </a:prstGeom>
            <a:noFill/>
            <a:ln w="9525">
              <a:noFill/>
              <a:miter lim="800000"/>
              <a:headEnd/>
              <a:tailEnd/>
            </a:ln>
            <a:effectLst/>
          </p:spPr>
          <p:txBody>
            <a:bodyPr/>
            <a:lstStyle/>
            <a:p>
              <a:r>
                <a:rPr lang="pl-PL" sz="2000">
                  <a:latin typeface="Century Schoolbook" pitchFamily="18" charset="0"/>
                  <a:cs typeface="Times New Roman" charset="0"/>
                </a:rPr>
                <a:t>b</a:t>
              </a:r>
              <a:endParaRPr lang="pl-PL" sz="1600">
                <a:cs typeface="Times New Roman" charset="0"/>
              </a:endParaRPr>
            </a:p>
            <a:p>
              <a:pPr eaLnBrk="0" hangingPunct="0"/>
              <a:endParaRPr lang="pl-PL" sz="4400"/>
            </a:p>
          </p:txBody>
        </p:sp>
        <p:sp>
          <p:nvSpPr>
            <p:cNvPr id="11276" name="Rectangle 12"/>
            <p:cNvSpPr>
              <a:spLocks noChangeArrowheads="1"/>
            </p:cNvSpPr>
            <p:nvPr/>
          </p:nvSpPr>
          <p:spPr bwMode="auto">
            <a:xfrm>
              <a:off x="518" y="1125"/>
              <a:ext cx="1474" cy="500"/>
            </a:xfrm>
            <a:prstGeom prst="rect">
              <a:avLst/>
            </a:prstGeom>
            <a:noFill/>
            <a:ln w="9525">
              <a:noFill/>
              <a:miter lim="800000"/>
              <a:headEnd/>
              <a:tailEnd/>
            </a:ln>
            <a:effectLst/>
          </p:spPr>
          <p:txBody>
            <a:bodyPr/>
            <a:lstStyle/>
            <a:p>
              <a:r>
                <a:rPr lang="pl-PL" sz="2000">
                  <a:latin typeface="Century Schoolbook" pitchFamily="18" charset="0"/>
                  <a:cs typeface="Times New Roman" charset="0"/>
                </a:rPr>
                <a:t>Ta obawa była nadmierna lub nieuzasadniona ...</a:t>
              </a:r>
              <a:endParaRPr lang="pl-PL" sz="1600">
                <a:cs typeface="Times New Roman" charset="0"/>
              </a:endParaRPr>
            </a:p>
            <a:p>
              <a:pPr eaLnBrk="0" hangingPunct="0"/>
              <a:endParaRPr lang="pl-PL" sz="4400"/>
            </a:p>
          </p:txBody>
        </p:sp>
        <p:sp>
          <p:nvSpPr>
            <p:cNvPr id="11277" name="Rectangle 13"/>
            <p:cNvSpPr>
              <a:spLocks noChangeArrowheads="1"/>
            </p:cNvSpPr>
            <p:nvPr/>
          </p:nvSpPr>
          <p:spPr bwMode="auto">
            <a:xfrm>
              <a:off x="1992" y="1125"/>
              <a:ext cx="284" cy="500"/>
            </a:xfrm>
            <a:prstGeom prst="rect">
              <a:avLst/>
            </a:prstGeom>
            <a:noFill/>
            <a:ln w="9525">
              <a:noFill/>
              <a:miter lim="800000"/>
              <a:headEnd/>
              <a:tailEnd/>
            </a:ln>
            <a:effectLst/>
          </p:spPr>
          <p:txBody>
            <a:bodyPr/>
            <a:lstStyle/>
            <a:p>
              <a:r>
                <a:rPr lang="pl-PL" sz="2000">
                  <a:latin typeface="Century Schoolbook" pitchFamily="18" charset="0"/>
                  <a:cs typeface="Times New Roman" charset="0"/>
                </a:rPr>
                <a:t>nie</a:t>
              </a:r>
              <a:endParaRPr lang="pl-PL" sz="1600">
                <a:cs typeface="Times New Roman" charset="0"/>
              </a:endParaRPr>
            </a:p>
            <a:p>
              <a:pPr eaLnBrk="0" hangingPunct="0"/>
              <a:endParaRPr lang="pl-PL" sz="4400"/>
            </a:p>
          </p:txBody>
        </p:sp>
        <p:sp>
          <p:nvSpPr>
            <p:cNvPr id="11278" name="Rectangle 14"/>
            <p:cNvSpPr>
              <a:spLocks noChangeArrowheads="1"/>
            </p:cNvSpPr>
            <p:nvPr/>
          </p:nvSpPr>
          <p:spPr bwMode="auto">
            <a:xfrm>
              <a:off x="2276" y="1125"/>
              <a:ext cx="283" cy="500"/>
            </a:xfrm>
            <a:prstGeom prst="rect">
              <a:avLst/>
            </a:prstGeom>
            <a:noFill/>
            <a:ln w="9525">
              <a:noFill/>
              <a:miter lim="800000"/>
              <a:headEnd/>
              <a:tailEnd/>
            </a:ln>
            <a:effectLst/>
          </p:spPr>
          <p:txBody>
            <a:bodyPr/>
            <a:lstStyle/>
            <a:p>
              <a:r>
                <a:rPr lang="pl-PL" sz="2000" b="1">
                  <a:latin typeface="Century Schoolbook" pitchFamily="18" charset="0"/>
                  <a:cs typeface="Times New Roman" charset="0"/>
                </a:rPr>
                <a:t>tak</a:t>
              </a:r>
              <a:endParaRPr lang="pl-PL" sz="1600">
                <a:cs typeface="Times New Roman" charset="0"/>
              </a:endParaRPr>
            </a:p>
            <a:p>
              <a:pPr eaLnBrk="0" hangingPunct="0"/>
              <a:endParaRPr lang="pl-PL" sz="4400"/>
            </a:p>
          </p:txBody>
        </p:sp>
        <p:sp>
          <p:nvSpPr>
            <p:cNvPr id="11279" name="Rectangle 15"/>
            <p:cNvSpPr>
              <a:spLocks noChangeArrowheads="1"/>
            </p:cNvSpPr>
            <p:nvPr/>
          </p:nvSpPr>
          <p:spPr bwMode="auto">
            <a:xfrm>
              <a:off x="28" y="1625"/>
              <a:ext cx="150" cy="500"/>
            </a:xfrm>
            <a:prstGeom prst="rect">
              <a:avLst/>
            </a:prstGeom>
            <a:noFill/>
            <a:ln w="9525">
              <a:noFill/>
              <a:miter lim="800000"/>
              <a:headEnd/>
              <a:tailEnd/>
            </a:ln>
            <a:effectLst/>
          </p:spPr>
          <p:txBody>
            <a:bodyPr/>
            <a:lstStyle/>
            <a:p>
              <a:r>
                <a:rPr lang="pl-PL" sz="1600">
                  <a:cs typeface="Times New Roman" charset="0"/>
                </a:rPr>
                <a:t> </a:t>
              </a:r>
            </a:p>
            <a:p>
              <a:pPr eaLnBrk="0" hangingPunct="0"/>
              <a:endParaRPr lang="pl-PL" sz="4400"/>
            </a:p>
          </p:txBody>
        </p:sp>
        <p:sp>
          <p:nvSpPr>
            <p:cNvPr id="11280" name="Rectangle 16"/>
            <p:cNvSpPr>
              <a:spLocks noChangeArrowheads="1"/>
            </p:cNvSpPr>
            <p:nvPr/>
          </p:nvSpPr>
          <p:spPr bwMode="auto">
            <a:xfrm>
              <a:off x="178" y="1625"/>
              <a:ext cx="170" cy="500"/>
            </a:xfrm>
            <a:prstGeom prst="rect">
              <a:avLst/>
            </a:prstGeom>
            <a:noFill/>
            <a:ln w="9525">
              <a:noFill/>
              <a:miter lim="800000"/>
              <a:headEnd/>
              <a:tailEnd/>
            </a:ln>
            <a:effectLst/>
          </p:spPr>
          <p:txBody>
            <a:bodyPr/>
            <a:lstStyle/>
            <a:p>
              <a:r>
                <a:rPr lang="pl-PL" sz="1600">
                  <a:cs typeface="Times New Roman" charset="0"/>
                </a:rPr>
                <a:t> </a:t>
              </a:r>
            </a:p>
            <a:p>
              <a:pPr eaLnBrk="0" hangingPunct="0"/>
              <a:endParaRPr lang="pl-PL" sz="4400"/>
            </a:p>
          </p:txBody>
        </p:sp>
        <p:sp>
          <p:nvSpPr>
            <p:cNvPr id="11281" name="Rectangle 17"/>
            <p:cNvSpPr>
              <a:spLocks noChangeArrowheads="1"/>
            </p:cNvSpPr>
            <p:nvPr/>
          </p:nvSpPr>
          <p:spPr bwMode="auto">
            <a:xfrm>
              <a:off x="348" y="1625"/>
              <a:ext cx="170" cy="500"/>
            </a:xfrm>
            <a:prstGeom prst="rect">
              <a:avLst/>
            </a:prstGeom>
            <a:noFill/>
            <a:ln w="9525">
              <a:noFill/>
              <a:miter lim="800000"/>
              <a:headEnd/>
              <a:tailEnd/>
            </a:ln>
            <a:effectLst/>
          </p:spPr>
          <p:txBody>
            <a:bodyPr/>
            <a:lstStyle/>
            <a:p>
              <a:r>
                <a:rPr lang="pl-PL" sz="2000">
                  <a:latin typeface="Century Schoolbook" pitchFamily="18" charset="0"/>
                  <a:cs typeface="Times New Roman" charset="0"/>
                </a:rPr>
                <a:t>c</a:t>
              </a:r>
              <a:endParaRPr lang="pl-PL" sz="1600">
                <a:cs typeface="Times New Roman" charset="0"/>
              </a:endParaRPr>
            </a:p>
            <a:p>
              <a:pPr eaLnBrk="0" hangingPunct="0"/>
              <a:endParaRPr lang="pl-PL" sz="4400"/>
            </a:p>
          </p:txBody>
        </p:sp>
        <p:sp>
          <p:nvSpPr>
            <p:cNvPr id="11282" name="Rectangle 18"/>
            <p:cNvSpPr>
              <a:spLocks noChangeArrowheads="1"/>
            </p:cNvSpPr>
            <p:nvPr/>
          </p:nvSpPr>
          <p:spPr bwMode="auto">
            <a:xfrm>
              <a:off x="518" y="1625"/>
              <a:ext cx="1474" cy="500"/>
            </a:xfrm>
            <a:prstGeom prst="rect">
              <a:avLst/>
            </a:prstGeom>
            <a:noFill/>
            <a:ln w="9525">
              <a:noFill/>
              <a:miter lim="800000"/>
              <a:headEnd/>
              <a:tailEnd/>
            </a:ln>
            <a:effectLst/>
          </p:spPr>
          <p:txBody>
            <a:bodyPr/>
            <a:lstStyle/>
            <a:p>
              <a:r>
                <a:rPr lang="pl-PL" sz="2000">
                  <a:latin typeface="Century Schoolbook" pitchFamily="18" charset="0"/>
                  <a:cs typeface="Times New Roman" charset="0"/>
                </a:rPr>
                <a:t>Pacjent unika takich sytuacji lub cierpi w ich toku ...</a:t>
              </a:r>
              <a:endParaRPr lang="pl-PL" sz="1600">
                <a:cs typeface="Times New Roman" charset="0"/>
              </a:endParaRPr>
            </a:p>
            <a:p>
              <a:pPr eaLnBrk="0" hangingPunct="0"/>
              <a:endParaRPr lang="pl-PL" sz="4400"/>
            </a:p>
          </p:txBody>
        </p:sp>
        <p:sp>
          <p:nvSpPr>
            <p:cNvPr id="11283" name="Rectangle 19"/>
            <p:cNvSpPr>
              <a:spLocks noChangeArrowheads="1"/>
            </p:cNvSpPr>
            <p:nvPr/>
          </p:nvSpPr>
          <p:spPr bwMode="auto">
            <a:xfrm>
              <a:off x="1992" y="1625"/>
              <a:ext cx="284" cy="500"/>
            </a:xfrm>
            <a:prstGeom prst="rect">
              <a:avLst/>
            </a:prstGeom>
            <a:noFill/>
            <a:ln w="9525">
              <a:noFill/>
              <a:miter lim="800000"/>
              <a:headEnd/>
              <a:tailEnd/>
            </a:ln>
            <a:effectLst/>
          </p:spPr>
          <p:txBody>
            <a:bodyPr/>
            <a:lstStyle/>
            <a:p>
              <a:r>
                <a:rPr lang="pl-PL" sz="2000">
                  <a:latin typeface="Century Schoolbook" pitchFamily="18" charset="0"/>
                  <a:cs typeface="Times New Roman" charset="0"/>
                </a:rPr>
                <a:t>nie</a:t>
              </a:r>
              <a:endParaRPr lang="pl-PL" sz="1600">
                <a:cs typeface="Times New Roman" charset="0"/>
              </a:endParaRPr>
            </a:p>
            <a:p>
              <a:pPr eaLnBrk="0" hangingPunct="0"/>
              <a:endParaRPr lang="pl-PL" sz="4400"/>
            </a:p>
          </p:txBody>
        </p:sp>
        <p:sp>
          <p:nvSpPr>
            <p:cNvPr id="11284" name="Rectangle 20"/>
            <p:cNvSpPr>
              <a:spLocks noChangeArrowheads="1"/>
            </p:cNvSpPr>
            <p:nvPr/>
          </p:nvSpPr>
          <p:spPr bwMode="auto">
            <a:xfrm>
              <a:off x="2276" y="1625"/>
              <a:ext cx="283" cy="500"/>
            </a:xfrm>
            <a:prstGeom prst="rect">
              <a:avLst/>
            </a:prstGeom>
            <a:noFill/>
            <a:ln w="9525">
              <a:noFill/>
              <a:miter lim="800000"/>
              <a:headEnd/>
              <a:tailEnd/>
            </a:ln>
            <a:effectLst/>
          </p:spPr>
          <p:txBody>
            <a:bodyPr/>
            <a:lstStyle/>
            <a:p>
              <a:r>
                <a:rPr lang="pl-PL" sz="2000" b="1">
                  <a:latin typeface="Century Schoolbook" pitchFamily="18" charset="0"/>
                  <a:cs typeface="Times New Roman" charset="0"/>
                </a:rPr>
                <a:t>tak</a:t>
              </a:r>
              <a:endParaRPr lang="pl-PL" sz="1600">
                <a:cs typeface="Times New Roman" charset="0"/>
              </a:endParaRPr>
            </a:p>
            <a:p>
              <a:pPr eaLnBrk="0" hangingPunct="0"/>
              <a:endParaRPr lang="pl-PL" sz="4400"/>
            </a:p>
          </p:txBody>
        </p:sp>
        <p:sp>
          <p:nvSpPr>
            <p:cNvPr id="11285" name="Rectangle 21"/>
            <p:cNvSpPr>
              <a:spLocks noChangeArrowheads="1"/>
            </p:cNvSpPr>
            <p:nvPr/>
          </p:nvSpPr>
          <p:spPr bwMode="auto">
            <a:xfrm>
              <a:off x="28" y="2125"/>
              <a:ext cx="150" cy="924"/>
            </a:xfrm>
            <a:prstGeom prst="rect">
              <a:avLst/>
            </a:prstGeom>
            <a:noFill/>
            <a:ln w="9525">
              <a:noFill/>
              <a:miter lim="800000"/>
              <a:headEnd/>
              <a:tailEnd/>
            </a:ln>
            <a:effectLst/>
          </p:spPr>
          <p:txBody>
            <a:bodyPr/>
            <a:lstStyle/>
            <a:p>
              <a:r>
                <a:rPr lang="pl-PL" sz="1600">
                  <a:cs typeface="Times New Roman" charset="0"/>
                </a:rPr>
                <a:t> </a:t>
              </a:r>
            </a:p>
            <a:p>
              <a:pPr eaLnBrk="0" hangingPunct="0"/>
              <a:endParaRPr lang="pl-PL" sz="4400"/>
            </a:p>
          </p:txBody>
        </p:sp>
        <p:sp>
          <p:nvSpPr>
            <p:cNvPr id="11286" name="Rectangle 22"/>
            <p:cNvSpPr>
              <a:spLocks noChangeArrowheads="1"/>
            </p:cNvSpPr>
            <p:nvPr/>
          </p:nvSpPr>
          <p:spPr bwMode="auto">
            <a:xfrm>
              <a:off x="178" y="2125"/>
              <a:ext cx="170" cy="924"/>
            </a:xfrm>
            <a:prstGeom prst="rect">
              <a:avLst/>
            </a:prstGeom>
            <a:noFill/>
            <a:ln w="9525">
              <a:noFill/>
              <a:miter lim="800000"/>
              <a:headEnd/>
              <a:tailEnd/>
            </a:ln>
            <a:effectLst/>
          </p:spPr>
          <p:txBody>
            <a:bodyPr/>
            <a:lstStyle/>
            <a:p>
              <a:r>
                <a:rPr lang="pl-PL" sz="1600">
                  <a:cs typeface="Times New Roman" charset="0"/>
                </a:rPr>
                <a:t> </a:t>
              </a:r>
            </a:p>
            <a:p>
              <a:pPr eaLnBrk="0" hangingPunct="0"/>
              <a:endParaRPr lang="pl-PL" sz="4400"/>
            </a:p>
          </p:txBody>
        </p:sp>
        <p:sp>
          <p:nvSpPr>
            <p:cNvPr id="11287" name="Rectangle 23"/>
            <p:cNvSpPr>
              <a:spLocks noChangeArrowheads="1"/>
            </p:cNvSpPr>
            <p:nvPr/>
          </p:nvSpPr>
          <p:spPr bwMode="auto">
            <a:xfrm>
              <a:off x="348" y="2125"/>
              <a:ext cx="170" cy="924"/>
            </a:xfrm>
            <a:prstGeom prst="rect">
              <a:avLst/>
            </a:prstGeom>
            <a:noFill/>
            <a:ln w="9525">
              <a:noFill/>
              <a:miter lim="800000"/>
              <a:headEnd/>
              <a:tailEnd/>
            </a:ln>
            <a:effectLst/>
          </p:spPr>
          <p:txBody>
            <a:bodyPr/>
            <a:lstStyle/>
            <a:p>
              <a:r>
                <a:rPr lang="pl-PL" sz="2000">
                  <a:latin typeface="Century Schoolbook" pitchFamily="18" charset="0"/>
                  <a:cs typeface="Times New Roman" charset="0"/>
                </a:rPr>
                <a:t>d</a:t>
              </a:r>
              <a:endParaRPr lang="pl-PL" sz="1600">
                <a:cs typeface="Times New Roman" charset="0"/>
              </a:endParaRPr>
            </a:p>
            <a:p>
              <a:pPr eaLnBrk="0" hangingPunct="0"/>
              <a:endParaRPr lang="pl-PL" sz="4400"/>
            </a:p>
          </p:txBody>
        </p:sp>
        <p:sp>
          <p:nvSpPr>
            <p:cNvPr id="11288" name="Rectangle 24"/>
            <p:cNvSpPr>
              <a:spLocks noChangeArrowheads="1"/>
            </p:cNvSpPr>
            <p:nvPr/>
          </p:nvSpPr>
          <p:spPr bwMode="auto">
            <a:xfrm>
              <a:off x="518" y="2125"/>
              <a:ext cx="1474" cy="924"/>
            </a:xfrm>
            <a:prstGeom prst="rect">
              <a:avLst/>
            </a:prstGeom>
            <a:noFill/>
            <a:ln w="9525">
              <a:noFill/>
              <a:miter lim="800000"/>
              <a:headEnd/>
              <a:tailEnd/>
            </a:ln>
            <a:effectLst/>
          </p:spPr>
          <p:txBody>
            <a:bodyPr/>
            <a:lstStyle/>
            <a:p>
              <a:r>
                <a:rPr lang="pl-PL" sz="2000">
                  <a:latin typeface="Century Schoolbook" pitchFamily="18" charset="0"/>
                  <a:cs typeface="Times New Roman" charset="0"/>
                </a:rPr>
                <a:t>Pogorszyło to jego zwykłe funkcjonowanie zawodowe lub socjalne lub powoduje znaczy dystres ... jeśli F1a, F1b, F1c i F1d </a:t>
              </a:r>
              <a:r>
                <a:rPr lang="pl-PL" sz="2000" i="1">
                  <a:latin typeface="Century Schoolbook" pitchFamily="18" charset="0"/>
                  <a:cs typeface="Times New Roman" charset="0"/>
                </a:rPr>
                <a:t>tak</a:t>
              </a:r>
              <a:r>
                <a:rPr lang="pl-PL" sz="2000">
                  <a:latin typeface="Century Schoolbook" pitchFamily="18" charset="0"/>
                  <a:cs typeface="Times New Roman" charset="0"/>
                </a:rPr>
                <a:t> – to rozpoznanie – </a:t>
              </a:r>
              <a:r>
                <a:rPr lang="pl-PL" sz="2000" b="1">
                  <a:latin typeface="Century Schoolbook" pitchFamily="18" charset="0"/>
                  <a:cs typeface="Times New Roman" charset="0"/>
                </a:rPr>
                <a:t>fobia socjalna</a:t>
              </a:r>
              <a:endParaRPr lang="pl-PL" sz="1600">
                <a:cs typeface="Times New Roman" charset="0"/>
              </a:endParaRPr>
            </a:p>
            <a:p>
              <a:pPr eaLnBrk="0" hangingPunct="0"/>
              <a:endParaRPr lang="pl-PL" sz="4400"/>
            </a:p>
          </p:txBody>
        </p:sp>
        <p:sp>
          <p:nvSpPr>
            <p:cNvPr id="11289" name="Rectangle 25"/>
            <p:cNvSpPr>
              <a:spLocks noChangeArrowheads="1"/>
            </p:cNvSpPr>
            <p:nvPr/>
          </p:nvSpPr>
          <p:spPr bwMode="auto">
            <a:xfrm>
              <a:off x="1992" y="2125"/>
              <a:ext cx="284" cy="924"/>
            </a:xfrm>
            <a:prstGeom prst="rect">
              <a:avLst/>
            </a:prstGeom>
            <a:noFill/>
            <a:ln w="9525">
              <a:noFill/>
              <a:miter lim="800000"/>
              <a:headEnd/>
              <a:tailEnd/>
            </a:ln>
            <a:effectLst/>
          </p:spPr>
          <p:txBody>
            <a:bodyPr/>
            <a:lstStyle/>
            <a:p>
              <a:r>
                <a:rPr lang="pl-PL" sz="2000">
                  <a:latin typeface="Century Schoolbook" pitchFamily="18" charset="0"/>
                  <a:cs typeface="Times New Roman" charset="0"/>
                </a:rPr>
                <a:t>nie</a:t>
              </a:r>
              <a:endParaRPr lang="pl-PL" sz="1600">
                <a:cs typeface="Times New Roman" charset="0"/>
              </a:endParaRPr>
            </a:p>
            <a:p>
              <a:pPr eaLnBrk="0" hangingPunct="0"/>
              <a:endParaRPr lang="pl-PL" sz="4400"/>
            </a:p>
          </p:txBody>
        </p:sp>
        <p:sp>
          <p:nvSpPr>
            <p:cNvPr id="11290" name="Rectangle 26"/>
            <p:cNvSpPr>
              <a:spLocks noChangeArrowheads="1"/>
            </p:cNvSpPr>
            <p:nvPr/>
          </p:nvSpPr>
          <p:spPr bwMode="auto">
            <a:xfrm>
              <a:off x="2276" y="2125"/>
              <a:ext cx="283" cy="924"/>
            </a:xfrm>
            <a:prstGeom prst="rect">
              <a:avLst/>
            </a:prstGeom>
            <a:noFill/>
            <a:ln w="9525">
              <a:noFill/>
              <a:miter lim="800000"/>
              <a:headEnd/>
              <a:tailEnd/>
            </a:ln>
            <a:effectLst/>
          </p:spPr>
          <p:txBody>
            <a:bodyPr/>
            <a:lstStyle/>
            <a:p>
              <a:r>
                <a:rPr lang="pl-PL" sz="2000" b="1">
                  <a:latin typeface="Century Schoolbook" pitchFamily="18" charset="0"/>
                  <a:cs typeface="Times New Roman" charset="0"/>
                </a:rPr>
                <a:t>tak</a:t>
              </a:r>
              <a:endParaRPr lang="pl-PL" sz="1600">
                <a:cs typeface="Times New Roman" charset="0"/>
              </a:endParaRPr>
            </a:p>
            <a:p>
              <a:pPr eaLnBrk="0" hangingPunct="0"/>
              <a:endParaRPr lang="pl-PL" sz="4400"/>
            </a:p>
          </p:txBody>
        </p:sp>
      </p:gr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prestige"/>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r>
              <a:rPr lang="pl-PL"/>
              <a:t>Problem </a:t>
            </a:r>
          </a:p>
        </p:txBody>
      </p:sp>
      <p:sp>
        <p:nvSpPr>
          <p:cNvPr id="64515" name="Rectangle 3"/>
          <p:cNvSpPr>
            <a:spLocks noGrp="1" noChangeArrowheads="1"/>
          </p:cNvSpPr>
          <p:nvPr>
            <p:ph sz="quarter" idx="13"/>
          </p:nvPr>
        </p:nvSpPr>
        <p:spPr/>
        <p:txBody>
          <a:bodyPr>
            <a:normAutofit fontScale="92500" lnSpcReduction="20000"/>
          </a:bodyPr>
          <a:lstStyle/>
          <a:p>
            <a:pPr>
              <a:lnSpc>
                <a:spcPct val="80000"/>
              </a:lnSpc>
            </a:pPr>
            <a:r>
              <a:rPr lang="pl-PL" sz="2000"/>
              <a:t>Pan S. ma 35 lat, jest żonaty i pracuje jako księgowy w „dobrej firmie”. Mimo, że jako księgowy nie ma zbyt dużo okazji do publicznych wystąpień, to jednak od czasu przejścia do „dobrej firmy” ma obowiązek prezentować aktualne wyniki na „dosyć licznych zebraniach”. Budzi to w nim znaczącą obawę, ponieważ przeżywa wtedy „dramatyczne chwile” z: kołataniem serca, poceniem się, drżeniem rąk, rumienieniem się, nudnościami i wrażeniem „nierealności”. Poszukuje pomocy „nie ze względu na nasilenie tych objawów, ale ze względu na obawę, że ktoś to wreszcie zauważy i wyleci z pracy z wilczym biletem”. Inne sytuacje, które wywołują u niego lęk to wizyty w hipermarketach i konieczność stania w kolejce. Tego typu obawy nigdy nie zdarzyły mu się w domu, czy w sytuacji, gdy towarzyszy mu żona. Po dłuższej rozmowie ujawnia, że przeżywa „katorgi”, gdy rozmawia przez telefon w czyjejś obecności. W czasie zebrań ma wrażenie, że „zrobi z siebie głupka”. Pierwsze objawy tego typu pojawiły się w okresie dorastania i stopniowo narastały w czasie studiów – ostatnio stały się nieznośne.</a:t>
            </a:r>
          </a:p>
        </p:txBody>
      </p:sp>
      <p:sp>
        <p:nvSpPr>
          <p:cNvPr id="4" name="Symbol zastępczy numeru slajdu 5"/>
          <p:cNvSpPr>
            <a:spLocks noGrp="1"/>
          </p:cNvSpPr>
          <p:nvPr>
            <p:ph type="sldNum" sz="quarter" idx="12"/>
          </p:nvPr>
        </p:nvSpPr>
        <p:spPr/>
        <p:txBody>
          <a:bodyPr/>
          <a:lstStyle/>
          <a:p>
            <a:fld id="{FC57746F-F201-47BC-8FB8-5291BB83A3C1}" type="slidenum">
              <a:rPr lang="pl-PL"/>
              <a:pPr/>
              <a:t>14</a:t>
            </a:fld>
            <a:endParaRPr lang="pl-PL"/>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prestige"/>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pl-PL"/>
              <a:t>c.d.</a:t>
            </a:r>
          </a:p>
        </p:txBody>
      </p:sp>
      <p:sp>
        <p:nvSpPr>
          <p:cNvPr id="65539" name="Rectangle 3"/>
          <p:cNvSpPr>
            <a:spLocks noGrp="1" noChangeArrowheads="1"/>
          </p:cNvSpPr>
          <p:nvPr>
            <p:ph sz="quarter" idx="13"/>
          </p:nvPr>
        </p:nvSpPr>
        <p:spPr/>
        <p:txBody>
          <a:bodyPr>
            <a:normAutofit fontScale="92500" lnSpcReduction="20000"/>
          </a:bodyPr>
          <a:lstStyle/>
          <a:p>
            <a:pPr>
              <a:lnSpc>
                <a:spcPct val="80000"/>
              </a:lnSpc>
            </a:pPr>
            <a:r>
              <a:rPr lang="pl-PL" sz="2800"/>
              <a:t>Wywiad psychiatryczny</a:t>
            </a:r>
          </a:p>
          <a:p>
            <a:pPr lvl="1">
              <a:lnSpc>
                <a:spcPct val="80000"/>
              </a:lnSpc>
            </a:pPr>
            <a:r>
              <a:rPr lang="pl-PL" sz="2400"/>
              <a:t>Nigdy do tej pory nie był u psychiatry. W historii życia: bez urazów głowy. W czasie studiów redukował sobie lęk wypijając dwa-trzy piwa „na wszelki wypadek”. Od roku nie pije w ogóle alkoholu „bo chce być wreszcie zdrowy”.</a:t>
            </a:r>
          </a:p>
          <a:p>
            <a:pPr>
              <a:lnSpc>
                <a:spcPct val="80000"/>
              </a:lnSpc>
            </a:pPr>
            <a:r>
              <a:rPr lang="pl-PL" sz="2800"/>
              <a:t>Wywiad rodzinny</a:t>
            </a:r>
          </a:p>
          <a:p>
            <a:pPr lvl="1">
              <a:lnSpc>
                <a:spcPct val="80000"/>
              </a:lnSpc>
            </a:pPr>
            <a:r>
              <a:rPr lang="pl-PL" sz="2400"/>
              <a:t>Nikt z rodziny nigdy nie kontaktował się z psychiatrą, ale matka jest „nerwowa”, a młodsza siostra „o wszystko się martwi”</a:t>
            </a:r>
          </a:p>
          <a:p>
            <a:pPr>
              <a:lnSpc>
                <a:spcPct val="80000"/>
              </a:lnSpc>
            </a:pPr>
            <a:r>
              <a:rPr lang="pl-PL" sz="2800"/>
              <a:t>Osobowość przedchorobowa</a:t>
            </a:r>
          </a:p>
          <a:p>
            <a:pPr lvl="1">
              <a:lnSpc>
                <a:spcPct val="80000"/>
              </a:lnSpc>
            </a:pPr>
            <a:r>
              <a:rPr lang="pl-PL" sz="2400"/>
              <a:t>Jako dziecko nie był nieśmiały, wszystko zaczęło się w okresie „nastu lat”.</a:t>
            </a:r>
          </a:p>
          <a:p>
            <a:pPr>
              <a:lnSpc>
                <a:spcPct val="80000"/>
              </a:lnSpc>
            </a:pPr>
            <a:endParaRPr lang="pl-PL" sz="2800"/>
          </a:p>
        </p:txBody>
      </p:sp>
      <p:sp>
        <p:nvSpPr>
          <p:cNvPr id="4" name="Symbol zastępczy numeru slajdu 5"/>
          <p:cNvSpPr>
            <a:spLocks noGrp="1"/>
          </p:cNvSpPr>
          <p:nvPr>
            <p:ph type="sldNum" sz="quarter" idx="12"/>
          </p:nvPr>
        </p:nvSpPr>
        <p:spPr/>
        <p:txBody>
          <a:bodyPr/>
          <a:lstStyle/>
          <a:p>
            <a:fld id="{896B8B17-8E9A-43C5-8FD6-A735FD35AE00}" type="slidenum">
              <a:rPr lang="pl-PL"/>
              <a:pPr/>
              <a:t>15</a:t>
            </a:fld>
            <a:endParaRPr lang="pl-PL"/>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prestige"/>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r>
              <a:rPr lang="pl-PL"/>
              <a:t>c.d.</a:t>
            </a:r>
          </a:p>
        </p:txBody>
      </p:sp>
      <p:sp>
        <p:nvSpPr>
          <p:cNvPr id="66563" name="Rectangle 3"/>
          <p:cNvSpPr>
            <a:spLocks noGrp="1" noChangeArrowheads="1"/>
          </p:cNvSpPr>
          <p:nvPr>
            <p:ph sz="quarter" idx="13"/>
          </p:nvPr>
        </p:nvSpPr>
        <p:spPr/>
        <p:txBody>
          <a:bodyPr/>
          <a:lstStyle/>
          <a:p>
            <a:r>
              <a:rPr lang="pl-PL"/>
              <a:t>Stan psychiczny w czasie badania</a:t>
            </a:r>
          </a:p>
          <a:p>
            <a:pPr lvl="1"/>
            <a:r>
              <a:rPr lang="pl-PL"/>
              <a:t>Unika kontaktu wzrokowego</a:t>
            </a:r>
          </a:p>
          <a:p>
            <a:pPr lvl="1"/>
            <a:r>
              <a:rPr lang="pl-PL"/>
              <a:t>Często się rumieni</a:t>
            </a:r>
          </a:p>
          <a:p>
            <a:pPr lvl="1"/>
            <a:r>
              <a:rPr lang="pl-PL"/>
              <a:t>Mówi płynnie, ale czasami się jąka</a:t>
            </a:r>
          </a:p>
          <a:p>
            <a:pPr lvl="1"/>
            <a:r>
              <a:rPr lang="pl-PL"/>
              <a:t>Prosi o pomoc</a:t>
            </a:r>
          </a:p>
          <a:p>
            <a:pPr lvl="1"/>
            <a:r>
              <a:rPr lang="pl-PL"/>
              <a:t>Bez objawów psychotycznych</a:t>
            </a:r>
          </a:p>
          <a:p>
            <a:pPr lvl="1"/>
            <a:r>
              <a:rPr lang="pl-PL"/>
              <a:t>Eutymiczny </a:t>
            </a:r>
          </a:p>
          <a:p>
            <a:pPr>
              <a:buFont typeface="Wingdings" pitchFamily="2" charset="2"/>
              <a:buNone/>
            </a:pPr>
            <a:endParaRPr lang="pl-PL"/>
          </a:p>
          <a:p>
            <a:pPr>
              <a:buFont typeface="Wingdings" pitchFamily="2" charset="2"/>
              <a:buNone/>
            </a:pPr>
            <a:endParaRPr lang="pl-PL"/>
          </a:p>
        </p:txBody>
      </p:sp>
      <p:sp>
        <p:nvSpPr>
          <p:cNvPr id="4" name="Symbol zastępczy numeru slajdu 5"/>
          <p:cNvSpPr>
            <a:spLocks noGrp="1"/>
          </p:cNvSpPr>
          <p:nvPr>
            <p:ph type="sldNum" sz="quarter" idx="12"/>
          </p:nvPr>
        </p:nvSpPr>
        <p:spPr/>
        <p:txBody>
          <a:bodyPr/>
          <a:lstStyle/>
          <a:p>
            <a:fld id="{5A386139-D860-4A48-9679-B356E6053D0E}" type="slidenum">
              <a:rPr lang="pl-PL"/>
              <a:pPr/>
              <a:t>16</a:t>
            </a:fld>
            <a:endParaRPr lang="pl-PL"/>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prestige"/>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Symbol zastępczy numeru slajdu 3"/>
          <p:cNvSpPr>
            <a:spLocks noGrp="1"/>
          </p:cNvSpPr>
          <p:nvPr>
            <p:ph type="sldNum" sz="quarter" idx="12"/>
          </p:nvPr>
        </p:nvSpPr>
        <p:spPr/>
        <p:txBody>
          <a:bodyPr/>
          <a:lstStyle/>
          <a:p>
            <a:fld id="{54F73546-A623-4CFE-80A0-149210AD98E5}" type="slidenum">
              <a:rPr lang="pl-PL"/>
              <a:pPr/>
              <a:t>17</a:t>
            </a:fld>
            <a:endParaRPr lang="pl-PL"/>
          </a:p>
        </p:txBody>
      </p:sp>
      <p:graphicFrame>
        <p:nvGraphicFramePr>
          <p:cNvPr id="69974" name="Group 342"/>
          <p:cNvGraphicFramePr>
            <a:graphicFrameLocks noGrp="1"/>
          </p:cNvGraphicFramePr>
          <p:nvPr/>
        </p:nvGraphicFramePr>
        <p:xfrm>
          <a:off x="611188" y="620713"/>
          <a:ext cx="8064500" cy="6019800"/>
        </p:xfrm>
        <a:graphic>
          <a:graphicData uri="http://schemas.openxmlformats.org/drawingml/2006/table">
            <a:tbl>
              <a:tblPr/>
              <a:tblGrid>
                <a:gridCol w="6026150"/>
                <a:gridCol w="1087437"/>
                <a:gridCol w="950913"/>
              </a:tblGrid>
              <a:tr h="1458913">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pl-PL" sz="36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500" b="0" i="0" u="none" strike="noStrike" cap="none" normalizeH="0" baseline="0" smtClean="0">
                          <a:ln>
                            <a:noFill/>
                          </a:ln>
                          <a:solidFill>
                            <a:schemeClr val="tx1"/>
                          </a:solidFill>
                          <a:effectLst/>
                          <a:latin typeface="Times New Roman" pitchFamily="18" charset="0"/>
                          <a:cs typeface="Times New Roman" pitchFamily="18" charset="0"/>
                        </a:rPr>
                        <a:t>strach lub lęk:</a:t>
                      </a:r>
                      <a:endParaRPr kumimoji="0" lang="pl-PL" sz="14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500" b="0" i="0" u="none" strike="noStrike" cap="none" normalizeH="0" baseline="0" smtClean="0">
                          <a:ln>
                            <a:noFill/>
                          </a:ln>
                          <a:solidFill>
                            <a:schemeClr val="tx1"/>
                          </a:solidFill>
                          <a:effectLst/>
                          <a:latin typeface="Times New Roman" pitchFamily="18" charset="0"/>
                          <a:cs typeface="Times New Roman" pitchFamily="18" charset="0"/>
                        </a:rPr>
                        <a:t>1=brak</a:t>
                      </a:r>
                      <a:endParaRPr kumimoji="0" lang="pl-PL" sz="14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500" b="0" i="0" u="none" strike="noStrike" cap="none" normalizeH="0" baseline="0" smtClean="0">
                          <a:ln>
                            <a:noFill/>
                          </a:ln>
                          <a:solidFill>
                            <a:schemeClr val="tx1"/>
                          </a:solidFill>
                          <a:effectLst/>
                          <a:latin typeface="Times New Roman" pitchFamily="18" charset="0"/>
                          <a:cs typeface="Times New Roman" pitchFamily="18" charset="0"/>
                        </a:rPr>
                        <a:t>2=lekki</a:t>
                      </a:r>
                      <a:endParaRPr kumimoji="0" lang="pl-PL" sz="14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500" b="0" i="0" u="none" strike="noStrike" cap="none" normalizeH="0" baseline="0" smtClean="0">
                          <a:ln>
                            <a:noFill/>
                          </a:ln>
                          <a:solidFill>
                            <a:schemeClr val="tx1"/>
                          </a:solidFill>
                          <a:effectLst/>
                          <a:latin typeface="Times New Roman" pitchFamily="18" charset="0"/>
                          <a:cs typeface="Times New Roman" pitchFamily="18" charset="0"/>
                        </a:rPr>
                        <a:t>3=znaczny</a:t>
                      </a:r>
                      <a:endParaRPr kumimoji="0" lang="pl-PL" sz="14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500" b="0" i="0" u="none" strike="noStrike" cap="none" normalizeH="0" baseline="0" smtClean="0">
                          <a:ln>
                            <a:noFill/>
                          </a:ln>
                          <a:solidFill>
                            <a:schemeClr val="tx1"/>
                          </a:solidFill>
                          <a:effectLst/>
                          <a:latin typeface="Times New Roman" pitchFamily="18" charset="0"/>
                          <a:cs typeface="Times New Roman" pitchFamily="18" charset="0"/>
                        </a:rPr>
                        <a:t>4=ciężki</a:t>
                      </a:r>
                      <a:endParaRPr kumimoji="0" lang="pl-PL" sz="3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500" b="0" i="0" u="none" strike="noStrike" cap="none" normalizeH="0" baseline="0" smtClean="0">
                          <a:ln>
                            <a:noFill/>
                          </a:ln>
                          <a:solidFill>
                            <a:schemeClr val="tx1"/>
                          </a:solidFill>
                          <a:effectLst/>
                          <a:latin typeface="Times New Roman" pitchFamily="18" charset="0"/>
                          <a:cs typeface="Times New Roman" pitchFamily="18" charset="0"/>
                        </a:rPr>
                        <a:t>unikanie:</a:t>
                      </a:r>
                      <a:endParaRPr kumimoji="0" lang="pl-PL" sz="14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500" b="0" i="0" u="none" strike="noStrike" cap="none" normalizeH="0" baseline="0" smtClean="0">
                          <a:ln>
                            <a:noFill/>
                          </a:ln>
                          <a:solidFill>
                            <a:schemeClr val="tx1"/>
                          </a:solidFill>
                          <a:effectLst/>
                          <a:latin typeface="Times New Roman" pitchFamily="18" charset="0"/>
                          <a:cs typeface="Times New Roman" pitchFamily="18" charset="0"/>
                        </a:rPr>
                        <a:t>1=nigdy</a:t>
                      </a:r>
                      <a:endParaRPr kumimoji="0" lang="pl-PL" sz="14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500" b="0" i="0" u="none" strike="noStrike" cap="none" normalizeH="0" baseline="0" smtClean="0">
                          <a:ln>
                            <a:noFill/>
                          </a:ln>
                          <a:solidFill>
                            <a:schemeClr val="tx1"/>
                          </a:solidFill>
                          <a:effectLst/>
                          <a:latin typeface="Times New Roman" pitchFamily="18" charset="0"/>
                          <a:cs typeface="Times New Roman" pitchFamily="18" charset="0"/>
                        </a:rPr>
                        <a:t>2=okazyjnie</a:t>
                      </a:r>
                      <a:endParaRPr kumimoji="0" lang="pl-PL" sz="14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500" b="0" i="0" u="none" strike="noStrike" cap="none" normalizeH="0" baseline="0" smtClean="0">
                          <a:ln>
                            <a:noFill/>
                          </a:ln>
                          <a:solidFill>
                            <a:schemeClr val="tx1"/>
                          </a:solidFill>
                          <a:effectLst/>
                          <a:latin typeface="Times New Roman" pitchFamily="18" charset="0"/>
                          <a:cs typeface="Times New Roman" pitchFamily="18" charset="0"/>
                        </a:rPr>
                        <a:t>3=często</a:t>
                      </a:r>
                      <a:endParaRPr kumimoji="0" lang="pl-PL" sz="14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500" b="0" i="0" u="none" strike="noStrike" cap="none" normalizeH="0" baseline="0" smtClean="0">
                          <a:ln>
                            <a:noFill/>
                          </a:ln>
                          <a:solidFill>
                            <a:schemeClr val="tx1"/>
                          </a:solidFill>
                          <a:effectLst/>
                          <a:latin typeface="Times New Roman" pitchFamily="18" charset="0"/>
                          <a:cs typeface="Times New Roman" pitchFamily="18" charset="0"/>
                        </a:rPr>
                        <a:t>4=zwykle</a:t>
                      </a:r>
                      <a:endParaRPr kumimoji="0" lang="pl-PL" sz="3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325438">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500" b="0" i="0" u="none" strike="noStrike" cap="none" normalizeH="0" baseline="0" smtClean="0">
                          <a:ln>
                            <a:noFill/>
                          </a:ln>
                          <a:solidFill>
                            <a:schemeClr val="tx1"/>
                          </a:solidFill>
                          <a:effectLst/>
                          <a:latin typeface="Times New Roman" pitchFamily="18" charset="0"/>
                          <a:cs typeface="Times New Roman" pitchFamily="18" charset="0"/>
                        </a:rPr>
                        <a:t>(1) publiczne użycie telefonu</a:t>
                      </a:r>
                      <a:endParaRPr kumimoji="0" lang="pl-PL" sz="3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700" b="0" i="0" u="none" strike="noStrike" cap="none" normalizeH="0" baseline="0" smtClean="0">
                          <a:ln>
                            <a:noFill/>
                          </a:ln>
                          <a:solidFill>
                            <a:schemeClr val="tx1"/>
                          </a:solidFill>
                          <a:effectLst/>
                          <a:latin typeface="Times New Roman" pitchFamily="18" charset="0"/>
                          <a:cs typeface="Times New Roman" pitchFamily="18" charset="0"/>
                        </a:rPr>
                        <a:t>4</a:t>
                      </a:r>
                      <a:endParaRPr kumimoji="0" lang="pl-PL" sz="3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700" b="0" i="0" u="none" strike="noStrike" cap="none" normalizeH="0" baseline="0" smtClean="0">
                          <a:ln>
                            <a:noFill/>
                          </a:ln>
                          <a:solidFill>
                            <a:schemeClr val="tx1"/>
                          </a:solidFill>
                          <a:effectLst/>
                          <a:latin typeface="Times New Roman" pitchFamily="18" charset="0"/>
                          <a:cs typeface="Times New Roman" pitchFamily="18" charset="0"/>
                        </a:rPr>
                        <a:t>4</a:t>
                      </a:r>
                      <a:endParaRPr kumimoji="0" lang="pl-PL" sz="3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325438">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500" b="0" i="0" u="none" strike="noStrike" cap="none" normalizeH="0" baseline="0" smtClean="0">
                          <a:ln>
                            <a:noFill/>
                          </a:ln>
                          <a:solidFill>
                            <a:schemeClr val="tx1"/>
                          </a:solidFill>
                          <a:effectLst/>
                          <a:latin typeface="Times New Roman" pitchFamily="18" charset="0"/>
                          <a:cs typeface="Times New Roman" pitchFamily="18" charset="0"/>
                        </a:rPr>
                        <a:t>(2) uczestnictwo w małych grupach</a:t>
                      </a:r>
                      <a:endParaRPr kumimoji="0" lang="pl-PL" sz="3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700" b="0" i="0" u="none" strike="noStrike" cap="none" normalizeH="0" baseline="0" smtClean="0">
                          <a:ln>
                            <a:noFill/>
                          </a:ln>
                          <a:solidFill>
                            <a:schemeClr val="tx1"/>
                          </a:solidFill>
                          <a:effectLst/>
                          <a:latin typeface="Times New Roman" pitchFamily="18" charset="0"/>
                          <a:cs typeface="Times New Roman" pitchFamily="18" charset="0"/>
                        </a:rPr>
                        <a:t>4</a:t>
                      </a:r>
                      <a:endParaRPr kumimoji="0" lang="pl-PL" sz="3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700" b="0" i="0" u="none" strike="noStrike" cap="none" normalizeH="0" baseline="0" smtClean="0">
                          <a:ln>
                            <a:noFill/>
                          </a:ln>
                          <a:solidFill>
                            <a:schemeClr val="tx1"/>
                          </a:solidFill>
                          <a:effectLst/>
                          <a:latin typeface="Times New Roman" pitchFamily="18" charset="0"/>
                          <a:cs typeface="Times New Roman" pitchFamily="18" charset="0"/>
                        </a:rPr>
                        <a:t>3</a:t>
                      </a:r>
                      <a:endParaRPr kumimoji="0" lang="pl-PL" sz="3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325438">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500" b="0" i="0" u="none" strike="noStrike" cap="none" normalizeH="0" baseline="0" smtClean="0">
                          <a:ln>
                            <a:noFill/>
                          </a:ln>
                          <a:solidFill>
                            <a:schemeClr val="tx1"/>
                          </a:solidFill>
                          <a:effectLst/>
                          <a:latin typeface="Times New Roman" pitchFamily="18" charset="0"/>
                          <a:cs typeface="Times New Roman" pitchFamily="18" charset="0"/>
                        </a:rPr>
                        <a:t>(3) publiczne jedzenie</a:t>
                      </a:r>
                      <a:endParaRPr kumimoji="0" lang="pl-PL" sz="3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7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pl-PL" sz="3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700" b="0" i="0" u="none" strike="noStrike" cap="none" normalizeH="0" baseline="0" smtClean="0">
                          <a:ln>
                            <a:noFill/>
                          </a:ln>
                          <a:solidFill>
                            <a:schemeClr val="tx1"/>
                          </a:solidFill>
                          <a:effectLst/>
                          <a:latin typeface="Times New Roman" pitchFamily="18" charset="0"/>
                          <a:cs typeface="Times New Roman" pitchFamily="18" charset="0"/>
                        </a:rPr>
                        <a:t>2</a:t>
                      </a:r>
                      <a:endParaRPr kumimoji="0" lang="pl-PL" sz="3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325438">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500" b="0" i="0" u="none" strike="noStrike" cap="none" normalizeH="0" baseline="0" smtClean="0">
                          <a:ln>
                            <a:noFill/>
                          </a:ln>
                          <a:solidFill>
                            <a:schemeClr val="tx1"/>
                          </a:solidFill>
                          <a:effectLst/>
                          <a:latin typeface="Times New Roman" pitchFamily="18" charset="0"/>
                          <a:cs typeface="Times New Roman" pitchFamily="18" charset="0"/>
                        </a:rPr>
                        <a:t>(4) publiczne picie</a:t>
                      </a:r>
                      <a:endParaRPr kumimoji="0" lang="pl-PL" sz="3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7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pl-PL" sz="3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700" b="0" i="0" u="none" strike="noStrike" cap="none" normalizeH="0" baseline="0" smtClean="0">
                          <a:ln>
                            <a:noFill/>
                          </a:ln>
                          <a:solidFill>
                            <a:schemeClr val="tx1"/>
                          </a:solidFill>
                          <a:effectLst/>
                          <a:latin typeface="Times New Roman" pitchFamily="18" charset="0"/>
                          <a:cs typeface="Times New Roman" pitchFamily="18" charset="0"/>
                        </a:rPr>
                        <a:t>2</a:t>
                      </a:r>
                      <a:endParaRPr kumimoji="0" lang="pl-PL" sz="3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325438">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500" b="0" i="0" u="none" strike="noStrike" cap="none" normalizeH="0" baseline="0" smtClean="0">
                          <a:ln>
                            <a:noFill/>
                          </a:ln>
                          <a:solidFill>
                            <a:schemeClr val="tx1"/>
                          </a:solidFill>
                          <a:effectLst/>
                          <a:latin typeface="Times New Roman" pitchFamily="18" charset="0"/>
                          <a:cs typeface="Times New Roman" pitchFamily="18" charset="0"/>
                        </a:rPr>
                        <a:t>(5) rozmowa z przełożonym</a:t>
                      </a:r>
                      <a:endParaRPr kumimoji="0" lang="pl-PL" sz="3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700" b="0" i="0" u="none" strike="noStrike" cap="none" normalizeH="0" baseline="0" smtClean="0">
                          <a:ln>
                            <a:noFill/>
                          </a:ln>
                          <a:solidFill>
                            <a:schemeClr val="tx1"/>
                          </a:solidFill>
                          <a:effectLst/>
                          <a:latin typeface="Times New Roman" pitchFamily="18" charset="0"/>
                          <a:cs typeface="Times New Roman" pitchFamily="18" charset="0"/>
                        </a:rPr>
                        <a:t>3</a:t>
                      </a:r>
                      <a:endParaRPr kumimoji="0" lang="pl-PL" sz="3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700" b="0" i="0" u="none" strike="noStrike" cap="none" normalizeH="0" baseline="0" smtClean="0">
                          <a:ln>
                            <a:noFill/>
                          </a:ln>
                          <a:solidFill>
                            <a:schemeClr val="tx1"/>
                          </a:solidFill>
                          <a:effectLst/>
                          <a:latin typeface="Times New Roman" pitchFamily="18" charset="0"/>
                          <a:cs typeface="Times New Roman" pitchFamily="18" charset="0"/>
                        </a:rPr>
                        <a:t>3</a:t>
                      </a:r>
                      <a:endParaRPr kumimoji="0" lang="pl-PL" sz="3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325438">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500" b="0" i="0" u="none" strike="noStrike" cap="none" normalizeH="0" baseline="0" smtClean="0">
                          <a:ln>
                            <a:noFill/>
                          </a:ln>
                          <a:solidFill>
                            <a:schemeClr val="tx1"/>
                          </a:solidFill>
                          <a:effectLst/>
                          <a:latin typeface="Times New Roman" pitchFamily="18" charset="0"/>
                          <a:cs typeface="Times New Roman" pitchFamily="18" charset="0"/>
                        </a:rPr>
                        <a:t>(6) występowanie , przemawianie publiczne</a:t>
                      </a:r>
                      <a:endParaRPr kumimoji="0" lang="pl-PL" sz="3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700" b="0" i="0" u="none" strike="noStrike" cap="none" normalizeH="0" baseline="0" smtClean="0">
                          <a:ln>
                            <a:noFill/>
                          </a:ln>
                          <a:solidFill>
                            <a:schemeClr val="tx1"/>
                          </a:solidFill>
                          <a:effectLst/>
                          <a:latin typeface="Times New Roman" pitchFamily="18" charset="0"/>
                          <a:cs typeface="Times New Roman" pitchFamily="18" charset="0"/>
                        </a:rPr>
                        <a:t>4</a:t>
                      </a:r>
                      <a:endParaRPr kumimoji="0" lang="pl-PL" sz="3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700" b="0" i="0" u="none" strike="noStrike" cap="none" normalizeH="0" baseline="0" smtClean="0">
                          <a:ln>
                            <a:noFill/>
                          </a:ln>
                          <a:solidFill>
                            <a:schemeClr val="tx1"/>
                          </a:solidFill>
                          <a:effectLst/>
                          <a:latin typeface="Times New Roman" pitchFamily="18" charset="0"/>
                          <a:cs typeface="Times New Roman" pitchFamily="18" charset="0"/>
                        </a:rPr>
                        <a:t>4</a:t>
                      </a:r>
                      <a:endParaRPr kumimoji="0" lang="pl-PL" sz="3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325438">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500" b="0" i="0" u="none" strike="noStrike" cap="none" normalizeH="0" baseline="0" smtClean="0">
                          <a:ln>
                            <a:noFill/>
                          </a:ln>
                          <a:solidFill>
                            <a:schemeClr val="tx1"/>
                          </a:solidFill>
                          <a:effectLst/>
                          <a:latin typeface="Times New Roman" pitchFamily="18" charset="0"/>
                          <a:cs typeface="Times New Roman" pitchFamily="18" charset="0"/>
                        </a:rPr>
                        <a:t>(7) chodzenie na spotkania towarzyskie</a:t>
                      </a:r>
                      <a:endParaRPr kumimoji="0" lang="pl-PL" sz="3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700" b="0" i="0" u="none" strike="noStrike" cap="none" normalizeH="0" baseline="0" smtClean="0">
                          <a:ln>
                            <a:noFill/>
                          </a:ln>
                          <a:solidFill>
                            <a:schemeClr val="tx1"/>
                          </a:solidFill>
                          <a:effectLst/>
                          <a:latin typeface="Times New Roman" pitchFamily="18" charset="0"/>
                          <a:cs typeface="Times New Roman" pitchFamily="18" charset="0"/>
                        </a:rPr>
                        <a:t>4</a:t>
                      </a:r>
                      <a:endParaRPr kumimoji="0" lang="pl-PL" sz="3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700" b="0" i="0" u="none" strike="noStrike" cap="none" normalizeH="0" baseline="0" smtClean="0">
                          <a:ln>
                            <a:noFill/>
                          </a:ln>
                          <a:solidFill>
                            <a:schemeClr val="tx1"/>
                          </a:solidFill>
                          <a:effectLst/>
                          <a:latin typeface="Times New Roman" pitchFamily="18" charset="0"/>
                          <a:cs typeface="Times New Roman" pitchFamily="18" charset="0"/>
                        </a:rPr>
                        <a:t>4</a:t>
                      </a:r>
                      <a:endParaRPr kumimoji="0" lang="pl-PL" sz="3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323850">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500" b="0" i="0" u="none" strike="noStrike" cap="none" normalizeH="0" baseline="0" smtClean="0">
                          <a:ln>
                            <a:noFill/>
                          </a:ln>
                          <a:solidFill>
                            <a:schemeClr val="tx1"/>
                          </a:solidFill>
                          <a:effectLst/>
                          <a:latin typeface="Times New Roman" pitchFamily="18" charset="0"/>
                          <a:cs typeface="Times New Roman" pitchFamily="18" charset="0"/>
                        </a:rPr>
                        <a:t>(8)wykonywanie  pracy obserwowanej przez innych</a:t>
                      </a:r>
                      <a:endParaRPr kumimoji="0" lang="pl-PL" sz="3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700" b="0" i="0" u="none" strike="noStrike" cap="none" normalizeH="0" baseline="0" smtClean="0">
                          <a:ln>
                            <a:noFill/>
                          </a:ln>
                          <a:solidFill>
                            <a:schemeClr val="tx1"/>
                          </a:solidFill>
                          <a:effectLst/>
                          <a:latin typeface="Times New Roman" pitchFamily="18" charset="0"/>
                          <a:cs typeface="Times New Roman" pitchFamily="18" charset="0"/>
                        </a:rPr>
                        <a:t>4</a:t>
                      </a:r>
                      <a:endParaRPr kumimoji="0" lang="pl-PL" sz="3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700" b="0" i="0" u="none" strike="noStrike" cap="none" normalizeH="0" baseline="0" smtClean="0">
                          <a:ln>
                            <a:noFill/>
                          </a:ln>
                          <a:solidFill>
                            <a:schemeClr val="tx1"/>
                          </a:solidFill>
                          <a:effectLst/>
                          <a:latin typeface="Times New Roman" pitchFamily="18" charset="0"/>
                          <a:cs typeface="Times New Roman" pitchFamily="18" charset="0"/>
                        </a:rPr>
                        <a:t>4</a:t>
                      </a:r>
                      <a:endParaRPr kumimoji="0" lang="pl-PL" sz="3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325438">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500" b="0" i="0" u="none" strike="noStrike" cap="none" normalizeH="0" baseline="0" smtClean="0">
                          <a:ln>
                            <a:noFill/>
                          </a:ln>
                          <a:solidFill>
                            <a:schemeClr val="tx1"/>
                          </a:solidFill>
                          <a:effectLst/>
                          <a:latin typeface="Times New Roman" pitchFamily="18" charset="0"/>
                          <a:cs typeface="Times New Roman" pitchFamily="18" charset="0"/>
                        </a:rPr>
                        <a:t>(9) pisanie, gdy jest się obserwowanym</a:t>
                      </a:r>
                      <a:endParaRPr kumimoji="0" lang="pl-PL" sz="3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700" b="0" i="0" u="none" strike="noStrike" cap="none" normalizeH="0" baseline="0" smtClean="0">
                          <a:ln>
                            <a:noFill/>
                          </a:ln>
                          <a:solidFill>
                            <a:schemeClr val="tx1"/>
                          </a:solidFill>
                          <a:effectLst/>
                          <a:latin typeface="Times New Roman" pitchFamily="18" charset="0"/>
                          <a:cs typeface="Times New Roman" pitchFamily="18" charset="0"/>
                        </a:rPr>
                        <a:t>3</a:t>
                      </a:r>
                      <a:endParaRPr kumimoji="0" lang="pl-PL" sz="3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700" b="0" i="0" u="none" strike="noStrike" cap="none" normalizeH="0" baseline="0" smtClean="0">
                          <a:ln>
                            <a:noFill/>
                          </a:ln>
                          <a:solidFill>
                            <a:schemeClr val="tx1"/>
                          </a:solidFill>
                          <a:effectLst/>
                          <a:latin typeface="Times New Roman" pitchFamily="18" charset="0"/>
                          <a:cs typeface="Times New Roman" pitchFamily="18" charset="0"/>
                        </a:rPr>
                        <a:t>3</a:t>
                      </a:r>
                      <a:endParaRPr kumimoji="0" lang="pl-PL" sz="3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325438">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500" b="0" i="0" u="none" strike="noStrike" cap="none" normalizeH="0" baseline="0" smtClean="0">
                          <a:ln>
                            <a:noFill/>
                          </a:ln>
                          <a:solidFill>
                            <a:schemeClr val="tx1"/>
                          </a:solidFill>
                          <a:effectLst/>
                          <a:latin typeface="Times New Roman" pitchFamily="18" charset="0"/>
                          <a:cs typeface="Times New Roman" pitchFamily="18" charset="0"/>
                        </a:rPr>
                        <a:t>(10) telefonowanie do mało  sobie znanej osoby</a:t>
                      </a:r>
                      <a:endParaRPr kumimoji="0" lang="pl-PL" sz="3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700" b="0" i="0" u="none" strike="noStrike" cap="none" normalizeH="0" baseline="0" smtClean="0">
                          <a:ln>
                            <a:noFill/>
                          </a:ln>
                          <a:solidFill>
                            <a:schemeClr val="tx1"/>
                          </a:solidFill>
                          <a:effectLst/>
                          <a:latin typeface="Times New Roman" pitchFamily="18" charset="0"/>
                          <a:cs typeface="Times New Roman" pitchFamily="18" charset="0"/>
                        </a:rPr>
                        <a:t>3</a:t>
                      </a:r>
                      <a:endParaRPr kumimoji="0" lang="pl-PL" sz="3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700" b="0" i="0" u="none" strike="noStrike" cap="none" normalizeH="0" baseline="0" smtClean="0">
                          <a:ln>
                            <a:noFill/>
                          </a:ln>
                          <a:solidFill>
                            <a:schemeClr val="tx1"/>
                          </a:solidFill>
                          <a:effectLst/>
                          <a:latin typeface="Times New Roman" pitchFamily="18" charset="0"/>
                          <a:cs typeface="Times New Roman" pitchFamily="18" charset="0"/>
                        </a:rPr>
                        <a:t>3</a:t>
                      </a:r>
                      <a:endParaRPr kumimoji="0" lang="pl-PL" sz="3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325438">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500" b="0" i="0" u="none" strike="noStrike" cap="none" normalizeH="0" baseline="0" smtClean="0">
                          <a:ln>
                            <a:noFill/>
                          </a:ln>
                          <a:solidFill>
                            <a:schemeClr val="tx1"/>
                          </a:solidFill>
                          <a:effectLst/>
                          <a:latin typeface="Times New Roman" pitchFamily="18" charset="0"/>
                          <a:cs typeface="Times New Roman" pitchFamily="18" charset="0"/>
                        </a:rPr>
                        <a:t>(11) rozmowa „twarzą w twarz” z mało  sobie znaną osobą</a:t>
                      </a:r>
                      <a:endParaRPr kumimoji="0" lang="pl-PL" sz="3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700" b="0" i="0" u="none" strike="noStrike" cap="none" normalizeH="0" baseline="0" smtClean="0">
                          <a:ln>
                            <a:noFill/>
                          </a:ln>
                          <a:solidFill>
                            <a:schemeClr val="tx1"/>
                          </a:solidFill>
                          <a:effectLst/>
                          <a:latin typeface="Times New Roman" pitchFamily="18" charset="0"/>
                          <a:cs typeface="Times New Roman" pitchFamily="18" charset="0"/>
                        </a:rPr>
                        <a:t>2</a:t>
                      </a:r>
                      <a:endParaRPr kumimoji="0" lang="pl-PL" sz="3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700" b="0" i="0" u="none" strike="noStrike" cap="none" normalizeH="0" baseline="0" smtClean="0">
                          <a:ln>
                            <a:noFill/>
                          </a:ln>
                          <a:solidFill>
                            <a:schemeClr val="tx1"/>
                          </a:solidFill>
                          <a:effectLst/>
                          <a:latin typeface="Times New Roman" pitchFamily="18" charset="0"/>
                          <a:cs typeface="Times New Roman" pitchFamily="18" charset="0"/>
                        </a:rPr>
                        <a:t>3</a:t>
                      </a:r>
                      <a:endParaRPr kumimoji="0" lang="pl-PL" sz="3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325438">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500" b="0" i="0" u="none" strike="noStrike" cap="none" normalizeH="0" baseline="0" smtClean="0">
                          <a:ln>
                            <a:noFill/>
                          </a:ln>
                          <a:solidFill>
                            <a:schemeClr val="tx1"/>
                          </a:solidFill>
                          <a:effectLst/>
                          <a:latin typeface="Times New Roman" pitchFamily="18" charset="0"/>
                          <a:cs typeface="Times New Roman" pitchFamily="18" charset="0"/>
                        </a:rPr>
                        <a:t>(12) spotkanie z nieznajomymi</a:t>
                      </a:r>
                      <a:endParaRPr kumimoji="0" lang="pl-PL" sz="3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700" b="0" i="0" u="none" strike="noStrike" cap="none" normalizeH="0" baseline="0" smtClean="0">
                          <a:ln>
                            <a:noFill/>
                          </a:ln>
                          <a:solidFill>
                            <a:schemeClr val="tx1"/>
                          </a:solidFill>
                          <a:effectLst/>
                          <a:latin typeface="Times New Roman" pitchFamily="18" charset="0"/>
                          <a:cs typeface="Times New Roman" pitchFamily="18" charset="0"/>
                        </a:rPr>
                        <a:t>2</a:t>
                      </a:r>
                      <a:endParaRPr kumimoji="0" lang="pl-PL" sz="3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700" b="0" i="0" u="none" strike="noStrike" cap="none" normalizeH="0" baseline="0" smtClean="0">
                          <a:ln>
                            <a:noFill/>
                          </a:ln>
                          <a:solidFill>
                            <a:schemeClr val="tx1"/>
                          </a:solidFill>
                          <a:effectLst/>
                          <a:latin typeface="Times New Roman" pitchFamily="18" charset="0"/>
                          <a:cs typeface="Times New Roman" pitchFamily="18" charset="0"/>
                        </a:rPr>
                        <a:t>2</a:t>
                      </a:r>
                      <a:endParaRPr kumimoji="0" lang="pl-PL" sz="3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325438">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500" b="0" i="0" u="none" strike="noStrike" cap="none" normalizeH="0" baseline="0" smtClean="0">
                          <a:ln>
                            <a:noFill/>
                          </a:ln>
                          <a:solidFill>
                            <a:schemeClr val="tx1"/>
                          </a:solidFill>
                          <a:effectLst/>
                          <a:latin typeface="Times New Roman" pitchFamily="18" charset="0"/>
                          <a:cs typeface="Times New Roman" pitchFamily="18" charset="0"/>
                        </a:rPr>
                        <a:t>(13) oddawanie moczu w publicznej toalecie</a:t>
                      </a:r>
                      <a:endParaRPr kumimoji="0" lang="pl-PL" sz="3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700" b="0" i="0" u="none" strike="noStrike" cap="none" normalizeH="0" baseline="0" smtClean="0">
                          <a:ln>
                            <a:noFill/>
                          </a:ln>
                          <a:solidFill>
                            <a:schemeClr val="tx1"/>
                          </a:solidFill>
                          <a:effectLst/>
                          <a:latin typeface="Times New Roman" pitchFamily="18" charset="0"/>
                          <a:cs typeface="Times New Roman" pitchFamily="18" charset="0"/>
                        </a:rPr>
                        <a:t>3</a:t>
                      </a:r>
                      <a:endParaRPr kumimoji="0" lang="pl-PL" sz="3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700" b="0" i="0" u="none" strike="noStrike" cap="none" normalizeH="0" baseline="0" smtClean="0">
                          <a:ln>
                            <a:noFill/>
                          </a:ln>
                          <a:solidFill>
                            <a:schemeClr val="tx1"/>
                          </a:solidFill>
                          <a:effectLst/>
                          <a:latin typeface="Times New Roman" pitchFamily="18" charset="0"/>
                          <a:cs typeface="Times New Roman" pitchFamily="18" charset="0"/>
                        </a:rPr>
                        <a:t>3</a:t>
                      </a:r>
                      <a:endParaRPr kumimoji="0" lang="pl-PL" sz="3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bl>
          </a:graphicData>
        </a:graphic>
      </p:graphicFrame>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prestige"/>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Symbol zastępczy numeru slajdu 3"/>
          <p:cNvSpPr>
            <a:spLocks noGrp="1"/>
          </p:cNvSpPr>
          <p:nvPr>
            <p:ph type="sldNum" sz="quarter" idx="12"/>
          </p:nvPr>
        </p:nvSpPr>
        <p:spPr/>
        <p:txBody>
          <a:bodyPr/>
          <a:lstStyle/>
          <a:p>
            <a:fld id="{366D1823-0C17-4484-A908-52231B979BDD}" type="slidenum">
              <a:rPr lang="pl-PL"/>
              <a:pPr/>
              <a:t>18</a:t>
            </a:fld>
            <a:endParaRPr lang="pl-PL"/>
          </a:p>
        </p:txBody>
      </p:sp>
      <p:graphicFrame>
        <p:nvGraphicFramePr>
          <p:cNvPr id="73964" name="Group 236"/>
          <p:cNvGraphicFramePr>
            <a:graphicFrameLocks noGrp="1"/>
          </p:cNvGraphicFramePr>
          <p:nvPr/>
        </p:nvGraphicFramePr>
        <p:xfrm>
          <a:off x="611188" y="404813"/>
          <a:ext cx="7993062" cy="5989003"/>
        </p:xfrm>
        <a:graphic>
          <a:graphicData uri="http://schemas.openxmlformats.org/drawingml/2006/table">
            <a:tbl>
              <a:tblPr/>
              <a:tblGrid>
                <a:gridCol w="5972175"/>
                <a:gridCol w="1077912"/>
                <a:gridCol w="942975"/>
              </a:tblGrid>
              <a:tr h="12350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pl-PL" sz="36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500" b="0" i="0" u="none" strike="noStrike" cap="none" normalizeH="0" baseline="0" smtClean="0">
                          <a:ln>
                            <a:noFill/>
                          </a:ln>
                          <a:solidFill>
                            <a:schemeClr val="tx1"/>
                          </a:solidFill>
                          <a:effectLst/>
                          <a:latin typeface="Times New Roman" pitchFamily="18" charset="0"/>
                          <a:cs typeface="Times New Roman" pitchFamily="18" charset="0"/>
                        </a:rPr>
                        <a:t>strach lub lęk:</a:t>
                      </a:r>
                      <a:endParaRPr kumimoji="0" lang="pl-PL" sz="14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500" b="0" i="0" u="none" strike="noStrike" cap="none" normalizeH="0" baseline="0" smtClean="0">
                          <a:ln>
                            <a:noFill/>
                          </a:ln>
                          <a:solidFill>
                            <a:schemeClr val="tx1"/>
                          </a:solidFill>
                          <a:effectLst/>
                          <a:latin typeface="Times New Roman" pitchFamily="18" charset="0"/>
                          <a:cs typeface="Times New Roman" pitchFamily="18" charset="0"/>
                        </a:rPr>
                        <a:t>1=brak</a:t>
                      </a:r>
                      <a:endParaRPr kumimoji="0" lang="pl-PL" sz="14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500" b="0" i="0" u="none" strike="noStrike" cap="none" normalizeH="0" baseline="0" smtClean="0">
                          <a:ln>
                            <a:noFill/>
                          </a:ln>
                          <a:solidFill>
                            <a:schemeClr val="tx1"/>
                          </a:solidFill>
                          <a:effectLst/>
                          <a:latin typeface="Times New Roman" pitchFamily="18" charset="0"/>
                          <a:cs typeface="Times New Roman" pitchFamily="18" charset="0"/>
                        </a:rPr>
                        <a:t>2=lekki</a:t>
                      </a:r>
                      <a:endParaRPr kumimoji="0" lang="pl-PL" sz="14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500" b="0" i="0" u="none" strike="noStrike" cap="none" normalizeH="0" baseline="0" smtClean="0">
                          <a:ln>
                            <a:noFill/>
                          </a:ln>
                          <a:solidFill>
                            <a:schemeClr val="tx1"/>
                          </a:solidFill>
                          <a:effectLst/>
                          <a:latin typeface="Times New Roman" pitchFamily="18" charset="0"/>
                          <a:cs typeface="Times New Roman" pitchFamily="18" charset="0"/>
                        </a:rPr>
                        <a:t>3=znaczny</a:t>
                      </a:r>
                      <a:endParaRPr kumimoji="0" lang="pl-PL" sz="14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500" b="0" i="0" u="none" strike="noStrike" cap="none" normalizeH="0" baseline="0" smtClean="0">
                          <a:ln>
                            <a:noFill/>
                          </a:ln>
                          <a:solidFill>
                            <a:schemeClr val="tx1"/>
                          </a:solidFill>
                          <a:effectLst/>
                          <a:latin typeface="Times New Roman" pitchFamily="18" charset="0"/>
                          <a:cs typeface="Times New Roman" pitchFamily="18" charset="0"/>
                        </a:rPr>
                        <a:t>4=ciężki</a:t>
                      </a:r>
                      <a:endParaRPr kumimoji="0" lang="pl-PL" sz="3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500" b="0" i="0" u="none" strike="noStrike" cap="none" normalizeH="0" baseline="0" smtClean="0">
                          <a:ln>
                            <a:noFill/>
                          </a:ln>
                          <a:solidFill>
                            <a:schemeClr val="tx1"/>
                          </a:solidFill>
                          <a:effectLst/>
                          <a:latin typeface="Times New Roman" pitchFamily="18" charset="0"/>
                          <a:cs typeface="Times New Roman" pitchFamily="18" charset="0"/>
                        </a:rPr>
                        <a:t>unikanie:</a:t>
                      </a:r>
                      <a:endParaRPr kumimoji="0" lang="pl-PL" sz="14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500" b="0" i="0" u="none" strike="noStrike" cap="none" normalizeH="0" baseline="0" smtClean="0">
                          <a:ln>
                            <a:noFill/>
                          </a:ln>
                          <a:solidFill>
                            <a:schemeClr val="tx1"/>
                          </a:solidFill>
                          <a:effectLst/>
                          <a:latin typeface="Times New Roman" pitchFamily="18" charset="0"/>
                          <a:cs typeface="Times New Roman" pitchFamily="18" charset="0"/>
                        </a:rPr>
                        <a:t>1=nigdy</a:t>
                      </a:r>
                      <a:endParaRPr kumimoji="0" lang="pl-PL" sz="14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500" b="0" i="0" u="none" strike="noStrike" cap="none" normalizeH="0" baseline="0" smtClean="0">
                          <a:ln>
                            <a:noFill/>
                          </a:ln>
                          <a:solidFill>
                            <a:schemeClr val="tx1"/>
                          </a:solidFill>
                          <a:effectLst/>
                          <a:latin typeface="Times New Roman" pitchFamily="18" charset="0"/>
                          <a:cs typeface="Times New Roman" pitchFamily="18" charset="0"/>
                        </a:rPr>
                        <a:t>2=okazyjnie</a:t>
                      </a:r>
                      <a:endParaRPr kumimoji="0" lang="pl-PL" sz="14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500" b="0" i="0" u="none" strike="noStrike" cap="none" normalizeH="0" baseline="0" smtClean="0">
                          <a:ln>
                            <a:noFill/>
                          </a:ln>
                          <a:solidFill>
                            <a:schemeClr val="tx1"/>
                          </a:solidFill>
                          <a:effectLst/>
                          <a:latin typeface="Times New Roman" pitchFamily="18" charset="0"/>
                          <a:cs typeface="Times New Roman" pitchFamily="18" charset="0"/>
                        </a:rPr>
                        <a:t>3=często</a:t>
                      </a:r>
                      <a:endParaRPr kumimoji="0" lang="pl-PL" sz="14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500" b="0" i="0" u="none" strike="noStrike" cap="none" normalizeH="0" baseline="0" smtClean="0">
                          <a:ln>
                            <a:noFill/>
                          </a:ln>
                          <a:solidFill>
                            <a:schemeClr val="tx1"/>
                          </a:solidFill>
                          <a:effectLst/>
                          <a:latin typeface="Times New Roman" pitchFamily="18" charset="0"/>
                          <a:cs typeface="Times New Roman" pitchFamily="18" charset="0"/>
                        </a:rPr>
                        <a:t>4=zwykle</a:t>
                      </a:r>
                      <a:endParaRPr kumimoji="0" lang="pl-PL" sz="3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384175">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500" b="0" i="0" u="none" strike="noStrike" cap="none" normalizeH="0" baseline="0" smtClean="0">
                          <a:ln>
                            <a:noFill/>
                          </a:ln>
                          <a:solidFill>
                            <a:schemeClr val="tx1"/>
                          </a:solidFill>
                          <a:effectLst/>
                          <a:latin typeface="Times New Roman" pitchFamily="18" charset="0"/>
                          <a:cs typeface="Times New Roman" pitchFamily="18" charset="0"/>
                        </a:rPr>
                        <a:t>(14) wchodzenie do pokoju w którym wszyscy już siedzą</a:t>
                      </a:r>
                      <a:endParaRPr kumimoji="0" lang="pl-PL" sz="3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700" b="0" i="0" u="none" strike="noStrike" cap="none" normalizeH="0" baseline="0" smtClean="0">
                          <a:ln>
                            <a:noFill/>
                          </a:ln>
                          <a:solidFill>
                            <a:schemeClr val="tx1"/>
                          </a:solidFill>
                          <a:effectLst/>
                          <a:latin typeface="Times New Roman" pitchFamily="18" charset="0"/>
                          <a:cs typeface="Times New Roman" pitchFamily="18" charset="0"/>
                        </a:rPr>
                        <a:t>3</a:t>
                      </a:r>
                      <a:endParaRPr kumimoji="0" lang="pl-PL" sz="3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700" b="0" i="0" u="none" strike="noStrike" cap="none" normalizeH="0" baseline="0" smtClean="0">
                          <a:ln>
                            <a:noFill/>
                          </a:ln>
                          <a:solidFill>
                            <a:schemeClr val="tx1"/>
                          </a:solidFill>
                          <a:effectLst/>
                          <a:latin typeface="Times New Roman" pitchFamily="18" charset="0"/>
                          <a:cs typeface="Times New Roman" pitchFamily="18" charset="0"/>
                        </a:rPr>
                        <a:t>4</a:t>
                      </a:r>
                      <a:endParaRPr kumimoji="0" lang="pl-PL" sz="3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384175">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500" b="0" i="0" u="none" strike="noStrike" cap="none" normalizeH="0" baseline="0" smtClean="0">
                          <a:ln>
                            <a:noFill/>
                          </a:ln>
                          <a:solidFill>
                            <a:schemeClr val="tx1"/>
                          </a:solidFill>
                          <a:effectLst/>
                          <a:latin typeface="Times New Roman" pitchFamily="18" charset="0"/>
                          <a:cs typeface="Times New Roman" pitchFamily="18" charset="0"/>
                        </a:rPr>
                        <a:t>(15) bycie ośrodkiem zainteresowania innych</a:t>
                      </a:r>
                      <a:endParaRPr kumimoji="0" lang="pl-PL" sz="3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700" b="0" i="0" u="none" strike="noStrike" cap="none" normalizeH="0" baseline="0" smtClean="0">
                          <a:ln>
                            <a:noFill/>
                          </a:ln>
                          <a:solidFill>
                            <a:schemeClr val="tx1"/>
                          </a:solidFill>
                          <a:effectLst/>
                          <a:latin typeface="Times New Roman" pitchFamily="18" charset="0"/>
                          <a:cs typeface="Times New Roman" pitchFamily="18" charset="0"/>
                        </a:rPr>
                        <a:t>3</a:t>
                      </a:r>
                      <a:endParaRPr kumimoji="0" lang="pl-PL" sz="3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700" b="0" i="0" u="none" strike="noStrike" cap="none" normalizeH="0" baseline="0" smtClean="0">
                          <a:ln>
                            <a:noFill/>
                          </a:ln>
                          <a:solidFill>
                            <a:schemeClr val="tx1"/>
                          </a:solidFill>
                          <a:effectLst/>
                          <a:latin typeface="Times New Roman" pitchFamily="18" charset="0"/>
                          <a:cs typeface="Times New Roman" pitchFamily="18" charset="0"/>
                        </a:rPr>
                        <a:t>4</a:t>
                      </a:r>
                      <a:endParaRPr kumimoji="0" lang="pl-PL" sz="3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384175">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500" b="0" i="0" u="none" strike="noStrike" cap="none" normalizeH="0" baseline="0" smtClean="0">
                          <a:ln>
                            <a:noFill/>
                          </a:ln>
                          <a:solidFill>
                            <a:schemeClr val="tx1"/>
                          </a:solidFill>
                          <a:effectLst/>
                          <a:latin typeface="Times New Roman" pitchFamily="18" charset="0"/>
                          <a:cs typeface="Times New Roman" pitchFamily="18" charset="0"/>
                        </a:rPr>
                        <a:t>(16) przemawiania bez przygotowania</a:t>
                      </a:r>
                      <a:endParaRPr kumimoji="0" lang="pl-PL" sz="3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700" b="0" i="0" u="none" strike="noStrike" cap="none" normalizeH="0" baseline="0" smtClean="0">
                          <a:ln>
                            <a:noFill/>
                          </a:ln>
                          <a:solidFill>
                            <a:schemeClr val="tx1"/>
                          </a:solidFill>
                          <a:effectLst/>
                          <a:latin typeface="Times New Roman" pitchFamily="18" charset="0"/>
                          <a:cs typeface="Times New Roman" pitchFamily="18" charset="0"/>
                        </a:rPr>
                        <a:t>4</a:t>
                      </a:r>
                      <a:endParaRPr kumimoji="0" lang="pl-PL" sz="3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700" b="0" i="0" u="none" strike="noStrike" cap="none" normalizeH="0" baseline="0" smtClean="0">
                          <a:ln>
                            <a:noFill/>
                          </a:ln>
                          <a:solidFill>
                            <a:schemeClr val="tx1"/>
                          </a:solidFill>
                          <a:effectLst/>
                          <a:latin typeface="Times New Roman" pitchFamily="18" charset="0"/>
                          <a:cs typeface="Times New Roman" pitchFamily="18" charset="0"/>
                        </a:rPr>
                        <a:t>4</a:t>
                      </a:r>
                      <a:endParaRPr kumimoji="0" lang="pl-PL" sz="3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384175">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500" b="0" i="0" u="none" strike="noStrike" cap="none" normalizeH="0" baseline="0" smtClean="0">
                          <a:ln>
                            <a:noFill/>
                          </a:ln>
                          <a:solidFill>
                            <a:schemeClr val="tx1"/>
                          </a:solidFill>
                          <a:effectLst/>
                          <a:latin typeface="Times New Roman" pitchFamily="18" charset="0"/>
                          <a:cs typeface="Times New Roman" pitchFamily="18" charset="0"/>
                        </a:rPr>
                        <a:t>(17) uczestnictwo w testach wiadomości, umiejętności</a:t>
                      </a:r>
                      <a:endParaRPr kumimoji="0" lang="pl-PL" sz="3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7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pl-PL" sz="3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7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pl-PL" sz="3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384175">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500" b="0" i="0" u="none" strike="noStrike" cap="none" normalizeH="0" baseline="0" smtClean="0">
                          <a:ln>
                            <a:noFill/>
                          </a:ln>
                          <a:solidFill>
                            <a:schemeClr val="tx1"/>
                          </a:solidFill>
                          <a:effectLst/>
                          <a:latin typeface="Times New Roman" pitchFamily="18" charset="0"/>
                          <a:cs typeface="Times New Roman" pitchFamily="18" charset="0"/>
                        </a:rPr>
                        <a:t>(18) okazywanie niechęci komuś mało sobie znanemu</a:t>
                      </a:r>
                      <a:endParaRPr kumimoji="0" lang="pl-PL" sz="3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700" b="0" i="0" u="none" strike="noStrike" cap="none" normalizeH="0" baseline="0" smtClean="0">
                          <a:ln>
                            <a:noFill/>
                          </a:ln>
                          <a:solidFill>
                            <a:schemeClr val="tx1"/>
                          </a:solidFill>
                          <a:effectLst/>
                          <a:latin typeface="Times New Roman" pitchFamily="18" charset="0"/>
                          <a:cs typeface="Times New Roman" pitchFamily="18" charset="0"/>
                        </a:rPr>
                        <a:t>2</a:t>
                      </a:r>
                      <a:endParaRPr kumimoji="0" lang="pl-PL" sz="3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700" b="0" i="0" u="none" strike="noStrike" cap="none" normalizeH="0" baseline="0" smtClean="0">
                          <a:ln>
                            <a:noFill/>
                          </a:ln>
                          <a:solidFill>
                            <a:schemeClr val="tx1"/>
                          </a:solidFill>
                          <a:effectLst/>
                          <a:latin typeface="Times New Roman" pitchFamily="18" charset="0"/>
                          <a:cs typeface="Times New Roman" pitchFamily="18" charset="0"/>
                        </a:rPr>
                        <a:t>2</a:t>
                      </a:r>
                      <a:endParaRPr kumimoji="0" lang="pl-PL" sz="3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384175">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500" b="0" i="0" u="none" strike="noStrike" cap="none" normalizeH="0" baseline="0" smtClean="0">
                          <a:ln>
                            <a:noFill/>
                          </a:ln>
                          <a:solidFill>
                            <a:schemeClr val="tx1"/>
                          </a:solidFill>
                          <a:effectLst/>
                          <a:latin typeface="Times New Roman" pitchFamily="18" charset="0"/>
                          <a:cs typeface="Times New Roman" pitchFamily="18" charset="0"/>
                        </a:rPr>
                        <a:t>(19) patrzenie prosto w oczy mało sobie znanej osobie</a:t>
                      </a:r>
                      <a:endParaRPr kumimoji="0" lang="pl-PL" sz="3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700" b="0" i="0" u="none" strike="noStrike" cap="none" normalizeH="0" baseline="0" smtClean="0">
                          <a:ln>
                            <a:noFill/>
                          </a:ln>
                          <a:solidFill>
                            <a:schemeClr val="tx1"/>
                          </a:solidFill>
                          <a:effectLst/>
                          <a:latin typeface="Times New Roman" pitchFamily="18" charset="0"/>
                          <a:cs typeface="Times New Roman" pitchFamily="18" charset="0"/>
                        </a:rPr>
                        <a:t>3</a:t>
                      </a:r>
                      <a:endParaRPr kumimoji="0" lang="pl-PL" sz="3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700" b="0" i="0" u="none" strike="noStrike" cap="none" normalizeH="0" baseline="0" smtClean="0">
                          <a:ln>
                            <a:noFill/>
                          </a:ln>
                          <a:solidFill>
                            <a:schemeClr val="tx1"/>
                          </a:solidFill>
                          <a:effectLst/>
                          <a:latin typeface="Times New Roman" pitchFamily="18" charset="0"/>
                          <a:cs typeface="Times New Roman" pitchFamily="18" charset="0"/>
                        </a:rPr>
                        <a:t>3</a:t>
                      </a:r>
                      <a:endParaRPr kumimoji="0" lang="pl-PL" sz="3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384175">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500" b="0" i="0" u="none" strike="noStrike" cap="none" normalizeH="0" baseline="0" smtClean="0">
                          <a:ln>
                            <a:noFill/>
                          </a:ln>
                          <a:solidFill>
                            <a:schemeClr val="tx1"/>
                          </a:solidFill>
                          <a:effectLst/>
                          <a:latin typeface="Times New Roman" pitchFamily="18" charset="0"/>
                          <a:cs typeface="Times New Roman" pitchFamily="18" charset="0"/>
                        </a:rPr>
                        <a:t>(20) przemawianie do grupy (po przygotowaniu do tego)</a:t>
                      </a:r>
                      <a:endParaRPr kumimoji="0" lang="pl-PL" sz="3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700" b="0" i="0" u="none" strike="noStrike" cap="none" normalizeH="0" baseline="0" smtClean="0">
                          <a:ln>
                            <a:noFill/>
                          </a:ln>
                          <a:solidFill>
                            <a:schemeClr val="tx1"/>
                          </a:solidFill>
                          <a:effectLst/>
                          <a:latin typeface="Times New Roman" pitchFamily="18" charset="0"/>
                          <a:cs typeface="Times New Roman" pitchFamily="18" charset="0"/>
                        </a:rPr>
                        <a:t>4</a:t>
                      </a:r>
                      <a:endParaRPr kumimoji="0" lang="pl-PL" sz="3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700" b="0" i="0" u="none" strike="noStrike" cap="none" normalizeH="0" baseline="0" smtClean="0">
                          <a:ln>
                            <a:noFill/>
                          </a:ln>
                          <a:solidFill>
                            <a:schemeClr val="tx1"/>
                          </a:solidFill>
                          <a:effectLst/>
                          <a:latin typeface="Times New Roman" pitchFamily="18" charset="0"/>
                          <a:cs typeface="Times New Roman" pitchFamily="18" charset="0"/>
                        </a:rPr>
                        <a:t>4</a:t>
                      </a:r>
                      <a:endParaRPr kumimoji="0" lang="pl-PL" sz="3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684213">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500" b="0" i="0" u="none" strike="noStrike" cap="none" normalizeH="0" baseline="0" smtClean="0">
                          <a:ln>
                            <a:noFill/>
                          </a:ln>
                          <a:solidFill>
                            <a:schemeClr val="tx1"/>
                          </a:solidFill>
                          <a:effectLst/>
                          <a:latin typeface="Times New Roman" pitchFamily="18" charset="0"/>
                          <a:cs typeface="Times New Roman" pitchFamily="18" charset="0"/>
                        </a:rPr>
                        <a:t>(21) zaproszenie znajomej osoby w celu romantycznym lub seksualnym</a:t>
                      </a:r>
                      <a:endParaRPr kumimoji="0" lang="pl-PL" sz="3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700" b="0" i="0" u="none" strike="noStrike" cap="none" normalizeH="0" baseline="0" smtClean="0">
                          <a:ln>
                            <a:noFill/>
                          </a:ln>
                          <a:solidFill>
                            <a:schemeClr val="tx1"/>
                          </a:solidFill>
                          <a:effectLst/>
                          <a:latin typeface="Times New Roman" pitchFamily="18" charset="0"/>
                          <a:cs typeface="Times New Roman" pitchFamily="18" charset="0"/>
                        </a:rPr>
                        <a:t>Nie mam okazji</a:t>
                      </a:r>
                      <a:endParaRPr kumimoji="0" lang="pl-PL" sz="3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pl-PL" sz="36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384175">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500" b="0" i="0" u="none" strike="noStrike" cap="none" normalizeH="0" baseline="0" smtClean="0">
                          <a:ln>
                            <a:noFill/>
                          </a:ln>
                          <a:solidFill>
                            <a:schemeClr val="tx1"/>
                          </a:solidFill>
                          <a:effectLst/>
                          <a:latin typeface="Times New Roman" pitchFamily="18" charset="0"/>
                          <a:cs typeface="Times New Roman" pitchFamily="18" charset="0"/>
                        </a:rPr>
                        <a:t>(22) oddawanie rzeczy kupionych w sklepie (z powodu ich reklamacji)</a:t>
                      </a:r>
                      <a:endParaRPr kumimoji="0" lang="pl-PL" sz="3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700" b="0" i="0" u="none" strike="noStrike" cap="none" normalizeH="0" baseline="0" smtClean="0">
                          <a:ln>
                            <a:noFill/>
                          </a:ln>
                          <a:solidFill>
                            <a:schemeClr val="tx1"/>
                          </a:solidFill>
                          <a:effectLst/>
                          <a:latin typeface="Times New Roman" pitchFamily="18" charset="0"/>
                          <a:cs typeface="Times New Roman" pitchFamily="18" charset="0"/>
                        </a:rPr>
                        <a:t>3</a:t>
                      </a:r>
                      <a:endParaRPr kumimoji="0" lang="pl-PL" sz="3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700" b="0" i="0" u="none" strike="noStrike" cap="none" normalizeH="0" baseline="0" smtClean="0">
                          <a:ln>
                            <a:noFill/>
                          </a:ln>
                          <a:solidFill>
                            <a:schemeClr val="tx1"/>
                          </a:solidFill>
                          <a:effectLst/>
                          <a:latin typeface="Times New Roman" pitchFamily="18" charset="0"/>
                          <a:cs typeface="Times New Roman" pitchFamily="18" charset="0"/>
                        </a:rPr>
                        <a:t>4</a:t>
                      </a:r>
                      <a:endParaRPr kumimoji="0" lang="pl-PL" sz="3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384175">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500" b="0" i="0" u="none" strike="noStrike" cap="none" normalizeH="0" baseline="0" smtClean="0">
                          <a:ln>
                            <a:noFill/>
                          </a:ln>
                          <a:solidFill>
                            <a:schemeClr val="tx1"/>
                          </a:solidFill>
                          <a:effectLst/>
                          <a:latin typeface="Times New Roman" pitchFamily="18" charset="0"/>
                          <a:cs typeface="Times New Roman" pitchFamily="18" charset="0"/>
                        </a:rPr>
                        <a:t>(23) wydawanie przyjęcia</a:t>
                      </a:r>
                      <a:endParaRPr kumimoji="0" lang="pl-PL" sz="3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700" b="0" i="0" u="none" strike="noStrike" cap="none" normalizeH="0" baseline="0" smtClean="0">
                          <a:ln>
                            <a:noFill/>
                          </a:ln>
                          <a:solidFill>
                            <a:schemeClr val="tx1"/>
                          </a:solidFill>
                          <a:effectLst/>
                          <a:latin typeface="Times New Roman" pitchFamily="18" charset="0"/>
                          <a:cs typeface="Times New Roman" pitchFamily="18" charset="0"/>
                        </a:rPr>
                        <a:t>4</a:t>
                      </a:r>
                      <a:endParaRPr kumimoji="0" lang="pl-PL" sz="3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700" b="0" i="0" u="none" strike="noStrike" cap="none" normalizeH="0" baseline="0" smtClean="0">
                          <a:ln>
                            <a:noFill/>
                          </a:ln>
                          <a:solidFill>
                            <a:schemeClr val="tx1"/>
                          </a:solidFill>
                          <a:effectLst/>
                          <a:latin typeface="Times New Roman" pitchFamily="18" charset="0"/>
                          <a:cs typeface="Times New Roman" pitchFamily="18" charset="0"/>
                        </a:rPr>
                        <a:t>4</a:t>
                      </a:r>
                      <a:endParaRPr kumimoji="0" lang="pl-PL" sz="3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384175">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500" b="0" i="0" u="none" strike="noStrike" cap="none" normalizeH="0" baseline="0" smtClean="0">
                          <a:ln>
                            <a:noFill/>
                          </a:ln>
                          <a:solidFill>
                            <a:schemeClr val="tx1"/>
                          </a:solidFill>
                          <a:effectLst/>
                          <a:latin typeface="Times New Roman" pitchFamily="18" charset="0"/>
                          <a:cs typeface="Times New Roman" pitchFamily="18" charset="0"/>
                        </a:rPr>
                        <a:t>(24) odpieranie materialnych nacisków innych osób</a:t>
                      </a:r>
                      <a:endParaRPr kumimoji="0" lang="pl-PL" sz="3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700" b="0" i="0" u="none" strike="noStrike" cap="none" normalizeH="0" baseline="0" smtClean="0">
                          <a:ln>
                            <a:noFill/>
                          </a:ln>
                          <a:solidFill>
                            <a:schemeClr val="tx1"/>
                          </a:solidFill>
                          <a:effectLst/>
                          <a:latin typeface="Times New Roman" pitchFamily="18" charset="0"/>
                          <a:cs typeface="Times New Roman" pitchFamily="18" charset="0"/>
                        </a:rPr>
                        <a:t>3</a:t>
                      </a:r>
                      <a:endParaRPr kumimoji="0" lang="pl-PL" sz="3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Pct val="80000"/>
                        <a:buFontTx/>
                        <a:buNone/>
                        <a:tabLst/>
                      </a:pPr>
                      <a:r>
                        <a:rPr kumimoji="0" lang="pl-PL" sz="1700" b="0" i="0" u="none" strike="noStrike" cap="none" normalizeH="0" baseline="0" smtClean="0">
                          <a:ln>
                            <a:noFill/>
                          </a:ln>
                          <a:solidFill>
                            <a:schemeClr val="tx1"/>
                          </a:solidFill>
                          <a:effectLst/>
                          <a:latin typeface="Times New Roman" pitchFamily="18" charset="0"/>
                          <a:cs typeface="Times New Roman" pitchFamily="18" charset="0"/>
                        </a:rPr>
                        <a:t>3</a:t>
                      </a:r>
                      <a:endParaRPr kumimoji="0" lang="pl-PL" sz="3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bl>
          </a:graphicData>
        </a:graphic>
      </p:graphicFrame>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prestige"/>
      </p:transition>
    </mc:Choice>
    <mc:Fallback>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0" y="304800"/>
            <a:ext cx="9144000" cy="1015663"/>
          </a:xfrm>
          <a:prstGeom prst="rect">
            <a:avLst/>
          </a:prstGeom>
          <a:noFill/>
          <a:ln w="9525">
            <a:noFill/>
            <a:miter lim="800000"/>
            <a:headEnd/>
            <a:tailEnd/>
          </a:ln>
          <a:effectLst/>
        </p:spPr>
        <p:txBody>
          <a:bodyPr>
            <a:spAutoFit/>
          </a:bodyPr>
          <a:lstStyle/>
          <a:p>
            <a:r>
              <a:rPr lang="pl-PL" sz="2000" b="1">
                <a:solidFill>
                  <a:schemeClr val="tx2"/>
                </a:solidFill>
                <a:latin typeface="Century Schoolbook" pitchFamily="18" charset="0"/>
                <a:cs typeface="Times New Roman" charset="0"/>
              </a:rPr>
              <a:t>G. Fobia specyficzna. </a:t>
            </a:r>
            <a:r>
              <a:rPr lang="en-US" sz="2000" b="1">
                <a:solidFill>
                  <a:schemeClr val="tx2"/>
                </a:solidFill>
                <a:latin typeface="Century Schoolbook" pitchFamily="18" charset="0"/>
                <a:cs typeface="Times New Roman" charset="0"/>
              </a:rPr>
              <a:t>F.40.2</a:t>
            </a:r>
            <a:endParaRPr lang="pl-PL" sz="1400">
              <a:solidFill>
                <a:schemeClr val="tx2"/>
              </a:solidFill>
              <a:cs typeface="Times New Roman" charset="0"/>
            </a:endParaRPr>
          </a:p>
          <a:p>
            <a:pPr eaLnBrk="0" hangingPunct="0"/>
            <a:endParaRPr lang="pl-PL" sz="4000"/>
          </a:p>
        </p:txBody>
      </p:sp>
      <p:grpSp>
        <p:nvGrpSpPr>
          <p:cNvPr id="12315" name="Group 27"/>
          <p:cNvGrpSpPr>
            <a:grpSpLocks/>
          </p:cNvGrpSpPr>
          <p:nvPr/>
        </p:nvGrpSpPr>
        <p:grpSpPr bwMode="auto">
          <a:xfrm>
            <a:off x="0" y="1066800"/>
            <a:ext cx="8662988" cy="3848100"/>
            <a:chOff x="28" y="413"/>
            <a:chExt cx="2692" cy="2424"/>
          </a:xfrm>
        </p:grpSpPr>
        <p:sp>
          <p:nvSpPr>
            <p:cNvPr id="12291" name="Rectangle 3"/>
            <p:cNvSpPr>
              <a:spLocks noChangeArrowheads="1"/>
            </p:cNvSpPr>
            <p:nvPr/>
          </p:nvSpPr>
          <p:spPr bwMode="auto">
            <a:xfrm>
              <a:off x="28" y="413"/>
              <a:ext cx="150" cy="606"/>
            </a:xfrm>
            <a:prstGeom prst="rect">
              <a:avLst/>
            </a:prstGeom>
            <a:noFill/>
            <a:ln w="9525">
              <a:noFill/>
              <a:miter lim="800000"/>
              <a:headEnd/>
              <a:tailEnd/>
            </a:ln>
            <a:effectLst/>
          </p:spPr>
          <p:txBody>
            <a:bodyPr/>
            <a:lstStyle/>
            <a:p>
              <a:r>
                <a:rPr lang="en-US" sz="1800">
                  <a:latin typeface="Century Schoolbook" pitchFamily="18" charset="0"/>
                  <a:cs typeface="Times New Roman" charset="0"/>
                </a:rPr>
                <a:t>G</a:t>
              </a:r>
              <a:endParaRPr lang="pl-PL" sz="1400">
                <a:cs typeface="Times New Roman" charset="0"/>
              </a:endParaRPr>
            </a:p>
            <a:p>
              <a:pPr eaLnBrk="0" hangingPunct="0"/>
              <a:endParaRPr lang="pl-PL" sz="4000"/>
            </a:p>
          </p:txBody>
        </p:sp>
        <p:sp>
          <p:nvSpPr>
            <p:cNvPr id="12292" name="Rectangle 4"/>
            <p:cNvSpPr>
              <a:spLocks noChangeArrowheads="1"/>
            </p:cNvSpPr>
            <p:nvPr/>
          </p:nvSpPr>
          <p:spPr bwMode="auto">
            <a:xfrm>
              <a:off x="178" y="413"/>
              <a:ext cx="170" cy="606"/>
            </a:xfrm>
            <a:prstGeom prst="rect">
              <a:avLst/>
            </a:prstGeom>
            <a:noFill/>
            <a:ln w="9525">
              <a:noFill/>
              <a:miter lim="800000"/>
              <a:headEnd/>
              <a:tailEnd/>
            </a:ln>
            <a:effectLst/>
          </p:spPr>
          <p:txBody>
            <a:bodyPr/>
            <a:lstStyle/>
            <a:p>
              <a:r>
                <a:rPr lang="en-US" sz="1800">
                  <a:latin typeface="Century Schoolbook" pitchFamily="18" charset="0"/>
                  <a:cs typeface="Times New Roman" charset="0"/>
                </a:rPr>
                <a:t>1</a:t>
              </a:r>
              <a:endParaRPr lang="pl-PL" sz="1400">
                <a:cs typeface="Times New Roman" charset="0"/>
              </a:endParaRPr>
            </a:p>
            <a:p>
              <a:pPr eaLnBrk="0" hangingPunct="0"/>
              <a:endParaRPr lang="pl-PL" sz="4000"/>
            </a:p>
          </p:txBody>
        </p:sp>
        <p:sp>
          <p:nvSpPr>
            <p:cNvPr id="12293" name="Rectangle 5"/>
            <p:cNvSpPr>
              <a:spLocks noChangeArrowheads="1"/>
            </p:cNvSpPr>
            <p:nvPr/>
          </p:nvSpPr>
          <p:spPr bwMode="auto">
            <a:xfrm>
              <a:off x="348" y="413"/>
              <a:ext cx="170" cy="606"/>
            </a:xfrm>
            <a:prstGeom prst="rect">
              <a:avLst/>
            </a:prstGeom>
            <a:noFill/>
            <a:ln w="9525">
              <a:noFill/>
              <a:miter lim="800000"/>
              <a:headEnd/>
              <a:tailEnd/>
            </a:ln>
            <a:effectLst/>
          </p:spPr>
          <p:txBody>
            <a:bodyPr/>
            <a:lstStyle/>
            <a:p>
              <a:r>
                <a:rPr lang="en-US" sz="1800">
                  <a:latin typeface="Century Schoolbook" pitchFamily="18" charset="0"/>
                  <a:cs typeface="Times New Roman" charset="0"/>
                </a:rPr>
                <a:t>a</a:t>
              </a:r>
              <a:endParaRPr lang="pl-PL" sz="1400">
                <a:cs typeface="Times New Roman" charset="0"/>
              </a:endParaRPr>
            </a:p>
            <a:p>
              <a:pPr eaLnBrk="0" hangingPunct="0"/>
              <a:endParaRPr lang="pl-PL" sz="4000"/>
            </a:p>
          </p:txBody>
        </p:sp>
        <p:sp>
          <p:nvSpPr>
            <p:cNvPr id="12294" name="Rectangle 6"/>
            <p:cNvSpPr>
              <a:spLocks noChangeArrowheads="1"/>
            </p:cNvSpPr>
            <p:nvPr/>
          </p:nvSpPr>
          <p:spPr bwMode="auto">
            <a:xfrm>
              <a:off x="518" y="413"/>
              <a:ext cx="1634" cy="606"/>
            </a:xfrm>
            <a:prstGeom prst="rect">
              <a:avLst/>
            </a:prstGeom>
            <a:noFill/>
            <a:ln w="9525">
              <a:noFill/>
              <a:miter lim="800000"/>
              <a:headEnd/>
              <a:tailEnd/>
            </a:ln>
            <a:effectLst/>
          </p:spPr>
          <p:txBody>
            <a:bodyPr/>
            <a:lstStyle/>
            <a:p>
              <a:r>
                <a:rPr lang="pl-PL" sz="1800">
                  <a:latin typeface="Century Schoolbook" pitchFamily="18" charset="0"/>
                  <a:cs typeface="Times New Roman" charset="0"/>
                </a:rPr>
                <a:t>W ciągu ostatniego miesiąca wystąpiła obawa przed konkretnymi obiektami ...</a:t>
              </a:r>
              <a:endParaRPr lang="pl-PL" sz="1400">
                <a:cs typeface="Times New Roman" charset="0"/>
              </a:endParaRPr>
            </a:p>
            <a:p>
              <a:pPr eaLnBrk="0" hangingPunct="0"/>
              <a:endParaRPr lang="pl-PL" sz="4000"/>
            </a:p>
          </p:txBody>
        </p:sp>
        <p:sp>
          <p:nvSpPr>
            <p:cNvPr id="12295" name="Rectangle 7"/>
            <p:cNvSpPr>
              <a:spLocks noChangeArrowheads="1"/>
            </p:cNvSpPr>
            <p:nvPr/>
          </p:nvSpPr>
          <p:spPr bwMode="auto">
            <a:xfrm>
              <a:off x="2152" y="413"/>
              <a:ext cx="284" cy="606"/>
            </a:xfrm>
            <a:prstGeom prst="rect">
              <a:avLst/>
            </a:prstGeom>
            <a:noFill/>
            <a:ln w="9525">
              <a:noFill/>
              <a:miter lim="800000"/>
              <a:headEnd/>
              <a:tailEnd/>
            </a:ln>
            <a:effectLst/>
          </p:spPr>
          <p:txBody>
            <a:bodyPr/>
            <a:lstStyle/>
            <a:p>
              <a:r>
                <a:rPr lang="pl-PL" sz="1800">
                  <a:latin typeface="Century Schoolbook" pitchFamily="18" charset="0"/>
                  <a:cs typeface="Times New Roman" charset="0"/>
                </a:rPr>
                <a:t>nie</a:t>
              </a:r>
              <a:endParaRPr lang="pl-PL" sz="1400">
                <a:cs typeface="Times New Roman" charset="0"/>
              </a:endParaRPr>
            </a:p>
            <a:p>
              <a:pPr eaLnBrk="0" hangingPunct="0"/>
              <a:endParaRPr lang="pl-PL" sz="4000"/>
            </a:p>
          </p:txBody>
        </p:sp>
        <p:sp>
          <p:nvSpPr>
            <p:cNvPr id="12296" name="Rectangle 8"/>
            <p:cNvSpPr>
              <a:spLocks noChangeArrowheads="1"/>
            </p:cNvSpPr>
            <p:nvPr/>
          </p:nvSpPr>
          <p:spPr bwMode="auto">
            <a:xfrm>
              <a:off x="2436" y="413"/>
              <a:ext cx="284" cy="606"/>
            </a:xfrm>
            <a:prstGeom prst="rect">
              <a:avLst/>
            </a:prstGeom>
            <a:noFill/>
            <a:ln w="9525">
              <a:noFill/>
              <a:miter lim="800000"/>
              <a:headEnd/>
              <a:tailEnd/>
            </a:ln>
            <a:effectLst/>
          </p:spPr>
          <p:txBody>
            <a:bodyPr/>
            <a:lstStyle/>
            <a:p>
              <a:r>
                <a:rPr lang="pl-PL" sz="1800" b="1">
                  <a:latin typeface="Century Schoolbook" pitchFamily="18" charset="0"/>
                  <a:cs typeface="Times New Roman" charset="0"/>
                </a:rPr>
                <a:t>tak</a:t>
              </a:r>
              <a:endParaRPr lang="pl-PL" sz="1400">
                <a:cs typeface="Times New Roman" charset="0"/>
              </a:endParaRPr>
            </a:p>
            <a:p>
              <a:pPr eaLnBrk="0" hangingPunct="0"/>
              <a:endParaRPr lang="pl-PL" sz="4000"/>
            </a:p>
          </p:txBody>
        </p:sp>
        <p:sp>
          <p:nvSpPr>
            <p:cNvPr id="12297" name="Rectangle 9"/>
            <p:cNvSpPr>
              <a:spLocks noChangeArrowheads="1"/>
            </p:cNvSpPr>
            <p:nvPr/>
          </p:nvSpPr>
          <p:spPr bwMode="auto">
            <a:xfrm>
              <a:off x="28" y="1019"/>
              <a:ext cx="150" cy="500"/>
            </a:xfrm>
            <a:prstGeom prst="rect">
              <a:avLst/>
            </a:prstGeom>
            <a:noFill/>
            <a:ln w="9525">
              <a:noFill/>
              <a:miter lim="800000"/>
              <a:headEnd/>
              <a:tailEnd/>
            </a:ln>
            <a:effectLst/>
          </p:spPr>
          <p:txBody>
            <a:bodyPr/>
            <a:lstStyle/>
            <a:p>
              <a:r>
                <a:rPr lang="pl-PL" sz="1400">
                  <a:cs typeface="Times New Roman" charset="0"/>
                </a:rPr>
                <a:t> </a:t>
              </a:r>
            </a:p>
            <a:p>
              <a:pPr eaLnBrk="0" hangingPunct="0"/>
              <a:endParaRPr lang="pl-PL" sz="4000"/>
            </a:p>
          </p:txBody>
        </p:sp>
        <p:sp>
          <p:nvSpPr>
            <p:cNvPr id="12298" name="Rectangle 10"/>
            <p:cNvSpPr>
              <a:spLocks noChangeArrowheads="1"/>
            </p:cNvSpPr>
            <p:nvPr/>
          </p:nvSpPr>
          <p:spPr bwMode="auto">
            <a:xfrm>
              <a:off x="178" y="1019"/>
              <a:ext cx="170" cy="500"/>
            </a:xfrm>
            <a:prstGeom prst="rect">
              <a:avLst/>
            </a:prstGeom>
            <a:noFill/>
            <a:ln w="9525">
              <a:noFill/>
              <a:miter lim="800000"/>
              <a:headEnd/>
              <a:tailEnd/>
            </a:ln>
            <a:effectLst/>
          </p:spPr>
          <p:txBody>
            <a:bodyPr/>
            <a:lstStyle/>
            <a:p>
              <a:r>
                <a:rPr lang="pl-PL" sz="1400">
                  <a:cs typeface="Times New Roman" charset="0"/>
                </a:rPr>
                <a:t> </a:t>
              </a:r>
            </a:p>
            <a:p>
              <a:pPr eaLnBrk="0" hangingPunct="0"/>
              <a:endParaRPr lang="pl-PL" sz="4000"/>
            </a:p>
          </p:txBody>
        </p:sp>
        <p:sp>
          <p:nvSpPr>
            <p:cNvPr id="12299" name="Rectangle 11"/>
            <p:cNvSpPr>
              <a:spLocks noChangeArrowheads="1"/>
            </p:cNvSpPr>
            <p:nvPr/>
          </p:nvSpPr>
          <p:spPr bwMode="auto">
            <a:xfrm>
              <a:off x="348" y="1019"/>
              <a:ext cx="170" cy="500"/>
            </a:xfrm>
            <a:prstGeom prst="rect">
              <a:avLst/>
            </a:prstGeom>
            <a:noFill/>
            <a:ln w="9525">
              <a:noFill/>
              <a:miter lim="800000"/>
              <a:headEnd/>
              <a:tailEnd/>
            </a:ln>
            <a:effectLst/>
          </p:spPr>
          <p:txBody>
            <a:bodyPr/>
            <a:lstStyle/>
            <a:p>
              <a:r>
                <a:rPr lang="pl-PL" sz="1800">
                  <a:latin typeface="Century Schoolbook" pitchFamily="18" charset="0"/>
                  <a:cs typeface="Times New Roman" charset="0"/>
                </a:rPr>
                <a:t>b</a:t>
              </a:r>
              <a:endParaRPr lang="pl-PL" sz="1400">
                <a:cs typeface="Times New Roman" charset="0"/>
              </a:endParaRPr>
            </a:p>
            <a:p>
              <a:pPr eaLnBrk="0" hangingPunct="0"/>
              <a:endParaRPr lang="pl-PL" sz="4000"/>
            </a:p>
          </p:txBody>
        </p:sp>
        <p:sp>
          <p:nvSpPr>
            <p:cNvPr id="12300" name="Rectangle 12"/>
            <p:cNvSpPr>
              <a:spLocks noChangeArrowheads="1"/>
            </p:cNvSpPr>
            <p:nvPr/>
          </p:nvSpPr>
          <p:spPr bwMode="auto">
            <a:xfrm>
              <a:off x="518" y="1019"/>
              <a:ext cx="1634" cy="500"/>
            </a:xfrm>
            <a:prstGeom prst="rect">
              <a:avLst/>
            </a:prstGeom>
            <a:noFill/>
            <a:ln w="9525">
              <a:noFill/>
              <a:miter lim="800000"/>
              <a:headEnd/>
              <a:tailEnd/>
            </a:ln>
            <a:effectLst/>
          </p:spPr>
          <p:txBody>
            <a:bodyPr/>
            <a:lstStyle/>
            <a:p>
              <a:r>
                <a:rPr lang="pl-PL" sz="1800">
                  <a:latin typeface="Century Schoolbook" pitchFamily="18" charset="0"/>
                  <a:cs typeface="Times New Roman" charset="0"/>
                </a:rPr>
                <a:t>Ta obawa była nadmierna lub nieuzasadniona ...</a:t>
              </a:r>
              <a:endParaRPr lang="pl-PL" sz="1400">
                <a:cs typeface="Times New Roman" charset="0"/>
              </a:endParaRPr>
            </a:p>
            <a:p>
              <a:pPr eaLnBrk="0" hangingPunct="0"/>
              <a:endParaRPr lang="pl-PL" sz="4000"/>
            </a:p>
          </p:txBody>
        </p:sp>
        <p:sp>
          <p:nvSpPr>
            <p:cNvPr id="12301" name="Rectangle 13"/>
            <p:cNvSpPr>
              <a:spLocks noChangeArrowheads="1"/>
            </p:cNvSpPr>
            <p:nvPr/>
          </p:nvSpPr>
          <p:spPr bwMode="auto">
            <a:xfrm>
              <a:off x="2152" y="1019"/>
              <a:ext cx="284" cy="500"/>
            </a:xfrm>
            <a:prstGeom prst="rect">
              <a:avLst/>
            </a:prstGeom>
            <a:noFill/>
            <a:ln w="9525">
              <a:noFill/>
              <a:miter lim="800000"/>
              <a:headEnd/>
              <a:tailEnd/>
            </a:ln>
            <a:effectLst/>
          </p:spPr>
          <p:txBody>
            <a:bodyPr/>
            <a:lstStyle/>
            <a:p>
              <a:r>
                <a:rPr lang="pl-PL" sz="1800">
                  <a:latin typeface="Century Schoolbook" pitchFamily="18" charset="0"/>
                  <a:cs typeface="Times New Roman" charset="0"/>
                </a:rPr>
                <a:t>nie</a:t>
              </a:r>
              <a:endParaRPr lang="pl-PL" sz="1400">
                <a:cs typeface="Times New Roman" charset="0"/>
              </a:endParaRPr>
            </a:p>
            <a:p>
              <a:pPr eaLnBrk="0" hangingPunct="0"/>
              <a:endParaRPr lang="pl-PL" sz="4000"/>
            </a:p>
          </p:txBody>
        </p:sp>
        <p:sp>
          <p:nvSpPr>
            <p:cNvPr id="12302" name="Rectangle 14"/>
            <p:cNvSpPr>
              <a:spLocks noChangeArrowheads="1"/>
            </p:cNvSpPr>
            <p:nvPr/>
          </p:nvSpPr>
          <p:spPr bwMode="auto">
            <a:xfrm>
              <a:off x="2436" y="1019"/>
              <a:ext cx="284" cy="500"/>
            </a:xfrm>
            <a:prstGeom prst="rect">
              <a:avLst/>
            </a:prstGeom>
            <a:noFill/>
            <a:ln w="9525">
              <a:noFill/>
              <a:miter lim="800000"/>
              <a:headEnd/>
              <a:tailEnd/>
            </a:ln>
            <a:effectLst/>
          </p:spPr>
          <p:txBody>
            <a:bodyPr/>
            <a:lstStyle/>
            <a:p>
              <a:r>
                <a:rPr lang="pl-PL" sz="1800" b="1">
                  <a:latin typeface="Century Schoolbook" pitchFamily="18" charset="0"/>
                  <a:cs typeface="Times New Roman" charset="0"/>
                </a:rPr>
                <a:t>tak</a:t>
              </a:r>
              <a:endParaRPr lang="pl-PL" sz="1400">
                <a:cs typeface="Times New Roman" charset="0"/>
              </a:endParaRPr>
            </a:p>
            <a:p>
              <a:pPr eaLnBrk="0" hangingPunct="0"/>
              <a:endParaRPr lang="pl-PL" sz="4000"/>
            </a:p>
          </p:txBody>
        </p:sp>
        <p:sp>
          <p:nvSpPr>
            <p:cNvPr id="12303" name="Rectangle 15"/>
            <p:cNvSpPr>
              <a:spLocks noChangeArrowheads="1"/>
            </p:cNvSpPr>
            <p:nvPr/>
          </p:nvSpPr>
          <p:spPr bwMode="auto">
            <a:xfrm>
              <a:off x="28" y="1519"/>
              <a:ext cx="150" cy="500"/>
            </a:xfrm>
            <a:prstGeom prst="rect">
              <a:avLst/>
            </a:prstGeom>
            <a:noFill/>
            <a:ln w="9525">
              <a:noFill/>
              <a:miter lim="800000"/>
              <a:headEnd/>
              <a:tailEnd/>
            </a:ln>
            <a:effectLst/>
          </p:spPr>
          <p:txBody>
            <a:bodyPr/>
            <a:lstStyle/>
            <a:p>
              <a:r>
                <a:rPr lang="pl-PL" sz="1400">
                  <a:cs typeface="Times New Roman" charset="0"/>
                </a:rPr>
                <a:t> </a:t>
              </a:r>
            </a:p>
            <a:p>
              <a:pPr eaLnBrk="0" hangingPunct="0"/>
              <a:endParaRPr lang="pl-PL" sz="4000"/>
            </a:p>
          </p:txBody>
        </p:sp>
        <p:sp>
          <p:nvSpPr>
            <p:cNvPr id="12304" name="Rectangle 16"/>
            <p:cNvSpPr>
              <a:spLocks noChangeArrowheads="1"/>
            </p:cNvSpPr>
            <p:nvPr/>
          </p:nvSpPr>
          <p:spPr bwMode="auto">
            <a:xfrm>
              <a:off x="178" y="1519"/>
              <a:ext cx="170" cy="500"/>
            </a:xfrm>
            <a:prstGeom prst="rect">
              <a:avLst/>
            </a:prstGeom>
            <a:noFill/>
            <a:ln w="9525">
              <a:noFill/>
              <a:miter lim="800000"/>
              <a:headEnd/>
              <a:tailEnd/>
            </a:ln>
            <a:effectLst/>
          </p:spPr>
          <p:txBody>
            <a:bodyPr/>
            <a:lstStyle/>
            <a:p>
              <a:r>
                <a:rPr lang="pl-PL" sz="1400">
                  <a:cs typeface="Times New Roman" charset="0"/>
                </a:rPr>
                <a:t> </a:t>
              </a:r>
            </a:p>
            <a:p>
              <a:pPr eaLnBrk="0" hangingPunct="0"/>
              <a:endParaRPr lang="pl-PL" sz="4000"/>
            </a:p>
          </p:txBody>
        </p:sp>
        <p:sp>
          <p:nvSpPr>
            <p:cNvPr id="12305" name="Rectangle 17"/>
            <p:cNvSpPr>
              <a:spLocks noChangeArrowheads="1"/>
            </p:cNvSpPr>
            <p:nvPr/>
          </p:nvSpPr>
          <p:spPr bwMode="auto">
            <a:xfrm>
              <a:off x="348" y="1519"/>
              <a:ext cx="170" cy="500"/>
            </a:xfrm>
            <a:prstGeom prst="rect">
              <a:avLst/>
            </a:prstGeom>
            <a:noFill/>
            <a:ln w="9525">
              <a:noFill/>
              <a:miter lim="800000"/>
              <a:headEnd/>
              <a:tailEnd/>
            </a:ln>
            <a:effectLst/>
          </p:spPr>
          <p:txBody>
            <a:bodyPr/>
            <a:lstStyle/>
            <a:p>
              <a:r>
                <a:rPr lang="pl-PL" sz="1800">
                  <a:latin typeface="Century Schoolbook" pitchFamily="18" charset="0"/>
                  <a:cs typeface="Times New Roman" charset="0"/>
                </a:rPr>
                <a:t>c</a:t>
              </a:r>
              <a:endParaRPr lang="pl-PL" sz="1400">
                <a:cs typeface="Times New Roman" charset="0"/>
              </a:endParaRPr>
            </a:p>
            <a:p>
              <a:pPr eaLnBrk="0" hangingPunct="0"/>
              <a:endParaRPr lang="pl-PL" sz="4000"/>
            </a:p>
          </p:txBody>
        </p:sp>
        <p:sp>
          <p:nvSpPr>
            <p:cNvPr id="12306" name="Rectangle 18"/>
            <p:cNvSpPr>
              <a:spLocks noChangeArrowheads="1"/>
            </p:cNvSpPr>
            <p:nvPr/>
          </p:nvSpPr>
          <p:spPr bwMode="auto">
            <a:xfrm>
              <a:off x="518" y="1519"/>
              <a:ext cx="1634" cy="500"/>
            </a:xfrm>
            <a:prstGeom prst="rect">
              <a:avLst/>
            </a:prstGeom>
            <a:noFill/>
            <a:ln w="9525">
              <a:noFill/>
              <a:miter lim="800000"/>
              <a:headEnd/>
              <a:tailEnd/>
            </a:ln>
            <a:effectLst/>
          </p:spPr>
          <p:txBody>
            <a:bodyPr/>
            <a:lstStyle/>
            <a:p>
              <a:r>
                <a:rPr lang="pl-PL" sz="1800">
                  <a:latin typeface="Century Schoolbook" pitchFamily="18" charset="0"/>
                  <a:cs typeface="Times New Roman" charset="0"/>
                </a:rPr>
                <a:t>Pacjent unika takich sytuacji lub cierpi w ich toku ...</a:t>
              </a:r>
              <a:endParaRPr lang="pl-PL" sz="1400">
                <a:cs typeface="Times New Roman" charset="0"/>
              </a:endParaRPr>
            </a:p>
            <a:p>
              <a:pPr eaLnBrk="0" hangingPunct="0"/>
              <a:endParaRPr lang="pl-PL" sz="4000"/>
            </a:p>
          </p:txBody>
        </p:sp>
        <p:sp>
          <p:nvSpPr>
            <p:cNvPr id="12307" name="Rectangle 19"/>
            <p:cNvSpPr>
              <a:spLocks noChangeArrowheads="1"/>
            </p:cNvSpPr>
            <p:nvPr/>
          </p:nvSpPr>
          <p:spPr bwMode="auto">
            <a:xfrm>
              <a:off x="2152" y="1519"/>
              <a:ext cx="284" cy="500"/>
            </a:xfrm>
            <a:prstGeom prst="rect">
              <a:avLst/>
            </a:prstGeom>
            <a:noFill/>
            <a:ln w="9525">
              <a:noFill/>
              <a:miter lim="800000"/>
              <a:headEnd/>
              <a:tailEnd/>
            </a:ln>
            <a:effectLst/>
          </p:spPr>
          <p:txBody>
            <a:bodyPr/>
            <a:lstStyle/>
            <a:p>
              <a:r>
                <a:rPr lang="pl-PL" sz="1800">
                  <a:latin typeface="Century Schoolbook" pitchFamily="18" charset="0"/>
                  <a:cs typeface="Times New Roman" charset="0"/>
                </a:rPr>
                <a:t>nie</a:t>
              </a:r>
              <a:endParaRPr lang="pl-PL" sz="1400">
                <a:cs typeface="Times New Roman" charset="0"/>
              </a:endParaRPr>
            </a:p>
            <a:p>
              <a:pPr eaLnBrk="0" hangingPunct="0"/>
              <a:endParaRPr lang="pl-PL" sz="4000"/>
            </a:p>
          </p:txBody>
        </p:sp>
        <p:sp>
          <p:nvSpPr>
            <p:cNvPr id="12308" name="Rectangle 20"/>
            <p:cNvSpPr>
              <a:spLocks noChangeArrowheads="1"/>
            </p:cNvSpPr>
            <p:nvPr/>
          </p:nvSpPr>
          <p:spPr bwMode="auto">
            <a:xfrm>
              <a:off x="2436" y="1519"/>
              <a:ext cx="284" cy="500"/>
            </a:xfrm>
            <a:prstGeom prst="rect">
              <a:avLst/>
            </a:prstGeom>
            <a:noFill/>
            <a:ln w="9525">
              <a:noFill/>
              <a:miter lim="800000"/>
              <a:headEnd/>
              <a:tailEnd/>
            </a:ln>
            <a:effectLst/>
          </p:spPr>
          <p:txBody>
            <a:bodyPr/>
            <a:lstStyle/>
            <a:p>
              <a:r>
                <a:rPr lang="pl-PL" sz="1800" b="1">
                  <a:latin typeface="Century Schoolbook" pitchFamily="18" charset="0"/>
                  <a:cs typeface="Times New Roman" charset="0"/>
                </a:rPr>
                <a:t>tak</a:t>
              </a:r>
              <a:endParaRPr lang="pl-PL" sz="1400">
                <a:cs typeface="Times New Roman" charset="0"/>
              </a:endParaRPr>
            </a:p>
            <a:p>
              <a:pPr eaLnBrk="0" hangingPunct="0"/>
              <a:endParaRPr lang="pl-PL" sz="4000"/>
            </a:p>
          </p:txBody>
        </p:sp>
        <p:sp>
          <p:nvSpPr>
            <p:cNvPr id="12309" name="Rectangle 21"/>
            <p:cNvSpPr>
              <a:spLocks noChangeArrowheads="1"/>
            </p:cNvSpPr>
            <p:nvPr/>
          </p:nvSpPr>
          <p:spPr bwMode="auto">
            <a:xfrm>
              <a:off x="28" y="2019"/>
              <a:ext cx="150" cy="818"/>
            </a:xfrm>
            <a:prstGeom prst="rect">
              <a:avLst/>
            </a:prstGeom>
            <a:noFill/>
            <a:ln w="9525">
              <a:noFill/>
              <a:miter lim="800000"/>
              <a:headEnd/>
              <a:tailEnd/>
            </a:ln>
            <a:effectLst/>
          </p:spPr>
          <p:txBody>
            <a:bodyPr/>
            <a:lstStyle/>
            <a:p>
              <a:r>
                <a:rPr lang="pl-PL" sz="1400">
                  <a:cs typeface="Times New Roman" charset="0"/>
                </a:rPr>
                <a:t> </a:t>
              </a:r>
            </a:p>
            <a:p>
              <a:pPr eaLnBrk="0" hangingPunct="0"/>
              <a:endParaRPr lang="pl-PL" sz="4000"/>
            </a:p>
          </p:txBody>
        </p:sp>
        <p:sp>
          <p:nvSpPr>
            <p:cNvPr id="12310" name="Rectangle 22"/>
            <p:cNvSpPr>
              <a:spLocks noChangeArrowheads="1"/>
            </p:cNvSpPr>
            <p:nvPr/>
          </p:nvSpPr>
          <p:spPr bwMode="auto">
            <a:xfrm>
              <a:off x="178" y="2019"/>
              <a:ext cx="170" cy="818"/>
            </a:xfrm>
            <a:prstGeom prst="rect">
              <a:avLst/>
            </a:prstGeom>
            <a:noFill/>
            <a:ln w="9525">
              <a:noFill/>
              <a:miter lim="800000"/>
              <a:headEnd/>
              <a:tailEnd/>
            </a:ln>
            <a:effectLst/>
          </p:spPr>
          <p:txBody>
            <a:bodyPr/>
            <a:lstStyle/>
            <a:p>
              <a:r>
                <a:rPr lang="pl-PL" sz="1400">
                  <a:cs typeface="Times New Roman" charset="0"/>
                </a:rPr>
                <a:t> </a:t>
              </a:r>
            </a:p>
            <a:p>
              <a:pPr eaLnBrk="0" hangingPunct="0"/>
              <a:endParaRPr lang="pl-PL" sz="4000"/>
            </a:p>
          </p:txBody>
        </p:sp>
        <p:sp>
          <p:nvSpPr>
            <p:cNvPr id="12311" name="Rectangle 23"/>
            <p:cNvSpPr>
              <a:spLocks noChangeArrowheads="1"/>
            </p:cNvSpPr>
            <p:nvPr/>
          </p:nvSpPr>
          <p:spPr bwMode="auto">
            <a:xfrm>
              <a:off x="348" y="2019"/>
              <a:ext cx="170" cy="818"/>
            </a:xfrm>
            <a:prstGeom prst="rect">
              <a:avLst/>
            </a:prstGeom>
            <a:noFill/>
            <a:ln w="9525">
              <a:noFill/>
              <a:miter lim="800000"/>
              <a:headEnd/>
              <a:tailEnd/>
            </a:ln>
            <a:effectLst/>
          </p:spPr>
          <p:txBody>
            <a:bodyPr/>
            <a:lstStyle/>
            <a:p>
              <a:r>
                <a:rPr lang="pl-PL" sz="1800">
                  <a:latin typeface="Century Schoolbook" pitchFamily="18" charset="0"/>
                  <a:cs typeface="Times New Roman" charset="0"/>
                </a:rPr>
                <a:t>d</a:t>
              </a:r>
              <a:endParaRPr lang="pl-PL" sz="1400">
                <a:cs typeface="Times New Roman" charset="0"/>
              </a:endParaRPr>
            </a:p>
            <a:p>
              <a:pPr eaLnBrk="0" hangingPunct="0"/>
              <a:endParaRPr lang="pl-PL" sz="4000"/>
            </a:p>
          </p:txBody>
        </p:sp>
        <p:sp>
          <p:nvSpPr>
            <p:cNvPr id="12312" name="Rectangle 24"/>
            <p:cNvSpPr>
              <a:spLocks noChangeArrowheads="1"/>
            </p:cNvSpPr>
            <p:nvPr/>
          </p:nvSpPr>
          <p:spPr bwMode="auto">
            <a:xfrm>
              <a:off x="518" y="2019"/>
              <a:ext cx="1634" cy="818"/>
            </a:xfrm>
            <a:prstGeom prst="rect">
              <a:avLst/>
            </a:prstGeom>
            <a:noFill/>
            <a:ln w="9525">
              <a:noFill/>
              <a:miter lim="800000"/>
              <a:headEnd/>
              <a:tailEnd/>
            </a:ln>
            <a:effectLst/>
          </p:spPr>
          <p:txBody>
            <a:bodyPr/>
            <a:lstStyle/>
            <a:p>
              <a:r>
                <a:rPr lang="pl-PL" sz="1800">
                  <a:latin typeface="Century Schoolbook" pitchFamily="18" charset="0"/>
                  <a:cs typeface="Times New Roman" charset="0"/>
                </a:rPr>
                <a:t>Pogorszyło to jego zwykłe funkcjonowanie zawodowe lub socjalne lub powoduje znaczy dystres ...jeśli G1a, G1b, i G1c, i G1d </a:t>
              </a:r>
              <a:r>
                <a:rPr lang="pl-PL" sz="1800" i="1">
                  <a:latin typeface="Century Schoolbook" pitchFamily="18" charset="0"/>
                  <a:cs typeface="Times New Roman" charset="0"/>
                </a:rPr>
                <a:t>tak</a:t>
              </a:r>
              <a:r>
                <a:rPr lang="pl-PL" sz="1800">
                  <a:latin typeface="Century Schoolbook" pitchFamily="18" charset="0"/>
                  <a:cs typeface="Times New Roman" charset="0"/>
                </a:rPr>
                <a:t>, to rozpoznanie – fobia specyficzna</a:t>
              </a:r>
              <a:endParaRPr lang="pl-PL" sz="1400">
                <a:cs typeface="Times New Roman" charset="0"/>
              </a:endParaRPr>
            </a:p>
            <a:p>
              <a:pPr eaLnBrk="0" hangingPunct="0"/>
              <a:endParaRPr lang="pl-PL" sz="4000"/>
            </a:p>
          </p:txBody>
        </p:sp>
        <p:sp>
          <p:nvSpPr>
            <p:cNvPr id="12313" name="Rectangle 25"/>
            <p:cNvSpPr>
              <a:spLocks noChangeArrowheads="1"/>
            </p:cNvSpPr>
            <p:nvPr/>
          </p:nvSpPr>
          <p:spPr bwMode="auto">
            <a:xfrm>
              <a:off x="2152" y="2019"/>
              <a:ext cx="284" cy="818"/>
            </a:xfrm>
            <a:prstGeom prst="rect">
              <a:avLst/>
            </a:prstGeom>
            <a:noFill/>
            <a:ln w="9525">
              <a:noFill/>
              <a:miter lim="800000"/>
              <a:headEnd/>
              <a:tailEnd/>
            </a:ln>
            <a:effectLst/>
          </p:spPr>
          <p:txBody>
            <a:bodyPr/>
            <a:lstStyle/>
            <a:p>
              <a:r>
                <a:rPr lang="pl-PL" sz="1800">
                  <a:latin typeface="Century Schoolbook" pitchFamily="18" charset="0"/>
                  <a:cs typeface="Times New Roman" charset="0"/>
                </a:rPr>
                <a:t>nie</a:t>
              </a:r>
              <a:endParaRPr lang="pl-PL" sz="1400">
                <a:cs typeface="Times New Roman" charset="0"/>
              </a:endParaRPr>
            </a:p>
            <a:p>
              <a:pPr eaLnBrk="0" hangingPunct="0"/>
              <a:endParaRPr lang="pl-PL" sz="4000"/>
            </a:p>
          </p:txBody>
        </p:sp>
        <p:sp>
          <p:nvSpPr>
            <p:cNvPr id="12314" name="Rectangle 26"/>
            <p:cNvSpPr>
              <a:spLocks noChangeArrowheads="1"/>
            </p:cNvSpPr>
            <p:nvPr/>
          </p:nvSpPr>
          <p:spPr bwMode="auto">
            <a:xfrm>
              <a:off x="2436" y="2019"/>
              <a:ext cx="284" cy="818"/>
            </a:xfrm>
            <a:prstGeom prst="rect">
              <a:avLst/>
            </a:prstGeom>
            <a:noFill/>
            <a:ln w="9525">
              <a:noFill/>
              <a:miter lim="800000"/>
              <a:headEnd/>
              <a:tailEnd/>
            </a:ln>
            <a:effectLst/>
          </p:spPr>
          <p:txBody>
            <a:bodyPr/>
            <a:lstStyle/>
            <a:p>
              <a:r>
                <a:rPr lang="pl-PL" sz="1800" b="1">
                  <a:latin typeface="Century Schoolbook" pitchFamily="18" charset="0"/>
                  <a:cs typeface="Times New Roman" charset="0"/>
                </a:rPr>
                <a:t>tak</a:t>
              </a:r>
              <a:endParaRPr lang="pl-PL" sz="1400">
                <a:cs typeface="Times New Roman" charset="0"/>
              </a:endParaRPr>
            </a:p>
            <a:p>
              <a:pPr eaLnBrk="0" hangingPunct="0"/>
              <a:endParaRPr lang="pl-PL" sz="4000"/>
            </a:p>
          </p:txBody>
        </p:sp>
      </p:gr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prestige"/>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normAutofit/>
          </a:bodyPr>
          <a:lstStyle/>
          <a:p>
            <a:r>
              <a:rPr lang="pl-PL"/>
              <a:t>Mini International Neuropsychiatric Interview</a:t>
            </a:r>
          </a:p>
        </p:txBody>
      </p:sp>
      <p:sp>
        <p:nvSpPr>
          <p:cNvPr id="3075" name="Rectangle 3"/>
          <p:cNvSpPr>
            <a:spLocks noGrp="1" noChangeArrowheads="1"/>
          </p:cNvSpPr>
          <p:nvPr>
            <p:ph sz="quarter" idx="13"/>
          </p:nvPr>
        </p:nvSpPr>
        <p:spPr/>
        <p:txBody>
          <a:bodyPr/>
          <a:lstStyle/>
          <a:p>
            <a:pPr>
              <a:lnSpc>
                <a:spcPct val="90000"/>
              </a:lnSpc>
            </a:pPr>
            <a:r>
              <a:rPr lang="pl-PL"/>
              <a:t>Krótkie ustrukturalizowane badanie głównych zaburzeń psychicznych Osi I w DSMIV i w ICD10</a:t>
            </a:r>
          </a:p>
          <a:p>
            <a:pPr>
              <a:lnSpc>
                <a:spcPct val="90000"/>
              </a:lnSpc>
            </a:pPr>
            <a:r>
              <a:rPr lang="pl-PL"/>
              <a:t>Narzędzie trafne i rzetelne</a:t>
            </a:r>
          </a:p>
          <a:p>
            <a:pPr>
              <a:lnSpc>
                <a:spcPct val="90000"/>
              </a:lnSpc>
            </a:pPr>
            <a:r>
              <a:rPr lang="pl-PL"/>
              <a:t>Może być przeprowadzone w ciągu średnio 15 min.</a:t>
            </a:r>
          </a:p>
          <a:p>
            <a:pPr>
              <a:lnSpc>
                <a:spcPct val="90000"/>
              </a:lnSpc>
            </a:pPr>
            <a:r>
              <a:rPr lang="pl-PL"/>
              <a:t>Może być stosowane przez klinicystów po krótkiej sesji treningowej</a:t>
            </a:r>
          </a:p>
          <a:p>
            <a:pPr>
              <a:lnSpc>
                <a:spcPct val="90000"/>
              </a:lnSpc>
            </a:pPr>
            <a:endParaRPr lang="pl-PL"/>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prestige"/>
      </p:transition>
    </mc:Choice>
    <mc:Fallback>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0" y="-2541588"/>
            <a:ext cx="9144000" cy="2463564"/>
          </a:xfrm>
          <a:prstGeom prst="rect">
            <a:avLst/>
          </a:prstGeom>
          <a:noFill/>
          <a:ln w="9525">
            <a:noFill/>
            <a:miter lim="800000"/>
            <a:headEnd/>
            <a:tailEnd/>
          </a:ln>
          <a:effectLst/>
        </p:spPr>
        <p:txBody>
          <a:bodyPr lIns="899829" tIns="899829" rIns="899829" bIns="899829">
            <a:spAutoFit/>
          </a:bodyPr>
          <a:lstStyle/>
          <a:p>
            <a:r>
              <a:rPr lang="pl-PL" sz="1200" b="1">
                <a:latin typeface="Century Schoolbook" pitchFamily="18" charset="0"/>
                <a:cs typeface="Times New Roman" charset="0"/>
              </a:rPr>
              <a:t>D. Lęk paniczny</a:t>
            </a:r>
            <a:r>
              <a:rPr lang="pl-PL" sz="1200">
                <a:latin typeface="Century Schoolbook" pitchFamily="18" charset="0"/>
                <a:cs typeface="Times New Roman" charset="0"/>
              </a:rPr>
              <a:t>. </a:t>
            </a:r>
            <a:r>
              <a:rPr lang="en-US" sz="1200" b="1">
                <a:latin typeface="Century Schoolbook" pitchFamily="18" charset="0"/>
                <a:cs typeface="Times New Roman" charset="0"/>
              </a:rPr>
              <a:t>F.41.0</a:t>
            </a:r>
            <a:endParaRPr lang="pl-PL" sz="1000">
              <a:cs typeface="Times New Roman" charset="0"/>
            </a:endParaRPr>
          </a:p>
          <a:p>
            <a:pPr eaLnBrk="0" hangingPunct="0"/>
            <a:endParaRPr lang="pl-PL"/>
          </a:p>
        </p:txBody>
      </p:sp>
      <p:sp>
        <p:nvSpPr>
          <p:cNvPr id="13315" name="Rectangle 3"/>
          <p:cNvSpPr>
            <a:spLocks noChangeArrowheads="1"/>
          </p:cNvSpPr>
          <p:nvPr/>
        </p:nvSpPr>
        <p:spPr bwMode="auto">
          <a:xfrm>
            <a:off x="-381000" y="457200"/>
            <a:ext cx="9144000" cy="646331"/>
          </a:xfrm>
          <a:prstGeom prst="rect">
            <a:avLst/>
          </a:prstGeom>
          <a:noFill/>
          <a:ln w="9525">
            <a:noFill/>
            <a:miter lim="800000"/>
            <a:headEnd/>
            <a:tailEnd/>
          </a:ln>
          <a:effectLst/>
        </p:spPr>
        <p:txBody>
          <a:bodyPr>
            <a:spAutoFit/>
          </a:bodyPr>
          <a:lstStyle/>
          <a:p>
            <a:r>
              <a:rPr lang="en-US" sz="1200">
                <a:latin typeface="Century Schoolbook" pitchFamily="18" charset="0"/>
                <a:cs typeface="Times New Roman" charset="0"/>
              </a:rPr>
              <a:t/>
            </a:r>
            <a:br>
              <a:rPr lang="en-US" sz="1200">
                <a:latin typeface="Century Schoolbook" pitchFamily="18" charset="0"/>
                <a:cs typeface="Times New Roman" charset="0"/>
              </a:rPr>
            </a:br>
            <a:endParaRPr lang="en-US"/>
          </a:p>
        </p:txBody>
      </p:sp>
      <p:grpSp>
        <p:nvGrpSpPr>
          <p:cNvPr id="13376" name="Group 64"/>
          <p:cNvGrpSpPr>
            <a:grpSpLocks/>
          </p:cNvGrpSpPr>
          <p:nvPr/>
        </p:nvGrpSpPr>
        <p:grpSpPr bwMode="auto">
          <a:xfrm>
            <a:off x="0" y="762000"/>
            <a:ext cx="8666163" cy="5786438"/>
            <a:chOff x="28" y="1882"/>
            <a:chExt cx="2512" cy="5640"/>
          </a:xfrm>
        </p:grpSpPr>
        <p:sp>
          <p:nvSpPr>
            <p:cNvPr id="13316" name="Rectangle 4"/>
            <p:cNvSpPr>
              <a:spLocks noChangeArrowheads="1"/>
            </p:cNvSpPr>
            <p:nvPr/>
          </p:nvSpPr>
          <p:spPr bwMode="auto">
            <a:xfrm>
              <a:off x="28" y="1882"/>
              <a:ext cx="150" cy="863"/>
            </a:xfrm>
            <a:prstGeom prst="rect">
              <a:avLst/>
            </a:prstGeom>
            <a:noFill/>
            <a:ln w="9525">
              <a:noFill/>
              <a:miter lim="800000"/>
              <a:headEnd/>
              <a:tailEnd/>
            </a:ln>
            <a:effectLst/>
          </p:spPr>
          <p:txBody>
            <a:bodyPr/>
            <a:lstStyle/>
            <a:p>
              <a:r>
                <a:rPr lang="en-US" sz="1200">
                  <a:latin typeface="Century Schoolbook" pitchFamily="18" charset="0"/>
                  <a:cs typeface="Times New Roman" charset="0"/>
                </a:rPr>
                <a:t>D</a:t>
              </a:r>
              <a:endParaRPr lang="pl-PL" sz="1000">
                <a:cs typeface="Times New Roman" charset="0"/>
              </a:endParaRPr>
            </a:p>
            <a:p>
              <a:pPr eaLnBrk="0" hangingPunct="0"/>
              <a:endParaRPr lang="pl-PL"/>
            </a:p>
          </p:txBody>
        </p:sp>
        <p:sp>
          <p:nvSpPr>
            <p:cNvPr id="13317" name="Rectangle 5"/>
            <p:cNvSpPr>
              <a:spLocks noChangeArrowheads="1"/>
            </p:cNvSpPr>
            <p:nvPr/>
          </p:nvSpPr>
          <p:spPr bwMode="auto">
            <a:xfrm>
              <a:off x="178" y="1882"/>
              <a:ext cx="150" cy="863"/>
            </a:xfrm>
            <a:prstGeom prst="rect">
              <a:avLst/>
            </a:prstGeom>
            <a:noFill/>
            <a:ln w="9525">
              <a:noFill/>
              <a:miter lim="800000"/>
              <a:headEnd/>
              <a:tailEnd/>
            </a:ln>
            <a:effectLst/>
          </p:spPr>
          <p:txBody>
            <a:bodyPr/>
            <a:lstStyle/>
            <a:p>
              <a:r>
                <a:rPr lang="en-US" sz="1200">
                  <a:latin typeface="Century Schoolbook" pitchFamily="18" charset="0"/>
                  <a:cs typeface="Times New Roman" charset="0"/>
                </a:rPr>
                <a:t>1</a:t>
              </a:r>
              <a:endParaRPr lang="pl-PL" sz="1000">
                <a:cs typeface="Times New Roman" charset="0"/>
              </a:endParaRPr>
            </a:p>
            <a:p>
              <a:pPr eaLnBrk="0" hangingPunct="0"/>
              <a:endParaRPr lang="pl-PL"/>
            </a:p>
          </p:txBody>
        </p:sp>
        <p:sp>
          <p:nvSpPr>
            <p:cNvPr id="13318" name="Rectangle 6"/>
            <p:cNvSpPr>
              <a:spLocks noChangeArrowheads="1"/>
            </p:cNvSpPr>
            <p:nvPr/>
          </p:nvSpPr>
          <p:spPr bwMode="auto">
            <a:xfrm>
              <a:off x="328" y="1882"/>
              <a:ext cx="170" cy="863"/>
            </a:xfrm>
            <a:prstGeom prst="rect">
              <a:avLst/>
            </a:prstGeom>
            <a:noFill/>
            <a:ln w="9525">
              <a:noFill/>
              <a:miter lim="800000"/>
              <a:headEnd/>
              <a:tailEnd/>
            </a:ln>
            <a:effectLst/>
          </p:spPr>
          <p:txBody>
            <a:bodyPr/>
            <a:lstStyle/>
            <a:p>
              <a:r>
                <a:rPr lang="en-US" sz="1200">
                  <a:latin typeface="Century Schoolbook" pitchFamily="18" charset="0"/>
                  <a:cs typeface="Times New Roman" charset="0"/>
                </a:rPr>
                <a:t>a</a:t>
              </a:r>
              <a:endParaRPr lang="pl-PL" sz="1000">
                <a:cs typeface="Times New Roman" charset="0"/>
              </a:endParaRPr>
            </a:p>
            <a:p>
              <a:pPr eaLnBrk="0" hangingPunct="0"/>
              <a:endParaRPr lang="pl-PL"/>
            </a:p>
          </p:txBody>
        </p:sp>
        <p:sp>
          <p:nvSpPr>
            <p:cNvPr id="13319" name="Rectangle 7"/>
            <p:cNvSpPr>
              <a:spLocks noChangeArrowheads="1"/>
            </p:cNvSpPr>
            <p:nvPr/>
          </p:nvSpPr>
          <p:spPr bwMode="auto">
            <a:xfrm>
              <a:off x="498" y="1882"/>
              <a:ext cx="1474" cy="863"/>
            </a:xfrm>
            <a:prstGeom prst="rect">
              <a:avLst/>
            </a:prstGeom>
            <a:noFill/>
            <a:ln w="9525">
              <a:noFill/>
              <a:miter lim="800000"/>
              <a:headEnd/>
              <a:tailEnd/>
            </a:ln>
            <a:effectLst/>
          </p:spPr>
          <p:txBody>
            <a:bodyPr/>
            <a:lstStyle/>
            <a:p>
              <a:r>
                <a:rPr lang="pl-PL" sz="1200">
                  <a:latin typeface="Century Schoolbook" pitchFamily="18" charset="0"/>
                  <a:cs typeface="Times New Roman" charset="0"/>
                </a:rPr>
                <a:t>Pacjent miał  co najmniej 2 napady lęku, strachu, obawy, w sytuacjach, w których większość ludzi nie ma takich objawów ...</a:t>
              </a:r>
              <a:endParaRPr lang="pl-PL" sz="1000">
                <a:cs typeface="Times New Roman" charset="0"/>
              </a:endParaRPr>
            </a:p>
            <a:p>
              <a:pPr eaLnBrk="0" hangingPunct="0"/>
              <a:endParaRPr lang="pl-PL"/>
            </a:p>
          </p:txBody>
        </p:sp>
        <p:sp>
          <p:nvSpPr>
            <p:cNvPr id="13320" name="Rectangle 8"/>
            <p:cNvSpPr>
              <a:spLocks noChangeArrowheads="1"/>
            </p:cNvSpPr>
            <p:nvPr/>
          </p:nvSpPr>
          <p:spPr bwMode="auto">
            <a:xfrm>
              <a:off x="1972" y="1882"/>
              <a:ext cx="284" cy="863"/>
            </a:xfrm>
            <a:prstGeom prst="rect">
              <a:avLst/>
            </a:prstGeom>
            <a:noFill/>
            <a:ln w="9525">
              <a:noFill/>
              <a:miter lim="800000"/>
              <a:headEnd/>
              <a:tailEnd/>
            </a:ln>
            <a:effectLst/>
          </p:spPr>
          <p:txBody>
            <a:bodyPr/>
            <a:lstStyle/>
            <a:p>
              <a:r>
                <a:rPr lang="pl-PL" sz="1200">
                  <a:latin typeface="Century Schoolbook" pitchFamily="18" charset="0"/>
                  <a:cs typeface="Times New Roman" charset="0"/>
                </a:rPr>
                <a:t>nie</a:t>
              </a:r>
              <a:endParaRPr lang="pl-PL" sz="1000">
                <a:cs typeface="Times New Roman" charset="0"/>
              </a:endParaRPr>
            </a:p>
            <a:p>
              <a:pPr eaLnBrk="0" hangingPunct="0"/>
              <a:endParaRPr lang="pl-PL"/>
            </a:p>
          </p:txBody>
        </p:sp>
        <p:sp>
          <p:nvSpPr>
            <p:cNvPr id="13321" name="Rectangle 9"/>
            <p:cNvSpPr>
              <a:spLocks noChangeArrowheads="1"/>
            </p:cNvSpPr>
            <p:nvPr/>
          </p:nvSpPr>
          <p:spPr bwMode="auto">
            <a:xfrm>
              <a:off x="2256" y="1882"/>
              <a:ext cx="284" cy="863"/>
            </a:xfrm>
            <a:prstGeom prst="rect">
              <a:avLst/>
            </a:prstGeom>
            <a:noFill/>
            <a:ln w="9525">
              <a:noFill/>
              <a:miter lim="800000"/>
              <a:headEnd/>
              <a:tailEnd/>
            </a:ln>
            <a:effectLst/>
          </p:spPr>
          <p:txBody>
            <a:bodyPr/>
            <a:lstStyle/>
            <a:p>
              <a:r>
                <a:rPr lang="pl-PL" sz="1200" b="1">
                  <a:latin typeface="Century Schoolbook" pitchFamily="18" charset="0"/>
                  <a:cs typeface="Times New Roman" charset="0"/>
                </a:rPr>
                <a:t>tak</a:t>
              </a:r>
              <a:endParaRPr lang="pl-PL" sz="1000">
                <a:cs typeface="Times New Roman" charset="0"/>
              </a:endParaRPr>
            </a:p>
            <a:p>
              <a:pPr eaLnBrk="0" hangingPunct="0"/>
              <a:endParaRPr lang="pl-PL"/>
            </a:p>
          </p:txBody>
        </p:sp>
        <p:sp>
          <p:nvSpPr>
            <p:cNvPr id="13322" name="Rectangle 10"/>
            <p:cNvSpPr>
              <a:spLocks noChangeArrowheads="1"/>
            </p:cNvSpPr>
            <p:nvPr/>
          </p:nvSpPr>
          <p:spPr bwMode="auto">
            <a:xfrm>
              <a:off x="28" y="2745"/>
              <a:ext cx="150" cy="74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3323" name="Rectangle 11"/>
            <p:cNvSpPr>
              <a:spLocks noChangeArrowheads="1"/>
            </p:cNvSpPr>
            <p:nvPr/>
          </p:nvSpPr>
          <p:spPr bwMode="auto">
            <a:xfrm>
              <a:off x="178" y="2745"/>
              <a:ext cx="150" cy="74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3324" name="Rectangle 12"/>
            <p:cNvSpPr>
              <a:spLocks noChangeArrowheads="1"/>
            </p:cNvSpPr>
            <p:nvPr/>
          </p:nvSpPr>
          <p:spPr bwMode="auto">
            <a:xfrm>
              <a:off x="328" y="2745"/>
              <a:ext cx="170" cy="748"/>
            </a:xfrm>
            <a:prstGeom prst="rect">
              <a:avLst/>
            </a:prstGeom>
            <a:noFill/>
            <a:ln w="9525">
              <a:noFill/>
              <a:miter lim="800000"/>
              <a:headEnd/>
              <a:tailEnd/>
            </a:ln>
            <a:effectLst/>
          </p:spPr>
          <p:txBody>
            <a:bodyPr/>
            <a:lstStyle/>
            <a:p>
              <a:r>
                <a:rPr lang="pl-PL" sz="1200">
                  <a:latin typeface="Century Schoolbook" pitchFamily="18" charset="0"/>
                  <a:cs typeface="Times New Roman" charset="0"/>
                </a:rPr>
                <a:t>b</a:t>
              </a:r>
              <a:endParaRPr lang="pl-PL" sz="1000">
                <a:cs typeface="Times New Roman" charset="0"/>
              </a:endParaRPr>
            </a:p>
            <a:p>
              <a:pPr eaLnBrk="0" hangingPunct="0"/>
              <a:endParaRPr lang="pl-PL"/>
            </a:p>
          </p:txBody>
        </p:sp>
        <p:sp>
          <p:nvSpPr>
            <p:cNvPr id="13325" name="Rectangle 13"/>
            <p:cNvSpPr>
              <a:spLocks noChangeArrowheads="1"/>
            </p:cNvSpPr>
            <p:nvPr/>
          </p:nvSpPr>
          <p:spPr bwMode="auto">
            <a:xfrm>
              <a:off x="498" y="2745"/>
              <a:ext cx="1474" cy="748"/>
            </a:xfrm>
            <a:prstGeom prst="rect">
              <a:avLst/>
            </a:prstGeom>
            <a:noFill/>
            <a:ln w="9525">
              <a:noFill/>
              <a:miter lim="800000"/>
              <a:headEnd/>
              <a:tailEnd/>
            </a:ln>
            <a:effectLst/>
          </p:spPr>
          <p:txBody>
            <a:bodyPr/>
            <a:lstStyle/>
            <a:p>
              <a:r>
                <a:rPr lang="pl-PL" sz="1200">
                  <a:latin typeface="Century Schoolbook" pitchFamily="18" charset="0"/>
                  <a:cs typeface="Times New Roman" charset="0"/>
                </a:rPr>
                <a:t>Napady te występowały niespodziewanie, nie były niczym sprowokowanie (były spontaniczne) ...</a:t>
              </a:r>
              <a:endParaRPr lang="pl-PL" sz="1000">
                <a:cs typeface="Times New Roman" charset="0"/>
              </a:endParaRPr>
            </a:p>
            <a:p>
              <a:pPr eaLnBrk="0" hangingPunct="0"/>
              <a:endParaRPr lang="pl-PL"/>
            </a:p>
          </p:txBody>
        </p:sp>
        <p:sp>
          <p:nvSpPr>
            <p:cNvPr id="13326" name="Rectangle 14"/>
            <p:cNvSpPr>
              <a:spLocks noChangeArrowheads="1"/>
            </p:cNvSpPr>
            <p:nvPr/>
          </p:nvSpPr>
          <p:spPr bwMode="auto">
            <a:xfrm>
              <a:off x="1972" y="2745"/>
              <a:ext cx="284" cy="748"/>
            </a:xfrm>
            <a:prstGeom prst="rect">
              <a:avLst/>
            </a:prstGeom>
            <a:noFill/>
            <a:ln w="9525">
              <a:noFill/>
              <a:miter lim="800000"/>
              <a:headEnd/>
              <a:tailEnd/>
            </a:ln>
            <a:effectLst/>
          </p:spPr>
          <p:txBody>
            <a:bodyPr/>
            <a:lstStyle/>
            <a:p>
              <a:r>
                <a:rPr lang="pl-PL" sz="1200">
                  <a:latin typeface="Century Schoolbook" pitchFamily="18" charset="0"/>
                  <a:cs typeface="Times New Roman" charset="0"/>
                </a:rPr>
                <a:t>nie</a:t>
              </a:r>
              <a:endParaRPr lang="pl-PL" sz="1000">
                <a:cs typeface="Times New Roman" charset="0"/>
              </a:endParaRPr>
            </a:p>
            <a:p>
              <a:pPr eaLnBrk="0" hangingPunct="0"/>
              <a:endParaRPr lang="pl-PL"/>
            </a:p>
          </p:txBody>
        </p:sp>
        <p:sp>
          <p:nvSpPr>
            <p:cNvPr id="13327" name="Rectangle 15"/>
            <p:cNvSpPr>
              <a:spLocks noChangeArrowheads="1"/>
            </p:cNvSpPr>
            <p:nvPr/>
          </p:nvSpPr>
          <p:spPr bwMode="auto">
            <a:xfrm>
              <a:off x="2256" y="2745"/>
              <a:ext cx="284" cy="748"/>
            </a:xfrm>
            <a:prstGeom prst="rect">
              <a:avLst/>
            </a:prstGeom>
            <a:noFill/>
            <a:ln w="9525">
              <a:noFill/>
              <a:miter lim="800000"/>
              <a:headEnd/>
              <a:tailEnd/>
            </a:ln>
            <a:effectLst/>
          </p:spPr>
          <p:txBody>
            <a:bodyPr/>
            <a:lstStyle/>
            <a:p>
              <a:r>
                <a:rPr lang="pl-PL" sz="1200" b="1">
                  <a:latin typeface="Century Schoolbook" pitchFamily="18" charset="0"/>
                  <a:cs typeface="Times New Roman" charset="0"/>
                </a:rPr>
                <a:t>tak</a:t>
              </a:r>
              <a:endParaRPr lang="pl-PL" sz="1000">
                <a:cs typeface="Times New Roman" charset="0"/>
              </a:endParaRPr>
            </a:p>
            <a:p>
              <a:pPr eaLnBrk="0" hangingPunct="0"/>
              <a:endParaRPr lang="pl-PL"/>
            </a:p>
          </p:txBody>
        </p:sp>
        <p:sp>
          <p:nvSpPr>
            <p:cNvPr id="13328" name="Rectangle 16"/>
            <p:cNvSpPr>
              <a:spLocks noChangeArrowheads="1"/>
            </p:cNvSpPr>
            <p:nvPr/>
          </p:nvSpPr>
          <p:spPr bwMode="auto">
            <a:xfrm>
              <a:off x="28" y="3493"/>
              <a:ext cx="150" cy="74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3329" name="Rectangle 17"/>
            <p:cNvSpPr>
              <a:spLocks noChangeArrowheads="1"/>
            </p:cNvSpPr>
            <p:nvPr/>
          </p:nvSpPr>
          <p:spPr bwMode="auto">
            <a:xfrm>
              <a:off x="178" y="3493"/>
              <a:ext cx="150" cy="74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3330" name="Rectangle 18"/>
            <p:cNvSpPr>
              <a:spLocks noChangeArrowheads="1"/>
            </p:cNvSpPr>
            <p:nvPr/>
          </p:nvSpPr>
          <p:spPr bwMode="auto">
            <a:xfrm>
              <a:off x="328" y="3493"/>
              <a:ext cx="170" cy="748"/>
            </a:xfrm>
            <a:prstGeom prst="rect">
              <a:avLst/>
            </a:prstGeom>
            <a:noFill/>
            <a:ln w="9525">
              <a:noFill/>
              <a:miter lim="800000"/>
              <a:headEnd/>
              <a:tailEnd/>
            </a:ln>
            <a:effectLst/>
          </p:spPr>
          <p:txBody>
            <a:bodyPr/>
            <a:lstStyle/>
            <a:p>
              <a:r>
                <a:rPr lang="pl-PL" sz="1200">
                  <a:latin typeface="Century Schoolbook" pitchFamily="18" charset="0"/>
                  <a:cs typeface="Times New Roman" charset="0"/>
                </a:rPr>
                <a:t>c</a:t>
              </a:r>
              <a:endParaRPr lang="pl-PL" sz="1000">
                <a:cs typeface="Times New Roman" charset="0"/>
              </a:endParaRPr>
            </a:p>
            <a:p>
              <a:pPr eaLnBrk="0" hangingPunct="0"/>
              <a:endParaRPr lang="pl-PL"/>
            </a:p>
          </p:txBody>
        </p:sp>
        <p:sp>
          <p:nvSpPr>
            <p:cNvPr id="13331" name="Rectangle 19"/>
            <p:cNvSpPr>
              <a:spLocks noChangeArrowheads="1"/>
            </p:cNvSpPr>
            <p:nvPr/>
          </p:nvSpPr>
          <p:spPr bwMode="auto">
            <a:xfrm>
              <a:off x="498" y="3493"/>
              <a:ext cx="1474" cy="748"/>
            </a:xfrm>
            <a:prstGeom prst="rect">
              <a:avLst/>
            </a:prstGeom>
            <a:noFill/>
            <a:ln w="9525">
              <a:noFill/>
              <a:miter lim="800000"/>
              <a:headEnd/>
              <a:tailEnd/>
            </a:ln>
            <a:effectLst/>
          </p:spPr>
          <p:txBody>
            <a:bodyPr/>
            <a:lstStyle/>
            <a:p>
              <a:r>
                <a:rPr lang="pl-PL" sz="1200">
                  <a:latin typeface="Century Schoolbook" pitchFamily="18" charset="0"/>
                  <a:cs typeface="Times New Roman" charset="0"/>
                </a:rPr>
                <a:t>Pomiędzy napadami pacjent przeżywał obawę przed kolejnym atakiem, lub jego skutkami ...</a:t>
              </a:r>
              <a:endParaRPr lang="pl-PL" sz="1000">
                <a:cs typeface="Times New Roman" charset="0"/>
              </a:endParaRPr>
            </a:p>
            <a:p>
              <a:pPr eaLnBrk="0" hangingPunct="0"/>
              <a:endParaRPr lang="pl-PL"/>
            </a:p>
          </p:txBody>
        </p:sp>
        <p:sp>
          <p:nvSpPr>
            <p:cNvPr id="13332" name="Rectangle 20"/>
            <p:cNvSpPr>
              <a:spLocks noChangeArrowheads="1"/>
            </p:cNvSpPr>
            <p:nvPr/>
          </p:nvSpPr>
          <p:spPr bwMode="auto">
            <a:xfrm>
              <a:off x="1972" y="3493"/>
              <a:ext cx="284" cy="748"/>
            </a:xfrm>
            <a:prstGeom prst="rect">
              <a:avLst/>
            </a:prstGeom>
            <a:noFill/>
            <a:ln w="9525">
              <a:noFill/>
              <a:miter lim="800000"/>
              <a:headEnd/>
              <a:tailEnd/>
            </a:ln>
            <a:effectLst/>
          </p:spPr>
          <p:txBody>
            <a:bodyPr/>
            <a:lstStyle/>
            <a:p>
              <a:r>
                <a:rPr lang="pl-PL" sz="1200">
                  <a:latin typeface="Century Schoolbook" pitchFamily="18" charset="0"/>
                  <a:cs typeface="Times New Roman" charset="0"/>
                </a:rPr>
                <a:t>nie</a:t>
              </a:r>
              <a:endParaRPr lang="pl-PL" sz="1000">
                <a:cs typeface="Times New Roman" charset="0"/>
              </a:endParaRPr>
            </a:p>
            <a:p>
              <a:pPr eaLnBrk="0" hangingPunct="0"/>
              <a:endParaRPr lang="pl-PL"/>
            </a:p>
          </p:txBody>
        </p:sp>
        <p:sp>
          <p:nvSpPr>
            <p:cNvPr id="13333" name="Rectangle 21"/>
            <p:cNvSpPr>
              <a:spLocks noChangeArrowheads="1"/>
            </p:cNvSpPr>
            <p:nvPr/>
          </p:nvSpPr>
          <p:spPr bwMode="auto">
            <a:xfrm>
              <a:off x="2256" y="3493"/>
              <a:ext cx="284" cy="748"/>
            </a:xfrm>
            <a:prstGeom prst="rect">
              <a:avLst/>
            </a:prstGeom>
            <a:noFill/>
            <a:ln w="9525">
              <a:noFill/>
              <a:miter lim="800000"/>
              <a:headEnd/>
              <a:tailEnd/>
            </a:ln>
            <a:effectLst/>
          </p:spPr>
          <p:txBody>
            <a:bodyPr/>
            <a:lstStyle/>
            <a:p>
              <a:r>
                <a:rPr lang="pl-PL" sz="1200" b="1">
                  <a:latin typeface="Century Schoolbook" pitchFamily="18" charset="0"/>
                  <a:cs typeface="Times New Roman" charset="0"/>
                </a:rPr>
                <a:t>tak</a:t>
              </a:r>
              <a:endParaRPr lang="pl-PL" sz="1000">
                <a:cs typeface="Times New Roman" charset="0"/>
              </a:endParaRPr>
            </a:p>
            <a:p>
              <a:pPr eaLnBrk="0" hangingPunct="0"/>
              <a:endParaRPr lang="pl-PL"/>
            </a:p>
          </p:txBody>
        </p:sp>
        <p:sp>
          <p:nvSpPr>
            <p:cNvPr id="13334" name="Rectangle 22"/>
            <p:cNvSpPr>
              <a:spLocks noChangeArrowheads="1"/>
            </p:cNvSpPr>
            <p:nvPr/>
          </p:nvSpPr>
          <p:spPr bwMode="auto">
            <a:xfrm>
              <a:off x="28" y="4241"/>
              <a:ext cx="150" cy="51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3335" name="Rectangle 23"/>
            <p:cNvSpPr>
              <a:spLocks noChangeArrowheads="1"/>
            </p:cNvSpPr>
            <p:nvPr/>
          </p:nvSpPr>
          <p:spPr bwMode="auto">
            <a:xfrm>
              <a:off x="178" y="4241"/>
              <a:ext cx="150" cy="51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3336" name="Rectangle 24"/>
            <p:cNvSpPr>
              <a:spLocks noChangeArrowheads="1"/>
            </p:cNvSpPr>
            <p:nvPr/>
          </p:nvSpPr>
          <p:spPr bwMode="auto">
            <a:xfrm>
              <a:off x="328" y="4241"/>
              <a:ext cx="170" cy="518"/>
            </a:xfrm>
            <a:prstGeom prst="rect">
              <a:avLst/>
            </a:prstGeom>
            <a:noFill/>
            <a:ln w="9525">
              <a:noFill/>
              <a:miter lim="800000"/>
              <a:headEnd/>
              <a:tailEnd/>
            </a:ln>
            <a:effectLst/>
          </p:spPr>
          <p:txBody>
            <a:bodyPr/>
            <a:lstStyle/>
            <a:p>
              <a:r>
                <a:rPr lang="pl-PL" sz="1200">
                  <a:latin typeface="Century Schoolbook" pitchFamily="18" charset="0"/>
                  <a:cs typeface="Times New Roman" charset="0"/>
                </a:rPr>
                <a:t>d</a:t>
              </a:r>
              <a:endParaRPr lang="pl-PL" sz="1000">
                <a:cs typeface="Times New Roman" charset="0"/>
              </a:endParaRPr>
            </a:p>
            <a:p>
              <a:pPr eaLnBrk="0" hangingPunct="0"/>
              <a:endParaRPr lang="pl-PL"/>
            </a:p>
          </p:txBody>
        </p:sp>
        <p:sp>
          <p:nvSpPr>
            <p:cNvPr id="13337" name="Rectangle 25"/>
            <p:cNvSpPr>
              <a:spLocks noChangeArrowheads="1"/>
            </p:cNvSpPr>
            <p:nvPr/>
          </p:nvSpPr>
          <p:spPr bwMode="auto">
            <a:xfrm>
              <a:off x="498" y="4241"/>
              <a:ext cx="1474" cy="518"/>
            </a:xfrm>
            <a:prstGeom prst="rect">
              <a:avLst/>
            </a:prstGeom>
            <a:noFill/>
            <a:ln w="9525">
              <a:noFill/>
              <a:miter lim="800000"/>
              <a:headEnd/>
              <a:tailEnd/>
            </a:ln>
            <a:effectLst/>
          </p:spPr>
          <p:txBody>
            <a:bodyPr/>
            <a:lstStyle/>
            <a:p>
              <a:r>
                <a:rPr lang="pl-PL" sz="1200">
                  <a:latin typeface="Century Schoolbook" pitchFamily="18" charset="0"/>
                  <a:cs typeface="Times New Roman" charset="0"/>
                </a:rPr>
                <a:t>W czasie napadu lęku pacjent miał uczucie ...</a:t>
              </a:r>
              <a:endParaRPr lang="pl-PL" sz="1000">
                <a:cs typeface="Times New Roman" charset="0"/>
              </a:endParaRPr>
            </a:p>
            <a:p>
              <a:pPr eaLnBrk="0" hangingPunct="0"/>
              <a:endParaRPr lang="pl-PL"/>
            </a:p>
          </p:txBody>
        </p:sp>
        <p:sp>
          <p:nvSpPr>
            <p:cNvPr id="13338" name="Rectangle 26"/>
            <p:cNvSpPr>
              <a:spLocks noChangeArrowheads="1"/>
            </p:cNvSpPr>
            <p:nvPr/>
          </p:nvSpPr>
          <p:spPr bwMode="auto">
            <a:xfrm>
              <a:off x="1972" y="4241"/>
              <a:ext cx="284" cy="51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3339" name="Rectangle 27"/>
            <p:cNvSpPr>
              <a:spLocks noChangeArrowheads="1"/>
            </p:cNvSpPr>
            <p:nvPr/>
          </p:nvSpPr>
          <p:spPr bwMode="auto">
            <a:xfrm>
              <a:off x="2256" y="4241"/>
              <a:ext cx="284" cy="51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3340" name="Rectangle 28"/>
            <p:cNvSpPr>
              <a:spLocks noChangeArrowheads="1"/>
            </p:cNvSpPr>
            <p:nvPr/>
          </p:nvSpPr>
          <p:spPr bwMode="auto">
            <a:xfrm>
              <a:off x="28" y="4759"/>
              <a:ext cx="150" cy="51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3341" name="Rectangle 29"/>
            <p:cNvSpPr>
              <a:spLocks noChangeArrowheads="1"/>
            </p:cNvSpPr>
            <p:nvPr/>
          </p:nvSpPr>
          <p:spPr bwMode="auto">
            <a:xfrm>
              <a:off x="178" y="4759"/>
              <a:ext cx="150" cy="51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3342" name="Rectangle 30"/>
            <p:cNvSpPr>
              <a:spLocks noChangeArrowheads="1"/>
            </p:cNvSpPr>
            <p:nvPr/>
          </p:nvSpPr>
          <p:spPr bwMode="auto">
            <a:xfrm>
              <a:off x="328" y="4759"/>
              <a:ext cx="170" cy="518"/>
            </a:xfrm>
            <a:prstGeom prst="rect">
              <a:avLst/>
            </a:prstGeom>
            <a:noFill/>
            <a:ln w="9525">
              <a:noFill/>
              <a:miter lim="800000"/>
              <a:headEnd/>
              <a:tailEnd/>
            </a:ln>
            <a:effectLst/>
          </p:spPr>
          <p:txBody>
            <a:bodyPr/>
            <a:lstStyle/>
            <a:p>
              <a:pPr>
                <a:tabLst>
                  <a:tab pos="228600" algn="l"/>
                </a:tabLst>
              </a:pPr>
              <a:r>
                <a:rPr lang="pl-PL" sz="1200">
                  <a:latin typeface="Century Schoolbook" pitchFamily="18" charset="0"/>
                  <a:cs typeface="Times New Roman" charset="0"/>
                </a:rPr>
                <a:t>1.</a:t>
              </a:r>
              <a:r>
                <a:rPr lang="pl-PL" sz="700">
                  <a:cs typeface="Times New Roman" charset="0"/>
                </a:rPr>
                <a:t>   </a:t>
              </a:r>
              <a:r>
                <a:rPr lang="pl-PL" sz="1000">
                  <a:cs typeface="Times New Roman" charset="0"/>
                </a:rPr>
                <a:t> </a:t>
              </a:r>
            </a:p>
            <a:p>
              <a:pPr eaLnBrk="0" hangingPunct="0">
                <a:tabLst>
                  <a:tab pos="228600" algn="l"/>
                </a:tabLst>
              </a:pPr>
              <a:endParaRPr lang="pl-PL"/>
            </a:p>
          </p:txBody>
        </p:sp>
        <p:sp>
          <p:nvSpPr>
            <p:cNvPr id="13343" name="Rectangle 31"/>
            <p:cNvSpPr>
              <a:spLocks noChangeArrowheads="1"/>
            </p:cNvSpPr>
            <p:nvPr/>
          </p:nvSpPr>
          <p:spPr bwMode="auto">
            <a:xfrm>
              <a:off x="498" y="4759"/>
              <a:ext cx="1474" cy="518"/>
            </a:xfrm>
            <a:prstGeom prst="rect">
              <a:avLst/>
            </a:prstGeom>
            <a:noFill/>
            <a:ln w="9525">
              <a:noFill/>
              <a:miter lim="800000"/>
              <a:headEnd/>
              <a:tailEnd/>
            </a:ln>
            <a:effectLst/>
          </p:spPr>
          <p:txBody>
            <a:bodyPr/>
            <a:lstStyle/>
            <a:p>
              <a:r>
                <a:rPr lang="pl-PL" sz="1200">
                  <a:latin typeface="Century Schoolbook" pitchFamily="18" charset="0"/>
                  <a:cs typeface="Times New Roman" charset="0"/>
                </a:rPr>
                <a:t>Przyspieszonego bicia serca, je   kołatania ...</a:t>
              </a:r>
              <a:endParaRPr lang="pl-PL" sz="1000">
                <a:cs typeface="Times New Roman" charset="0"/>
              </a:endParaRPr>
            </a:p>
            <a:p>
              <a:pPr eaLnBrk="0" hangingPunct="0"/>
              <a:endParaRPr lang="pl-PL"/>
            </a:p>
          </p:txBody>
        </p:sp>
        <p:sp>
          <p:nvSpPr>
            <p:cNvPr id="13344" name="Rectangle 32"/>
            <p:cNvSpPr>
              <a:spLocks noChangeArrowheads="1"/>
            </p:cNvSpPr>
            <p:nvPr/>
          </p:nvSpPr>
          <p:spPr bwMode="auto">
            <a:xfrm>
              <a:off x="1972" y="4759"/>
              <a:ext cx="284" cy="518"/>
            </a:xfrm>
            <a:prstGeom prst="rect">
              <a:avLst/>
            </a:prstGeom>
            <a:noFill/>
            <a:ln w="9525">
              <a:noFill/>
              <a:miter lim="800000"/>
              <a:headEnd/>
              <a:tailEnd/>
            </a:ln>
            <a:effectLst/>
          </p:spPr>
          <p:txBody>
            <a:bodyPr/>
            <a:lstStyle/>
            <a:p>
              <a:r>
                <a:rPr lang="pl-PL" sz="1200">
                  <a:latin typeface="Century Schoolbook" pitchFamily="18" charset="0"/>
                  <a:cs typeface="Times New Roman" charset="0"/>
                </a:rPr>
                <a:t>nie</a:t>
              </a:r>
              <a:endParaRPr lang="pl-PL" sz="1000">
                <a:cs typeface="Times New Roman" charset="0"/>
              </a:endParaRPr>
            </a:p>
            <a:p>
              <a:pPr eaLnBrk="0" hangingPunct="0"/>
              <a:endParaRPr lang="pl-PL"/>
            </a:p>
          </p:txBody>
        </p:sp>
        <p:sp>
          <p:nvSpPr>
            <p:cNvPr id="13345" name="Rectangle 33"/>
            <p:cNvSpPr>
              <a:spLocks noChangeArrowheads="1"/>
            </p:cNvSpPr>
            <p:nvPr/>
          </p:nvSpPr>
          <p:spPr bwMode="auto">
            <a:xfrm>
              <a:off x="2256" y="4759"/>
              <a:ext cx="284" cy="518"/>
            </a:xfrm>
            <a:prstGeom prst="rect">
              <a:avLst/>
            </a:prstGeom>
            <a:noFill/>
            <a:ln w="9525">
              <a:noFill/>
              <a:miter lim="800000"/>
              <a:headEnd/>
              <a:tailEnd/>
            </a:ln>
            <a:effectLst/>
          </p:spPr>
          <p:txBody>
            <a:bodyPr/>
            <a:lstStyle/>
            <a:p>
              <a:r>
                <a:rPr lang="pl-PL" sz="1200" b="1">
                  <a:latin typeface="Century Schoolbook" pitchFamily="18" charset="0"/>
                  <a:cs typeface="Times New Roman" charset="0"/>
                </a:rPr>
                <a:t>tak</a:t>
              </a:r>
              <a:endParaRPr lang="pl-PL" sz="1000">
                <a:cs typeface="Times New Roman" charset="0"/>
              </a:endParaRPr>
            </a:p>
            <a:p>
              <a:pPr eaLnBrk="0" hangingPunct="0"/>
              <a:endParaRPr lang="pl-PL"/>
            </a:p>
          </p:txBody>
        </p:sp>
        <p:sp>
          <p:nvSpPr>
            <p:cNvPr id="13346" name="Rectangle 34"/>
            <p:cNvSpPr>
              <a:spLocks noChangeArrowheads="1"/>
            </p:cNvSpPr>
            <p:nvPr/>
          </p:nvSpPr>
          <p:spPr bwMode="auto">
            <a:xfrm>
              <a:off x="28" y="5277"/>
              <a:ext cx="150" cy="403"/>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3347" name="Rectangle 35"/>
            <p:cNvSpPr>
              <a:spLocks noChangeArrowheads="1"/>
            </p:cNvSpPr>
            <p:nvPr/>
          </p:nvSpPr>
          <p:spPr bwMode="auto">
            <a:xfrm>
              <a:off x="178" y="5277"/>
              <a:ext cx="150" cy="403"/>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3348" name="Rectangle 36"/>
            <p:cNvSpPr>
              <a:spLocks noChangeArrowheads="1"/>
            </p:cNvSpPr>
            <p:nvPr/>
          </p:nvSpPr>
          <p:spPr bwMode="auto">
            <a:xfrm>
              <a:off x="328" y="5277"/>
              <a:ext cx="170" cy="403"/>
            </a:xfrm>
            <a:prstGeom prst="rect">
              <a:avLst/>
            </a:prstGeom>
            <a:noFill/>
            <a:ln w="9525">
              <a:noFill/>
              <a:miter lim="800000"/>
              <a:headEnd/>
              <a:tailEnd/>
            </a:ln>
            <a:effectLst/>
          </p:spPr>
          <p:txBody>
            <a:bodyPr/>
            <a:lstStyle/>
            <a:p>
              <a:pPr>
                <a:tabLst>
                  <a:tab pos="228600" algn="l"/>
                </a:tabLst>
              </a:pPr>
              <a:r>
                <a:rPr lang="pl-PL" sz="1200">
                  <a:latin typeface="Century Schoolbook" pitchFamily="18" charset="0"/>
                  <a:cs typeface="Times New Roman" charset="0"/>
                </a:rPr>
                <a:t>2.</a:t>
              </a:r>
              <a:r>
                <a:rPr lang="pl-PL" sz="700">
                  <a:cs typeface="Times New Roman" charset="0"/>
                </a:rPr>
                <a:t>   </a:t>
              </a:r>
              <a:r>
                <a:rPr lang="pl-PL" sz="1000">
                  <a:cs typeface="Times New Roman" charset="0"/>
                </a:rPr>
                <a:t> </a:t>
              </a:r>
            </a:p>
            <a:p>
              <a:pPr eaLnBrk="0" hangingPunct="0">
                <a:tabLst>
                  <a:tab pos="228600" algn="l"/>
                </a:tabLst>
              </a:pPr>
              <a:endParaRPr lang="pl-PL"/>
            </a:p>
          </p:txBody>
        </p:sp>
        <p:sp>
          <p:nvSpPr>
            <p:cNvPr id="13349" name="Rectangle 37"/>
            <p:cNvSpPr>
              <a:spLocks noChangeArrowheads="1"/>
            </p:cNvSpPr>
            <p:nvPr/>
          </p:nvSpPr>
          <p:spPr bwMode="auto">
            <a:xfrm>
              <a:off x="498" y="5277"/>
              <a:ext cx="1474" cy="403"/>
            </a:xfrm>
            <a:prstGeom prst="rect">
              <a:avLst/>
            </a:prstGeom>
            <a:noFill/>
            <a:ln w="9525">
              <a:noFill/>
              <a:miter lim="800000"/>
              <a:headEnd/>
              <a:tailEnd/>
            </a:ln>
            <a:effectLst/>
          </p:spPr>
          <p:txBody>
            <a:bodyPr/>
            <a:lstStyle/>
            <a:p>
              <a:r>
                <a:rPr lang="pl-PL" sz="1200">
                  <a:latin typeface="Century Schoolbook" pitchFamily="18" charset="0"/>
                  <a:cs typeface="Times New Roman" charset="0"/>
                </a:rPr>
                <a:t>Pocenia rąk ...</a:t>
              </a:r>
              <a:endParaRPr lang="pl-PL" sz="1000">
                <a:cs typeface="Times New Roman" charset="0"/>
              </a:endParaRPr>
            </a:p>
            <a:p>
              <a:pPr eaLnBrk="0" hangingPunct="0"/>
              <a:endParaRPr lang="pl-PL"/>
            </a:p>
          </p:txBody>
        </p:sp>
        <p:sp>
          <p:nvSpPr>
            <p:cNvPr id="13350" name="Rectangle 38"/>
            <p:cNvSpPr>
              <a:spLocks noChangeArrowheads="1"/>
            </p:cNvSpPr>
            <p:nvPr/>
          </p:nvSpPr>
          <p:spPr bwMode="auto">
            <a:xfrm>
              <a:off x="1972" y="5277"/>
              <a:ext cx="284" cy="403"/>
            </a:xfrm>
            <a:prstGeom prst="rect">
              <a:avLst/>
            </a:prstGeom>
            <a:noFill/>
            <a:ln w="9525">
              <a:noFill/>
              <a:miter lim="800000"/>
              <a:headEnd/>
              <a:tailEnd/>
            </a:ln>
            <a:effectLst/>
          </p:spPr>
          <p:txBody>
            <a:bodyPr/>
            <a:lstStyle/>
            <a:p>
              <a:r>
                <a:rPr lang="pl-PL" sz="1200">
                  <a:latin typeface="Century Schoolbook" pitchFamily="18" charset="0"/>
                  <a:cs typeface="Times New Roman" charset="0"/>
                </a:rPr>
                <a:t>nie</a:t>
              </a:r>
              <a:endParaRPr lang="pl-PL" sz="1000">
                <a:cs typeface="Times New Roman" charset="0"/>
              </a:endParaRPr>
            </a:p>
            <a:p>
              <a:pPr eaLnBrk="0" hangingPunct="0"/>
              <a:endParaRPr lang="pl-PL"/>
            </a:p>
          </p:txBody>
        </p:sp>
        <p:sp>
          <p:nvSpPr>
            <p:cNvPr id="13351" name="Rectangle 39"/>
            <p:cNvSpPr>
              <a:spLocks noChangeArrowheads="1"/>
            </p:cNvSpPr>
            <p:nvPr/>
          </p:nvSpPr>
          <p:spPr bwMode="auto">
            <a:xfrm>
              <a:off x="2256" y="5277"/>
              <a:ext cx="284" cy="403"/>
            </a:xfrm>
            <a:prstGeom prst="rect">
              <a:avLst/>
            </a:prstGeom>
            <a:noFill/>
            <a:ln w="9525">
              <a:noFill/>
              <a:miter lim="800000"/>
              <a:headEnd/>
              <a:tailEnd/>
            </a:ln>
            <a:effectLst/>
          </p:spPr>
          <p:txBody>
            <a:bodyPr/>
            <a:lstStyle/>
            <a:p>
              <a:r>
                <a:rPr lang="pl-PL" sz="1200" b="1">
                  <a:latin typeface="Century Schoolbook" pitchFamily="18" charset="0"/>
                  <a:cs typeface="Times New Roman" charset="0"/>
                </a:rPr>
                <a:t>tak</a:t>
              </a:r>
              <a:endParaRPr lang="pl-PL" sz="1000">
                <a:cs typeface="Times New Roman" charset="0"/>
              </a:endParaRPr>
            </a:p>
            <a:p>
              <a:pPr eaLnBrk="0" hangingPunct="0"/>
              <a:endParaRPr lang="pl-PL"/>
            </a:p>
          </p:txBody>
        </p:sp>
        <p:sp>
          <p:nvSpPr>
            <p:cNvPr id="13352" name="Rectangle 40"/>
            <p:cNvSpPr>
              <a:spLocks noChangeArrowheads="1"/>
            </p:cNvSpPr>
            <p:nvPr/>
          </p:nvSpPr>
          <p:spPr bwMode="auto">
            <a:xfrm>
              <a:off x="28" y="5680"/>
              <a:ext cx="150" cy="403"/>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3353" name="Rectangle 41"/>
            <p:cNvSpPr>
              <a:spLocks noChangeArrowheads="1"/>
            </p:cNvSpPr>
            <p:nvPr/>
          </p:nvSpPr>
          <p:spPr bwMode="auto">
            <a:xfrm>
              <a:off x="178" y="5680"/>
              <a:ext cx="150" cy="403"/>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3354" name="Rectangle 42"/>
            <p:cNvSpPr>
              <a:spLocks noChangeArrowheads="1"/>
            </p:cNvSpPr>
            <p:nvPr/>
          </p:nvSpPr>
          <p:spPr bwMode="auto">
            <a:xfrm>
              <a:off x="328" y="5680"/>
              <a:ext cx="170" cy="403"/>
            </a:xfrm>
            <a:prstGeom prst="rect">
              <a:avLst/>
            </a:prstGeom>
            <a:noFill/>
            <a:ln w="9525">
              <a:noFill/>
              <a:miter lim="800000"/>
              <a:headEnd/>
              <a:tailEnd/>
            </a:ln>
            <a:effectLst/>
          </p:spPr>
          <p:txBody>
            <a:bodyPr/>
            <a:lstStyle/>
            <a:p>
              <a:pPr>
                <a:tabLst>
                  <a:tab pos="228600" algn="l"/>
                </a:tabLst>
              </a:pPr>
              <a:r>
                <a:rPr lang="pl-PL" sz="1200">
                  <a:latin typeface="Century Schoolbook" pitchFamily="18" charset="0"/>
                  <a:cs typeface="Times New Roman" charset="0"/>
                </a:rPr>
                <a:t>3.</a:t>
              </a:r>
              <a:r>
                <a:rPr lang="pl-PL" sz="700">
                  <a:cs typeface="Times New Roman" charset="0"/>
                </a:rPr>
                <a:t>   </a:t>
              </a:r>
              <a:r>
                <a:rPr lang="pl-PL" sz="1000">
                  <a:cs typeface="Times New Roman" charset="0"/>
                </a:rPr>
                <a:t> </a:t>
              </a:r>
            </a:p>
            <a:p>
              <a:pPr eaLnBrk="0" hangingPunct="0">
                <a:tabLst>
                  <a:tab pos="228600" algn="l"/>
                </a:tabLst>
              </a:pPr>
              <a:endParaRPr lang="pl-PL"/>
            </a:p>
          </p:txBody>
        </p:sp>
        <p:sp>
          <p:nvSpPr>
            <p:cNvPr id="13355" name="Rectangle 43"/>
            <p:cNvSpPr>
              <a:spLocks noChangeArrowheads="1"/>
            </p:cNvSpPr>
            <p:nvPr/>
          </p:nvSpPr>
          <p:spPr bwMode="auto">
            <a:xfrm>
              <a:off x="498" y="5680"/>
              <a:ext cx="1474" cy="403"/>
            </a:xfrm>
            <a:prstGeom prst="rect">
              <a:avLst/>
            </a:prstGeom>
            <a:noFill/>
            <a:ln w="9525">
              <a:noFill/>
              <a:miter lim="800000"/>
              <a:headEnd/>
              <a:tailEnd/>
            </a:ln>
            <a:effectLst/>
          </p:spPr>
          <p:txBody>
            <a:bodyPr/>
            <a:lstStyle/>
            <a:p>
              <a:r>
                <a:rPr lang="pl-PL" sz="1200">
                  <a:latin typeface="Century Schoolbook" pitchFamily="18" charset="0"/>
                  <a:cs typeface="Times New Roman" charset="0"/>
                </a:rPr>
                <a:t>Drżenia ...</a:t>
              </a:r>
              <a:endParaRPr lang="pl-PL" sz="1000">
                <a:cs typeface="Times New Roman" charset="0"/>
              </a:endParaRPr>
            </a:p>
            <a:p>
              <a:pPr eaLnBrk="0" hangingPunct="0"/>
              <a:endParaRPr lang="pl-PL"/>
            </a:p>
          </p:txBody>
        </p:sp>
        <p:sp>
          <p:nvSpPr>
            <p:cNvPr id="13356" name="Rectangle 44"/>
            <p:cNvSpPr>
              <a:spLocks noChangeArrowheads="1"/>
            </p:cNvSpPr>
            <p:nvPr/>
          </p:nvSpPr>
          <p:spPr bwMode="auto">
            <a:xfrm>
              <a:off x="1972" y="5680"/>
              <a:ext cx="284" cy="403"/>
            </a:xfrm>
            <a:prstGeom prst="rect">
              <a:avLst/>
            </a:prstGeom>
            <a:noFill/>
            <a:ln w="9525">
              <a:noFill/>
              <a:miter lim="800000"/>
              <a:headEnd/>
              <a:tailEnd/>
            </a:ln>
            <a:effectLst/>
          </p:spPr>
          <p:txBody>
            <a:bodyPr/>
            <a:lstStyle/>
            <a:p>
              <a:r>
                <a:rPr lang="pl-PL" sz="1200">
                  <a:latin typeface="Century Schoolbook" pitchFamily="18" charset="0"/>
                  <a:cs typeface="Times New Roman" charset="0"/>
                </a:rPr>
                <a:t>nie</a:t>
              </a:r>
              <a:endParaRPr lang="pl-PL" sz="1000">
                <a:cs typeface="Times New Roman" charset="0"/>
              </a:endParaRPr>
            </a:p>
            <a:p>
              <a:pPr eaLnBrk="0" hangingPunct="0"/>
              <a:endParaRPr lang="pl-PL"/>
            </a:p>
          </p:txBody>
        </p:sp>
        <p:sp>
          <p:nvSpPr>
            <p:cNvPr id="13357" name="Rectangle 45"/>
            <p:cNvSpPr>
              <a:spLocks noChangeArrowheads="1"/>
            </p:cNvSpPr>
            <p:nvPr/>
          </p:nvSpPr>
          <p:spPr bwMode="auto">
            <a:xfrm>
              <a:off x="2256" y="5680"/>
              <a:ext cx="284" cy="403"/>
            </a:xfrm>
            <a:prstGeom prst="rect">
              <a:avLst/>
            </a:prstGeom>
            <a:noFill/>
            <a:ln w="9525">
              <a:noFill/>
              <a:miter lim="800000"/>
              <a:headEnd/>
              <a:tailEnd/>
            </a:ln>
            <a:effectLst/>
          </p:spPr>
          <p:txBody>
            <a:bodyPr/>
            <a:lstStyle/>
            <a:p>
              <a:r>
                <a:rPr lang="pl-PL" sz="1200" b="1">
                  <a:latin typeface="Century Schoolbook" pitchFamily="18" charset="0"/>
                  <a:cs typeface="Times New Roman" charset="0"/>
                </a:rPr>
                <a:t>tak</a:t>
              </a:r>
              <a:endParaRPr lang="pl-PL" sz="1000">
                <a:cs typeface="Times New Roman" charset="0"/>
              </a:endParaRPr>
            </a:p>
            <a:p>
              <a:pPr eaLnBrk="0" hangingPunct="0"/>
              <a:endParaRPr lang="pl-PL"/>
            </a:p>
          </p:txBody>
        </p:sp>
        <p:sp>
          <p:nvSpPr>
            <p:cNvPr id="13358" name="Rectangle 46"/>
            <p:cNvSpPr>
              <a:spLocks noChangeArrowheads="1"/>
            </p:cNvSpPr>
            <p:nvPr/>
          </p:nvSpPr>
          <p:spPr bwMode="auto">
            <a:xfrm>
              <a:off x="28" y="6083"/>
              <a:ext cx="150" cy="51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3359" name="Rectangle 47"/>
            <p:cNvSpPr>
              <a:spLocks noChangeArrowheads="1"/>
            </p:cNvSpPr>
            <p:nvPr/>
          </p:nvSpPr>
          <p:spPr bwMode="auto">
            <a:xfrm>
              <a:off x="178" y="6083"/>
              <a:ext cx="150" cy="51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3360" name="Rectangle 48"/>
            <p:cNvSpPr>
              <a:spLocks noChangeArrowheads="1"/>
            </p:cNvSpPr>
            <p:nvPr/>
          </p:nvSpPr>
          <p:spPr bwMode="auto">
            <a:xfrm>
              <a:off x="328" y="6083"/>
              <a:ext cx="170" cy="518"/>
            </a:xfrm>
            <a:prstGeom prst="rect">
              <a:avLst/>
            </a:prstGeom>
            <a:noFill/>
            <a:ln w="9525">
              <a:noFill/>
              <a:miter lim="800000"/>
              <a:headEnd/>
              <a:tailEnd/>
            </a:ln>
            <a:effectLst/>
          </p:spPr>
          <p:txBody>
            <a:bodyPr/>
            <a:lstStyle/>
            <a:p>
              <a:pPr>
                <a:tabLst>
                  <a:tab pos="228600" algn="l"/>
                </a:tabLst>
              </a:pPr>
              <a:r>
                <a:rPr lang="pl-PL" sz="1200">
                  <a:latin typeface="Century Schoolbook" pitchFamily="18" charset="0"/>
                  <a:cs typeface="Times New Roman" charset="0"/>
                </a:rPr>
                <a:t>4.</a:t>
              </a:r>
              <a:r>
                <a:rPr lang="pl-PL" sz="700">
                  <a:cs typeface="Times New Roman" charset="0"/>
                </a:rPr>
                <a:t>   </a:t>
              </a:r>
              <a:r>
                <a:rPr lang="pl-PL" sz="1000">
                  <a:cs typeface="Times New Roman" charset="0"/>
                </a:rPr>
                <a:t> </a:t>
              </a:r>
            </a:p>
            <a:p>
              <a:pPr eaLnBrk="0" hangingPunct="0">
                <a:tabLst>
                  <a:tab pos="228600" algn="l"/>
                </a:tabLst>
              </a:pPr>
              <a:endParaRPr lang="pl-PL"/>
            </a:p>
          </p:txBody>
        </p:sp>
        <p:sp>
          <p:nvSpPr>
            <p:cNvPr id="13361" name="Rectangle 49"/>
            <p:cNvSpPr>
              <a:spLocks noChangeArrowheads="1"/>
            </p:cNvSpPr>
            <p:nvPr/>
          </p:nvSpPr>
          <p:spPr bwMode="auto">
            <a:xfrm>
              <a:off x="498" y="6083"/>
              <a:ext cx="1474" cy="518"/>
            </a:xfrm>
            <a:prstGeom prst="rect">
              <a:avLst/>
            </a:prstGeom>
            <a:noFill/>
            <a:ln w="9525">
              <a:noFill/>
              <a:miter lim="800000"/>
              <a:headEnd/>
              <a:tailEnd/>
            </a:ln>
            <a:effectLst/>
          </p:spPr>
          <p:txBody>
            <a:bodyPr/>
            <a:lstStyle/>
            <a:p>
              <a:r>
                <a:rPr lang="pl-PL" sz="1200">
                  <a:latin typeface="Century Schoolbook" pitchFamily="18" charset="0"/>
                  <a:cs typeface="Times New Roman" charset="0"/>
                </a:rPr>
                <a:t>Duszności, kłopotów z oddychaniem ...</a:t>
              </a:r>
              <a:endParaRPr lang="pl-PL" sz="1000">
                <a:cs typeface="Times New Roman" charset="0"/>
              </a:endParaRPr>
            </a:p>
            <a:p>
              <a:pPr eaLnBrk="0" hangingPunct="0"/>
              <a:endParaRPr lang="pl-PL"/>
            </a:p>
          </p:txBody>
        </p:sp>
        <p:sp>
          <p:nvSpPr>
            <p:cNvPr id="13362" name="Rectangle 50"/>
            <p:cNvSpPr>
              <a:spLocks noChangeArrowheads="1"/>
            </p:cNvSpPr>
            <p:nvPr/>
          </p:nvSpPr>
          <p:spPr bwMode="auto">
            <a:xfrm>
              <a:off x="1972" y="6083"/>
              <a:ext cx="284" cy="518"/>
            </a:xfrm>
            <a:prstGeom prst="rect">
              <a:avLst/>
            </a:prstGeom>
            <a:noFill/>
            <a:ln w="9525">
              <a:noFill/>
              <a:miter lim="800000"/>
              <a:headEnd/>
              <a:tailEnd/>
            </a:ln>
            <a:effectLst/>
          </p:spPr>
          <p:txBody>
            <a:bodyPr/>
            <a:lstStyle/>
            <a:p>
              <a:r>
                <a:rPr lang="pl-PL" sz="1200">
                  <a:latin typeface="Century Schoolbook" pitchFamily="18" charset="0"/>
                  <a:cs typeface="Times New Roman" charset="0"/>
                </a:rPr>
                <a:t>nie</a:t>
              </a:r>
              <a:endParaRPr lang="pl-PL" sz="1000">
                <a:cs typeface="Times New Roman" charset="0"/>
              </a:endParaRPr>
            </a:p>
            <a:p>
              <a:pPr eaLnBrk="0" hangingPunct="0"/>
              <a:endParaRPr lang="pl-PL"/>
            </a:p>
          </p:txBody>
        </p:sp>
        <p:sp>
          <p:nvSpPr>
            <p:cNvPr id="13363" name="Rectangle 51"/>
            <p:cNvSpPr>
              <a:spLocks noChangeArrowheads="1"/>
            </p:cNvSpPr>
            <p:nvPr/>
          </p:nvSpPr>
          <p:spPr bwMode="auto">
            <a:xfrm>
              <a:off x="2256" y="6083"/>
              <a:ext cx="284" cy="518"/>
            </a:xfrm>
            <a:prstGeom prst="rect">
              <a:avLst/>
            </a:prstGeom>
            <a:noFill/>
            <a:ln w="9525">
              <a:noFill/>
              <a:miter lim="800000"/>
              <a:headEnd/>
              <a:tailEnd/>
            </a:ln>
            <a:effectLst/>
          </p:spPr>
          <p:txBody>
            <a:bodyPr/>
            <a:lstStyle/>
            <a:p>
              <a:r>
                <a:rPr lang="pl-PL" sz="1200" b="1">
                  <a:latin typeface="Century Schoolbook" pitchFamily="18" charset="0"/>
                  <a:cs typeface="Times New Roman" charset="0"/>
                </a:rPr>
                <a:t>tak</a:t>
              </a:r>
              <a:endParaRPr lang="pl-PL" sz="1000">
                <a:cs typeface="Times New Roman" charset="0"/>
              </a:endParaRPr>
            </a:p>
            <a:p>
              <a:pPr eaLnBrk="0" hangingPunct="0"/>
              <a:endParaRPr lang="pl-PL"/>
            </a:p>
          </p:txBody>
        </p:sp>
        <p:sp>
          <p:nvSpPr>
            <p:cNvPr id="13364" name="Rectangle 52"/>
            <p:cNvSpPr>
              <a:spLocks noChangeArrowheads="1"/>
            </p:cNvSpPr>
            <p:nvPr/>
          </p:nvSpPr>
          <p:spPr bwMode="auto">
            <a:xfrm>
              <a:off x="28" y="6601"/>
              <a:ext cx="150" cy="403"/>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3365" name="Rectangle 53"/>
            <p:cNvSpPr>
              <a:spLocks noChangeArrowheads="1"/>
            </p:cNvSpPr>
            <p:nvPr/>
          </p:nvSpPr>
          <p:spPr bwMode="auto">
            <a:xfrm>
              <a:off x="178" y="6601"/>
              <a:ext cx="150" cy="403"/>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3366" name="Rectangle 54"/>
            <p:cNvSpPr>
              <a:spLocks noChangeArrowheads="1"/>
            </p:cNvSpPr>
            <p:nvPr/>
          </p:nvSpPr>
          <p:spPr bwMode="auto">
            <a:xfrm>
              <a:off x="328" y="6601"/>
              <a:ext cx="170" cy="403"/>
            </a:xfrm>
            <a:prstGeom prst="rect">
              <a:avLst/>
            </a:prstGeom>
            <a:noFill/>
            <a:ln w="9525">
              <a:noFill/>
              <a:miter lim="800000"/>
              <a:headEnd/>
              <a:tailEnd/>
            </a:ln>
            <a:effectLst/>
          </p:spPr>
          <p:txBody>
            <a:bodyPr/>
            <a:lstStyle/>
            <a:p>
              <a:pPr>
                <a:tabLst>
                  <a:tab pos="228600" algn="l"/>
                </a:tabLst>
              </a:pPr>
              <a:r>
                <a:rPr lang="pl-PL" sz="1200">
                  <a:latin typeface="Century Schoolbook" pitchFamily="18" charset="0"/>
                  <a:cs typeface="Times New Roman" charset="0"/>
                </a:rPr>
                <a:t>5.</a:t>
              </a:r>
              <a:r>
                <a:rPr lang="pl-PL" sz="700">
                  <a:cs typeface="Times New Roman" charset="0"/>
                </a:rPr>
                <a:t>   </a:t>
              </a:r>
              <a:r>
                <a:rPr lang="pl-PL" sz="1000">
                  <a:cs typeface="Times New Roman" charset="0"/>
                </a:rPr>
                <a:t> </a:t>
              </a:r>
            </a:p>
            <a:p>
              <a:pPr eaLnBrk="0" hangingPunct="0">
                <a:tabLst>
                  <a:tab pos="228600" algn="l"/>
                </a:tabLst>
              </a:pPr>
              <a:endParaRPr lang="pl-PL"/>
            </a:p>
          </p:txBody>
        </p:sp>
        <p:sp>
          <p:nvSpPr>
            <p:cNvPr id="13367" name="Rectangle 55"/>
            <p:cNvSpPr>
              <a:spLocks noChangeArrowheads="1"/>
            </p:cNvSpPr>
            <p:nvPr/>
          </p:nvSpPr>
          <p:spPr bwMode="auto">
            <a:xfrm>
              <a:off x="498" y="6601"/>
              <a:ext cx="1474" cy="403"/>
            </a:xfrm>
            <a:prstGeom prst="rect">
              <a:avLst/>
            </a:prstGeom>
            <a:noFill/>
            <a:ln w="9525">
              <a:noFill/>
              <a:miter lim="800000"/>
              <a:headEnd/>
              <a:tailEnd/>
            </a:ln>
            <a:effectLst/>
          </p:spPr>
          <p:txBody>
            <a:bodyPr/>
            <a:lstStyle/>
            <a:p>
              <a:r>
                <a:rPr lang="pl-PL" sz="1200">
                  <a:latin typeface="Century Schoolbook" pitchFamily="18" charset="0"/>
                  <a:cs typeface="Times New Roman" charset="0"/>
                </a:rPr>
                <a:t>Dławienia się, kuli w gardle ...</a:t>
              </a:r>
              <a:endParaRPr lang="pl-PL" sz="1000">
                <a:cs typeface="Times New Roman" charset="0"/>
              </a:endParaRPr>
            </a:p>
            <a:p>
              <a:pPr eaLnBrk="0" hangingPunct="0"/>
              <a:endParaRPr lang="pl-PL"/>
            </a:p>
          </p:txBody>
        </p:sp>
        <p:sp>
          <p:nvSpPr>
            <p:cNvPr id="13368" name="Rectangle 56"/>
            <p:cNvSpPr>
              <a:spLocks noChangeArrowheads="1"/>
            </p:cNvSpPr>
            <p:nvPr/>
          </p:nvSpPr>
          <p:spPr bwMode="auto">
            <a:xfrm>
              <a:off x="1972" y="6601"/>
              <a:ext cx="284" cy="403"/>
            </a:xfrm>
            <a:prstGeom prst="rect">
              <a:avLst/>
            </a:prstGeom>
            <a:noFill/>
            <a:ln w="9525">
              <a:noFill/>
              <a:miter lim="800000"/>
              <a:headEnd/>
              <a:tailEnd/>
            </a:ln>
            <a:effectLst/>
          </p:spPr>
          <p:txBody>
            <a:bodyPr/>
            <a:lstStyle/>
            <a:p>
              <a:r>
                <a:rPr lang="pl-PL" sz="1200">
                  <a:latin typeface="Century Schoolbook" pitchFamily="18" charset="0"/>
                  <a:cs typeface="Times New Roman" charset="0"/>
                </a:rPr>
                <a:t>nie</a:t>
              </a:r>
              <a:endParaRPr lang="pl-PL" sz="1000">
                <a:cs typeface="Times New Roman" charset="0"/>
              </a:endParaRPr>
            </a:p>
            <a:p>
              <a:pPr eaLnBrk="0" hangingPunct="0"/>
              <a:endParaRPr lang="pl-PL"/>
            </a:p>
          </p:txBody>
        </p:sp>
        <p:sp>
          <p:nvSpPr>
            <p:cNvPr id="13369" name="Rectangle 57"/>
            <p:cNvSpPr>
              <a:spLocks noChangeArrowheads="1"/>
            </p:cNvSpPr>
            <p:nvPr/>
          </p:nvSpPr>
          <p:spPr bwMode="auto">
            <a:xfrm>
              <a:off x="2256" y="6601"/>
              <a:ext cx="284" cy="403"/>
            </a:xfrm>
            <a:prstGeom prst="rect">
              <a:avLst/>
            </a:prstGeom>
            <a:noFill/>
            <a:ln w="9525">
              <a:noFill/>
              <a:miter lim="800000"/>
              <a:headEnd/>
              <a:tailEnd/>
            </a:ln>
            <a:effectLst/>
          </p:spPr>
          <p:txBody>
            <a:bodyPr/>
            <a:lstStyle/>
            <a:p>
              <a:r>
                <a:rPr lang="pl-PL" sz="1200" b="1">
                  <a:latin typeface="Century Schoolbook" pitchFamily="18" charset="0"/>
                  <a:cs typeface="Times New Roman" charset="0"/>
                </a:rPr>
                <a:t>tak</a:t>
              </a:r>
              <a:endParaRPr lang="pl-PL" sz="1000">
                <a:cs typeface="Times New Roman" charset="0"/>
              </a:endParaRPr>
            </a:p>
            <a:p>
              <a:pPr eaLnBrk="0" hangingPunct="0"/>
              <a:endParaRPr lang="pl-PL"/>
            </a:p>
          </p:txBody>
        </p:sp>
        <p:sp>
          <p:nvSpPr>
            <p:cNvPr id="13370" name="Rectangle 58"/>
            <p:cNvSpPr>
              <a:spLocks noChangeArrowheads="1"/>
            </p:cNvSpPr>
            <p:nvPr/>
          </p:nvSpPr>
          <p:spPr bwMode="auto">
            <a:xfrm>
              <a:off x="28" y="7004"/>
              <a:ext cx="150" cy="51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3371" name="Rectangle 59"/>
            <p:cNvSpPr>
              <a:spLocks noChangeArrowheads="1"/>
            </p:cNvSpPr>
            <p:nvPr/>
          </p:nvSpPr>
          <p:spPr bwMode="auto">
            <a:xfrm>
              <a:off x="178" y="7004"/>
              <a:ext cx="150" cy="51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3372" name="Rectangle 60"/>
            <p:cNvSpPr>
              <a:spLocks noChangeArrowheads="1"/>
            </p:cNvSpPr>
            <p:nvPr/>
          </p:nvSpPr>
          <p:spPr bwMode="auto">
            <a:xfrm>
              <a:off x="328" y="7004"/>
              <a:ext cx="170" cy="518"/>
            </a:xfrm>
            <a:prstGeom prst="rect">
              <a:avLst/>
            </a:prstGeom>
            <a:noFill/>
            <a:ln w="9525">
              <a:noFill/>
              <a:miter lim="800000"/>
              <a:headEnd/>
              <a:tailEnd/>
            </a:ln>
            <a:effectLst/>
          </p:spPr>
          <p:txBody>
            <a:bodyPr/>
            <a:lstStyle/>
            <a:p>
              <a:pPr>
                <a:tabLst>
                  <a:tab pos="228600" algn="l"/>
                </a:tabLst>
              </a:pPr>
              <a:r>
                <a:rPr lang="pl-PL" sz="1200">
                  <a:latin typeface="Century Schoolbook" pitchFamily="18" charset="0"/>
                  <a:cs typeface="Times New Roman" charset="0"/>
                </a:rPr>
                <a:t>6.</a:t>
              </a:r>
              <a:r>
                <a:rPr lang="pl-PL" sz="700">
                  <a:cs typeface="Times New Roman" charset="0"/>
                </a:rPr>
                <a:t>   </a:t>
              </a:r>
              <a:r>
                <a:rPr lang="pl-PL" sz="1000">
                  <a:cs typeface="Times New Roman" charset="0"/>
                </a:rPr>
                <a:t> </a:t>
              </a:r>
            </a:p>
            <a:p>
              <a:pPr eaLnBrk="0" hangingPunct="0">
                <a:tabLst>
                  <a:tab pos="228600" algn="l"/>
                </a:tabLst>
              </a:pPr>
              <a:endParaRPr lang="pl-PL"/>
            </a:p>
          </p:txBody>
        </p:sp>
        <p:sp>
          <p:nvSpPr>
            <p:cNvPr id="13373" name="Rectangle 61"/>
            <p:cNvSpPr>
              <a:spLocks noChangeArrowheads="1"/>
            </p:cNvSpPr>
            <p:nvPr/>
          </p:nvSpPr>
          <p:spPr bwMode="auto">
            <a:xfrm>
              <a:off x="498" y="7004"/>
              <a:ext cx="1474" cy="518"/>
            </a:xfrm>
            <a:prstGeom prst="rect">
              <a:avLst/>
            </a:prstGeom>
            <a:noFill/>
            <a:ln w="9525">
              <a:noFill/>
              <a:miter lim="800000"/>
              <a:headEnd/>
              <a:tailEnd/>
            </a:ln>
            <a:effectLst/>
          </p:spPr>
          <p:txBody>
            <a:bodyPr/>
            <a:lstStyle/>
            <a:p>
              <a:r>
                <a:rPr lang="pl-PL" sz="1200">
                  <a:latin typeface="Century Schoolbook" pitchFamily="18" charset="0"/>
                  <a:cs typeface="Times New Roman" charset="0"/>
                </a:rPr>
                <a:t>Bólu, ucisku w klatce piersiowej ...</a:t>
              </a:r>
              <a:endParaRPr lang="pl-PL" sz="1000">
                <a:cs typeface="Times New Roman" charset="0"/>
              </a:endParaRPr>
            </a:p>
            <a:p>
              <a:pPr eaLnBrk="0" hangingPunct="0"/>
              <a:endParaRPr lang="pl-PL"/>
            </a:p>
          </p:txBody>
        </p:sp>
        <p:sp>
          <p:nvSpPr>
            <p:cNvPr id="13374" name="Rectangle 62"/>
            <p:cNvSpPr>
              <a:spLocks noChangeArrowheads="1"/>
            </p:cNvSpPr>
            <p:nvPr/>
          </p:nvSpPr>
          <p:spPr bwMode="auto">
            <a:xfrm>
              <a:off x="1972" y="7004"/>
              <a:ext cx="284" cy="518"/>
            </a:xfrm>
            <a:prstGeom prst="rect">
              <a:avLst/>
            </a:prstGeom>
            <a:noFill/>
            <a:ln w="9525">
              <a:noFill/>
              <a:miter lim="800000"/>
              <a:headEnd/>
              <a:tailEnd/>
            </a:ln>
            <a:effectLst/>
          </p:spPr>
          <p:txBody>
            <a:bodyPr/>
            <a:lstStyle/>
            <a:p>
              <a:r>
                <a:rPr lang="pl-PL" sz="1200">
                  <a:latin typeface="Century Schoolbook" pitchFamily="18" charset="0"/>
                  <a:cs typeface="Times New Roman" charset="0"/>
                </a:rPr>
                <a:t>nie</a:t>
              </a:r>
              <a:endParaRPr lang="pl-PL" sz="1000">
                <a:cs typeface="Times New Roman" charset="0"/>
              </a:endParaRPr>
            </a:p>
            <a:p>
              <a:pPr eaLnBrk="0" hangingPunct="0"/>
              <a:endParaRPr lang="pl-PL"/>
            </a:p>
          </p:txBody>
        </p:sp>
        <p:sp>
          <p:nvSpPr>
            <p:cNvPr id="13375" name="Rectangle 63"/>
            <p:cNvSpPr>
              <a:spLocks noChangeArrowheads="1"/>
            </p:cNvSpPr>
            <p:nvPr/>
          </p:nvSpPr>
          <p:spPr bwMode="auto">
            <a:xfrm>
              <a:off x="2256" y="7004"/>
              <a:ext cx="284" cy="518"/>
            </a:xfrm>
            <a:prstGeom prst="rect">
              <a:avLst/>
            </a:prstGeom>
            <a:noFill/>
            <a:ln w="9525">
              <a:noFill/>
              <a:miter lim="800000"/>
              <a:headEnd/>
              <a:tailEnd/>
            </a:ln>
            <a:effectLst/>
          </p:spPr>
          <p:txBody>
            <a:bodyPr/>
            <a:lstStyle/>
            <a:p>
              <a:r>
                <a:rPr lang="pl-PL" sz="1200" b="1">
                  <a:latin typeface="Century Schoolbook" pitchFamily="18" charset="0"/>
                  <a:cs typeface="Times New Roman" charset="0"/>
                </a:rPr>
                <a:t>tak</a:t>
              </a:r>
              <a:endParaRPr lang="pl-PL" sz="1000">
                <a:cs typeface="Times New Roman" charset="0"/>
              </a:endParaRPr>
            </a:p>
            <a:p>
              <a:pPr eaLnBrk="0" hangingPunct="0"/>
              <a:endParaRPr lang="pl-PL"/>
            </a:p>
          </p:txBody>
        </p:sp>
      </p:grpSp>
      <p:sp>
        <p:nvSpPr>
          <p:cNvPr id="13377" name="Rectangle 65"/>
          <p:cNvSpPr>
            <a:spLocks noChangeArrowheads="1"/>
          </p:cNvSpPr>
          <p:nvPr/>
        </p:nvSpPr>
        <p:spPr bwMode="auto">
          <a:xfrm>
            <a:off x="0" y="-533400"/>
            <a:ext cx="9144000" cy="2463564"/>
          </a:xfrm>
          <a:prstGeom prst="rect">
            <a:avLst/>
          </a:prstGeom>
          <a:noFill/>
          <a:ln w="9525">
            <a:noFill/>
            <a:miter lim="800000"/>
            <a:headEnd/>
            <a:tailEnd/>
          </a:ln>
          <a:effectLst/>
        </p:spPr>
        <p:txBody>
          <a:bodyPr lIns="899829" tIns="899829" rIns="899829" bIns="899829">
            <a:spAutoFit/>
          </a:bodyPr>
          <a:lstStyle/>
          <a:p>
            <a:r>
              <a:rPr lang="pl-PL" sz="1200" b="1">
                <a:solidFill>
                  <a:schemeClr val="tx2"/>
                </a:solidFill>
                <a:latin typeface="Century Schoolbook" pitchFamily="18" charset="0"/>
                <a:cs typeface="Times New Roman" charset="0"/>
              </a:rPr>
              <a:t>D. Lęk paniczny</a:t>
            </a:r>
            <a:r>
              <a:rPr lang="pl-PL" sz="1200">
                <a:solidFill>
                  <a:schemeClr val="tx2"/>
                </a:solidFill>
                <a:latin typeface="Century Schoolbook" pitchFamily="18" charset="0"/>
                <a:cs typeface="Times New Roman" charset="0"/>
              </a:rPr>
              <a:t>. </a:t>
            </a:r>
            <a:r>
              <a:rPr lang="en-US" sz="1200" b="1">
                <a:solidFill>
                  <a:schemeClr val="tx2"/>
                </a:solidFill>
                <a:latin typeface="Century Schoolbook" pitchFamily="18" charset="0"/>
                <a:cs typeface="Times New Roman" charset="0"/>
              </a:rPr>
              <a:t>F.41.0</a:t>
            </a:r>
            <a:endParaRPr lang="pl-PL" sz="1000">
              <a:solidFill>
                <a:schemeClr val="tx2"/>
              </a:solidFill>
              <a:cs typeface="Times New Roman" charset="0"/>
            </a:endParaRPr>
          </a:p>
          <a:p>
            <a:pPr eaLnBrk="0" hangingPunct="0"/>
            <a:endParaRPr lang="pl-PL"/>
          </a:p>
        </p:txBody>
      </p:sp>
      <p:sp>
        <p:nvSpPr>
          <p:cNvPr id="13378" name="Rectangle 66"/>
          <p:cNvSpPr>
            <a:spLocks noChangeArrowheads="1"/>
          </p:cNvSpPr>
          <p:nvPr/>
        </p:nvSpPr>
        <p:spPr bwMode="auto">
          <a:xfrm>
            <a:off x="0" y="4283075"/>
            <a:ext cx="9144000" cy="646331"/>
          </a:xfrm>
          <a:prstGeom prst="rect">
            <a:avLst/>
          </a:prstGeom>
          <a:noFill/>
          <a:ln w="9525">
            <a:noFill/>
            <a:miter lim="800000"/>
            <a:headEnd/>
            <a:tailEnd/>
          </a:ln>
          <a:effectLst/>
        </p:spPr>
        <p:txBody>
          <a:bodyPr>
            <a:spAutoFit/>
          </a:bodyPr>
          <a:lstStyle/>
          <a:p>
            <a:r>
              <a:rPr lang="en-US" sz="1200">
                <a:latin typeface="Century Schoolbook" pitchFamily="18" charset="0"/>
                <a:cs typeface="Times New Roman" charset="0"/>
              </a:rPr>
              <a:t/>
            </a:r>
            <a:br>
              <a:rPr lang="en-US" sz="1200">
                <a:latin typeface="Century Schoolbook" pitchFamily="18" charset="0"/>
                <a:cs typeface="Times New Roman" charset="0"/>
              </a:rPr>
            </a:br>
            <a:endParaRPr lang="en-US"/>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prestige"/>
      </p:transition>
    </mc:Choice>
    <mc:Fallback>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398" name="Group 62"/>
          <p:cNvGrpSpPr>
            <a:grpSpLocks/>
          </p:cNvGrpSpPr>
          <p:nvPr/>
        </p:nvGrpSpPr>
        <p:grpSpPr bwMode="auto">
          <a:xfrm>
            <a:off x="477838" y="381000"/>
            <a:ext cx="8666162" cy="5783263"/>
            <a:chOff x="28" y="0"/>
            <a:chExt cx="2512" cy="5525"/>
          </a:xfrm>
        </p:grpSpPr>
        <p:sp>
          <p:nvSpPr>
            <p:cNvPr id="14338" name="Rectangle 2"/>
            <p:cNvSpPr>
              <a:spLocks noChangeArrowheads="1"/>
            </p:cNvSpPr>
            <p:nvPr/>
          </p:nvSpPr>
          <p:spPr bwMode="auto">
            <a:xfrm>
              <a:off x="28" y="0"/>
              <a:ext cx="150" cy="51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4339" name="Rectangle 3"/>
            <p:cNvSpPr>
              <a:spLocks noChangeArrowheads="1"/>
            </p:cNvSpPr>
            <p:nvPr/>
          </p:nvSpPr>
          <p:spPr bwMode="auto">
            <a:xfrm>
              <a:off x="178" y="0"/>
              <a:ext cx="150" cy="51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4340" name="Rectangle 4"/>
            <p:cNvSpPr>
              <a:spLocks noChangeArrowheads="1"/>
            </p:cNvSpPr>
            <p:nvPr/>
          </p:nvSpPr>
          <p:spPr bwMode="auto">
            <a:xfrm>
              <a:off x="328" y="0"/>
              <a:ext cx="170" cy="518"/>
            </a:xfrm>
            <a:prstGeom prst="rect">
              <a:avLst/>
            </a:prstGeom>
            <a:noFill/>
            <a:ln w="9525">
              <a:noFill/>
              <a:miter lim="800000"/>
              <a:headEnd/>
              <a:tailEnd/>
            </a:ln>
            <a:effectLst/>
          </p:spPr>
          <p:txBody>
            <a:bodyPr/>
            <a:lstStyle/>
            <a:p>
              <a:pPr>
                <a:tabLst>
                  <a:tab pos="228600" algn="l"/>
                </a:tabLst>
              </a:pPr>
              <a:r>
                <a:rPr lang="pl-PL" sz="1200">
                  <a:latin typeface="Century Schoolbook" pitchFamily="18" charset="0"/>
                  <a:cs typeface="Times New Roman" charset="0"/>
                </a:rPr>
                <a:t>1.</a:t>
              </a:r>
              <a:r>
                <a:rPr lang="pl-PL" sz="700">
                  <a:cs typeface="Times New Roman" charset="0"/>
                </a:rPr>
                <a:t>   </a:t>
              </a:r>
              <a:r>
                <a:rPr lang="pl-PL" sz="1000">
                  <a:cs typeface="Times New Roman" charset="0"/>
                </a:rPr>
                <a:t> </a:t>
              </a:r>
            </a:p>
            <a:p>
              <a:pPr eaLnBrk="0" hangingPunct="0">
                <a:tabLst>
                  <a:tab pos="228600" algn="l"/>
                </a:tabLst>
              </a:pPr>
              <a:endParaRPr lang="pl-PL"/>
            </a:p>
          </p:txBody>
        </p:sp>
        <p:sp>
          <p:nvSpPr>
            <p:cNvPr id="14341" name="Rectangle 5"/>
            <p:cNvSpPr>
              <a:spLocks noChangeArrowheads="1"/>
            </p:cNvSpPr>
            <p:nvPr/>
          </p:nvSpPr>
          <p:spPr bwMode="auto">
            <a:xfrm>
              <a:off x="498" y="0"/>
              <a:ext cx="1474" cy="518"/>
            </a:xfrm>
            <a:prstGeom prst="rect">
              <a:avLst/>
            </a:prstGeom>
            <a:noFill/>
            <a:ln w="9525">
              <a:noFill/>
              <a:miter lim="800000"/>
              <a:headEnd/>
              <a:tailEnd/>
            </a:ln>
            <a:effectLst/>
          </p:spPr>
          <p:txBody>
            <a:bodyPr/>
            <a:lstStyle/>
            <a:p>
              <a:r>
                <a:rPr lang="pl-PL" sz="1200">
                  <a:latin typeface="Century Schoolbook" pitchFamily="18" charset="0"/>
                  <a:cs typeface="Times New Roman" charset="0"/>
                </a:rPr>
                <a:t>Nudności, bólu żołądka, biegunki ..</a:t>
              </a:r>
              <a:endParaRPr lang="pl-PL" sz="1000">
                <a:cs typeface="Times New Roman" charset="0"/>
              </a:endParaRPr>
            </a:p>
            <a:p>
              <a:pPr eaLnBrk="0" hangingPunct="0"/>
              <a:endParaRPr lang="pl-PL"/>
            </a:p>
          </p:txBody>
        </p:sp>
        <p:sp>
          <p:nvSpPr>
            <p:cNvPr id="14342" name="Rectangle 6"/>
            <p:cNvSpPr>
              <a:spLocks noChangeArrowheads="1"/>
            </p:cNvSpPr>
            <p:nvPr/>
          </p:nvSpPr>
          <p:spPr bwMode="auto">
            <a:xfrm>
              <a:off x="1972" y="0"/>
              <a:ext cx="284" cy="518"/>
            </a:xfrm>
            <a:prstGeom prst="rect">
              <a:avLst/>
            </a:prstGeom>
            <a:noFill/>
            <a:ln w="9525">
              <a:noFill/>
              <a:miter lim="800000"/>
              <a:headEnd/>
              <a:tailEnd/>
            </a:ln>
            <a:effectLst/>
          </p:spPr>
          <p:txBody>
            <a:bodyPr/>
            <a:lstStyle/>
            <a:p>
              <a:r>
                <a:rPr lang="pl-PL" sz="1200">
                  <a:latin typeface="Century Schoolbook" pitchFamily="18" charset="0"/>
                  <a:cs typeface="Times New Roman" charset="0"/>
                </a:rPr>
                <a:t>nie</a:t>
              </a:r>
              <a:endParaRPr lang="pl-PL" sz="1000">
                <a:cs typeface="Times New Roman" charset="0"/>
              </a:endParaRPr>
            </a:p>
            <a:p>
              <a:pPr eaLnBrk="0" hangingPunct="0"/>
              <a:endParaRPr lang="pl-PL"/>
            </a:p>
          </p:txBody>
        </p:sp>
        <p:sp>
          <p:nvSpPr>
            <p:cNvPr id="14343" name="Rectangle 7"/>
            <p:cNvSpPr>
              <a:spLocks noChangeArrowheads="1"/>
            </p:cNvSpPr>
            <p:nvPr/>
          </p:nvSpPr>
          <p:spPr bwMode="auto">
            <a:xfrm>
              <a:off x="2256" y="0"/>
              <a:ext cx="284" cy="518"/>
            </a:xfrm>
            <a:prstGeom prst="rect">
              <a:avLst/>
            </a:prstGeom>
            <a:noFill/>
            <a:ln w="9525">
              <a:noFill/>
              <a:miter lim="800000"/>
              <a:headEnd/>
              <a:tailEnd/>
            </a:ln>
            <a:effectLst/>
          </p:spPr>
          <p:txBody>
            <a:bodyPr/>
            <a:lstStyle/>
            <a:p>
              <a:r>
                <a:rPr lang="pl-PL" sz="1200" b="1">
                  <a:latin typeface="Century Schoolbook" pitchFamily="18" charset="0"/>
                  <a:cs typeface="Times New Roman" charset="0"/>
                </a:rPr>
                <a:t>tak</a:t>
              </a:r>
              <a:endParaRPr lang="pl-PL" sz="1000">
                <a:cs typeface="Times New Roman" charset="0"/>
              </a:endParaRPr>
            </a:p>
            <a:p>
              <a:pPr eaLnBrk="0" hangingPunct="0"/>
              <a:endParaRPr lang="pl-PL"/>
            </a:p>
          </p:txBody>
        </p:sp>
        <p:sp>
          <p:nvSpPr>
            <p:cNvPr id="14344" name="Rectangle 8"/>
            <p:cNvSpPr>
              <a:spLocks noChangeArrowheads="1"/>
            </p:cNvSpPr>
            <p:nvPr/>
          </p:nvSpPr>
          <p:spPr bwMode="auto">
            <a:xfrm>
              <a:off x="28" y="518"/>
              <a:ext cx="150" cy="51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4345" name="Rectangle 9"/>
            <p:cNvSpPr>
              <a:spLocks noChangeArrowheads="1"/>
            </p:cNvSpPr>
            <p:nvPr/>
          </p:nvSpPr>
          <p:spPr bwMode="auto">
            <a:xfrm>
              <a:off x="178" y="518"/>
              <a:ext cx="150" cy="51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4346" name="Rectangle 10"/>
            <p:cNvSpPr>
              <a:spLocks noChangeArrowheads="1"/>
            </p:cNvSpPr>
            <p:nvPr/>
          </p:nvSpPr>
          <p:spPr bwMode="auto">
            <a:xfrm>
              <a:off x="328" y="518"/>
              <a:ext cx="170" cy="518"/>
            </a:xfrm>
            <a:prstGeom prst="rect">
              <a:avLst/>
            </a:prstGeom>
            <a:noFill/>
            <a:ln w="9525">
              <a:noFill/>
              <a:miter lim="800000"/>
              <a:headEnd/>
              <a:tailEnd/>
            </a:ln>
            <a:effectLst/>
          </p:spPr>
          <p:txBody>
            <a:bodyPr/>
            <a:lstStyle/>
            <a:p>
              <a:pPr>
                <a:tabLst>
                  <a:tab pos="228600" algn="l"/>
                </a:tabLst>
              </a:pPr>
              <a:r>
                <a:rPr lang="pl-PL" sz="1200">
                  <a:latin typeface="Century Schoolbook" pitchFamily="18" charset="0"/>
                  <a:cs typeface="Times New Roman" charset="0"/>
                </a:rPr>
                <a:t>2.</a:t>
              </a:r>
              <a:r>
                <a:rPr lang="pl-PL" sz="700">
                  <a:cs typeface="Times New Roman" charset="0"/>
                </a:rPr>
                <a:t>   </a:t>
              </a:r>
              <a:r>
                <a:rPr lang="pl-PL" sz="1000">
                  <a:cs typeface="Times New Roman" charset="0"/>
                </a:rPr>
                <a:t> </a:t>
              </a:r>
            </a:p>
            <a:p>
              <a:pPr eaLnBrk="0" hangingPunct="0">
                <a:tabLst>
                  <a:tab pos="228600" algn="l"/>
                </a:tabLst>
              </a:pPr>
              <a:endParaRPr lang="pl-PL"/>
            </a:p>
          </p:txBody>
        </p:sp>
        <p:sp>
          <p:nvSpPr>
            <p:cNvPr id="14347" name="Rectangle 11"/>
            <p:cNvSpPr>
              <a:spLocks noChangeArrowheads="1"/>
            </p:cNvSpPr>
            <p:nvPr/>
          </p:nvSpPr>
          <p:spPr bwMode="auto">
            <a:xfrm>
              <a:off x="498" y="518"/>
              <a:ext cx="1474" cy="518"/>
            </a:xfrm>
            <a:prstGeom prst="rect">
              <a:avLst/>
            </a:prstGeom>
            <a:noFill/>
            <a:ln w="9525">
              <a:noFill/>
              <a:miter lim="800000"/>
              <a:headEnd/>
              <a:tailEnd/>
            </a:ln>
            <a:effectLst/>
          </p:spPr>
          <p:txBody>
            <a:bodyPr/>
            <a:lstStyle/>
            <a:p>
              <a:r>
                <a:rPr lang="pl-PL" sz="1200">
                  <a:latin typeface="Century Schoolbook" pitchFamily="18" charset="0"/>
                  <a:cs typeface="Times New Roman" charset="0"/>
                </a:rPr>
                <a:t>Zawrotów głowy, zamroczenia, omdlewania ...</a:t>
              </a:r>
              <a:endParaRPr lang="pl-PL" sz="1000">
                <a:cs typeface="Times New Roman" charset="0"/>
              </a:endParaRPr>
            </a:p>
            <a:p>
              <a:pPr eaLnBrk="0" hangingPunct="0"/>
              <a:endParaRPr lang="pl-PL"/>
            </a:p>
          </p:txBody>
        </p:sp>
        <p:sp>
          <p:nvSpPr>
            <p:cNvPr id="14348" name="Rectangle 12"/>
            <p:cNvSpPr>
              <a:spLocks noChangeArrowheads="1"/>
            </p:cNvSpPr>
            <p:nvPr/>
          </p:nvSpPr>
          <p:spPr bwMode="auto">
            <a:xfrm>
              <a:off x="1972" y="518"/>
              <a:ext cx="284" cy="518"/>
            </a:xfrm>
            <a:prstGeom prst="rect">
              <a:avLst/>
            </a:prstGeom>
            <a:noFill/>
            <a:ln w="9525">
              <a:noFill/>
              <a:miter lim="800000"/>
              <a:headEnd/>
              <a:tailEnd/>
            </a:ln>
            <a:effectLst/>
          </p:spPr>
          <p:txBody>
            <a:bodyPr/>
            <a:lstStyle/>
            <a:p>
              <a:r>
                <a:rPr lang="pl-PL" sz="1200">
                  <a:latin typeface="Century Schoolbook" pitchFamily="18" charset="0"/>
                  <a:cs typeface="Times New Roman" charset="0"/>
                </a:rPr>
                <a:t>nie</a:t>
              </a:r>
              <a:endParaRPr lang="pl-PL" sz="1000">
                <a:cs typeface="Times New Roman" charset="0"/>
              </a:endParaRPr>
            </a:p>
            <a:p>
              <a:pPr eaLnBrk="0" hangingPunct="0"/>
              <a:endParaRPr lang="pl-PL"/>
            </a:p>
          </p:txBody>
        </p:sp>
        <p:sp>
          <p:nvSpPr>
            <p:cNvPr id="14349" name="Rectangle 13"/>
            <p:cNvSpPr>
              <a:spLocks noChangeArrowheads="1"/>
            </p:cNvSpPr>
            <p:nvPr/>
          </p:nvSpPr>
          <p:spPr bwMode="auto">
            <a:xfrm>
              <a:off x="2256" y="518"/>
              <a:ext cx="284" cy="518"/>
            </a:xfrm>
            <a:prstGeom prst="rect">
              <a:avLst/>
            </a:prstGeom>
            <a:noFill/>
            <a:ln w="9525">
              <a:noFill/>
              <a:miter lim="800000"/>
              <a:headEnd/>
              <a:tailEnd/>
            </a:ln>
            <a:effectLst/>
          </p:spPr>
          <p:txBody>
            <a:bodyPr/>
            <a:lstStyle/>
            <a:p>
              <a:r>
                <a:rPr lang="pl-PL" sz="1200" b="1">
                  <a:latin typeface="Century Schoolbook" pitchFamily="18" charset="0"/>
                  <a:cs typeface="Times New Roman" charset="0"/>
                </a:rPr>
                <a:t>tak</a:t>
              </a:r>
              <a:endParaRPr lang="pl-PL" sz="1000">
                <a:cs typeface="Times New Roman" charset="0"/>
              </a:endParaRPr>
            </a:p>
            <a:p>
              <a:pPr eaLnBrk="0" hangingPunct="0"/>
              <a:endParaRPr lang="pl-PL"/>
            </a:p>
          </p:txBody>
        </p:sp>
        <p:sp>
          <p:nvSpPr>
            <p:cNvPr id="14350" name="Rectangle 14"/>
            <p:cNvSpPr>
              <a:spLocks noChangeArrowheads="1"/>
            </p:cNvSpPr>
            <p:nvPr/>
          </p:nvSpPr>
          <p:spPr bwMode="auto">
            <a:xfrm>
              <a:off x="28" y="1036"/>
              <a:ext cx="150" cy="51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4351" name="Rectangle 15"/>
            <p:cNvSpPr>
              <a:spLocks noChangeArrowheads="1"/>
            </p:cNvSpPr>
            <p:nvPr/>
          </p:nvSpPr>
          <p:spPr bwMode="auto">
            <a:xfrm>
              <a:off x="178" y="1036"/>
              <a:ext cx="150" cy="51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4352" name="Rectangle 16"/>
            <p:cNvSpPr>
              <a:spLocks noChangeArrowheads="1"/>
            </p:cNvSpPr>
            <p:nvPr/>
          </p:nvSpPr>
          <p:spPr bwMode="auto">
            <a:xfrm>
              <a:off x="328" y="1036"/>
              <a:ext cx="170" cy="518"/>
            </a:xfrm>
            <a:prstGeom prst="rect">
              <a:avLst/>
            </a:prstGeom>
            <a:noFill/>
            <a:ln w="9525">
              <a:noFill/>
              <a:miter lim="800000"/>
              <a:headEnd/>
              <a:tailEnd/>
            </a:ln>
            <a:effectLst/>
          </p:spPr>
          <p:txBody>
            <a:bodyPr/>
            <a:lstStyle/>
            <a:p>
              <a:pPr>
                <a:tabLst>
                  <a:tab pos="228600" algn="l"/>
                </a:tabLst>
              </a:pPr>
              <a:r>
                <a:rPr lang="pl-PL" sz="1200">
                  <a:latin typeface="Century Schoolbook" pitchFamily="18" charset="0"/>
                  <a:cs typeface="Times New Roman" charset="0"/>
                </a:rPr>
                <a:t>3.</a:t>
              </a:r>
              <a:r>
                <a:rPr lang="pl-PL" sz="700">
                  <a:cs typeface="Times New Roman" charset="0"/>
                </a:rPr>
                <a:t>   </a:t>
              </a:r>
              <a:r>
                <a:rPr lang="pl-PL" sz="1000">
                  <a:cs typeface="Times New Roman" charset="0"/>
                </a:rPr>
                <a:t> </a:t>
              </a:r>
            </a:p>
            <a:p>
              <a:pPr eaLnBrk="0" hangingPunct="0">
                <a:tabLst>
                  <a:tab pos="228600" algn="l"/>
                </a:tabLst>
              </a:pPr>
              <a:endParaRPr lang="pl-PL"/>
            </a:p>
          </p:txBody>
        </p:sp>
        <p:sp>
          <p:nvSpPr>
            <p:cNvPr id="14353" name="Rectangle 17"/>
            <p:cNvSpPr>
              <a:spLocks noChangeArrowheads="1"/>
            </p:cNvSpPr>
            <p:nvPr/>
          </p:nvSpPr>
          <p:spPr bwMode="auto">
            <a:xfrm>
              <a:off x="498" y="1036"/>
              <a:ext cx="1474" cy="518"/>
            </a:xfrm>
            <a:prstGeom prst="rect">
              <a:avLst/>
            </a:prstGeom>
            <a:noFill/>
            <a:ln w="9525">
              <a:noFill/>
              <a:miter lim="800000"/>
              <a:headEnd/>
              <a:tailEnd/>
            </a:ln>
            <a:effectLst/>
          </p:spPr>
          <p:txBody>
            <a:bodyPr/>
            <a:lstStyle/>
            <a:p>
              <a:r>
                <a:rPr lang="pl-PL" sz="1200">
                  <a:latin typeface="Century Schoolbook" pitchFamily="18" charset="0"/>
                  <a:cs typeface="Times New Roman" charset="0"/>
                </a:rPr>
                <a:t>Derealizacji lub depersonalizacji ...</a:t>
              </a:r>
              <a:endParaRPr lang="pl-PL" sz="1000">
                <a:cs typeface="Times New Roman" charset="0"/>
              </a:endParaRPr>
            </a:p>
            <a:p>
              <a:pPr eaLnBrk="0" hangingPunct="0"/>
              <a:endParaRPr lang="pl-PL"/>
            </a:p>
          </p:txBody>
        </p:sp>
        <p:sp>
          <p:nvSpPr>
            <p:cNvPr id="14354" name="Rectangle 18"/>
            <p:cNvSpPr>
              <a:spLocks noChangeArrowheads="1"/>
            </p:cNvSpPr>
            <p:nvPr/>
          </p:nvSpPr>
          <p:spPr bwMode="auto">
            <a:xfrm>
              <a:off x="1972" y="1036"/>
              <a:ext cx="284" cy="518"/>
            </a:xfrm>
            <a:prstGeom prst="rect">
              <a:avLst/>
            </a:prstGeom>
            <a:noFill/>
            <a:ln w="9525">
              <a:noFill/>
              <a:miter lim="800000"/>
              <a:headEnd/>
              <a:tailEnd/>
            </a:ln>
            <a:effectLst/>
          </p:spPr>
          <p:txBody>
            <a:bodyPr/>
            <a:lstStyle/>
            <a:p>
              <a:r>
                <a:rPr lang="pl-PL" sz="1200">
                  <a:latin typeface="Century Schoolbook" pitchFamily="18" charset="0"/>
                  <a:cs typeface="Times New Roman" charset="0"/>
                </a:rPr>
                <a:t>nie</a:t>
              </a:r>
              <a:endParaRPr lang="pl-PL" sz="1000">
                <a:cs typeface="Times New Roman" charset="0"/>
              </a:endParaRPr>
            </a:p>
            <a:p>
              <a:pPr eaLnBrk="0" hangingPunct="0"/>
              <a:endParaRPr lang="pl-PL"/>
            </a:p>
          </p:txBody>
        </p:sp>
        <p:sp>
          <p:nvSpPr>
            <p:cNvPr id="14355" name="Rectangle 19"/>
            <p:cNvSpPr>
              <a:spLocks noChangeArrowheads="1"/>
            </p:cNvSpPr>
            <p:nvPr/>
          </p:nvSpPr>
          <p:spPr bwMode="auto">
            <a:xfrm>
              <a:off x="2256" y="1036"/>
              <a:ext cx="284" cy="518"/>
            </a:xfrm>
            <a:prstGeom prst="rect">
              <a:avLst/>
            </a:prstGeom>
            <a:noFill/>
            <a:ln w="9525">
              <a:noFill/>
              <a:miter lim="800000"/>
              <a:headEnd/>
              <a:tailEnd/>
            </a:ln>
            <a:effectLst/>
          </p:spPr>
          <p:txBody>
            <a:bodyPr/>
            <a:lstStyle/>
            <a:p>
              <a:r>
                <a:rPr lang="pl-PL" sz="1200" b="1">
                  <a:latin typeface="Century Schoolbook" pitchFamily="18" charset="0"/>
                  <a:cs typeface="Times New Roman" charset="0"/>
                </a:rPr>
                <a:t>tak</a:t>
              </a:r>
              <a:endParaRPr lang="pl-PL" sz="1000">
                <a:cs typeface="Times New Roman" charset="0"/>
              </a:endParaRPr>
            </a:p>
            <a:p>
              <a:pPr eaLnBrk="0" hangingPunct="0"/>
              <a:endParaRPr lang="pl-PL"/>
            </a:p>
          </p:txBody>
        </p:sp>
        <p:sp>
          <p:nvSpPr>
            <p:cNvPr id="14356" name="Rectangle 20"/>
            <p:cNvSpPr>
              <a:spLocks noChangeArrowheads="1"/>
            </p:cNvSpPr>
            <p:nvPr/>
          </p:nvSpPr>
          <p:spPr bwMode="auto">
            <a:xfrm>
              <a:off x="28" y="1554"/>
              <a:ext cx="150" cy="51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4357" name="Rectangle 21"/>
            <p:cNvSpPr>
              <a:spLocks noChangeArrowheads="1"/>
            </p:cNvSpPr>
            <p:nvPr/>
          </p:nvSpPr>
          <p:spPr bwMode="auto">
            <a:xfrm>
              <a:off x="178" y="1554"/>
              <a:ext cx="150" cy="51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4358" name="Rectangle 22"/>
            <p:cNvSpPr>
              <a:spLocks noChangeArrowheads="1"/>
            </p:cNvSpPr>
            <p:nvPr/>
          </p:nvSpPr>
          <p:spPr bwMode="auto">
            <a:xfrm>
              <a:off x="328" y="1554"/>
              <a:ext cx="170" cy="518"/>
            </a:xfrm>
            <a:prstGeom prst="rect">
              <a:avLst/>
            </a:prstGeom>
            <a:noFill/>
            <a:ln w="9525">
              <a:noFill/>
              <a:miter lim="800000"/>
              <a:headEnd/>
              <a:tailEnd/>
            </a:ln>
            <a:effectLst/>
          </p:spPr>
          <p:txBody>
            <a:bodyPr/>
            <a:lstStyle/>
            <a:p>
              <a:pPr>
                <a:tabLst>
                  <a:tab pos="228600" algn="l"/>
                </a:tabLst>
              </a:pPr>
              <a:r>
                <a:rPr lang="pl-PL" sz="1200">
                  <a:latin typeface="Century Schoolbook" pitchFamily="18" charset="0"/>
                  <a:cs typeface="Times New Roman" charset="0"/>
                </a:rPr>
                <a:t>4.</a:t>
              </a:r>
              <a:r>
                <a:rPr lang="pl-PL" sz="700">
                  <a:cs typeface="Times New Roman" charset="0"/>
                </a:rPr>
                <a:t>   </a:t>
              </a:r>
              <a:r>
                <a:rPr lang="pl-PL" sz="1000">
                  <a:cs typeface="Times New Roman" charset="0"/>
                </a:rPr>
                <a:t> </a:t>
              </a:r>
            </a:p>
            <a:p>
              <a:pPr eaLnBrk="0" hangingPunct="0">
                <a:tabLst>
                  <a:tab pos="228600" algn="l"/>
                </a:tabLst>
              </a:pPr>
              <a:endParaRPr lang="pl-PL"/>
            </a:p>
          </p:txBody>
        </p:sp>
        <p:sp>
          <p:nvSpPr>
            <p:cNvPr id="14359" name="Rectangle 23"/>
            <p:cNvSpPr>
              <a:spLocks noChangeArrowheads="1"/>
            </p:cNvSpPr>
            <p:nvPr/>
          </p:nvSpPr>
          <p:spPr bwMode="auto">
            <a:xfrm>
              <a:off x="498" y="1554"/>
              <a:ext cx="1474" cy="518"/>
            </a:xfrm>
            <a:prstGeom prst="rect">
              <a:avLst/>
            </a:prstGeom>
            <a:noFill/>
            <a:ln w="9525">
              <a:noFill/>
              <a:miter lim="800000"/>
              <a:headEnd/>
              <a:tailEnd/>
            </a:ln>
            <a:effectLst/>
          </p:spPr>
          <p:txBody>
            <a:bodyPr/>
            <a:lstStyle/>
            <a:p>
              <a:r>
                <a:rPr lang="pl-PL" sz="1200">
                  <a:latin typeface="Century Schoolbook" pitchFamily="18" charset="0"/>
                  <a:cs typeface="Times New Roman" charset="0"/>
                </a:rPr>
                <a:t>Utraty braku kontroli, obawy przed zwariowaniem ...</a:t>
              </a:r>
              <a:endParaRPr lang="pl-PL" sz="1000">
                <a:cs typeface="Times New Roman" charset="0"/>
              </a:endParaRPr>
            </a:p>
            <a:p>
              <a:pPr eaLnBrk="0" hangingPunct="0"/>
              <a:endParaRPr lang="pl-PL"/>
            </a:p>
          </p:txBody>
        </p:sp>
        <p:sp>
          <p:nvSpPr>
            <p:cNvPr id="14360" name="Rectangle 24"/>
            <p:cNvSpPr>
              <a:spLocks noChangeArrowheads="1"/>
            </p:cNvSpPr>
            <p:nvPr/>
          </p:nvSpPr>
          <p:spPr bwMode="auto">
            <a:xfrm>
              <a:off x="1972" y="1554"/>
              <a:ext cx="284" cy="518"/>
            </a:xfrm>
            <a:prstGeom prst="rect">
              <a:avLst/>
            </a:prstGeom>
            <a:noFill/>
            <a:ln w="9525">
              <a:noFill/>
              <a:miter lim="800000"/>
              <a:headEnd/>
              <a:tailEnd/>
            </a:ln>
            <a:effectLst/>
          </p:spPr>
          <p:txBody>
            <a:bodyPr/>
            <a:lstStyle/>
            <a:p>
              <a:r>
                <a:rPr lang="pl-PL" sz="1200">
                  <a:latin typeface="Century Schoolbook" pitchFamily="18" charset="0"/>
                  <a:cs typeface="Times New Roman" charset="0"/>
                </a:rPr>
                <a:t>nie</a:t>
              </a:r>
              <a:endParaRPr lang="pl-PL" sz="1000">
                <a:cs typeface="Times New Roman" charset="0"/>
              </a:endParaRPr>
            </a:p>
            <a:p>
              <a:pPr eaLnBrk="0" hangingPunct="0"/>
              <a:endParaRPr lang="pl-PL"/>
            </a:p>
          </p:txBody>
        </p:sp>
        <p:sp>
          <p:nvSpPr>
            <p:cNvPr id="14361" name="Rectangle 25"/>
            <p:cNvSpPr>
              <a:spLocks noChangeArrowheads="1"/>
            </p:cNvSpPr>
            <p:nvPr/>
          </p:nvSpPr>
          <p:spPr bwMode="auto">
            <a:xfrm>
              <a:off x="2256" y="1554"/>
              <a:ext cx="284" cy="518"/>
            </a:xfrm>
            <a:prstGeom prst="rect">
              <a:avLst/>
            </a:prstGeom>
            <a:noFill/>
            <a:ln w="9525">
              <a:noFill/>
              <a:miter lim="800000"/>
              <a:headEnd/>
              <a:tailEnd/>
            </a:ln>
            <a:effectLst/>
          </p:spPr>
          <p:txBody>
            <a:bodyPr/>
            <a:lstStyle/>
            <a:p>
              <a:r>
                <a:rPr lang="pl-PL" sz="1200" b="1">
                  <a:latin typeface="Century Schoolbook" pitchFamily="18" charset="0"/>
                  <a:cs typeface="Times New Roman" charset="0"/>
                </a:rPr>
                <a:t>tak</a:t>
              </a:r>
              <a:endParaRPr lang="pl-PL" sz="1000">
                <a:cs typeface="Times New Roman" charset="0"/>
              </a:endParaRPr>
            </a:p>
            <a:p>
              <a:pPr eaLnBrk="0" hangingPunct="0"/>
              <a:endParaRPr lang="pl-PL"/>
            </a:p>
          </p:txBody>
        </p:sp>
        <p:sp>
          <p:nvSpPr>
            <p:cNvPr id="14362" name="Rectangle 26"/>
            <p:cNvSpPr>
              <a:spLocks noChangeArrowheads="1"/>
            </p:cNvSpPr>
            <p:nvPr/>
          </p:nvSpPr>
          <p:spPr bwMode="auto">
            <a:xfrm>
              <a:off x="28" y="2072"/>
              <a:ext cx="150" cy="403"/>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4363" name="Rectangle 27"/>
            <p:cNvSpPr>
              <a:spLocks noChangeArrowheads="1"/>
            </p:cNvSpPr>
            <p:nvPr/>
          </p:nvSpPr>
          <p:spPr bwMode="auto">
            <a:xfrm>
              <a:off x="178" y="2072"/>
              <a:ext cx="150" cy="403"/>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4364" name="Rectangle 28"/>
            <p:cNvSpPr>
              <a:spLocks noChangeArrowheads="1"/>
            </p:cNvSpPr>
            <p:nvPr/>
          </p:nvSpPr>
          <p:spPr bwMode="auto">
            <a:xfrm>
              <a:off x="328" y="2072"/>
              <a:ext cx="170" cy="403"/>
            </a:xfrm>
            <a:prstGeom prst="rect">
              <a:avLst/>
            </a:prstGeom>
            <a:noFill/>
            <a:ln w="9525">
              <a:noFill/>
              <a:miter lim="800000"/>
              <a:headEnd/>
              <a:tailEnd/>
            </a:ln>
            <a:effectLst/>
          </p:spPr>
          <p:txBody>
            <a:bodyPr/>
            <a:lstStyle/>
            <a:p>
              <a:pPr>
                <a:tabLst>
                  <a:tab pos="228600" algn="l"/>
                </a:tabLst>
              </a:pPr>
              <a:r>
                <a:rPr lang="pl-PL" sz="1200">
                  <a:latin typeface="Century Schoolbook" pitchFamily="18" charset="0"/>
                  <a:cs typeface="Times New Roman" charset="0"/>
                </a:rPr>
                <a:t>5.</a:t>
              </a:r>
              <a:r>
                <a:rPr lang="pl-PL" sz="700">
                  <a:cs typeface="Times New Roman" charset="0"/>
                </a:rPr>
                <a:t>   </a:t>
              </a:r>
              <a:r>
                <a:rPr lang="pl-PL" sz="1000">
                  <a:cs typeface="Times New Roman" charset="0"/>
                </a:rPr>
                <a:t> </a:t>
              </a:r>
            </a:p>
            <a:p>
              <a:pPr eaLnBrk="0" hangingPunct="0">
                <a:tabLst>
                  <a:tab pos="228600" algn="l"/>
                </a:tabLst>
              </a:pPr>
              <a:endParaRPr lang="pl-PL"/>
            </a:p>
          </p:txBody>
        </p:sp>
        <p:sp>
          <p:nvSpPr>
            <p:cNvPr id="14365" name="Rectangle 29"/>
            <p:cNvSpPr>
              <a:spLocks noChangeArrowheads="1"/>
            </p:cNvSpPr>
            <p:nvPr/>
          </p:nvSpPr>
          <p:spPr bwMode="auto">
            <a:xfrm>
              <a:off x="498" y="2072"/>
              <a:ext cx="1474" cy="403"/>
            </a:xfrm>
            <a:prstGeom prst="rect">
              <a:avLst/>
            </a:prstGeom>
            <a:noFill/>
            <a:ln w="9525">
              <a:noFill/>
              <a:miter lim="800000"/>
              <a:headEnd/>
              <a:tailEnd/>
            </a:ln>
            <a:effectLst/>
          </p:spPr>
          <p:txBody>
            <a:bodyPr/>
            <a:lstStyle/>
            <a:p>
              <a:r>
                <a:rPr lang="pl-PL" sz="1200">
                  <a:latin typeface="Century Schoolbook" pitchFamily="18" charset="0"/>
                  <a:cs typeface="Times New Roman" charset="0"/>
                </a:rPr>
                <a:t>Obawy przed śmiercią ...</a:t>
              </a:r>
              <a:endParaRPr lang="pl-PL" sz="1000">
                <a:cs typeface="Times New Roman" charset="0"/>
              </a:endParaRPr>
            </a:p>
            <a:p>
              <a:pPr eaLnBrk="0" hangingPunct="0"/>
              <a:endParaRPr lang="pl-PL"/>
            </a:p>
          </p:txBody>
        </p:sp>
        <p:sp>
          <p:nvSpPr>
            <p:cNvPr id="14366" name="Rectangle 30"/>
            <p:cNvSpPr>
              <a:spLocks noChangeArrowheads="1"/>
            </p:cNvSpPr>
            <p:nvPr/>
          </p:nvSpPr>
          <p:spPr bwMode="auto">
            <a:xfrm>
              <a:off x="1972" y="2072"/>
              <a:ext cx="284" cy="403"/>
            </a:xfrm>
            <a:prstGeom prst="rect">
              <a:avLst/>
            </a:prstGeom>
            <a:noFill/>
            <a:ln w="9525">
              <a:noFill/>
              <a:miter lim="800000"/>
              <a:headEnd/>
              <a:tailEnd/>
            </a:ln>
            <a:effectLst/>
          </p:spPr>
          <p:txBody>
            <a:bodyPr/>
            <a:lstStyle/>
            <a:p>
              <a:r>
                <a:rPr lang="pl-PL" sz="1200">
                  <a:latin typeface="Century Schoolbook" pitchFamily="18" charset="0"/>
                  <a:cs typeface="Times New Roman" charset="0"/>
                </a:rPr>
                <a:t>nie</a:t>
              </a:r>
              <a:endParaRPr lang="pl-PL" sz="1000">
                <a:cs typeface="Times New Roman" charset="0"/>
              </a:endParaRPr>
            </a:p>
            <a:p>
              <a:pPr eaLnBrk="0" hangingPunct="0"/>
              <a:endParaRPr lang="pl-PL"/>
            </a:p>
          </p:txBody>
        </p:sp>
        <p:sp>
          <p:nvSpPr>
            <p:cNvPr id="14367" name="Rectangle 31"/>
            <p:cNvSpPr>
              <a:spLocks noChangeArrowheads="1"/>
            </p:cNvSpPr>
            <p:nvPr/>
          </p:nvSpPr>
          <p:spPr bwMode="auto">
            <a:xfrm>
              <a:off x="2256" y="2072"/>
              <a:ext cx="284" cy="403"/>
            </a:xfrm>
            <a:prstGeom prst="rect">
              <a:avLst/>
            </a:prstGeom>
            <a:noFill/>
            <a:ln w="9525">
              <a:noFill/>
              <a:miter lim="800000"/>
              <a:headEnd/>
              <a:tailEnd/>
            </a:ln>
            <a:effectLst/>
          </p:spPr>
          <p:txBody>
            <a:bodyPr/>
            <a:lstStyle/>
            <a:p>
              <a:r>
                <a:rPr lang="pl-PL" sz="1200" b="1">
                  <a:latin typeface="Century Schoolbook" pitchFamily="18" charset="0"/>
                  <a:cs typeface="Times New Roman" charset="0"/>
                </a:rPr>
                <a:t>tak</a:t>
              </a:r>
              <a:endParaRPr lang="pl-PL" sz="1000">
                <a:cs typeface="Times New Roman" charset="0"/>
              </a:endParaRPr>
            </a:p>
            <a:p>
              <a:pPr eaLnBrk="0" hangingPunct="0"/>
              <a:endParaRPr lang="pl-PL"/>
            </a:p>
          </p:txBody>
        </p:sp>
        <p:sp>
          <p:nvSpPr>
            <p:cNvPr id="14368" name="Rectangle 32"/>
            <p:cNvSpPr>
              <a:spLocks noChangeArrowheads="1"/>
            </p:cNvSpPr>
            <p:nvPr/>
          </p:nvSpPr>
          <p:spPr bwMode="auto">
            <a:xfrm>
              <a:off x="28" y="2475"/>
              <a:ext cx="150" cy="51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4369" name="Rectangle 33"/>
            <p:cNvSpPr>
              <a:spLocks noChangeArrowheads="1"/>
            </p:cNvSpPr>
            <p:nvPr/>
          </p:nvSpPr>
          <p:spPr bwMode="auto">
            <a:xfrm>
              <a:off x="178" y="2475"/>
              <a:ext cx="150" cy="51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4370" name="Rectangle 34"/>
            <p:cNvSpPr>
              <a:spLocks noChangeArrowheads="1"/>
            </p:cNvSpPr>
            <p:nvPr/>
          </p:nvSpPr>
          <p:spPr bwMode="auto">
            <a:xfrm>
              <a:off x="328" y="2475"/>
              <a:ext cx="170" cy="518"/>
            </a:xfrm>
            <a:prstGeom prst="rect">
              <a:avLst/>
            </a:prstGeom>
            <a:noFill/>
            <a:ln w="9525">
              <a:noFill/>
              <a:miter lim="800000"/>
              <a:headEnd/>
              <a:tailEnd/>
            </a:ln>
            <a:effectLst/>
          </p:spPr>
          <p:txBody>
            <a:bodyPr/>
            <a:lstStyle/>
            <a:p>
              <a:pPr>
                <a:tabLst>
                  <a:tab pos="228600" algn="l"/>
                </a:tabLst>
              </a:pPr>
              <a:r>
                <a:rPr lang="pl-PL" sz="1200">
                  <a:latin typeface="Century Schoolbook" pitchFamily="18" charset="0"/>
                  <a:cs typeface="Times New Roman" charset="0"/>
                </a:rPr>
                <a:t>6.</a:t>
              </a:r>
              <a:r>
                <a:rPr lang="pl-PL" sz="700">
                  <a:cs typeface="Times New Roman" charset="0"/>
                </a:rPr>
                <a:t>   </a:t>
              </a:r>
              <a:r>
                <a:rPr lang="pl-PL" sz="1000">
                  <a:cs typeface="Times New Roman" charset="0"/>
                </a:rPr>
                <a:t> </a:t>
              </a:r>
            </a:p>
            <a:p>
              <a:pPr eaLnBrk="0" hangingPunct="0">
                <a:tabLst>
                  <a:tab pos="228600" algn="l"/>
                </a:tabLst>
              </a:pPr>
              <a:endParaRPr lang="pl-PL"/>
            </a:p>
          </p:txBody>
        </p:sp>
        <p:sp>
          <p:nvSpPr>
            <p:cNvPr id="14371" name="Rectangle 35"/>
            <p:cNvSpPr>
              <a:spLocks noChangeArrowheads="1"/>
            </p:cNvSpPr>
            <p:nvPr/>
          </p:nvSpPr>
          <p:spPr bwMode="auto">
            <a:xfrm>
              <a:off x="498" y="2475"/>
              <a:ext cx="1474" cy="518"/>
            </a:xfrm>
            <a:prstGeom prst="rect">
              <a:avLst/>
            </a:prstGeom>
            <a:noFill/>
            <a:ln w="9525">
              <a:noFill/>
              <a:miter lim="800000"/>
              <a:headEnd/>
              <a:tailEnd/>
            </a:ln>
            <a:effectLst/>
          </p:spPr>
          <p:txBody>
            <a:bodyPr/>
            <a:lstStyle/>
            <a:p>
              <a:r>
                <a:rPr lang="pl-PL" sz="1200">
                  <a:latin typeface="Century Schoolbook" pitchFamily="18" charset="0"/>
                  <a:cs typeface="Times New Roman" charset="0"/>
                </a:rPr>
                <a:t>Mrowienia lub odrętwienia części ciała ...</a:t>
              </a:r>
              <a:endParaRPr lang="pl-PL" sz="1000">
                <a:cs typeface="Times New Roman" charset="0"/>
              </a:endParaRPr>
            </a:p>
            <a:p>
              <a:pPr eaLnBrk="0" hangingPunct="0"/>
              <a:endParaRPr lang="pl-PL"/>
            </a:p>
          </p:txBody>
        </p:sp>
        <p:sp>
          <p:nvSpPr>
            <p:cNvPr id="14372" name="Rectangle 36"/>
            <p:cNvSpPr>
              <a:spLocks noChangeArrowheads="1"/>
            </p:cNvSpPr>
            <p:nvPr/>
          </p:nvSpPr>
          <p:spPr bwMode="auto">
            <a:xfrm>
              <a:off x="1972" y="2475"/>
              <a:ext cx="284" cy="518"/>
            </a:xfrm>
            <a:prstGeom prst="rect">
              <a:avLst/>
            </a:prstGeom>
            <a:noFill/>
            <a:ln w="9525">
              <a:noFill/>
              <a:miter lim="800000"/>
              <a:headEnd/>
              <a:tailEnd/>
            </a:ln>
            <a:effectLst/>
          </p:spPr>
          <p:txBody>
            <a:bodyPr/>
            <a:lstStyle/>
            <a:p>
              <a:r>
                <a:rPr lang="pl-PL" sz="1200">
                  <a:latin typeface="Century Schoolbook" pitchFamily="18" charset="0"/>
                  <a:cs typeface="Times New Roman" charset="0"/>
                </a:rPr>
                <a:t>nie</a:t>
              </a:r>
              <a:endParaRPr lang="pl-PL" sz="1000">
                <a:cs typeface="Times New Roman" charset="0"/>
              </a:endParaRPr>
            </a:p>
            <a:p>
              <a:pPr eaLnBrk="0" hangingPunct="0"/>
              <a:endParaRPr lang="pl-PL"/>
            </a:p>
          </p:txBody>
        </p:sp>
        <p:sp>
          <p:nvSpPr>
            <p:cNvPr id="14373" name="Rectangle 37"/>
            <p:cNvSpPr>
              <a:spLocks noChangeArrowheads="1"/>
            </p:cNvSpPr>
            <p:nvPr/>
          </p:nvSpPr>
          <p:spPr bwMode="auto">
            <a:xfrm>
              <a:off x="2256" y="2475"/>
              <a:ext cx="284" cy="518"/>
            </a:xfrm>
            <a:prstGeom prst="rect">
              <a:avLst/>
            </a:prstGeom>
            <a:noFill/>
            <a:ln w="9525">
              <a:noFill/>
              <a:miter lim="800000"/>
              <a:headEnd/>
              <a:tailEnd/>
            </a:ln>
            <a:effectLst/>
          </p:spPr>
          <p:txBody>
            <a:bodyPr/>
            <a:lstStyle/>
            <a:p>
              <a:r>
                <a:rPr lang="pl-PL" sz="1200" b="1">
                  <a:latin typeface="Century Schoolbook" pitchFamily="18" charset="0"/>
                  <a:cs typeface="Times New Roman" charset="0"/>
                </a:rPr>
                <a:t>tak</a:t>
              </a:r>
              <a:endParaRPr lang="pl-PL" sz="1000">
                <a:cs typeface="Times New Roman" charset="0"/>
              </a:endParaRPr>
            </a:p>
            <a:p>
              <a:pPr eaLnBrk="0" hangingPunct="0"/>
              <a:endParaRPr lang="pl-PL"/>
            </a:p>
          </p:txBody>
        </p:sp>
        <p:sp>
          <p:nvSpPr>
            <p:cNvPr id="14374" name="Rectangle 38"/>
            <p:cNvSpPr>
              <a:spLocks noChangeArrowheads="1"/>
            </p:cNvSpPr>
            <p:nvPr/>
          </p:nvSpPr>
          <p:spPr bwMode="auto">
            <a:xfrm>
              <a:off x="28" y="2993"/>
              <a:ext cx="150" cy="403"/>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4375" name="Rectangle 39"/>
            <p:cNvSpPr>
              <a:spLocks noChangeArrowheads="1"/>
            </p:cNvSpPr>
            <p:nvPr/>
          </p:nvSpPr>
          <p:spPr bwMode="auto">
            <a:xfrm>
              <a:off x="178" y="2993"/>
              <a:ext cx="150" cy="403"/>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4376" name="Rectangle 40"/>
            <p:cNvSpPr>
              <a:spLocks noChangeArrowheads="1"/>
            </p:cNvSpPr>
            <p:nvPr/>
          </p:nvSpPr>
          <p:spPr bwMode="auto">
            <a:xfrm>
              <a:off x="328" y="2993"/>
              <a:ext cx="170" cy="403"/>
            </a:xfrm>
            <a:prstGeom prst="rect">
              <a:avLst/>
            </a:prstGeom>
            <a:noFill/>
            <a:ln w="9525">
              <a:noFill/>
              <a:miter lim="800000"/>
              <a:headEnd/>
              <a:tailEnd/>
            </a:ln>
            <a:effectLst/>
          </p:spPr>
          <p:txBody>
            <a:bodyPr/>
            <a:lstStyle/>
            <a:p>
              <a:pPr>
                <a:tabLst>
                  <a:tab pos="228600" algn="l"/>
                </a:tabLst>
              </a:pPr>
              <a:r>
                <a:rPr lang="pl-PL" sz="1200">
                  <a:latin typeface="Century Schoolbook" pitchFamily="18" charset="0"/>
                  <a:cs typeface="Times New Roman" charset="0"/>
                </a:rPr>
                <a:t>7.</a:t>
              </a:r>
              <a:r>
                <a:rPr lang="pl-PL" sz="700">
                  <a:cs typeface="Times New Roman" charset="0"/>
                </a:rPr>
                <a:t>   </a:t>
              </a:r>
              <a:r>
                <a:rPr lang="pl-PL" sz="1000">
                  <a:cs typeface="Times New Roman" charset="0"/>
                </a:rPr>
                <a:t> </a:t>
              </a:r>
            </a:p>
            <a:p>
              <a:pPr eaLnBrk="0" hangingPunct="0">
                <a:tabLst>
                  <a:tab pos="228600" algn="l"/>
                </a:tabLst>
              </a:pPr>
              <a:endParaRPr lang="pl-PL"/>
            </a:p>
          </p:txBody>
        </p:sp>
        <p:sp>
          <p:nvSpPr>
            <p:cNvPr id="14377" name="Rectangle 41"/>
            <p:cNvSpPr>
              <a:spLocks noChangeArrowheads="1"/>
            </p:cNvSpPr>
            <p:nvPr/>
          </p:nvSpPr>
          <p:spPr bwMode="auto">
            <a:xfrm>
              <a:off x="498" y="2993"/>
              <a:ext cx="1474" cy="403"/>
            </a:xfrm>
            <a:prstGeom prst="rect">
              <a:avLst/>
            </a:prstGeom>
            <a:noFill/>
            <a:ln w="9525">
              <a:noFill/>
              <a:miter lim="800000"/>
              <a:headEnd/>
              <a:tailEnd/>
            </a:ln>
            <a:effectLst/>
          </p:spPr>
          <p:txBody>
            <a:bodyPr/>
            <a:lstStyle/>
            <a:p>
              <a:r>
                <a:rPr lang="pl-PL" sz="1200">
                  <a:latin typeface="Century Schoolbook" pitchFamily="18" charset="0"/>
                  <a:cs typeface="Times New Roman" charset="0"/>
                </a:rPr>
                <a:t>Gorąca lub dreszczy ...</a:t>
              </a:r>
              <a:endParaRPr lang="pl-PL" sz="1000">
                <a:cs typeface="Times New Roman" charset="0"/>
              </a:endParaRPr>
            </a:p>
            <a:p>
              <a:pPr eaLnBrk="0" hangingPunct="0"/>
              <a:endParaRPr lang="pl-PL"/>
            </a:p>
          </p:txBody>
        </p:sp>
        <p:sp>
          <p:nvSpPr>
            <p:cNvPr id="14378" name="Rectangle 42"/>
            <p:cNvSpPr>
              <a:spLocks noChangeArrowheads="1"/>
            </p:cNvSpPr>
            <p:nvPr/>
          </p:nvSpPr>
          <p:spPr bwMode="auto">
            <a:xfrm>
              <a:off x="1972" y="2993"/>
              <a:ext cx="284" cy="403"/>
            </a:xfrm>
            <a:prstGeom prst="rect">
              <a:avLst/>
            </a:prstGeom>
            <a:noFill/>
            <a:ln w="9525">
              <a:noFill/>
              <a:miter lim="800000"/>
              <a:headEnd/>
              <a:tailEnd/>
            </a:ln>
            <a:effectLst/>
          </p:spPr>
          <p:txBody>
            <a:bodyPr/>
            <a:lstStyle/>
            <a:p>
              <a:r>
                <a:rPr lang="pl-PL" sz="1200">
                  <a:latin typeface="Century Schoolbook" pitchFamily="18" charset="0"/>
                  <a:cs typeface="Times New Roman" charset="0"/>
                </a:rPr>
                <a:t>nie</a:t>
              </a:r>
              <a:endParaRPr lang="pl-PL" sz="1000">
                <a:cs typeface="Times New Roman" charset="0"/>
              </a:endParaRPr>
            </a:p>
            <a:p>
              <a:pPr eaLnBrk="0" hangingPunct="0"/>
              <a:endParaRPr lang="pl-PL"/>
            </a:p>
          </p:txBody>
        </p:sp>
        <p:sp>
          <p:nvSpPr>
            <p:cNvPr id="14379" name="Rectangle 43"/>
            <p:cNvSpPr>
              <a:spLocks noChangeArrowheads="1"/>
            </p:cNvSpPr>
            <p:nvPr/>
          </p:nvSpPr>
          <p:spPr bwMode="auto">
            <a:xfrm>
              <a:off x="2256" y="2993"/>
              <a:ext cx="284" cy="403"/>
            </a:xfrm>
            <a:prstGeom prst="rect">
              <a:avLst/>
            </a:prstGeom>
            <a:noFill/>
            <a:ln w="9525">
              <a:noFill/>
              <a:miter lim="800000"/>
              <a:headEnd/>
              <a:tailEnd/>
            </a:ln>
            <a:effectLst/>
          </p:spPr>
          <p:txBody>
            <a:bodyPr/>
            <a:lstStyle/>
            <a:p>
              <a:r>
                <a:rPr lang="pl-PL" sz="1200" b="1">
                  <a:latin typeface="Century Schoolbook" pitchFamily="18" charset="0"/>
                  <a:cs typeface="Times New Roman" charset="0"/>
                </a:rPr>
                <a:t>tak</a:t>
              </a:r>
              <a:endParaRPr lang="pl-PL" sz="1000">
                <a:cs typeface="Times New Roman" charset="0"/>
              </a:endParaRPr>
            </a:p>
            <a:p>
              <a:pPr eaLnBrk="0" hangingPunct="0"/>
              <a:endParaRPr lang="pl-PL"/>
            </a:p>
          </p:txBody>
        </p:sp>
        <p:sp>
          <p:nvSpPr>
            <p:cNvPr id="14380" name="Rectangle 44"/>
            <p:cNvSpPr>
              <a:spLocks noChangeArrowheads="1"/>
            </p:cNvSpPr>
            <p:nvPr/>
          </p:nvSpPr>
          <p:spPr bwMode="auto">
            <a:xfrm>
              <a:off x="28" y="3396"/>
              <a:ext cx="150" cy="51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4381" name="Rectangle 45"/>
            <p:cNvSpPr>
              <a:spLocks noChangeArrowheads="1"/>
            </p:cNvSpPr>
            <p:nvPr/>
          </p:nvSpPr>
          <p:spPr bwMode="auto">
            <a:xfrm>
              <a:off x="178" y="3396"/>
              <a:ext cx="150" cy="51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4382" name="Rectangle 46"/>
            <p:cNvSpPr>
              <a:spLocks noChangeArrowheads="1"/>
            </p:cNvSpPr>
            <p:nvPr/>
          </p:nvSpPr>
          <p:spPr bwMode="auto">
            <a:xfrm>
              <a:off x="328" y="3396"/>
              <a:ext cx="170" cy="51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4383" name="Rectangle 47"/>
            <p:cNvSpPr>
              <a:spLocks noChangeArrowheads="1"/>
            </p:cNvSpPr>
            <p:nvPr/>
          </p:nvSpPr>
          <p:spPr bwMode="auto">
            <a:xfrm>
              <a:off x="498" y="3396"/>
              <a:ext cx="1474" cy="518"/>
            </a:xfrm>
            <a:prstGeom prst="rect">
              <a:avLst/>
            </a:prstGeom>
            <a:noFill/>
            <a:ln w="9525">
              <a:noFill/>
              <a:miter lim="800000"/>
              <a:headEnd/>
              <a:tailEnd/>
            </a:ln>
            <a:effectLst/>
          </p:spPr>
          <p:txBody>
            <a:bodyPr/>
            <a:lstStyle/>
            <a:p>
              <a:r>
                <a:rPr lang="pl-PL" sz="1200" b="1">
                  <a:latin typeface="Century Schoolbook" pitchFamily="18" charset="0"/>
                  <a:cs typeface="Times New Roman" charset="0"/>
                </a:rPr>
                <a:t>Suma D1d : Co najmniej 4 </a:t>
              </a:r>
              <a:r>
                <a:rPr lang="pl-PL" sz="1200" b="1" i="1">
                  <a:latin typeface="Century Schoolbook" pitchFamily="18" charset="0"/>
                  <a:cs typeface="Times New Roman" charset="0"/>
                </a:rPr>
                <a:t>tak</a:t>
              </a:r>
              <a:r>
                <a:rPr lang="pl-PL" sz="1200" b="1">
                  <a:latin typeface="Century Schoolbook" pitchFamily="18" charset="0"/>
                  <a:cs typeface="Times New Roman" charset="0"/>
                </a:rPr>
                <a:t> na D1d </a:t>
              </a:r>
              <a:endParaRPr lang="pl-PL" sz="1000">
                <a:cs typeface="Times New Roman" charset="0"/>
              </a:endParaRPr>
            </a:p>
            <a:p>
              <a:pPr eaLnBrk="0" hangingPunct="0"/>
              <a:endParaRPr lang="pl-PL"/>
            </a:p>
          </p:txBody>
        </p:sp>
        <p:sp>
          <p:nvSpPr>
            <p:cNvPr id="14384" name="Rectangle 48"/>
            <p:cNvSpPr>
              <a:spLocks noChangeArrowheads="1"/>
            </p:cNvSpPr>
            <p:nvPr/>
          </p:nvSpPr>
          <p:spPr bwMode="auto">
            <a:xfrm>
              <a:off x="1972" y="3396"/>
              <a:ext cx="284" cy="518"/>
            </a:xfrm>
            <a:prstGeom prst="rect">
              <a:avLst/>
            </a:prstGeom>
            <a:noFill/>
            <a:ln w="9525">
              <a:noFill/>
              <a:miter lim="800000"/>
              <a:headEnd/>
              <a:tailEnd/>
            </a:ln>
            <a:effectLst/>
          </p:spPr>
          <p:txBody>
            <a:bodyPr/>
            <a:lstStyle/>
            <a:p>
              <a:r>
                <a:rPr lang="pl-PL" sz="1200">
                  <a:latin typeface="Century Schoolbook" pitchFamily="18" charset="0"/>
                  <a:cs typeface="Times New Roman" charset="0"/>
                </a:rPr>
                <a:t>nie</a:t>
              </a:r>
              <a:endParaRPr lang="pl-PL" sz="1000">
                <a:cs typeface="Times New Roman" charset="0"/>
              </a:endParaRPr>
            </a:p>
            <a:p>
              <a:pPr eaLnBrk="0" hangingPunct="0"/>
              <a:endParaRPr lang="pl-PL"/>
            </a:p>
          </p:txBody>
        </p:sp>
        <p:sp>
          <p:nvSpPr>
            <p:cNvPr id="14385" name="Rectangle 49"/>
            <p:cNvSpPr>
              <a:spLocks noChangeArrowheads="1"/>
            </p:cNvSpPr>
            <p:nvPr/>
          </p:nvSpPr>
          <p:spPr bwMode="auto">
            <a:xfrm>
              <a:off x="2256" y="3396"/>
              <a:ext cx="284" cy="518"/>
            </a:xfrm>
            <a:prstGeom prst="rect">
              <a:avLst/>
            </a:prstGeom>
            <a:noFill/>
            <a:ln w="9525">
              <a:noFill/>
              <a:miter lim="800000"/>
              <a:headEnd/>
              <a:tailEnd/>
            </a:ln>
            <a:effectLst/>
          </p:spPr>
          <p:txBody>
            <a:bodyPr/>
            <a:lstStyle/>
            <a:p>
              <a:r>
                <a:rPr lang="pl-PL" sz="1200" b="1">
                  <a:latin typeface="Century Schoolbook" pitchFamily="18" charset="0"/>
                  <a:cs typeface="Times New Roman" charset="0"/>
                </a:rPr>
                <a:t>tak</a:t>
              </a:r>
              <a:endParaRPr lang="pl-PL" sz="1000">
                <a:cs typeface="Times New Roman" charset="0"/>
              </a:endParaRPr>
            </a:p>
            <a:p>
              <a:pPr eaLnBrk="0" hangingPunct="0"/>
              <a:endParaRPr lang="pl-PL"/>
            </a:p>
          </p:txBody>
        </p:sp>
        <p:sp>
          <p:nvSpPr>
            <p:cNvPr id="14386" name="Rectangle 50"/>
            <p:cNvSpPr>
              <a:spLocks noChangeArrowheads="1"/>
            </p:cNvSpPr>
            <p:nvPr/>
          </p:nvSpPr>
          <p:spPr bwMode="auto">
            <a:xfrm>
              <a:off x="28" y="3914"/>
              <a:ext cx="150" cy="633"/>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4387" name="Rectangle 51"/>
            <p:cNvSpPr>
              <a:spLocks noChangeArrowheads="1"/>
            </p:cNvSpPr>
            <p:nvPr/>
          </p:nvSpPr>
          <p:spPr bwMode="auto">
            <a:xfrm>
              <a:off x="178" y="3914"/>
              <a:ext cx="150" cy="633"/>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4388" name="Rectangle 52"/>
            <p:cNvSpPr>
              <a:spLocks noChangeArrowheads="1"/>
            </p:cNvSpPr>
            <p:nvPr/>
          </p:nvSpPr>
          <p:spPr bwMode="auto">
            <a:xfrm>
              <a:off x="328" y="3914"/>
              <a:ext cx="170" cy="633"/>
            </a:xfrm>
            <a:prstGeom prst="rect">
              <a:avLst/>
            </a:prstGeom>
            <a:noFill/>
            <a:ln w="9525">
              <a:noFill/>
              <a:miter lim="800000"/>
              <a:headEnd/>
              <a:tailEnd/>
            </a:ln>
            <a:effectLst/>
          </p:spPr>
          <p:txBody>
            <a:bodyPr/>
            <a:lstStyle/>
            <a:p>
              <a:r>
                <a:rPr lang="pl-PL" sz="1200">
                  <a:latin typeface="Century Schoolbook" pitchFamily="18" charset="0"/>
                  <a:cs typeface="Times New Roman" charset="0"/>
                </a:rPr>
                <a:t>e</a:t>
              </a:r>
              <a:endParaRPr lang="pl-PL" sz="1000">
                <a:cs typeface="Times New Roman" charset="0"/>
              </a:endParaRPr>
            </a:p>
            <a:p>
              <a:pPr eaLnBrk="0" hangingPunct="0"/>
              <a:endParaRPr lang="pl-PL"/>
            </a:p>
          </p:txBody>
        </p:sp>
        <p:sp>
          <p:nvSpPr>
            <p:cNvPr id="14389" name="Rectangle 53"/>
            <p:cNvSpPr>
              <a:spLocks noChangeArrowheads="1"/>
            </p:cNvSpPr>
            <p:nvPr/>
          </p:nvSpPr>
          <p:spPr bwMode="auto">
            <a:xfrm>
              <a:off x="498" y="3914"/>
              <a:ext cx="1474" cy="633"/>
            </a:xfrm>
            <a:prstGeom prst="rect">
              <a:avLst/>
            </a:prstGeom>
            <a:noFill/>
            <a:ln w="9525">
              <a:noFill/>
              <a:miter lim="800000"/>
              <a:headEnd/>
              <a:tailEnd/>
            </a:ln>
            <a:effectLst/>
          </p:spPr>
          <p:txBody>
            <a:bodyPr/>
            <a:lstStyle/>
            <a:p>
              <a:r>
                <a:rPr lang="pl-PL" sz="1200">
                  <a:latin typeface="Century Schoolbook" pitchFamily="18" charset="0"/>
                  <a:cs typeface="Times New Roman" charset="0"/>
                </a:rPr>
                <a:t>Suma D1d </a:t>
              </a:r>
              <a:r>
                <a:rPr lang="pl-PL" sz="1200" i="1">
                  <a:latin typeface="Century Schoolbook" pitchFamily="18" charset="0"/>
                  <a:cs typeface="Times New Roman" charset="0"/>
                </a:rPr>
                <a:t>tak</a:t>
              </a:r>
              <a:r>
                <a:rPr lang="pl-PL" sz="1200">
                  <a:latin typeface="Century Schoolbook" pitchFamily="18" charset="0"/>
                  <a:cs typeface="Times New Roman" charset="0"/>
                </a:rPr>
                <a:t> i </a:t>
              </a:r>
              <a:r>
                <a:rPr lang="pl-PL" sz="1200" i="1">
                  <a:latin typeface="Century Schoolbook" pitchFamily="18" charset="0"/>
                  <a:cs typeface="Times New Roman" charset="0"/>
                </a:rPr>
                <a:t>tak</a:t>
              </a:r>
              <a:r>
                <a:rPr lang="pl-PL" sz="1200">
                  <a:latin typeface="Century Schoolbook" pitchFamily="18" charset="0"/>
                  <a:cs typeface="Times New Roman" charset="0"/>
                </a:rPr>
                <a:t> na D1a, D1b, D1c – diagnoza : </a:t>
              </a:r>
              <a:r>
                <a:rPr lang="pl-PL" sz="1200" b="1">
                  <a:latin typeface="Century Schoolbook" pitchFamily="18" charset="0"/>
                  <a:cs typeface="Times New Roman" charset="0"/>
                </a:rPr>
                <a:t>zespół lęku panicznego</a:t>
              </a:r>
              <a:endParaRPr lang="pl-PL" sz="1000">
                <a:cs typeface="Times New Roman" charset="0"/>
              </a:endParaRPr>
            </a:p>
            <a:p>
              <a:pPr eaLnBrk="0" hangingPunct="0"/>
              <a:endParaRPr lang="pl-PL"/>
            </a:p>
          </p:txBody>
        </p:sp>
        <p:sp>
          <p:nvSpPr>
            <p:cNvPr id="14390" name="Rectangle 54"/>
            <p:cNvSpPr>
              <a:spLocks noChangeArrowheads="1"/>
            </p:cNvSpPr>
            <p:nvPr/>
          </p:nvSpPr>
          <p:spPr bwMode="auto">
            <a:xfrm>
              <a:off x="1972" y="3914"/>
              <a:ext cx="284" cy="633"/>
            </a:xfrm>
            <a:prstGeom prst="rect">
              <a:avLst/>
            </a:prstGeom>
            <a:noFill/>
            <a:ln w="9525">
              <a:noFill/>
              <a:miter lim="800000"/>
              <a:headEnd/>
              <a:tailEnd/>
            </a:ln>
            <a:effectLst/>
          </p:spPr>
          <p:txBody>
            <a:bodyPr/>
            <a:lstStyle/>
            <a:p>
              <a:r>
                <a:rPr lang="pl-PL" sz="1200">
                  <a:latin typeface="Century Schoolbook" pitchFamily="18" charset="0"/>
                  <a:cs typeface="Times New Roman" charset="0"/>
                </a:rPr>
                <a:t>nie</a:t>
              </a:r>
              <a:endParaRPr lang="pl-PL" sz="1000">
                <a:cs typeface="Times New Roman" charset="0"/>
              </a:endParaRPr>
            </a:p>
            <a:p>
              <a:pPr eaLnBrk="0" hangingPunct="0"/>
              <a:endParaRPr lang="pl-PL"/>
            </a:p>
          </p:txBody>
        </p:sp>
        <p:sp>
          <p:nvSpPr>
            <p:cNvPr id="14391" name="Rectangle 55"/>
            <p:cNvSpPr>
              <a:spLocks noChangeArrowheads="1"/>
            </p:cNvSpPr>
            <p:nvPr/>
          </p:nvSpPr>
          <p:spPr bwMode="auto">
            <a:xfrm>
              <a:off x="2256" y="3914"/>
              <a:ext cx="284" cy="633"/>
            </a:xfrm>
            <a:prstGeom prst="rect">
              <a:avLst/>
            </a:prstGeom>
            <a:noFill/>
            <a:ln w="9525">
              <a:noFill/>
              <a:miter lim="800000"/>
              <a:headEnd/>
              <a:tailEnd/>
            </a:ln>
            <a:effectLst/>
          </p:spPr>
          <p:txBody>
            <a:bodyPr/>
            <a:lstStyle/>
            <a:p>
              <a:r>
                <a:rPr lang="pl-PL" sz="1200" b="1">
                  <a:latin typeface="Century Schoolbook" pitchFamily="18" charset="0"/>
                  <a:cs typeface="Times New Roman" charset="0"/>
                </a:rPr>
                <a:t>tak</a:t>
              </a:r>
              <a:endParaRPr lang="pl-PL" sz="1000">
                <a:cs typeface="Times New Roman" charset="0"/>
              </a:endParaRPr>
            </a:p>
            <a:p>
              <a:pPr eaLnBrk="0" hangingPunct="0"/>
              <a:endParaRPr lang="pl-PL"/>
            </a:p>
          </p:txBody>
        </p:sp>
        <p:sp>
          <p:nvSpPr>
            <p:cNvPr id="14392" name="Rectangle 56"/>
            <p:cNvSpPr>
              <a:spLocks noChangeArrowheads="1"/>
            </p:cNvSpPr>
            <p:nvPr/>
          </p:nvSpPr>
          <p:spPr bwMode="auto">
            <a:xfrm>
              <a:off x="28" y="4547"/>
              <a:ext cx="150" cy="97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4393" name="Rectangle 57"/>
            <p:cNvSpPr>
              <a:spLocks noChangeArrowheads="1"/>
            </p:cNvSpPr>
            <p:nvPr/>
          </p:nvSpPr>
          <p:spPr bwMode="auto">
            <a:xfrm>
              <a:off x="178" y="4547"/>
              <a:ext cx="150" cy="97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4394" name="Rectangle 58"/>
            <p:cNvSpPr>
              <a:spLocks noChangeArrowheads="1"/>
            </p:cNvSpPr>
            <p:nvPr/>
          </p:nvSpPr>
          <p:spPr bwMode="auto">
            <a:xfrm>
              <a:off x="328" y="4547"/>
              <a:ext cx="170" cy="978"/>
            </a:xfrm>
            <a:prstGeom prst="rect">
              <a:avLst/>
            </a:prstGeom>
            <a:noFill/>
            <a:ln w="9525">
              <a:noFill/>
              <a:miter lim="800000"/>
              <a:headEnd/>
              <a:tailEnd/>
            </a:ln>
            <a:effectLst/>
          </p:spPr>
          <p:txBody>
            <a:bodyPr/>
            <a:lstStyle/>
            <a:p>
              <a:r>
                <a:rPr lang="pl-PL" sz="1200">
                  <a:latin typeface="Century Schoolbook" pitchFamily="18" charset="0"/>
                  <a:cs typeface="Times New Roman" charset="0"/>
                </a:rPr>
                <a:t>f</a:t>
              </a:r>
              <a:endParaRPr lang="pl-PL" sz="1000">
                <a:cs typeface="Times New Roman" charset="0"/>
              </a:endParaRPr>
            </a:p>
            <a:p>
              <a:pPr eaLnBrk="0" hangingPunct="0"/>
              <a:endParaRPr lang="pl-PL"/>
            </a:p>
          </p:txBody>
        </p:sp>
        <p:sp>
          <p:nvSpPr>
            <p:cNvPr id="14395" name="Rectangle 59"/>
            <p:cNvSpPr>
              <a:spLocks noChangeArrowheads="1"/>
            </p:cNvSpPr>
            <p:nvPr/>
          </p:nvSpPr>
          <p:spPr bwMode="auto">
            <a:xfrm>
              <a:off x="498" y="4547"/>
              <a:ext cx="1474" cy="978"/>
            </a:xfrm>
            <a:prstGeom prst="rect">
              <a:avLst/>
            </a:prstGeom>
            <a:noFill/>
            <a:ln w="9525">
              <a:noFill/>
              <a:miter lim="800000"/>
              <a:headEnd/>
              <a:tailEnd/>
            </a:ln>
            <a:effectLst/>
          </p:spPr>
          <p:txBody>
            <a:bodyPr/>
            <a:lstStyle/>
            <a:p>
              <a:r>
                <a:rPr lang="pl-PL" sz="1200">
                  <a:latin typeface="Century Schoolbook" pitchFamily="18" charset="0"/>
                  <a:cs typeface="Times New Roman" charset="0"/>
                </a:rPr>
                <a:t>Jeśli D1e </a:t>
              </a:r>
              <a:r>
                <a:rPr lang="pl-PL" sz="1200" i="1">
                  <a:latin typeface="Century Schoolbook" pitchFamily="18" charset="0"/>
                  <a:cs typeface="Times New Roman" charset="0"/>
                </a:rPr>
                <a:t>tak</a:t>
              </a:r>
              <a:r>
                <a:rPr lang="pl-PL" sz="1200">
                  <a:latin typeface="Century Schoolbook" pitchFamily="18" charset="0"/>
                  <a:cs typeface="Times New Roman" charset="0"/>
                </a:rPr>
                <a:t> i w ciągu ostatniego miesiąca co najmniej 1 napad lęku i lęk antycypacyjny – </a:t>
              </a:r>
              <a:r>
                <a:rPr lang="pl-PL" sz="1200" b="1">
                  <a:latin typeface="Century Schoolbook" pitchFamily="18" charset="0"/>
                  <a:cs typeface="Times New Roman" charset="0"/>
                </a:rPr>
                <a:t>zespół leku panicznego , aktualny lęk paniczny</a:t>
              </a:r>
              <a:endParaRPr lang="pl-PL" sz="1000">
                <a:cs typeface="Times New Roman" charset="0"/>
              </a:endParaRPr>
            </a:p>
            <a:p>
              <a:pPr eaLnBrk="0" hangingPunct="0"/>
              <a:endParaRPr lang="pl-PL"/>
            </a:p>
          </p:txBody>
        </p:sp>
        <p:sp>
          <p:nvSpPr>
            <p:cNvPr id="14396" name="Rectangle 60"/>
            <p:cNvSpPr>
              <a:spLocks noChangeArrowheads="1"/>
            </p:cNvSpPr>
            <p:nvPr/>
          </p:nvSpPr>
          <p:spPr bwMode="auto">
            <a:xfrm>
              <a:off x="1972" y="4547"/>
              <a:ext cx="284" cy="978"/>
            </a:xfrm>
            <a:prstGeom prst="rect">
              <a:avLst/>
            </a:prstGeom>
            <a:noFill/>
            <a:ln w="9525">
              <a:noFill/>
              <a:miter lim="800000"/>
              <a:headEnd/>
              <a:tailEnd/>
            </a:ln>
            <a:effectLst/>
          </p:spPr>
          <p:txBody>
            <a:bodyPr/>
            <a:lstStyle/>
            <a:p>
              <a:r>
                <a:rPr lang="pl-PL" sz="1200">
                  <a:latin typeface="Century Schoolbook" pitchFamily="18" charset="0"/>
                  <a:cs typeface="Times New Roman" charset="0"/>
                </a:rPr>
                <a:t>nie</a:t>
              </a:r>
              <a:endParaRPr lang="pl-PL" sz="1000">
                <a:cs typeface="Times New Roman" charset="0"/>
              </a:endParaRPr>
            </a:p>
            <a:p>
              <a:pPr eaLnBrk="0" hangingPunct="0"/>
              <a:endParaRPr lang="pl-PL"/>
            </a:p>
          </p:txBody>
        </p:sp>
        <p:sp>
          <p:nvSpPr>
            <p:cNvPr id="14397" name="Rectangle 61"/>
            <p:cNvSpPr>
              <a:spLocks noChangeArrowheads="1"/>
            </p:cNvSpPr>
            <p:nvPr/>
          </p:nvSpPr>
          <p:spPr bwMode="auto">
            <a:xfrm>
              <a:off x="2256" y="4547"/>
              <a:ext cx="284" cy="978"/>
            </a:xfrm>
            <a:prstGeom prst="rect">
              <a:avLst/>
            </a:prstGeom>
            <a:noFill/>
            <a:ln w="9525">
              <a:noFill/>
              <a:miter lim="800000"/>
              <a:headEnd/>
              <a:tailEnd/>
            </a:ln>
            <a:effectLst/>
          </p:spPr>
          <p:txBody>
            <a:bodyPr/>
            <a:lstStyle/>
            <a:p>
              <a:r>
                <a:rPr lang="pl-PL" sz="1200" b="1">
                  <a:latin typeface="Century Schoolbook" pitchFamily="18" charset="0"/>
                  <a:cs typeface="Times New Roman" charset="0"/>
                </a:rPr>
                <a:t>tak</a:t>
              </a:r>
              <a:endParaRPr lang="pl-PL" sz="1000">
                <a:cs typeface="Times New Roman" charset="0"/>
              </a:endParaRPr>
            </a:p>
            <a:p>
              <a:pPr eaLnBrk="0" hangingPunct="0"/>
              <a:endParaRPr lang="pl-PL"/>
            </a:p>
          </p:txBody>
        </p:sp>
      </p:gr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prestige"/>
      </p:transition>
    </mc:Choice>
    <mc:Fallback>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685800" y="190500"/>
            <a:ext cx="7772400" cy="762000"/>
          </a:xfrm>
        </p:spPr>
        <p:txBody>
          <a:bodyPr/>
          <a:lstStyle/>
          <a:p>
            <a:r>
              <a:rPr lang="pl-PL" i="1">
                <a:latin typeface="Times New Roman" pitchFamily="18" charset="0"/>
              </a:rPr>
              <a:t>„Mógłbym umrzeć”</a:t>
            </a:r>
            <a:endParaRPr lang="pl-PL">
              <a:latin typeface="Times New Roman" pitchFamily="18" charset="0"/>
            </a:endParaRPr>
          </a:p>
        </p:txBody>
      </p:sp>
      <p:sp>
        <p:nvSpPr>
          <p:cNvPr id="75779" name="Rectangle 3"/>
          <p:cNvSpPr>
            <a:spLocks noGrp="1" noChangeArrowheads="1"/>
          </p:cNvSpPr>
          <p:nvPr>
            <p:ph sz="quarter" idx="13"/>
          </p:nvPr>
        </p:nvSpPr>
        <p:spPr>
          <a:xfrm>
            <a:off x="762000" y="1524000"/>
            <a:ext cx="7772400" cy="4114800"/>
          </a:xfrm>
        </p:spPr>
        <p:txBody>
          <a:bodyPr>
            <a:normAutofit fontScale="77500" lnSpcReduction="20000"/>
          </a:bodyPr>
          <a:lstStyle/>
          <a:p>
            <a:pPr>
              <a:lnSpc>
                <a:spcPct val="90000"/>
              </a:lnSpc>
              <a:buFont typeface="Wingdings" pitchFamily="2" charset="2"/>
              <a:buNone/>
            </a:pPr>
            <a:r>
              <a:rPr lang="pl-PL" sz="2000">
                <a:latin typeface="Times New Roman" pitchFamily="18" charset="0"/>
              </a:rPr>
              <a:t>	</a:t>
            </a:r>
            <a:r>
              <a:rPr lang="pl-PL" sz="2000" b="1">
                <a:latin typeface="Times New Roman" pitchFamily="18" charset="0"/>
              </a:rPr>
              <a:t>Jerzy obudził się krytycznej nocy z dusznością, obfitymi potami i kołataniem serca. Usiłował zmierzyć sobie tętno, ale nie było to możliwe - na sekundę przypadały co najmniej dwa uderzenie serca. Pomyślał „Mógłbym umrzeć”. Był to już trzeci tego typu atak w tym tygodniu i co najmniej 10-y w tym miesiącu - wszystkie z nich zdarzały się zaraz po zaśnięciu.</a:t>
            </a:r>
          </a:p>
          <a:p>
            <a:pPr>
              <a:lnSpc>
                <a:spcPct val="90000"/>
              </a:lnSpc>
              <a:buFont typeface="Wingdings" pitchFamily="2" charset="2"/>
              <a:buNone/>
            </a:pPr>
            <a:r>
              <a:rPr lang="pl-PL" sz="2000" b="1">
                <a:latin typeface="Times New Roman" pitchFamily="18" charset="0"/>
              </a:rPr>
              <a:t> Problem zaczął się przed dwoma laty, gdy skończył 50 lat, i budził lęk przed zasypianiem. Po każdym tego typu napadzie czuł się zmęczony przez następny dzień. Z powodu „ataków serca” leczył się u kardiologa, który rozpoznał u niego „chorobę wieńcową” i „niedotlenienie mięśnia sercowego”. Do psychiatry zgłosił się z powodu zaburzeń snu, prosząc o jakiś proszek nasenny. </a:t>
            </a:r>
          </a:p>
          <a:p>
            <a:pPr>
              <a:lnSpc>
                <a:spcPct val="90000"/>
              </a:lnSpc>
              <a:buFont typeface="Wingdings" pitchFamily="2" charset="2"/>
              <a:buNone/>
            </a:pPr>
            <a:r>
              <a:rPr lang="pl-PL" sz="2000" b="1">
                <a:latin typeface="Times New Roman" pitchFamily="18" charset="0"/>
              </a:rPr>
              <a:t>Wywiad ujawnił, że pierwsze tego typu napady wystąpiły w wieku 12 lat - pierwszy atak miał miejsce w czasie wycieczki szkolnej w Tatry. Przez 2-3 lata leczył się wtedy z powodu „nerwicy serca”. Okazało się, że napady przed dwoma laty nasiliły się po tym jak odchudził się o około 15 kg. Przed dwoma laty stał się również abstynentem - poprzednio wypijał dziennie 8-10 piw.</a:t>
            </a:r>
          </a:p>
        </p:txBody>
      </p:sp>
      <p:sp>
        <p:nvSpPr>
          <p:cNvPr id="6" name="Symbol zastępczy numeru slajdu 5"/>
          <p:cNvSpPr>
            <a:spLocks noGrp="1"/>
          </p:cNvSpPr>
          <p:nvPr>
            <p:ph type="sldNum" sz="quarter" idx="12"/>
          </p:nvPr>
        </p:nvSpPr>
        <p:spPr/>
        <p:txBody>
          <a:bodyPr/>
          <a:lstStyle/>
          <a:p>
            <a:fld id="{EBE7F109-48FA-47C9-9490-A4D4A5E0C087}" type="slidenum">
              <a:rPr lang="pl-PL"/>
              <a:pPr/>
              <a:t>22</a:t>
            </a:fld>
            <a:endParaRPr lang="pl-PL"/>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prestig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528" fill="hold" grpId="0" nodeType="clickEffect">
                                  <p:stCondLst>
                                    <p:cond delay="0"/>
                                  </p:stCondLst>
                                  <p:childTnLst>
                                    <p:set>
                                      <p:cBhvr>
                                        <p:cTn id="6" dur="1" fill="hold">
                                          <p:stCondLst>
                                            <p:cond delay="0"/>
                                          </p:stCondLst>
                                        </p:cTn>
                                        <p:tgtEl>
                                          <p:spTgt spid="75778"/>
                                        </p:tgtEl>
                                        <p:attrNameLst>
                                          <p:attrName>style.visibility</p:attrName>
                                        </p:attrNameLst>
                                      </p:cBhvr>
                                      <p:to>
                                        <p:strVal val="visible"/>
                                      </p:to>
                                    </p:set>
                                    <p:anim calcmode="lin" valueType="num">
                                      <p:cBhvr>
                                        <p:cTn id="7" dur="500" fill="hold"/>
                                        <p:tgtEl>
                                          <p:spTgt spid="75778"/>
                                        </p:tgtEl>
                                        <p:attrNameLst>
                                          <p:attrName>ppt_w</p:attrName>
                                        </p:attrNameLst>
                                      </p:cBhvr>
                                      <p:tavLst>
                                        <p:tav tm="0">
                                          <p:val>
                                            <p:fltVal val="0"/>
                                          </p:val>
                                        </p:tav>
                                        <p:tav tm="100000">
                                          <p:val>
                                            <p:strVal val="#ppt_w"/>
                                          </p:val>
                                        </p:tav>
                                      </p:tavLst>
                                    </p:anim>
                                    <p:anim calcmode="lin" valueType="num">
                                      <p:cBhvr>
                                        <p:cTn id="8" dur="500" fill="hold"/>
                                        <p:tgtEl>
                                          <p:spTgt spid="75778"/>
                                        </p:tgtEl>
                                        <p:attrNameLst>
                                          <p:attrName>ppt_h</p:attrName>
                                        </p:attrNameLst>
                                      </p:cBhvr>
                                      <p:tavLst>
                                        <p:tav tm="0">
                                          <p:val>
                                            <p:fltVal val="0"/>
                                          </p:val>
                                        </p:tav>
                                        <p:tav tm="100000">
                                          <p:val>
                                            <p:strVal val="#ppt_h"/>
                                          </p:val>
                                        </p:tav>
                                      </p:tavLst>
                                    </p:anim>
                                    <p:anim calcmode="lin" valueType="num">
                                      <p:cBhvr>
                                        <p:cTn id="9" dur="500" fill="hold"/>
                                        <p:tgtEl>
                                          <p:spTgt spid="75778"/>
                                        </p:tgtEl>
                                        <p:attrNameLst>
                                          <p:attrName>ppt_x</p:attrName>
                                        </p:attrNameLst>
                                      </p:cBhvr>
                                      <p:tavLst>
                                        <p:tav tm="0">
                                          <p:val>
                                            <p:fltVal val="0.5"/>
                                          </p:val>
                                        </p:tav>
                                        <p:tav tm="100000">
                                          <p:val>
                                            <p:strVal val="#ppt_x"/>
                                          </p:val>
                                        </p:tav>
                                      </p:tavLst>
                                    </p:anim>
                                    <p:anim calcmode="lin" valueType="num">
                                      <p:cBhvr>
                                        <p:cTn id="10" dur="500" fill="hold"/>
                                        <p:tgtEl>
                                          <p:spTgt spid="75778"/>
                                        </p:tgtEl>
                                        <p:attrNameLst>
                                          <p:attrName>ppt_y</p:attrName>
                                        </p:attrNameLst>
                                      </p:cBhvr>
                                      <p:tavLst>
                                        <p:tav tm="0">
                                          <p:val>
                                            <p:fltVal val="0.5"/>
                                          </p:val>
                                        </p:tav>
                                        <p:tav tm="100000">
                                          <p:val>
                                            <p:strVal val="#ppt_y"/>
                                          </p:val>
                                        </p:tav>
                                      </p:tavLst>
                                    </p:anim>
                                  </p:childTnLst>
                                  <p:subTnLst>
                                    <p:animClr clrSpc="rgb" dir="cw">
                                      <p:cBhvr override="childStyle">
                                        <p:cTn dur="1" fill="hold" display="0" masterRel="nextClick" afterEffect="1"/>
                                        <p:tgtEl>
                                          <p:spTgt spid="75778"/>
                                        </p:tgtEl>
                                        <p:attrNameLst>
                                          <p:attrName>ppt_c</p:attrName>
                                        </p:attrNameLst>
                                      </p:cBhvr>
                                      <p:to>
                                        <a:schemeClr val="tx2"/>
                                      </p:to>
                                    </p:animClr>
                                  </p:subTnLst>
                                </p:cTn>
                              </p:par>
                            </p:childTnLst>
                          </p:cTn>
                        </p:par>
                      </p:childTnLst>
                    </p:cTn>
                  </p:par>
                  <p:par>
                    <p:cTn id="11" fill="hold">
                      <p:stCondLst>
                        <p:cond delay="indefinite"/>
                      </p:stCondLst>
                      <p:childTnLst>
                        <p:par>
                          <p:cTn id="12" fill="hold">
                            <p:stCondLst>
                              <p:cond delay="0"/>
                            </p:stCondLst>
                            <p:childTnLst>
                              <p:par>
                                <p:cTn id="13" presetID="23" presetClass="entr" presetSubtype="528" fill="hold" grpId="0" nodeType="clickEffect">
                                  <p:stCondLst>
                                    <p:cond delay="0"/>
                                  </p:stCondLst>
                                  <p:childTnLst>
                                    <p:set>
                                      <p:cBhvr>
                                        <p:cTn id="14" dur="1" fill="hold">
                                          <p:stCondLst>
                                            <p:cond delay="0"/>
                                          </p:stCondLst>
                                        </p:cTn>
                                        <p:tgtEl>
                                          <p:spTgt spid="75779">
                                            <p:txEl>
                                              <p:pRg st="0" end="0"/>
                                            </p:txEl>
                                          </p:spTgt>
                                        </p:tgtEl>
                                        <p:attrNameLst>
                                          <p:attrName>style.visibility</p:attrName>
                                        </p:attrNameLst>
                                      </p:cBhvr>
                                      <p:to>
                                        <p:strVal val="visible"/>
                                      </p:to>
                                    </p:set>
                                    <p:anim calcmode="lin" valueType="num">
                                      <p:cBhvr>
                                        <p:cTn id="15" dur="500" fill="hold"/>
                                        <p:tgtEl>
                                          <p:spTgt spid="75779">
                                            <p:txEl>
                                              <p:pRg st="0" end="0"/>
                                            </p:txEl>
                                          </p:spTgt>
                                        </p:tgtEl>
                                        <p:attrNameLst>
                                          <p:attrName>ppt_w</p:attrName>
                                        </p:attrNameLst>
                                      </p:cBhvr>
                                      <p:tavLst>
                                        <p:tav tm="0">
                                          <p:val>
                                            <p:fltVal val="0"/>
                                          </p:val>
                                        </p:tav>
                                        <p:tav tm="100000">
                                          <p:val>
                                            <p:strVal val="#ppt_w"/>
                                          </p:val>
                                        </p:tav>
                                      </p:tavLst>
                                    </p:anim>
                                    <p:anim calcmode="lin" valueType="num">
                                      <p:cBhvr>
                                        <p:cTn id="16" dur="500" fill="hold"/>
                                        <p:tgtEl>
                                          <p:spTgt spid="75779">
                                            <p:txEl>
                                              <p:pRg st="0" end="0"/>
                                            </p:txEl>
                                          </p:spTgt>
                                        </p:tgtEl>
                                        <p:attrNameLst>
                                          <p:attrName>ppt_h</p:attrName>
                                        </p:attrNameLst>
                                      </p:cBhvr>
                                      <p:tavLst>
                                        <p:tav tm="0">
                                          <p:val>
                                            <p:fltVal val="0"/>
                                          </p:val>
                                        </p:tav>
                                        <p:tav tm="100000">
                                          <p:val>
                                            <p:strVal val="#ppt_h"/>
                                          </p:val>
                                        </p:tav>
                                      </p:tavLst>
                                    </p:anim>
                                    <p:anim calcmode="lin" valueType="num">
                                      <p:cBhvr>
                                        <p:cTn id="17" dur="500" fill="hold"/>
                                        <p:tgtEl>
                                          <p:spTgt spid="75779">
                                            <p:txEl>
                                              <p:pRg st="0" end="0"/>
                                            </p:txEl>
                                          </p:spTgt>
                                        </p:tgtEl>
                                        <p:attrNameLst>
                                          <p:attrName>ppt_x</p:attrName>
                                        </p:attrNameLst>
                                      </p:cBhvr>
                                      <p:tavLst>
                                        <p:tav tm="0">
                                          <p:val>
                                            <p:fltVal val="0.5"/>
                                          </p:val>
                                        </p:tav>
                                        <p:tav tm="100000">
                                          <p:val>
                                            <p:strVal val="#ppt_x"/>
                                          </p:val>
                                        </p:tav>
                                      </p:tavLst>
                                    </p:anim>
                                    <p:anim calcmode="lin" valueType="num">
                                      <p:cBhvr>
                                        <p:cTn id="18" dur="500" fill="hold"/>
                                        <p:tgtEl>
                                          <p:spTgt spid="75779">
                                            <p:txEl>
                                              <p:pRg st="0" end="0"/>
                                            </p:txEl>
                                          </p:spTgt>
                                        </p:tgtEl>
                                        <p:attrNameLst>
                                          <p:attrName>ppt_y</p:attrName>
                                        </p:attrNameLst>
                                      </p:cBhvr>
                                      <p:tavLst>
                                        <p:tav tm="0">
                                          <p:val>
                                            <p:fltVal val="0.5"/>
                                          </p:val>
                                        </p:tav>
                                        <p:tav tm="100000">
                                          <p:val>
                                            <p:strVal val="#ppt_y"/>
                                          </p:val>
                                        </p:tav>
                                      </p:tavLst>
                                    </p:anim>
                                  </p:childTnLst>
                                  <p:subTnLst>
                                    <p:animClr clrSpc="rgb" dir="cw">
                                      <p:cBhvr override="childStyle">
                                        <p:cTn dur="1" fill="hold" display="0" masterRel="nextClick" afterEffect="1"/>
                                        <p:tgtEl>
                                          <p:spTgt spid="75779">
                                            <p:txEl>
                                              <p:pRg st="0" end="0"/>
                                            </p:txEl>
                                          </p:spTgt>
                                        </p:tgtEl>
                                        <p:attrNameLst>
                                          <p:attrName>ppt_c</p:attrName>
                                        </p:attrNameLst>
                                      </p:cBhvr>
                                      <p:to>
                                        <a:schemeClr val="tx2"/>
                                      </p:to>
                                    </p:animClr>
                                  </p:subTnLst>
                                </p:cTn>
                              </p:par>
                            </p:childTnLst>
                          </p:cTn>
                        </p:par>
                      </p:childTnLst>
                    </p:cTn>
                  </p:par>
                  <p:par>
                    <p:cTn id="19" fill="hold">
                      <p:stCondLst>
                        <p:cond delay="indefinite"/>
                      </p:stCondLst>
                      <p:childTnLst>
                        <p:par>
                          <p:cTn id="20" fill="hold">
                            <p:stCondLst>
                              <p:cond delay="0"/>
                            </p:stCondLst>
                            <p:childTnLst>
                              <p:par>
                                <p:cTn id="21" presetID="23" presetClass="entr" presetSubtype="528" fill="hold" grpId="0" nodeType="clickEffect">
                                  <p:stCondLst>
                                    <p:cond delay="0"/>
                                  </p:stCondLst>
                                  <p:childTnLst>
                                    <p:set>
                                      <p:cBhvr>
                                        <p:cTn id="22" dur="1" fill="hold">
                                          <p:stCondLst>
                                            <p:cond delay="0"/>
                                          </p:stCondLst>
                                        </p:cTn>
                                        <p:tgtEl>
                                          <p:spTgt spid="75779">
                                            <p:txEl>
                                              <p:pRg st="1" end="1"/>
                                            </p:txEl>
                                          </p:spTgt>
                                        </p:tgtEl>
                                        <p:attrNameLst>
                                          <p:attrName>style.visibility</p:attrName>
                                        </p:attrNameLst>
                                      </p:cBhvr>
                                      <p:to>
                                        <p:strVal val="visible"/>
                                      </p:to>
                                    </p:set>
                                    <p:anim calcmode="lin" valueType="num">
                                      <p:cBhvr>
                                        <p:cTn id="23" dur="500" fill="hold"/>
                                        <p:tgtEl>
                                          <p:spTgt spid="75779">
                                            <p:txEl>
                                              <p:pRg st="1" end="1"/>
                                            </p:txEl>
                                          </p:spTgt>
                                        </p:tgtEl>
                                        <p:attrNameLst>
                                          <p:attrName>ppt_w</p:attrName>
                                        </p:attrNameLst>
                                      </p:cBhvr>
                                      <p:tavLst>
                                        <p:tav tm="0">
                                          <p:val>
                                            <p:fltVal val="0"/>
                                          </p:val>
                                        </p:tav>
                                        <p:tav tm="100000">
                                          <p:val>
                                            <p:strVal val="#ppt_w"/>
                                          </p:val>
                                        </p:tav>
                                      </p:tavLst>
                                    </p:anim>
                                    <p:anim calcmode="lin" valueType="num">
                                      <p:cBhvr>
                                        <p:cTn id="24" dur="500" fill="hold"/>
                                        <p:tgtEl>
                                          <p:spTgt spid="75779">
                                            <p:txEl>
                                              <p:pRg st="1" end="1"/>
                                            </p:txEl>
                                          </p:spTgt>
                                        </p:tgtEl>
                                        <p:attrNameLst>
                                          <p:attrName>ppt_h</p:attrName>
                                        </p:attrNameLst>
                                      </p:cBhvr>
                                      <p:tavLst>
                                        <p:tav tm="0">
                                          <p:val>
                                            <p:fltVal val="0"/>
                                          </p:val>
                                        </p:tav>
                                        <p:tav tm="100000">
                                          <p:val>
                                            <p:strVal val="#ppt_h"/>
                                          </p:val>
                                        </p:tav>
                                      </p:tavLst>
                                    </p:anim>
                                    <p:anim calcmode="lin" valueType="num">
                                      <p:cBhvr>
                                        <p:cTn id="25" dur="500" fill="hold"/>
                                        <p:tgtEl>
                                          <p:spTgt spid="75779">
                                            <p:txEl>
                                              <p:pRg st="1" end="1"/>
                                            </p:txEl>
                                          </p:spTgt>
                                        </p:tgtEl>
                                        <p:attrNameLst>
                                          <p:attrName>ppt_x</p:attrName>
                                        </p:attrNameLst>
                                      </p:cBhvr>
                                      <p:tavLst>
                                        <p:tav tm="0">
                                          <p:val>
                                            <p:fltVal val="0.5"/>
                                          </p:val>
                                        </p:tav>
                                        <p:tav tm="100000">
                                          <p:val>
                                            <p:strVal val="#ppt_x"/>
                                          </p:val>
                                        </p:tav>
                                      </p:tavLst>
                                    </p:anim>
                                    <p:anim calcmode="lin" valueType="num">
                                      <p:cBhvr>
                                        <p:cTn id="26" dur="500" fill="hold"/>
                                        <p:tgtEl>
                                          <p:spTgt spid="75779">
                                            <p:txEl>
                                              <p:pRg st="1" end="1"/>
                                            </p:txEl>
                                          </p:spTgt>
                                        </p:tgtEl>
                                        <p:attrNameLst>
                                          <p:attrName>ppt_y</p:attrName>
                                        </p:attrNameLst>
                                      </p:cBhvr>
                                      <p:tavLst>
                                        <p:tav tm="0">
                                          <p:val>
                                            <p:fltVal val="0.5"/>
                                          </p:val>
                                        </p:tav>
                                        <p:tav tm="100000">
                                          <p:val>
                                            <p:strVal val="#ppt_y"/>
                                          </p:val>
                                        </p:tav>
                                      </p:tavLst>
                                    </p:anim>
                                  </p:childTnLst>
                                  <p:subTnLst>
                                    <p:animClr clrSpc="rgb" dir="cw">
                                      <p:cBhvr override="childStyle">
                                        <p:cTn dur="1" fill="hold" display="0" masterRel="nextClick" afterEffect="1"/>
                                        <p:tgtEl>
                                          <p:spTgt spid="75779">
                                            <p:txEl>
                                              <p:pRg st="1" end="1"/>
                                            </p:txEl>
                                          </p:spTgt>
                                        </p:tgtEl>
                                        <p:attrNameLst>
                                          <p:attrName>ppt_c</p:attrName>
                                        </p:attrNameLst>
                                      </p:cBhvr>
                                      <p:to>
                                        <a:schemeClr val="tx2"/>
                                      </p:to>
                                    </p:animClr>
                                  </p:subTnLst>
                                </p:cTn>
                              </p:par>
                            </p:childTnLst>
                          </p:cTn>
                        </p:par>
                      </p:childTnLst>
                    </p:cTn>
                  </p:par>
                  <p:par>
                    <p:cTn id="27" fill="hold">
                      <p:stCondLst>
                        <p:cond delay="indefinite"/>
                      </p:stCondLst>
                      <p:childTnLst>
                        <p:par>
                          <p:cTn id="28" fill="hold">
                            <p:stCondLst>
                              <p:cond delay="0"/>
                            </p:stCondLst>
                            <p:childTnLst>
                              <p:par>
                                <p:cTn id="29" presetID="23" presetClass="entr" presetSubtype="528" fill="hold" grpId="0" nodeType="clickEffect">
                                  <p:stCondLst>
                                    <p:cond delay="0"/>
                                  </p:stCondLst>
                                  <p:childTnLst>
                                    <p:set>
                                      <p:cBhvr>
                                        <p:cTn id="30" dur="1" fill="hold">
                                          <p:stCondLst>
                                            <p:cond delay="0"/>
                                          </p:stCondLst>
                                        </p:cTn>
                                        <p:tgtEl>
                                          <p:spTgt spid="75779">
                                            <p:txEl>
                                              <p:pRg st="2" end="2"/>
                                            </p:txEl>
                                          </p:spTgt>
                                        </p:tgtEl>
                                        <p:attrNameLst>
                                          <p:attrName>style.visibility</p:attrName>
                                        </p:attrNameLst>
                                      </p:cBhvr>
                                      <p:to>
                                        <p:strVal val="visible"/>
                                      </p:to>
                                    </p:set>
                                    <p:anim calcmode="lin" valueType="num">
                                      <p:cBhvr>
                                        <p:cTn id="31" dur="500" fill="hold"/>
                                        <p:tgtEl>
                                          <p:spTgt spid="75779">
                                            <p:txEl>
                                              <p:pRg st="2" end="2"/>
                                            </p:txEl>
                                          </p:spTgt>
                                        </p:tgtEl>
                                        <p:attrNameLst>
                                          <p:attrName>ppt_w</p:attrName>
                                        </p:attrNameLst>
                                      </p:cBhvr>
                                      <p:tavLst>
                                        <p:tav tm="0">
                                          <p:val>
                                            <p:fltVal val="0"/>
                                          </p:val>
                                        </p:tav>
                                        <p:tav tm="100000">
                                          <p:val>
                                            <p:strVal val="#ppt_w"/>
                                          </p:val>
                                        </p:tav>
                                      </p:tavLst>
                                    </p:anim>
                                    <p:anim calcmode="lin" valueType="num">
                                      <p:cBhvr>
                                        <p:cTn id="32" dur="500" fill="hold"/>
                                        <p:tgtEl>
                                          <p:spTgt spid="75779">
                                            <p:txEl>
                                              <p:pRg st="2" end="2"/>
                                            </p:txEl>
                                          </p:spTgt>
                                        </p:tgtEl>
                                        <p:attrNameLst>
                                          <p:attrName>ppt_h</p:attrName>
                                        </p:attrNameLst>
                                      </p:cBhvr>
                                      <p:tavLst>
                                        <p:tav tm="0">
                                          <p:val>
                                            <p:fltVal val="0"/>
                                          </p:val>
                                        </p:tav>
                                        <p:tav tm="100000">
                                          <p:val>
                                            <p:strVal val="#ppt_h"/>
                                          </p:val>
                                        </p:tav>
                                      </p:tavLst>
                                    </p:anim>
                                    <p:anim calcmode="lin" valueType="num">
                                      <p:cBhvr>
                                        <p:cTn id="33" dur="500" fill="hold"/>
                                        <p:tgtEl>
                                          <p:spTgt spid="75779">
                                            <p:txEl>
                                              <p:pRg st="2" end="2"/>
                                            </p:txEl>
                                          </p:spTgt>
                                        </p:tgtEl>
                                        <p:attrNameLst>
                                          <p:attrName>ppt_x</p:attrName>
                                        </p:attrNameLst>
                                      </p:cBhvr>
                                      <p:tavLst>
                                        <p:tav tm="0">
                                          <p:val>
                                            <p:fltVal val="0.5"/>
                                          </p:val>
                                        </p:tav>
                                        <p:tav tm="100000">
                                          <p:val>
                                            <p:strVal val="#ppt_x"/>
                                          </p:val>
                                        </p:tav>
                                      </p:tavLst>
                                    </p:anim>
                                    <p:anim calcmode="lin" valueType="num">
                                      <p:cBhvr>
                                        <p:cTn id="34" dur="500" fill="hold"/>
                                        <p:tgtEl>
                                          <p:spTgt spid="75779">
                                            <p:txEl>
                                              <p:pRg st="2" end="2"/>
                                            </p:txEl>
                                          </p:spTgt>
                                        </p:tgtEl>
                                        <p:attrNameLst>
                                          <p:attrName>ppt_y</p:attrName>
                                        </p:attrNameLst>
                                      </p:cBhvr>
                                      <p:tavLst>
                                        <p:tav tm="0">
                                          <p:val>
                                            <p:fltVal val="0.5"/>
                                          </p:val>
                                        </p:tav>
                                        <p:tav tm="100000">
                                          <p:val>
                                            <p:strVal val="#ppt_y"/>
                                          </p:val>
                                        </p:tav>
                                      </p:tavLst>
                                    </p:anim>
                                  </p:childTnLst>
                                  <p:subTnLst>
                                    <p:animClr clrSpc="rgb" dir="cw">
                                      <p:cBhvr override="childStyle">
                                        <p:cTn dur="1" fill="hold" display="0" masterRel="nextClick" afterEffect="1"/>
                                        <p:tgtEl>
                                          <p:spTgt spid="75779">
                                            <p:txEl>
                                              <p:pRg st="2" end="2"/>
                                            </p:txEl>
                                          </p:spTgt>
                                        </p:tgtEl>
                                        <p:attrNameLst>
                                          <p:attrName>ppt_c</p:attrName>
                                        </p:attrNameLst>
                                      </p:cBhvr>
                                      <p:to>
                                        <a:schemeClr val="tx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78" grpId="0" autoUpdateAnimBg="0"/>
      <p:bldP spid="75779" grpId="0" build="p"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228600" y="990600"/>
            <a:ext cx="7467600" cy="762000"/>
          </a:xfrm>
        </p:spPr>
        <p:txBody>
          <a:bodyPr/>
          <a:lstStyle/>
          <a:p>
            <a:r>
              <a:rPr lang="pl-PL"/>
              <a:t>PAS</a:t>
            </a:r>
          </a:p>
        </p:txBody>
      </p:sp>
      <p:sp>
        <p:nvSpPr>
          <p:cNvPr id="27651" name="Rectangle 3"/>
          <p:cNvSpPr>
            <a:spLocks noGrp="1" noChangeArrowheads="1"/>
          </p:cNvSpPr>
          <p:nvPr>
            <p:ph sz="quarter" idx="13"/>
          </p:nvPr>
        </p:nvSpPr>
        <p:spPr>
          <a:xfrm>
            <a:off x="228600" y="1981200"/>
            <a:ext cx="3697288" cy="4114800"/>
          </a:xfrm>
        </p:spPr>
        <p:txBody>
          <a:bodyPr>
            <a:normAutofit lnSpcReduction="10000"/>
          </a:bodyPr>
          <a:lstStyle/>
          <a:p>
            <a:pPr lvl="2">
              <a:lnSpc>
                <a:spcPct val="90000"/>
              </a:lnSpc>
              <a:buFont typeface="Wingdings" pitchFamily="2" charset="2"/>
              <a:buNone/>
            </a:pPr>
            <a:r>
              <a:rPr lang="pl-PL" sz="1400"/>
              <a:t>A)</a:t>
            </a:r>
            <a:r>
              <a:rPr lang="pl-PL" sz="1400" b="1"/>
              <a:t>Napady lęku w ostatnim tygodniu:</a:t>
            </a:r>
          </a:p>
          <a:p>
            <a:pPr>
              <a:lnSpc>
                <a:spcPct val="90000"/>
              </a:lnSpc>
            </a:pPr>
            <a:r>
              <a:rPr lang="pl-PL" sz="1800" b="1"/>
              <a:t>A1.Częstość:</a:t>
            </a:r>
          </a:p>
          <a:p>
            <a:pPr lvl="2">
              <a:lnSpc>
                <a:spcPct val="90000"/>
              </a:lnSpc>
              <a:buFont typeface="Wingdings" pitchFamily="2" charset="2"/>
              <a:buChar char="q"/>
            </a:pPr>
            <a:r>
              <a:rPr lang="pl-PL" sz="1400" b="1"/>
              <a:t>0 – brak epizodów lęku </a:t>
            </a:r>
          </a:p>
          <a:p>
            <a:pPr lvl="2">
              <a:lnSpc>
                <a:spcPct val="90000"/>
              </a:lnSpc>
              <a:buFont typeface="Wingdings" pitchFamily="2" charset="2"/>
              <a:buChar char="q"/>
            </a:pPr>
            <a:r>
              <a:rPr lang="pl-PL" sz="1400" b="1"/>
              <a:t>1 – 1 napad lęku</a:t>
            </a:r>
          </a:p>
          <a:p>
            <a:pPr lvl="2">
              <a:lnSpc>
                <a:spcPct val="90000"/>
              </a:lnSpc>
              <a:buFont typeface="Wingdings" pitchFamily="2" charset="2"/>
              <a:buChar char="q"/>
            </a:pPr>
            <a:r>
              <a:rPr lang="pl-PL" sz="1400" b="1"/>
              <a:t>2 - 2-3 napady lęku</a:t>
            </a:r>
          </a:p>
          <a:p>
            <a:pPr lvl="2">
              <a:lnSpc>
                <a:spcPct val="90000"/>
              </a:lnSpc>
              <a:buFont typeface="Wingdings" pitchFamily="2" charset="2"/>
              <a:buChar char="q"/>
            </a:pPr>
            <a:r>
              <a:rPr lang="pl-PL" sz="1400" b="1"/>
              <a:t>3 - 4-6 napadów lęku</a:t>
            </a:r>
            <a:endParaRPr lang="pl-PL" sz="1800" b="1"/>
          </a:p>
          <a:p>
            <a:pPr lvl="2">
              <a:lnSpc>
                <a:spcPct val="90000"/>
              </a:lnSpc>
              <a:buFont typeface="Wingdings" pitchFamily="2" charset="2"/>
              <a:buChar char="q"/>
            </a:pPr>
            <a:r>
              <a:rPr lang="pl-PL" sz="1400" b="1"/>
              <a:t>4 - &gt; 6 napadów lęku</a:t>
            </a:r>
          </a:p>
          <a:p>
            <a:pPr>
              <a:lnSpc>
                <a:spcPct val="90000"/>
              </a:lnSpc>
            </a:pPr>
            <a:endParaRPr lang="pl-PL" sz="1800" b="1"/>
          </a:p>
          <a:p>
            <a:pPr>
              <a:lnSpc>
                <a:spcPct val="90000"/>
              </a:lnSpc>
            </a:pPr>
            <a:r>
              <a:rPr lang="pl-PL" sz="1800" b="1"/>
              <a:t>A2. Nasilenie:</a:t>
            </a:r>
          </a:p>
          <a:p>
            <a:pPr lvl="2">
              <a:lnSpc>
                <a:spcPct val="90000"/>
              </a:lnSpc>
              <a:buFont typeface="Wingdings" pitchFamily="2" charset="2"/>
              <a:buChar char="q"/>
            </a:pPr>
            <a:r>
              <a:rPr lang="pl-PL" sz="1400" b="1"/>
              <a:t>0 – brak epizodów lęku </a:t>
            </a:r>
          </a:p>
          <a:p>
            <a:pPr lvl="2">
              <a:lnSpc>
                <a:spcPct val="90000"/>
              </a:lnSpc>
              <a:buFont typeface="Wingdings" pitchFamily="2" charset="2"/>
              <a:buChar char="q"/>
            </a:pPr>
            <a:r>
              <a:rPr lang="pl-PL" sz="1400" b="1"/>
              <a:t>1 – lekkie nasilenie</a:t>
            </a:r>
          </a:p>
          <a:p>
            <a:pPr lvl="2">
              <a:lnSpc>
                <a:spcPct val="90000"/>
              </a:lnSpc>
              <a:buFont typeface="Wingdings" pitchFamily="2" charset="2"/>
              <a:buChar char="q"/>
            </a:pPr>
            <a:r>
              <a:rPr lang="pl-PL" sz="1400" b="1"/>
              <a:t>2 – umiarkowane nasilenie</a:t>
            </a:r>
          </a:p>
          <a:p>
            <a:pPr lvl="2">
              <a:lnSpc>
                <a:spcPct val="90000"/>
              </a:lnSpc>
              <a:buFont typeface="Wingdings" pitchFamily="2" charset="2"/>
              <a:buChar char="q"/>
            </a:pPr>
            <a:r>
              <a:rPr lang="pl-PL" sz="1400" b="1"/>
              <a:t>3 – znaczne nasilenie</a:t>
            </a:r>
          </a:p>
          <a:p>
            <a:pPr lvl="2">
              <a:lnSpc>
                <a:spcPct val="90000"/>
              </a:lnSpc>
              <a:buFont typeface="Wingdings" pitchFamily="2" charset="2"/>
              <a:buChar char="q"/>
            </a:pPr>
            <a:r>
              <a:rPr lang="pl-PL" sz="1400" b="1"/>
              <a:t>4 – krańcowe nasilenie</a:t>
            </a:r>
          </a:p>
          <a:p>
            <a:pPr>
              <a:lnSpc>
                <a:spcPct val="90000"/>
              </a:lnSpc>
            </a:pPr>
            <a:endParaRPr lang="pl-PL" sz="1800" b="1"/>
          </a:p>
        </p:txBody>
      </p:sp>
      <p:sp>
        <p:nvSpPr>
          <p:cNvPr id="27652" name="Rectangle 4"/>
          <p:cNvSpPr>
            <a:spLocks noGrp="1" noChangeArrowheads="1"/>
          </p:cNvSpPr>
          <p:nvPr>
            <p:ph sz="quarter" idx="14"/>
          </p:nvPr>
        </p:nvSpPr>
        <p:spPr>
          <a:xfrm>
            <a:off x="4075113" y="1981200"/>
            <a:ext cx="3697287" cy="4114800"/>
          </a:xfrm>
        </p:spPr>
        <p:txBody>
          <a:bodyPr/>
          <a:lstStyle/>
          <a:p>
            <a:pPr>
              <a:lnSpc>
                <a:spcPct val="70000"/>
              </a:lnSpc>
            </a:pPr>
            <a:r>
              <a:rPr lang="pl-PL" sz="1600" b="1"/>
              <a:t>A3. Średni czas trwania napadu:</a:t>
            </a:r>
          </a:p>
          <a:p>
            <a:pPr lvl="2">
              <a:lnSpc>
                <a:spcPct val="70000"/>
              </a:lnSpc>
              <a:buFont typeface="Wingdings" pitchFamily="2" charset="2"/>
              <a:buChar char="q"/>
            </a:pPr>
            <a:r>
              <a:rPr lang="pl-PL" sz="1200" b="1"/>
              <a:t>0 – brak epizodów lęku </a:t>
            </a:r>
          </a:p>
          <a:p>
            <a:pPr lvl="2">
              <a:lnSpc>
                <a:spcPct val="70000"/>
              </a:lnSpc>
              <a:buFont typeface="Wingdings" pitchFamily="2" charset="2"/>
              <a:buChar char="q"/>
            </a:pPr>
            <a:r>
              <a:rPr lang="pl-PL" sz="1200" b="1"/>
              <a:t>1 –  &lt; 10 minut</a:t>
            </a:r>
          </a:p>
          <a:p>
            <a:pPr lvl="2">
              <a:lnSpc>
                <a:spcPct val="70000"/>
              </a:lnSpc>
              <a:buFont typeface="Wingdings" pitchFamily="2" charset="2"/>
              <a:buChar char="q"/>
            </a:pPr>
            <a:r>
              <a:rPr lang="pl-PL" sz="1200" b="1"/>
              <a:t>2 – 10-60 minut</a:t>
            </a:r>
          </a:p>
          <a:p>
            <a:pPr lvl="2">
              <a:lnSpc>
                <a:spcPct val="70000"/>
              </a:lnSpc>
              <a:buFont typeface="Wingdings" pitchFamily="2" charset="2"/>
              <a:buChar char="q"/>
            </a:pPr>
            <a:r>
              <a:rPr lang="pl-PL" sz="1200" b="1"/>
              <a:t>3 – 1-2 godziny</a:t>
            </a:r>
          </a:p>
          <a:p>
            <a:pPr lvl="2">
              <a:lnSpc>
                <a:spcPct val="70000"/>
              </a:lnSpc>
              <a:buFont typeface="Wingdings" pitchFamily="2" charset="2"/>
              <a:buChar char="q"/>
            </a:pPr>
            <a:r>
              <a:rPr lang="pl-PL" sz="1200" b="1"/>
              <a:t>4 - &gt; 2 godziny</a:t>
            </a:r>
          </a:p>
          <a:p>
            <a:pPr>
              <a:lnSpc>
                <a:spcPct val="70000"/>
              </a:lnSpc>
            </a:pPr>
            <a:endParaRPr lang="pl-PL" sz="1600" b="1"/>
          </a:p>
          <a:p>
            <a:pPr>
              <a:lnSpc>
                <a:spcPct val="70000"/>
              </a:lnSpc>
            </a:pPr>
            <a:r>
              <a:rPr lang="pl-PL" sz="1600" b="1"/>
              <a:t>A4. Spontaniczność napadów:</a:t>
            </a:r>
          </a:p>
          <a:p>
            <a:pPr lvl="2">
              <a:lnSpc>
                <a:spcPct val="70000"/>
              </a:lnSpc>
              <a:buFont typeface="Wingdings" pitchFamily="2" charset="2"/>
              <a:buChar char="q"/>
            </a:pPr>
            <a:r>
              <a:rPr lang="pl-PL" sz="1200" b="1"/>
              <a:t>0 – zdecydowana większość nieoczekiwanych </a:t>
            </a:r>
          </a:p>
          <a:p>
            <a:pPr lvl="2">
              <a:lnSpc>
                <a:spcPct val="70000"/>
              </a:lnSpc>
              <a:buFont typeface="Wingdings" pitchFamily="2" charset="2"/>
              <a:buChar char="q"/>
            </a:pPr>
            <a:r>
              <a:rPr lang="pl-PL" sz="1200" b="1"/>
              <a:t>1 –większość nieoczekiwanych</a:t>
            </a:r>
          </a:p>
          <a:p>
            <a:pPr lvl="2">
              <a:lnSpc>
                <a:spcPct val="70000"/>
              </a:lnSpc>
              <a:buFont typeface="Wingdings" pitchFamily="2" charset="2"/>
              <a:buChar char="q"/>
            </a:pPr>
            <a:r>
              <a:rPr lang="pl-PL" sz="1200" b="1"/>
              <a:t>2 – równa ilość oczekiwanych i nieoczekiwanych</a:t>
            </a:r>
          </a:p>
          <a:p>
            <a:pPr lvl="2">
              <a:lnSpc>
                <a:spcPct val="70000"/>
              </a:lnSpc>
              <a:buFont typeface="Wingdings" pitchFamily="2" charset="2"/>
              <a:buChar char="q"/>
            </a:pPr>
            <a:r>
              <a:rPr lang="pl-PL" sz="1200" b="1"/>
              <a:t>3 – większość oczekiwanych</a:t>
            </a:r>
          </a:p>
          <a:p>
            <a:pPr lvl="2">
              <a:lnSpc>
                <a:spcPct val="70000"/>
              </a:lnSpc>
              <a:buFont typeface="Wingdings" pitchFamily="2" charset="2"/>
              <a:buChar char="q"/>
            </a:pPr>
            <a:r>
              <a:rPr lang="pl-PL" sz="1200" b="1"/>
              <a:t>4 – zdecydowana większość oczekiwanych</a:t>
            </a:r>
          </a:p>
          <a:p>
            <a:pPr>
              <a:lnSpc>
                <a:spcPct val="70000"/>
              </a:lnSpc>
            </a:pPr>
            <a:endParaRPr lang="pl-PL" sz="1800" b="1"/>
          </a:p>
          <a:p>
            <a:pPr>
              <a:lnSpc>
                <a:spcPct val="90000"/>
              </a:lnSpc>
            </a:pPr>
            <a:endParaRPr lang="pl-PL" sz="1800" b="1"/>
          </a:p>
          <a:p>
            <a:pPr>
              <a:lnSpc>
                <a:spcPct val="90000"/>
              </a:lnSpc>
            </a:pPr>
            <a:endParaRPr lang="pl-PL" sz="1800"/>
          </a:p>
          <a:p>
            <a:pPr>
              <a:lnSpc>
                <a:spcPct val="90000"/>
              </a:lnSpc>
            </a:pPr>
            <a:endParaRPr lang="pl-PL" sz="240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prestig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7650"/>
                                        </p:tgtEl>
                                        <p:attrNameLst>
                                          <p:attrName>style.visibility</p:attrName>
                                        </p:attrNameLst>
                                      </p:cBhvr>
                                      <p:to>
                                        <p:strVal val="visible"/>
                                      </p:to>
                                    </p:set>
                                    <p:animEffect transition="in" filter="dissolve">
                                      <p:cBhvr>
                                        <p:cTn id="7" dur="500"/>
                                        <p:tgtEl>
                                          <p:spTgt spid="27650"/>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7651">
                                            <p:txEl>
                                              <p:pRg st="0" end="0"/>
                                            </p:txEl>
                                          </p:spTgt>
                                        </p:tgtEl>
                                        <p:attrNameLst>
                                          <p:attrName>style.visibility</p:attrName>
                                        </p:attrNameLst>
                                      </p:cBhvr>
                                      <p:to>
                                        <p:strVal val="visible"/>
                                      </p:to>
                                    </p:set>
                                    <p:animEffect transition="in" filter="dissolve">
                                      <p:cBhvr>
                                        <p:cTn id="12" dur="500"/>
                                        <p:tgtEl>
                                          <p:spTgt spid="2765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7651">
                                            <p:txEl>
                                              <p:pRg st="1" end="1"/>
                                            </p:txEl>
                                          </p:spTgt>
                                        </p:tgtEl>
                                        <p:attrNameLst>
                                          <p:attrName>style.visibility</p:attrName>
                                        </p:attrNameLst>
                                      </p:cBhvr>
                                      <p:to>
                                        <p:strVal val="visible"/>
                                      </p:to>
                                    </p:set>
                                    <p:animEffect transition="in" filter="dissolve">
                                      <p:cBhvr>
                                        <p:cTn id="17" dur="500"/>
                                        <p:tgtEl>
                                          <p:spTgt spid="27651">
                                            <p:txEl>
                                              <p:pRg st="1" end="1"/>
                                            </p:txEl>
                                          </p:spTgt>
                                        </p:tgtEl>
                                      </p:cBhvr>
                                    </p:animEffect>
                                  </p:childTnLst>
                                </p:cTn>
                              </p:par>
                              <p:par>
                                <p:cTn id="18" presetID="9" presetClass="entr" presetSubtype="0" fill="hold" grpId="0" nodeType="withEffect">
                                  <p:stCondLst>
                                    <p:cond delay="0"/>
                                  </p:stCondLst>
                                  <p:childTnLst>
                                    <p:set>
                                      <p:cBhvr>
                                        <p:cTn id="19" dur="1" fill="hold">
                                          <p:stCondLst>
                                            <p:cond delay="0"/>
                                          </p:stCondLst>
                                        </p:cTn>
                                        <p:tgtEl>
                                          <p:spTgt spid="27651">
                                            <p:txEl>
                                              <p:pRg st="2" end="2"/>
                                            </p:txEl>
                                          </p:spTgt>
                                        </p:tgtEl>
                                        <p:attrNameLst>
                                          <p:attrName>style.visibility</p:attrName>
                                        </p:attrNameLst>
                                      </p:cBhvr>
                                      <p:to>
                                        <p:strVal val="visible"/>
                                      </p:to>
                                    </p:set>
                                    <p:animEffect transition="in" filter="dissolve">
                                      <p:cBhvr>
                                        <p:cTn id="20" dur="500"/>
                                        <p:tgtEl>
                                          <p:spTgt spid="27651">
                                            <p:txEl>
                                              <p:pRg st="2" end="2"/>
                                            </p:txEl>
                                          </p:spTgt>
                                        </p:tgtEl>
                                      </p:cBhvr>
                                    </p:animEffect>
                                  </p:childTnLst>
                                </p:cTn>
                              </p:par>
                              <p:par>
                                <p:cTn id="21" presetID="9" presetClass="entr" presetSubtype="0" fill="hold" grpId="0" nodeType="withEffect">
                                  <p:stCondLst>
                                    <p:cond delay="0"/>
                                  </p:stCondLst>
                                  <p:childTnLst>
                                    <p:set>
                                      <p:cBhvr>
                                        <p:cTn id="22" dur="1" fill="hold">
                                          <p:stCondLst>
                                            <p:cond delay="0"/>
                                          </p:stCondLst>
                                        </p:cTn>
                                        <p:tgtEl>
                                          <p:spTgt spid="27651">
                                            <p:txEl>
                                              <p:pRg st="3" end="3"/>
                                            </p:txEl>
                                          </p:spTgt>
                                        </p:tgtEl>
                                        <p:attrNameLst>
                                          <p:attrName>style.visibility</p:attrName>
                                        </p:attrNameLst>
                                      </p:cBhvr>
                                      <p:to>
                                        <p:strVal val="visible"/>
                                      </p:to>
                                    </p:set>
                                    <p:animEffect transition="in" filter="dissolve">
                                      <p:cBhvr>
                                        <p:cTn id="23" dur="500"/>
                                        <p:tgtEl>
                                          <p:spTgt spid="27651">
                                            <p:txEl>
                                              <p:pRg st="3" end="3"/>
                                            </p:txEl>
                                          </p:spTgt>
                                        </p:tgtEl>
                                      </p:cBhvr>
                                    </p:animEffect>
                                  </p:childTnLst>
                                </p:cTn>
                              </p:par>
                              <p:par>
                                <p:cTn id="24" presetID="9" presetClass="entr" presetSubtype="0" fill="hold" grpId="0" nodeType="withEffect">
                                  <p:stCondLst>
                                    <p:cond delay="0"/>
                                  </p:stCondLst>
                                  <p:childTnLst>
                                    <p:set>
                                      <p:cBhvr>
                                        <p:cTn id="25" dur="1" fill="hold">
                                          <p:stCondLst>
                                            <p:cond delay="0"/>
                                          </p:stCondLst>
                                        </p:cTn>
                                        <p:tgtEl>
                                          <p:spTgt spid="27651">
                                            <p:txEl>
                                              <p:pRg st="4" end="4"/>
                                            </p:txEl>
                                          </p:spTgt>
                                        </p:tgtEl>
                                        <p:attrNameLst>
                                          <p:attrName>style.visibility</p:attrName>
                                        </p:attrNameLst>
                                      </p:cBhvr>
                                      <p:to>
                                        <p:strVal val="visible"/>
                                      </p:to>
                                    </p:set>
                                    <p:animEffect transition="in" filter="dissolve">
                                      <p:cBhvr>
                                        <p:cTn id="26" dur="500"/>
                                        <p:tgtEl>
                                          <p:spTgt spid="27651">
                                            <p:txEl>
                                              <p:pRg st="4" end="4"/>
                                            </p:txEl>
                                          </p:spTgt>
                                        </p:tgtEl>
                                      </p:cBhvr>
                                    </p:animEffect>
                                  </p:childTnLst>
                                </p:cTn>
                              </p:par>
                              <p:par>
                                <p:cTn id="27" presetID="9" presetClass="entr" presetSubtype="0" fill="hold" grpId="0" nodeType="withEffect">
                                  <p:stCondLst>
                                    <p:cond delay="0"/>
                                  </p:stCondLst>
                                  <p:childTnLst>
                                    <p:set>
                                      <p:cBhvr>
                                        <p:cTn id="28" dur="1" fill="hold">
                                          <p:stCondLst>
                                            <p:cond delay="0"/>
                                          </p:stCondLst>
                                        </p:cTn>
                                        <p:tgtEl>
                                          <p:spTgt spid="27651">
                                            <p:txEl>
                                              <p:pRg st="5" end="5"/>
                                            </p:txEl>
                                          </p:spTgt>
                                        </p:tgtEl>
                                        <p:attrNameLst>
                                          <p:attrName>style.visibility</p:attrName>
                                        </p:attrNameLst>
                                      </p:cBhvr>
                                      <p:to>
                                        <p:strVal val="visible"/>
                                      </p:to>
                                    </p:set>
                                    <p:animEffect transition="in" filter="dissolve">
                                      <p:cBhvr>
                                        <p:cTn id="29" dur="500"/>
                                        <p:tgtEl>
                                          <p:spTgt spid="27651">
                                            <p:txEl>
                                              <p:pRg st="5" end="5"/>
                                            </p:txEl>
                                          </p:spTgt>
                                        </p:tgtEl>
                                      </p:cBhvr>
                                    </p:animEffect>
                                  </p:childTnLst>
                                </p:cTn>
                              </p:par>
                              <p:par>
                                <p:cTn id="30" presetID="9" presetClass="entr" presetSubtype="0" fill="hold" grpId="0" nodeType="withEffect">
                                  <p:stCondLst>
                                    <p:cond delay="0"/>
                                  </p:stCondLst>
                                  <p:childTnLst>
                                    <p:set>
                                      <p:cBhvr>
                                        <p:cTn id="31" dur="1" fill="hold">
                                          <p:stCondLst>
                                            <p:cond delay="0"/>
                                          </p:stCondLst>
                                        </p:cTn>
                                        <p:tgtEl>
                                          <p:spTgt spid="27651">
                                            <p:txEl>
                                              <p:pRg st="6" end="6"/>
                                            </p:txEl>
                                          </p:spTgt>
                                        </p:tgtEl>
                                        <p:attrNameLst>
                                          <p:attrName>style.visibility</p:attrName>
                                        </p:attrNameLst>
                                      </p:cBhvr>
                                      <p:to>
                                        <p:strVal val="visible"/>
                                      </p:to>
                                    </p:set>
                                    <p:animEffect transition="in" filter="dissolve">
                                      <p:cBhvr>
                                        <p:cTn id="32" dur="500"/>
                                        <p:tgtEl>
                                          <p:spTgt spid="27651">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27651">
                                            <p:txEl>
                                              <p:pRg st="8" end="8"/>
                                            </p:txEl>
                                          </p:spTgt>
                                        </p:tgtEl>
                                        <p:attrNameLst>
                                          <p:attrName>style.visibility</p:attrName>
                                        </p:attrNameLst>
                                      </p:cBhvr>
                                      <p:to>
                                        <p:strVal val="visible"/>
                                      </p:to>
                                    </p:set>
                                    <p:animEffect transition="in" filter="dissolve">
                                      <p:cBhvr>
                                        <p:cTn id="37" dur="500"/>
                                        <p:tgtEl>
                                          <p:spTgt spid="27651">
                                            <p:txEl>
                                              <p:pRg st="8" end="8"/>
                                            </p:txEl>
                                          </p:spTgt>
                                        </p:tgtEl>
                                      </p:cBhvr>
                                    </p:animEffect>
                                  </p:childTnLst>
                                </p:cTn>
                              </p:par>
                              <p:par>
                                <p:cTn id="38" presetID="9" presetClass="entr" presetSubtype="0" fill="hold" grpId="0" nodeType="withEffect">
                                  <p:stCondLst>
                                    <p:cond delay="0"/>
                                  </p:stCondLst>
                                  <p:childTnLst>
                                    <p:set>
                                      <p:cBhvr>
                                        <p:cTn id="39" dur="1" fill="hold">
                                          <p:stCondLst>
                                            <p:cond delay="0"/>
                                          </p:stCondLst>
                                        </p:cTn>
                                        <p:tgtEl>
                                          <p:spTgt spid="27651">
                                            <p:txEl>
                                              <p:pRg st="9" end="9"/>
                                            </p:txEl>
                                          </p:spTgt>
                                        </p:tgtEl>
                                        <p:attrNameLst>
                                          <p:attrName>style.visibility</p:attrName>
                                        </p:attrNameLst>
                                      </p:cBhvr>
                                      <p:to>
                                        <p:strVal val="visible"/>
                                      </p:to>
                                    </p:set>
                                    <p:animEffect transition="in" filter="dissolve">
                                      <p:cBhvr>
                                        <p:cTn id="40" dur="500"/>
                                        <p:tgtEl>
                                          <p:spTgt spid="27651">
                                            <p:txEl>
                                              <p:pRg st="9" end="9"/>
                                            </p:txEl>
                                          </p:spTgt>
                                        </p:tgtEl>
                                      </p:cBhvr>
                                    </p:animEffect>
                                  </p:childTnLst>
                                </p:cTn>
                              </p:par>
                              <p:par>
                                <p:cTn id="41" presetID="9" presetClass="entr" presetSubtype="0" fill="hold" grpId="0" nodeType="withEffect">
                                  <p:stCondLst>
                                    <p:cond delay="0"/>
                                  </p:stCondLst>
                                  <p:childTnLst>
                                    <p:set>
                                      <p:cBhvr>
                                        <p:cTn id="42" dur="1" fill="hold">
                                          <p:stCondLst>
                                            <p:cond delay="0"/>
                                          </p:stCondLst>
                                        </p:cTn>
                                        <p:tgtEl>
                                          <p:spTgt spid="27651">
                                            <p:txEl>
                                              <p:pRg st="10" end="10"/>
                                            </p:txEl>
                                          </p:spTgt>
                                        </p:tgtEl>
                                        <p:attrNameLst>
                                          <p:attrName>style.visibility</p:attrName>
                                        </p:attrNameLst>
                                      </p:cBhvr>
                                      <p:to>
                                        <p:strVal val="visible"/>
                                      </p:to>
                                    </p:set>
                                    <p:animEffect transition="in" filter="dissolve">
                                      <p:cBhvr>
                                        <p:cTn id="43" dur="500"/>
                                        <p:tgtEl>
                                          <p:spTgt spid="27651">
                                            <p:txEl>
                                              <p:pRg st="10" end="10"/>
                                            </p:txEl>
                                          </p:spTgt>
                                        </p:tgtEl>
                                      </p:cBhvr>
                                    </p:animEffect>
                                  </p:childTnLst>
                                </p:cTn>
                              </p:par>
                              <p:par>
                                <p:cTn id="44" presetID="9" presetClass="entr" presetSubtype="0" fill="hold" grpId="0" nodeType="withEffect">
                                  <p:stCondLst>
                                    <p:cond delay="0"/>
                                  </p:stCondLst>
                                  <p:childTnLst>
                                    <p:set>
                                      <p:cBhvr>
                                        <p:cTn id="45" dur="1" fill="hold">
                                          <p:stCondLst>
                                            <p:cond delay="0"/>
                                          </p:stCondLst>
                                        </p:cTn>
                                        <p:tgtEl>
                                          <p:spTgt spid="27651">
                                            <p:txEl>
                                              <p:pRg st="11" end="11"/>
                                            </p:txEl>
                                          </p:spTgt>
                                        </p:tgtEl>
                                        <p:attrNameLst>
                                          <p:attrName>style.visibility</p:attrName>
                                        </p:attrNameLst>
                                      </p:cBhvr>
                                      <p:to>
                                        <p:strVal val="visible"/>
                                      </p:to>
                                    </p:set>
                                    <p:animEffect transition="in" filter="dissolve">
                                      <p:cBhvr>
                                        <p:cTn id="46" dur="500"/>
                                        <p:tgtEl>
                                          <p:spTgt spid="27651">
                                            <p:txEl>
                                              <p:pRg st="11" end="11"/>
                                            </p:txEl>
                                          </p:spTgt>
                                        </p:tgtEl>
                                      </p:cBhvr>
                                    </p:animEffect>
                                  </p:childTnLst>
                                </p:cTn>
                              </p:par>
                              <p:par>
                                <p:cTn id="47" presetID="9" presetClass="entr" presetSubtype="0" fill="hold" grpId="0" nodeType="withEffect">
                                  <p:stCondLst>
                                    <p:cond delay="0"/>
                                  </p:stCondLst>
                                  <p:childTnLst>
                                    <p:set>
                                      <p:cBhvr>
                                        <p:cTn id="48" dur="1" fill="hold">
                                          <p:stCondLst>
                                            <p:cond delay="0"/>
                                          </p:stCondLst>
                                        </p:cTn>
                                        <p:tgtEl>
                                          <p:spTgt spid="27651">
                                            <p:txEl>
                                              <p:pRg st="12" end="12"/>
                                            </p:txEl>
                                          </p:spTgt>
                                        </p:tgtEl>
                                        <p:attrNameLst>
                                          <p:attrName>style.visibility</p:attrName>
                                        </p:attrNameLst>
                                      </p:cBhvr>
                                      <p:to>
                                        <p:strVal val="visible"/>
                                      </p:to>
                                    </p:set>
                                    <p:animEffect transition="in" filter="dissolve">
                                      <p:cBhvr>
                                        <p:cTn id="49" dur="500"/>
                                        <p:tgtEl>
                                          <p:spTgt spid="27651">
                                            <p:txEl>
                                              <p:pRg st="12" end="12"/>
                                            </p:txEl>
                                          </p:spTgt>
                                        </p:tgtEl>
                                      </p:cBhvr>
                                    </p:animEffect>
                                  </p:childTnLst>
                                </p:cTn>
                              </p:par>
                              <p:par>
                                <p:cTn id="50" presetID="9" presetClass="entr" presetSubtype="0" fill="hold" grpId="0" nodeType="withEffect">
                                  <p:stCondLst>
                                    <p:cond delay="0"/>
                                  </p:stCondLst>
                                  <p:childTnLst>
                                    <p:set>
                                      <p:cBhvr>
                                        <p:cTn id="51" dur="1" fill="hold">
                                          <p:stCondLst>
                                            <p:cond delay="0"/>
                                          </p:stCondLst>
                                        </p:cTn>
                                        <p:tgtEl>
                                          <p:spTgt spid="27651">
                                            <p:txEl>
                                              <p:pRg st="13" end="13"/>
                                            </p:txEl>
                                          </p:spTgt>
                                        </p:tgtEl>
                                        <p:attrNameLst>
                                          <p:attrName>style.visibility</p:attrName>
                                        </p:attrNameLst>
                                      </p:cBhvr>
                                      <p:to>
                                        <p:strVal val="visible"/>
                                      </p:to>
                                    </p:set>
                                    <p:animEffect transition="in" filter="dissolve">
                                      <p:cBhvr>
                                        <p:cTn id="52" dur="500"/>
                                        <p:tgtEl>
                                          <p:spTgt spid="27651">
                                            <p:txEl>
                                              <p:pRg st="13" end="13"/>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27652">
                                            <p:txEl>
                                              <p:pRg st="0" end="0"/>
                                            </p:txEl>
                                          </p:spTgt>
                                        </p:tgtEl>
                                        <p:attrNameLst>
                                          <p:attrName>style.visibility</p:attrName>
                                        </p:attrNameLst>
                                      </p:cBhvr>
                                      <p:to>
                                        <p:strVal val="visible"/>
                                      </p:to>
                                    </p:set>
                                    <p:animEffect transition="in" filter="dissolve">
                                      <p:cBhvr>
                                        <p:cTn id="57" dur="500"/>
                                        <p:tgtEl>
                                          <p:spTgt spid="27652">
                                            <p:txEl>
                                              <p:pRg st="0" end="0"/>
                                            </p:txEl>
                                          </p:spTgt>
                                        </p:tgtEl>
                                      </p:cBhvr>
                                    </p:animEffect>
                                  </p:childTnLst>
                                </p:cTn>
                              </p:par>
                              <p:par>
                                <p:cTn id="58" presetID="9" presetClass="entr" presetSubtype="0" fill="hold" grpId="0" nodeType="withEffect">
                                  <p:stCondLst>
                                    <p:cond delay="0"/>
                                  </p:stCondLst>
                                  <p:childTnLst>
                                    <p:set>
                                      <p:cBhvr>
                                        <p:cTn id="59" dur="1" fill="hold">
                                          <p:stCondLst>
                                            <p:cond delay="0"/>
                                          </p:stCondLst>
                                        </p:cTn>
                                        <p:tgtEl>
                                          <p:spTgt spid="27652">
                                            <p:txEl>
                                              <p:pRg st="1" end="1"/>
                                            </p:txEl>
                                          </p:spTgt>
                                        </p:tgtEl>
                                        <p:attrNameLst>
                                          <p:attrName>style.visibility</p:attrName>
                                        </p:attrNameLst>
                                      </p:cBhvr>
                                      <p:to>
                                        <p:strVal val="visible"/>
                                      </p:to>
                                    </p:set>
                                    <p:animEffect transition="in" filter="dissolve">
                                      <p:cBhvr>
                                        <p:cTn id="60" dur="500"/>
                                        <p:tgtEl>
                                          <p:spTgt spid="27652">
                                            <p:txEl>
                                              <p:pRg st="1" end="1"/>
                                            </p:txEl>
                                          </p:spTgt>
                                        </p:tgtEl>
                                      </p:cBhvr>
                                    </p:animEffect>
                                  </p:childTnLst>
                                </p:cTn>
                              </p:par>
                              <p:par>
                                <p:cTn id="61" presetID="9" presetClass="entr" presetSubtype="0" fill="hold" grpId="0" nodeType="withEffect">
                                  <p:stCondLst>
                                    <p:cond delay="0"/>
                                  </p:stCondLst>
                                  <p:childTnLst>
                                    <p:set>
                                      <p:cBhvr>
                                        <p:cTn id="62" dur="1" fill="hold">
                                          <p:stCondLst>
                                            <p:cond delay="0"/>
                                          </p:stCondLst>
                                        </p:cTn>
                                        <p:tgtEl>
                                          <p:spTgt spid="27652">
                                            <p:txEl>
                                              <p:pRg st="2" end="2"/>
                                            </p:txEl>
                                          </p:spTgt>
                                        </p:tgtEl>
                                        <p:attrNameLst>
                                          <p:attrName>style.visibility</p:attrName>
                                        </p:attrNameLst>
                                      </p:cBhvr>
                                      <p:to>
                                        <p:strVal val="visible"/>
                                      </p:to>
                                    </p:set>
                                    <p:animEffect transition="in" filter="dissolve">
                                      <p:cBhvr>
                                        <p:cTn id="63" dur="500"/>
                                        <p:tgtEl>
                                          <p:spTgt spid="27652">
                                            <p:txEl>
                                              <p:pRg st="2" end="2"/>
                                            </p:txEl>
                                          </p:spTgt>
                                        </p:tgtEl>
                                      </p:cBhvr>
                                    </p:animEffect>
                                  </p:childTnLst>
                                </p:cTn>
                              </p:par>
                              <p:par>
                                <p:cTn id="64" presetID="9" presetClass="entr" presetSubtype="0" fill="hold" grpId="0" nodeType="withEffect">
                                  <p:stCondLst>
                                    <p:cond delay="0"/>
                                  </p:stCondLst>
                                  <p:childTnLst>
                                    <p:set>
                                      <p:cBhvr>
                                        <p:cTn id="65" dur="1" fill="hold">
                                          <p:stCondLst>
                                            <p:cond delay="0"/>
                                          </p:stCondLst>
                                        </p:cTn>
                                        <p:tgtEl>
                                          <p:spTgt spid="27652">
                                            <p:txEl>
                                              <p:pRg st="3" end="3"/>
                                            </p:txEl>
                                          </p:spTgt>
                                        </p:tgtEl>
                                        <p:attrNameLst>
                                          <p:attrName>style.visibility</p:attrName>
                                        </p:attrNameLst>
                                      </p:cBhvr>
                                      <p:to>
                                        <p:strVal val="visible"/>
                                      </p:to>
                                    </p:set>
                                    <p:animEffect transition="in" filter="dissolve">
                                      <p:cBhvr>
                                        <p:cTn id="66" dur="500"/>
                                        <p:tgtEl>
                                          <p:spTgt spid="27652">
                                            <p:txEl>
                                              <p:pRg st="3" end="3"/>
                                            </p:txEl>
                                          </p:spTgt>
                                        </p:tgtEl>
                                      </p:cBhvr>
                                    </p:animEffect>
                                  </p:childTnLst>
                                </p:cTn>
                              </p:par>
                              <p:par>
                                <p:cTn id="67" presetID="9" presetClass="entr" presetSubtype="0" fill="hold" grpId="0" nodeType="withEffect">
                                  <p:stCondLst>
                                    <p:cond delay="0"/>
                                  </p:stCondLst>
                                  <p:childTnLst>
                                    <p:set>
                                      <p:cBhvr>
                                        <p:cTn id="68" dur="1" fill="hold">
                                          <p:stCondLst>
                                            <p:cond delay="0"/>
                                          </p:stCondLst>
                                        </p:cTn>
                                        <p:tgtEl>
                                          <p:spTgt spid="27652">
                                            <p:txEl>
                                              <p:pRg st="4" end="4"/>
                                            </p:txEl>
                                          </p:spTgt>
                                        </p:tgtEl>
                                        <p:attrNameLst>
                                          <p:attrName>style.visibility</p:attrName>
                                        </p:attrNameLst>
                                      </p:cBhvr>
                                      <p:to>
                                        <p:strVal val="visible"/>
                                      </p:to>
                                    </p:set>
                                    <p:animEffect transition="in" filter="dissolve">
                                      <p:cBhvr>
                                        <p:cTn id="69" dur="500"/>
                                        <p:tgtEl>
                                          <p:spTgt spid="27652">
                                            <p:txEl>
                                              <p:pRg st="4" end="4"/>
                                            </p:txEl>
                                          </p:spTgt>
                                        </p:tgtEl>
                                      </p:cBhvr>
                                    </p:animEffect>
                                  </p:childTnLst>
                                </p:cTn>
                              </p:par>
                              <p:par>
                                <p:cTn id="70" presetID="9" presetClass="entr" presetSubtype="0" fill="hold" grpId="0" nodeType="withEffect">
                                  <p:stCondLst>
                                    <p:cond delay="0"/>
                                  </p:stCondLst>
                                  <p:childTnLst>
                                    <p:set>
                                      <p:cBhvr>
                                        <p:cTn id="71" dur="1" fill="hold">
                                          <p:stCondLst>
                                            <p:cond delay="0"/>
                                          </p:stCondLst>
                                        </p:cTn>
                                        <p:tgtEl>
                                          <p:spTgt spid="27652">
                                            <p:txEl>
                                              <p:pRg st="5" end="5"/>
                                            </p:txEl>
                                          </p:spTgt>
                                        </p:tgtEl>
                                        <p:attrNameLst>
                                          <p:attrName>style.visibility</p:attrName>
                                        </p:attrNameLst>
                                      </p:cBhvr>
                                      <p:to>
                                        <p:strVal val="visible"/>
                                      </p:to>
                                    </p:set>
                                    <p:animEffect transition="in" filter="dissolve">
                                      <p:cBhvr>
                                        <p:cTn id="72" dur="500"/>
                                        <p:tgtEl>
                                          <p:spTgt spid="27652">
                                            <p:txEl>
                                              <p:pRg st="5" end="5"/>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9" presetClass="entr" presetSubtype="0" fill="hold" grpId="0" nodeType="clickEffect">
                                  <p:stCondLst>
                                    <p:cond delay="0"/>
                                  </p:stCondLst>
                                  <p:childTnLst>
                                    <p:set>
                                      <p:cBhvr>
                                        <p:cTn id="76" dur="1" fill="hold">
                                          <p:stCondLst>
                                            <p:cond delay="0"/>
                                          </p:stCondLst>
                                        </p:cTn>
                                        <p:tgtEl>
                                          <p:spTgt spid="27652">
                                            <p:txEl>
                                              <p:pRg st="7" end="7"/>
                                            </p:txEl>
                                          </p:spTgt>
                                        </p:tgtEl>
                                        <p:attrNameLst>
                                          <p:attrName>style.visibility</p:attrName>
                                        </p:attrNameLst>
                                      </p:cBhvr>
                                      <p:to>
                                        <p:strVal val="visible"/>
                                      </p:to>
                                    </p:set>
                                    <p:animEffect transition="in" filter="dissolve">
                                      <p:cBhvr>
                                        <p:cTn id="77" dur="500"/>
                                        <p:tgtEl>
                                          <p:spTgt spid="27652">
                                            <p:txEl>
                                              <p:pRg st="7" end="7"/>
                                            </p:txEl>
                                          </p:spTgt>
                                        </p:tgtEl>
                                      </p:cBhvr>
                                    </p:animEffect>
                                  </p:childTnLst>
                                </p:cTn>
                              </p:par>
                              <p:par>
                                <p:cTn id="78" presetID="9" presetClass="entr" presetSubtype="0" fill="hold" grpId="0" nodeType="withEffect">
                                  <p:stCondLst>
                                    <p:cond delay="0"/>
                                  </p:stCondLst>
                                  <p:childTnLst>
                                    <p:set>
                                      <p:cBhvr>
                                        <p:cTn id="79" dur="1" fill="hold">
                                          <p:stCondLst>
                                            <p:cond delay="0"/>
                                          </p:stCondLst>
                                        </p:cTn>
                                        <p:tgtEl>
                                          <p:spTgt spid="27652">
                                            <p:txEl>
                                              <p:pRg st="8" end="8"/>
                                            </p:txEl>
                                          </p:spTgt>
                                        </p:tgtEl>
                                        <p:attrNameLst>
                                          <p:attrName>style.visibility</p:attrName>
                                        </p:attrNameLst>
                                      </p:cBhvr>
                                      <p:to>
                                        <p:strVal val="visible"/>
                                      </p:to>
                                    </p:set>
                                    <p:animEffect transition="in" filter="dissolve">
                                      <p:cBhvr>
                                        <p:cTn id="80" dur="500"/>
                                        <p:tgtEl>
                                          <p:spTgt spid="27652">
                                            <p:txEl>
                                              <p:pRg st="8" end="8"/>
                                            </p:txEl>
                                          </p:spTgt>
                                        </p:tgtEl>
                                      </p:cBhvr>
                                    </p:animEffect>
                                  </p:childTnLst>
                                </p:cTn>
                              </p:par>
                              <p:par>
                                <p:cTn id="81" presetID="9" presetClass="entr" presetSubtype="0" fill="hold" grpId="0" nodeType="withEffect">
                                  <p:stCondLst>
                                    <p:cond delay="0"/>
                                  </p:stCondLst>
                                  <p:childTnLst>
                                    <p:set>
                                      <p:cBhvr>
                                        <p:cTn id="82" dur="1" fill="hold">
                                          <p:stCondLst>
                                            <p:cond delay="0"/>
                                          </p:stCondLst>
                                        </p:cTn>
                                        <p:tgtEl>
                                          <p:spTgt spid="27652">
                                            <p:txEl>
                                              <p:pRg st="9" end="9"/>
                                            </p:txEl>
                                          </p:spTgt>
                                        </p:tgtEl>
                                        <p:attrNameLst>
                                          <p:attrName>style.visibility</p:attrName>
                                        </p:attrNameLst>
                                      </p:cBhvr>
                                      <p:to>
                                        <p:strVal val="visible"/>
                                      </p:to>
                                    </p:set>
                                    <p:animEffect transition="in" filter="dissolve">
                                      <p:cBhvr>
                                        <p:cTn id="83" dur="500"/>
                                        <p:tgtEl>
                                          <p:spTgt spid="27652">
                                            <p:txEl>
                                              <p:pRg st="9" end="9"/>
                                            </p:txEl>
                                          </p:spTgt>
                                        </p:tgtEl>
                                      </p:cBhvr>
                                    </p:animEffect>
                                  </p:childTnLst>
                                </p:cTn>
                              </p:par>
                              <p:par>
                                <p:cTn id="84" presetID="9" presetClass="entr" presetSubtype="0" fill="hold" grpId="0" nodeType="withEffect">
                                  <p:stCondLst>
                                    <p:cond delay="0"/>
                                  </p:stCondLst>
                                  <p:childTnLst>
                                    <p:set>
                                      <p:cBhvr>
                                        <p:cTn id="85" dur="1" fill="hold">
                                          <p:stCondLst>
                                            <p:cond delay="0"/>
                                          </p:stCondLst>
                                        </p:cTn>
                                        <p:tgtEl>
                                          <p:spTgt spid="27652">
                                            <p:txEl>
                                              <p:pRg st="10" end="10"/>
                                            </p:txEl>
                                          </p:spTgt>
                                        </p:tgtEl>
                                        <p:attrNameLst>
                                          <p:attrName>style.visibility</p:attrName>
                                        </p:attrNameLst>
                                      </p:cBhvr>
                                      <p:to>
                                        <p:strVal val="visible"/>
                                      </p:to>
                                    </p:set>
                                    <p:animEffect transition="in" filter="dissolve">
                                      <p:cBhvr>
                                        <p:cTn id="86" dur="500"/>
                                        <p:tgtEl>
                                          <p:spTgt spid="27652">
                                            <p:txEl>
                                              <p:pRg st="10" end="10"/>
                                            </p:txEl>
                                          </p:spTgt>
                                        </p:tgtEl>
                                      </p:cBhvr>
                                    </p:animEffect>
                                  </p:childTnLst>
                                </p:cTn>
                              </p:par>
                              <p:par>
                                <p:cTn id="87" presetID="9" presetClass="entr" presetSubtype="0" fill="hold" grpId="0" nodeType="withEffect">
                                  <p:stCondLst>
                                    <p:cond delay="0"/>
                                  </p:stCondLst>
                                  <p:childTnLst>
                                    <p:set>
                                      <p:cBhvr>
                                        <p:cTn id="88" dur="1" fill="hold">
                                          <p:stCondLst>
                                            <p:cond delay="0"/>
                                          </p:stCondLst>
                                        </p:cTn>
                                        <p:tgtEl>
                                          <p:spTgt spid="27652">
                                            <p:txEl>
                                              <p:pRg st="11" end="11"/>
                                            </p:txEl>
                                          </p:spTgt>
                                        </p:tgtEl>
                                        <p:attrNameLst>
                                          <p:attrName>style.visibility</p:attrName>
                                        </p:attrNameLst>
                                      </p:cBhvr>
                                      <p:to>
                                        <p:strVal val="visible"/>
                                      </p:to>
                                    </p:set>
                                    <p:animEffect transition="in" filter="dissolve">
                                      <p:cBhvr>
                                        <p:cTn id="89" dur="500"/>
                                        <p:tgtEl>
                                          <p:spTgt spid="27652">
                                            <p:txEl>
                                              <p:pRg st="11" end="11"/>
                                            </p:txEl>
                                          </p:spTgt>
                                        </p:tgtEl>
                                      </p:cBhvr>
                                    </p:animEffect>
                                  </p:childTnLst>
                                </p:cTn>
                              </p:par>
                              <p:par>
                                <p:cTn id="90" presetID="9" presetClass="entr" presetSubtype="0" fill="hold" grpId="0" nodeType="withEffect">
                                  <p:stCondLst>
                                    <p:cond delay="0"/>
                                  </p:stCondLst>
                                  <p:childTnLst>
                                    <p:set>
                                      <p:cBhvr>
                                        <p:cTn id="91" dur="1" fill="hold">
                                          <p:stCondLst>
                                            <p:cond delay="0"/>
                                          </p:stCondLst>
                                        </p:cTn>
                                        <p:tgtEl>
                                          <p:spTgt spid="27652">
                                            <p:txEl>
                                              <p:pRg st="12" end="12"/>
                                            </p:txEl>
                                          </p:spTgt>
                                        </p:tgtEl>
                                        <p:attrNameLst>
                                          <p:attrName>style.visibility</p:attrName>
                                        </p:attrNameLst>
                                      </p:cBhvr>
                                      <p:to>
                                        <p:strVal val="visible"/>
                                      </p:to>
                                    </p:set>
                                    <p:animEffect transition="in" filter="dissolve">
                                      <p:cBhvr>
                                        <p:cTn id="92" dur="500"/>
                                        <p:tgtEl>
                                          <p:spTgt spid="27652">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0" grpId="0" autoUpdateAnimBg="0"/>
      <p:bldP spid="27651" grpId="0" build="p" autoUpdateAnimBg="0"/>
      <p:bldP spid="27652" grpId="0" build="p"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228600" y="990600"/>
            <a:ext cx="7467600" cy="762000"/>
          </a:xfrm>
        </p:spPr>
        <p:txBody>
          <a:bodyPr/>
          <a:lstStyle/>
          <a:p>
            <a:r>
              <a:rPr lang="pl-PL"/>
              <a:t>PAS - c.d.</a:t>
            </a:r>
          </a:p>
        </p:txBody>
      </p:sp>
      <p:sp>
        <p:nvSpPr>
          <p:cNvPr id="28675" name="Rectangle 3"/>
          <p:cNvSpPr>
            <a:spLocks noGrp="1" noChangeArrowheads="1"/>
          </p:cNvSpPr>
          <p:nvPr>
            <p:ph sz="quarter" idx="13"/>
          </p:nvPr>
        </p:nvSpPr>
        <p:spPr>
          <a:xfrm>
            <a:off x="685800" y="1447800"/>
            <a:ext cx="3810000" cy="4724400"/>
          </a:xfrm>
        </p:spPr>
        <p:txBody>
          <a:bodyPr/>
          <a:lstStyle/>
          <a:p>
            <a:pPr lvl="2">
              <a:lnSpc>
                <a:spcPct val="80000"/>
              </a:lnSpc>
              <a:buFont typeface="Wingdings" pitchFamily="2" charset="2"/>
              <a:buNone/>
            </a:pPr>
            <a:r>
              <a:rPr lang="pl-PL" sz="1800"/>
              <a:t>B)</a:t>
            </a:r>
            <a:r>
              <a:rPr lang="pl-PL" sz="1800" b="1"/>
              <a:t>Agorafobia, unikanie</a:t>
            </a:r>
          </a:p>
          <a:p>
            <a:pPr>
              <a:lnSpc>
                <a:spcPct val="80000"/>
              </a:lnSpc>
            </a:pPr>
            <a:r>
              <a:rPr lang="pl-PL" sz="2400" b="1"/>
              <a:t>B1. Częstość:</a:t>
            </a:r>
          </a:p>
          <a:p>
            <a:pPr>
              <a:lnSpc>
                <a:spcPct val="80000"/>
              </a:lnSpc>
              <a:buFont typeface="Wingdings" pitchFamily="2" charset="2"/>
              <a:buChar char="q"/>
            </a:pPr>
            <a:r>
              <a:rPr lang="pl-PL" sz="2400" b="1"/>
              <a:t>0 – brak unikania lub agorafobii</a:t>
            </a:r>
          </a:p>
          <a:p>
            <a:pPr>
              <a:lnSpc>
                <a:spcPct val="80000"/>
              </a:lnSpc>
              <a:buFont typeface="Wingdings" pitchFamily="2" charset="2"/>
              <a:buChar char="q"/>
            </a:pPr>
            <a:r>
              <a:rPr lang="pl-PL" sz="2400" b="1"/>
              <a:t>1 – rzadkie unikanie lub agorafobia</a:t>
            </a:r>
          </a:p>
          <a:p>
            <a:pPr>
              <a:lnSpc>
                <a:spcPct val="80000"/>
              </a:lnSpc>
              <a:buFont typeface="Wingdings" pitchFamily="2" charset="2"/>
              <a:buChar char="q"/>
            </a:pPr>
            <a:r>
              <a:rPr lang="pl-PL" sz="2400" b="1"/>
              <a:t>2 - okazyjne unikanie lub agorafobia</a:t>
            </a:r>
          </a:p>
          <a:p>
            <a:pPr>
              <a:lnSpc>
                <a:spcPct val="80000"/>
              </a:lnSpc>
              <a:buFont typeface="Wingdings" pitchFamily="2" charset="2"/>
              <a:buChar char="q"/>
            </a:pPr>
            <a:r>
              <a:rPr lang="pl-PL" sz="2400" b="1"/>
              <a:t>3 – częste unikanie lub agorafobia</a:t>
            </a:r>
          </a:p>
          <a:p>
            <a:pPr>
              <a:lnSpc>
                <a:spcPct val="80000"/>
              </a:lnSpc>
              <a:buFont typeface="Wingdings" pitchFamily="2" charset="2"/>
              <a:buChar char="q"/>
            </a:pPr>
            <a:r>
              <a:rPr lang="pl-PL" sz="2400" b="1"/>
              <a:t>4 – unikanie lub agorafobia ciągłe</a:t>
            </a:r>
          </a:p>
          <a:p>
            <a:pPr>
              <a:lnSpc>
                <a:spcPct val="80000"/>
              </a:lnSpc>
            </a:pPr>
            <a:endParaRPr lang="pl-PL" sz="2400"/>
          </a:p>
        </p:txBody>
      </p:sp>
      <p:sp>
        <p:nvSpPr>
          <p:cNvPr id="28676" name="Rectangle 4"/>
          <p:cNvSpPr>
            <a:spLocks noGrp="1" noChangeArrowheads="1"/>
          </p:cNvSpPr>
          <p:nvPr>
            <p:ph sz="quarter" idx="14"/>
          </p:nvPr>
        </p:nvSpPr>
        <p:spPr>
          <a:xfrm>
            <a:off x="4648200" y="1447800"/>
            <a:ext cx="3810000" cy="4114800"/>
          </a:xfrm>
        </p:spPr>
        <p:txBody>
          <a:bodyPr/>
          <a:lstStyle/>
          <a:p>
            <a:pPr>
              <a:lnSpc>
                <a:spcPct val="90000"/>
              </a:lnSpc>
            </a:pPr>
            <a:r>
              <a:rPr lang="pl-PL" sz="2400" b="1"/>
              <a:t>B2. Liczba unikanych sytuacji:</a:t>
            </a:r>
          </a:p>
          <a:p>
            <a:pPr lvl="2">
              <a:lnSpc>
                <a:spcPct val="90000"/>
              </a:lnSpc>
              <a:buFont typeface="Wingdings" pitchFamily="2" charset="2"/>
              <a:buChar char="q"/>
            </a:pPr>
            <a:r>
              <a:rPr lang="pl-PL" sz="1800" b="1"/>
              <a:t>0 – brak unikania lub agorafobii</a:t>
            </a:r>
          </a:p>
          <a:p>
            <a:pPr lvl="2">
              <a:lnSpc>
                <a:spcPct val="90000"/>
              </a:lnSpc>
              <a:buFont typeface="Wingdings" pitchFamily="2" charset="2"/>
              <a:buChar char="q"/>
            </a:pPr>
            <a:r>
              <a:rPr lang="pl-PL" sz="1800" b="1"/>
              <a:t>1 – unikanie jednej sytuacji</a:t>
            </a:r>
          </a:p>
          <a:p>
            <a:pPr lvl="2">
              <a:lnSpc>
                <a:spcPct val="90000"/>
              </a:lnSpc>
              <a:buFont typeface="Wingdings" pitchFamily="2" charset="2"/>
              <a:buChar char="q"/>
            </a:pPr>
            <a:r>
              <a:rPr lang="pl-PL" sz="1800" b="1"/>
              <a:t>2 – 2-3 unikane sytuacje</a:t>
            </a:r>
          </a:p>
          <a:p>
            <a:pPr lvl="2">
              <a:lnSpc>
                <a:spcPct val="90000"/>
              </a:lnSpc>
              <a:buFont typeface="Wingdings" pitchFamily="2" charset="2"/>
              <a:buChar char="q"/>
            </a:pPr>
            <a:r>
              <a:rPr lang="pl-PL" sz="1800" b="1"/>
              <a:t>3 – 4-8 unikane sytuacje</a:t>
            </a:r>
          </a:p>
          <a:p>
            <a:pPr lvl="2">
              <a:lnSpc>
                <a:spcPct val="90000"/>
              </a:lnSpc>
              <a:buFont typeface="Wingdings" pitchFamily="2" charset="2"/>
              <a:buChar char="q"/>
            </a:pPr>
            <a:r>
              <a:rPr lang="pl-PL" sz="1800" b="1"/>
              <a:t>4 – unikanie prawie każdej sytuacji</a:t>
            </a:r>
          </a:p>
          <a:p>
            <a:pPr lvl="2">
              <a:lnSpc>
                <a:spcPct val="90000"/>
              </a:lnSpc>
              <a:buFont typeface="Wingdings" pitchFamily="2" charset="2"/>
              <a:buNone/>
            </a:pPr>
            <a:r>
              <a:rPr lang="pl-PL" sz="1800" b="1" i="1"/>
              <a:t>B. Bandelow - 1999</a:t>
            </a:r>
            <a:endParaRPr lang="pl-PL" sz="1800" b="1"/>
          </a:p>
          <a:p>
            <a:pPr lvl="2">
              <a:lnSpc>
                <a:spcPct val="90000"/>
              </a:lnSpc>
              <a:buFont typeface="Wingdings" pitchFamily="2" charset="2"/>
              <a:buNone/>
            </a:pPr>
            <a:endParaRPr lang="pl-PL"/>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prestig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8674"/>
                                        </p:tgtEl>
                                        <p:attrNameLst>
                                          <p:attrName>style.visibility</p:attrName>
                                        </p:attrNameLst>
                                      </p:cBhvr>
                                      <p:to>
                                        <p:strVal val="visible"/>
                                      </p:to>
                                    </p:set>
                                    <p:animEffect transition="in" filter="dissolve">
                                      <p:cBhvr>
                                        <p:cTn id="7" dur="500"/>
                                        <p:tgtEl>
                                          <p:spTgt spid="2867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8675">
                                            <p:txEl>
                                              <p:pRg st="0" end="0"/>
                                            </p:txEl>
                                          </p:spTgt>
                                        </p:tgtEl>
                                        <p:attrNameLst>
                                          <p:attrName>style.visibility</p:attrName>
                                        </p:attrNameLst>
                                      </p:cBhvr>
                                      <p:to>
                                        <p:strVal val="visible"/>
                                      </p:to>
                                    </p:set>
                                    <p:animEffect transition="in" filter="dissolve">
                                      <p:cBhvr>
                                        <p:cTn id="12" dur="500"/>
                                        <p:tgtEl>
                                          <p:spTgt spid="2867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8675">
                                            <p:txEl>
                                              <p:pRg st="1" end="1"/>
                                            </p:txEl>
                                          </p:spTgt>
                                        </p:tgtEl>
                                        <p:attrNameLst>
                                          <p:attrName>style.visibility</p:attrName>
                                        </p:attrNameLst>
                                      </p:cBhvr>
                                      <p:to>
                                        <p:strVal val="visible"/>
                                      </p:to>
                                    </p:set>
                                    <p:animEffect transition="in" filter="dissolve">
                                      <p:cBhvr>
                                        <p:cTn id="17" dur="500"/>
                                        <p:tgtEl>
                                          <p:spTgt spid="2867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8675">
                                            <p:txEl>
                                              <p:pRg st="2" end="2"/>
                                            </p:txEl>
                                          </p:spTgt>
                                        </p:tgtEl>
                                        <p:attrNameLst>
                                          <p:attrName>style.visibility</p:attrName>
                                        </p:attrNameLst>
                                      </p:cBhvr>
                                      <p:to>
                                        <p:strVal val="visible"/>
                                      </p:to>
                                    </p:set>
                                    <p:animEffect transition="in" filter="dissolve">
                                      <p:cBhvr>
                                        <p:cTn id="22" dur="500"/>
                                        <p:tgtEl>
                                          <p:spTgt spid="2867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8675">
                                            <p:txEl>
                                              <p:pRg st="3" end="3"/>
                                            </p:txEl>
                                          </p:spTgt>
                                        </p:tgtEl>
                                        <p:attrNameLst>
                                          <p:attrName>style.visibility</p:attrName>
                                        </p:attrNameLst>
                                      </p:cBhvr>
                                      <p:to>
                                        <p:strVal val="visible"/>
                                      </p:to>
                                    </p:set>
                                    <p:animEffect transition="in" filter="dissolve">
                                      <p:cBhvr>
                                        <p:cTn id="27" dur="500"/>
                                        <p:tgtEl>
                                          <p:spTgt spid="28675">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28675">
                                            <p:txEl>
                                              <p:pRg st="4" end="4"/>
                                            </p:txEl>
                                          </p:spTgt>
                                        </p:tgtEl>
                                        <p:attrNameLst>
                                          <p:attrName>style.visibility</p:attrName>
                                        </p:attrNameLst>
                                      </p:cBhvr>
                                      <p:to>
                                        <p:strVal val="visible"/>
                                      </p:to>
                                    </p:set>
                                    <p:animEffect transition="in" filter="dissolve">
                                      <p:cBhvr>
                                        <p:cTn id="32" dur="500"/>
                                        <p:tgtEl>
                                          <p:spTgt spid="28675">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28675">
                                            <p:txEl>
                                              <p:pRg st="5" end="5"/>
                                            </p:txEl>
                                          </p:spTgt>
                                        </p:tgtEl>
                                        <p:attrNameLst>
                                          <p:attrName>style.visibility</p:attrName>
                                        </p:attrNameLst>
                                      </p:cBhvr>
                                      <p:to>
                                        <p:strVal val="visible"/>
                                      </p:to>
                                    </p:set>
                                    <p:animEffect transition="in" filter="dissolve">
                                      <p:cBhvr>
                                        <p:cTn id="37" dur="500"/>
                                        <p:tgtEl>
                                          <p:spTgt spid="28675">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28675">
                                            <p:txEl>
                                              <p:pRg st="6" end="6"/>
                                            </p:txEl>
                                          </p:spTgt>
                                        </p:tgtEl>
                                        <p:attrNameLst>
                                          <p:attrName>style.visibility</p:attrName>
                                        </p:attrNameLst>
                                      </p:cBhvr>
                                      <p:to>
                                        <p:strVal val="visible"/>
                                      </p:to>
                                    </p:set>
                                    <p:animEffect transition="in" filter="dissolve">
                                      <p:cBhvr>
                                        <p:cTn id="42" dur="500"/>
                                        <p:tgtEl>
                                          <p:spTgt spid="28675">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28676">
                                            <p:txEl>
                                              <p:pRg st="0" end="0"/>
                                            </p:txEl>
                                          </p:spTgt>
                                        </p:tgtEl>
                                        <p:attrNameLst>
                                          <p:attrName>style.visibility</p:attrName>
                                        </p:attrNameLst>
                                      </p:cBhvr>
                                      <p:to>
                                        <p:strVal val="visible"/>
                                      </p:to>
                                    </p:set>
                                    <p:animEffect transition="in" filter="dissolve">
                                      <p:cBhvr>
                                        <p:cTn id="47" dur="500"/>
                                        <p:tgtEl>
                                          <p:spTgt spid="28676">
                                            <p:txEl>
                                              <p:pRg st="0" end="0"/>
                                            </p:txEl>
                                          </p:spTgt>
                                        </p:tgtEl>
                                      </p:cBhvr>
                                    </p:animEffect>
                                  </p:childTnLst>
                                </p:cTn>
                              </p:par>
                              <p:par>
                                <p:cTn id="48" presetID="9" presetClass="entr" presetSubtype="0" fill="hold" grpId="0" nodeType="withEffect">
                                  <p:stCondLst>
                                    <p:cond delay="0"/>
                                  </p:stCondLst>
                                  <p:childTnLst>
                                    <p:set>
                                      <p:cBhvr>
                                        <p:cTn id="49" dur="1" fill="hold">
                                          <p:stCondLst>
                                            <p:cond delay="0"/>
                                          </p:stCondLst>
                                        </p:cTn>
                                        <p:tgtEl>
                                          <p:spTgt spid="28676">
                                            <p:txEl>
                                              <p:pRg st="1" end="1"/>
                                            </p:txEl>
                                          </p:spTgt>
                                        </p:tgtEl>
                                        <p:attrNameLst>
                                          <p:attrName>style.visibility</p:attrName>
                                        </p:attrNameLst>
                                      </p:cBhvr>
                                      <p:to>
                                        <p:strVal val="visible"/>
                                      </p:to>
                                    </p:set>
                                    <p:animEffect transition="in" filter="dissolve">
                                      <p:cBhvr>
                                        <p:cTn id="50" dur="500"/>
                                        <p:tgtEl>
                                          <p:spTgt spid="28676">
                                            <p:txEl>
                                              <p:pRg st="1" end="1"/>
                                            </p:txEl>
                                          </p:spTgt>
                                        </p:tgtEl>
                                      </p:cBhvr>
                                    </p:animEffect>
                                  </p:childTnLst>
                                </p:cTn>
                              </p:par>
                              <p:par>
                                <p:cTn id="51" presetID="9" presetClass="entr" presetSubtype="0" fill="hold" grpId="0" nodeType="withEffect">
                                  <p:stCondLst>
                                    <p:cond delay="0"/>
                                  </p:stCondLst>
                                  <p:childTnLst>
                                    <p:set>
                                      <p:cBhvr>
                                        <p:cTn id="52" dur="1" fill="hold">
                                          <p:stCondLst>
                                            <p:cond delay="0"/>
                                          </p:stCondLst>
                                        </p:cTn>
                                        <p:tgtEl>
                                          <p:spTgt spid="28676">
                                            <p:txEl>
                                              <p:pRg st="2" end="2"/>
                                            </p:txEl>
                                          </p:spTgt>
                                        </p:tgtEl>
                                        <p:attrNameLst>
                                          <p:attrName>style.visibility</p:attrName>
                                        </p:attrNameLst>
                                      </p:cBhvr>
                                      <p:to>
                                        <p:strVal val="visible"/>
                                      </p:to>
                                    </p:set>
                                    <p:animEffect transition="in" filter="dissolve">
                                      <p:cBhvr>
                                        <p:cTn id="53" dur="500"/>
                                        <p:tgtEl>
                                          <p:spTgt spid="28676">
                                            <p:txEl>
                                              <p:pRg st="2" end="2"/>
                                            </p:txEl>
                                          </p:spTgt>
                                        </p:tgtEl>
                                      </p:cBhvr>
                                    </p:animEffect>
                                  </p:childTnLst>
                                </p:cTn>
                              </p:par>
                              <p:par>
                                <p:cTn id="54" presetID="9" presetClass="entr" presetSubtype="0" fill="hold" grpId="0" nodeType="withEffect">
                                  <p:stCondLst>
                                    <p:cond delay="0"/>
                                  </p:stCondLst>
                                  <p:childTnLst>
                                    <p:set>
                                      <p:cBhvr>
                                        <p:cTn id="55" dur="1" fill="hold">
                                          <p:stCondLst>
                                            <p:cond delay="0"/>
                                          </p:stCondLst>
                                        </p:cTn>
                                        <p:tgtEl>
                                          <p:spTgt spid="28676">
                                            <p:txEl>
                                              <p:pRg st="3" end="3"/>
                                            </p:txEl>
                                          </p:spTgt>
                                        </p:tgtEl>
                                        <p:attrNameLst>
                                          <p:attrName>style.visibility</p:attrName>
                                        </p:attrNameLst>
                                      </p:cBhvr>
                                      <p:to>
                                        <p:strVal val="visible"/>
                                      </p:to>
                                    </p:set>
                                    <p:animEffect transition="in" filter="dissolve">
                                      <p:cBhvr>
                                        <p:cTn id="56" dur="500"/>
                                        <p:tgtEl>
                                          <p:spTgt spid="28676">
                                            <p:txEl>
                                              <p:pRg st="3" end="3"/>
                                            </p:txEl>
                                          </p:spTgt>
                                        </p:tgtEl>
                                      </p:cBhvr>
                                    </p:animEffect>
                                  </p:childTnLst>
                                </p:cTn>
                              </p:par>
                              <p:par>
                                <p:cTn id="57" presetID="9" presetClass="entr" presetSubtype="0" fill="hold" grpId="0" nodeType="withEffect">
                                  <p:stCondLst>
                                    <p:cond delay="0"/>
                                  </p:stCondLst>
                                  <p:childTnLst>
                                    <p:set>
                                      <p:cBhvr>
                                        <p:cTn id="58" dur="1" fill="hold">
                                          <p:stCondLst>
                                            <p:cond delay="0"/>
                                          </p:stCondLst>
                                        </p:cTn>
                                        <p:tgtEl>
                                          <p:spTgt spid="28676">
                                            <p:txEl>
                                              <p:pRg st="4" end="4"/>
                                            </p:txEl>
                                          </p:spTgt>
                                        </p:tgtEl>
                                        <p:attrNameLst>
                                          <p:attrName>style.visibility</p:attrName>
                                        </p:attrNameLst>
                                      </p:cBhvr>
                                      <p:to>
                                        <p:strVal val="visible"/>
                                      </p:to>
                                    </p:set>
                                    <p:animEffect transition="in" filter="dissolve">
                                      <p:cBhvr>
                                        <p:cTn id="59" dur="500"/>
                                        <p:tgtEl>
                                          <p:spTgt spid="28676">
                                            <p:txEl>
                                              <p:pRg st="4" end="4"/>
                                            </p:txEl>
                                          </p:spTgt>
                                        </p:tgtEl>
                                      </p:cBhvr>
                                    </p:animEffect>
                                  </p:childTnLst>
                                </p:cTn>
                              </p:par>
                              <p:par>
                                <p:cTn id="60" presetID="9" presetClass="entr" presetSubtype="0" fill="hold" grpId="0" nodeType="withEffect">
                                  <p:stCondLst>
                                    <p:cond delay="0"/>
                                  </p:stCondLst>
                                  <p:childTnLst>
                                    <p:set>
                                      <p:cBhvr>
                                        <p:cTn id="61" dur="1" fill="hold">
                                          <p:stCondLst>
                                            <p:cond delay="0"/>
                                          </p:stCondLst>
                                        </p:cTn>
                                        <p:tgtEl>
                                          <p:spTgt spid="28676">
                                            <p:txEl>
                                              <p:pRg st="5" end="5"/>
                                            </p:txEl>
                                          </p:spTgt>
                                        </p:tgtEl>
                                        <p:attrNameLst>
                                          <p:attrName>style.visibility</p:attrName>
                                        </p:attrNameLst>
                                      </p:cBhvr>
                                      <p:to>
                                        <p:strVal val="visible"/>
                                      </p:to>
                                    </p:set>
                                    <p:animEffect transition="in" filter="dissolve">
                                      <p:cBhvr>
                                        <p:cTn id="62" dur="500"/>
                                        <p:tgtEl>
                                          <p:spTgt spid="28676">
                                            <p:txEl>
                                              <p:pRg st="5" end="5"/>
                                            </p:txEl>
                                          </p:spTgt>
                                        </p:tgtEl>
                                      </p:cBhvr>
                                    </p:animEffect>
                                  </p:childTnLst>
                                </p:cTn>
                              </p:par>
                              <p:par>
                                <p:cTn id="63" presetID="9" presetClass="entr" presetSubtype="0" fill="hold" grpId="0" nodeType="withEffect">
                                  <p:stCondLst>
                                    <p:cond delay="0"/>
                                  </p:stCondLst>
                                  <p:childTnLst>
                                    <p:set>
                                      <p:cBhvr>
                                        <p:cTn id="64" dur="1" fill="hold">
                                          <p:stCondLst>
                                            <p:cond delay="0"/>
                                          </p:stCondLst>
                                        </p:cTn>
                                        <p:tgtEl>
                                          <p:spTgt spid="28676">
                                            <p:txEl>
                                              <p:pRg st="6" end="6"/>
                                            </p:txEl>
                                          </p:spTgt>
                                        </p:tgtEl>
                                        <p:attrNameLst>
                                          <p:attrName>style.visibility</p:attrName>
                                        </p:attrNameLst>
                                      </p:cBhvr>
                                      <p:to>
                                        <p:strVal val="visible"/>
                                      </p:to>
                                    </p:set>
                                    <p:animEffect transition="in" filter="dissolve">
                                      <p:cBhvr>
                                        <p:cTn id="65" dur="500"/>
                                        <p:tgtEl>
                                          <p:spTgt spid="2867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4" grpId="0" autoUpdateAnimBg="0"/>
      <p:bldP spid="28675" grpId="0" build="p" autoUpdateAnimBg="0"/>
      <p:bldP spid="28676" grpId="0" build="p"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317500" y="52388"/>
            <a:ext cx="8637588" cy="1431925"/>
          </a:xfrm>
        </p:spPr>
        <p:txBody>
          <a:bodyPr/>
          <a:lstStyle/>
          <a:p>
            <a:r>
              <a:rPr lang="pl-PL"/>
              <a:t>Historia #2 – wywiad psychiatryczny</a:t>
            </a:r>
          </a:p>
        </p:txBody>
      </p:sp>
      <p:sp>
        <p:nvSpPr>
          <p:cNvPr id="16387" name="Rectangle 3"/>
          <p:cNvSpPr>
            <a:spLocks noGrp="1" noChangeArrowheads="1"/>
          </p:cNvSpPr>
          <p:nvPr>
            <p:ph sz="quarter" idx="13"/>
          </p:nvPr>
        </p:nvSpPr>
        <p:spPr>
          <a:xfrm>
            <a:off x="381000" y="1600200"/>
            <a:ext cx="8208963" cy="4114800"/>
          </a:xfrm>
        </p:spPr>
        <p:txBody>
          <a:bodyPr/>
          <a:lstStyle/>
          <a:p>
            <a:pPr>
              <a:lnSpc>
                <a:spcPct val="80000"/>
              </a:lnSpc>
            </a:pPr>
            <a:r>
              <a:rPr lang="pl-PL" sz="2000" b="1"/>
              <a:t>Pierwsze objawy  OCD w wieku 16-17 lat. Od początku OCD nie uzyskano nigdy bardziej trwałej poprawy. Odnotowano następujące terapie:pernazyna, klomipramina, fluoxetyna, fluvoxamina, amitryptylina, węglan litu, haloperidol, ELD. Nie uzyskano również poprawy w czasie terapii na oddziale nerwic.</a:t>
            </a:r>
          </a:p>
          <a:p>
            <a:pPr>
              <a:lnSpc>
                <a:spcPct val="80000"/>
              </a:lnSpc>
            </a:pPr>
            <a:r>
              <a:rPr lang="pl-PL" sz="2000" b="1"/>
              <a:t>Do tej pory nie odnotowano epizodu depresji, chociaż w wieku 20 lat usiłował popełnić samobójstwo, wieszając się na klamce w akademiku. Na haloperidol reaguje objawami akatyzji. </a:t>
            </a:r>
          </a:p>
          <a:p>
            <a:pPr>
              <a:lnSpc>
                <a:spcPct val="80000"/>
              </a:lnSpc>
            </a:pPr>
            <a:r>
              <a:rPr lang="pl-PL" sz="2000" b="1"/>
              <a:t>W wieku 18 lat doznał urazu głowy, bez objawów wstrząśnienia mózgu.</a:t>
            </a:r>
          </a:p>
          <a:p>
            <a:pPr>
              <a:lnSpc>
                <a:spcPct val="80000"/>
              </a:lnSpc>
            </a:pPr>
            <a:r>
              <a:rPr lang="pl-PL" sz="2000" b="1"/>
              <a:t>Przed rokiem w domu pobił ojca, porozbijał mu szyby w samochodzie.</a:t>
            </a: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prestig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Effect transition="in" filter="dissolve">
                                      <p:cBhvr>
                                        <p:cTn id="7" dur="500"/>
                                        <p:tgtEl>
                                          <p:spTgt spid="1638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6387">
                                            <p:txEl>
                                              <p:pRg st="1" end="1"/>
                                            </p:txEl>
                                          </p:spTgt>
                                        </p:tgtEl>
                                        <p:attrNameLst>
                                          <p:attrName>style.visibility</p:attrName>
                                        </p:attrNameLst>
                                      </p:cBhvr>
                                      <p:to>
                                        <p:strVal val="visible"/>
                                      </p:to>
                                    </p:set>
                                    <p:animEffect transition="in" filter="dissolve">
                                      <p:cBhvr>
                                        <p:cTn id="12" dur="500"/>
                                        <p:tgtEl>
                                          <p:spTgt spid="1638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6387">
                                            <p:txEl>
                                              <p:pRg st="2" end="2"/>
                                            </p:txEl>
                                          </p:spTgt>
                                        </p:tgtEl>
                                        <p:attrNameLst>
                                          <p:attrName>style.visibility</p:attrName>
                                        </p:attrNameLst>
                                      </p:cBhvr>
                                      <p:to>
                                        <p:strVal val="visible"/>
                                      </p:to>
                                    </p:set>
                                    <p:animEffect transition="in" filter="dissolve">
                                      <p:cBhvr>
                                        <p:cTn id="17" dur="500"/>
                                        <p:tgtEl>
                                          <p:spTgt spid="1638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6387">
                                            <p:txEl>
                                              <p:pRg st="3" end="3"/>
                                            </p:txEl>
                                          </p:spTgt>
                                        </p:tgtEl>
                                        <p:attrNameLst>
                                          <p:attrName>style.visibility</p:attrName>
                                        </p:attrNameLst>
                                      </p:cBhvr>
                                      <p:to>
                                        <p:strVal val="visible"/>
                                      </p:to>
                                    </p:set>
                                    <p:animEffect transition="in" filter="dissolve">
                                      <p:cBhvr>
                                        <p:cTn id="22" dur="500"/>
                                        <p:tgtEl>
                                          <p:spTgt spid="1638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779463"/>
            <a:ext cx="8229600" cy="727075"/>
          </a:xfrm>
        </p:spPr>
        <p:txBody>
          <a:bodyPr>
            <a:normAutofit/>
          </a:bodyPr>
          <a:lstStyle/>
          <a:p>
            <a:r>
              <a:rPr lang="pl-PL"/>
              <a:t>Historia #2</a:t>
            </a:r>
          </a:p>
        </p:txBody>
      </p:sp>
      <p:sp>
        <p:nvSpPr>
          <p:cNvPr id="17411" name="Rectangle 3"/>
          <p:cNvSpPr>
            <a:spLocks noGrp="1" noChangeArrowheads="1"/>
          </p:cNvSpPr>
          <p:nvPr>
            <p:ph sz="quarter" idx="13"/>
          </p:nvPr>
        </p:nvSpPr>
        <p:spPr>
          <a:xfrm>
            <a:off x="457200" y="1981200"/>
            <a:ext cx="4037013" cy="3886200"/>
          </a:xfrm>
        </p:spPr>
        <p:txBody>
          <a:bodyPr>
            <a:normAutofit fontScale="92500"/>
          </a:bodyPr>
          <a:lstStyle/>
          <a:p>
            <a:r>
              <a:rPr lang="pl-PL" sz="2400"/>
              <a:t>Wywiad rodzinny</a:t>
            </a:r>
          </a:p>
          <a:p>
            <a:r>
              <a:rPr lang="pl-PL" sz="2400"/>
              <a:t>Jedynak, matka z cechami osobowości anankastycznej, ojciec podporządkowany. Przed rokiem ciężko przebył śmierć dziadka – wystąpiły wtedy obawy, że jest zakażony wirusem HIV.</a:t>
            </a:r>
          </a:p>
        </p:txBody>
      </p:sp>
      <p:sp>
        <p:nvSpPr>
          <p:cNvPr id="17412" name="Rectangle 4"/>
          <p:cNvSpPr>
            <a:spLocks noGrp="1" noChangeArrowheads="1"/>
          </p:cNvSpPr>
          <p:nvPr>
            <p:ph sz="quarter" idx="14"/>
          </p:nvPr>
        </p:nvSpPr>
        <p:spPr/>
        <p:txBody>
          <a:bodyPr>
            <a:normAutofit fontScale="85000" lnSpcReduction="10000"/>
          </a:bodyPr>
          <a:lstStyle/>
          <a:p>
            <a:pPr>
              <a:lnSpc>
                <a:spcPct val="90000"/>
              </a:lnSpc>
            </a:pPr>
            <a:r>
              <a:rPr lang="pl-PL" sz="2400"/>
              <a:t>Wywiad socjalny</a:t>
            </a:r>
          </a:p>
          <a:p>
            <a:pPr>
              <a:lnSpc>
                <a:spcPct val="90000"/>
              </a:lnSpc>
            </a:pPr>
            <a:r>
              <a:rPr lang="pl-PL" sz="2400"/>
              <a:t>Mieszka w akademiku, często zmienia pokój „koledzy nie wytrzymują jak sprząta”. Od dwu lat ma dziewczynę, do której dzwoni 2-3 razy dziennie – dziewczyna mieszka innym mieście wojewódzkim.</a:t>
            </a:r>
          </a:p>
          <a:p>
            <a:pPr>
              <a:lnSpc>
                <a:spcPct val="90000"/>
              </a:lnSpc>
            </a:pPr>
            <a:r>
              <a:rPr lang="pl-PL" sz="2400"/>
              <a:t>Wywiad somatyczny</a:t>
            </a:r>
          </a:p>
          <a:p>
            <a:pPr>
              <a:lnSpc>
                <a:spcPct val="90000"/>
              </a:lnSpc>
            </a:pPr>
            <a:r>
              <a:rPr lang="pl-PL" sz="2400"/>
              <a:t>Bez przebytych i obecnych chorób somatycznych.</a:t>
            </a: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prestig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7412">
                                            <p:txEl>
                                              <p:pRg st="0" end="0"/>
                                            </p:txEl>
                                          </p:spTgt>
                                        </p:tgtEl>
                                        <p:attrNameLst>
                                          <p:attrName>style.visibility</p:attrName>
                                        </p:attrNameLst>
                                      </p:cBhvr>
                                      <p:to>
                                        <p:strVal val="visible"/>
                                      </p:to>
                                    </p:set>
                                    <p:animEffect transition="in" filter="dissolve">
                                      <p:cBhvr>
                                        <p:cTn id="7" dur="500"/>
                                        <p:tgtEl>
                                          <p:spTgt spid="1741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7412">
                                            <p:txEl>
                                              <p:pRg st="1" end="1"/>
                                            </p:txEl>
                                          </p:spTgt>
                                        </p:tgtEl>
                                        <p:attrNameLst>
                                          <p:attrName>style.visibility</p:attrName>
                                        </p:attrNameLst>
                                      </p:cBhvr>
                                      <p:to>
                                        <p:strVal val="visible"/>
                                      </p:to>
                                    </p:set>
                                    <p:animEffect transition="in" filter="dissolve">
                                      <p:cBhvr>
                                        <p:cTn id="12" dur="500"/>
                                        <p:tgtEl>
                                          <p:spTgt spid="1741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7412">
                                            <p:txEl>
                                              <p:pRg st="2" end="2"/>
                                            </p:txEl>
                                          </p:spTgt>
                                        </p:tgtEl>
                                        <p:attrNameLst>
                                          <p:attrName>style.visibility</p:attrName>
                                        </p:attrNameLst>
                                      </p:cBhvr>
                                      <p:to>
                                        <p:strVal val="visible"/>
                                      </p:to>
                                    </p:set>
                                    <p:animEffect transition="in" filter="dissolve">
                                      <p:cBhvr>
                                        <p:cTn id="17" dur="500"/>
                                        <p:tgtEl>
                                          <p:spTgt spid="1741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7412">
                                            <p:txEl>
                                              <p:pRg st="3" end="3"/>
                                            </p:txEl>
                                          </p:spTgt>
                                        </p:tgtEl>
                                        <p:attrNameLst>
                                          <p:attrName>style.visibility</p:attrName>
                                        </p:attrNameLst>
                                      </p:cBhvr>
                                      <p:to>
                                        <p:strVal val="visible"/>
                                      </p:to>
                                    </p:set>
                                    <p:animEffect transition="in" filter="dissolve">
                                      <p:cBhvr>
                                        <p:cTn id="22" dur="500"/>
                                        <p:tgtEl>
                                          <p:spTgt spid="1741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7411">
                                            <p:txEl>
                                              <p:pRg st="0" end="0"/>
                                            </p:txEl>
                                          </p:spTgt>
                                        </p:tgtEl>
                                        <p:attrNameLst>
                                          <p:attrName>style.visibility</p:attrName>
                                        </p:attrNameLst>
                                      </p:cBhvr>
                                      <p:to>
                                        <p:strVal val="visible"/>
                                      </p:to>
                                    </p:set>
                                    <p:animEffect transition="in" filter="dissolve">
                                      <p:cBhvr>
                                        <p:cTn id="27" dur="500"/>
                                        <p:tgtEl>
                                          <p:spTgt spid="17411">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7411">
                                            <p:txEl>
                                              <p:pRg st="1" end="1"/>
                                            </p:txEl>
                                          </p:spTgt>
                                        </p:tgtEl>
                                        <p:attrNameLst>
                                          <p:attrName>style.visibility</p:attrName>
                                        </p:attrNameLst>
                                      </p:cBhvr>
                                      <p:to>
                                        <p:strVal val="visible"/>
                                      </p:to>
                                    </p:set>
                                    <p:animEffect transition="in" filter="dissolve">
                                      <p:cBhvr>
                                        <p:cTn id="32" dur="500"/>
                                        <p:tgtEl>
                                          <p:spTgt spid="1741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autoUpdateAnimBg="0"/>
      <p:bldP spid="17412" grpId="0" build="p"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779463"/>
            <a:ext cx="8229600" cy="727075"/>
          </a:xfrm>
        </p:spPr>
        <p:txBody>
          <a:bodyPr>
            <a:normAutofit/>
          </a:bodyPr>
          <a:lstStyle/>
          <a:p>
            <a:r>
              <a:rPr lang="pl-PL"/>
              <a:t>Historia #2</a:t>
            </a:r>
          </a:p>
        </p:txBody>
      </p:sp>
      <p:sp>
        <p:nvSpPr>
          <p:cNvPr id="18435" name="Rectangle 3"/>
          <p:cNvSpPr>
            <a:spLocks noGrp="1" noChangeArrowheads="1"/>
          </p:cNvSpPr>
          <p:nvPr>
            <p:ph sz="quarter" idx="13"/>
          </p:nvPr>
        </p:nvSpPr>
        <p:spPr>
          <a:xfrm>
            <a:off x="457200" y="1981200"/>
            <a:ext cx="4037013" cy="3886200"/>
          </a:xfrm>
        </p:spPr>
        <p:txBody>
          <a:bodyPr>
            <a:normAutofit/>
          </a:bodyPr>
          <a:lstStyle/>
          <a:p>
            <a:r>
              <a:rPr lang="pl-PL"/>
              <a:t>Badanie stanu neurologicznego</a:t>
            </a:r>
          </a:p>
          <a:p>
            <a:r>
              <a:rPr lang="pl-PL"/>
              <a:t>Opisane jako dyskinezy, maskowata twarz, tiki ruchowe</a:t>
            </a:r>
          </a:p>
          <a:p>
            <a:r>
              <a:rPr lang="pl-PL"/>
              <a:t>EEG – niespecyficzne zmiany, bez zmian ogniskowych.</a:t>
            </a:r>
          </a:p>
        </p:txBody>
      </p:sp>
      <p:sp>
        <p:nvSpPr>
          <p:cNvPr id="18436" name="Rectangle 4"/>
          <p:cNvSpPr>
            <a:spLocks noGrp="1" noChangeArrowheads="1"/>
          </p:cNvSpPr>
          <p:nvPr>
            <p:ph sz="quarter" idx="14"/>
          </p:nvPr>
        </p:nvSpPr>
        <p:spPr>
          <a:xfrm>
            <a:off x="4495800" y="1524000"/>
            <a:ext cx="4029075" cy="4114800"/>
          </a:xfrm>
        </p:spPr>
        <p:txBody>
          <a:bodyPr>
            <a:normAutofit fontScale="85000" lnSpcReduction="10000"/>
          </a:bodyPr>
          <a:lstStyle/>
          <a:p>
            <a:pPr>
              <a:lnSpc>
                <a:spcPct val="90000"/>
              </a:lnSpc>
            </a:pPr>
            <a:r>
              <a:rPr lang="pl-PL" sz="2400"/>
              <a:t>Odchylenia w stanie psychicznym:</a:t>
            </a:r>
          </a:p>
          <a:p>
            <a:pPr>
              <a:lnSpc>
                <a:spcPct val="90000"/>
              </a:lnSpc>
            </a:pPr>
            <a:r>
              <a:rPr lang="pl-PL" sz="2400"/>
              <a:t>Słaby kontakt wzrokowy</a:t>
            </a:r>
          </a:p>
          <a:p>
            <a:pPr>
              <a:lnSpc>
                <a:spcPct val="90000"/>
              </a:lnSpc>
            </a:pPr>
            <a:r>
              <a:rPr lang="pl-PL" sz="2400"/>
              <a:t>Sztywny afekt</a:t>
            </a:r>
          </a:p>
          <a:p>
            <a:pPr>
              <a:lnSpc>
                <a:spcPct val="90000"/>
              </a:lnSpc>
            </a:pPr>
            <a:r>
              <a:rPr lang="pl-PL" sz="2400"/>
              <a:t>Cechy dysforii</a:t>
            </a:r>
          </a:p>
          <a:p>
            <a:pPr>
              <a:lnSpc>
                <a:spcPct val="90000"/>
              </a:lnSpc>
            </a:pPr>
            <a:r>
              <a:rPr lang="pl-PL" sz="2400"/>
              <a:t>Ciągle mówi o swojej dziewczynie</a:t>
            </a:r>
          </a:p>
          <a:p>
            <a:pPr>
              <a:lnSpc>
                <a:spcPct val="90000"/>
              </a:lnSpc>
            </a:pPr>
            <a:r>
              <a:rPr lang="pl-PL" sz="2400"/>
              <a:t>Chce zablokować myśli o niej i o „wacie szklanej”</a:t>
            </a:r>
          </a:p>
          <a:p>
            <a:pPr>
              <a:lnSpc>
                <a:spcPct val="90000"/>
              </a:lnSpc>
            </a:pPr>
            <a:r>
              <a:rPr lang="pl-PL" sz="2400"/>
              <a:t>Badany przed dwoma miesiącami przy użyciu Y-BOSC – obsesje=17, kompulsje=20; oraz MADRS=28</a:t>
            </a: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prestig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8436">
                                            <p:txEl>
                                              <p:pRg st="0" end="0"/>
                                            </p:txEl>
                                          </p:spTgt>
                                        </p:tgtEl>
                                        <p:attrNameLst>
                                          <p:attrName>style.visibility</p:attrName>
                                        </p:attrNameLst>
                                      </p:cBhvr>
                                      <p:to>
                                        <p:strVal val="visible"/>
                                      </p:to>
                                    </p:set>
                                    <p:animEffect transition="in" filter="dissolve">
                                      <p:cBhvr>
                                        <p:cTn id="7" dur="500"/>
                                        <p:tgtEl>
                                          <p:spTgt spid="1843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8436">
                                            <p:txEl>
                                              <p:pRg st="1" end="1"/>
                                            </p:txEl>
                                          </p:spTgt>
                                        </p:tgtEl>
                                        <p:attrNameLst>
                                          <p:attrName>style.visibility</p:attrName>
                                        </p:attrNameLst>
                                      </p:cBhvr>
                                      <p:to>
                                        <p:strVal val="visible"/>
                                      </p:to>
                                    </p:set>
                                    <p:animEffect transition="in" filter="dissolve">
                                      <p:cBhvr>
                                        <p:cTn id="12" dur="500"/>
                                        <p:tgtEl>
                                          <p:spTgt spid="1843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8436">
                                            <p:txEl>
                                              <p:pRg st="2" end="2"/>
                                            </p:txEl>
                                          </p:spTgt>
                                        </p:tgtEl>
                                        <p:attrNameLst>
                                          <p:attrName>style.visibility</p:attrName>
                                        </p:attrNameLst>
                                      </p:cBhvr>
                                      <p:to>
                                        <p:strVal val="visible"/>
                                      </p:to>
                                    </p:set>
                                    <p:animEffect transition="in" filter="dissolve">
                                      <p:cBhvr>
                                        <p:cTn id="17" dur="500"/>
                                        <p:tgtEl>
                                          <p:spTgt spid="1843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8436">
                                            <p:txEl>
                                              <p:pRg st="3" end="3"/>
                                            </p:txEl>
                                          </p:spTgt>
                                        </p:tgtEl>
                                        <p:attrNameLst>
                                          <p:attrName>style.visibility</p:attrName>
                                        </p:attrNameLst>
                                      </p:cBhvr>
                                      <p:to>
                                        <p:strVal val="visible"/>
                                      </p:to>
                                    </p:set>
                                    <p:animEffect transition="in" filter="dissolve">
                                      <p:cBhvr>
                                        <p:cTn id="22" dur="500"/>
                                        <p:tgtEl>
                                          <p:spTgt spid="1843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8436">
                                            <p:txEl>
                                              <p:pRg st="4" end="4"/>
                                            </p:txEl>
                                          </p:spTgt>
                                        </p:tgtEl>
                                        <p:attrNameLst>
                                          <p:attrName>style.visibility</p:attrName>
                                        </p:attrNameLst>
                                      </p:cBhvr>
                                      <p:to>
                                        <p:strVal val="visible"/>
                                      </p:to>
                                    </p:set>
                                    <p:animEffect transition="in" filter="dissolve">
                                      <p:cBhvr>
                                        <p:cTn id="27" dur="500"/>
                                        <p:tgtEl>
                                          <p:spTgt spid="1843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8436">
                                            <p:txEl>
                                              <p:pRg st="5" end="5"/>
                                            </p:txEl>
                                          </p:spTgt>
                                        </p:tgtEl>
                                        <p:attrNameLst>
                                          <p:attrName>style.visibility</p:attrName>
                                        </p:attrNameLst>
                                      </p:cBhvr>
                                      <p:to>
                                        <p:strVal val="visible"/>
                                      </p:to>
                                    </p:set>
                                    <p:animEffect transition="in" filter="dissolve">
                                      <p:cBhvr>
                                        <p:cTn id="32" dur="500"/>
                                        <p:tgtEl>
                                          <p:spTgt spid="1843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8436">
                                            <p:txEl>
                                              <p:pRg st="6" end="6"/>
                                            </p:txEl>
                                          </p:spTgt>
                                        </p:tgtEl>
                                        <p:attrNameLst>
                                          <p:attrName>style.visibility</p:attrName>
                                        </p:attrNameLst>
                                      </p:cBhvr>
                                      <p:to>
                                        <p:strVal val="visible"/>
                                      </p:to>
                                    </p:set>
                                    <p:animEffect transition="in" filter="dissolve">
                                      <p:cBhvr>
                                        <p:cTn id="37" dur="500"/>
                                        <p:tgtEl>
                                          <p:spTgt spid="1843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8435">
                                            <p:txEl>
                                              <p:pRg st="0" end="0"/>
                                            </p:txEl>
                                          </p:spTgt>
                                        </p:tgtEl>
                                        <p:attrNameLst>
                                          <p:attrName>style.visibility</p:attrName>
                                        </p:attrNameLst>
                                      </p:cBhvr>
                                      <p:to>
                                        <p:strVal val="visible"/>
                                      </p:to>
                                    </p:set>
                                    <p:animEffect transition="in" filter="dissolve">
                                      <p:cBhvr>
                                        <p:cTn id="42" dur="500"/>
                                        <p:tgtEl>
                                          <p:spTgt spid="18435">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18435">
                                            <p:txEl>
                                              <p:pRg st="1" end="1"/>
                                            </p:txEl>
                                          </p:spTgt>
                                        </p:tgtEl>
                                        <p:attrNameLst>
                                          <p:attrName>style.visibility</p:attrName>
                                        </p:attrNameLst>
                                      </p:cBhvr>
                                      <p:to>
                                        <p:strVal val="visible"/>
                                      </p:to>
                                    </p:set>
                                    <p:animEffect transition="in" filter="dissolve">
                                      <p:cBhvr>
                                        <p:cTn id="47" dur="500"/>
                                        <p:tgtEl>
                                          <p:spTgt spid="18435">
                                            <p:txEl>
                                              <p:pRg st="1" end="1"/>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18435">
                                            <p:txEl>
                                              <p:pRg st="2" end="2"/>
                                            </p:txEl>
                                          </p:spTgt>
                                        </p:tgtEl>
                                        <p:attrNameLst>
                                          <p:attrName>style.visibility</p:attrName>
                                        </p:attrNameLst>
                                      </p:cBhvr>
                                      <p:to>
                                        <p:strVal val="visible"/>
                                      </p:to>
                                    </p:set>
                                    <p:animEffect transition="in" filter="dissolve">
                                      <p:cBhvr>
                                        <p:cTn id="52" dur="500"/>
                                        <p:tgtEl>
                                          <p:spTgt spid="1843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autoUpdateAnimBg="0"/>
      <p:bldP spid="18436" grpId="0" build="p"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685800" y="525463"/>
            <a:ext cx="7772400" cy="1311275"/>
          </a:xfrm>
          <a:prstGeom prst="rect">
            <a:avLst/>
          </a:prstGeom>
          <a:noFill/>
          <a:ln w="9525">
            <a:noFill/>
            <a:miter lim="800000"/>
            <a:headEnd/>
            <a:tailEnd/>
          </a:ln>
          <a:effectLst/>
        </p:spPr>
        <p:txBody>
          <a:bodyPr anchor="ctr">
            <a:spAutoFit/>
          </a:bodyPr>
          <a:lstStyle/>
          <a:p>
            <a:r>
              <a:rPr lang="pl-PL" sz="4000">
                <a:solidFill>
                  <a:schemeClr val="tx2"/>
                </a:solidFill>
              </a:rPr>
              <a:t>A. EPIZOD DEPRESJI – F.32; F.33</a:t>
            </a:r>
          </a:p>
        </p:txBody>
      </p:sp>
      <p:sp>
        <p:nvSpPr>
          <p:cNvPr id="20483" name="Rectangle 3"/>
          <p:cNvSpPr>
            <a:spLocks noChangeArrowheads="1"/>
          </p:cNvSpPr>
          <p:nvPr/>
        </p:nvSpPr>
        <p:spPr bwMode="auto">
          <a:xfrm>
            <a:off x="685800" y="1981200"/>
            <a:ext cx="3810000" cy="4114800"/>
          </a:xfrm>
          <a:prstGeom prst="rect">
            <a:avLst/>
          </a:prstGeom>
          <a:noFill/>
          <a:ln w="9525">
            <a:noFill/>
            <a:miter lim="800000"/>
            <a:headEnd/>
            <a:tailEnd/>
          </a:ln>
          <a:effectLst/>
        </p:spPr>
        <p:txBody>
          <a:bodyPr/>
          <a:lstStyle/>
          <a:p>
            <a:pPr marL="342900" indent="-342900">
              <a:lnSpc>
                <a:spcPct val="90000"/>
              </a:lnSpc>
              <a:spcBef>
                <a:spcPct val="20000"/>
              </a:spcBef>
              <a:buClr>
                <a:srgbClr val="CCFF33"/>
              </a:buClr>
              <a:buSzPct val="70000"/>
              <a:buFont typeface="Wingdings" pitchFamily="2" charset="2"/>
              <a:buChar char="n"/>
            </a:pPr>
            <a:r>
              <a:rPr lang="pl-PL" sz="2000" b="1">
                <a:latin typeface="Century Schoolbook CE" charset="-18"/>
                <a:cs typeface="Times New Roman" pitchFamily="18" charset="0"/>
              </a:rPr>
              <a:t>Pacjent  był stale depresyjny lub smutny przez większość dnia, większość dni w okresie ostatnich 2 tygodni...</a:t>
            </a:r>
            <a:r>
              <a:rPr lang="pl-PL" sz="2000" b="1"/>
              <a:t> </a:t>
            </a:r>
          </a:p>
          <a:p>
            <a:pPr marL="342900" indent="-342900">
              <a:lnSpc>
                <a:spcPct val="90000"/>
              </a:lnSpc>
              <a:spcBef>
                <a:spcPct val="20000"/>
              </a:spcBef>
              <a:buClr>
                <a:srgbClr val="CCFF33"/>
              </a:buClr>
              <a:buSzPct val="70000"/>
              <a:buFont typeface="Wingdings" pitchFamily="2" charset="2"/>
              <a:buChar char="n"/>
            </a:pPr>
            <a:r>
              <a:rPr lang="pl-PL" sz="2000" b="1">
                <a:latin typeface="Century Schoolbook CE" charset="-18"/>
                <a:cs typeface="Times New Roman" pitchFamily="18" charset="0"/>
              </a:rPr>
              <a:t>W okresie ostatnich 2 tygodni mniej interesował się większością spraw lub mniej cieszył się sprawami, które zwykle sprawiały mu przyjemność ....</a:t>
            </a:r>
            <a:r>
              <a:rPr lang="pl-PL" sz="2000" b="1"/>
              <a:t> </a:t>
            </a:r>
          </a:p>
        </p:txBody>
      </p:sp>
      <p:sp>
        <p:nvSpPr>
          <p:cNvPr id="20484" name="Rectangle 4"/>
          <p:cNvSpPr>
            <a:spLocks noChangeArrowheads="1"/>
          </p:cNvSpPr>
          <p:nvPr/>
        </p:nvSpPr>
        <p:spPr bwMode="auto">
          <a:xfrm>
            <a:off x="4648200" y="1981200"/>
            <a:ext cx="3810000" cy="4114800"/>
          </a:xfrm>
          <a:prstGeom prst="rect">
            <a:avLst/>
          </a:prstGeom>
          <a:noFill/>
          <a:ln w="9525">
            <a:noFill/>
            <a:miter lim="800000"/>
            <a:headEnd/>
            <a:tailEnd/>
          </a:ln>
          <a:effectLst/>
        </p:spPr>
        <p:txBody>
          <a:bodyPr/>
          <a:lstStyle/>
          <a:p>
            <a:pPr marL="342900" indent="-342900">
              <a:lnSpc>
                <a:spcPct val="90000"/>
              </a:lnSpc>
              <a:spcBef>
                <a:spcPct val="20000"/>
              </a:spcBef>
              <a:buClr>
                <a:srgbClr val="CCFF33"/>
              </a:buClr>
              <a:buSzPct val="70000"/>
              <a:buFont typeface="Wingdings" pitchFamily="2" charset="2"/>
              <a:buChar char="n"/>
            </a:pPr>
            <a:r>
              <a:rPr lang="pl-PL" sz="1600" b="1">
                <a:latin typeface="Century Schoolbook CE" charset="-18"/>
                <a:cs typeface="Times New Roman" pitchFamily="18" charset="0"/>
              </a:rPr>
              <a:t>Jego apetyt zmienił się istotnie, lub jego waga wzrosła lub spadła o min. 4 kg, bez celowej diety ...</a:t>
            </a:r>
            <a:r>
              <a:rPr lang="pl-PL" sz="1600" b="1"/>
              <a:t> </a:t>
            </a:r>
          </a:p>
          <a:p>
            <a:pPr marL="342900" indent="-342900">
              <a:lnSpc>
                <a:spcPct val="90000"/>
              </a:lnSpc>
              <a:spcBef>
                <a:spcPct val="20000"/>
              </a:spcBef>
              <a:buClr>
                <a:srgbClr val="CCFF33"/>
              </a:buClr>
              <a:buSzPct val="70000"/>
              <a:buFont typeface="Wingdings" pitchFamily="2" charset="2"/>
              <a:buChar char="n"/>
            </a:pPr>
            <a:r>
              <a:rPr lang="pl-PL" sz="1600" b="1">
                <a:latin typeface="Century Schoolbook CE" charset="-18"/>
                <a:cs typeface="Times New Roman" pitchFamily="18" charset="0"/>
              </a:rPr>
              <a:t>Miał kłopoty ze snem prawie każdej nocy</a:t>
            </a:r>
            <a:r>
              <a:rPr lang="pl-PL" sz="1600" b="1"/>
              <a:t> </a:t>
            </a:r>
          </a:p>
          <a:p>
            <a:pPr marL="342900" indent="-342900">
              <a:lnSpc>
                <a:spcPct val="90000"/>
              </a:lnSpc>
              <a:spcBef>
                <a:spcPct val="20000"/>
              </a:spcBef>
              <a:buClr>
                <a:srgbClr val="CCFF33"/>
              </a:buClr>
              <a:buSzPct val="70000"/>
              <a:buFont typeface="Wingdings" pitchFamily="2" charset="2"/>
              <a:buChar char="n"/>
            </a:pPr>
            <a:r>
              <a:rPr lang="pl-PL" sz="1600" b="1">
                <a:latin typeface="Century Schoolbook CE" charset="-18"/>
                <a:cs typeface="Times New Roman" pitchFamily="18" charset="0"/>
              </a:rPr>
              <a:t>Mówił lub poruszał się wolniej niż zwykle, lub był niespokojny, lub nie mógł usiedzieć w miejscu ...</a:t>
            </a:r>
            <a:r>
              <a:rPr lang="pl-PL" sz="1600" b="1"/>
              <a:t> </a:t>
            </a:r>
          </a:p>
          <a:p>
            <a:pPr marL="342900" indent="-342900">
              <a:lnSpc>
                <a:spcPct val="90000"/>
              </a:lnSpc>
              <a:spcBef>
                <a:spcPct val="20000"/>
              </a:spcBef>
              <a:buClr>
                <a:srgbClr val="CCFF33"/>
              </a:buClr>
              <a:buSzPct val="70000"/>
              <a:buFont typeface="Wingdings" pitchFamily="2" charset="2"/>
              <a:buChar char="n"/>
            </a:pPr>
            <a:r>
              <a:rPr lang="pl-PL" sz="1600" b="1">
                <a:latin typeface="Century Schoolbook CE" charset="-18"/>
                <a:cs typeface="Times New Roman" pitchFamily="18" charset="0"/>
              </a:rPr>
              <a:t>Był wyczerpany lub bez zwykłej energii ...</a:t>
            </a:r>
            <a:r>
              <a:rPr lang="pl-PL" sz="1600" b="1"/>
              <a:t> </a:t>
            </a:r>
          </a:p>
          <a:p>
            <a:pPr marL="342900" indent="-342900">
              <a:lnSpc>
                <a:spcPct val="90000"/>
              </a:lnSpc>
              <a:spcBef>
                <a:spcPct val="20000"/>
              </a:spcBef>
              <a:buClr>
                <a:srgbClr val="CCFF33"/>
              </a:buClr>
              <a:buSzPct val="70000"/>
              <a:buFont typeface="Wingdings" pitchFamily="2" charset="2"/>
              <a:buChar char="n"/>
            </a:pPr>
            <a:r>
              <a:rPr lang="pl-PL" sz="1600" b="1">
                <a:latin typeface="Century Schoolbook CE" charset="-18"/>
                <a:cs typeface="Times New Roman" pitchFamily="18" charset="0"/>
              </a:rPr>
              <a:t>Czuł się bezwartościowy lub winny ...</a:t>
            </a:r>
            <a:r>
              <a:rPr lang="pl-PL" sz="1600" b="1"/>
              <a:t> </a:t>
            </a:r>
          </a:p>
          <a:p>
            <a:pPr marL="342900" indent="-342900">
              <a:lnSpc>
                <a:spcPct val="90000"/>
              </a:lnSpc>
              <a:spcBef>
                <a:spcPct val="20000"/>
              </a:spcBef>
              <a:buClr>
                <a:srgbClr val="CCFF33"/>
              </a:buClr>
              <a:buSzPct val="70000"/>
              <a:buFont typeface="Wingdings" pitchFamily="2" charset="2"/>
              <a:buChar char="n"/>
            </a:pPr>
            <a:r>
              <a:rPr lang="pl-PL" sz="1600" b="1">
                <a:latin typeface="Century Schoolbook CE" charset="-18"/>
                <a:cs typeface="Times New Roman" pitchFamily="18" charset="0"/>
              </a:rPr>
              <a:t>Miał kłopoty w koncentracji lub podejmowaniu decyzji ... </a:t>
            </a:r>
            <a:endParaRPr lang="pl-PL" sz="1600" b="1">
              <a:latin typeface="Century Schoolbook CE" charset="-18"/>
            </a:endParaRPr>
          </a:p>
          <a:p>
            <a:pPr marL="342900" indent="-342900">
              <a:lnSpc>
                <a:spcPct val="90000"/>
              </a:lnSpc>
              <a:spcBef>
                <a:spcPct val="20000"/>
              </a:spcBef>
              <a:buClr>
                <a:srgbClr val="CCFF33"/>
              </a:buClr>
              <a:buSzPct val="70000"/>
              <a:buFont typeface="Wingdings" pitchFamily="2" charset="2"/>
              <a:buChar char="n"/>
            </a:pPr>
            <a:r>
              <a:rPr lang="pl-PL" sz="1600" b="1">
                <a:latin typeface="Century Schoolbook CE" charset="-18"/>
                <a:cs typeface="Times New Roman" pitchFamily="18" charset="0"/>
              </a:rPr>
              <a:t>Rozważał samouszkodzenie, samobójstwo, lub chciał umrzeć ...</a:t>
            </a:r>
            <a:r>
              <a:rPr lang="pl-PL" sz="1600">
                <a:latin typeface="Century Schoolbook CE" charset="-18"/>
                <a:cs typeface="Times New Roman" pitchFamily="18" charset="0"/>
              </a:rPr>
              <a:t> </a:t>
            </a:r>
            <a:endParaRPr lang="pl-PL" sz="1600">
              <a:latin typeface="Century Schoolbook CE" charset="-18"/>
            </a:endParaRPr>
          </a:p>
          <a:p>
            <a:pPr marL="342900" indent="-342900">
              <a:lnSpc>
                <a:spcPct val="90000"/>
              </a:lnSpc>
              <a:spcBef>
                <a:spcPct val="20000"/>
              </a:spcBef>
              <a:buClr>
                <a:srgbClr val="CCFF33"/>
              </a:buClr>
              <a:buSzPct val="70000"/>
              <a:buFont typeface="Wingdings" pitchFamily="2" charset="2"/>
              <a:buChar char="n"/>
            </a:pPr>
            <a:endParaRPr lang="pl-PL" sz="1600">
              <a:latin typeface="Century Schoolbook CE" charset="-18"/>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prestig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Effect transition="in" filter="dissolve">
                                      <p:cBhvr>
                                        <p:cTn id="7" dur="500"/>
                                        <p:tgtEl>
                                          <p:spTgt spid="2048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0483">
                                            <p:txEl>
                                              <p:pRg st="1" end="1"/>
                                            </p:txEl>
                                          </p:spTgt>
                                        </p:tgtEl>
                                        <p:attrNameLst>
                                          <p:attrName>style.visibility</p:attrName>
                                        </p:attrNameLst>
                                      </p:cBhvr>
                                      <p:to>
                                        <p:strVal val="visible"/>
                                      </p:to>
                                    </p:set>
                                    <p:animEffect transition="in" filter="dissolve">
                                      <p:cBhvr>
                                        <p:cTn id="12" dur="500"/>
                                        <p:tgtEl>
                                          <p:spTgt spid="2048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0484">
                                            <p:txEl>
                                              <p:pRg st="0" end="0"/>
                                            </p:txEl>
                                          </p:spTgt>
                                        </p:tgtEl>
                                        <p:attrNameLst>
                                          <p:attrName>style.visibility</p:attrName>
                                        </p:attrNameLst>
                                      </p:cBhvr>
                                      <p:to>
                                        <p:strVal val="visible"/>
                                      </p:to>
                                    </p:set>
                                    <p:animEffect transition="in" filter="dissolve">
                                      <p:cBhvr>
                                        <p:cTn id="17" dur="500"/>
                                        <p:tgtEl>
                                          <p:spTgt spid="2048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0484">
                                            <p:txEl>
                                              <p:pRg st="1" end="1"/>
                                            </p:txEl>
                                          </p:spTgt>
                                        </p:tgtEl>
                                        <p:attrNameLst>
                                          <p:attrName>style.visibility</p:attrName>
                                        </p:attrNameLst>
                                      </p:cBhvr>
                                      <p:to>
                                        <p:strVal val="visible"/>
                                      </p:to>
                                    </p:set>
                                    <p:animEffect transition="in" filter="dissolve">
                                      <p:cBhvr>
                                        <p:cTn id="22" dur="500"/>
                                        <p:tgtEl>
                                          <p:spTgt spid="20484">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0484">
                                            <p:txEl>
                                              <p:pRg st="2" end="2"/>
                                            </p:txEl>
                                          </p:spTgt>
                                        </p:tgtEl>
                                        <p:attrNameLst>
                                          <p:attrName>style.visibility</p:attrName>
                                        </p:attrNameLst>
                                      </p:cBhvr>
                                      <p:to>
                                        <p:strVal val="visible"/>
                                      </p:to>
                                    </p:set>
                                    <p:animEffect transition="in" filter="dissolve">
                                      <p:cBhvr>
                                        <p:cTn id="27" dur="500"/>
                                        <p:tgtEl>
                                          <p:spTgt spid="20484">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20484">
                                            <p:txEl>
                                              <p:pRg st="3" end="3"/>
                                            </p:txEl>
                                          </p:spTgt>
                                        </p:tgtEl>
                                        <p:attrNameLst>
                                          <p:attrName>style.visibility</p:attrName>
                                        </p:attrNameLst>
                                      </p:cBhvr>
                                      <p:to>
                                        <p:strVal val="visible"/>
                                      </p:to>
                                    </p:set>
                                    <p:animEffect transition="in" filter="dissolve">
                                      <p:cBhvr>
                                        <p:cTn id="32" dur="500"/>
                                        <p:tgtEl>
                                          <p:spTgt spid="20484">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20484">
                                            <p:txEl>
                                              <p:pRg st="4" end="4"/>
                                            </p:txEl>
                                          </p:spTgt>
                                        </p:tgtEl>
                                        <p:attrNameLst>
                                          <p:attrName>style.visibility</p:attrName>
                                        </p:attrNameLst>
                                      </p:cBhvr>
                                      <p:to>
                                        <p:strVal val="visible"/>
                                      </p:to>
                                    </p:set>
                                    <p:animEffect transition="in" filter="dissolve">
                                      <p:cBhvr>
                                        <p:cTn id="37" dur="500"/>
                                        <p:tgtEl>
                                          <p:spTgt spid="20484">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20484">
                                            <p:txEl>
                                              <p:pRg st="5" end="5"/>
                                            </p:txEl>
                                          </p:spTgt>
                                        </p:tgtEl>
                                        <p:attrNameLst>
                                          <p:attrName>style.visibility</p:attrName>
                                        </p:attrNameLst>
                                      </p:cBhvr>
                                      <p:to>
                                        <p:strVal val="visible"/>
                                      </p:to>
                                    </p:set>
                                    <p:animEffect transition="in" filter="dissolve">
                                      <p:cBhvr>
                                        <p:cTn id="42" dur="500"/>
                                        <p:tgtEl>
                                          <p:spTgt spid="20484">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20484">
                                            <p:txEl>
                                              <p:pRg st="6" end="6"/>
                                            </p:txEl>
                                          </p:spTgt>
                                        </p:tgtEl>
                                        <p:attrNameLst>
                                          <p:attrName>style.visibility</p:attrName>
                                        </p:attrNameLst>
                                      </p:cBhvr>
                                      <p:to>
                                        <p:strVal val="visible"/>
                                      </p:to>
                                    </p:set>
                                    <p:animEffect transition="in" filter="dissolve">
                                      <p:cBhvr>
                                        <p:cTn id="47" dur="500"/>
                                        <p:tgtEl>
                                          <p:spTgt spid="2048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autoUpdateAnimBg="0"/>
      <p:bldP spid="20484" grpId="0" build="p"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685800" y="800100"/>
            <a:ext cx="7772400" cy="762000"/>
          </a:xfrm>
          <a:prstGeom prst="rect">
            <a:avLst/>
          </a:prstGeom>
          <a:noFill/>
          <a:ln w="9525">
            <a:noFill/>
            <a:miter lim="800000"/>
            <a:headEnd/>
            <a:tailEnd/>
          </a:ln>
          <a:effectLst/>
        </p:spPr>
        <p:txBody>
          <a:bodyPr anchor="ctr">
            <a:spAutoFit/>
          </a:bodyPr>
          <a:lstStyle/>
          <a:p>
            <a:r>
              <a:rPr lang="pl-PL" sz="4400" b="1">
                <a:solidFill>
                  <a:schemeClr val="tx2"/>
                </a:solidFill>
                <a:latin typeface="Century Schoolbook CE" charset="-18"/>
                <a:cs typeface="Times New Roman" pitchFamily="18" charset="0"/>
              </a:rPr>
              <a:t>OCD</a:t>
            </a:r>
            <a:r>
              <a:rPr lang="pl-PL" sz="4400">
                <a:solidFill>
                  <a:schemeClr val="tx2"/>
                </a:solidFill>
                <a:latin typeface="Century Schoolbook CE" charset="-18"/>
                <a:cs typeface="Times New Roman" pitchFamily="18" charset="0"/>
              </a:rPr>
              <a:t>. </a:t>
            </a:r>
            <a:r>
              <a:rPr lang="pl-PL" sz="4400" b="1">
                <a:solidFill>
                  <a:schemeClr val="tx2"/>
                </a:solidFill>
                <a:latin typeface="Century Schoolbook CE" charset="-18"/>
                <a:cs typeface="Times New Roman" pitchFamily="18" charset="0"/>
              </a:rPr>
              <a:t>F.42.</a:t>
            </a:r>
            <a:r>
              <a:rPr lang="pl-PL" sz="4400">
                <a:solidFill>
                  <a:schemeClr val="tx2"/>
                </a:solidFill>
              </a:rPr>
              <a:t> </a:t>
            </a:r>
          </a:p>
        </p:txBody>
      </p:sp>
      <p:graphicFrame>
        <p:nvGraphicFramePr>
          <p:cNvPr id="21523" name="Group 19"/>
          <p:cNvGraphicFramePr>
            <a:graphicFrameLocks noGrp="1"/>
          </p:cNvGraphicFramePr>
          <p:nvPr/>
        </p:nvGraphicFramePr>
        <p:xfrm>
          <a:off x="685800" y="1981200"/>
          <a:ext cx="7772400" cy="4800600"/>
        </p:xfrm>
        <a:graphic>
          <a:graphicData uri="http://schemas.openxmlformats.org/drawingml/2006/table">
            <a:tbl>
              <a:tblPr/>
              <a:tblGrid>
                <a:gridCol w="7772400"/>
              </a:tblGrid>
              <a:tr h="68580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pl-PL" sz="2000" b="1" i="0" u="none" strike="noStrike" cap="none" normalizeH="0" baseline="0" smtClean="0">
                          <a:ln>
                            <a:noFill/>
                          </a:ln>
                          <a:solidFill>
                            <a:schemeClr val="tx1"/>
                          </a:solidFill>
                          <a:effectLst/>
                          <a:latin typeface="Century Schoolbook CE" charset="-18"/>
                          <a:cs typeface="Times New Roman" pitchFamily="18" charset="0"/>
                        </a:rPr>
                        <a:t>W okresie ostatniego miesiąca zajmowały pacjenta powracające myśli, impulsy lub wyobrażenia, które były niechciane, niesmaczne, niewłaściwe, przeszkadzające,  czy stresujące ...</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580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pl-PL" sz="2000" b="1" i="0" u="none" strike="noStrike" cap="none" normalizeH="0" baseline="0" smtClean="0">
                          <a:ln>
                            <a:noFill/>
                          </a:ln>
                          <a:solidFill>
                            <a:schemeClr val="tx1"/>
                          </a:solidFill>
                          <a:effectLst/>
                          <a:latin typeface="Century Schoolbook CE" charset="-18"/>
                          <a:cs typeface="Times New Roman" pitchFamily="18" charset="0"/>
                        </a:rPr>
                        <a:t>Utrzymywały się pomimo prób porzucenia ich lub zignorowania ...</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580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pl-PL" sz="2000" b="1" i="0" u="none" strike="noStrike" cap="none" normalizeH="0" baseline="0" smtClean="0">
                          <a:ln>
                            <a:noFill/>
                          </a:ln>
                          <a:solidFill>
                            <a:schemeClr val="tx1"/>
                          </a:solidFill>
                          <a:effectLst/>
                          <a:latin typeface="Century Schoolbook CE" charset="-18"/>
                          <a:cs typeface="Times New Roman" pitchFamily="18" charset="0"/>
                        </a:rPr>
                        <a:t>Były to własne myśli, nie były one narzucone z zewnątrz ...</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580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pl-PL" sz="2000" b="1" i="0" u="none" strike="noStrike" cap="none" normalizeH="0" baseline="0" smtClean="0">
                          <a:ln>
                            <a:noFill/>
                          </a:ln>
                          <a:solidFill>
                            <a:schemeClr val="tx1"/>
                          </a:solidFill>
                          <a:effectLst/>
                          <a:latin typeface="Century Schoolbook CE" charset="-18"/>
                          <a:cs typeface="Times New Roman" pitchFamily="18" charset="0"/>
                        </a:rPr>
                        <a:t>Pacjent w ciągu ostatniego miesiąca wykonywał czynności przed, którymi nie mógł się powstrzymać ...</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580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pl-PL" sz="2000" b="1" i="0" u="none" strike="noStrike" cap="none" normalizeH="0" baseline="0" smtClean="0">
                          <a:ln>
                            <a:noFill/>
                          </a:ln>
                          <a:solidFill>
                            <a:schemeClr val="tx1"/>
                          </a:solidFill>
                          <a:effectLst/>
                          <a:latin typeface="Century Schoolbook CE" charset="-18"/>
                          <a:cs typeface="Times New Roman" pitchFamily="18" charset="0"/>
                        </a:rPr>
                        <a:t>Pacjent rozpoznaje swoje natręctwa jako nadmierne i nieuzasadnione...</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580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pl-PL" sz="2000" b="1" i="0" u="none" strike="noStrike" cap="none" normalizeH="0" baseline="0" smtClean="0">
                          <a:ln>
                            <a:noFill/>
                          </a:ln>
                          <a:solidFill>
                            <a:schemeClr val="tx1"/>
                          </a:solidFill>
                          <a:effectLst/>
                          <a:latin typeface="Century Schoolbook CE" charset="-18"/>
                          <a:cs typeface="Times New Roman" pitchFamily="18" charset="0"/>
                        </a:rPr>
                        <a:t>Natręctwa przeszkadzają w podstawowych rolach życiowych, lub zajmują dziennie więcej niż 1 godzinę ...</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prestig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1523"/>
                                        </p:tgtEl>
                                        <p:attrNameLst>
                                          <p:attrName>style.visibility</p:attrName>
                                        </p:attrNameLst>
                                      </p:cBhvr>
                                      <p:to>
                                        <p:strVal val="visible"/>
                                      </p:to>
                                    </p:set>
                                    <p:animEffect transition="in" filter="dissolve">
                                      <p:cBhvr>
                                        <p:cTn id="7" dur="500"/>
                                        <p:tgtEl>
                                          <p:spTgt spid="215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pl-PL"/>
              <a:t>M.I.N.I.</a:t>
            </a:r>
          </a:p>
        </p:txBody>
      </p:sp>
      <p:sp>
        <p:nvSpPr>
          <p:cNvPr id="4099" name="Rectangle 3"/>
          <p:cNvSpPr>
            <a:spLocks noGrp="1" noChangeArrowheads="1"/>
          </p:cNvSpPr>
          <p:nvPr>
            <p:ph sz="quarter" idx="13"/>
          </p:nvPr>
        </p:nvSpPr>
        <p:spPr/>
        <p:txBody>
          <a:bodyPr>
            <a:normAutofit fontScale="85000" lnSpcReduction="20000"/>
          </a:bodyPr>
          <a:lstStyle/>
          <a:p>
            <a:r>
              <a:rPr lang="pl-PL" sz="2800"/>
              <a:t>M.I.N.I. Jest podzielony na moduły (zaburzenia), określane kolejnymi literami alfabetu</a:t>
            </a:r>
          </a:p>
          <a:p>
            <a:r>
              <a:rPr lang="pl-PL" sz="2800"/>
              <a:t>Na początku każdego modułu diagnostycznego znajduje się pytanie przesiewowe odnoszące się do głównego kryterium zaburzenia</a:t>
            </a:r>
          </a:p>
          <a:p>
            <a:r>
              <a:rPr lang="pl-PL" sz="2800"/>
              <a:t>Na koniec każdego modułu można wskazać czy kryteria diagnostyczne zostały spełnione</a:t>
            </a:r>
          </a:p>
          <a:p>
            <a:r>
              <a:rPr lang="pl-PL" sz="2800"/>
              <a:t>Na pytania należy odpowiadać tak lub nie</a:t>
            </a: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prestige"/>
      </p:transition>
    </mc:Choice>
    <mc:Fallback>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70" name="Rectangle 118"/>
          <p:cNvSpPr>
            <a:spLocks noChangeArrowheads="1"/>
          </p:cNvSpPr>
          <p:nvPr/>
        </p:nvSpPr>
        <p:spPr bwMode="auto">
          <a:xfrm>
            <a:off x="0" y="-2262188"/>
            <a:ext cx="9144000" cy="954107"/>
          </a:xfrm>
          <a:prstGeom prst="rect">
            <a:avLst/>
          </a:prstGeom>
          <a:noFill/>
          <a:ln w="9525">
            <a:noFill/>
            <a:miter lim="800000"/>
            <a:headEnd/>
            <a:tailEnd/>
          </a:ln>
          <a:effectLst/>
        </p:spPr>
        <p:txBody>
          <a:bodyPr>
            <a:spAutoFit/>
          </a:bodyPr>
          <a:lstStyle/>
          <a:p>
            <a:r>
              <a:rPr lang="pl-PL" sz="1400" b="1">
                <a:cs typeface="Times New Roman" charset="0"/>
              </a:rPr>
              <a:t>O. Zespół stresu pourazowego (PTSD)  F.43.1.</a:t>
            </a:r>
            <a:endParaRPr lang="pl-PL" sz="1050">
              <a:cs typeface="Times New Roman" charset="0"/>
            </a:endParaRPr>
          </a:p>
          <a:p>
            <a:pPr eaLnBrk="0" hangingPunct="0"/>
            <a:r>
              <a:rPr lang="pl-PL" sz="1400">
                <a:cs typeface="Times New Roman" charset="0"/>
              </a:rPr>
              <a:t>Podobnie </a:t>
            </a:r>
            <a:r>
              <a:rPr lang="pl-PL" sz="1400" b="1">
                <a:cs typeface="Times New Roman" charset="0"/>
              </a:rPr>
              <a:t>reakcje na stres i zaburzenia adaptacyjne F.43.1, F.43.2</a:t>
            </a:r>
            <a:endParaRPr lang="pl-PL" sz="1050">
              <a:cs typeface="Times New Roman" charset="0"/>
            </a:endParaRPr>
          </a:p>
          <a:p>
            <a:pPr eaLnBrk="0" hangingPunct="0"/>
            <a:endParaRPr lang="pl-PL" sz="2800"/>
          </a:p>
        </p:txBody>
      </p:sp>
      <p:grpSp>
        <p:nvGrpSpPr>
          <p:cNvPr id="23731" name="Group 179"/>
          <p:cNvGrpSpPr>
            <a:grpSpLocks/>
          </p:cNvGrpSpPr>
          <p:nvPr/>
        </p:nvGrpSpPr>
        <p:grpSpPr bwMode="auto">
          <a:xfrm>
            <a:off x="485775" y="762000"/>
            <a:ext cx="8658225" cy="5776913"/>
            <a:chOff x="28" y="538"/>
            <a:chExt cx="2576" cy="6632"/>
          </a:xfrm>
        </p:grpSpPr>
        <p:sp>
          <p:nvSpPr>
            <p:cNvPr id="23671" name="Rectangle 119"/>
            <p:cNvSpPr>
              <a:spLocks noChangeArrowheads="1"/>
            </p:cNvSpPr>
            <p:nvPr/>
          </p:nvSpPr>
          <p:spPr bwMode="auto">
            <a:xfrm>
              <a:off x="28" y="538"/>
              <a:ext cx="150" cy="958"/>
            </a:xfrm>
            <a:prstGeom prst="rect">
              <a:avLst/>
            </a:prstGeom>
            <a:noFill/>
            <a:ln w="9525">
              <a:noFill/>
              <a:miter lim="800000"/>
              <a:headEnd/>
              <a:tailEnd/>
            </a:ln>
            <a:effectLst/>
          </p:spPr>
          <p:txBody>
            <a:bodyPr/>
            <a:lstStyle/>
            <a:p>
              <a:r>
                <a:rPr lang="pl-PL" sz="1600">
                  <a:cs typeface="Times New Roman" charset="0"/>
                </a:rPr>
                <a:t>O</a:t>
              </a:r>
              <a:endParaRPr lang="pl-PL" sz="1050">
                <a:cs typeface="Times New Roman" charset="0"/>
              </a:endParaRPr>
            </a:p>
            <a:p>
              <a:pPr eaLnBrk="0" hangingPunct="0"/>
              <a:endParaRPr lang="pl-PL" sz="2800"/>
            </a:p>
          </p:txBody>
        </p:sp>
        <p:sp>
          <p:nvSpPr>
            <p:cNvPr id="23672" name="Rectangle 120"/>
            <p:cNvSpPr>
              <a:spLocks noChangeArrowheads="1"/>
            </p:cNvSpPr>
            <p:nvPr/>
          </p:nvSpPr>
          <p:spPr bwMode="auto">
            <a:xfrm>
              <a:off x="178" y="538"/>
              <a:ext cx="170" cy="958"/>
            </a:xfrm>
            <a:prstGeom prst="rect">
              <a:avLst/>
            </a:prstGeom>
            <a:noFill/>
            <a:ln w="9525">
              <a:noFill/>
              <a:miter lim="800000"/>
              <a:headEnd/>
              <a:tailEnd/>
            </a:ln>
            <a:effectLst/>
          </p:spPr>
          <p:txBody>
            <a:bodyPr/>
            <a:lstStyle/>
            <a:p>
              <a:r>
                <a:rPr lang="pl-PL" sz="1600">
                  <a:cs typeface="Times New Roman" charset="0"/>
                </a:rPr>
                <a:t>1</a:t>
              </a:r>
              <a:endParaRPr lang="pl-PL" sz="1050">
                <a:cs typeface="Times New Roman" charset="0"/>
              </a:endParaRPr>
            </a:p>
            <a:p>
              <a:pPr eaLnBrk="0" hangingPunct="0"/>
              <a:endParaRPr lang="pl-PL" sz="2800"/>
            </a:p>
          </p:txBody>
        </p:sp>
        <p:sp>
          <p:nvSpPr>
            <p:cNvPr id="23673" name="Rectangle 121"/>
            <p:cNvSpPr>
              <a:spLocks noChangeArrowheads="1"/>
            </p:cNvSpPr>
            <p:nvPr/>
          </p:nvSpPr>
          <p:spPr bwMode="auto">
            <a:xfrm>
              <a:off x="348" y="538"/>
              <a:ext cx="170" cy="958"/>
            </a:xfrm>
            <a:prstGeom prst="rect">
              <a:avLst/>
            </a:prstGeom>
            <a:noFill/>
            <a:ln w="9525">
              <a:noFill/>
              <a:miter lim="800000"/>
              <a:headEnd/>
              <a:tailEnd/>
            </a:ln>
            <a:effectLst/>
          </p:spPr>
          <p:txBody>
            <a:bodyPr/>
            <a:lstStyle/>
            <a:p>
              <a:r>
                <a:rPr lang="pl-PL" sz="1050">
                  <a:cs typeface="Times New Roman" charset="0"/>
                </a:rPr>
                <a:t> </a:t>
              </a:r>
            </a:p>
            <a:p>
              <a:pPr eaLnBrk="0" hangingPunct="0"/>
              <a:endParaRPr lang="pl-PL" sz="2800"/>
            </a:p>
          </p:txBody>
        </p:sp>
        <p:sp>
          <p:nvSpPr>
            <p:cNvPr id="23674" name="Rectangle 122"/>
            <p:cNvSpPr>
              <a:spLocks noChangeArrowheads="1"/>
            </p:cNvSpPr>
            <p:nvPr/>
          </p:nvSpPr>
          <p:spPr bwMode="auto">
            <a:xfrm>
              <a:off x="518" y="538"/>
              <a:ext cx="1472" cy="958"/>
            </a:xfrm>
            <a:prstGeom prst="rect">
              <a:avLst/>
            </a:prstGeom>
            <a:noFill/>
            <a:ln w="9525">
              <a:noFill/>
              <a:miter lim="800000"/>
              <a:headEnd/>
              <a:tailEnd/>
            </a:ln>
            <a:effectLst/>
          </p:spPr>
          <p:txBody>
            <a:bodyPr/>
            <a:lstStyle/>
            <a:p>
              <a:r>
                <a:rPr lang="pl-PL" sz="1600">
                  <a:cs typeface="Times New Roman" charset="0"/>
                </a:rPr>
                <a:t>Pacjent doświadczył urazowego lub stresującego wydarzenia ... (jakiego:</a:t>
              </a:r>
              <a:endParaRPr lang="pl-PL" sz="1050">
                <a:cs typeface="Times New Roman" charset="0"/>
              </a:endParaRPr>
            </a:p>
            <a:p>
              <a:pPr eaLnBrk="0" hangingPunct="0"/>
              <a:r>
                <a:rPr lang="pl-PL" sz="1600">
                  <a:cs typeface="Times New Roman" charset="0"/>
                </a:rPr>
                <a:t> </a:t>
              </a:r>
              <a:endParaRPr lang="pl-PL" sz="1050">
                <a:cs typeface="Times New Roman" charset="0"/>
              </a:endParaRPr>
            </a:p>
            <a:p>
              <a:pPr eaLnBrk="0" hangingPunct="0"/>
              <a:r>
                <a:rPr lang="pl-PL" sz="1600">
                  <a:cs typeface="Times New Roman" charset="0"/>
                </a:rPr>
                <a:t>Kiedy:</a:t>
              </a:r>
              <a:endParaRPr lang="pl-PL" sz="1050">
                <a:cs typeface="Times New Roman" charset="0"/>
              </a:endParaRPr>
            </a:p>
            <a:p>
              <a:pPr eaLnBrk="0" hangingPunct="0"/>
              <a:endParaRPr lang="pl-PL" sz="2800"/>
            </a:p>
          </p:txBody>
        </p:sp>
        <p:sp>
          <p:nvSpPr>
            <p:cNvPr id="23675" name="Rectangle 123"/>
            <p:cNvSpPr>
              <a:spLocks noChangeArrowheads="1"/>
            </p:cNvSpPr>
            <p:nvPr/>
          </p:nvSpPr>
          <p:spPr bwMode="auto">
            <a:xfrm>
              <a:off x="1990" y="538"/>
              <a:ext cx="340" cy="958"/>
            </a:xfrm>
            <a:prstGeom prst="rect">
              <a:avLst/>
            </a:prstGeom>
            <a:noFill/>
            <a:ln w="9525">
              <a:noFill/>
              <a:miter lim="800000"/>
              <a:headEnd/>
              <a:tailEnd/>
            </a:ln>
            <a:effectLst/>
          </p:spPr>
          <p:txBody>
            <a:bodyPr/>
            <a:lstStyle/>
            <a:p>
              <a:r>
                <a:rPr lang="pl-PL" sz="1600">
                  <a:cs typeface="Times New Roman" charset="0"/>
                </a:rPr>
                <a:t>nie</a:t>
              </a:r>
              <a:endParaRPr lang="pl-PL" sz="1050">
                <a:cs typeface="Times New Roman" charset="0"/>
              </a:endParaRPr>
            </a:p>
            <a:p>
              <a:pPr eaLnBrk="0" hangingPunct="0"/>
              <a:endParaRPr lang="pl-PL" sz="2800"/>
            </a:p>
          </p:txBody>
        </p:sp>
        <p:sp>
          <p:nvSpPr>
            <p:cNvPr id="23676" name="Rectangle 124"/>
            <p:cNvSpPr>
              <a:spLocks noChangeArrowheads="1"/>
            </p:cNvSpPr>
            <p:nvPr/>
          </p:nvSpPr>
          <p:spPr bwMode="auto">
            <a:xfrm>
              <a:off x="2330" y="538"/>
              <a:ext cx="274" cy="958"/>
            </a:xfrm>
            <a:prstGeom prst="rect">
              <a:avLst/>
            </a:prstGeom>
            <a:noFill/>
            <a:ln w="9525">
              <a:noFill/>
              <a:miter lim="800000"/>
              <a:headEnd/>
              <a:tailEnd/>
            </a:ln>
            <a:effectLst/>
          </p:spPr>
          <p:txBody>
            <a:bodyPr/>
            <a:lstStyle/>
            <a:p>
              <a:r>
                <a:rPr lang="pl-PL" sz="1600" b="1">
                  <a:cs typeface="Times New Roman" charset="0"/>
                </a:rPr>
                <a:t>tak</a:t>
              </a:r>
              <a:endParaRPr lang="pl-PL" sz="1050">
                <a:cs typeface="Times New Roman" charset="0"/>
              </a:endParaRPr>
            </a:p>
            <a:p>
              <a:pPr eaLnBrk="0" hangingPunct="0"/>
              <a:endParaRPr lang="pl-PL" sz="2800"/>
            </a:p>
          </p:txBody>
        </p:sp>
        <p:sp>
          <p:nvSpPr>
            <p:cNvPr id="23677" name="Rectangle 125"/>
            <p:cNvSpPr>
              <a:spLocks noChangeArrowheads="1"/>
            </p:cNvSpPr>
            <p:nvPr/>
          </p:nvSpPr>
          <p:spPr bwMode="auto">
            <a:xfrm>
              <a:off x="28" y="1496"/>
              <a:ext cx="150" cy="958"/>
            </a:xfrm>
            <a:prstGeom prst="rect">
              <a:avLst/>
            </a:prstGeom>
            <a:noFill/>
            <a:ln w="9525">
              <a:noFill/>
              <a:miter lim="800000"/>
              <a:headEnd/>
              <a:tailEnd/>
            </a:ln>
            <a:effectLst/>
          </p:spPr>
          <p:txBody>
            <a:bodyPr/>
            <a:lstStyle/>
            <a:p>
              <a:r>
                <a:rPr lang="pl-PL" sz="1050">
                  <a:cs typeface="Times New Roman" charset="0"/>
                </a:rPr>
                <a:t> </a:t>
              </a:r>
            </a:p>
            <a:p>
              <a:pPr eaLnBrk="0" hangingPunct="0"/>
              <a:endParaRPr lang="pl-PL" sz="2800"/>
            </a:p>
          </p:txBody>
        </p:sp>
        <p:sp>
          <p:nvSpPr>
            <p:cNvPr id="23678" name="Rectangle 126"/>
            <p:cNvSpPr>
              <a:spLocks noChangeArrowheads="1"/>
            </p:cNvSpPr>
            <p:nvPr/>
          </p:nvSpPr>
          <p:spPr bwMode="auto">
            <a:xfrm>
              <a:off x="178" y="1496"/>
              <a:ext cx="170" cy="958"/>
            </a:xfrm>
            <a:prstGeom prst="rect">
              <a:avLst/>
            </a:prstGeom>
            <a:noFill/>
            <a:ln w="9525">
              <a:noFill/>
              <a:miter lim="800000"/>
              <a:headEnd/>
              <a:tailEnd/>
            </a:ln>
            <a:effectLst/>
          </p:spPr>
          <p:txBody>
            <a:bodyPr/>
            <a:lstStyle/>
            <a:p>
              <a:r>
                <a:rPr lang="pl-PL" sz="1600">
                  <a:cs typeface="Times New Roman" charset="0"/>
                </a:rPr>
                <a:t>2</a:t>
              </a:r>
              <a:endParaRPr lang="pl-PL" sz="1050">
                <a:cs typeface="Times New Roman" charset="0"/>
              </a:endParaRPr>
            </a:p>
            <a:p>
              <a:pPr eaLnBrk="0" hangingPunct="0"/>
              <a:endParaRPr lang="pl-PL" sz="2800"/>
            </a:p>
          </p:txBody>
        </p:sp>
        <p:sp>
          <p:nvSpPr>
            <p:cNvPr id="23679" name="Rectangle 127"/>
            <p:cNvSpPr>
              <a:spLocks noChangeArrowheads="1"/>
            </p:cNvSpPr>
            <p:nvPr/>
          </p:nvSpPr>
          <p:spPr bwMode="auto">
            <a:xfrm>
              <a:off x="348" y="1496"/>
              <a:ext cx="170" cy="958"/>
            </a:xfrm>
            <a:prstGeom prst="rect">
              <a:avLst/>
            </a:prstGeom>
            <a:noFill/>
            <a:ln w="9525">
              <a:noFill/>
              <a:miter lim="800000"/>
              <a:headEnd/>
              <a:tailEnd/>
            </a:ln>
            <a:effectLst/>
          </p:spPr>
          <p:txBody>
            <a:bodyPr/>
            <a:lstStyle/>
            <a:p>
              <a:r>
                <a:rPr lang="pl-PL" sz="1050">
                  <a:cs typeface="Times New Roman" charset="0"/>
                </a:rPr>
                <a:t> </a:t>
              </a:r>
            </a:p>
            <a:p>
              <a:pPr eaLnBrk="0" hangingPunct="0"/>
              <a:endParaRPr lang="pl-PL" sz="2800"/>
            </a:p>
          </p:txBody>
        </p:sp>
        <p:sp>
          <p:nvSpPr>
            <p:cNvPr id="23680" name="Rectangle 128"/>
            <p:cNvSpPr>
              <a:spLocks noChangeArrowheads="1"/>
            </p:cNvSpPr>
            <p:nvPr/>
          </p:nvSpPr>
          <p:spPr bwMode="auto">
            <a:xfrm>
              <a:off x="518" y="1496"/>
              <a:ext cx="1472" cy="958"/>
            </a:xfrm>
            <a:prstGeom prst="rect">
              <a:avLst/>
            </a:prstGeom>
            <a:noFill/>
            <a:ln w="9525">
              <a:noFill/>
              <a:miter lim="800000"/>
              <a:headEnd/>
              <a:tailEnd/>
            </a:ln>
            <a:effectLst/>
          </p:spPr>
          <p:txBody>
            <a:bodyPr/>
            <a:lstStyle/>
            <a:p>
              <a:r>
                <a:rPr lang="pl-PL" sz="1600">
                  <a:cs typeface="Times New Roman" charset="0"/>
                </a:rPr>
                <a:t>W ciągu ostatniego miesiąca powtórnie przeżywał to zdarzenie i jego efekty (wyobrażenia, resentymenty koszmary nocne) ...</a:t>
              </a:r>
              <a:endParaRPr lang="pl-PL" sz="1050">
                <a:cs typeface="Times New Roman" charset="0"/>
              </a:endParaRPr>
            </a:p>
            <a:p>
              <a:pPr eaLnBrk="0" hangingPunct="0"/>
              <a:endParaRPr lang="pl-PL" sz="2800"/>
            </a:p>
          </p:txBody>
        </p:sp>
        <p:sp>
          <p:nvSpPr>
            <p:cNvPr id="23681" name="Rectangle 129"/>
            <p:cNvSpPr>
              <a:spLocks noChangeArrowheads="1"/>
            </p:cNvSpPr>
            <p:nvPr/>
          </p:nvSpPr>
          <p:spPr bwMode="auto">
            <a:xfrm>
              <a:off x="1990" y="1496"/>
              <a:ext cx="340" cy="958"/>
            </a:xfrm>
            <a:prstGeom prst="rect">
              <a:avLst/>
            </a:prstGeom>
            <a:noFill/>
            <a:ln w="9525">
              <a:noFill/>
              <a:miter lim="800000"/>
              <a:headEnd/>
              <a:tailEnd/>
            </a:ln>
            <a:effectLst/>
          </p:spPr>
          <p:txBody>
            <a:bodyPr/>
            <a:lstStyle/>
            <a:p>
              <a:r>
                <a:rPr lang="pl-PL" sz="1600">
                  <a:cs typeface="Times New Roman" charset="0"/>
                </a:rPr>
                <a:t>nie</a:t>
              </a:r>
              <a:endParaRPr lang="pl-PL" sz="1050">
                <a:cs typeface="Times New Roman" charset="0"/>
              </a:endParaRPr>
            </a:p>
            <a:p>
              <a:pPr eaLnBrk="0" hangingPunct="0"/>
              <a:endParaRPr lang="pl-PL" sz="2800"/>
            </a:p>
          </p:txBody>
        </p:sp>
        <p:sp>
          <p:nvSpPr>
            <p:cNvPr id="23682" name="Rectangle 130"/>
            <p:cNvSpPr>
              <a:spLocks noChangeArrowheads="1"/>
            </p:cNvSpPr>
            <p:nvPr/>
          </p:nvSpPr>
          <p:spPr bwMode="auto">
            <a:xfrm>
              <a:off x="2330" y="1496"/>
              <a:ext cx="274" cy="958"/>
            </a:xfrm>
            <a:prstGeom prst="rect">
              <a:avLst/>
            </a:prstGeom>
            <a:noFill/>
            <a:ln w="9525">
              <a:noFill/>
              <a:miter lim="800000"/>
              <a:headEnd/>
              <a:tailEnd/>
            </a:ln>
            <a:effectLst/>
          </p:spPr>
          <p:txBody>
            <a:bodyPr/>
            <a:lstStyle/>
            <a:p>
              <a:r>
                <a:rPr lang="pl-PL" sz="1600" b="1">
                  <a:cs typeface="Times New Roman" charset="0"/>
                </a:rPr>
                <a:t>tak</a:t>
              </a:r>
              <a:endParaRPr lang="pl-PL" sz="1050">
                <a:cs typeface="Times New Roman" charset="0"/>
              </a:endParaRPr>
            </a:p>
            <a:p>
              <a:pPr eaLnBrk="0" hangingPunct="0"/>
              <a:endParaRPr lang="pl-PL" sz="2800"/>
            </a:p>
          </p:txBody>
        </p:sp>
        <p:sp>
          <p:nvSpPr>
            <p:cNvPr id="23683" name="Rectangle 131"/>
            <p:cNvSpPr>
              <a:spLocks noChangeArrowheads="1"/>
            </p:cNvSpPr>
            <p:nvPr/>
          </p:nvSpPr>
          <p:spPr bwMode="auto">
            <a:xfrm>
              <a:off x="28" y="2454"/>
              <a:ext cx="150" cy="556"/>
            </a:xfrm>
            <a:prstGeom prst="rect">
              <a:avLst/>
            </a:prstGeom>
            <a:noFill/>
            <a:ln w="9525">
              <a:noFill/>
              <a:miter lim="800000"/>
              <a:headEnd/>
              <a:tailEnd/>
            </a:ln>
            <a:effectLst/>
          </p:spPr>
          <p:txBody>
            <a:bodyPr/>
            <a:lstStyle/>
            <a:p>
              <a:r>
                <a:rPr lang="pl-PL" sz="1050">
                  <a:cs typeface="Times New Roman" charset="0"/>
                </a:rPr>
                <a:t> </a:t>
              </a:r>
            </a:p>
            <a:p>
              <a:pPr eaLnBrk="0" hangingPunct="0"/>
              <a:endParaRPr lang="pl-PL" sz="2800"/>
            </a:p>
          </p:txBody>
        </p:sp>
        <p:sp>
          <p:nvSpPr>
            <p:cNvPr id="23684" name="Rectangle 132"/>
            <p:cNvSpPr>
              <a:spLocks noChangeArrowheads="1"/>
            </p:cNvSpPr>
            <p:nvPr/>
          </p:nvSpPr>
          <p:spPr bwMode="auto">
            <a:xfrm>
              <a:off x="178" y="2454"/>
              <a:ext cx="170" cy="556"/>
            </a:xfrm>
            <a:prstGeom prst="rect">
              <a:avLst/>
            </a:prstGeom>
            <a:noFill/>
            <a:ln w="9525">
              <a:noFill/>
              <a:miter lim="800000"/>
              <a:headEnd/>
              <a:tailEnd/>
            </a:ln>
            <a:effectLst/>
          </p:spPr>
          <p:txBody>
            <a:bodyPr/>
            <a:lstStyle/>
            <a:p>
              <a:r>
                <a:rPr lang="pl-PL" sz="1600">
                  <a:cs typeface="Times New Roman" charset="0"/>
                </a:rPr>
                <a:t>3</a:t>
              </a:r>
              <a:endParaRPr lang="pl-PL" sz="1050">
                <a:cs typeface="Times New Roman" charset="0"/>
              </a:endParaRPr>
            </a:p>
            <a:p>
              <a:pPr eaLnBrk="0" hangingPunct="0"/>
              <a:endParaRPr lang="pl-PL" sz="2800"/>
            </a:p>
          </p:txBody>
        </p:sp>
        <p:sp>
          <p:nvSpPr>
            <p:cNvPr id="23685" name="Rectangle 133"/>
            <p:cNvSpPr>
              <a:spLocks noChangeArrowheads="1"/>
            </p:cNvSpPr>
            <p:nvPr/>
          </p:nvSpPr>
          <p:spPr bwMode="auto">
            <a:xfrm>
              <a:off x="348" y="2454"/>
              <a:ext cx="170" cy="556"/>
            </a:xfrm>
            <a:prstGeom prst="rect">
              <a:avLst/>
            </a:prstGeom>
            <a:noFill/>
            <a:ln w="9525">
              <a:noFill/>
              <a:miter lim="800000"/>
              <a:headEnd/>
              <a:tailEnd/>
            </a:ln>
            <a:effectLst/>
          </p:spPr>
          <p:txBody>
            <a:bodyPr/>
            <a:lstStyle/>
            <a:p>
              <a:r>
                <a:rPr lang="pl-PL" sz="1050">
                  <a:cs typeface="Times New Roman" charset="0"/>
                </a:rPr>
                <a:t> </a:t>
              </a:r>
            </a:p>
            <a:p>
              <a:pPr eaLnBrk="0" hangingPunct="0"/>
              <a:endParaRPr lang="pl-PL" sz="2800"/>
            </a:p>
          </p:txBody>
        </p:sp>
        <p:sp>
          <p:nvSpPr>
            <p:cNvPr id="23686" name="Rectangle 134"/>
            <p:cNvSpPr>
              <a:spLocks noChangeArrowheads="1"/>
            </p:cNvSpPr>
            <p:nvPr/>
          </p:nvSpPr>
          <p:spPr bwMode="auto">
            <a:xfrm>
              <a:off x="518" y="2454"/>
              <a:ext cx="1472" cy="556"/>
            </a:xfrm>
            <a:prstGeom prst="rect">
              <a:avLst/>
            </a:prstGeom>
            <a:noFill/>
            <a:ln w="9525">
              <a:noFill/>
              <a:miter lim="800000"/>
              <a:headEnd/>
              <a:tailEnd/>
            </a:ln>
            <a:effectLst/>
          </p:spPr>
          <p:txBody>
            <a:bodyPr/>
            <a:lstStyle/>
            <a:p>
              <a:r>
                <a:rPr lang="pl-PL" sz="1600">
                  <a:cs typeface="Times New Roman" charset="0"/>
                </a:rPr>
                <a:t>W ostatnim miesiącu pacjent ...</a:t>
              </a:r>
              <a:endParaRPr lang="pl-PL" sz="1050">
                <a:cs typeface="Times New Roman" charset="0"/>
              </a:endParaRPr>
            </a:p>
            <a:p>
              <a:pPr eaLnBrk="0" hangingPunct="0"/>
              <a:endParaRPr lang="pl-PL" sz="2800"/>
            </a:p>
          </p:txBody>
        </p:sp>
        <p:sp>
          <p:nvSpPr>
            <p:cNvPr id="23687" name="Rectangle 135"/>
            <p:cNvSpPr>
              <a:spLocks noChangeArrowheads="1"/>
            </p:cNvSpPr>
            <p:nvPr/>
          </p:nvSpPr>
          <p:spPr bwMode="auto">
            <a:xfrm>
              <a:off x="1990" y="2454"/>
              <a:ext cx="340" cy="556"/>
            </a:xfrm>
            <a:prstGeom prst="rect">
              <a:avLst/>
            </a:prstGeom>
            <a:noFill/>
            <a:ln w="9525">
              <a:noFill/>
              <a:miter lim="800000"/>
              <a:headEnd/>
              <a:tailEnd/>
            </a:ln>
            <a:effectLst/>
          </p:spPr>
          <p:txBody>
            <a:bodyPr/>
            <a:lstStyle/>
            <a:p>
              <a:r>
                <a:rPr lang="pl-PL" sz="1050">
                  <a:cs typeface="Times New Roman" charset="0"/>
                </a:rPr>
                <a:t> </a:t>
              </a:r>
            </a:p>
            <a:p>
              <a:pPr eaLnBrk="0" hangingPunct="0"/>
              <a:endParaRPr lang="pl-PL" sz="2800"/>
            </a:p>
          </p:txBody>
        </p:sp>
        <p:sp>
          <p:nvSpPr>
            <p:cNvPr id="23688" name="Rectangle 136"/>
            <p:cNvSpPr>
              <a:spLocks noChangeArrowheads="1"/>
            </p:cNvSpPr>
            <p:nvPr/>
          </p:nvSpPr>
          <p:spPr bwMode="auto">
            <a:xfrm>
              <a:off x="2330" y="2454"/>
              <a:ext cx="274" cy="556"/>
            </a:xfrm>
            <a:prstGeom prst="rect">
              <a:avLst/>
            </a:prstGeom>
            <a:noFill/>
            <a:ln w="9525">
              <a:noFill/>
              <a:miter lim="800000"/>
              <a:headEnd/>
              <a:tailEnd/>
            </a:ln>
            <a:effectLst/>
          </p:spPr>
          <p:txBody>
            <a:bodyPr/>
            <a:lstStyle/>
            <a:p>
              <a:r>
                <a:rPr lang="pl-PL" sz="1050">
                  <a:cs typeface="Times New Roman" charset="0"/>
                </a:rPr>
                <a:t> </a:t>
              </a:r>
            </a:p>
            <a:p>
              <a:pPr eaLnBrk="0" hangingPunct="0"/>
              <a:endParaRPr lang="pl-PL" sz="2800"/>
            </a:p>
          </p:txBody>
        </p:sp>
        <p:sp>
          <p:nvSpPr>
            <p:cNvPr id="23689" name="Rectangle 137"/>
            <p:cNvSpPr>
              <a:spLocks noChangeArrowheads="1"/>
            </p:cNvSpPr>
            <p:nvPr/>
          </p:nvSpPr>
          <p:spPr bwMode="auto">
            <a:xfrm>
              <a:off x="28" y="3010"/>
              <a:ext cx="150" cy="824"/>
            </a:xfrm>
            <a:prstGeom prst="rect">
              <a:avLst/>
            </a:prstGeom>
            <a:noFill/>
            <a:ln w="9525">
              <a:noFill/>
              <a:miter lim="800000"/>
              <a:headEnd/>
              <a:tailEnd/>
            </a:ln>
            <a:effectLst/>
          </p:spPr>
          <p:txBody>
            <a:bodyPr/>
            <a:lstStyle/>
            <a:p>
              <a:r>
                <a:rPr lang="pl-PL" sz="1050">
                  <a:cs typeface="Times New Roman" charset="0"/>
                </a:rPr>
                <a:t> </a:t>
              </a:r>
            </a:p>
            <a:p>
              <a:pPr eaLnBrk="0" hangingPunct="0"/>
              <a:endParaRPr lang="pl-PL" sz="2800"/>
            </a:p>
          </p:txBody>
        </p:sp>
        <p:sp>
          <p:nvSpPr>
            <p:cNvPr id="23690" name="Rectangle 138"/>
            <p:cNvSpPr>
              <a:spLocks noChangeArrowheads="1"/>
            </p:cNvSpPr>
            <p:nvPr/>
          </p:nvSpPr>
          <p:spPr bwMode="auto">
            <a:xfrm>
              <a:off x="178" y="3010"/>
              <a:ext cx="170" cy="824"/>
            </a:xfrm>
            <a:prstGeom prst="rect">
              <a:avLst/>
            </a:prstGeom>
            <a:noFill/>
            <a:ln w="9525">
              <a:noFill/>
              <a:miter lim="800000"/>
              <a:headEnd/>
              <a:tailEnd/>
            </a:ln>
            <a:effectLst/>
          </p:spPr>
          <p:txBody>
            <a:bodyPr/>
            <a:lstStyle/>
            <a:p>
              <a:r>
                <a:rPr lang="pl-PL" sz="1050">
                  <a:cs typeface="Times New Roman" charset="0"/>
                </a:rPr>
                <a:t> </a:t>
              </a:r>
            </a:p>
            <a:p>
              <a:pPr eaLnBrk="0" hangingPunct="0"/>
              <a:endParaRPr lang="pl-PL" sz="2800"/>
            </a:p>
          </p:txBody>
        </p:sp>
        <p:sp>
          <p:nvSpPr>
            <p:cNvPr id="23691" name="Rectangle 139"/>
            <p:cNvSpPr>
              <a:spLocks noChangeArrowheads="1"/>
            </p:cNvSpPr>
            <p:nvPr/>
          </p:nvSpPr>
          <p:spPr bwMode="auto">
            <a:xfrm>
              <a:off x="348" y="3010"/>
              <a:ext cx="170" cy="824"/>
            </a:xfrm>
            <a:prstGeom prst="rect">
              <a:avLst/>
            </a:prstGeom>
            <a:noFill/>
            <a:ln w="9525">
              <a:noFill/>
              <a:miter lim="800000"/>
              <a:headEnd/>
              <a:tailEnd/>
            </a:ln>
            <a:effectLst/>
          </p:spPr>
          <p:txBody>
            <a:bodyPr/>
            <a:lstStyle/>
            <a:p>
              <a:r>
                <a:rPr lang="pl-PL" sz="1600">
                  <a:cs typeface="Times New Roman" charset="0"/>
                </a:rPr>
                <a:t>a</a:t>
              </a:r>
              <a:endParaRPr lang="pl-PL" sz="1050">
                <a:cs typeface="Times New Roman" charset="0"/>
              </a:endParaRPr>
            </a:p>
            <a:p>
              <a:pPr eaLnBrk="0" hangingPunct="0"/>
              <a:endParaRPr lang="pl-PL" sz="2800"/>
            </a:p>
          </p:txBody>
        </p:sp>
        <p:sp>
          <p:nvSpPr>
            <p:cNvPr id="23692" name="Rectangle 140"/>
            <p:cNvSpPr>
              <a:spLocks noChangeArrowheads="1"/>
            </p:cNvSpPr>
            <p:nvPr/>
          </p:nvSpPr>
          <p:spPr bwMode="auto">
            <a:xfrm>
              <a:off x="518" y="3010"/>
              <a:ext cx="1472" cy="824"/>
            </a:xfrm>
            <a:prstGeom prst="rect">
              <a:avLst/>
            </a:prstGeom>
            <a:noFill/>
            <a:ln w="9525">
              <a:noFill/>
              <a:miter lim="800000"/>
              <a:headEnd/>
              <a:tailEnd/>
            </a:ln>
            <a:effectLst/>
          </p:spPr>
          <p:txBody>
            <a:bodyPr/>
            <a:lstStyle/>
            <a:p>
              <a:r>
                <a:rPr lang="pl-PL" sz="1600">
                  <a:cs typeface="Times New Roman" charset="0"/>
                </a:rPr>
                <a:t>Usiłował nie myśleć o tym wydarzeniu, lub unikać obiektów przypominających je ...</a:t>
              </a:r>
              <a:endParaRPr lang="pl-PL" sz="1050">
                <a:cs typeface="Times New Roman" charset="0"/>
              </a:endParaRPr>
            </a:p>
            <a:p>
              <a:pPr eaLnBrk="0" hangingPunct="0"/>
              <a:endParaRPr lang="pl-PL" sz="2800"/>
            </a:p>
          </p:txBody>
        </p:sp>
        <p:sp>
          <p:nvSpPr>
            <p:cNvPr id="23693" name="Rectangle 141"/>
            <p:cNvSpPr>
              <a:spLocks noChangeArrowheads="1"/>
            </p:cNvSpPr>
            <p:nvPr/>
          </p:nvSpPr>
          <p:spPr bwMode="auto">
            <a:xfrm>
              <a:off x="1990" y="3010"/>
              <a:ext cx="340" cy="824"/>
            </a:xfrm>
            <a:prstGeom prst="rect">
              <a:avLst/>
            </a:prstGeom>
            <a:noFill/>
            <a:ln w="9525">
              <a:noFill/>
              <a:miter lim="800000"/>
              <a:headEnd/>
              <a:tailEnd/>
            </a:ln>
            <a:effectLst/>
          </p:spPr>
          <p:txBody>
            <a:bodyPr/>
            <a:lstStyle/>
            <a:p>
              <a:r>
                <a:rPr lang="pl-PL" sz="1600">
                  <a:cs typeface="Times New Roman" charset="0"/>
                </a:rPr>
                <a:t>nie</a:t>
              </a:r>
              <a:endParaRPr lang="pl-PL" sz="1050">
                <a:cs typeface="Times New Roman" charset="0"/>
              </a:endParaRPr>
            </a:p>
            <a:p>
              <a:pPr eaLnBrk="0" hangingPunct="0"/>
              <a:endParaRPr lang="pl-PL" sz="2800"/>
            </a:p>
          </p:txBody>
        </p:sp>
        <p:sp>
          <p:nvSpPr>
            <p:cNvPr id="23694" name="Rectangle 142"/>
            <p:cNvSpPr>
              <a:spLocks noChangeArrowheads="1"/>
            </p:cNvSpPr>
            <p:nvPr/>
          </p:nvSpPr>
          <p:spPr bwMode="auto">
            <a:xfrm>
              <a:off x="2330" y="3010"/>
              <a:ext cx="274" cy="824"/>
            </a:xfrm>
            <a:prstGeom prst="rect">
              <a:avLst/>
            </a:prstGeom>
            <a:noFill/>
            <a:ln w="9525">
              <a:noFill/>
              <a:miter lim="800000"/>
              <a:headEnd/>
              <a:tailEnd/>
            </a:ln>
            <a:effectLst/>
          </p:spPr>
          <p:txBody>
            <a:bodyPr/>
            <a:lstStyle/>
            <a:p>
              <a:r>
                <a:rPr lang="pl-PL" sz="1600" b="1">
                  <a:cs typeface="Times New Roman" charset="0"/>
                </a:rPr>
                <a:t>tak</a:t>
              </a:r>
              <a:endParaRPr lang="pl-PL" sz="1050">
                <a:cs typeface="Times New Roman" charset="0"/>
              </a:endParaRPr>
            </a:p>
            <a:p>
              <a:pPr eaLnBrk="0" hangingPunct="0"/>
              <a:endParaRPr lang="pl-PL" sz="2800"/>
            </a:p>
          </p:txBody>
        </p:sp>
        <p:sp>
          <p:nvSpPr>
            <p:cNvPr id="23695" name="Rectangle 143"/>
            <p:cNvSpPr>
              <a:spLocks noChangeArrowheads="1"/>
            </p:cNvSpPr>
            <p:nvPr/>
          </p:nvSpPr>
          <p:spPr bwMode="auto">
            <a:xfrm>
              <a:off x="28" y="3834"/>
              <a:ext cx="150" cy="690"/>
            </a:xfrm>
            <a:prstGeom prst="rect">
              <a:avLst/>
            </a:prstGeom>
            <a:noFill/>
            <a:ln w="9525">
              <a:noFill/>
              <a:miter lim="800000"/>
              <a:headEnd/>
              <a:tailEnd/>
            </a:ln>
            <a:effectLst/>
          </p:spPr>
          <p:txBody>
            <a:bodyPr/>
            <a:lstStyle/>
            <a:p>
              <a:r>
                <a:rPr lang="pl-PL" sz="1050">
                  <a:cs typeface="Times New Roman" charset="0"/>
                </a:rPr>
                <a:t> </a:t>
              </a:r>
            </a:p>
            <a:p>
              <a:pPr eaLnBrk="0" hangingPunct="0"/>
              <a:endParaRPr lang="pl-PL" sz="2800"/>
            </a:p>
          </p:txBody>
        </p:sp>
        <p:sp>
          <p:nvSpPr>
            <p:cNvPr id="23696" name="Rectangle 144"/>
            <p:cNvSpPr>
              <a:spLocks noChangeArrowheads="1"/>
            </p:cNvSpPr>
            <p:nvPr/>
          </p:nvSpPr>
          <p:spPr bwMode="auto">
            <a:xfrm>
              <a:off x="178" y="3834"/>
              <a:ext cx="170" cy="690"/>
            </a:xfrm>
            <a:prstGeom prst="rect">
              <a:avLst/>
            </a:prstGeom>
            <a:noFill/>
            <a:ln w="9525">
              <a:noFill/>
              <a:miter lim="800000"/>
              <a:headEnd/>
              <a:tailEnd/>
            </a:ln>
            <a:effectLst/>
          </p:spPr>
          <p:txBody>
            <a:bodyPr/>
            <a:lstStyle/>
            <a:p>
              <a:r>
                <a:rPr lang="pl-PL" sz="1050">
                  <a:cs typeface="Times New Roman" charset="0"/>
                </a:rPr>
                <a:t> </a:t>
              </a:r>
            </a:p>
            <a:p>
              <a:pPr eaLnBrk="0" hangingPunct="0"/>
              <a:endParaRPr lang="pl-PL" sz="2800"/>
            </a:p>
          </p:txBody>
        </p:sp>
        <p:sp>
          <p:nvSpPr>
            <p:cNvPr id="23697" name="Rectangle 145"/>
            <p:cNvSpPr>
              <a:spLocks noChangeArrowheads="1"/>
            </p:cNvSpPr>
            <p:nvPr/>
          </p:nvSpPr>
          <p:spPr bwMode="auto">
            <a:xfrm>
              <a:off x="348" y="3834"/>
              <a:ext cx="170" cy="690"/>
            </a:xfrm>
            <a:prstGeom prst="rect">
              <a:avLst/>
            </a:prstGeom>
            <a:noFill/>
            <a:ln w="9525">
              <a:noFill/>
              <a:miter lim="800000"/>
              <a:headEnd/>
              <a:tailEnd/>
            </a:ln>
            <a:effectLst/>
          </p:spPr>
          <p:txBody>
            <a:bodyPr/>
            <a:lstStyle/>
            <a:p>
              <a:r>
                <a:rPr lang="pl-PL" sz="1600">
                  <a:cs typeface="Times New Roman" charset="0"/>
                </a:rPr>
                <a:t>b</a:t>
              </a:r>
              <a:endParaRPr lang="pl-PL" sz="1050">
                <a:cs typeface="Times New Roman" charset="0"/>
              </a:endParaRPr>
            </a:p>
            <a:p>
              <a:pPr eaLnBrk="0" hangingPunct="0"/>
              <a:endParaRPr lang="pl-PL" sz="2800"/>
            </a:p>
          </p:txBody>
        </p:sp>
        <p:sp>
          <p:nvSpPr>
            <p:cNvPr id="23698" name="Rectangle 146"/>
            <p:cNvSpPr>
              <a:spLocks noChangeArrowheads="1"/>
            </p:cNvSpPr>
            <p:nvPr/>
          </p:nvSpPr>
          <p:spPr bwMode="auto">
            <a:xfrm>
              <a:off x="518" y="3834"/>
              <a:ext cx="1472" cy="690"/>
            </a:xfrm>
            <a:prstGeom prst="rect">
              <a:avLst/>
            </a:prstGeom>
            <a:noFill/>
            <a:ln w="9525">
              <a:noFill/>
              <a:miter lim="800000"/>
              <a:headEnd/>
              <a:tailEnd/>
            </a:ln>
            <a:effectLst/>
          </p:spPr>
          <p:txBody>
            <a:bodyPr/>
            <a:lstStyle/>
            <a:p>
              <a:r>
                <a:rPr lang="pl-PL" sz="1600">
                  <a:cs typeface="Times New Roman" charset="0"/>
                </a:rPr>
                <a:t>Miał kłopoty w przypomnieniu ważnych  szczegółów tego zdarzenia ...</a:t>
              </a:r>
              <a:endParaRPr lang="pl-PL" sz="1050">
                <a:cs typeface="Times New Roman" charset="0"/>
              </a:endParaRPr>
            </a:p>
            <a:p>
              <a:pPr eaLnBrk="0" hangingPunct="0"/>
              <a:endParaRPr lang="pl-PL" sz="2800"/>
            </a:p>
          </p:txBody>
        </p:sp>
        <p:sp>
          <p:nvSpPr>
            <p:cNvPr id="23699" name="Rectangle 147"/>
            <p:cNvSpPr>
              <a:spLocks noChangeArrowheads="1"/>
            </p:cNvSpPr>
            <p:nvPr/>
          </p:nvSpPr>
          <p:spPr bwMode="auto">
            <a:xfrm>
              <a:off x="1990" y="3834"/>
              <a:ext cx="340" cy="690"/>
            </a:xfrm>
            <a:prstGeom prst="rect">
              <a:avLst/>
            </a:prstGeom>
            <a:noFill/>
            <a:ln w="9525">
              <a:noFill/>
              <a:miter lim="800000"/>
              <a:headEnd/>
              <a:tailEnd/>
            </a:ln>
            <a:effectLst/>
          </p:spPr>
          <p:txBody>
            <a:bodyPr/>
            <a:lstStyle/>
            <a:p>
              <a:r>
                <a:rPr lang="pl-PL" sz="1600">
                  <a:cs typeface="Times New Roman" charset="0"/>
                </a:rPr>
                <a:t>nie</a:t>
              </a:r>
              <a:endParaRPr lang="pl-PL" sz="1050">
                <a:cs typeface="Times New Roman" charset="0"/>
              </a:endParaRPr>
            </a:p>
            <a:p>
              <a:pPr eaLnBrk="0" hangingPunct="0"/>
              <a:endParaRPr lang="pl-PL" sz="2800"/>
            </a:p>
          </p:txBody>
        </p:sp>
        <p:sp>
          <p:nvSpPr>
            <p:cNvPr id="23700" name="Rectangle 148"/>
            <p:cNvSpPr>
              <a:spLocks noChangeArrowheads="1"/>
            </p:cNvSpPr>
            <p:nvPr/>
          </p:nvSpPr>
          <p:spPr bwMode="auto">
            <a:xfrm>
              <a:off x="2330" y="3834"/>
              <a:ext cx="274" cy="690"/>
            </a:xfrm>
            <a:prstGeom prst="rect">
              <a:avLst/>
            </a:prstGeom>
            <a:noFill/>
            <a:ln w="9525">
              <a:noFill/>
              <a:miter lim="800000"/>
              <a:headEnd/>
              <a:tailEnd/>
            </a:ln>
            <a:effectLst/>
          </p:spPr>
          <p:txBody>
            <a:bodyPr/>
            <a:lstStyle/>
            <a:p>
              <a:r>
                <a:rPr lang="pl-PL" sz="1600" b="1">
                  <a:cs typeface="Times New Roman" charset="0"/>
                </a:rPr>
                <a:t>tak</a:t>
              </a:r>
              <a:endParaRPr lang="pl-PL" sz="1050">
                <a:cs typeface="Times New Roman" charset="0"/>
              </a:endParaRPr>
            </a:p>
            <a:p>
              <a:pPr eaLnBrk="0" hangingPunct="0"/>
              <a:endParaRPr lang="pl-PL" sz="2800"/>
            </a:p>
          </p:txBody>
        </p:sp>
        <p:sp>
          <p:nvSpPr>
            <p:cNvPr id="23701" name="Rectangle 149"/>
            <p:cNvSpPr>
              <a:spLocks noChangeArrowheads="1"/>
            </p:cNvSpPr>
            <p:nvPr/>
          </p:nvSpPr>
          <p:spPr bwMode="auto">
            <a:xfrm>
              <a:off x="28" y="4524"/>
              <a:ext cx="150" cy="690"/>
            </a:xfrm>
            <a:prstGeom prst="rect">
              <a:avLst/>
            </a:prstGeom>
            <a:noFill/>
            <a:ln w="9525">
              <a:noFill/>
              <a:miter lim="800000"/>
              <a:headEnd/>
              <a:tailEnd/>
            </a:ln>
            <a:effectLst/>
          </p:spPr>
          <p:txBody>
            <a:bodyPr/>
            <a:lstStyle/>
            <a:p>
              <a:r>
                <a:rPr lang="pl-PL" sz="1050">
                  <a:cs typeface="Times New Roman" charset="0"/>
                </a:rPr>
                <a:t> </a:t>
              </a:r>
            </a:p>
            <a:p>
              <a:pPr eaLnBrk="0" hangingPunct="0"/>
              <a:endParaRPr lang="pl-PL" sz="2800"/>
            </a:p>
          </p:txBody>
        </p:sp>
        <p:sp>
          <p:nvSpPr>
            <p:cNvPr id="23702" name="Rectangle 150"/>
            <p:cNvSpPr>
              <a:spLocks noChangeArrowheads="1"/>
            </p:cNvSpPr>
            <p:nvPr/>
          </p:nvSpPr>
          <p:spPr bwMode="auto">
            <a:xfrm>
              <a:off x="178" y="4524"/>
              <a:ext cx="170" cy="690"/>
            </a:xfrm>
            <a:prstGeom prst="rect">
              <a:avLst/>
            </a:prstGeom>
            <a:noFill/>
            <a:ln w="9525">
              <a:noFill/>
              <a:miter lim="800000"/>
              <a:headEnd/>
              <a:tailEnd/>
            </a:ln>
            <a:effectLst/>
          </p:spPr>
          <p:txBody>
            <a:bodyPr/>
            <a:lstStyle/>
            <a:p>
              <a:r>
                <a:rPr lang="pl-PL" sz="1050">
                  <a:cs typeface="Times New Roman" charset="0"/>
                </a:rPr>
                <a:t> </a:t>
              </a:r>
            </a:p>
            <a:p>
              <a:pPr eaLnBrk="0" hangingPunct="0"/>
              <a:endParaRPr lang="pl-PL" sz="2800"/>
            </a:p>
          </p:txBody>
        </p:sp>
        <p:sp>
          <p:nvSpPr>
            <p:cNvPr id="23703" name="Rectangle 151"/>
            <p:cNvSpPr>
              <a:spLocks noChangeArrowheads="1"/>
            </p:cNvSpPr>
            <p:nvPr/>
          </p:nvSpPr>
          <p:spPr bwMode="auto">
            <a:xfrm>
              <a:off x="348" y="4524"/>
              <a:ext cx="170" cy="690"/>
            </a:xfrm>
            <a:prstGeom prst="rect">
              <a:avLst/>
            </a:prstGeom>
            <a:noFill/>
            <a:ln w="9525">
              <a:noFill/>
              <a:miter lim="800000"/>
              <a:headEnd/>
              <a:tailEnd/>
            </a:ln>
            <a:effectLst/>
          </p:spPr>
          <p:txBody>
            <a:bodyPr/>
            <a:lstStyle/>
            <a:p>
              <a:r>
                <a:rPr lang="pl-PL" sz="1600">
                  <a:cs typeface="Times New Roman" charset="0"/>
                </a:rPr>
                <a:t>c</a:t>
              </a:r>
              <a:endParaRPr lang="pl-PL" sz="1050">
                <a:cs typeface="Times New Roman" charset="0"/>
              </a:endParaRPr>
            </a:p>
            <a:p>
              <a:pPr eaLnBrk="0" hangingPunct="0"/>
              <a:endParaRPr lang="pl-PL" sz="2800"/>
            </a:p>
          </p:txBody>
        </p:sp>
        <p:sp>
          <p:nvSpPr>
            <p:cNvPr id="23704" name="Rectangle 152"/>
            <p:cNvSpPr>
              <a:spLocks noChangeArrowheads="1"/>
            </p:cNvSpPr>
            <p:nvPr/>
          </p:nvSpPr>
          <p:spPr bwMode="auto">
            <a:xfrm>
              <a:off x="518" y="4524"/>
              <a:ext cx="1472" cy="690"/>
            </a:xfrm>
            <a:prstGeom prst="rect">
              <a:avLst/>
            </a:prstGeom>
            <a:noFill/>
            <a:ln w="9525">
              <a:noFill/>
              <a:miter lim="800000"/>
              <a:headEnd/>
              <a:tailEnd/>
            </a:ln>
            <a:effectLst/>
          </p:spPr>
          <p:txBody>
            <a:bodyPr/>
            <a:lstStyle/>
            <a:p>
              <a:r>
                <a:rPr lang="pl-PL" sz="1600">
                  <a:cs typeface="Times New Roman" charset="0"/>
                </a:rPr>
                <a:t>Wykazywał mniejsze zainteresowanie w codziennych zajęciach ...</a:t>
              </a:r>
              <a:endParaRPr lang="pl-PL" sz="1050">
                <a:cs typeface="Times New Roman" charset="0"/>
              </a:endParaRPr>
            </a:p>
            <a:p>
              <a:pPr eaLnBrk="0" hangingPunct="0"/>
              <a:endParaRPr lang="pl-PL" sz="2800"/>
            </a:p>
          </p:txBody>
        </p:sp>
        <p:sp>
          <p:nvSpPr>
            <p:cNvPr id="23705" name="Rectangle 153"/>
            <p:cNvSpPr>
              <a:spLocks noChangeArrowheads="1"/>
            </p:cNvSpPr>
            <p:nvPr/>
          </p:nvSpPr>
          <p:spPr bwMode="auto">
            <a:xfrm>
              <a:off x="1990" y="4524"/>
              <a:ext cx="340" cy="690"/>
            </a:xfrm>
            <a:prstGeom prst="rect">
              <a:avLst/>
            </a:prstGeom>
            <a:noFill/>
            <a:ln w="9525">
              <a:noFill/>
              <a:miter lim="800000"/>
              <a:headEnd/>
              <a:tailEnd/>
            </a:ln>
            <a:effectLst/>
          </p:spPr>
          <p:txBody>
            <a:bodyPr/>
            <a:lstStyle/>
            <a:p>
              <a:r>
                <a:rPr lang="pl-PL" sz="1600">
                  <a:cs typeface="Times New Roman" charset="0"/>
                </a:rPr>
                <a:t>nie</a:t>
              </a:r>
              <a:endParaRPr lang="pl-PL" sz="1050">
                <a:cs typeface="Times New Roman" charset="0"/>
              </a:endParaRPr>
            </a:p>
            <a:p>
              <a:pPr eaLnBrk="0" hangingPunct="0"/>
              <a:endParaRPr lang="pl-PL" sz="2800"/>
            </a:p>
          </p:txBody>
        </p:sp>
        <p:sp>
          <p:nvSpPr>
            <p:cNvPr id="23706" name="Rectangle 154"/>
            <p:cNvSpPr>
              <a:spLocks noChangeArrowheads="1"/>
            </p:cNvSpPr>
            <p:nvPr/>
          </p:nvSpPr>
          <p:spPr bwMode="auto">
            <a:xfrm>
              <a:off x="2330" y="4524"/>
              <a:ext cx="274" cy="690"/>
            </a:xfrm>
            <a:prstGeom prst="rect">
              <a:avLst/>
            </a:prstGeom>
            <a:noFill/>
            <a:ln w="9525">
              <a:noFill/>
              <a:miter lim="800000"/>
              <a:headEnd/>
              <a:tailEnd/>
            </a:ln>
            <a:effectLst/>
          </p:spPr>
          <p:txBody>
            <a:bodyPr/>
            <a:lstStyle/>
            <a:p>
              <a:r>
                <a:rPr lang="pl-PL" sz="1600" b="1">
                  <a:cs typeface="Times New Roman" charset="0"/>
                </a:rPr>
                <a:t>tak</a:t>
              </a:r>
              <a:endParaRPr lang="pl-PL" sz="1050">
                <a:cs typeface="Times New Roman" charset="0"/>
              </a:endParaRPr>
            </a:p>
            <a:p>
              <a:pPr eaLnBrk="0" hangingPunct="0"/>
              <a:endParaRPr lang="pl-PL" sz="2800"/>
            </a:p>
          </p:txBody>
        </p:sp>
        <p:sp>
          <p:nvSpPr>
            <p:cNvPr id="23707" name="Rectangle 155"/>
            <p:cNvSpPr>
              <a:spLocks noChangeArrowheads="1"/>
            </p:cNvSpPr>
            <p:nvPr/>
          </p:nvSpPr>
          <p:spPr bwMode="auto">
            <a:xfrm>
              <a:off x="28" y="5214"/>
              <a:ext cx="150" cy="422"/>
            </a:xfrm>
            <a:prstGeom prst="rect">
              <a:avLst/>
            </a:prstGeom>
            <a:noFill/>
            <a:ln w="9525">
              <a:noFill/>
              <a:miter lim="800000"/>
              <a:headEnd/>
              <a:tailEnd/>
            </a:ln>
            <a:effectLst/>
          </p:spPr>
          <p:txBody>
            <a:bodyPr/>
            <a:lstStyle/>
            <a:p>
              <a:r>
                <a:rPr lang="pl-PL" sz="1050">
                  <a:cs typeface="Times New Roman" charset="0"/>
                </a:rPr>
                <a:t> </a:t>
              </a:r>
            </a:p>
            <a:p>
              <a:pPr eaLnBrk="0" hangingPunct="0"/>
              <a:endParaRPr lang="pl-PL" sz="2800"/>
            </a:p>
          </p:txBody>
        </p:sp>
        <p:sp>
          <p:nvSpPr>
            <p:cNvPr id="23708" name="Rectangle 156"/>
            <p:cNvSpPr>
              <a:spLocks noChangeArrowheads="1"/>
            </p:cNvSpPr>
            <p:nvPr/>
          </p:nvSpPr>
          <p:spPr bwMode="auto">
            <a:xfrm>
              <a:off x="178" y="5214"/>
              <a:ext cx="170" cy="422"/>
            </a:xfrm>
            <a:prstGeom prst="rect">
              <a:avLst/>
            </a:prstGeom>
            <a:noFill/>
            <a:ln w="9525">
              <a:noFill/>
              <a:miter lim="800000"/>
              <a:headEnd/>
              <a:tailEnd/>
            </a:ln>
            <a:effectLst/>
          </p:spPr>
          <p:txBody>
            <a:bodyPr/>
            <a:lstStyle/>
            <a:p>
              <a:r>
                <a:rPr lang="pl-PL" sz="1050">
                  <a:cs typeface="Times New Roman" charset="0"/>
                </a:rPr>
                <a:t> </a:t>
              </a:r>
            </a:p>
            <a:p>
              <a:pPr eaLnBrk="0" hangingPunct="0"/>
              <a:endParaRPr lang="pl-PL" sz="2800"/>
            </a:p>
          </p:txBody>
        </p:sp>
        <p:sp>
          <p:nvSpPr>
            <p:cNvPr id="23709" name="Rectangle 157"/>
            <p:cNvSpPr>
              <a:spLocks noChangeArrowheads="1"/>
            </p:cNvSpPr>
            <p:nvPr/>
          </p:nvSpPr>
          <p:spPr bwMode="auto">
            <a:xfrm>
              <a:off x="348" y="5214"/>
              <a:ext cx="170" cy="422"/>
            </a:xfrm>
            <a:prstGeom prst="rect">
              <a:avLst/>
            </a:prstGeom>
            <a:noFill/>
            <a:ln w="9525">
              <a:noFill/>
              <a:miter lim="800000"/>
              <a:headEnd/>
              <a:tailEnd/>
            </a:ln>
            <a:effectLst/>
          </p:spPr>
          <p:txBody>
            <a:bodyPr/>
            <a:lstStyle/>
            <a:p>
              <a:r>
                <a:rPr lang="pl-PL" sz="1600">
                  <a:cs typeface="Times New Roman" charset="0"/>
                </a:rPr>
                <a:t>d</a:t>
              </a:r>
              <a:endParaRPr lang="pl-PL" sz="1050">
                <a:cs typeface="Times New Roman" charset="0"/>
              </a:endParaRPr>
            </a:p>
            <a:p>
              <a:pPr eaLnBrk="0" hangingPunct="0"/>
              <a:endParaRPr lang="pl-PL" sz="2800"/>
            </a:p>
          </p:txBody>
        </p:sp>
        <p:sp>
          <p:nvSpPr>
            <p:cNvPr id="23710" name="Rectangle 158"/>
            <p:cNvSpPr>
              <a:spLocks noChangeArrowheads="1"/>
            </p:cNvSpPr>
            <p:nvPr/>
          </p:nvSpPr>
          <p:spPr bwMode="auto">
            <a:xfrm>
              <a:off x="518" y="5214"/>
              <a:ext cx="1472" cy="422"/>
            </a:xfrm>
            <a:prstGeom prst="rect">
              <a:avLst/>
            </a:prstGeom>
            <a:noFill/>
            <a:ln w="9525">
              <a:noFill/>
              <a:miter lim="800000"/>
              <a:headEnd/>
              <a:tailEnd/>
            </a:ln>
            <a:effectLst/>
          </p:spPr>
          <p:txBody>
            <a:bodyPr/>
            <a:lstStyle/>
            <a:p>
              <a:r>
                <a:rPr lang="pl-PL" sz="1600">
                  <a:cs typeface="Times New Roman" charset="0"/>
                </a:rPr>
                <a:t>Miał uczucie oszołomienia ...</a:t>
              </a:r>
              <a:endParaRPr lang="pl-PL" sz="1050">
                <a:cs typeface="Times New Roman" charset="0"/>
              </a:endParaRPr>
            </a:p>
            <a:p>
              <a:pPr eaLnBrk="0" hangingPunct="0"/>
              <a:endParaRPr lang="pl-PL" sz="2800"/>
            </a:p>
          </p:txBody>
        </p:sp>
        <p:sp>
          <p:nvSpPr>
            <p:cNvPr id="23711" name="Rectangle 159"/>
            <p:cNvSpPr>
              <a:spLocks noChangeArrowheads="1"/>
            </p:cNvSpPr>
            <p:nvPr/>
          </p:nvSpPr>
          <p:spPr bwMode="auto">
            <a:xfrm>
              <a:off x="1990" y="5214"/>
              <a:ext cx="340" cy="422"/>
            </a:xfrm>
            <a:prstGeom prst="rect">
              <a:avLst/>
            </a:prstGeom>
            <a:noFill/>
            <a:ln w="9525">
              <a:noFill/>
              <a:miter lim="800000"/>
              <a:headEnd/>
              <a:tailEnd/>
            </a:ln>
            <a:effectLst/>
          </p:spPr>
          <p:txBody>
            <a:bodyPr/>
            <a:lstStyle/>
            <a:p>
              <a:r>
                <a:rPr lang="pl-PL" sz="1600">
                  <a:cs typeface="Times New Roman" charset="0"/>
                </a:rPr>
                <a:t>nie</a:t>
              </a:r>
              <a:endParaRPr lang="pl-PL" sz="1050">
                <a:cs typeface="Times New Roman" charset="0"/>
              </a:endParaRPr>
            </a:p>
            <a:p>
              <a:pPr eaLnBrk="0" hangingPunct="0"/>
              <a:endParaRPr lang="pl-PL" sz="2800"/>
            </a:p>
          </p:txBody>
        </p:sp>
        <p:sp>
          <p:nvSpPr>
            <p:cNvPr id="23712" name="Rectangle 160"/>
            <p:cNvSpPr>
              <a:spLocks noChangeArrowheads="1"/>
            </p:cNvSpPr>
            <p:nvPr/>
          </p:nvSpPr>
          <p:spPr bwMode="auto">
            <a:xfrm>
              <a:off x="2330" y="5214"/>
              <a:ext cx="274" cy="422"/>
            </a:xfrm>
            <a:prstGeom prst="rect">
              <a:avLst/>
            </a:prstGeom>
            <a:noFill/>
            <a:ln w="9525">
              <a:noFill/>
              <a:miter lim="800000"/>
              <a:headEnd/>
              <a:tailEnd/>
            </a:ln>
            <a:effectLst/>
          </p:spPr>
          <p:txBody>
            <a:bodyPr/>
            <a:lstStyle/>
            <a:p>
              <a:r>
                <a:rPr lang="pl-PL" sz="1600" b="1">
                  <a:cs typeface="Times New Roman" charset="0"/>
                </a:rPr>
                <a:t>tak</a:t>
              </a:r>
              <a:endParaRPr lang="pl-PL" sz="1050">
                <a:cs typeface="Times New Roman" charset="0"/>
              </a:endParaRPr>
            </a:p>
            <a:p>
              <a:pPr eaLnBrk="0" hangingPunct="0"/>
              <a:endParaRPr lang="pl-PL" sz="2800"/>
            </a:p>
          </p:txBody>
        </p:sp>
        <p:sp>
          <p:nvSpPr>
            <p:cNvPr id="23713" name="Rectangle 161"/>
            <p:cNvSpPr>
              <a:spLocks noChangeArrowheads="1"/>
            </p:cNvSpPr>
            <p:nvPr/>
          </p:nvSpPr>
          <p:spPr bwMode="auto">
            <a:xfrm>
              <a:off x="28" y="5636"/>
              <a:ext cx="150" cy="422"/>
            </a:xfrm>
            <a:prstGeom prst="rect">
              <a:avLst/>
            </a:prstGeom>
            <a:noFill/>
            <a:ln w="9525">
              <a:noFill/>
              <a:miter lim="800000"/>
              <a:headEnd/>
              <a:tailEnd/>
            </a:ln>
            <a:effectLst/>
          </p:spPr>
          <p:txBody>
            <a:bodyPr/>
            <a:lstStyle/>
            <a:p>
              <a:r>
                <a:rPr lang="pl-PL" sz="1050">
                  <a:cs typeface="Times New Roman" charset="0"/>
                </a:rPr>
                <a:t> </a:t>
              </a:r>
            </a:p>
            <a:p>
              <a:pPr eaLnBrk="0" hangingPunct="0"/>
              <a:endParaRPr lang="pl-PL" sz="2800"/>
            </a:p>
          </p:txBody>
        </p:sp>
        <p:sp>
          <p:nvSpPr>
            <p:cNvPr id="23714" name="Rectangle 162"/>
            <p:cNvSpPr>
              <a:spLocks noChangeArrowheads="1"/>
            </p:cNvSpPr>
            <p:nvPr/>
          </p:nvSpPr>
          <p:spPr bwMode="auto">
            <a:xfrm>
              <a:off x="178" y="5636"/>
              <a:ext cx="170" cy="422"/>
            </a:xfrm>
            <a:prstGeom prst="rect">
              <a:avLst/>
            </a:prstGeom>
            <a:noFill/>
            <a:ln w="9525">
              <a:noFill/>
              <a:miter lim="800000"/>
              <a:headEnd/>
              <a:tailEnd/>
            </a:ln>
            <a:effectLst/>
          </p:spPr>
          <p:txBody>
            <a:bodyPr/>
            <a:lstStyle/>
            <a:p>
              <a:r>
                <a:rPr lang="pl-PL" sz="1050">
                  <a:cs typeface="Times New Roman" charset="0"/>
                </a:rPr>
                <a:t> </a:t>
              </a:r>
            </a:p>
            <a:p>
              <a:pPr eaLnBrk="0" hangingPunct="0"/>
              <a:endParaRPr lang="pl-PL" sz="2800"/>
            </a:p>
          </p:txBody>
        </p:sp>
        <p:sp>
          <p:nvSpPr>
            <p:cNvPr id="23715" name="Rectangle 163"/>
            <p:cNvSpPr>
              <a:spLocks noChangeArrowheads="1"/>
            </p:cNvSpPr>
            <p:nvPr/>
          </p:nvSpPr>
          <p:spPr bwMode="auto">
            <a:xfrm>
              <a:off x="348" y="5636"/>
              <a:ext cx="170" cy="422"/>
            </a:xfrm>
            <a:prstGeom prst="rect">
              <a:avLst/>
            </a:prstGeom>
            <a:noFill/>
            <a:ln w="9525">
              <a:noFill/>
              <a:miter lim="800000"/>
              <a:headEnd/>
              <a:tailEnd/>
            </a:ln>
            <a:effectLst/>
          </p:spPr>
          <p:txBody>
            <a:bodyPr/>
            <a:lstStyle/>
            <a:p>
              <a:r>
                <a:rPr lang="pl-PL" sz="1600">
                  <a:cs typeface="Times New Roman" charset="0"/>
                </a:rPr>
                <a:t>e</a:t>
              </a:r>
              <a:endParaRPr lang="pl-PL" sz="1050">
                <a:cs typeface="Times New Roman" charset="0"/>
              </a:endParaRPr>
            </a:p>
            <a:p>
              <a:pPr eaLnBrk="0" hangingPunct="0"/>
              <a:endParaRPr lang="pl-PL" sz="2800"/>
            </a:p>
          </p:txBody>
        </p:sp>
        <p:sp>
          <p:nvSpPr>
            <p:cNvPr id="23716" name="Rectangle 164"/>
            <p:cNvSpPr>
              <a:spLocks noChangeArrowheads="1"/>
            </p:cNvSpPr>
            <p:nvPr/>
          </p:nvSpPr>
          <p:spPr bwMode="auto">
            <a:xfrm>
              <a:off x="518" y="5636"/>
              <a:ext cx="1472" cy="422"/>
            </a:xfrm>
            <a:prstGeom prst="rect">
              <a:avLst/>
            </a:prstGeom>
            <a:noFill/>
            <a:ln w="9525">
              <a:noFill/>
              <a:miter lim="800000"/>
              <a:headEnd/>
              <a:tailEnd/>
            </a:ln>
            <a:effectLst/>
          </p:spPr>
          <p:txBody>
            <a:bodyPr/>
            <a:lstStyle/>
            <a:p>
              <a:r>
                <a:rPr lang="pl-PL" sz="1600">
                  <a:cs typeface="Times New Roman" charset="0"/>
                </a:rPr>
                <a:t>Doświadczał „odrętwienia” ...</a:t>
              </a:r>
              <a:endParaRPr lang="pl-PL" sz="1050">
                <a:cs typeface="Times New Roman" charset="0"/>
              </a:endParaRPr>
            </a:p>
            <a:p>
              <a:pPr eaLnBrk="0" hangingPunct="0"/>
              <a:endParaRPr lang="pl-PL" sz="2800"/>
            </a:p>
          </p:txBody>
        </p:sp>
        <p:sp>
          <p:nvSpPr>
            <p:cNvPr id="23717" name="Rectangle 165"/>
            <p:cNvSpPr>
              <a:spLocks noChangeArrowheads="1"/>
            </p:cNvSpPr>
            <p:nvPr/>
          </p:nvSpPr>
          <p:spPr bwMode="auto">
            <a:xfrm>
              <a:off x="1990" y="5636"/>
              <a:ext cx="340" cy="422"/>
            </a:xfrm>
            <a:prstGeom prst="rect">
              <a:avLst/>
            </a:prstGeom>
            <a:noFill/>
            <a:ln w="9525">
              <a:noFill/>
              <a:miter lim="800000"/>
              <a:headEnd/>
              <a:tailEnd/>
            </a:ln>
            <a:effectLst/>
          </p:spPr>
          <p:txBody>
            <a:bodyPr/>
            <a:lstStyle/>
            <a:p>
              <a:r>
                <a:rPr lang="pl-PL" sz="1600">
                  <a:cs typeface="Times New Roman" charset="0"/>
                </a:rPr>
                <a:t>nie</a:t>
              </a:r>
              <a:endParaRPr lang="pl-PL" sz="1050">
                <a:cs typeface="Times New Roman" charset="0"/>
              </a:endParaRPr>
            </a:p>
            <a:p>
              <a:pPr eaLnBrk="0" hangingPunct="0"/>
              <a:endParaRPr lang="pl-PL" sz="2800"/>
            </a:p>
          </p:txBody>
        </p:sp>
        <p:sp>
          <p:nvSpPr>
            <p:cNvPr id="23718" name="Rectangle 166"/>
            <p:cNvSpPr>
              <a:spLocks noChangeArrowheads="1"/>
            </p:cNvSpPr>
            <p:nvPr/>
          </p:nvSpPr>
          <p:spPr bwMode="auto">
            <a:xfrm>
              <a:off x="2330" y="5636"/>
              <a:ext cx="274" cy="422"/>
            </a:xfrm>
            <a:prstGeom prst="rect">
              <a:avLst/>
            </a:prstGeom>
            <a:noFill/>
            <a:ln w="9525">
              <a:noFill/>
              <a:miter lim="800000"/>
              <a:headEnd/>
              <a:tailEnd/>
            </a:ln>
            <a:effectLst/>
          </p:spPr>
          <p:txBody>
            <a:bodyPr/>
            <a:lstStyle/>
            <a:p>
              <a:r>
                <a:rPr lang="pl-PL" sz="1600" b="1">
                  <a:cs typeface="Times New Roman" charset="0"/>
                </a:rPr>
                <a:t>tak</a:t>
              </a:r>
              <a:endParaRPr lang="pl-PL" sz="1050">
                <a:cs typeface="Times New Roman" charset="0"/>
              </a:endParaRPr>
            </a:p>
            <a:p>
              <a:pPr eaLnBrk="0" hangingPunct="0"/>
              <a:endParaRPr lang="pl-PL" sz="2800"/>
            </a:p>
          </p:txBody>
        </p:sp>
        <p:sp>
          <p:nvSpPr>
            <p:cNvPr id="23719" name="Rectangle 167"/>
            <p:cNvSpPr>
              <a:spLocks noChangeArrowheads="1"/>
            </p:cNvSpPr>
            <p:nvPr/>
          </p:nvSpPr>
          <p:spPr bwMode="auto">
            <a:xfrm>
              <a:off x="28" y="6058"/>
              <a:ext cx="150" cy="556"/>
            </a:xfrm>
            <a:prstGeom prst="rect">
              <a:avLst/>
            </a:prstGeom>
            <a:noFill/>
            <a:ln w="9525">
              <a:noFill/>
              <a:miter lim="800000"/>
              <a:headEnd/>
              <a:tailEnd/>
            </a:ln>
            <a:effectLst/>
          </p:spPr>
          <p:txBody>
            <a:bodyPr/>
            <a:lstStyle/>
            <a:p>
              <a:r>
                <a:rPr lang="pl-PL" sz="1050">
                  <a:cs typeface="Times New Roman" charset="0"/>
                </a:rPr>
                <a:t> </a:t>
              </a:r>
            </a:p>
            <a:p>
              <a:pPr eaLnBrk="0" hangingPunct="0"/>
              <a:endParaRPr lang="pl-PL" sz="2800"/>
            </a:p>
          </p:txBody>
        </p:sp>
        <p:sp>
          <p:nvSpPr>
            <p:cNvPr id="23720" name="Rectangle 168"/>
            <p:cNvSpPr>
              <a:spLocks noChangeArrowheads="1"/>
            </p:cNvSpPr>
            <p:nvPr/>
          </p:nvSpPr>
          <p:spPr bwMode="auto">
            <a:xfrm>
              <a:off x="178" y="6058"/>
              <a:ext cx="170" cy="556"/>
            </a:xfrm>
            <a:prstGeom prst="rect">
              <a:avLst/>
            </a:prstGeom>
            <a:noFill/>
            <a:ln w="9525">
              <a:noFill/>
              <a:miter lim="800000"/>
              <a:headEnd/>
              <a:tailEnd/>
            </a:ln>
            <a:effectLst/>
          </p:spPr>
          <p:txBody>
            <a:bodyPr/>
            <a:lstStyle/>
            <a:p>
              <a:r>
                <a:rPr lang="pl-PL" sz="1050">
                  <a:cs typeface="Times New Roman" charset="0"/>
                </a:rPr>
                <a:t> </a:t>
              </a:r>
            </a:p>
            <a:p>
              <a:pPr eaLnBrk="0" hangingPunct="0"/>
              <a:endParaRPr lang="pl-PL" sz="2800"/>
            </a:p>
          </p:txBody>
        </p:sp>
        <p:sp>
          <p:nvSpPr>
            <p:cNvPr id="23721" name="Rectangle 169"/>
            <p:cNvSpPr>
              <a:spLocks noChangeArrowheads="1"/>
            </p:cNvSpPr>
            <p:nvPr/>
          </p:nvSpPr>
          <p:spPr bwMode="auto">
            <a:xfrm>
              <a:off x="348" y="6058"/>
              <a:ext cx="170" cy="556"/>
            </a:xfrm>
            <a:prstGeom prst="rect">
              <a:avLst/>
            </a:prstGeom>
            <a:noFill/>
            <a:ln w="9525">
              <a:noFill/>
              <a:miter lim="800000"/>
              <a:headEnd/>
              <a:tailEnd/>
            </a:ln>
            <a:effectLst/>
          </p:spPr>
          <p:txBody>
            <a:bodyPr/>
            <a:lstStyle/>
            <a:p>
              <a:r>
                <a:rPr lang="pl-PL" sz="1600">
                  <a:cs typeface="Times New Roman" charset="0"/>
                </a:rPr>
                <a:t>f</a:t>
              </a:r>
              <a:endParaRPr lang="pl-PL" sz="1050">
                <a:cs typeface="Times New Roman" charset="0"/>
              </a:endParaRPr>
            </a:p>
            <a:p>
              <a:pPr eaLnBrk="0" hangingPunct="0"/>
              <a:endParaRPr lang="pl-PL" sz="2800"/>
            </a:p>
          </p:txBody>
        </p:sp>
        <p:sp>
          <p:nvSpPr>
            <p:cNvPr id="23722" name="Rectangle 170"/>
            <p:cNvSpPr>
              <a:spLocks noChangeArrowheads="1"/>
            </p:cNvSpPr>
            <p:nvPr/>
          </p:nvSpPr>
          <p:spPr bwMode="auto">
            <a:xfrm>
              <a:off x="518" y="6058"/>
              <a:ext cx="1472" cy="556"/>
            </a:xfrm>
            <a:prstGeom prst="rect">
              <a:avLst/>
            </a:prstGeom>
            <a:noFill/>
            <a:ln w="9525">
              <a:noFill/>
              <a:miter lim="800000"/>
              <a:headEnd/>
              <a:tailEnd/>
            </a:ln>
            <a:effectLst/>
          </p:spPr>
          <p:txBody>
            <a:bodyPr/>
            <a:lstStyle/>
            <a:p>
              <a:r>
                <a:rPr lang="pl-PL" sz="1600">
                  <a:cs typeface="Times New Roman" charset="0"/>
                </a:rPr>
                <a:t>Miał wrażenie, że jego życie będzie krótsze ...</a:t>
              </a:r>
              <a:endParaRPr lang="pl-PL" sz="1050">
                <a:cs typeface="Times New Roman" charset="0"/>
              </a:endParaRPr>
            </a:p>
            <a:p>
              <a:pPr eaLnBrk="0" hangingPunct="0"/>
              <a:endParaRPr lang="pl-PL" sz="2800"/>
            </a:p>
          </p:txBody>
        </p:sp>
        <p:sp>
          <p:nvSpPr>
            <p:cNvPr id="23723" name="Rectangle 171"/>
            <p:cNvSpPr>
              <a:spLocks noChangeArrowheads="1"/>
            </p:cNvSpPr>
            <p:nvPr/>
          </p:nvSpPr>
          <p:spPr bwMode="auto">
            <a:xfrm>
              <a:off x="1990" y="6058"/>
              <a:ext cx="340" cy="556"/>
            </a:xfrm>
            <a:prstGeom prst="rect">
              <a:avLst/>
            </a:prstGeom>
            <a:noFill/>
            <a:ln w="9525">
              <a:noFill/>
              <a:miter lim="800000"/>
              <a:headEnd/>
              <a:tailEnd/>
            </a:ln>
            <a:effectLst/>
          </p:spPr>
          <p:txBody>
            <a:bodyPr/>
            <a:lstStyle/>
            <a:p>
              <a:r>
                <a:rPr lang="pl-PL" sz="1600">
                  <a:cs typeface="Times New Roman" charset="0"/>
                </a:rPr>
                <a:t>nie</a:t>
              </a:r>
              <a:endParaRPr lang="pl-PL" sz="1050">
                <a:cs typeface="Times New Roman" charset="0"/>
              </a:endParaRPr>
            </a:p>
            <a:p>
              <a:pPr eaLnBrk="0" hangingPunct="0"/>
              <a:endParaRPr lang="pl-PL" sz="2800"/>
            </a:p>
          </p:txBody>
        </p:sp>
        <p:sp>
          <p:nvSpPr>
            <p:cNvPr id="23724" name="Rectangle 172"/>
            <p:cNvSpPr>
              <a:spLocks noChangeArrowheads="1"/>
            </p:cNvSpPr>
            <p:nvPr/>
          </p:nvSpPr>
          <p:spPr bwMode="auto">
            <a:xfrm>
              <a:off x="2330" y="6058"/>
              <a:ext cx="274" cy="556"/>
            </a:xfrm>
            <a:prstGeom prst="rect">
              <a:avLst/>
            </a:prstGeom>
            <a:noFill/>
            <a:ln w="9525">
              <a:noFill/>
              <a:miter lim="800000"/>
              <a:headEnd/>
              <a:tailEnd/>
            </a:ln>
            <a:effectLst/>
          </p:spPr>
          <p:txBody>
            <a:bodyPr/>
            <a:lstStyle/>
            <a:p>
              <a:r>
                <a:rPr lang="pl-PL" sz="1600" b="1">
                  <a:cs typeface="Times New Roman" charset="0"/>
                </a:rPr>
                <a:t>tak</a:t>
              </a:r>
              <a:endParaRPr lang="pl-PL" sz="1050">
                <a:cs typeface="Times New Roman" charset="0"/>
              </a:endParaRPr>
            </a:p>
            <a:p>
              <a:pPr eaLnBrk="0" hangingPunct="0"/>
              <a:endParaRPr lang="pl-PL" sz="2800"/>
            </a:p>
          </p:txBody>
        </p:sp>
        <p:sp>
          <p:nvSpPr>
            <p:cNvPr id="23725" name="Rectangle 173"/>
            <p:cNvSpPr>
              <a:spLocks noChangeArrowheads="1"/>
            </p:cNvSpPr>
            <p:nvPr/>
          </p:nvSpPr>
          <p:spPr bwMode="auto">
            <a:xfrm>
              <a:off x="28" y="6614"/>
              <a:ext cx="150" cy="556"/>
            </a:xfrm>
            <a:prstGeom prst="rect">
              <a:avLst/>
            </a:prstGeom>
            <a:noFill/>
            <a:ln w="9525">
              <a:noFill/>
              <a:miter lim="800000"/>
              <a:headEnd/>
              <a:tailEnd/>
            </a:ln>
            <a:effectLst/>
          </p:spPr>
          <p:txBody>
            <a:bodyPr/>
            <a:lstStyle/>
            <a:p>
              <a:r>
                <a:rPr lang="pl-PL" sz="1050">
                  <a:cs typeface="Times New Roman" charset="0"/>
                </a:rPr>
                <a:t> </a:t>
              </a:r>
            </a:p>
            <a:p>
              <a:pPr eaLnBrk="0" hangingPunct="0"/>
              <a:endParaRPr lang="pl-PL" sz="2800"/>
            </a:p>
          </p:txBody>
        </p:sp>
        <p:sp>
          <p:nvSpPr>
            <p:cNvPr id="23726" name="Rectangle 174"/>
            <p:cNvSpPr>
              <a:spLocks noChangeArrowheads="1"/>
            </p:cNvSpPr>
            <p:nvPr/>
          </p:nvSpPr>
          <p:spPr bwMode="auto">
            <a:xfrm>
              <a:off x="178" y="6614"/>
              <a:ext cx="170" cy="556"/>
            </a:xfrm>
            <a:prstGeom prst="rect">
              <a:avLst/>
            </a:prstGeom>
            <a:noFill/>
            <a:ln w="9525">
              <a:noFill/>
              <a:miter lim="800000"/>
              <a:headEnd/>
              <a:tailEnd/>
            </a:ln>
            <a:effectLst/>
          </p:spPr>
          <p:txBody>
            <a:bodyPr/>
            <a:lstStyle/>
            <a:p>
              <a:r>
                <a:rPr lang="pl-PL" sz="1050">
                  <a:cs typeface="Times New Roman" charset="0"/>
                </a:rPr>
                <a:t> </a:t>
              </a:r>
            </a:p>
            <a:p>
              <a:pPr eaLnBrk="0" hangingPunct="0"/>
              <a:endParaRPr lang="pl-PL" sz="2800"/>
            </a:p>
          </p:txBody>
        </p:sp>
        <p:sp>
          <p:nvSpPr>
            <p:cNvPr id="23727" name="Rectangle 175"/>
            <p:cNvSpPr>
              <a:spLocks noChangeArrowheads="1"/>
            </p:cNvSpPr>
            <p:nvPr/>
          </p:nvSpPr>
          <p:spPr bwMode="auto">
            <a:xfrm>
              <a:off x="348" y="6614"/>
              <a:ext cx="170" cy="556"/>
            </a:xfrm>
            <a:prstGeom prst="rect">
              <a:avLst/>
            </a:prstGeom>
            <a:noFill/>
            <a:ln w="9525">
              <a:noFill/>
              <a:miter lim="800000"/>
              <a:headEnd/>
              <a:tailEnd/>
            </a:ln>
            <a:effectLst/>
          </p:spPr>
          <p:txBody>
            <a:bodyPr/>
            <a:lstStyle/>
            <a:p>
              <a:r>
                <a:rPr lang="pl-PL" sz="1050">
                  <a:cs typeface="Times New Roman" charset="0"/>
                </a:rPr>
                <a:t> </a:t>
              </a:r>
            </a:p>
            <a:p>
              <a:pPr eaLnBrk="0" hangingPunct="0"/>
              <a:endParaRPr lang="pl-PL" sz="2800"/>
            </a:p>
          </p:txBody>
        </p:sp>
        <p:sp>
          <p:nvSpPr>
            <p:cNvPr id="23728" name="Rectangle 176"/>
            <p:cNvSpPr>
              <a:spLocks noChangeArrowheads="1"/>
            </p:cNvSpPr>
            <p:nvPr/>
          </p:nvSpPr>
          <p:spPr bwMode="auto">
            <a:xfrm>
              <a:off x="518" y="6614"/>
              <a:ext cx="1472" cy="556"/>
            </a:xfrm>
            <a:prstGeom prst="rect">
              <a:avLst/>
            </a:prstGeom>
            <a:noFill/>
            <a:ln w="9525">
              <a:noFill/>
              <a:miter lim="800000"/>
              <a:headEnd/>
              <a:tailEnd/>
            </a:ln>
            <a:effectLst/>
          </p:spPr>
          <p:txBody>
            <a:bodyPr/>
            <a:lstStyle/>
            <a:p>
              <a:r>
                <a:rPr lang="pl-PL" sz="1600">
                  <a:cs typeface="Times New Roman" charset="0"/>
                </a:rPr>
                <a:t>Podsumowanie O3: Czy są co najmniej 3 tak na O3 ...</a:t>
              </a:r>
              <a:endParaRPr lang="pl-PL" sz="1050">
                <a:cs typeface="Times New Roman" charset="0"/>
              </a:endParaRPr>
            </a:p>
            <a:p>
              <a:pPr eaLnBrk="0" hangingPunct="0"/>
              <a:endParaRPr lang="pl-PL" sz="2800"/>
            </a:p>
          </p:txBody>
        </p:sp>
        <p:sp>
          <p:nvSpPr>
            <p:cNvPr id="23729" name="Rectangle 177"/>
            <p:cNvSpPr>
              <a:spLocks noChangeArrowheads="1"/>
            </p:cNvSpPr>
            <p:nvPr/>
          </p:nvSpPr>
          <p:spPr bwMode="auto">
            <a:xfrm>
              <a:off x="1990" y="6614"/>
              <a:ext cx="340" cy="556"/>
            </a:xfrm>
            <a:prstGeom prst="rect">
              <a:avLst/>
            </a:prstGeom>
            <a:noFill/>
            <a:ln w="9525">
              <a:noFill/>
              <a:miter lim="800000"/>
              <a:headEnd/>
              <a:tailEnd/>
            </a:ln>
            <a:effectLst/>
          </p:spPr>
          <p:txBody>
            <a:bodyPr/>
            <a:lstStyle/>
            <a:p>
              <a:r>
                <a:rPr lang="pl-PL" sz="1600">
                  <a:cs typeface="Times New Roman" charset="0"/>
                </a:rPr>
                <a:t>nie</a:t>
              </a:r>
              <a:endParaRPr lang="pl-PL" sz="1050">
                <a:cs typeface="Times New Roman" charset="0"/>
              </a:endParaRPr>
            </a:p>
            <a:p>
              <a:pPr eaLnBrk="0" hangingPunct="0"/>
              <a:endParaRPr lang="pl-PL" sz="2800"/>
            </a:p>
          </p:txBody>
        </p:sp>
        <p:sp>
          <p:nvSpPr>
            <p:cNvPr id="23730" name="Rectangle 178"/>
            <p:cNvSpPr>
              <a:spLocks noChangeArrowheads="1"/>
            </p:cNvSpPr>
            <p:nvPr/>
          </p:nvSpPr>
          <p:spPr bwMode="auto">
            <a:xfrm>
              <a:off x="2330" y="6614"/>
              <a:ext cx="274" cy="556"/>
            </a:xfrm>
            <a:prstGeom prst="rect">
              <a:avLst/>
            </a:prstGeom>
            <a:noFill/>
            <a:ln w="9525">
              <a:noFill/>
              <a:miter lim="800000"/>
              <a:headEnd/>
              <a:tailEnd/>
            </a:ln>
            <a:effectLst/>
          </p:spPr>
          <p:txBody>
            <a:bodyPr/>
            <a:lstStyle/>
            <a:p>
              <a:r>
                <a:rPr lang="pl-PL" sz="1600" b="1">
                  <a:cs typeface="Times New Roman" charset="0"/>
                </a:rPr>
                <a:t>tak</a:t>
              </a:r>
              <a:endParaRPr lang="pl-PL" sz="1050">
                <a:cs typeface="Times New Roman" charset="0"/>
              </a:endParaRPr>
            </a:p>
            <a:p>
              <a:pPr eaLnBrk="0" hangingPunct="0"/>
              <a:endParaRPr lang="pl-PL" sz="2800"/>
            </a:p>
          </p:txBody>
        </p:sp>
      </p:grpSp>
      <p:sp>
        <p:nvSpPr>
          <p:cNvPr id="23732" name="Rectangle 180"/>
          <p:cNvSpPr>
            <a:spLocks noChangeArrowheads="1"/>
          </p:cNvSpPr>
          <p:nvPr/>
        </p:nvSpPr>
        <p:spPr bwMode="auto">
          <a:xfrm>
            <a:off x="457200" y="304800"/>
            <a:ext cx="9144000" cy="954107"/>
          </a:xfrm>
          <a:prstGeom prst="rect">
            <a:avLst/>
          </a:prstGeom>
          <a:noFill/>
          <a:ln w="9525">
            <a:noFill/>
            <a:miter lim="800000"/>
            <a:headEnd/>
            <a:tailEnd/>
          </a:ln>
          <a:effectLst/>
        </p:spPr>
        <p:txBody>
          <a:bodyPr>
            <a:spAutoFit/>
          </a:bodyPr>
          <a:lstStyle/>
          <a:p>
            <a:r>
              <a:rPr lang="pl-PL" sz="1400" b="1">
                <a:solidFill>
                  <a:schemeClr val="tx2"/>
                </a:solidFill>
                <a:cs typeface="Times New Roman" charset="0"/>
              </a:rPr>
              <a:t>O. Zespół stresu pourazowego (PTSD)  F.43.1.</a:t>
            </a:r>
            <a:endParaRPr lang="pl-PL" sz="1050">
              <a:solidFill>
                <a:schemeClr val="tx2"/>
              </a:solidFill>
              <a:cs typeface="Times New Roman" charset="0"/>
            </a:endParaRPr>
          </a:p>
          <a:p>
            <a:pPr eaLnBrk="0" hangingPunct="0"/>
            <a:r>
              <a:rPr lang="pl-PL" sz="1400">
                <a:solidFill>
                  <a:schemeClr val="tx2"/>
                </a:solidFill>
                <a:cs typeface="Times New Roman" charset="0"/>
              </a:rPr>
              <a:t>Podobnie </a:t>
            </a:r>
            <a:r>
              <a:rPr lang="pl-PL" sz="1400" b="1">
                <a:solidFill>
                  <a:schemeClr val="tx2"/>
                </a:solidFill>
                <a:cs typeface="Times New Roman" charset="0"/>
              </a:rPr>
              <a:t>reakcje na stres i zaburzenia adaptacyjne F.43.1, F.43.2</a:t>
            </a:r>
            <a:endParaRPr lang="pl-PL" sz="1050">
              <a:solidFill>
                <a:schemeClr val="tx2"/>
              </a:solidFill>
              <a:cs typeface="Times New Roman" charset="0"/>
            </a:endParaRPr>
          </a:p>
          <a:p>
            <a:pPr eaLnBrk="0" hangingPunct="0"/>
            <a:endParaRPr lang="pl-PL" sz="280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prestige"/>
      </p:transition>
    </mc:Choice>
    <mc:Fallback>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632" name="Group 56"/>
          <p:cNvGrpSpPr>
            <a:grpSpLocks/>
          </p:cNvGrpSpPr>
          <p:nvPr/>
        </p:nvGrpSpPr>
        <p:grpSpPr bwMode="auto">
          <a:xfrm>
            <a:off x="0" y="533400"/>
            <a:ext cx="8658225" cy="5768975"/>
            <a:chOff x="28" y="0"/>
            <a:chExt cx="2576" cy="5674"/>
          </a:xfrm>
        </p:grpSpPr>
        <p:sp>
          <p:nvSpPr>
            <p:cNvPr id="24578" name="Rectangle 2"/>
            <p:cNvSpPr>
              <a:spLocks noChangeArrowheads="1"/>
            </p:cNvSpPr>
            <p:nvPr/>
          </p:nvSpPr>
          <p:spPr bwMode="auto">
            <a:xfrm>
              <a:off x="28" y="0"/>
              <a:ext cx="150" cy="556"/>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4579" name="Rectangle 3"/>
            <p:cNvSpPr>
              <a:spLocks noChangeArrowheads="1"/>
            </p:cNvSpPr>
            <p:nvPr/>
          </p:nvSpPr>
          <p:spPr bwMode="auto">
            <a:xfrm>
              <a:off x="178" y="0"/>
              <a:ext cx="170" cy="556"/>
            </a:xfrm>
            <a:prstGeom prst="rect">
              <a:avLst/>
            </a:prstGeom>
            <a:noFill/>
            <a:ln w="9525">
              <a:noFill/>
              <a:miter lim="800000"/>
              <a:headEnd/>
              <a:tailEnd/>
            </a:ln>
            <a:effectLst/>
          </p:spPr>
          <p:txBody>
            <a:bodyPr/>
            <a:lstStyle/>
            <a:p>
              <a:r>
                <a:rPr lang="pl-PL" sz="1800">
                  <a:cs typeface="Times New Roman" charset="0"/>
                </a:rPr>
                <a:t>4</a:t>
              </a:r>
              <a:endParaRPr lang="pl-PL" sz="1100">
                <a:cs typeface="Times New Roman" charset="0"/>
              </a:endParaRPr>
            </a:p>
            <a:p>
              <a:pPr eaLnBrk="0" hangingPunct="0"/>
              <a:endParaRPr lang="pl-PL" sz="3200"/>
            </a:p>
          </p:txBody>
        </p:sp>
        <p:sp>
          <p:nvSpPr>
            <p:cNvPr id="24580" name="Rectangle 4"/>
            <p:cNvSpPr>
              <a:spLocks noChangeArrowheads="1"/>
            </p:cNvSpPr>
            <p:nvPr/>
          </p:nvSpPr>
          <p:spPr bwMode="auto">
            <a:xfrm>
              <a:off x="348" y="0"/>
              <a:ext cx="170" cy="556"/>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4581" name="Rectangle 5"/>
            <p:cNvSpPr>
              <a:spLocks noChangeArrowheads="1"/>
            </p:cNvSpPr>
            <p:nvPr/>
          </p:nvSpPr>
          <p:spPr bwMode="auto">
            <a:xfrm>
              <a:off x="518" y="0"/>
              <a:ext cx="1472" cy="556"/>
            </a:xfrm>
            <a:prstGeom prst="rect">
              <a:avLst/>
            </a:prstGeom>
            <a:noFill/>
            <a:ln w="9525">
              <a:noFill/>
              <a:miter lim="800000"/>
              <a:headEnd/>
              <a:tailEnd/>
            </a:ln>
            <a:effectLst/>
          </p:spPr>
          <p:txBody>
            <a:bodyPr/>
            <a:lstStyle/>
            <a:p>
              <a:r>
                <a:rPr lang="pl-PL" sz="1800">
                  <a:cs typeface="Times New Roman" charset="0"/>
                </a:rPr>
                <a:t>Pacjent w ostatnim miesiącu ...</a:t>
              </a:r>
              <a:endParaRPr lang="pl-PL" sz="1100">
                <a:cs typeface="Times New Roman" charset="0"/>
              </a:endParaRPr>
            </a:p>
            <a:p>
              <a:pPr eaLnBrk="0" hangingPunct="0"/>
              <a:endParaRPr lang="pl-PL" sz="3200"/>
            </a:p>
          </p:txBody>
        </p:sp>
        <p:sp>
          <p:nvSpPr>
            <p:cNvPr id="24582" name="Rectangle 6"/>
            <p:cNvSpPr>
              <a:spLocks noChangeArrowheads="1"/>
            </p:cNvSpPr>
            <p:nvPr/>
          </p:nvSpPr>
          <p:spPr bwMode="auto">
            <a:xfrm>
              <a:off x="1990" y="0"/>
              <a:ext cx="340" cy="556"/>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4583" name="Rectangle 7"/>
            <p:cNvSpPr>
              <a:spLocks noChangeArrowheads="1"/>
            </p:cNvSpPr>
            <p:nvPr/>
          </p:nvSpPr>
          <p:spPr bwMode="auto">
            <a:xfrm>
              <a:off x="2330" y="0"/>
              <a:ext cx="274" cy="556"/>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4584" name="Rectangle 8"/>
            <p:cNvSpPr>
              <a:spLocks noChangeArrowheads="1"/>
            </p:cNvSpPr>
            <p:nvPr/>
          </p:nvSpPr>
          <p:spPr bwMode="auto">
            <a:xfrm>
              <a:off x="28" y="556"/>
              <a:ext cx="150" cy="422"/>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4585" name="Rectangle 9"/>
            <p:cNvSpPr>
              <a:spLocks noChangeArrowheads="1"/>
            </p:cNvSpPr>
            <p:nvPr/>
          </p:nvSpPr>
          <p:spPr bwMode="auto">
            <a:xfrm>
              <a:off x="178" y="556"/>
              <a:ext cx="170" cy="422"/>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4586" name="Rectangle 10"/>
            <p:cNvSpPr>
              <a:spLocks noChangeArrowheads="1"/>
            </p:cNvSpPr>
            <p:nvPr/>
          </p:nvSpPr>
          <p:spPr bwMode="auto">
            <a:xfrm>
              <a:off x="348" y="556"/>
              <a:ext cx="170" cy="422"/>
            </a:xfrm>
            <a:prstGeom prst="rect">
              <a:avLst/>
            </a:prstGeom>
            <a:noFill/>
            <a:ln w="9525">
              <a:noFill/>
              <a:miter lim="800000"/>
              <a:headEnd/>
              <a:tailEnd/>
            </a:ln>
            <a:effectLst/>
          </p:spPr>
          <p:txBody>
            <a:bodyPr/>
            <a:lstStyle/>
            <a:p>
              <a:r>
                <a:rPr lang="pl-PL" sz="1800">
                  <a:cs typeface="Times New Roman" charset="0"/>
                </a:rPr>
                <a:t>a</a:t>
              </a:r>
              <a:endParaRPr lang="pl-PL" sz="1100">
                <a:cs typeface="Times New Roman" charset="0"/>
              </a:endParaRPr>
            </a:p>
            <a:p>
              <a:pPr eaLnBrk="0" hangingPunct="0"/>
              <a:endParaRPr lang="pl-PL" sz="3200"/>
            </a:p>
          </p:txBody>
        </p:sp>
        <p:sp>
          <p:nvSpPr>
            <p:cNvPr id="24587" name="Rectangle 11"/>
            <p:cNvSpPr>
              <a:spLocks noChangeArrowheads="1"/>
            </p:cNvSpPr>
            <p:nvPr/>
          </p:nvSpPr>
          <p:spPr bwMode="auto">
            <a:xfrm>
              <a:off x="518" y="556"/>
              <a:ext cx="1472" cy="422"/>
            </a:xfrm>
            <a:prstGeom prst="rect">
              <a:avLst/>
            </a:prstGeom>
            <a:noFill/>
            <a:ln w="9525">
              <a:noFill/>
              <a:miter lim="800000"/>
              <a:headEnd/>
              <a:tailEnd/>
            </a:ln>
            <a:effectLst/>
          </p:spPr>
          <p:txBody>
            <a:bodyPr/>
            <a:lstStyle/>
            <a:p>
              <a:r>
                <a:rPr lang="pl-PL" sz="1800">
                  <a:cs typeface="Times New Roman" charset="0"/>
                </a:rPr>
                <a:t>Miał kłopoty ze snem ...</a:t>
              </a:r>
              <a:endParaRPr lang="pl-PL" sz="1100">
                <a:cs typeface="Times New Roman" charset="0"/>
              </a:endParaRPr>
            </a:p>
            <a:p>
              <a:pPr eaLnBrk="0" hangingPunct="0"/>
              <a:endParaRPr lang="pl-PL" sz="3200"/>
            </a:p>
          </p:txBody>
        </p:sp>
        <p:sp>
          <p:nvSpPr>
            <p:cNvPr id="24588" name="Rectangle 12"/>
            <p:cNvSpPr>
              <a:spLocks noChangeArrowheads="1"/>
            </p:cNvSpPr>
            <p:nvPr/>
          </p:nvSpPr>
          <p:spPr bwMode="auto">
            <a:xfrm>
              <a:off x="1990" y="556"/>
              <a:ext cx="340" cy="422"/>
            </a:xfrm>
            <a:prstGeom prst="rect">
              <a:avLst/>
            </a:prstGeom>
            <a:noFill/>
            <a:ln w="9525">
              <a:noFill/>
              <a:miter lim="800000"/>
              <a:headEnd/>
              <a:tailEnd/>
            </a:ln>
            <a:effectLst/>
          </p:spPr>
          <p:txBody>
            <a:bodyPr/>
            <a:lstStyle/>
            <a:p>
              <a:r>
                <a:rPr lang="pl-PL" sz="1800">
                  <a:cs typeface="Times New Roman" charset="0"/>
                </a:rPr>
                <a:t>nie</a:t>
              </a:r>
              <a:endParaRPr lang="pl-PL" sz="1100">
                <a:cs typeface="Times New Roman" charset="0"/>
              </a:endParaRPr>
            </a:p>
            <a:p>
              <a:pPr eaLnBrk="0" hangingPunct="0"/>
              <a:endParaRPr lang="pl-PL" sz="3200"/>
            </a:p>
          </p:txBody>
        </p:sp>
        <p:sp>
          <p:nvSpPr>
            <p:cNvPr id="24589" name="Rectangle 13"/>
            <p:cNvSpPr>
              <a:spLocks noChangeArrowheads="1"/>
            </p:cNvSpPr>
            <p:nvPr/>
          </p:nvSpPr>
          <p:spPr bwMode="auto">
            <a:xfrm>
              <a:off x="2330" y="556"/>
              <a:ext cx="274" cy="422"/>
            </a:xfrm>
            <a:prstGeom prst="rect">
              <a:avLst/>
            </a:prstGeom>
            <a:noFill/>
            <a:ln w="9525">
              <a:noFill/>
              <a:miter lim="800000"/>
              <a:headEnd/>
              <a:tailEnd/>
            </a:ln>
            <a:effectLst/>
          </p:spPr>
          <p:txBody>
            <a:bodyPr/>
            <a:lstStyle/>
            <a:p>
              <a:r>
                <a:rPr lang="pl-PL" sz="1800" b="1">
                  <a:cs typeface="Times New Roman" charset="0"/>
                </a:rPr>
                <a:t>tak</a:t>
              </a:r>
              <a:endParaRPr lang="pl-PL" sz="1100">
                <a:cs typeface="Times New Roman" charset="0"/>
              </a:endParaRPr>
            </a:p>
            <a:p>
              <a:pPr eaLnBrk="0" hangingPunct="0"/>
              <a:endParaRPr lang="pl-PL" sz="3200"/>
            </a:p>
          </p:txBody>
        </p:sp>
        <p:sp>
          <p:nvSpPr>
            <p:cNvPr id="24590" name="Rectangle 14"/>
            <p:cNvSpPr>
              <a:spLocks noChangeArrowheads="1"/>
            </p:cNvSpPr>
            <p:nvPr/>
          </p:nvSpPr>
          <p:spPr bwMode="auto">
            <a:xfrm>
              <a:off x="28" y="978"/>
              <a:ext cx="150" cy="556"/>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4591" name="Rectangle 15"/>
            <p:cNvSpPr>
              <a:spLocks noChangeArrowheads="1"/>
            </p:cNvSpPr>
            <p:nvPr/>
          </p:nvSpPr>
          <p:spPr bwMode="auto">
            <a:xfrm>
              <a:off x="178" y="978"/>
              <a:ext cx="170" cy="556"/>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4592" name="Rectangle 16"/>
            <p:cNvSpPr>
              <a:spLocks noChangeArrowheads="1"/>
            </p:cNvSpPr>
            <p:nvPr/>
          </p:nvSpPr>
          <p:spPr bwMode="auto">
            <a:xfrm>
              <a:off x="348" y="978"/>
              <a:ext cx="170" cy="556"/>
            </a:xfrm>
            <a:prstGeom prst="rect">
              <a:avLst/>
            </a:prstGeom>
            <a:noFill/>
            <a:ln w="9525">
              <a:noFill/>
              <a:miter lim="800000"/>
              <a:headEnd/>
              <a:tailEnd/>
            </a:ln>
            <a:effectLst/>
          </p:spPr>
          <p:txBody>
            <a:bodyPr/>
            <a:lstStyle/>
            <a:p>
              <a:r>
                <a:rPr lang="pl-PL" sz="1800">
                  <a:cs typeface="Times New Roman" charset="0"/>
                </a:rPr>
                <a:t>b</a:t>
              </a:r>
              <a:endParaRPr lang="pl-PL" sz="1100">
                <a:cs typeface="Times New Roman" charset="0"/>
              </a:endParaRPr>
            </a:p>
            <a:p>
              <a:pPr eaLnBrk="0" hangingPunct="0"/>
              <a:endParaRPr lang="pl-PL" sz="3200"/>
            </a:p>
          </p:txBody>
        </p:sp>
        <p:sp>
          <p:nvSpPr>
            <p:cNvPr id="24593" name="Rectangle 17"/>
            <p:cNvSpPr>
              <a:spLocks noChangeArrowheads="1"/>
            </p:cNvSpPr>
            <p:nvPr/>
          </p:nvSpPr>
          <p:spPr bwMode="auto">
            <a:xfrm>
              <a:off x="518" y="978"/>
              <a:ext cx="1472" cy="556"/>
            </a:xfrm>
            <a:prstGeom prst="rect">
              <a:avLst/>
            </a:prstGeom>
            <a:noFill/>
            <a:ln w="9525">
              <a:noFill/>
              <a:miter lim="800000"/>
              <a:headEnd/>
              <a:tailEnd/>
            </a:ln>
            <a:effectLst/>
          </p:spPr>
          <p:txBody>
            <a:bodyPr/>
            <a:lstStyle/>
            <a:p>
              <a:r>
                <a:rPr lang="pl-PL" sz="1800">
                  <a:cs typeface="Times New Roman" charset="0"/>
                </a:rPr>
                <a:t>Był drażliwy lub wybuchał gniewem ...</a:t>
              </a:r>
              <a:endParaRPr lang="pl-PL" sz="1100">
                <a:cs typeface="Times New Roman" charset="0"/>
              </a:endParaRPr>
            </a:p>
            <a:p>
              <a:pPr eaLnBrk="0" hangingPunct="0"/>
              <a:endParaRPr lang="pl-PL" sz="3200"/>
            </a:p>
          </p:txBody>
        </p:sp>
        <p:sp>
          <p:nvSpPr>
            <p:cNvPr id="24594" name="Rectangle 18"/>
            <p:cNvSpPr>
              <a:spLocks noChangeArrowheads="1"/>
            </p:cNvSpPr>
            <p:nvPr/>
          </p:nvSpPr>
          <p:spPr bwMode="auto">
            <a:xfrm>
              <a:off x="1990" y="978"/>
              <a:ext cx="340" cy="556"/>
            </a:xfrm>
            <a:prstGeom prst="rect">
              <a:avLst/>
            </a:prstGeom>
            <a:noFill/>
            <a:ln w="9525">
              <a:noFill/>
              <a:miter lim="800000"/>
              <a:headEnd/>
              <a:tailEnd/>
            </a:ln>
            <a:effectLst/>
          </p:spPr>
          <p:txBody>
            <a:bodyPr/>
            <a:lstStyle/>
            <a:p>
              <a:r>
                <a:rPr lang="pl-PL" sz="1800">
                  <a:cs typeface="Times New Roman" charset="0"/>
                </a:rPr>
                <a:t>nie</a:t>
              </a:r>
              <a:endParaRPr lang="pl-PL" sz="1100">
                <a:cs typeface="Times New Roman" charset="0"/>
              </a:endParaRPr>
            </a:p>
            <a:p>
              <a:pPr eaLnBrk="0" hangingPunct="0"/>
              <a:endParaRPr lang="pl-PL" sz="3200"/>
            </a:p>
          </p:txBody>
        </p:sp>
        <p:sp>
          <p:nvSpPr>
            <p:cNvPr id="24595" name="Rectangle 19"/>
            <p:cNvSpPr>
              <a:spLocks noChangeArrowheads="1"/>
            </p:cNvSpPr>
            <p:nvPr/>
          </p:nvSpPr>
          <p:spPr bwMode="auto">
            <a:xfrm>
              <a:off x="2330" y="978"/>
              <a:ext cx="274" cy="556"/>
            </a:xfrm>
            <a:prstGeom prst="rect">
              <a:avLst/>
            </a:prstGeom>
            <a:noFill/>
            <a:ln w="9525">
              <a:noFill/>
              <a:miter lim="800000"/>
              <a:headEnd/>
              <a:tailEnd/>
            </a:ln>
            <a:effectLst/>
          </p:spPr>
          <p:txBody>
            <a:bodyPr/>
            <a:lstStyle/>
            <a:p>
              <a:r>
                <a:rPr lang="pl-PL" sz="1800" b="1">
                  <a:cs typeface="Times New Roman" charset="0"/>
                </a:rPr>
                <a:t>tak</a:t>
              </a:r>
              <a:endParaRPr lang="pl-PL" sz="1100">
                <a:cs typeface="Times New Roman" charset="0"/>
              </a:endParaRPr>
            </a:p>
            <a:p>
              <a:pPr eaLnBrk="0" hangingPunct="0"/>
              <a:endParaRPr lang="pl-PL" sz="3200"/>
            </a:p>
          </p:txBody>
        </p:sp>
        <p:sp>
          <p:nvSpPr>
            <p:cNvPr id="24596" name="Rectangle 20"/>
            <p:cNvSpPr>
              <a:spLocks noChangeArrowheads="1"/>
            </p:cNvSpPr>
            <p:nvPr/>
          </p:nvSpPr>
          <p:spPr bwMode="auto">
            <a:xfrm>
              <a:off x="28" y="1534"/>
              <a:ext cx="150" cy="556"/>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4597" name="Rectangle 21"/>
            <p:cNvSpPr>
              <a:spLocks noChangeArrowheads="1"/>
            </p:cNvSpPr>
            <p:nvPr/>
          </p:nvSpPr>
          <p:spPr bwMode="auto">
            <a:xfrm>
              <a:off x="178" y="1534"/>
              <a:ext cx="170" cy="556"/>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4598" name="Rectangle 22"/>
            <p:cNvSpPr>
              <a:spLocks noChangeArrowheads="1"/>
            </p:cNvSpPr>
            <p:nvPr/>
          </p:nvSpPr>
          <p:spPr bwMode="auto">
            <a:xfrm>
              <a:off x="348" y="1534"/>
              <a:ext cx="170" cy="556"/>
            </a:xfrm>
            <a:prstGeom prst="rect">
              <a:avLst/>
            </a:prstGeom>
            <a:noFill/>
            <a:ln w="9525">
              <a:noFill/>
              <a:miter lim="800000"/>
              <a:headEnd/>
              <a:tailEnd/>
            </a:ln>
            <a:effectLst/>
          </p:spPr>
          <p:txBody>
            <a:bodyPr/>
            <a:lstStyle/>
            <a:p>
              <a:r>
                <a:rPr lang="pl-PL" sz="1800">
                  <a:cs typeface="Times New Roman" charset="0"/>
                </a:rPr>
                <a:t>c</a:t>
              </a:r>
              <a:endParaRPr lang="pl-PL" sz="1100">
                <a:cs typeface="Times New Roman" charset="0"/>
              </a:endParaRPr>
            </a:p>
            <a:p>
              <a:pPr eaLnBrk="0" hangingPunct="0"/>
              <a:endParaRPr lang="pl-PL" sz="3200"/>
            </a:p>
          </p:txBody>
        </p:sp>
        <p:sp>
          <p:nvSpPr>
            <p:cNvPr id="24599" name="Rectangle 23"/>
            <p:cNvSpPr>
              <a:spLocks noChangeArrowheads="1"/>
            </p:cNvSpPr>
            <p:nvPr/>
          </p:nvSpPr>
          <p:spPr bwMode="auto">
            <a:xfrm>
              <a:off x="518" y="1534"/>
              <a:ext cx="1472" cy="556"/>
            </a:xfrm>
            <a:prstGeom prst="rect">
              <a:avLst/>
            </a:prstGeom>
            <a:noFill/>
            <a:ln w="9525">
              <a:noFill/>
              <a:miter lim="800000"/>
              <a:headEnd/>
              <a:tailEnd/>
            </a:ln>
            <a:effectLst/>
          </p:spPr>
          <p:txBody>
            <a:bodyPr/>
            <a:lstStyle/>
            <a:p>
              <a:r>
                <a:rPr lang="pl-PL" sz="1800">
                  <a:cs typeface="Times New Roman" charset="0"/>
                </a:rPr>
                <a:t>Miał kłopoty w koncentracji ...</a:t>
              </a:r>
              <a:endParaRPr lang="pl-PL" sz="1100">
                <a:cs typeface="Times New Roman" charset="0"/>
              </a:endParaRPr>
            </a:p>
            <a:p>
              <a:pPr eaLnBrk="0" hangingPunct="0"/>
              <a:endParaRPr lang="pl-PL" sz="3200"/>
            </a:p>
          </p:txBody>
        </p:sp>
        <p:sp>
          <p:nvSpPr>
            <p:cNvPr id="24600" name="Rectangle 24"/>
            <p:cNvSpPr>
              <a:spLocks noChangeArrowheads="1"/>
            </p:cNvSpPr>
            <p:nvPr/>
          </p:nvSpPr>
          <p:spPr bwMode="auto">
            <a:xfrm>
              <a:off x="1990" y="1534"/>
              <a:ext cx="340" cy="556"/>
            </a:xfrm>
            <a:prstGeom prst="rect">
              <a:avLst/>
            </a:prstGeom>
            <a:noFill/>
            <a:ln w="9525">
              <a:noFill/>
              <a:miter lim="800000"/>
              <a:headEnd/>
              <a:tailEnd/>
            </a:ln>
            <a:effectLst/>
          </p:spPr>
          <p:txBody>
            <a:bodyPr/>
            <a:lstStyle/>
            <a:p>
              <a:r>
                <a:rPr lang="pl-PL" sz="1800">
                  <a:cs typeface="Times New Roman" charset="0"/>
                </a:rPr>
                <a:t>nie</a:t>
              </a:r>
              <a:endParaRPr lang="pl-PL" sz="1100">
                <a:cs typeface="Times New Roman" charset="0"/>
              </a:endParaRPr>
            </a:p>
            <a:p>
              <a:pPr eaLnBrk="0" hangingPunct="0"/>
              <a:endParaRPr lang="pl-PL" sz="3200"/>
            </a:p>
          </p:txBody>
        </p:sp>
        <p:sp>
          <p:nvSpPr>
            <p:cNvPr id="24601" name="Rectangle 25"/>
            <p:cNvSpPr>
              <a:spLocks noChangeArrowheads="1"/>
            </p:cNvSpPr>
            <p:nvPr/>
          </p:nvSpPr>
          <p:spPr bwMode="auto">
            <a:xfrm>
              <a:off x="2330" y="1534"/>
              <a:ext cx="274" cy="556"/>
            </a:xfrm>
            <a:prstGeom prst="rect">
              <a:avLst/>
            </a:prstGeom>
            <a:noFill/>
            <a:ln w="9525">
              <a:noFill/>
              <a:miter lim="800000"/>
              <a:headEnd/>
              <a:tailEnd/>
            </a:ln>
            <a:effectLst/>
          </p:spPr>
          <p:txBody>
            <a:bodyPr/>
            <a:lstStyle/>
            <a:p>
              <a:r>
                <a:rPr lang="pl-PL" sz="1800" b="1">
                  <a:cs typeface="Times New Roman" charset="0"/>
                </a:rPr>
                <a:t>tak</a:t>
              </a:r>
              <a:endParaRPr lang="pl-PL" sz="1100">
                <a:cs typeface="Times New Roman" charset="0"/>
              </a:endParaRPr>
            </a:p>
            <a:p>
              <a:pPr eaLnBrk="0" hangingPunct="0"/>
              <a:endParaRPr lang="pl-PL" sz="3200"/>
            </a:p>
          </p:txBody>
        </p:sp>
        <p:sp>
          <p:nvSpPr>
            <p:cNvPr id="24602" name="Rectangle 26"/>
            <p:cNvSpPr>
              <a:spLocks noChangeArrowheads="1"/>
            </p:cNvSpPr>
            <p:nvPr/>
          </p:nvSpPr>
          <p:spPr bwMode="auto">
            <a:xfrm>
              <a:off x="28" y="2090"/>
              <a:ext cx="150" cy="556"/>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4603" name="Rectangle 27"/>
            <p:cNvSpPr>
              <a:spLocks noChangeArrowheads="1"/>
            </p:cNvSpPr>
            <p:nvPr/>
          </p:nvSpPr>
          <p:spPr bwMode="auto">
            <a:xfrm>
              <a:off x="178" y="2090"/>
              <a:ext cx="170" cy="556"/>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4604" name="Rectangle 28"/>
            <p:cNvSpPr>
              <a:spLocks noChangeArrowheads="1"/>
            </p:cNvSpPr>
            <p:nvPr/>
          </p:nvSpPr>
          <p:spPr bwMode="auto">
            <a:xfrm>
              <a:off x="348" y="2090"/>
              <a:ext cx="170" cy="556"/>
            </a:xfrm>
            <a:prstGeom prst="rect">
              <a:avLst/>
            </a:prstGeom>
            <a:noFill/>
            <a:ln w="9525">
              <a:noFill/>
              <a:miter lim="800000"/>
              <a:headEnd/>
              <a:tailEnd/>
            </a:ln>
            <a:effectLst/>
          </p:spPr>
          <p:txBody>
            <a:bodyPr/>
            <a:lstStyle/>
            <a:p>
              <a:r>
                <a:rPr lang="pl-PL" sz="1800">
                  <a:cs typeface="Times New Roman" charset="0"/>
                </a:rPr>
                <a:t>d</a:t>
              </a:r>
              <a:endParaRPr lang="pl-PL" sz="1100">
                <a:cs typeface="Times New Roman" charset="0"/>
              </a:endParaRPr>
            </a:p>
            <a:p>
              <a:pPr eaLnBrk="0" hangingPunct="0"/>
              <a:endParaRPr lang="pl-PL" sz="3200"/>
            </a:p>
          </p:txBody>
        </p:sp>
        <p:sp>
          <p:nvSpPr>
            <p:cNvPr id="24605" name="Rectangle 29"/>
            <p:cNvSpPr>
              <a:spLocks noChangeArrowheads="1"/>
            </p:cNvSpPr>
            <p:nvPr/>
          </p:nvSpPr>
          <p:spPr bwMode="auto">
            <a:xfrm>
              <a:off x="518" y="2090"/>
              <a:ext cx="1472" cy="556"/>
            </a:xfrm>
            <a:prstGeom prst="rect">
              <a:avLst/>
            </a:prstGeom>
            <a:noFill/>
            <a:ln w="9525">
              <a:noFill/>
              <a:miter lim="800000"/>
              <a:headEnd/>
              <a:tailEnd/>
            </a:ln>
            <a:effectLst/>
          </p:spPr>
          <p:txBody>
            <a:bodyPr/>
            <a:lstStyle/>
            <a:p>
              <a:r>
                <a:rPr lang="pl-PL" sz="1800">
                  <a:cs typeface="Times New Roman" charset="0"/>
                </a:rPr>
                <a:t>Był zdenerwowany lub czujny ...</a:t>
              </a:r>
              <a:endParaRPr lang="pl-PL" sz="1100">
                <a:cs typeface="Times New Roman" charset="0"/>
              </a:endParaRPr>
            </a:p>
            <a:p>
              <a:pPr eaLnBrk="0" hangingPunct="0"/>
              <a:endParaRPr lang="pl-PL" sz="3200"/>
            </a:p>
          </p:txBody>
        </p:sp>
        <p:sp>
          <p:nvSpPr>
            <p:cNvPr id="24606" name="Rectangle 30"/>
            <p:cNvSpPr>
              <a:spLocks noChangeArrowheads="1"/>
            </p:cNvSpPr>
            <p:nvPr/>
          </p:nvSpPr>
          <p:spPr bwMode="auto">
            <a:xfrm>
              <a:off x="1990" y="2090"/>
              <a:ext cx="340" cy="556"/>
            </a:xfrm>
            <a:prstGeom prst="rect">
              <a:avLst/>
            </a:prstGeom>
            <a:noFill/>
            <a:ln w="9525">
              <a:noFill/>
              <a:miter lim="800000"/>
              <a:headEnd/>
              <a:tailEnd/>
            </a:ln>
            <a:effectLst/>
          </p:spPr>
          <p:txBody>
            <a:bodyPr/>
            <a:lstStyle/>
            <a:p>
              <a:r>
                <a:rPr lang="pl-PL" sz="1800">
                  <a:cs typeface="Times New Roman" charset="0"/>
                </a:rPr>
                <a:t>nie</a:t>
              </a:r>
              <a:endParaRPr lang="pl-PL" sz="1100">
                <a:cs typeface="Times New Roman" charset="0"/>
              </a:endParaRPr>
            </a:p>
            <a:p>
              <a:pPr eaLnBrk="0" hangingPunct="0"/>
              <a:endParaRPr lang="pl-PL" sz="3200"/>
            </a:p>
          </p:txBody>
        </p:sp>
        <p:sp>
          <p:nvSpPr>
            <p:cNvPr id="24607" name="Rectangle 31"/>
            <p:cNvSpPr>
              <a:spLocks noChangeArrowheads="1"/>
            </p:cNvSpPr>
            <p:nvPr/>
          </p:nvSpPr>
          <p:spPr bwMode="auto">
            <a:xfrm>
              <a:off x="2330" y="2090"/>
              <a:ext cx="274" cy="556"/>
            </a:xfrm>
            <a:prstGeom prst="rect">
              <a:avLst/>
            </a:prstGeom>
            <a:noFill/>
            <a:ln w="9525">
              <a:noFill/>
              <a:miter lim="800000"/>
              <a:headEnd/>
              <a:tailEnd/>
            </a:ln>
            <a:effectLst/>
          </p:spPr>
          <p:txBody>
            <a:bodyPr/>
            <a:lstStyle/>
            <a:p>
              <a:r>
                <a:rPr lang="pl-PL" sz="1800" b="1">
                  <a:cs typeface="Times New Roman" charset="0"/>
                </a:rPr>
                <a:t>tak</a:t>
              </a:r>
              <a:endParaRPr lang="pl-PL" sz="1100">
                <a:cs typeface="Times New Roman" charset="0"/>
              </a:endParaRPr>
            </a:p>
            <a:p>
              <a:pPr eaLnBrk="0" hangingPunct="0"/>
              <a:endParaRPr lang="pl-PL" sz="3200"/>
            </a:p>
          </p:txBody>
        </p:sp>
        <p:sp>
          <p:nvSpPr>
            <p:cNvPr id="24608" name="Rectangle 32"/>
            <p:cNvSpPr>
              <a:spLocks noChangeArrowheads="1"/>
            </p:cNvSpPr>
            <p:nvPr/>
          </p:nvSpPr>
          <p:spPr bwMode="auto">
            <a:xfrm>
              <a:off x="28" y="2646"/>
              <a:ext cx="150" cy="556"/>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4609" name="Rectangle 33"/>
            <p:cNvSpPr>
              <a:spLocks noChangeArrowheads="1"/>
            </p:cNvSpPr>
            <p:nvPr/>
          </p:nvSpPr>
          <p:spPr bwMode="auto">
            <a:xfrm>
              <a:off x="178" y="2646"/>
              <a:ext cx="170" cy="556"/>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4610" name="Rectangle 34"/>
            <p:cNvSpPr>
              <a:spLocks noChangeArrowheads="1"/>
            </p:cNvSpPr>
            <p:nvPr/>
          </p:nvSpPr>
          <p:spPr bwMode="auto">
            <a:xfrm>
              <a:off x="348" y="2646"/>
              <a:ext cx="170" cy="556"/>
            </a:xfrm>
            <a:prstGeom prst="rect">
              <a:avLst/>
            </a:prstGeom>
            <a:noFill/>
            <a:ln w="9525">
              <a:noFill/>
              <a:miter lim="800000"/>
              <a:headEnd/>
              <a:tailEnd/>
            </a:ln>
            <a:effectLst/>
          </p:spPr>
          <p:txBody>
            <a:bodyPr/>
            <a:lstStyle/>
            <a:p>
              <a:r>
                <a:rPr lang="pl-PL" sz="1800">
                  <a:cs typeface="Times New Roman" charset="0"/>
                </a:rPr>
                <a:t>e</a:t>
              </a:r>
              <a:endParaRPr lang="pl-PL" sz="1100">
                <a:cs typeface="Times New Roman" charset="0"/>
              </a:endParaRPr>
            </a:p>
            <a:p>
              <a:pPr eaLnBrk="0" hangingPunct="0"/>
              <a:endParaRPr lang="pl-PL" sz="3200"/>
            </a:p>
          </p:txBody>
        </p:sp>
        <p:sp>
          <p:nvSpPr>
            <p:cNvPr id="24611" name="Rectangle 35"/>
            <p:cNvSpPr>
              <a:spLocks noChangeArrowheads="1"/>
            </p:cNvSpPr>
            <p:nvPr/>
          </p:nvSpPr>
          <p:spPr bwMode="auto">
            <a:xfrm>
              <a:off x="518" y="2646"/>
              <a:ext cx="1472" cy="556"/>
            </a:xfrm>
            <a:prstGeom prst="rect">
              <a:avLst/>
            </a:prstGeom>
            <a:noFill/>
            <a:ln w="9525">
              <a:noFill/>
              <a:miter lim="800000"/>
              <a:headEnd/>
              <a:tailEnd/>
            </a:ln>
            <a:effectLst/>
          </p:spPr>
          <p:txBody>
            <a:bodyPr/>
            <a:lstStyle/>
            <a:p>
              <a:r>
                <a:rPr lang="pl-PL" sz="1800">
                  <a:cs typeface="Times New Roman" charset="0"/>
                </a:rPr>
                <a:t>Był pobudliwy na lekkie nawet bodźce </a:t>
              </a:r>
              <a:endParaRPr lang="pl-PL" sz="1100">
                <a:cs typeface="Times New Roman" charset="0"/>
              </a:endParaRPr>
            </a:p>
            <a:p>
              <a:pPr eaLnBrk="0" hangingPunct="0"/>
              <a:endParaRPr lang="pl-PL" sz="3200"/>
            </a:p>
          </p:txBody>
        </p:sp>
        <p:sp>
          <p:nvSpPr>
            <p:cNvPr id="24612" name="Rectangle 36"/>
            <p:cNvSpPr>
              <a:spLocks noChangeArrowheads="1"/>
            </p:cNvSpPr>
            <p:nvPr/>
          </p:nvSpPr>
          <p:spPr bwMode="auto">
            <a:xfrm>
              <a:off x="1990" y="2646"/>
              <a:ext cx="340" cy="556"/>
            </a:xfrm>
            <a:prstGeom prst="rect">
              <a:avLst/>
            </a:prstGeom>
            <a:noFill/>
            <a:ln w="9525">
              <a:noFill/>
              <a:miter lim="800000"/>
              <a:headEnd/>
              <a:tailEnd/>
            </a:ln>
            <a:effectLst/>
          </p:spPr>
          <p:txBody>
            <a:bodyPr/>
            <a:lstStyle/>
            <a:p>
              <a:r>
                <a:rPr lang="pl-PL" sz="1800">
                  <a:cs typeface="Times New Roman" charset="0"/>
                </a:rPr>
                <a:t>nie</a:t>
              </a:r>
              <a:endParaRPr lang="pl-PL" sz="1100">
                <a:cs typeface="Times New Roman" charset="0"/>
              </a:endParaRPr>
            </a:p>
            <a:p>
              <a:pPr eaLnBrk="0" hangingPunct="0"/>
              <a:endParaRPr lang="pl-PL" sz="3200"/>
            </a:p>
          </p:txBody>
        </p:sp>
        <p:sp>
          <p:nvSpPr>
            <p:cNvPr id="24613" name="Rectangle 37"/>
            <p:cNvSpPr>
              <a:spLocks noChangeArrowheads="1"/>
            </p:cNvSpPr>
            <p:nvPr/>
          </p:nvSpPr>
          <p:spPr bwMode="auto">
            <a:xfrm>
              <a:off x="2330" y="2646"/>
              <a:ext cx="274" cy="556"/>
            </a:xfrm>
            <a:prstGeom prst="rect">
              <a:avLst/>
            </a:prstGeom>
            <a:noFill/>
            <a:ln w="9525">
              <a:noFill/>
              <a:miter lim="800000"/>
              <a:headEnd/>
              <a:tailEnd/>
            </a:ln>
            <a:effectLst/>
          </p:spPr>
          <p:txBody>
            <a:bodyPr/>
            <a:lstStyle/>
            <a:p>
              <a:r>
                <a:rPr lang="pl-PL" sz="1800" b="1">
                  <a:cs typeface="Times New Roman" charset="0"/>
                </a:rPr>
                <a:t>tak</a:t>
              </a:r>
              <a:endParaRPr lang="pl-PL" sz="1100">
                <a:cs typeface="Times New Roman" charset="0"/>
              </a:endParaRPr>
            </a:p>
            <a:p>
              <a:pPr eaLnBrk="0" hangingPunct="0"/>
              <a:endParaRPr lang="pl-PL" sz="3200"/>
            </a:p>
          </p:txBody>
        </p:sp>
        <p:sp>
          <p:nvSpPr>
            <p:cNvPr id="24614" name="Rectangle 38"/>
            <p:cNvSpPr>
              <a:spLocks noChangeArrowheads="1"/>
            </p:cNvSpPr>
            <p:nvPr/>
          </p:nvSpPr>
          <p:spPr bwMode="auto">
            <a:xfrm>
              <a:off x="28" y="3202"/>
              <a:ext cx="150" cy="556"/>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4615" name="Rectangle 39"/>
            <p:cNvSpPr>
              <a:spLocks noChangeArrowheads="1"/>
            </p:cNvSpPr>
            <p:nvPr/>
          </p:nvSpPr>
          <p:spPr bwMode="auto">
            <a:xfrm>
              <a:off x="178" y="3202"/>
              <a:ext cx="170" cy="556"/>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4616" name="Rectangle 40"/>
            <p:cNvSpPr>
              <a:spLocks noChangeArrowheads="1"/>
            </p:cNvSpPr>
            <p:nvPr/>
          </p:nvSpPr>
          <p:spPr bwMode="auto">
            <a:xfrm>
              <a:off x="348" y="3202"/>
              <a:ext cx="170" cy="556"/>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4617" name="Rectangle 41"/>
            <p:cNvSpPr>
              <a:spLocks noChangeArrowheads="1"/>
            </p:cNvSpPr>
            <p:nvPr/>
          </p:nvSpPr>
          <p:spPr bwMode="auto">
            <a:xfrm>
              <a:off x="518" y="3202"/>
              <a:ext cx="1472" cy="556"/>
            </a:xfrm>
            <a:prstGeom prst="rect">
              <a:avLst/>
            </a:prstGeom>
            <a:noFill/>
            <a:ln w="9525">
              <a:noFill/>
              <a:miter lim="800000"/>
              <a:headEnd/>
              <a:tailEnd/>
            </a:ln>
            <a:effectLst/>
          </p:spPr>
          <p:txBody>
            <a:bodyPr/>
            <a:lstStyle/>
            <a:p>
              <a:r>
                <a:rPr lang="pl-PL" sz="1800">
                  <a:cs typeface="Times New Roman" charset="0"/>
                </a:rPr>
                <a:t>Podsumowanie O4: czy co najmniej 2 tak na O4 ...</a:t>
              </a:r>
              <a:endParaRPr lang="pl-PL" sz="1100">
                <a:cs typeface="Times New Roman" charset="0"/>
              </a:endParaRPr>
            </a:p>
            <a:p>
              <a:pPr eaLnBrk="0" hangingPunct="0"/>
              <a:endParaRPr lang="pl-PL" sz="3200"/>
            </a:p>
          </p:txBody>
        </p:sp>
        <p:sp>
          <p:nvSpPr>
            <p:cNvPr id="24618" name="Rectangle 42"/>
            <p:cNvSpPr>
              <a:spLocks noChangeArrowheads="1"/>
            </p:cNvSpPr>
            <p:nvPr/>
          </p:nvSpPr>
          <p:spPr bwMode="auto">
            <a:xfrm>
              <a:off x="1990" y="3202"/>
              <a:ext cx="340" cy="556"/>
            </a:xfrm>
            <a:prstGeom prst="rect">
              <a:avLst/>
            </a:prstGeom>
            <a:noFill/>
            <a:ln w="9525">
              <a:noFill/>
              <a:miter lim="800000"/>
              <a:headEnd/>
              <a:tailEnd/>
            </a:ln>
            <a:effectLst/>
          </p:spPr>
          <p:txBody>
            <a:bodyPr/>
            <a:lstStyle/>
            <a:p>
              <a:r>
                <a:rPr lang="pl-PL" sz="1800">
                  <a:cs typeface="Times New Roman" charset="0"/>
                </a:rPr>
                <a:t>nie</a:t>
              </a:r>
              <a:endParaRPr lang="pl-PL" sz="1100">
                <a:cs typeface="Times New Roman" charset="0"/>
              </a:endParaRPr>
            </a:p>
            <a:p>
              <a:pPr eaLnBrk="0" hangingPunct="0"/>
              <a:endParaRPr lang="pl-PL" sz="3200"/>
            </a:p>
          </p:txBody>
        </p:sp>
        <p:sp>
          <p:nvSpPr>
            <p:cNvPr id="24619" name="Rectangle 43"/>
            <p:cNvSpPr>
              <a:spLocks noChangeArrowheads="1"/>
            </p:cNvSpPr>
            <p:nvPr/>
          </p:nvSpPr>
          <p:spPr bwMode="auto">
            <a:xfrm>
              <a:off x="2330" y="3202"/>
              <a:ext cx="274" cy="556"/>
            </a:xfrm>
            <a:prstGeom prst="rect">
              <a:avLst/>
            </a:prstGeom>
            <a:noFill/>
            <a:ln w="9525">
              <a:noFill/>
              <a:miter lim="800000"/>
              <a:headEnd/>
              <a:tailEnd/>
            </a:ln>
            <a:effectLst/>
          </p:spPr>
          <p:txBody>
            <a:bodyPr/>
            <a:lstStyle/>
            <a:p>
              <a:r>
                <a:rPr lang="pl-PL" sz="1800" b="1">
                  <a:cs typeface="Times New Roman" charset="0"/>
                </a:rPr>
                <a:t>tak</a:t>
              </a:r>
              <a:endParaRPr lang="pl-PL" sz="1100">
                <a:cs typeface="Times New Roman" charset="0"/>
              </a:endParaRPr>
            </a:p>
            <a:p>
              <a:pPr eaLnBrk="0" hangingPunct="0"/>
              <a:endParaRPr lang="pl-PL" sz="3200"/>
            </a:p>
          </p:txBody>
        </p:sp>
        <p:sp>
          <p:nvSpPr>
            <p:cNvPr id="24620" name="Rectangle 44"/>
            <p:cNvSpPr>
              <a:spLocks noChangeArrowheads="1"/>
            </p:cNvSpPr>
            <p:nvPr/>
          </p:nvSpPr>
          <p:spPr bwMode="auto">
            <a:xfrm>
              <a:off x="28" y="3758"/>
              <a:ext cx="150" cy="1092"/>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4621" name="Rectangle 45"/>
            <p:cNvSpPr>
              <a:spLocks noChangeArrowheads="1"/>
            </p:cNvSpPr>
            <p:nvPr/>
          </p:nvSpPr>
          <p:spPr bwMode="auto">
            <a:xfrm>
              <a:off x="178" y="3758"/>
              <a:ext cx="170" cy="1092"/>
            </a:xfrm>
            <a:prstGeom prst="rect">
              <a:avLst/>
            </a:prstGeom>
            <a:noFill/>
            <a:ln w="9525">
              <a:noFill/>
              <a:miter lim="800000"/>
              <a:headEnd/>
              <a:tailEnd/>
            </a:ln>
            <a:effectLst/>
          </p:spPr>
          <p:txBody>
            <a:bodyPr/>
            <a:lstStyle/>
            <a:p>
              <a:r>
                <a:rPr lang="pl-PL" sz="1800">
                  <a:cs typeface="Times New Roman" charset="0"/>
                </a:rPr>
                <a:t>5</a:t>
              </a:r>
              <a:endParaRPr lang="pl-PL" sz="1100">
                <a:cs typeface="Times New Roman" charset="0"/>
              </a:endParaRPr>
            </a:p>
            <a:p>
              <a:pPr eaLnBrk="0" hangingPunct="0"/>
              <a:endParaRPr lang="pl-PL" sz="3200"/>
            </a:p>
          </p:txBody>
        </p:sp>
        <p:sp>
          <p:nvSpPr>
            <p:cNvPr id="24622" name="Rectangle 46"/>
            <p:cNvSpPr>
              <a:spLocks noChangeArrowheads="1"/>
            </p:cNvSpPr>
            <p:nvPr/>
          </p:nvSpPr>
          <p:spPr bwMode="auto">
            <a:xfrm>
              <a:off x="348" y="3758"/>
              <a:ext cx="170" cy="1092"/>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4623" name="Rectangle 47"/>
            <p:cNvSpPr>
              <a:spLocks noChangeArrowheads="1"/>
            </p:cNvSpPr>
            <p:nvPr/>
          </p:nvSpPr>
          <p:spPr bwMode="auto">
            <a:xfrm>
              <a:off x="518" y="3758"/>
              <a:ext cx="1472" cy="1092"/>
            </a:xfrm>
            <a:prstGeom prst="rect">
              <a:avLst/>
            </a:prstGeom>
            <a:noFill/>
            <a:ln w="9525">
              <a:noFill/>
              <a:miter lim="800000"/>
              <a:headEnd/>
              <a:tailEnd/>
            </a:ln>
            <a:effectLst/>
          </p:spPr>
          <p:txBody>
            <a:bodyPr/>
            <a:lstStyle/>
            <a:p>
              <a:r>
                <a:rPr lang="pl-PL" sz="1800">
                  <a:cs typeface="Times New Roman" charset="0"/>
                </a:rPr>
                <a:t>Objawy powyższe, w okresie ostatniego miesiąca, pogorszyły funkcjonowanie socjalne, lub zawodowe pacjenta, lub powodowały u niego znaczny dystres ...</a:t>
              </a:r>
              <a:endParaRPr lang="pl-PL" sz="1100">
                <a:cs typeface="Times New Roman" charset="0"/>
              </a:endParaRPr>
            </a:p>
            <a:p>
              <a:pPr eaLnBrk="0" hangingPunct="0"/>
              <a:endParaRPr lang="pl-PL" sz="3200"/>
            </a:p>
          </p:txBody>
        </p:sp>
        <p:sp>
          <p:nvSpPr>
            <p:cNvPr id="24624" name="Rectangle 48"/>
            <p:cNvSpPr>
              <a:spLocks noChangeArrowheads="1"/>
            </p:cNvSpPr>
            <p:nvPr/>
          </p:nvSpPr>
          <p:spPr bwMode="auto">
            <a:xfrm>
              <a:off x="1990" y="3758"/>
              <a:ext cx="340" cy="1092"/>
            </a:xfrm>
            <a:prstGeom prst="rect">
              <a:avLst/>
            </a:prstGeom>
            <a:noFill/>
            <a:ln w="9525">
              <a:noFill/>
              <a:miter lim="800000"/>
              <a:headEnd/>
              <a:tailEnd/>
            </a:ln>
            <a:effectLst/>
          </p:spPr>
          <p:txBody>
            <a:bodyPr/>
            <a:lstStyle/>
            <a:p>
              <a:r>
                <a:rPr lang="pl-PL" sz="1800">
                  <a:cs typeface="Times New Roman" charset="0"/>
                </a:rPr>
                <a:t>nie</a:t>
              </a:r>
              <a:endParaRPr lang="pl-PL" sz="1100">
                <a:cs typeface="Times New Roman" charset="0"/>
              </a:endParaRPr>
            </a:p>
            <a:p>
              <a:pPr eaLnBrk="0" hangingPunct="0"/>
              <a:endParaRPr lang="pl-PL" sz="3200"/>
            </a:p>
          </p:txBody>
        </p:sp>
        <p:sp>
          <p:nvSpPr>
            <p:cNvPr id="24625" name="Rectangle 49"/>
            <p:cNvSpPr>
              <a:spLocks noChangeArrowheads="1"/>
            </p:cNvSpPr>
            <p:nvPr/>
          </p:nvSpPr>
          <p:spPr bwMode="auto">
            <a:xfrm>
              <a:off x="2330" y="3758"/>
              <a:ext cx="274" cy="1092"/>
            </a:xfrm>
            <a:prstGeom prst="rect">
              <a:avLst/>
            </a:prstGeom>
            <a:noFill/>
            <a:ln w="9525">
              <a:noFill/>
              <a:miter lim="800000"/>
              <a:headEnd/>
              <a:tailEnd/>
            </a:ln>
            <a:effectLst/>
          </p:spPr>
          <p:txBody>
            <a:bodyPr/>
            <a:lstStyle/>
            <a:p>
              <a:r>
                <a:rPr lang="pl-PL" sz="1800" b="1">
                  <a:cs typeface="Times New Roman" charset="0"/>
                </a:rPr>
                <a:t>tak</a:t>
              </a:r>
              <a:endParaRPr lang="pl-PL" sz="1100">
                <a:cs typeface="Times New Roman" charset="0"/>
              </a:endParaRPr>
            </a:p>
            <a:p>
              <a:pPr eaLnBrk="0" hangingPunct="0"/>
              <a:endParaRPr lang="pl-PL" sz="3200"/>
            </a:p>
          </p:txBody>
        </p:sp>
        <p:sp>
          <p:nvSpPr>
            <p:cNvPr id="24626" name="Rectangle 50"/>
            <p:cNvSpPr>
              <a:spLocks noChangeArrowheads="1"/>
            </p:cNvSpPr>
            <p:nvPr/>
          </p:nvSpPr>
          <p:spPr bwMode="auto">
            <a:xfrm>
              <a:off x="28" y="4850"/>
              <a:ext cx="150" cy="824"/>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4627" name="Rectangle 51"/>
            <p:cNvSpPr>
              <a:spLocks noChangeArrowheads="1"/>
            </p:cNvSpPr>
            <p:nvPr/>
          </p:nvSpPr>
          <p:spPr bwMode="auto">
            <a:xfrm>
              <a:off x="178" y="4850"/>
              <a:ext cx="170" cy="824"/>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4628" name="Rectangle 52"/>
            <p:cNvSpPr>
              <a:spLocks noChangeArrowheads="1"/>
            </p:cNvSpPr>
            <p:nvPr/>
          </p:nvSpPr>
          <p:spPr bwMode="auto">
            <a:xfrm>
              <a:off x="348" y="4850"/>
              <a:ext cx="170" cy="824"/>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4629" name="Rectangle 53"/>
            <p:cNvSpPr>
              <a:spLocks noChangeArrowheads="1"/>
            </p:cNvSpPr>
            <p:nvPr/>
          </p:nvSpPr>
          <p:spPr bwMode="auto">
            <a:xfrm>
              <a:off x="518" y="4850"/>
              <a:ext cx="1472" cy="824"/>
            </a:xfrm>
            <a:prstGeom prst="rect">
              <a:avLst/>
            </a:prstGeom>
            <a:noFill/>
            <a:ln w="9525">
              <a:noFill/>
              <a:miter lim="800000"/>
              <a:headEnd/>
              <a:tailEnd/>
            </a:ln>
            <a:effectLst/>
          </p:spPr>
          <p:txBody>
            <a:bodyPr/>
            <a:lstStyle/>
            <a:p>
              <a:r>
                <a:rPr lang="pl-PL" sz="1800">
                  <a:cs typeface="Times New Roman" charset="0"/>
                </a:rPr>
                <a:t>Jeśli O1 i O2 i podsumowanie O3 i O4 i&amp; O5 tak to rozpoznanie </a:t>
              </a:r>
              <a:r>
                <a:rPr lang="pl-PL" sz="1800" b="1">
                  <a:cs typeface="Times New Roman" charset="0"/>
                </a:rPr>
                <a:t>– zespół stresu pourazowego</a:t>
              </a:r>
              <a:r>
                <a:rPr lang="pl-PL" sz="1800">
                  <a:cs typeface="Times New Roman" charset="0"/>
                </a:rPr>
                <a:t> ... </a:t>
              </a:r>
              <a:endParaRPr lang="pl-PL" sz="1100">
                <a:cs typeface="Times New Roman" charset="0"/>
              </a:endParaRPr>
            </a:p>
            <a:p>
              <a:pPr eaLnBrk="0" hangingPunct="0"/>
              <a:endParaRPr lang="pl-PL" sz="3200"/>
            </a:p>
          </p:txBody>
        </p:sp>
        <p:sp>
          <p:nvSpPr>
            <p:cNvPr id="24630" name="Rectangle 54"/>
            <p:cNvSpPr>
              <a:spLocks noChangeArrowheads="1"/>
            </p:cNvSpPr>
            <p:nvPr/>
          </p:nvSpPr>
          <p:spPr bwMode="auto">
            <a:xfrm>
              <a:off x="1990" y="4850"/>
              <a:ext cx="340" cy="824"/>
            </a:xfrm>
            <a:prstGeom prst="rect">
              <a:avLst/>
            </a:prstGeom>
            <a:noFill/>
            <a:ln w="9525">
              <a:noFill/>
              <a:miter lim="800000"/>
              <a:headEnd/>
              <a:tailEnd/>
            </a:ln>
            <a:effectLst/>
          </p:spPr>
          <p:txBody>
            <a:bodyPr/>
            <a:lstStyle/>
            <a:p>
              <a:r>
                <a:rPr lang="pl-PL" sz="1800">
                  <a:cs typeface="Times New Roman" charset="0"/>
                </a:rPr>
                <a:t>nie</a:t>
              </a:r>
              <a:endParaRPr lang="pl-PL" sz="1100">
                <a:cs typeface="Times New Roman" charset="0"/>
              </a:endParaRPr>
            </a:p>
            <a:p>
              <a:pPr eaLnBrk="0" hangingPunct="0"/>
              <a:endParaRPr lang="pl-PL" sz="3200"/>
            </a:p>
          </p:txBody>
        </p:sp>
        <p:sp>
          <p:nvSpPr>
            <p:cNvPr id="24631" name="Rectangle 55"/>
            <p:cNvSpPr>
              <a:spLocks noChangeArrowheads="1"/>
            </p:cNvSpPr>
            <p:nvPr/>
          </p:nvSpPr>
          <p:spPr bwMode="auto">
            <a:xfrm>
              <a:off x="2330" y="4850"/>
              <a:ext cx="274" cy="824"/>
            </a:xfrm>
            <a:prstGeom prst="rect">
              <a:avLst/>
            </a:prstGeom>
            <a:noFill/>
            <a:ln w="9525">
              <a:noFill/>
              <a:miter lim="800000"/>
              <a:headEnd/>
              <a:tailEnd/>
            </a:ln>
            <a:effectLst/>
          </p:spPr>
          <p:txBody>
            <a:bodyPr/>
            <a:lstStyle/>
            <a:p>
              <a:r>
                <a:rPr lang="pl-PL" sz="1800" b="1">
                  <a:cs typeface="Times New Roman" charset="0"/>
                </a:rPr>
                <a:t>tak</a:t>
              </a:r>
              <a:endParaRPr lang="pl-PL" sz="1100">
                <a:cs typeface="Times New Roman" charset="0"/>
              </a:endParaRPr>
            </a:p>
            <a:p>
              <a:pPr eaLnBrk="0" hangingPunct="0"/>
              <a:endParaRPr lang="pl-PL" sz="3200"/>
            </a:p>
          </p:txBody>
        </p:sp>
      </p:gr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prestige"/>
      </p:transition>
    </mc:Choice>
    <mc:Fallback>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0" y="-1625600"/>
            <a:ext cx="9144000" cy="1000274"/>
          </a:xfrm>
          <a:prstGeom prst="rect">
            <a:avLst/>
          </a:prstGeom>
          <a:noFill/>
          <a:ln w="9525">
            <a:noFill/>
            <a:miter lim="800000"/>
            <a:headEnd/>
            <a:tailEnd/>
          </a:ln>
          <a:effectLst/>
        </p:spPr>
        <p:txBody>
          <a:bodyPr>
            <a:spAutoFit/>
          </a:bodyPr>
          <a:lstStyle/>
          <a:p>
            <a:pPr>
              <a:tabLst>
                <a:tab pos="457200" algn="l"/>
              </a:tabLst>
            </a:pPr>
            <a:r>
              <a:rPr lang="pl-PL" sz="1600" b="1">
                <a:latin typeface="Century Schoolbook" pitchFamily="18" charset="0"/>
                <a:cs typeface="Times New Roman" charset="0"/>
              </a:rPr>
              <a:t>I.</a:t>
            </a:r>
            <a:r>
              <a:rPr lang="pl-PL" sz="900" b="1">
                <a:cs typeface="Times New Roman" charset="0"/>
              </a:rPr>
              <a:t>                   </a:t>
            </a:r>
            <a:r>
              <a:rPr lang="pl-PL" sz="1600" b="1">
                <a:latin typeface="Century Schoolbook" pitchFamily="18" charset="0"/>
                <a:cs typeface="Times New Roman" charset="0"/>
              </a:rPr>
              <a:t>Zespół leku uogólnionego. F.41.1.</a:t>
            </a:r>
            <a:endParaRPr lang="pl-PL" sz="1100">
              <a:cs typeface="Times New Roman" charset="0"/>
            </a:endParaRPr>
          </a:p>
          <a:p>
            <a:pPr eaLnBrk="0" hangingPunct="0">
              <a:tabLst>
                <a:tab pos="457200" algn="l"/>
              </a:tabLst>
            </a:pPr>
            <a:r>
              <a:rPr lang="pl-PL" sz="1100">
                <a:latin typeface="Century Schoolbook" pitchFamily="18" charset="0"/>
                <a:cs typeface="Times New Roman" charset="0"/>
              </a:rPr>
              <a:t> </a:t>
            </a:r>
            <a:endParaRPr lang="pl-PL" sz="1100">
              <a:cs typeface="Times New Roman" charset="0"/>
            </a:endParaRPr>
          </a:p>
          <a:p>
            <a:pPr eaLnBrk="0" hangingPunct="0">
              <a:tabLst>
                <a:tab pos="457200" algn="l"/>
              </a:tabLst>
            </a:pPr>
            <a:endParaRPr lang="pl-PL" sz="3200"/>
          </a:p>
        </p:txBody>
      </p:sp>
      <p:grpSp>
        <p:nvGrpSpPr>
          <p:cNvPr id="16447" name="Group 63"/>
          <p:cNvGrpSpPr>
            <a:grpSpLocks/>
          </p:cNvGrpSpPr>
          <p:nvPr/>
        </p:nvGrpSpPr>
        <p:grpSpPr bwMode="auto">
          <a:xfrm>
            <a:off x="0" y="868005"/>
            <a:ext cx="8643938" cy="5791200"/>
            <a:chOff x="28" y="499"/>
            <a:chExt cx="2476" cy="5870"/>
          </a:xfrm>
        </p:grpSpPr>
        <p:sp>
          <p:nvSpPr>
            <p:cNvPr id="16387" name="Rectangle 3"/>
            <p:cNvSpPr>
              <a:spLocks noChangeArrowheads="1"/>
            </p:cNvSpPr>
            <p:nvPr/>
          </p:nvSpPr>
          <p:spPr bwMode="auto">
            <a:xfrm>
              <a:off x="28" y="499"/>
              <a:ext cx="150" cy="74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I</a:t>
              </a:r>
              <a:endParaRPr lang="pl-PL" sz="1100">
                <a:cs typeface="Times New Roman" charset="0"/>
              </a:endParaRPr>
            </a:p>
            <a:p>
              <a:pPr eaLnBrk="0" hangingPunct="0"/>
              <a:endParaRPr lang="pl-PL" sz="3200"/>
            </a:p>
          </p:txBody>
        </p:sp>
        <p:sp>
          <p:nvSpPr>
            <p:cNvPr id="16388" name="Rectangle 4"/>
            <p:cNvSpPr>
              <a:spLocks noChangeArrowheads="1"/>
            </p:cNvSpPr>
            <p:nvPr/>
          </p:nvSpPr>
          <p:spPr bwMode="auto">
            <a:xfrm>
              <a:off x="178" y="499"/>
              <a:ext cx="170" cy="748"/>
            </a:xfrm>
            <a:prstGeom prst="rect">
              <a:avLst/>
            </a:prstGeom>
            <a:noFill/>
            <a:ln w="9525">
              <a:noFill/>
              <a:miter lim="800000"/>
              <a:headEnd/>
              <a:tailEnd/>
            </a:ln>
            <a:effectLst/>
          </p:spPr>
          <p:txBody>
            <a:bodyPr/>
            <a:lstStyle/>
            <a:p>
              <a:r>
                <a:rPr lang="pl-PL" sz="1600" dirty="0">
                  <a:latin typeface="Century Schoolbook" pitchFamily="18" charset="0"/>
                  <a:cs typeface="Times New Roman" charset="0"/>
                </a:rPr>
                <a:t>a</a:t>
              </a:r>
              <a:endParaRPr lang="pl-PL" sz="1100" dirty="0">
                <a:cs typeface="Times New Roman" charset="0"/>
              </a:endParaRPr>
            </a:p>
            <a:p>
              <a:pPr eaLnBrk="0" hangingPunct="0"/>
              <a:endParaRPr lang="pl-PL" sz="3200" dirty="0"/>
            </a:p>
          </p:txBody>
        </p:sp>
        <p:sp>
          <p:nvSpPr>
            <p:cNvPr id="16389" name="Rectangle 5"/>
            <p:cNvSpPr>
              <a:spLocks noChangeArrowheads="1"/>
            </p:cNvSpPr>
            <p:nvPr/>
          </p:nvSpPr>
          <p:spPr bwMode="auto">
            <a:xfrm>
              <a:off x="348" y="499"/>
              <a:ext cx="170" cy="74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1</a:t>
              </a:r>
              <a:endParaRPr lang="pl-PL" sz="1100">
                <a:cs typeface="Times New Roman" charset="0"/>
              </a:endParaRPr>
            </a:p>
            <a:p>
              <a:pPr eaLnBrk="0" hangingPunct="0"/>
              <a:endParaRPr lang="pl-PL" sz="3200"/>
            </a:p>
          </p:txBody>
        </p:sp>
        <p:sp>
          <p:nvSpPr>
            <p:cNvPr id="16390" name="Rectangle 6"/>
            <p:cNvSpPr>
              <a:spLocks noChangeArrowheads="1"/>
            </p:cNvSpPr>
            <p:nvPr/>
          </p:nvSpPr>
          <p:spPr bwMode="auto">
            <a:xfrm>
              <a:off x="518" y="499"/>
              <a:ext cx="1418" cy="74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Pacjent martwił się lub obawiał o co najmniej dwie sprawy w ostatnich 6 miesiącach ...</a:t>
              </a:r>
              <a:endParaRPr lang="pl-PL" sz="1100">
                <a:cs typeface="Times New Roman" charset="0"/>
              </a:endParaRPr>
            </a:p>
            <a:p>
              <a:pPr eaLnBrk="0" hangingPunct="0"/>
              <a:endParaRPr lang="pl-PL" sz="3200"/>
            </a:p>
          </p:txBody>
        </p:sp>
        <p:sp>
          <p:nvSpPr>
            <p:cNvPr id="16391" name="Rectangle 7"/>
            <p:cNvSpPr>
              <a:spLocks noChangeArrowheads="1"/>
            </p:cNvSpPr>
            <p:nvPr/>
          </p:nvSpPr>
          <p:spPr bwMode="auto">
            <a:xfrm>
              <a:off x="1936" y="499"/>
              <a:ext cx="284" cy="74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nie</a:t>
              </a:r>
              <a:endParaRPr lang="pl-PL" sz="1100">
                <a:cs typeface="Times New Roman" charset="0"/>
              </a:endParaRPr>
            </a:p>
            <a:p>
              <a:pPr eaLnBrk="0" hangingPunct="0"/>
              <a:endParaRPr lang="pl-PL" sz="3200"/>
            </a:p>
          </p:txBody>
        </p:sp>
        <p:sp>
          <p:nvSpPr>
            <p:cNvPr id="16392" name="Rectangle 8"/>
            <p:cNvSpPr>
              <a:spLocks noChangeArrowheads="1"/>
            </p:cNvSpPr>
            <p:nvPr/>
          </p:nvSpPr>
          <p:spPr bwMode="auto">
            <a:xfrm>
              <a:off x="2220" y="499"/>
              <a:ext cx="284" cy="748"/>
            </a:xfrm>
            <a:prstGeom prst="rect">
              <a:avLst/>
            </a:prstGeom>
            <a:noFill/>
            <a:ln w="9525">
              <a:noFill/>
              <a:miter lim="800000"/>
              <a:headEnd/>
              <a:tailEnd/>
            </a:ln>
            <a:effectLst/>
          </p:spPr>
          <p:txBody>
            <a:bodyPr/>
            <a:lstStyle/>
            <a:p>
              <a:r>
                <a:rPr lang="pl-PL" sz="1600" b="1">
                  <a:latin typeface="Century Schoolbook" pitchFamily="18" charset="0"/>
                  <a:cs typeface="Times New Roman" charset="0"/>
                </a:rPr>
                <a:t>tak</a:t>
              </a:r>
              <a:endParaRPr lang="pl-PL" sz="1100">
                <a:cs typeface="Times New Roman" charset="0"/>
              </a:endParaRPr>
            </a:p>
            <a:p>
              <a:pPr eaLnBrk="0" hangingPunct="0"/>
              <a:endParaRPr lang="pl-PL" sz="3200"/>
            </a:p>
          </p:txBody>
        </p:sp>
        <p:sp>
          <p:nvSpPr>
            <p:cNvPr id="16393" name="Rectangle 9"/>
            <p:cNvSpPr>
              <a:spLocks noChangeArrowheads="1"/>
            </p:cNvSpPr>
            <p:nvPr/>
          </p:nvSpPr>
          <p:spPr bwMode="auto">
            <a:xfrm>
              <a:off x="28" y="1247"/>
              <a:ext cx="150" cy="74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6394" name="Rectangle 10"/>
            <p:cNvSpPr>
              <a:spLocks noChangeArrowheads="1"/>
            </p:cNvSpPr>
            <p:nvPr/>
          </p:nvSpPr>
          <p:spPr bwMode="auto">
            <a:xfrm>
              <a:off x="178" y="1247"/>
              <a:ext cx="170" cy="74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6395" name="Rectangle 11"/>
            <p:cNvSpPr>
              <a:spLocks noChangeArrowheads="1"/>
            </p:cNvSpPr>
            <p:nvPr/>
          </p:nvSpPr>
          <p:spPr bwMode="auto">
            <a:xfrm>
              <a:off x="348" y="1247"/>
              <a:ext cx="170" cy="74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2</a:t>
              </a:r>
              <a:endParaRPr lang="pl-PL" sz="1100">
                <a:cs typeface="Times New Roman" charset="0"/>
              </a:endParaRPr>
            </a:p>
            <a:p>
              <a:pPr eaLnBrk="0" hangingPunct="0"/>
              <a:endParaRPr lang="pl-PL" sz="3200"/>
            </a:p>
          </p:txBody>
        </p:sp>
        <p:sp>
          <p:nvSpPr>
            <p:cNvPr id="16396" name="Rectangle 12"/>
            <p:cNvSpPr>
              <a:spLocks noChangeArrowheads="1"/>
            </p:cNvSpPr>
            <p:nvPr/>
          </p:nvSpPr>
          <p:spPr bwMode="auto">
            <a:xfrm>
              <a:off x="518" y="1247"/>
              <a:ext cx="1418" cy="74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Nie potrafił kontrolować swoich zmartwień lub przeszkadzały mu w tym co robił ...</a:t>
              </a:r>
              <a:endParaRPr lang="pl-PL" sz="1100">
                <a:cs typeface="Times New Roman" charset="0"/>
              </a:endParaRPr>
            </a:p>
            <a:p>
              <a:pPr eaLnBrk="0" hangingPunct="0"/>
              <a:endParaRPr lang="pl-PL" sz="3200"/>
            </a:p>
          </p:txBody>
        </p:sp>
        <p:sp>
          <p:nvSpPr>
            <p:cNvPr id="16397" name="Rectangle 13"/>
            <p:cNvSpPr>
              <a:spLocks noChangeArrowheads="1"/>
            </p:cNvSpPr>
            <p:nvPr/>
          </p:nvSpPr>
          <p:spPr bwMode="auto">
            <a:xfrm>
              <a:off x="1936" y="1247"/>
              <a:ext cx="284" cy="74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nie</a:t>
              </a:r>
              <a:endParaRPr lang="pl-PL" sz="1100">
                <a:cs typeface="Times New Roman" charset="0"/>
              </a:endParaRPr>
            </a:p>
            <a:p>
              <a:pPr eaLnBrk="0" hangingPunct="0"/>
              <a:endParaRPr lang="pl-PL" sz="3200"/>
            </a:p>
          </p:txBody>
        </p:sp>
        <p:sp>
          <p:nvSpPr>
            <p:cNvPr id="16398" name="Rectangle 14"/>
            <p:cNvSpPr>
              <a:spLocks noChangeArrowheads="1"/>
            </p:cNvSpPr>
            <p:nvPr/>
          </p:nvSpPr>
          <p:spPr bwMode="auto">
            <a:xfrm>
              <a:off x="2220" y="1247"/>
              <a:ext cx="284" cy="748"/>
            </a:xfrm>
            <a:prstGeom prst="rect">
              <a:avLst/>
            </a:prstGeom>
            <a:noFill/>
            <a:ln w="9525">
              <a:noFill/>
              <a:miter lim="800000"/>
              <a:headEnd/>
              <a:tailEnd/>
            </a:ln>
            <a:effectLst/>
          </p:spPr>
          <p:txBody>
            <a:bodyPr/>
            <a:lstStyle/>
            <a:p>
              <a:r>
                <a:rPr lang="pl-PL" sz="1600" b="1">
                  <a:latin typeface="Century Schoolbook" pitchFamily="18" charset="0"/>
                  <a:cs typeface="Times New Roman" charset="0"/>
                </a:rPr>
                <a:t>tak</a:t>
              </a:r>
              <a:endParaRPr lang="pl-PL" sz="1100">
                <a:cs typeface="Times New Roman" charset="0"/>
              </a:endParaRPr>
            </a:p>
            <a:p>
              <a:pPr eaLnBrk="0" hangingPunct="0"/>
              <a:endParaRPr lang="pl-PL" sz="3200"/>
            </a:p>
          </p:txBody>
        </p:sp>
        <p:sp>
          <p:nvSpPr>
            <p:cNvPr id="16399" name="Rectangle 15"/>
            <p:cNvSpPr>
              <a:spLocks noChangeArrowheads="1"/>
            </p:cNvSpPr>
            <p:nvPr/>
          </p:nvSpPr>
          <p:spPr bwMode="auto">
            <a:xfrm>
              <a:off x="28" y="1995"/>
              <a:ext cx="150" cy="51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6400" name="Rectangle 16"/>
            <p:cNvSpPr>
              <a:spLocks noChangeArrowheads="1"/>
            </p:cNvSpPr>
            <p:nvPr/>
          </p:nvSpPr>
          <p:spPr bwMode="auto">
            <a:xfrm>
              <a:off x="178" y="1995"/>
              <a:ext cx="170" cy="51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b</a:t>
              </a:r>
              <a:endParaRPr lang="pl-PL" sz="1100">
                <a:cs typeface="Times New Roman" charset="0"/>
              </a:endParaRPr>
            </a:p>
            <a:p>
              <a:pPr eaLnBrk="0" hangingPunct="0"/>
              <a:endParaRPr lang="pl-PL" sz="3200"/>
            </a:p>
          </p:txBody>
        </p:sp>
        <p:sp>
          <p:nvSpPr>
            <p:cNvPr id="16401" name="Rectangle 17"/>
            <p:cNvSpPr>
              <a:spLocks noChangeArrowheads="1"/>
            </p:cNvSpPr>
            <p:nvPr/>
          </p:nvSpPr>
          <p:spPr bwMode="auto">
            <a:xfrm>
              <a:off x="348" y="1995"/>
              <a:ext cx="170" cy="51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6402" name="Rectangle 18"/>
            <p:cNvSpPr>
              <a:spLocks noChangeArrowheads="1"/>
            </p:cNvSpPr>
            <p:nvPr/>
          </p:nvSpPr>
          <p:spPr bwMode="auto">
            <a:xfrm>
              <a:off x="518" y="1995"/>
              <a:ext cx="1418" cy="51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W tym czasie odczuwał (poza napadami lęku) ...</a:t>
              </a:r>
              <a:endParaRPr lang="pl-PL" sz="1100">
                <a:cs typeface="Times New Roman" charset="0"/>
              </a:endParaRPr>
            </a:p>
            <a:p>
              <a:pPr eaLnBrk="0" hangingPunct="0"/>
              <a:endParaRPr lang="pl-PL" sz="3200"/>
            </a:p>
          </p:txBody>
        </p:sp>
        <p:sp>
          <p:nvSpPr>
            <p:cNvPr id="16403" name="Rectangle 19"/>
            <p:cNvSpPr>
              <a:spLocks noChangeArrowheads="1"/>
            </p:cNvSpPr>
            <p:nvPr/>
          </p:nvSpPr>
          <p:spPr bwMode="auto">
            <a:xfrm>
              <a:off x="1936" y="1995"/>
              <a:ext cx="284" cy="51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6404" name="Rectangle 20"/>
            <p:cNvSpPr>
              <a:spLocks noChangeArrowheads="1"/>
            </p:cNvSpPr>
            <p:nvPr/>
          </p:nvSpPr>
          <p:spPr bwMode="auto">
            <a:xfrm>
              <a:off x="2220" y="1995"/>
              <a:ext cx="284" cy="51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6405" name="Rectangle 21"/>
            <p:cNvSpPr>
              <a:spLocks noChangeArrowheads="1"/>
            </p:cNvSpPr>
            <p:nvPr/>
          </p:nvSpPr>
          <p:spPr bwMode="auto">
            <a:xfrm>
              <a:off x="28" y="2513"/>
              <a:ext cx="150" cy="51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6406" name="Rectangle 22"/>
            <p:cNvSpPr>
              <a:spLocks noChangeArrowheads="1"/>
            </p:cNvSpPr>
            <p:nvPr/>
          </p:nvSpPr>
          <p:spPr bwMode="auto">
            <a:xfrm>
              <a:off x="178" y="2513"/>
              <a:ext cx="170" cy="51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6407" name="Rectangle 23"/>
            <p:cNvSpPr>
              <a:spLocks noChangeArrowheads="1"/>
            </p:cNvSpPr>
            <p:nvPr/>
          </p:nvSpPr>
          <p:spPr bwMode="auto">
            <a:xfrm>
              <a:off x="348" y="2513"/>
              <a:ext cx="170" cy="51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1</a:t>
              </a:r>
              <a:endParaRPr lang="pl-PL" sz="1100">
                <a:cs typeface="Times New Roman" charset="0"/>
              </a:endParaRPr>
            </a:p>
            <a:p>
              <a:pPr eaLnBrk="0" hangingPunct="0"/>
              <a:endParaRPr lang="pl-PL" sz="3200"/>
            </a:p>
          </p:txBody>
        </p:sp>
        <p:sp>
          <p:nvSpPr>
            <p:cNvPr id="16408" name="Rectangle 24"/>
            <p:cNvSpPr>
              <a:spLocks noChangeArrowheads="1"/>
            </p:cNvSpPr>
            <p:nvPr/>
          </p:nvSpPr>
          <p:spPr bwMode="auto">
            <a:xfrm>
              <a:off x="518" y="2513"/>
              <a:ext cx="1418" cy="51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Niepokój, uczucie „bycia na krawędzi”...</a:t>
              </a:r>
              <a:endParaRPr lang="pl-PL" sz="1100">
                <a:cs typeface="Times New Roman" charset="0"/>
              </a:endParaRPr>
            </a:p>
            <a:p>
              <a:pPr eaLnBrk="0" hangingPunct="0"/>
              <a:endParaRPr lang="pl-PL" sz="3200"/>
            </a:p>
          </p:txBody>
        </p:sp>
        <p:sp>
          <p:nvSpPr>
            <p:cNvPr id="16409" name="Rectangle 25"/>
            <p:cNvSpPr>
              <a:spLocks noChangeArrowheads="1"/>
            </p:cNvSpPr>
            <p:nvPr/>
          </p:nvSpPr>
          <p:spPr bwMode="auto">
            <a:xfrm>
              <a:off x="1936" y="2513"/>
              <a:ext cx="284" cy="51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nie</a:t>
              </a:r>
              <a:endParaRPr lang="pl-PL" sz="1100">
                <a:cs typeface="Times New Roman" charset="0"/>
              </a:endParaRPr>
            </a:p>
            <a:p>
              <a:pPr eaLnBrk="0" hangingPunct="0"/>
              <a:endParaRPr lang="pl-PL" sz="3200"/>
            </a:p>
          </p:txBody>
        </p:sp>
        <p:sp>
          <p:nvSpPr>
            <p:cNvPr id="16410" name="Rectangle 26"/>
            <p:cNvSpPr>
              <a:spLocks noChangeArrowheads="1"/>
            </p:cNvSpPr>
            <p:nvPr/>
          </p:nvSpPr>
          <p:spPr bwMode="auto">
            <a:xfrm>
              <a:off x="2220" y="2513"/>
              <a:ext cx="284" cy="518"/>
            </a:xfrm>
            <a:prstGeom prst="rect">
              <a:avLst/>
            </a:prstGeom>
            <a:noFill/>
            <a:ln w="9525">
              <a:noFill/>
              <a:miter lim="800000"/>
              <a:headEnd/>
              <a:tailEnd/>
            </a:ln>
            <a:effectLst/>
          </p:spPr>
          <p:txBody>
            <a:bodyPr/>
            <a:lstStyle/>
            <a:p>
              <a:r>
                <a:rPr lang="pl-PL" sz="1600" b="1">
                  <a:latin typeface="Century Schoolbook" pitchFamily="18" charset="0"/>
                  <a:cs typeface="Times New Roman" charset="0"/>
                </a:rPr>
                <a:t>tak</a:t>
              </a:r>
              <a:endParaRPr lang="pl-PL" sz="1100">
                <a:cs typeface="Times New Roman" charset="0"/>
              </a:endParaRPr>
            </a:p>
            <a:p>
              <a:pPr eaLnBrk="0" hangingPunct="0"/>
              <a:endParaRPr lang="pl-PL" sz="3200"/>
            </a:p>
          </p:txBody>
        </p:sp>
        <p:sp>
          <p:nvSpPr>
            <p:cNvPr id="16411" name="Rectangle 27"/>
            <p:cNvSpPr>
              <a:spLocks noChangeArrowheads="1"/>
            </p:cNvSpPr>
            <p:nvPr/>
          </p:nvSpPr>
          <p:spPr bwMode="auto">
            <a:xfrm>
              <a:off x="28" y="3031"/>
              <a:ext cx="150" cy="403"/>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6412" name="Rectangle 28"/>
            <p:cNvSpPr>
              <a:spLocks noChangeArrowheads="1"/>
            </p:cNvSpPr>
            <p:nvPr/>
          </p:nvSpPr>
          <p:spPr bwMode="auto">
            <a:xfrm>
              <a:off x="178" y="3031"/>
              <a:ext cx="170" cy="403"/>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6413" name="Rectangle 29"/>
            <p:cNvSpPr>
              <a:spLocks noChangeArrowheads="1"/>
            </p:cNvSpPr>
            <p:nvPr/>
          </p:nvSpPr>
          <p:spPr bwMode="auto">
            <a:xfrm>
              <a:off x="348" y="3031"/>
              <a:ext cx="170" cy="403"/>
            </a:xfrm>
            <a:prstGeom prst="rect">
              <a:avLst/>
            </a:prstGeom>
            <a:noFill/>
            <a:ln w="9525">
              <a:noFill/>
              <a:miter lim="800000"/>
              <a:headEnd/>
              <a:tailEnd/>
            </a:ln>
            <a:effectLst/>
          </p:spPr>
          <p:txBody>
            <a:bodyPr/>
            <a:lstStyle/>
            <a:p>
              <a:r>
                <a:rPr lang="pl-PL" sz="1600">
                  <a:latin typeface="Century Schoolbook" pitchFamily="18" charset="0"/>
                  <a:cs typeface="Times New Roman" charset="0"/>
                </a:rPr>
                <a:t>2</a:t>
              </a:r>
              <a:endParaRPr lang="pl-PL" sz="1100">
                <a:cs typeface="Times New Roman" charset="0"/>
              </a:endParaRPr>
            </a:p>
            <a:p>
              <a:pPr eaLnBrk="0" hangingPunct="0"/>
              <a:endParaRPr lang="pl-PL" sz="3200"/>
            </a:p>
          </p:txBody>
        </p:sp>
        <p:sp>
          <p:nvSpPr>
            <p:cNvPr id="16414" name="Rectangle 30"/>
            <p:cNvSpPr>
              <a:spLocks noChangeArrowheads="1"/>
            </p:cNvSpPr>
            <p:nvPr/>
          </p:nvSpPr>
          <p:spPr bwMode="auto">
            <a:xfrm>
              <a:off x="518" y="3031"/>
              <a:ext cx="1418" cy="403"/>
            </a:xfrm>
            <a:prstGeom prst="rect">
              <a:avLst/>
            </a:prstGeom>
            <a:noFill/>
            <a:ln w="9525">
              <a:noFill/>
              <a:miter lim="800000"/>
              <a:headEnd/>
              <a:tailEnd/>
            </a:ln>
            <a:effectLst/>
          </p:spPr>
          <p:txBody>
            <a:bodyPr/>
            <a:lstStyle/>
            <a:p>
              <a:r>
                <a:rPr lang="pl-PL" sz="1600">
                  <a:latin typeface="Century Schoolbook" pitchFamily="18" charset="0"/>
                  <a:cs typeface="Times New Roman" charset="0"/>
                </a:rPr>
                <a:t>Napięcie wewnętrzne ...</a:t>
              </a:r>
              <a:endParaRPr lang="pl-PL" sz="1100">
                <a:cs typeface="Times New Roman" charset="0"/>
              </a:endParaRPr>
            </a:p>
            <a:p>
              <a:pPr eaLnBrk="0" hangingPunct="0"/>
              <a:endParaRPr lang="pl-PL" sz="3200"/>
            </a:p>
          </p:txBody>
        </p:sp>
        <p:sp>
          <p:nvSpPr>
            <p:cNvPr id="16415" name="Rectangle 31"/>
            <p:cNvSpPr>
              <a:spLocks noChangeArrowheads="1"/>
            </p:cNvSpPr>
            <p:nvPr/>
          </p:nvSpPr>
          <p:spPr bwMode="auto">
            <a:xfrm>
              <a:off x="1936" y="3031"/>
              <a:ext cx="284" cy="403"/>
            </a:xfrm>
            <a:prstGeom prst="rect">
              <a:avLst/>
            </a:prstGeom>
            <a:noFill/>
            <a:ln w="9525">
              <a:noFill/>
              <a:miter lim="800000"/>
              <a:headEnd/>
              <a:tailEnd/>
            </a:ln>
            <a:effectLst/>
          </p:spPr>
          <p:txBody>
            <a:bodyPr/>
            <a:lstStyle/>
            <a:p>
              <a:r>
                <a:rPr lang="pl-PL" sz="1600">
                  <a:latin typeface="Century Schoolbook" pitchFamily="18" charset="0"/>
                  <a:cs typeface="Times New Roman" charset="0"/>
                </a:rPr>
                <a:t>nie</a:t>
              </a:r>
              <a:endParaRPr lang="pl-PL" sz="1100">
                <a:cs typeface="Times New Roman" charset="0"/>
              </a:endParaRPr>
            </a:p>
            <a:p>
              <a:pPr eaLnBrk="0" hangingPunct="0"/>
              <a:endParaRPr lang="pl-PL" sz="3200"/>
            </a:p>
          </p:txBody>
        </p:sp>
        <p:sp>
          <p:nvSpPr>
            <p:cNvPr id="16416" name="Rectangle 32"/>
            <p:cNvSpPr>
              <a:spLocks noChangeArrowheads="1"/>
            </p:cNvSpPr>
            <p:nvPr/>
          </p:nvSpPr>
          <p:spPr bwMode="auto">
            <a:xfrm>
              <a:off x="2220" y="3031"/>
              <a:ext cx="284" cy="403"/>
            </a:xfrm>
            <a:prstGeom prst="rect">
              <a:avLst/>
            </a:prstGeom>
            <a:noFill/>
            <a:ln w="9525">
              <a:noFill/>
              <a:miter lim="800000"/>
              <a:headEnd/>
              <a:tailEnd/>
            </a:ln>
            <a:effectLst/>
          </p:spPr>
          <p:txBody>
            <a:bodyPr/>
            <a:lstStyle/>
            <a:p>
              <a:r>
                <a:rPr lang="pl-PL" sz="1600" b="1">
                  <a:latin typeface="Century Schoolbook" pitchFamily="18" charset="0"/>
                  <a:cs typeface="Times New Roman" charset="0"/>
                </a:rPr>
                <a:t>tak</a:t>
              </a:r>
              <a:endParaRPr lang="pl-PL" sz="1100">
                <a:cs typeface="Times New Roman" charset="0"/>
              </a:endParaRPr>
            </a:p>
            <a:p>
              <a:pPr eaLnBrk="0" hangingPunct="0"/>
              <a:endParaRPr lang="pl-PL" sz="3200"/>
            </a:p>
          </p:txBody>
        </p:sp>
        <p:sp>
          <p:nvSpPr>
            <p:cNvPr id="16417" name="Rectangle 33"/>
            <p:cNvSpPr>
              <a:spLocks noChangeArrowheads="1"/>
            </p:cNvSpPr>
            <p:nvPr/>
          </p:nvSpPr>
          <p:spPr bwMode="auto">
            <a:xfrm>
              <a:off x="28" y="3434"/>
              <a:ext cx="150" cy="51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6418" name="Rectangle 34"/>
            <p:cNvSpPr>
              <a:spLocks noChangeArrowheads="1"/>
            </p:cNvSpPr>
            <p:nvPr/>
          </p:nvSpPr>
          <p:spPr bwMode="auto">
            <a:xfrm>
              <a:off x="178" y="3434"/>
              <a:ext cx="170" cy="51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6419" name="Rectangle 35"/>
            <p:cNvSpPr>
              <a:spLocks noChangeArrowheads="1"/>
            </p:cNvSpPr>
            <p:nvPr/>
          </p:nvSpPr>
          <p:spPr bwMode="auto">
            <a:xfrm>
              <a:off x="348" y="3434"/>
              <a:ext cx="170" cy="51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3</a:t>
              </a:r>
              <a:endParaRPr lang="pl-PL" sz="1100">
                <a:cs typeface="Times New Roman" charset="0"/>
              </a:endParaRPr>
            </a:p>
            <a:p>
              <a:pPr eaLnBrk="0" hangingPunct="0"/>
              <a:endParaRPr lang="pl-PL" sz="3200"/>
            </a:p>
          </p:txBody>
        </p:sp>
        <p:sp>
          <p:nvSpPr>
            <p:cNvPr id="16420" name="Rectangle 36"/>
            <p:cNvSpPr>
              <a:spLocks noChangeArrowheads="1"/>
            </p:cNvSpPr>
            <p:nvPr/>
          </p:nvSpPr>
          <p:spPr bwMode="auto">
            <a:xfrm>
              <a:off x="518" y="3434"/>
              <a:ext cx="1418" cy="51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Zmęczenie, osłabienie, wyczerpanie ...</a:t>
              </a:r>
              <a:endParaRPr lang="pl-PL" sz="1100">
                <a:cs typeface="Times New Roman" charset="0"/>
              </a:endParaRPr>
            </a:p>
            <a:p>
              <a:pPr eaLnBrk="0" hangingPunct="0"/>
              <a:endParaRPr lang="pl-PL" sz="3200"/>
            </a:p>
          </p:txBody>
        </p:sp>
        <p:sp>
          <p:nvSpPr>
            <p:cNvPr id="16421" name="Rectangle 37"/>
            <p:cNvSpPr>
              <a:spLocks noChangeArrowheads="1"/>
            </p:cNvSpPr>
            <p:nvPr/>
          </p:nvSpPr>
          <p:spPr bwMode="auto">
            <a:xfrm>
              <a:off x="1936" y="3434"/>
              <a:ext cx="284" cy="51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nie</a:t>
              </a:r>
              <a:endParaRPr lang="pl-PL" sz="1100">
                <a:cs typeface="Times New Roman" charset="0"/>
              </a:endParaRPr>
            </a:p>
            <a:p>
              <a:pPr eaLnBrk="0" hangingPunct="0"/>
              <a:endParaRPr lang="pl-PL" sz="3200"/>
            </a:p>
          </p:txBody>
        </p:sp>
        <p:sp>
          <p:nvSpPr>
            <p:cNvPr id="16422" name="Rectangle 38"/>
            <p:cNvSpPr>
              <a:spLocks noChangeArrowheads="1"/>
            </p:cNvSpPr>
            <p:nvPr/>
          </p:nvSpPr>
          <p:spPr bwMode="auto">
            <a:xfrm>
              <a:off x="2220" y="3434"/>
              <a:ext cx="284" cy="518"/>
            </a:xfrm>
            <a:prstGeom prst="rect">
              <a:avLst/>
            </a:prstGeom>
            <a:noFill/>
            <a:ln w="9525">
              <a:noFill/>
              <a:miter lim="800000"/>
              <a:headEnd/>
              <a:tailEnd/>
            </a:ln>
            <a:effectLst/>
          </p:spPr>
          <p:txBody>
            <a:bodyPr/>
            <a:lstStyle/>
            <a:p>
              <a:r>
                <a:rPr lang="pl-PL" sz="1600" b="1">
                  <a:latin typeface="Century Schoolbook" pitchFamily="18" charset="0"/>
                  <a:cs typeface="Times New Roman" charset="0"/>
                </a:rPr>
                <a:t>tak</a:t>
              </a:r>
              <a:endParaRPr lang="pl-PL" sz="1100">
                <a:cs typeface="Times New Roman" charset="0"/>
              </a:endParaRPr>
            </a:p>
            <a:p>
              <a:pPr eaLnBrk="0" hangingPunct="0"/>
              <a:endParaRPr lang="pl-PL" sz="3200"/>
            </a:p>
          </p:txBody>
        </p:sp>
        <p:sp>
          <p:nvSpPr>
            <p:cNvPr id="16423" name="Rectangle 39"/>
            <p:cNvSpPr>
              <a:spLocks noChangeArrowheads="1"/>
            </p:cNvSpPr>
            <p:nvPr/>
          </p:nvSpPr>
          <p:spPr bwMode="auto">
            <a:xfrm>
              <a:off x="28" y="3952"/>
              <a:ext cx="150" cy="51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6424" name="Rectangle 40"/>
            <p:cNvSpPr>
              <a:spLocks noChangeArrowheads="1"/>
            </p:cNvSpPr>
            <p:nvPr/>
          </p:nvSpPr>
          <p:spPr bwMode="auto">
            <a:xfrm>
              <a:off x="178" y="3952"/>
              <a:ext cx="170" cy="51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6425" name="Rectangle 41"/>
            <p:cNvSpPr>
              <a:spLocks noChangeArrowheads="1"/>
            </p:cNvSpPr>
            <p:nvPr/>
          </p:nvSpPr>
          <p:spPr bwMode="auto">
            <a:xfrm>
              <a:off x="348" y="3952"/>
              <a:ext cx="170" cy="51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4</a:t>
              </a:r>
              <a:endParaRPr lang="pl-PL" sz="1100">
                <a:cs typeface="Times New Roman" charset="0"/>
              </a:endParaRPr>
            </a:p>
            <a:p>
              <a:pPr eaLnBrk="0" hangingPunct="0"/>
              <a:endParaRPr lang="pl-PL" sz="3200"/>
            </a:p>
          </p:txBody>
        </p:sp>
        <p:sp>
          <p:nvSpPr>
            <p:cNvPr id="16426" name="Rectangle 42"/>
            <p:cNvSpPr>
              <a:spLocks noChangeArrowheads="1"/>
            </p:cNvSpPr>
            <p:nvPr/>
          </p:nvSpPr>
          <p:spPr bwMode="auto">
            <a:xfrm>
              <a:off x="518" y="3952"/>
              <a:ext cx="1418" cy="51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Kłopoty w koncentracji lub zapominanie ...</a:t>
              </a:r>
              <a:endParaRPr lang="pl-PL" sz="1100">
                <a:cs typeface="Times New Roman" charset="0"/>
              </a:endParaRPr>
            </a:p>
            <a:p>
              <a:pPr eaLnBrk="0" hangingPunct="0"/>
              <a:endParaRPr lang="pl-PL" sz="3200"/>
            </a:p>
          </p:txBody>
        </p:sp>
        <p:sp>
          <p:nvSpPr>
            <p:cNvPr id="16427" name="Rectangle 43"/>
            <p:cNvSpPr>
              <a:spLocks noChangeArrowheads="1"/>
            </p:cNvSpPr>
            <p:nvPr/>
          </p:nvSpPr>
          <p:spPr bwMode="auto">
            <a:xfrm>
              <a:off x="1936" y="3952"/>
              <a:ext cx="284" cy="51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nie</a:t>
              </a:r>
              <a:endParaRPr lang="pl-PL" sz="1100">
                <a:cs typeface="Times New Roman" charset="0"/>
              </a:endParaRPr>
            </a:p>
            <a:p>
              <a:pPr eaLnBrk="0" hangingPunct="0"/>
              <a:endParaRPr lang="pl-PL" sz="3200"/>
            </a:p>
          </p:txBody>
        </p:sp>
        <p:sp>
          <p:nvSpPr>
            <p:cNvPr id="16428" name="Rectangle 44"/>
            <p:cNvSpPr>
              <a:spLocks noChangeArrowheads="1"/>
            </p:cNvSpPr>
            <p:nvPr/>
          </p:nvSpPr>
          <p:spPr bwMode="auto">
            <a:xfrm>
              <a:off x="2220" y="3952"/>
              <a:ext cx="284" cy="518"/>
            </a:xfrm>
            <a:prstGeom prst="rect">
              <a:avLst/>
            </a:prstGeom>
            <a:noFill/>
            <a:ln w="9525">
              <a:noFill/>
              <a:miter lim="800000"/>
              <a:headEnd/>
              <a:tailEnd/>
            </a:ln>
            <a:effectLst/>
          </p:spPr>
          <p:txBody>
            <a:bodyPr/>
            <a:lstStyle/>
            <a:p>
              <a:r>
                <a:rPr lang="pl-PL" sz="1600" b="1">
                  <a:latin typeface="Century Schoolbook" pitchFamily="18" charset="0"/>
                  <a:cs typeface="Times New Roman" charset="0"/>
                </a:rPr>
                <a:t>tak</a:t>
              </a:r>
              <a:endParaRPr lang="pl-PL" sz="1100">
                <a:cs typeface="Times New Roman" charset="0"/>
              </a:endParaRPr>
            </a:p>
            <a:p>
              <a:pPr eaLnBrk="0" hangingPunct="0"/>
              <a:endParaRPr lang="pl-PL" sz="3200"/>
            </a:p>
          </p:txBody>
        </p:sp>
        <p:sp>
          <p:nvSpPr>
            <p:cNvPr id="16429" name="Rectangle 45"/>
            <p:cNvSpPr>
              <a:spLocks noChangeArrowheads="1"/>
            </p:cNvSpPr>
            <p:nvPr/>
          </p:nvSpPr>
          <p:spPr bwMode="auto">
            <a:xfrm>
              <a:off x="28" y="4470"/>
              <a:ext cx="150" cy="403"/>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6430" name="Rectangle 46"/>
            <p:cNvSpPr>
              <a:spLocks noChangeArrowheads="1"/>
            </p:cNvSpPr>
            <p:nvPr/>
          </p:nvSpPr>
          <p:spPr bwMode="auto">
            <a:xfrm>
              <a:off x="178" y="4470"/>
              <a:ext cx="170" cy="403"/>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6431" name="Rectangle 47"/>
            <p:cNvSpPr>
              <a:spLocks noChangeArrowheads="1"/>
            </p:cNvSpPr>
            <p:nvPr/>
          </p:nvSpPr>
          <p:spPr bwMode="auto">
            <a:xfrm>
              <a:off x="348" y="4470"/>
              <a:ext cx="170" cy="403"/>
            </a:xfrm>
            <a:prstGeom prst="rect">
              <a:avLst/>
            </a:prstGeom>
            <a:noFill/>
            <a:ln w="9525">
              <a:noFill/>
              <a:miter lim="800000"/>
              <a:headEnd/>
              <a:tailEnd/>
            </a:ln>
            <a:effectLst/>
          </p:spPr>
          <p:txBody>
            <a:bodyPr/>
            <a:lstStyle/>
            <a:p>
              <a:r>
                <a:rPr lang="pl-PL" sz="1600">
                  <a:latin typeface="Century Schoolbook" pitchFamily="18" charset="0"/>
                  <a:cs typeface="Times New Roman" charset="0"/>
                </a:rPr>
                <a:t>5</a:t>
              </a:r>
              <a:endParaRPr lang="pl-PL" sz="1100">
                <a:cs typeface="Times New Roman" charset="0"/>
              </a:endParaRPr>
            </a:p>
            <a:p>
              <a:pPr eaLnBrk="0" hangingPunct="0"/>
              <a:endParaRPr lang="pl-PL" sz="3200"/>
            </a:p>
          </p:txBody>
        </p:sp>
        <p:sp>
          <p:nvSpPr>
            <p:cNvPr id="16432" name="Rectangle 48"/>
            <p:cNvSpPr>
              <a:spLocks noChangeArrowheads="1"/>
            </p:cNvSpPr>
            <p:nvPr/>
          </p:nvSpPr>
          <p:spPr bwMode="auto">
            <a:xfrm>
              <a:off x="518" y="4470"/>
              <a:ext cx="1418" cy="403"/>
            </a:xfrm>
            <a:prstGeom prst="rect">
              <a:avLst/>
            </a:prstGeom>
            <a:noFill/>
            <a:ln w="9525">
              <a:noFill/>
              <a:miter lim="800000"/>
              <a:headEnd/>
              <a:tailEnd/>
            </a:ln>
            <a:effectLst/>
          </p:spPr>
          <p:txBody>
            <a:bodyPr/>
            <a:lstStyle/>
            <a:p>
              <a:r>
                <a:rPr lang="pl-PL" sz="1600">
                  <a:latin typeface="Century Schoolbook" pitchFamily="18" charset="0"/>
                  <a:cs typeface="Times New Roman" charset="0"/>
                </a:rPr>
                <a:t>Drażliwość ...</a:t>
              </a:r>
              <a:endParaRPr lang="pl-PL" sz="1100">
                <a:cs typeface="Times New Roman" charset="0"/>
              </a:endParaRPr>
            </a:p>
            <a:p>
              <a:pPr eaLnBrk="0" hangingPunct="0"/>
              <a:endParaRPr lang="pl-PL" sz="3200"/>
            </a:p>
          </p:txBody>
        </p:sp>
        <p:sp>
          <p:nvSpPr>
            <p:cNvPr id="16433" name="Rectangle 49"/>
            <p:cNvSpPr>
              <a:spLocks noChangeArrowheads="1"/>
            </p:cNvSpPr>
            <p:nvPr/>
          </p:nvSpPr>
          <p:spPr bwMode="auto">
            <a:xfrm>
              <a:off x="1936" y="4470"/>
              <a:ext cx="284" cy="403"/>
            </a:xfrm>
            <a:prstGeom prst="rect">
              <a:avLst/>
            </a:prstGeom>
            <a:noFill/>
            <a:ln w="9525">
              <a:noFill/>
              <a:miter lim="800000"/>
              <a:headEnd/>
              <a:tailEnd/>
            </a:ln>
            <a:effectLst/>
          </p:spPr>
          <p:txBody>
            <a:bodyPr/>
            <a:lstStyle/>
            <a:p>
              <a:r>
                <a:rPr lang="pl-PL" sz="1600">
                  <a:latin typeface="Century Schoolbook" pitchFamily="18" charset="0"/>
                  <a:cs typeface="Times New Roman" charset="0"/>
                </a:rPr>
                <a:t>nie</a:t>
              </a:r>
              <a:endParaRPr lang="pl-PL" sz="1100">
                <a:cs typeface="Times New Roman" charset="0"/>
              </a:endParaRPr>
            </a:p>
            <a:p>
              <a:pPr eaLnBrk="0" hangingPunct="0"/>
              <a:endParaRPr lang="pl-PL" sz="3200"/>
            </a:p>
          </p:txBody>
        </p:sp>
        <p:sp>
          <p:nvSpPr>
            <p:cNvPr id="16434" name="Rectangle 50"/>
            <p:cNvSpPr>
              <a:spLocks noChangeArrowheads="1"/>
            </p:cNvSpPr>
            <p:nvPr/>
          </p:nvSpPr>
          <p:spPr bwMode="auto">
            <a:xfrm>
              <a:off x="2220" y="4470"/>
              <a:ext cx="284" cy="403"/>
            </a:xfrm>
            <a:prstGeom prst="rect">
              <a:avLst/>
            </a:prstGeom>
            <a:noFill/>
            <a:ln w="9525">
              <a:noFill/>
              <a:miter lim="800000"/>
              <a:headEnd/>
              <a:tailEnd/>
            </a:ln>
            <a:effectLst/>
          </p:spPr>
          <p:txBody>
            <a:bodyPr/>
            <a:lstStyle/>
            <a:p>
              <a:r>
                <a:rPr lang="pl-PL" sz="1600" b="1">
                  <a:latin typeface="Century Schoolbook" pitchFamily="18" charset="0"/>
                  <a:cs typeface="Times New Roman" charset="0"/>
                </a:rPr>
                <a:t>tak</a:t>
              </a:r>
              <a:endParaRPr lang="pl-PL" sz="1100">
                <a:cs typeface="Times New Roman" charset="0"/>
              </a:endParaRPr>
            </a:p>
            <a:p>
              <a:pPr eaLnBrk="0" hangingPunct="0"/>
              <a:endParaRPr lang="pl-PL" sz="3200"/>
            </a:p>
          </p:txBody>
        </p:sp>
        <p:sp>
          <p:nvSpPr>
            <p:cNvPr id="16435" name="Rectangle 51"/>
            <p:cNvSpPr>
              <a:spLocks noChangeArrowheads="1"/>
            </p:cNvSpPr>
            <p:nvPr/>
          </p:nvSpPr>
          <p:spPr bwMode="auto">
            <a:xfrm>
              <a:off x="28" y="4873"/>
              <a:ext cx="150" cy="403"/>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6436" name="Rectangle 52"/>
            <p:cNvSpPr>
              <a:spLocks noChangeArrowheads="1"/>
            </p:cNvSpPr>
            <p:nvPr/>
          </p:nvSpPr>
          <p:spPr bwMode="auto">
            <a:xfrm>
              <a:off x="178" y="4873"/>
              <a:ext cx="170" cy="403"/>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6437" name="Rectangle 53"/>
            <p:cNvSpPr>
              <a:spLocks noChangeArrowheads="1"/>
            </p:cNvSpPr>
            <p:nvPr/>
          </p:nvSpPr>
          <p:spPr bwMode="auto">
            <a:xfrm>
              <a:off x="348" y="4873"/>
              <a:ext cx="170" cy="403"/>
            </a:xfrm>
            <a:prstGeom prst="rect">
              <a:avLst/>
            </a:prstGeom>
            <a:noFill/>
            <a:ln w="9525">
              <a:noFill/>
              <a:miter lim="800000"/>
              <a:headEnd/>
              <a:tailEnd/>
            </a:ln>
            <a:effectLst/>
          </p:spPr>
          <p:txBody>
            <a:bodyPr/>
            <a:lstStyle/>
            <a:p>
              <a:r>
                <a:rPr lang="pl-PL" sz="1600">
                  <a:latin typeface="Century Schoolbook" pitchFamily="18" charset="0"/>
                  <a:cs typeface="Times New Roman" charset="0"/>
                </a:rPr>
                <a:t>6</a:t>
              </a:r>
              <a:endParaRPr lang="pl-PL" sz="1100">
                <a:cs typeface="Times New Roman" charset="0"/>
              </a:endParaRPr>
            </a:p>
            <a:p>
              <a:pPr eaLnBrk="0" hangingPunct="0"/>
              <a:endParaRPr lang="pl-PL" sz="3200"/>
            </a:p>
          </p:txBody>
        </p:sp>
        <p:sp>
          <p:nvSpPr>
            <p:cNvPr id="16438" name="Rectangle 54"/>
            <p:cNvSpPr>
              <a:spLocks noChangeArrowheads="1"/>
            </p:cNvSpPr>
            <p:nvPr/>
          </p:nvSpPr>
          <p:spPr bwMode="auto">
            <a:xfrm>
              <a:off x="518" y="4873"/>
              <a:ext cx="1418" cy="403"/>
            </a:xfrm>
            <a:prstGeom prst="rect">
              <a:avLst/>
            </a:prstGeom>
            <a:noFill/>
            <a:ln w="9525">
              <a:noFill/>
              <a:miter lim="800000"/>
              <a:headEnd/>
              <a:tailEnd/>
            </a:ln>
            <a:effectLst/>
          </p:spPr>
          <p:txBody>
            <a:bodyPr/>
            <a:lstStyle/>
            <a:p>
              <a:r>
                <a:rPr lang="pl-PL" sz="1600">
                  <a:latin typeface="Century Schoolbook" pitchFamily="18" charset="0"/>
                  <a:cs typeface="Times New Roman" charset="0"/>
                </a:rPr>
                <a:t>Zaburzenia snu ...</a:t>
              </a:r>
              <a:endParaRPr lang="pl-PL" sz="1100">
                <a:cs typeface="Times New Roman" charset="0"/>
              </a:endParaRPr>
            </a:p>
            <a:p>
              <a:pPr eaLnBrk="0" hangingPunct="0"/>
              <a:endParaRPr lang="pl-PL" sz="3200"/>
            </a:p>
          </p:txBody>
        </p:sp>
        <p:sp>
          <p:nvSpPr>
            <p:cNvPr id="16439" name="Rectangle 55"/>
            <p:cNvSpPr>
              <a:spLocks noChangeArrowheads="1"/>
            </p:cNvSpPr>
            <p:nvPr/>
          </p:nvSpPr>
          <p:spPr bwMode="auto">
            <a:xfrm>
              <a:off x="1936" y="4873"/>
              <a:ext cx="284" cy="403"/>
            </a:xfrm>
            <a:prstGeom prst="rect">
              <a:avLst/>
            </a:prstGeom>
            <a:noFill/>
            <a:ln w="9525">
              <a:noFill/>
              <a:miter lim="800000"/>
              <a:headEnd/>
              <a:tailEnd/>
            </a:ln>
            <a:effectLst/>
          </p:spPr>
          <p:txBody>
            <a:bodyPr/>
            <a:lstStyle/>
            <a:p>
              <a:r>
                <a:rPr lang="pl-PL" sz="1600">
                  <a:latin typeface="Century Schoolbook" pitchFamily="18" charset="0"/>
                  <a:cs typeface="Times New Roman" charset="0"/>
                </a:rPr>
                <a:t>nie</a:t>
              </a:r>
              <a:endParaRPr lang="pl-PL" sz="1100">
                <a:cs typeface="Times New Roman" charset="0"/>
              </a:endParaRPr>
            </a:p>
            <a:p>
              <a:pPr eaLnBrk="0" hangingPunct="0"/>
              <a:endParaRPr lang="pl-PL" sz="3200"/>
            </a:p>
          </p:txBody>
        </p:sp>
        <p:sp>
          <p:nvSpPr>
            <p:cNvPr id="16440" name="Rectangle 56"/>
            <p:cNvSpPr>
              <a:spLocks noChangeArrowheads="1"/>
            </p:cNvSpPr>
            <p:nvPr/>
          </p:nvSpPr>
          <p:spPr bwMode="auto">
            <a:xfrm>
              <a:off x="2220" y="4873"/>
              <a:ext cx="284" cy="403"/>
            </a:xfrm>
            <a:prstGeom prst="rect">
              <a:avLst/>
            </a:prstGeom>
            <a:noFill/>
            <a:ln w="9525">
              <a:noFill/>
              <a:miter lim="800000"/>
              <a:headEnd/>
              <a:tailEnd/>
            </a:ln>
            <a:effectLst/>
          </p:spPr>
          <p:txBody>
            <a:bodyPr/>
            <a:lstStyle/>
            <a:p>
              <a:r>
                <a:rPr lang="pl-PL" sz="1600" b="1">
                  <a:latin typeface="Century Schoolbook" pitchFamily="18" charset="0"/>
                  <a:cs typeface="Times New Roman" charset="0"/>
                </a:rPr>
                <a:t>tak</a:t>
              </a:r>
              <a:endParaRPr lang="pl-PL" sz="1100">
                <a:cs typeface="Times New Roman" charset="0"/>
              </a:endParaRPr>
            </a:p>
            <a:p>
              <a:pPr eaLnBrk="0" hangingPunct="0"/>
              <a:endParaRPr lang="pl-PL" sz="3200"/>
            </a:p>
          </p:txBody>
        </p:sp>
        <p:sp>
          <p:nvSpPr>
            <p:cNvPr id="16441" name="Rectangle 57"/>
            <p:cNvSpPr>
              <a:spLocks noChangeArrowheads="1"/>
            </p:cNvSpPr>
            <p:nvPr/>
          </p:nvSpPr>
          <p:spPr bwMode="auto">
            <a:xfrm>
              <a:off x="28" y="5276"/>
              <a:ext cx="150" cy="1093"/>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6442" name="Rectangle 58"/>
            <p:cNvSpPr>
              <a:spLocks noChangeArrowheads="1"/>
            </p:cNvSpPr>
            <p:nvPr/>
          </p:nvSpPr>
          <p:spPr bwMode="auto">
            <a:xfrm>
              <a:off x="178" y="5276"/>
              <a:ext cx="170" cy="1093"/>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6443" name="Rectangle 59"/>
            <p:cNvSpPr>
              <a:spLocks noChangeArrowheads="1"/>
            </p:cNvSpPr>
            <p:nvPr/>
          </p:nvSpPr>
          <p:spPr bwMode="auto">
            <a:xfrm>
              <a:off x="348" y="5276"/>
              <a:ext cx="170" cy="1093"/>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6444" name="Rectangle 60"/>
            <p:cNvSpPr>
              <a:spLocks noChangeArrowheads="1"/>
            </p:cNvSpPr>
            <p:nvPr/>
          </p:nvSpPr>
          <p:spPr bwMode="auto">
            <a:xfrm>
              <a:off x="518" y="5276"/>
              <a:ext cx="1418" cy="1093"/>
            </a:xfrm>
            <a:prstGeom prst="rect">
              <a:avLst/>
            </a:prstGeom>
            <a:noFill/>
            <a:ln w="9525">
              <a:noFill/>
              <a:miter lim="800000"/>
              <a:headEnd/>
              <a:tailEnd/>
            </a:ln>
            <a:effectLst/>
          </p:spPr>
          <p:txBody>
            <a:bodyPr/>
            <a:lstStyle/>
            <a:p>
              <a:r>
                <a:rPr lang="pl-PL" sz="1600">
                  <a:latin typeface="Century Schoolbook" pitchFamily="18" charset="0"/>
                  <a:cs typeface="Times New Roman" charset="0"/>
                </a:rPr>
                <a:t>Jeśli Ia1 i IA2 tak &amp; 3 lub więcej tak w Ib to rozpoznanie </a:t>
              </a:r>
              <a:r>
                <a:rPr lang="pl-PL" sz="1600" b="1">
                  <a:latin typeface="Century Schoolbook" pitchFamily="18" charset="0"/>
                  <a:cs typeface="Times New Roman" charset="0"/>
                </a:rPr>
                <a:t>– zespół lęku uogólnionego</a:t>
              </a:r>
              <a:r>
                <a:rPr lang="pl-PL" sz="1600">
                  <a:latin typeface="Century Schoolbook" pitchFamily="18" charset="0"/>
                  <a:cs typeface="Times New Roman" charset="0"/>
                </a:rPr>
                <a:t> </a:t>
              </a:r>
              <a:endParaRPr lang="pl-PL" sz="1100">
                <a:cs typeface="Times New Roman" charset="0"/>
              </a:endParaRPr>
            </a:p>
            <a:p>
              <a:pPr eaLnBrk="0" hangingPunct="0"/>
              <a:r>
                <a:rPr lang="pl-PL" sz="1600">
                  <a:latin typeface="Century Schoolbook" pitchFamily="18" charset="0"/>
                  <a:cs typeface="Times New Roman" charset="0"/>
                </a:rPr>
                <a:t>Jeśli + depresja to </a:t>
              </a:r>
              <a:r>
                <a:rPr lang="pl-PL" sz="1600" b="1">
                  <a:latin typeface="Century Schoolbook" pitchFamily="18" charset="0"/>
                  <a:cs typeface="Times New Roman" charset="0"/>
                </a:rPr>
                <a:t>mieszane zaburzenie lękowo-depresyjne F.41.2.</a:t>
              </a:r>
              <a:endParaRPr lang="pl-PL" sz="1100">
                <a:cs typeface="Times New Roman" charset="0"/>
              </a:endParaRPr>
            </a:p>
            <a:p>
              <a:pPr eaLnBrk="0" hangingPunct="0"/>
              <a:endParaRPr lang="pl-PL" sz="3200"/>
            </a:p>
          </p:txBody>
        </p:sp>
        <p:sp>
          <p:nvSpPr>
            <p:cNvPr id="16445" name="Rectangle 61"/>
            <p:cNvSpPr>
              <a:spLocks noChangeArrowheads="1"/>
            </p:cNvSpPr>
            <p:nvPr/>
          </p:nvSpPr>
          <p:spPr bwMode="auto">
            <a:xfrm>
              <a:off x="1936" y="5276"/>
              <a:ext cx="284" cy="1093"/>
            </a:xfrm>
            <a:prstGeom prst="rect">
              <a:avLst/>
            </a:prstGeom>
            <a:noFill/>
            <a:ln w="9525">
              <a:noFill/>
              <a:miter lim="800000"/>
              <a:headEnd/>
              <a:tailEnd/>
            </a:ln>
            <a:effectLst/>
          </p:spPr>
          <p:txBody>
            <a:bodyPr/>
            <a:lstStyle/>
            <a:p>
              <a:r>
                <a:rPr lang="pl-PL" sz="1600">
                  <a:latin typeface="Century Schoolbook" pitchFamily="18" charset="0"/>
                  <a:cs typeface="Times New Roman" charset="0"/>
                </a:rPr>
                <a:t>Nie</a:t>
              </a:r>
              <a:endParaRPr lang="pl-PL" sz="1100">
                <a:cs typeface="Times New Roman" charset="0"/>
              </a:endParaRPr>
            </a:p>
            <a:p>
              <a:pPr eaLnBrk="0" hangingPunct="0"/>
              <a:r>
                <a:rPr lang="pl-PL" sz="1600">
                  <a:latin typeface="Century Schoolbook" pitchFamily="18" charset="0"/>
                  <a:cs typeface="Times New Roman" charset="0"/>
                </a:rPr>
                <a:t> </a:t>
              </a:r>
              <a:endParaRPr lang="pl-PL" sz="1100">
                <a:cs typeface="Times New Roman" charset="0"/>
              </a:endParaRPr>
            </a:p>
            <a:p>
              <a:pPr eaLnBrk="0" hangingPunct="0"/>
              <a:r>
                <a:rPr lang="pl-PL" sz="1600">
                  <a:latin typeface="Century Schoolbook" pitchFamily="18" charset="0"/>
                  <a:cs typeface="Times New Roman" charset="0"/>
                </a:rPr>
                <a:t> </a:t>
              </a:r>
              <a:endParaRPr lang="pl-PL" sz="1100">
                <a:cs typeface="Times New Roman" charset="0"/>
              </a:endParaRPr>
            </a:p>
            <a:p>
              <a:pPr eaLnBrk="0" hangingPunct="0"/>
              <a:r>
                <a:rPr lang="pl-PL" sz="1600">
                  <a:latin typeface="Century Schoolbook" pitchFamily="18" charset="0"/>
                  <a:cs typeface="Times New Roman" charset="0"/>
                </a:rPr>
                <a:t> </a:t>
              </a:r>
              <a:endParaRPr lang="pl-PL" sz="1100">
                <a:cs typeface="Times New Roman" charset="0"/>
              </a:endParaRPr>
            </a:p>
            <a:p>
              <a:pPr eaLnBrk="0" hangingPunct="0"/>
              <a:r>
                <a:rPr lang="pl-PL" sz="1600">
                  <a:latin typeface="Century Schoolbook" pitchFamily="18" charset="0"/>
                  <a:cs typeface="Times New Roman" charset="0"/>
                </a:rPr>
                <a:t>nie</a:t>
              </a:r>
              <a:endParaRPr lang="pl-PL" sz="1100">
                <a:cs typeface="Times New Roman" charset="0"/>
              </a:endParaRPr>
            </a:p>
            <a:p>
              <a:pPr eaLnBrk="0" hangingPunct="0"/>
              <a:endParaRPr lang="pl-PL" sz="3200"/>
            </a:p>
          </p:txBody>
        </p:sp>
        <p:sp>
          <p:nvSpPr>
            <p:cNvPr id="16446" name="Rectangle 62"/>
            <p:cNvSpPr>
              <a:spLocks noChangeArrowheads="1"/>
            </p:cNvSpPr>
            <p:nvPr/>
          </p:nvSpPr>
          <p:spPr bwMode="auto">
            <a:xfrm>
              <a:off x="2220" y="5276"/>
              <a:ext cx="284" cy="1093"/>
            </a:xfrm>
            <a:prstGeom prst="rect">
              <a:avLst/>
            </a:prstGeom>
            <a:noFill/>
            <a:ln w="9525">
              <a:noFill/>
              <a:miter lim="800000"/>
              <a:headEnd/>
              <a:tailEnd/>
            </a:ln>
            <a:effectLst/>
          </p:spPr>
          <p:txBody>
            <a:bodyPr/>
            <a:lstStyle/>
            <a:p>
              <a:r>
                <a:rPr lang="pl-PL" sz="1600" b="1">
                  <a:latin typeface="Century Schoolbook" pitchFamily="18" charset="0"/>
                  <a:cs typeface="Times New Roman" charset="0"/>
                </a:rPr>
                <a:t>Tak</a:t>
              </a:r>
              <a:endParaRPr lang="pl-PL" sz="1100">
                <a:cs typeface="Times New Roman" charset="0"/>
              </a:endParaRPr>
            </a:p>
            <a:p>
              <a:pPr eaLnBrk="0" hangingPunct="0"/>
              <a:r>
                <a:rPr lang="pl-PL" sz="1600" b="1">
                  <a:latin typeface="Century Schoolbook" pitchFamily="18" charset="0"/>
                  <a:cs typeface="Times New Roman" charset="0"/>
                </a:rPr>
                <a:t> </a:t>
              </a:r>
              <a:endParaRPr lang="pl-PL" sz="1100">
                <a:cs typeface="Times New Roman" charset="0"/>
              </a:endParaRPr>
            </a:p>
            <a:p>
              <a:pPr eaLnBrk="0" hangingPunct="0"/>
              <a:r>
                <a:rPr lang="pl-PL" sz="1600" b="1">
                  <a:latin typeface="Century Schoolbook" pitchFamily="18" charset="0"/>
                  <a:cs typeface="Times New Roman" charset="0"/>
                </a:rPr>
                <a:t> </a:t>
              </a:r>
              <a:endParaRPr lang="pl-PL" sz="1100">
                <a:cs typeface="Times New Roman" charset="0"/>
              </a:endParaRPr>
            </a:p>
            <a:p>
              <a:pPr eaLnBrk="0" hangingPunct="0"/>
              <a:r>
                <a:rPr lang="pl-PL" sz="1600" b="1">
                  <a:latin typeface="Century Schoolbook" pitchFamily="18" charset="0"/>
                  <a:cs typeface="Times New Roman" charset="0"/>
                </a:rPr>
                <a:t> </a:t>
              </a:r>
              <a:endParaRPr lang="pl-PL" sz="1100">
                <a:cs typeface="Times New Roman" charset="0"/>
              </a:endParaRPr>
            </a:p>
            <a:p>
              <a:pPr eaLnBrk="0" hangingPunct="0"/>
              <a:r>
                <a:rPr lang="pl-PL" sz="1600" b="1">
                  <a:latin typeface="Century Schoolbook" pitchFamily="18" charset="0"/>
                  <a:cs typeface="Times New Roman" charset="0"/>
                </a:rPr>
                <a:t>tak</a:t>
              </a:r>
              <a:endParaRPr lang="pl-PL" sz="1100">
                <a:cs typeface="Times New Roman" charset="0"/>
              </a:endParaRPr>
            </a:p>
            <a:p>
              <a:pPr eaLnBrk="0" hangingPunct="0"/>
              <a:endParaRPr lang="pl-PL" sz="3200"/>
            </a:p>
          </p:txBody>
        </p:sp>
      </p:grpSp>
      <p:sp>
        <p:nvSpPr>
          <p:cNvPr id="16448" name="Rectangle 64"/>
          <p:cNvSpPr>
            <a:spLocks noChangeArrowheads="1"/>
          </p:cNvSpPr>
          <p:nvPr/>
        </p:nvSpPr>
        <p:spPr bwMode="auto">
          <a:xfrm>
            <a:off x="457200" y="304800"/>
            <a:ext cx="9144000" cy="830997"/>
          </a:xfrm>
          <a:prstGeom prst="rect">
            <a:avLst/>
          </a:prstGeom>
          <a:noFill/>
          <a:ln w="9525">
            <a:noFill/>
            <a:miter lim="800000"/>
            <a:headEnd/>
            <a:tailEnd/>
          </a:ln>
          <a:effectLst/>
        </p:spPr>
        <p:txBody>
          <a:bodyPr>
            <a:spAutoFit/>
          </a:bodyPr>
          <a:lstStyle/>
          <a:p>
            <a:pPr algn="ctr">
              <a:tabLst>
                <a:tab pos="457200" algn="l"/>
              </a:tabLst>
            </a:pPr>
            <a:r>
              <a:rPr lang="pl-PL" sz="1600" b="1" dirty="0">
                <a:solidFill>
                  <a:schemeClr val="tx2"/>
                </a:solidFill>
                <a:latin typeface="Century Schoolbook" pitchFamily="18" charset="0"/>
                <a:cs typeface="Times New Roman" charset="0"/>
              </a:rPr>
              <a:t>I.</a:t>
            </a:r>
            <a:r>
              <a:rPr lang="pl-PL" sz="900" b="1" dirty="0">
                <a:solidFill>
                  <a:schemeClr val="tx2"/>
                </a:solidFill>
                <a:cs typeface="Times New Roman" charset="0"/>
              </a:rPr>
              <a:t>                   </a:t>
            </a:r>
            <a:r>
              <a:rPr lang="pl-PL" sz="1600" b="1" dirty="0">
                <a:solidFill>
                  <a:schemeClr val="tx2"/>
                </a:solidFill>
                <a:latin typeface="Century Schoolbook" pitchFamily="18" charset="0"/>
                <a:cs typeface="Times New Roman" charset="0"/>
              </a:rPr>
              <a:t>Zespół </a:t>
            </a:r>
            <a:r>
              <a:rPr lang="pl-PL" sz="1600" b="1" dirty="0" smtClean="0">
                <a:solidFill>
                  <a:schemeClr val="tx2"/>
                </a:solidFill>
                <a:latin typeface="Century Schoolbook" pitchFamily="18" charset="0"/>
                <a:cs typeface="Times New Roman" charset="0"/>
              </a:rPr>
              <a:t>lęku </a:t>
            </a:r>
            <a:r>
              <a:rPr lang="pl-PL" sz="1600" b="1" dirty="0">
                <a:solidFill>
                  <a:schemeClr val="tx2"/>
                </a:solidFill>
                <a:latin typeface="Century Schoolbook" pitchFamily="18" charset="0"/>
                <a:cs typeface="Times New Roman" charset="0"/>
              </a:rPr>
              <a:t>uogólnionego. F.41.1.</a:t>
            </a:r>
            <a:endParaRPr lang="pl-PL" sz="1100" dirty="0">
              <a:solidFill>
                <a:schemeClr val="tx2"/>
              </a:solidFill>
              <a:cs typeface="Times New Roman" charset="0"/>
            </a:endParaRPr>
          </a:p>
          <a:p>
            <a:pPr eaLnBrk="0" hangingPunct="0">
              <a:tabLst>
                <a:tab pos="457200" algn="l"/>
              </a:tabLst>
            </a:pPr>
            <a:endParaRPr lang="pl-PL" sz="3200" dirty="0">
              <a:solidFill>
                <a:schemeClr val="tx2"/>
              </a:solidFill>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prestige"/>
      </p:transition>
    </mc:Choice>
    <mc:Fallback>
      <p:transition spd="slow">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0" y="-6600825"/>
            <a:ext cx="9144000" cy="882650"/>
          </a:xfrm>
          <a:prstGeom prst="rect">
            <a:avLst/>
          </a:prstGeom>
          <a:noFill/>
          <a:ln w="9525">
            <a:noFill/>
            <a:miter lim="800000"/>
            <a:headEnd/>
            <a:tailEnd/>
          </a:ln>
          <a:effectLst/>
        </p:spPr>
        <p:txBody>
          <a:bodyPr>
            <a:spAutoFit/>
          </a:bodyPr>
          <a:lstStyle/>
          <a:p>
            <a:r>
              <a:rPr lang="pl-PL" sz="1400" b="1">
                <a:latin typeface="Century Schoolbook" pitchFamily="18" charset="0"/>
                <a:cs typeface="Times New Roman" charset="0"/>
              </a:rPr>
              <a:t>IS. Zaburzenie somatyzacyjne. </a:t>
            </a:r>
            <a:r>
              <a:rPr lang="en-US" sz="1400" b="1">
                <a:latin typeface="Century Schoolbook" pitchFamily="18" charset="0"/>
                <a:cs typeface="Times New Roman" charset="0"/>
              </a:rPr>
              <a:t>F.45.0</a:t>
            </a:r>
            <a:endParaRPr lang="pl-PL" sz="1000">
              <a:cs typeface="Times New Roman" charset="0"/>
            </a:endParaRPr>
          </a:p>
          <a:p>
            <a:pPr eaLnBrk="0" hangingPunct="0"/>
            <a:r>
              <a:rPr lang="en-US" sz="1400" b="1">
                <a:latin typeface="Century Schoolbook" pitchFamily="18" charset="0"/>
                <a:cs typeface="Times New Roman" charset="0"/>
              </a:rPr>
              <a:t> </a:t>
            </a:r>
            <a:endParaRPr lang="pl-PL" sz="1000">
              <a:cs typeface="Times New Roman" charset="0"/>
            </a:endParaRPr>
          </a:p>
          <a:p>
            <a:pPr eaLnBrk="0" hangingPunct="0"/>
            <a:endParaRPr lang="pl-PL"/>
          </a:p>
        </p:txBody>
      </p:sp>
      <p:grpSp>
        <p:nvGrpSpPr>
          <p:cNvPr id="17525" name="Group 117"/>
          <p:cNvGrpSpPr>
            <a:grpSpLocks/>
          </p:cNvGrpSpPr>
          <p:nvPr/>
        </p:nvGrpSpPr>
        <p:grpSpPr bwMode="auto">
          <a:xfrm>
            <a:off x="0" y="609600"/>
            <a:ext cx="8648700" cy="5776913"/>
            <a:chOff x="28" y="556"/>
            <a:chExt cx="2456" cy="11697"/>
          </a:xfrm>
        </p:grpSpPr>
        <p:sp>
          <p:nvSpPr>
            <p:cNvPr id="17411" name="Rectangle 3"/>
            <p:cNvSpPr>
              <a:spLocks noChangeArrowheads="1"/>
            </p:cNvSpPr>
            <p:nvPr/>
          </p:nvSpPr>
          <p:spPr bwMode="auto">
            <a:xfrm>
              <a:off x="28" y="556"/>
              <a:ext cx="198" cy="1226"/>
            </a:xfrm>
            <a:prstGeom prst="rect">
              <a:avLst/>
            </a:prstGeom>
            <a:noFill/>
            <a:ln w="9525">
              <a:noFill/>
              <a:miter lim="800000"/>
              <a:headEnd/>
              <a:tailEnd/>
            </a:ln>
            <a:effectLst/>
          </p:spPr>
          <p:txBody>
            <a:bodyPr/>
            <a:lstStyle/>
            <a:p>
              <a:r>
                <a:rPr lang="en-US" sz="1400">
                  <a:latin typeface="Century Schoolbook" pitchFamily="18" charset="0"/>
                  <a:cs typeface="Times New Roman" charset="0"/>
                </a:rPr>
                <a:t>IS</a:t>
              </a:r>
              <a:endParaRPr lang="pl-PL" sz="1000">
                <a:cs typeface="Times New Roman" charset="0"/>
              </a:endParaRPr>
            </a:p>
            <a:p>
              <a:pPr eaLnBrk="0" hangingPunct="0"/>
              <a:endParaRPr lang="pl-PL"/>
            </a:p>
          </p:txBody>
        </p:sp>
        <p:sp>
          <p:nvSpPr>
            <p:cNvPr id="17412" name="Rectangle 4"/>
            <p:cNvSpPr>
              <a:spLocks noChangeArrowheads="1"/>
            </p:cNvSpPr>
            <p:nvPr/>
          </p:nvSpPr>
          <p:spPr bwMode="auto">
            <a:xfrm>
              <a:off x="226" y="556"/>
              <a:ext cx="170" cy="1226"/>
            </a:xfrm>
            <a:prstGeom prst="rect">
              <a:avLst/>
            </a:prstGeom>
            <a:noFill/>
            <a:ln w="9525">
              <a:noFill/>
              <a:miter lim="800000"/>
              <a:headEnd/>
              <a:tailEnd/>
            </a:ln>
            <a:effectLst/>
          </p:spPr>
          <p:txBody>
            <a:bodyPr/>
            <a:lstStyle/>
            <a:p>
              <a:r>
                <a:rPr lang="en-US" sz="1400">
                  <a:latin typeface="Century Schoolbook" pitchFamily="18" charset="0"/>
                  <a:cs typeface="Times New Roman" charset="0"/>
                </a:rPr>
                <a:t>a</a:t>
              </a:r>
              <a:endParaRPr lang="pl-PL" sz="1000">
                <a:cs typeface="Times New Roman" charset="0"/>
              </a:endParaRPr>
            </a:p>
            <a:p>
              <a:pPr eaLnBrk="0" hangingPunct="0"/>
              <a:endParaRPr lang="pl-PL"/>
            </a:p>
          </p:txBody>
        </p:sp>
        <p:sp>
          <p:nvSpPr>
            <p:cNvPr id="17413" name="Rectangle 5"/>
            <p:cNvSpPr>
              <a:spLocks noChangeArrowheads="1"/>
            </p:cNvSpPr>
            <p:nvPr/>
          </p:nvSpPr>
          <p:spPr bwMode="auto">
            <a:xfrm>
              <a:off x="396" y="556"/>
              <a:ext cx="170" cy="1226"/>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7414" name="Rectangle 6"/>
            <p:cNvSpPr>
              <a:spLocks noChangeArrowheads="1"/>
            </p:cNvSpPr>
            <p:nvPr/>
          </p:nvSpPr>
          <p:spPr bwMode="auto">
            <a:xfrm>
              <a:off x="566" y="556"/>
              <a:ext cx="1304" cy="1226"/>
            </a:xfrm>
            <a:prstGeom prst="rect">
              <a:avLst/>
            </a:prstGeom>
            <a:noFill/>
            <a:ln w="9525">
              <a:noFill/>
              <a:miter lim="800000"/>
              <a:headEnd/>
              <a:tailEnd/>
            </a:ln>
            <a:effectLst/>
          </p:spPr>
          <p:txBody>
            <a:bodyPr/>
            <a:lstStyle/>
            <a:p>
              <a:r>
                <a:rPr lang="pl-PL" sz="1400">
                  <a:latin typeface="Century Schoolbook" pitchFamily="18" charset="0"/>
                  <a:cs typeface="Times New Roman" charset="0"/>
                </a:rPr>
                <a:t>Co najmniej 2-letnia historia różnych dolegliwości fizycznych, nie wyjaśnionych w badaniach somatycznych ...</a:t>
              </a:r>
              <a:endParaRPr lang="pl-PL" sz="1000">
                <a:cs typeface="Times New Roman" charset="0"/>
              </a:endParaRPr>
            </a:p>
            <a:p>
              <a:pPr eaLnBrk="0" hangingPunct="0"/>
              <a:endParaRPr lang="pl-PL"/>
            </a:p>
          </p:txBody>
        </p:sp>
        <p:sp>
          <p:nvSpPr>
            <p:cNvPr id="17415" name="Rectangle 7"/>
            <p:cNvSpPr>
              <a:spLocks noChangeArrowheads="1"/>
            </p:cNvSpPr>
            <p:nvPr/>
          </p:nvSpPr>
          <p:spPr bwMode="auto">
            <a:xfrm>
              <a:off x="1870" y="556"/>
              <a:ext cx="274" cy="1226"/>
            </a:xfrm>
            <a:prstGeom prst="rect">
              <a:avLst/>
            </a:prstGeom>
            <a:noFill/>
            <a:ln w="9525">
              <a:noFill/>
              <a:miter lim="800000"/>
              <a:headEnd/>
              <a:tailEnd/>
            </a:ln>
            <a:effectLst/>
          </p:spPr>
          <p:txBody>
            <a:bodyPr/>
            <a:lstStyle/>
            <a:p>
              <a:r>
                <a:rPr lang="pl-PL" sz="1200">
                  <a:latin typeface="Century Schoolbook" pitchFamily="18" charset="0"/>
                  <a:cs typeface="Times New Roman" charset="0"/>
                </a:rPr>
                <a:t>nie</a:t>
              </a:r>
              <a:endParaRPr lang="pl-PL" sz="1000">
                <a:cs typeface="Times New Roman" charset="0"/>
              </a:endParaRPr>
            </a:p>
            <a:p>
              <a:pPr eaLnBrk="0" hangingPunct="0"/>
              <a:endParaRPr lang="pl-PL"/>
            </a:p>
          </p:txBody>
        </p:sp>
        <p:sp>
          <p:nvSpPr>
            <p:cNvPr id="17416" name="Rectangle 8"/>
            <p:cNvSpPr>
              <a:spLocks noChangeArrowheads="1"/>
            </p:cNvSpPr>
            <p:nvPr/>
          </p:nvSpPr>
          <p:spPr bwMode="auto">
            <a:xfrm>
              <a:off x="2144" y="556"/>
              <a:ext cx="340" cy="1226"/>
            </a:xfrm>
            <a:prstGeom prst="rect">
              <a:avLst/>
            </a:prstGeom>
            <a:noFill/>
            <a:ln w="9525">
              <a:noFill/>
              <a:miter lim="800000"/>
              <a:headEnd/>
              <a:tailEnd/>
            </a:ln>
            <a:effectLst/>
          </p:spPr>
          <p:txBody>
            <a:bodyPr/>
            <a:lstStyle/>
            <a:p>
              <a:r>
                <a:rPr lang="pl-PL" sz="1100" b="1">
                  <a:latin typeface="Century Schoolbook" pitchFamily="18" charset="0"/>
                  <a:cs typeface="Times New Roman" charset="0"/>
                </a:rPr>
                <a:t>tak</a:t>
              </a:r>
              <a:endParaRPr lang="pl-PL" sz="1000">
                <a:cs typeface="Times New Roman" charset="0"/>
              </a:endParaRPr>
            </a:p>
            <a:p>
              <a:pPr eaLnBrk="0" hangingPunct="0"/>
              <a:endParaRPr lang="pl-PL"/>
            </a:p>
          </p:txBody>
        </p:sp>
        <p:sp>
          <p:nvSpPr>
            <p:cNvPr id="17417" name="Rectangle 9"/>
            <p:cNvSpPr>
              <a:spLocks noChangeArrowheads="1"/>
            </p:cNvSpPr>
            <p:nvPr/>
          </p:nvSpPr>
          <p:spPr bwMode="auto">
            <a:xfrm>
              <a:off x="28" y="1782"/>
              <a:ext cx="198" cy="1092"/>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7418" name="Rectangle 10"/>
            <p:cNvSpPr>
              <a:spLocks noChangeArrowheads="1"/>
            </p:cNvSpPr>
            <p:nvPr/>
          </p:nvSpPr>
          <p:spPr bwMode="auto">
            <a:xfrm>
              <a:off x="226" y="1782"/>
              <a:ext cx="170" cy="1092"/>
            </a:xfrm>
            <a:prstGeom prst="rect">
              <a:avLst/>
            </a:prstGeom>
            <a:noFill/>
            <a:ln w="9525">
              <a:noFill/>
              <a:miter lim="800000"/>
              <a:headEnd/>
              <a:tailEnd/>
            </a:ln>
            <a:effectLst/>
          </p:spPr>
          <p:txBody>
            <a:bodyPr/>
            <a:lstStyle/>
            <a:p>
              <a:r>
                <a:rPr lang="pl-PL" sz="1400">
                  <a:latin typeface="Century Schoolbook" pitchFamily="18" charset="0"/>
                  <a:cs typeface="Times New Roman" charset="0"/>
                </a:rPr>
                <a:t>b</a:t>
              </a:r>
              <a:endParaRPr lang="pl-PL" sz="1000">
                <a:cs typeface="Times New Roman" charset="0"/>
              </a:endParaRPr>
            </a:p>
            <a:p>
              <a:pPr eaLnBrk="0" hangingPunct="0"/>
              <a:endParaRPr lang="pl-PL"/>
            </a:p>
          </p:txBody>
        </p:sp>
        <p:sp>
          <p:nvSpPr>
            <p:cNvPr id="17419" name="Rectangle 11"/>
            <p:cNvSpPr>
              <a:spLocks noChangeArrowheads="1"/>
            </p:cNvSpPr>
            <p:nvPr/>
          </p:nvSpPr>
          <p:spPr bwMode="auto">
            <a:xfrm>
              <a:off x="396" y="1782"/>
              <a:ext cx="170" cy="1092"/>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7420" name="Rectangle 12"/>
            <p:cNvSpPr>
              <a:spLocks noChangeArrowheads="1"/>
            </p:cNvSpPr>
            <p:nvPr/>
          </p:nvSpPr>
          <p:spPr bwMode="auto">
            <a:xfrm>
              <a:off x="566" y="1782"/>
              <a:ext cx="1304" cy="1092"/>
            </a:xfrm>
            <a:prstGeom prst="rect">
              <a:avLst/>
            </a:prstGeom>
            <a:noFill/>
            <a:ln w="9525">
              <a:noFill/>
              <a:miter lim="800000"/>
              <a:headEnd/>
              <a:tailEnd/>
            </a:ln>
            <a:effectLst/>
          </p:spPr>
          <p:txBody>
            <a:bodyPr/>
            <a:lstStyle/>
            <a:p>
              <a:r>
                <a:rPr lang="pl-PL" sz="1400">
                  <a:latin typeface="Century Schoolbook" pitchFamily="18" charset="0"/>
                  <a:cs typeface="Times New Roman" charset="0"/>
                </a:rPr>
                <a:t>Zaangażowanie w dolegliwości, lub poszukiwanie ich przyczyny w licznych konsultacjach lekarskich ...</a:t>
              </a:r>
              <a:endParaRPr lang="pl-PL" sz="1000">
                <a:cs typeface="Times New Roman" charset="0"/>
              </a:endParaRPr>
            </a:p>
            <a:p>
              <a:pPr eaLnBrk="0" hangingPunct="0"/>
              <a:endParaRPr lang="pl-PL"/>
            </a:p>
          </p:txBody>
        </p:sp>
        <p:sp>
          <p:nvSpPr>
            <p:cNvPr id="17421" name="Rectangle 13"/>
            <p:cNvSpPr>
              <a:spLocks noChangeArrowheads="1"/>
            </p:cNvSpPr>
            <p:nvPr/>
          </p:nvSpPr>
          <p:spPr bwMode="auto">
            <a:xfrm>
              <a:off x="1870" y="1782"/>
              <a:ext cx="274" cy="1092"/>
            </a:xfrm>
            <a:prstGeom prst="rect">
              <a:avLst/>
            </a:prstGeom>
            <a:noFill/>
            <a:ln w="9525">
              <a:noFill/>
              <a:miter lim="800000"/>
              <a:headEnd/>
              <a:tailEnd/>
            </a:ln>
            <a:effectLst/>
          </p:spPr>
          <p:txBody>
            <a:bodyPr/>
            <a:lstStyle/>
            <a:p>
              <a:r>
                <a:rPr lang="pl-PL" sz="1200">
                  <a:latin typeface="Century Schoolbook" pitchFamily="18" charset="0"/>
                  <a:cs typeface="Times New Roman" charset="0"/>
                </a:rPr>
                <a:t>nie</a:t>
              </a:r>
              <a:endParaRPr lang="pl-PL" sz="1000">
                <a:cs typeface="Times New Roman" charset="0"/>
              </a:endParaRPr>
            </a:p>
            <a:p>
              <a:pPr eaLnBrk="0" hangingPunct="0"/>
              <a:endParaRPr lang="pl-PL"/>
            </a:p>
          </p:txBody>
        </p:sp>
        <p:sp>
          <p:nvSpPr>
            <p:cNvPr id="17422" name="Rectangle 14"/>
            <p:cNvSpPr>
              <a:spLocks noChangeArrowheads="1"/>
            </p:cNvSpPr>
            <p:nvPr/>
          </p:nvSpPr>
          <p:spPr bwMode="auto">
            <a:xfrm>
              <a:off x="2144" y="1782"/>
              <a:ext cx="340" cy="1092"/>
            </a:xfrm>
            <a:prstGeom prst="rect">
              <a:avLst/>
            </a:prstGeom>
            <a:noFill/>
            <a:ln w="9525">
              <a:noFill/>
              <a:miter lim="800000"/>
              <a:headEnd/>
              <a:tailEnd/>
            </a:ln>
            <a:effectLst/>
          </p:spPr>
          <p:txBody>
            <a:bodyPr/>
            <a:lstStyle/>
            <a:p>
              <a:r>
                <a:rPr lang="pl-PL" sz="1100" b="1">
                  <a:latin typeface="Century Schoolbook" pitchFamily="18" charset="0"/>
                  <a:cs typeface="Times New Roman" charset="0"/>
                </a:rPr>
                <a:t>tak</a:t>
              </a:r>
              <a:endParaRPr lang="pl-PL" sz="1000">
                <a:cs typeface="Times New Roman" charset="0"/>
              </a:endParaRPr>
            </a:p>
            <a:p>
              <a:pPr eaLnBrk="0" hangingPunct="0"/>
              <a:endParaRPr lang="pl-PL"/>
            </a:p>
          </p:txBody>
        </p:sp>
        <p:sp>
          <p:nvSpPr>
            <p:cNvPr id="17423" name="Rectangle 15"/>
            <p:cNvSpPr>
              <a:spLocks noChangeArrowheads="1"/>
            </p:cNvSpPr>
            <p:nvPr/>
          </p:nvSpPr>
          <p:spPr bwMode="auto">
            <a:xfrm>
              <a:off x="28" y="2874"/>
              <a:ext cx="198" cy="824"/>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7424" name="Rectangle 16"/>
            <p:cNvSpPr>
              <a:spLocks noChangeArrowheads="1"/>
            </p:cNvSpPr>
            <p:nvPr/>
          </p:nvSpPr>
          <p:spPr bwMode="auto">
            <a:xfrm>
              <a:off x="226" y="2874"/>
              <a:ext cx="170" cy="824"/>
            </a:xfrm>
            <a:prstGeom prst="rect">
              <a:avLst/>
            </a:prstGeom>
            <a:noFill/>
            <a:ln w="9525">
              <a:noFill/>
              <a:miter lim="800000"/>
              <a:headEnd/>
              <a:tailEnd/>
            </a:ln>
            <a:effectLst/>
          </p:spPr>
          <p:txBody>
            <a:bodyPr/>
            <a:lstStyle/>
            <a:p>
              <a:r>
                <a:rPr lang="pl-PL" sz="1400">
                  <a:latin typeface="Century Schoolbook" pitchFamily="18" charset="0"/>
                  <a:cs typeface="Times New Roman" charset="0"/>
                </a:rPr>
                <a:t>c</a:t>
              </a:r>
              <a:endParaRPr lang="pl-PL" sz="1000">
                <a:cs typeface="Times New Roman" charset="0"/>
              </a:endParaRPr>
            </a:p>
            <a:p>
              <a:pPr eaLnBrk="0" hangingPunct="0"/>
              <a:endParaRPr lang="pl-PL"/>
            </a:p>
          </p:txBody>
        </p:sp>
        <p:sp>
          <p:nvSpPr>
            <p:cNvPr id="17425" name="Rectangle 17"/>
            <p:cNvSpPr>
              <a:spLocks noChangeArrowheads="1"/>
            </p:cNvSpPr>
            <p:nvPr/>
          </p:nvSpPr>
          <p:spPr bwMode="auto">
            <a:xfrm>
              <a:off x="396" y="2874"/>
              <a:ext cx="170" cy="824"/>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7426" name="Rectangle 18"/>
            <p:cNvSpPr>
              <a:spLocks noChangeArrowheads="1"/>
            </p:cNvSpPr>
            <p:nvPr/>
          </p:nvSpPr>
          <p:spPr bwMode="auto">
            <a:xfrm>
              <a:off x="566" y="2874"/>
              <a:ext cx="1304" cy="824"/>
            </a:xfrm>
            <a:prstGeom prst="rect">
              <a:avLst/>
            </a:prstGeom>
            <a:noFill/>
            <a:ln w="9525">
              <a:noFill/>
              <a:miter lim="800000"/>
              <a:headEnd/>
              <a:tailEnd/>
            </a:ln>
            <a:effectLst/>
          </p:spPr>
          <p:txBody>
            <a:bodyPr/>
            <a:lstStyle/>
            <a:p>
              <a:r>
                <a:rPr lang="pl-PL" sz="1400">
                  <a:latin typeface="Century Schoolbook" pitchFamily="18" charset="0"/>
                  <a:cs typeface="Times New Roman" charset="0"/>
                </a:rPr>
                <a:t>Nieprzyjmowanie  wyjaśnień  psychicznego podłoża dolegliwości ...</a:t>
              </a:r>
              <a:endParaRPr lang="pl-PL" sz="1000">
                <a:cs typeface="Times New Roman" charset="0"/>
              </a:endParaRPr>
            </a:p>
            <a:p>
              <a:pPr eaLnBrk="0" hangingPunct="0"/>
              <a:endParaRPr lang="pl-PL"/>
            </a:p>
          </p:txBody>
        </p:sp>
        <p:sp>
          <p:nvSpPr>
            <p:cNvPr id="17427" name="Rectangle 19"/>
            <p:cNvSpPr>
              <a:spLocks noChangeArrowheads="1"/>
            </p:cNvSpPr>
            <p:nvPr/>
          </p:nvSpPr>
          <p:spPr bwMode="auto">
            <a:xfrm>
              <a:off x="1870" y="2874"/>
              <a:ext cx="274" cy="824"/>
            </a:xfrm>
            <a:prstGeom prst="rect">
              <a:avLst/>
            </a:prstGeom>
            <a:noFill/>
            <a:ln w="9525">
              <a:noFill/>
              <a:miter lim="800000"/>
              <a:headEnd/>
              <a:tailEnd/>
            </a:ln>
            <a:effectLst/>
          </p:spPr>
          <p:txBody>
            <a:bodyPr/>
            <a:lstStyle/>
            <a:p>
              <a:r>
                <a:rPr lang="pl-PL" sz="1200">
                  <a:latin typeface="Century Schoolbook" pitchFamily="18" charset="0"/>
                  <a:cs typeface="Times New Roman" charset="0"/>
                </a:rPr>
                <a:t>nie</a:t>
              </a:r>
              <a:endParaRPr lang="pl-PL" sz="1000">
                <a:cs typeface="Times New Roman" charset="0"/>
              </a:endParaRPr>
            </a:p>
            <a:p>
              <a:pPr eaLnBrk="0" hangingPunct="0"/>
              <a:endParaRPr lang="pl-PL"/>
            </a:p>
          </p:txBody>
        </p:sp>
        <p:sp>
          <p:nvSpPr>
            <p:cNvPr id="17428" name="Rectangle 20"/>
            <p:cNvSpPr>
              <a:spLocks noChangeArrowheads="1"/>
            </p:cNvSpPr>
            <p:nvPr/>
          </p:nvSpPr>
          <p:spPr bwMode="auto">
            <a:xfrm>
              <a:off x="2144" y="2874"/>
              <a:ext cx="340" cy="824"/>
            </a:xfrm>
            <a:prstGeom prst="rect">
              <a:avLst/>
            </a:prstGeom>
            <a:noFill/>
            <a:ln w="9525">
              <a:noFill/>
              <a:miter lim="800000"/>
              <a:headEnd/>
              <a:tailEnd/>
            </a:ln>
            <a:effectLst/>
          </p:spPr>
          <p:txBody>
            <a:bodyPr/>
            <a:lstStyle/>
            <a:p>
              <a:r>
                <a:rPr lang="pl-PL" sz="1100" b="1">
                  <a:latin typeface="Century Schoolbook" pitchFamily="18" charset="0"/>
                  <a:cs typeface="Times New Roman" charset="0"/>
                </a:rPr>
                <a:t>tak</a:t>
              </a:r>
              <a:endParaRPr lang="pl-PL" sz="1000">
                <a:cs typeface="Times New Roman" charset="0"/>
              </a:endParaRPr>
            </a:p>
            <a:p>
              <a:pPr eaLnBrk="0" hangingPunct="0"/>
              <a:endParaRPr lang="pl-PL"/>
            </a:p>
          </p:txBody>
        </p:sp>
        <p:sp>
          <p:nvSpPr>
            <p:cNvPr id="17429" name="Rectangle 21"/>
            <p:cNvSpPr>
              <a:spLocks noChangeArrowheads="1"/>
            </p:cNvSpPr>
            <p:nvPr/>
          </p:nvSpPr>
          <p:spPr bwMode="auto">
            <a:xfrm>
              <a:off x="28" y="3698"/>
              <a:ext cx="198" cy="53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7430" name="Rectangle 22"/>
            <p:cNvSpPr>
              <a:spLocks noChangeArrowheads="1"/>
            </p:cNvSpPr>
            <p:nvPr/>
          </p:nvSpPr>
          <p:spPr bwMode="auto">
            <a:xfrm>
              <a:off x="226" y="3698"/>
              <a:ext cx="170" cy="538"/>
            </a:xfrm>
            <a:prstGeom prst="rect">
              <a:avLst/>
            </a:prstGeom>
            <a:noFill/>
            <a:ln w="9525">
              <a:noFill/>
              <a:miter lim="800000"/>
              <a:headEnd/>
              <a:tailEnd/>
            </a:ln>
            <a:effectLst/>
          </p:spPr>
          <p:txBody>
            <a:bodyPr/>
            <a:lstStyle/>
            <a:p>
              <a:r>
                <a:rPr lang="pl-PL" sz="1300">
                  <a:latin typeface="Century Schoolbook" pitchFamily="18" charset="0"/>
                  <a:cs typeface="Times New Roman" charset="0"/>
                </a:rPr>
                <a:t>d</a:t>
              </a:r>
              <a:endParaRPr lang="pl-PL" sz="1000">
                <a:cs typeface="Times New Roman" charset="0"/>
              </a:endParaRPr>
            </a:p>
            <a:p>
              <a:pPr eaLnBrk="0" hangingPunct="0"/>
              <a:endParaRPr lang="pl-PL"/>
            </a:p>
          </p:txBody>
        </p:sp>
        <p:sp>
          <p:nvSpPr>
            <p:cNvPr id="17431" name="Rectangle 23"/>
            <p:cNvSpPr>
              <a:spLocks noChangeArrowheads="1"/>
            </p:cNvSpPr>
            <p:nvPr/>
          </p:nvSpPr>
          <p:spPr bwMode="auto">
            <a:xfrm>
              <a:off x="396" y="3698"/>
              <a:ext cx="170" cy="53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7432" name="Rectangle 24"/>
            <p:cNvSpPr>
              <a:spLocks noChangeArrowheads="1"/>
            </p:cNvSpPr>
            <p:nvPr/>
          </p:nvSpPr>
          <p:spPr bwMode="auto">
            <a:xfrm>
              <a:off x="566" y="3698"/>
              <a:ext cx="1304" cy="538"/>
            </a:xfrm>
            <a:prstGeom prst="rect">
              <a:avLst/>
            </a:prstGeom>
            <a:noFill/>
            <a:ln w="9525">
              <a:noFill/>
              <a:miter lim="800000"/>
              <a:headEnd/>
              <a:tailEnd/>
            </a:ln>
            <a:effectLst/>
          </p:spPr>
          <p:txBody>
            <a:bodyPr/>
            <a:lstStyle/>
            <a:p>
              <a:r>
                <a:rPr lang="pl-PL" sz="1300">
                  <a:latin typeface="Century Schoolbook" pitchFamily="18" charset="0"/>
                  <a:cs typeface="Times New Roman" charset="0"/>
                </a:rPr>
                <a:t>Dolegliwości somatyczne:</a:t>
              </a:r>
              <a:endParaRPr lang="pl-PL" sz="1000">
                <a:cs typeface="Times New Roman" charset="0"/>
              </a:endParaRPr>
            </a:p>
            <a:p>
              <a:pPr eaLnBrk="0" hangingPunct="0"/>
              <a:endParaRPr lang="pl-PL"/>
            </a:p>
          </p:txBody>
        </p:sp>
        <p:sp>
          <p:nvSpPr>
            <p:cNvPr id="17433" name="Rectangle 25"/>
            <p:cNvSpPr>
              <a:spLocks noChangeArrowheads="1"/>
            </p:cNvSpPr>
            <p:nvPr/>
          </p:nvSpPr>
          <p:spPr bwMode="auto">
            <a:xfrm>
              <a:off x="1870" y="3698"/>
              <a:ext cx="274" cy="53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7434" name="Rectangle 26"/>
            <p:cNvSpPr>
              <a:spLocks noChangeArrowheads="1"/>
            </p:cNvSpPr>
            <p:nvPr/>
          </p:nvSpPr>
          <p:spPr bwMode="auto">
            <a:xfrm>
              <a:off x="2144" y="3698"/>
              <a:ext cx="340" cy="53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7435" name="Rectangle 27"/>
            <p:cNvSpPr>
              <a:spLocks noChangeArrowheads="1"/>
            </p:cNvSpPr>
            <p:nvPr/>
          </p:nvSpPr>
          <p:spPr bwMode="auto">
            <a:xfrm>
              <a:off x="28" y="4236"/>
              <a:ext cx="198" cy="413"/>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7436" name="Rectangle 28"/>
            <p:cNvSpPr>
              <a:spLocks noChangeArrowheads="1"/>
            </p:cNvSpPr>
            <p:nvPr/>
          </p:nvSpPr>
          <p:spPr bwMode="auto">
            <a:xfrm>
              <a:off x="226" y="4236"/>
              <a:ext cx="170" cy="413"/>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7437" name="Rectangle 29"/>
            <p:cNvSpPr>
              <a:spLocks noChangeArrowheads="1"/>
            </p:cNvSpPr>
            <p:nvPr/>
          </p:nvSpPr>
          <p:spPr bwMode="auto">
            <a:xfrm>
              <a:off x="396" y="4236"/>
              <a:ext cx="170" cy="413"/>
            </a:xfrm>
            <a:prstGeom prst="rect">
              <a:avLst/>
            </a:prstGeom>
            <a:noFill/>
            <a:ln w="9525">
              <a:noFill/>
              <a:miter lim="800000"/>
              <a:headEnd/>
              <a:tailEnd/>
            </a:ln>
            <a:effectLst/>
          </p:spPr>
          <p:txBody>
            <a:bodyPr/>
            <a:lstStyle/>
            <a:p>
              <a:pPr>
                <a:tabLst>
                  <a:tab pos="228600" algn="l"/>
                </a:tabLst>
              </a:pPr>
              <a:r>
                <a:rPr lang="pl-PL" sz="1300">
                  <a:latin typeface="Century Schoolbook" pitchFamily="18" charset="0"/>
                  <a:cs typeface="Times New Roman" charset="0"/>
                </a:rPr>
                <a:t>1.</a:t>
              </a:r>
              <a:r>
                <a:rPr lang="pl-PL" sz="700">
                  <a:cs typeface="Times New Roman" charset="0"/>
                </a:rPr>
                <a:t>  </a:t>
              </a:r>
              <a:r>
                <a:rPr lang="pl-PL" sz="1000">
                  <a:cs typeface="Times New Roman" charset="0"/>
                </a:rPr>
                <a:t> </a:t>
              </a:r>
            </a:p>
            <a:p>
              <a:pPr eaLnBrk="0" hangingPunct="0">
                <a:tabLst>
                  <a:tab pos="228600" algn="l"/>
                </a:tabLst>
              </a:pPr>
              <a:endParaRPr lang="pl-PL"/>
            </a:p>
          </p:txBody>
        </p:sp>
        <p:sp>
          <p:nvSpPr>
            <p:cNvPr id="17438" name="Rectangle 30"/>
            <p:cNvSpPr>
              <a:spLocks noChangeArrowheads="1"/>
            </p:cNvSpPr>
            <p:nvPr/>
          </p:nvSpPr>
          <p:spPr bwMode="auto">
            <a:xfrm>
              <a:off x="566" y="4236"/>
              <a:ext cx="1304" cy="413"/>
            </a:xfrm>
            <a:prstGeom prst="rect">
              <a:avLst/>
            </a:prstGeom>
            <a:noFill/>
            <a:ln w="9525">
              <a:noFill/>
              <a:miter lim="800000"/>
              <a:headEnd/>
              <a:tailEnd/>
            </a:ln>
            <a:effectLst/>
          </p:spPr>
          <p:txBody>
            <a:bodyPr/>
            <a:lstStyle/>
            <a:p>
              <a:r>
                <a:rPr lang="pl-PL" sz="1300">
                  <a:latin typeface="Century Schoolbook" pitchFamily="18" charset="0"/>
                  <a:cs typeface="Times New Roman" charset="0"/>
                </a:rPr>
                <a:t>Ból brzucha</a:t>
              </a:r>
              <a:endParaRPr lang="pl-PL" sz="1000">
                <a:cs typeface="Times New Roman" charset="0"/>
              </a:endParaRPr>
            </a:p>
            <a:p>
              <a:pPr eaLnBrk="0" hangingPunct="0"/>
              <a:endParaRPr lang="pl-PL"/>
            </a:p>
          </p:txBody>
        </p:sp>
        <p:sp>
          <p:nvSpPr>
            <p:cNvPr id="17439" name="Rectangle 31"/>
            <p:cNvSpPr>
              <a:spLocks noChangeArrowheads="1"/>
            </p:cNvSpPr>
            <p:nvPr/>
          </p:nvSpPr>
          <p:spPr bwMode="auto">
            <a:xfrm>
              <a:off x="1870" y="4236"/>
              <a:ext cx="274" cy="413"/>
            </a:xfrm>
            <a:prstGeom prst="rect">
              <a:avLst/>
            </a:prstGeom>
            <a:noFill/>
            <a:ln w="9525">
              <a:noFill/>
              <a:miter lim="800000"/>
              <a:headEnd/>
              <a:tailEnd/>
            </a:ln>
            <a:effectLst/>
          </p:spPr>
          <p:txBody>
            <a:bodyPr/>
            <a:lstStyle/>
            <a:p>
              <a:r>
                <a:rPr lang="pl-PL" sz="1200">
                  <a:latin typeface="Century Schoolbook" pitchFamily="18" charset="0"/>
                  <a:cs typeface="Times New Roman" charset="0"/>
                </a:rPr>
                <a:t>nie</a:t>
              </a:r>
              <a:endParaRPr lang="pl-PL" sz="1000">
                <a:cs typeface="Times New Roman" charset="0"/>
              </a:endParaRPr>
            </a:p>
            <a:p>
              <a:pPr eaLnBrk="0" hangingPunct="0"/>
              <a:endParaRPr lang="pl-PL"/>
            </a:p>
          </p:txBody>
        </p:sp>
        <p:sp>
          <p:nvSpPr>
            <p:cNvPr id="17440" name="Rectangle 32"/>
            <p:cNvSpPr>
              <a:spLocks noChangeArrowheads="1"/>
            </p:cNvSpPr>
            <p:nvPr/>
          </p:nvSpPr>
          <p:spPr bwMode="auto">
            <a:xfrm>
              <a:off x="2144" y="4236"/>
              <a:ext cx="340" cy="413"/>
            </a:xfrm>
            <a:prstGeom prst="rect">
              <a:avLst/>
            </a:prstGeom>
            <a:noFill/>
            <a:ln w="9525">
              <a:noFill/>
              <a:miter lim="800000"/>
              <a:headEnd/>
              <a:tailEnd/>
            </a:ln>
            <a:effectLst/>
          </p:spPr>
          <p:txBody>
            <a:bodyPr/>
            <a:lstStyle/>
            <a:p>
              <a:r>
                <a:rPr lang="pl-PL" sz="1100" b="1">
                  <a:latin typeface="Century Schoolbook" pitchFamily="18" charset="0"/>
                  <a:cs typeface="Times New Roman" charset="0"/>
                </a:rPr>
                <a:t>tak</a:t>
              </a:r>
              <a:endParaRPr lang="pl-PL" sz="1000">
                <a:cs typeface="Times New Roman" charset="0"/>
              </a:endParaRPr>
            </a:p>
            <a:p>
              <a:pPr eaLnBrk="0" hangingPunct="0"/>
              <a:endParaRPr lang="pl-PL"/>
            </a:p>
          </p:txBody>
        </p:sp>
        <p:sp>
          <p:nvSpPr>
            <p:cNvPr id="17441" name="Rectangle 33"/>
            <p:cNvSpPr>
              <a:spLocks noChangeArrowheads="1"/>
            </p:cNvSpPr>
            <p:nvPr/>
          </p:nvSpPr>
          <p:spPr bwMode="auto">
            <a:xfrm>
              <a:off x="28" y="4649"/>
              <a:ext cx="198" cy="413"/>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7442" name="Rectangle 34"/>
            <p:cNvSpPr>
              <a:spLocks noChangeArrowheads="1"/>
            </p:cNvSpPr>
            <p:nvPr/>
          </p:nvSpPr>
          <p:spPr bwMode="auto">
            <a:xfrm>
              <a:off x="226" y="4649"/>
              <a:ext cx="170" cy="413"/>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7443" name="Rectangle 35"/>
            <p:cNvSpPr>
              <a:spLocks noChangeArrowheads="1"/>
            </p:cNvSpPr>
            <p:nvPr/>
          </p:nvSpPr>
          <p:spPr bwMode="auto">
            <a:xfrm>
              <a:off x="396" y="4649"/>
              <a:ext cx="170" cy="413"/>
            </a:xfrm>
            <a:prstGeom prst="rect">
              <a:avLst/>
            </a:prstGeom>
            <a:noFill/>
            <a:ln w="9525">
              <a:noFill/>
              <a:miter lim="800000"/>
              <a:headEnd/>
              <a:tailEnd/>
            </a:ln>
            <a:effectLst/>
          </p:spPr>
          <p:txBody>
            <a:bodyPr/>
            <a:lstStyle/>
            <a:p>
              <a:pPr>
                <a:tabLst>
                  <a:tab pos="228600" algn="l"/>
                </a:tabLst>
              </a:pPr>
              <a:r>
                <a:rPr lang="pl-PL" sz="1300">
                  <a:latin typeface="Century Schoolbook" pitchFamily="18" charset="0"/>
                  <a:cs typeface="Times New Roman" charset="0"/>
                </a:rPr>
                <a:t>2.</a:t>
              </a:r>
              <a:r>
                <a:rPr lang="pl-PL" sz="700">
                  <a:cs typeface="Times New Roman" charset="0"/>
                </a:rPr>
                <a:t>  </a:t>
              </a:r>
              <a:r>
                <a:rPr lang="pl-PL" sz="1000">
                  <a:cs typeface="Times New Roman" charset="0"/>
                </a:rPr>
                <a:t> </a:t>
              </a:r>
            </a:p>
            <a:p>
              <a:pPr eaLnBrk="0" hangingPunct="0">
                <a:tabLst>
                  <a:tab pos="228600" algn="l"/>
                </a:tabLst>
              </a:pPr>
              <a:endParaRPr lang="pl-PL"/>
            </a:p>
          </p:txBody>
        </p:sp>
        <p:sp>
          <p:nvSpPr>
            <p:cNvPr id="17444" name="Rectangle 36"/>
            <p:cNvSpPr>
              <a:spLocks noChangeArrowheads="1"/>
            </p:cNvSpPr>
            <p:nvPr/>
          </p:nvSpPr>
          <p:spPr bwMode="auto">
            <a:xfrm>
              <a:off x="566" y="4649"/>
              <a:ext cx="1304" cy="413"/>
            </a:xfrm>
            <a:prstGeom prst="rect">
              <a:avLst/>
            </a:prstGeom>
            <a:noFill/>
            <a:ln w="9525">
              <a:noFill/>
              <a:miter lim="800000"/>
              <a:headEnd/>
              <a:tailEnd/>
            </a:ln>
            <a:effectLst/>
          </p:spPr>
          <p:txBody>
            <a:bodyPr/>
            <a:lstStyle/>
            <a:p>
              <a:r>
                <a:rPr lang="pl-PL" sz="1300">
                  <a:latin typeface="Century Schoolbook" pitchFamily="18" charset="0"/>
                  <a:cs typeface="Times New Roman" charset="0"/>
                </a:rPr>
                <a:t>Nudności </a:t>
              </a:r>
              <a:endParaRPr lang="pl-PL" sz="1000">
                <a:cs typeface="Times New Roman" charset="0"/>
              </a:endParaRPr>
            </a:p>
            <a:p>
              <a:pPr eaLnBrk="0" hangingPunct="0"/>
              <a:endParaRPr lang="pl-PL"/>
            </a:p>
          </p:txBody>
        </p:sp>
        <p:sp>
          <p:nvSpPr>
            <p:cNvPr id="17445" name="Rectangle 37"/>
            <p:cNvSpPr>
              <a:spLocks noChangeArrowheads="1"/>
            </p:cNvSpPr>
            <p:nvPr/>
          </p:nvSpPr>
          <p:spPr bwMode="auto">
            <a:xfrm>
              <a:off x="1870" y="4649"/>
              <a:ext cx="274" cy="413"/>
            </a:xfrm>
            <a:prstGeom prst="rect">
              <a:avLst/>
            </a:prstGeom>
            <a:noFill/>
            <a:ln w="9525">
              <a:noFill/>
              <a:miter lim="800000"/>
              <a:headEnd/>
              <a:tailEnd/>
            </a:ln>
            <a:effectLst/>
          </p:spPr>
          <p:txBody>
            <a:bodyPr/>
            <a:lstStyle/>
            <a:p>
              <a:r>
                <a:rPr lang="pl-PL" sz="1200">
                  <a:latin typeface="Century Schoolbook" pitchFamily="18" charset="0"/>
                  <a:cs typeface="Times New Roman" charset="0"/>
                </a:rPr>
                <a:t>nie</a:t>
              </a:r>
              <a:endParaRPr lang="pl-PL" sz="1000">
                <a:cs typeface="Times New Roman" charset="0"/>
              </a:endParaRPr>
            </a:p>
            <a:p>
              <a:pPr eaLnBrk="0" hangingPunct="0"/>
              <a:endParaRPr lang="pl-PL"/>
            </a:p>
          </p:txBody>
        </p:sp>
        <p:sp>
          <p:nvSpPr>
            <p:cNvPr id="17446" name="Rectangle 38"/>
            <p:cNvSpPr>
              <a:spLocks noChangeArrowheads="1"/>
            </p:cNvSpPr>
            <p:nvPr/>
          </p:nvSpPr>
          <p:spPr bwMode="auto">
            <a:xfrm>
              <a:off x="2144" y="4649"/>
              <a:ext cx="340" cy="413"/>
            </a:xfrm>
            <a:prstGeom prst="rect">
              <a:avLst/>
            </a:prstGeom>
            <a:noFill/>
            <a:ln w="9525">
              <a:noFill/>
              <a:miter lim="800000"/>
              <a:headEnd/>
              <a:tailEnd/>
            </a:ln>
            <a:effectLst/>
          </p:spPr>
          <p:txBody>
            <a:bodyPr/>
            <a:lstStyle/>
            <a:p>
              <a:r>
                <a:rPr lang="pl-PL" sz="1100" b="1">
                  <a:latin typeface="Century Schoolbook" pitchFamily="18" charset="0"/>
                  <a:cs typeface="Times New Roman" charset="0"/>
                </a:rPr>
                <a:t>tak</a:t>
              </a:r>
              <a:endParaRPr lang="pl-PL" sz="1000">
                <a:cs typeface="Times New Roman" charset="0"/>
              </a:endParaRPr>
            </a:p>
            <a:p>
              <a:pPr eaLnBrk="0" hangingPunct="0"/>
              <a:endParaRPr lang="pl-PL"/>
            </a:p>
          </p:txBody>
        </p:sp>
        <p:sp>
          <p:nvSpPr>
            <p:cNvPr id="17447" name="Rectangle 39"/>
            <p:cNvSpPr>
              <a:spLocks noChangeArrowheads="1"/>
            </p:cNvSpPr>
            <p:nvPr/>
          </p:nvSpPr>
          <p:spPr bwMode="auto">
            <a:xfrm>
              <a:off x="28" y="5062"/>
              <a:ext cx="198" cy="53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7448" name="Rectangle 40"/>
            <p:cNvSpPr>
              <a:spLocks noChangeArrowheads="1"/>
            </p:cNvSpPr>
            <p:nvPr/>
          </p:nvSpPr>
          <p:spPr bwMode="auto">
            <a:xfrm>
              <a:off x="226" y="5062"/>
              <a:ext cx="170" cy="53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7449" name="Rectangle 41"/>
            <p:cNvSpPr>
              <a:spLocks noChangeArrowheads="1"/>
            </p:cNvSpPr>
            <p:nvPr/>
          </p:nvSpPr>
          <p:spPr bwMode="auto">
            <a:xfrm>
              <a:off x="396" y="5062"/>
              <a:ext cx="170" cy="538"/>
            </a:xfrm>
            <a:prstGeom prst="rect">
              <a:avLst/>
            </a:prstGeom>
            <a:noFill/>
            <a:ln w="9525">
              <a:noFill/>
              <a:miter lim="800000"/>
              <a:headEnd/>
              <a:tailEnd/>
            </a:ln>
            <a:effectLst/>
          </p:spPr>
          <p:txBody>
            <a:bodyPr/>
            <a:lstStyle/>
            <a:p>
              <a:pPr>
                <a:tabLst>
                  <a:tab pos="228600" algn="l"/>
                </a:tabLst>
              </a:pPr>
              <a:r>
                <a:rPr lang="pl-PL" sz="1300">
                  <a:latin typeface="Century Schoolbook" pitchFamily="18" charset="0"/>
                  <a:cs typeface="Times New Roman" charset="0"/>
                </a:rPr>
                <a:t>3.</a:t>
              </a:r>
              <a:r>
                <a:rPr lang="pl-PL" sz="700">
                  <a:cs typeface="Times New Roman" charset="0"/>
                </a:rPr>
                <a:t>  </a:t>
              </a:r>
              <a:r>
                <a:rPr lang="pl-PL" sz="1000">
                  <a:cs typeface="Times New Roman" charset="0"/>
                </a:rPr>
                <a:t> </a:t>
              </a:r>
            </a:p>
            <a:p>
              <a:pPr eaLnBrk="0" hangingPunct="0">
                <a:tabLst>
                  <a:tab pos="228600" algn="l"/>
                </a:tabLst>
              </a:pPr>
              <a:endParaRPr lang="pl-PL"/>
            </a:p>
          </p:txBody>
        </p:sp>
        <p:sp>
          <p:nvSpPr>
            <p:cNvPr id="17450" name="Rectangle 42"/>
            <p:cNvSpPr>
              <a:spLocks noChangeArrowheads="1"/>
            </p:cNvSpPr>
            <p:nvPr/>
          </p:nvSpPr>
          <p:spPr bwMode="auto">
            <a:xfrm>
              <a:off x="566" y="5062"/>
              <a:ext cx="1304" cy="538"/>
            </a:xfrm>
            <a:prstGeom prst="rect">
              <a:avLst/>
            </a:prstGeom>
            <a:noFill/>
            <a:ln w="9525">
              <a:noFill/>
              <a:miter lim="800000"/>
              <a:headEnd/>
              <a:tailEnd/>
            </a:ln>
            <a:effectLst/>
          </p:spPr>
          <p:txBody>
            <a:bodyPr/>
            <a:lstStyle/>
            <a:p>
              <a:r>
                <a:rPr lang="pl-PL" sz="1300">
                  <a:latin typeface="Century Schoolbook" pitchFamily="18" charset="0"/>
                  <a:cs typeface="Times New Roman" charset="0"/>
                </a:rPr>
                <a:t>Uczucie pełności w brzuchu lub wzdęcia </a:t>
              </a:r>
              <a:endParaRPr lang="pl-PL" sz="1000">
                <a:cs typeface="Times New Roman" charset="0"/>
              </a:endParaRPr>
            </a:p>
            <a:p>
              <a:pPr eaLnBrk="0" hangingPunct="0"/>
              <a:endParaRPr lang="pl-PL"/>
            </a:p>
          </p:txBody>
        </p:sp>
        <p:sp>
          <p:nvSpPr>
            <p:cNvPr id="17451" name="Rectangle 43"/>
            <p:cNvSpPr>
              <a:spLocks noChangeArrowheads="1"/>
            </p:cNvSpPr>
            <p:nvPr/>
          </p:nvSpPr>
          <p:spPr bwMode="auto">
            <a:xfrm>
              <a:off x="1870" y="5062"/>
              <a:ext cx="274" cy="538"/>
            </a:xfrm>
            <a:prstGeom prst="rect">
              <a:avLst/>
            </a:prstGeom>
            <a:noFill/>
            <a:ln w="9525">
              <a:noFill/>
              <a:miter lim="800000"/>
              <a:headEnd/>
              <a:tailEnd/>
            </a:ln>
            <a:effectLst/>
          </p:spPr>
          <p:txBody>
            <a:bodyPr/>
            <a:lstStyle/>
            <a:p>
              <a:r>
                <a:rPr lang="pl-PL" sz="1200">
                  <a:latin typeface="Century Schoolbook" pitchFamily="18" charset="0"/>
                  <a:cs typeface="Times New Roman" charset="0"/>
                </a:rPr>
                <a:t>nie</a:t>
              </a:r>
              <a:endParaRPr lang="pl-PL" sz="1000">
                <a:cs typeface="Times New Roman" charset="0"/>
              </a:endParaRPr>
            </a:p>
            <a:p>
              <a:pPr eaLnBrk="0" hangingPunct="0"/>
              <a:endParaRPr lang="pl-PL"/>
            </a:p>
          </p:txBody>
        </p:sp>
        <p:sp>
          <p:nvSpPr>
            <p:cNvPr id="17452" name="Rectangle 44"/>
            <p:cNvSpPr>
              <a:spLocks noChangeArrowheads="1"/>
            </p:cNvSpPr>
            <p:nvPr/>
          </p:nvSpPr>
          <p:spPr bwMode="auto">
            <a:xfrm>
              <a:off x="2144" y="5062"/>
              <a:ext cx="340" cy="538"/>
            </a:xfrm>
            <a:prstGeom prst="rect">
              <a:avLst/>
            </a:prstGeom>
            <a:noFill/>
            <a:ln w="9525">
              <a:noFill/>
              <a:miter lim="800000"/>
              <a:headEnd/>
              <a:tailEnd/>
            </a:ln>
            <a:effectLst/>
          </p:spPr>
          <p:txBody>
            <a:bodyPr/>
            <a:lstStyle/>
            <a:p>
              <a:r>
                <a:rPr lang="pl-PL" sz="1100" b="1">
                  <a:latin typeface="Century Schoolbook" pitchFamily="18" charset="0"/>
                  <a:cs typeface="Times New Roman" charset="0"/>
                </a:rPr>
                <a:t>tak</a:t>
              </a:r>
              <a:endParaRPr lang="pl-PL" sz="1000">
                <a:cs typeface="Times New Roman" charset="0"/>
              </a:endParaRPr>
            </a:p>
            <a:p>
              <a:pPr eaLnBrk="0" hangingPunct="0"/>
              <a:endParaRPr lang="pl-PL"/>
            </a:p>
          </p:txBody>
        </p:sp>
        <p:sp>
          <p:nvSpPr>
            <p:cNvPr id="17453" name="Rectangle 45"/>
            <p:cNvSpPr>
              <a:spLocks noChangeArrowheads="1"/>
            </p:cNvSpPr>
            <p:nvPr/>
          </p:nvSpPr>
          <p:spPr bwMode="auto">
            <a:xfrm>
              <a:off x="28" y="5600"/>
              <a:ext cx="198" cy="413"/>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7454" name="Rectangle 46"/>
            <p:cNvSpPr>
              <a:spLocks noChangeArrowheads="1"/>
            </p:cNvSpPr>
            <p:nvPr/>
          </p:nvSpPr>
          <p:spPr bwMode="auto">
            <a:xfrm>
              <a:off x="226" y="5600"/>
              <a:ext cx="170" cy="413"/>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7455" name="Rectangle 47"/>
            <p:cNvSpPr>
              <a:spLocks noChangeArrowheads="1"/>
            </p:cNvSpPr>
            <p:nvPr/>
          </p:nvSpPr>
          <p:spPr bwMode="auto">
            <a:xfrm>
              <a:off x="396" y="5600"/>
              <a:ext cx="170" cy="413"/>
            </a:xfrm>
            <a:prstGeom prst="rect">
              <a:avLst/>
            </a:prstGeom>
            <a:noFill/>
            <a:ln w="9525">
              <a:noFill/>
              <a:miter lim="800000"/>
              <a:headEnd/>
              <a:tailEnd/>
            </a:ln>
            <a:effectLst/>
          </p:spPr>
          <p:txBody>
            <a:bodyPr/>
            <a:lstStyle/>
            <a:p>
              <a:pPr>
                <a:tabLst>
                  <a:tab pos="228600" algn="l"/>
                </a:tabLst>
              </a:pPr>
              <a:r>
                <a:rPr lang="pl-PL" sz="1300">
                  <a:latin typeface="Century Schoolbook" pitchFamily="18" charset="0"/>
                  <a:cs typeface="Times New Roman" charset="0"/>
                </a:rPr>
                <a:t>4.</a:t>
              </a:r>
              <a:r>
                <a:rPr lang="pl-PL" sz="700">
                  <a:cs typeface="Times New Roman" charset="0"/>
                </a:rPr>
                <a:t>  </a:t>
              </a:r>
              <a:r>
                <a:rPr lang="pl-PL" sz="1000">
                  <a:cs typeface="Times New Roman" charset="0"/>
                </a:rPr>
                <a:t> </a:t>
              </a:r>
            </a:p>
            <a:p>
              <a:pPr eaLnBrk="0" hangingPunct="0">
                <a:tabLst>
                  <a:tab pos="228600" algn="l"/>
                </a:tabLst>
              </a:pPr>
              <a:endParaRPr lang="pl-PL"/>
            </a:p>
          </p:txBody>
        </p:sp>
        <p:sp>
          <p:nvSpPr>
            <p:cNvPr id="17456" name="Rectangle 48"/>
            <p:cNvSpPr>
              <a:spLocks noChangeArrowheads="1"/>
            </p:cNvSpPr>
            <p:nvPr/>
          </p:nvSpPr>
          <p:spPr bwMode="auto">
            <a:xfrm>
              <a:off x="566" y="5600"/>
              <a:ext cx="1304" cy="413"/>
            </a:xfrm>
            <a:prstGeom prst="rect">
              <a:avLst/>
            </a:prstGeom>
            <a:noFill/>
            <a:ln w="9525">
              <a:noFill/>
              <a:miter lim="800000"/>
              <a:headEnd/>
              <a:tailEnd/>
            </a:ln>
            <a:effectLst/>
          </p:spPr>
          <p:txBody>
            <a:bodyPr/>
            <a:lstStyle/>
            <a:p>
              <a:r>
                <a:rPr lang="pl-PL" sz="1300">
                  <a:latin typeface="Century Schoolbook" pitchFamily="18" charset="0"/>
                  <a:cs typeface="Times New Roman" charset="0"/>
                </a:rPr>
                <a:t>Wymioty lub zgaga</a:t>
              </a:r>
              <a:endParaRPr lang="pl-PL" sz="1000">
                <a:cs typeface="Times New Roman" charset="0"/>
              </a:endParaRPr>
            </a:p>
            <a:p>
              <a:pPr eaLnBrk="0" hangingPunct="0"/>
              <a:endParaRPr lang="pl-PL"/>
            </a:p>
          </p:txBody>
        </p:sp>
        <p:sp>
          <p:nvSpPr>
            <p:cNvPr id="17457" name="Rectangle 49"/>
            <p:cNvSpPr>
              <a:spLocks noChangeArrowheads="1"/>
            </p:cNvSpPr>
            <p:nvPr/>
          </p:nvSpPr>
          <p:spPr bwMode="auto">
            <a:xfrm>
              <a:off x="1870" y="5600"/>
              <a:ext cx="274" cy="413"/>
            </a:xfrm>
            <a:prstGeom prst="rect">
              <a:avLst/>
            </a:prstGeom>
            <a:noFill/>
            <a:ln w="9525">
              <a:noFill/>
              <a:miter lim="800000"/>
              <a:headEnd/>
              <a:tailEnd/>
            </a:ln>
            <a:effectLst/>
          </p:spPr>
          <p:txBody>
            <a:bodyPr/>
            <a:lstStyle/>
            <a:p>
              <a:r>
                <a:rPr lang="pl-PL" sz="1200">
                  <a:latin typeface="Century Schoolbook" pitchFamily="18" charset="0"/>
                  <a:cs typeface="Times New Roman" charset="0"/>
                </a:rPr>
                <a:t>nie</a:t>
              </a:r>
              <a:endParaRPr lang="pl-PL" sz="1000">
                <a:cs typeface="Times New Roman" charset="0"/>
              </a:endParaRPr>
            </a:p>
            <a:p>
              <a:pPr eaLnBrk="0" hangingPunct="0"/>
              <a:endParaRPr lang="pl-PL"/>
            </a:p>
          </p:txBody>
        </p:sp>
        <p:sp>
          <p:nvSpPr>
            <p:cNvPr id="17458" name="Rectangle 50"/>
            <p:cNvSpPr>
              <a:spLocks noChangeArrowheads="1"/>
            </p:cNvSpPr>
            <p:nvPr/>
          </p:nvSpPr>
          <p:spPr bwMode="auto">
            <a:xfrm>
              <a:off x="2144" y="5600"/>
              <a:ext cx="340" cy="413"/>
            </a:xfrm>
            <a:prstGeom prst="rect">
              <a:avLst/>
            </a:prstGeom>
            <a:noFill/>
            <a:ln w="9525">
              <a:noFill/>
              <a:miter lim="800000"/>
              <a:headEnd/>
              <a:tailEnd/>
            </a:ln>
            <a:effectLst/>
          </p:spPr>
          <p:txBody>
            <a:bodyPr/>
            <a:lstStyle/>
            <a:p>
              <a:r>
                <a:rPr lang="pl-PL" sz="1100" b="1">
                  <a:latin typeface="Century Schoolbook" pitchFamily="18" charset="0"/>
                  <a:cs typeface="Times New Roman" charset="0"/>
                </a:rPr>
                <a:t>tak</a:t>
              </a:r>
              <a:endParaRPr lang="pl-PL" sz="1000">
                <a:cs typeface="Times New Roman" charset="0"/>
              </a:endParaRPr>
            </a:p>
            <a:p>
              <a:pPr eaLnBrk="0" hangingPunct="0"/>
              <a:endParaRPr lang="pl-PL"/>
            </a:p>
          </p:txBody>
        </p:sp>
        <p:sp>
          <p:nvSpPr>
            <p:cNvPr id="17459" name="Rectangle 51"/>
            <p:cNvSpPr>
              <a:spLocks noChangeArrowheads="1"/>
            </p:cNvSpPr>
            <p:nvPr/>
          </p:nvSpPr>
          <p:spPr bwMode="auto">
            <a:xfrm>
              <a:off x="28" y="6013"/>
              <a:ext cx="198" cy="53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7460" name="Rectangle 52"/>
            <p:cNvSpPr>
              <a:spLocks noChangeArrowheads="1"/>
            </p:cNvSpPr>
            <p:nvPr/>
          </p:nvSpPr>
          <p:spPr bwMode="auto">
            <a:xfrm>
              <a:off x="226" y="6013"/>
              <a:ext cx="170" cy="53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7461" name="Rectangle 53"/>
            <p:cNvSpPr>
              <a:spLocks noChangeArrowheads="1"/>
            </p:cNvSpPr>
            <p:nvPr/>
          </p:nvSpPr>
          <p:spPr bwMode="auto">
            <a:xfrm>
              <a:off x="396" y="6013"/>
              <a:ext cx="170" cy="538"/>
            </a:xfrm>
            <a:prstGeom prst="rect">
              <a:avLst/>
            </a:prstGeom>
            <a:noFill/>
            <a:ln w="9525">
              <a:noFill/>
              <a:miter lim="800000"/>
              <a:headEnd/>
              <a:tailEnd/>
            </a:ln>
            <a:effectLst/>
          </p:spPr>
          <p:txBody>
            <a:bodyPr/>
            <a:lstStyle/>
            <a:p>
              <a:pPr>
                <a:tabLst>
                  <a:tab pos="228600" algn="l"/>
                </a:tabLst>
              </a:pPr>
              <a:r>
                <a:rPr lang="pl-PL" sz="1300">
                  <a:latin typeface="Century Schoolbook" pitchFamily="18" charset="0"/>
                  <a:cs typeface="Times New Roman" charset="0"/>
                </a:rPr>
                <a:t>5.</a:t>
              </a:r>
              <a:r>
                <a:rPr lang="pl-PL" sz="700">
                  <a:cs typeface="Times New Roman" charset="0"/>
                </a:rPr>
                <a:t>  </a:t>
              </a:r>
              <a:r>
                <a:rPr lang="pl-PL" sz="1000">
                  <a:cs typeface="Times New Roman" charset="0"/>
                </a:rPr>
                <a:t> </a:t>
              </a:r>
            </a:p>
            <a:p>
              <a:pPr eaLnBrk="0" hangingPunct="0">
                <a:tabLst>
                  <a:tab pos="228600" algn="l"/>
                </a:tabLst>
              </a:pPr>
              <a:endParaRPr lang="pl-PL"/>
            </a:p>
          </p:txBody>
        </p:sp>
        <p:sp>
          <p:nvSpPr>
            <p:cNvPr id="17462" name="Rectangle 54"/>
            <p:cNvSpPr>
              <a:spLocks noChangeArrowheads="1"/>
            </p:cNvSpPr>
            <p:nvPr/>
          </p:nvSpPr>
          <p:spPr bwMode="auto">
            <a:xfrm>
              <a:off x="566" y="6013"/>
              <a:ext cx="1304" cy="538"/>
            </a:xfrm>
            <a:prstGeom prst="rect">
              <a:avLst/>
            </a:prstGeom>
            <a:noFill/>
            <a:ln w="9525">
              <a:noFill/>
              <a:miter lim="800000"/>
              <a:headEnd/>
              <a:tailEnd/>
            </a:ln>
            <a:effectLst/>
          </p:spPr>
          <p:txBody>
            <a:bodyPr/>
            <a:lstStyle/>
            <a:p>
              <a:r>
                <a:rPr lang="pl-PL" sz="1300">
                  <a:latin typeface="Century Schoolbook" pitchFamily="18" charset="0"/>
                  <a:cs typeface="Times New Roman" charset="0"/>
                </a:rPr>
                <a:t>Uczucie przelewania w brzuchu</a:t>
              </a:r>
              <a:endParaRPr lang="pl-PL" sz="1000">
                <a:cs typeface="Times New Roman" charset="0"/>
              </a:endParaRPr>
            </a:p>
            <a:p>
              <a:pPr eaLnBrk="0" hangingPunct="0"/>
              <a:endParaRPr lang="pl-PL"/>
            </a:p>
          </p:txBody>
        </p:sp>
        <p:sp>
          <p:nvSpPr>
            <p:cNvPr id="17463" name="Rectangle 55"/>
            <p:cNvSpPr>
              <a:spLocks noChangeArrowheads="1"/>
            </p:cNvSpPr>
            <p:nvPr/>
          </p:nvSpPr>
          <p:spPr bwMode="auto">
            <a:xfrm>
              <a:off x="1870" y="6013"/>
              <a:ext cx="274" cy="538"/>
            </a:xfrm>
            <a:prstGeom prst="rect">
              <a:avLst/>
            </a:prstGeom>
            <a:noFill/>
            <a:ln w="9525">
              <a:noFill/>
              <a:miter lim="800000"/>
              <a:headEnd/>
              <a:tailEnd/>
            </a:ln>
            <a:effectLst/>
          </p:spPr>
          <p:txBody>
            <a:bodyPr/>
            <a:lstStyle/>
            <a:p>
              <a:r>
                <a:rPr lang="pl-PL" sz="1200">
                  <a:latin typeface="Century Schoolbook" pitchFamily="18" charset="0"/>
                  <a:cs typeface="Times New Roman" charset="0"/>
                </a:rPr>
                <a:t>nie</a:t>
              </a:r>
              <a:endParaRPr lang="pl-PL" sz="1000">
                <a:cs typeface="Times New Roman" charset="0"/>
              </a:endParaRPr>
            </a:p>
            <a:p>
              <a:pPr eaLnBrk="0" hangingPunct="0"/>
              <a:endParaRPr lang="pl-PL"/>
            </a:p>
          </p:txBody>
        </p:sp>
        <p:sp>
          <p:nvSpPr>
            <p:cNvPr id="17464" name="Rectangle 56"/>
            <p:cNvSpPr>
              <a:spLocks noChangeArrowheads="1"/>
            </p:cNvSpPr>
            <p:nvPr/>
          </p:nvSpPr>
          <p:spPr bwMode="auto">
            <a:xfrm>
              <a:off x="2144" y="6013"/>
              <a:ext cx="340" cy="538"/>
            </a:xfrm>
            <a:prstGeom prst="rect">
              <a:avLst/>
            </a:prstGeom>
            <a:noFill/>
            <a:ln w="9525">
              <a:noFill/>
              <a:miter lim="800000"/>
              <a:headEnd/>
              <a:tailEnd/>
            </a:ln>
            <a:effectLst/>
          </p:spPr>
          <p:txBody>
            <a:bodyPr/>
            <a:lstStyle/>
            <a:p>
              <a:r>
                <a:rPr lang="pl-PL" sz="1100" b="1">
                  <a:latin typeface="Century Schoolbook" pitchFamily="18" charset="0"/>
                  <a:cs typeface="Times New Roman" charset="0"/>
                </a:rPr>
                <a:t>tak</a:t>
              </a:r>
              <a:endParaRPr lang="pl-PL" sz="1000">
                <a:cs typeface="Times New Roman" charset="0"/>
              </a:endParaRPr>
            </a:p>
            <a:p>
              <a:pPr eaLnBrk="0" hangingPunct="0"/>
              <a:endParaRPr lang="pl-PL"/>
            </a:p>
          </p:txBody>
        </p:sp>
        <p:sp>
          <p:nvSpPr>
            <p:cNvPr id="17465" name="Rectangle 57"/>
            <p:cNvSpPr>
              <a:spLocks noChangeArrowheads="1"/>
            </p:cNvSpPr>
            <p:nvPr/>
          </p:nvSpPr>
          <p:spPr bwMode="auto">
            <a:xfrm>
              <a:off x="28" y="6551"/>
              <a:ext cx="198" cy="413"/>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7466" name="Rectangle 58"/>
            <p:cNvSpPr>
              <a:spLocks noChangeArrowheads="1"/>
            </p:cNvSpPr>
            <p:nvPr/>
          </p:nvSpPr>
          <p:spPr bwMode="auto">
            <a:xfrm>
              <a:off x="226" y="6551"/>
              <a:ext cx="170" cy="413"/>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7467" name="Rectangle 59"/>
            <p:cNvSpPr>
              <a:spLocks noChangeArrowheads="1"/>
            </p:cNvSpPr>
            <p:nvPr/>
          </p:nvSpPr>
          <p:spPr bwMode="auto">
            <a:xfrm>
              <a:off x="396" y="6551"/>
              <a:ext cx="170" cy="413"/>
            </a:xfrm>
            <a:prstGeom prst="rect">
              <a:avLst/>
            </a:prstGeom>
            <a:noFill/>
            <a:ln w="9525">
              <a:noFill/>
              <a:miter lim="800000"/>
              <a:headEnd/>
              <a:tailEnd/>
            </a:ln>
            <a:effectLst/>
          </p:spPr>
          <p:txBody>
            <a:bodyPr/>
            <a:lstStyle/>
            <a:p>
              <a:pPr>
                <a:tabLst>
                  <a:tab pos="228600" algn="l"/>
                </a:tabLst>
              </a:pPr>
              <a:r>
                <a:rPr lang="pl-PL" sz="1300">
                  <a:latin typeface="Century Schoolbook" pitchFamily="18" charset="0"/>
                  <a:cs typeface="Times New Roman" charset="0"/>
                </a:rPr>
                <a:t>6.</a:t>
              </a:r>
              <a:r>
                <a:rPr lang="pl-PL" sz="700">
                  <a:cs typeface="Times New Roman" charset="0"/>
                </a:rPr>
                <a:t>  </a:t>
              </a:r>
              <a:r>
                <a:rPr lang="pl-PL" sz="1000">
                  <a:cs typeface="Times New Roman" charset="0"/>
                </a:rPr>
                <a:t> </a:t>
              </a:r>
            </a:p>
            <a:p>
              <a:pPr eaLnBrk="0" hangingPunct="0">
                <a:tabLst>
                  <a:tab pos="228600" algn="l"/>
                </a:tabLst>
              </a:pPr>
              <a:endParaRPr lang="pl-PL"/>
            </a:p>
          </p:txBody>
        </p:sp>
        <p:sp>
          <p:nvSpPr>
            <p:cNvPr id="17468" name="Rectangle 60"/>
            <p:cNvSpPr>
              <a:spLocks noChangeArrowheads="1"/>
            </p:cNvSpPr>
            <p:nvPr/>
          </p:nvSpPr>
          <p:spPr bwMode="auto">
            <a:xfrm>
              <a:off x="566" y="6551"/>
              <a:ext cx="1304" cy="413"/>
            </a:xfrm>
            <a:prstGeom prst="rect">
              <a:avLst/>
            </a:prstGeom>
            <a:noFill/>
            <a:ln w="9525">
              <a:noFill/>
              <a:miter lim="800000"/>
              <a:headEnd/>
              <a:tailEnd/>
            </a:ln>
            <a:effectLst/>
          </p:spPr>
          <p:txBody>
            <a:bodyPr/>
            <a:lstStyle/>
            <a:p>
              <a:r>
                <a:rPr lang="pl-PL" sz="1300">
                  <a:latin typeface="Century Schoolbook" pitchFamily="18" charset="0"/>
                  <a:cs typeface="Times New Roman" charset="0"/>
                </a:rPr>
                <a:t>Duszność</a:t>
              </a:r>
              <a:endParaRPr lang="pl-PL" sz="1000">
                <a:cs typeface="Times New Roman" charset="0"/>
              </a:endParaRPr>
            </a:p>
            <a:p>
              <a:pPr eaLnBrk="0" hangingPunct="0"/>
              <a:endParaRPr lang="pl-PL"/>
            </a:p>
          </p:txBody>
        </p:sp>
        <p:sp>
          <p:nvSpPr>
            <p:cNvPr id="17469" name="Rectangle 61"/>
            <p:cNvSpPr>
              <a:spLocks noChangeArrowheads="1"/>
            </p:cNvSpPr>
            <p:nvPr/>
          </p:nvSpPr>
          <p:spPr bwMode="auto">
            <a:xfrm>
              <a:off x="1870" y="6551"/>
              <a:ext cx="274" cy="413"/>
            </a:xfrm>
            <a:prstGeom prst="rect">
              <a:avLst/>
            </a:prstGeom>
            <a:noFill/>
            <a:ln w="9525">
              <a:noFill/>
              <a:miter lim="800000"/>
              <a:headEnd/>
              <a:tailEnd/>
            </a:ln>
            <a:effectLst/>
          </p:spPr>
          <p:txBody>
            <a:bodyPr/>
            <a:lstStyle/>
            <a:p>
              <a:r>
                <a:rPr lang="pl-PL" sz="1200">
                  <a:latin typeface="Century Schoolbook" pitchFamily="18" charset="0"/>
                  <a:cs typeface="Times New Roman" charset="0"/>
                </a:rPr>
                <a:t>nie</a:t>
              </a:r>
              <a:endParaRPr lang="pl-PL" sz="1000">
                <a:cs typeface="Times New Roman" charset="0"/>
              </a:endParaRPr>
            </a:p>
            <a:p>
              <a:pPr eaLnBrk="0" hangingPunct="0"/>
              <a:endParaRPr lang="pl-PL"/>
            </a:p>
          </p:txBody>
        </p:sp>
        <p:sp>
          <p:nvSpPr>
            <p:cNvPr id="17470" name="Rectangle 62"/>
            <p:cNvSpPr>
              <a:spLocks noChangeArrowheads="1"/>
            </p:cNvSpPr>
            <p:nvPr/>
          </p:nvSpPr>
          <p:spPr bwMode="auto">
            <a:xfrm>
              <a:off x="2144" y="6551"/>
              <a:ext cx="340" cy="413"/>
            </a:xfrm>
            <a:prstGeom prst="rect">
              <a:avLst/>
            </a:prstGeom>
            <a:noFill/>
            <a:ln w="9525">
              <a:noFill/>
              <a:miter lim="800000"/>
              <a:headEnd/>
              <a:tailEnd/>
            </a:ln>
            <a:effectLst/>
          </p:spPr>
          <p:txBody>
            <a:bodyPr/>
            <a:lstStyle/>
            <a:p>
              <a:r>
                <a:rPr lang="pl-PL" sz="1100" b="1">
                  <a:latin typeface="Century Schoolbook" pitchFamily="18" charset="0"/>
                  <a:cs typeface="Times New Roman" charset="0"/>
                </a:rPr>
                <a:t>tak</a:t>
              </a:r>
              <a:endParaRPr lang="pl-PL" sz="1000">
                <a:cs typeface="Times New Roman" charset="0"/>
              </a:endParaRPr>
            </a:p>
            <a:p>
              <a:pPr eaLnBrk="0" hangingPunct="0"/>
              <a:endParaRPr lang="pl-PL"/>
            </a:p>
          </p:txBody>
        </p:sp>
        <p:sp>
          <p:nvSpPr>
            <p:cNvPr id="17471" name="Rectangle 63"/>
            <p:cNvSpPr>
              <a:spLocks noChangeArrowheads="1"/>
            </p:cNvSpPr>
            <p:nvPr/>
          </p:nvSpPr>
          <p:spPr bwMode="auto">
            <a:xfrm>
              <a:off x="28" y="6964"/>
              <a:ext cx="198" cy="413"/>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7472" name="Rectangle 64"/>
            <p:cNvSpPr>
              <a:spLocks noChangeArrowheads="1"/>
            </p:cNvSpPr>
            <p:nvPr/>
          </p:nvSpPr>
          <p:spPr bwMode="auto">
            <a:xfrm>
              <a:off x="226" y="6964"/>
              <a:ext cx="170" cy="413"/>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7473" name="Rectangle 65"/>
            <p:cNvSpPr>
              <a:spLocks noChangeArrowheads="1"/>
            </p:cNvSpPr>
            <p:nvPr/>
          </p:nvSpPr>
          <p:spPr bwMode="auto">
            <a:xfrm>
              <a:off x="396" y="6964"/>
              <a:ext cx="170" cy="413"/>
            </a:xfrm>
            <a:prstGeom prst="rect">
              <a:avLst/>
            </a:prstGeom>
            <a:noFill/>
            <a:ln w="9525">
              <a:noFill/>
              <a:miter lim="800000"/>
              <a:headEnd/>
              <a:tailEnd/>
            </a:ln>
            <a:effectLst/>
          </p:spPr>
          <p:txBody>
            <a:bodyPr/>
            <a:lstStyle/>
            <a:p>
              <a:pPr>
                <a:tabLst>
                  <a:tab pos="228600" algn="l"/>
                </a:tabLst>
              </a:pPr>
              <a:r>
                <a:rPr lang="pl-PL" sz="1300">
                  <a:latin typeface="Century Schoolbook" pitchFamily="18" charset="0"/>
                  <a:cs typeface="Times New Roman" charset="0"/>
                </a:rPr>
                <a:t>7.</a:t>
              </a:r>
              <a:r>
                <a:rPr lang="pl-PL" sz="700">
                  <a:cs typeface="Times New Roman" charset="0"/>
                </a:rPr>
                <a:t>  </a:t>
              </a:r>
              <a:r>
                <a:rPr lang="pl-PL" sz="1000">
                  <a:cs typeface="Times New Roman" charset="0"/>
                </a:rPr>
                <a:t> </a:t>
              </a:r>
            </a:p>
            <a:p>
              <a:pPr eaLnBrk="0" hangingPunct="0">
                <a:tabLst>
                  <a:tab pos="228600" algn="l"/>
                </a:tabLst>
              </a:pPr>
              <a:endParaRPr lang="pl-PL"/>
            </a:p>
          </p:txBody>
        </p:sp>
        <p:sp>
          <p:nvSpPr>
            <p:cNvPr id="17474" name="Rectangle 66"/>
            <p:cNvSpPr>
              <a:spLocks noChangeArrowheads="1"/>
            </p:cNvSpPr>
            <p:nvPr/>
          </p:nvSpPr>
          <p:spPr bwMode="auto">
            <a:xfrm>
              <a:off x="566" y="6964"/>
              <a:ext cx="1304" cy="413"/>
            </a:xfrm>
            <a:prstGeom prst="rect">
              <a:avLst/>
            </a:prstGeom>
            <a:noFill/>
            <a:ln w="9525">
              <a:noFill/>
              <a:miter lim="800000"/>
              <a:headEnd/>
              <a:tailEnd/>
            </a:ln>
            <a:effectLst/>
          </p:spPr>
          <p:txBody>
            <a:bodyPr/>
            <a:lstStyle/>
            <a:p>
              <a:r>
                <a:rPr lang="pl-PL" sz="1300">
                  <a:latin typeface="Century Schoolbook" pitchFamily="18" charset="0"/>
                  <a:cs typeface="Times New Roman" charset="0"/>
                </a:rPr>
                <a:t>Ból w klatce piersiowej</a:t>
              </a:r>
              <a:endParaRPr lang="pl-PL" sz="1000">
                <a:cs typeface="Times New Roman" charset="0"/>
              </a:endParaRPr>
            </a:p>
            <a:p>
              <a:pPr eaLnBrk="0" hangingPunct="0"/>
              <a:endParaRPr lang="pl-PL"/>
            </a:p>
          </p:txBody>
        </p:sp>
        <p:sp>
          <p:nvSpPr>
            <p:cNvPr id="17475" name="Rectangle 67"/>
            <p:cNvSpPr>
              <a:spLocks noChangeArrowheads="1"/>
            </p:cNvSpPr>
            <p:nvPr/>
          </p:nvSpPr>
          <p:spPr bwMode="auto">
            <a:xfrm>
              <a:off x="1870" y="6964"/>
              <a:ext cx="274" cy="413"/>
            </a:xfrm>
            <a:prstGeom prst="rect">
              <a:avLst/>
            </a:prstGeom>
            <a:noFill/>
            <a:ln w="9525">
              <a:noFill/>
              <a:miter lim="800000"/>
              <a:headEnd/>
              <a:tailEnd/>
            </a:ln>
            <a:effectLst/>
          </p:spPr>
          <p:txBody>
            <a:bodyPr/>
            <a:lstStyle/>
            <a:p>
              <a:r>
                <a:rPr lang="pl-PL" sz="1200">
                  <a:latin typeface="Century Schoolbook" pitchFamily="18" charset="0"/>
                  <a:cs typeface="Times New Roman" charset="0"/>
                </a:rPr>
                <a:t>nie</a:t>
              </a:r>
              <a:endParaRPr lang="pl-PL" sz="1000">
                <a:cs typeface="Times New Roman" charset="0"/>
              </a:endParaRPr>
            </a:p>
            <a:p>
              <a:pPr eaLnBrk="0" hangingPunct="0"/>
              <a:endParaRPr lang="pl-PL"/>
            </a:p>
          </p:txBody>
        </p:sp>
        <p:sp>
          <p:nvSpPr>
            <p:cNvPr id="17476" name="Rectangle 68"/>
            <p:cNvSpPr>
              <a:spLocks noChangeArrowheads="1"/>
            </p:cNvSpPr>
            <p:nvPr/>
          </p:nvSpPr>
          <p:spPr bwMode="auto">
            <a:xfrm>
              <a:off x="2144" y="6964"/>
              <a:ext cx="340" cy="413"/>
            </a:xfrm>
            <a:prstGeom prst="rect">
              <a:avLst/>
            </a:prstGeom>
            <a:noFill/>
            <a:ln w="9525">
              <a:noFill/>
              <a:miter lim="800000"/>
              <a:headEnd/>
              <a:tailEnd/>
            </a:ln>
            <a:effectLst/>
          </p:spPr>
          <p:txBody>
            <a:bodyPr/>
            <a:lstStyle/>
            <a:p>
              <a:r>
                <a:rPr lang="pl-PL" sz="1100" b="1">
                  <a:latin typeface="Century Schoolbook" pitchFamily="18" charset="0"/>
                  <a:cs typeface="Times New Roman" charset="0"/>
                </a:rPr>
                <a:t>tak</a:t>
              </a:r>
              <a:endParaRPr lang="pl-PL" sz="1000">
                <a:cs typeface="Times New Roman" charset="0"/>
              </a:endParaRPr>
            </a:p>
            <a:p>
              <a:pPr eaLnBrk="0" hangingPunct="0"/>
              <a:endParaRPr lang="pl-PL"/>
            </a:p>
          </p:txBody>
        </p:sp>
        <p:sp>
          <p:nvSpPr>
            <p:cNvPr id="17477" name="Rectangle 69"/>
            <p:cNvSpPr>
              <a:spLocks noChangeArrowheads="1"/>
            </p:cNvSpPr>
            <p:nvPr/>
          </p:nvSpPr>
          <p:spPr bwMode="auto">
            <a:xfrm>
              <a:off x="28" y="7377"/>
              <a:ext cx="198" cy="53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7478" name="Rectangle 70"/>
            <p:cNvSpPr>
              <a:spLocks noChangeArrowheads="1"/>
            </p:cNvSpPr>
            <p:nvPr/>
          </p:nvSpPr>
          <p:spPr bwMode="auto">
            <a:xfrm>
              <a:off x="226" y="7377"/>
              <a:ext cx="170" cy="53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7479" name="Rectangle 71"/>
            <p:cNvSpPr>
              <a:spLocks noChangeArrowheads="1"/>
            </p:cNvSpPr>
            <p:nvPr/>
          </p:nvSpPr>
          <p:spPr bwMode="auto">
            <a:xfrm>
              <a:off x="396" y="7377"/>
              <a:ext cx="170" cy="538"/>
            </a:xfrm>
            <a:prstGeom prst="rect">
              <a:avLst/>
            </a:prstGeom>
            <a:noFill/>
            <a:ln w="9525">
              <a:noFill/>
              <a:miter lim="800000"/>
              <a:headEnd/>
              <a:tailEnd/>
            </a:ln>
            <a:effectLst/>
          </p:spPr>
          <p:txBody>
            <a:bodyPr/>
            <a:lstStyle/>
            <a:p>
              <a:pPr>
                <a:tabLst>
                  <a:tab pos="228600" algn="l"/>
                </a:tabLst>
              </a:pPr>
              <a:r>
                <a:rPr lang="pl-PL" sz="1300">
                  <a:latin typeface="Century Schoolbook" pitchFamily="18" charset="0"/>
                  <a:cs typeface="Times New Roman" charset="0"/>
                </a:rPr>
                <a:t>8.</a:t>
              </a:r>
              <a:r>
                <a:rPr lang="pl-PL" sz="700">
                  <a:cs typeface="Times New Roman" charset="0"/>
                </a:rPr>
                <a:t>  </a:t>
              </a:r>
              <a:r>
                <a:rPr lang="pl-PL" sz="1000">
                  <a:cs typeface="Times New Roman" charset="0"/>
                </a:rPr>
                <a:t> </a:t>
              </a:r>
            </a:p>
            <a:p>
              <a:pPr eaLnBrk="0" hangingPunct="0">
                <a:tabLst>
                  <a:tab pos="228600" algn="l"/>
                </a:tabLst>
              </a:pPr>
              <a:endParaRPr lang="pl-PL"/>
            </a:p>
          </p:txBody>
        </p:sp>
        <p:sp>
          <p:nvSpPr>
            <p:cNvPr id="17480" name="Rectangle 72"/>
            <p:cNvSpPr>
              <a:spLocks noChangeArrowheads="1"/>
            </p:cNvSpPr>
            <p:nvPr/>
          </p:nvSpPr>
          <p:spPr bwMode="auto">
            <a:xfrm>
              <a:off x="566" y="7377"/>
              <a:ext cx="1304" cy="538"/>
            </a:xfrm>
            <a:prstGeom prst="rect">
              <a:avLst/>
            </a:prstGeom>
            <a:noFill/>
            <a:ln w="9525">
              <a:noFill/>
              <a:miter lim="800000"/>
              <a:headEnd/>
              <a:tailEnd/>
            </a:ln>
            <a:effectLst/>
          </p:spPr>
          <p:txBody>
            <a:bodyPr/>
            <a:lstStyle/>
            <a:p>
              <a:r>
                <a:rPr lang="pl-PL" sz="1300">
                  <a:latin typeface="Century Schoolbook" pitchFamily="18" charset="0"/>
                  <a:cs typeface="Times New Roman" charset="0"/>
                </a:rPr>
                <a:t>Dysuria, częste parcie na pęcherz</a:t>
              </a:r>
              <a:endParaRPr lang="pl-PL" sz="1000">
                <a:cs typeface="Times New Roman" charset="0"/>
              </a:endParaRPr>
            </a:p>
            <a:p>
              <a:pPr eaLnBrk="0" hangingPunct="0"/>
              <a:endParaRPr lang="pl-PL"/>
            </a:p>
          </p:txBody>
        </p:sp>
        <p:sp>
          <p:nvSpPr>
            <p:cNvPr id="17481" name="Rectangle 73"/>
            <p:cNvSpPr>
              <a:spLocks noChangeArrowheads="1"/>
            </p:cNvSpPr>
            <p:nvPr/>
          </p:nvSpPr>
          <p:spPr bwMode="auto">
            <a:xfrm>
              <a:off x="1870" y="7377"/>
              <a:ext cx="274" cy="538"/>
            </a:xfrm>
            <a:prstGeom prst="rect">
              <a:avLst/>
            </a:prstGeom>
            <a:noFill/>
            <a:ln w="9525">
              <a:noFill/>
              <a:miter lim="800000"/>
              <a:headEnd/>
              <a:tailEnd/>
            </a:ln>
            <a:effectLst/>
          </p:spPr>
          <p:txBody>
            <a:bodyPr/>
            <a:lstStyle/>
            <a:p>
              <a:r>
                <a:rPr lang="pl-PL" sz="1200">
                  <a:latin typeface="Century Schoolbook" pitchFamily="18" charset="0"/>
                  <a:cs typeface="Times New Roman" charset="0"/>
                </a:rPr>
                <a:t>nie</a:t>
              </a:r>
              <a:endParaRPr lang="pl-PL" sz="1000">
                <a:cs typeface="Times New Roman" charset="0"/>
              </a:endParaRPr>
            </a:p>
            <a:p>
              <a:pPr eaLnBrk="0" hangingPunct="0"/>
              <a:endParaRPr lang="pl-PL"/>
            </a:p>
          </p:txBody>
        </p:sp>
        <p:sp>
          <p:nvSpPr>
            <p:cNvPr id="17482" name="Rectangle 74"/>
            <p:cNvSpPr>
              <a:spLocks noChangeArrowheads="1"/>
            </p:cNvSpPr>
            <p:nvPr/>
          </p:nvSpPr>
          <p:spPr bwMode="auto">
            <a:xfrm>
              <a:off x="2144" y="7377"/>
              <a:ext cx="340" cy="538"/>
            </a:xfrm>
            <a:prstGeom prst="rect">
              <a:avLst/>
            </a:prstGeom>
            <a:noFill/>
            <a:ln w="9525">
              <a:noFill/>
              <a:miter lim="800000"/>
              <a:headEnd/>
              <a:tailEnd/>
            </a:ln>
            <a:effectLst/>
          </p:spPr>
          <p:txBody>
            <a:bodyPr/>
            <a:lstStyle/>
            <a:p>
              <a:r>
                <a:rPr lang="pl-PL" sz="1100" b="1">
                  <a:latin typeface="Century Schoolbook" pitchFamily="18" charset="0"/>
                  <a:cs typeface="Times New Roman" charset="0"/>
                </a:rPr>
                <a:t>tak</a:t>
              </a:r>
              <a:endParaRPr lang="pl-PL" sz="1000">
                <a:cs typeface="Times New Roman" charset="0"/>
              </a:endParaRPr>
            </a:p>
            <a:p>
              <a:pPr eaLnBrk="0" hangingPunct="0"/>
              <a:endParaRPr lang="pl-PL"/>
            </a:p>
          </p:txBody>
        </p:sp>
        <p:sp>
          <p:nvSpPr>
            <p:cNvPr id="17483" name="Rectangle 75"/>
            <p:cNvSpPr>
              <a:spLocks noChangeArrowheads="1"/>
            </p:cNvSpPr>
            <p:nvPr/>
          </p:nvSpPr>
          <p:spPr bwMode="auto">
            <a:xfrm>
              <a:off x="28" y="7915"/>
              <a:ext cx="198" cy="53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7484" name="Rectangle 76"/>
            <p:cNvSpPr>
              <a:spLocks noChangeArrowheads="1"/>
            </p:cNvSpPr>
            <p:nvPr/>
          </p:nvSpPr>
          <p:spPr bwMode="auto">
            <a:xfrm>
              <a:off x="226" y="7915"/>
              <a:ext cx="170" cy="53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7485" name="Rectangle 77"/>
            <p:cNvSpPr>
              <a:spLocks noChangeArrowheads="1"/>
            </p:cNvSpPr>
            <p:nvPr/>
          </p:nvSpPr>
          <p:spPr bwMode="auto">
            <a:xfrm>
              <a:off x="396" y="7915"/>
              <a:ext cx="170" cy="538"/>
            </a:xfrm>
            <a:prstGeom prst="rect">
              <a:avLst/>
            </a:prstGeom>
            <a:noFill/>
            <a:ln w="9525">
              <a:noFill/>
              <a:miter lim="800000"/>
              <a:headEnd/>
              <a:tailEnd/>
            </a:ln>
            <a:effectLst/>
          </p:spPr>
          <p:txBody>
            <a:bodyPr/>
            <a:lstStyle/>
            <a:p>
              <a:pPr>
                <a:tabLst>
                  <a:tab pos="228600" algn="l"/>
                </a:tabLst>
              </a:pPr>
              <a:r>
                <a:rPr lang="pl-PL" sz="1300">
                  <a:latin typeface="Century Schoolbook" pitchFamily="18" charset="0"/>
                  <a:cs typeface="Times New Roman" charset="0"/>
                </a:rPr>
                <a:t>9.</a:t>
              </a:r>
              <a:r>
                <a:rPr lang="pl-PL" sz="700">
                  <a:cs typeface="Times New Roman" charset="0"/>
                </a:rPr>
                <a:t>  </a:t>
              </a:r>
              <a:r>
                <a:rPr lang="pl-PL" sz="1000">
                  <a:cs typeface="Times New Roman" charset="0"/>
                </a:rPr>
                <a:t> </a:t>
              </a:r>
            </a:p>
            <a:p>
              <a:pPr eaLnBrk="0" hangingPunct="0">
                <a:tabLst>
                  <a:tab pos="228600" algn="l"/>
                </a:tabLst>
              </a:pPr>
              <a:endParaRPr lang="pl-PL"/>
            </a:p>
          </p:txBody>
        </p:sp>
        <p:sp>
          <p:nvSpPr>
            <p:cNvPr id="17486" name="Rectangle 78"/>
            <p:cNvSpPr>
              <a:spLocks noChangeArrowheads="1"/>
            </p:cNvSpPr>
            <p:nvPr/>
          </p:nvSpPr>
          <p:spPr bwMode="auto">
            <a:xfrm>
              <a:off x="566" y="7915"/>
              <a:ext cx="1304" cy="538"/>
            </a:xfrm>
            <a:prstGeom prst="rect">
              <a:avLst/>
            </a:prstGeom>
            <a:noFill/>
            <a:ln w="9525">
              <a:noFill/>
              <a:miter lim="800000"/>
              <a:headEnd/>
              <a:tailEnd/>
            </a:ln>
            <a:effectLst/>
          </p:spPr>
          <p:txBody>
            <a:bodyPr/>
            <a:lstStyle/>
            <a:p>
              <a:r>
                <a:rPr lang="pl-PL" sz="1300">
                  <a:latin typeface="Century Schoolbook" pitchFamily="18" charset="0"/>
                  <a:cs typeface="Times New Roman" charset="0"/>
                </a:rPr>
                <a:t>Nieprzyjemne odczucia w okolicy genitaliów</a:t>
              </a:r>
              <a:endParaRPr lang="pl-PL" sz="1000">
                <a:cs typeface="Times New Roman" charset="0"/>
              </a:endParaRPr>
            </a:p>
            <a:p>
              <a:pPr eaLnBrk="0" hangingPunct="0"/>
              <a:endParaRPr lang="pl-PL"/>
            </a:p>
          </p:txBody>
        </p:sp>
        <p:sp>
          <p:nvSpPr>
            <p:cNvPr id="17487" name="Rectangle 79"/>
            <p:cNvSpPr>
              <a:spLocks noChangeArrowheads="1"/>
            </p:cNvSpPr>
            <p:nvPr/>
          </p:nvSpPr>
          <p:spPr bwMode="auto">
            <a:xfrm>
              <a:off x="1870" y="7915"/>
              <a:ext cx="274" cy="538"/>
            </a:xfrm>
            <a:prstGeom prst="rect">
              <a:avLst/>
            </a:prstGeom>
            <a:noFill/>
            <a:ln w="9525">
              <a:noFill/>
              <a:miter lim="800000"/>
              <a:headEnd/>
              <a:tailEnd/>
            </a:ln>
            <a:effectLst/>
          </p:spPr>
          <p:txBody>
            <a:bodyPr/>
            <a:lstStyle/>
            <a:p>
              <a:r>
                <a:rPr lang="pl-PL" sz="1200">
                  <a:latin typeface="Century Schoolbook" pitchFamily="18" charset="0"/>
                  <a:cs typeface="Times New Roman" charset="0"/>
                </a:rPr>
                <a:t>nie</a:t>
              </a:r>
              <a:endParaRPr lang="pl-PL" sz="1000">
                <a:cs typeface="Times New Roman" charset="0"/>
              </a:endParaRPr>
            </a:p>
            <a:p>
              <a:pPr eaLnBrk="0" hangingPunct="0"/>
              <a:endParaRPr lang="pl-PL"/>
            </a:p>
          </p:txBody>
        </p:sp>
        <p:sp>
          <p:nvSpPr>
            <p:cNvPr id="17488" name="Rectangle 80"/>
            <p:cNvSpPr>
              <a:spLocks noChangeArrowheads="1"/>
            </p:cNvSpPr>
            <p:nvPr/>
          </p:nvSpPr>
          <p:spPr bwMode="auto">
            <a:xfrm>
              <a:off x="2144" y="7915"/>
              <a:ext cx="340" cy="538"/>
            </a:xfrm>
            <a:prstGeom prst="rect">
              <a:avLst/>
            </a:prstGeom>
            <a:noFill/>
            <a:ln w="9525">
              <a:noFill/>
              <a:miter lim="800000"/>
              <a:headEnd/>
              <a:tailEnd/>
            </a:ln>
            <a:effectLst/>
          </p:spPr>
          <p:txBody>
            <a:bodyPr/>
            <a:lstStyle/>
            <a:p>
              <a:r>
                <a:rPr lang="pl-PL" sz="1100" b="1">
                  <a:latin typeface="Century Schoolbook" pitchFamily="18" charset="0"/>
                  <a:cs typeface="Times New Roman" charset="0"/>
                </a:rPr>
                <a:t>tak</a:t>
              </a:r>
              <a:endParaRPr lang="pl-PL" sz="1000">
                <a:cs typeface="Times New Roman" charset="0"/>
              </a:endParaRPr>
            </a:p>
            <a:p>
              <a:pPr eaLnBrk="0" hangingPunct="0"/>
              <a:endParaRPr lang="pl-PL"/>
            </a:p>
          </p:txBody>
        </p:sp>
        <p:sp>
          <p:nvSpPr>
            <p:cNvPr id="17489" name="Rectangle 81"/>
            <p:cNvSpPr>
              <a:spLocks noChangeArrowheads="1"/>
            </p:cNvSpPr>
            <p:nvPr/>
          </p:nvSpPr>
          <p:spPr bwMode="auto">
            <a:xfrm>
              <a:off x="28" y="8453"/>
              <a:ext cx="198" cy="53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7490" name="Rectangle 82"/>
            <p:cNvSpPr>
              <a:spLocks noChangeArrowheads="1"/>
            </p:cNvSpPr>
            <p:nvPr/>
          </p:nvSpPr>
          <p:spPr bwMode="auto">
            <a:xfrm>
              <a:off x="226" y="8453"/>
              <a:ext cx="170" cy="53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7491" name="Rectangle 83"/>
            <p:cNvSpPr>
              <a:spLocks noChangeArrowheads="1"/>
            </p:cNvSpPr>
            <p:nvPr/>
          </p:nvSpPr>
          <p:spPr bwMode="auto">
            <a:xfrm>
              <a:off x="396" y="8453"/>
              <a:ext cx="170" cy="538"/>
            </a:xfrm>
            <a:prstGeom prst="rect">
              <a:avLst/>
            </a:prstGeom>
            <a:noFill/>
            <a:ln w="9525">
              <a:noFill/>
              <a:miter lim="800000"/>
              <a:headEnd/>
              <a:tailEnd/>
            </a:ln>
            <a:effectLst/>
          </p:spPr>
          <p:txBody>
            <a:bodyPr/>
            <a:lstStyle/>
            <a:p>
              <a:pPr>
                <a:tabLst>
                  <a:tab pos="228600" algn="l"/>
                </a:tabLst>
              </a:pPr>
              <a:r>
                <a:rPr lang="pl-PL" sz="1300">
                  <a:latin typeface="Century Schoolbook" pitchFamily="18" charset="0"/>
                  <a:cs typeface="Times New Roman" charset="0"/>
                </a:rPr>
                <a:t>10.</a:t>
              </a:r>
              <a:r>
                <a:rPr lang="pl-PL" sz="700">
                  <a:cs typeface="Times New Roman" charset="0"/>
                </a:rPr>
                <a:t> </a:t>
              </a:r>
              <a:r>
                <a:rPr lang="pl-PL" sz="1000">
                  <a:cs typeface="Times New Roman" charset="0"/>
                </a:rPr>
                <a:t> </a:t>
              </a:r>
            </a:p>
            <a:p>
              <a:pPr eaLnBrk="0" hangingPunct="0">
                <a:tabLst>
                  <a:tab pos="228600" algn="l"/>
                </a:tabLst>
              </a:pPr>
              <a:endParaRPr lang="pl-PL"/>
            </a:p>
          </p:txBody>
        </p:sp>
        <p:sp>
          <p:nvSpPr>
            <p:cNvPr id="17492" name="Rectangle 84"/>
            <p:cNvSpPr>
              <a:spLocks noChangeArrowheads="1"/>
            </p:cNvSpPr>
            <p:nvPr/>
          </p:nvSpPr>
          <p:spPr bwMode="auto">
            <a:xfrm>
              <a:off x="566" y="8453"/>
              <a:ext cx="1304" cy="538"/>
            </a:xfrm>
            <a:prstGeom prst="rect">
              <a:avLst/>
            </a:prstGeom>
            <a:noFill/>
            <a:ln w="9525">
              <a:noFill/>
              <a:miter lim="800000"/>
              <a:headEnd/>
              <a:tailEnd/>
            </a:ln>
            <a:effectLst/>
          </p:spPr>
          <p:txBody>
            <a:bodyPr/>
            <a:lstStyle/>
            <a:p>
              <a:r>
                <a:rPr lang="pl-PL" sz="1300">
                  <a:latin typeface="Century Schoolbook" pitchFamily="18" charset="0"/>
                  <a:cs typeface="Times New Roman" charset="0"/>
                </a:rPr>
                <a:t>Skargi na nieprzyjemne odczucia z pochwy</a:t>
              </a:r>
              <a:endParaRPr lang="pl-PL" sz="1000">
                <a:cs typeface="Times New Roman" charset="0"/>
              </a:endParaRPr>
            </a:p>
            <a:p>
              <a:pPr eaLnBrk="0" hangingPunct="0"/>
              <a:endParaRPr lang="pl-PL"/>
            </a:p>
          </p:txBody>
        </p:sp>
        <p:sp>
          <p:nvSpPr>
            <p:cNvPr id="17493" name="Rectangle 85"/>
            <p:cNvSpPr>
              <a:spLocks noChangeArrowheads="1"/>
            </p:cNvSpPr>
            <p:nvPr/>
          </p:nvSpPr>
          <p:spPr bwMode="auto">
            <a:xfrm>
              <a:off x="1870" y="8453"/>
              <a:ext cx="274" cy="538"/>
            </a:xfrm>
            <a:prstGeom prst="rect">
              <a:avLst/>
            </a:prstGeom>
            <a:noFill/>
            <a:ln w="9525">
              <a:noFill/>
              <a:miter lim="800000"/>
              <a:headEnd/>
              <a:tailEnd/>
            </a:ln>
            <a:effectLst/>
          </p:spPr>
          <p:txBody>
            <a:bodyPr/>
            <a:lstStyle/>
            <a:p>
              <a:r>
                <a:rPr lang="pl-PL" sz="1200">
                  <a:latin typeface="Century Schoolbook" pitchFamily="18" charset="0"/>
                  <a:cs typeface="Times New Roman" charset="0"/>
                </a:rPr>
                <a:t>nie</a:t>
              </a:r>
              <a:endParaRPr lang="pl-PL" sz="1000">
                <a:cs typeface="Times New Roman" charset="0"/>
              </a:endParaRPr>
            </a:p>
            <a:p>
              <a:pPr eaLnBrk="0" hangingPunct="0"/>
              <a:endParaRPr lang="pl-PL"/>
            </a:p>
          </p:txBody>
        </p:sp>
        <p:sp>
          <p:nvSpPr>
            <p:cNvPr id="17494" name="Rectangle 86"/>
            <p:cNvSpPr>
              <a:spLocks noChangeArrowheads="1"/>
            </p:cNvSpPr>
            <p:nvPr/>
          </p:nvSpPr>
          <p:spPr bwMode="auto">
            <a:xfrm>
              <a:off x="2144" y="8453"/>
              <a:ext cx="340" cy="538"/>
            </a:xfrm>
            <a:prstGeom prst="rect">
              <a:avLst/>
            </a:prstGeom>
            <a:noFill/>
            <a:ln w="9525">
              <a:noFill/>
              <a:miter lim="800000"/>
              <a:headEnd/>
              <a:tailEnd/>
            </a:ln>
            <a:effectLst/>
          </p:spPr>
          <p:txBody>
            <a:bodyPr/>
            <a:lstStyle/>
            <a:p>
              <a:r>
                <a:rPr lang="pl-PL" sz="1100" b="1">
                  <a:latin typeface="Century Schoolbook" pitchFamily="18" charset="0"/>
                  <a:cs typeface="Times New Roman" charset="0"/>
                </a:rPr>
                <a:t>tak</a:t>
              </a:r>
              <a:endParaRPr lang="pl-PL" sz="1000">
                <a:cs typeface="Times New Roman" charset="0"/>
              </a:endParaRPr>
            </a:p>
            <a:p>
              <a:pPr eaLnBrk="0" hangingPunct="0"/>
              <a:endParaRPr lang="pl-PL"/>
            </a:p>
          </p:txBody>
        </p:sp>
        <p:sp>
          <p:nvSpPr>
            <p:cNvPr id="17495" name="Rectangle 87"/>
            <p:cNvSpPr>
              <a:spLocks noChangeArrowheads="1"/>
            </p:cNvSpPr>
            <p:nvPr/>
          </p:nvSpPr>
          <p:spPr bwMode="auto">
            <a:xfrm>
              <a:off x="28" y="8991"/>
              <a:ext cx="198" cy="53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7496" name="Rectangle 88"/>
            <p:cNvSpPr>
              <a:spLocks noChangeArrowheads="1"/>
            </p:cNvSpPr>
            <p:nvPr/>
          </p:nvSpPr>
          <p:spPr bwMode="auto">
            <a:xfrm>
              <a:off x="226" y="8991"/>
              <a:ext cx="170" cy="53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7497" name="Rectangle 89"/>
            <p:cNvSpPr>
              <a:spLocks noChangeArrowheads="1"/>
            </p:cNvSpPr>
            <p:nvPr/>
          </p:nvSpPr>
          <p:spPr bwMode="auto">
            <a:xfrm>
              <a:off x="396" y="8991"/>
              <a:ext cx="170" cy="538"/>
            </a:xfrm>
            <a:prstGeom prst="rect">
              <a:avLst/>
            </a:prstGeom>
            <a:noFill/>
            <a:ln w="9525">
              <a:noFill/>
              <a:miter lim="800000"/>
              <a:headEnd/>
              <a:tailEnd/>
            </a:ln>
            <a:effectLst/>
          </p:spPr>
          <p:txBody>
            <a:bodyPr/>
            <a:lstStyle/>
            <a:p>
              <a:pPr>
                <a:tabLst>
                  <a:tab pos="228600" algn="l"/>
                </a:tabLst>
              </a:pPr>
              <a:r>
                <a:rPr lang="pl-PL" sz="1300">
                  <a:latin typeface="Century Schoolbook" pitchFamily="18" charset="0"/>
                  <a:cs typeface="Times New Roman" charset="0"/>
                </a:rPr>
                <a:t>11.</a:t>
              </a:r>
              <a:r>
                <a:rPr lang="pl-PL" sz="700">
                  <a:cs typeface="Times New Roman" charset="0"/>
                </a:rPr>
                <a:t> </a:t>
              </a:r>
              <a:r>
                <a:rPr lang="pl-PL" sz="1000">
                  <a:cs typeface="Times New Roman" charset="0"/>
                </a:rPr>
                <a:t> </a:t>
              </a:r>
            </a:p>
            <a:p>
              <a:pPr eaLnBrk="0" hangingPunct="0">
                <a:tabLst>
                  <a:tab pos="228600" algn="l"/>
                </a:tabLst>
              </a:pPr>
              <a:endParaRPr lang="pl-PL"/>
            </a:p>
          </p:txBody>
        </p:sp>
        <p:sp>
          <p:nvSpPr>
            <p:cNvPr id="17498" name="Rectangle 90"/>
            <p:cNvSpPr>
              <a:spLocks noChangeArrowheads="1"/>
            </p:cNvSpPr>
            <p:nvPr/>
          </p:nvSpPr>
          <p:spPr bwMode="auto">
            <a:xfrm>
              <a:off x="566" y="8991"/>
              <a:ext cx="1304" cy="538"/>
            </a:xfrm>
            <a:prstGeom prst="rect">
              <a:avLst/>
            </a:prstGeom>
            <a:noFill/>
            <a:ln w="9525">
              <a:noFill/>
              <a:miter lim="800000"/>
              <a:headEnd/>
              <a:tailEnd/>
            </a:ln>
            <a:effectLst/>
          </p:spPr>
          <p:txBody>
            <a:bodyPr/>
            <a:lstStyle/>
            <a:p>
              <a:r>
                <a:rPr lang="pl-PL" sz="1300">
                  <a:latin typeface="Century Schoolbook" pitchFamily="18" charset="0"/>
                  <a:cs typeface="Times New Roman" charset="0"/>
                </a:rPr>
                <a:t>rumień lub blednięcie skóry</a:t>
              </a:r>
              <a:endParaRPr lang="pl-PL" sz="1000">
                <a:cs typeface="Times New Roman" charset="0"/>
              </a:endParaRPr>
            </a:p>
            <a:p>
              <a:pPr eaLnBrk="0" hangingPunct="0"/>
              <a:endParaRPr lang="pl-PL"/>
            </a:p>
          </p:txBody>
        </p:sp>
        <p:sp>
          <p:nvSpPr>
            <p:cNvPr id="17499" name="Rectangle 91"/>
            <p:cNvSpPr>
              <a:spLocks noChangeArrowheads="1"/>
            </p:cNvSpPr>
            <p:nvPr/>
          </p:nvSpPr>
          <p:spPr bwMode="auto">
            <a:xfrm>
              <a:off x="1870" y="8991"/>
              <a:ext cx="274" cy="538"/>
            </a:xfrm>
            <a:prstGeom prst="rect">
              <a:avLst/>
            </a:prstGeom>
            <a:noFill/>
            <a:ln w="9525">
              <a:noFill/>
              <a:miter lim="800000"/>
              <a:headEnd/>
              <a:tailEnd/>
            </a:ln>
            <a:effectLst/>
          </p:spPr>
          <p:txBody>
            <a:bodyPr/>
            <a:lstStyle/>
            <a:p>
              <a:r>
                <a:rPr lang="pl-PL" sz="1200">
                  <a:latin typeface="Century Schoolbook" pitchFamily="18" charset="0"/>
                  <a:cs typeface="Times New Roman" charset="0"/>
                </a:rPr>
                <a:t>nie</a:t>
              </a:r>
              <a:endParaRPr lang="pl-PL" sz="1000">
                <a:cs typeface="Times New Roman" charset="0"/>
              </a:endParaRPr>
            </a:p>
            <a:p>
              <a:pPr eaLnBrk="0" hangingPunct="0"/>
              <a:endParaRPr lang="pl-PL"/>
            </a:p>
          </p:txBody>
        </p:sp>
        <p:sp>
          <p:nvSpPr>
            <p:cNvPr id="17500" name="Rectangle 92"/>
            <p:cNvSpPr>
              <a:spLocks noChangeArrowheads="1"/>
            </p:cNvSpPr>
            <p:nvPr/>
          </p:nvSpPr>
          <p:spPr bwMode="auto">
            <a:xfrm>
              <a:off x="2144" y="8991"/>
              <a:ext cx="340" cy="538"/>
            </a:xfrm>
            <a:prstGeom prst="rect">
              <a:avLst/>
            </a:prstGeom>
            <a:noFill/>
            <a:ln w="9525">
              <a:noFill/>
              <a:miter lim="800000"/>
              <a:headEnd/>
              <a:tailEnd/>
            </a:ln>
            <a:effectLst/>
          </p:spPr>
          <p:txBody>
            <a:bodyPr/>
            <a:lstStyle/>
            <a:p>
              <a:r>
                <a:rPr lang="pl-PL" sz="1100" b="1">
                  <a:latin typeface="Century Schoolbook" pitchFamily="18" charset="0"/>
                  <a:cs typeface="Times New Roman" charset="0"/>
                </a:rPr>
                <a:t>tak</a:t>
              </a:r>
              <a:endParaRPr lang="pl-PL" sz="1000">
                <a:cs typeface="Times New Roman" charset="0"/>
              </a:endParaRPr>
            </a:p>
            <a:p>
              <a:pPr eaLnBrk="0" hangingPunct="0"/>
              <a:endParaRPr lang="pl-PL"/>
            </a:p>
          </p:txBody>
        </p:sp>
        <p:sp>
          <p:nvSpPr>
            <p:cNvPr id="17501" name="Rectangle 93"/>
            <p:cNvSpPr>
              <a:spLocks noChangeArrowheads="1"/>
            </p:cNvSpPr>
            <p:nvPr/>
          </p:nvSpPr>
          <p:spPr bwMode="auto">
            <a:xfrm>
              <a:off x="28" y="9529"/>
              <a:ext cx="198" cy="53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7502" name="Rectangle 94"/>
            <p:cNvSpPr>
              <a:spLocks noChangeArrowheads="1"/>
            </p:cNvSpPr>
            <p:nvPr/>
          </p:nvSpPr>
          <p:spPr bwMode="auto">
            <a:xfrm>
              <a:off x="226" y="9529"/>
              <a:ext cx="170" cy="53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7503" name="Rectangle 95"/>
            <p:cNvSpPr>
              <a:spLocks noChangeArrowheads="1"/>
            </p:cNvSpPr>
            <p:nvPr/>
          </p:nvSpPr>
          <p:spPr bwMode="auto">
            <a:xfrm>
              <a:off x="396" y="9529"/>
              <a:ext cx="170" cy="538"/>
            </a:xfrm>
            <a:prstGeom prst="rect">
              <a:avLst/>
            </a:prstGeom>
            <a:noFill/>
            <a:ln w="9525">
              <a:noFill/>
              <a:miter lim="800000"/>
              <a:headEnd/>
              <a:tailEnd/>
            </a:ln>
            <a:effectLst/>
          </p:spPr>
          <p:txBody>
            <a:bodyPr/>
            <a:lstStyle/>
            <a:p>
              <a:pPr>
                <a:tabLst>
                  <a:tab pos="228600" algn="l"/>
                </a:tabLst>
              </a:pPr>
              <a:r>
                <a:rPr lang="pl-PL" sz="1300">
                  <a:latin typeface="Century Schoolbook" pitchFamily="18" charset="0"/>
                  <a:cs typeface="Times New Roman" charset="0"/>
                </a:rPr>
                <a:t>12.</a:t>
              </a:r>
              <a:r>
                <a:rPr lang="pl-PL" sz="700">
                  <a:cs typeface="Times New Roman" charset="0"/>
                </a:rPr>
                <a:t> </a:t>
              </a:r>
              <a:r>
                <a:rPr lang="pl-PL" sz="1000">
                  <a:cs typeface="Times New Roman" charset="0"/>
                </a:rPr>
                <a:t> </a:t>
              </a:r>
            </a:p>
            <a:p>
              <a:pPr eaLnBrk="0" hangingPunct="0">
                <a:tabLst>
                  <a:tab pos="228600" algn="l"/>
                </a:tabLst>
              </a:pPr>
              <a:endParaRPr lang="pl-PL"/>
            </a:p>
          </p:txBody>
        </p:sp>
        <p:sp>
          <p:nvSpPr>
            <p:cNvPr id="17504" name="Rectangle 96"/>
            <p:cNvSpPr>
              <a:spLocks noChangeArrowheads="1"/>
            </p:cNvSpPr>
            <p:nvPr/>
          </p:nvSpPr>
          <p:spPr bwMode="auto">
            <a:xfrm>
              <a:off x="566" y="9529"/>
              <a:ext cx="1304" cy="538"/>
            </a:xfrm>
            <a:prstGeom prst="rect">
              <a:avLst/>
            </a:prstGeom>
            <a:noFill/>
            <a:ln w="9525">
              <a:noFill/>
              <a:miter lim="800000"/>
              <a:headEnd/>
              <a:tailEnd/>
            </a:ln>
            <a:effectLst/>
          </p:spPr>
          <p:txBody>
            <a:bodyPr/>
            <a:lstStyle/>
            <a:p>
              <a:r>
                <a:rPr lang="pl-PL" sz="1300">
                  <a:latin typeface="Century Schoolbook" pitchFamily="18" charset="0"/>
                  <a:cs typeface="Times New Roman" charset="0"/>
                </a:rPr>
                <a:t>Bóle kończyn lub stawów</a:t>
              </a:r>
              <a:endParaRPr lang="pl-PL" sz="1000">
                <a:cs typeface="Times New Roman" charset="0"/>
              </a:endParaRPr>
            </a:p>
            <a:p>
              <a:pPr eaLnBrk="0" hangingPunct="0"/>
              <a:endParaRPr lang="pl-PL"/>
            </a:p>
          </p:txBody>
        </p:sp>
        <p:sp>
          <p:nvSpPr>
            <p:cNvPr id="17505" name="Rectangle 97"/>
            <p:cNvSpPr>
              <a:spLocks noChangeArrowheads="1"/>
            </p:cNvSpPr>
            <p:nvPr/>
          </p:nvSpPr>
          <p:spPr bwMode="auto">
            <a:xfrm>
              <a:off x="1870" y="9529"/>
              <a:ext cx="274" cy="538"/>
            </a:xfrm>
            <a:prstGeom prst="rect">
              <a:avLst/>
            </a:prstGeom>
            <a:noFill/>
            <a:ln w="9525">
              <a:noFill/>
              <a:miter lim="800000"/>
              <a:headEnd/>
              <a:tailEnd/>
            </a:ln>
            <a:effectLst/>
          </p:spPr>
          <p:txBody>
            <a:bodyPr/>
            <a:lstStyle/>
            <a:p>
              <a:r>
                <a:rPr lang="pl-PL" sz="1200">
                  <a:latin typeface="Century Schoolbook" pitchFamily="18" charset="0"/>
                  <a:cs typeface="Times New Roman" charset="0"/>
                </a:rPr>
                <a:t>nie</a:t>
              </a:r>
              <a:endParaRPr lang="pl-PL" sz="1000">
                <a:cs typeface="Times New Roman" charset="0"/>
              </a:endParaRPr>
            </a:p>
            <a:p>
              <a:pPr eaLnBrk="0" hangingPunct="0"/>
              <a:endParaRPr lang="pl-PL"/>
            </a:p>
          </p:txBody>
        </p:sp>
        <p:sp>
          <p:nvSpPr>
            <p:cNvPr id="17506" name="Rectangle 98"/>
            <p:cNvSpPr>
              <a:spLocks noChangeArrowheads="1"/>
            </p:cNvSpPr>
            <p:nvPr/>
          </p:nvSpPr>
          <p:spPr bwMode="auto">
            <a:xfrm>
              <a:off x="2144" y="9529"/>
              <a:ext cx="340" cy="538"/>
            </a:xfrm>
            <a:prstGeom prst="rect">
              <a:avLst/>
            </a:prstGeom>
            <a:noFill/>
            <a:ln w="9525">
              <a:noFill/>
              <a:miter lim="800000"/>
              <a:headEnd/>
              <a:tailEnd/>
            </a:ln>
            <a:effectLst/>
          </p:spPr>
          <p:txBody>
            <a:bodyPr/>
            <a:lstStyle/>
            <a:p>
              <a:r>
                <a:rPr lang="pl-PL" sz="1100" b="1">
                  <a:latin typeface="Century Schoolbook" pitchFamily="18" charset="0"/>
                  <a:cs typeface="Times New Roman" charset="0"/>
                </a:rPr>
                <a:t>tak</a:t>
              </a:r>
              <a:endParaRPr lang="pl-PL" sz="1000">
                <a:cs typeface="Times New Roman" charset="0"/>
              </a:endParaRPr>
            </a:p>
            <a:p>
              <a:pPr eaLnBrk="0" hangingPunct="0"/>
              <a:endParaRPr lang="pl-PL"/>
            </a:p>
          </p:txBody>
        </p:sp>
        <p:sp>
          <p:nvSpPr>
            <p:cNvPr id="17507" name="Rectangle 99"/>
            <p:cNvSpPr>
              <a:spLocks noChangeArrowheads="1"/>
            </p:cNvSpPr>
            <p:nvPr/>
          </p:nvSpPr>
          <p:spPr bwMode="auto">
            <a:xfrm>
              <a:off x="28" y="10067"/>
              <a:ext cx="198" cy="53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7508" name="Rectangle 100"/>
            <p:cNvSpPr>
              <a:spLocks noChangeArrowheads="1"/>
            </p:cNvSpPr>
            <p:nvPr/>
          </p:nvSpPr>
          <p:spPr bwMode="auto">
            <a:xfrm>
              <a:off x="226" y="10067"/>
              <a:ext cx="170" cy="53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7509" name="Rectangle 101"/>
            <p:cNvSpPr>
              <a:spLocks noChangeArrowheads="1"/>
            </p:cNvSpPr>
            <p:nvPr/>
          </p:nvSpPr>
          <p:spPr bwMode="auto">
            <a:xfrm>
              <a:off x="396" y="10067"/>
              <a:ext cx="170" cy="538"/>
            </a:xfrm>
            <a:prstGeom prst="rect">
              <a:avLst/>
            </a:prstGeom>
            <a:noFill/>
            <a:ln w="9525">
              <a:noFill/>
              <a:miter lim="800000"/>
              <a:headEnd/>
              <a:tailEnd/>
            </a:ln>
            <a:effectLst/>
          </p:spPr>
          <p:txBody>
            <a:bodyPr/>
            <a:lstStyle/>
            <a:p>
              <a:pPr>
                <a:tabLst>
                  <a:tab pos="228600" algn="l"/>
                </a:tabLst>
              </a:pPr>
              <a:r>
                <a:rPr lang="pl-PL" sz="1300">
                  <a:latin typeface="Century Schoolbook" pitchFamily="18" charset="0"/>
                  <a:cs typeface="Times New Roman" charset="0"/>
                </a:rPr>
                <a:t>13.</a:t>
              </a:r>
              <a:r>
                <a:rPr lang="pl-PL" sz="700">
                  <a:cs typeface="Times New Roman" charset="0"/>
                </a:rPr>
                <a:t> </a:t>
              </a:r>
              <a:r>
                <a:rPr lang="pl-PL" sz="1000">
                  <a:cs typeface="Times New Roman" charset="0"/>
                </a:rPr>
                <a:t> </a:t>
              </a:r>
            </a:p>
            <a:p>
              <a:pPr eaLnBrk="0" hangingPunct="0">
                <a:tabLst>
                  <a:tab pos="228600" algn="l"/>
                </a:tabLst>
              </a:pPr>
              <a:endParaRPr lang="pl-PL"/>
            </a:p>
          </p:txBody>
        </p:sp>
        <p:sp>
          <p:nvSpPr>
            <p:cNvPr id="17510" name="Rectangle 102"/>
            <p:cNvSpPr>
              <a:spLocks noChangeArrowheads="1"/>
            </p:cNvSpPr>
            <p:nvPr/>
          </p:nvSpPr>
          <p:spPr bwMode="auto">
            <a:xfrm>
              <a:off x="566" y="10067"/>
              <a:ext cx="1304" cy="538"/>
            </a:xfrm>
            <a:prstGeom prst="rect">
              <a:avLst/>
            </a:prstGeom>
            <a:noFill/>
            <a:ln w="9525">
              <a:noFill/>
              <a:miter lim="800000"/>
              <a:headEnd/>
              <a:tailEnd/>
            </a:ln>
            <a:effectLst/>
          </p:spPr>
          <p:txBody>
            <a:bodyPr/>
            <a:lstStyle/>
            <a:p>
              <a:r>
                <a:rPr lang="pl-PL" sz="1300">
                  <a:latin typeface="Century Schoolbook" pitchFamily="18" charset="0"/>
                  <a:cs typeface="Times New Roman" charset="0"/>
                </a:rPr>
                <a:t>Uczucie drętwienia lub mrowienia</a:t>
              </a:r>
              <a:endParaRPr lang="pl-PL" sz="1000">
                <a:cs typeface="Times New Roman" charset="0"/>
              </a:endParaRPr>
            </a:p>
            <a:p>
              <a:pPr eaLnBrk="0" hangingPunct="0"/>
              <a:endParaRPr lang="pl-PL"/>
            </a:p>
          </p:txBody>
        </p:sp>
        <p:sp>
          <p:nvSpPr>
            <p:cNvPr id="17511" name="Rectangle 103"/>
            <p:cNvSpPr>
              <a:spLocks noChangeArrowheads="1"/>
            </p:cNvSpPr>
            <p:nvPr/>
          </p:nvSpPr>
          <p:spPr bwMode="auto">
            <a:xfrm>
              <a:off x="1870" y="10067"/>
              <a:ext cx="274" cy="538"/>
            </a:xfrm>
            <a:prstGeom prst="rect">
              <a:avLst/>
            </a:prstGeom>
            <a:noFill/>
            <a:ln w="9525">
              <a:noFill/>
              <a:miter lim="800000"/>
              <a:headEnd/>
              <a:tailEnd/>
            </a:ln>
            <a:effectLst/>
          </p:spPr>
          <p:txBody>
            <a:bodyPr/>
            <a:lstStyle/>
            <a:p>
              <a:r>
                <a:rPr lang="pl-PL" sz="1200">
                  <a:latin typeface="Century Schoolbook" pitchFamily="18" charset="0"/>
                  <a:cs typeface="Times New Roman" charset="0"/>
                </a:rPr>
                <a:t>nie</a:t>
              </a:r>
              <a:endParaRPr lang="pl-PL" sz="1000">
                <a:cs typeface="Times New Roman" charset="0"/>
              </a:endParaRPr>
            </a:p>
            <a:p>
              <a:pPr eaLnBrk="0" hangingPunct="0"/>
              <a:endParaRPr lang="pl-PL"/>
            </a:p>
          </p:txBody>
        </p:sp>
        <p:sp>
          <p:nvSpPr>
            <p:cNvPr id="17512" name="Rectangle 104"/>
            <p:cNvSpPr>
              <a:spLocks noChangeArrowheads="1"/>
            </p:cNvSpPr>
            <p:nvPr/>
          </p:nvSpPr>
          <p:spPr bwMode="auto">
            <a:xfrm>
              <a:off x="2144" y="10067"/>
              <a:ext cx="340" cy="538"/>
            </a:xfrm>
            <a:prstGeom prst="rect">
              <a:avLst/>
            </a:prstGeom>
            <a:noFill/>
            <a:ln w="9525">
              <a:noFill/>
              <a:miter lim="800000"/>
              <a:headEnd/>
              <a:tailEnd/>
            </a:ln>
            <a:effectLst/>
          </p:spPr>
          <p:txBody>
            <a:bodyPr/>
            <a:lstStyle/>
            <a:p>
              <a:r>
                <a:rPr lang="pl-PL" sz="1100" b="1">
                  <a:latin typeface="Century Schoolbook" pitchFamily="18" charset="0"/>
                  <a:cs typeface="Times New Roman" charset="0"/>
                </a:rPr>
                <a:t>tak</a:t>
              </a:r>
              <a:endParaRPr lang="pl-PL" sz="1000">
                <a:cs typeface="Times New Roman" charset="0"/>
              </a:endParaRPr>
            </a:p>
            <a:p>
              <a:pPr eaLnBrk="0" hangingPunct="0"/>
              <a:endParaRPr lang="pl-PL"/>
            </a:p>
          </p:txBody>
        </p:sp>
        <p:sp>
          <p:nvSpPr>
            <p:cNvPr id="17513" name="Rectangle 105"/>
            <p:cNvSpPr>
              <a:spLocks noChangeArrowheads="1"/>
            </p:cNvSpPr>
            <p:nvPr/>
          </p:nvSpPr>
          <p:spPr bwMode="auto">
            <a:xfrm>
              <a:off x="28" y="10605"/>
              <a:ext cx="198" cy="690"/>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7514" name="Rectangle 106"/>
            <p:cNvSpPr>
              <a:spLocks noChangeArrowheads="1"/>
            </p:cNvSpPr>
            <p:nvPr/>
          </p:nvSpPr>
          <p:spPr bwMode="auto">
            <a:xfrm>
              <a:off x="226" y="10605"/>
              <a:ext cx="170" cy="690"/>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7515" name="Rectangle 107"/>
            <p:cNvSpPr>
              <a:spLocks noChangeArrowheads="1"/>
            </p:cNvSpPr>
            <p:nvPr/>
          </p:nvSpPr>
          <p:spPr bwMode="auto">
            <a:xfrm>
              <a:off x="396" y="10605"/>
              <a:ext cx="170" cy="690"/>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7516" name="Rectangle 108"/>
            <p:cNvSpPr>
              <a:spLocks noChangeArrowheads="1"/>
            </p:cNvSpPr>
            <p:nvPr/>
          </p:nvSpPr>
          <p:spPr bwMode="auto">
            <a:xfrm>
              <a:off x="566" y="10605"/>
              <a:ext cx="1304" cy="690"/>
            </a:xfrm>
            <a:prstGeom prst="rect">
              <a:avLst/>
            </a:prstGeom>
            <a:noFill/>
            <a:ln w="9525">
              <a:noFill/>
              <a:miter lim="800000"/>
              <a:headEnd/>
              <a:tailEnd/>
            </a:ln>
            <a:effectLst/>
          </p:spPr>
          <p:txBody>
            <a:bodyPr/>
            <a:lstStyle/>
            <a:p>
              <a:r>
                <a:rPr lang="pl-PL" sz="1400">
                  <a:latin typeface="Century Schoolbook" pitchFamily="18" charset="0"/>
                  <a:cs typeface="Times New Roman" charset="0"/>
                </a:rPr>
                <a:t>Podsumowanie ISd: Co najmniej 6 </a:t>
              </a:r>
              <a:r>
                <a:rPr lang="pl-PL" sz="1400" i="1">
                  <a:latin typeface="Century Schoolbook" pitchFamily="18" charset="0"/>
                  <a:cs typeface="Times New Roman" charset="0"/>
                </a:rPr>
                <a:t>tak</a:t>
              </a:r>
              <a:r>
                <a:rPr lang="pl-PL" sz="1400">
                  <a:latin typeface="Century Schoolbook" pitchFamily="18" charset="0"/>
                  <a:cs typeface="Times New Roman" charset="0"/>
                </a:rPr>
                <a:t> z objawów ISd</a:t>
              </a:r>
              <a:endParaRPr lang="pl-PL" sz="1000">
                <a:cs typeface="Times New Roman" charset="0"/>
              </a:endParaRPr>
            </a:p>
            <a:p>
              <a:pPr eaLnBrk="0" hangingPunct="0"/>
              <a:endParaRPr lang="pl-PL"/>
            </a:p>
          </p:txBody>
        </p:sp>
        <p:sp>
          <p:nvSpPr>
            <p:cNvPr id="17517" name="Rectangle 109"/>
            <p:cNvSpPr>
              <a:spLocks noChangeArrowheads="1"/>
            </p:cNvSpPr>
            <p:nvPr/>
          </p:nvSpPr>
          <p:spPr bwMode="auto">
            <a:xfrm>
              <a:off x="1870" y="10605"/>
              <a:ext cx="274" cy="690"/>
            </a:xfrm>
            <a:prstGeom prst="rect">
              <a:avLst/>
            </a:prstGeom>
            <a:noFill/>
            <a:ln w="9525">
              <a:noFill/>
              <a:miter lim="800000"/>
              <a:headEnd/>
              <a:tailEnd/>
            </a:ln>
            <a:effectLst/>
          </p:spPr>
          <p:txBody>
            <a:bodyPr/>
            <a:lstStyle/>
            <a:p>
              <a:r>
                <a:rPr lang="pl-PL" sz="1200">
                  <a:latin typeface="Century Schoolbook" pitchFamily="18" charset="0"/>
                  <a:cs typeface="Times New Roman" charset="0"/>
                </a:rPr>
                <a:t>nie</a:t>
              </a:r>
              <a:endParaRPr lang="pl-PL" sz="1000">
                <a:cs typeface="Times New Roman" charset="0"/>
              </a:endParaRPr>
            </a:p>
            <a:p>
              <a:pPr eaLnBrk="0" hangingPunct="0"/>
              <a:endParaRPr lang="pl-PL"/>
            </a:p>
          </p:txBody>
        </p:sp>
        <p:sp>
          <p:nvSpPr>
            <p:cNvPr id="17518" name="Rectangle 110"/>
            <p:cNvSpPr>
              <a:spLocks noChangeArrowheads="1"/>
            </p:cNvSpPr>
            <p:nvPr/>
          </p:nvSpPr>
          <p:spPr bwMode="auto">
            <a:xfrm>
              <a:off x="2144" y="10605"/>
              <a:ext cx="340" cy="690"/>
            </a:xfrm>
            <a:prstGeom prst="rect">
              <a:avLst/>
            </a:prstGeom>
            <a:noFill/>
            <a:ln w="9525">
              <a:noFill/>
              <a:miter lim="800000"/>
              <a:headEnd/>
              <a:tailEnd/>
            </a:ln>
            <a:effectLst/>
          </p:spPr>
          <p:txBody>
            <a:bodyPr/>
            <a:lstStyle/>
            <a:p>
              <a:r>
                <a:rPr lang="pl-PL" sz="1100" b="1">
                  <a:latin typeface="Century Schoolbook" pitchFamily="18" charset="0"/>
                  <a:cs typeface="Times New Roman" charset="0"/>
                </a:rPr>
                <a:t>tak</a:t>
              </a:r>
              <a:endParaRPr lang="pl-PL" sz="1000">
                <a:cs typeface="Times New Roman" charset="0"/>
              </a:endParaRPr>
            </a:p>
            <a:p>
              <a:pPr eaLnBrk="0" hangingPunct="0"/>
              <a:endParaRPr lang="pl-PL"/>
            </a:p>
          </p:txBody>
        </p:sp>
        <p:sp>
          <p:nvSpPr>
            <p:cNvPr id="17519" name="Rectangle 111"/>
            <p:cNvSpPr>
              <a:spLocks noChangeArrowheads="1"/>
            </p:cNvSpPr>
            <p:nvPr/>
          </p:nvSpPr>
          <p:spPr bwMode="auto">
            <a:xfrm>
              <a:off x="28" y="11295"/>
              <a:ext cx="198" cy="95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7520" name="Rectangle 112"/>
            <p:cNvSpPr>
              <a:spLocks noChangeArrowheads="1"/>
            </p:cNvSpPr>
            <p:nvPr/>
          </p:nvSpPr>
          <p:spPr bwMode="auto">
            <a:xfrm>
              <a:off x="226" y="11295"/>
              <a:ext cx="170" cy="95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7521" name="Rectangle 113"/>
            <p:cNvSpPr>
              <a:spLocks noChangeArrowheads="1"/>
            </p:cNvSpPr>
            <p:nvPr/>
          </p:nvSpPr>
          <p:spPr bwMode="auto">
            <a:xfrm>
              <a:off x="396" y="11295"/>
              <a:ext cx="170" cy="958"/>
            </a:xfrm>
            <a:prstGeom prst="rect">
              <a:avLst/>
            </a:prstGeom>
            <a:noFill/>
            <a:ln w="9525">
              <a:noFill/>
              <a:miter lim="800000"/>
              <a:headEnd/>
              <a:tailEnd/>
            </a:ln>
            <a:effectLst/>
          </p:spPr>
          <p:txBody>
            <a:bodyPr/>
            <a:lstStyle/>
            <a:p>
              <a:r>
                <a:rPr lang="pl-PL" sz="1000">
                  <a:cs typeface="Times New Roman" charset="0"/>
                </a:rPr>
                <a:t> </a:t>
              </a:r>
            </a:p>
            <a:p>
              <a:pPr eaLnBrk="0" hangingPunct="0"/>
              <a:endParaRPr lang="pl-PL"/>
            </a:p>
          </p:txBody>
        </p:sp>
        <p:sp>
          <p:nvSpPr>
            <p:cNvPr id="17522" name="Rectangle 114"/>
            <p:cNvSpPr>
              <a:spLocks noChangeArrowheads="1"/>
            </p:cNvSpPr>
            <p:nvPr/>
          </p:nvSpPr>
          <p:spPr bwMode="auto">
            <a:xfrm>
              <a:off x="566" y="11295"/>
              <a:ext cx="1304" cy="958"/>
            </a:xfrm>
            <a:prstGeom prst="rect">
              <a:avLst/>
            </a:prstGeom>
            <a:noFill/>
            <a:ln w="9525">
              <a:noFill/>
              <a:miter lim="800000"/>
              <a:headEnd/>
              <a:tailEnd/>
            </a:ln>
            <a:effectLst/>
          </p:spPr>
          <p:txBody>
            <a:bodyPr/>
            <a:lstStyle/>
            <a:p>
              <a:r>
                <a:rPr lang="pl-PL" sz="1400">
                  <a:latin typeface="Century Schoolbook" pitchFamily="18" charset="0"/>
                  <a:cs typeface="Times New Roman" charset="0"/>
                </a:rPr>
                <a:t>Jeśli ISa&amp;b&amp;c i podsumowanie ISd – rozpoznanie </a:t>
              </a:r>
              <a:r>
                <a:rPr lang="pl-PL" sz="1400" b="1">
                  <a:latin typeface="Century Schoolbook" pitchFamily="18" charset="0"/>
                  <a:cs typeface="Times New Roman" charset="0"/>
                </a:rPr>
                <a:t>– zaburzenie somatyzacyjne</a:t>
              </a:r>
              <a:r>
                <a:rPr lang="pl-PL" sz="1400">
                  <a:latin typeface="Century Schoolbook" pitchFamily="18" charset="0"/>
                  <a:cs typeface="Times New Roman" charset="0"/>
                </a:rPr>
                <a:t> </a:t>
              </a:r>
              <a:endParaRPr lang="pl-PL" sz="1000">
                <a:cs typeface="Times New Roman" charset="0"/>
              </a:endParaRPr>
            </a:p>
            <a:p>
              <a:pPr eaLnBrk="0" hangingPunct="0"/>
              <a:endParaRPr lang="pl-PL"/>
            </a:p>
          </p:txBody>
        </p:sp>
        <p:sp>
          <p:nvSpPr>
            <p:cNvPr id="17523" name="Rectangle 115"/>
            <p:cNvSpPr>
              <a:spLocks noChangeArrowheads="1"/>
            </p:cNvSpPr>
            <p:nvPr/>
          </p:nvSpPr>
          <p:spPr bwMode="auto">
            <a:xfrm>
              <a:off x="1870" y="11295"/>
              <a:ext cx="274" cy="958"/>
            </a:xfrm>
            <a:prstGeom prst="rect">
              <a:avLst/>
            </a:prstGeom>
            <a:noFill/>
            <a:ln w="9525">
              <a:noFill/>
              <a:miter lim="800000"/>
              <a:headEnd/>
              <a:tailEnd/>
            </a:ln>
            <a:effectLst/>
          </p:spPr>
          <p:txBody>
            <a:bodyPr/>
            <a:lstStyle/>
            <a:p>
              <a:r>
                <a:rPr lang="pl-PL" sz="1200">
                  <a:latin typeface="Century Schoolbook" pitchFamily="18" charset="0"/>
                  <a:cs typeface="Times New Roman" charset="0"/>
                </a:rPr>
                <a:t>nie</a:t>
              </a:r>
              <a:endParaRPr lang="pl-PL" sz="1000">
                <a:cs typeface="Times New Roman" charset="0"/>
              </a:endParaRPr>
            </a:p>
            <a:p>
              <a:pPr eaLnBrk="0" hangingPunct="0"/>
              <a:endParaRPr lang="pl-PL"/>
            </a:p>
          </p:txBody>
        </p:sp>
        <p:sp>
          <p:nvSpPr>
            <p:cNvPr id="17524" name="Rectangle 116"/>
            <p:cNvSpPr>
              <a:spLocks noChangeArrowheads="1"/>
            </p:cNvSpPr>
            <p:nvPr/>
          </p:nvSpPr>
          <p:spPr bwMode="auto">
            <a:xfrm>
              <a:off x="2144" y="11295"/>
              <a:ext cx="340" cy="958"/>
            </a:xfrm>
            <a:prstGeom prst="rect">
              <a:avLst/>
            </a:prstGeom>
            <a:noFill/>
            <a:ln w="9525">
              <a:noFill/>
              <a:miter lim="800000"/>
              <a:headEnd/>
              <a:tailEnd/>
            </a:ln>
            <a:effectLst/>
          </p:spPr>
          <p:txBody>
            <a:bodyPr/>
            <a:lstStyle/>
            <a:p>
              <a:r>
                <a:rPr lang="pl-PL" sz="1100" b="1">
                  <a:latin typeface="Century Schoolbook" pitchFamily="18" charset="0"/>
                  <a:cs typeface="Times New Roman" charset="0"/>
                </a:rPr>
                <a:t>tak</a:t>
              </a:r>
              <a:endParaRPr lang="pl-PL" sz="1000">
                <a:cs typeface="Times New Roman" charset="0"/>
              </a:endParaRPr>
            </a:p>
            <a:p>
              <a:pPr eaLnBrk="0" hangingPunct="0"/>
              <a:endParaRPr lang="pl-PL"/>
            </a:p>
          </p:txBody>
        </p:sp>
      </p:grpSp>
      <p:sp>
        <p:nvSpPr>
          <p:cNvPr id="17526" name="Rectangle 118"/>
          <p:cNvSpPr>
            <a:spLocks noChangeArrowheads="1"/>
          </p:cNvSpPr>
          <p:nvPr/>
        </p:nvSpPr>
        <p:spPr bwMode="auto">
          <a:xfrm>
            <a:off x="0" y="12850813"/>
            <a:ext cx="9144000" cy="609600"/>
          </a:xfrm>
          <a:prstGeom prst="rect">
            <a:avLst/>
          </a:prstGeom>
          <a:noFill/>
          <a:ln w="9525">
            <a:noFill/>
            <a:miter lim="800000"/>
            <a:headEnd/>
            <a:tailEnd/>
          </a:ln>
          <a:effectLst/>
        </p:spPr>
        <p:txBody>
          <a:bodyPr>
            <a:spAutoFit/>
          </a:bodyPr>
          <a:lstStyle/>
          <a:p>
            <a:r>
              <a:rPr lang="pl-PL" sz="1000">
                <a:cs typeface="Times New Roman" charset="0"/>
              </a:rPr>
              <a:t> </a:t>
            </a:r>
          </a:p>
          <a:p>
            <a:pPr eaLnBrk="0" hangingPunct="0"/>
            <a:endParaRPr lang="pl-PL"/>
          </a:p>
        </p:txBody>
      </p:sp>
      <p:sp>
        <p:nvSpPr>
          <p:cNvPr id="17527" name="Rectangle 119"/>
          <p:cNvSpPr>
            <a:spLocks noChangeArrowheads="1"/>
          </p:cNvSpPr>
          <p:nvPr/>
        </p:nvSpPr>
        <p:spPr bwMode="auto">
          <a:xfrm>
            <a:off x="0" y="304800"/>
            <a:ext cx="9144000" cy="669925"/>
          </a:xfrm>
          <a:prstGeom prst="rect">
            <a:avLst/>
          </a:prstGeom>
          <a:noFill/>
          <a:ln w="9525">
            <a:noFill/>
            <a:miter lim="800000"/>
            <a:headEnd/>
            <a:tailEnd/>
          </a:ln>
          <a:effectLst/>
        </p:spPr>
        <p:txBody>
          <a:bodyPr>
            <a:spAutoFit/>
          </a:bodyPr>
          <a:lstStyle/>
          <a:p>
            <a:r>
              <a:rPr lang="pl-PL" sz="1400" b="1">
                <a:solidFill>
                  <a:schemeClr val="tx2"/>
                </a:solidFill>
                <a:latin typeface="Century Schoolbook" pitchFamily="18" charset="0"/>
                <a:cs typeface="Times New Roman" charset="0"/>
              </a:rPr>
              <a:t>IS. Zaburzenie somatyzacyjne. </a:t>
            </a:r>
            <a:r>
              <a:rPr lang="en-US" sz="1400" b="1">
                <a:solidFill>
                  <a:schemeClr val="tx2"/>
                </a:solidFill>
                <a:latin typeface="Century Schoolbook" pitchFamily="18" charset="0"/>
                <a:cs typeface="Times New Roman" charset="0"/>
              </a:rPr>
              <a:t>F.45.0</a:t>
            </a:r>
            <a:endParaRPr lang="pl-PL" sz="1000">
              <a:solidFill>
                <a:schemeClr val="tx2"/>
              </a:solidFill>
              <a:cs typeface="Times New Roman" charset="0"/>
            </a:endParaRPr>
          </a:p>
          <a:p>
            <a:pPr eaLnBrk="0" hangingPunct="0"/>
            <a:endParaRPr lang="pl-PL"/>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prestige"/>
      </p:transition>
    </mc:Choice>
    <mc:Fallback>
      <p:transition spd="slow">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0" y="-1914525"/>
            <a:ext cx="9144000" cy="830997"/>
          </a:xfrm>
          <a:prstGeom prst="rect">
            <a:avLst/>
          </a:prstGeom>
          <a:noFill/>
          <a:ln w="9525">
            <a:noFill/>
            <a:miter lim="800000"/>
            <a:headEnd/>
            <a:tailEnd/>
          </a:ln>
          <a:effectLst/>
        </p:spPr>
        <p:txBody>
          <a:bodyPr>
            <a:spAutoFit/>
          </a:bodyPr>
          <a:lstStyle/>
          <a:p>
            <a:r>
              <a:rPr lang="pl-PL" sz="1600" b="1">
                <a:cs typeface="Times New Roman" charset="0"/>
              </a:rPr>
              <a:t>J. Uzależnienie od alkoholu. F.10.2.</a:t>
            </a:r>
            <a:endParaRPr lang="pl-PL" sz="1100">
              <a:cs typeface="Times New Roman" charset="0"/>
            </a:endParaRPr>
          </a:p>
          <a:p>
            <a:pPr eaLnBrk="0" hangingPunct="0"/>
            <a:endParaRPr lang="pl-PL" sz="3200"/>
          </a:p>
        </p:txBody>
      </p:sp>
      <p:grpSp>
        <p:nvGrpSpPr>
          <p:cNvPr id="18495" name="Group 63"/>
          <p:cNvGrpSpPr>
            <a:grpSpLocks/>
          </p:cNvGrpSpPr>
          <p:nvPr/>
        </p:nvGrpSpPr>
        <p:grpSpPr bwMode="auto">
          <a:xfrm>
            <a:off x="0" y="838200"/>
            <a:ext cx="8666163" cy="5765800"/>
            <a:chOff x="28" y="403"/>
            <a:chExt cx="2511" cy="6330"/>
          </a:xfrm>
        </p:grpSpPr>
        <p:sp>
          <p:nvSpPr>
            <p:cNvPr id="18435" name="Rectangle 3"/>
            <p:cNvSpPr>
              <a:spLocks noChangeArrowheads="1"/>
            </p:cNvSpPr>
            <p:nvPr/>
          </p:nvSpPr>
          <p:spPr bwMode="auto">
            <a:xfrm>
              <a:off x="28" y="403"/>
              <a:ext cx="150" cy="863"/>
            </a:xfrm>
            <a:prstGeom prst="rect">
              <a:avLst/>
            </a:prstGeom>
            <a:noFill/>
            <a:ln w="9525">
              <a:noFill/>
              <a:miter lim="800000"/>
              <a:headEnd/>
              <a:tailEnd/>
            </a:ln>
            <a:effectLst/>
          </p:spPr>
          <p:txBody>
            <a:bodyPr/>
            <a:lstStyle/>
            <a:p>
              <a:r>
                <a:rPr lang="pl-PL" sz="1600">
                  <a:cs typeface="Times New Roman" charset="0"/>
                </a:rPr>
                <a:t>J</a:t>
              </a:r>
              <a:endParaRPr lang="pl-PL" sz="1100">
                <a:cs typeface="Times New Roman" charset="0"/>
              </a:endParaRPr>
            </a:p>
            <a:p>
              <a:pPr eaLnBrk="0" hangingPunct="0"/>
              <a:endParaRPr lang="pl-PL" sz="3200"/>
            </a:p>
          </p:txBody>
        </p:sp>
        <p:sp>
          <p:nvSpPr>
            <p:cNvPr id="18436" name="Rectangle 4"/>
            <p:cNvSpPr>
              <a:spLocks noChangeArrowheads="1"/>
            </p:cNvSpPr>
            <p:nvPr/>
          </p:nvSpPr>
          <p:spPr bwMode="auto">
            <a:xfrm>
              <a:off x="178" y="403"/>
              <a:ext cx="150" cy="863"/>
            </a:xfrm>
            <a:prstGeom prst="rect">
              <a:avLst/>
            </a:prstGeom>
            <a:noFill/>
            <a:ln w="9525">
              <a:noFill/>
              <a:miter lim="800000"/>
              <a:headEnd/>
              <a:tailEnd/>
            </a:ln>
            <a:effectLst/>
          </p:spPr>
          <p:txBody>
            <a:bodyPr/>
            <a:lstStyle/>
            <a:p>
              <a:r>
                <a:rPr lang="pl-PL" sz="1600">
                  <a:cs typeface="Times New Roman" charset="0"/>
                </a:rPr>
                <a:t>1</a:t>
              </a:r>
              <a:endParaRPr lang="pl-PL" sz="1100">
                <a:cs typeface="Times New Roman" charset="0"/>
              </a:endParaRPr>
            </a:p>
            <a:p>
              <a:pPr eaLnBrk="0" hangingPunct="0"/>
              <a:endParaRPr lang="pl-PL" sz="3200"/>
            </a:p>
          </p:txBody>
        </p:sp>
        <p:sp>
          <p:nvSpPr>
            <p:cNvPr id="18437" name="Rectangle 5"/>
            <p:cNvSpPr>
              <a:spLocks noChangeArrowheads="1"/>
            </p:cNvSpPr>
            <p:nvPr/>
          </p:nvSpPr>
          <p:spPr bwMode="auto">
            <a:xfrm>
              <a:off x="328" y="403"/>
              <a:ext cx="340" cy="863"/>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8438" name="Rectangle 6"/>
            <p:cNvSpPr>
              <a:spLocks noChangeArrowheads="1"/>
            </p:cNvSpPr>
            <p:nvPr/>
          </p:nvSpPr>
          <p:spPr bwMode="auto">
            <a:xfrm>
              <a:off x="668" y="403"/>
              <a:ext cx="1247" cy="863"/>
            </a:xfrm>
            <a:prstGeom prst="rect">
              <a:avLst/>
            </a:prstGeom>
            <a:noFill/>
            <a:ln w="9525">
              <a:noFill/>
              <a:miter lim="800000"/>
              <a:headEnd/>
              <a:tailEnd/>
            </a:ln>
            <a:effectLst/>
          </p:spPr>
          <p:txBody>
            <a:bodyPr/>
            <a:lstStyle/>
            <a:p>
              <a:r>
                <a:rPr lang="pl-PL" sz="1600">
                  <a:cs typeface="Times New Roman" charset="0"/>
                </a:rPr>
                <a:t>Pacjent w okresie ostatniego roku miał co najmniej 3 sytuacje w czasie których w ciągu 3 godzin wypił co najmniej 3 drinki...</a:t>
              </a:r>
              <a:endParaRPr lang="pl-PL" sz="1100">
                <a:cs typeface="Times New Roman" charset="0"/>
              </a:endParaRPr>
            </a:p>
            <a:p>
              <a:pPr eaLnBrk="0" hangingPunct="0"/>
              <a:endParaRPr lang="pl-PL" sz="3200"/>
            </a:p>
          </p:txBody>
        </p:sp>
        <p:sp>
          <p:nvSpPr>
            <p:cNvPr id="18439" name="Rectangle 7"/>
            <p:cNvSpPr>
              <a:spLocks noChangeArrowheads="1"/>
            </p:cNvSpPr>
            <p:nvPr/>
          </p:nvSpPr>
          <p:spPr bwMode="auto">
            <a:xfrm>
              <a:off x="1915" y="403"/>
              <a:ext cx="340" cy="863"/>
            </a:xfrm>
            <a:prstGeom prst="rect">
              <a:avLst/>
            </a:prstGeom>
            <a:noFill/>
            <a:ln w="9525">
              <a:noFill/>
              <a:miter lim="800000"/>
              <a:headEnd/>
              <a:tailEnd/>
            </a:ln>
            <a:effectLst/>
          </p:spPr>
          <p:txBody>
            <a:bodyPr/>
            <a:lstStyle/>
            <a:p>
              <a:r>
                <a:rPr lang="pl-PL" sz="1600">
                  <a:cs typeface="Times New Roman" charset="0"/>
                </a:rPr>
                <a:t>nie</a:t>
              </a:r>
              <a:endParaRPr lang="pl-PL" sz="1100">
                <a:cs typeface="Times New Roman" charset="0"/>
              </a:endParaRPr>
            </a:p>
            <a:p>
              <a:pPr eaLnBrk="0" hangingPunct="0"/>
              <a:endParaRPr lang="pl-PL" sz="3200"/>
            </a:p>
          </p:txBody>
        </p:sp>
        <p:sp>
          <p:nvSpPr>
            <p:cNvPr id="18440" name="Rectangle 8"/>
            <p:cNvSpPr>
              <a:spLocks noChangeArrowheads="1"/>
            </p:cNvSpPr>
            <p:nvPr/>
          </p:nvSpPr>
          <p:spPr bwMode="auto">
            <a:xfrm>
              <a:off x="2255" y="403"/>
              <a:ext cx="284" cy="863"/>
            </a:xfrm>
            <a:prstGeom prst="rect">
              <a:avLst/>
            </a:prstGeom>
            <a:noFill/>
            <a:ln w="9525">
              <a:noFill/>
              <a:miter lim="800000"/>
              <a:headEnd/>
              <a:tailEnd/>
            </a:ln>
            <a:effectLst/>
          </p:spPr>
          <p:txBody>
            <a:bodyPr/>
            <a:lstStyle/>
            <a:p>
              <a:r>
                <a:rPr lang="pl-PL" sz="1600" b="1">
                  <a:cs typeface="Times New Roman" charset="0"/>
                </a:rPr>
                <a:t>tak</a:t>
              </a:r>
              <a:endParaRPr lang="pl-PL" sz="1100">
                <a:cs typeface="Times New Roman" charset="0"/>
              </a:endParaRPr>
            </a:p>
            <a:p>
              <a:pPr eaLnBrk="0" hangingPunct="0"/>
              <a:endParaRPr lang="pl-PL" sz="3200"/>
            </a:p>
          </p:txBody>
        </p:sp>
        <p:sp>
          <p:nvSpPr>
            <p:cNvPr id="18441" name="Rectangle 9"/>
            <p:cNvSpPr>
              <a:spLocks noChangeArrowheads="1"/>
            </p:cNvSpPr>
            <p:nvPr/>
          </p:nvSpPr>
          <p:spPr bwMode="auto">
            <a:xfrm>
              <a:off x="28" y="1266"/>
              <a:ext cx="150" cy="403"/>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8442" name="Rectangle 10"/>
            <p:cNvSpPr>
              <a:spLocks noChangeArrowheads="1"/>
            </p:cNvSpPr>
            <p:nvPr/>
          </p:nvSpPr>
          <p:spPr bwMode="auto">
            <a:xfrm>
              <a:off x="178" y="1266"/>
              <a:ext cx="150" cy="403"/>
            </a:xfrm>
            <a:prstGeom prst="rect">
              <a:avLst/>
            </a:prstGeom>
            <a:noFill/>
            <a:ln w="9525">
              <a:noFill/>
              <a:miter lim="800000"/>
              <a:headEnd/>
              <a:tailEnd/>
            </a:ln>
            <a:effectLst/>
          </p:spPr>
          <p:txBody>
            <a:bodyPr/>
            <a:lstStyle/>
            <a:p>
              <a:r>
                <a:rPr lang="pl-PL" sz="1600">
                  <a:cs typeface="Times New Roman" charset="0"/>
                </a:rPr>
                <a:t>2</a:t>
              </a:r>
              <a:endParaRPr lang="pl-PL" sz="1100">
                <a:cs typeface="Times New Roman" charset="0"/>
              </a:endParaRPr>
            </a:p>
            <a:p>
              <a:pPr eaLnBrk="0" hangingPunct="0"/>
              <a:endParaRPr lang="pl-PL" sz="3200"/>
            </a:p>
          </p:txBody>
        </p:sp>
        <p:sp>
          <p:nvSpPr>
            <p:cNvPr id="18443" name="Rectangle 11"/>
            <p:cNvSpPr>
              <a:spLocks noChangeArrowheads="1"/>
            </p:cNvSpPr>
            <p:nvPr/>
          </p:nvSpPr>
          <p:spPr bwMode="auto">
            <a:xfrm>
              <a:off x="328" y="1266"/>
              <a:ext cx="340" cy="403"/>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8444" name="Rectangle 12"/>
            <p:cNvSpPr>
              <a:spLocks noChangeArrowheads="1"/>
            </p:cNvSpPr>
            <p:nvPr/>
          </p:nvSpPr>
          <p:spPr bwMode="auto">
            <a:xfrm>
              <a:off x="668" y="1266"/>
              <a:ext cx="1247" cy="403"/>
            </a:xfrm>
            <a:prstGeom prst="rect">
              <a:avLst/>
            </a:prstGeom>
            <a:noFill/>
            <a:ln w="9525">
              <a:noFill/>
              <a:miter lim="800000"/>
              <a:headEnd/>
              <a:tailEnd/>
            </a:ln>
            <a:effectLst/>
          </p:spPr>
          <p:txBody>
            <a:bodyPr/>
            <a:lstStyle/>
            <a:p>
              <a:r>
                <a:rPr lang="pl-PL" sz="1600">
                  <a:cs typeface="Times New Roman" charset="0"/>
                </a:rPr>
                <a:t>W okresie ostatniego roku ...</a:t>
              </a:r>
              <a:endParaRPr lang="pl-PL" sz="1100">
                <a:cs typeface="Times New Roman" charset="0"/>
              </a:endParaRPr>
            </a:p>
            <a:p>
              <a:pPr eaLnBrk="0" hangingPunct="0"/>
              <a:endParaRPr lang="pl-PL" sz="3200"/>
            </a:p>
          </p:txBody>
        </p:sp>
        <p:sp>
          <p:nvSpPr>
            <p:cNvPr id="18445" name="Rectangle 13"/>
            <p:cNvSpPr>
              <a:spLocks noChangeArrowheads="1"/>
            </p:cNvSpPr>
            <p:nvPr/>
          </p:nvSpPr>
          <p:spPr bwMode="auto">
            <a:xfrm>
              <a:off x="1915" y="1266"/>
              <a:ext cx="340" cy="403"/>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8446" name="Rectangle 14"/>
            <p:cNvSpPr>
              <a:spLocks noChangeArrowheads="1"/>
            </p:cNvSpPr>
            <p:nvPr/>
          </p:nvSpPr>
          <p:spPr bwMode="auto">
            <a:xfrm>
              <a:off x="2255" y="1266"/>
              <a:ext cx="284" cy="403"/>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8447" name="Rectangle 15"/>
            <p:cNvSpPr>
              <a:spLocks noChangeArrowheads="1"/>
            </p:cNvSpPr>
            <p:nvPr/>
          </p:nvSpPr>
          <p:spPr bwMode="auto">
            <a:xfrm>
              <a:off x="28" y="1669"/>
              <a:ext cx="150" cy="51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8448" name="Rectangle 16"/>
            <p:cNvSpPr>
              <a:spLocks noChangeArrowheads="1"/>
            </p:cNvSpPr>
            <p:nvPr/>
          </p:nvSpPr>
          <p:spPr bwMode="auto">
            <a:xfrm>
              <a:off x="178" y="1669"/>
              <a:ext cx="150" cy="51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8449" name="Rectangle 17"/>
            <p:cNvSpPr>
              <a:spLocks noChangeArrowheads="1"/>
            </p:cNvSpPr>
            <p:nvPr/>
          </p:nvSpPr>
          <p:spPr bwMode="auto">
            <a:xfrm>
              <a:off x="328" y="1669"/>
              <a:ext cx="340" cy="518"/>
            </a:xfrm>
            <a:prstGeom prst="rect">
              <a:avLst/>
            </a:prstGeom>
            <a:noFill/>
            <a:ln w="9525">
              <a:noFill/>
              <a:miter lim="800000"/>
              <a:headEnd/>
              <a:tailEnd/>
            </a:ln>
            <a:effectLst/>
          </p:spPr>
          <p:txBody>
            <a:bodyPr/>
            <a:lstStyle/>
            <a:p>
              <a:pPr>
                <a:tabLst>
                  <a:tab pos="457200" algn="l"/>
                </a:tabLst>
              </a:pPr>
              <a:r>
                <a:rPr lang="pl-PL" sz="1600">
                  <a:cs typeface="Times New Roman" charset="0"/>
                </a:rPr>
                <a:t>(a)</a:t>
              </a:r>
              <a:r>
                <a:rPr lang="pl-PL" sz="900">
                  <a:cs typeface="Times New Roman" charset="0"/>
                </a:rPr>
                <a:t>   </a:t>
              </a:r>
              <a:r>
                <a:rPr lang="pl-PL" sz="1100">
                  <a:cs typeface="Times New Roman" charset="0"/>
                </a:rPr>
                <a:t> </a:t>
              </a:r>
            </a:p>
            <a:p>
              <a:pPr eaLnBrk="0" hangingPunct="0">
                <a:tabLst>
                  <a:tab pos="457200" algn="l"/>
                </a:tabLst>
              </a:pPr>
              <a:endParaRPr lang="pl-PL" sz="3200"/>
            </a:p>
          </p:txBody>
        </p:sp>
        <p:sp>
          <p:nvSpPr>
            <p:cNvPr id="18450" name="Rectangle 18"/>
            <p:cNvSpPr>
              <a:spLocks noChangeArrowheads="1"/>
            </p:cNvSpPr>
            <p:nvPr/>
          </p:nvSpPr>
          <p:spPr bwMode="auto">
            <a:xfrm>
              <a:off x="668" y="1669"/>
              <a:ext cx="1247" cy="518"/>
            </a:xfrm>
            <a:prstGeom prst="rect">
              <a:avLst/>
            </a:prstGeom>
            <a:noFill/>
            <a:ln w="9525">
              <a:noFill/>
              <a:miter lim="800000"/>
              <a:headEnd/>
              <a:tailEnd/>
            </a:ln>
            <a:effectLst/>
          </p:spPr>
          <p:txBody>
            <a:bodyPr/>
            <a:lstStyle/>
            <a:p>
              <a:r>
                <a:rPr lang="pl-PL" sz="1600">
                  <a:cs typeface="Times New Roman" charset="0"/>
                </a:rPr>
                <a:t>Pił po to, żeby dojść do formy...</a:t>
              </a:r>
              <a:endParaRPr lang="pl-PL" sz="1100">
                <a:cs typeface="Times New Roman" charset="0"/>
              </a:endParaRPr>
            </a:p>
            <a:p>
              <a:pPr eaLnBrk="0" hangingPunct="0"/>
              <a:endParaRPr lang="pl-PL" sz="3200"/>
            </a:p>
          </p:txBody>
        </p:sp>
        <p:sp>
          <p:nvSpPr>
            <p:cNvPr id="18451" name="Rectangle 19"/>
            <p:cNvSpPr>
              <a:spLocks noChangeArrowheads="1"/>
            </p:cNvSpPr>
            <p:nvPr/>
          </p:nvSpPr>
          <p:spPr bwMode="auto">
            <a:xfrm>
              <a:off x="1915" y="1669"/>
              <a:ext cx="340" cy="518"/>
            </a:xfrm>
            <a:prstGeom prst="rect">
              <a:avLst/>
            </a:prstGeom>
            <a:noFill/>
            <a:ln w="9525">
              <a:noFill/>
              <a:miter lim="800000"/>
              <a:headEnd/>
              <a:tailEnd/>
            </a:ln>
            <a:effectLst/>
          </p:spPr>
          <p:txBody>
            <a:bodyPr/>
            <a:lstStyle/>
            <a:p>
              <a:r>
                <a:rPr lang="pl-PL" sz="1600">
                  <a:cs typeface="Times New Roman" charset="0"/>
                </a:rPr>
                <a:t>nie</a:t>
              </a:r>
              <a:endParaRPr lang="pl-PL" sz="1100">
                <a:cs typeface="Times New Roman" charset="0"/>
              </a:endParaRPr>
            </a:p>
            <a:p>
              <a:pPr eaLnBrk="0" hangingPunct="0"/>
              <a:endParaRPr lang="pl-PL" sz="3200"/>
            </a:p>
          </p:txBody>
        </p:sp>
        <p:sp>
          <p:nvSpPr>
            <p:cNvPr id="18452" name="Rectangle 20"/>
            <p:cNvSpPr>
              <a:spLocks noChangeArrowheads="1"/>
            </p:cNvSpPr>
            <p:nvPr/>
          </p:nvSpPr>
          <p:spPr bwMode="auto">
            <a:xfrm>
              <a:off x="2255" y="1669"/>
              <a:ext cx="284" cy="518"/>
            </a:xfrm>
            <a:prstGeom prst="rect">
              <a:avLst/>
            </a:prstGeom>
            <a:noFill/>
            <a:ln w="9525">
              <a:noFill/>
              <a:miter lim="800000"/>
              <a:headEnd/>
              <a:tailEnd/>
            </a:ln>
            <a:effectLst/>
          </p:spPr>
          <p:txBody>
            <a:bodyPr/>
            <a:lstStyle/>
            <a:p>
              <a:r>
                <a:rPr lang="pl-PL" sz="1600" b="1">
                  <a:cs typeface="Times New Roman" charset="0"/>
                </a:rPr>
                <a:t>tak</a:t>
              </a:r>
              <a:endParaRPr lang="pl-PL" sz="1100">
                <a:cs typeface="Times New Roman" charset="0"/>
              </a:endParaRPr>
            </a:p>
            <a:p>
              <a:pPr eaLnBrk="0" hangingPunct="0"/>
              <a:endParaRPr lang="pl-PL" sz="3200"/>
            </a:p>
          </p:txBody>
        </p:sp>
        <p:sp>
          <p:nvSpPr>
            <p:cNvPr id="18453" name="Rectangle 21"/>
            <p:cNvSpPr>
              <a:spLocks noChangeArrowheads="1"/>
            </p:cNvSpPr>
            <p:nvPr/>
          </p:nvSpPr>
          <p:spPr bwMode="auto">
            <a:xfrm>
              <a:off x="28" y="2187"/>
              <a:ext cx="150" cy="74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8454" name="Rectangle 22"/>
            <p:cNvSpPr>
              <a:spLocks noChangeArrowheads="1"/>
            </p:cNvSpPr>
            <p:nvPr/>
          </p:nvSpPr>
          <p:spPr bwMode="auto">
            <a:xfrm>
              <a:off x="178" y="2187"/>
              <a:ext cx="150" cy="74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8455" name="Rectangle 23"/>
            <p:cNvSpPr>
              <a:spLocks noChangeArrowheads="1"/>
            </p:cNvSpPr>
            <p:nvPr/>
          </p:nvSpPr>
          <p:spPr bwMode="auto">
            <a:xfrm>
              <a:off x="328" y="2187"/>
              <a:ext cx="340" cy="748"/>
            </a:xfrm>
            <a:prstGeom prst="rect">
              <a:avLst/>
            </a:prstGeom>
            <a:noFill/>
            <a:ln w="9525">
              <a:noFill/>
              <a:miter lim="800000"/>
              <a:headEnd/>
              <a:tailEnd/>
            </a:ln>
            <a:effectLst/>
          </p:spPr>
          <p:txBody>
            <a:bodyPr/>
            <a:lstStyle/>
            <a:p>
              <a:pPr>
                <a:tabLst>
                  <a:tab pos="457200" algn="l"/>
                </a:tabLst>
              </a:pPr>
              <a:r>
                <a:rPr lang="pl-PL" sz="1600">
                  <a:cs typeface="Times New Roman" charset="0"/>
                </a:rPr>
                <a:t>(b)</a:t>
              </a:r>
              <a:r>
                <a:rPr lang="pl-PL" sz="900">
                  <a:cs typeface="Times New Roman" charset="0"/>
                </a:rPr>
                <a:t>  </a:t>
              </a:r>
              <a:r>
                <a:rPr lang="pl-PL" sz="1100">
                  <a:cs typeface="Times New Roman" charset="0"/>
                </a:rPr>
                <a:t> </a:t>
              </a:r>
            </a:p>
            <a:p>
              <a:pPr eaLnBrk="0" hangingPunct="0">
                <a:tabLst>
                  <a:tab pos="457200" algn="l"/>
                </a:tabLst>
              </a:pPr>
              <a:endParaRPr lang="pl-PL" sz="3200"/>
            </a:p>
          </p:txBody>
        </p:sp>
        <p:sp>
          <p:nvSpPr>
            <p:cNvPr id="18456" name="Rectangle 24"/>
            <p:cNvSpPr>
              <a:spLocks noChangeArrowheads="1"/>
            </p:cNvSpPr>
            <p:nvPr/>
          </p:nvSpPr>
          <p:spPr bwMode="auto">
            <a:xfrm>
              <a:off x="668" y="2187"/>
              <a:ext cx="1247" cy="748"/>
            </a:xfrm>
            <a:prstGeom prst="rect">
              <a:avLst/>
            </a:prstGeom>
            <a:noFill/>
            <a:ln w="9525">
              <a:noFill/>
              <a:miter lim="800000"/>
              <a:headEnd/>
              <a:tailEnd/>
            </a:ln>
            <a:effectLst/>
          </p:spPr>
          <p:txBody>
            <a:bodyPr/>
            <a:lstStyle/>
            <a:p>
              <a:r>
                <a:rPr lang="pl-PL" sz="1600">
                  <a:cs typeface="Times New Roman" charset="0"/>
                </a:rPr>
                <a:t>W czasie trzeźwienia miał drżenie, pocił się, odczuwał niepokój, lub pił, aby tego uniknąć ...</a:t>
              </a:r>
              <a:endParaRPr lang="pl-PL" sz="1100">
                <a:cs typeface="Times New Roman" charset="0"/>
              </a:endParaRPr>
            </a:p>
            <a:p>
              <a:pPr eaLnBrk="0" hangingPunct="0"/>
              <a:endParaRPr lang="pl-PL" sz="3200"/>
            </a:p>
          </p:txBody>
        </p:sp>
        <p:sp>
          <p:nvSpPr>
            <p:cNvPr id="18457" name="Rectangle 25"/>
            <p:cNvSpPr>
              <a:spLocks noChangeArrowheads="1"/>
            </p:cNvSpPr>
            <p:nvPr/>
          </p:nvSpPr>
          <p:spPr bwMode="auto">
            <a:xfrm>
              <a:off x="1915" y="2187"/>
              <a:ext cx="340" cy="748"/>
            </a:xfrm>
            <a:prstGeom prst="rect">
              <a:avLst/>
            </a:prstGeom>
            <a:noFill/>
            <a:ln w="9525">
              <a:noFill/>
              <a:miter lim="800000"/>
              <a:headEnd/>
              <a:tailEnd/>
            </a:ln>
            <a:effectLst/>
          </p:spPr>
          <p:txBody>
            <a:bodyPr/>
            <a:lstStyle/>
            <a:p>
              <a:r>
                <a:rPr lang="pl-PL" sz="1600">
                  <a:cs typeface="Times New Roman" charset="0"/>
                </a:rPr>
                <a:t>nie</a:t>
              </a:r>
              <a:endParaRPr lang="pl-PL" sz="1100">
                <a:cs typeface="Times New Roman" charset="0"/>
              </a:endParaRPr>
            </a:p>
            <a:p>
              <a:pPr eaLnBrk="0" hangingPunct="0"/>
              <a:endParaRPr lang="pl-PL" sz="3200"/>
            </a:p>
          </p:txBody>
        </p:sp>
        <p:sp>
          <p:nvSpPr>
            <p:cNvPr id="18458" name="Rectangle 26"/>
            <p:cNvSpPr>
              <a:spLocks noChangeArrowheads="1"/>
            </p:cNvSpPr>
            <p:nvPr/>
          </p:nvSpPr>
          <p:spPr bwMode="auto">
            <a:xfrm>
              <a:off x="2255" y="2187"/>
              <a:ext cx="284" cy="748"/>
            </a:xfrm>
            <a:prstGeom prst="rect">
              <a:avLst/>
            </a:prstGeom>
            <a:noFill/>
            <a:ln w="9525">
              <a:noFill/>
              <a:miter lim="800000"/>
              <a:headEnd/>
              <a:tailEnd/>
            </a:ln>
            <a:effectLst/>
          </p:spPr>
          <p:txBody>
            <a:bodyPr/>
            <a:lstStyle/>
            <a:p>
              <a:r>
                <a:rPr lang="pl-PL" sz="1600" b="1">
                  <a:cs typeface="Times New Roman" charset="0"/>
                </a:rPr>
                <a:t>tak</a:t>
              </a:r>
              <a:endParaRPr lang="pl-PL" sz="1100">
                <a:cs typeface="Times New Roman" charset="0"/>
              </a:endParaRPr>
            </a:p>
            <a:p>
              <a:pPr eaLnBrk="0" hangingPunct="0"/>
              <a:endParaRPr lang="pl-PL" sz="3200"/>
            </a:p>
          </p:txBody>
        </p:sp>
        <p:sp>
          <p:nvSpPr>
            <p:cNvPr id="18459" name="Rectangle 27"/>
            <p:cNvSpPr>
              <a:spLocks noChangeArrowheads="1"/>
            </p:cNvSpPr>
            <p:nvPr/>
          </p:nvSpPr>
          <p:spPr bwMode="auto">
            <a:xfrm>
              <a:off x="28" y="2935"/>
              <a:ext cx="150" cy="51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8460" name="Rectangle 28"/>
            <p:cNvSpPr>
              <a:spLocks noChangeArrowheads="1"/>
            </p:cNvSpPr>
            <p:nvPr/>
          </p:nvSpPr>
          <p:spPr bwMode="auto">
            <a:xfrm>
              <a:off x="178" y="2935"/>
              <a:ext cx="150" cy="51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8461" name="Rectangle 29"/>
            <p:cNvSpPr>
              <a:spLocks noChangeArrowheads="1"/>
            </p:cNvSpPr>
            <p:nvPr/>
          </p:nvSpPr>
          <p:spPr bwMode="auto">
            <a:xfrm>
              <a:off x="328" y="2935"/>
              <a:ext cx="340" cy="518"/>
            </a:xfrm>
            <a:prstGeom prst="rect">
              <a:avLst/>
            </a:prstGeom>
            <a:noFill/>
            <a:ln w="9525">
              <a:noFill/>
              <a:miter lim="800000"/>
              <a:headEnd/>
              <a:tailEnd/>
            </a:ln>
            <a:effectLst/>
          </p:spPr>
          <p:txBody>
            <a:bodyPr/>
            <a:lstStyle/>
            <a:p>
              <a:pPr>
                <a:tabLst>
                  <a:tab pos="457200" algn="l"/>
                </a:tabLst>
              </a:pPr>
              <a:r>
                <a:rPr lang="pl-PL" sz="1600">
                  <a:cs typeface="Times New Roman" charset="0"/>
                </a:rPr>
                <a:t>(c)</a:t>
              </a:r>
              <a:r>
                <a:rPr lang="pl-PL" sz="900">
                  <a:cs typeface="Times New Roman" charset="0"/>
                </a:rPr>
                <a:t>   </a:t>
              </a:r>
              <a:r>
                <a:rPr lang="pl-PL" sz="1100">
                  <a:cs typeface="Times New Roman" charset="0"/>
                </a:rPr>
                <a:t> </a:t>
              </a:r>
            </a:p>
            <a:p>
              <a:pPr eaLnBrk="0" hangingPunct="0">
                <a:tabLst>
                  <a:tab pos="457200" algn="l"/>
                </a:tabLst>
              </a:pPr>
              <a:endParaRPr lang="pl-PL" sz="3200"/>
            </a:p>
          </p:txBody>
        </p:sp>
        <p:sp>
          <p:nvSpPr>
            <p:cNvPr id="18462" name="Rectangle 30"/>
            <p:cNvSpPr>
              <a:spLocks noChangeArrowheads="1"/>
            </p:cNvSpPr>
            <p:nvPr/>
          </p:nvSpPr>
          <p:spPr bwMode="auto">
            <a:xfrm>
              <a:off x="668" y="2935"/>
              <a:ext cx="1247" cy="518"/>
            </a:xfrm>
            <a:prstGeom prst="rect">
              <a:avLst/>
            </a:prstGeom>
            <a:noFill/>
            <a:ln w="9525">
              <a:noFill/>
              <a:miter lim="800000"/>
              <a:headEnd/>
              <a:tailEnd/>
            </a:ln>
            <a:effectLst/>
          </p:spPr>
          <p:txBody>
            <a:bodyPr/>
            <a:lstStyle/>
            <a:p>
              <a:r>
                <a:rPr lang="pl-PL" sz="1600">
                  <a:cs typeface="Times New Roman" charset="0"/>
                </a:rPr>
                <a:t>Gdy pił, wypijał więcej, niż początkowo planował ...</a:t>
              </a:r>
              <a:endParaRPr lang="pl-PL" sz="1100">
                <a:cs typeface="Times New Roman" charset="0"/>
              </a:endParaRPr>
            </a:p>
            <a:p>
              <a:pPr eaLnBrk="0" hangingPunct="0"/>
              <a:endParaRPr lang="pl-PL" sz="3200"/>
            </a:p>
          </p:txBody>
        </p:sp>
        <p:sp>
          <p:nvSpPr>
            <p:cNvPr id="18463" name="Rectangle 31"/>
            <p:cNvSpPr>
              <a:spLocks noChangeArrowheads="1"/>
            </p:cNvSpPr>
            <p:nvPr/>
          </p:nvSpPr>
          <p:spPr bwMode="auto">
            <a:xfrm>
              <a:off x="1915" y="2935"/>
              <a:ext cx="340" cy="518"/>
            </a:xfrm>
            <a:prstGeom prst="rect">
              <a:avLst/>
            </a:prstGeom>
            <a:noFill/>
            <a:ln w="9525">
              <a:noFill/>
              <a:miter lim="800000"/>
              <a:headEnd/>
              <a:tailEnd/>
            </a:ln>
            <a:effectLst/>
          </p:spPr>
          <p:txBody>
            <a:bodyPr/>
            <a:lstStyle/>
            <a:p>
              <a:r>
                <a:rPr lang="pl-PL" sz="1600">
                  <a:cs typeface="Times New Roman" charset="0"/>
                </a:rPr>
                <a:t>nie</a:t>
              </a:r>
              <a:endParaRPr lang="pl-PL" sz="1100">
                <a:cs typeface="Times New Roman" charset="0"/>
              </a:endParaRPr>
            </a:p>
            <a:p>
              <a:pPr eaLnBrk="0" hangingPunct="0"/>
              <a:endParaRPr lang="pl-PL" sz="3200"/>
            </a:p>
          </p:txBody>
        </p:sp>
        <p:sp>
          <p:nvSpPr>
            <p:cNvPr id="18464" name="Rectangle 32"/>
            <p:cNvSpPr>
              <a:spLocks noChangeArrowheads="1"/>
            </p:cNvSpPr>
            <p:nvPr/>
          </p:nvSpPr>
          <p:spPr bwMode="auto">
            <a:xfrm>
              <a:off x="2255" y="2935"/>
              <a:ext cx="284" cy="518"/>
            </a:xfrm>
            <a:prstGeom prst="rect">
              <a:avLst/>
            </a:prstGeom>
            <a:noFill/>
            <a:ln w="9525">
              <a:noFill/>
              <a:miter lim="800000"/>
              <a:headEnd/>
              <a:tailEnd/>
            </a:ln>
            <a:effectLst/>
          </p:spPr>
          <p:txBody>
            <a:bodyPr/>
            <a:lstStyle/>
            <a:p>
              <a:r>
                <a:rPr lang="pl-PL" sz="1600" b="1">
                  <a:cs typeface="Times New Roman" charset="0"/>
                </a:rPr>
                <a:t>tak</a:t>
              </a:r>
              <a:endParaRPr lang="pl-PL" sz="1100">
                <a:cs typeface="Times New Roman" charset="0"/>
              </a:endParaRPr>
            </a:p>
            <a:p>
              <a:pPr eaLnBrk="0" hangingPunct="0"/>
              <a:endParaRPr lang="pl-PL" sz="3200"/>
            </a:p>
          </p:txBody>
        </p:sp>
        <p:sp>
          <p:nvSpPr>
            <p:cNvPr id="18465" name="Rectangle 33"/>
            <p:cNvSpPr>
              <a:spLocks noChangeArrowheads="1"/>
            </p:cNvSpPr>
            <p:nvPr/>
          </p:nvSpPr>
          <p:spPr bwMode="auto">
            <a:xfrm>
              <a:off x="28" y="3453"/>
              <a:ext cx="150" cy="633"/>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8466" name="Rectangle 34"/>
            <p:cNvSpPr>
              <a:spLocks noChangeArrowheads="1"/>
            </p:cNvSpPr>
            <p:nvPr/>
          </p:nvSpPr>
          <p:spPr bwMode="auto">
            <a:xfrm>
              <a:off x="178" y="3453"/>
              <a:ext cx="150" cy="633"/>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8467" name="Rectangle 35"/>
            <p:cNvSpPr>
              <a:spLocks noChangeArrowheads="1"/>
            </p:cNvSpPr>
            <p:nvPr/>
          </p:nvSpPr>
          <p:spPr bwMode="auto">
            <a:xfrm>
              <a:off x="328" y="3453"/>
              <a:ext cx="340" cy="633"/>
            </a:xfrm>
            <a:prstGeom prst="rect">
              <a:avLst/>
            </a:prstGeom>
            <a:noFill/>
            <a:ln w="9525">
              <a:noFill/>
              <a:miter lim="800000"/>
              <a:headEnd/>
              <a:tailEnd/>
            </a:ln>
            <a:effectLst/>
          </p:spPr>
          <p:txBody>
            <a:bodyPr/>
            <a:lstStyle/>
            <a:p>
              <a:pPr>
                <a:tabLst>
                  <a:tab pos="457200" algn="l"/>
                </a:tabLst>
              </a:pPr>
              <a:r>
                <a:rPr lang="pl-PL" sz="1600">
                  <a:cs typeface="Times New Roman" charset="0"/>
                </a:rPr>
                <a:t>(d)</a:t>
              </a:r>
              <a:r>
                <a:rPr lang="pl-PL" sz="900">
                  <a:cs typeface="Times New Roman" charset="0"/>
                </a:rPr>
                <a:t>  </a:t>
              </a:r>
              <a:r>
                <a:rPr lang="pl-PL" sz="1100">
                  <a:cs typeface="Times New Roman" charset="0"/>
                </a:rPr>
                <a:t> </a:t>
              </a:r>
            </a:p>
            <a:p>
              <a:pPr eaLnBrk="0" hangingPunct="0">
                <a:tabLst>
                  <a:tab pos="457200" algn="l"/>
                </a:tabLst>
              </a:pPr>
              <a:endParaRPr lang="pl-PL" sz="3200"/>
            </a:p>
          </p:txBody>
        </p:sp>
        <p:sp>
          <p:nvSpPr>
            <p:cNvPr id="18468" name="Rectangle 36"/>
            <p:cNvSpPr>
              <a:spLocks noChangeArrowheads="1"/>
            </p:cNvSpPr>
            <p:nvPr/>
          </p:nvSpPr>
          <p:spPr bwMode="auto">
            <a:xfrm>
              <a:off x="668" y="3453"/>
              <a:ext cx="1247" cy="633"/>
            </a:xfrm>
            <a:prstGeom prst="rect">
              <a:avLst/>
            </a:prstGeom>
            <a:noFill/>
            <a:ln w="9525">
              <a:noFill/>
              <a:miter lim="800000"/>
              <a:headEnd/>
              <a:tailEnd/>
            </a:ln>
            <a:effectLst/>
          </p:spPr>
          <p:txBody>
            <a:bodyPr/>
            <a:lstStyle/>
            <a:p>
              <a:r>
                <a:rPr lang="pl-PL" sz="1600">
                  <a:cs typeface="Times New Roman" charset="0"/>
                </a:rPr>
                <a:t>Usiłował zmniejszyć picie alkoholu, lub zaprzestać picia ...</a:t>
              </a:r>
              <a:endParaRPr lang="pl-PL" sz="1100">
                <a:cs typeface="Times New Roman" charset="0"/>
              </a:endParaRPr>
            </a:p>
            <a:p>
              <a:pPr eaLnBrk="0" hangingPunct="0"/>
              <a:endParaRPr lang="pl-PL" sz="3200"/>
            </a:p>
          </p:txBody>
        </p:sp>
        <p:sp>
          <p:nvSpPr>
            <p:cNvPr id="18469" name="Rectangle 37"/>
            <p:cNvSpPr>
              <a:spLocks noChangeArrowheads="1"/>
            </p:cNvSpPr>
            <p:nvPr/>
          </p:nvSpPr>
          <p:spPr bwMode="auto">
            <a:xfrm>
              <a:off x="1915" y="3453"/>
              <a:ext cx="340" cy="633"/>
            </a:xfrm>
            <a:prstGeom prst="rect">
              <a:avLst/>
            </a:prstGeom>
            <a:noFill/>
            <a:ln w="9525">
              <a:noFill/>
              <a:miter lim="800000"/>
              <a:headEnd/>
              <a:tailEnd/>
            </a:ln>
            <a:effectLst/>
          </p:spPr>
          <p:txBody>
            <a:bodyPr/>
            <a:lstStyle/>
            <a:p>
              <a:r>
                <a:rPr lang="pl-PL" sz="1600">
                  <a:cs typeface="Times New Roman" charset="0"/>
                </a:rPr>
                <a:t>nie</a:t>
              </a:r>
              <a:endParaRPr lang="pl-PL" sz="1100">
                <a:cs typeface="Times New Roman" charset="0"/>
              </a:endParaRPr>
            </a:p>
            <a:p>
              <a:pPr eaLnBrk="0" hangingPunct="0"/>
              <a:endParaRPr lang="pl-PL" sz="3200"/>
            </a:p>
          </p:txBody>
        </p:sp>
        <p:sp>
          <p:nvSpPr>
            <p:cNvPr id="18470" name="Rectangle 38"/>
            <p:cNvSpPr>
              <a:spLocks noChangeArrowheads="1"/>
            </p:cNvSpPr>
            <p:nvPr/>
          </p:nvSpPr>
          <p:spPr bwMode="auto">
            <a:xfrm>
              <a:off x="2255" y="3453"/>
              <a:ext cx="284" cy="633"/>
            </a:xfrm>
            <a:prstGeom prst="rect">
              <a:avLst/>
            </a:prstGeom>
            <a:noFill/>
            <a:ln w="9525">
              <a:noFill/>
              <a:miter lim="800000"/>
              <a:headEnd/>
              <a:tailEnd/>
            </a:ln>
            <a:effectLst/>
          </p:spPr>
          <p:txBody>
            <a:bodyPr/>
            <a:lstStyle/>
            <a:p>
              <a:r>
                <a:rPr lang="pl-PL" sz="1600" b="1">
                  <a:cs typeface="Times New Roman" charset="0"/>
                </a:rPr>
                <a:t>tak</a:t>
              </a:r>
              <a:endParaRPr lang="pl-PL" sz="1100">
                <a:cs typeface="Times New Roman" charset="0"/>
              </a:endParaRPr>
            </a:p>
            <a:p>
              <a:pPr eaLnBrk="0" hangingPunct="0"/>
              <a:endParaRPr lang="pl-PL" sz="3200"/>
            </a:p>
          </p:txBody>
        </p:sp>
        <p:sp>
          <p:nvSpPr>
            <p:cNvPr id="18471" name="Rectangle 39"/>
            <p:cNvSpPr>
              <a:spLocks noChangeArrowheads="1"/>
            </p:cNvSpPr>
            <p:nvPr/>
          </p:nvSpPr>
          <p:spPr bwMode="auto">
            <a:xfrm>
              <a:off x="28" y="4086"/>
              <a:ext cx="150" cy="74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8472" name="Rectangle 40"/>
            <p:cNvSpPr>
              <a:spLocks noChangeArrowheads="1"/>
            </p:cNvSpPr>
            <p:nvPr/>
          </p:nvSpPr>
          <p:spPr bwMode="auto">
            <a:xfrm>
              <a:off x="178" y="4086"/>
              <a:ext cx="150" cy="74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8473" name="Rectangle 41"/>
            <p:cNvSpPr>
              <a:spLocks noChangeArrowheads="1"/>
            </p:cNvSpPr>
            <p:nvPr/>
          </p:nvSpPr>
          <p:spPr bwMode="auto">
            <a:xfrm>
              <a:off x="328" y="4086"/>
              <a:ext cx="340" cy="748"/>
            </a:xfrm>
            <a:prstGeom prst="rect">
              <a:avLst/>
            </a:prstGeom>
            <a:noFill/>
            <a:ln w="9525">
              <a:noFill/>
              <a:miter lim="800000"/>
              <a:headEnd/>
              <a:tailEnd/>
            </a:ln>
            <a:effectLst/>
          </p:spPr>
          <p:txBody>
            <a:bodyPr/>
            <a:lstStyle/>
            <a:p>
              <a:pPr>
                <a:tabLst>
                  <a:tab pos="457200" algn="l"/>
                </a:tabLst>
              </a:pPr>
              <a:r>
                <a:rPr lang="pl-PL" sz="1600">
                  <a:cs typeface="Times New Roman" charset="0"/>
                </a:rPr>
                <a:t>(e)</a:t>
              </a:r>
              <a:r>
                <a:rPr lang="pl-PL" sz="900">
                  <a:cs typeface="Times New Roman" charset="0"/>
                </a:rPr>
                <a:t>   </a:t>
              </a:r>
              <a:r>
                <a:rPr lang="pl-PL" sz="1100">
                  <a:cs typeface="Times New Roman" charset="0"/>
                </a:rPr>
                <a:t> </a:t>
              </a:r>
            </a:p>
            <a:p>
              <a:pPr eaLnBrk="0" hangingPunct="0">
                <a:tabLst>
                  <a:tab pos="457200" algn="l"/>
                </a:tabLst>
              </a:pPr>
              <a:endParaRPr lang="pl-PL" sz="3200"/>
            </a:p>
          </p:txBody>
        </p:sp>
        <p:sp>
          <p:nvSpPr>
            <p:cNvPr id="18474" name="Rectangle 42"/>
            <p:cNvSpPr>
              <a:spLocks noChangeArrowheads="1"/>
            </p:cNvSpPr>
            <p:nvPr/>
          </p:nvSpPr>
          <p:spPr bwMode="auto">
            <a:xfrm>
              <a:off x="668" y="4086"/>
              <a:ext cx="1247" cy="748"/>
            </a:xfrm>
            <a:prstGeom prst="rect">
              <a:avLst/>
            </a:prstGeom>
            <a:noFill/>
            <a:ln w="9525">
              <a:noFill/>
              <a:miter lim="800000"/>
              <a:headEnd/>
              <a:tailEnd/>
            </a:ln>
            <a:effectLst/>
          </p:spPr>
          <p:txBody>
            <a:bodyPr/>
            <a:lstStyle/>
            <a:p>
              <a:r>
                <a:rPr lang="pl-PL" sz="1600">
                  <a:cs typeface="Times New Roman" charset="0"/>
                </a:rPr>
                <a:t>W dnie, w które pił, sprawy związane z piciem i trzeźwieniem zajmowały mu więcej, niż 2 godziny ...</a:t>
              </a:r>
              <a:endParaRPr lang="pl-PL" sz="1100">
                <a:cs typeface="Times New Roman" charset="0"/>
              </a:endParaRPr>
            </a:p>
            <a:p>
              <a:pPr eaLnBrk="0" hangingPunct="0"/>
              <a:endParaRPr lang="pl-PL" sz="3200"/>
            </a:p>
          </p:txBody>
        </p:sp>
        <p:sp>
          <p:nvSpPr>
            <p:cNvPr id="18475" name="Rectangle 43"/>
            <p:cNvSpPr>
              <a:spLocks noChangeArrowheads="1"/>
            </p:cNvSpPr>
            <p:nvPr/>
          </p:nvSpPr>
          <p:spPr bwMode="auto">
            <a:xfrm>
              <a:off x="1915" y="4086"/>
              <a:ext cx="340" cy="748"/>
            </a:xfrm>
            <a:prstGeom prst="rect">
              <a:avLst/>
            </a:prstGeom>
            <a:noFill/>
            <a:ln w="9525">
              <a:noFill/>
              <a:miter lim="800000"/>
              <a:headEnd/>
              <a:tailEnd/>
            </a:ln>
            <a:effectLst/>
          </p:spPr>
          <p:txBody>
            <a:bodyPr/>
            <a:lstStyle/>
            <a:p>
              <a:r>
                <a:rPr lang="pl-PL" sz="1600">
                  <a:cs typeface="Times New Roman" charset="0"/>
                </a:rPr>
                <a:t>nie</a:t>
              </a:r>
              <a:endParaRPr lang="pl-PL" sz="1100">
                <a:cs typeface="Times New Roman" charset="0"/>
              </a:endParaRPr>
            </a:p>
            <a:p>
              <a:pPr eaLnBrk="0" hangingPunct="0"/>
              <a:endParaRPr lang="pl-PL" sz="3200"/>
            </a:p>
          </p:txBody>
        </p:sp>
        <p:sp>
          <p:nvSpPr>
            <p:cNvPr id="18476" name="Rectangle 44"/>
            <p:cNvSpPr>
              <a:spLocks noChangeArrowheads="1"/>
            </p:cNvSpPr>
            <p:nvPr/>
          </p:nvSpPr>
          <p:spPr bwMode="auto">
            <a:xfrm>
              <a:off x="2255" y="4086"/>
              <a:ext cx="284" cy="748"/>
            </a:xfrm>
            <a:prstGeom prst="rect">
              <a:avLst/>
            </a:prstGeom>
            <a:noFill/>
            <a:ln w="9525">
              <a:noFill/>
              <a:miter lim="800000"/>
              <a:headEnd/>
              <a:tailEnd/>
            </a:ln>
            <a:effectLst/>
          </p:spPr>
          <p:txBody>
            <a:bodyPr/>
            <a:lstStyle/>
            <a:p>
              <a:r>
                <a:rPr lang="pl-PL" sz="1600" b="1">
                  <a:cs typeface="Times New Roman" charset="0"/>
                </a:rPr>
                <a:t>tak</a:t>
              </a:r>
              <a:endParaRPr lang="pl-PL" sz="1100">
                <a:cs typeface="Times New Roman" charset="0"/>
              </a:endParaRPr>
            </a:p>
            <a:p>
              <a:pPr eaLnBrk="0" hangingPunct="0"/>
              <a:endParaRPr lang="pl-PL" sz="3200"/>
            </a:p>
          </p:txBody>
        </p:sp>
        <p:sp>
          <p:nvSpPr>
            <p:cNvPr id="18477" name="Rectangle 45"/>
            <p:cNvSpPr>
              <a:spLocks noChangeArrowheads="1"/>
            </p:cNvSpPr>
            <p:nvPr/>
          </p:nvSpPr>
          <p:spPr bwMode="auto">
            <a:xfrm>
              <a:off x="28" y="4834"/>
              <a:ext cx="150" cy="633"/>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8478" name="Rectangle 46"/>
            <p:cNvSpPr>
              <a:spLocks noChangeArrowheads="1"/>
            </p:cNvSpPr>
            <p:nvPr/>
          </p:nvSpPr>
          <p:spPr bwMode="auto">
            <a:xfrm>
              <a:off x="178" y="4834"/>
              <a:ext cx="150" cy="633"/>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8479" name="Rectangle 47"/>
            <p:cNvSpPr>
              <a:spLocks noChangeArrowheads="1"/>
            </p:cNvSpPr>
            <p:nvPr/>
          </p:nvSpPr>
          <p:spPr bwMode="auto">
            <a:xfrm>
              <a:off x="328" y="4834"/>
              <a:ext cx="340" cy="633"/>
            </a:xfrm>
            <a:prstGeom prst="rect">
              <a:avLst/>
            </a:prstGeom>
            <a:noFill/>
            <a:ln w="9525">
              <a:noFill/>
              <a:miter lim="800000"/>
              <a:headEnd/>
              <a:tailEnd/>
            </a:ln>
            <a:effectLst/>
          </p:spPr>
          <p:txBody>
            <a:bodyPr/>
            <a:lstStyle/>
            <a:p>
              <a:pPr>
                <a:tabLst>
                  <a:tab pos="457200" algn="l"/>
                </a:tabLst>
              </a:pPr>
              <a:r>
                <a:rPr lang="pl-PL" sz="1600">
                  <a:cs typeface="Times New Roman" charset="0"/>
                </a:rPr>
                <a:t>(f)</a:t>
              </a:r>
              <a:r>
                <a:rPr lang="pl-PL" sz="900">
                  <a:cs typeface="Times New Roman" charset="0"/>
                </a:rPr>
                <a:t>    </a:t>
              </a:r>
              <a:r>
                <a:rPr lang="pl-PL" sz="1100">
                  <a:cs typeface="Times New Roman" charset="0"/>
                </a:rPr>
                <a:t> </a:t>
              </a:r>
            </a:p>
            <a:p>
              <a:pPr eaLnBrk="0" hangingPunct="0">
                <a:tabLst>
                  <a:tab pos="457200" algn="l"/>
                </a:tabLst>
              </a:pPr>
              <a:endParaRPr lang="pl-PL" sz="3200"/>
            </a:p>
          </p:txBody>
        </p:sp>
        <p:sp>
          <p:nvSpPr>
            <p:cNvPr id="18480" name="Rectangle 48"/>
            <p:cNvSpPr>
              <a:spLocks noChangeArrowheads="1"/>
            </p:cNvSpPr>
            <p:nvPr/>
          </p:nvSpPr>
          <p:spPr bwMode="auto">
            <a:xfrm>
              <a:off x="668" y="4834"/>
              <a:ext cx="1247" cy="633"/>
            </a:xfrm>
            <a:prstGeom prst="rect">
              <a:avLst/>
            </a:prstGeom>
            <a:noFill/>
            <a:ln w="9525">
              <a:noFill/>
              <a:miter lim="800000"/>
              <a:headEnd/>
              <a:tailEnd/>
            </a:ln>
            <a:effectLst/>
          </p:spPr>
          <p:txBody>
            <a:bodyPr/>
            <a:lstStyle/>
            <a:p>
              <a:r>
                <a:rPr lang="pl-PL" sz="1600">
                  <a:cs typeface="Times New Roman" charset="0"/>
                </a:rPr>
                <a:t>Z powodu picia poświęcał innym sprawom mniej czasu ...</a:t>
              </a:r>
              <a:endParaRPr lang="pl-PL" sz="1100">
                <a:cs typeface="Times New Roman" charset="0"/>
              </a:endParaRPr>
            </a:p>
            <a:p>
              <a:pPr eaLnBrk="0" hangingPunct="0"/>
              <a:endParaRPr lang="pl-PL" sz="3200"/>
            </a:p>
          </p:txBody>
        </p:sp>
        <p:sp>
          <p:nvSpPr>
            <p:cNvPr id="18481" name="Rectangle 49"/>
            <p:cNvSpPr>
              <a:spLocks noChangeArrowheads="1"/>
            </p:cNvSpPr>
            <p:nvPr/>
          </p:nvSpPr>
          <p:spPr bwMode="auto">
            <a:xfrm>
              <a:off x="1915" y="4834"/>
              <a:ext cx="340" cy="633"/>
            </a:xfrm>
            <a:prstGeom prst="rect">
              <a:avLst/>
            </a:prstGeom>
            <a:noFill/>
            <a:ln w="9525">
              <a:noFill/>
              <a:miter lim="800000"/>
              <a:headEnd/>
              <a:tailEnd/>
            </a:ln>
            <a:effectLst/>
          </p:spPr>
          <p:txBody>
            <a:bodyPr/>
            <a:lstStyle/>
            <a:p>
              <a:r>
                <a:rPr lang="pl-PL" sz="1600">
                  <a:cs typeface="Times New Roman" charset="0"/>
                </a:rPr>
                <a:t>nie</a:t>
              </a:r>
              <a:endParaRPr lang="pl-PL" sz="1100">
                <a:cs typeface="Times New Roman" charset="0"/>
              </a:endParaRPr>
            </a:p>
            <a:p>
              <a:pPr eaLnBrk="0" hangingPunct="0"/>
              <a:endParaRPr lang="pl-PL" sz="3200"/>
            </a:p>
          </p:txBody>
        </p:sp>
        <p:sp>
          <p:nvSpPr>
            <p:cNvPr id="18482" name="Rectangle 50"/>
            <p:cNvSpPr>
              <a:spLocks noChangeArrowheads="1"/>
            </p:cNvSpPr>
            <p:nvPr/>
          </p:nvSpPr>
          <p:spPr bwMode="auto">
            <a:xfrm>
              <a:off x="2255" y="4834"/>
              <a:ext cx="284" cy="633"/>
            </a:xfrm>
            <a:prstGeom prst="rect">
              <a:avLst/>
            </a:prstGeom>
            <a:noFill/>
            <a:ln w="9525">
              <a:noFill/>
              <a:miter lim="800000"/>
              <a:headEnd/>
              <a:tailEnd/>
            </a:ln>
            <a:effectLst/>
          </p:spPr>
          <p:txBody>
            <a:bodyPr/>
            <a:lstStyle/>
            <a:p>
              <a:r>
                <a:rPr lang="pl-PL" sz="1600" b="1">
                  <a:cs typeface="Times New Roman" charset="0"/>
                </a:rPr>
                <a:t>tak</a:t>
              </a:r>
              <a:endParaRPr lang="pl-PL" sz="1100">
                <a:cs typeface="Times New Roman" charset="0"/>
              </a:endParaRPr>
            </a:p>
            <a:p>
              <a:pPr eaLnBrk="0" hangingPunct="0"/>
              <a:endParaRPr lang="pl-PL" sz="3200"/>
            </a:p>
          </p:txBody>
        </p:sp>
        <p:sp>
          <p:nvSpPr>
            <p:cNvPr id="18483" name="Rectangle 51"/>
            <p:cNvSpPr>
              <a:spLocks noChangeArrowheads="1"/>
            </p:cNvSpPr>
            <p:nvPr/>
          </p:nvSpPr>
          <p:spPr bwMode="auto">
            <a:xfrm>
              <a:off x="28" y="5467"/>
              <a:ext cx="150" cy="633"/>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8484" name="Rectangle 52"/>
            <p:cNvSpPr>
              <a:spLocks noChangeArrowheads="1"/>
            </p:cNvSpPr>
            <p:nvPr/>
          </p:nvSpPr>
          <p:spPr bwMode="auto">
            <a:xfrm>
              <a:off x="178" y="5467"/>
              <a:ext cx="150" cy="633"/>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8485" name="Rectangle 53"/>
            <p:cNvSpPr>
              <a:spLocks noChangeArrowheads="1"/>
            </p:cNvSpPr>
            <p:nvPr/>
          </p:nvSpPr>
          <p:spPr bwMode="auto">
            <a:xfrm>
              <a:off x="328" y="5467"/>
              <a:ext cx="340" cy="633"/>
            </a:xfrm>
            <a:prstGeom prst="rect">
              <a:avLst/>
            </a:prstGeom>
            <a:noFill/>
            <a:ln w="9525">
              <a:noFill/>
              <a:miter lim="800000"/>
              <a:headEnd/>
              <a:tailEnd/>
            </a:ln>
            <a:effectLst/>
          </p:spPr>
          <p:txBody>
            <a:bodyPr/>
            <a:lstStyle/>
            <a:p>
              <a:pPr>
                <a:tabLst>
                  <a:tab pos="457200" algn="l"/>
                </a:tabLst>
              </a:pPr>
              <a:r>
                <a:rPr lang="pl-PL" sz="1600">
                  <a:cs typeface="Times New Roman" charset="0"/>
                </a:rPr>
                <a:t>(g)</a:t>
              </a:r>
              <a:r>
                <a:rPr lang="pl-PL" sz="900">
                  <a:cs typeface="Times New Roman" charset="0"/>
                </a:rPr>
                <a:t>   </a:t>
              </a:r>
              <a:r>
                <a:rPr lang="pl-PL" sz="1100">
                  <a:cs typeface="Times New Roman" charset="0"/>
                </a:rPr>
                <a:t> </a:t>
              </a:r>
            </a:p>
            <a:p>
              <a:pPr eaLnBrk="0" hangingPunct="0">
                <a:tabLst>
                  <a:tab pos="457200" algn="l"/>
                </a:tabLst>
              </a:pPr>
              <a:endParaRPr lang="pl-PL" sz="3200"/>
            </a:p>
          </p:txBody>
        </p:sp>
        <p:sp>
          <p:nvSpPr>
            <p:cNvPr id="18486" name="Rectangle 54"/>
            <p:cNvSpPr>
              <a:spLocks noChangeArrowheads="1"/>
            </p:cNvSpPr>
            <p:nvPr/>
          </p:nvSpPr>
          <p:spPr bwMode="auto">
            <a:xfrm>
              <a:off x="668" y="5467"/>
              <a:ext cx="1247" cy="633"/>
            </a:xfrm>
            <a:prstGeom prst="rect">
              <a:avLst/>
            </a:prstGeom>
            <a:noFill/>
            <a:ln w="9525">
              <a:noFill/>
              <a:miter lim="800000"/>
              <a:headEnd/>
              <a:tailEnd/>
            </a:ln>
            <a:effectLst/>
          </p:spPr>
          <p:txBody>
            <a:bodyPr/>
            <a:lstStyle/>
            <a:p>
              <a:r>
                <a:rPr lang="pl-PL" sz="1600">
                  <a:cs typeface="Times New Roman" charset="0"/>
                </a:rPr>
                <a:t>Kontynuował picie, pomimo świadomości, o jego negatywnych skutkach ...</a:t>
              </a:r>
              <a:endParaRPr lang="pl-PL" sz="1100">
                <a:cs typeface="Times New Roman" charset="0"/>
              </a:endParaRPr>
            </a:p>
            <a:p>
              <a:pPr eaLnBrk="0" hangingPunct="0"/>
              <a:endParaRPr lang="pl-PL" sz="3200"/>
            </a:p>
          </p:txBody>
        </p:sp>
        <p:sp>
          <p:nvSpPr>
            <p:cNvPr id="18487" name="Rectangle 55"/>
            <p:cNvSpPr>
              <a:spLocks noChangeArrowheads="1"/>
            </p:cNvSpPr>
            <p:nvPr/>
          </p:nvSpPr>
          <p:spPr bwMode="auto">
            <a:xfrm>
              <a:off x="1915" y="5467"/>
              <a:ext cx="340" cy="633"/>
            </a:xfrm>
            <a:prstGeom prst="rect">
              <a:avLst/>
            </a:prstGeom>
            <a:noFill/>
            <a:ln w="9525">
              <a:noFill/>
              <a:miter lim="800000"/>
              <a:headEnd/>
              <a:tailEnd/>
            </a:ln>
            <a:effectLst/>
          </p:spPr>
          <p:txBody>
            <a:bodyPr/>
            <a:lstStyle/>
            <a:p>
              <a:r>
                <a:rPr lang="pl-PL" sz="1600">
                  <a:cs typeface="Times New Roman" charset="0"/>
                </a:rPr>
                <a:t>nie</a:t>
              </a:r>
              <a:endParaRPr lang="pl-PL" sz="1100">
                <a:cs typeface="Times New Roman" charset="0"/>
              </a:endParaRPr>
            </a:p>
            <a:p>
              <a:pPr eaLnBrk="0" hangingPunct="0"/>
              <a:endParaRPr lang="pl-PL" sz="3200"/>
            </a:p>
          </p:txBody>
        </p:sp>
        <p:sp>
          <p:nvSpPr>
            <p:cNvPr id="18488" name="Rectangle 56"/>
            <p:cNvSpPr>
              <a:spLocks noChangeArrowheads="1"/>
            </p:cNvSpPr>
            <p:nvPr/>
          </p:nvSpPr>
          <p:spPr bwMode="auto">
            <a:xfrm>
              <a:off x="2255" y="5467"/>
              <a:ext cx="284" cy="633"/>
            </a:xfrm>
            <a:prstGeom prst="rect">
              <a:avLst/>
            </a:prstGeom>
            <a:noFill/>
            <a:ln w="9525">
              <a:noFill/>
              <a:miter lim="800000"/>
              <a:headEnd/>
              <a:tailEnd/>
            </a:ln>
            <a:effectLst/>
          </p:spPr>
          <p:txBody>
            <a:bodyPr/>
            <a:lstStyle/>
            <a:p>
              <a:r>
                <a:rPr lang="pl-PL" sz="1600" b="1">
                  <a:cs typeface="Times New Roman" charset="0"/>
                </a:rPr>
                <a:t>tak</a:t>
              </a:r>
              <a:endParaRPr lang="pl-PL" sz="1100">
                <a:cs typeface="Times New Roman" charset="0"/>
              </a:endParaRPr>
            </a:p>
            <a:p>
              <a:pPr eaLnBrk="0" hangingPunct="0"/>
              <a:endParaRPr lang="pl-PL" sz="3200"/>
            </a:p>
          </p:txBody>
        </p:sp>
        <p:sp>
          <p:nvSpPr>
            <p:cNvPr id="18489" name="Rectangle 57"/>
            <p:cNvSpPr>
              <a:spLocks noChangeArrowheads="1"/>
            </p:cNvSpPr>
            <p:nvPr/>
          </p:nvSpPr>
          <p:spPr bwMode="auto">
            <a:xfrm>
              <a:off x="28" y="6100"/>
              <a:ext cx="150" cy="633"/>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8490" name="Rectangle 58"/>
            <p:cNvSpPr>
              <a:spLocks noChangeArrowheads="1"/>
            </p:cNvSpPr>
            <p:nvPr/>
          </p:nvSpPr>
          <p:spPr bwMode="auto">
            <a:xfrm>
              <a:off x="178" y="6100"/>
              <a:ext cx="150" cy="633"/>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8491" name="Rectangle 59"/>
            <p:cNvSpPr>
              <a:spLocks noChangeArrowheads="1"/>
            </p:cNvSpPr>
            <p:nvPr/>
          </p:nvSpPr>
          <p:spPr bwMode="auto">
            <a:xfrm>
              <a:off x="328" y="6100"/>
              <a:ext cx="340" cy="633"/>
            </a:xfrm>
            <a:prstGeom prst="rect">
              <a:avLst/>
            </a:prstGeom>
            <a:noFill/>
            <a:ln w="9525">
              <a:noFill/>
              <a:miter lim="800000"/>
              <a:headEnd/>
              <a:tailEnd/>
            </a:ln>
            <a:effectLst/>
          </p:spPr>
          <p:txBody>
            <a:bodyPr/>
            <a:lstStyle/>
            <a:p>
              <a:pPr>
                <a:tabLst>
                  <a:tab pos="457200" algn="l"/>
                </a:tabLst>
              </a:pPr>
              <a:r>
                <a:rPr lang="pl-PL" sz="1600">
                  <a:cs typeface="Times New Roman" charset="0"/>
                </a:rPr>
                <a:t>(h)</a:t>
              </a:r>
              <a:r>
                <a:rPr lang="pl-PL" sz="900">
                  <a:cs typeface="Times New Roman" charset="0"/>
                </a:rPr>
                <a:t>   </a:t>
              </a:r>
              <a:r>
                <a:rPr lang="pl-PL" sz="1100">
                  <a:cs typeface="Times New Roman" charset="0"/>
                </a:rPr>
                <a:t> </a:t>
              </a:r>
            </a:p>
            <a:p>
              <a:pPr eaLnBrk="0" hangingPunct="0">
                <a:tabLst>
                  <a:tab pos="457200" algn="l"/>
                </a:tabLst>
              </a:pPr>
              <a:endParaRPr lang="pl-PL" sz="3200"/>
            </a:p>
          </p:txBody>
        </p:sp>
        <p:sp>
          <p:nvSpPr>
            <p:cNvPr id="18492" name="Rectangle 60"/>
            <p:cNvSpPr>
              <a:spLocks noChangeArrowheads="1"/>
            </p:cNvSpPr>
            <p:nvPr/>
          </p:nvSpPr>
          <p:spPr bwMode="auto">
            <a:xfrm>
              <a:off x="668" y="6100"/>
              <a:ext cx="1247" cy="633"/>
            </a:xfrm>
            <a:prstGeom prst="rect">
              <a:avLst/>
            </a:prstGeom>
            <a:noFill/>
            <a:ln w="9525">
              <a:noFill/>
              <a:miter lim="800000"/>
              <a:headEnd/>
              <a:tailEnd/>
            </a:ln>
            <a:effectLst/>
          </p:spPr>
          <p:txBody>
            <a:bodyPr/>
            <a:lstStyle/>
            <a:p>
              <a:r>
                <a:rPr lang="pl-PL" sz="1600">
                  <a:cs typeface="Times New Roman" charset="0"/>
                </a:rPr>
                <a:t>Jeśli J1 </a:t>
              </a:r>
              <a:r>
                <a:rPr lang="pl-PL" sz="1600" i="1">
                  <a:cs typeface="Times New Roman" charset="0"/>
                </a:rPr>
                <a:t>tak</a:t>
              </a:r>
              <a:r>
                <a:rPr lang="pl-PL" sz="1600">
                  <a:cs typeface="Times New Roman" charset="0"/>
                </a:rPr>
                <a:t> i co najmniej z J2 3 razy </a:t>
              </a:r>
              <a:r>
                <a:rPr lang="pl-PL" sz="1600" i="1">
                  <a:cs typeface="Times New Roman" charset="0"/>
                </a:rPr>
                <a:t>tak</a:t>
              </a:r>
              <a:r>
                <a:rPr lang="pl-PL" sz="1600">
                  <a:cs typeface="Times New Roman" charset="0"/>
                </a:rPr>
                <a:t> to rozpoznanie – </a:t>
              </a:r>
              <a:r>
                <a:rPr lang="pl-PL" sz="1600" b="1">
                  <a:cs typeface="Times New Roman" charset="0"/>
                </a:rPr>
                <a:t>uzależnienie od alkoholu...</a:t>
              </a:r>
              <a:endParaRPr lang="pl-PL" sz="1100">
                <a:cs typeface="Times New Roman" charset="0"/>
              </a:endParaRPr>
            </a:p>
            <a:p>
              <a:pPr eaLnBrk="0" hangingPunct="0"/>
              <a:endParaRPr lang="pl-PL" sz="3200"/>
            </a:p>
          </p:txBody>
        </p:sp>
        <p:sp>
          <p:nvSpPr>
            <p:cNvPr id="18493" name="Rectangle 61"/>
            <p:cNvSpPr>
              <a:spLocks noChangeArrowheads="1"/>
            </p:cNvSpPr>
            <p:nvPr/>
          </p:nvSpPr>
          <p:spPr bwMode="auto">
            <a:xfrm>
              <a:off x="1915" y="6100"/>
              <a:ext cx="340" cy="633"/>
            </a:xfrm>
            <a:prstGeom prst="rect">
              <a:avLst/>
            </a:prstGeom>
            <a:noFill/>
            <a:ln w="9525">
              <a:noFill/>
              <a:miter lim="800000"/>
              <a:headEnd/>
              <a:tailEnd/>
            </a:ln>
            <a:effectLst/>
          </p:spPr>
          <p:txBody>
            <a:bodyPr/>
            <a:lstStyle/>
            <a:p>
              <a:r>
                <a:rPr lang="pl-PL" sz="1600">
                  <a:cs typeface="Times New Roman" charset="0"/>
                </a:rPr>
                <a:t>nie</a:t>
              </a:r>
              <a:endParaRPr lang="pl-PL" sz="1100">
                <a:cs typeface="Times New Roman" charset="0"/>
              </a:endParaRPr>
            </a:p>
            <a:p>
              <a:pPr eaLnBrk="0" hangingPunct="0"/>
              <a:endParaRPr lang="pl-PL" sz="3200"/>
            </a:p>
          </p:txBody>
        </p:sp>
        <p:sp>
          <p:nvSpPr>
            <p:cNvPr id="18494" name="Rectangle 62"/>
            <p:cNvSpPr>
              <a:spLocks noChangeArrowheads="1"/>
            </p:cNvSpPr>
            <p:nvPr/>
          </p:nvSpPr>
          <p:spPr bwMode="auto">
            <a:xfrm>
              <a:off x="2255" y="6100"/>
              <a:ext cx="284" cy="633"/>
            </a:xfrm>
            <a:prstGeom prst="rect">
              <a:avLst/>
            </a:prstGeom>
            <a:noFill/>
            <a:ln w="9525">
              <a:noFill/>
              <a:miter lim="800000"/>
              <a:headEnd/>
              <a:tailEnd/>
            </a:ln>
            <a:effectLst/>
          </p:spPr>
          <p:txBody>
            <a:bodyPr/>
            <a:lstStyle/>
            <a:p>
              <a:r>
                <a:rPr lang="pl-PL" sz="1600" b="1">
                  <a:cs typeface="Times New Roman" charset="0"/>
                </a:rPr>
                <a:t>tak</a:t>
              </a:r>
              <a:endParaRPr lang="pl-PL" sz="1100">
                <a:cs typeface="Times New Roman" charset="0"/>
              </a:endParaRPr>
            </a:p>
            <a:p>
              <a:pPr eaLnBrk="0" hangingPunct="0"/>
              <a:endParaRPr lang="pl-PL" sz="3200"/>
            </a:p>
          </p:txBody>
        </p:sp>
      </p:grpSp>
      <p:sp>
        <p:nvSpPr>
          <p:cNvPr id="18496" name="Rectangle 64"/>
          <p:cNvSpPr>
            <a:spLocks noChangeArrowheads="1"/>
          </p:cNvSpPr>
          <p:nvPr/>
        </p:nvSpPr>
        <p:spPr bwMode="auto">
          <a:xfrm>
            <a:off x="0" y="457200"/>
            <a:ext cx="9144000" cy="830997"/>
          </a:xfrm>
          <a:prstGeom prst="rect">
            <a:avLst/>
          </a:prstGeom>
          <a:noFill/>
          <a:ln w="9525">
            <a:noFill/>
            <a:miter lim="800000"/>
            <a:headEnd/>
            <a:tailEnd/>
          </a:ln>
          <a:effectLst/>
        </p:spPr>
        <p:txBody>
          <a:bodyPr>
            <a:spAutoFit/>
          </a:bodyPr>
          <a:lstStyle/>
          <a:p>
            <a:r>
              <a:rPr lang="pl-PL" sz="1600" b="1">
                <a:solidFill>
                  <a:schemeClr val="tx2"/>
                </a:solidFill>
                <a:cs typeface="Times New Roman" charset="0"/>
              </a:rPr>
              <a:t>J. Uzależnienie od alkoholu. F.10.2</a:t>
            </a:r>
            <a:r>
              <a:rPr lang="pl-PL" sz="1600" b="1">
                <a:cs typeface="Times New Roman" charset="0"/>
              </a:rPr>
              <a:t>.</a:t>
            </a:r>
            <a:endParaRPr lang="pl-PL" sz="1100">
              <a:cs typeface="Times New Roman" charset="0"/>
            </a:endParaRPr>
          </a:p>
          <a:p>
            <a:pPr eaLnBrk="0" hangingPunct="0"/>
            <a:endParaRPr lang="pl-PL" sz="320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prestige"/>
      </p:transition>
    </mc:Choice>
    <mc:Fallback>
      <p:transition spd="slow">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57200" y="779463"/>
            <a:ext cx="8229600" cy="727075"/>
          </a:xfrm>
        </p:spPr>
        <p:txBody>
          <a:bodyPr>
            <a:normAutofit/>
          </a:bodyPr>
          <a:lstStyle/>
          <a:p>
            <a:r>
              <a:rPr lang="pl-PL"/>
              <a:t>Historia #3</a:t>
            </a:r>
          </a:p>
        </p:txBody>
      </p:sp>
      <p:sp>
        <p:nvSpPr>
          <p:cNvPr id="33795" name="Rectangle 3"/>
          <p:cNvSpPr>
            <a:spLocks noGrp="1" noChangeArrowheads="1"/>
          </p:cNvSpPr>
          <p:nvPr>
            <p:ph sz="quarter" idx="13"/>
          </p:nvPr>
        </p:nvSpPr>
        <p:spPr>
          <a:xfrm>
            <a:off x="457200" y="1981200"/>
            <a:ext cx="4037013" cy="3886200"/>
          </a:xfrm>
        </p:spPr>
        <p:txBody>
          <a:bodyPr/>
          <a:lstStyle/>
          <a:p>
            <a:pPr>
              <a:lnSpc>
                <a:spcPct val="80000"/>
              </a:lnSpc>
            </a:pPr>
            <a:r>
              <a:rPr lang="pl-PL" sz="1800"/>
              <a:t>Ksiądz Tomasz ma 37 lat i trafił do Izby Przyjęć po tym jak usiłował popełnić samobójstwo przez przyjęcie 30 tabletek amitryptyliny po 25 mg.</a:t>
            </a:r>
          </a:p>
          <a:p>
            <a:pPr>
              <a:lnSpc>
                <a:spcPct val="80000"/>
              </a:lnSpc>
            </a:pPr>
            <a:r>
              <a:rPr lang="pl-PL" sz="1800"/>
              <a:t> Nie zostawił, żadnego listu pożegnalnego, i jak się okazało popił tabletki alkoholem – alkoholemia w Oddziale Leczenia Zatruć –0,15%.</a:t>
            </a:r>
          </a:p>
          <a:p>
            <a:pPr>
              <a:lnSpc>
                <a:spcPct val="80000"/>
              </a:lnSpc>
            </a:pPr>
            <a:r>
              <a:rPr lang="pl-PL" sz="1800"/>
              <a:t> Leczony w OLZ przez dwa dni, następnie odesłany do Psychiatrycznej Izby Przyjęć.</a:t>
            </a:r>
          </a:p>
        </p:txBody>
      </p:sp>
      <p:sp>
        <p:nvSpPr>
          <p:cNvPr id="33796" name="Rectangle 4"/>
          <p:cNvSpPr>
            <a:spLocks noGrp="1" noChangeArrowheads="1"/>
          </p:cNvSpPr>
          <p:nvPr>
            <p:ph sz="quarter" idx="14"/>
          </p:nvPr>
        </p:nvSpPr>
        <p:spPr/>
        <p:txBody>
          <a:bodyPr/>
          <a:lstStyle/>
          <a:p>
            <a:pPr>
              <a:lnSpc>
                <a:spcPct val="80000"/>
              </a:lnSpc>
            </a:pPr>
            <a:r>
              <a:rPr lang="pl-PL" sz="1800"/>
              <a:t>W trakcie konsultacji w czystej świadomości, bez objawów wytwórczych i zaburzeń rytmu serca. Nie zgodził się na hospitalizację psychiatryczną, ale został zobowiązany przez towarzyszącego mu proboszcza do konsultacji psychiatrycznej.</a:t>
            </a: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prestig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3795">
                                            <p:txEl>
                                              <p:pRg st="0" end="0"/>
                                            </p:txEl>
                                          </p:spTgt>
                                        </p:tgtEl>
                                        <p:attrNameLst>
                                          <p:attrName>style.visibility</p:attrName>
                                        </p:attrNameLst>
                                      </p:cBhvr>
                                      <p:to>
                                        <p:strVal val="visible"/>
                                      </p:to>
                                    </p:set>
                                    <p:animEffect transition="in" filter="dissolve">
                                      <p:cBhvr>
                                        <p:cTn id="7" dur="500"/>
                                        <p:tgtEl>
                                          <p:spTgt spid="3379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3795">
                                            <p:txEl>
                                              <p:pRg st="1" end="1"/>
                                            </p:txEl>
                                          </p:spTgt>
                                        </p:tgtEl>
                                        <p:attrNameLst>
                                          <p:attrName>style.visibility</p:attrName>
                                        </p:attrNameLst>
                                      </p:cBhvr>
                                      <p:to>
                                        <p:strVal val="visible"/>
                                      </p:to>
                                    </p:set>
                                    <p:animEffect transition="in" filter="dissolve">
                                      <p:cBhvr>
                                        <p:cTn id="12" dur="500"/>
                                        <p:tgtEl>
                                          <p:spTgt spid="3379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3795">
                                            <p:txEl>
                                              <p:pRg st="2" end="2"/>
                                            </p:txEl>
                                          </p:spTgt>
                                        </p:tgtEl>
                                        <p:attrNameLst>
                                          <p:attrName>style.visibility</p:attrName>
                                        </p:attrNameLst>
                                      </p:cBhvr>
                                      <p:to>
                                        <p:strVal val="visible"/>
                                      </p:to>
                                    </p:set>
                                    <p:animEffect transition="in" filter="dissolve">
                                      <p:cBhvr>
                                        <p:cTn id="17" dur="500"/>
                                        <p:tgtEl>
                                          <p:spTgt spid="3379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3796">
                                            <p:txEl>
                                              <p:pRg st="0" end="0"/>
                                            </p:txEl>
                                          </p:spTgt>
                                        </p:tgtEl>
                                        <p:attrNameLst>
                                          <p:attrName>style.visibility</p:attrName>
                                        </p:attrNameLst>
                                      </p:cBhvr>
                                      <p:to>
                                        <p:strVal val="visible"/>
                                      </p:to>
                                    </p:set>
                                    <p:animEffect transition="in" filter="dissolve">
                                      <p:cBhvr>
                                        <p:cTn id="22" dur="500"/>
                                        <p:tgtEl>
                                          <p:spTgt spid="3379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5" grpId="0" build="p" autoUpdateAnimBg="0"/>
      <p:bldP spid="33796" grpId="0" build="p"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779463"/>
            <a:ext cx="8229600" cy="727075"/>
          </a:xfrm>
        </p:spPr>
        <p:txBody>
          <a:bodyPr>
            <a:normAutofit/>
          </a:bodyPr>
          <a:lstStyle/>
          <a:p>
            <a:r>
              <a:rPr lang="pl-PL"/>
              <a:t>Historia #3</a:t>
            </a:r>
          </a:p>
        </p:txBody>
      </p:sp>
      <p:sp>
        <p:nvSpPr>
          <p:cNvPr id="34819" name="Rectangle 3"/>
          <p:cNvSpPr>
            <a:spLocks noGrp="1" noChangeArrowheads="1"/>
          </p:cNvSpPr>
          <p:nvPr>
            <p:ph sz="quarter" idx="13"/>
          </p:nvPr>
        </p:nvSpPr>
        <p:spPr>
          <a:xfrm>
            <a:off x="304800" y="1752600"/>
            <a:ext cx="4027488" cy="4114800"/>
          </a:xfrm>
        </p:spPr>
        <p:txBody>
          <a:bodyPr>
            <a:normAutofit fontScale="92500" lnSpcReduction="10000"/>
          </a:bodyPr>
          <a:lstStyle/>
          <a:p>
            <a:pPr>
              <a:lnSpc>
                <a:spcPct val="90000"/>
              </a:lnSpc>
            </a:pPr>
            <a:r>
              <a:rPr lang="pl-PL" sz="2400"/>
              <a:t>Leczy się u psychiatry od ok.. 2 lat z powodu „depresji”. Pierwsze jej objawy przed ok.. 3 laty: zaburzenia snu w postaci snu przerywanego, schudł wtedy, miał kryzys powołania, uważał się za „niegodnego” bycia duszpasterzem. Usiłował wtedy popełnić po raz pierwszy samobójstwo – przyjął relanium i zapił to winem – ale tylko usnął na ok.. 14 godzin.</a:t>
            </a:r>
          </a:p>
        </p:txBody>
      </p:sp>
      <p:sp>
        <p:nvSpPr>
          <p:cNvPr id="34820" name="Rectangle 4"/>
          <p:cNvSpPr>
            <a:spLocks noGrp="1" noChangeArrowheads="1"/>
          </p:cNvSpPr>
          <p:nvPr>
            <p:ph sz="quarter" idx="14"/>
          </p:nvPr>
        </p:nvSpPr>
        <p:spPr/>
        <p:txBody>
          <a:bodyPr>
            <a:normAutofit/>
          </a:bodyPr>
          <a:lstStyle/>
          <a:p>
            <a:pPr>
              <a:lnSpc>
                <a:spcPct val="90000"/>
              </a:lnSpc>
            </a:pPr>
            <a:r>
              <a:rPr lang="pl-PL" sz="2000"/>
              <a:t>Od ok.. roku w stanie przygnębienia, ma przerywany, krótki sen, znowu schudł, mało dba o siebie. Porzucił działalność duszpasterską wśród młodzieży, co sprawiało mu dawniej przyjemność – „realizował się w tym”. Uważa się, za gorszego od innych, w samotności często płacze.</a:t>
            </a: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prestig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animEffect transition="in" filter="dissolve">
                                      <p:cBhvr>
                                        <p:cTn id="7" dur="500"/>
                                        <p:tgtEl>
                                          <p:spTgt spid="348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4820">
                                            <p:txEl>
                                              <p:pRg st="0" end="0"/>
                                            </p:txEl>
                                          </p:spTgt>
                                        </p:tgtEl>
                                        <p:attrNameLst>
                                          <p:attrName>style.visibility</p:attrName>
                                        </p:attrNameLst>
                                      </p:cBhvr>
                                      <p:to>
                                        <p:strVal val="visible"/>
                                      </p:to>
                                    </p:set>
                                    <p:animEffect transition="in" filter="dissolve">
                                      <p:cBhvr>
                                        <p:cTn id="12" dur="500"/>
                                        <p:tgtEl>
                                          <p:spTgt spid="3482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build="p" autoUpdateAnimBg="0"/>
      <p:bldP spid="34820" grpId="0" build="p"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457200" y="779463"/>
            <a:ext cx="8229600" cy="727075"/>
          </a:xfrm>
        </p:spPr>
        <p:txBody>
          <a:bodyPr>
            <a:normAutofit/>
          </a:bodyPr>
          <a:lstStyle/>
          <a:p>
            <a:r>
              <a:rPr lang="pl-PL"/>
              <a:t>Historia #3 - </a:t>
            </a:r>
            <a:r>
              <a:rPr lang="pl-PL" i="1"/>
              <a:t>piciorys</a:t>
            </a:r>
          </a:p>
        </p:txBody>
      </p:sp>
      <p:sp>
        <p:nvSpPr>
          <p:cNvPr id="37891" name="Rectangle 3"/>
          <p:cNvSpPr>
            <a:spLocks noGrp="1" noChangeArrowheads="1"/>
          </p:cNvSpPr>
          <p:nvPr>
            <p:ph sz="quarter" idx="13"/>
          </p:nvPr>
        </p:nvSpPr>
        <p:spPr/>
        <p:txBody>
          <a:bodyPr>
            <a:normAutofit fontScale="92500" lnSpcReduction="20000"/>
          </a:bodyPr>
          <a:lstStyle/>
          <a:p>
            <a:pPr>
              <a:lnSpc>
                <a:spcPct val="80000"/>
              </a:lnSpc>
            </a:pPr>
            <a:r>
              <a:rPr lang="pl-PL" sz="2800"/>
              <a:t>Pierwsze w życiu upicie – 15 r.ż.</a:t>
            </a:r>
          </a:p>
          <a:p>
            <a:pPr>
              <a:lnSpc>
                <a:spcPct val="80000"/>
              </a:lnSpc>
            </a:pPr>
            <a:r>
              <a:rPr lang="pl-PL" sz="2800"/>
              <a:t>Pierwsza urwanie się filmu – 18 r.ż.</a:t>
            </a:r>
          </a:p>
          <a:p>
            <a:pPr>
              <a:lnSpc>
                <a:spcPct val="80000"/>
              </a:lnSpc>
            </a:pPr>
            <a:r>
              <a:rPr lang="pl-PL" sz="2800"/>
              <a:t>Wzrost tolerancji – pierwszy rok Seminarium</a:t>
            </a:r>
          </a:p>
          <a:p>
            <a:pPr>
              <a:lnSpc>
                <a:spcPct val="80000"/>
              </a:lnSpc>
            </a:pPr>
            <a:r>
              <a:rPr lang="pl-PL" sz="2800"/>
              <a:t>Wyraźne objawy abstynencyjne i </a:t>
            </a:r>
            <a:r>
              <a:rPr lang="pl-PL" sz="2800" i="1"/>
              <a:t>klinowanie</a:t>
            </a:r>
            <a:r>
              <a:rPr lang="pl-PL" sz="2800"/>
              <a:t> – drugi rok studiów w Seminarium</a:t>
            </a:r>
          </a:p>
          <a:p>
            <a:pPr>
              <a:lnSpc>
                <a:spcPct val="80000"/>
              </a:lnSpc>
            </a:pPr>
            <a:r>
              <a:rPr lang="pl-PL" sz="2800"/>
              <a:t>Zapalenie trzustki – dwukrotnie</a:t>
            </a:r>
          </a:p>
          <a:p>
            <a:pPr>
              <a:lnSpc>
                <a:spcPct val="80000"/>
              </a:lnSpc>
            </a:pPr>
            <a:r>
              <a:rPr lang="pl-PL" sz="2800"/>
              <a:t>Picie poranne – od 3 lat</a:t>
            </a:r>
          </a:p>
          <a:p>
            <a:pPr>
              <a:lnSpc>
                <a:spcPct val="80000"/>
              </a:lnSpc>
            </a:pPr>
            <a:r>
              <a:rPr lang="pl-PL" sz="2800"/>
              <a:t>DT i napady drgawkowe – nigdy</a:t>
            </a:r>
          </a:p>
          <a:p>
            <a:pPr>
              <a:lnSpc>
                <a:spcPct val="80000"/>
              </a:lnSpc>
            </a:pPr>
            <a:r>
              <a:rPr lang="pl-PL" sz="2800"/>
              <a:t>Próby leczenia - nigdy</a:t>
            </a:r>
          </a:p>
          <a:p>
            <a:pPr>
              <a:lnSpc>
                <a:spcPct val="80000"/>
              </a:lnSpc>
            </a:pPr>
            <a:endParaRPr lang="pl-PL" sz="280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prestig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7891">
                                            <p:txEl>
                                              <p:pRg st="0" end="0"/>
                                            </p:txEl>
                                          </p:spTgt>
                                        </p:tgtEl>
                                        <p:attrNameLst>
                                          <p:attrName>style.visibility</p:attrName>
                                        </p:attrNameLst>
                                      </p:cBhvr>
                                      <p:to>
                                        <p:strVal val="visible"/>
                                      </p:to>
                                    </p:set>
                                    <p:animEffect transition="in" filter="dissolve">
                                      <p:cBhvr>
                                        <p:cTn id="7" dur="500"/>
                                        <p:tgtEl>
                                          <p:spTgt spid="3789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7891">
                                            <p:txEl>
                                              <p:pRg st="1" end="1"/>
                                            </p:txEl>
                                          </p:spTgt>
                                        </p:tgtEl>
                                        <p:attrNameLst>
                                          <p:attrName>style.visibility</p:attrName>
                                        </p:attrNameLst>
                                      </p:cBhvr>
                                      <p:to>
                                        <p:strVal val="visible"/>
                                      </p:to>
                                    </p:set>
                                    <p:animEffect transition="in" filter="dissolve">
                                      <p:cBhvr>
                                        <p:cTn id="12" dur="500"/>
                                        <p:tgtEl>
                                          <p:spTgt spid="3789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7891">
                                            <p:txEl>
                                              <p:pRg st="2" end="2"/>
                                            </p:txEl>
                                          </p:spTgt>
                                        </p:tgtEl>
                                        <p:attrNameLst>
                                          <p:attrName>style.visibility</p:attrName>
                                        </p:attrNameLst>
                                      </p:cBhvr>
                                      <p:to>
                                        <p:strVal val="visible"/>
                                      </p:to>
                                    </p:set>
                                    <p:animEffect transition="in" filter="dissolve">
                                      <p:cBhvr>
                                        <p:cTn id="17" dur="500"/>
                                        <p:tgtEl>
                                          <p:spTgt spid="3789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7891">
                                            <p:txEl>
                                              <p:pRg st="3" end="3"/>
                                            </p:txEl>
                                          </p:spTgt>
                                        </p:tgtEl>
                                        <p:attrNameLst>
                                          <p:attrName>style.visibility</p:attrName>
                                        </p:attrNameLst>
                                      </p:cBhvr>
                                      <p:to>
                                        <p:strVal val="visible"/>
                                      </p:to>
                                    </p:set>
                                    <p:animEffect transition="in" filter="dissolve">
                                      <p:cBhvr>
                                        <p:cTn id="22" dur="500"/>
                                        <p:tgtEl>
                                          <p:spTgt spid="3789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7891">
                                            <p:txEl>
                                              <p:pRg st="4" end="4"/>
                                            </p:txEl>
                                          </p:spTgt>
                                        </p:tgtEl>
                                        <p:attrNameLst>
                                          <p:attrName>style.visibility</p:attrName>
                                        </p:attrNameLst>
                                      </p:cBhvr>
                                      <p:to>
                                        <p:strVal val="visible"/>
                                      </p:to>
                                    </p:set>
                                    <p:animEffect transition="in" filter="dissolve">
                                      <p:cBhvr>
                                        <p:cTn id="27" dur="500"/>
                                        <p:tgtEl>
                                          <p:spTgt spid="3789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7891">
                                            <p:txEl>
                                              <p:pRg st="5" end="5"/>
                                            </p:txEl>
                                          </p:spTgt>
                                        </p:tgtEl>
                                        <p:attrNameLst>
                                          <p:attrName>style.visibility</p:attrName>
                                        </p:attrNameLst>
                                      </p:cBhvr>
                                      <p:to>
                                        <p:strVal val="visible"/>
                                      </p:to>
                                    </p:set>
                                    <p:animEffect transition="in" filter="dissolve">
                                      <p:cBhvr>
                                        <p:cTn id="32" dur="500"/>
                                        <p:tgtEl>
                                          <p:spTgt spid="37891">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37891">
                                            <p:txEl>
                                              <p:pRg st="6" end="6"/>
                                            </p:txEl>
                                          </p:spTgt>
                                        </p:tgtEl>
                                        <p:attrNameLst>
                                          <p:attrName>style.visibility</p:attrName>
                                        </p:attrNameLst>
                                      </p:cBhvr>
                                      <p:to>
                                        <p:strVal val="visible"/>
                                      </p:to>
                                    </p:set>
                                    <p:animEffect transition="in" filter="dissolve">
                                      <p:cBhvr>
                                        <p:cTn id="37" dur="500"/>
                                        <p:tgtEl>
                                          <p:spTgt spid="37891">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37891">
                                            <p:txEl>
                                              <p:pRg st="7" end="7"/>
                                            </p:txEl>
                                          </p:spTgt>
                                        </p:tgtEl>
                                        <p:attrNameLst>
                                          <p:attrName>style.visibility</p:attrName>
                                        </p:attrNameLst>
                                      </p:cBhvr>
                                      <p:to>
                                        <p:strVal val="visible"/>
                                      </p:to>
                                    </p:set>
                                    <p:animEffect transition="in" filter="dissolve">
                                      <p:cBhvr>
                                        <p:cTn id="42" dur="500"/>
                                        <p:tgtEl>
                                          <p:spTgt spid="3789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1" grpId="0" build="p"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ChangeArrowheads="1"/>
          </p:cNvSpPr>
          <p:nvPr/>
        </p:nvSpPr>
        <p:spPr bwMode="auto">
          <a:xfrm>
            <a:off x="685800" y="495300"/>
            <a:ext cx="7772400" cy="1371600"/>
          </a:xfrm>
          <a:prstGeom prst="rect">
            <a:avLst/>
          </a:prstGeom>
          <a:noFill/>
          <a:ln w="9525">
            <a:noFill/>
            <a:miter lim="800000"/>
            <a:headEnd/>
            <a:tailEnd/>
          </a:ln>
          <a:effectLst/>
        </p:spPr>
        <p:txBody>
          <a:bodyPr anchor="ctr">
            <a:spAutoFit/>
          </a:bodyPr>
          <a:lstStyle/>
          <a:p>
            <a:r>
              <a:rPr lang="pl-PL" sz="2000" b="1">
                <a:solidFill>
                  <a:schemeClr val="tx2"/>
                </a:solidFill>
                <a:latin typeface="Tahoma" pitchFamily="34" charset="0"/>
                <a:cs typeface="Times New Roman" pitchFamily="18" charset="0"/>
              </a:rPr>
              <a:t>J. Uzależnienie od alkoholu. F.10.2.</a:t>
            </a:r>
            <a:r>
              <a:rPr lang="pl-PL" sz="2000">
                <a:solidFill>
                  <a:schemeClr val="tx2"/>
                </a:solidFill>
                <a:latin typeface="Tahoma" pitchFamily="34" charset="0"/>
                <a:cs typeface="Times New Roman" pitchFamily="18" charset="0"/>
              </a:rPr>
              <a:t/>
            </a:r>
            <a:br>
              <a:rPr lang="pl-PL" sz="2000">
                <a:solidFill>
                  <a:schemeClr val="tx2"/>
                </a:solidFill>
                <a:latin typeface="Tahoma" pitchFamily="34" charset="0"/>
                <a:cs typeface="Times New Roman" pitchFamily="18" charset="0"/>
              </a:rPr>
            </a:br>
            <a:r>
              <a:rPr lang="pl-PL" sz="2000">
                <a:solidFill>
                  <a:schemeClr val="tx2"/>
                </a:solidFill>
                <a:latin typeface="Tahoma" pitchFamily="34" charset="0"/>
                <a:cs typeface="Times New Roman" pitchFamily="18" charset="0"/>
              </a:rPr>
              <a:t>Pacjent w okresie ostatniego roku miał co najmniej 3 sytuacje w czasie których w ciągu 3 godzin wypił co</a:t>
            </a:r>
            <a:r>
              <a:rPr lang="pl-PL" sz="2000">
                <a:solidFill>
                  <a:schemeClr val="tx2"/>
                </a:solidFill>
                <a:latin typeface="Tahoma" pitchFamily="34" charset="0"/>
              </a:rPr>
              <a:t> n</a:t>
            </a:r>
            <a:r>
              <a:rPr lang="pl-PL" sz="2000">
                <a:solidFill>
                  <a:schemeClr val="tx2"/>
                </a:solidFill>
                <a:latin typeface="Tahoma" pitchFamily="34" charset="0"/>
                <a:cs typeface="Times New Roman" pitchFamily="18" charset="0"/>
              </a:rPr>
              <a:t>ajmniej 3 drinki</a:t>
            </a:r>
            <a:r>
              <a:rPr lang="pl-PL" sz="2000">
                <a:solidFill>
                  <a:schemeClr val="tx2"/>
                </a:solidFill>
                <a:latin typeface="Tahoma" pitchFamily="34" charset="0"/>
              </a:rPr>
              <a:t> (J1)</a:t>
            </a:r>
            <a:r>
              <a:rPr lang="pl-PL" sz="2000">
                <a:solidFill>
                  <a:schemeClr val="tx2"/>
                </a:solidFill>
                <a:latin typeface="Tahoma" pitchFamily="34" charset="0"/>
                <a:cs typeface="Times New Roman" pitchFamily="18" charset="0"/>
              </a:rPr>
              <a:t>...</a:t>
            </a:r>
            <a:r>
              <a:rPr lang="pl-PL" sz="4400">
                <a:solidFill>
                  <a:schemeClr val="tx2"/>
                </a:solidFill>
                <a:cs typeface="Times New Roman" pitchFamily="18" charset="0"/>
              </a:rPr>
              <a:t> </a:t>
            </a:r>
          </a:p>
        </p:txBody>
      </p:sp>
      <p:graphicFrame>
        <p:nvGraphicFramePr>
          <p:cNvPr id="38939" name="Group 27"/>
          <p:cNvGraphicFramePr>
            <a:graphicFrameLocks noGrp="1"/>
          </p:cNvGraphicFramePr>
          <p:nvPr/>
        </p:nvGraphicFramePr>
        <p:xfrm>
          <a:off x="685800" y="1981200"/>
          <a:ext cx="7772400" cy="4480560"/>
        </p:xfrm>
        <a:graphic>
          <a:graphicData uri="http://schemas.openxmlformats.org/drawingml/2006/table">
            <a:tbl>
              <a:tblPr/>
              <a:tblGrid>
                <a:gridCol w="7772400"/>
              </a:tblGrid>
              <a:tr h="45720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pl-PL" sz="1600" b="0" i="0" u="none" strike="noStrike" cap="none" normalizeH="0" baseline="0" smtClean="0">
                          <a:ln>
                            <a:noFill/>
                          </a:ln>
                          <a:solidFill>
                            <a:schemeClr val="tx1"/>
                          </a:solidFill>
                          <a:effectLst/>
                          <a:latin typeface="Arial" pitchFamily="34" charset="0"/>
                          <a:cs typeface="Times New Roman" pitchFamily="18" charset="0"/>
                        </a:rPr>
                        <a:t>W okresie ostatniego roku</a:t>
                      </a:r>
                      <a:r>
                        <a:rPr kumimoji="0" lang="pl-PL" sz="1600" b="0" i="0" u="none" strike="noStrike" cap="none" normalizeH="0" baseline="0" smtClean="0">
                          <a:ln>
                            <a:noFill/>
                          </a:ln>
                          <a:solidFill>
                            <a:schemeClr val="tx1"/>
                          </a:solidFill>
                          <a:effectLst/>
                          <a:latin typeface="Arial" pitchFamily="34" charset="0"/>
                        </a:rPr>
                        <a:t> (J2)</a:t>
                      </a:r>
                      <a:r>
                        <a:rPr kumimoji="0" lang="pl-PL" sz="1600" b="0" i="0" u="none" strike="noStrike" cap="none" normalizeH="0" baseline="0" smtClean="0">
                          <a:ln>
                            <a:noFill/>
                          </a:ln>
                          <a:solidFill>
                            <a:schemeClr val="tx1"/>
                          </a:solidFill>
                          <a:effectLst/>
                          <a:latin typeface="Arial" pitchFamily="34" charset="0"/>
                          <a:cs typeface="Times New Roman" pitchFamily="18" charset="0"/>
                        </a:rPr>
                        <a:t> ...</a:t>
                      </a:r>
                      <a:r>
                        <a:rPr kumimoji="0" lang="pl-PL" sz="1600" b="0" i="0" u="none" strike="noStrike" cap="none" normalizeH="0" baseline="0" smtClean="0">
                          <a:ln>
                            <a:noFill/>
                          </a:ln>
                          <a:solidFill>
                            <a:schemeClr val="tx1"/>
                          </a:solidFill>
                          <a:effectLst/>
                          <a:latin typeface="Arial" pitchFamily="34" charset="0"/>
                        </a:rPr>
                        <a:t> </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20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pl-PL" sz="1600" b="1" i="0" u="none" strike="noStrike" cap="none" normalizeH="0" baseline="0" smtClean="0">
                          <a:ln>
                            <a:noFill/>
                          </a:ln>
                          <a:solidFill>
                            <a:srgbClr val="FF0000"/>
                          </a:solidFill>
                          <a:effectLst/>
                          <a:latin typeface="Arial" pitchFamily="34" charset="0"/>
                          <a:cs typeface="Times New Roman" pitchFamily="18" charset="0"/>
                        </a:rPr>
                        <a:t>Pił po to, żeby dojść do formy...</a:t>
                      </a:r>
                      <a:r>
                        <a:rPr kumimoji="0" lang="pl-PL" sz="1600" b="1" i="0" u="none" strike="noStrike" cap="none" normalizeH="0" baseline="0" smtClean="0">
                          <a:ln>
                            <a:noFill/>
                          </a:ln>
                          <a:solidFill>
                            <a:srgbClr val="FF0000"/>
                          </a:solidFill>
                          <a:effectLst/>
                          <a:latin typeface="Arial" pitchFamily="34" charset="0"/>
                        </a:rPr>
                        <a:t> </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20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pl-PL" sz="1600" b="1" i="0" u="none" strike="noStrike" cap="none" normalizeH="0" baseline="0" smtClean="0">
                          <a:ln>
                            <a:noFill/>
                          </a:ln>
                          <a:solidFill>
                            <a:srgbClr val="FF0000"/>
                          </a:solidFill>
                          <a:effectLst/>
                          <a:latin typeface="Arial" pitchFamily="34" charset="0"/>
                          <a:cs typeface="Times New Roman" pitchFamily="18" charset="0"/>
                        </a:rPr>
                        <a:t>W czasie trzeźwienia miał drżenie, pocił się, odczuwał niepokój, lub pił, aby tego uniknąć ...</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20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pl-PL" sz="1600" b="1" i="0" u="none" strike="noStrike" cap="none" normalizeH="0" baseline="0" smtClean="0">
                          <a:ln>
                            <a:noFill/>
                          </a:ln>
                          <a:solidFill>
                            <a:srgbClr val="FF0000"/>
                          </a:solidFill>
                          <a:effectLst/>
                          <a:latin typeface="Arial" pitchFamily="34" charset="0"/>
                          <a:cs typeface="Times New Roman" pitchFamily="18" charset="0"/>
                        </a:rPr>
                        <a:t>Gdy pił, wypijał więcej, niż początkowo planował ...</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20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pl-PL" sz="1600" b="1" i="0" u="none" strike="noStrike" cap="none" normalizeH="0" baseline="0" smtClean="0">
                          <a:ln>
                            <a:noFill/>
                          </a:ln>
                          <a:solidFill>
                            <a:srgbClr val="FF0000"/>
                          </a:solidFill>
                          <a:effectLst/>
                          <a:latin typeface="Arial" pitchFamily="34" charset="0"/>
                          <a:cs typeface="Times New Roman" pitchFamily="18" charset="0"/>
                        </a:rPr>
                        <a:t>Usiłował zmniejszyć picie alkoholu, lub zaprzestać picia ...</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20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pl-PL" sz="1600" b="1" i="0" u="none" strike="noStrike" cap="none" normalizeH="0" baseline="0" smtClean="0">
                          <a:ln>
                            <a:noFill/>
                          </a:ln>
                          <a:solidFill>
                            <a:schemeClr val="tx1"/>
                          </a:solidFill>
                          <a:effectLst/>
                          <a:latin typeface="Arial" pitchFamily="34" charset="0"/>
                          <a:cs typeface="Times New Roman" pitchFamily="18" charset="0"/>
                        </a:rPr>
                        <a:t>W dnie, w które pił, sprawy związane z piciem i trzeźwieniem zajmowały mu więcej, niż 2 godziny ...</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20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pl-PL" sz="1600" b="1" i="0" u="none" strike="noStrike" cap="none" normalizeH="0" baseline="0" smtClean="0">
                          <a:ln>
                            <a:noFill/>
                          </a:ln>
                          <a:solidFill>
                            <a:srgbClr val="FF0000"/>
                          </a:solidFill>
                          <a:effectLst/>
                          <a:latin typeface="Arial" pitchFamily="34" charset="0"/>
                          <a:cs typeface="Times New Roman" pitchFamily="18" charset="0"/>
                        </a:rPr>
                        <a:t>Z powodu picia poświęcał innym sprawom mniej czasu ...</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20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pl-PL" sz="1600" b="1" i="0" u="none" strike="noStrike" cap="none" normalizeH="0" baseline="0" smtClean="0">
                          <a:ln>
                            <a:noFill/>
                          </a:ln>
                          <a:solidFill>
                            <a:srgbClr val="FF0000"/>
                          </a:solidFill>
                          <a:effectLst/>
                          <a:latin typeface="Arial" pitchFamily="34" charset="0"/>
                          <a:cs typeface="Times New Roman" pitchFamily="18" charset="0"/>
                        </a:rPr>
                        <a:t>Kontynuował picie, pomimo świadomości, o jego negatywnych skutkach ...</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20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pl-PL" sz="1600" b="1" i="0" u="none" strike="noStrike" cap="none" normalizeH="0" baseline="0" smtClean="0">
                          <a:ln>
                            <a:noFill/>
                          </a:ln>
                          <a:solidFill>
                            <a:schemeClr val="tx1"/>
                          </a:solidFill>
                          <a:effectLst/>
                          <a:latin typeface="Arial" pitchFamily="34" charset="0"/>
                          <a:cs typeface="Times New Roman" pitchFamily="18" charset="0"/>
                        </a:rPr>
                        <a:t>Jeśli J1 </a:t>
                      </a:r>
                      <a:r>
                        <a:rPr kumimoji="0" lang="pl-PL" sz="1600" b="1" i="1" u="none" strike="noStrike" cap="none" normalizeH="0" baseline="0" smtClean="0">
                          <a:ln>
                            <a:noFill/>
                          </a:ln>
                          <a:solidFill>
                            <a:schemeClr val="tx1"/>
                          </a:solidFill>
                          <a:effectLst/>
                          <a:latin typeface="Arial" pitchFamily="34" charset="0"/>
                          <a:cs typeface="Times New Roman" pitchFamily="18" charset="0"/>
                        </a:rPr>
                        <a:t>tak</a:t>
                      </a:r>
                      <a:r>
                        <a:rPr kumimoji="0" lang="pl-PL" sz="1600" b="1" i="0" u="none" strike="noStrike" cap="none" normalizeH="0" baseline="0" smtClean="0">
                          <a:ln>
                            <a:noFill/>
                          </a:ln>
                          <a:solidFill>
                            <a:schemeClr val="tx1"/>
                          </a:solidFill>
                          <a:effectLst/>
                          <a:latin typeface="Arial" pitchFamily="34" charset="0"/>
                          <a:cs typeface="Times New Roman" pitchFamily="18" charset="0"/>
                        </a:rPr>
                        <a:t> i co najmniej z J2 3 razy </a:t>
                      </a:r>
                      <a:r>
                        <a:rPr kumimoji="0" lang="pl-PL" sz="1600" b="1" i="1" u="none" strike="noStrike" cap="none" normalizeH="0" baseline="0" smtClean="0">
                          <a:ln>
                            <a:noFill/>
                          </a:ln>
                          <a:solidFill>
                            <a:schemeClr val="tx1"/>
                          </a:solidFill>
                          <a:effectLst/>
                          <a:latin typeface="Arial" pitchFamily="34" charset="0"/>
                          <a:cs typeface="Times New Roman" pitchFamily="18" charset="0"/>
                        </a:rPr>
                        <a:t>tak</a:t>
                      </a:r>
                      <a:r>
                        <a:rPr kumimoji="0" lang="pl-PL" sz="1600" b="1" i="0" u="none" strike="noStrike" cap="none" normalizeH="0" baseline="0" smtClean="0">
                          <a:ln>
                            <a:noFill/>
                          </a:ln>
                          <a:solidFill>
                            <a:schemeClr val="tx1"/>
                          </a:solidFill>
                          <a:effectLst/>
                          <a:latin typeface="Arial" pitchFamily="34" charset="0"/>
                          <a:cs typeface="Times New Roman" pitchFamily="18" charset="0"/>
                        </a:rPr>
                        <a:t> to rozpoznanie – uzależnienie od alkoholu...</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prestig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8939"/>
                                        </p:tgtEl>
                                        <p:attrNameLst>
                                          <p:attrName>style.visibility</p:attrName>
                                        </p:attrNameLst>
                                      </p:cBhvr>
                                      <p:to>
                                        <p:strVal val="visible"/>
                                      </p:to>
                                    </p:set>
                                    <p:animEffect transition="in" filter="dissolve">
                                      <p:cBhvr>
                                        <p:cTn id="7" dur="500"/>
                                        <p:tgtEl>
                                          <p:spTgt spid="389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0" y="-2078038"/>
            <a:ext cx="9144000" cy="830997"/>
          </a:xfrm>
          <a:prstGeom prst="rect">
            <a:avLst/>
          </a:prstGeom>
          <a:noFill/>
          <a:ln w="9525">
            <a:noFill/>
            <a:miter lim="800000"/>
            <a:headEnd/>
            <a:tailEnd/>
          </a:ln>
          <a:effectLst/>
        </p:spPr>
        <p:txBody>
          <a:bodyPr>
            <a:spAutoFit/>
          </a:bodyPr>
          <a:lstStyle/>
          <a:p>
            <a:r>
              <a:rPr lang="pl-PL" sz="1600" b="1">
                <a:cs typeface="Times New Roman" charset="0"/>
              </a:rPr>
              <a:t>K. Uzależnienie od środków psychoaktywnych</a:t>
            </a:r>
            <a:r>
              <a:rPr lang="pl-PL" sz="1600">
                <a:cs typeface="Times New Roman" charset="0"/>
              </a:rPr>
              <a:t>. </a:t>
            </a:r>
            <a:r>
              <a:rPr lang="en-US" sz="1600" b="1">
                <a:cs typeface="Times New Roman" charset="0"/>
              </a:rPr>
              <a:t>F.11-19.2. (BDA-F.13.2)</a:t>
            </a:r>
            <a:endParaRPr lang="pl-PL" sz="1100">
              <a:cs typeface="Times New Roman" charset="0"/>
            </a:endParaRPr>
          </a:p>
          <a:p>
            <a:pPr eaLnBrk="0" hangingPunct="0"/>
            <a:endParaRPr lang="pl-PL" sz="3200"/>
          </a:p>
        </p:txBody>
      </p:sp>
      <p:grpSp>
        <p:nvGrpSpPr>
          <p:cNvPr id="19531" name="Group 75"/>
          <p:cNvGrpSpPr>
            <a:grpSpLocks/>
          </p:cNvGrpSpPr>
          <p:nvPr/>
        </p:nvGrpSpPr>
        <p:grpSpPr bwMode="auto">
          <a:xfrm>
            <a:off x="0" y="685800"/>
            <a:ext cx="8651875" cy="5768975"/>
            <a:chOff x="28" y="403"/>
            <a:chExt cx="2956" cy="6536"/>
          </a:xfrm>
        </p:grpSpPr>
        <p:sp>
          <p:nvSpPr>
            <p:cNvPr id="19459" name="Rectangle 3"/>
            <p:cNvSpPr>
              <a:spLocks noChangeArrowheads="1"/>
            </p:cNvSpPr>
            <p:nvPr/>
          </p:nvSpPr>
          <p:spPr bwMode="auto">
            <a:xfrm>
              <a:off x="28" y="403"/>
              <a:ext cx="150" cy="576"/>
            </a:xfrm>
            <a:prstGeom prst="rect">
              <a:avLst/>
            </a:prstGeom>
            <a:noFill/>
            <a:ln w="9525">
              <a:noFill/>
              <a:miter lim="800000"/>
              <a:headEnd/>
              <a:tailEnd/>
            </a:ln>
            <a:effectLst/>
          </p:spPr>
          <p:txBody>
            <a:bodyPr/>
            <a:lstStyle/>
            <a:p>
              <a:r>
                <a:rPr lang="en-US" sz="1100">
                  <a:cs typeface="Times New Roman" charset="0"/>
                </a:rPr>
                <a:t>K</a:t>
              </a:r>
              <a:endParaRPr lang="pl-PL" sz="1100">
                <a:cs typeface="Times New Roman" charset="0"/>
              </a:endParaRPr>
            </a:p>
            <a:p>
              <a:pPr eaLnBrk="0" hangingPunct="0"/>
              <a:endParaRPr lang="pl-PL" sz="3200"/>
            </a:p>
          </p:txBody>
        </p:sp>
        <p:sp>
          <p:nvSpPr>
            <p:cNvPr id="19460" name="Rectangle 4"/>
            <p:cNvSpPr>
              <a:spLocks noChangeArrowheads="1"/>
            </p:cNvSpPr>
            <p:nvPr/>
          </p:nvSpPr>
          <p:spPr bwMode="auto">
            <a:xfrm>
              <a:off x="178" y="403"/>
              <a:ext cx="170" cy="576"/>
            </a:xfrm>
            <a:prstGeom prst="rect">
              <a:avLst/>
            </a:prstGeom>
            <a:noFill/>
            <a:ln w="9525">
              <a:noFill/>
              <a:miter lim="800000"/>
              <a:headEnd/>
              <a:tailEnd/>
            </a:ln>
            <a:effectLst/>
          </p:spPr>
          <p:txBody>
            <a:bodyPr/>
            <a:lstStyle/>
            <a:p>
              <a:r>
                <a:rPr lang="en-US" sz="1100">
                  <a:cs typeface="Times New Roman" charset="0"/>
                </a:rPr>
                <a:t>1</a:t>
              </a:r>
              <a:endParaRPr lang="pl-PL" sz="1100">
                <a:cs typeface="Times New Roman" charset="0"/>
              </a:endParaRPr>
            </a:p>
            <a:p>
              <a:pPr eaLnBrk="0" hangingPunct="0"/>
              <a:endParaRPr lang="pl-PL" sz="3200"/>
            </a:p>
          </p:txBody>
        </p:sp>
        <p:sp>
          <p:nvSpPr>
            <p:cNvPr id="19461" name="Rectangle 5"/>
            <p:cNvSpPr>
              <a:spLocks noChangeArrowheads="1"/>
            </p:cNvSpPr>
            <p:nvPr/>
          </p:nvSpPr>
          <p:spPr bwMode="auto">
            <a:xfrm>
              <a:off x="348" y="403"/>
              <a:ext cx="170" cy="576"/>
            </a:xfrm>
            <a:prstGeom prst="rect">
              <a:avLst/>
            </a:prstGeom>
            <a:noFill/>
            <a:ln w="9525">
              <a:noFill/>
              <a:miter lim="800000"/>
              <a:headEnd/>
              <a:tailEnd/>
            </a:ln>
            <a:effectLst/>
          </p:spPr>
          <p:txBody>
            <a:bodyPr/>
            <a:lstStyle/>
            <a:p>
              <a:r>
                <a:rPr lang="en-US" sz="1100">
                  <a:cs typeface="Times New Roman" charset="0"/>
                </a:rPr>
                <a:t>a</a:t>
              </a:r>
              <a:endParaRPr lang="pl-PL" sz="1100">
                <a:cs typeface="Times New Roman" charset="0"/>
              </a:endParaRPr>
            </a:p>
            <a:p>
              <a:pPr eaLnBrk="0" hangingPunct="0"/>
              <a:endParaRPr lang="pl-PL" sz="3200"/>
            </a:p>
          </p:txBody>
        </p:sp>
        <p:sp>
          <p:nvSpPr>
            <p:cNvPr id="19462" name="Rectangle 6"/>
            <p:cNvSpPr>
              <a:spLocks noChangeArrowheads="1"/>
            </p:cNvSpPr>
            <p:nvPr/>
          </p:nvSpPr>
          <p:spPr bwMode="auto">
            <a:xfrm>
              <a:off x="518" y="403"/>
              <a:ext cx="1908" cy="576"/>
            </a:xfrm>
            <a:prstGeom prst="rect">
              <a:avLst/>
            </a:prstGeom>
            <a:noFill/>
            <a:ln w="9525">
              <a:noFill/>
              <a:miter lim="800000"/>
              <a:headEnd/>
              <a:tailEnd/>
            </a:ln>
            <a:effectLst/>
          </p:spPr>
          <p:txBody>
            <a:bodyPr/>
            <a:lstStyle/>
            <a:p>
              <a:r>
                <a:rPr lang="pl-PL" sz="1100">
                  <a:cs typeface="Times New Roman" charset="0"/>
                </a:rPr>
                <a:t>W okresie ostatniego roku pacjent użył więcej niż raz środek z listy podanej niżej, aby poczuć się lepiej, lub zmienić nastrój ...</a:t>
              </a:r>
            </a:p>
            <a:p>
              <a:pPr eaLnBrk="0" hangingPunct="0"/>
              <a:endParaRPr lang="pl-PL" sz="3200"/>
            </a:p>
          </p:txBody>
        </p:sp>
        <p:sp>
          <p:nvSpPr>
            <p:cNvPr id="19463" name="Rectangle 7"/>
            <p:cNvSpPr>
              <a:spLocks noChangeArrowheads="1"/>
            </p:cNvSpPr>
            <p:nvPr/>
          </p:nvSpPr>
          <p:spPr bwMode="auto">
            <a:xfrm>
              <a:off x="2426" y="403"/>
              <a:ext cx="284" cy="576"/>
            </a:xfrm>
            <a:prstGeom prst="rect">
              <a:avLst/>
            </a:prstGeom>
            <a:noFill/>
            <a:ln w="9525">
              <a:noFill/>
              <a:miter lim="800000"/>
              <a:headEnd/>
              <a:tailEnd/>
            </a:ln>
            <a:effectLst/>
          </p:spPr>
          <p:txBody>
            <a:bodyPr/>
            <a:lstStyle/>
            <a:p>
              <a:r>
                <a:rPr lang="pl-PL" sz="1100">
                  <a:cs typeface="Times New Roman" charset="0"/>
                </a:rPr>
                <a:t>nie</a:t>
              </a:r>
            </a:p>
            <a:p>
              <a:pPr eaLnBrk="0" hangingPunct="0"/>
              <a:endParaRPr lang="pl-PL" sz="3200"/>
            </a:p>
          </p:txBody>
        </p:sp>
        <p:sp>
          <p:nvSpPr>
            <p:cNvPr id="19464" name="Rectangle 8"/>
            <p:cNvSpPr>
              <a:spLocks noChangeArrowheads="1"/>
            </p:cNvSpPr>
            <p:nvPr/>
          </p:nvSpPr>
          <p:spPr bwMode="auto">
            <a:xfrm>
              <a:off x="2710" y="403"/>
              <a:ext cx="274" cy="576"/>
            </a:xfrm>
            <a:prstGeom prst="rect">
              <a:avLst/>
            </a:prstGeom>
            <a:noFill/>
            <a:ln w="9525">
              <a:noFill/>
              <a:miter lim="800000"/>
              <a:headEnd/>
              <a:tailEnd/>
            </a:ln>
            <a:effectLst/>
          </p:spPr>
          <p:txBody>
            <a:bodyPr/>
            <a:lstStyle/>
            <a:p>
              <a:r>
                <a:rPr lang="pl-PL" sz="1100">
                  <a:cs typeface="Times New Roman" charset="0"/>
                </a:rPr>
                <a:t>tak</a:t>
              </a:r>
            </a:p>
            <a:p>
              <a:pPr eaLnBrk="0" hangingPunct="0"/>
              <a:endParaRPr lang="pl-PL" sz="3200"/>
            </a:p>
          </p:txBody>
        </p:sp>
        <p:sp>
          <p:nvSpPr>
            <p:cNvPr id="19465" name="Rectangle 9"/>
            <p:cNvSpPr>
              <a:spLocks noChangeArrowheads="1"/>
            </p:cNvSpPr>
            <p:nvPr/>
          </p:nvSpPr>
          <p:spPr bwMode="auto">
            <a:xfrm>
              <a:off x="28" y="979"/>
              <a:ext cx="150" cy="76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9466" name="Rectangle 10"/>
            <p:cNvSpPr>
              <a:spLocks noChangeArrowheads="1"/>
            </p:cNvSpPr>
            <p:nvPr/>
          </p:nvSpPr>
          <p:spPr bwMode="auto">
            <a:xfrm>
              <a:off x="178" y="979"/>
              <a:ext cx="170" cy="76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9467" name="Rectangle 11"/>
            <p:cNvSpPr>
              <a:spLocks noChangeArrowheads="1"/>
            </p:cNvSpPr>
            <p:nvPr/>
          </p:nvSpPr>
          <p:spPr bwMode="auto">
            <a:xfrm>
              <a:off x="348" y="979"/>
              <a:ext cx="170" cy="76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9468" name="Rectangle 12"/>
            <p:cNvSpPr>
              <a:spLocks noChangeArrowheads="1"/>
            </p:cNvSpPr>
            <p:nvPr/>
          </p:nvSpPr>
          <p:spPr bwMode="auto">
            <a:xfrm>
              <a:off x="518" y="979"/>
              <a:ext cx="1908" cy="768"/>
            </a:xfrm>
            <a:prstGeom prst="rect">
              <a:avLst/>
            </a:prstGeom>
            <a:noFill/>
            <a:ln w="9525">
              <a:noFill/>
              <a:miter lim="800000"/>
              <a:headEnd/>
              <a:tailEnd/>
            </a:ln>
            <a:effectLst/>
          </p:spPr>
          <p:txBody>
            <a:bodyPr/>
            <a:lstStyle/>
            <a:p>
              <a:r>
                <a:rPr lang="pl-PL" sz="1100">
                  <a:cs typeface="Times New Roman" charset="0"/>
                </a:rPr>
                <a:t>Lista: benzodiazepiny, barbiturany, haszysz i pochodne, amfetamina i pochodne, kokaina, opiaty,  psychodysleptyki, „kleje”, sterydy, inne (zaznacz grupę, wyszczególnij środki i ich zwykłe dawki):</a:t>
              </a:r>
            </a:p>
            <a:p>
              <a:pPr eaLnBrk="0" hangingPunct="0"/>
              <a:r>
                <a:rPr lang="pl-PL" sz="1100">
                  <a:cs typeface="Times New Roman" charset="0"/>
                </a:rPr>
                <a:t> </a:t>
              </a:r>
            </a:p>
            <a:p>
              <a:pPr eaLnBrk="0" hangingPunct="0"/>
              <a:endParaRPr lang="pl-PL" sz="3200"/>
            </a:p>
          </p:txBody>
        </p:sp>
        <p:sp>
          <p:nvSpPr>
            <p:cNvPr id="19469" name="Rectangle 13"/>
            <p:cNvSpPr>
              <a:spLocks noChangeArrowheads="1"/>
            </p:cNvSpPr>
            <p:nvPr/>
          </p:nvSpPr>
          <p:spPr bwMode="auto">
            <a:xfrm>
              <a:off x="2426" y="979"/>
              <a:ext cx="284" cy="76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9470" name="Rectangle 14"/>
            <p:cNvSpPr>
              <a:spLocks noChangeArrowheads="1"/>
            </p:cNvSpPr>
            <p:nvPr/>
          </p:nvSpPr>
          <p:spPr bwMode="auto">
            <a:xfrm>
              <a:off x="2710" y="979"/>
              <a:ext cx="274" cy="76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9471" name="Rectangle 15"/>
            <p:cNvSpPr>
              <a:spLocks noChangeArrowheads="1"/>
            </p:cNvSpPr>
            <p:nvPr/>
          </p:nvSpPr>
          <p:spPr bwMode="auto">
            <a:xfrm>
              <a:off x="28" y="1747"/>
              <a:ext cx="150" cy="480"/>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9472" name="Rectangle 16"/>
            <p:cNvSpPr>
              <a:spLocks noChangeArrowheads="1"/>
            </p:cNvSpPr>
            <p:nvPr/>
          </p:nvSpPr>
          <p:spPr bwMode="auto">
            <a:xfrm>
              <a:off x="178" y="1747"/>
              <a:ext cx="170" cy="480"/>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9473" name="Rectangle 17"/>
            <p:cNvSpPr>
              <a:spLocks noChangeArrowheads="1"/>
            </p:cNvSpPr>
            <p:nvPr/>
          </p:nvSpPr>
          <p:spPr bwMode="auto">
            <a:xfrm>
              <a:off x="348" y="1747"/>
              <a:ext cx="170" cy="480"/>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9474" name="Rectangle 18"/>
            <p:cNvSpPr>
              <a:spLocks noChangeArrowheads="1"/>
            </p:cNvSpPr>
            <p:nvPr/>
          </p:nvSpPr>
          <p:spPr bwMode="auto">
            <a:xfrm>
              <a:off x="518" y="1747"/>
              <a:ext cx="1908" cy="480"/>
            </a:xfrm>
            <a:prstGeom prst="rect">
              <a:avLst/>
            </a:prstGeom>
            <a:noFill/>
            <a:ln w="9525">
              <a:noFill/>
              <a:miter lim="800000"/>
              <a:headEnd/>
              <a:tailEnd/>
            </a:ln>
            <a:effectLst/>
          </p:spPr>
          <p:txBody>
            <a:bodyPr/>
            <a:lstStyle/>
            <a:p>
              <a:r>
                <a:rPr lang="pl-PL" sz="1100">
                  <a:cs typeface="Times New Roman" charset="0"/>
                </a:rPr>
                <a:t>Najczęściej używany środek, zwykła dawka:</a:t>
              </a:r>
            </a:p>
            <a:p>
              <a:pPr eaLnBrk="0" hangingPunct="0"/>
              <a:r>
                <a:rPr lang="pl-PL" sz="1100">
                  <a:cs typeface="Times New Roman" charset="0"/>
                </a:rPr>
                <a:t> </a:t>
              </a:r>
            </a:p>
            <a:p>
              <a:pPr eaLnBrk="0" hangingPunct="0"/>
              <a:endParaRPr lang="pl-PL" sz="3200"/>
            </a:p>
          </p:txBody>
        </p:sp>
        <p:sp>
          <p:nvSpPr>
            <p:cNvPr id="19475" name="Rectangle 19"/>
            <p:cNvSpPr>
              <a:spLocks noChangeArrowheads="1"/>
            </p:cNvSpPr>
            <p:nvPr/>
          </p:nvSpPr>
          <p:spPr bwMode="auto">
            <a:xfrm>
              <a:off x="2426" y="1747"/>
              <a:ext cx="284" cy="480"/>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9476" name="Rectangle 20"/>
            <p:cNvSpPr>
              <a:spLocks noChangeArrowheads="1"/>
            </p:cNvSpPr>
            <p:nvPr/>
          </p:nvSpPr>
          <p:spPr bwMode="auto">
            <a:xfrm>
              <a:off x="2710" y="1747"/>
              <a:ext cx="274" cy="480"/>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9477" name="Rectangle 21"/>
            <p:cNvSpPr>
              <a:spLocks noChangeArrowheads="1"/>
            </p:cNvSpPr>
            <p:nvPr/>
          </p:nvSpPr>
          <p:spPr bwMode="auto">
            <a:xfrm>
              <a:off x="28" y="2227"/>
              <a:ext cx="150" cy="394"/>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9478" name="Rectangle 22"/>
            <p:cNvSpPr>
              <a:spLocks noChangeArrowheads="1"/>
            </p:cNvSpPr>
            <p:nvPr/>
          </p:nvSpPr>
          <p:spPr bwMode="auto">
            <a:xfrm>
              <a:off x="178" y="2227"/>
              <a:ext cx="170" cy="394"/>
            </a:xfrm>
            <a:prstGeom prst="rect">
              <a:avLst/>
            </a:prstGeom>
            <a:noFill/>
            <a:ln w="9525">
              <a:noFill/>
              <a:miter lim="800000"/>
              <a:headEnd/>
              <a:tailEnd/>
            </a:ln>
            <a:effectLst/>
          </p:spPr>
          <p:txBody>
            <a:bodyPr/>
            <a:lstStyle/>
            <a:p>
              <a:r>
                <a:rPr lang="pl-PL" sz="1100">
                  <a:cs typeface="Times New Roman" charset="0"/>
                </a:rPr>
                <a:t>2</a:t>
              </a:r>
            </a:p>
            <a:p>
              <a:pPr eaLnBrk="0" hangingPunct="0"/>
              <a:endParaRPr lang="pl-PL" sz="3200"/>
            </a:p>
          </p:txBody>
        </p:sp>
        <p:sp>
          <p:nvSpPr>
            <p:cNvPr id="19479" name="Rectangle 23"/>
            <p:cNvSpPr>
              <a:spLocks noChangeArrowheads="1"/>
            </p:cNvSpPr>
            <p:nvPr/>
          </p:nvSpPr>
          <p:spPr bwMode="auto">
            <a:xfrm>
              <a:off x="348" y="2227"/>
              <a:ext cx="170" cy="394"/>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9480" name="Rectangle 24"/>
            <p:cNvSpPr>
              <a:spLocks noChangeArrowheads="1"/>
            </p:cNvSpPr>
            <p:nvPr/>
          </p:nvSpPr>
          <p:spPr bwMode="auto">
            <a:xfrm>
              <a:off x="518" y="2227"/>
              <a:ext cx="1908" cy="394"/>
            </a:xfrm>
            <a:prstGeom prst="rect">
              <a:avLst/>
            </a:prstGeom>
            <a:noFill/>
            <a:ln w="9525">
              <a:noFill/>
              <a:miter lim="800000"/>
              <a:headEnd/>
              <a:tailEnd/>
            </a:ln>
            <a:effectLst/>
          </p:spPr>
          <p:txBody>
            <a:bodyPr/>
            <a:lstStyle/>
            <a:p>
              <a:r>
                <a:rPr lang="pl-PL" sz="1400">
                  <a:cs typeface="Times New Roman" charset="0"/>
                </a:rPr>
                <a:t>W okresie ostatniego roku ...</a:t>
              </a:r>
              <a:endParaRPr lang="pl-PL" sz="1100">
                <a:cs typeface="Times New Roman" charset="0"/>
              </a:endParaRPr>
            </a:p>
            <a:p>
              <a:pPr eaLnBrk="0" hangingPunct="0"/>
              <a:endParaRPr lang="pl-PL" sz="3200"/>
            </a:p>
          </p:txBody>
        </p:sp>
        <p:sp>
          <p:nvSpPr>
            <p:cNvPr id="19481" name="Rectangle 25"/>
            <p:cNvSpPr>
              <a:spLocks noChangeArrowheads="1"/>
            </p:cNvSpPr>
            <p:nvPr/>
          </p:nvSpPr>
          <p:spPr bwMode="auto">
            <a:xfrm>
              <a:off x="2426" y="2227"/>
              <a:ext cx="284" cy="394"/>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9482" name="Rectangle 26"/>
            <p:cNvSpPr>
              <a:spLocks noChangeArrowheads="1"/>
            </p:cNvSpPr>
            <p:nvPr/>
          </p:nvSpPr>
          <p:spPr bwMode="auto">
            <a:xfrm>
              <a:off x="2710" y="2227"/>
              <a:ext cx="274" cy="394"/>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9483" name="Rectangle 27"/>
            <p:cNvSpPr>
              <a:spLocks noChangeArrowheads="1"/>
            </p:cNvSpPr>
            <p:nvPr/>
          </p:nvSpPr>
          <p:spPr bwMode="auto">
            <a:xfrm>
              <a:off x="28" y="2621"/>
              <a:ext cx="150" cy="500"/>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9484" name="Rectangle 28"/>
            <p:cNvSpPr>
              <a:spLocks noChangeArrowheads="1"/>
            </p:cNvSpPr>
            <p:nvPr/>
          </p:nvSpPr>
          <p:spPr bwMode="auto">
            <a:xfrm>
              <a:off x="178" y="2621"/>
              <a:ext cx="170" cy="500"/>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9485" name="Rectangle 29"/>
            <p:cNvSpPr>
              <a:spLocks noChangeArrowheads="1"/>
            </p:cNvSpPr>
            <p:nvPr/>
          </p:nvSpPr>
          <p:spPr bwMode="auto">
            <a:xfrm>
              <a:off x="348" y="2621"/>
              <a:ext cx="170" cy="500"/>
            </a:xfrm>
            <a:prstGeom prst="rect">
              <a:avLst/>
            </a:prstGeom>
            <a:noFill/>
            <a:ln w="9525">
              <a:noFill/>
              <a:miter lim="800000"/>
              <a:headEnd/>
              <a:tailEnd/>
            </a:ln>
            <a:effectLst/>
          </p:spPr>
          <p:txBody>
            <a:bodyPr/>
            <a:lstStyle/>
            <a:p>
              <a:r>
                <a:rPr lang="pl-PL" sz="1100">
                  <a:cs typeface="Times New Roman" charset="0"/>
                </a:rPr>
                <a:t>a</a:t>
              </a:r>
            </a:p>
            <a:p>
              <a:pPr eaLnBrk="0" hangingPunct="0"/>
              <a:endParaRPr lang="pl-PL" sz="3200"/>
            </a:p>
          </p:txBody>
        </p:sp>
        <p:sp>
          <p:nvSpPr>
            <p:cNvPr id="19486" name="Rectangle 30"/>
            <p:cNvSpPr>
              <a:spLocks noChangeArrowheads="1"/>
            </p:cNvSpPr>
            <p:nvPr/>
          </p:nvSpPr>
          <p:spPr bwMode="auto">
            <a:xfrm>
              <a:off x="518" y="2621"/>
              <a:ext cx="1908" cy="500"/>
            </a:xfrm>
            <a:prstGeom prst="rect">
              <a:avLst/>
            </a:prstGeom>
            <a:noFill/>
            <a:ln w="9525">
              <a:noFill/>
              <a:miter lim="800000"/>
              <a:headEnd/>
              <a:tailEnd/>
            </a:ln>
            <a:effectLst/>
          </p:spPr>
          <p:txBody>
            <a:bodyPr/>
            <a:lstStyle/>
            <a:p>
              <a:r>
                <a:rPr lang="pl-PL" sz="1400">
                  <a:cs typeface="Times New Roman" charset="0"/>
                </a:rPr>
                <a:t>Brał środki psychoaktywne po to, żeby dojść do formy...</a:t>
              </a:r>
              <a:endParaRPr lang="pl-PL" sz="1100">
                <a:cs typeface="Times New Roman" charset="0"/>
              </a:endParaRPr>
            </a:p>
            <a:p>
              <a:pPr eaLnBrk="0" hangingPunct="0"/>
              <a:endParaRPr lang="pl-PL" sz="3200"/>
            </a:p>
          </p:txBody>
        </p:sp>
        <p:sp>
          <p:nvSpPr>
            <p:cNvPr id="19487" name="Rectangle 31"/>
            <p:cNvSpPr>
              <a:spLocks noChangeArrowheads="1"/>
            </p:cNvSpPr>
            <p:nvPr/>
          </p:nvSpPr>
          <p:spPr bwMode="auto">
            <a:xfrm>
              <a:off x="2426" y="2621"/>
              <a:ext cx="284" cy="500"/>
            </a:xfrm>
            <a:prstGeom prst="rect">
              <a:avLst/>
            </a:prstGeom>
            <a:noFill/>
            <a:ln w="9525">
              <a:noFill/>
              <a:miter lim="800000"/>
              <a:headEnd/>
              <a:tailEnd/>
            </a:ln>
            <a:effectLst/>
          </p:spPr>
          <p:txBody>
            <a:bodyPr/>
            <a:lstStyle/>
            <a:p>
              <a:r>
                <a:rPr lang="pl-PL" sz="1400">
                  <a:cs typeface="Times New Roman" charset="0"/>
                </a:rPr>
                <a:t>nie</a:t>
              </a:r>
              <a:endParaRPr lang="pl-PL" sz="1100">
                <a:cs typeface="Times New Roman" charset="0"/>
              </a:endParaRPr>
            </a:p>
            <a:p>
              <a:pPr eaLnBrk="0" hangingPunct="0"/>
              <a:endParaRPr lang="pl-PL" sz="3200"/>
            </a:p>
          </p:txBody>
        </p:sp>
        <p:sp>
          <p:nvSpPr>
            <p:cNvPr id="19488" name="Rectangle 32"/>
            <p:cNvSpPr>
              <a:spLocks noChangeArrowheads="1"/>
            </p:cNvSpPr>
            <p:nvPr/>
          </p:nvSpPr>
          <p:spPr bwMode="auto">
            <a:xfrm>
              <a:off x="2710" y="2621"/>
              <a:ext cx="274" cy="500"/>
            </a:xfrm>
            <a:prstGeom prst="rect">
              <a:avLst/>
            </a:prstGeom>
            <a:noFill/>
            <a:ln w="9525">
              <a:noFill/>
              <a:miter lim="800000"/>
              <a:headEnd/>
              <a:tailEnd/>
            </a:ln>
            <a:effectLst/>
          </p:spPr>
          <p:txBody>
            <a:bodyPr/>
            <a:lstStyle/>
            <a:p>
              <a:r>
                <a:rPr lang="pl-PL" sz="1400" b="1">
                  <a:cs typeface="Times New Roman" charset="0"/>
                </a:rPr>
                <a:t>tak</a:t>
              </a:r>
              <a:endParaRPr lang="pl-PL" sz="1100">
                <a:cs typeface="Times New Roman" charset="0"/>
              </a:endParaRPr>
            </a:p>
            <a:p>
              <a:pPr eaLnBrk="0" hangingPunct="0"/>
              <a:endParaRPr lang="pl-PL" sz="3200"/>
            </a:p>
          </p:txBody>
        </p:sp>
        <p:sp>
          <p:nvSpPr>
            <p:cNvPr id="19489" name="Rectangle 33"/>
            <p:cNvSpPr>
              <a:spLocks noChangeArrowheads="1"/>
            </p:cNvSpPr>
            <p:nvPr/>
          </p:nvSpPr>
          <p:spPr bwMode="auto">
            <a:xfrm>
              <a:off x="28" y="3121"/>
              <a:ext cx="150" cy="606"/>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9490" name="Rectangle 34"/>
            <p:cNvSpPr>
              <a:spLocks noChangeArrowheads="1"/>
            </p:cNvSpPr>
            <p:nvPr/>
          </p:nvSpPr>
          <p:spPr bwMode="auto">
            <a:xfrm>
              <a:off x="178" y="3121"/>
              <a:ext cx="170" cy="606"/>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9491" name="Rectangle 35"/>
            <p:cNvSpPr>
              <a:spLocks noChangeArrowheads="1"/>
            </p:cNvSpPr>
            <p:nvPr/>
          </p:nvSpPr>
          <p:spPr bwMode="auto">
            <a:xfrm>
              <a:off x="348" y="3121"/>
              <a:ext cx="170" cy="606"/>
            </a:xfrm>
            <a:prstGeom prst="rect">
              <a:avLst/>
            </a:prstGeom>
            <a:noFill/>
            <a:ln w="9525">
              <a:noFill/>
              <a:miter lim="800000"/>
              <a:headEnd/>
              <a:tailEnd/>
            </a:ln>
            <a:effectLst/>
          </p:spPr>
          <p:txBody>
            <a:bodyPr/>
            <a:lstStyle/>
            <a:p>
              <a:r>
                <a:rPr lang="pl-PL" sz="1100">
                  <a:cs typeface="Times New Roman" charset="0"/>
                </a:rPr>
                <a:t>b</a:t>
              </a:r>
            </a:p>
            <a:p>
              <a:pPr eaLnBrk="0" hangingPunct="0"/>
              <a:endParaRPr lang="pl-PL" sz="3200"/>
            </a:p>
          </p:txBody>
        </p:sp>
        <p:sp>
          <p:nvSpPr>
            <p:cNvPr id="19492" name="Rectangle 36"/>
            <p:cNvSpPr>
              <a:spLocks noChangeArrowheads="1"/>
            </p:cNvSpPr>
            <p:nvPr/>
          </p:nvSpPr>
          <p:spPr bwMode="auto">
            <a:xfrm>
              <a:off x="518" y="3121"/>
              <a:ext cx="1908" cy="606"/>
            </a:xfrm>
            <a:prstGeom prst="rect">
              <a:avLst/>
            </a:prstGeom>
            <a:noFill/>
            <a:ln w="9525">
              <a:noFill/>
              <a:miter lim="800000"/>
              <a:headEnd/>
              <a:tailEnd/>
            </a:ln>
            <a:effectLst/>
          </p:spPr>
          <p:txBody>
            <a:bodyPr/>
            <a:lstStyle/>
            <a:p>
              <a:r>
                <a:rPr lang="pl-PL" sz="1400">
                  <a:cs typeface="Times New Roman" charset="0"/>
                </a:rPr>
                <a:t>W czasie abstynencji miał drżenie, pocił się, odczuwał niepokój, lub brał środki psychoaktywne, aby tego uniknąć ...</a:t>
              </a:r>
              <a:endParaRPr lang="pl-PL" sz="1100">
                <a:cs typeface="Times New Roman" charset="0"/>
              </a:endParaRPr>
            </a:p>
            <a:p>
              <a:pPr eaLnBrk="0" hangingPunct="0"/>
              <a:endParaRPr lang="pl-PL" sz="3200"/>
            </a:p>
          </p:txBody>
        </p:sp>
        <p:sp>
          <p:nvSpPr>
            <p:cNvPr id="19493" name="Rectangle 37"/>
            <p:cNvSpPr>
              <a:spLocks noChangeArrowheads="1"/>
            </p:cNvSpPr>
            <p:nvPr/>
          </p:nvSpPr>
          <p:spPr bwMode="auto">
            <a:xfrm>
              <a:off x="2426" y="3121"/>
              <a:ext cx="284" cy="606"/>
            </a:xfrm>
            <a:prstGeom prst="rect">
              <a:avLst/>
            </a:prstGeom>
            <a:noFill/>
            <a:ln w="9525">
              <a:noFill/>
              <a:miter lim="800000"/>
              <a:headEnd/>
              <a:tailEnd/>
            </a:ln>
            <a:effectLst/>
          </p:spPr>
          <p:txBody>
            <a:bodyPr/>
            <a:lstStyle/>
            <a:p>
              <a:r>
                <a:rPr lang="pl-PL" sz="1400">
                  <a:cs typeface="Times New Roman" charset="0"/>
                </a:rPr>
                <a:t>nie</a:t>
              </a:r>
              <a:endParaRPr lang="pl-PL" sz="1100">
                <a:cs typeface="Times New Roman" charset="0"/>
              </a:endParaRPr>
            </a:p>
            <a:p>
              <a:pPr eaLnBrk="0" hangingPunct="0"/>
              <a:endParaRPr lang="pl-PL" sz="3200"/>
            </a:p>
          </p:txBody>
        </p:sp>
        <p:sp>
          <p:nvSpPr>
            <p:cNvPr id="19494" name="Rectangle 38"/>
            <p:cNvSpPr>
              <a:spLocks noChangeArrowheads="1"/>
            </p:cNvSpPr>
            <p:nvPr/>
          </p:nvSpPr>
          <p:spPr bwMode="auto">
            <a:xfrm>
              <a:off x="2710" y="3121"/>
              <a:ext cx="274" cy="606"/>
            </a:xfrm>
            <a:prstGeom prst="rect">
              <a:avLst/>
            </a:prstGeom>
            <a:noFill/>
            <a:ln w="9525">
              <a:noFill/>
              <a:miter lim="800000"/>
              <a:headEnd/>
              <a:tailEnd/>
            </a:ln>
            <a:effectLst/>
          </p:spPr>
          <p:txBody>
            <a:bodyPr/>
            <a:lstStyle/>
            <a:p>
              <a:r>
                <a:rPr lang="pl-PL" sz="1400" b="1">
                  <a:cs typeface="Times New Roman" charset="0"/>
                </a:rPr>
                <a:t>tak</a:t>
              </a:r>
              <a:endParaRPr lang="pl-PL" sz="1100">
                <a:cs typeface="Times New Roman" charset="0"/>
              </a:endParaRPr>
            </a:p>
            <a:p>
              <a:pPr eaLnBrk="0" hangingPunct="0"/>
              <a:endParaRPr lang="pl-PL" sz="3200"/>
            </a:p>
          </p:txBody>
        </p:sp>
        <p:sp>
          <p:nvSpPr>
            <p:cNvPr id="19495" name="Rectangle 39"/>
            <p:cNvSpPr>
              <a:spLocks noChangeArrowheads="1"/>
            </p:cNvSpPr>
            <p:nvPr/>
          </p:nvSpPr>
          <p:spPr bwMode="auto">
            <a:xfrm>
              <a:off x="28" y="3727"/>
              <a:ext cx="150" cy="500"/>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9496" name="Rectangle 40"/>
            <p:cNvSpPr>
              <a:spLocks noChangeArrowheads="1"/>
            </p:cNvSpPr>
            <p:nvPr/>
          </p:nvSpPr>
          <p:spPr bwMode="auto">
            <a:xfrm>
              <a:off x="178" y="3727"/>
              <a:ext cx="170" cy="500"/>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9497" name="Rectangle 41"/>
            <p:cNvSpPr>
              <a:spLocks noChangeArrowheads="1"/>
            </p:cNvSpPr>
            <p:nvPr/>
          </p:nvSpPr>
          <p:spPr bwMode="auto">
            <a:xfrm>
              <a:off x="348" y="3727"/>
              <a:ext cx="170" cy="500"/>
            </a:xfrm>
            <a:prstGeom prst="rect">
              <a:avLst/>
            </a:prstGeom>
            <a:noFill/>
            <a:ln w="9525">
              <a:noFill/>
              <a:miter lim="800000"/>
              <a:headEnd/>
              <a:tailEnd/>
            </a:ln>
            <a:effectLst/>
          </p:spPr>
          <p:txBody>
            <a:bodyPr/>
            <a:lstStyle/>
            <a:p>
              <a:r>
                <a:rPr lang="pl-PL" sz="1100">
                  <a:cs typeface="Times New Roman" charset="0"/>
                </a:rPr>
                <a:t>c</a:t>
              </a:r>
            </a:p>
            <a:p>
              <a:pPr eaLnBrk="0" hangingPunct="0"/>
              <a:endParaRPr lang="pl-PL" sz="3200"/>
            </a:p>
          </p:txBody>
        </p:sp>
        <p:sp>
          <p:nvSpPr>
            <p:cNvPr id="19498" name="Rectangle 42"/>
            <p:cNvSpPr>
              <a:spLocks noChangeArrowheads="1"/>
            </p:cNvSpPr>
            <p:nvPr/>
          </p:nvSpPr>
          <p:spPr bwMode="auto">
            <a:xfrm>
              <a:off x="518" y="3727"/>
              <a:ext cx="1908" cy="500"/>
            </a:xfrm>
            <a:prstGeom prst="rect">
              <a:avLst/>
            </a:prstGeom>
            <a:noFill/>
            <a:ln w="9525">
              <a:noFill/>
              <a:miter lim="800000"/>
              <a:headEnd/>
              <a:tailEnd/>
            </a:ln>
            <a:effectLst/>
          </p:spPr>
          <p:txBody>
            <a:bodyPr/>
            <a:lstStyle/>
            <a:p>
              <a:r>
                <a:rPr lang="pl-PL" sz="1400">
                  <a:cs typeface="Times New Roman" charset="0"/>
                </a:rPr>
                <a:t>Gdy brał środki psychoaktywne, używał ich więcej, niż początkowo planował ...</a:t>
              </a:r>
              <a:endParaRPr lang="pl-PL" sz="1100">
                <a:cs typeface="Times New Roman" charset="0"/>
              </a:endParaRPr>
            </a:p>
            <a:p>
              <a:pPr eaLnBrk="0" hangingPunct="0"/>
              <a:endParaRPr lang="pl-PL" sz="3200"/>
            </a:p>
          </p:txBody>
        </p:sp>
        <p:sp>
          <p:nvSpPr>
            <p:cNvPr id="19499" name="Rectangle 43"/>
            <p:cNvSpPr>
              <a:spLocks noChangeArrowheads="1"/>
            </p:cNvSpPr>
            <p:nvPr/>
          </p:nvSpPr>
          <p:spPr bwMode="auto">
            <a:xfrm>
              <a:off x="2426" y="3727"/>
              <a:ext cx="284" cy="500"/>
            </a:xfrm>
            <a:prstGeom prst="rect">
              <a:avLst/>
            </a:prstGeom>
            <a:noFill/>
            <a:ln w="9525">
              <a:noFill/>
              <a:miter lim="800000"/>
              <a:headEnd/>
              <a:tailEnd/>
            </a:ln>
            <a:effectLst/>
          </p:spPr>
          <p:txBody>
            <a:bodyPr/>
            <a:lstStyle/>
            <a:p>
              <a:r>
                <a:rPr lang="pl-PL" sz="1400">
                  <a:cs typeface="Times New Roman" charset="0"/>
                </a:rPr>
                <a:t>nie</a:t>
              </a:r>
              <a:endParaRPr lang="pl-PL" sz="1100">
                <a:cs typeface="Times New Roman" charset="0"/>
              </a:endParaRPr>
            </a:p>
            <a:p>
              <a:pPr eaLnBrk="0" hangingPunct="0"/>
              <a:endParaRPr lang="pl-PL" sz="3200"/>
            </a:p>
          </p:txBody>
        </p:sp>
        <p:sp>
          <p:nvSpPr>
            <p:cNvPr id="19500" name="Rectangle 44"/>
            <p:cNvSpPr>
              <a:spLocks noChangeArrowheads="1"/>
            </p:cNvSpPr>
            <p:nvPr/>
          </p:nvSpPr>
          <p:spPr bwMode="auto">
            <a:xfrm>
              <a:off x="2710" y="3727"/>
              <a:ext cx="274" cy="500"/>
            </a:xfrm>
            <a:prstGeom prst="rect">
              <a:avLst/>
            </a:prstGeom>
            <a:noFill/>
            <a:ln w="9525">
              <a:noFill/>
              <a:miter lim="800000"/>
              <a:headEnd/>
              <a:tailEnd/>
            </a:ln>
            <a:effectLst/>
          </p:spPr>
          <p:txBody>
            <a:bodyPr/>
            <a:lstStyle/>
            <a:p>
              <a:r>
                <a:rPr lang="pl-PL" sz="1400" b="1">
                  <a:cs typeface="Times New Roman" charset="0"/>
                </a:rPr>
                <a:t>tak</a:t>
              </a:r>
              <a:endParaRPr lang="pl-PL" sz="1100">
                <a:cs typeface="Times New Roman" charset="0"/>
              </a:endParaRPr>
            </a:p>
            <a:p>
              <a:pPr eaLnBrk="0" hangingPunct="0"/>
              <a:endParaRPr lang="pl-PL" sz="3200"/>
            </a:p>
          </p:txBody>
        </p:sp>
        <p:sp>
          <p:nvSpPr>
            <p:cNvPr id="19501" name="Rectangle 45"/>
            <p:cNvSpPr>
              <a:spLocks noChangeArrowheads="1"/>
            </p:cNvSpPr>
            <p:nvPr/>
          </p:nvSpPr>
          <p:spPr bwMode="auto">
            <a:xfrm>
              <a:off x="28" y="4227"/>
              <a:ext cx="150" cy="500"/>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9502" name="Rectangle 46"/>
            <p:cNvSpPr>
              <a:spLocks noChangeArrowheads="1"/>
            </p:cNvSpPr>
            <p:nvPr/>
          </p:nvSpPr>
          <p:spPr bwMode="auto">
            <a:xfrm>
              <a:off x="178" y="4227"/>
              <a:ext cx="170" cy="500"/>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9503" name="Rectangle 47"/>
            <p:cNvSpPr>
              <a:spLocks noChangeArrowheads="1"/>
            </p:cNvSpPr>
            <p:nvPr/>
          </p:nvSpPr>
          <p:spPr bwMode="auto">
            <a:xfrm>
              <a:off x="348" y="4227"/>
              <a:ext cx="170" cy="500"/>
            </a:xfrm>
            <a:prstGeom prst="rect">
              <a:avLst/>
            </a:prstGeom>
            <a:noFill/>
            <a:ln w="9525">
              <a:noFill/>
              <a:miter lim="800000"/>
              <a:headEnd/>
              <a:tailEnd/>
            </a:ln>
            <a:effectLst/>
          </p:spPr>
          <p:txBody>
            <a:bodyPr/>
            <a:lstStyle/>
            <a:p>
              <a:r>
                <a:rPr lang="pl-PL" sz="1100">
                  <a:cs typeface="Times New Roman" charset="0"/>
                </a:rPr>
                <a:t>d</a:t>
              </a:r>
            </a:p>
            <a:p>
              <a:pPr eaLnBrk="0" hangingPunct="0"/>
              <a:endParaRPr lang="pl-PL" sz="3200"/>
            </a:p>
          </p:txBody>
        </p:sp>
        <p:sp>
          <p:nvSpPr>
            <p:cNvPr id="19504" name="Rectangle 48"/>
            <p:cNvSpPr>
              <a:spLocks noChangeArrowheads="1"/>
            </p:cNvSpPr>
            <p:nvPr/>
          </p:nvSpPr>
          <p:spPr bwMode="auto">
            <a:xfrm>
              <a:off x="518" y="4227"/>
              <a:ext cx="1908" cy="500"/>
            </a:xfrm>
            <a:prstGeom prst="rect">
              <a:avLst/>
            </a:prstGeom>
            <a:noFill/>
            <a:ln w="9525">
              <a:noFill/>
              <a:miter lim="800000"/>
              <a:headEnd/>
              <a:tailEnd/>
            </a:ln>
            <a:effectLst/>
          </p:spPr>
          <p:txBody>
            <a:bodyPr/>
            <a:lstStyle/>
            <a:p>
              <a:r>
                <a:rPr lang="pl-PL" sz="1400">
                  <a:cs typeface="Times New Roman" charset="0"/>
                </a:rPr>
                <a:t>Usiłował zmniejszyć ich używanie, lub zaprzestać brania ...</a:t>
              </a:r>
              <a:endParaRPr lang="pl-PL" sz="1100">
                <a:cs typeface="Times New Roman" charset="0"/>
              </a:endParaRPr>
            </a:p>
            <a:p>
              <a:pPr eaLnBrk="0" hangingPunct="0"/>
              <a:endParaRPr lang="pl-PL" sz="3200"/>
            </a:p>
          </p:txBody>
        </p:sp>
        <p:sp>
          <p:nvSpPr>
            <p:cNvPr id="19505" name="Rectangle 49"/>
            <p:cNvSpPr>
              <a:spLocks noChangeArrowheads="1"/>
            </p:cNvSpPr>
            <p:nvPr/>
          </p:nvSpPr>
          <p:spPr bwMode="auto">
            <a:xfrm>
              <a:off x="2426" y="4227"/>
              <a:ext cx="284" cy="500"/>
            </a:xfrm>
            <a:prstGeom prst="rect">
              <a:avLst/>
            </a:prstGeom>
            <a:noFill/>
            <a:ln w="9525">
              <a:noFill/>
              <a:miter lim="800000"/>
              <a:headEnd/>
              <a:tailEnd/>
            </a:ln>
            <a:effectLst/>
          </p:spPr>
          <p:txBody>
            <a:bodyPr/>
            <a:lstStyle/>
            <a:p>
              <a:r>
                <a:rPr lang="pl-PL" sz="1400">
                  <a:cs typeface="Times New Roman" charset="0"/>
                </a:rPr>
                <a:t>nie</a:t>
              </a:r>
              <a:endParaRPr lang="pl-PL" sz="1100">
                <a:cs typeface="Times New Roman" charset="0"/>
              </a:endParaRPr>
            </a:p>
            <a:p>
              <a:pPr eaLnBrk="0" hangingPunct="0"/>
              <a:endParaRPr lang="pl-PL" sz="3200"/>
            </a:p>
          </p:txBody>
        </p:sp>
        <p:sp>
          <p:nvSpPr>
            <p:cNvPr id="19506" name="Rectangle 50"/>
            <p:cNvSpPr>
              <a:spLocks noChangeArrowheads="1"/>
            </p:cNvSpPr>
            <p:nvPr/>
          </p:nvSpPr>
          <p:spPr bwMode="auto">
            <a:xfrm>
              <a:off x="2710" y="4227"/>
              <a:ext cx="274" cy="500"/>
            </a:xfrm>
            <a:prstGeom prst="rect">
              <a:avLst/>
            </a:prstGeom>
            <a:noFill/>
            <a:ln w="9525">
              <a:noFill/>
              <a:miter lim="800000"/>
              <a:headEnd/>
              <a:tailEnd/>
            </a:ln>
            <a:effectLst/>
          </p:spPr>
          <p:txBody>
            <a:bodyPr/>
            <a:lstStyle/>
            <a:p>
              <a:r>
                <a:rPr lang="pl-PL" sz="1400" b="1">
                  <a:cs typeface="Times New Roman" charset="0"/>
                </a:rPr>
                <a:t>tak</a:t>
              </a:r>
              <a:endParaRPr lang="pl-PL" sz="1100">
                <a:cs typeface="Times New Roman" charset="0"/>
              </a:endParaRPr>
            </a:p>
            <a:p>
              <a:pPr eaLnBrk="0" hangingPunct="0"/>
              <a:endParaRPr lang="pl-PL" sz="3200"/>
            </a:p>
          </p:txBody>
        </p:sp>
        <p:sp>
          <p:nvSpPr>
            <p:cNvPr id="19507" name="Rectangle 51"/>
            <p:cNvSpPr>
              <a:spLocks noChangeArrowheads="1"/>
            </p:cNvSpPr>
            <p:nvPr/>
          </p:nvSpPr>
          <p:spPr bwMode="auto">
            <a:xfrm>
              <a:off x="28" y="4727"/>
              <a:ext cx="150" cy="606"/>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9508" name="Rectangle 52"/>
            <p:cNvSpPr>
              <a:spLocks noChangeArrowheads="1"/>
            </p:cNvSpPr>
            <p:nvPr/>
          </p:nvSpPr>
          <p:spPr bwMode="auto">
            <a:xfrm>
              <a:off x="178" y="4727"/>
              <a:ext cx="170" cy="606"/>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9509" name="Rectangle 53"/>
            <p:cNvSpPr>
              <a:spLocks noChangeArrowheads="1"/>
            </p:cNvSpPr>
            <p:nvPr/>
          </p:nvSpPr>
          <p:spPr bwMode="auto">
            <a:xfrm>
              <a:off x="348" y="4727"/>
              <a:ext cx="170" cy="606"/>
            </a:xfrm>
            <a:prstGeom prst="rect">
              <a:avLst/>
            </a:prstGeom>
            <a:noFill/>
            <a:ln w="9525">
              <a:noFill/>
              <a:miter lim="800000"/>
              <a:headEnd/>
              <a:tailEnd/>
            </a:ln>
            <a:effectLst/>
          </p:spPr>
          <p:txBody>
            <a:bodyPr/>
            <a:lstStyle/>
            <a:p>
              <a:r>
                <a:rPr lang="pl-PL" sz="1100">
                  <a:cs typeface="Times New Roman" charset="0"/>
                </a:rPr>
                <a:t>e</a:t>
              </a:r>
            </a:p>
            <a:p>
              <a:pPr eaLnBrk="0" hangingPunct="0"/>
              <a:endParaRPr lang="pl-PL" sz="3200"/>
            </a:p>
          </p:txBody>
        </p:sp>
        <p:sp>
          <p:nvSpPr>
            <p:cNvPr id="19510" name="Rectangle 54"/>
            <p:cNvSpPr>
              <a:spLocks noChangeArrowheads="1"/>
            </p:cNvSpPr>
            <p:nvPr/>
          </p:nvSpPr>
          <p:spPr bwMode="auto">
            <a:xfrm>
              <a:off x="518" y="4727"/>
              <a:ext cx="1908" cy="606"/>
            </a:xfrm>
            <a:prstGeom prst="rect">
              <a:avLst/>
            </a:prstGeom>
            <a:noFill/>
            <a:ln w="9525">
              <a:noFill/>
              <a:miter lim="800000"/>
              <a:headEnd/>
              <a:tailEnd/>
            </a:ln>
            <a:effectLst/>
          </p:spPr>
          <p:txBody>
            <a:bodyPr/>
            <a:lstStyle/>
            <a:p>
              <a:r>
                <a:rPr lang="pl-PL" sz="1400">
                  <a:cs typeface="Times New Roman" charset="0"/>
                </a:rPr>
                <a:t>W dnie, w które brał środki psychoaktywne, sprawy związane z ich braniem i dochodzeniem do siebie  zajmowały mu więcej, niż 2 godziny ...</a:t>
              </a:r>
              <a:endParaRPr lang="pl-PL" sz="1100">
                <a:cs typeface="Times New Roman" charset="0"/>
              </a:endParaRPr>
            </a:p>
            <a:p>
              <a:pPr eaLnBrk="0" hangingPunct="0"/>
              <a:endParaRPr lang="pl-PL" sz="3200"/>
            </a:p>
          </p:txBody>
        </p:sp>
        <p:sp>
          <p:nvSpPr>
            <p:cNvPr id="19511" name="Rectangle 55"/>
            <p:cNvSpPr>
              <a:spLocks noChangeArrowheads="1"/>
            </p:cNvSpPr>
            <p:nvPr/>
          </p:nvSpPr>
          <p:spPr bwMode="auto">
            <a:xfrm>
              <a:off x="2426" y="4727"/>
              <a:ext cx="284" cy="606"/>
            </a:xfrm>
            <a:prstGeom prst="rect">
              <a:avLst/>
            </a:prstGeom>
            <a:noFill/>
            <a:ln w="9525">
              <a:noFill/>
              <a:miter lim="800000"/>
              <a:headEnd/>
              <a:tailEnd/>
            </a:ln>
            <a:effectLst/>
          </p:spPr>
          <p:txBody>
            <a:bodyPr/>
            <a:lstStyle/>
            <a:p>
              <a:r>
                <a:rPr lang="pl-PL" sz="1400">
                  <a:cs typeface="Times New Roman" charset="0"/>
                </a:rPr>
                <a:t>nie</a:t>
              </a:r>
              <a:endParaRPr lang="pl-PL" sz="1100">
                <a:cs typeface="Times New Roman" charset="0"/>
              </a:endParaRPr>
            </a:p>
            <a:p>
              <a:pPr eaLnBrk="0" hangingPunct="0"/>
              <a:endParaRPr lang="pl-PL" sz="3200"/>
            </a:p>
          </p:txBody>
        </p:sp>
        <p:sp>
          <p:nvSpPr>
            <p:cNvPr id="19512" name="Rectangle 56"/>
            <p:cNvSpPr>
              <a:spLocks noChangeArrowheads="1"/>
            </p:cNvSpPr>
            <p:nvPr/>
          </p:nvSpPr>
          <p:spPr bwMode="auto">
            <a:xfrm>
              <a:off x="2710" y="4727"/>
              <a:ext cx="274" cy="606"/>
            </a:xfrm>
            <a:prstGeom prst="rect">
              <a:avLst/>
            </a:prstGeom>
            <a:noFill/>
            <a:ln w="9525">
              <a:noFill/>
              <a:miter lim="800000"/>
              <a:headEnd/>
              <a:tailEnd/>
            </a:ln>
            <a:effectLst/>
          </p:spPr>
          <p:txBody>
            <a:bodyPr/>
            <a:lstStyle/>
            <a:p>
              <a:r>
                <a:rPr lang="pl-PL" sz="1400" b="1">
                  <a:cs typeface="Times New Roman" charset="0"/>
                </a:rPr>
                <a:t>tak</a:t>
              </a:r>
              <a:endParaRPr lang="pl-PL" sz="1100">
                <a:cs typeface="Times New Roman" charset="0"/>
              </a:endParaRPr>
            </a:p>
            <a:p>
              <a:pPr eaLnBrk="0" hangingPunct="0"/>
              <a:endParaRPr lang="pl-PL" sz="3200"/>
            </a:p>
          </p:txBody>
        </p:sp>
        <p:sp>
          <p:nvSpPr>
            <p:cNvPr id="19513" name="Rectangle 57"/>
            <p:cNvSpPr>
              <a:spLocks noChangeArrowheads="1"/>
            </p:cNvSpPr>
            <p:nvPr/>
          </p:nvSpPr>
          <p:spPr bwMode="auto">
            <a:xfrm>
              <a:off x="28" y="5333"/>
              <a:ext cx="150" cy="500"/>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9514" name="Rectangle 58"/>
            <p:cNvSpPr>
              <a:spLocks noChangeArrowheads="1"/>
            </p:cNvSpPr>
            <p:nvPr/>
          </p:nvSpPr>
          <p:spPr bwMode="auto">
            <a:xfrm>
              <a:off x="178" y="5333"/>
              <a:ext cx="170" cy="500"/>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9515" name="Rectangle 59"/>
            <p:cNvSpPr>
              <a:spLocks noChangeArrowheads="1"/>
            </p:cNvSpPr>
            <p:nvPr/>
          </p:nvSpPr>
          <p:spPr bwMode="auto">
            <a:xfrm>
              <a:off x="348" y="5333"/>
              <a:ext cx="170" cy="500"/>
            </a:xfrm>
            <a:prstGeom prst="rect">
              <a:avLst/>
            </a:prstGeom>
            <a:noFill/>
            <a:ln w="9525">
              <a:noFill/>
              <a:miter lim="800000"/>
              <a:headEnd/>
              <a:tailEnd/>
            </a:ln>
            <a:effectLst/>
          </p:spPr>
          <p:txBody>
            <a:bodyPr/>
            <a:lstStyle/>
            <a:p>
              <a:r>
                <a:rPr lang="pl-PL" sz="1100">
                  <a:cs typeface="Times New Roman" charset="0"/>
                </a:rPr>
                <a:t>f</a:t>
              </a:r>
            </a:p>
            <a:p>
              <a:pPr eaLnBrk="0" hangingPunct="0"/>
              <a:endParaRPr lang="pl-PL" sz="3200"/>
            </a:p>
          </p:txBody>
        </p:sp>
        <p:sp>
          <p:nvSpPr>
            <p:cNvPr id="19516" name="Rectangle 60"/>
            <p:cNvSpPr>
              <a:spLocks noChangeArrowheads="1"/>
            </p:cNvSpPr>
            <p:nvPr/>
          </p:nvSpPr>
          <p:spPr bwMode="auto">
            <a:xfrm>
              <a:off x="518" y="5333"/>
              <a:ext cx="1908" cy="500"/>
            </a:xfrm>
            <a:prstGeom prst="rect">
              <a:avLst/>
            </a:prstGeom>
            <a:noFill/>
            <a:ln w="9525">
              <a:noFill/>
              <a:miter lim="800000"/>
              <a:headEnd/>
              <a:tailEnd/>
            </a:ln>
            <a:effectLst/>
          </p:spPr>
          <p:txBody>
            <a:bodyPr/>
            <a:lstStyle/>
            <a:p>
              <a:r>
                <a:rPr lang="pl-PL" sz="1400">
                  <a:cs typeface="Times New Roman" charset="0"/>
                </a:rPr>
                <a:t>Z powodu używania środków poświęcał innym sprawom mniej czasu ...</a:t>
              </a:r>
              <a:endParaRPr lang="pl-PL" sz="1100">
                <a:cs typeface="Times New Roman" charset="0"/>
              </a:endParaRPr>
            </a:p>
            <a:p>
              <a:pPr eaLnBrk="0" hangingPunct="0"/>
              <a:endParaRPr lang="pl-PL" sz="3200"/>
            </a:p>
          </p:txBody>
        </p:sp>
        <p:sp>
          <p:nvSpPr>
            <p:cNvPr id="19517" name="Rectangle 61"/>
            <p:cNvSpPr>
              <a:spLocks noChangeArrowheads="1"/>
            </p:cNvSpPr>
            <p:nvPr/>
          </p:nvSpPr>
          <p:spPr bwMode="auto">
            <a:xfrm>
              <a:off x="2426" y="5333"/>
              <a:ext cx="284" cy="500"/>
            </a:xfrm>
            <a:prstGeom prst="rect">
              <a:avLst/>
            </a:prstGeom>
            <a:noFill/>
            <a:ln w="9525">
              <a:noFill/>
              <a:miter lim="800000"/>
              <a:headEnd/>
              <a:tailEnd/>
            </a:ln>
            <a:effectLst/>
          </p:spPr>
          <p:txBody>
            <a:bodyPr/>
            <a:lstStyle/>
            <a:p>
              <a:r>
                <a:rPr lang="pl-PL" sz="1400">
                  <a:cs typeface="Times New Roman" charset="0"/>
                </a:rPr>
                <a:t>nie</a:t>
              </a:r>
              <a:endParaRPr lang="pl-PL" sz="1100">
                <a:cs typeface="Times New Roman" charset="0"/>
              </a:endParaRPr>
            </a:p>
            <a:p>
              <a:pPr eaLnBrk="0" hangingPunct="0"/>
              <a:endParaRPr lang="pl-PL" sz="3200"/>
            </a:p>
          </p:txBody>
        </p:sp>
        <p:sp>
          <p:nvSpPr>
            <p:cNvPr id="19518" name="Rectangle 62"/>
            <p:cNvSpPr>
              <a:spLocks noChangeArrowheads="1"/>
            </p:cNvSpPr>
            <p:nvPr/>
          </p:nvSpPr>
          <p:spPr bwMode="auto">
            <a:xfrm>
              <a:off x="2710" y="5333"/>
              <a:ext cx="274" cy="500"/>
            </a:xfrm>
            <a:prstGeom prst="rect">
              <a:avLst/>
            </a:prstGeom>
            <a:noFill/>
            <a:ln w="9525">
              <a:noFill/>
              <a:miter lim="800000"/>
              <a:headEnd/>
              <a:tailEnd/>
            </a:ln>
            <a:effectLst/>
          </p:spPr>
          <p:txBody>
            <a:bodyPr/>
            <a:lstStyle/>
            <a:p>
              <a:r>
                <a:rPr lang="pl-PL" sz="1400" b="1">
                  <a:cs typeface="Times New Roman" charset="0"/>
                </a:rPr>
                <a:t>tak</a:t>
              </a:r>
              <a:endParaRPr lang="pl-PL" sz="1100">
                <a:cs typeface="Times New Roman" charset="0"/>
              </a:endParaRPr>
            </a:p>
            <a:p>
              <a:pPr eaLnBrk="0" hangingPunct="0"/>
              <a:endParaRPr lang="pl-PL" sz="3200"/>
            </a:p>
          </p:txBody>
        </p:sp>
        <p:sp>
          <p:nvSpPr>
            <p:cNvPr id="19519" name="Rectangle 63"/>
            <p:cNvSpPr>
              <a:spLocks noChangeArrowheads="1"/>
            </p:cNvSpPr>
            <p:nvPr/>
          </p:nvSpPr>
          <p:spPr bwMode="auto">
            <a:xfrm>
              <a:off x="28" y="5833"/>
              <a:ext cx="150" cy="500"/>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9520" name="Rectangle 64"/>
            <p:cNvSpPr>
              <a:spLocks noChangeArrowheads="1"/>
            </p:cNvSpPr>
            <p:nvPr/>
          </p:nvSpPr>
          <p:spPr bwMode="auto">
            <a:xfrm>
              <a:off x="178" y="5833"/>
              <a:ext cx="170" cy="500"/>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9521" name="Rectangle 65"/>
            <p:cNvSpPr>
              <a:spLocks noChangeArrowheads="1"/>
            </p:cNvSpPr>
            <p:nvPr/>
          </p:nvSpPr>
          <p:spPr bwMode="auto">
            <a:xfrm>
              <a:off x="348" y="5833"/>
              <a:ext cx="170" cy="500"/>
            </a:xfrm>
            <a:prstGeom prst="rect">
              <a:avLst/>
            </a:prstGeom>
            <a:noFill/>
            <a:ln w="9525">
              <a:noFill/>
              <a:miter lim="800000"/>
              <a:headEnd/>
              <a:tailEnd/>
            </a:ln>
            <a:effectLst/>
          </p:spPr>
          <p:txBody>
            <a:bodyPr/>
            <a:lstStyle/>
            <a:p>
              <a:r>
                <a:rPr lang="pl-PL" sz="1100">
                  <a:cs typeface="Times New Roman" charset="0"/>
                </a:rPr>
                <a:t>g</a:t>
              </a:r>
            </a:p>
            <a:p>
              <a:pPr eaLnBrk="0" hangingPunct="0"/>
              <a:endParaRPr lang="pl-PL" sz="3200"/>
            </a:p>
          </p:txBody>
        </p:sp>
        <p:sp>
          <p:nvSpPr>
            <p:cNvPr id="19522" name="Rectangle 66"/>
            <p:cNvSpPr>
              <a:spLocks noChangeArrowheads="1"/>
            </p:cNvSpPr>
            <p:nvPr/>
          </p:nvSpPr>
          <p:spPr bwMode="auto">
            <a:xfrm>
              <a:off x="518" y="5833"/>
              <a:ext cx="1908" cy="500"/>
            </a:xfrm>
            <a:prstGeom prst="rect">
              <a:avLst/>
            </a:prstGeom>
            <a:noFill/>
            <a:ln w="9525">
              <a:noFill/>
              <a:miter lim="800000"/>
              <a:headEnd/>
              <a:tailEnd/>
            </a:ln>
            <a:effectLst/>
          </p:spPr>
          <p:txBody>
            <a:bodyPr/>
            <a:lstStyle/>
            <a:p>
              <a:r>
                <a:rPr lang="pl-PL" sz="1400">
                  <a:cs typeface="Times New Roman" charset="0"/>
                </a:rPr>
                <a:t>Kontynuował branie, pomimo świadomości, o jego negatywnych skutkach ...</a:t>
              </a:r>
              <a:endParaRPr lang="pl-PL" sz="1100">
                <a:cs typeface="Times New Roman" charset="0"/>
              </a:endParaRPr>
            </a:p>
            <a:p>
              <a:pPr eaLnBrk="0" hangingPunct="0"/>
              <a:endParaRPr lang="pl-PL" sz="3200"/>
            </a:p>
          </p:txBody>
        </p:sp>
        <p:sp>
          <p:nvSpPr>
            <p:cNvPr id="19523" name="Rectangle 67"/>
            <p:cNvSpPr>
              <a:spLocks noChangeArrowheads="1"/>
            </p:cNvSpPr>
            <p:nvPr/>
          </p:nvSpPr>
          <p:spPr bwMode="auto">
            <a:xfrm>
              <a:off x="2426" y="5833"/>
              <a:ext cx="284" cy="500"/>
            </a:xfrm>
            <a:prstGeom prst="rect">
              <a:avLst/>
            </a:prstGeom>
            <a:noFill/>
            <a:ln w="9525">
              <a:noFill/>
              <a:miter lim="800000"/>
              <a:headEnd/>
              <a:tailEnd/>
            </a:ln>
            <a:effectLst/>
          </p:spPr>
          <p:txBody>
            <a:bodyPr/>
            <a:lstStyle/>
            <a:p>
              <a:r>
                <a:rPr lang="pl-PL" sz="1400">
                  <a:cs typeface="Times New Roman" charset="0"/>
                </a:rPr>
                <a:t>nie</a:t>
              </a:r>
              <a:endParaRPr lang="pl-PL" sz="1100">
                <a:cs typeface="Times New Roman" charset="0"/>
              </a:endParaRPr>
            </a:p>
            <a:p>
              <a:pPr eaLnBrk="0" hangingPunct="0"/>
              <a:endParaRPr lang="pl-PL" sz="3200"/>
            </a:p>
          </p:txBody>
        </p:sp>
        <p:sp>
          <p:nvSpPr>
            <p:cNvPr id="19524" name="Rectangle 68"/>
            <p:cNvSpPr>
              <a:spLocks noChangeArrowheads="1"/>
            </p:cNvSpPr>
            <p:nvPr/>
          </p:nvSpPr>
          <p:spPr bwMode="auto">
            <a:xfrm>
              <a:off x="2710" y="5833"/>
              <a:ext cx="274" cy="500"/>
            </a:xfrm>
            <a:prstGeom prst="rect">
              <a:avLst/>
            </a:prstGeom>
            <a:noFill/>
            <a:ln w="9525">
              <a:noFill/>
              <a:miter lim="800000"/>
              <a:headEnd/>
              <a:tailEnd/>
            </a:ln>
            <a:effectLst/>
          </p:spPr>
          <p:txBody>
            <a:bodyPr/>
            <a:lstStyle/>
            <a:p>
              <a:r>
                <a:rPr lang="pl-PL" sz="1400" b="1">
                  <a:cs typeface="Times New Roman" charset="0"/>
                </a:rPr>
                <a:t>tak</a:t>
              </a:r>
              <a:endParaRPr lang="pl-PL" sz="1100">
                <a:cs typeface="Times New Roman" charset="0"/>
              </a:endParaRPr>
            </a:p>
            <a:p>
              <a:pPr eaLnBrk="0" hangingPunct="0"/>
              <a:endParaRPr lang="pl-PL" sz="3200"/>
            </a:p>
          </p:txBody>
        </p:sp>
        <p:sp>
          <p:nvSpPr>
            <p:cNvPr id="19525" name="Rectangle 69"/>
            <p:cNvSpPr>
              <a:spLocks noChangeArrowheads="1"/>
            </p:cNvSpPr>
            <p:nvPr/>
          </p:nvSpPr>
          <p:spPr bwMode="auto">
            <a:xfrm>
              <a:off x="28" y="6333"/>
              <a:ext cx="150" cy="606"/>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9526" name="Rectangle 70"/>
            <p:cNvSpPr>
              <a:spLocks noChangeArrowheads="1"/>
            </p:cNvSpPr>
            <p:nvPr/>
          </p:nvSpPr>
          <p:spPr bwMode="auto">
            <a:xfrm>
              <a:off x="178" y="6333"/>
              <a:ext cx="170" cy="606"/>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9527" name="Rectangle 71"/>
            <p:cNvSpPr>
              <a:spLocks noChangeArrowheads="1"/>
            </p:cNvSpPr>
            <p:nvPr/>
          </p:nvSpPr>
          <p:spPr bwMode="auto">
            <a:xfrm>
              <a:off x="348" y="6333"/>
              <a:ext cx="170" cy="606"/>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19528" name="Rectangle 72"/>
            <p:cNvSpPr>
              <a:spLocks noChangeArrowheads="1"/>
            </p:cNvSpPr>
            <p:nvPr/>
          </p:nvSpPr>
          <p:spPr bwMode="auto">
            <a:xfrm>
              <a:off x="518" y="6333"/>
              <a:ext cx="1908" cy="606"/>
            </a:xfrm>
            <a:prstGeom prst="rect">
              <a:avLst/>
            </a:prstGeom>
            <a:noFill/>
            <a:ln w="9525">
              <a:noFill/>
              <a:miter lim="800000"/>
              <a:headEnd/>
              <a:tailEnd/>
            </a:ln>
            <a:effectLst/>
          </p:spPr>
          <p:txBody>
            <a:bodyPr/>
            <a:lstStyle/>
            <a:p>
              <a:r>
                <a:rPr lang="pl-PL" sz="1400">
                  <a:cs typeface="Times New Roman" charset="0"/>
                </a:rPr>
                <a:t>Jeśli K1 </a:t>
              </a:r>
              <a:r>
                <a:rPr lang="pl-PL" sz="1400" i="1">
                  <a:cs typeface="Times New Roman" charset="0"/>
                </a:rPr>
                <a:t>tak</a:t>
              </a:r>
              <a:r>
                <a:rPr lang="pl-PL" sz="1400">
                  <a:cs typeface="Times New Roman" charset="0"/>
                </a:rPr>
                <a:t> i co najmniej z K2 3 razy </a:t>
              </a:r>
              <a:r>
                <a:rPr lang="pl-PL" sz="1400" i="1">
                  <a:cs typeface="Times New Roman" charset="0"/>
                </a:rPr>
                <a:t>tak</a:t>
              </a:r>
              <a:r>
                <a:rPr lang="pl-PL" sz="1400">
                  <a:cs typeface="Times New Roman" charset="0"/>
                </a:rPr>
                <a:t> to rozpoznanie – </a:t>
              </a:r>
              <a:r>
                <a:rPr lang="pl-PL" sz="1400" b="1">
                  <a:cs typeface="Times New Roman" charset="0"/>
                </a:rPr>
                <a:t>uzależnienie od środków psychoaktywnych...</a:t>
              </a:r>
              <a:endParaRPr lang="pl-PL" sz="1100">
                <a:cs typeface="Times New Roman" charset="0"/>
              </a:endParaRPr>
            </a:p>
            <a:p>
              <a:pPr eaLnBrk="0" hangingPunct="0"/>
              <a:endParaRPr lang="pl-PL" sz="3200"/>
            </a:p>
          </p:txBody>
        </p:sp>
        <p:sp>
          <p:nvSpPr>
            <p:cNvPr id="19529" name="Rectangle 73"/>
            <p:cNvSpPr>
              <a:spLocks noChangeArrowheads="1"/>
            </p:cNvSpPr>
            <p:nvPr/>
          </p:nvSpPr>
          <p:spPr bwMode="auto">
            <a:xfrm>
              <a:off x="2426" y="6333"/>
              <a:ext cx="284" cy="606"/>
            </a:xfrm>
            <a:prstGeom prst="rect">
              <a:avLst/>
            </a:prstGeom>
            <a:noFill/>
            <a:ln w="9525">
              <a:noFill/>
              <a:miter lim="800000"/>
              <a:headEnd/>
              <a:tailEnd/>
            </a:ln>
            <a:effectLst/>
          </p:spPr>
          <p:txBody>
            <a:bodyPr/>
            <a:lstStyle/>
            <a:p>
              <a:r>
                <a:rPr lang="pl-PL" sz="1400">
                  <a:cs typeface="Times New Roman" charset="0"/>
                </a:rPr>
                <a:t>nie</a:t>
              </a:r>
              <a:endParaRPr lang="pl-PL" sz="1100">
                <a:cs typeface="Times New Roman" charset="0"/>
              </a:endParaRPr>
            </a:p>
            <a:p>
              <a:pPr eaLnBrk="0" hangingPunct="0"/>
              <a:endParaRPr lang="pl-PL" sz="3200"/>
            </a:p>
          </p:txBody>
        </p:sp>
        <p:sp>
          <p:nvSpPr>
            <p:cNvPr id="19530" name="Rectangle 74"/>
            <p:cNvSpPr>
              <a:spLocks noChangeArrowheads="1"/>
            </p:cNvSpPr>
            <p:nvPr/>
          </p:nvSpPr>
          <p:spPr bwMode="auto">
            <a:xfrm>
              <a:off x="2710" y="6333"/>
              <a:ext cx="274" cy="606"/>
            </a:xfrm>
            <a:prstGeom prst="rect">
              <a:avLst/>
            </a:prstGeom>
            <a:noFill/>
            <a:ln w="9525">
              <a:noFill/>
              <a:miter lim="800000"/>
              <a:headEnd/>
              <a:tailEnd/>
            </a:ln>
            <a:effectLst/>
          </p:spPr>
          <p:txBody>
            <a:bodyPr/>
            <a:lstStyle/>
            <a:p>
              <a:r>
                <a:rPr lang="pl-PL" sz="1400" b="1">
                  <a:cs typeface="Times New Roman" charset="0"/>
                </a:rPr>
                <a:t>tak</a:t>
              </a:r>
              <a:endParaRPr lang="pl-PL" sz="1100">
                <a:cs typeface="Times New Roman" charset="0"/>
              </a:endParaRPr>
            </a:p>
            <a:p>
              <a:pPr eaLnBrk="0" hangingPunct="0"/>
              <a:endParaRPr lang="pl-PL" sz="3200"/>
            </a:p>
          </p:txBody>
        </p:sp>
      </p:grpSp>
      <p:sp>
        <p:nvSpPr>
          <p:cNvPr id="19532" name="Rectangle 76"/>
          <p:cNvSpPr>
            <a:spLocks noChangeArrowheads="1"/>
          </p:cNvSpPr>
          <p:nvPr/>
        </p:nvSpPr>
        <p:spPr bwMode="auto">
          <a:xfrm>
            <a:off x="0" y="304800"/>
            <a:ext cx="9144000" cy="830997"/>
          </a:xfrm>
          <a:prstGeom prst="rect">
            <a:avLst/>
          </a:prstGeom>
          <a:noFill/>
          <a:ln w="9525">
            <a:noFill/>
            <a:miter lim="800000"/>
            <a:headEnd/>
            <a:tailEnd/>
          </a:ln>
          <a:effectLst/>
        </p:spPr>
        <p:txBody>
          <a:bodyPr>
            <a:spAutoFit/>
          </a:bodyPr>
          <a:lstStyle/>
          <a:p>
            <a:r>
              <a:rPr lang="pl-PL" sz="1600" b="1">
                <a:solidFill>
                  <a:schemeClr val="tx2"/>
                </a:solidFill>
                <a:cs typeface="Times New Roman" charset="0"/>
              </a:rPr>
              <a:t>K. Uzależnienie od środków psychoaktywnych</a:t>
            </a:r>
            <a:r>
              <a:rPr lang="pl-PL" sz="1600">
                <a:solidFill>
                  <a:schemeClr val="tx2"/>
                </a:solidFill>
                <a:cs typeface="Times New Roman" charset="0"/>
              </a:rPr>
              <a:t>. </a:t>
            </a:r>
            <a:r>
              <a:rPr lang="en-US" sz="1600" b="1">
                <a:solidFill>
                  <a:schemeClr val="tx2"/>
                </a:solidFill>
                <a:cs typeface="Times New Roman" charset="0"/>
              </a:rPr>
              <a:t>F.11-19.2. (BDA-F.13.2)</a:t>
            </a:r>
            <a:endParaRPr lang="pl-PL" sz="1100">
              <a:solidFill>
                <a:schemeClr val="tx2"/>
              </a:solidFill>
              <a:cs typeface="Times New Roman" charset="0"/>
            </a:endParaRPr>
          </a:p>
          <a:p>
            <a:pPr eaLnBrk="0" hangingPunct="0"/>
            <a:endParaRPr lang="pl-PL" sz="3200">
              <a:solidFill>
                <a:schemeClr val="tx2"/>
              </a:solidFill>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prestige"/>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2"/>
          <p:cNvPicPr>
            <a:picLocks noChangeAspect="1" noChangeArrowheads="1"/>
          </p:cNvPicPr>
          <p:nvPr/>
        </p:nvPicPr>
        <p:blipFill>
          <a:blip r:embed="rId3"/>
          <a:srcRect/>
          <a:stretch>
            <a:fillRect/>
          </a:stretch>
        </p:blipFill>
        <p:spPr bwMode="auto">
          <a:xfrm>
            <a:off x="2462213" y="642938"/>
            <a:ext cx="4219575" cy="5572125"/>
          </a:xfrm>
          <a:prstGeom prst="rect">
            <a:avLst/>
          </a:prstGeom>
          <a:noFill/>
          <a:ln w="9525">
            <a:noFill/>
            <a:miter lim="800000"/>
            <a:headEnd/>
            <a:tailEnd/>
          </a:ln>
          <a:effectLst/>
        </p:spPr>
      </p:pic>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prestige"/>
      </p:transition>
    </mc:Choice>
    <mc:Fallback>
      <p:transition spd="slow">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0" y="-1687513"/>
            <a:ext cx="9144000" cy="830997"/>
          </a:xfrm>
          <a:prstGeom prst="rect">
            <a:avLst/>
          </a:prstGeom>
          <a:noFill/>
          <a:ln w="9525">
            <a:noFill/>
            <a:miter lim="800000"/>
            <a:headEnd/>
            <a:tailEnd/>
          </a:ln>
          <a:effectLst/>
        </p:spPr>
        <p:txBody>
          <a:bodyPr>
            <a:spAutoFit/>
          </a:bodyPr>
          <a:lstStyle/>
          <a:p>
            <a:r>
              <a:rPr lang="pl-PL" sz="1600">
                <a:cs typeface="Times New Roman" charset="0"/>
              </a:rPr>
              <a:t>M. </a:t>
            </a:r>
            <a:r>
              <a:rPr lang="pl-PL" sz="1600" b="1">
                <a:cs typeface="Times New Roman" charset="0"/>
              </a:rPr>
              <a:t>Anorexia nervosa. F.50.0.</a:t>
            </a:r>
            <a:endParaRPr lang="pl-PL" sz="1100">
              <a:cs typeface="Times New Roman" charset="0"/>
            </a:endParaRPr>
          </a:p>
          <a:p>
            <a:pPr eaLnBrk="0" hangingPunct="0"/>
            <a:endParaRPr lang="pl-PL" sz="3200"/>
          </a:p>
        </p:txBody>
      </p:sp>
      <p:grpSp>
        <p:nvGrpSpPr>
          <p:cNvPr id="20549" name="Group 69"/>
          <p:cNvGrpSpPr>
            <a:grpSpLocks/>
          </p:cNvGrpSpPr>
          <p:nvPr/>
        </p:nvGrpSpPr>
        <p:grpSpPr bwMode="auto">
          <a:xfrm>
            <a:off x="0" y="685800"/>
            <a:ext cx="8669338" cy="5780088"/>
            <a:chOff x="28" y="403"/>
            <a:chExt cx="2740" cy="6043"/>
          </a:xfrm>
        </p:grpSpPr>
        <p:sp>
          <p:nvSpPr>
            <p:cNvPr id="20483" name="Rectangle 3"/>
            <p:cNvSpPr>
              <a:spLocks noChangeArrowheads="1"/>
            </p:cNvSpPr>
            <p:nvPr/>
          </p:nvSpPr>
          <p:spPr bwMode="auto">
            <a:xfrm>
              <a:off x="28" y="403"/>
              <a:ext cx="198" cy="538"/>
            </a:xfrm>
            <a:prstGeom prst="rect">
              <a:avLst/>
            </a:prstGeom>
            <a:noFill/>
            <a:ln w="9525">
              <a:noFill/>
              <a:miter lim="800000"/>
              <a:headEnd/>
              <a:tailEnd/>
            </a:ln>
            <a:effectLst/>
          </p:spPr>
          <p:txBody>
            <a:bodyPr/>
            <a:lstStyle/>
            <a:p>
              <a:r>
                <a:rPr lang="pl-PL" sz="1600">
                  <a:cs typeface="Times New Roman" charset="0"/>
                </a:rPr>
                <a:t>M</a:t>
              </a:r>
              <a:endParaRPr lang="pl-PL" sz="1100">
                <a:cs typeface="Times New Roman" charset="0"/>
              </a:endParaRPr>
            </a:p>
            <a:p>
              <a:pPr eaLnBrk="0" hangingPunct="0"/>
              <a:endParaRPr lang="pl-PL" sz="3200"/>
            </a:p>
          </p:txBody>
        </p:sp>
        <p:sp>
          <p:nvSpPr>
            <p:cNvPr id="20484" name="Rectangle 4"/>
            <p:cNvSpPr>
              <a:spLocks noChangeArrowheads="1"/>
            </p:cNvSpPr>
            <p:nvPr/>
          </p:nvSpPr>
          <p:spPr bwMode="auto">
            <a:xfrm>
              <a:off x="226" y="403"/>
              <a:ext cx="170" cy="538"/>
            </a:xfrm>
            <a:prstGeom prst="rect">
              <a:avLst/>
            </a:prstGeom>
            <a:noFill/>
            <a:ln w="9525">
              <a:noFill/>
              <a:miter lim="800000"/>
              <a:headEnd/>
              <a:tailEnd/>
            </a:ln>
            <a:effectLst/>
          </p:spPr>
          <p:txBody>
            <a:bodyPr/>
            <a:lstStyle/>
            <a:p>
              <a:r>
                <a:rPr lang="pl-PL" sz="1600">
                  <a:cs typeface="Times New Roman" charset="0"/>
                </a:rPr>
                <a:t>1</a:t>
              </a:r>
              <a:endParaRPr lang="pl-PL" sz="1100">
                <a:cs typeface="Times New Roman" charset="0"/>
              </a:endParaRPr>
            </a:p>
            <a:p>
              <a:pPr eaLnBrk="0" hangingPunct="0"/>
              <a:endParaRPr lang="pl-PL" sz="3200"/>
            </a:p>
          </p:txBody>
        </p:sp>
        <p:sp>
          <p:nvSpPr>
            <p:cNvPr id="20485" name="Rectangle 5"/>
            <p:cNvSpPr>
              <a:spLocks noChangeArrowheads="1"/>
            </p:cNvSpPr>
            <p:nvPr/>
          </p:nvSpPr>
          <p:spPr bwMode="auto">
            <a:xfrm>
              <a:off x="396" y="403"/>
              <a:ext cx="170" cy="53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0486" name="Rectangle 6"/>
            <p:cNvSpPr>
              <a:spLocks noChangeArrowheads="1"/>
            </p:cNvSpPr>
            <p:nvPr/>
          </p:nvSpPr>
          <p:spPr bwMode="auto">
            <a:xfrm>
              <a:off x="566" y="403"/>
              <a:ext cx="1634" cy="538"/>
            </a:xfrm>
            <a:prstGeom prst="rect">
              <a:avLst/>
            </a:prstGeom>
            <a:noFill/>
            <a:ln w="9525">
              <a:noFill/>
              <a:miter lim="800000"/>
              <a:headEnd/>
              <a:tailEnd/>
            </a:ln>
            <a:effectLst/>
          </p:spPr>
          <p:txBody>
            <a:bodyPr/>
            <a:lstStyle/>
            <a:p>
              <a:r>
                <a:rPr lang="pl-PL" sz="1600">
                  <a:cs typeface="Times New Roman" charset="0"/>
                </a:rPr>
                <a:t>Płeć</a:t>
              </a:r>
              <a:endParaRPr lang="pl-PL" sz="1100">
                <a:cs typeface="Times New Roman" charset="0"/>
              </a:endParaRPr>
            </a:p>
            <a:p>
              <a:pPr eaLnBrk="0" hangingPunct="0"/>
              <a:r>
                <a:rPr lang="pl-PL" sz="1600">
                  <a:cs typeface="Times New Roman" charset="0"/>
                </a:rPr>
                <a:t>Wzrost pacjenta ...</a:t>
              </a:r>
              <a:endParaRPr lang="pl-PL" sz="1100">
                <a:cs typeface="Times New Roman" charset="0"/>
              </a:endParaRPr>
            </a:p>
            <a:p>
              <a:pPr eaLnBrk="0" hangingPunct="0"/>
              <a:endParaRPr lang="pl-PL" sz="3200"/>
            </a:p>
          </p:txBody>
        </p:sp>
        <p:sp>
          <p:nvSpPr>
            <p:cNvPr id="20487" name="Rectangle 7"/>
            <p:cNvSpPr>
              <a:spLocks noChangeArrowheads="1"/>
            </p:cNvSpPr>
            <p:nvPr/>
          </p:nvSpPr>
          <p:spPr bwMode="auto">
            <a:xfrm>
              <a:off x="2200" y="403"/>
              <a:ext cx="284" cy="538"/>
            </a:xfrm>
            <a:prstGeom prst="rect">
              <a:avLst/>
            </a:prstGeom>
            <a:noFill/>
            <a:ln w="9525">
              <a:noFill/>
              <a:miter lim="800000"/>
              <a:headEnd/>
              <a:tailEnd/>
            </a:ln>
            <a:effectLst/>
          </p:spPr>
          <p:txBody>
            <a:bodyPr/>
            <a:lstStyle/>
            <a:p>
              <a:r>
                <a:rPr lang="pl-PL" sz="1600">
                  <a:cs typeface="Times New Roman" charset="0"/>
                </a:rPr>
                <a:t>K</a:t>
              </a:r>
              <a:endParaRPr lang="pl-PL" sz="1100">
                <a:cs typeface="Times New Roman" charset="0"/>
              </a:endParaRPr>
            </a:p>
            <a:p>
              <a:pPr eaLnBrk="0" hangingPunct="0"/>
              <a:endParaRPr lang="pl-PL" sz="3200"/>
            </a:p>
          </p:txBody>
        </p:sp>
        <p:sp>
          <p:nvSpPr>
            <p:cNvPr id="20488" name="Rectangle 8"/>
            <p:cNvSpPr>
              <a:spLocks noChangeArrowheads="1"/>
            </p:cNvSpPr>
            <p:nvPr/>
          </p:nvSpPr>
          <p:spPr bwMode="auto">
            <a:xfrm>
              <a:off x="2484" y="403"/>
              <a:ext cx="284" cy="538"/>
            </a:xfrm>
            <a:prstGeom prst="rect">
              <a:avLst/>
            </a:prstGeom>
            <a:noFill/>
            <a:ln w="9525">
              <a:noFill/>
              <a:miter lim="800000"/>
              <a:headEnd/>
              <a:tailEnd/>
            </a:ln>
            <a:effectLst/>
          </p:spPr>
          <p:txBody>
            <a:bodyPr/>
            <a:lstStyle/>
            <a:p>
              <a:r>
                <a:rPr lang="pl-PL" sz="1600">
                  <a:cs typeface="Times New Roman" charset="0"/>
                </a:rPr>
                <a:t>M</a:t>
              </a:r>
              <a:endParaRPr lang="pl-PL" sz="1100">
                <a:cs typeface="Times New Roman" charset="0"/>
              </a:endParaRPr>
            </a:p>
            <a:p>
              <a:pPr eaLnBrk="0" hangingPunct="0"/>
              <a:endParaRPr lang="pl-PL" sz="3200"/>
            </a:p>
          </p:txBody>
        </p:sp>
        <p:sp>
          <p:nvSpPr>
            <p:cNvPr id="20489" name="Rectangle 9"/>
            <p:cNvSpPr>
              <a:spLocks noChangeArrowheads="1"/>
            </p:cNvSpPr>
            <p:nvPr/>
          </p:nvSpPr>
          <p:spPr bwMode="auto">
            <a:xfrm>
              <a:off x="28" y="941"/>
              <a:ext cx="198" cy="413"/>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0490" name="Rectangle 10"/>
            <p:cNvSpPr>
              <a:spLocks noChangeArrowheads="1"/>
            </p:cNvSpPr>
            <p:nvPr/>
          </p:nvSpPr>
          <p:spPr bwMode="auto">
            <a:xfrm>
              <a:off x="226" y="941"/>
              <a:ext cx="170" cy="413"/>
            </a:xfrm>
            <a:prstGeom prst="rect">
              <a:avLst/>
            </a:prstGeom>
            <a:noFill/>
            <a:ln w="9525">
              <a:noFill/>
              <a:miter lim="800000"/>
              <a:headEnd/>
              <a:tailEnd/>
            </a:ln>
            <a:effectLst/>
          </p:spPr>
          <p:txBody>
            <a:bodyPr/>
            <a:lstStyle/>
            <a:p>
              <a:r>
                <a:rPr lang="pl-PL" sz="1600">
                  <a:cs typeface="Times New Roman" charset="0"/>
                </a:rPr>
                <a:t>2</a:t>
              </a:r>
              <a:endParaRPr lang="pl-PL" sz="1100">
                <a:cs typeface="Times New Roman" charset="0"/>
              </a:endParaRPr>
            </a:p>
            <a:p>
              <a:pPr eaLnBrk="0" hangingPunct="0"/>
              <a:endParaRPr lang="pl-PL" sz="3200"/>
            </a:p>
          </p:txBody>
        </p:sp>
        <p:sp>
          <p:nvSpPr>
            <p:cNvPr id="20491" name="Rectangle 11"/>
            <p:cNvSpPr>
              <a:spLocks noChangeArrowheads="1"/>
            </p:cNvSpPr>
            <p:nvPr/>
          </p:nvSpPr>
          <p:spPr bwMode="auto">
            <a:xfrm>
              <a:off x="396" y="941"/>
              <a:ext cx="170" cy="413"/>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0492" name="Rectangle 12"/>
            <p:cNvSpPr>
              <a:spLocks noChangeArrowheads="1"/>
            </p:cNvSpPr>
            <p:nvPr/>
          </p:nvSpPr>
          <p:spPr bwMode="auto">
            <a:xfrm>
              <a:off x="566" y="941"/>
              <a:ext cx="1634" cy="413"/>
            </a:xfrm>
            <a:prstGeom prst="rect">
              <a:avLst/>
            </a:prstGeom>
            <a:noFill/>
            <a:ln w="9525">
              <a:noFill/>
              <a:miter lim="800000"/>
              <a:headEnd/>
              <a:tailEnd/>
            </a:ln>
            <a:effectLst/>
          </p:spPr>
          <p:txBody>
            <a:bodyPr/>
            <a:lstStyle/>
            <a:p>
              <a:r>
                <a:rPr lang="pl-PL" sz="1600">
                  <a:cs typeface="Times New Roman" charset="0"/>
                </a:rPr>
                <a:t>Waga ...</a:t>
              </a:r>
              <a:endParaRPr lang="pl-PL" sz="1100">
                <a:cs typeface="Times New Roman" charset="0"/>
              </a:endParaRPr>
            </a:p>
            <a:p>
              <a:pPr eaLnBrk="0" hangingPunct="0"/>
              <a:endParaRPr lang="pl-PL" sz="3200"/>
            </a:p>
          </p:txBody>
        </p:sp>
        <p:sp>
          <p:nvSpPr>
            <p:cNvPr id="20493" name="Rectangle 13"/>
            <p:cNvSpPr>
              <a:spLocks noChangeArrowheads="1"/>
            </p:cNvSpPr>
            <p:nvPr/>
          </p:nvSpPr>
          <p:spPr bwMode="auto">
            <a:xfrm>
              <a:off x="2200" y="941"/>
              <a:ext cx="284" cy="413"/>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0494" name="Rectangle 14"/>
            <p:cNvSpPr>
              <a:spLocks noChangeArrowheads="1"/>
            </p:cNvSpPr>
            <p:nvPr/>
          </p:nvSpPr>
          <p:spPr bwMode="auto">
            <a:xfrm>
              <a:off x="2484" y="941"/>
              <a:ext cx="284" cy="413"/>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0495" name="Rectangle 15"/>
            <p:cNvSpPr>
              <a:spLocks noChangeArrowheads="1"/>
            </p:cNvSpPr>
            <p:nvPr/>
          </p:nvSpPr>
          <p:spPr bwMode="auto">
            <a:xfrm>
              <a:off x="28" y="1354"/>
              <a:ext cx="198" cy="53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0496" name="Rectangle 16"/>
            <p:cNvSpPr>
              <a:spLocks noChangeArrowheads="1"/>
            </p:cNvSpPr>
            <p:nvPr/>
          </p:nvSpPr>
          <p:spPr bwMode="auto">
            <a:xfrm>
              <a:off x="226" y="1354"/>
              <a:ext cx="170" cy="538"/>
            </a:xfrm>
            <a:prstGeom prst="rect">
              <a:avLst/>
            </a:prstGeom>
            <a:noFill/>
            <a:ln w="9525">
              <a:noFill/>
              <a:miter lim="800000"/>
              <a:headEnd/>
              <a:tailEnd/>
            </a:ln>
            <a:effectLst/>
          </p:spPr>
          <p:txBody>
            <a:bodyPr/>
            <a:lstStyle/>
            <a:p>
              <a:r>
                <a:rPr lang="pl-PL" sz="1600">
                  <a:cs typeface="Times New Roman" charset="0"/>
                </a:rPr>
                <a:t>3</a:t>
              </a:r>
              <a:endParaRPr lang="pl-PL" sz="1100">
                <a:cs typeface="Times New Roman" charset="0"/>
              </a:endParaRPr>
            </a:p>
            <a:p>
              <a:pPr eaLnBrk="0" hangingPunct="0"/>
              <a:endParaRPr lang="pl-PL" sz="3200"/>
            </a:p>
          </p:txBody>
        </p:sp>
        <p:sp>
          <p:nvSpPr>
            <p:cNvPr id="20497" name="Rectangle 17"/>
            <p:cNvSpPr>
              <a:spLocks noChangeArrowheads="1"/>
            </p:cNvSpPr>
            <p:nvPr/>
          </p:nvSpPr>
          <p:spPr bwMode="auto">
            <a:xfrm>
              <a:off x="396" y="1354"/>
              <a:ext cx="170" cy="53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0498" name="Rectangle 18"/>
            <p:cNvSpPr>
              <a:spLocks noChangeArrowheads="1"/>
            </p:cNvSpPr>
            <p:nvPr/>
          </p:nvSpPr>
          <p:spPr bwMode="auto">
            <a:xfrm>
              <a:off x="566" y="1354"/>
              <a:ext cx="1634" cy="538"/>
            </a:xfrm>
            <a:prstGeom prst="rect">
              <a:avLst/>
            </a:prstGeom>
            <a:noFill/>
            <a:ln w="9525">
              <a:noFill/>
              <a:miter lim="800000"/>
              <a:headEnd/>
              <a:tailEnd/>
            </a:ln>
            <a:effectLst/>
          </p:spPr>
          <p:txBody>
            <a:bodyPr/>
            <a:lstStyle/>
            <a:p>
              <a:r>
                <a:rPr lang="pl-PL" sz="1600">
                  <a:cs typeface="Times New Roman" charset="0"/>
                </a:rPr>
                <a:t>Waga pacjenta jest niższa od załączonych norm ...</a:t>
              </a:r>
              <a:endParaRPr lang="pl-PL" sz="1100">
                <a:cs typeface="Times New Roman" charset="0"/>
              </a:endParaRPr>
            </a:p>
            <a:p>
              <a:pPr eaLnBrk="0" hangingPunct="0"/>
              <a:endParaRPr lang="pl-PL" sz="3200"/>
            </a:p>
          </p:txBody>
        </p:sp>
        <p:sp>
          <p:nvSpPr>
            <p:cNvPr id="20499" name="Rectangle 19"/>
            <p:cNvSpPr>
              <a:spLocks noChangeArrowheads="1"/>
            </p:cNvSpPr>
            <p:nvPr/>
          </p:nvSpPr>
          <p:spPr bwMode="auto">
            <a:xfrm>
              <a:off x="2200" y="1354"/>
              <a:ext cx="284" cy="538"/>
            </a:xfrm>
            <a:prstGeom prst="rect">
              <a:avLst/>
            </a:prstGeom>
            <a:noFill/>
            <a:ln w="9525">
              <a:noFill/>
              <a:miter lim="800000"/>
              <a:headEnd/>
              <a:tailEnd/>
            </a:ln>
            <a:effectLst/>
          </p:spPr>
          <p:txBody>
            <a:bodyPr/>
            <a:lstStyle/>
            <a:p>
              <a:r>
                <a:rPr lang="pl-PL" sz="1600">
                  <a:cs typeface="Times New Roman" charset="0"/>
                </a:rPr>
                <a:t>nie</a:t>
              </a:r>
              <a:endParaRPr lang="pl-PL" sz="1100">
                <a:cs typeface="Times New Roman" charset="0"/>
              </a:endParaRPr>
            </a:p>
            <a:p>
              <a:pPr eaLnBrk="0" hangingPunct="0"/>
              <a:endParaRPr lang="pl-PL" sz="3200"/>
            </a:p>
          </p:txBody>
        </p:sp>
        <p:sp>
          <p:nvSpPr>
            <p:cNvPr id="20500" name="Rectangle 20"/>
            <p:cNvSpPr>
              <a:spLocks noChangeArrowheads="1"/>
            </p:cNvSpPr>
            <p:nvPr/>
          </p:nvSpPr>
          <p:spPr bwMode="auto">
            <a:xfrm>
              <a:off x="2484" y="1354"/>
              <a:ext cx="284" cy="538"/>
            </a:xfrm>
            <a:prstGeom prst="rect">
              <a:avLst/>
            </a:prstGeom>
            <a:noFill/>
            <a:ln w="9525">
              <a:noFill/>
              <a:miter lim="800000"/>
              <a:headEnd/>
              <a:tailEnd/>
            </a:ln>
            <a:effectLst/>
          </p:spPr>
          <p:txBody>
            <a:bodyPr/>
            <a:lstStyle/>
            <a:p>
              <a:r>
                <a:rPr lang="pl-PL" sz="1600" b="1">
                  <a:cs typeface="Times New Roman" charset="0"/>
                </a:rPr>
                <a:t>tak</a:t>
              </a:r>
              <a:endParaRPr lang="pl-PL" sz="1100">
                <a:cs typeface="Times New Roman" charset="0"/>
              </a:endParaRPr>
            </a:p>
            <a:p>
              <a:pPr eaLnBrk="0" hangingPunct="0"/>
              <a:endParaRPr lang="pl-PL" sz="3200"/>
            </a:p>
          </p:txBody>
        </p:sp>
        <p:sp>
          <p:nvSpPr>
            <p:cNvPr id="20501" name="Rectangle 21"/>
            <p:cNvSpPr>
              <a:spLocks noChangeArrowheads="1"/>
            </p:cNvSpPr>
            <p:nvPr/>
          </p:nvSpPr>
          <p:spPr bwMode="auto">
            <a:xfrm>
              <a:off x="28" y="1892"/>
              <a:ext cx="198" cy="53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0502" name="Rectangle 22"/>
            <p:cNvSpPr>
              <a:spLocks noChangeArrowheads="1"/>
            </p:cNvSpPr>
            <p:nvPr/>
          </p:nvSpPr>
          <p:spPr bwMode="auto">
            <a:xfrm>
              <a:off x="226" y="1892"/>
              <a:ext cx="170" cy="538"/>
            </a:xfrm>
            <a:prstGeom prst="rect">
              <a:avLst/>
            </a:prstGeom>
            <a:noFill/>
            <a:ln w="9525">
              <a:noFill/>
              <a:miter lim="800000"/>
              <a:headEnd/>
              <a:tailEnd/>
            </a:ln>
            <a:effectLst/>
          </p:spPr>
          <p:txBody>
            <a:bodyPr/>
            <a:lstStyle/>
            <a:p>
              <a:r>
                <a:rPr lang="pl-PL" sz="1600">
                  <a:cs typeface="Times New Roman" charset="0"/>
                </a:rPr>
                <a:t>4</a:t>
              </a:r>
              <a:endParaRPr lang="pl-PL" sz="1100">
                <a:cs typeface="Times New Roman" charset="0"/>
              </a:endParaRPr>
            </a:p>
            <a:p>
              <a:pPr eaLnBrk="0" hangingPunct="0"/>
              <a:endParaRPr lang="pl-PL" sz="3200"/>
            </a:p>
          </p:txBody>
        </p:sp>
        <p:sp>
          <p:nvSpPr>
            <p:cNvPr id="20503" name="Rectangle 23"/>
            <p:cNvSpPr>
              <a:spLocks noChangeArrowheads="1"/>
            </p:cNvSpPr>
            <p:nvPr/>
          </p:nvSpPr>
          <p:spPr bwMode="auto">
            <a:xfrm>
              <a:off x="396" y="1892"/>
              <a:ext cx="170" cy="53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0504" name="Rectangle 24"/>
            <p:cNvSpPr>
              <a:spLocks noChangeArrowheads="1"/>
            </p:cNvSpPr>
            <p:nvPr/>
          </p:nvSpPr>
          <p:spPr bwMode="auto">
            <a:xfrm>
              <a:off x="566" y="1892"/>
              <a:ext cx="1634" cy="538"/>
            </a:xfrm>
            <a:prstGeom prst="rect">
              <a:avLst/>
            </a:prstGeom>
            <a:noFill/>
            <a:ln w="9525">
              <a:noFill/>
              <a:miter lim="800000"/>
              <a:headEnd/>
              <a:tailEnd/>
            </a:ln>
            <a:effectLst/>
          </p:spPr>
          <p:txBody>
            <a:bodyPr/>
            <a:lstStyle/>
            <a:p>
              <a:r>
                <a:rPr lang="pl-PL" sz="1600">
                  <a:cs typeface="Times New Roman" charset="0"/>
                </a:rPr>
                <a:t>Pomimo niskiej wagi pacjent nie chce przytyć ...</a:t>
              </a:r>
              <a:endParaRPr lang="pl-PL" sz="1100">
                <a:cs typeface="Times New Roman" charset="0"/>
              </a:endParaRPr>
            </a:p>
            <a:p>
              <a:pPr eaLnBrk="0" hangingPunct="0"/>
              <a:endParaRPr lang="pl-PL" sz="3200"/>
            </a:p>
          </p:txBody>
        </p:sp>
        <p:sp>
          <p:nvSpPr>
            <p:cNvPr id="20505" name="Rectangle 25"/>
            <p:cNvSpPr>
              <a:spLocks noChangeArrowheads="1"/>
            </p:cNvSpPr>
            <p:nvPr/>
          </p:nvSpPr>
          <p:spPr bwMode="auto">
            <a:xfrm>
              <a:off x="2200" y="1892"/>
              <a:ext cx="284" cy="538"/>
            </a:xfrm>
            <a:prstGeom prst="rect">
              <a:avLst/>
            </a:prstGeom>
            <a:noFill/>
            <a:ln w="9525">
              <a:noFill/>
              <a:miter lim="800000"/>
              <a:headEnd/>
              <a:tailEnd/>
            </a:ln>
            <a:effectLst/>
          </p:spPr>
          <p:txBody>
            <a:bodyPr/>
            <a:lstStyle/>
            <a:p>
              <a:r>
                <a:rPr lang="pl-PL" sz="1600">
                  <a:cs typeface="Times New Roman" charset="0"/>
                </a:rPr>
                <a:t>nie</a:t>
              </a:r>
              <a:endParaRPr lang="pl-PL" sz="1100">
                <a:cs typeface="Times New Roman" charset="0"/>
              </a:endParaRPr>
            </a:p>
            <a:p>
              <a:pPr eaLnBrk="0" hangingPunct="0"/>
              <a:endParaRPr lang="pl-PL" sz="3200"/>
            </a:p>
          </p:txBody>
        </p:sp>
        <p:sp>
          <p:nvSpPr>
            <p:cNvPr id="20506" name="Rectangle 26"/>
            <p:cNvSpPr>
              <a:spLocks noChangeArrowheads="1"/>
            </p:cNvSpPr>
            <p:nvPr/>
          </p:nvSpPr>
          <p:spPr bwMode="auto">
            <a:xfrm>
              <a:off x="2484" y="1892"/>
              <a:ext cx="284" cy="538"/>
            </a:xfrm>
            <a:prstGeom prst="rect">
              <a:avLst/>
            </a:prstGeom>
            <a:noFill/>
            <a:ln w="9525">
              <a:noFill/>
              <a:miter lim="800000"/>
              <a:headEnd/>
              <a:tailEnd/>
            </a:ln>
            <a:effectLst/>
          </p:spPr>
          <p:txBody>
            <a:bodyPr/>
            <a:lstStyle/>
            <a:p>
              <a:r>
                <a:rPr lang="pl-PL" sz="1600" b="1">
                  <a:cs typeface="Times New Roman" charset="0"/>
                </a:rPr>
                <a:t>tak</a:t>
              </a:r>
              <a:endParaRPr lang="pl-PL" sz="1100">
                <a:cs typeface="Times New Roman" charset="0"/>
              </a:endParaRPr>
            </a:p>
            <a:p>
              <a:pPr eaLnBrk="0" hangingPunct="0"/>
              <a:endParaRPr lang="pl-PL" sz="3200"/>
            </a:p>
          </p:txBody>
        </p:sp>
        <p:sp>
          <p:nvSpPr>
            <p:cNvPr id="20507" name="Rectangle 27"/>
            <p:cNvSpPr>
              <a:spLocks noChangeArrowheads="1"/>
            </p:cNvSpPr>
            <p:nvPr/>
          </p:nvSpPr>
          <p:spPr bwMode="auto">
            <a:xfrm>
              <a:off x="28" y="2430"/>
              <a:ext cx="198" cy="53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0508" name="Rectangle 28"/>
            <p:cNvSpPr>
              <a:spLocks noChangeArrowheads="1"/>
            </p:cNvSpPr>
            <p:nvPr/>
          </p:nvSpPr>
          <p:spPr bwMode="auto">
            <a:xfrm>
              <a:off x="226" y="2430"/>
              <a:ext cx="170" cy="538"/>
            </a:xfrm>
            <a:prstGeom prst="rect">
              <a:avLst/>
            </a:prstGeom>
            <a:noFill/>
            <a:ln w="9525">
              <a:noFill/>
              <a:miter lim="800000"/>
              <a:headEnd/>
              <a:tailEnd/>
            </a:ln>
            <a:effectLst/>
          </p:spPr>
          <p:txBody>
            <a:bodyPr/>
            <a:lstStyle/>
            <a:p>
              <a:r>
                <a:rPr lang="pl-PL" sz="1600">
                  <a:cs typeface="Times New Roman" charset="0"/>
                </a:rPr>
                <a:t>5</a:t>
              </a:r>
              <a:endParaRPr lang="pl-PL" sz="1100">
                <a:cs typeface="Times New Roman" charset="0"/>
              </a:endParaRPr>
            </a:p>
            <a:p>
              <a:pPr eaLnBrk="0" hangingPunct="0"/>
              <a:endParaRPr lang="pl-PL" sz="3200"/>
            </a:p>
          </p:txBody>
        </p:sp>
        <p:sp>
          <p:nvSpPr>
            <p:cNvPr id="20509" name="Rectangle 29"/>
            <p:cNvSpPr>
              <a:spLocks noChangeArrowheads="1"/>
            </p:cNvSpPr>
            <p:nvPr/>
          </p:nvSpPr>
          <p:spPr bwMode="auto">
            <a:xfrm>
              <a:off x="396" y="2430"/>
              <a:ext cx="170" cy="53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0510" name="Rectangle 30"/>
            <p:cNvSpPr>
              <a:spLocks noChangeArrowheads="1"/>
            </p:cNvSpPr>
            <p:nvPr/>
          </p:nvSpPr>
          <p:spPr bwMode="auto">
            <a:xfrm>
              <a:off x="566" y="2430"/>
              <a:ext cx="1634" cy="538"/>
            </a:xfrm>
            <a:prstGeom prst="rect">
              <a:avLst/>
            </a:prstGeom>
            <a:noFill/>
            <a:ln w="9525">
              <a:noFill/>
              <a:miter lim="800000"/>
              <a:headEnd/>
              <a:tailEnd/>
            </a:ln>
            <a:effectLst/>
          </p:spPr>
          <p:txBody>
            <a:bodyPr/>
            <a:lstStyle/>
            <a:p>
              <a:r>
                <a:rPr lang="pl-PL" sz="1600">
                  <a:cs typeface="Times New Roman" charset="0"/>
                </a:rPr>
                <a:t>Pacjent boi się, że przytyje , lub stanie się gruby ...</a:t>
              </a:r>
              <a:endParaRPr lang="pl-PL" sz="1100">
                <a:cs typeface="Times New Roman" charset="0"/>
              </a:endParaRPr>
            </a:p>
            <a:p>
              <a:pPr eaLnBrk="0" hangingPunct="0"/>
              <a:endParaRPr lang="pl-PL" sz="3200"/>
            </a:p>
          </p:txBody>
        </p:sp>
        <p:sp>
          <p:nvSpPr>
            <p:cNvPr id="20511" name="Rectangle 31"/>
            <p:cNvSpPr>
              <a:spLocks noChangeArrowheads="1"/>
            </p:cNvSpPr>
            <p:nvPr/>
          </p:nvSpPr>
          <p:spPr bwMode="auto">
            <a:xfrm>
              <a:off x="2200" y="2430"/>
              <a:ext cx="284" cy="538"/>
            </a:xfrm>
            <a:prstGeom prst="rect">
              <a:avLst/>
            </a:prstGeom>
            <a:noFill/>
            <a:ln w="9525">
              <a:noFill/>
              <a:miter lim="800000"/>
              <a:headEnd/>
              <a:tailEnd/>
            </a:ln>
            <a:effectLst/>
          </p:spPr>
          <p:txBody>
            <a:bodyPr/>
            <a:lstStyle/>
            <a:p>
              <a:r>
                <a:rPr lang="pl-PL" sz="1600">
                  <a:cs typeface="Times New Roman" charset="0"/>
                </a:rPr>
                <a:t>nie</a:t>
              </a:r>
              <a:endParaRPr lang="pl-PL" sz="1100">
                <a:cs typeface="Times New Roman" charset="0"/>
              </a:endParaRPr>
            </a:p>
            <a:p>
              <a:pPr eaLnBrk="0" hangingPunct="0"/>
              <a:endParaRPr lang="pl-PL" sz="3200"/>
            </a:p>
          </p:txBody>
        </p:sp>
        <p:sp>
          <p:nvSpPr>
            <p:cNvPr id="20512" name="Rectangle 32"/>
            <p:cNvSpPr>
              <a:spLocks noChangeArrowheads="1"/>
            </p:cNvSpPr>
            <p:nvPr/>
          </p:nvSpPr>
          <p:spPr bwMode="auto">
            <a:xfrm>
              <a:off x="2484" y="2430"/>
              <a:ext cx="284" cy="538"/>
            </a:xfrm>
            <a:prstGeom prst="rect">
              <a:avLst/>
            </a:prstGeom>
            <a:noFill/>
            <a:ln w="9525">
              <a:noFill/>
              <a:miter lim="800000"/>
              <a:headEnd/>
              <a:tailEnd/>
            </a:ln>
            <a:effectLst/>
          </p:spPr>
          <p:txBody>
            <a:bodyPr/>
            <a:lstStyle/>
            <a:p>
              <a:r>
                <a:rPr lang="pl-PL" sz="1600" b="1">
                  <a:cs typeface="Times New Roman" charset="0"/>
                </a:rPr>
                <a:t>tak</a:t>
              </a:r>
              <a:endParaRPr lang="pl-PL" sz="1100">
                <a:cs typeface="Times New Roman" charset="0"/>
              </a:endParaRPr>
            </a:p>
            <a:p>
              <a:pPr eaLnBrk="0" hangingPunct="0"/>
              <a:endParaRPr lang="pl-PL" sz="3200"/>
            </a:p>
          </p:txBody>
        </p:sp>
        <p:sp>
          <p:nvSpPr>
            <p:cNvPr id="20513" name="Rectangle 33"/>
            <p:cNvSpPr>
              <a:spLocks noChangeArrowheads="1"/>
            </p:cNvSpPr>
            <p:nvPr/>
          </p:nvSpPr>
          <p:spPr bwMode="auto">
            <a:xfrm>
              <a:off x="28" y="2968"/>
              <a:ext cx="198" cy="53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0514" name="Rectangle 34"/>
            <p:cNvSpPr>
              <a:spLocks noChangeArrowheads="1"/>
            </p:cNvSpPr>
            <p:nvPr/>
          </p:nvSpPr>
          <p:spPr bwMode="auto">
            <a:xfrm>
              <a:off x="226" y="2968"/>
              <a:ext cx="170" cy="538"/>
            </a:xfrm>
            <a:prstGeom prst="rect">
              <a:avLst/>
            </a:prstGeom>
            <a:noFill/>
            <a:ln w="9525">
              <a:noFill/>
              <a:miter lim="800000"/>
              <a:headEnd/>
              <a:tailEnd/>
            </a:ln>
            <a:effectLst/>
          </p:spPr>
          <p:txBody>
            <a:bodyPr/>
            <a:lstStyle/>
            <a:p>
              <a:r>
                <a:rPr lang="pl-PL" sz="1600">
                  <a:cs typeface="Times New Roman" charset="0"/>
                </a:rPr>
                <a:t>6</a:t>
              </a:r>
              <a:endParaRPr lang="pl-PL" sz="1100">
                <a:cs typeface="Times New Roman" charset="0"/>
              </a:endParaRPr>
            </a:p>
            <a:p>
              <a:pPr eaLnBrk="0" hangingPunct="0"/>
              <a:endParaRPr lang="pl-PL" sz="3200"/>
            </a:p>
          </p:txBody>
        </p:sp>
        <p:sp>
          <p:nvSpPr>
            <p:cNvPr id="20515" name="Rectangle 35"/>
            <p:cNvSpPr>
              <a:spLocks noChangeArrowheads="1"/>
            </p:cNvSpPr>
            <p:nvPr/>
          </p:nvSpPr>
          <p:spPr bwMode="auto">
            <a:xfrm>
              <a:off x="396" y="2968"/>
              <a:ext cx="170" cy="538"/>
            </a:xfrm>
            <a:prstGeom prst="rect">
              <a:avLst/>
            </a:prstGeom>
            <a:noFill/>
            <a:ln w="9525">
              <a:noFill/>
              <a:miter lim="800000"/>
              <a:headEnd/>
              <a:tailEnd/>
            </a:ln>
            <a:effectLst/>
          </p:spPr>
          <p:txBody>
            <a:bodyPr/>
            <a:lstStyle/>
            <a:p>
              <a:r>
                <a:rPr lang="pl-PL" sz="1600">
                  <a:cs typeface="Times New Roman" charset="0"/>
                </a:rPr>
                <a:t>a</a:t>
              </a:r>
              <a:endParaRPr lang="pl-PL" sz="1100">
                <a:cs typeface="Times New Roman" charset="0"/>
              </a:endParaRPr>
            </a:p>
            <a:p>
              <a:pPr eaLnBrk="0" hangingPunct="0"/>
              <a:endParaRPr lang="pl-PL" sz="3200"/>
            </a:p>
          </p:txBody>
        </p:sp>
        <p:sp>
          <p:nvSpPr>
            <p:cNvPr id="20516" name="Rectangle 36"/>
            <p:cNvSpPr>
              <a:spLocks noChangeArrowheads="1"/>
            </p:cNvSpPr>
            <p:nvPr/>
          </p:nvSpPr>
          <p:spPr bwMode="auto">
            <a:xfrm>
              <a:off x="566" y="2968"/>
              <a:ext cx="1634" cy="538"/>
            </a:xfrm>
            <a:prstGeom prst="rect">
              <a:avLst/>
            </a:prstGeom>
            <a:noFill/>
            <a:ln w="9525">
              <a:noFill/>
              <a:miter lim="800000"/>
              <a:headEnd/>
              <a:tailEnd/>
            </a:ln>
            <a:effectLst/>
          </p:spPr>
          <p:txBody>
            <a:bodyPr/>
            <a:lstStyle/>
            <a:p>
              <a:r>
                <a:rPr lang="pl-PL" sz="1600">
                  <a:cs typeface="Times New Roman" charset="0"/>
                </a:rPr>
                <a:t>Pacjent uważa się za grubego, lub że części jego ciała są zbyt grube ...</a:t>
              </a:r>
              <a:endParaRPr lang="pl-PL" sz="1100">
                <a:cs typeface="Times New Roman" charset="0"/>
              </a:endParaRPr>
            </a:p>
            <a:p>
              <a:pPr eaLnBrk="0" hangingPunct="0"/>
              <a:endParaRPr lang="pl-PL" sz="3200"/>
            </a:p>
          </p:txBody>
        </p:sp>
        <p:sp>
          <p:nvSpPr>
            <p:cNvPr id="20517" name="Rectangle 37"/>
            <p:cNvSpPr>
              <a:spLocks noChangeArrowheads="1"/>
            </p:cNvSpPr>
            <p:nvPr/>
          </p:nvSpPr>
          <p:spPr bwMode="auto">
            <a:xfrm>
              <a:off x="2200" y="2968"/>
              <a:ext cx="284" cy="538"/>
            </a:xfrm>
            <a:prstGeom prst="rect">
              <a:avLst/>
            </a:prstGeom>
            <a:noFill/>
            <a:ln w="9525">
              <a:noFill/>
              <a:miter lim="800000"/>
              <a:headEnd/>
              <a:tailEnd/>
            </a:ln>
            <a:effectLst/>
          </p:spPr>
          <p:txBody>
            <a:bodyPr/>
            <a:lstStyle/>
            <a:p>
              <a:r>
                <a:rPr lang="pl-PL" sz="1600">
                  <a:cs typeface="Times New Roman" charset="0"/>
                </a:rPr>
                <a:t>nie</a:t>
              </a:r>
              <a:endParaRPr lang="pl-PL" sz="1100">
                <a:cs typeface="Times New Roman" charset="0"/>
              </a:endParaRPr>
            </a:p>
            <a:p>
              <a:pPr eaLnBrk="0" hangingPunct="0"/>
              <a:endParaRPr lang="pl-PL" sz="3200"/>
            </a:p>
          </p:txBody>
        </p:sp>
        <p:sp>
          <p:nvSpPr>
            <p:cNvPr id="20518" name="Rectangle 38"/>
            <p:cNvSpPr>
              <a:spLocks noChangeArrowheads="1"/>
            </p:cNvSpPr>
            <p:nvPr/>
          </p:nvSpPr>
          <p:spPr bwMode="auto">
            <a:xfrm>
              <a:off x="2484" y="2968"/>
              <a:ext cx="284" cy="538"/>
            </a:xfrm>
            <a:prstGeom prst="rect">
              <a:avLst/>
            </a:prstGeom>
            <a:noFill/>
            <a:ln w="9525">
              <a:noFill/>
              <a:miter lim="800000"/>
              <a:headEnd/>
              <a:tailEnd/>
            </a:ln>
            <a:effectLst/>
          </p:spPr>
          <p:txBody>
            <a:bodyPr/>
            <a:lstStyle/>
            <a:p>
              <a:r>
                <a:rPr lang="pl-PL" sz="1600" b="1">
                  <a:cs typeface="Times New Roman" charset="0"/>
                </a:rPr>
                <a:t>tak</a:t>
              </a:r>
              <a:endParaRPr lang="pl-PL" sz="1100">
                <a:cs typeface="Times New Roman" charset="0"/>
              </a:endParaRPr>
            </a:p>
            <a:p>
              <a:pPr eaLnBrk="0" hangingPunct="0"/>
              <a:endParaRPr lang="pl-PL" sz="3200"/>
            </a:p>
          </p:txBody>
        </p:sp>
        <p:sp>
          <p:nvSpPr>
            <p:cNvPr id="20519" name="Rectangle 39"/>
            <p:cNvSpPr>
              <a:spLocks noChangeArrowheads="1"/>
            </p:cNvSpPr>
            <p:nvPr/>
          </p:nvSpPr>
          <p:spPr bwMode="auto">
            <a:xfrm>
              <a:off x="28" y="3506"/>
              <a:ext cx="198" cy="53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0520" name="Rectangle 40"/>
            <p:cNvSpPr>
              <a:spLocks noChangeArrowheads="1"/>
            </p:cNvSpPr>
            <p:nvPr/>
          </p:nvSpPr>
          <p:spPr bwMode="auto">
            <a:xfrm>
              <a:off x="226" y="3506"/>
              <a:ext cx="170" cy="53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0521" name="Rectangle 41"/>
            <p:cNvSpPr>
              <a:spLocks noChangeArrowheads="1"/>
            </p:cNvSpPr>
            <p:nvPr/>
          </p:nvSpPr>
          <p:spPr bwMode="auto">
            <a:xfrm>
              <a:off x="396" y="3506"/>
              <a:ext cx="170" cy="538"/>
            </a:xfrm>
            <a:prstGeom prst="rect">
              <a:avLst/>
            </a:prstGeom>
            <a:noFill/>
            <a:ln w="9525">
              <a:noFill/>
              <a:miter lim="800000"/>
              <a:headEnd/>
              <a:tailEnd/>
            </a:ln>
            <a:effectLst/>
          </p:spPr>
          <p:txBody>
            <a:bodyPr/>
            <a:lstStyle/>
            <a:p>
              <a:r>
                <a:rPr lang="pl-PL" sz="1600">
                  <a:cs typeface="Times New Roman" charset="0"/>
                </a:rPr>
                <a:t>b</a:t>
              </a:r>
              <a:endParaRPr lang="pl-PL" sz="1100">
                <a:cs typeface="Times New Roman" charset="0"/>
              </a:endParaRPr>
            </a:p>
            <a:p>
              <a:pPr eaLnBrk="0" hangingPunct="0"/>
              <a:endParaRPr lang="pl-PL" sz="3200"/>
            </a:p>
          </p:txBody>
        </p:sp>
        <p:sp>
          <p:nvSpPr>
            <p:cNvPr id="20522" name="Rectangle 42"/>
            <p:cNvSpPr>
              <a:spLocks noChangeArrowheads="1"/>
            </p:cNvSpPr>
            <p:nvPr/>
          </p:nvSpPr>
          <p:spPr bwMode="auto">
            <a:xfrm>
              <a:off x="566" y="3506"/>
              <a:ext cx="1634" cy="538"/>
            </a:xfrm>
            <a:prstGeom prst="rect">
              <a:avLst/>
            </a:prstGeom>
            <a:noFill/>
            <a:ln w="9525">
              <a:noFill/>
              <a:miter lim="800000"/>
              <a:headEnd/>
              <a:tailEnd/>
            </a:ln>
            <a:effectLst/>
          </p:spPr>
          <p:txBody>
            <a:bodyPr/>
            <a:lstStyle/>
            <a:p>
              <a:r>
                <a:rPr lang="pl-PL" sz="1600">
                  <a:cs typeface="Times New Roman" charset="0"/>
                </a:rPr>
                <a:t>Uważa, że jego samopoczucie zależy od jego wagi lub sylwetki ...</a:t>
              </a:r>
              <a:endParaRPr lang="pl-PL" sz="1100">
                <a:cs typeface="Times New Roman" charset="0"/>
              </a:endParaRPr>
            </a:p>
            <a:p>
              <a:pPr eaLnBrk="0" hangingPunct="0"/>
              <a:endParaRPr lang="pl-PL" sz="3200"/>
            </a:p>
          </p:txBody>
        </p:sp>
        <p:sp>
          <p:nvSpPr>
            <p:cNvPr id="20523" name="Rectangle 43"/>
            <p:cNvSpPr>
              <a:spLocks noChangeArrowheads="1"/>
            </p:cNvSpPr>
            <p:nvPr/>
          </p:nvSpPr>
          <p:spPr bwMode="auto">
            <a:xfrm>
              <a:off x="2200" y="3506"/>
              <a:ext cx="284" cy="538"/>
            </a:xfrm>
            <a:prstGeom prst="rect">
              <a:avLst/>
            </a:prstGeom>
            <a:noFill/>
            <a:ln w="9525">
              <a:noFill/>
              <a:miter lim="800000"/>
              <a:headEnd/>
              <a:tailEnd/>
            </a:ln>
            <a:effectLst/>
          </p:spPr>
          <p:txBody>
            <a:bodyPr/>
            <a:lstStyle/>
            <a:p>
              <a:r>
                <a:rPr lang="pl-PL" sz="1600">
                  <a:cs typeface="Times New Roman" charset="0"/>
                </a:rPr>
                <a:t>nie</a:t>
              </a:r>
              <a:endParaRPr lang="pl-PL" sz="1100">
                <a:cs typeface="Times New Roman" charset="0"/>
              </a:endParaRPr>
            </a:p>
            <a:p>
              <a:pPr eaLnBrk="0" hangingPunct="0"/>
              <a:endParaRPr lang="pl-PL" sz="3200"/>
            </a:p>
          </p:txBody>
        </p:sp>
        <p:sp>
          <p:nvSpPr>
            <p:cNvPr id="20524" name="Rectangle 44"/>
            <p:cNvSpPr>
              <a:spLocks noChangeArrowheads="1"/>
            </p:cNvSpPr>
            <p:nvPr/>
          </p:nvSpPr>
          <p:spPr bwMode="auto">
            <a:xfrm>
              <a:off x="2484" y="3506"/>
              <a:ext cx="284" cy="538"/>
            </a:xfrm>
            <a:prstGeom prst="rect">
              <a:avLst/>
            </a:prstGeom>
            <a:noFill/>
            <a:ln w="9525">
              <a:noFill/>
              <a:miter lim="800000"/>
              <a:headEnd/>
              <a:tailEnd/>
            </a:ln>
            <a:effectLst/>
          </p:spPr>
          <p:txBody>
            <a:bodyPr/>
            <a:lstStyle/>
            <a:p>
              <a:r>
                <a:rPr lang="pl-PL" sz="1600" b="1">
                  <a:cs typeface="Times New Roman" charset="0"/>
                </a:rPr>
                <a:t>tak</a:t>
              </a:r>
              <a:endParaRPr lang="pl-PL" sz="1100">
                <a:cs typeface="Times New Roman" charset="0"/>
              </a:endParaRPr>
            </a:p>
            <a:p>
              <a:pPr eaLnBrk="0" hangingPunct="0"/>
              <a:endParaRPr lang="pl-PL" sz="3200"/>
            </a:p>
          </p:txBody>
        </p:sp>
        <p:sp>
          <p:nvSpPr>
            <p:cNvPr id="20525" name="Rectangle 45"/>
            <p:cNvSpPr>
              <a:spLocks noChangeArrowheads="1"/>
            </p:cNvSpPr>
            <p:nvPr/>
          </p:nvSpPr>
          <p:spPr bwMode="auto">
            <a:xfrm>
              <a:off x="28" y="4044"/>
              <a:ext cx="198" cy="53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0526" name="Rectangle 46"/>
            <p:cNvSpPr>
              <a:spLocks noChangeArrowheads="1"/>
            </p:cNvSpPr>
            <p:nvPr/>
          </p:nvSpPr>
          <p:spPr bwMode="auto">
            <a:xfrm>
              <a:off x="226" y="4044"/>
              <a:ext cx="170" cy="53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0527" name="Rectangle 47"/>
            <p:cNvSpPr>
              <a:spLocks noChangeArrowheads="1"/>
            </p:cNvSpPr>
            <p:nvPr/>
          </p:nvSpPr>
          <p:spPr bwMode="auto">
            <a:xfrm>
              <a:off x="396" y="4044"/>
              <a:ext cx="170" cy="538"/>
            </a:xfrm>
            <a:prstGeom prst="rect">
              <a:avLst/>
            </a:prstGeom>
            <a:noFill/>
            <a:ln w="9525">
              <a:noFill/>
              <a:miter lim="800000"/>
              <a:headEnd/>
              <a:tailEnd/>
            </a:ln>
            <a:effectLst/>
          </p:spPr>
          <p:txBody>
            <a:bodyPr/>
            <a:lstStyle/>
            <a:p>
              <a:r>
                <a:rPr lang="pl-PL" sz="1600">
                  <a:cs typeface="Times New Roman" charset="0"/>
                </a:rPr>
                <a:t>c</a:t>
              </a:r>
              <a:endParaRPr lang="pl-PL" sz="1100">
                <a:cs typeface="Times New Roman" charset="0"/>
              </a:endParaRPr>
            </a:p>
            <a:p>
              <a:pPr eaLnBrk="0" hangingPunct="0"/>
              <a:endParaRPr lang="pl-PL" sz="3200"/>
            </a:p>
          </p:txBody>
        </p:sp>
        <p:sp>
          <p:nvSpPr>
            <p:cNvPr id="20528" name="Rectangle 48"/>
            <p:cNvSpPr>
              <a:spLocks noChangeArrowheads="1"/>
            </p:cNvSpPr>
            <p:nvPr/>
          </p:nvSpPr>
          <p:spPr bwMode="auto">
            <a:xfrm>
              <a:off x="566" y="4044"/>
              <a:ext cx="1634" cy="538"/>
            </a:xfrm>
            <a:prstGeom prst="rect">
              <a:avLst/>
            </a:prstGeom>
            <a:noFill/>
            <a:ln w="9525">
              <a:noFill/>
              <a:miter lim="800000"/>
              <a:headEnd/>
              <a:tailEnd/>
            </a:ln>
            <a:effectLst/>
          </p:spPr>
          <p:txBody>
            <a:bodyPr/>
            <a:lstStyle/>
            <a:p>
              <a:r>
                <a:rPr lang="pl-PL" sz="1600">
                  <a:cs typeface="Times New Roman" charset="0"/>
                </a:rPr>
                <a:t>Uważa, że jego obecna waga jest normalna lub nadmierna ...</a:t>
              </a:r>
              <a:endParaRPr lang="pl-PL" sz="1100">
                <a:cs typeface="Times New Roman" charset="0"/>
              </a:endParaRPr>
            </a:p>
            <a:p>
              <a:pPr eaLnBrk="0" hangingPunct="0"/>
              <a:endParaRPr lang="pl-PL" sz="3200"/>
            </a:p>
          </p:txBody>
        </p:sp>
        <p:sp>
          <p:nvSpPr>
            <p:cNvPr id="20529" name="Rectangle 49"/>
            <p:cNvSpPr>
              <a:spLocks noChangeArrowheads="1"/>
            </p:cNvSpPr>
            <p:nvPr/>
          </p:nvSpPr>
          <p:spPr bwMode="auto">
            <a:xfrm>
              <a:off x="2200" y="4044"/>
              <a:ext cx="284" cy="538"/>
            </a:xfrm>
            <a:prstGeom prst="rect">
              <a:avLst/>
            </a:prstGeom>
            <a:noFill/>
            <a:ln w="9525">
              <a:noFill/>
              <a:miter lim="800000"/>
              <a:headEnd/>
              <a:tailEnd/>
            </a:ln>
            <a:effectLst/>
          </p:spPr>
          <p:txBody>
            <a:bodyPr/>
            <a:lstStyle/>
            <a:p>
              <a:r>
                <a:rPr lang="pl-PL" sz="1600">
                  <a:cs typeface="Times New Roman" charset="0"/>
                </a:rPr>
                <a:t>nie</a:t>
              </a:r>
              <a:endParaRPr lang="pl-PL" sz="1100">
                <a:cs typeface="Times New Roman" charset="0"/>
              </a:endParaRPr>
            </a:p>
            <a:p>
              <a:pPr eaLnBrk="0" hangingPunct="0"/>
              <a:endParaRPr lang="pl-PL" sz="3200"/>
            </a:p>
          </p:txBody>
        </p:sp>
        <p:sp>
          <p:nvSpPr>
            <p:cNvPr id="20530" name="Rectangle 50"/>
            <p:cNvSpPr>
              <a:spLocks noChangeArrowheads="1"/>
            </p:cNvSpPr>
            <p:nvPr/>
          </p:nvSpPr>
          <p:spPr bwMode="auto">
            <a:xfrm>
              <a:off x="2484" y="4044"/>
              <a:ext cx="284" cy="538"/>
            </a:xfrm>
            <a:prstGeom prst="rect">
              <a:avLst/>
            </a:prstGeom>
            <a:noFill/>
            <a:ln w="9525">
              <a:noFill/>
              <a:miter lim="800000"/>
              <a:headEnd/>
              <a:tailEnd/>
            </a:ln>
            <a:effectLst/>
          </p:spPr>
          <p:txBody>
            <a:bodyPr/>
            <a:lstStyle/>
            <a:p>
              <a:r>
                <a:rPr lang="pl-PL" sz="1600" b="1">
                  <a:cs typeface="Times New Roman" charset="0"/>
                </a:rPr>
                <a:t>tak</a:t>
              </a:r>
              <a:endParaRPr lang="pl-PL" sz="1100">
                <a:cs typeface="Times New Roman" charset="0"/>
              </a:endParaRPr>
            </a:p>
            <a:p>
              <a:pPr eaLnBrk="0" hangingPunct="0"/>
              <a:endParaRPr lang="pl-PL" sz="3200"/>
            </a:p>
          </p:txBody>
        </p:sp>
        <p:sp>
          <p:nvSpPr>
            <p:cNvPr id="20531" name="Rectangle 51"/>
            <p:cNvSpPr>
              <a:spLocks noChangeArrowheads="1"/>
            </p:cNvSpPr>
            <p:nvPr/>
          </p:nvSpPr>
          <p:spPr bwMode="auto">
            <a:xfrm>
              <a:off x="28" y="4582"/>
              <a:ext cx="198" cy="413"/>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0532" name="Rectangle 52"/>
            <p:cNvSpPr>
              <a:spLocks noChangeArrowheads="1"/>
            </p:cNvSpPr>
            <p:nvPr/>
          </p:nvSpPr>
          <p:spPr bwMode="auto">
            <a:xfrm>
              <a:off x="226" y="4582"/>
              <a:ext cx="170" cy="413"/>
            </a:xfrm>
            <a:prstGeom prst="rect">
              <a:avLst/>
            </a:prstGeom>
            <a:noFill/>
            <a:ln w="9525">
              <a:noFill/>
              <a:miter lim="800000"/>
              <a:headEnd/>
              <a:tailEnd/>
            </a:ln>
            <a:effectLst/>
          </p:spPr>
          <p:txBody>
            <a:bodyPr/>
            <a:lstStyle/>
            <a:p>
              <a:r>
                <a:rPr lang="pl-PL" sz="1600">
                  <a:cs typeface="Times New Roman" charset="0"/>
                </a:rPr>
                <a:t>7</a:t>
              </a:r>
              <a:endParaRPr lang="pl-PL" sz="1100">
                <a:cs typeface="Times New Roman" charset="0"/>
              </a:endParaRPr>
            </a:p>
            <a:p>
              <a:pPr eaLnBrk="0" hangingPunct="0"/>
              <a:endParaRPr lang="pl-PL" sz="3200"/>
            </a:p>
          </p:txBody>
        </p:sp>
        <p:sp>
          <p:nvSpPr>
            <p:cNvPr id="20533" name="Rectangle 53"/>
            <p:cNvSpPr>
              <a:spLocks noChangeArrowheads="1"/>
            </p:cNvSpPr>
            <p:nvPr/>
          </p:nvSpPr>
          <p:spPr bwMode="auto">
            <a:xfrm>
              <a:off x="396" y="4582"/>
              <a:ext cx="170" cy="413"/>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0534" name="Rectangle 54"/>
            <p:cNvSpPr>
              <a:spLocks noChangeArrowheads="1"/>
            </p:cNvSpPr>
            <p:nvPr/>
          </p:nvSpPr>
          <p:spPr bwMode="auto">
            <a:xfrm>
              <a:off x="566" y="4582"/>
              <a:ext cx="1634" cy="413"/>
            </a:xfrm>
            <a:prstGeom prst="rect">
              <a:avLst/>
            </a:prstGeom>
            <a:noFill/>
            <a:ln w="9525">
              <a:noFill/>
              <a:miter lim="800000"/>
              <a:headEnd/>
              <a:tailEnd/>
            </a:ln>
            <a:effectLst/>
          </p:spPr>
          <p:txBody>
            <a:bodyPr/>
            <a:lstStyle/>
            <a:p>
              <a:r>
                <a:rPr lang="pl-PL" sz="1600">
                  <a:cs typeface="Times New Roman" charset="0"/>
                </a:rPr>
                <a:t>Co najmniej 1 </a:t>
              </a:r>
              <a:r>
                <a:rPr lang="pl-PL" sz="1600" i="1">
                  <a:cs typeface="Times New Roman" charset="0"/>
                </a:rPr>
                <a:t>tak</a:t>
              </a:r>
              <a:r>
                <a:rPr lang="pl-PL" sz="1600">
                  <a:cs typeface="Times New Roman" charset="0"/>
                </a:rPr>
                <a:t> na M6 ...</a:t>
              </a:r>
              <a:endParaRPr lang="pl-PL" sz="1100">
                <a:cs typeface="Times New Roman" charset="0"/>
              </a:endParaRPr>
            </a:p>
            <a:p>
              <a:pPr eaLnBrk="0" hangingPunct="0"/>
              <a:endParaRPr lang="pl-PL" sz="3200"/>
            </a:p>
          </p:txBody>
        </p:sp>
        <p:sp>
          <p:nvSpPr>
            <p:cNvPr id="20535" name="Rectangle 55"/>
            <p:cNvSpPr>
              <a:spLocks noChangeArrowheads="1"/>
            </p:cNvSpPr>
            <p:nvPr/>
          </p:nvSpPr>
          <p:spPr bwMode="auto">
            <a:xfrm>
              <a:off x="2200" y="4582"/>
              <a:ext cx="284" cy="413"/>
            </a:xfrm>
            <a:prstGeom prst="rect">
              <a:avLst/>
            </a:prstGeom>
            <a:noFill/>
            <a:ln w="9525">
              <a:noFill/>
              <a:miter lim="800000"/>
              <a:headEnd/>
              <a:tailEnd/>
            </a:ln>
            <a:effectLst/>
          </p:spPr>
          <p:txBody>
            <a:bodyPr/>
            <a:lstStyle/>
            <a:p>
              <a:r>
                <a:rPr lang="pl-PL" sz="1600">
                  <a:cs typeface="Times New Roman" charset="0"/>
                </a:rPr>
                <a:t>nie</a:t>
              </a:r>
              <a:endParaRPr lang="pl-PL" sz="1100">
                <a:cs typeface="Times New Roman" charset="0"/>
              </a:endParaRPr>
            </a:p>
            <a:p>
              <a:pPr eaLnBrk="0" hangingPunct="0"/>
              <a:endParaRPr lang="pl-PL" sz="3200"/>
            </a:p>
          </p:txBody>
        </p:sp>
        <p:sp>
          <p:nvSpPr>
            <p:cNvPr id="20536" name="Rectangle 56"/>
            <p:cNvSpPr>
              <a:spLocks noChangeArrowheads="1"/>
            </p:cNvSpPr>
            <p:nvPr/>
          </p:nvSpPr>
          <p:spPr bwMode="auto">
            <a:xfrm>
              <a:off x="2484" y="4582"/>
              <a:ext cx="284" cy="413"/>
            </a:xfrm>
            <a:prstGeom prst="rect">
              <a:avLst/>
            </a:prstGeom>
            <a:noFill/>
            <a:ln w="9525">
              <a:noFill/>
              <a:miter lim="800000"/>
              <a:headEnd/>
              <a:tailEnd/>
            </a:ln>
            <a:effectLst/>
          </p:spPr>
          <p:txBody>
            <a:bodyPr/>
            <a:lstStyle/>
            <a:p>
              <a:r>
                <a:rPr lang="pl-PL" sz="1600" b="1">
                  <a:cs typeface="Times New Roman" charset="0"/>
                </a:rPr>
                <a:t>tak</a:t>
              </a:r>
              <a:endParaRPr lang="pl-PL" sz="1100">
                <a:cs typeface="Times New Roman" charset="0"/>
              </a:endParaRPr>
            </a:p>
            <a:p>
              <a:pPr eaLnBrk="0" hangingPunct="0"/>
              <a:endParaRPr lang="pl-PL" sz="3200"/>
            </a:p>
          </p:txBody>
        </p:sp>
        <p:sp>
          <p:nvSpPr>
            <p:cNvPr id="20537" name="Rectangle 57"/>
            <p:cNvSpPr>
              <a:spLocks noChangeArrowheads="1"/>
            </p:cNvSpPr>
            <p:nvPr/>
          </p:nvSpPr>
          <p:spPr bwMode="auto">
            <a:xfrm>
              <a:off x="28" y="4995"/>
              <a:ext cx="198" cy="663"/>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0538" name="Rectangle 58"/>
            <p:cNvSpPr>
              <a:spLocks noChangeArrowheads="1"/>
            </p:cNvSpPr>
            <p:nvPr/>
          </p:nvSpPr>
          <p:spPr bwMode="auto">
            <a:xfrm>
              <a:off x="226" y="4995"/>
              <a:ext cx="170" cy="663"/>
            </a:xfrm>
            <a:prstGeom prst="rect">
              <a:avLst/>
            </a:prstGeom>
            <a:noFill/>
            <a:ln w="9525">
              <a:noFill/>
              <a:miter lim="800000"/>
              <a:headEnd/>
              <a:tailEnd/>
            </a:ln>
            <a:effectLst/>
          </p:spPr>
          <p:txBody>
            <a:bodyPr/>
            <a:lstStyle/>
            <a:p>
              <a:r>
                <a:rPr lang="pl-PL" sz="1600">
                  <a:cs typeface="Times New Roman" charset="0"/>
                </a:rPr>
                <a:t>8</a:t>
              </a:r>
              <a:endParaRPr lang="pl-PL" sz="1100">
                <a:cs typeface="Times New Roman" charset="0"/>
              </a:endParaRPr>
            </a:p>
            <a:p>
              <a:pPr eaLnBrk="0" hangingPunct="0"/>
              <a:endParaRPr lang="pl-PL" sz="3200"/>
            </a:p>
          </p:txBody>
        </p:sp>
        <p:sp>
          <p:nvSpPr>
            <p:cNvPr id="20539" name="Rectangle 59"/>
            <p:cNvSpPr>
              <a:spLocks noChangeArrowheads="1"/>
            </p:cNvSpPr>
            <p:nvPr/>
          </p:nvSpPr>
          <p:spPr bwMode="auto">
            <a:xfrm>
              <a:off x="396" y="4995"/>
              <a:ext cx="170" cy="663"/>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0540" name="Rectangle 60"/>
            <p:cNvSpPr>
              <a:spLocks noChangeArrowheads="1"/>
            </p:cNvSpPr>
            <p:nvPr/>
          </p:nvSpPr>
          <p:spPr bwMode="auto">
            <a:xfrm>
              <a:off x="566" y="4995"/>
              <a:ext cx="1634" cy="663"/>
            </a:xfrm>
            <a:prstGeom prst="rect">
              <a:avLst/>
            </a:prstGeom>
            <a:noFill/>
            <a:ln w="9525">
              <a:noFill/>
              <a:miter lim="800000"/>
              <a:headEnd/>
              <a:tailEnd/>
            </a:ln>
            <a:effectLst/>
          </p:spPr>
          <p:txBody>
            <a:bodyPr/>
            <a:lstStyle/>
            <a:p>
              <a:r>
                <a:rPr lang="pl-PL" sz="1600">
                  <a:cs typeface="Times New Roman" charset="0"/>
                </a:rPr>
                <a:t>Tylko u kobiet: utrata miesiączek w ostatnich 3 cyklach (za wyjątkiem ciąży) ...</a:t>
              </a:r>
              <a:endParaRPr lang="pl-PL" sz="1100">
                <a:cs typeface="Times New Roman" charset="0"/>
              </a:endParaRPr>
            </a:p>
            <a:p>
              <a:pPr eaLnBrk="0" hangingPunct="0"/>
              <a:endParaRPr lang="pl-PL" sz="3200"/>
            </a:p>
          </p:txBody>
        </p:sp>
        <p:sp>
          <p:nvSpPr>
            <p:cNvPr id="20541" name="Rectangle 61"/>
            <p:cNvSpPr>
              <a:spLocks noChangeArrowheads="1"/>
            </p:cNvSpPr>
            <p:nvPr/>
          </p:nvSpPr>
          <p:spPr bwMode="auto">
            <a:xfrm>
              <a:off x="2200" y="4995"/>
              <a:ext cx="284" cy="663"/>
            </a:xfrm>
            <a:prstGeom prst="rect">
              <a:avLst/>
            </a:prstGeom>
            <a:noFill/>
            <a:ln w="9525">
              <a:noFill/>
              <a:miter lim="800000"/>
              <a:headEnd/>
              <a:tailEnd/>
            </a:ln>
            <a:effectLst/>
          </p:spPr>
          <p:txBody>
            <a:bodyPr/>
            <a:lstStyle/>
            <a:p>
              <a:r>
                <a:rPr lang="pl-PL" sz="1600">
                  <a:cs typeface="Times New Roman" charset="0"/>
                </a:rPr>
                <a:t>nie</a:t>
              </a:r>
              <a:endParaRPr lang="pl-PL" sz="1100">
                <a:cs typeface="Times New Roman" charset="0"/>
              </a:endParaRPr>
            </a:p>
            <a:p>
              <a:pPr eaLnBrk="0" hangingPunct="0"/>
              <a:endParaRPr lang="pl-PL" sz="3200"/>
            </a:p>
          </p:txBody>
        </p:sp>
        <p:sp>
          <p:nvSpPr>
            <p:cNvPr id="20542" name="Rectangle 62"/>
            <p:cNvSpPr>
              <a:spLocks noChangeArrowheads="1"/>
            </p:cNvSpPr>
            <p:nvPr/>
          </p:nvSpPr>
          <p:spPr bwMode="auto">
            <a:xfrm>
              <a:off x="2484" y="4995"/>
              <a:ext cx="284" cy="663"/>
            </a:xfrm>
            <a:prstGeom prst="rect">
              <a:avLst/>
            </a:prstGeom>
            <a:noFill/>
            <a:ln w="9525">
              <a:noFill/>
              <a:miter lim="800000"/>
              <a:headEnd/>
              <a:tailEnd/>
            </a:ln>
            <a:effectLst/>
          </p:spPr>
          <p:txBody>
            <a:bodyPr/>
            <a:lstStyle/>
            <a:p>
              <a:r>
                <a:rPr lang="pl-PL" sz="1600" b="1">
                  <a:cs typeface="Times New Roman" charset="0"/>
                </a:rPr>
                <a:t>tak</a:t>
              </a:r>
              <a:endParaRPr lang="pl-PL" sz="1100">
                <a:cs typeface="Times New Roman" charset="0"/>
              </a:endParaRPr>
            </a:p>
            <a:p>
              <a:pPr eaLnBrk="0" hangingPunct="0"/>
              <a:endParaRPr lang="pl-PL" sz="3200"/>
            </a:p>
          </p:txBody>
        </p:sp>
        <p:sp>
          <p:nvSpPr>
            <p:cNvPr id="20543" name="Rectangle 63"/>
            <p:cNvSpPr>
              <a:spLocks noChangeArrowheads="1"/>
            </p:cNvSpPr>
            <p:nvPr/>
          </p:nvSpPr>
          <p:spPr bwMode="auto">
            <a:xfrm>
              <a:off x="28" y="5658"/>
              <a:ext cx="198" cy="78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0544" name="Rectangle 64"/>
            <p:cNvSpPr>
              <a:spLocks noChangeArrowheads="1"/>
            </p:cNvSpPr>
            <p:nvPr/>
          </p:nvSpPr>
          <p:spPr bwMode="auto">
            <a:xfrm>
              <a:off x="226" y="5658"/>
              <a:ext cx="170" cy="78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0545" name="Rectangle 65"/>
            <p:cNvSpPr>
              <a:spLocks noChangeArrowheads="1"/>
            </p:cNvSpPr>
            <p:nvPr/>
          </p:nvSpPr>
          <p:spPr bwMode="auto">
            <a:xfrm>
              <a:off x="396" y="5658"/>
              <a:ext cx="170" cy="78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0546" name="Rectangle 66"/>
            <p:cNvSpPr>
              <a:spLocks noChangeArrowheads="1"/>
            </p:cNvSpPr>
            <p:nvPr/>
          </p:nvSpPr>
          <p:spPr bwMode="auto">
            <a:xfrm>
              <a:off x="566" y="5658"/>
              <a:ext cx="1634" cy="788"/>
            </a:xfrm>
            <a:prstGeom prst="rect">
              <a:avLst/>
            </a:prstGeom>
            <a:noFill/>
            <a:ln w="9525">
              <a:noFill/>
              <a:miter lim="800000"/>
              <a:headEnd/>
              <a:tailEnd/>
            </a:ln>
            <a:effectLst/>
          </p:spPr>
          <p:txBody>
            <a:bodyPr/>
            <a:lstStyle/>
            <a:p>
              <a:r>
                <a:rPr lang="pl-PL" sz="1600">
                  <a:cs typeface="Times New Roman" charset="0"/>
                </a:rPr>
                <a:t>Jeśli u kobiet </a:t>
              </a:r>
              <a:r>
                <a:rPr lang="pl-PL" sz="1600" i="1">
                  <a:cs typeface="Times New Roman" charset="0"/>
                </a:rPr>
                <a:t>tak</a:t>
              </a:r>
              <a:r>
                <a:rPr lang="pl-PL" sz="1600">
                  <a:cs typeface="Times New Roman" charset="0"/>
                </a:rPr>
                <a:t> na M3-M5 i M7-M8, a u mężczyzn </a:t>
              </a:r>
              <a:r>
                <a:rPr lang="pl-PL" sz="1600" i="1">
                  <a:cs typeface="Times New Roman" charset="0"/>
                </a:rPr>
                <a:t>tak</a:t>
              </a:r>
              <a:r>
                <a:rPr lang="pl-PL" sz="1600">
                  <a:cs typeface="Times New Roman" charset="0"/>
                </a:rPr>
                <a:t> na M3-M5 i M7, to rozpoznanie brzmi – </a:t>
              </a:r>
              <a:r>
                <a:rPr lang="pl-PL" sz="1600" b="1">
                  <a:cs typeface="Times New Roman" charset="0"/>
                </a:rPr>
                <a:t>anorexia nervosa</a:t>
              </a:r>
              <a:r>
                <a:rPr lang="pl-PL" sz="1600">
                  <a:cs typeface="Times New Roman" charset="0"/>
                </a:rPr>
                <a:t> ...</a:t>
              </a:r>
              <a:endParaRPr lang="pl-PL" sz="1100">
                <a:cs typeface="Times New Roman" charset="0"/>
              </a:endParaRPr>
            </a:p>
            <a:p>
              <a:pPr eaLnBrk="0" hangingPunct="0"/>
              <a:endParaRPr lang="pl-PL" sz="3200"/>
            </a:p>
          </p:txBody>
        </p:sp>
        <p:sp>
          <p:nvSpPr>
            <p:cNvPr id="20547" name="Rectangle 67"/>
            <p:cNvSpPr>
              <a:spLocks noChangeArrowheads="1"/>
            </p:cNvSpPr>
            <p:nvPr/>
          </p:nvSpPr>
          <p:spPr bwMode="auto">
            <a:xfrm>
              <a:off x="2200" y="5658"/>
              <a:ext cx="284" cy="788"/>
            </a:xfrm>
            <a:prstGeom prst="rect">
              <a:avLst/>
            </a:prstGeom>
            <a:noFill/>
            <a:ln w="9525">
              <a:noFill/>
              <a:miter lim="800000"/>
              <a:headEnd/>
              <a:tailEnd/>
            </a:ln>
            <a:effectLst/>
          </p:spPr>
          <p:txBody>
            <a:bodyPr/>
            <a:lstStyle/>
            <a:p>
              <a:r>
                <a:rPr lang="pl-PL" sz="1600">
                  <a:cs typeface="Times New Roman" charset="0"/>
                </a:rPr>
                <a:t>nie</a:t>
              </a:r>
              <a:endParaRPr lang="pl-PL" sz="1100">
                <a:cs typeface="Times New Roman" charset="0"/>
              </a:endParaRPr>
            </a:p>
            <a:p>
              <a:pPr eaLnBrk="0" hangingPunct="0"/>
              <a:endParaRPr lang="pl-PL" sz="3200"/>
            </a:p>
          </p:txBody>
        </p:sp>
        <p:sp>
          <p:nvSpPr>
            <p:cNvPr id="20548" name="Rectangle 68"/>
            <p:cNvSpPr>
              <a:spLocks noChangeArrowheads="1"/>
            </p:cNvSpPr>
            <p:nvPr/>
          </p:nvSpPr>
          <p:spPr bwMode="auto">
            <a:xfrm>
              <a:off x="2484" y="5658"/>
              <a:ext cx="284" cy="788"/>
            </a:xfrm>
            <a:prstGeom prst="rect">
              <a:avLst/>
            </a:prstGeom>
            <a:noFill/>
            <a:ln w="9525">
              <a:noFill/>
              <a:miter lim="800000"/>
              <a:headEnd/>
              <a:tailEnd/>
            </a:ln>
            <a:effectLst/>
          </p:spPr>
          <p:txBody>
            <a:bodyPr/>
            <a:lstStyle/>
            <a:p>
              <a:r>
                <a:rPr lang="pl-PL" sz="1600" b="1">
                  <a:cs typeface="Times New Roman" charset="0"/>
                </a:rPr>
                <a:t>tak</a:t>
              </a:r>
              <a:endParaRPr lang="pl-PL" sz="1100">
                <a:cs typeface="Times New Roman" charset="0"/>
              </a:endParaRPr>
            </a:p>
            <a:p>
              <a:pPr eaLnBrk="0" hangingPunct="0"/>
              <a:endParaRPr lang="pl-PL" sz="3200"/>
            </a:p>
          </p:txBody>
        </p:sp>
      </p:grpSp>
      <p:sp>
        <p:nvSpPr>
          <p:cNvPr id="20550" name="Rectangle 70"/>
          <p:cNvSpPr>
            <a:spLocks noChangeArrowheads="1"/>
          </p:cNvSpPr>
          <p:nvPr/>
        </p:nvSpPr>
        <p:spPr bwMode="auto">
          <a:xfrm>
            <a:off x="0" y="228600"/>
            <a:ext cx="9144000" cy="830997"/>
          </a:xfrm>
          <a:prstGeom prst="rect">
            <a:avLst/>
          </a:prstGeom>
          <a:noFill/>
          <a:ln w="9525">
            <a:noFill/>
            <a:miter lim="800000"/>
            <a:headEnd/>
            <a:tailEnd/>
          </a:ln>
          <a:effectLst/>
        </p:spPr>
        <p:txBody>
          <a:bodyPr>
            <a:spAutoFit/>
          </a:bodyPr>
          <a:lstStyle/>
          <a:p>
            <a:r>
              <a:rPr lang="pl-PL" sz="1600">
                <a:solidFill>
                  <a:schemeClr val="tx2"/>
                </a:solidFill>
                <a:cs typeface="Times New Roman" charset="0"/>
              </a:rPr>
              <a:t>M. </a:t>
            </a:r>
            <a:r>
              <a:rPr lang="pl-PL" sz="1600" b="1">
                <a:solidFill>
                  <a:schemeClr val="tx2"/>
                </a:solidFill>
                <a:cs typeface="Times New Roman" charset="0"/>
              </a:rPr>
              <a:t>Anorexia nervosa. F.50.0</a:t>
            </a:r>
            <a:r>
              <a:rPr lang="pl-PL" sz="1600" b="1">
                <a:cs typeface="Times New Roman" charset="0"/>
              </a:rPr>
              <a:t>.</a:t>
            </a:r>
            <a:endParaRPr lang="pl-PL" sz="1100">
              <a:cs typeface="Times New Roman" charset="0"/>
            </a:endParaRPr>
          </a:p>
          <a:p>
            <a:pPr eaLnBrk="0" hangingPunct="0"/>
            <a:endParaRPr lang="pl-PL" sz="320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prestige"/>
      </p:transition>
    </mc:Choice>
    <mc:Fallback>
      <p:transition spd="slow">
        <p:fade/>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0" y="-811213"/>
            <a:ext cx="9144000" cy="830997"/>
          </a:xfrm>
          <a:prstGeom prst="rect">
            <a:avLst/>
          </a:prstGeom>
          <a:noFill/>
          <a:ln w="9525">
            <a:noFill/>
            <a:miter lim="800000"/>
            <a:headEnd/>
            <a:tailEnd/>
          </a:ln>
          <a:effectLst/>
        </p:spPr>
        <p:txBody>
          <a:bodyPr>
            <a:spAutoFit/>
          </a:bodyPr>
          <a:lstStyle/>
          <a:p>
            <a:r>
              <a:rPr lang="pl-PL" sz="1600" b="1">
                <a:cs typeface="Times New Roman" charset="0"/>
              </a:rPr>
              <a:t>N. Bulimia nervosa. F.50.2.</a:t>
            </a:r>
            <a:endParaRPr lang="pl-PL" sz="1100">
              <a:cs typeface="Times New Roman" charset="0"/>
            </a:endParaRPr>
          </a:p>
          <a:p>
            <a:pPr eaLnBrk="0" hangingPunct="0"/>
            <a:endParaRPr lang="pl-PL" sz="3200"/>
          </a:p>
        </p:txBody>
      </p:sp>
      <p:grpSp>
        <p:nvGrpSpPr>
          <p:cNvPr id="21555" name="Group 51"/>
          <p:cNvGrpSpPr>
            <a:grpSpLocks/>
          </p:cNvGrpSpPr>
          <p:nvPr/>
        </p:nvGrpSpPr>
        <p:grpSpPr bwMode="auto">
          <a:xfrm>
            <a:off x="0" y="685800"/>
            <a:ext cx="8651875" cy="5772150"/>
            <a:chOff x="28" y="413"/>
            <a:chExt cx="2730" cy="4929"/>
          </a:xfrm>
        </p:grpSpPr>
        <p:sp>
          <p:nvSpPr>
            <p:cNvPr id="21507" name="Rectangle 3"/>
            <p:cNvSpPr>
              <a:spLocks noChangeArrowheads="1"/>
            </p:cNvSpPr>
            <p:nvPr/>
          </p:nvSpPr>
          <p:spPr bwMode="auto">
            <a:xfrm>
              <a:off x="28" y="413"/>
              <a:ext cx="198" cy="788"/>
            </a:xfrm>
            <a:prstGeom prst="rect">
              <a:avLst/>
            </a:prstGeom>
            <a:noFill/>
            <a:ln w="9525">
              <a:noFill/>
              <a:miter lim="800000"/>
              <a:headEnd/>
              <a:tailEnd/>
            </a:ln>
            <a:effectLst/>
          </p:spPr>
          <p:txBody>
            <a:bodyPr/>
            <a:lstStyle/>
            <a:p>
              <a:r>
                <a:rPr lang="pl-PL" sz="1600">
                  <a:cs typeface="Times New Roman" charset="0"/>
                </a:rPr>
                <a:t>N</a:t>
              </a:r>
              <a:endParaRPr lang="pl-PL" sz="1100">
                <a:cs typeface="Times New Roman" charset="0"/>
              </a:endParaRPr>
            </a:p>
            <a:p>
              <a:pPr eaLnBrk="0" hangingPunct="0"/>
              <a:endParaRPr lang="pl-PL" sz="3200"/>
            </a:p>
          </p:txBody>
        </p:sp>
        <p:sp>
          <p:nvSpPr>
            <p:cNvPr id="21508" name="Rectangle 4"/>
            <p:cNvSpPr>
              <a:spLocks noChangeArrowheads="1"/>
            </p:cNvSpPr>
            <p:nvPr/>
          </p:nvSpPr>
          <p:spPr bwMode="auto">
            <a:xfrm>
              <a:off x="226" y="413"/>
              <a:ext cx="170" cy="788"/>
            </a:xfrm>
            <a:prstGeom prst="rect">
              <a:avLst/>
            </a:prstGeom>
            <a:noFill/>
            <a:ln w="9525">
              <a:noFill/>
              <a:miter lim="800000"/>
              <a:headEnd/>
              <a:tailEnd/>
            </a:ln>
            <a:effectLst/>
          </p:spPr>
          <p:txBody>
            <a:bodyPr/>
            <a:lstStyle/>
            <a:p>
              <a:r>
                <a:rPr lang="pl-PL" sz="1600">
                  <a:cs typeface="Times New Roman" charset="0"/>
                </a:rPr>
                <a:t>1</a:t>
              </a:r>
              <a:endParaRPr lang="pl-PL" sz="1100">
                <a:cs typeface="Times New Roman" charset="0"/>
              </a:endParaRPr>
            </a:p>
            <a:p>
              <a:pPr eaLnBrk="0" hangingPunct="0"/>
              <a:endParaRPr lang="pl-PL" sz="3200"/>
            </a:p>
          </p:txBody>
        </p:sp>
        <p:sp>
          <p:nvSpPr>
            <p:cNvPr id="21509" name="Rectangle 5"/>
            <p:cNvSpPr>
              <a:spLocks noChangeArrowheads="1"/>
            </p:cNvSpPr>
            <p:nvPr/>
          </p:nvSpPr>
          <p:spPr bwMode="auto">
            <a:xfrm>
              <a:off x="396" y="413"/>
              <a:ext cx="170" cy="78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1510" name="Rectangle 6"/>
            <p:cNvSpPr>
              <a:spLocks noChangeArrowheads="1"/>
            </p:cNvSpPr>
            <p:nvPr/>
          </p:nvSpPr>
          <p:spPr bwMode="auto">
            <a:xfrm>
              <a:off x="566" y="413"/>
              <a:ext cx="1634" cy="788"/>
            </a:xfrm>
            <a:prstGeom prst="rect">
              <a:avLst/>
            </a:prstGeom>
            <a:noFill/>
            <a:ln w="9525">
              <a:noFill/>
              <a:miter lim="800000"/>
              <a:headEnd/>
              <a:tailEnd/>
            </a:ln>
            <a:effectLst/>
          </p:spPr>
          <p:txBody>
            <a:bodyPr/>
            <a:lstStyle/>
            <a:p>
              <a:r>
                <a:rPr lang="pl-PL" sz="1600">
                  <a:cs typeface="Times New Roman" charset="0"/>
                </a:rPr>
                <a:t>W okresie ostatnich 3 miesięcy miał okresy objadania się, gdy zjadał duże ilości jedzenia, w okresie nie dłuższym niż 2 godziny ...</a:t>
              </a:r>
              <a:endParaRPr lang="pl-PL" sz="1100">
                <a:cs typeface="Times New Roman" charset="0"/>
              </a:endParaRPr>
            </a:p>
            <a:p>
              <a:pPr eaLnBrk="0" hangingPunct="0"/>
              <a:endParaRPr lang="pl-PL" sz="3200"/>
            </a:p>
          </p:txBody>
        </p:sp>
        <p:sp>
          <p:nvSpPr>
            <p:cNvPr id="21511" name="Rectangle 7"/>
            <p:cNvSpPr>
              <a:spLocks noChangeArrowheads="1"/>
            </p:cNvSpPr>
            <p:nvPr/>
          </p:nvSpPr>
          <p:spPr bwMode="auto">
            <a:xfrm>
              <a:off x="2200" y="413"/>
              <a:ext cx="284" cy="788"/>
            </a:xfrm>
            <a:prstGeom prst="rect">
              <a:avLst/>
            </a:prstGeom>
            <a:noFill/>
            <a:ln w="9525">
              <a:noFill/>
              <a:miter lim="800000"/>
              <a:headEnd/>
              <a:tailEnd/>
            </a:ln>
            <a:effectLst/>
          </p:spPr>
          <p:txBody>
            <a:bodyPr/>
            <a:lstStyle/>
            <a:p>
              <a:r>
                <a:rPr lang="pl-PL" sz="1600">
                  <a:cs typeface="Times New Roman" charset="0"/>
                </a:rPr>
                <a:t>nie</a:t>
              </a:r>
              <a:endParaRPr lang="pl-PL" sz="1100">
                <a:cs typeface="Times New Roman" charset="0"/>
              </a:endParaRPr>
            </a:p>
            <a:p>
              <a:pPr eaLnBrk="0" hangingPunct="0"/>
              <a:endParaRPr lang="pl-PL" sz="3200"/>
            </a:p>
          </p:txBody>
        </p:sp>
        <p:sp>
          <p:nvSpPr>
            <p:cNvPr id="21512" name="Rectangle 8"/>
            <p:cNvSpPr>
              <a:spLocks noChangeArrowheads="1"/>
            </p:cNvSpPr>
            <p:nvPr/>
          </p:nvSpPr>
          <p:spPr bwMode="auto">
            <a:xfrm>
              <a:off x="2484" y="413"/>
              <a:ext cx="274" cy="788"/>
            </a:xfrm>
            <a:prstGeom prst="rect">
              <a:avLst/>
            </a:prstGeom>
            <a:noFill/>
            <a:ln w="9525">
              <a:noFill/>
              <a:miter lim="800000"/>
              <a:headEnd/>
              <a:tailEnd/>
            </a:ln>
            <a:effectLst/>
          </p:spPr>
          <p:txBody>
            <a:bodyPr/>
            <a:lstStyle/>
            <a:p>
              <a:r>
                <a:rPr lang="pl-PL" sz="1600" b="1">
                  <a:cs typeface="Times New Roman" charset="0"/>
                </a:rPr>
                <a:t>tak</a:t>
              </a:r>
              <a:endParaRPr lang="pl-PL" sz="1100">
                <a:cs typeface="Times New Roman" charset="0"/>
              </a:endParaRPr>
            </a:p>
            <a:p>
              <a:pPr eaLnBrk="0" hangingPunct="0"/>
              <a:endParaRPr lang="pl-PL" sz="3200"/>
            </a:p>
          </p:txBody>
        </p:sp>
        <p:sp>
          <p:nvSpPr>
            <p:cNvPr id="21513" name="Rectangle 9"/>
            <p:cNvSpPr>
              <a:spLocks noChangeArrowheads="1"/>
            </p:cNvSpPr>
            <p:nvPr/>
          </p:nvSpPr>
          <p:spPr bwMode="auto">
            <a:xfrm>
              <a:off x="28" y="1201"/>
              <a:ext cx="198" cy="663"/>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1514" name="Rectangle 10"/>
            <p:cNvSpPr>
              <a:spLocks noChangeArrowheads="1"/>
            </p:cNvSpPr>
            <p:nvPr/>
          </p:nvSpPr>
          <p:spPr bwMode="auto">
            <a:xfrm>
              <a:off x="226" y="1201"/>
              <a:ext cx="170" cy="663"/>
            </a:xfrm>
            <a:prstGeom prst="rect">
              <a:avLst/>
            </a:prstGeom>
            <a:noFill/>
            <a:ln w="9525">
              <a:noFill/>
              <a:miter lim="800000"/>
              <a:headEnd/>
              <a:tailEnd/>
            </a:ln>
            <a:effectLst/>
          </p:spPr>
          <p:txBody>
            <a:bodyPr/>
            <a:lstStyle/>
            <a:p>
              <a:r>
                <a:rPr lang="pl-PL" sz="1600">
                  <a:cs typeface="Times New Roman" charset="0"/>
                </a:rPr>
                <a:t>2</a:t>
              </a:r>
              <a:endParaRPr lang="pl-PL" sz="1100">
                <a:cs typeface="Times New Roman" charset="0"/>
              </a:endParaRPr>
            </a:p>
            <a:p>
              <a:pPr eaLnBrk="0" hangingPunct="0"/>
              <a:endParaRPr lang="pl-PL" sz="3200"/>
            </a:p>
          </p:txBody>
        </p:sp>
        <p:sp>
          <p:nvSpPr>
            <p:cNvPr id="21515" name="Rectangle 11"/>
            <p:cNvSpPr>
              <a:spLocks noChangeArrowheads="1"/>
            </p:cNvSpPr>
            <p:nvPr/>
          </p:nvSpPr>
          <p:spPr bwMode="auto">
            <a:xfrm>
              <a:off x="396" y="1201"/>
              <a:ext cx="170" cy="663"/>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1516" name="Rectangle 12"/>
            <p:cNvSpPr>
              <a:spLocks noChangeArrowheads="1"/>
            </p:cNvSpPr>
            <p:nvPr/>
          </p:nvSpPr>
          <p:spPr bwMode="auto">
            <a:xfrm>
              <a:off x="566" y="1201"/>
              <a:ext cx="1634" cy="663"/>
            </a:xfrm>
            <a:prstGeom prst="rect">
              <a:avLst/>
            </a:prstGeom>
            <a:noFill/>
            <a:ln w="9525">
              <a:noFill/>
              <a:miter lim="800000"/>
              <a:headEnd/>
              <a:tailEnd/>
            </a:ln>
            <a:effectLst/>
          </p:spPr>
          <p:txBody>
            <a:bodyPr/>
            <a:lstStyle/>
            <a:p>
              <a:r>
                <a:rPr lang="pl-PL" sz="1600">
                  <a:cs typeface="Times New Roman" charset="0"/>
                </a:rPr>
                <a:t>W ciągu ostatnich 3 miesięcy zdarzyły mu się co najmniej raz dwa objadania w ciągu tygodnia ... </a:t>
              </a:r>
              <a:endParaRPr lang="pl-PL" sz="1100">
                <a:cs typeface="Times New Roman" charset="0"/>
              </a:endParaRPr>
            </a:p>
            <a:p>
              <a:pPr eaLnBrk="0" hangingPunct="0"/>
              <a:endParaRPr lang="pl-PL" sz="3200"/>
            </a:p>
          </p:txBody>
        </p:sp>
        <p:sp>
          <p:nvSpPr>
            <p:cNvPr id="21517" name="Rectangle 13"/>
            <p:cNvSpPr>
              <a:spLocks noChangeArrowheads="1"/>
            </p:cNvSpPr>
            <p:nvPr/>
          </p:nvSpPr>
          <p:spPr bwMode="auto">
            <a:xfrm>
              <a:off x="2200" y="1201"/>
              <a:ext cx="284" cy="663"/>
            </a:xfrm>
            <a:prstGeom prst="rect">
              <a:avLst/>
            </a:prstGeom>
            <a:noFill/>
            <a:ln w="9525">
              <a:noFill/>
              <a:miter lim="800000"/>
              <a:headEnd/>
              <a:tailEnd/>
            </a:ln>
            <a:effectLst/>
          </p:spPr>
          <p:txBody>
            <a:bodyPr/>
            <a:lstStyle/>
            <a:p>
              <a:r>
                <a:rPr lang="pl-PL" sz="1600">
                  <a:cs typeface="Times New Roman" charset="0"/>
                </a:rPr>
                <a:t>nie</a:t>
              </a:r>
              <a:endParaRPr lang="pl-PL" sz="1100">
                <a:cs typeface="Times New Roman" charset="0"/>
              </a:endParaRPr>
            </a:p>
            <a:p>
              <a:pPr eaLnBrk="0" hangingPunct="0"/>
              <a:endParaRPr lang="pl-PL" sz="3200"/>
            </a:p>
          </p:txBody>
        </p:sp>
        <p:sp>
          <p:nvSpPr>
            <p:cNvPr id="21518" name="Rectangle 14"/>
            <p:cNvSpPr>
              <a:spLocks noChangeArrowheads="1"/>
            </p:cNvSpPr>
            <p:nvPr/>
          </p:nvSpPr>
          <p:spPr bwMode="auto">
            <a:xfrm>
              <a:off x="2484" y="1201"/>
              <a:ext cx="274" cy="663"/>
            </a:xfrm>
            <a:prstGeom prst="rect">
              <a:avLst/>
            </a:prstGeom>
            <a:noFill/>
            <a:ln w="9525">
              <a:noFill/>
              <a:miter lim="800000"/>
              <a:headEnd/>
              <a:tailEnd/>
            </a:ln>
            <a:effectLst/>
          </p:spPr>
          <p:txBody>
            <a:bodyPr/>
            <a:lstStyle/>
            <a:p>
              <a:r>
                <a:rPr lang="pl-PL" sz="1600" b="1">
                  <a:cs typeface="Times New Roman" charset="0"/>
                </a:rPr>
                <a:t>tak</a:t>
              </a:r>
              <a:endParaRPr lang="pl-PL" sz="1100">
                <a:cs typeface="Times New Roman" charset="0"/>
              </a:endParaRPr>
            </a:p>
            <a:p>
              <a:pPr eaLnBrk="0" hangingPunct="0"/>
              <a:endParaRPr lang="pl-PL" sz="3200"/>
            </a:p>
          </p:txBody>
        </p:sp>
        <p:sp>
          <p:nvSpPr>
            <p:cNvPr id="21519" name="Rectangle 15"/>
            <p:cNvSpPr>
              <a:spLocks noChangeArrowheads="1"/>
            </p:cNvSpPr>
            <p:nvPr/>
          </p:nvSpPr>
          <p:spPr bwMode="auto">
            <a:xfrm>
              <a:off x="28" y="1864"/>
              <a:ext cx="198" cy="53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1520" name="Rectangle 16"/>
            <p:cNvSpPr>
              <a:spLocks noChangeArrowheads="1"/>
            </p:cNvSpPr>
            <p:nvPr/>
          </p:nvSpPr>
          <p:spPr bwMode="auto">
            <a:xfrm>
              <a:off x="226" y="1864"/>
              <a:ext cx="170" cy="538"/>
            </a:xfrm>
            <a:prstGeom prst="rect">
              <a:avLst/>
            </a:prstGeom>
            <a:noFill/>
            <a:ln w="9525">
              <a:noFill/>
              <a:miter lim="800000"/>
              <a:headEnd/>
              <a:tailEnd/>
            </a:ln>
            <a:effectLst/>
          </p:spPr>
          <p:txBody>
            <a:bodyPr/>
            <a:lstStyle/>
            <a:p>
              <a:r>
                <a:rPr lang="pl-PL" sz="1600">
                  <a:cs typeface="Times New Roman" charset="0"/>
                </a:rPr>
                <a:t>3</a:t>
              </a:r>
              <a:endParaRPr lang="pl-PL" sz="1100">
                <a:cs typeface="Times New Roman" charset="0"/>
              </a:endParaRPr>
            </a:p>
            <a:p>
              <a:pPr eaLnBrk="0" hangingPunct="0"/>
              <a:endParaRPr lang="pl-PL" sz="3200"/>
            </a:p>
          </p:txBody>
        </p:sp>
        <p:sp>
          <p:nvSpPr>
            <p:cNvPr id="21521" name="Rectangle 17"/>
            <p:cNvSpPr>
              <a:spLocks noChangeArrowheads="1"/>
            </p:cNvSpPr>
            <p:nvPr/>
          </p:nvSpPr>
          <p:spPr bwMode="auto">
            <a:xfrm>
              <a:off x="396" y="1864"/>
              <a:ext cx="170" cy="53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1522" name="Rectangle 18"/>
            <p:cNvSpPr>
              <a:spLocks noChangeArrowheads="1"/>
            </p:cNvSpPr>
            <p:nvPr/>
          </p:nvSpPr>
          <p:spPr bwMode="auto">
            <a:xfrm>
              <a:off x="566" y="1864"/>
              <a:ext cx="1634" cy="538"/>
            </a:xfrm>
            <a:prstGeom prst="rect">
              <a:avLst/>
            </a:prstGeom>
            <a:noFill/>
            <a:ln w="9525">
              <a:noFill/>
              <a:miter lim="800000"/>
              <a:headEnd/>
              <a:tailEnd/>
            </a:ln>
            <a:effectLst/>
          </p:spPr>
          <p:txBody>
            <a:bodyPr/>
            <a:lstStyle/>
            <a:p>
              <a:r>
                <a:rPr lang="pl-PL" sz="1600">
                  <a:cs typeface="Times New Roman" charset="0"/>
                </a:rPr>
                <a:t>W czasie objadania, chęć do jedzenia była poza jego kontrolą ...</a:t>
              </a:r>
              <a:endParaRPr lang="pl-PL" sz="1100">
                <a:cs typeface="Times New Roman" charset="0"/>
              </a:endParaRPr>
            </a:p>
            <a:p>
              <a:pPr eaLnBrk="0" hangingPunct="0"/>
              <a:endParaRPr lang="pl-PL" sz="3200"/>
            </a:p>
          </p:txBody>
        </p:sp>
        <p:sp>
          <p:nvSpPr>
            <p:cNvPr id="21523" name="Rectangle 19"/>
            <p:cNvSpPr>
              <a:spLocks noChangeArrowheads="1"/>
            </p:cNvSpPr>
            <p:nvPr/>
          </p:nvSpPr>
          <p:spPr bwMode="auto">
            <a:xfrm>
              <a:off x="2200" y="1864"/>
              <a:ext cx="284" cy="53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1524" name="Rectangle 20"/>
            <p:cNvSpPr>
              <a:spLocks noChangeArrowheads="1"/>
            </p:cNvSpPr>
            <p:nvPr/>
          </p:nvSpPr>
          <p:spPr bwMode="auto">
            <a:xfrm>
              <a:off x="2484" y="1864"/>
              <a:ext cx="274" cy="53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1525" name="Rectangle 21"/>
            <p:cNvSpPr>
              <a:spLocks noChangeArrowheads="1"/>
            </p:cNvSpPr>
            <p:nvPr/>
          </p:nvSpPr>
          <p:spPr bwMode="auto">
            <a:xfrm>
              <a:off x="28" y="2402"/>
              <a:ext cx="198" cy="53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1526" name="Rectangle 22"/>
            <p:cNvSpPr>
              <a:spLocks noChangeArrowheads="1"/>
            </p:cNvSpPr>
            <p:nvPr/>
          </p:nvSpPr>
          <p:spPr bwMode="auto">
            <a:xfrm>
              <a:off x="226" y="2402"/>
              <a:ext cx="170" cy="538"/>
            </a:xfrm>
            <a:prstGeom prst="rect">
              <a:avLst/>
            </a:prstGeom>
            <a:noFill/>
            <a:ln w="9525">
              <a:noFill/>
              <a:miter lim="800000"/>
              <a:headEnd/>
              <a:tailEnd/>
            </a:ln>
            <a:effectLst/>
          </p:spPr>
          <p:txBody>
            <a:bodyPr/>
            <a:lstStyle/>
            <a:p>
              <a:r>
                <a:rPr lang="pl-PL" sz="1600">
                  <a:cs typeface="Times New Roman" charset="0"/>
                </a:rPr>
                <a:t>4</a:t>
              </a:r>
              <a:endParaRPr lang="pl-PL" sz="1100">
                <a:cs typeface="Times New Roman" charset="0"/>
              </a:endParaRPr>
            </a:p>
            <a:p>
              <a:pPr eaLnBrk="0" hangingPunct="0"/>
              <a:endParaRPr lang="pl-PL" sz="3200"/>
            </a:p>
          </p:txBody>
        </p:sp>
        <p:sp>
          <p:nvSpPr>
            <p:cNvPr id="21527" name="Rectangle 23"/>
            <p:cNvSpPr>
              <a:spLocks noChangeArrowheads="1"/>
            </p:cNvSpPr>
            <p:nvPr/>
          </p:nvSpPr>
          <p:spPr bwMode="auto">
            <a:xfrm>
              <a:off x="396" y="2402"/>
              <a:ext cx="170" cy="53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1528" name="Rectangle 24"/>
            <p:cNvSpPr>
              <a:spLocks noChangeArrowheads="1"/>
            </p:cNvSpPr>
            <p:nvPr/>
          </p:nvSpPr>
          <p:spPr bwMode="auto">
            <a:xfrm>
              <a:off x="566" y="2402"/>
              <a:ext cx="1634" cy="538"/>
            </a:xfrm>
            <a:prstGeom prst="rect">
              <a:avLst/>
            </a:prstGeom>
            <a:noFill/>
            <a:ln w="9525">
              <a:noFill/>
              <a:miter lim="800000"/>
              <a:headEnd/>
              <a:tailEnd/>
            </a:ln>
            <a:effectLst/>
          </p:spPr>
          <p:txBody>
            <a:bodyPr/>
            <a:lstStyle/>
            <a:p>
              <a:r>
                <a:rPr lang="pl-PL" sz="1600">
                  <a:cs typeface="Times New Roman" charset="0"/>
                </a:rPr>
                <a:t>Stosował różne metody aby nie przytyć ...</a:t>
              </a:r>
              <a:endParaRPr lang="pl-PL" sz="1100">
                <a:cs typeface="Times New Roman" charset="0"/>
              </a:endParaRPr>
            </a:p>
            <a:p>
              <a:pPr eaLnBrk="0" hangingPunct="0"/>
              <a:endParaRPr lang="pl-PL" sz="3200"/>
            </a:p>
          </p:txBody>
        </p:sp>
        <p:sp>
          <p:nvSpPr>
            <p:cNvPr id="21529" name="Rectangle 25"/>
            <p:cNvSpPr>
              <a:spLocks noChangeArrowheads="1"/>
            </p:cNvSpPr>
            <p:nvPr/>
          </p:nvSpPr>
          <p:spPr bwMode="auto">
            <a:xfrm>
              <a:off x="2200" y="2402"/>
              <a:ext cx="284" cy="538"/>
            </a:xfrm>
            <a:prstGeom prst="rect">
              <a:avLst/>
            </a:prstGeom>
            <a:noFill/>
            <a:ln w="9525">
              <a:noFill/>
              <a:miter lim="800000"/>
              <a:headEnd/>
              <a:tailEnd/>
            </a:ln>
            <a:effectLst/>
          </p:spPr>
          <p:txBody>
            <a:bodyPr/>
            <a:lstStyle/>
            <a:p>
              <a:r>
                <a:rPr lang="pl-PL" sz="1600">
                  <a:cs typeface="Times New Roman" charset="0"/>
                </a:rPr>
                <a:t>nie</a:t>
              </a:r>
              <a:endParaRPr lang="pl-PL" sz="1100">
                <a:cs typeface="Times New Roman" charset="0"/>
              </a:endParaRPr>
            </a:p>
            <a:p>
              <a:pPr eaLnBrk="0" hangingPunct="0"/>
              <a:endParaRPr lang="pl-PL" sz="3200"/>
            </a:p>
          </p:txBody>
        </p:sp>
        <p:sp>
          <p:nvSpPr>
            <p:cNvPr id="21530" name="Rectangle 26"/>
            <p:cNvSpPr>
              <a:spLocks noChangeArrowheads="1"/>
            </p:cNvSpPr>
            <p:nvPr/>
          </p:nvSpPr>
          <p:spPr bwMode="auto">
            <a:xfrm>
              <a:off x="2484" y="2402"/>
              <a:ext cx="274" cy="538"/>
            </a:xfrm>
            <a:prstGeom prst="rect">
              <a:avLst/>
            </a:prstGeom>
            <a:noFill/>
            <a:ln w="9525">
              <a:noFill/>
              <a:miter lim="800000"/>
              <a:headEnd/>
              <a:tailEnd/>
            </a:ln>
            <a:effectLst/>
          </p:spPr>
          <p:txBody>
            <a:bodyPr/>
            <a:lstStyle/>
            <a:p>
              <a:r>
                <a:rPr lang="pl-PL" sz="1600" b="1">
                  <a:cs typeface="Times New Roman" charset="0"/>
                </a:rPr>
                <a:t>tak</a:t>
              </a:r>
              <a:endParaRPr lang="pl-PL" sz="1100">
                <a:cs typeface="Times New Roman" charset="0"/>
              </a:endParaRPr>
            </a:p>
            <a:p>
              <a:pPr eaLnBrk="0" hangingPunct="0"/>
              <a:endParaRPr lang="pl-PL" sz="3200"/>
            </a:p>
          </p:txBody>
        </p:sp>
        <p:sp>
          <p:nvSpPr>
            <p:cNvPr id="21531" name="Rectangle 27"/>
            <p:cNvSpPr>
              <a:spLocks noChangeArrowheads="1"/>
            </p:cNvSpPr>
            <p:nvPr/>
          </p:nvSpPr>
          <p:spPr bwMode="auto">
            <a:xfrm>
              <a:off x="28" y="2940"/>
              <a:ext cx="198" cy="663"/>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1532" name="Rectangle 28"/>
            <p:cNvSpPr>
              <a:spLocks noChangeArrowheads="1"/>
            </p:cNvSpPr>
            <p:nvPr/>
          </p:nvSpPr>
          <p:spPr bwMode="auto">
            <a:xfrm>
              <a:off x="226" y="2940"/>
              <a:ext cx="170" cy="663"/>
            </a:xfrm>
            <a:prstGeom prst="rect">
              <a:avLst/>
            </a:prstGeom>
            <a:noFill/>
            <a:ln w="9525">
              <a:noFill/>
              <a:miter lim="800000"/>
              <a:headEnd/>
              <a:tailEnd/>
            </a:ln>
            <a:effectLst/>
          </p:spPr>
          <p:txBody>
            <a:bodyPr/>
            <a:lstStyle/>
            <a:p>
              <a:r>
                <a:rPr lang="pl-PL" sz="1600">
                  <a:cs typeface="Times New Roman" charset="0"/>
                </a:rPr>
                <a:t>5</a:t>
              </a:r>
              <a:endParaRPr lang="pl-PL" sz="1100">
                <a:cs typeface="Times New Roman" charset="0"/>
              </a:endParaRPr>
            </a:p>
            <a:p>
              <a:pPr eaLnBrk="0" hangingPunct="0"/>
              <a:endParaRPr lang="pl-PL" sz="3200"/>
            </a:p>
          </p:txBody>
        </p:sp>
        <p:sp>
          <p:nvSpPr>
            <p:cNvPr id="21533" name="Rectangle 29"/>
            <p:cNvSpPr>
              <a:spLocks noChangeArrowheads="1"/>
            </p:cNvSpPr>
            <p:nvPr/>
          </p:nvSpPr>
          <p:spPr bwMode="auto">
            <a:xfrm>
              <a:off x="396" y="2940"/>
              <a:ext cx="170" cy="663"/>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1534" name="Rectangle 30"/>
            <p:cNvSpPr>
              <a:spLocks noChangeArrowheads="1"/>
            </p:cNvSpPr>
            <p:nvPr/>
          </p:nvSpPr>
          <p:spPr bwMode="auto">
            <a:xfrm>
              <a:off x="566" y="2940"/>
              <a:ext cx="1634" cy="663"/>
            </a:xfrm>
            <a:prstGeom prst="rect">
              <a:avLst/>
            </a:prstGeom>
            <a:noFill/>
            <a:ln w="9525">
              <a:noFill/>
              <a:miter lim="800000"/>
              <a:headEnd/>
              <a:tailEnd/>
            </a:ln>
            <a:effectLst/>
          </p:spPr>
          <p:txBody>
            <a:bodyPr/>
            <a:lstStyle/>
            <a:p>
              <a:r>
                <a:rPr lang="pl-PL" sz="1600">
                  <a:cs typeface="Times New Roman" charset="0"/>
                </a:rPr>
                <a:t>Uważa, że jego waga i sylwetka wpływają wyraźnie na jego samopoczucie ... </a:t>
              </a:r>
              <a:endParaRPr lang="pl-PL" sz="1100">
                <a:cs typeface="Times New Roman" charset="0"/>
              </a:endParaRPr>
            </a:p>
            <a:p>
              <a:pPr eaLnBrk="0" hangingPunct="0"/>
              <a:endParaRPr lang="pl-PL" sz="3200"/>
            </a:p>
          </p:txBody>
        </p:sp>
        <p:sp>
          <p:nvSpPr>
            <p:cNvPr id="21535" name="Rectangle 31"/>
            <p:cNvSpPr>
              <a:spLocks noChangeArrowheads="1"/>
            </p:cNvSpPr>
            <p:nvPr/>
          </p:nvSpPr>
          <p:spPr bwMode="auto">
            <a:xfrm>
              <a:off x="2200" y="2940"/>
              <a:ext cx="284" cy="663"/>
            </a:xfrm>
            <a:prstGeom prst="rect">
              <a:avLst/>
            </a:prstGeom>
            <a:noFill/>
            <a:ln w="9525">
              <a:noFill/>
              <a:miter lim="800000"/>
              <a:headEnd/>
              <a:tailEnd/>
            </a:ln>
            <a:effectLst/>
          </p:spPr>
          <p:txBody>
            <a:bodyPr/>
            <a:lstStyle/>
            <a:p>
              <a:r>
                <a:rPr lang="pl-PL" sz="1600">
                  <a:cs typeface="Times New Roman" charset="0"/>
                </a:rPr>
                <a:t>nie</a:t>
              </a:r>
              <a:endParaRPr lang="pl-PL" sz="1100">
                <a:cs typeface="Times New Roman" charset="0"/>
              </a:endParaRPr>
            </a:p>
            <a:p>
              <a:pPr eaLnBrk="0" hangingPunct="0"/>
              <a:endParaRPr lang="pl-PL" sz="3200"/>
            </a:p>
          </p:txBody>
        </p:sp>
        <p:sp>
          <p:nvSpPr>
            <p:cNvPr id="21536" name="Rectangle 32"/>
            <p:cNvSpPr>
              <a:spLocks noChangeArrowheads="1"/>
            </p:cNvSpPr>
            <p:nvPr/>
          </p:nvSpPr>
          <p:spPr bwMode="auto">
            <a:xfrm>
              <a:off x="2484" y="2940"/>
              <a:ext cx="274" cy="663"/>
            </a:xfrm>
            <a:prstGeom prst="rect">
              <a:avLst/>
            </a:prstGeom>
            <a:noFill/>
            <a:ln w="9525">
              <a:noFill/>
              <a:miter lim="800000"/>
              <a:headEnd/>
              <a:tailEnd/>
            </a:ln>
            <a:effectLst/>
          </p:spPr>
          <p:txBody>
            <a:bodyPr/>
            <a:lstStyle/>
            <a:p>
              <a:r>
                <a:rPr lang="pl-PL" sz="1600" b="1">
                  <a:cs typeface="Times New Roman" charset="0"/>
                </a:rPr>
                <a:t>tak</a:t>
              </a:r>
              <a:endParaRPr lang="pl-PL" sz="1100">
                <a:cs typeface="Times New Roman" charset="0"/>
              </a:endParaRPr>
            </a:p>
            <a:p>
              <a:pPr eaLnBrk="0" hangingPunct="0"/>
              <a:endParaRPr lang="pl-PL" sz="3200"/>
            </a:p>
          </p:txBody>
        </p:sp>
        <p:sp>
          <p:nvSpPr>
            <p:cNvPr id="21537" name="Rectangle 33"/>
            <p:cNvSpPr>
              <a:spLocks noChangeArrowheads="1"/>
            </p:cNvSpPr>
            <p:nvPr/>
          </p:nvSpPr>
          <p:spPr bwMode="auto">
            <a:xfrm>
              <a:off x="28" y="3603"/>
              <a:ext cx="198" cy="53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1538" name="Rectangle 34"/>
            <p:cNvSpPr>
              <a:spLocks noChangeArrowheads="1"/>
            </p:cNvSpPr>
            <p:nvPr/>
          </p:nvSpPr>
          <p:spPr bwMode="auto">
            <a:xfrm>
              <a:off x="226" y="3603"/>
              <a:ext cx="170" cy="53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1539" name="Rectangle 35"/>
            <p:cNvSpPr>
              <a:spLocks noChangeArrowheads="1"/>
            </p:cNvSpPr>
            <p:nvPr/>
          </p:nvSpPr>
          <p:spPr bwMode="auto">
            <a:xfrm>
              <a:off x="396" y="3603"/>
              <a:ext cx="170" cy="53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1540" name="Rectangle 36"/>
            <p:cNvSpPr>
              <a:spLocks noChangeArrowheads="1"/>
            </p:cNvSpPr>
            <p:nvPr/>
          </p:nvSpPr>
          <p:spPr bwMode="auto">
            <a:xfrm>
              <a:off x="566" y="3603"/>
              <a:ext cx="1634" cy="538"/>
            </a:xfrm>
            <a:prstGeom prst="rect">
              <a:avLst/>
            </a:prstGeom>
            <a:noFill/>
            <a:ln w="9525">
              <a:noFill/>
              <a:miter lim="800000"/>
              <a:headEnd/>
              <a:tailEnd/>
            </a:ln>
            <a:effectLst/>
          </p:spPr>
          <p:txBody>
            <a:bodyPr/>
            <a:lstStyle/>
            <a:p>
              <a:r>
                <a:rPr lang="pl-PL" sz="1600">
                  <a:cs typeface="Times New Roman" charset="0"/>
                </a:rPr>
                <a:t>Jeśli u pacjent spełnia kryterium anorexia nervosa to:</a:t>
              </a:r>
              <a:endParaRPr lang="pl-PL" sz="1100">
                <a:cs typeface="Times New Roman" charset="0"/>
              </a:endParaRPr>
            </a:p>
            <a:p>
              <a:pPr eaLnBrk="0" hangingPunct="0"/>
              <a:endParaRPr lang="pl-PL" sz="3200"/>
            </a:p>
          </p:txBody>
        </p:sp>
        <p:sp>
          <p:nvSpPr>
            <p:cNvPr id="21541" name="Rectangle 37"/>
            <p:cNvSpPr>
              <a:spLocks noChangeArrowheads="1"/>
            </p:cNvSpPr>
            <p:nvPr/>
          </p:nvSpPr>
          <p:spPr bwMode="auto">
            <a:xfrm>
              <a:off x="2200" y="3603"/>
              <a:ext cx="284" cy="53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1542" name="Rectangle 38"/>
            <p:cNvSpPr>
              <a:spLocks noChangeArrowheads="1"/>
            </p:cNvSpPr>
            <p:nvPr/>
          </p:nvSpPr>
          <p:spPr bwMode="auto">
            <a:xfrm>
              <a:off x="2484" y="3603"/>
              <a:ext cx="274" cy="53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1543" name="Rectangle 39"/>
            <p:cNvSpPr>
              <a:spLocks noChangeArrowheads="1"/>
            </p:cNvSpPr>
            <p:nvPr/>
          </p:nvSpPr>
          <p:spPr bwMode="auto">
            <a:xfrm>
              <a:off x="28" y="4141"/>
              <a:ext cx="198" cy="663"/>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1544" name="Rectangle 40"/>
            <p:cNvSpPr>
              <a:spLocks noChangeArrowheads="1"/>
            </p:cNvSpPr>
            <p:nvPr/>
          </p:nvSpPr>
          <p:spPr bwMode="auto">
            <a:xfrm>
              <a:off x="226" y="4141"/>
              <a:ext cx="170" cy="663"/>
            </a:xfrm>
            <a:prstGeom prst="rect">
              <a:avLst/>
            </a:prstGeom>
            <a:noFill/>
            <a:ln w="9525">
              <a:noFill/>
              <a:miter lim="800000"/>
              <a:headEnd/>
              <a:tailEnd/>
            </a:ln>
            <a:effectLst/>
          </p:spPr>
          <p:txBody>
            <a:bodyPr/>
            <a:lstStyle/>
            <a:p>
              <a:r>
                <a:rPr lang="pl-PL" sz="1600">
                  <a:cs typeface="Times New Roman" charset="0"/>
                </a:rPr>
                <a:t>6</a:t>
              </a:r>
              <a:endParaRPr lang="pl-PL" sz="1100">
                <a:cs typeface="Times New Roman" charset="0"/>
              </a:endParaRPr>
            </a:p>
            <a:p>
              <a:pPr eaLnBrk="0" hangingPunct="0"/>
              <a:endParaRPr lang="pl-PL" sz="3200"/>
            </a:p>
          </p:txBody>
        </p:sp>
        <p:sp>
          <p:nvSpPr>
            <p:cNvPr id="21545" name="Rectangle 41"/>
            <p:cNvSpPr>
              <a:spLocks noChangeArrowheads="1"/>
            </p:cNvSpPr>
            <p:nvPr/>
          </p:nvSpPr>
          <p:spPr bwMode="auto">
            <a:xfrm>
              <a:off x="396" y="4141"/>
              <a:ext cx="170" cy="663"/>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1546" name="Rectangle 42"/>
            <p:cNvSpPr>
              <a:spLocks noChangeArrowheads="1"/>
            </p:cNvSpPr>
            <p:nvPr/>
          </p:nvSpPr>
          <p:spPr bwMode="auto">
            <a:xfrm>
              <a:off x="566" y="4141"/>
              <a:ext cx="1634" cy="663"/>
            </a:xfrm>
            <a:prstGeom prst="rect">
              <a:avLst/>
            </a:prstGeom>
            <a:noFill/>
            <a:ln w="9525">
              <a:noFill/>
              <a:miter lim="800000"/>
              <a:headEnd/>
              <a:tailEnd/>
            </a:ln>
            <a:effectLst/>
          </p:spPr>
          <p:txBody>
            <a:bodyPr/>
            <a:lstStyle/>
            <a:p>
              <a:r>
                <a:rPr lang="pl-PL" sz="1600">
                  <a:cs typeface="Times New Roman" charset="0"/>
                </a:rPr>
                <a:t>Okresy objadania występowały tylko, gdy  był niedożywiony (zgodnie z tabelą)</a:t>
              </a:r>
              <a:endParaRPr lang="pl-PL" sz="1100">
                <a:cs typeface="Times New Roman" charset="0"/>
              </a:endParaRPr>
            </a:p>
            <a:p>
              <a:pPr eaLnBrk="0" hangingPunct="0"/>
              <a:endParaRPr lang="pl-PL" sz="3200"/>
            </a:p>
          </p:txBody>
        </p:sp>
        <p:sp>
          <p:nvSpPr>
            <p:cNvPr id="21547" name="Rectangle 43"/>
            <p:cNvSpPr>
              <a:spLocks noChangeArrowheads="1"/>
            </p:cNvSpPr>
            <p:nvPr/>
          </p:nvSpPr>
          <p:spPr bwMode="auto">
            <a:xfrm>
              <a:off x="2200" y="4141"/>
              <a:ext cx="284" cy="663"/>
            </a:xfrm>
            <a:prstGeom prst="rect">
              <a:avLst/>
            </a:prstGeom>
            <a:noFill/>
            <a:ln w="9525">
              <a:noFill/>
              <a:miter lim="800000"/>
              <a:headEnd/>
              <a:tailEnd/>
            </a:ln>
            <a:effectLst/>
          </p:spPr>
          <p:txBody>
            <a:bodyPr/>
            <a:lstStyle/>
            <a:p>
              <a:r>
                <a:rPr lang="pl-PL" sz="1600">
                  <a:cs typeface="Times New Roman" charset="0"/>
                </a:rPr>
                <a:t>nie</a:t>
              </a:r>
              <a:endParaRPr lang="pl-PL" sz="1100">
                <a:cs typeface="Times New Roman" charset="0"/>
              </a:endParaRPr>
            </a:p>
            <a:p>
              <a:pPr eaLnBrk="0" hangingPunct="0"/>
              <a:endParaRPr lang="pl-PL" sz="3200"/>
            </a:p>
          </p:txBody>
        </p:sp>
        <p:sp>
          <p:nvSpPr>
            <p:cNvPr id="21548" name="Rectangle 44"/>
            <p:cNvSpPr>
              <a:spLocks noChangeArrowheads="1"/>
            </p:cNvSpPr>
            <p:nvPr/>
          </p:nvSpPr>
          <p:spPr bwMode="auto">
            <a:xfrm>
              <a:off x="2484" y="4141"/>
              <a:ext cx="274" cy="663"/>
            </a:xfrm>
            <a:prstGeom prst="rect">
              <a:avLst/>
            </a:prstGeom>
            <a:noFill/>
            <a:ln w="9525">
              <a:noFill/>
              <a:miter lim="800000"/>
              <a:headEnd/>
              <a:tailEnd/>
            </a:ln>
            <a:effectLst/>
          </p:spPr>
          <p:txBody>
            <a:bodyPr/>
            <a:lstStyle/>
            <a:p>
              <a:r>
                <a:rPr lang="pl-PL" sz="1600" b="1">
                  <a:cs typeface="Times New Roman" charset="0"/>
                </a:rPr>
                <a:t>tak</a:t>
              </a:r>
              <a:endParaRPr lang="pl-PL" sz="1100">
                <a:cs typeface="Times New Roman" charset="0"/>
              </a:endParaRPr>
            </a:p>
            <a:p>
              <a:pPr eaLnBrk="0" hangingPunct="0"/>
              <a:endParaRPr lang="pl-PL" sz="3200"/>
            </a:p>
          </p:txBody>
        </p:sp>
        <p:sp>
          <p:nvSpPr>
            <p:cNvPr id="21549" name="Rectangle 45"/>
            <p:cNvSpPr>
              <a:spLocks noChangeArrowheads="1"/>
            </p:cNvSpPr>
            <p:nvPr/>
          </p:nvSpPr>
          <p:spPr bwMode="auto">
            <a:xfrm>
              <a:off x="28" y="4804"/>
              <a:ext cx="198" cy="53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1550" name="Rectangle 46"/>
            <p:cNvSpPr>
              <a:spLocks noChangeArrowheads="1"/>
            </p:cNvSpPr>
            <p:nvPr/>
          </p:nvSpPr>
          <p:spPr bwMode="auto">
            <a:xfrm>
              <a:off x="226" y="4804"/>
              <a:ext cx="170" cy="53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1551" name="Rectangle 47"/>
            <p:cNvSpPr>
              <a:spLocks noChangeArrowheads="1"/>
            </p:cNvSpPr>
            <p:nvPr/>
          </p:nvSpPr>
          <p:spPr bwMode="auto">
            <a:xfrm>
              <a:off x="396" y="4804"/>
              <a:ext cx="170" cy="53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21552" name="Rectangle 48"/>
            <p:cNvSpPr>
              <a:spLocks noChangeArrowheads="1"/>
            </p:cNvSpPr>
            <p:nvPr/>
          </p:nvSpPr>
          <p:spPr bwMode="auto">
            <a:xfrm>
              <a:off x="566" y="4804"/>
              <a:ext cx="1634" cy="538"/>
            </a:xfrm>
            <a:prstGeom prst="rect">
              <a:avLst/>
            </a:prstGeom>
            <a:noFill/>
            <a:ln w="9525">
              <a:noFill/>
              <a:miter lim="800000"/>
              <a:headEnd/>
              <a:tailEnd/>
            </a:ln>
            <a:effectLst/>
          </p:spPr>
          <p:txBody>
            <a:bodyPr/>
            <a:lstStyle/>
            <a:p>
              <a:r>
                <a:rPr lang="pl-PL" sz="1600">
                  <a:cs typeface="Times New Roman" charset="0"/>
                </a:rPr>
                <a:t>Jeśli </a:t>
              </a:r>
              <a:r>
                <a:rPr lang="pl-PL" sz="1600" i="1">
                  <a:cs typeface="Times New Roman" charset="0"/>
                </a:rPr>
                <a:t>tak</a:t>
              </a:r>
              <a:r>
                <a:rPr lang="pl-PL" sz="1600">
                  <a:cs typeface="Times New Roman" charset="0"/>
                </a:rPr>
                <a:t> na N1, 2, 3, 4, 5 i </a:t>
              </a:r>
              <a:r>
                <a:rPr lang="pl-PL" sz="1600" i="1">
                  <a:cs typeface="Times New Roman" charset="0"/>
                </a:rPr>
                <a:t>ni</a:t>
              </a:r>
              <a:r>
                <a:rPr lang="pl-PL" sz="1600">
                  <a:cs typeface="Times New Roman" charset="0"/>
                </a:rPr>
                <a:t>e na N6 to rozpoznanie – </a:t>
              </a:r>
              <a:r>
                <a:rPr lang="pl-PL" sz="1600" b="1">
                  <a:cs typeface="Times New Roman" charset="0"/>
                </a:rPr>
                <a:t>bulimia nervosa</a:t>
              </a:r>
              <a:endParaRPr lang="pl-PL" sz="1100">
                <a:cs typeface="Times New Roman" charset="0"/>
              </a:endParaRPr>
            </a:p>
            <a:p>
              <a:pPr eaLnBrk="0" hangingPunct="0"/>
              <a:endParaRPr lang="pl-PL" sz="3200"/>
            </a:p>
          </p:txBody>
        </p:sp>
        <p:sp>
          <p:nvSpPr>
            <p:cNvPr id="21553" name="Rectangle 49"/>
            <p:cNvSpPr>
              <a:spLocks noChangeArrowheads="1"/>
            </p:cNvSpPr>
            <p:nvPr/>
          </p:nvSpPr>
          <p:spPr bwMode="auto">
            <a:xfrm>
              <a:off x="2200" y="4804"/>
              <a:ext cx="284" cy="538"/>
            </a:xfrm>
            <a:prstGeom prst="rect">
              <a:avLst/>
            </a:prstGeom>
            <a:noFill/>
            <a:ln w="9525">
              <a:noFill/>
              <a:miter lim="800000"/>
              <a:headEnd/>
              <a:tailEnd/>
            </a:ln>
            <a:effectLst/>
          </p:spPr>
          <p:txBody>
            <a:bodyPr/>
            <a:lstStyle/>
            <a:p>
              <a:r>
                <a:rPr lang="pl-PL" sz="1600">
                  <a:cs typeface="Times New Roman" charset="0"/>
                </a:rPr>
                <a:t>nie</a:t>
              </a:r>
              <a:endParaRPr lang="pl-PL" sz="1100">
                <a:cs typeface="Times New Roman" charset="0"/>
              </a:endParaRPr>
            </a:p>
            <a:p>
              <a:pPr eaLnBrk="0" hangingPunct="0"/>
              <a:endParaRPr lang="pl-PL" sz="3200"/>
            </a:p>
          </p:txBody>
        </p:sp>
        <p:sp>
          <p:nvSpPr>
            <p:cNvPr id="21554" name="Rectangle 50"/>
            <p:cNvSpPr>
              <a:spLocks noChangeArrowheads="1"/>
            </p:cNvSpPr>
            <p:nvPr/>
          </p:nvSpPr>
          <p:spPr bwMode="auto">
            <a:xfrm>
              <a:off x="2484" y="4804"/>
              <a:ext cx="274" cy="538"/>
            </a:xfrm>
            <a:prstGeom prst="rect">
              <a:avLst/>
            </a:prstGeom>
            <a:noFill/>
            <a:ln w="9525">
              <a:noFill/>
              <a:miter lim="800000"/>
              <a:headEnd/>
              <a:tailEnd/>
            </a:ln>
            <a:effectLst/>
          </p:spPr>
          <p:txBody>
            <a:bodyPr/>
            <a:lstStyle/>
            <a:p>
              <a:r>
                <a:rPr lang="pl-PL" sz="1600" b="1">
                  <a:cs typeface="Times New Roman" charset="0"/>
                </a:rPr>
                <a:t>tak</a:t>
              </a:r>
              <a:endParaRPr lang="pl-PL" sz="1100">
                <a:cs typeface="Times New Roman" charset="0"/>
              </a:endParaRPr>
            </a:p>
            <a:p>
              <a:pPr eaLnBrk="0" hangingPunct="0"/>
              <a:endParaRPr lang="pl-PL" sz="3200"/>
            </a:p>
          </p:txBody>
        </p:sp>
      </p:grpSp>
      <p:sp>
        <p:nvSpPr>
          <p:cNvPr id="21556" name="Rectangle 52"/>
          <p:cNvSpPr>
            <a:spLocks noChangeArrowheads="1"/>
          </p:cNvSpPr>
          <p:nvPr/>
        </p:nvSpPr>
        <p:spPr bwMode="auto">
          <a:xfrm>
            <a:off x="0" y="304800"/>
            <a:ext cx="9144000" cy="830997"/>
          </a:xfrm>
          <a:prstGeom prst="rect">
            <a:avLst/>
          </a:prstGeom>
          <a:noFill/>
          <a:ln w="9525">
            <a:noFill/>
            <a:miter lim="800000"/>
            <a:headEnd/>
            <a:tailEnd/>
          </a:ln>
          <a:effectLst/>
        </p:spPr>
        <p:txBody>
          <a:bodyPr>
            <a:spAutoFit/>
          </a:bodyPr>
          <a:lstStyle/>
          <a:p>
            <a:r>
              <a:rPr lang="pl-PL" sz="1600" b="1">
                <a:solidFill>
                  <a:schemeClr val="tx2"/>
                </a:solidFill>
                <a:cs typeface="Times New Roman" charset="0"/>
              </a:rPr>
              <a:t>N. Bulimia nervosa. F.50.2.</a:t>
            </a:r>
            <a:endParaRPr lang="pl-PL" sz="1100">
              <a:solidFill>
                <a:schemeClr val="tx2"/>
              </a:solidFill>
              <a:cs typeface="Times New Roman" charset="0"/>
            </a:endParaRPr>
          </a:p>
          <a:p>
            <a:pPr eaLnBrk="0" hangingPunct="0"/>
            <a:endParaRPr lang="pl-PL" sz="320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prestige"/>
      </p:transition>
    </mc:Choice>
    <mc:Fallback>
      <p:transition spd="slow">
        <p:fade/>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Obiekt 3"/>
          <p:cNvPicPr>
            <a:picLocks noChangeArrowheads="1"/>
          </p:cNvPicPr>
          <p:nvPr/>
        </p:nvPicPr>
        <p:blipFill>
          <a:blip r:embed="rId3"/>
          <a:srcRect t="-1608" r="-73196" b="-150"/>
          <a:stretch>
            <a:fillRect/>
          </a:stretch>
        </p:blipFill>
        <p:spPr bwMode="auto">
          <a:xfrm>
            <a:off x="0" y="0"/>
            <a:ext cx="8929718" cy="6572272"/>
          </a:xfrm>
          <a:prstGeom prst="rect">
            <a:avLst/>
          </a:prstGeom>
          <a:noFill/>
          <a:ln w="9525">
            <a:noFill/>
            <a:miter lim="800000"/>
            <a:headEnd/>
            <a:tailEnd/>
          </a:ln>
        </p:spPr>
      </p:pic>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prestige"/>
      </p:transition>
    </mc:Choice>
    <mc:Fallback>
      <p:transition spd="slow">
        <p:fade/>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ymbol zastępczy numeru slajdu 3"/>
          <p:cNvSpPr>
            <a:spLocks noGrp="1"/>
          </p:cNvSpPr>
          <p:nvPr>
            <p:ph type="sldNum" sz="quarter" idx="12"/>
          </p:nvPr>
        </p:nvSpPr>
        <p:spPr bwMode="auto">
          <a:noFill/>
          <a:ln>
            <a:miter lim="800000"/>
            <a:headEnd/>
            <a:tailEnd/>
          </a:ln>
        </p:spPr>
        <p:txBody>
          <a:bodyPr wrap="square" numCol="1" compatLnSpc="1">
            <a:prstTxWarp prst="textNoShape">
              <a:avLst/>
            </a:prstTxWarp>
          </a:bodyPr>
          <a:lstStyle/>
          <a:p>
            <a:pPr fontAlgn="base">
              <a:spcBef>
                <a:spcPct val="0"/>
              </a:spcBef>
              <a:spcAft>
                <a:spcPct val="0"/>
              </a:spcAft>
            </a:pPr>
            <a:fld id="{1C3C7898-E44B-4048-BF5F-23CD5787057A}" type="slidenum">
              <a:rPr lang="pl-PL"/>
              <a:pPr fontAlgn="base">
                <a:spcBef>
                  <a:spcPct val="0"/>
                </a:spcBef>
                <a:spcAft>
                  <a:spcPct val="0"/>
                </a:spcAft>
              </a:pPr>
              <a:t>43</a:t>
            </a:fld>
            <a:endParaRPr lang="pl-PL"/>
          </a:p>
        </p:txBody>
      </p:sp>
      <p:graphicFrame>
        <p:nvGraphicFramePr>
          <p:cNvPr id="544876" name="Group 108"/>
          <p:cNvGraphicFramePr>
            <a:graphicFrameLocks noGrp="1"/>
          </p:cNvGraphicFramePr>
          <p:nvPr/>
        </p:nvGraphicFramePr>
        <p:xfrm>
          <a:off x="395288" y="260350"/>
          <a:ext cx="8424862" cy="6433503"/>
        </p:xfrm>
        <a:graphic>
          <a:graphicData uri="http://schemas.openxmlformats.org/drawingml/2006/table">
            <a:tbl>
              <a:tblPr/>
              <a:tblGrid>
                <a:gridCol w="630237"/>
                <a:gridCol w="2232025"/>
                <a:gridCol w="755650"/>
                <a:gridCol w="1379538"/>
                <a:gridCol w="1038225"/>
                <a:gridCol w="1125537"/>
                <a:gridCol w="1263650"/>
              </a:tblGrid>
              <a:tr h="37465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pl-PL" sz="1400" b="0" i="0" u="none" strike="noStrike" cap="none" normalizeH="0" baseline="0" smtClean="0">
                          <a:ln>
                            <a:noFill/>
                          </a:ln>
                          <a:solidFill>
                            <a:schemeClr val="tx1"/>
                          </a:solidFill>
                          <a:effectLst/>
                          <a:latin typeface="Times New Roman" pitchFamily="18" charset="0"/>
                          <a:cs typeface="Times New Roman" pitchFamily="18" charset="0"/>
                        </a:rPr>
                        <a:t>pkt</a:t>
                      </a:r>
                      <a:endParaRPr kumimoji="0" lang="pl-PL" sz="2400" b="0" i="0" u="none" strike="noStrike" cap="none" normalizeH="0" baseline="0" smtClean="0">
                        <a:ln>
                          <a:noFill/>
                        </a:ln>
                        <a:solidFill>
                          <a:schemeClr val="tx1"/>
                        </a:solidFill>
                        <a:effectLst/>
                        <a:latin typeface="Times New Roman" pitchFamily="18" charset="0"/>
                      </a:endParaRPr>
                    </a:p>
                  </a:txBody>
                  <a:tcPr horzOverflow="overflow">
                    <a:lnL cap="flat">
                      <a:noFill/>
                    </a:lnL>
                    <a:lnR>
                      <a:noFill/>
                    </a:lnR>
                    <a:lnT cap="flat">
                      <a:noFill/>
                    </a:lnT>
                    <a:lnB>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pl-PL" sz="1400" b="0" i="0" u="none" strike="noStrike" cap="none" normalizeH="0" baseline="0" smtClean="0">
                          <a:ln>
                            <a:noFill/>
                          </a:ln>
                          <a:solidFill>
                            <a:schemeClr val="tx1"/>
                          </a:solidFill>
                          <a:effectLst/>
                          <a:latin typeface="Times New Roman" pitchFamily="18" charset="0"/>
                          <a:cs typeface="Times New Roman" pitchFamily="18" charset="0"/>
                        </a:rPr>
                        <a:t>ocena</a:t>
                      </a:r>
                      <a:endParaRPr kumimoji="0" lang="pl-PL" sz="24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cap="fla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pl-PL" sz="1400" b="1" i="0" u="none" strike="noStrike" cap="none" normalizeH="0" baseline="0" smtClean="0">
                          <a:ln>
                            <a:noFill/>
                          </a:ln>
                          <a:solidFill>
                            <a:schemeClr val="tx1"/>
                          </a:solidFill>
                          <a:effectLst/>
                          <a:latin typeface="Times New Roman" pitchFamily="18" charset="0"/>
                          <a:cs typeface="Times New Roman" pitchFamily="18" charset="0"/>
                        </a:rPr>
                        <a:t>Brak</a:t>
                      </a:r>
                      <a:endParaRPr kumimoji="0" lang="pl-PL" sz="24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cap="fla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pl-PL" sz="1400" b="1" i="0" u="none" strike="noStrike" cap="none" normalizeH="0" baseline="0" smtClean="0">
                          <a:ln>
                            <a:noFill/>
                          </a:ln>
                          <a:solidFill>
                            <a:schemeClr val="tx1"/>
                          </a:solidFill>
                          <a:effectLst/>
                          <a:latin typeface="Times New Roman" pitchFamily="18" charset="0"/>
                          <a:cs typeface="Times New Roman" pitchFamily="18" charset="0"/>
                        </a:rPr>
                        <a:t>Niewielkie</a:t>
                      </a:r>
                      <a:endParaRPr kumimoji="0" lang="pl-PL" sz="24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cap="fla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pl-PL" sz="1400" b="1" i="0" u="none" strike="noStrike" cap="none" normalizeH="0" baseline="0" smtClean="0">
                          <a:ln>
                            <a:noFill/>
                          </a:ln>
                          <a:solidFill>
                            <a:schemeClr val="tx1"/>
                          </a:solidFill>
                          <a:effectLst/>
                          <a:latin typeface="Times New Roman" pitchFamily="18" charset="0"/>
                          <a:cs typeface="Times New Roman" pitchFamily="18" charset="0"/>
                        </a:rPr>
                        <a:t>Średnie</a:t>
                      </a:r>
                      <a:endParaRPr kumimoji="0" lang="pl-PL" sz="24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cap="fla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pl-PL" sz="1400" b="1" i="0" u="none" strike="noStrike" cap="none" normalizeH="0" baseline="0" smtClean="0">
                          <a:ln>
                            <a:noFill/>
                          </a:ln>
                          <a:solidFill>
                            <a:schemeClr val="tx1"/>
                          </a:solidFill>
                          <a:effectLst/>
                          <a:latin typeface="Times New Roman" pitchFamily="18" charset="0"/>
                          <a:cs typeface="Times New Roman" pitchFamily="18" charset="0"/>
                        </a:rPr>
                        <a:t>Znaczne</a:t>
                      </a:r>
                      <a:endParaRPr kumimoji="0" lang="pl-PL" sz="24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cap="fla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pl-PL" sz="1400" b="1" i="0" u="none" strike="noStrike" cap="none" normalizeH="0" baseline="0" smtClean="0">
                          <a:ln>
                            <a:noFill/>
                          </a:ln>
                          <a:solidFill>
                            <a:schemeClr val="tx1"/>
                          </a:solidFill>
                          <a:effectLst/>
                          <a:latin typeface="Times New Roman" pitchFamily="18" charset="0"/>
                          <a:cs typeface="Times New Roman" pitchFamily="18" charset="0"/>
                        </a:rPr>
                        <a:t>Krańcowe</a:t>
                      </a:r>
                      <a:endParaRPr kumimoji="0" lang="pl-PL" sz="2400" b="0" i="0" u="none" strike="noStrike" cap="none" normalizeH="0" baseline="0" smtClean="0">
                        <a:ln>
                          <a:noFill/>
                        </a:ln>
                        <a:solidFill>
                          <a:schemeClr val="tx1"/>
                        </a:solidFill>
                        <a:effectLst/>
                        <a:latin typeface="Times New Roman" pitchFamily="18" charset="0"/>
                      </a:endParaRPr>
                    </a:p>
                  </a:txBody>
                  <a:tcPr horzOverflow="overflow">
                    <a:lnL>
                      <a:noFill/>
                    </a:lnL>
                    <a:lnR cap="flat">
                      <a:noFill/>
                    </a:lnR>
                    <a:lnT cap="flat">
                      <a:noFill/>
                    </a:lnT>
                    <a:lnB>
                      <a:noFill/>
                    </a:lnB>
                    <a:lnTlToBr>
                      <a:noFill/>
                    </a:lnTlToBr>
                    <a:lnBlToTr>
                      <a:noFill/>
                    </a:lnBlToTr>
                    <a:noFill/>
                  </a:tcPr>
                </a:tc>
              </a:tr>
              <a:tr h="193992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pl-PL" sz="2800" b="0" i="0" u="none" strike="noStrike" cap="none" normalizeH="0" baseline="0" smtClean="0">
                        <a:ln>
                          <a:noFill/>
                        </a:ln>
                        <a:solidFill>
                          <a:schemeClr val="tx1"/>
                        </a:solidFill>
                        <a:effectLst/>
                        <a:latin typeface="Tahoma" pitchFamily="34" charset="0"/>
                      </a:endParaRPr>
                    </a:p>
                  </a:txBody>
                  <a:tcPr horzOverflow="overflow">
                    <a:lnL cap="flat">
                      <a:noFill/>
                    </a:lnL>
                    <a:lnR>
                      <a:noFill/>
                    </a:lnR>
                    <a:lnT>
                      <a:noFill/>
                    </a:lnT>
                    <a:lnB>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pl-PL" sz="1400" b="1" i="0" u="none" strike="noStrike" cap="none" normalizeH="0" baseline="0" smtClean="0">
                          <a:ln>
                            <a:noFill/>
                          </a:ln>
                          <a:solidFill>
                            <a:schemeClr val="tx1"/>
                          </a:solidFill>
                          <a:effectLst/>
                          <a:latin typeface="Times New Roman" pitchFamily="18" charset="0"/>
                          <a:cs typeface="Times New Roman" pitchFamily="18" charset="0"/>
                        </a:rPr>
                        <a:t>Wypowiedzi:</a:t>
                      </a:r>
                      <a:r>
                        <a:rPr kumimoji="0" lang="pl-PL" sz="1400" b="0" i="0" u="none" strike="noStrike" cap="none" normalizeH="0" baseline="0" smtClean="0">
                          <a:ln>
                            <a:noFill/>
                          </a:ln>
                          <a:solidFill>
                            <a:schemeClr val="tx1"/>
                          </a:solidFill>
                          <a:effectLst/>
                          <a:latin typeface="Times New Roman" pitchFamily="18" charset="0"/>
                          <a:cs typeface="Times New Roman" pitchFamily="18" charset="0"/>
                        </a:rPr>
                        <a:t> czuje się smutny, ma poczucie, że jest bez wartości, a sytuacja jest beznadziejna; skarży się na brak zainteresowań, ma myśli o śmierci; płacze w czasie wypowiedzi</a:t>
                      </a:r>
                      <a:endParaRPr kumimoji="0" lang="pl-PL" sz="24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pl-PL" sz="1400" b="1" i="0" u="none" strike="noStrike" cap="none" normalizeH="0" baseline="0" smtClean="0">
                          <a:ln>
                            <a:noFill/>
                          </a:ln>
                          <a:solidFill>
                            <a:schemeClr val="tx1"/>
                          </a:solidFill>
                          <a:effectLst/>
                          <a:latin typeface="Times New Roman" pitchFamily="18" charset="0"/>
                          <a:cs typeface="Times New Roman" pitchFamily="18" charset="0"/>
                        </a:rPr>
                        <a:t>1</a:t>
                      </a:r>
                      <a:endParaRPr kumimoji="0" lang="pl-PL" sz="24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pl-PL" sz="1400" b="1" i="0" u="none" strike="noStrike" cap="none" normalizeH="0" baseline="0" smtClean="0">
                          <a:ln>
                            <a:noFill/>
                          </a:ln>
                          <a:solidFill>
                            <a:schemeClr val="tx1"/>
                          </a:solidFill>
                          <a:effectLst/>
                          <a:latin typeface="Times New Roman" pitchFamily="18" charset="0"/>
                          <a:cs typeface="Times New Roman" pitchFamily="18" charset="0"/>
                        </a:rPr>
                        <a:t>2</a:t>
                      </a:r>
                      <a:endParaRPr kumimoji="0" lang="pl-PL" sz="24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pl-PL" sz="1400" b="1" i="0" u="none" strike="noStrike" cap="none" normalizeH="0" baseline="0" smtClean="0">
                          <a:ln>
                            <a:noFill/>
                          </a:ln>
                          <a:solidFill>
                            <a:schemeClr val="tx1"/>
                          </a:solidFill>
                          <a:effectLst/>
                          <a:latin typeface="Times New Roman" pitchFamily="18" charset="0"/>
                          <a:cs typeface="Times New Roman" pitchFamily="18" charset="0"/>
                        </a:rPr>
                        <a:t>3</a:t>
                      </a:r>
                      <a:endParaRPr kumimoji="0" lang="pl-PL" sz="24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pl-PL" sz="1400" b="1" i="0" u="none" strike="noStrike" cap="none" normalizeH="0" baseline="0" smtClean="0">
                          <a:ln>
                            <a:noFill/>
                          </a:ln>
                          <a:solidFill>
                            <a:schemeClr val="tx1"/>
                          </a:solidFill>
                          <a:effectLst/>
                          <a:latin typeface="Times New Roman" pitchFamily="18" charset="0"/>
                          <a:cs typeface="Times New Roman" pitchFamily="18" charset="0"/>
                        </a:rPr>
                        <a:t>4</a:t>
                      </a:r>
                      <a:endParaRPr kumimoji="0" lang="pl-PL" sz="24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pl-PL" sz="1400" b="1" i="0" u="none" strike="noStrike" cap="none" normalizeH="0" baseline="0" smtClean="0">
                          <a:ln>
                            <a:noFill/>
                          </a:ln>
                          <a:solidFill>
                            <a:schemeClr val="tx1"/>
                          </a:solidFill>
                          <a:effectLst/>
                          <a:latin typeface="Times New Roman" pitchFamily="18" charset="0"/>
                          <a:cs typeface="Times New Roman" pitchFamily="18" charset="0"/>
                        </a:rPr>
                        <a:t>5</a:t>
                      </a:r>
                      <a:endParaRPr kumimoji="0" lang="pl-PL" sz="2400" b="0" i="0" u="none" strike="noStrike" cap="none" normalizeH="0" baseline="0" smtClean="0">
                        <a:ln>
                          <a:noFill/>
                        </a:ln>
                        <a:solidFill>
                          <a:schemeClr val="tx1"/>
                        </a:solidFill>
                        <a:effectLst/>
                        <a:latin typeface="Times New Roman" pitchFamily="18" charset="0"/>
                      </a:endParaRPr>
                    </a:p>
                  </a:txBody>
                  <a:tcPr horzOverflow="overflow">
                    <a:lnL>
                      <a:noFill/>
                    </a:lnL>
                    <a:lnR cap="flat">
                      <a:noFill/>
                    </a:lnR>
                    <a:lnT>
                      <a:noFill/>
                    </a:lnT>
                    <a:lnB>
                      <a:noFill/>
                    </a:lnB>
                    <a:lnTlToBr>
                      <a:noFill/>
                    </a:lnTlToBr>
                    <a:lnBlToTr>
                      <a:noFill/>
                    </a:lnBlToTr>
                    <a:noFill/>
                  </a:tcPr>
                </a:tc>
              </a:tr>
              <a:tr h="141605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pl-PL" sz="2800" b="0" i="0" u="none" strike="noStrike" cap="none" normalizeH="0" baseline="0" smtClean="0">
                        <a:ln>
                          <a:noFill/>
                        </a:ln>
                        <a:solidFill>
                          <a:schemeClr val="tx1"/>
                        </a:solidFill>
                        <a:effectLst/>
                        <a:latin typeface="Tahoma" pitchFamily="34" charset="0"/>
                      </a:endParaRPr>
                    </a:p>
                  </a:txBody>
                  <a:tcPr horzOverflow="overflow">
                    <a:lnL cap="flat">
                      <a:noFill/>
                    </a:lnL>
                    <a:lnR>
                      <a:noFill/>
                    </a:lnR>
                    <a:lnT>
                      <a:noFill/>
                    </a:lnT>
                    <a:lnB>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pl-PL" sz="1400" b="1" i="0" u="none" strike="noStrike" cap="none" normalizeH="0" baseline="0" smtClean="0">
                          <a:ln>
                            <a:noFill/>
                          </a:ln>
                          <a:solidFill>
                            <a:schemeClr val="tx1"/>
                          </a:solidFill>
                          <a:effectLst/>
                          <a:latin typeface="Times New Roman" pitchFamily="18" charset="0"/>
                          <a:cs typeface="Times New Roman" pitchFamily="18" charset="0"/>
                        </a:rPr>
                        <a:t>Zachowanie:</a:t>
                      </a:r>
                      <a:r>
                        <a:rPr kumimoji="0" lang="pl-PL" sz="1400" b="0" i="0" u="none" strike="noStrike" cap="none" normalizeH="0" baseline="0" smtClean="0">
                          <a:ln>
                            <a:noFill/>
                          </a:ln>
                          <a:solidFill>
                            <a:schemeClr val="tx1"/>
                          </a:solidFill>
                          <a:effectLst/>
                          <a:latin typeface="Times New Roman" pitchFamily="18" charset="0"/>
                          <a:cs typeface="Times New Roman" pitchFamily="18" charset="0"/>
                        </a:rPr>
                        <a:t> wygląda na przygnębionego, wybucha płaczem; mówi smutnym głosem; jest spowolniały; ma uczucie braku energii</a:t>
                      </a:r>
                      <a:endParaRPr kumimoji="0" lang="pl-PL" sz="24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pl-PL" sz="1400" b="1" i="0" u="none" strike="noStrike" cap="none" normalizeH="0" baseline="0" smtClean="0">
                          <a:ln>
                            <a:noFill/>
                          </a:ln>
                          <a:solidFill>
                            <a:schemeClr val="tx1"/>
                          </a:solidFill>
                          <a:effectLst/>
                          <a:latin typeface="Times New Roman" pitchFamily="18" charset="0"/>
                          <a:cs typeface="Times New Roman" pitchFamily="18" charset="0"/>
                        </a:rPr>
                        <a:t>1</a:t>
                      </a:r>
                      <a:endParaRPr kumimoji="0" lang="pl-PL" sz="24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pl-PL" sz="1400" b="1" i="0" u="none" strike="noStrike" cap="none" normalizeH="0" baseline="0" smtClean="0">
                          <a:ln>
                            <a:noFill/>
                          </a:ln>
                          <a:solidFill>
                            <a:schemeClr val="tx1"/>
                          </a:solidFill>
                          <a:effectLst/>
                          <a:latin typeface="Times New Roman" pitchFamily="18" charset="0"/>
                          <a:cs typeface="Times New Roman" pitchFamily="18" charset="0"/>
                        </a:rPr>
                        <a:t>2</a:t>
                      </a:r>
                      <a:endParaRPr kumimoji="0" lang="pl-PL" sz="24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pl-PL" sz="1400" b="1" i="0" u="none" strike="noStrike" cap="none" normalizeH="0" baseline="0" smtClean="0">
                          <a:ln>
                            <a:noFill/>
                          </a:ln>
                          <a:solidFill>
                            <a:schemeClr val="tx1"/>
                          </a:solidFill>
                          <a:effectLst/>
                          <a:latin typeface="Times New Roman" pitchFamily="18" charset="0"/>
                          <a:cs typeface="Times New Roman" pitchFamily="18" charset="0"/>
                        </a:rPr>
                        <a:t>3</a:t>
                      </a:r>
                      <a:endParaRPr kumimoji="0" lang="pl-PL" sz="24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pl-PL" sz="1400" b="1" i="0" u="none" strike="noStrike" cap="none" normalizeH="0" baseline="0" smtClean="0">
                          <a:ln>
                            <a:noFill/>
                          </a:ln>
                          <a:solidFill>
                            <a:schemeClr val="tx1"/>
                          </a:solidFill>
                          <a:effectLst/>
                          <a:latin typeface="Times New Roman" pitchFamily="18" charset="0"/>
                          <a:cs typeface="Times New Roman" pitchFamily="18" charset="0"/>
                        </a:rPr>
                        <a:t>4</a:t>
                      </a:r>
                      <a:endParaRPr kumimoji="0" lang="pl-PL" sz="24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pl-PL" sz="1400" b="1" i="0" u="none" strike="noStrike" cap="none" normalizeH="0" baseline="0" smtClean="0">
                          <a:ln>
                            <a:noFill/>
                          </a:ln>
                          <a:solidFill>
                            <a:schemeClr val="tx1"/>
                          </a:solidFill>
                          <a:effectLst/>
                          <a:latin typeface="Times New Roman" pitchFamily="18" charset="0"/>
                          <a:cs typeface="Times New Roman" pitchFamily="18" charset="0"/>
                        </a:rPr>
                        <a:t>5</a:t>
                      </a:r>
                      <a:endParaRPr kumimoji="0" lang="pl-PL" sz="2400" b="0" i="0" u="none" strike="noStrike" cap="none" normalizeH="0" baseline="0" smtClean="0">
                        <a:ln>
                          <a:noFill/>
                        </a:ln>
                        <a:solidFill>
                          <a:schemeClr val="tx1"/>
                        </a:solidFill>
                        <a:effectLst/>
                        <a:latin typeface="Times New Roman" pitchFamily="18" charset="0"/>
                      </a:endParaRPr>
                    </a:p>
                  </a:txBody>
                  <a:tcPr horzOverflow="overflow">
                    <a:lnL>
                      <a:noFill/>
                    </a:lnL>
                    <a:lnR cap="flat">
                      <a:noFill/>
                    </a:lnR>
                    <a:lnT>
                      <a:noFill/>
                    </a:lnT>
                    <a:lnB>
                      <a:noFill/>
                    </a:lnB>
                    <a:lnTlToBr>
                      <a:noFill/>
                    </a:lnTlToBr>
                    <a:lnBlToTr>
                      <a:noFill/>
                    </a:lnBlToTr>
                    <a:noFill/>
                  </a:tcPr>
                </a:tc>
              </a:tr>
              <a:tr h="246221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pl-PL" sz="2800" b="0" i="0" u="none" strike="noStrike" cap="none" normalizeH="0" baseline="0" smtClean="0">
                        <a:ln>
                          <a:noFill/>
                        </a:ln>
                        <a:solidFill>
                          <a:schemeClr val="tx1"/>
                        </a:solidFill>
                        <a:effectLst/>
                        <a:latin typeface="Tahoma" pitchFamily="34" charset="0"/>
                      </a:endParaRPr>
                    </a:p>
                  </a:txBody>
                  <a:tcPr horzOverflow="overflow">
                    <a:lnL cap="flat">
                      <a:noFill/>
                    </a:lnL>
                    <a:lnR>
                      <a:noFill/>
                    </a:lnR>
                    <a:lnT>
                      <a:noFill/>
                    </a:lnT>
                    <a:lnB cap="flat">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pl-PL" sz="1400" b="1" i="0" u="none" strike="noStrike" cap="none" normalizeH="0" baseline="0" smtClean="0">
                          <a:ln>
                            <a:noFill/>
                          </a:ln>
                          <a:solidFill>
                            <a:schemeClr val="tx1"/>
                          </a:solidFill>
                          <a:effectLst/>
                          <a:latin typeface="Times New Roman" pitchFamily="18" charset="0"/>
                          <a:cs typeface="Times New Roman" pitchFamily="18" charset="0"/>
                        </a:rPr>
                        <a:t>Objawy dodatkowe:</a:t>
                      </a:r>
                      <a:r>
                        <a:rPr kumimoji="0" lang="pl-PL" sz="1400" b="0" i="0" u="none" strike="noStrike" cap="none" normalizeH="0" baseline="0" smtClean="0">
                          <a:ln>
                            <a:noFill/>
                          </a:ln>
                          <a:solidFill>
                            <a:schemeClr val="tx1"/>
                          </a:solidFill>
                          <a:effectLst/>
                          <a:latin typeface="Times New Roman" pitchFamily="18" charset="0"/>
                          <a:cs typeface="Times New Roman" pitchFamily="18" charset="0"/>
                        </a:rPr>
                        <a:t> insomnia lub hyperosmnia; dolegliwości z jamy brzusznej; wysychanie w j. ustnej; próby samobójcze w ostatnim czasie; brak łaknienia; zaburzenia w koncentracji i zapamiętywania</a:t>
                      </a:r>
                      <a:endParaRPr kumimoji="0" lang="pl-PL" sz="24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cap="flat">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pl-PL" sz="1400" b="1" i="0" u="none" strike="noStrike" cap="none" normalizeH="0" baseline="0" smtClean="0">
                          <a:ln>
                            <a:noFill/>
                          </a:ln>
                          <a:solidFill>
                            <a:schemeClr val="tx1"/>
                          </a:solidFill>
                          <a:effectLst/>
                          <a:latin typeface="Times New Roman" pitchFamily="18" charset="0"/>
                          <a:cs typeface="Times New Roman" pitchFamily="18" charset="0"/>
                        </a:rPr>
                        <a:t>1</a:t>
                      </a:r>
                      <a:endParaRPr kumimoji="0" lang="pl-PL" sz="24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cap="flat">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pl-PL" sz="1400" b="1" i="0" u="none" strike="noStrike" cap="none" normalizeH="0" baseline="0" smtClean="0">
                          <a:ln>
                            <a:noFill/>
                          </a:ln>
                          <a:solidFill>
                            <a:schemeClr val="tx1"/>
                          </a:solidFill>
                          <a:effectLst/>
                          <a:latin typeface="Times New Roman" pitchFamily="18" charset="0"/>
                          <a:cs typeface="Times New Roman" pitchFamily="18" charset="0"/>
                        </a:rPr>
                        <a:t>2</a:t>
                      </a:r>
                      <a:endParaRPr kumimoji="0" lang="pl-PL" sz="24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cap="flat">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pl-PL" sz="1400" b="1" i="0" u="none" strike="noStrike" cap="none" normalizeH="0" baseline="0" smtClean="0">
                          <a:ln>
                            <a:noFill/>
                          </a:ln>
                          <a:solidFill>
                            <a:schemeClr val="tx1"/>
                          </a:solidFill>
                          <a:effectLst/>
                          <a:latin typeface="Times New Roman" pitchFamily="18" charset="0"/>
                          <a:cs typeface="Times New Roman" pitchFamily="18" charset="0"/>
                        </a:rPr>
                        <a:t>3</a:t>
                      </a:r>
                      <a:endParaRPr kumimoji="0" lang="pl-PL" sz="24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cap="flat">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pl-PL" sz="1400" b="1" i="0" u="none" strike="noStrike" cap="none" normalizeH="0" baseline="0" smtClean="0">
                          <a:ln>
                            <a:noFill/>
                          </a:ln>
                          <a:solidFill>
                            <a:schemeClr val="tx1"/>
                          </a:solidFill>
                          <a:effectLst/>
                          <a:latin typeface="Times New Roman" pitchFamily="18" charset="0"/>
                          <a:cs typeface="Times New Roman" pitchFamily="18" charset="0"/>
                        </a:rPr>
                        <a:t>4</a:t>
                      </a:r>
                      <a:endParaRPr kumimoji="0" lang="pl-PL" sz="24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cap="flat">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pl-PL" sz="1400" b="1" i="0" u="none" strike="noStrike" cap="none" normalizeH="0" baseline="0" smtClean="0">
                          <a:ln>
                            <a:noFill/>
                          </a:ln>
                          <a:solidFill>
                            <a:schemeClr val="tx1"/>
                          </a:solidFill>
                          <a:effectLst/>
                          <a:latin typeface="Times New Roman" pitchFamily="18" charset="0"/>
                          <a:cs typeface="Times New Roman" pitchFamily="18" charset="0"/>
                        </a:rPr>
                        <a:t>5</a:t>
                      </a:r>
                      <a:endParaRPr kumimoji="0" lang="pl-PL" sz="2400" b="0" i="0" u="none" strike="noStrike" cap="none" normalizeH="0" baseline="0" smtClean="0">
                        <a:ln>
                          <a:noFill/>
                        </a:ln>
                        <a:solidFill>
                          <a:schemeClr val="tx1"/>
                        </a:solidFill>
                        <a:effectLst/>
                        <a:latin typeface="Times New Roman" pitchFamily="18" charset="0"/>
                      </a:endParaRPr>
                    </a:p>
                  </a:txBody>
                  <a:tcPr horzOverflow="overflow">
                    <a:lnL>
                      <a:noFill/>
                    </a:lnL>
                    <a:lnR cap="flat">
                      <a:noFill/>
                    </a:lnR>
                    <a:lnT>
                      <a:noFill/>
                    </a:lnT>
                    <a:lnB cap="flat">
                      <a:noFill/>
                    </a:lnB>
                    <a:lnTlToBr>
                      <a:noFill/>
                    </a:lnTlToBr>
                    <a:lnBlToTr>
                      <a:noFill/>
                    </a:lnBlToTr>
                    <a:noFill/>
                  </a:tcPr>
                </a:tc>
              </a:tr>
            </a:tbl>
          </a:graphicData>
        </a:graphic>
      </p:graphicFrame>
    </p:spTree>
    <p:extLst>
      <p:ext uri="{BB962C8B-B14F-4D97-AF65-F5344CB8AC3E}">
        <p14:creationId xmlns:p14="http://schemas.microsoft.com/office/powerpoint/2010/main" val="156151243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prestige"/>
      </p:transition>
    </mc:Choice>
    <mc:Fallback>
      <p:transition spd="slow">
        <p:fade/>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ymbol zastępczy numeru slajdu 3"/>
          <p:cNvSpPr>
            <a:spLocks noGrp="1"/>
          </p:cNvSpPr>
          <p:nvPr>
            <p:ph type="sldNum" sz="quarter" idx="12"/>
          </p:nvPr>
        </p:nvSpPr>
        <p:spPr bwMode="auto">
          <a:noFill/>
          <a:ln>
            <a:miter lim="800000"/>
            <a:headEnd/>
            <a:tailEnd/>
          </a:ln>
        </p:spPr>
        <p:txBody>
          <a:bodyPr wrap="square" numCol="1" compatLnSpc="1">
            <a:prstTxWarp prst="textNoShape">
              <a:avLst/>
            </a:prstTxWarp>
          </a:bodyPr>
          <a:lstStyle/>
          <a:p>
            <a:pPr fontAlgn="base">
              <a:spcBef>
                <a:spcPct val="0"/>
              </a:spcBef>
              <a:spcAft>
                <a:spcPct val="0"/>
              </a:spcAft>
            </a:pPr>
            <a:fld id="{85DCBDB5-F684-45DF-BD8A-A37EFAC9B6D7}" type="slidenum">
              <a:rPr lang="pl-PL"/>
              <a:pPr fontAlgn="base">
                <a:spcBef>
                  <a:spcPct val="0"/>
                </a:spcBef>
                <a:spcAft>
                  <a:spcPct val="0"/>
                </a:spcAft>
              </a:pPr>
              <a:t>44</a:t>
            </a:fld>
            <a:endParaRPr lang="pl-PL"/>
          </a:p>
        </p:txBody>
      </p:sp>
      <p:sp>
        <p:nvSpPr>
          <p:cNvPr id="40963" name="Rectangle 2"/>
          <p:cNvSpPr>
            <a:spLocks noChangeArrowheads="1"/>
          </p:cNvSpPr>
          <p:nvPr/>
        </p:nvSpPr>
        <p:spPr bwMode="auto">
          <a:xfrm>
            <a:off x="317500" y="52388"/>
            <a:ext cx="8637588" cy="1431925"/>
          </a:xfrm>
          <a:prstGeom prst="rect">
            <a:avLst/>
          </a:prstGeom>
          <a:noFill/>
          <a:ln w="9525">
            <a:noFill/>
            <a:miter lim="800000"/>
            <a:headEnd/>
            <a:tailEnd/>
          </a:ln>
        </p:spPr>
        <p:txBody>
          <a:bodyPr anchor="b">
            <a:spAutoFit/>
          </a:bodyPr>
          <a:lstStyle/>
          <a:p>
            <a:r>
              <a:rPr lang="pl-PL" sz="4400" b="1" i="1">
                <a:solidFill>
                  <a:schemeClr val="tx2"/>
                </a:solidFill>
                <a:latin typeface="Comic Sans MS" pitchFamily="66" charset="0"/>
                <a:cs typeface="Times New Roman" pitchFamily="18" charset="0"/>
              </a:rPr>
              <a:t>„Leniwa czy chora?”</a:t>
            </a:r>
            <a:r>
              <a:rPr lang="pl-PL" sz="4400">
                <a:solidFill>
                  <a:schemeClr val="tx2"/>
                </a:solidFill>
                <a:latin typeface="Comic Sans MS" pitchFamily="66" charset="0"/>
                <a:cs typeface="Times New Roman" pitchFamily="18" charset="0"/>
              </a:rPr>
              <a:t/>
            </a:r>
            <a:br>
              <a:rPr lang="pl-PL" sz="4400">
                <a:solidFill>
                  <a:schemeClr val="tx2"/>
                </a:solidFill>
                <a:latin typeface="Comic Sans MS" pitchFamily="66" charset="0"/>
                <a:cs typeface="Times New Roman" pitchFamily="18" charset="0"/>
              </a:rPr>
            </a:br>
            <a:endParaRPr lang="pl-PL" sz="4400">
              <a:solidFill>
                <a:schemeClr val="tx2"/>
              </a:solidFill>
              <a:latin typeface="Comic Sans MS" pitchFamily="66" charset="0"/>
              <a:cs typeface="Times New Roman" pitchFamily="18" charset="0"/>
            </a:endParaRPr>
          </a:p>
        </p:txBody>
      </p:sp>
      <p:sp>
        <p:nvSpPr>
          <p:cNvPr id="40964" name="Rectangle 3"/>
          <p:cNvSpPr>
            <a:spLocks noChangeArrowheads="1"/>
          </p:cNvSpPr>
          <p:nvPr/>
        </p:nvSpPr>
        <p:spPr bwMode="auto">
          <a:xfrm>
            <a:off x="328613" y="1941513"/>
            <a:ext cx="8208962" cy="4114800"/>
          </a:xfrm>
          <a:prstGeom prst="rect">
            <a:avLst/>
          </a:prstGeom>
          <a:noFill/>
          <a:ln w="9525">
            <a:noFill/>
            <a:miter lim="800000"/>
            <a:headEnd/>
            <a:tailEnd/>
          </a:ln>
        </p:spPr>
        <p:txBody>
          <a:bodyPr/>
          <a:lstStyle/>
          <a:p>
            <a:pPr marL="342900" indent="-342900">
              <a:lnSpc>
                <a:spcPct val="90000"/>
              </a:lnSpc>
              <a:spcBef>
                <a:spcPct val="20000"/>
              </a:spcBef>
              <a:buClr>
                <a:srgbClr val="CCFF33"/>
              </a:buClr>
              <a:buSzPct val="70000"/>
              <a:buFont typeface="Wingdings" pitchFamily="2" charset="2"/>
              <a:buChar char="n"/>
            </a:pPr>
            <a:r>
              <a:rPr lang="pl-PL" sz="2800">
                <a:latin typeface="Comic Sans MS" pitchFamily="66" charset="0"/>
                <a:cs typeface="Times New Roman" pitchFamily="18" charset="0"/>
              </a:rPr>
              <a:t>Danuta jest 36-letnią księgową, mężatką. Ma dwoje udanych dzieci, mąż prowadzi własną działalność gospodarczą. Skierowana do psychiatrę na „konsultację” po tym jak lekarze różnych specjalności (kardiolog, gastrolog, ginekolog, endokrynolog, neurolog) w dostępnych im badaniach diagnostycznych nie znaleźli istotnych odchyleń od normy (poza kardiologiem </a:t>
            </a:r>
            <a:r>
              <a:rPr lang="pl-PL" sz="2800" b="1" i="1">
                <a:latin typeface="Comic Sans MS" pitchFamily="66" charset="0"/>
                <a:cs typeface="Times New Roman" pitchFamily="18" charset="0"/>
              </a:rPr>
              <a:t>„ale, po jego lekach czułam się źle ... a poza tym wtedy zaczęłam mieć jeszcze inne objawy”).</a:t>
            </a:r>
            <a:r>
              <a:rPr lang="pl-PL" sz="2800">
                <a:latin typeface="Comic Sans MS" pitchFamily="66" charset="0"/>
                <a:cs typeface="Times New Roman" pitchFamily="18" charset="0"/>
              </a:rPr>
              <a:t> </a:t>
            </a:r>
          </a:p>
        </p:txBody>
      </p:sp>
    </p:spTree>
    <p:extLst>
      <p:ext uri="{BB962C8B-B14F-4D97-AF65-F5344CB8AC3E}">
        <p14:creationId xmlns:p14="http://schemas.microsoft.com/office/powerpoint/2010/main" val="122709970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prestige"/>
      </p:transition>
    </mc:Choice>
    <mc:Fallback>
      <p:transition spd="slow">
        <p:fade/>
      </p:transition>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650" name="Rectangle 2"/>
          <p:cNvSpPr>
            <a:spLocks noGrp="1" noChangeArrowheads="1"/>
          </p:cNvSpPr>
          <p:nvPr>
            <p:ph type="title"/>
          </p:nvPr>
        </p:nvSpPr>
        <p:spPr/>
        <p:txBody>
          <a:bodyPr/>
          <a:lstStyle/>
          <a:p>
            <a:pPr fontAlgn="auto">
              <a:spcAft>
                <a:spcPts val="0"/>
              </a:spcAft>
              <a:defRPr/>
            </a:pPr>
            <a:endParaRPr lang="pl-PL">
              <a:latin typeface="Comic Sans MS" pitchFamily="66" charset="0"/>
            </a:endParaRPr>
          </a:p>
        </p:txBody>
      </p:sp>
      <p:sp>
        <p:nvSpPr>
          <p:cNvPr id="41987" name="Rectangle 3"/>
          <p:cNvSpPr>
            <a:spLocks noGrp="1" noChangeArrowheads="1"/>
          </p:cNvSpPr>
          <p:nvPr>
            <p:ph idx="4294967295"/>
          </p:nvPr>
        </p:nvSpPr>
        <p:spPr>
          <a:xfrm>
            <a:off x="457200" y="1600200"/>
            <a:ext cx="8229600" cy="4525963"/>
          </a:xfrm>
          <a:prstGeom prst="rect">
            <a:avLst/>
          </a:prstGeom>
        </p:spPr>
        <p:txBody>
          <a:bodyPr>
            <a:normAutofit fontScale="92500"/>
          </a:bodyPr>
          <a:lstStyle/>
          <a:p>
            <a:pPr>
              <a:lnSpc>
                <a:spcPct val="90000"/>
              </a:lnSpc>
            </a:pPr>
            <a:r>
              <a:rPr lang="pl-PL" sz="2800" smtClean="0">
                <a:latin typeface="Comic Sans MS" pitchFamily="66" charset="0"/>
                <a:cs typeface="Times New Roman" pitchFamily="18" charset="0"/>
              </a:rPr>
              <a:t>W końcu prowadzący ją lekarz ogólny uznał, że „</a:t>
            </a:r>
            <a:r>
              <a:rPr lang="pl-PL" sz="2800" b="1" i="1" smtClean="0">
                <a:latin typeface="Comic Sans MS" pitchFamily="66" charset="0"/>
                <a:cs typeface="Times New Roman" pitchFamily="18" charset="0"/>
              </a:rPr>
              <a:t>to musi być chyba coś z głową</a:t>
            </a:r>
            <a:r>
              <a:rPr lang="pl-PL" sz="2800" smtClean="0">
                <a:latin typeface="Comic Sans MS" pitchFamily="66" charset="0"/>
                <a:cs typeface="Times New Roman" pitchFamily="18" charset="0"/>
              </a:rPr>
              <a:t>”, </a:t>
            </a:r>
            <a:r>
              <a:rPr lang="pl-PL" sz="2800" b="1" i="1" smtClean="0">
                <a:latin typeface="Comic Sans MS" pitchFamily="66" charset="0"/>
                <a:cs typeface="Times New Roman" pitchFamily="18" charset="0"/>
              </a:rPr>
              <a:t>„taka jest pani znerwicowana</a:t>
            </a:r>
            <a:r>
              <a:rPr lang="pl-PL" sz="2800" smtClean="0">
                <a:latin typeface="Comic Sans MS" pitchFamily="66" charset="0"/>
                <a:cs typeface="Times New Roman" pitchFamily="18" charset="0"/>
              </a:rPr>
              <a:t>”. Pacjentka przerażona tą sytuacją – </a:t>
            </a:r>
            <a:r>
              <a:rPr lang="pl-PL" sz="2800" b="1" i="1" smtClean="0">
                <a:latin typeface="Comic Sans MS" pitchFamily="66" charset="0"/>
                <a:cs typeface="Times New Roman" pitchFamily="18" charset="0"/>
              </a:rPr>
              <a:t>„czy to znaczy, że jestem psychicznie chora ... przecież z nerwicy leczył mnie już neurolog</a:t>
            </a:r>
            <a:r>
              <a:rPr lang="pl-PL" sz="2800" smtClean="0">
                <a:latin typeface="Comic Sans MS" pitchFamily="66" charset="0"/>
                <a:cs typeface="Times New Roman" pitchFamily="18" charset="0"/>
              </a:rPr>
              <a:t>”. Podaje nazwy kilku leków „na nerwicę”, które otrzymywała w ciągu ostatniego pół roku – obecnie przyjmuje lorazepam („</a:t>
            </a:r>
            <a:r>
              <a:rPr lang="pl-PL" sz="2800" b="1" i="1" smtClean="0">
                <a:latin typeface="Comic Sans MS" pitchFamily="66" charset="0"/>
                <a:cs typeface="Times New Roman" pitchFamily="18" charset="0"/>
              </a:rPr>
              <a:t>dwa a czasem i trzy razy dziennie po tabletce”</a:t>
            </a:r>
            <a:r>
              <a:rPr lang="pl-PL" sz="2800" smtClean="0">
                <a:latin typeface="Comic Sans MS" pitchFamily="66" charset="0"/>
                <a:cs typeface="Times New Roman" pitchFamily="18" charset="0"/>
              </a:rPr>
              <a:t>).</a:t>
            </a:r>
          </a:p>
        </p:txBody>
      </p:sp>
      <p:sp>
        <p:nvSpPr>
          <p:cNvPr id="41988" name="Symbol zastępczy numeru slajdu 5"/>
          <p:cNvSpPr>
            <a:spLocks noGrp="1"/>
          </p:cNvSpPr>
          <p:nvPr>
            <p:ph type="sldNum" sz="quarter" idx="12"/>
          </p:nvPr>
        </p:nvSpPr>
        <p:spPr bwMode="auto">
          <a:xfrm>
            <a:off x="7924800" y="6416675"/>
            <a:ext cx="762000" cy="365125"/>
          </a:xfrm>
          <a:noFill/>
          <a:ln>
            <a:miter lim="800000"/>
            <a:headEnd/>
            <a:tailEnd/>
          </a:ln>
        </p:spPr>
        <p:txBody>
          <a:bodyPr wrap="square" numCol="1" compatLnSpc="1">
            <a:prstTxWarp prst="textNoShape">
              <a:avLst/>
            </a:prstTxWarp>
          </a:bodyPr>
          <a:lstStyle/>
          <a:p>
            <a:pPr fontAlgn="base">
              <a:spcBef>
                <a:spcPct val="0"/>
              </a:spcBef>
              <a:spcAft>
                <a:spcPct val="0"/>
              </a:spcAft>
            </a:pPr>
            <a:fld id="{D2F9D6A8-A7C0-4CA4-9582-982892FC1243}" type="slidenum">
              <a:rPr lang="pl-PL"/>
              <a:pPr fontAlgn="base">
                <a:spcBef>
                  <a:spcPct val="0"/>
                </a:spcBef>
                <a:spcAft>
                  <a:spcPct val="0"/>
                </a:spcAft>
              </a:pPr>
              <a:t>45</a:t>
            </a:fld>
            <a:endParaRPr lang="pl-PL"/>
          </a:p>
        </p:txBody>
      </p:sp>
    </p:spTree>
    <p:extLst>
      <p:ext uri="{BB962C8B-B14F-4D97-AF65-F5344CB8AC3E}">
        <p14:creationId xmlns:p14="http://schemas.microsoft.com/office/powerpoint/2010/main" val="93712947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prestige"/>
      </p:transition>
    </mc:Choice>
    <mc:Fallback>
      <p:transition spd="slow">
        <p:fade/>
      </p:transition>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8" name="Rectangle 2"/>
          <p:cNvSpPr>
            <a:spLocks noGrp="1" noChangeArrowheads="1"/>
          </p:cNvSpPr>
          <p:nvPr>
            <p:ph type="title"/>
          </p:nvPr>
        </p:nvSpPr>
        <p:spPr/>
        <p:txBody>
          <a:bodyPr/>
          <a:lstStyle/>
          <a:p>
            <a:pPr fontAlgn="auto">
              <a:spcAft>
                <a:spcPts val="0"/>
              </a:spcAft>
              <a:defRPr/>
            </a:pPr>
            <a:endParaRPr lang="pl-PL">
              <a:latin typeface="Comic Sans MS" pitchFamily="66" charset="0"/>
            </a:endParaRPr>
          </a:p>
        </p:txBody>
      </p:sp>
      <p:sp>
        <p:nvSpPr>
          <p:cNvPr id="43011" name="Rectangle 3"/>
          <p:cNvSpPr>
            <a:spLocks noGrp="1" noChangeArrowheads="1"/>
          </p:cNvSpPr>
          <p:nvPr>
            <p:ph idx="4294967295"/>
          </p:nvPr>
        </p:nvSpPr>
        <p:spPr>
          <a:xfrm>
            <a:off x="457200" y="1600200"/>
            <a:ext cx="8229600" cy="4525963"/>
          </a:xfrm>
          <a:prstGeom prst="rect">
            <a:avLst/>
          </a:prstGeom>
        </p:spPr>
        <p:txBody>
          <a:bodyPr>
            <a:normAutofit fontScale="92500" lnSpcReduction="20000"/>
          </a:bodyPr>
          <a:lstStyle/>
          <a:p>
            <a:r>
              <a:rPr lang="pl-PL" sz="2400" smtClean="0">
                <a:latin typeface="Comic Sans MS" pitchFamily="66" charset="0"/>
                <a:cs typeface="Times New Roman" pitchFamily="18" charset="0"/>
              </a:rPr>
              <a:t>„Droga diagnostyczna” badanej  zaczęła się przed trzema laty, kiedy to pojawił się „</a:t>
            </a:r>
            <a:r>
              <a:rPr lang="pl-PL" sz="2400" b="1" i="1" smtClean="0">
                <a:latin typeface="Comic Sans MS" pitchFamily="66" charset="0"/>
                <a:cs typeface="Times New Roman" pitchFamily="18" charset="0"/>
              </a:rPr>
              <a:t>ciągły ból w okolicy serca, najgorszy rano ... czasem promieniujący do lewej ręki ... silne, migrenowe bóle z tyłu głowy, prawie każdego dnia, szczególnie rano, zaraz po obudzeniu się ... nudności i wymioty przed śniadaniem ... z tego powody straciła apetyt i coś zaciskało ją w gardle ... pewnie dlatego schudła ...   w ciągu ostatnich 2 miesięcy nawet z 8 kg</a:t>
            </a:r>
            <a:r>
              <a:rPr lang="pl-PL" sz="2400" smtClean="0">
                <a:latin typeface="Comic Sans MS" pitchFamily="66" charset="0"/>
                <a:cs typeface="Times New Roman" pitchFamily="18" charset="0"/>
              </a:rPr>
              <a:t> ... „. Od ok. 2 lat ma kłopoty ze snem, „</a:t>
            </a:r>
            <a:r>
              <a:rPr lang="pl-PL" sz="2400" b="1" i="1" smtClean="0">
                <a:latin typeface="Comic Sans MS" pitchFamily="66" charset="0"/>
                <a:cs typeface="Times New Roman" pitchFamily="18" charset="0"/>
              </a:rPr>
              <a:t>zarówno z zasypianiem, jak i często budzi się w nocy</a:t>
            </a:r>
            <a:r>
              <a:rPr lang="pl-PL" sz="2400" smtClean="0">
                <a:latin typeface="Comic Sans MS" pitchFamily="66" charset="0"/>
                <a:cs typeface="Times New Roman" pitchFamily="18" charset="0"/>
              </a:rPr>
              <a:t>”.</a:t>
            </a:r>
          </a:p>
        </p:txBody>
      </p:sp>
      <p:sp>
        <p:nvSpPr>
          <p:cNvPr id="43012" name="Symbol zastępczy numeru slajdu 5"/>
          <p:cNvSpPr>
            <a:spLocks noGrp="1"/>
          </p:cNvSpPr>
          <p:nvPr>
            <p:ph type="sldNum" sz="quarter" idx="12"/>
          </p:nvPr>
        </p:nvSpPr>
        <p:spPr bwMode="auto">
          <a:xfrm>
            <a:off x="7924800" y="6416675"/>
            <a:ext cx="762000" cy="365125"/>
          </a:xfrm>
          <a:noFill/>
          <a:ln>
            <a:miter lim="800000"/>
            <a:headEnd/>
            <a:tailEnd/>
          </a:ln>
        </p:spPr>
        <p:txBody>
          <a:bodyPr wrap="square" numCol="1" compatLnSpc="1">
            <a:prstTxWarp prst="textNoShape">
              <a:avLst/>
            </a:prstTxWarp>
          </a:bodyPr>
          <a:lstStyle/>
          <a:p>
            <a:pPr fontAlgn="base">
              <a:spcBef>
                <a:spcPct val="0"/>
              </a:spcBef>
              <a:spcAft>
                <a:spcPct val="0"/>
              </a:spcAft>
            </a:pPr>
            <a:fld id="{B709A859-367F-40C2-9CDA-B2E9EE16A36B}" type="slidenum">
              <a:rPr lang="pl-PL"/>
              <a:pPr fontAlgn="base">
                <a:spcBef>
                  <a:spcPct val="0"/>
                </a:spcBef>
                <a:spcAft>
                  <a:spcPct val="0"/>
                </a:spcAft>
              </a:pPr>
              <a:t>46</a:t>
            </a:fld>
            <a:endParaRPr lang="pl-PL"/>
          </a:p>
        </p:txBody>
      </p:sp>
    </p:spTree>
    <p:extLst>
      <p:ext uri="{BB962C8B-B14F-4D97-AF65-F5344CB8AC3E}">
        <p14:creationId xmlns:p14="http://schemas.microsoft.com/office/powerpoint/2010/main" val="213873859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prestige"/>
      </p:transition>
    </mc:Choice>
    <mc:Fallback>
      <p:transition spd="slow">
        <p:fade/>
      </p:transition>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Rectangle 2"/>
          <p:cNvSpPr>
            <a:spLocks noGrp="1" noChangeArrowheads="1"/>
          </p:cNvSpPr>
          <p:nvPr>
            <p:ph type="title"/>
          </p:nvPr>
        </p:nvSpPr>
        <p:spPr/>
        <p:txBody>
          <a:bodyPr/>
          <a:lstStyle/>
          <a:p>
            <a:pPr fontAlgn="auto">
              <a:spcAft>
                <a:spcPts val="0"/>
              </a:spcAft>
              <a:defRPr/>
            </a:pPr>
            <a:endParaRPr lang="pl-PL">
              <a:latin typeface="Comic Sans MS" pitchFamily="66" charset="0"/>
            </a:endParaRPr>
          </a:p>
        </p:txBody>
      </p:sp>
      <p:sp>
        <p:nvSpPr>
          <p:cNvPr id="44035" name="Rectangle 3"/>
          <p:cNvSpPr>
            <a:spLocks noGrp="1" noChangeArrowheads="1"/>
          </p:cNvSpPr>
          <p:nvPr>
            <p:ph idx="4294967295"/>
          </p:nvPr>
        </p:nvSpPr>
        <p:spPr>
          <a:xfrm>
            <a:off x="457200" y="1600200"/>
            <a:ext cx="8229600" cy="4525963"/>
          </a:xfrm>
          <a:prstGeom prst="rect">
            <a:avLst/>
          </a:prstGeom>
        </p:spPr>
        <p:txBody>
          <a:bodyPr>
            <a:normAutofit fontScale="85000" lnSpcReduction="10000"/>
          </a:bodyPr>
          <a:lstStyle/>
          <a:p>
            <a:r>
              <a:rPr lang="pl-PL" sz="2000" smtClean="0">
                <a:latin typeface="Comic Sans MS" pitchFamily="66" charset="0"/>
                <a:cs typeface="Times New Roman" pitchFamily="18" charset="0"/>
              </a:rPr>
              <a:t>Z tego powodu lekarze zapisywali jej środki uspokajające i nasenne. Od ok. roku ma potrzebę „uspokojenia się” również w dzień. </a:t>
            </a:r>
            <a:r>
              <a:rPr lang="pl-PL" sz="2000" smtClean="0">
                <a:solidFill>
                  <a:schemeClr val="tx2"/>
                </a:solidFill>
                <a:latin typeface="Comic Sans MS" pitchFamily="66" charset="0"/>
                <a:cs typeface="Times New Roman" pitchFamily="18" charset="0"/>
              </a:rPr>
              <a:t>Ostatnio wyraźnie opuściła się w pracy, „</a:t>
            </a:r>
            <a:r>
              <a:rPr lang="pl-PL" sz="2000" b="1" i="1" smtClean="0">
                <a:solidFill>
                  <a:schemeClr val="tx2"/>
                </a:solidFill>
                <a:latin typeface="Comic Sans MS" pitchFamily="66" charset="0"/>
                <a:cs typeface="Times New Roman" pitchFamily="18" charset="0"/>
              </a:rPr>
              <a:t>każdy dzień w pracy jest dla niej wysiłkiem ... musi zabierać część papierów do domu, bo w pracy nie jest w stanie się skupić ... to dodatkowo</a:t>
            </a:r>
            <a:r>
              <a:rPr lang="pl-PL" sz="2000" smtClean="0">
                <a:solidFill>
                  <a:schemeClr val="tx2"/>
                </a:solidFill>
                <a:latin typeface="Comic Sans MS" pitchFamily="66" charset="0"/>
                <a:cs typeface="Times New Roman" pitchFamily="18" charset="0"/>
              </a:rPr>
              <a:t> </a:t>
            </a:r>
            <a:r>
              <a:rPr lang="pl-PL" sz="2000" b="1" i="1" smtClean="0">
                <a:solidFill>
                  <a:schemeClr val="tx2"/>
                </a:solidFill>
                <a:latin typeface="Comic Sans MS" pitchFamily="66" charset="0"/>
                <a:cs typeface="Times New Roman" pitchFamily="18" charset="0"/>
              </a:rPr>
              <a:t>denerwuje męża, który mówi, że w domu trzeba robić domowe rzeczy ...</a:t>
            </a:r>
            <a:r>
              <a:rPr lang="pl-PL" sz="2000" smtClean="0">
                <a:solidFill>
                  <a:schemeClr val="tx2"/>
                </a:solidFill>
                <a:latin typeface="Comic Sans MS" pitchFamily="66" charset="0"/>
                <a:cs typeface="Times New Roman" pitchFamily="18" charset="0"/>
              </a:rPr>
              <a:t>”.</a:t>
            </a:r>
            <a:r>
              <a:rPr lang="pl-PL" sz="2000" smtClean="0">
                <a:latin typeface="Comic Sans MS" pitchFamily="66" charset="0"/>
                <a:cs typeface="Times New Roman" pitchFamily="18" charset="0"/>
              </a:rPr>
              <a:t> Ostatni, raz dobrze czuła się w wakacje dwa lata temu „</a:t>
            </a:r>
            <a:r>
              <a:rPr lang="pl-PL" sz="2000" b="1" i="1" smtClean="0">
                <a:latin typeface="Comic Sans MS" pitchFamily="66" charset="0"/>
                <a:cs typeface="Times New Roman" pitchFamily="18" charset="0"/>
              </a:rPr>
              <a:t>ale to szybko minęło</a:t>
            </a:r>
            <a:r>
              <a:rPr lang="pl-PL" sz="2000" smtClean="0">
                <a:latin typeface="Comic Sans MS" pitchFamily="66" charset="0"/>
                <a:cs typeface="Times New Roman" pitchFamily="18" charset="0"/>
              </a:rPr>
              <a:t>”. „</a:t>
            </a:r>
            <a:r>
              <a:rPr lang="pl-PL" sz="2000" b="1" i="1" smtClean="0">
                <a:latin typeface="Comic Sans MS" pitchFamily="66" charset="0"/>
                <a:cs typeface="Times New Roman" pitchFamily="18" charset="0"/>
              </a:rPr>
              <a:t>W ogóle to najgorzej czuje się w zimie ... zawsze tak było, przez całe życie ... lato jest lepsze, ale ostatnie było całkowicie nieudane...</a:t>
            </a:r>
            <a:r>
              <a:rPr lang="pl-PL" sz="2000" smtClean="0">
                <a:latin typeface="Comic Sans MS" pitchFamily="66" charset="0"/>
                <a:cs typeface="Times New Roman" pitchFamily="18" charset="0"/>
              </a:rPr>
              <a:t>”. Nie mówiła o tym mężowi „</a:t>
            </a:r>
            <a:r>
              <a:rPr lang="pl-PL" sz="2000" b="1" i="1" smtClean="0">
                <a:latin typeface="Comic Sans MS" pitchFamily="66" charset="0"/>
                <a:cs typeface="Times New Roman" pitchFamily="18" charset="0"/>
              </a:rPr>
              <a:t>ale najlepiej jakby to wszystko się skończyło ... tylko kto wychowa dzieci ... a może bez niej wszystkim będzie lepiej</a:t>
            </a:r>
            <a:r>
              <a:rPr lang="pl-PL" sz="2000" smtClean="0">
                <a:latin typeface="Comic Sans MS" pitchFamily="66" charset="0"/>
                <a:cs typeface="Times New Roman" pitchFamily="18" charset="0"/>
              </a:rPr>
              <a:t>”.</a:t>
            </a:r>
            <a:r>
              <a:rPr lang="pl-PL" sz="2400" smtClean="0">
                <a:latin typeface="Comic Sans MS" pitchFamily="66" charset="0"/>
                <a:cs typeface="Times New Roman" pitchFamily="18" charset="0"/>
              </a:rPr>
              <a:t> </a:t>
            </a:r>
          </a:p>
          <a:p>
            <a:endParaRPr lang="pl-PL" sz="2400" smtClean="0">
              <a:latin typeface="Comic Sans MS" pitchFamily="66" charset="0"/>
            </a:endParaRPr>
          </a:p>
        </p:txBody>
      </p:sp>
      <p:sp>
        <p:nvSpPr>
          <p:cNvPr id="44036" name="Symbol zastępczy numeru slajdu 5"/>
          <p:cNvSpPr>
            <a:spLocks noGrp="1"/>
          </p:cNvSpPr>
          <p:nvPr>
            <p:ph type="sldNum" sz="quarter" idx="12"/>
          </p:nvPr>
        </p:nvSpPr>
        <p:spPr bwMode="auto">
          <a:xfrm>
            <a:off x="7924800" y="6416675"/>
            <a:ext cx="762000" cy="365125"/>
          </a:xfrm>
          <a:noFill/>
          <a:ln>
            <a:miter lim="800000"/>
            <a:headEnd/>
            <a:tailEnd/>
          </a:ln>
        </p:spPr>
        <p:txBody>
          <a:bodyPr wrap="square" numCol="1" compatLnSpc="1">
            <a:prstTxWarp prst="textNoShape">
              <a:avLst/>
            </a:prstTxWarp>
          </a:bodyPr>
          <a:lstStyle/>
          <a:p>
            <a:pPr fontAlgn="base">
              <a:spcBef>
                <a:spcPct val="0"/>
              </a:spcBef>
              <a:spcAft>
                <a:spcPct val="0"/>
              </a:spcAft>
            </a:pPr>
            <a:fld id="{1D5A97BE-C93C-4B81-8973-61378F00B8AC}" type="slidenum">
              <a:rPr lang="pl-PL"/>
              <a:pPr fontAlgn="base">
                <a:spcBef>
                  <a:spcPct val="0"/>
                </a:spcBef>
                <a:spcAft>
                  <a:spcPct val="0"/>
                </a:spcAft>
              </a:pPr>
              <a:t>47</a:t>
            </a:fld>
            <a:endParaRPr lang="pl-PL"/>
          </a:p>
        </p:txBody>
      </p:sp>
    </p:spTree>
    <p:extLst>
      <p:ext uri="{BB962C8B-B14F-4D97-AF65-F5344CB8AC3E}">
        <p14:creationId xmlns:p14="http://schemas.microsoft.com/office/powerpoint/2010/main" val="232690759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prestige"/>
      </p:transition>
    </mc:Choice>
    <mc:Fallback>
      <p:transition spd="slow">
        <p:fade/>
      </p:transition>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746" name="Rectangle 2"/>
          <p:cNvSpPr>
            <a:spLocks noGrp="1" noChangeArrowheads="1"/>
          </p:cNvSpPr>
          <p:nvPr>
            <p:ph type="title"/>
          </p:nvPr>
        </p:nvSpPr>
        <p:spPr/>
        <p:txBody>
          <a:bodyPr/>
          <a:lstStyle/>
          <a:p>
            <a:pPr fontAlgn="auto">
              <a:spcAft>
                <a:spcPts val="0"/>
              </a:spcAft>
              <a:defRPr/>
            </a:pPr>
            <a:endParaRPr lang="pl-PL">
              <a:latin typeface="Comic Sans MS" pitchFamily="66" charset="0"/>
            </a:endParaRPr>
          </a:p>
        </p:txBody>
      </p:sp>
      <p:sp>
        <p:nvSpPr>
          <p:cNvPr id="45059" name="Rectangle 3"/>
          <p:cNvSpPr>
            <a:spLocks noGrp="1" noChangeArrowheads="1"/>
          </p:cNvSpPr>
          <p:nvPr>
            <p:ph idx="4294967295"/>
          </p:nvPr>
        </p:nvSpPr>
        <p:spPr>
          <a:xfrm>
            <a:off x="457200" y="1600200"/>
            <a:ext cx="8229600" cy="4525963"/>
          </a:xfrm>
          <a:prstGeom prst="rect">
            <a:avLst/>
          </a:prstGeom>
        </p:spPr>
        <p:txBody>
          <a:bodyPr>
            <a:normAutofit fontScale="92500" lnSpcReduction="10000"/>
          </a:bodyPr>
          <a:lstStyle/>
          <a:p>
            <a:pPr>
              <a:lnSpc>
                <a:spcPct val="90000"/>
              </a:lnSpc>
            </a:pPr>
            <a:r>
              <a:rPr lang="pl-PL" sz="2400" smtClean="0">
                <a:latin typeface="Comic Sans MS" pitchFamily="66" charset="0"/>
                <a:cs typeface="Times New Roman" pitchFamily="18" charset="0"/>
              </a:rPr>
              <a:t>Jest szczupłą, nerwowo wiercącą się na fotelu kobietą ubraną w jasnoszary kostium. Żali się, że „ </a:t>
            </a:r>
            <a:r>
              <a:rPr lang="pl-PL" sz="2400" b="1" i="1" smtClean="0">
                <a:latin typeface="Comic Sans MS" pitchFamily="66" charset="0"/>
                <a:cs typeface="Times New Roman" pitchFamily="18" charset="0"/>
              </a:rPr>
              <a:t>kiedyś mogła się chociaż wypłakać, a teraz nawet to jej nie wychodzi ... w zasadzie to nic jej nie wychodzi</a:t>
            </a:r>
            <a:r>
              <a:rPr lang="pl-PL" sz="2400" smtClean="0">
                <a:latin typeface="Comic Sans MS" pitchFamily="66" charset="0"/>
                <a:cs typeface="Times New Roman" pitchFamily="18" charset="0"/>
              </a:rPr>
              <a:t>”. Przedstawia wyniki badań u kardiologa, które wskazują na blok przedsionkowo – komorowy drugiego stopnia. Z tego powodu otrzymywała leki antyarytmiczne, ale po roku zrezygnowała z ich  przyjmowania, ponieważ „</a:t>
            </a:r>
            <a:r>
              <a:rPr lang="pl-PL" sz="2400" b="1" i="1" smtClean="0">
                <a:latin typeface="Comic Sans MS" pitchFamily="66" charset="0"/>
                <a:cs typeface="Times New Roman" pitchFamily="18" charset="0"/>
              </a:rPr>
              <a:t>kardiolog powiedział, że z takim dolegliwościami można dożyć setki , po lekach bolała ją głowa ... a dodatkowo dołączyły się wtedy kłopoty ze snem i poranne wymioty.</a:t>
            </a:r>
            <a:r>
              <a:rPr lang="pl-PL" sz="2400" smtClean="0">
                <a:latin typeface="Comic Sans MS" pitchFamily="66" charset="0"/>
                <a:cs typeface="Times New Roman" pitchFamily="18" charset="0"/>
              </a:rPr>
              <a:t>”</a:t>
            </a:r>
            <a:r>
              <a:rPr lang="pl-PL" sz="2800" smtClean="0">
                <a:latin typeface="Comic Sans MS" pitchFamily="66" charset="0"/>
                <a:cs typeface="Times New Roman" pitchFamily="18" charset="0"/>
              </a:rPr>
              <a:t> </a:t>
            </a:r>
          </a:p>
          <a:p>
            <a:pPr>
              <a:lnSpc>
                <a:spcPct val="90000"/>
              </a:lnSpc>
            </a:pPr>
            <a:endParaRPr lang="pl-PL" sz="2800" smtClean="0">
              <a:latin typeface="Comic Sans MS" pitchFamily="66" charset="0"/>
            </a:endParaRPr>
          </a:p>
        </p:txBody>
      </p:sp>
      <p:sp>
        <p:nvSpPr>
          <p:cNvPr id="45060" name="Symbol zastępczy numeru slajdu 5"/>
          <p:cNvSpPr>
            <a:spLocks noGrp="1"/>
          </p:cNvSpPr>
          <p:nvPr>
            <p:ph type="sldNum" sz="quarter" idx="12"/>
          </p:nvPr>
        </p:nvSpPr>
        <p:spPr bwMode="auto">
          <a:xfrm>
            <a:off x="7924800" y="6416675"/>
            <a:ext cx="762000" cy="365125"/>
          </a:xfrm>
          <a:noFill/>
          <a:ln>
            <a:miter lim="800000"/>
            <a:headEnd/>
            <a:tailEnd/>
          </a:ln>
        </p:spPr>
        <p:txBody>
          <a:bodyPr wrap="square" numCol="1" compatLnSpc="1">
            <a:prstTxWarp prst="textNoShape">
              <a:avLst/>
            </a:prstTxWarp>
          </a:bodyPr>
          <a:lstStyle/>
          <a:p>
            <a:pPr fontAlgn="base">
              <a:spcBef>
                <a:spcPct val="0"/>
              </a:spcBef>
              <a:spcAft>
                <a:spcPct val="0"/>
              </a:spcAft>
            </a:pPr>
            <a:fld id="{9ACB06A3-049C-4188-9B91-4467FC105C5D}" type="slidenum">
              <a:rPr lang="pl-PL"/>
              <a:pPr fontAlgn="base">
                <a:spcBef>
                  <a:spcPct val="0"/>
                </a:spcBef>
                <a:spcAft>
                  <a:spcPct val="0"/>
                </a:spcAft>
              </a:pPr>
              <a:t>48</a:t>
            </a:fld>
            <a:endParaRPr lang="pl-PL"/>
          </a:p>
        </p:txBody>
      </p:sp>
    </p:spTree>
    <p:extLst>
      <p:ext uri="{BB962C8B-B14F-4D97-AF65-F5344CB8AC3E}">
        <p14:creationId xmlns:p14="http://schemas.microsoft.com/office/powerpoint/2010/main" val="297730148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prestige"/>
      </p:transition>
    </mc:Choice>
    <mc:Fallback>
      <p:transition spd="slow">
        <p:fade/>
      </p:transition>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Rectangle 2"/>
          <p:cNvSpPr>
            <a:spLocks noGrp="1" noChangeArrowheads="1"/>
          </p:cNvSpPr>
          <p:nvPr>
            <p:ph type="title"/>
          </p:nvPr>
        </p:nvSpPr>
        <p:spPr/>
        <p:txBody>
          <a:bodyPr/>
          <a:lstStyle/>
          <a:p>
            <a:pPr fontAlgn="auto">
              <a:spcAft>
                <a:spcPts val="0"/>
              </a:spcAft>
              <a:defRPr/>
            </a:pPr>
            <a:endParaRPr lang="pl-PL">
              <a:latin typeface="Comic Sans MS" pitchFamily="66" charset="0"/>
            </a:endParaRPr>
          </a:p>
        </p:txBody>
      </p:sp>
      <p:sp>
        <p:nvSpPr>
          <p:cNvPr id="288771" name="Rectangle 3"/>
          <p:cNvSpPr>
            <a:spLocks noGrp="1" noChangeArrowheads="1"/>
          </p:cNvSpPr>
          <p:nvPr>
            <p:ph idx="4294967295"/>
          </p:nvPr>
        </p:nvSpPr>
        <p:spPr>
          <a:xfrm>
            <a:off x="457200" y="1600200"/>
            <a:ext cx="8229600" cy="4525963"/>
          </a:xfrm>
          <a:prstGeom prst="rect">
            <a:avLst/>
          </a:prstGeom>
        </p:spPr>
        <p:txBody>
          <a:bodyPr>
            <a:normAutofit fontScale="92500" lnSpcReduction="20000"/>
          </a:bodyPr>
          <a:lstStyle/>
          <a:p>
            <a:pPr marL="274320" indent="-274320" fontAlgn="auto">
              <a:lnSpc>
                <a:spcPct val="90000"/>
              </a:lnSpc>
              <a:spcAft>
                <a:spcPts val="0"/>
              </a:spcAft>
              <a:buFont typeface="Wingdings 2"/>
              <a:buChar char=""/>
              <a:defRPr/>
            </a:pPr>
            <a:r>
              <a:rPr lang="pl-PL" sz="2800">
                <a:latin typeface="Comic Sans MS" pitchFamily="66" charset="0"/>
                <a:cs typeface="Times New Roman" charset="0"/>
              </a:rPr>
              <a:t>Wychowała się w pełnej, „porządnej” rodzinie. Ojciec był zawsze bardzo surowy, rozliczał ją ze wszystkiego, „</a:t>
            </a:r>
            <a:r>
              <a:rPr lang="pl-PL" sz="2800" b="1" i="1">
                <a:latin typeface="Comic Sans MS" pitchFamily="66" charset="0"/>
                <a:cs typeface="Times New Roman" charset="0"/>
              </a:rPr>
              <a:t>zawsze wszystko źle robiła</a:t>
            </a:r>
            <a:r>
              <a:rPr lang="pl-PL" sz="2800">
                <a:latin typeface="Comic Sans MS" pitchFamily="66" charset="0"/>
                <a:cs typeface="Times New Roman" charset="0"/>
              </a:rPr>
              <a:t>”. Jej chorobę ocenia „</a:t>
            </a:r>
            <a:r>
              <a:rPr lang="pl-PL" sz="2800" b="1" i="1">
                <a:latin typeface="Comic Sans MS" pitchFamily="66" charset="0"/>
                <a:cs typeface="Times New Roman" charset="0"/>
              </a:rPr>
              <a:t>jako lenistwo na które choruje od dzieciństwa, a na pewno już od skończenia szkoły podstawowej</a:t>
            </a:r>
            <a:r>
              <a:rPr lang="pl-PL" sz="2800">
                <a:latin typeface="Comic Sans MS" pitchFamily="66" charset="0"/>
                <a:cs typeface="Times New Roman" charset="0"/>
              </a:rPr>
              <a:t>”. Z matką ma dobry kontakt, ale nie potrafi o niej powiedzieć coś konkretnego „</a:t>
            </a:r>
            <a:r>
              <a:rPr lang="pl-PL" sz="2800" b="1" i="1">
                <a:latin typeface="Comic Sans MS" pitchFamily="66" charset="0"/>
                <a:cs typeface="Times New Roman" charset="0"/>
              </a:rPr>
              <a:t>mama jest dobra dla mnie ... zawsze dbała o mnie</a:t>
            </a:r>
            <a:r>
              <a:rPr lang="pl-PL" sz="2800">
                <a:latin typeface="Comic Sans MS" pitchFamily="66" charset="0"/>
                <a:cs typeface="Times New Roman" charset="0"/>
              </a:rPr>
              <a:t>”. Jej jedyna, starsza od niej  siostra jest samotną osobą i służy w zakonie o „ciężkiej regule”, nie kontaktuje się z rodziną. </a:t>
            </a:r>
          </a:p>
          <a:p>
            <a:pPr marL="274320" indent="-274320" fontAlgn="auto">
              <a:lnSpc>
                <a:spcPct val="90000"/>
              </a:lnSpc>
              <a:spcAft>
                <a:spcPts val="0"/>
              </a:spcAft>
              <a:buFont typeface="Wingdings 2"/>
              <a:buChar char=""/>
              <a:defRPr/>
            </a:pPr>
            <a:endParaRPr lang="pl-PL" sz="2800">
              <a:latin typeface="Comic Sans MS" pitchFamily="66" charset="0"/>
            </a:endParaRPr>
          </a:p>
        </p:txBody>
      </p:sp>
      <p:sp>
        <p:nvSpPr>
          <p:cNvPr id="46084" name="Symbol zastępczy numeru slajdu 5"/>
          <p:cNvSpPr>
            <a:spLocks noGrp="1"/>
          </p:cNvSpPr>
          <p:nvPr>
            <p:ph type="sldNum" sz="quarter" idx="12"/>
          </p:nvPr>
        </p:nvSpPr>
        <p:spPr bwMode="auto">
          <a:xfrm>
            <a:off x="7924800" y="6416675"/>
            <a:ext cx="762000" cy="365125"/>
          </a:xfrm>
          <a:noFill/>
          <a:ln>
            <a:miter lim="800000"/>
            <a:headEnd/>
            <a:tailEnd/>
          </a:ln>
        </p:spPr>
        <p:txBody>
          <a:bodyPr wrap="square" numCol="1" compatLnSpc="1">
            <a:prstTxWarp prst="textNoShape">
              <a:avLst/>
            </a:prstTxWarp>
          </a:bodyPr>
          <a:lstStyle/>
          <a:p>
            <a:pPr fontAlgn="base">
              <a:spcBef>
                <a:spcPct val="0"/>
              </a:spcBef>
              <a:spcAft>
                <a:spcPct val="0"/>
              </a:spcAft>
            </a:pPr>
            <a:fld id="{EA1EEF62-5691-4593-9AB1-29A80E99B4CA}" type="slidenum">
              <a:rPr lang="pl-PL"/>
              <a:pPr fontAlgn="base">
                <a:spcBef>
                  <a:spcPct val="0"/>
                </a:spcBef>
                <a:spcAft>
                  <a:spcPct val="0"/>
                </a:spcAft>
              </a:pPr>
              <a:t>49</a:t>
            </a:fld>
            <a:endParaRPr lang="pl-PL"/>
          </a:p>
        </p:txBody>
      </p:sp>
    </p:spTree>
    <p:extLst>
      <p:ext uri="{BB962C8B-B14F-4D97-AF65-F5344CB8AC3E}">
        <p14:creationId xmlns:p14="http://schemas.microsoft.com/office/powerpoint/2010/main" val="148466235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prestige"/>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a:srcRect/>
          <a:stretch>
            <a:fillRect/>
          </a:stretch>
        </p:blipFill>
        <p:spPr bwMode="auto">
          <a:xfrm>
            <a:off x="357158" y="638175"/>
            <a:ext cx="8572560" cy="5581650"/>
          </a:xfrm>
          <a:prstGeom prst="rect">
            <a:avLst/>
          </a:prstGeom>
          <a:noFill/>
          <a:ln w="9525">
            <a:noFill/>
            <a:miter lim="800000"/>
            <a:headEnd/>
            <a:tailEnd/>
          </a:ln>
          <a:effectLst/>
        </p:spPr>
      </p:pic>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prestige"/>
      </p:transition>
    </mc:Choice>
    <mc:Fallback>
      <p:transition spd="slow">
        <p:fade/>
      </p:transition>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9794" name="Rectangle 2"/>
          <p:cNvSpPr>
            <a:spLocks noGrp="1" noChangeArrowheads="1"/>
          </p:cNvSpPr>
          <p:nvPr>
            <p:ph type="title"/>
          </p:nvPr>
        </p:nvSpPr>
        <p:spPr/>
        <p:txBody>
          <a:bodyPr/>
          <a:lstStyle/>
          <a:p>
            <a:pPr fontAlgn="auto">
              <a:spcAft>
                <a:spcPts val="0"/>
              </a:spcAft>
              <a:defRPr/>
            </a:pPr>
            <a:endParaRPr lang="pl-PL">
              <a:latin typeface="Comic Sans MS" pitchFamily="66" charset="0"/>
            </a:endParaRPr>
          </a:p>
        </p:txBody>
      </p:sp>
      <p:sp>
        <p:nvSpPr>
          <p:cNvPr id="47107" name="Rectangle 3"/>
          <p:cNvSpPr>
            <a:spLocks noGrp="1" noChangeArrowheads="1"/>
          </p:cNvSpPr>
          <p:nvPr>
            <p:ph idx="4294967295"/>
          </p:nvPr>
        </p:nvSpPr>
        <p:spPr>
          <a:xfrm>
            <a:off x="457200" y="1600200"/>
            <a:ext cx="8229600" cy="4525963"/>
          </a:xfrm>
          <a:prstGeom prst="rect">
            <a:avLst/>
          </a:prstGeom>
        </p:spPr>
        <p:txBody>
          <a:bodyPr>
            <a:normAutofit fontScale="85000" lnSpcReduction="10000"/>
          </a:bodyPr>
          <a:lstStyle/>
          <a:p>
            <a:r>
              <a:rPr lang="pl-PL" sz="2800" smtClean="0">
                <a:latin typeface="Comic Sans MS" pitchFamily="66" charset="0"/>
                <a:cs typeface="Times New Roman" pitchFamily="18" charset="0"/>
              </a:rPr>
              <a:t>Słyszała, że na początku swojego pobytu w zakonie siostra „miała dwa, albo trzy załamania ... mówili, że to kryzys powołania ...  chyba raz była z tego powodu w szpitalu psychiatrycznym”. Pacjentka chciałaby wyjaśnić swoją chorobę, ale obawia się, że może to być „guz mózgu, chociaż już dwa razy miała wykonaną tomografię komputerową głowy, ale słyszała, że nie jest to dokładne badanie</a:t>
            </a:r>
            <a:r>
              <a:rPr lang="pl-PL" sz="2800" smtClean="0">
                <a:latin typeface="Comic Sans MS" pitchFamily="66" charset="0"/>
              </a:rPr>
              <a:t>.</a:t>
            </a:r>
          </a:p>
          <a:p>
            <a:endParaRPr lang="pl-PL" sz="2800" smtClean="0">
              <a:latin typeface="Comic Sans MS" pitchFamily="66" charset="0"/>
            </a:endParaRPr>
          </a:p>
        </p:txBody>
      </p:sp>
      <p:sp>
        <p:nvSpPr>
          <p:cNvPr id="47108" name="Symbol zastępczy numeru slajdu 5"/>
          <p:cNvSpPr>
            <a:spLocks noGrp="1"/>
          </p:cNvSpPr>
          <p:nvPr>
            <p:ph type="sldNum" sz="quarter" idx="12"/>
          </p:nvPr>
        </p:nvSpPr>
        <p:spPr bwMode="auto">
          <a:xfrm>
            <a:off x="7924800" y="6416675"/>
            <a:ext cx="762000" cy="365125"/>
          </a:xfrm>
          <a:noFill/>
          <a:ln>
            <a:miter lim="800000"/>
            <a:headEnd/>
            <a:tailEnd/>
          </a:ln>
        </p:spPr>
        <p:txBody>
          <a:bodyPr wrap="square" numCol="1" compatLnSpc="1">
            <a:prstTxWarp prst="textNoShape">
              <a:avLst/>
            </a:prstTxWarp>
          </a:bodyPr>
          <a:lstStyle/>
          <a:p>
            <a:pPr fontAlgn="base">
              <a:spcBef>
                <a:spcPct val="0"/>
              </a:spcBef>
              <a:spcAft>
                <a:spcPct val="0"/>
              </a:spcAft>
            </a:pPr>
            <a:fld id="{AAC0027A-7AD2-441B-BADB-40D54B5662A9}" type="slidenum">
              <a:rPr lang="pl-PL"/>
              <a:pPr fontAlgn="base">
                <a:spcBef>
                  <a:spcPct val="0"/>
                </a:spcBef>
                <a:spcAft>
                  <a:spcPct val="0"/>
                </a:spcAft>
              </a:pPr>
              <a:t>50</a:t>
            </a:fld>
            <a:endParaRPr lang="pl-PL"/>
          </a:p>
        </p:txBody>
      </p:sp>
    </p:spTree>
    <p:extLst>
      <p:ext uri="{BB962C8B-B14F-4D97-AF65-F5344CB8AC3E}">
        <p14:creationId xmlns:p14="http://schemas.microsoft.com/office/powerpoint/2010/main" val="345978090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prestige"/>
      </p:transition>
    </mc:Choice>
    <mc:Fallback>
      <p:transition spd="slow">
        <p:fade/>
      </p:transition>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ymbol zastępczy numeru slajdu 3"/>
          <p:cNvSpPr>
            <a:spLocks noGrp="1"/>
          </p:cNvSpPr>
          <p:nvPr>
            <p:ph type="sldNum" sz="quarter" idx="12"/>
          </p:nvPr>
        </p:nvSpPr>
        <p:spPr bwMode="auto">
          <a:noFill/>
          <a:ln>
            <a:miter lim="800000"/>
            <a:headEnd/>
            <a:tailEnd/>
          </a:ln>
        </p:spPr>
        <p:txBody>
          <a:bodyPr wrap="square" numCol="1" compatLnSpc="1">
            <a:prstTxWarp prst="textNoShape">
              <a:avLst/>
            </a:prstTxWarp>
          </a:bodyPr>
          <a:lstStyle/>
          <a:p>
            <a:pPr fontAlgn="base">
              <a:spcBef>
                <a:spcPct val="0"/>
              </a:spcBef>
              <a:spcAft>
                <a:spcPct val="0"/>
              </a:spcAft>
            </a:pPr>
            <a:fld id="{1C3C7898-E44B-4048-BF5F-23CD5787057A}" type="slidenum">
              <a:rPr lang="pl-PL"/>
              <a:pPr fontAlgn="base">
                <a:spcBef>
                  <a:spcPct val="0"/>
                </a:spcBef>
                <a:spcAft>
                  <a:spcPct val="0"/>
                </a:spcAft>
              </a:pPr>
              <a:t>51</a:t>
            </a:fld>
            <a:endParaRPr lang="pl-PL"/>
          </a:p>
        </p:txBody>
      </p:sp>
      <p:graphicFrame>
        <p:nvGraphicFramePr>
          <p:cNvPr id="544876" name="Group 108"/>
          <p:cNvGraphicFramePr>
            <a:graphicFrameLocks noGrp="1"/>
          </p:cNvGraphicFramePr>
          <p:nvPr/>
        </p:nvGraphicFramePr>
        <p:xfrm>
          <a:off x="395288" y="260350"/>
          <a:ext cx="8424862" cy="6433503"/>
        </p:xfrm>
        <a:graphic>
          <a:graphicData uri="http://schemas.openxmlformats.org/drawingml/2006/table">
            <a:tbl>
              <a:tblPr/>
              <a:tblGrid>
                <a:gridCol w="630237"/>
                <a:gridCol w="2232025"/>
                <a:gridCol w="755650"/>
                <a:gridCol w="1379538"/>
                <a:gridCol w="1038225"/>
                <a:gridCol w="1125537"/>
                <a:gridCol w="1263650"/>
              </a:tblGrid>
              <a:tr h="37465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pl-PL" sz="1400" b="0" i="0" u="none" strike="noStrike" cap="none" normalizeH="0" baseline="0" smtClean="0">
                          <a:ln>
                            <a:noFill/>
                          </a:ln>
                          <a:solidFill>
                            <a:schemeClr val="tx1"/>
                          </a:solidFill>
                          <a:effectLst/>
                          <a:latin typeface="Times New Roman" pitchFamily="18" charset="0"/>
                          <a:cs typeface="Times New Roman" pitchFamily="18" charset="0"/>
                        </a:rPr>
                        <a:t>pkt</a:t>
                      </a:r>
                      <a:endParaRPr kumimoji="0" lang="pl-PL" sz="2400" b="0" i="0" u="none" strike="noStrike" cap="none" normalizeH="0" baseline="0" smtClean="0">
                        <a:ln>
                          <a:noFill/>
                        </a:ln>
                        <a:solidFill>
                          <a:schemeClr val="tx1"/>
                        </a:solidFill>
                        <a:effectLst/>
                        <a:latin typeface="Times New Roman" pitchFamily="18" charset="0"/>
                      </a:endParaRPr>
                    </a:p>
                  </a:txBody>
                  <a:tcPr horzOverflow="overflow">
                    <a:lnL cap="flat">
                      <a:noFill/>
                    </a:lnL>
                    <a:lnR>
                      <a:noFill/>
                    </a:lnR>
                    <a:lnT cap="flat">
                      <a:noFill/>
                    </a:lnT>
                    <a:lnB>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pl-PL" sz="1400" b="0" i="0" u="none" strike="noStrike" cap="none" normalizeH="0" baseline="0" smtClean="0">
                          <a:ln>
                            <a:noFill/>
                          </a:ln>
                          <a:solidFill>
                            <a:schemeClr val="tx1"/>
                          </a:solidFill>
                          <a:effectLst/>
                          <a:latin typeface="Times New Roman" pitchFamily="18" charset="0"/>
                          <a:cs typeface="Times New Roman" pitchFamily="18" charset="0"/>
                        </a:rPr>
                        <a:t>ocena</a:t>
                      </a:r>
                      <a:endParaRPr kumimoji="0" lang="pl-PL" sz="24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cap="fla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pl-PL" sz="1400" b="1" i="0" u="none" strike="noStrike" cap="none" normalizeH="0" baseline="0" smtClean="0">
                          <a:ln>
                            <a:noFill/>
                          </a:ln>
                          <a:solidFill>
                            <a:schemeClr val="tx1"/>
                          </a:solidFill>
                          <a:effectLst/>
                          <a:latin typeface="Times New Roman" pitchFamily="18" charset="0"/>
                          <a:cs typeface="Times New Roman" pitchFamily="18" charset="0"/>
                        </a:rPr>
                        <a:t>Brak</a:t>
                      </a:r>
                      <a:endParaRPr kumimoji="0" lang="pl-PL" sz="24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cap="fla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pl-PL" sz="1400" b="1" i="0" u="none" strike="noStrike" cap="none" normalizeH="0" baseline="0" smtClean="0">
                          <a:ln>
                            <a:noFill/>
                          </a:ln>
                          <a:solidFill>
                            <a:schemeClr val="tx1"/>
                          </a:solidFill>
                          <a:effectLst/>
                          <a:latin typeface="Times New Roman" pitchFamily="18" charset="0"/>
                          <a:cs typeface="Times New Roman" pitchFamily="18" charset="0"/>
                        </a:rPr>
                        <a:t>Niewielkie</a:t>
                      </a:r>
                      <a:endParaRPr kumimoji="0" lang="pl-PL" sz="24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cap="fla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pl-PL" sz="1400" b="1" i="0" u="none" strike="noStrike" cap="none" normalizeH="0" baseline="0" smtClean="0">
                          <a:ln>
                            <a:noFill/>
                          </a:ln>
                          <a:solidFill>
                            <a:schemeClr val="tx1"/>
                          </a:solidFill>
                          <a:effectLst/>
                          <a:latin typeface="Times New Roman" pitchFamily="18" charset="0"/>
                          <a:cs typeface="Times New Roman" pitchFamily="18" charset="0"/>
                        </a:rPr>
                        <a:t>Średnie</a:t>
                      </a:r>
                      <a:endParaRPr kumimoji="0" lang="pl-PL" sz="24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cap="fla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pl-PL" sz="1400" b="1" i="0" u="none" strike="noStrike" cap="none" normalizeH="0" baseline="0" smtClean="0">
                          <a:ln>
                            <a:noFill/>
                          </a:ln>
                          <a:solidFill>
                            <a:schemeClr val="tx1"/>
                          </a:solidFill>
                          <a:effectLst/>
                          <a:latin typeface="Times New Roman" pitchFamily="18" charset="0"/>
                          <a:cs typeface="Times New Roman" pitchFamily="18" charset="0"/>
                        </a:rPr>
                        <a:t>Znaczne</a:t>
                      </a:r>
                      <a:endParaRPr kumimoji="0" lang="pl-PL" sz="24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cap="fla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pl-PL" sz="1400" b="1" i="0" u="none" strike="noStrike" cap="none" normalizeH="0" baseline="0" smtClean="0">
                          <a:ln>
                            <a:noFill/>
                          </a:ln>
                          <a:solidFill>
                            <a:schemeClr val="tx1"/>
                          </a:solidFill>
                          <a:effectLst/>
                          <a:latin typeface="Times New Roman" pitchFamily="18" charset="0"/>
                          <a:cs typeface="Times New Roman" pitchFamily="18" charset="0"/>
                        </a:rPr>
                        <a:t>Krańcowe</a:t>
                      </a:r>
                      <a:endParaRPr kumimoji="0" lang="pl-PL" sz="2400" b="0" i="0" u="none" strike="noStrike" cap="none" normalizeH="0" baseline="0" smtClean="0">
                        <a:ln>
                          <a:noFill/>
                        </a:ln>
                        <a:solidFill>
                          <a:schemeClr val="tx1"/>
                        </a:solidFill>
                        <a:effectLst/>
                        <a:latin typeface="Times New Roman" pitchFamily="18" charset="0"/>
                      </a:endParaRPr>
                    </a:p>
                  </a:txBody>
                  <a:tcPr horzOverflow="overflow">
                    <a:lnL>
                      <a:noFill/>
                    </a:lnL>
                    <a:lnR cap="flat">
                      <a:noFill/>
                    </a:lnR>
                    <a:lnT cap="flat">
                      <a:noFill/>
                    </a:lnT>
                    <a:lnB>
                      <a:noFill/>
                    </a:lnB>
                    <a:lnTlToBr>
                      <a:noFill/>
                    </a:lnTlToBr>
                    <a:lnBlToTr>
                      <a:noFill/>
                    </a:lnBlToTr>
                    <a:noFill/>
                  </a:tcPr>
                </a:tc>
              </a:tr>
              <a:tr h="193992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pl-PL" sz="2800" b="0" i="0" u="none" strike="noStrike" cap="none" normalizeH="0" baseline="0" smtClean="0">
                        <a:ln>
                          <a:noFill/>
                        </a:ln>
                        <a:solidFill>
                          <a:schemeClr val="tx1"/>
                        </a:solidFill>
                        <a:effectLst/>
                        <a:latin typeface="Tahoma" pitchFamily="34" charset="0"/>
                      </a:endParaRPr>
                    </a:p>
                  </a:txBody>
                  <a:tcPr horzOverflow="overflow">
                    <a:lnL cap="flat">
                      <a:noFill/>
                    </a:lnL>
                    <a:lnR>
                      <a:noFill/>
                    </a:lnR>
                    <a:lnT>
                      <a:noFill/>
                    </a:lnT>
                    <a:lnB>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pl-PL" sz="1400" b="1" i="0" u="none" strike="noStrike" cap="none" normalizeH="0" baseline="0" smtClean="0">
                          <a:ln>
                            <a:noFill/>
                          </a:ln>
                          <a:solidFill>
                            <a:schemeClr val="tx1"/>
                          </a:solidFill>
                          <a:effectLst/>
                          <a:latin typeface="Times New Roman" pitchFamily="18" charset="0"/>
                          <a:cs typeface="Times New Roman" pitchFamily="18" charset="0"/>
                        </a:rPr>
                        <a:t>Wypowiedzi:</a:t>
                      </a:r>
                      <a:r>
                        <a:rPr kumimoji="0" lang="pl-PL" sz="1400" b="0" i="0" u="none" strike="noStrike" cap="none" normalizeH="0" baseline="0" smtClean="0">
                          <a:ln>
                            <a:noFill/>
                          </a:ln>
                          <a:solidFill>
                            <a:schemeClr val="tx1"/>
                          </a:solidFill>
                          <a:effectLst/>
                          <a:latin typeface="Times New Roman" pitchFamily="18" charset="0"/>
                          <a:cs typeface="Times New Roman" pitchFamily="18" charset="0"/>
                        </a:rPr>
                        <a:t> czuje się smutny, ma poczucie, że jest bez wartości, a sytuacja jest beznadziejna; skarży się na brak zainteresowań, ma myśli o śmierci; płacze w czasie wypowiedzi</a:t>
                      </a:r>
                      <a:endParaRPr kumimoji="0" lang="pl-PL" sz="24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pl-PL" sz="1400" b="1" i="0" u="none" strike="noStrike" cap="none" normalizeH="0" baseline="0" smtClean="0">
                          <a:ln>
                            <a:noFill/>
                          </a:ln>
                          <a:solidFill>
                            <a:schemeClr val="tx1"/>
                          </a:solidFill>
                          <a:effectLst/>
                          <a:latin typeface="Times New Roman" pitchFamily="18" charset="0"/>
                          <a:cs typeface="Times New Roman" pitchFamily="18" charset="0"/>
                        </a:rPr>
                        <a:t>1</a:t>
                      </a:r>
                      <a:endParaRPr kumimoji="0" lang="pl-PL" sz="24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pl-PL" sz="1400" b="1" i="0" u="none" strike="noStrike" cap="none" normalizeH="0" baseline="0" smtClean="0">
                          <a:ln>
                            <a:noFill/>
                          </a:ln>
                          <a:solidFill>
                            <a:schemeClr val="tx1"/>
                          </a:solidFill>
                          <a:effectLst/>
                          <a:latin typeface="Times New Roman" pitchFamily="18" charset="0"/>
                          <a:cs typeface="Times New Roman" pitchFamily="18" charset="0"/>
                        </a:rPr>
                        <a:t>2</a:t>
                      </a:r>
                      <a:endParaRPr kumimoji="0" lang="pl-PL" sz="24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pl-PL" sz="1400" b="1" i="0" u="none" strike="noStrike" cap="none" normalizeH="0" baseline="0" smtClean="0">
                          <a:ln>
                            <a:noFill/>
                          </a:ln>
                          <a:solidFill>
                            <a:schemeClr val="tx1"/>
                          </a:solidFill>
                          <a:effectLst/>
                          <a:latin typeface="Times New Roman" pitchFamily="18" charset="0"/>
                          <a:cs typeface="Times New Roman" pitchFamily="18" charset="0"/>
                        </a:rPr>
                        <a:t>3</a:t>
                      </a:r>
                      <a:endParaRPr kumimoji="0" lang="pl-PL" sz="24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pl-PL" sz="1400" b="1" i="0" u="none" strike="noStrike" cap="none" normalizeH="0" baseline="0" smtClean="0">
                          <a:ln>
                            <a:noFill/>
                          </a:ln>
                          <a:solidFill>
                            <a:schemeClr val="tx1"/>
                          </a:solidFill>
                          <a:effectLst/>
                          <a:latin typeface="Times New Roman" pitchFamily="18" charset="0"/>
                          <a:cs typeface="Times New Roman" pitchFamily="18" charset="0"/>
                        </a:rPr>
                        <a:t>4</a:t>
                      </a:r>
                      <a:endParaRPr kumimoji="0" lang="pl-PL" sz="24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pl-PL" sz="1400" b="1" i="0" u="none" strike="noStrike" cap="none" normalizeH="0" baseline="0" smtClean="0">
                          <a:ln>
                            <a:noFill/>
                          </a:ln>
                          <a:solidFill>
                            <a:schemeClr val="tx1"/>
                          </a:solidFill>
                          <a:effectLst/>
                          <a:latin typeface="Times New Roman" pitchFamily="18" charset="0"/>
                          <a:cs typeface="Times New Roman" pitchFamily="18" charset="0"/>
                        </a:rPr>
                        <a:t>5</a:t>
                      </a:r>
                      <a:endParaRPr kumimoji="0" lang="pl-PL" sz="2400" b="0" i="0" u="none" strike="noStrike" cap="none" normalizeH="0" baseline="0" smtClean="0">
                        <a:ln>
                          <a:noFill/>
                        </a:ln>
                        <a:solidFill>
                          <a:schemeClr val="tx1"/>
                        </a:solidFill>
                        <a:effectLst/>
                        <a:latin typeface="Times New Roman" pitchFamily="18" charset="0"/>
                      </a:endParaRPr>
                    </a:p>
                  </a:txBody>
                  <a:tcPr horzOverflow="overflow">
                    <a:lnL>
                      <a:noFill/>
                    </a:lnL>
                    <a:lnR cap="flat">
                      <a:noFill/>
                    </a:lnR>
                    <a:lnT>
                      <a:noFill/>
                    </a:lnT>
                    <a:lnB>
                      <a:noFill/>
                    </a:lnB>
                    <a:lnTlToBr>
                      <a:noFill/>
                    </a:lnTlToBr>
                    <a:lnBlToTr>
                      <a:noFill/>
                    </a:lnBlToTr>
                    <a:noFill/>
                  </a:tcPr>
                </a:tc>
              </a:tr>
              <a:tr h="141605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pl-PL" sz="2800" b="0" i="0" u="none" strike="noStrike" cap="none" normalizeH="0" baseline="0" smtClean="0">
                        <a:ln>
                          <a:noFill/>
                        </a:ln>
                        <a:solidFill>
                          <a:schemeClr val="tx1"/>
                        </a:solidFill>
                        <a:effectLst/>
                        <a:latin typeface="Tahoma" pitchFamily="34" charset="0"/>
                      </a:endParaRPr>
                    </a:p>
                  </a:txBody>
                  <a:tcPr horzOverflow="overflow">
                    <a:lnL cap="flat">
                      <a:noFill/>
                    </a:lnL>
                    <a:lnR>
                      <a:noFill/>
                    </a:lnR>
                    <a:lnT>
                      <a:noFill/>
                    </a:lnT>
                    <a:lnB>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pl-PL" sz="1400" b="1" i="0" u="none" strike="noStrike" cap="none" normalizeH="0" baseline="0" smtClean="0">
                          <a:ln>
                            <a:noFill/>
                          </a:ln>
                          <a:solidFill>
                            <a:schemeClr val="tx1"/>
                          </a:solidFill>
                          <a:effectLst/>
                          <a:latin typeface="Times New Roman" pitchFamily="18" charset="0"/>
                          <a:cs typeface="Times New Roman" pitchFamily="18" charset="0"/>
                        </a:rPr>
                        <a:t>Zachowanie:</a:t>
                      </a:r>
                      <a:r>
                        <a:rPr kumimoji="0" lang="pl-PL" sz="1400" b="0" i="0" u="none" strike="noStrike" cap="none" normalizeH="0" baseline="0" smtClean="0">
                          <a:ln>
                            <a:noFill/>
                          </a:ln>
                          <a:solidFill>
                            <a:schemeClr val="tx1"/>
                          </a:solidFill>
                          <a:effectLst/>
                          <a:latin typeface="Times New Roman" pitchFamily="18" charset="0"/>
                          <a:cs typeface="Times New Roman" pitchFamily="18" charset="0"/>
                        </a:rPr>
                        <a:t> wygląda na przygnębionego, wybucha płaczem; mówi smutnym głosem; jest spowolniały; ma uczucie braku energii</a:t>
                      </a:r>
                      <a:endParaRPr kumimoji="0" lang="pl-PL" sz="24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pl-PL" sz="1400" b="1" i="0" u="none" strike="noStrike" cap="none" normalizeH="0" baseline="0" smtClean="0">
                          <a:ln>
                            <a:noFill/>
                          </a:ln>
                          <a:solidFill>
                            <a:schemeClr val="tx1"/>
                          </a:solidFill>
                          <a:effectLst/>
                          <a:latin typeface="Times New Roman" pitchFamily="18" charset="0"/>
                          <a:cs typeface="Times New Roman" pitchFamily="18" charset="0"/>
                        </a:rPr>
                        <a:t>1</a:t>
                      </a:r>
                      <a:endParaRPr kumimoji="0" lang="pl-PL" sz="24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pl-PL" sz="1400" b="1" i="0" u="none" strike="noStrike" cap="none" normalizeH="0" baseline="0" smtClean="0">
                          <a:ln>
                            <a:noFill/>
                          </a:ln>
                          <a:solidFill>
                            <a:schemeClr val="tx1"/>
                          </a:solidFill>
                          <a:effectLst/>
                          <a:latin typeface="Times New Roman" pitchFamily="18" charset="0"/>
                          <a:cs typeface="Times New Roman" pitchFamily="18" charset="0"/>
                        </a:rPr>
                        <a:t>2</a:t>
                      </a:r>
                      <a:endParaRPr kumimoji="0" lang="pl-PL" sz="24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pl-PL" sz="1400" b="1" i="0" u="none" strike="noStrike" cap="none" normalizeH="0" baseline="0" smtClean="0">
                          <a:ln>
                            <a:noFill/>
                          </a:ln>
                          <a:solidFill>
                            <a:schemeClr val="tx1"/>
                          </a:solidFill>
                          <a:effectLst/>
                          <a:latin typeface="Times New Roman" pitchFamily="18" charset="0"/>
                          <a:cs typeface="Times New Roman" pitchFamily="18" charset="0"/>
                        </a:rPr>
                        <a:t>3</a:t>
                      </a:r>
                      <a:endParaRPr kumimoji="0" lang="pl-PL" sz="24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pl-PL" sz="1400" b="1" i="0" u="none" strike="noStrike" cap="none" normalizeH="0" baseline="0" smtClean="0">
                          <a:ln>
                            <a:noFill/>
                          </a:ln>
                          <a:solidFill>
                            <a:schemeClr val="tx1"/>
                          </a:solidFill>
                          <a:effectLst/>
                          <a:latin typeface="Times New Roman" pitchFamily="18" charset="0"/>
                          <a:cs typeface="Times New Roman" pitchFamily="18" charset="0"/>
                        </a:rPr>
                        <a:t>4</a:t>
                      </a:r>
                      <a:endParaRPr kumimoji="0" lang="pl-PL" sz="24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pl-PL" sz="1400" b="1" i="0" u="none" strike="noStrike" cap="none" normalizeH="0" baseline="0" smtClean="0">
                          <a:ln>
                            <a:noFill/>
                          </a:ln>
                          <a:solidFill>
                            <a:schemeClr val="tx1"/>
                          </a:solidFill>
                          <a:effectLst/>
                          <a:latin typeface="Times New Roman" pitchFamily="18" charset="0"/>
                          <a:cs typeface="Times New Roman" pitchFamily="18" charset="0"/>
                        </a:rPr>
                        <a:t>5</a:t>
                      </a:r>
                      <a:endParaRPr kumimoji="0" lang="pl-PL" sz="2400" b="0" i="0" u="none" strike="noStrike" cap="none" normalizeH="0" baseline="0" smtClean="0">
                        <a:ln>
                          <a:noFill/>
                        </a:ln>
                        <a:solidFill>
                          <a:schemeClr val="tx1"/>
                        </a:solidFill>
                        <a:effectLst/>
                        <a:latin typeface="Times New Roman" pitchFamily="18" charset="0"/>
                      </a:endParaRPr>
                    </a:p>
                  </a:txBody>
                  <a:tcPr horzOverflow="overflow">
                    <a:lnL>
                      <a:noFill/>
                    </a:lnL>
                    <a:lnR cap="flat">
                      <a:noFill/>
                    </a:lnR>
                    <a:lnT>
                      <a:noFill/>
                    </a:lnT>
                    <a:lnB>
                      <a:noFill/>
                    </a:lnB>
                    <a:lnTlToBr>
                      <a:noFill/>
                    </a:lnTlToBr>
                    <a:lnBlToTr>
                      <a:noFill/>
                    </a:lnBlToTr>
                    <a:noFill/>
                  </a:tcPr>
                </a:tc>
              </a:tr>
              <a:tr h="246221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pl-PL" sz="2800" b="0" i="0" u="none" strike="noStrike" cap="none" normalizeH="0" baseline="0" smtClean="0">
                        <a:ln>
                          <a:noFill/>
                        </a:ln>
                        <a:solidFill>
                          <a:schemeClr val="tx1"/>
                        </a:solidFill>
                        <a:effectLst/>
                        <a:latin typeface="Tahoma" pitchFamily="34" charset="0"/>
                      </a:endParaRPr>
                    </a:p>
                  </a:txBody>
                  <a:tcPr horzOverflow="overflow">
                    <a:lnL cap="flat">
                      <a:noFill/>
                    </a:lnL>
                    <a:lnR>
                      <a:noFill/>
                    </a:lnR>
                    <a:lnT>
                      <a:noFill/>
                    </a:lnT>
                    <a:lnB cap="flat">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pl-PL" sz="1400" b="1" i="0" u="none" strike="noStrike" cap="none" normalizeH="0" baseline="0" smtClean="0">
                          <a:ln>
                            <a:noFill/>
                          </a:ln>
                          <a:solidFill>
                            <a:schemeClr val="tx1"/>
                          </a:solidFill>
                          <a:effectLst/>
                          <a:latin typeface="Times New Roman" pitchFamily="18" charset="0"/>
                          <a:cs typeface="Times New Roman" pitchFamily="18" charset="0"/>
                        </a:rPr>
                        <a:t>Objawy dodatkowe:</a:t>
                      </a:r>
                      <a:r>
                        <a:rPr kumimoji="0" lang="pl-PL" sz="1400" b="0" i="0" u="none" strike="noStrike" cap="none" normalizeH="0" baseline="0" smtClean="0">
                          <a:ln>
                            <a:noFill/>
                          </a:ln>
                          <a:solidFill>
                            <a:schemeClr val="tx1"/>
                          </a:solidFill>
                          <a:effectLst/>
                          <a:latin typeface="Times New Roman" pitchFamily="18" charset="0"/>
                          <a:cs typeface="Times New Roman" pitchFamily="18" charset="0"/>
                        </a:rPr>
                        <a:t> insomnia lub hyperosmnia; dolegliwości z jamy brzusznej; wysychanie w j. ustnej; próby samobójcze w ostatnim czasie; brak łaknienia; zaburzenia w koncentracji i zapamiętywania</a:t>
                      </a:r>
                      <a:endParaRPr kumimoji="0" lang="pl-PL" sz="24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cap="flat">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pl-PL" sz="1400" b="1" i="0" u="none" strike="noStrike" cap="none" normalizeH="0" baseline="0" smtClean="0">
                          <a:ln>
                            <a:noFill/>
                          </a:ln>
                          <a:solidFill>
                            <a:schemeClr val="tx1"/>
                          </a:solidFill>
                          <a:effectLst/>
                          <a:latin typeface="Times New Roman" pitchFamily="18" charset="0"/>
                          <a:cs typeface="Times New Roman" pitchFamily="18" charset="0"/>
                        </a:rPr>
                        <a:t>1</a:t>
                      </a:r>
                      <a:endParaRPr kumimoji="0" lang="pl-PL" sz="24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cap="flat">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pl-PL" sz="1400" b="1" i="0" u="none" strike="noStrike" cap="none" normalizeH="0" baseline="0" smtClean="0">
                          <a:ln>
                            <a:noFill/>
                          </a:ln>
                          <a:solidFill>
                            <a:schemeClr val="tx1"/>
                          </a:solidFill>
                          <a:effectLst/>
                          <a:latin typeface="Times New Roman" pitchFamily="18" charset="0"/>
                          <a:cs typeface="Times New Roman" pitchFamily="18" charset="0"/>
                        </a:rPr>
                        <a:t>2</a:t>
                      </a:r>
                      <a:endParaRPr kumimoji="0" lang="pl-PL" sz="24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cap="flat">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pl-PL" sz="1400" b="1" i="0" u="none" strike="noStrike" cap="none" normalizeH="0" baseline="0" smtClean="0">
                          <a:ln>
                            <a:noFill/>
                          </a:ln>
                          <a:solidFill>
                            <a:schemeClr val="tx1"/>
                          </a:solidFill>
                          <a:effectLst/>
                          <a:latin typeface="Times New Roman" pitchFamily="18" charset="0"/>
                          <a:cs typeface="Times New Roman" pitchFamily="18" charset="0"/>
                        </a:rPr>
                        <a:t>3</a:t>
                      </a:r>
                      <a:endParaRPr kumimoji="0" lang="pl-PL" sz="24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cap="flat">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pl-PL" sz="1400" b="1" i="0" u="none" strike="noStrike" cap="none" normalizeH="0" baseline="0" smtClean="0">
                          <a:ln>
                            <a:noFill/>
                          </a:ln>
                          <a:solidFill>
                            <a:schemeClr val="tx1"/>
                          </a:solidFill>
                          <a:effectLst/>
                          <a:latin typeface="Times New Roman" pitchFamily="18" charset="0"/>
                          <a:cs typeface="Times New Roman" pitchFamily="18" charset="0"/>
                        </a:rPr>
                        <a:t>4</a:t>
                      </a:r>
                      <a:endParaRPr kumimoji="0" lang="pl-PL" sz="24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cap="flat">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pl-PL" sz="1400" b="1" i="0" u="none" strike="noStrike" cap="none" normalizeH="0" baseline="0" smtClean="0">
                          <a:ln>
                            <a:noFill/>
                          </a:ln>
                          <a:solidFill>
                            <a:schemeClr val="tx1"/>
                          </a:solidFill>
                          <a:effectLst/>
                          <a:latin typeface="Times New Roman" pitchFamily="18" charset="0"/>
                          <a:cs typeface="Times New Roman" pitchFamily="18" charset="0"/>
                        </a:rPr>
                        <a:t>5</a:t>
                      </a:r>
                      <a:endParaRPr kumimoji="0" lang="pl-PL" sz="2400" b="0" i="0" u="none" strike="noStrike" cap="none" normalizeH="0" baseline="0" smtClean="0">
                        <a:ln>
                          <a:noFill/>
                        </a:ln>
                        <a:solidFill>
                          <a:schemeClr val="tx1"/>
                        </a:solidFill>
                        <a:effectLst/>
                        <a:latin typeface="Times New Roman" pitchFamily="18" charset="0"/>
                      </a:endParaRPr>
                    </a:p>
                  </a:txBody>
                  <a:tcPr horzOverflow="overflow">
                    <a:lnL>
                      <a:noFill/>
                    </a:lnL>
                    <a:lnR cap="flat">
                      <a:noFill/>
                    </a:lnR>
                    <a:lnT>
                      <a:noFill/>
                    </a:lnT>
                    <a:lnB cap="flat">
                      <a:noFill/>
                    </a:lnB>
                    <a:lnTlToBr>
                      <a:noFill/>
                    </a:lnTlToBr>
                    <a:lnBlToTr>
                      <a:noFill/>
                    </a:lnBlToTr>
                    <a:noFill/>
                  </a:tcPr>
                </a:tc>
              </a:tr>
            </a:tbl>
          </a:graphicData>
        </a:graphic>
      </p:graphicFrame>
    </p:spTree>
    <p:extLst>
      <p:ext uri="{BB962C8B-B14F-4D97-AF65-F5344CB8AC3E}">
        <p14:creationId xmlns:p14="http://schemas.microsoft.com/office/powerpoint/2010/main" val="114227951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prestige"/>
      </p:transition>
    </mc:Choice>
    <mc:Fallback>
      <p:transition spd="slow">
        <p:fade/>
      </p:transition>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ymbol zastępczy numeru slajdu 3"/>
          <p:cNvSpPr>
            <a:spLocks noGrp="1"/>
          </p:cNvSpPr>
          <p:nvPr>
            <p:ph type="sldNum" sz="quarter" idx="12"/>
          </p:nvPr>
        </p:nvSpPr>
        <p:spPr bwMode="auto">
          <a:noFill/>
          <a:ln>
            <a:miter lim="800000"/>
            <a:headEnd/>
            <a:tailEnd/>
          </a:ln>
        </p:spPr>
        <p:txBody>
          <a:bodyPr wrap="square" numCol="1" compatLnSpc="1">
            <a:prstTxWarp prst="textNoShape">
              <a:avLst/>
            </a:prstTxWarp>
            <a:noAutofit/>
          </a:bodyPr>
          <a:lstStyle/>
          <a:p>
            <a:pPr fontAlgn="base">
              <a:spcBef>
                <a:spcPct val="0"/>
              </a:spcBef>
              <a:spcAft>
                <a:spcPct val="0"/>
              </a:spcAft>
            </a:pPr>
            <a:fld id="{D90E1912-E517-4897-AA83-825E223E9F3F}" type="slidenum">
              <a:rPr lang="pl-PL" sz="2400"/>
              <a:pPr fontAlgn="base">
                <a:spcBef>
                  <a:spcPct val="0"/>
                </a:spcBef>
                <a:spcAft>
                  <a:spcPct val="0"/>
                </a:spcAft>
              </a:pPr>
              <a:t>52</a:t>
            </a:fld>
            <a:endParaRPr lang="pl-PL" sz="2400"/>
          </a:p>
        </p:txBody>
      </p:sp>
      <p:graphicFrame>
        <p:nvGraphicFramePr>
          <p:cNvPr id="545859" name="Group 67"/>
          <p:cNvGraphicFramePr>
            <a:graphicFrameLocks noGrp="1"/>
          </p:cNvGraphicFramePr>
          <p:nvPr/>
        </p:nvGraphicFramePr>
        <p:xfrm>
          <a:off x="827088" y="692150"/>
          <a:ext cx="7632700" cy="5329238"/>
        </p:xfrm>
        <a:graphic>
          <a:graphicData uri="http://schemas.openxmlformats.org/drawingml/2006/table">
            <a:tbl>
              <a:tblPr/>
              <a:tblGrid>
                <a:gridCol w="1157287"/>
                <a:gridCol w="1589088"/>
                <a:gridCol w="663575"/>
                <a:gridCol w="1212850"/>
                <a:gridCol w="911225"/>
                <a:gridCol w="987425"/>
                <a:gridCol w="1111250"/>
              </a:tblGrid>
              <a:tr h="132873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pl-PL" sz="1600" b="0" i="0" u="none" strike="noStrike" cap="none" normalizeH="0" baseline="0" dirty="0" err="1" smtClean="0">
                          <a:ln>
                            <a:noFill/>
                          </a:ln>
                          <a:solidFill>
                            <a:schemeClr val="tx1"/>
                          </a:solidFill>
                          <a:effectLst/>
                          <a:latin typeface="Times New Roman" pitchFamily="18" charset="0"/>
                          <a:cs typeface="Times New Roman" pitchFamily="18" charset="0"/>
                        </a:rPr>
                        <a:t>pkt</a:t>
                      </a:r>
                      <a:endParaRPr kumimoji="0" lang="pl-PL" sz="2800" b="0" i="0" u="none" strike="noStrike" cap="none" normalizeH="0" baseline="0" dirty="0" smtClean="0">
                        <a:ln>
                          <a:noFill/>
                        </a:ln>
                        <a:solidFill>
                          <a:schemeClr val="tx1"/>
                        </a:solidFill>
                        <a:effectLst/>
                        <a:latin typeface="Times New Roman" pitchFamily="18" charset="0"/>
                      </a:endParaRPr>
                    </a:p>
                  </a:txBody>
                  <a:tcPr horzOverflow="overflow">
                    <a:lnL cap="flat">
                      <a:noFill/>
                    </a:lnL>
                    <a:lnR>
                      <a:noFill/>
                    </a:lnR>
                    <a:lnT cap="flat">
                      <a:noFill/>
                    </a:lnT>
                    <a:lnB>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pl-PL" sz="1600" b="0" i="0" u="none" strike="noStrike" cap="none" normalizeH="0" baseline="0" dirty="0" smtClean="0">
                          <a:ln>
                            <a:noFill/>
                          </a:ln>
                          <a:solidFill>
                            <a:schemeClr val="tx1"/>
                          </a:solidFill>
                          <a:effectLst/>
                          <a:latin typeface="Times New Roman" pitchFamily="18" charset="0"/>
                          <a:cs typeface="Times New Roman" pitchFamily="18" charset="0"/>
                        </a:rPr>
                        <a:t>ocena</a:t>
                      </a:r>
                      <a:endParaRPr kumimoji="0" lang="pl-PL" sz="2800" b="0" i="0" u="none" strike="noStrike" cap="none" normalizeH="0" baseline="0" dirty="0" smtClean="0">
                        <a:ln>
                          <a:noFill/>
                        </a:ln>
                        <a:solidFill>
                          <a:schemeClr val="tx1"/>
                        </a:solidFill>
                        <a:effectLst/>
                        <a:latin typeface="Times New Roman" pitchFamily="18" charset="0"/>
                      </a:endParaRPr>
                    </a:p>
                  </a:txBody>
                  <a:tcPr horzOverflow="overflow">
                    <a:lnL>
                      <a:noFill/>
                    </a:lnL>
                    <a:lnR>
                      <a:noFill/>
                    </a:lnR>
                    <a:lnT cap="fla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pl-PL" sz="1600" b="1" i="0" u="none" strike="noStrike" cap="none" normalizeH="0" baseline="0" dirty="0" smtClean="0">
                          <a:ln>
                            <a:noFill/>
                          </a:ln>
                          <a:solidFill>
                            <a:schemeClr val="tx1"/>
                          </a:solidFill>
                          <a:effectLst/>
                          <a:latin typeface="Times New Roman" pitchFamily="18" charset="0"/>
                          <a:cs typeface="Times New Roman" pitchFamily="18" charset="0"/>
                        </a:rPr>
                        <a:t>Brak</a:t>
                      </a:r>
                      <a:endParaRPr kumimoji="0" lang="pl-PL" sz="2800" b="0" i="0" u="none" strike="noStrike" cap="none" normalizeH="0" baseline="0" dirty="0" smtClean="0">
                        <a:ln>
                          <a:noFill/>
                        </a:ln>
                        <a:solidFill>
                          <a:schemeClr val="tx1"/>
                        </a:solidFill>
                        <a:effectLst/>
                        <a:latin typeface="Times New Roman" pitchFamily="18" charset="0"/>
                      </a:endParaRPr>
                    </a:p>
                  </a:txBody>
                  <a:tcPr horzOverflow="overflow">
                    <a:lnL>
                      <a:noFill/>
                    </a:lnL>
                    <a:lnR>
                      <a:noFill/>
                    </a:lnR>
                    <a:lnT cap="fla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pl-PL" sz="1600" b="1" i="0" u="none" strike="noStrike" cap="none" normalizeH="0" baseline="0" dirty="0" smtClean="0">
                          <a:ln>
                            <a:noFill/>
                          </a:ln>
                          <a:solidFill>
                            <a:schemeClr val="tx1"/>
                          </a:solidFill>
                          <a:effectLst/>
                          <a:latin typeface="Times New Roman" pitchFamily="18" charset="0"/>
                          <a:cs typeface="Times New Roman" pitchFamily="18" charset="0"/>
                        </a:rPr>
                        <a:t>Niewielkie</a:t>
                      </a:r>
                      <a:endParaRPr kumimoji="0" lang="pl-PL" sz="2800" b="0" i="0" u="none" strike="noStrike" cap="none" normalizeH="0" baseline="0" dirty="0" smtClean="0">
                        <a:ln>
                          <a:noFill/>
                        </a:ln>
                        <a:solidFill>
                          <a:schemeClr val="tx1"/>
                        </a:solidFill>
                        <a:effectLst/>
                        <a:latin typeface="Times New Roman" pitchFamily="18" charset="0"/>
                      </a:endParaRPr>
                    </a:p>
                  </a:txBody>
                  <a:tcPr horzOverflow="overflow">
                    <a:lnL>
                      <a:noFill/>
                    </a:lnL>
                    <a:lnR>
                      <a:noFill/>
                    </a:lnR>
                    <a:lnT cap="fla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pl-PL" sz="1600" b="1" i="0" u="none" strike="noStrike" cap="none" normalizeH="0" baseline="0" dirty="0" smtClean="0">
                          <a:ln>
                            <a:noFill/>
                          </a:ln>
                          <a:solidFill>
                            <a:schemeClr val="tx1"/>
                          </a:solidFill>
                          <a:effectLst/>
                          <a:latin typeface="Times New Roman" pitchFamily="18" charset="0"/>
                          <a:cs typeface="Times New Roman" pitchFamily="18" charset="0"/>
                        </a:rPr>
                        <a:t>Średnie</a:t>
                      </a:r>
                      <a:endParaRPr kumimoji="0" lang="pl-PL" sz="2800" b="0" i="0" u="none" strike="noStrike" cap="none" normalizeH="0" baseline="0" dirty="0" smtClean="0">
                        <a:ln>
                          <a:noFill/>
                        </a:ln>
                        <a:solidFill>
                          <a:schemeClr val="tx1"/>
                        </a:solidFill>
                        <a:effectLst/>
                        <a:latin typeface="Times New Roman" pitchFamily="18" charset="0"/>
                      </a:endParaRPr>
                    </a:p>
                  </a:txBody>
                  <a:tcPr horzOverflow="overflow">
                    <a:lnL>
                      <a:noFill/>
                    </a:lnL>
                    <a:lnR>
                      <a:noFill/>
                    </a:lnR>
                    <a:lnT cap="fla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pl-PL" sz="1600" b="1" i="0" u="none" strike="noStrike" cap="none" normalizeH="0" baseline="0" smtClean="0">
                          <a:ln>
                            <a:noFill/>
                          </a:ln>
                          <a:solidFill>
                            <a:schemeClr val="tx1"/>
                          </a:solidFill>
                          <a:effectLst/>
                          <a:latin typeface="Times New Roman" pitchFamily="18" charset="0"/>
                          <a:cs typeface="Times New Roman" pitchFamily="18" charset="0"/>
                        </a:rPr>
                        <a:t>Znaczne</a:t>
                      </a:r>
                      <a:endParaRPr kumimoji="0" lang="pl-PL" sz="28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cap="fla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pl-PL" sz="1600" b="1" i="0" u="none" strike="noStrike" cap="none" normalizeH="0" baseline="0" smtClean="0">
                          <a:ln>
                            <a:noFill/>
                          </a:ln>
                          <a:solidFill>
                            <a:schemeClr val="tx1"/>
                          </a:solidFill>
                          <a:effectLst/>
                          <a:latin typeface="Times New Roman" pitchFamily="18" charset="0"/>
                          <a:cs typeface="Times New Roman" pitchFamily="18" charset="0"/>
                        </a:rPr>
                        <a:t>Krańcowe</a:t>
                      </a:r>
                      <a:endParaRPr kumimoji="0" lang="pl-PL" sz="2800" b="0" i="0" u="none" strike="noStrike" cap="none" normalizeH="0" baseline="0" smtClean="0">
                        <a:ln>
                          <a:noFill/>
                        </a:ln>
                        <a:solidFill>
                          <a:schemeClr val="tx1"/>
                        </a:solidFill>
                        <a:effectLst/>
                        <a:latin typeface="Times New Roman" pitchFamily="18" charset="0"/>
                      </a:endParaRPr>
                    </a:p>
                  </a:txBody>
                  <a:tcPr horzOverflow="overflow">
                    <a:lnL>
                      <a:noFill/>
                    </a:lnL>
                    <a:lnR cap="flat">
                      <a:noFill/>
                    </a:lnR>
                    <a:lnT cap="flat">
                      <a:noFill/>
                    </a:lnT>
                    <a:lnB>
                      <a:noFill/>
                    </a:lnB>
                    <a:lnTlToBr>
                      <a:noFill/>
                    </a:lnTlToBr>
                    <a:lnBlToTr>
                      <a:noFill/>
                    </a:lnBlToTr>
                    <a:noFill/>
                  </a:tcPr>
                </a:tc>
              </a:tr>
              <a:tr h="133350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pl-PL" sz="3200" b="0" i="0" u="none" strike="noStrike" cap="none" normalizeH="0" baseline="0" smtClean="0">
                        <a:ln>
                          <a:noFill/>
                        </a:ln>
                        <a:solidFill>
                          <a:schemeClr val="tx1"/>
                        </a:solidFill>
                        <a:effectLst/>
                        <a:latin typeface="Tahoma" pitchFamily="34" charset="0"/>
                      </a:endParaRPr>
                    </a:p>
                  </a:txBody>
                  <a:tcPr horzOverflow="overflow">
                    <a:lnL cap="flat">
                      <a:noFill/>
                    </a:lnL>
                    <a:lnR>
                      <a:noFill/>
                    </a:lnR>
                    <a:lnT>
                      <a:noFill/>
                    </a:lnT>
                    <a:lnB>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pl-PL" sz="1600" b="1" i="0" u="none" strike="noStrike" cap="none" normalizeH="0" baseline="0" smtClean="0">
                          <a:ln>
                            <a:noFill/>
                          </a:ln>
                          <a:solidFill>
                            <a:schemeClr val="tx1"/>
                          </a:solidFill>
                          <a:effectLst/>
                          <a:latin typeface="Times New Roman" pitchFamily="18" charset="0"/>
                          <a:cs typeface="Times New Roman" pitchFamily="18" charset="0"/>
                        </a:rPr>
                        <a:t>Wypowiedzi:</a:t>
                      </a:r>
                      <a:r>
                        <a:rPr kumimoji="0" lang="pl-PL" sz="16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pl-PL" sz="28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pl-PL" sz="3200" b="0" i="0" u="none" strike="noStrike" cap="none" normalizeH="0" baseline="0" smtClean="0">
                        <a:ln>
                          <a:noFill/>
                        </a:ln>
                        <a:solidFill>
                          <a:schemeClr val="tx1"/>
                        </a:solidFill>
                        <a:effectLst/>
                        <a:latin typeface="Tahoma" pitchFamily="34"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pl-PL" sz="3200" b="0" i="0" u="none" strike="noStrike" cap="none" normalizeH="0" baseline="0" smtClean="0">
                        <a:ln>
                          <a:noFill/>
                        </a:ln>
                        <a:solidFill>
                          <a:schemeClr val="tx1"/>
                        </a:solidFill>
                        <a:effectLst/>
                        <a:latin typeface="Tahoma" pitchFamily="34"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pl-PL" sz="3200" b="0" i="0" u="none" strike="noStrike" cap="none" normalizeH="0" baseline="0" smtClean="0">
                        <a:ln>
                          <a:noFill/>
                        </a:ln>
                        <a:solidFill>
                          <a:schemeClr val="tx1"/>
                        </a:solidFill>
                        <a:effectLst/>
                        <a:latin typeface="Tahoma" pitchFamily="34" charset="0"/>
                      </a:endParaRPr>
                    </a:p>
                  </a:txBody>
                  <a:tcPr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pl-PL" sz="1600" b="1" i="0" u="none" strike="noStrike" cap="none" normalizeH="0" baseline="0" dirty="0" smtClean="0">
                          <a:ln>
                            <a:noFill/>
                          </a:ln>
                          <a:solidFill>
                            <a:schemeClr val="tx1"/>
                          </a:solidFill>
                          <a:effectLst/>
                          <a:latin typeface="Times New Roman" pitchFamily="18" charset="0"/>
                          <a:cs typeface="Times New Roman" pitchFamily="18" charset="0"/>
                        </a:rPr>
                        <a:t>4</a:t>
                      </a:r>
                      <a:endParaRPr kumimoji="0" lang="pl-PL" sz="2800" b="0" i="0" u="none" strike="noStrike" cap="none" normalizeH="0" baseline="0" dirty="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pl-PL" sz="3200" b="0" i="0" u="none" strike="noStrike" cap="none" normalizeH="0" baseline="0" smtClean="0">
                        <a:ln>
                          <a:noFill/>
                        </a:ln>
                        <a:solidFill>
                          <a:schemeClr val="tx1"/>
                        </a:solidFill>
                        <a:effectLst/>
                        <a:latin typeface="Tahoma" pitchFamily="34" charset="0"/>
                      </a:endParaRPr>
                    </a:p>
                  </a:txBody>
                  <a:tcPr horzOverflow="overflow">
                    <a:lnL>
                      <a:noFill/>
                    </a:lnL>
                    <a:lnR cap="flat">
                      <a:noFill/>
                    </a:lnR>
                    <a:lnT>
                      <a:noFill/>
                    </a:lnT>
                    <a:lnB>
                      <a:noFill/>
                    </a:lnB>
                    <a:lnTlToBr>
                      <a:noFill/>
                    </a:lnTlToBr>
                    <a:lnBlToTr>
                      <a:noFill/>
                    </a:lnBlToTr>
                    <a:noFill/>
                  </a:tcPr>
                </a:tc>
              </a:tr>
              <a:tr h="133350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pl-PL" sz="3200" b="0" i="0" u="none" strike="noStrike" cap="none" normalizeH="0" baseline="0" smtClean="0">
                        <a:ln>
                          <a:noFill/>
                        </a:ln>
                        <a:solidFill>
                          <a:schemeClr val="tx1"/>
                        </a:solidFill>
                        <a:effectLst/>
                        <a:latin typeface="Tahoma" pitchFamily="34" charset="0"/>
                      </a:endParaRPr>
                    </a:p>
                  </a:txBody>
                  <a:tcPr horzOverflow="overflow">
                    <a:lnL cap="flat">
                      <a:noFill/>
                    </a:lnL>
                    <a:lnR>
                      <a:noFill/>
                    </a:lnR>
                    <a:lnT>
                      <a:noFill/>
                    </a:lnT>
                    <a:lnB>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pl-PL" sz="1600" b="1" i="0" u="none" strike="noStrike" cap="none" normalizeH="0" baseline="0" smtClean="0">
                          <a:ln>
                            <a:noFill/>
                          </a:ln>
                          <a:solidFill>
                            <a:schemeClr val="tx1"/>
                          </a:solidFill>
                          <a:effectLst/>
                          <a:latin typeface="Times New Roman" pitchFamily="18" charset="0"/>
                          <a:cs typeface="Times New Roman" pitchFamily="18" charset="0"/>
                        </a:rPr>
                        <a:t>Zachowanie:</a:t>
                      </a:r>
                      <a:r>
                        <a:rPr kumimoji="0" lang="pl-PL" sz="16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pl-PL" sz="28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pl-PL" sz="3200" b="0" i="0" u="none" strike="noStrike" cap="none" normalizeH="0" baseline="0" smtClean="0">
                        <a:ln>
                          <a:noFill/>
                        </a:ln>
                        <a:solidFill>
                          <a:schemeClr val="tx1"/>
                        </a:solidFill>
                        <a:effectLst/>
                        <a:latin typeface="Tahoma" pitchFamily="34"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pl-PL" sz="3200" b="0" i="0" u="none" strike="noStrike" cap="none" normalizeH="0" baseline="0" smtClean="0">
                        <a:ln>
                          <a:noFill/>
                        </a:ln>
                        <a:solidFill>
                          <a:schemeClr val="tx1"/>
                        </a:solidFill>
                        <a:effectLst/>
                        <a:latin typeface="Tahoma" pitchFamily="34" charset="0"/>
                      </a:endParaRPr>
                    </a:p>
                  </a:txBody>
                  <a:tcPr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pl-PL" sz="1600" b="1" i="0" u="none" strike="noStrike" cap="none" normalizeH="0" baseline="0" smtClean="0">
                          <a:ln>
                            <a:noFill/>
                          </a:ln>
                          <a:solidFill>
                            <a:schemeClr val="tx1"/>
                          </a:solidFill>
                          <a:effectLst/>
                          <a:latin typeface="Times New Roman" pitchFamily="18" charset="0"/>
                          <a:cs typeface="Times New Roman" pitchFamily="18" charset="0"/>
                        </a:rPr>
                        <a:t>3</a:t>
                      </a:r>
                      <a:endParaRPr kumimoji="0" lang="pl-PL" sz="28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pl-PL" sz="3200" b="0" i="0" u="none" strike="noStrike" cap="none" normalizeH="0" baseline="0" smtClean="0">
                        <a:ln>
                          <a:noFill/>
                        </a:ln>
                        <a:solidFill>
                          <a:schemeClr val="tx1"/>
                        </a:solidFill>
                        <a:effectLst/>
                        <a:latin typeface="Tahoma" pitchFamily="34"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pl-PL" sz="3200" b="0" i="0" u="none" strike="noStrike" cap="none" normalizeH="0" baseline="0" dirty="0" smtClean="0">
                        <a:ln>
                          <a:noFill/>
                        </a:ln>
                        <a:solidFill>
                          <a:schemeClr val="tx1"/>
                        </a:solidFill>
                        <a:effectLst/>
                        <a:latin typeface="Tahoma" pitchFamily="34" charset="0"/>
                      </a:endParaRPr>
                    </a:p>
                  </a:txBody>
                  <a:tcPr horzOverflow="overflow">
                    <a:lnL>
                      <a:noFill/>
                    </a:lnL>
                    <a:lnR cap="flat">
                      <a:noFill/>
                    </a:lnR>
                    <a:lnT>
                      <a:noFill/>
                    </a:lnT>
                    <a:lnB>
                      <a:noFill/>
                    </a:lnB>
                    <a:lnTlToBr>
                      <a:noFill/>
                    </a:lnTlToBr>
                    <a:lnBlToTr>
                      <a:noFill/>
                    </a:lnBlToTr>
                    <a:noFill/>
                  </a:tcPr>
                </a:tc>
              </a:tr>
              <a:tr h="133350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pl-PL" sz="3200" b="0" i="0" u="none" strike="noStrike" cap="none" normalizeH="0" baseline="0" smtClean="0">
                        <a:ln>
                          <a:noFill/>
                        </a:ln>
                        <a:solidFill>
                          <a:schemeClr val="tx1"/>
                        </a:solidFill>
                        <a:effectLst/>
                        <a:latin typeface="Tahoma" pitchFamily="34" charset="0"/>
                      </a:endParaRPr>
                    </a:p>
                  </a:txBody>
                  <a:tcPr horzOverflow="overflow">
                    <a:lnL cap="flat">
                      <a:noFill/>
                    </a:lnL>
                    <a:lnR>
                      <a:noFill/>
                    </a:lnR>
                    <a:lnT>
                      <a:noFill/>
                    </a:lnT>
                    <a:lnB cap="flat">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pl-PL" sz="1600" b="1" i="0" u="none" strike="noStrike" cap="none" normalizeH="0" baseline="0" smtClean="0">
                          <a:ln>
                            <a:noFill/>
                          </a:ln>
                          <a:solidFill>
                            <a:schemeClr val="tx1"/>
                          </a:solidFill>
                          <a:effectLst/>
                          <a:latin typeface="Times New Roman" pitchFamily="18" charset="0"/>
                          <a:cs typeface="Times New Roman" pitchFamily="18" charset="0"/>
                        </a:rPr>
                        <a:t>Objawy dodatkowe:</a:t>
                      </a:r>
                      <a:r>
                        <a:rPr kumimoji="0" lang="pl-PL" sz="16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pl-PL" sz="28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pl-PL" sz="3200" b="0" i="0" u="none" strike="noStrike" cap="none" normalizeH="0" baseline="0" smtClean="0">
                        <a:ln>
                          <a:noFill/>
                        </a:ln>
                        <a:solidFill>
                          <a:schemeClr val="tx1"/>
                        </a:solidFill>
                        <a:effectLst/>
                        <a:latin typeface="Tahoma" pitchFamily="34"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pl-PL" sz="3200" b="0" i="0" u="none" strike="noStrike" cap="none" normalizeH="0" baseline="0" smtClean="0">
                        <a:ln>
                          <a:noFill/>
                        </a:ln>
                        <a:solidFill>
                          <a:schemeClr val="tx1"/>
                        </a:solidFill>
                        <a:effectLst/>
                        <a:latin typeface="Tahoma" pitchFamily="34"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pl-PL" sz="3200" b="0" i="0" u="none" strike="noStrike" cap="none" normalizeH="0" baseline="0" smtClean="0">
                        <a:ln>
                          <a:noFill/>
                        </a:ln>
                        <a:solidFill>
                          <a:schemeClr val="tx1"/>
                        </a:solidFill>
                        <a:effectLst/>
                        <a:latin typeface="Tahoma" pitchFamily="34" charset="0"/>
                      </a:endParaRPr>
                    </a:p>
                  </a:txBody>
                  <a:tcPr horzOverflow="overflow">
                    <a:lnL>
                      <a:noFill/>
                    </a:lnL>
                    <a:lnR>
                      <a:noFill/>
                    </a:lnR>
                    <a:lnT>
                      <a:noFill/>
                    </a:lnT>
                    <a:lnB cap="flat">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pl-PL" sz="1600" b="1" i="0" u="none" strike="noStrike" cap="none" normalizeH="0" baseline="0" smtClean="0">
                          <a:ln>
                            <a:noFill/>
                          </a:ln>
                          <a:solidFill>
                            <a:schemeClr val="tx1"/>
                          </a:solidFill>
                          <a:effectLst/>
                          <a:latin typeface="Times New Roman" pitchFamily="18" charset="0"/>
                          <a:cs typeface="Times New Roman" pitchFamily="18" charset="0"/>
                        </a:rPr>
                        <a:t>4</a:t>
                      </a:r>
                      <a:endParaRPr kumimoji="0" lang="pl-PL" sz="28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pl-PL" sz="3200" b="0" i="0" u="none" strike="noStrike" cap="none" normalizeH="0" baseline="0" dirty="0" smtClean="0">
                        <a:ln>
                          <a:noFill/>
                        </a:ln>
                        <a:solidFill>
                          <a:schemeClr val="tx1"/>
                        </a:solidFill>
                        <a:effectLst/>
                        <a:latin typeface="Tahoma" pitchFamily="34" charset="0"/>
                      </a:endParaRPr>
                    </a:p>
                  </a:txBody>
                  <a:tcPr horzOverflow="overflow">
                    <a:lnL>
                      <a:noFill/>
                    </a:lnL>
                    <a:lnR cap="flat">
                      <a:noFill/>
                    </a:lnR>
                    <a:lnT>
                      <a:noFill/>
                    </a:lnT>
                    <a:lnB cap="flat">
                      <a:noFill/>
                    </a:lnB>
                    <a:lnTlToBr>
                      <a:noFill/>
                    </a:lnTlToBr>
                    <a:lnBlToTr>
                      <a:noFill/>
                    </a:lnBlToTr>
                    <a:noFill/>
                  </a:tcPr>
                </a:tc>
              </a:tr>
            </a:tbl>
          </a:graphicData>
        </a:graphic>
      </p:graphicFrame>
    </p:spTree>
    <p:extLst>
      <p:ext uri="{BB962C8B-B14F-4D97-AF65-F5344CB8AC3E}">
        <p14:creationId xmlns:p14="http://schemas.microsoft.com/office/powerpoint/2010/main" val="414540166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prestige"/>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2"/>
          <p:cNvPicPr>
            <a:picLocks noChangeAspect="1" noChangeArrowheads="1"/>
          </p:cNvPicPr>
          <p:nvPr/>
        </p:nvPicPr>
        <p:blipFill>
          <a:blip r:embed="rId3"/>
          <a:srcRect/>
          <a:stretch>
            <a:fillRect/>
          </a:stretch>
        </p:blipFill>
        <p:spPr bwMode="auto">
          <a:xfrm>
            <a:off x="857224" y="633413"/>
            <a:ext cx="7572428" cy="5591175"/>
          </a:xfrm>
          <a:prstGeom prst="rect">
            <a:avLst/>
          </a:prstGeom>
          <a:noFill/>
          <a:ln w="9525">
            <a:noFill/>
            <a:miter lim="800000"/>
            <a:headEnd/>
            <a:tailEnd/>
          </a:ln>
          <a:effectLst/>
        </p:spPr>
      </p:pic>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prestige"/>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2"/>
          <p:cNvPicPr>
            <a:picLocks noChangeAspect="1" noChangeArrowheads="1"/>
          </p:cNvPicPr>
          <p:nvPr/>
        </p:nvPicPr>
        <p:blipFill>
          <a:blip r:embed="rId3"/>
          <a:srcRect/>
          <a:stretch>
            <a:fillRect/>
          </a:stretch>
        </p:blipFill>
        <p:spPr bwMode="auto">
          <a:xfrm>
            <a:off x="785786" y="285728"/>
            <a:ext cx="4105275" cy="5381625"/>
          </a:xfrm>
          <a:prstGeom prst="rect">
            <a:avLst/>
          </a:prstGeom>
          <a:noFill/>
          <a:ln w="9525">
            <a:noFill/>
            <a:miter lim="800000"/>
            <a:headEnd/>
            <a:tailEnd/>
          </a:ln>
          <a:effectLst/>
        </p:spPr>
      </p:pic>
      <p:pic>
        <p:nvPicPr>
          <p:cNvPr id="35843" name="Picture 3"/>
          <p:cNvPicPr>
            <a:picLocks noChangeAspect="1" noChangeArrowheads="1"/>
          </p:cNvPicPr>
          <p:nvPr/>
        </p:nvPicPr>
        <p:blipFill>
          <a:blip r:embed="rId4"/>
          <a:srcRect/>
          <a:stretch>
            <a:fillRect/>
          </a:stretch>
        </p:blipFill>
        <p:spPr bwMode="auto">
          <a:xfrm>
            <a:off x="3786182" y="1071546"/>
            <a:ext cx="4248150" cy="5562600"/>
          </a:xfrm>
          <a:prstGeom prst="rect">
            <a:avLst/>
          </a:prstGeom>
          <a:noFill/>
          <a:ln w="9525">
            <a:noFill/>
            <a:miter lim="800000"/>
            <a:headEnd/>
            <a:tailEnd/>
          </a:ln>
          <a:effectLst/>
        </p:spPr>
      </p:pic>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prestig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5842"/>
                                        </p:tgtEl>
                                        <p:attrNameLst>
                                          <p:attrName>style.visibility</p:attrName>
                                        </p:attrNameLst>
                                      </p:cBhvr>
                                      <p:to>
                                        <p:strVal val="visible"/>
                                      </p:to>
                                    </p:set>
                                    <p:animEffect transition="in" filter="fade">
                                      <p:cBhvr>
                                        <p:cTn id="7" dur="2000"/>
                                        <p:tgtEl>
                                          <p:spTgt spid="3584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5843"/>
                                        </p:tgtEl>
                                        <p:attrNameLst>
                                          <p:attrName>style.visibility</p:attrName>
                                        </p:attrNameLst>
                                      </p:cBhvr>
                                      <p:to>
                                        <p:strVal val="visible"/>
                                      </p:to>
                                    </p:set>
                                    <p:animEffect transition="in" filter="fade">
                                      <p:cBhvr>
                                        <p:cTn id="12" dur="2000"/>
                                        <p:tgtEl>
                                          <p:spTgt spid="358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4"/>
          <p:cNvSpPr>
            <a:spLocks noChangeArrowheads="1"/>
          </p:cNvSpPr>
          <p:nvPr/>
        </p:nvSpPr>
        <p:spPr bwMode="auto">
          <a:xfrm>
            <a:off x="0" y="2498725"/>
            <a:ext cx="9144000" cy="1860550"/>
          </a:xfrm>
          <a:prstGeom prst="rect">
            <a:avLst/>
          </a:prstGeom>
          <a:noFill/>
          <a:ln w="9525">
            <a:noFill/>
            <a:miter lim="800000"/>
            <a:headEnd/>
            <a:tailEnd/>
          </a:ln>
          <a:effectLst/>
        </p:spPr>
        <p:txBody>
          <a:bodyPr>
            <a:spAutoFit/>
          </a:bodyPr>
          <a:lstStyle/>
          <a:p>
            <a:pPr algn="ctr"/>
            <a:r>
              <a:rPr lang="pl-PL" sz="2000" b="1">
                <a:cs typeface="Times New Roman" charset="0"/>
              </a:rPr>
              <a:t>MINI 4.0. ®</a:t>
            </a:r>
            <a:endParaRPr lang="pl-PL" sz="1000">
              <a:cs typeface="Times New Roman" charset="0"/>
            </a:endParaRPr>
          </a:p>
          <a:p>
            <a:pPr algn="ctr" eaLnBrk="0" hangingPunct="0"/>
            <a:r>
              <a:rPr lang="pl-PL" sz="2000" b="1">
                <a:cs typeface="Times New Roman" charset="0"/>
              </a:rPr>
              <a:t> </a:t>
            </a:r>
            <a:endParaRPr lang="pl-PL" sz="1000">
              <a:cs typeface="Times New Roman" charset="0"/>
            </a:endParaRPr>
          </a:p>
          <a:p>
            <a:pPr algn="ctr" eaLnBrk="0" hangingPunct="0"/>
            <a:r>
              <a:rPr lang="en-US" sz="2000" b="1">
                <a:cs typeface="Times New Roman" charset="0"/>
              </a:rPr>
              <a:t>D. Sheehan, Y. Lecrubier</a:t>
            </a:r>
            <a:endParaRPr lang="pl-PL" sz="1000">
              <a:cs typeface="Times New Roman" charset="0"/>
            </a:endParaRPr>
          </a:p>
          <a:p>
            <a:pPr algn="ctr" eaLnBrk="0" hangingPunct="0"/>
            <a:r>
              <a:rPr lang="pl-PL" sz="1600" b="1">
                <a:cs typeface="Times New Roman" charset="0"/>
              </a:rPr>
              <a:t>Tłumaczenie: Andrzej Czernikiewicz</a:t>
            </a:r>
            <a:endParaRPr lang="pl-PL" sz="1000">
              <a:cs typeface="Times New Roman" charset="0"/>
            </a:endParaRPr>
          </a:p>
          <a:p>
            <a:pPr algn="ctr" eaLnBrk="0" hangingPunct="0"/>
            <a:r>
              <a:rPr lang="pl-PL" sz="1600" b="1">
                <a:cs typeface="Times New Roman" charset="0"/>
              </a:rPr>
              <a:t>Kategoria IS: Andrzej Czernikiewicz</a:t>
            </a:r>
            <a:endParaRPr lang="pl-PL" sz="1000">
              <a:cs typeface="Times New Roman" charset="0"/>
            </a:endParaRPr>
          </a:p>
          <a:p>
            <a:pPr eaLnBrk="0" hangingPunct="0"/>
            <a:endParaRPr lang="pl-PL"/>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prestige"/>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48" name="Rectangle 80"/>
          <p:cNvSpPr>
            <a:spLocks noChangeArrowheads="1"/>
          </p:cNvSpPr>
          <p:nvPr/>
        </p:nvSpPr>
        <p:spPr bwMode="auto">
          <a:xfrm>
            <a:off x="762000" y="304800"/>
            <a:ext cx="9144000" cy="784830"/>
          </a:xfrm>
          <a:prstGeom prst="rect">
            <a:avLst/>
          </a:prstGeom>
          <a:noFill/>
          <a:ln w="9525">
            <a:noFill/>
            <a:miter lim="800000"/>
            <a:headEnd/>
            <a:tailEnd/>
          </a:ln>
          <a:effectLst/>
        </p:spPr>
        <p:txBody>
          <a:bodyPr lIns="228528" bIns="0">
            <a:spAutoFit/>
          </a:bodyPr>
          <a:lstStyle/>
          <a:p>
            <a:r>
              <a:rPr lang="pl-PL" sz="1600" b="1">
                <a:solidFill>
                  <a:schemeClr val="tx2"/>
                </a:solidFill>
                <a:latin typeface="Century Schoolbook" pitchFamily="18" charset="0"/>
              </a:rPr>
              <a:t>A.</a:t>
            </a:r>
            <a:r>
              <a:rPr lang="pl-PL" sz="900" b="1">
                <a:solidFill>
                  <a:schemeClr val="tx2"/>
                </a:solidFill>
                <a:cs typeface="Times New Roman" charset="0"/>
              </a:rPr>
              <a:t>   </a:t>
            </a:r>
            <a:r>
              <a:rPr lang="pl-PL" sz="1600" b="1">
                <a:solidFill>
                  <a:schemeClr val="tx2"/>
                </a:solidFill>
                <a:latin typeface="Century Schoolbook" pitchFamily="18" charset="0"/>
              </a:rPr>
              <a:t>Epizod depresji. F.32</a:t>
            </a:r>
            <a:endParaRPr lang="pl-PL" sz="3200" b="1">
              <a:solidFill>
                <a:schemeClr val="tx2"/>
              </a:solidFill>
              <a:latin typeface="Century Schoolbook" pitchFamily="18" charset="0"/>
            </a:endParaRPr>
          </a:p>
          <a:p>
            <a:pPr eaLnBrk="0" hangingPunct="0"/>
            <a:endParaRPr lang="pl-PL" sz="3200"/>
          </a:p>
        </p:txBody>
      </p:sp>
      <p:grpSp>
        <p:nvGrpSpPr>
          <p:cNvPr id="7289" name="Group 121"/>
          <p:cNvGrpSpPr>
            <a:grpSpLocks/>
          </p:cNvGrpSpPr>
          <p:nvPr/>
        </p:nvGrpSpPr>
        <p:grpSpPr bwMode="auto">
          <a:xfrm>
            <a:off x="730250" y="685800"/>
            <a:ext cx="8666163" cy="5776913"/>
            <a:chOff x="28" y="384"/>
            <a:chExt cx="2892" cy="4739"/>
          </a:xfrm>
        </p:grpSpPr>
        <p:sp>
          <p:nvSpPr>
            <p:cNvPr id="7249" name="Rectangle 81"/>
            <p:cNvSpPr>
              <a:spLocks noChangeArrowheads="1"/>
            </p:cNvSpPr>
            <p:nvPr/>
          </p:nvSpPr>
          <p:spPr bwMode="auto">
            <a:xfrm>
              <a:off x="28" y="384"/>
              <a:ext cx="198" cy="78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A</a:t>
              </a:r>
              <a:endParaRPr lang="pl-PL" sz="1100">
                <a:cs typeface="Times New Roman" charset="0"/>
              </a:endParaRPr>
            </a:p>
            <a:p>
              <a:pPr eaLnBrk="0" hangingPunct="0"/>
              <a:endParaRPr lang="pl-PL" sz="3200"/>
            </a:p>
          </p:txBody>
        </p:sp>
        <p:sp>
          <p:nvSpPr>
            <p:cNvPr id="7250" name="Rectangle 82"/>
            <p:cNvSpPr>
              <a:spLocks noChangeArrowheads="1"/>
            </p:cNvSpPr>
            <p:nvPr/>
          </p:nvSpPr>
          <p:spPr bwMode="auto">
            <a:xfrm>
              <a:off x="226" y="384"/>
              <a:ext cx="170" cy="78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1</a:t>
              </a:r>
              <a:endParaRPr lang="pl-PL" sz="1100">
                <a:cs typeface="Times New Roman" charset="0"/>
              </a:endParaRPr>
            </a:p>
            <a:p>
              <a:pPr eaLnBrk="0" hangingPunct="0"/>
              <a:endParaRPr lang="pl-PL" sz="3200"/>
            </a:p>
          </p:txBody>
        </p:sp>
        <p:sp>
          <p:nvSpPr>
            <p:cNvPr id="7251" name="Rectangle 83"/>
            <p:cNvSpPr>
              <a:spLocks noChangeArrowheads="1"/>
            </p:cNvSpPr>
            <p:nvPr/>
          </p:nvSpPr>
          <p:spPr bwMode="auto">
            <a:xfrm>
              <a:off x="396" y="384"/>
              <a:ext cx="170" cy="78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7252" name="Rectangle 84"/>
            <p:cNvSpPr>
              <a:spLocks noChangeArrowheads="1"/>
            </p:cNvSpPr>
            <p:nvPr/>
          </p:nvSpPr>
          <p:spPr bwMode="auto">
            <a:xfrm>
              <a:off x="566" y="384"/>
              <a:ext cx="1634" cy="78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Pacjent  był stale depresyjny lub smutny przez większość dnia, większość dni w okresie ostatnich 2 tygodni...</a:t>
              </a:r>
              <a:endParaRPr lang="pl-PL" sz="1100">
                <a:cs typeface="Times New Roman" charset="0"/>
              </a:endParaRPr>
            </a:p>
            <a:p>
              <a:pPr eaLnBrk="0" hangingPunct="0"/>
              <a:endParaRPr lang="pl-PL" sz="3200"/>
            </a:p>
          </p:txBody>
        </p:sp>
        <p:sp>
          <p:nvSpPr>
            <p:cNvPr id="7253" name="Rectangle 85"/>
            <p:cNvSpPr>
              <a:spLocks noChangeArrowheads="1"/>
            </p:cNvSpPr>
            <p:nvPr/>
          </p:nvSpPr>
          <p:spPr bwMode="auto">
            <a:xfrm>
              <a:off x="2200" y="384"/>
              <a:ext cx="347" cy="78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nie</a:t>
              </a:r>
              <a:endParaRPr lang="pl-PL" sz="1100">
                <a:cs typeface="Times New Roman" charset="0"/>
              </a:endParaRPr>
            </a:p>
            <a:p>
              <a:pPr eaLnBrk="0" hangingPunct="0"/>
              <a:endParaRPr lang="pl-PL" sz="3200"/>
            </a:p>
          </p:txBody>
        </p:sp>
        <p:sp>
          <p:nvSpPr>
            <p:cNvPr id="7254" name="Rectangle 86"/>
            <p:cNvSpPr>
              <a:spLocks noChangeArrowheads="1"/>
            </p:cNvSpPr>
            <p:nvPr/>
          </p:nvSpPr>
          <p:spPr bwMode="auto">
            <a:xfrm>
              <a:off x="2547" y="384"/>
              <a:ext cx="289" cy="78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tak</a:t>
              </a:r>
              <a:endParaRPr lang="pl-PL" sz="1100">
                <a:cs typeface="Times New Roman" charset="0"/>
              </a:endParaRPr>
            </a:p>
            <a:p>
              <a:pPr eaLnBrk="0" hangingPunct="0"/>
              <a:endParaRPr lang="pl-PL" sz="3200"/>
            </a:p>
          </p:txBody>
        </p:sp>
        <p:sp>
          <p:nvSpPr>
            <p:cNvPr id="7255" name="Rectangle 87"/>
            <p:cNvSpPr>
              <a:spLocks noChangeArrowheads="1"/>
            </p:cNvSpPr>
            <p:nvPr/>
          </p:nvSpPr>
          <p:spPr bwMode="auto">
            <a:xfrm>
              <a:off x="28" y="1172"/>
              <a:ext cx="198" cy="103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A</a:t>
              </a:r>
              <a:endParaRPr lang="pl-PL" sz="1100">
                <a:cs typeface="Times New Roman" charset="0"/>
              </a:endParaRPr>
            </a:p>
            <a:p>
              <a:pPr eaLnBrk="0" hangingPunct="0"/>
              <a:endParaRPr lang="pl-PL" sz="3200"/>
            </a:p>
          </p:txBody>
        </p:sp>
        <p:sp>
          <p:nvSpPr>
            <p:cNvPr id="7256" name="Rectangle 88"/>
            <p:cNvSpPr>
              <a:spLocks noChangeArrowheads="1"/>
            </p:cNvSpPr>
            <p:nvPr/>
          </p:nvSpPr>
          <p:spPr bwMode="auto">
            <a:xfrm>
              <a:off x="226" y="1172"/>
              <a:ext cx="170" cy="103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2</a:t>
              </a:r>
              <a:endParaRPr lang="pl-PL" sz="1100">
                <a:cs typeface="Times New Roman" charset="0"/>
              </a:endParaRPr>
            </a:p>
            <a:p>
              <a:pPr eaLnBrk="0" hangingPunct="0"/>
              <a:endParaRPr lang="pl-PL" sz="3200"/>
            </a:p>
          </p:txBody>
        </p:sp>
        <p:sp>
          <p:nvSpPr>
            <p:cNvPr id="7257" name="Rectangle 89"/>
            <p:cNvSpPr>
              <a:spLocks noChangeArrowheads="1"/>
            </p:cNvSpPr>
            <p:nvPr/>
          </p:nvSpPr>
          <p:spPr bwMode="auto">
            <a:xfrm>
              <a:off x="396" y="1172"/>
              <a:ext cx="170" cy="103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7258" name="Rectangle 90"/>
            <p:cNvSpPr>
              <a:spLocks noChangeArrowheads="1"/>
            </p:cNvSpPr>
            <p:nvPr/>
          </p:nvSpPr>
          <p:spPr bwMode="auto">
            <a:xfrm>
              <a:off x="566" y="1172"/>
              <a:ext cx="1634" cy="103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W okresie ostatnich 2 tygodni mniej interesował się większością spraw lub mniej cieszył się sprawami, które zwykle sprawiały mu przyjemność ....</a:t>
              </a:r>
              <a:endParaRPr lang="pl-PL" sz="1100">
                <a:cs typeface="Times New Roman" charset="0"/>
              </a:endParaRPr>
            </a:p>
            <a:p>
              <a:pPr eaLnBrk="0" hangingPunct="0"/>
              <a:endParaRPr lang="pl-PL" sz="3200"/>
            </a:p>
          </p:txBody>
        </p:sp>
        <p:sp>
          <p:nvSpPr>
            <p:cNvPr id="7259" name="Rectangle 91"/>
            <p:cNvSpPr>
              <a:spLocks noChangeArrowheads="1"/>
            </p:cNvSpPr>
            <p:nvPr/>
          </p:nvSpPr>
          <p:spPr bwMode="auto">
            <a:xfrm>
              <a:off x="2200" y="1172"/>
              <a:ext cx="347" cy="103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nie</a:t>
              </a:r>
              <a:endParaRPr lang="pl-PL" sz="1100">
                <a:cs typeface="Times New Roman" charset="0"/>
              </a:endParaRPr>
            </a:p>
            <a:p>
              <a:pPr eaLnBrk="0" hangingPunct="0"/>
              <a:endParaRPr lang="pl-PL" sz="3200"/>
            </a:p>
          </p:txBody>
        </p:sp>
        <p:sp>
          <p:nvSpPr>
            <p:cNvPr id="7260" name="Rectangle 92"/>
            <p:cNvSpPr>
              <a:spLocks noChangeArrowheads="1"/>
            </p:cNvSpPr>
            <p:nvPr/>
          </p:nvSpPr>
          <p:spPr bwMode="auto">
            <a:xfrm>
              <a:off x="2547" y="1172"/>
              <a:ext cx="289" cy="103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tak</a:t>
              </a:r>
              <a:endParaRPr lang="pl-PL" sz="1100">
                <a:cs typeface="Times New Roman" charset="0"/>
              </a:endParaRPr>
            </a:p>
            <a:p>
              <a:pPr eaLnBrk="0" hangingPunct="0"/>
              <a:endParaRPr lang="pl-PL" sz="3200"/>
            </a:p>
          </p:txBody>
        </p:sp>
        <p:sp>
          <p:nvSpPr>
            <p:cNvPr id="7261" name="Rectangle 93"/>
            <p:cNvSpPr>
              <a:spLocks noChangeArrowheads="1"/>
            </p:cNvSpPr>
            <p:nvPr/>
          </p:nvSpPr>
          <p:spPr bwMode="auto">
            <a:xfrm>
              <a:off x="28" y="2210"/>
              <a:ext cx="198" cy="663"/>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7262" name="Rectangle 94"/>
            <p:cNvSpPr>
              <a:spLocks noChangeArrowheads="1"/>
            </p:cNvSpPr>
            <p:nvPr/>
          </p:nvSpPr>
          <p:spPr bwMode="auto">
            <a:xfrm>
              <a:off x="226" y="2210"/>
              <a:ext cx="170" cy="663"/>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7263" name="Rectangle 95"/>
            <p:cNvSpPr>
              <a:spLocks noChangeArrowheads="1"/>
            </p:cNvSpPr>
            <p:nvPr/>
          </p:nvSpPr>
          <p:spPr bwMode="auto">
            <a:xfrm>
              <a:off x="396" y="2210"/>
              <a:ext cx="170" cy="663"/>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7264" name="Rectangle 96"/>
            <p:cNvSpPr>
              <a:spLocks noChangeArrowheads="1"/>
            </p:cNvSpPr>
            <p:nvPr/>
          </p:nvSpPr>
          <p:spPr bwMode="auto">
            <a:xfrm>
              <a:off x="566" y="2210"/>
              <a:ext cx="1634" cy="663"/>
            </a:xfrm>
            <a:prstGeom prst="rect">
              <a:avLst/>
            </a:prstGeom>
            <a:noFill/>
            <a:ln w="9525">
              <a:noFill/>
              <a:miter lim="800000"/>
              <a:headEnd/>
              <a:tailEnd/>
            </a:ln>
            <a:effectLst/>
          </p:spPr>
          <p:txBody>
            <a:bodyPr/>
            <a:lstStyle/>
            <a:p>
              <a:r>
                <a:rPr lang="pl-PL" sz="1600">
                  <a:latin typeface="Century Schoolbook" pitchFamily="18" charset="0"/>
                  <a:cs typeface="Times New Roman" charset="0"/>
                </a:rPr>
                <a:t>Jeśli pacjent nie spełnia ani A1 ani A2, zakreśl A4b i przejdź do B1</a:t>
              </a:r>
              <a:endParaRPr lang="pl-PL" sz="1100">
                <a:cs typeface="Times New Roman" charset="0"/>
              </a:endParaRPr>
            </a:p>
            <a:p>
              <a:pPr eaLnBrk="0" hangingPunct="0"/>
              <a:endParaRPr lang="pl-PL" sz="3200"/>
            </a:p>
          </p:txBody>
        </p:sp>
        <p:sp>
          <p:nvSpPr>
            <p:cNvPr id="7265" name="Rectangle 97"/>
            <p:cNvSpPr>
              <a:spLocks noChangeArrowheads="1"/>
            </p:cNvSpPr>
            <p:nvPr/>
          </p:nvSpPr>
          <p:spPr bwMode="auto">
            <a:xfrm>
              <a:off x="2172" y="2210"/>
              <a:ext cx="748" cy="663"/>
            </a:xfrm>
            <a:prstGeom prst="rect">
              <a:avLst/>
            </a:prstGeom>
            <a:noFill/>
            <a:ln w="9525">
              <a:noFill/>
              <a:miter lim="800000"/>
              <a:headEnd/>
              <a:tailEnd/>
            </a:ln>
            <a:effectLst/>
          </p:spPr>
          <p:txBody>
            <a:bodyPr anchor="ctr"/>
            <a:lstStyle/>
            <a:p>
              <a:r>
                <a:rPr lang="pl-PL" sz="1100">
                  <a:cs typeface="Times New Roman" charset="0"/>
                </a:rPr>
                <a:t> </a:t>
              </a:r>
            </a:p>
            <a:p>
              <a:pPr eaLnBrk="0" hangingPunct="0"/>
              <a:endParaRPr lang="pl-PL" sz="3200"/>
            </a:p>
          </p:txBody>
        </p:sp>
        <p:sp>
          <p:nvSpPr>
            <p:cNvPr id="7266" name="Rectangle 98"/>
            <p:cNvSpPr>
              <a:spLocks noChangeArrowheads="1"/>
            </p:cNvSpPr>
            <p:nvPr/>
          </p:nvSpPr>
          <p:spPr bwMode="auto">
            <a:xfrm>
              <a:off x="28" y="2873"/>
              <a:ext cx="198" cy="53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A</a:t>
              </a:r>
              <a:endParaRPr lang="pl-PL" sz="1100">
                <a:cs typeface="Times New Roman" charset="0"/>
              </a:endParaRPr>
            </a:p>
            <a:p>
              <a:pPr eaLnBrk="0" hangingPunct="0"/>
              <a:endParaRPr lang="pl-PL" sz="3200"/>
            </a:p>
          </p:txBody>
        </p:sp>
        <p:sp>
          <p:nvSpPr>
            <p:cNvPr id="7267" name="Rectangle 99"/>
            <p:cNvSpPr>
              <a:spLocks noChangeArrowheads="1"/>
            </p:cNvSpPr>
            <p:nvPr/>
          </p:nvSpPr>
          <p:spPr bwMode="auto">
            <a:xfrm>
              <a:off x="226" y="2873"/>
              <a:ext cx="170" cy="53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3</a:t>
              </a:r>
              <a:endParaRPr lang="pl-PL" sz="1100">
                <a:cs typeface="Times New Roman" charset="0"/>
              </a:endParaRPr>
            </a:p>
            <a:p>
              <a:pPr eaLnBrk="0" hangingPunct="0"/>
              <a:endParaRPr lang="pl-PL" sz="3200"/>
            </a:p>
          </p:txBody>
        </p:sp>
        <p:sp>
          <p:nvSpPr>
            <p:cNvPr id="7268" name="Rectangle 100"/>
            <p:cNvSpPr>
              <a:spLocks noChangeArrowheads="1"/>
            </p:cNvSpPr>
            <p:nvPr/>
          </p:nvSpPr>
          <p:spPr bwMode="auto">
            <a:xfrm>
              <a:off x="396" y="2873"/>
              <a:ext cx="170" cy="538"/>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7269" name="Rectangle 101"/>
            <p:cNvSpPr>
              <a:spLocks noChangeArrowheads="1"/>
            </p:cNvSpPr>
            <p:nvPr/>
          </p:nvSpPr>
          <p:spPr bwMode="auto">
            <a:xfrm>
              <a:off x="566" y="2873"/>
              <a:ext cx="1634" cy="538"/>
            </a:xfrm>
            <a:prstGeom prst="rect">
              <a:avLst/>
            </a:prstGeom>
            <a:noFill/>
            <a:ln w="9525">
              <a:noFill/>
              <a:miter lim="800000"/>
              <a:headEnd/>
              <a:tailEnd/>
            </a:ln>
            <a:effectLst/>
          </p:spPr>
          <p:txBody>
            <a:bodyPr/>
            <a:lstStyle/>
            <a:p>
              <a:r>
                <a:rPr lang="pl-PL" sz="1600">
                  <a:latin typeface="Century Schoolbook" pitchFamily="18" charset="0"/>
                  <a:cs typeface="Times New Roman" charset="0"/>
                </a:rPr>
                <a:t>W okresie ostatnich 2 tygodni, pacjent przez większość czasu...</a:t>
              </a:r>
              <a:endParaRPr lang="pl-PL" sz="1100">
                <a:cs typeface="Times New Roman" charset="0"/>
              </a:endParaRPr>
            </a:p>
            <a:p>
              <a:pPr eaLnBrk="0" hangingPunct="0"/>
              <a:endParaRPr lang="pl-PL" sz="3200"/>
            </a:p>
          </p:txBody>
        </p:sp>
        <p:sp>
          <p:nvSpPr>
            <p:cNvPr id="7270" name="Rectangle 102"/>
            <p:cNvSpPr>
              <a:spLocks noChangeArrowheads="1"/>
            </p:cNvSpPr>
            <p:nvPr/>
          </p:nvSpPr>
          <p:spPr bwMode="auto">
            <a:xfrm>
              <a:off x="2172" y="2873"/>
              <a:ext cx="748" cy="538"/>
            </a:xfrm>
            <a:prstGeom prst="rect">
              <a:avLst/>
            </a:prstGeom>
            <a:noFill/>
            <a:ln w="9525">
              <a:noFill/>
              <a:miter lim="800000"/>
              <a:headEnd/>
              <a:tailEnd/>
            </a:ln>
            <a:effectLst/>
          </p:spPr>
          <p:txBody>
            <a:bodyPr anchor="ctr"/>
            <a:lstStyle/>
            <a:p>
              <a:r>
                <a:rPr lang="pl-PL" sz="1100">
                  <a:cs typeface="Times New Roman" charset="0"/>
                </a:rPr>
                <a:t> </a:t>
              </a:r>
            </a:p>
            <a:p>
              <a:pPr eaLnBrk="0" hangingPunct="0"/>
              <a:endParaRPr lang="pl-PL" sz="3200"/>
            </a:p>
          </p:txBody>
        </p:sp>
        <p:sp>
          <p:nvSpPr>
            <p:cNvPr id="7271" name="Rectangle 103"/>
            <p:cNvSpPr>
              <a:spLocks noChangeArrowheads="1"/>
            </p:cNvSpPr>
            <p:nvPr/>
          </p:nvSpPr>
          <p:spPr bwMode="auto">
            <a:xfrm>
              <a:off x="28" y="3411"/>
              <a:ext cx="198" cy="606"/>
            </a:xfrm>
            <a:prstGeom prst="rect">
              <a:avLst/>
            </a:prstGeom>
            <a:noFill/>
            <a:ln w="9525">
              <a:noFill/>
              <a:miter lim="800000"/>
              <a:headEnd/>
              <a:tailEnd/>
            </a:ln>
            <a:effectLst/>
          </p:spPr>
          <p:txBody>
            <a:bodyPr/>
            <a:lstStyle/>
            <a:p>
              <a:r>
                <a:rPr lang="pl-PL" sz="1400">
                  <a:latin typeface="Century Schoolbook" pitchFamily="18" charset="0"/>
                  <a:cs typeface="Times New Roman" charset="0"/>
                </a:rPr>
                <a:t>A</a:t>
              </a:r>
              <a:endParaRPr lang="pl-PL" sz="1100">
                <a:cs typeface="Times New Roman" charset="0"/>
              </a:endParaRPr>
            </a:p>
            <a:p>
              <a:pPr eaLnBrk="0" hangingPunct="0"/>
              <a:endParaRPr lang="pl-PL" sz="3200"/>
            </a:p>
          </p:txBody>
        </p:sp>
        <p:sp>
          <p:nvSpPr>
            <p:cNvPr id="7272" name="Rectangle 104"/>
            <p:cNvSpPr>
              <a:spLocks noChangeArrowheads="1"/>
            </p:cNvSpPr>
            <p:nvPr/>
          </p:nvSpPr>
          <p:spPr bwMode="auto">
            <a:xfrm>
              <a:off x="226" y="3411"/>
              <a:ext cx="170" cy="606"/>
            </a:xfrm>
            <a:prstGeom prst="rect">
              <a:avLst/>
            </a:prstGeom>
            <a:noFill/>
            <a:ln w="9525">
              <a:noFill/>
              <a:miter lim="800000"/>
              <a:headEnd/>
              <a:tailEnd/>
            </a:ln>
            <a:effectLst/>
          </p:spPr>
          <p:txBody>
            <a:bodyPr/>
            <a:lstStyle/>
            <a:p>
              <a:r>
                <a:rPr lang="pl-PL" sz="1400">
                  <a:latin typeface="Century Schoolbook" pitchFamily="18" charset="0"/>
                  <a:cs typeface="Times New Roman" charset="0"/>
                </a:rPr>
                <a:t>3</a:t>
              </a:r>
              <a:endParaRPr lang="pl-PL" sz="1100">
                <a:cs typeface="Times New Roman" charset="0"/>
              </a:endParaRPr>
            </a:p>
            <a:p>
              <a:pPr eaLnBrk="0" hangingPunct="0"/>
              <a:endParaRPr lang="pl-PL" sz="3200"/>
            </a:p>
          </p:txBody>
        </p:sp>
        <p:sp>
          <p:nvSpPr>
            <p:cNvPr id="7273" name="Rectangle 105"/>
            <p:cNvSpPr>
              <a:spLocks noChangeArrowheads="1"/>
            </p:cNvSpPr>
            <p:nvPr/>
          </p:nvSpPr>
          <p:spPr bwMode="auto">
            <a:xfrm>
              <a:off x="396" y="3411"/>
              <a:ext cx="170" cy="606"/>
            </a:xfrm>
            <a:prstGeom prst="rect">
              <a:avLst/>
            </a:prstGeom>
            <a:noFill/>
            <a:ln w="9525">
              <a:noFill/>
              <a:miter lim="800000"/>
              <a:headEnd/>
              <a:tailEnd/>
            </a:ln>
            <a:effectLst/>
          </p:spPr>
          <p:txBody>
            <a:bodyPr/>
            <a:lstStyle/>
            <a:p>
              <a:r>
                <a:rPr lang="pl-PL" sz="1400">
                  <a:latin typeface="Century Schoolbook" pitchFamily="18" charset="0"/>
                  <a:cs typeface="Times New Roman" charset="0"/>
                </a:rPr>
                <a:t>a</a:t>
              </a:r>
              <a:endParaRPr lang="pl-PL" sz="1100">
                <a:cs typeface="Times New Roman" charset="0"/>
              </a:endParaRPr>
            </a:p>
            <a:p>
              <a:pPr eaLnBrk="0" hangingPunct="0"/>
              <a:endParaRPr lang="pl-PL" sz="3200"/>
            </a:p>
          </p:txBody>
        </p:sp>
        <p:sp>
          <p:nvSpPr>
            <p:cNvPr id="7274" name="Rectangle 106"/>
            <p:cNvSpPr>
              <a:spLocks noChangeArrowheads="1"/>
            </p:cNvSpPr>
            <p:nvPr/>
          </p:nvSpPr>
          <p:spPr bwMode="auto">
            <a:xfrm>
              <a:off x="566" y="3411"/>
              <a:ext cx="1634" cy="606"/>
            </a:xfrm>
            <a:prstGeom prst="rect">
              <a:avLst/>
            </a:prstGeom>
            <a:noFill/>
            <a:ln w="9525">
              <a:noFill/>
              <a:miter lim="800000"/>
              <a:headEnd/>
              <a:tailEnd/>
            </a:ln>
            <a:effectLst/>
          </p:spPr>
          <p:txBody>
            <a:bodyPr/>
            <a:lstStyle/>
            <a:p>
              <a:r>
                <a:rPr lang="pl-PL" sz="1400">
                  <a:latin typeface="Century Schoolbook" pitchFamily="18" charset="0"/>
                  <a:cs typeface="Times New Roman" charset="0"/>
                </a:rPr>
                <a:t>Jego apetyt zmienił się istotnie, lub jego waga wzrosła lub spadła o min. 4 kg, bez celowej diety ...</a:t>
              </a:r>
              <a:endParaRPr lang="pl-PL" sz="1100">
                <a:cs typeface="Times New Roman" charset="0"/>
              </a:endParaRPr>
            </a:p>
            <a:p>
              <a:pPr eaLnBrk="0" hangingPunct="0"/>
              <a:endParaRPr lang="pl-PL" sz="3200"/>
            </a:p>
          </p:txBody>
        </p:sp>
        <p:sp>
          <p:nvSpPr>
            <p:cNvPr id="7275" name="Rectangle 107"/>
            <p:cNvSpPr>
              <a:spLocks noChangeArrowheads="1"/>
            </p:cNvSpPr>
            <p:nvPr/>
          </p:nvSpPr>
          <p:spPr bwMode="auto">
            <a:xfrm>
              <a:off x="2200" y="3411"/>
              <a:ext cx="347" cy="606"/>
            </a:xfrm>
            <a:prstGeom prst="rect">
              <a:avLst/>
            </a:prstGeom>
            <a:noFill/>
            <a:ln w="9525">
              <a:noFill/>
              <a:miter lim="800000"/>
              <a:headEnd/>
              <a:tailEnd/>
            </a:ln>
            <a:effectLst/>
          </p:spPr>
          <p:txBody>
            <a:bodyPr/>
            <a:lstStyle/>
            <a:p>
              <a:r>
                <a:rPr lang="pl-PL" sz="1400">
                  <a:latin typeface="Century Schoolbook" pitchFamily="18" charset="0"/>
                  <a:cs typeface="Times New Roman" charset="0"/>
                </a:rPr>
                <a:t>nie</a:t>
              </a:r>
              <a:endParaRPr lang="pl-PL" sz="1100">
                <a:cs typeface="Times New Roman" charset="0"/>
              </a:endParaRPr>
            </a:p>
            <a:p>
              <a:pPr eaLnBrk="0" hangingPunct="0"/>
              <a:endParaRPr lang="pl-PL" sz="3200"/>
            </a:p>
          </p:txBody>
        </p:sp>
        <p:sp>
          <p:nvSpPr>
            <p:cNvPr id="7276" name="Rectangle 108"/>
            <p:cNvSpPr>
              <a:spLocks noChangeArrowheads="1"/>
            </p:cNvSpPr>
            <p:nvPr/>
          </p:nvSpPr>
          <p:spPr bwMode="auto">
            <a:xfrm>
              <a:off x="2547" y="3411"/>
              <a:ext cx="289" cy="606"/>
            </a:xfrm>
            <a:prstGeom prst="rect">
              <a:avLst/>
            </a:prstGeom>
            <a:noFill/>
            <a:ln w="9525">
              <a:noFill/>
              <a:miter lim="800000"/>
              <a:headEnd/>
              <a:tailEnd/>
            </a:ln>
            <a:effectLst/>
          </p:spPr>
          <p:txBody>
            <a:bodyPr/>
            <a:lstStyle/>
            <a:p>
              <a:r>
                <a:rPr lang="pl-PL" sz="1400">
                  <a:latin typeface="Century Schoolbook" pitchFamily="18" charset="0"/>
                  <a:cs typeface="Times New Roman" charset="0"/>
                </a:rPr>
                <a:t>tak</a:t>
              </a:r>
              <a:endParaRPr lang="pl-PL" sz="1100">
                <a:cs typeface="Times New Roman" charset="0"/>
              </a:endParaRPr>
            </a:p>
            <a:p>
              <a:pPr eaLnBrk="0" hangingPunct="0"/>
              <a:endParaRPr lang="pl-PL" sz="3200"/>
            </a:p>
          </p:txBody>
        </p:sp>
        <p:sp>
          <p:nvSpPr>
            <p:cNvPr id="7277" name="Rectangle 109"/>
            <p:cNvSpPr>
              <a:spLocks noChangeArrowheads="1"/>
            </p:cNvSpPr>
            <p:nvPr/>
          </p:nvSpPr>
          <p:spPr bwMode="auto">
            <a:xfrm>
              <a:off x="28" y="4017"/>
              <a:ext cx="198" cy="500"/>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7278" name="Rectangle 110"/>
            <p:cNvSpPr>
              <a:spLocks noChangeArrowheads="1"/>
            </p:cNvSpPr>
            <p:nvPr/>
          </p:nvSpPr>
          <p:spPr bwMode="auto">
            <a:xfrm>
              <a:off x="226" y="4017"/>
              <a:ext cx="170" cy="500"/>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7279" name="Rectangle 111"/>
            <p:cNvSpPr>
              <a:spLocks noChangeArrowheads="1"/>
            </p:cNvSpPr>
            <p:nvPr/>
          </p:nvSpPr>
          <p:spPr bwMode="auto">
            <a:xfrm>
              <a:off x="396" y="4017"/>
              <a:ext cx="170" cy="500"/>
            </a:xfrm>
            <a:prstGeom prst="rect">
              <a:avLst/>
            </a:prstGeom>
            <a:noFill/>
            <a:ln w="9525">
              <a:noFill/>
              <a:miter lim="800000"/>
              <a:headEnd/>
              <a:tailEnd/>
            </a:ln>
            <a:effectLst/>
          </p:spPr>
          <p:txBody>
            <a:bodyPr/>
            <a:lstStyle/>
            <a:p>
              <a:r>
                <a:rPr lang="pl-PL" sz="1400">
                  <a:latin typeface="Century Schoolbook" pitchFamily="18" charset="0"/>
                  <a:cs typeface="Times New Roman" charset="0"/>
                </a:rPr>
                <a:t>b</a:t>
              </a:r>
              <a:endParaRPr lang="pl-PL" sz="1100">
                <a:cs typeface="Times New Roman" charset="0"/>
              </a:endParaRPr>
            </a:p>
            <a:p>
              <a:pPr eaLnBrk="0" hangingPunct="0"/>
              <a:endParaRPr lang="pl-PL" sz="3200"/>
            </a:p>
          </p:txBody>
        </p:sp>
        <p:sp>
          <p:nvSpPr>
            <p:cNvPr id="7280" name="Rectangle 112"/>
            <p:cNvSpPr>
              <a:spLocks noChangeArrowheads="1"/>
            </p:cNvSpPr>
            <p:nvPr/>
          </p:nvSpPr>
          <p:spPr bwMode="auto">
            <a:xfrm>
              <a:off x="566" y="4017"/>
              <a:ext cx="1634" cy="500"/>
            </a:xfrm>
            <a:prstGeom prst="rect">
              <a:avLst/>
            </a:prstGeom>
            <a:noFill/>
            <a:ln w="9525">
              <a:noFill/>
              <a:miter lim="800000"/>
              <a:headEnd/>
              <a:tailEnd/>
            </a:ln>
            <a:effectLst/>
          </p:spPr>
          <p:txBody>
            <a:bodyPr/>
            <a:lstStyle/>
            <a:p>
              <a:r>
                <a:rPr lang="pl-PL" sz="1400">
                  <a:latin typeface="Century Schoolbook" pitchFamily="18" charset="0"/>
                  <a:cs typeface="Times New Roman" charset="0"/>
                </a:rPr>
                <a:t>Miał kłopoty ze snem prawie każdej nocy</a:t>
              </a:r>
              <a:endParaRPr lang="pl-PL" sz="1100">
                <a:cs typeface="Times New Roman" charset="0"/>
              </a:endParaRPr>
            </a:p>
            <a:p>
              <a:pPr eaLnBrk="0" hangingPunct="0"/>
              <a:endParaRPr lang="pl-PL" sz="3200"/>
            </a:p>
          </p:txBody>
        </p:sp>
        <p:sp>
          <p:nvSpPr>
            <p:cNvPr id="7281" name="Rectangle 113"/>
            <p:cNvSpPr>
              <a:spLocks noChangeArrowheads="1"/>
            </p:cNvSpPr>
            <p:nvPr/>
          </p:nvSpPr>
          <p:spPr bwMode="auto">
            <a:xfrm>
              <a:off x="2200" y="4017"/>
              <a:ext cx="347" cy="500"/>
            </a:xfrm>
            <a:prstGeom prst="rect">
              <a:avLst/>
            </a:prstGeom>
            <a:noFill/>
            <a:ln w="9525">
              <a:noFill/>
              <a:miter lim="800000"/>
              <a:headEnd/>
              <a:tailEnd/>
            </a:ln>
            <a:effectLst/>
          </p:spPr>
          <p:txBody>
            <a:bodyPr/>
            <a:lstStyle/>
            <a:p>
              <a:r>
                <a:rPr lang="pl-PL" sz="1400">
                  <a:latin typeface="Century Schoolbook" pitchFamily="18" charset="0"/>
                  <a:cs typeface="Times New Roman" charset="0"/>
                </a:rPr>
                <a:t>nie</a:t>
              </a:r>
              <a:endParaRPr lang="pl-PL" sz="1100">
                <a:cs typeface="Times New Roman" charset="0"/>
              </a:endParaRPr>
            </a:p>
            <a:p>
              <a:pPr eaLnBrk="0" hangingPunct="0"/>
              <a:endParaRPr lang="pl-PL" sz="3200"/>
            </a:p>
          </p:txBody>
        </p:sp>
        <p:sp>
          <p:nvSpPr>
            <p:cNvPr id="7282" name="Rectangle 114"/>
            <p:cNvSpPr>
              <a:spLocks noChangeArrowheads="1"/>
            </p:cNvSpPr>
            <p:nvPr/>
          </p:nvSpPr>
          <p:spPr bwMode="auto">
            <a:xfrm>
              <a:off x="2547" y="4017"/>
              <a:ext cx="289" cy="500"/>
            </a:xfrm>
            <a:prstGeom prst="rect">
              <a:avLst/>
            </a:prstGeom>
            <a:noFill/>
            <a:ln w="9525">
              <a:noFill/>
              <a:miter lim="800000"/>
              <a:headEnd/>
              <a:tailEnd/>
            </a:ln>
            <a:effectLst/>
          </p:spPr>
          <p:txBody>
            <a:bodyPr/>
            <a:lstStyle/>
            <a:p>
              <a:r>
                <a:rPr lang="pl-PL" sz="1400">
                  <a:latin typeface="Century Schoolbook" pitchFamily="18" charset="0"/>
                  <a:cs typeface="Times New Roman" charset="0"/>
                </a:rPr>
                <a:t>tak</a:t>
              </a:r>
              <a:endParaRPr lang="pl-PL" sz="1100">
                <a:cs typeface="Times New Roman" charset="0"/>
              </a:endParaRPr>
            </a:p>
            <a:p>
              <a:pPr eaLnBrk="0" hangingPunct="0"/>
              <a:endParaRPr lang="pl-PL" sz="3200"/>
            </a:p>
          </p:txBody>
        </p:sp>
        <p:sp>
          <p:nvSpPr>
            <p:cNvPr id="7283" name="Rectangle 115"/>
            <p:cNvSpPr>
              <a:spLocks noChangeArrowheads="1"/>
            </p:cNvSpPr>
            <p:nvPr/>
          </p:nvSpPr>
          <p:spPr bwMode="auto">
            <a:xfrm>
              <a:off x="28" y="4517"/>
              <a:ext cx="198" cy="606"/>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7284" name="Rectangle 116"/>
            <p:cNvSpPr>
              <a:spLocks noChangeArrowheads="1"/>
            </p:cNvSpPr>
            <p:nvPr/>
          </p:nvSpPr>
          <p:spPr bwMode="auto">
            <a:xfrm>
              <a:off x="226" y="4517"/>
              <a:ext cx="170" cy="606"/>
            </a:xfrm>
            <a:prstGeom prst="rect">
              <a:avLst/>
            </a:prstGeom>
            <a:noFill/>
            <a:ln w="9525">
              <a:noFill/>
              <a:miter lim="800000"/>
              <a:headEnd/>
              <a:tailEnd/>
            </a:ln>
            <a:effectLst/>
          </p:spPr>
          <p:txBody>
            <a:bodyPr/>
            <a:lstStyle/>
            <a:p>
              <a:r>
                <a:rPr lang="pl-PL" sz="1100">
                  <a:cs typeface="Times New Roman" charset="0"/>
                </a:rPr>
                <a:t> </a:t>
              </a:r>
            </a:p>
            <a:p>
              <a:pPr eaLnBrk="0" hangingPunct="0"/>
              <a:endParaRPr lang="pl-PL" sz="3200"/>
            </a:p>
          </p:txBody>
        </p:sp>
        <p:sp>
          <p:nvSpPr>
            <p:cNvPr id="7285" name="Rectangle 117"/>
            <p:cNvSpPr>
              <a:spLocks noChangeArrowheads="1"/>
            </p:cNvSpPr>
            <p:nvPr/>
          </p:nvSpPr>
          <p:spPr bwMode="auto">
            <a:xfrm>
              <a:off x="396" y="4517"/>
              <a:ext cx="170" cy="606"/>
            </a:xfrm>
            <a:prstGeom prst="rect">
              <a:avLst/>
            </a:prstGeom>
            <a:noFill/>
            <a:ln w="9525">
              <a:noFill/>
              <a:miter lim="800000"/>
              <a:headEnd/>
              <a:tailEnd/>
            </a:ln>
            <a:effectLst/>
          </p:spPr>
          <p:txBody>
            <a:bodyPr/>
            <a:lstStyle/>
            <a:p>
              <a:r>
                <a:rPr lang="pl-PL" sz="1400">
                  <a:latin typeface="Century Schoolbook" pitchFamily="18" charset="0"/>
                  <a:cs typeface="Times New Roman" charset="0"/>
                </a:rPr>
                <a:t>c</a:t>
              </a:r>
              <a:endParaRPr lang="pl-PL" sz="1100">
                <a:cs typeface="Times New Roman" charset="0"/>
              </a:endParaRPr>
            </a:p>
            <a:p>
              <a:pPr eaLnBrk="0" hangingPunct="0"/>
              <a:endParaRPr lang="pl-PL" sz="3200"/>
            </a:p>
          </p:txBody>
        </p:sp>
        <p:sp>
          <p:nvSpPr>
            <p:cNvPr id="7286" name="Rectangle 118"/>
            <p:cNvSpPr>
              <a:spLocks noChangeArrowheads="1"/>
            </p:cNvSpPr>
            <p:nvPr/>
          </p:nvSpPr>
          <p:spPr bwMode="auto">
            <a:xfrm>
              <a:off x="566" y="4517"/>
              <a:ext cx="1634" cy="606"/>
            </a:xfrm>
            <a:prstGeom prst="rect">
              <a:avLst/>
            </a:prstGeom>
            <a:noFill/>
            <a:ln w="9525">
              <a:noFill/>
              <a:miter lim="800000"/>
              <a:headEnd/>
              <a:tailEnd/>
            </a:ln>
            <a:effectLst/>
          </p:spPr>
          <p:txBody>
            <a:bodyPr/>
            <a:lstStyle/>
            <a:p>
              <a:r>
                <a:rPr lang="pl-PL" sz="1400">
                  <a:latin typeface="Century Schoolbook" pitchFamily="18" charset="0"/>
                  <a:cs typeface="Times New Roman" charset="0"/>
                </a:rPr>
                <a:t>Mówił lub poruszał się wolniej niż zwykle, lub był niespokojny, lub nie mógł usiedzieć w miejscu ...</a:t>
              </a:r>
              <a:endParaRPr lang="pl-PL" sz="1100">
                <a:cs typeface="Times New Roman" charset="0"/>
              </a:endParaRPr>
            </a:p>
            <a:p>
              <a:pPr eaLnBrk="0" hangingPunct="0"/>
              <a:endParaRPr lang="pl-PL" sz="3200"/>
            </a:p>
          </p:txBody>
        </p:sp>
        <p:sp>
          <p:nvSpPr>
            <p:cNvPr id="7287" name="Rectangle 119"/>
            <p:cNvSpPr>
              <a:spLocks noChangeArrowheads="1"/>
            </p:cNvSpPr>
            <p:nvPr/>
          </p:nvSpPr>
          <p:spPr bwMode="auto">
            <a:xfrm>
              <a:off x="2200" y="4517"/>
              <a:ext cx="347" cy="606"/>
            </a:xfrm>
            <a:prstGeom prst="rect">
              <a:avLst/>
            </a:prstGeom>
            <a:noFill/>
            <a:ln w="9525">
              <a:noFill/>
              <a:miter lim="800000"/>
              <a:headEnd/>
              <a:tailEnd/>
            </a:ln>
            <a:effectLst/>
          </p:spPr>
          <p:txBody>
            <a:bodyPr/>
            <a:lstStyle/>
            <a:p>
              <a:r>
                <a:rPr lang="pl-PL" sz="1400">
                  <a:latin typeface="Century Schoolbook" pitchFamily="18" charset="0"/>
                  <a:cs typeface="Times New Roman" charset="0"/>
                </a:rPr>
                <a:t>nie</a:t>
              </a:r>
              <a:endParaRPr lang="pl-PL" sz="1100">
                <a:cs typeface="Times New Roman" charset="0"/>
              </a:endParaRPr>
            </a:p>
            <a:p>
              <a:pPr eaLnBrk="0" hangingPunct="0"/>
              <a:endParaRPr lang="pl-PL" sz="3200"/>
            </a:p>
          </p:txBody>
        </p:sp>
        <p:sp>
          <p:nvSpPr>
            <p:cNvPr id="7288" name="Rectangle 120"/>
            <p:cNvSpPr>
              <a:spLocks noChangeArrowheads="1"/>
            </p:cNvSpPr>
            <p:nvPr/>
          </p:nvSpPr>
          <p:spPr bwMode="auto">
            <a:xfrm>
              <a:off x="2547" y="4517"/>
              <a:ext cx="289" cy="606"/>
            </a:xfrm>
            <a:prstGeom prst="rect">
              <a:avLst/>
            </a:prstGeom>
            <a:noFill/>
            <a:ln w="9525">
              <a:noFill/>
              <a:miter lim="800000"/>
              <a:headEnd/>
              <a:tailEnd/>
            </a:ln>
            <a:effectLst/>
          </p:spPr>
          <p:txBody>
            <a:bodyPr/>
            <a:lstStyle/>
            <a:p>
              <a:r>
                <a:rPr lang="pl-PL" sz="1400">
                  <a:latin typeface="Century Schoolbook" pitchFamily="18" charset="0"/>
                  <a:cs typeface="Times New Roman" charset="0"/>
                </a:rPr>
                <a:t>tak</a:t>
              </a:r>
              <a:endParaRPr lang="pl-PL" sz="1100">
                <a:cs typeface="Times New Roman" charset="0"/>
              </a:endParaRPr>
            </a:p>
            <a:p>
              <a:pPr eaLnBrk="0" hangingPunct="0"/>
              <a:endParaRPr lang="pl-PL" sz="3200"/>
            </a:p>
          </p:txBody>
        </p:sp>
      </p:gr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prestige"/>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Kropla">
  <a:themeElements>
    <a:clrScheme name="Kropla">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Kropla">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ropla">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TC104033925[[fn=Kropla]]</Template>
  <TotalTime>286</TotalTime>
  <Words>5052</Words>
  <Application>Microsoft Office PowerPoint</Application>
  <PresentationFormat>Pokaz na ekranie (4:3)</PresentationFormat>
  <Paragraphs>1298</Paragraphs>
  <Slides>52</Slides>
  <Notes>52</Notes>
  <HiddenSlides>0</HiddenSlides>
  <MMClips>0</MMClips>
  <ScaleCrop>false</ScaleCrop>
  <HeadingPairs>
    <vt:vector size="6" baseType="variant">
      <vt:variant>
        <vt:lpstr>Używane czcionki</vt:lpstr>
      </vt:variant>
      <vt:variant>
        <vt:i4>10</vt:i4>
      </vt:variant>
      <vt:variant>
        <vt:lpstr>Motyw</vt:lpstr>
      </vt:variant>
      <vt:variant>
        <vt:i4>1</vt:i4>
      </vt:variant>
      <vt:variant>
        <vt:lpstr>Tytuły slajdów</vt:lpstr>
      </vt:variant>
      <vt:variant>
        <vt:i4>52</vt:i4>
      </vt:variant>
    </vt:vector>
  </HeadingPairs>
  <TitlesOfParts>
    <vt:vector size="63" baseType="lpstr">
      <vt:lpstr>Arial</vt:lpstr>
      <vt:lpstr>Calibri</vt:lpstr>
      <vt:lpstr>Century Schoolbook</vt:lpstr>
      <vt:lpstr>Century Schoolbook CE</vt:lpstr>
      <vt:lpstr>Comic Sans MS</vt:lpstr>
      <vt:lpstr>Tahoma</vt:lpstr>
      <vt:lpstr>Times New Roman</vt:lpstr>
      <vt:lpstr>Tw Cen MT</vt:lpstr>
      <vt:lpstr>Wingdings</vt:lpstr>
      <vt:lpstr>Wingdings 2</vt:lpstr>
      <vt:lpstr>Kropla</vt:lpstr>
      <vt:lpstr>Zastosowanie M.I.N.I. w diagnostyce psychiatrycznej ZABURZENIA NIEPSYCHOTYCZNE </vt:lpstr>
      <vt:lpstr>Mini International Neuropsychiatric Interview</vt:lpstr>
      <vt:lpstr>M.I.N.I.</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Problem </vt:lpstr>
      <vt:lpstr>c.d.</vt:lpstr>
      <vt:lpstr>c.d.</vt:lpstr>
      <vt:lpstr>Prezentacja programu PowerPoint</vt:lpstr>
      <vt:lpstr>Prezentacja programu PowerPoint</vt:lpstr>
      <vt:lpstr>Prezentacja programu PowerPoint</vt:lpstr>
      <vt:lpstr>Prezentacja programu PowerPoint</vt:lpstr>
      <vt:lpstr>Prezentacja programu PowerPoint</vt:lpstr>
      <vt:lpstr>„Mógłbym umrzeć”</vt:lpstr>
      <vt:lpstr>PAS</vt:lpstr>
      <vt:lpstr>PAS - c.d.</vt:lpstr>
      <vt:lpstr>Historia #2 – wywiad psychiatryczny</vt:lpstr>
      <vt:lpstr>Historia #2</vt:lpstr>
      <vt:lpstr>Historia #2</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Historia #3</vt:lpstr>
      <vt:lpstr>Historia #3</vt:lpstr>
      <vt:lpstr>Historia #3 - piciorys</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Zastosowanie M.I.N.I. w diagnostyce psychiatrycznej</dc:title>
  <dc:creator>Beata Galińska</dc:creator>
  <cp:lastModifiedBy>user</cp:lastModifiedBy>
  <cp:revision>16</cp:revision>
  <dcterms:created xsi:type="dcterms:W3CDTF">2004-02-13T21:08:17Z</dcterms:created>
  <dcterms:modified xsi:type="dcterms:W3CDTF">2017-02-28T08:30:37Z</dcterms:modified>
</cp:coreProperties>
</file>