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2" r:id="rId1"/>
    <p:sldMasterId id="2147483800" r:id="rId2"/>
  </p:sldMasterIdLst>
  <p:notesMasterIdLst>
    <p:notesMasterId r:id="rId58"/>
  </p:notesMasterIdLst>
  <p:handoutMasterIdLst>
    <p:handoutMasterId r:id="rId59"/>
  </p:handoutMasterIdLst>
  <p:sldIdLst>
    <p:sldId id="256" r:id="rId3"/>
    <p:sldId id="298" r:id="rId4"/>
    <p:sldId id="300" r:id="rId5"/>
    <p:sldId id="301" r:id="rId6"/>
    <p:sldId id="326" r:id="rId7"/>
    <p:sldId id="257" r:id="rId8"/>
    <p:sldId id="267" r:id="rId9"/>
    <p:sldId id="268" r:id="rId10"/>
    <p:sldId id="269" r:id="rId11"/>
    <p:sldId id="324" r:id="rId12"/>
    <p:sldId id="327" r:id="rId13"/>
    <p:sldId id="270" r:id="rId14"/>
    <p:sldId id="271" r:id="rId15"/>
    <p:sldId id="272" r:id="rId16"/>
    <p:sldId id="308" r:id="rId17"/>
    <p:sldId id="309" r:id="rId18"/>
    <p:sldId id="310" r:id="rId19"/>
    <p:sldId id="311" r:id="rId20"/>
    <p:sldId id="312" r:id="rId21"/>
    <p:sldId id="331" r:id="rId22"/>
    <p:sldId id="313" r:id="rId23"/>
    <p:sldId id="314" r:id="rId24"/>
    <p:sldId id="315" r:id="rId25"/>
    <p:sldId id="325" r:id="rId26"/>
    <p:sldId id="316" r:id="rId27"/>
    <p:sldId id="334" r:id="rId28"/>
    <p:sldId id="317" r:id="rId29"/>
    <p:sldId id="318" r:id="rId30"/>
    <p:sldId id="319" r:id="rId31"/>
    <p:sldId id="335" r:id="rId32"/>
    <p:sldId id="320" r:id="rId33"/>
    <p:sldId id="336" r:id="rId34"/>
    <p:sldId id="262" r:id="rId35"/>
    <p:sldId id="337" r:id="rId36"/>
    <p:sldId id="263" r:id="rId37"/>
    <p:sldId id="265" r:id="rId38"/>
    <p:sldId id="333" r:id="rId39"/>
    <p:sldId id="328" r:id="rId40"/>
    <p:sldId id="329" r:id="rId41"/>
    <p:sldId id="330" r:id="rId42"/>
    <p:sldId id="266" r:id="rId43"/>
    <p:sldId id="280" r:id="rId44"/>
    <p:sldId id="281" r:id="rId45"/>
    <p:sldId id="303" r:id="rId46"/>
    <p:sldId id="304" r:id="rId47"/>
    <p:sldId id="287" r:id="rId48"/>
    <p:sldId id="305" r:id="rId49"/>
    <p:sldId id="306" r:id="rId50"/>
    <p:sldId id="307" r:id="rId51"/>
    <p:sldId id="292" r:id="rId52"/>
    <p:sldId id="293" r:id="rId53"/>
    <p:sldId id="294" r:id="rId54"/>
    <p:sldId id="338" r:id="rId55"/>
    <p:sldId id="295" r:id="rId56"/>
    <p:sldId id="339" r:id="rId57"/>
  </p:sldIdLst>
  <p:sldSz cx="9144000" cy="6858000" type="screen4x3"/>
  <p:notesSz cx="6784975" cy="985678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-9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pitchFamily="18" charset="0"/>
              </a:defRPr>
            </a:lvl1pPr>
          </a:lstStyle>
          <a:p>
            <a:fld id="{17044DD3-DA43-4132-9E10-A2A2F713F70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74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3206B5A-222A-4A93-82A2-A08FB6B6040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909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218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4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485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38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530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651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145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874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538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854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67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799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0744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102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906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716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011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948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593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814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116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70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329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449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064B-5F6F-4893-BB8D-B82B430D8F6F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847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990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154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293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842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649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747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8463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05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03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3341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4061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013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923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3357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4768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1480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5585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2639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40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9543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4062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4144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9913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5071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61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08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88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17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6B5A-222A-4A93-82A2-A08FB6B6040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67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5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7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1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6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8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69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04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9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7F8C099-4FB4-4BF4-85FC-5A2D13D2E5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36771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31BF81-440A-4A99-8243-755EE558EA9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19060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8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8301D5F-F290-4D84-8562-ACCE75A76C3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19607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D5A86D-C4DC-45D5-B110-F207F68CD9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38609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B521F6E-53DD-415C-BB2A-7BAC561FB9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85834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D4B484F-8E22-41B0-903A-2794978EE8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54442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CBECFAE-09E8-4F10-AE54-81D500340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36338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4A84E7-7F1C-4BDC-81DB-9C5648704A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0957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600371-7026-4355-BC89-7BEC922C21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99321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78E07E4-AECD-45DC-AB78-ED9A93793A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50238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78E07E4-AECD-45DC-AB78-ED9A93793A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98631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78E07E4-AECD-45DC-AB78-ED9A93793A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8879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1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78E07E4-AECD-45DC-AB78-ED9A93793A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75725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78E07E4-AECD-45DC-AB78-ED9A93793A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49780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78E07E4-AECD-45DC-AB78-ED9A93793A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5205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31DAB88-C8F2-4247-92CC-1B0E0FD1D3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97602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E1059E-CB50-4517-B14F-ABC1C92FCD1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29128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3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6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8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5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2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8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F78E07E4-AECD-45DC-AB78-ED9A93793A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03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ransition spd="slow">
    <p:split orient="vert" dir="in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3214686"/>
            <a:ext cx="7772400" cy="1975104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latin typeface="Times New Roman" pitchFamily="18" charset="0"/>
              </a:rPr>
              <a:t>Wykład </a:t>
            </a:r>
            <a:r>
              <a:rPr lang="pl-PL" sz="5400" dirty="0" err="1" smtClean="0">
                <a:latin typeface="Times New Roman" pitchFamily="18" charset="0"/>
              </a:rPr>
              <a:t>Xb</a:t>
            </a:r>
            <a:r>
              <a:rPr lang="pl-PL" sz="5400" b="1" dirty="0" smtClean="0">
                <a:latin typeface="Times New Roman" pitchFamily="18" charset="0"/>
              </a:rPr>
              <a:t/>
            </a:r>
            <a:br>
              <a:rPr lang="pl-PL" sz="5400" b="1" dirty="0" smtClean="0">
                <a:latin typeface="Times New Roman" pitchFamily="18" charset="0"/>
              </a:rPr>
            </a:br>
            <a:r>
              <a:rPr lang="pl-PL" sz="5400" b="1" dirty="0" smtClean="0">
                <a:latin typeface="Times New Roman" pitchFamily="18" charset="0"/>
              </a:rPr>
              <a:t>Współczesne </a:t>
            </a:r>
            <a:r>
              <a:rPr lang="pl-PL" sz="5400" b="1" dirty="0">
                <a:latin typeface="Times New Roman" pitchFamily="18" charset="0"/>
              </a:rPr>
              <a:t>rozumienie anoreksji i bulimii</a:t>
            </a:r>
            <a:endParaRPr lang="pl-PL" sz="3200" dirty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04" y="857232"/>
            <a:ext cx="6400800" cy="1752600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Times New Roman" pitchFamily="18" charset="0"/>
              </a:rPr>
              <a:t>Andrzej </a:t>
            </a:r>
            <a:r>
              <a:rPr lang="pl-PL" sz="4000" dirty="0" err="1">
                <a:latin typeface="Times New Roman" pitchFamily="18" charset="0"/>
              </a:rPr>
              <a:t>Czernikiewicz</a:t>
            </a:r>
            <a:endParaRPr lang="pl-PL" sz="4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Co wpływa na uczucie łaknienia?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Na regulację łaknienia mają wpływ sygnały pochodzące ze źródeł zarówno obwodowych, jak i ośrodkowych. Ośrodkiem zbierającym informacje jest centrum podwzgórzowe.</a:t>
            </a:r>
          </a:p>
          <a:p>
            <a:r>
              <a:rPr lang="pl-PL" dirty="0" smtClean="0"/>
              <a:t> Znajdują się tu dwa przeciwstawne układy - </a:t>
            </a:r>
            <a:r>
              <a:rPr lang="pl-PL" dirty="0" err="1" smtClean="0"/>
              <a:t>oreksogeniczny</a:t>
            </a:r>
            <a:r>
              <a:rPr lang="pl-PL" dirty="0" smtClean="0"/>
              <a:t>, zwiększający łaknienie i </a:t>
            </a:r>
            <a:r>
              <a:rPr lang="pl-PL" dirty="0" err="1" smtClean="0"/>
              <a:t>anoreksogeniczny</a:t>
            </a:r>
            <a:r>
              <a:rPr lang="pl-PL" dirty="0" smtClean="0"/>
              <a:t> - zmniejszający łaknienie. Szczególną rolą odgrywa tu jądro łukowate podwzgórza, uważane za ośrodek łaknienia. Zawiera ono specjalne populacje neuronów  </a:t>
            </a:r>
            <a:r>
              <a:rPr lang="pl-PL" dirty="0" err="1" smtClean="0"/>
              <a:t>serotoniergicznych</a:t>
            </a:r>
            <a:r>
              <a:rPr lang="pl-PL" dirty="0" smtClean="0"/>
              <a:t> przetwarzających otrzymane informacje na odpowiedzi nerwowe, a następnie na określone odpowiedzi behawioralne.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BF81-440A-4A99-8243-755EE558EA9C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BF81-440A-4A99-8243-755EE558EA9C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2050" name="Picture 2" descr="sagpitbig"/>
          <p:cNvPicPr>
            <a:picLocks noChangeAspect="1" noChangeArrowheads="1"/>
          </p:cNvPicPr>
          <p:nvPr/>
        </p:nvPicPr>
        <p:blipFill>
          <a:blip r:embed="rId3"/>
          <a:srcRect b="7469"/>
          <a:stretch>
            <a:fillRect/>
          </a:stretch>
        </p:blipFill>
        <p:spPr bwMode="auto">
          <a:xfrm>
            <a:off x="1571604" y="642918"/>
            <a:ext cx="5715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5950"/>
            <a:ext cx="8229600" cy="736600"/>
          </a:xfrm>
        </p:spPr>
        <p:txBody>
          <a:bodyPr>
            <a:normAutofit/>
          </a:bodyPr>
          <a:lstStyle/>
          <a:p>
            <a:r>
              <a:rPr lang="pl-PL" b="1">
                <a:latin typeface="Times New Roman" pitchFamily="18" charset="0"/>
                <a:cs typeface="Times New Roman" pitchFamily="18" charset="0"/>
              </a:rPr>
              <a:t>Czym jest normalne jedzenie?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Każdy człowiek je, każdy człowiek odczuwa głód. Czym charakteryzuje się normalne jedzenie – o to główne jego cechy: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Jest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to jedzenie, gdy jest się głodnym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Jedzenie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do takiego momentu, aż głód zostanie zaspokojony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Jedzenie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tego co się lubi jeść, aż do momentu zaspokojenia głodu – nie przerywanie jedzenia dlatego, że „nie powinno się tyle jeść, bo można przytyć”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800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DB0EA2-4FFB-4741-8E37-8AC97256BE10}" type="slidenum">
              <a:rPr lang="pl-PL"/>
              <a:pPr/>
              <a:t>12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5950"/>
            <a:ext cx="8229600" cy="736600"/>
          </a:xfrm>
        </p:spPr>
        <p:txBody>
          <a:bodyPr>
            <a:normAutofit/>
          </a:bodyPr>
          <a:lstStyle/>
          <a:p>
            <a:r>
              <a:rPr lang="pl-PL" b="1">
                <a:latin typeface="Times New Roman" pitchFamily="18" charset="0"/>
                <a:cs typeface="Times New Roman" pitchFamily="18" charset="0"/>
              </a:rPr>
              <a:t>Czym jest normalne jedzenie?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      Dobieranie sobie pożywienia według różnych reguł, np. głodu, czasu na zjedzenie, apetytu na coś, a nie według zawsze tej samej sztywnej zasady, np. „wolno mi tylko zjeść rzeczy, które mają mniej niż 100 kalorii i w ogóle nie zawierają cukru”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Jedzenie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trzy razy dziennie, z możliwością niewielkiego przegryzania pomiędzy głównymi posiłkami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Preferowanie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spożywania posiłków w towarzystwie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800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6060F2-D485-4B26-9B2E-7F8FAB1966AE}" type="slidenum">
              <a:rPr lang="pl-PL"/>
              <a:pPr/>
              <a:t>13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5950"/>
            <a:ext cx="8229600" cy="736600"/>
          </a:xfrm>
        </p:spPr>
        <p:txBody>
          <a:bodyPr>
            <a:normAutofit/>
          </a:bodyPr>
          <a:lstStyle/>
          <a:p>
            <a:r>
              <a:rPr lang="pl-PL" b="1">
                <a:latin typeface="Times New Roman" pitchFamily="18" charset="0"/>
                <a:cs typeface="Times New Roman" pitchFamily="18" charset="0"/>
              </a:rPr>
              <a:t>Czym jest normalne jedzenie?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Zjedzenie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więcej czegoś, jeśli szczególnie smakuje, zostawienie części posiłku jeśli jest niesmaczny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Brak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poczucia winy, jeśli zjadło się więcej, niż początkowo się planowało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Świadomość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, że po jednym, nadmiernym posiłku nie przytyje się od razu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Traktowanie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jedzenia nie jako najważniejszej dziedziny swego życia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800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490385C-398D-4395-BF15-DDED9D24E2CA}" type="slidenum">
              <a:rPr lang="pl-PL"/>
              <a:pPr/>
              <a:t>14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8363"/>
            <a:ext cx="8229600" cy="560387"/>
          </a:xfrm>
        </p:spPr>
        <p:txBody>
          <a:bodyPr>
            <a:normAutofit fontScale="90000"/>
          </a:bodyPr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zachowania wskazują na anoreksję?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Stosowanie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bardzo ścisłych, odchudzających diet, lub częste głodówki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Dziwne rytuały związane z jedzeniem, np. liczenie kęsów, dzielenie jedzenia na bardzo małe porcje, przygotowywanie jedzenia dla innych , po to aby odmówić zjedzenia posiłku, twierdząc, że zjadło się już w czasie jego przygotowywania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Ukrywanie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nie zjedzonych posiłków, pozostawianie naczyń w takim stanie jakby się wszystko zjadło</a:t>
            </a:r>
          </a:p>
          <a:p>
            <a:pPr>
              <a:lnSpc>
                <a:spcPct val="90000"/>
              </a:lnSpc>
            </a:pPr>
            <a:endParaRPr lang="pl-PL" sz="2800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5E1-35EA-4727-B320-A103A4A513B1}" type="slidenum">
              <a:rPr lang="pl-PL"/>
              <a:pPr/>
              <a:t>15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8363"/>
            <a:ext cx="8229600" cy="560387"/>
          </a:xfrm>
        </p:spPr>
        <p:txBody>
          <a:bodyPr>
            <a:normAutofit fontScale="90000"/>
          </a:bodyPr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zachowania wskazują na anoreksję?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Ciągle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zgłaszana obawa przed przytyciem, pomimo niskiej wagi</a:t>
            </a:r>
          </a:p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Unikanie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sytuacji związanych z jedzeniem w towarzystwie (niedzielny obiad, wyjście do pizzerii)</a:t>
            </a:r>
          </a:p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Stosowania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długich, wyczerpujących ćwiczeń fizycznych (bieganie, aerobik)</a:t>
            </a:r>
          </a:p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Zakładanie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obszernych ubrań , aby ukryć swoją chudość</a:t>
            </a:r>
          </a:p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Używanie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środków przeczyszczających, moczopędnych, czy też pigułek odchudzających</a:t>
            </a:r>
          </a:p>
          <a:p>
            <a:pPr>
              <a:buFontTx/>
              <a:buNone/>
            </a:pPr>
            <a:endParaRPr lang="pl-PL" sz="2400" b="1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3B3F-2FA9-47E7-9423-458B67249C80}" type="slidenum">
              <a:rPr lang="pl-PL"/>
              <a:pPr/>
              <a:t>16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8363"/>
            <a:ext cx="8229600" cy="560387"/>
          </a:xfrm>
        </p:spPr>
        <p:txBody>
          <a:bodyPr>
            <a:normAutofit fontScale="90000"/>
          </a:bodyPr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zachowania wskazują na anoreksję?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Nadmierne zainteresowanie składem kalorycznym produktów (sprawdzanie etykietek)</a:t>
            </a:r>
          </a:p>
          <a:p>
            <a:pPr>
              <a:lnSpc>
                <a:spcPct val="90000"/>
              </a:lnSpc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Częste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ważenie się, sprawdzanie swojej sylwetki w lustrze</a:t>
            </a:r>
          </a:p>
          <a:p>
            <a:pPr>
              <a:lnSpc>
                <a:spcPct val="90000"/>
              </a:lnSpc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Powtarzające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się w czasie posiłków skargi na dolegliwości brzuszne (wymioty, biegunka)</a:t>
            </a:r>
          </a:p>
          <a:p>
            <a:pPr>
              <a:lnSpc>
                <a:spcPct val="90000"/>
              </a:lnSpc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Twierdzenie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po powrocie do domu, iż poza nim zjadło się tak dużo, że zjedzenie posiłku w domu byłoby już szkodliwe</a:t>
            </a:r>
          </a:p>
          <a:p>
            <a:pPr>
              <a:lnSpc>
                <a:spcPct val="90000"/>
              </a:lnSpc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Wychodzenie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do toalety lub łazienki bezpośrednio po posiłku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b="1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FB39-42D4-43E2-ABE0-15CFC1110927}" type="slidenum">
              <a:rPr lang="pl-PL"/>
              <a:pPr/>
              <a:t>17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60400"/>
            <a:ext cx="8637588" cy="579438"/>
          </a:xfrm>
        </p:spPr>
        <p:txBody>
          <a:bodyPr/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objawy fizyczne wskazują na anoreksję?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Szybki spadek wagi ciała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Objawy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niedożywienia </a:t>
            </a:r>
            <a:endParaRPr lang="pl-PL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Brak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miesiączek, nieregularne miesiączkowanie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Bladość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skóry, często szarawy jej odcień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Niska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temperatura ciała, czemu często towarzyszy uczucie zimna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Zawroty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głowy, omdlenia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Suche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, łamliwe włosy</a:t>
            </a:r>
          </a:p>
          <a:p>
            <a:pPr>
              <a:lnSpc>
                <a:spcPct val="90000"/>
              </a:lnSpc>
            </a:pPr>
            <a:endParaRPr lang="pl-PL" sz="2800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AE87-1876-4772-9867-9FAA7D575E29}" type="slidenum">
              <a:rPr lang="pl-PL"/>
              <a:pPr/>
              <a:t>18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60400"/>
            <a:ext cx="8637588" cy="579438"/>
          </a:xfrm>
        </p:spPr>
        <p:txBody>
          <a:bodyPr/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objawy fizyczne wskazują na anoreksję?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Odwodnienie (podsychający język, skóra którą można zebrać w fałd, która powoli powraca do swego zwykłego wyglądu)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Kołatanie serca, arytmie (nieregularna praca serca) spowodowana głównie niskim poziomem potasu (hipokaliemia) – </a:t>
            </a:r>
            <a:r>
              <a:rPr lang="pl-PL" sz="2800" dirty="0" err="1">
                <a:latin typeface="Times New Roman" pitchFamily="18" charset="0"/>
                <a:cs typeface="Times New Roman" pitchFamily="18" charset="0"/>
              </a:rPr>
              <a:t>hipokaliemia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 jest najczęstszą przyczyną śmierci u osób cierpiących na anoreksję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Zanik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narządów płciowych wewnętrznych (problemy z zajściem w ciążę pomimo powrotu normalnych miesiączek)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Osteoporoza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(łamliwość kości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) i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osteodynia</a:t>
            </a:r>
            <a:endParaRPr lang="pl-PL" sz="2800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1736-BD8D-43B7-819E-4CF756968D48}" type="slidenum">
              <a:rPr lang="pl-PL"/>
              <a:pPr/>
              <a:t>19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E1A7-C67A-48F6-8DE1-B0CB3D7D6426}" type="slidenum">
              <a:rPr lang="pl-PL"/>
              <a:pPr/>
              <a:t>2</a:t>
            </a:fld>
            <a:endParaRPr lang="pl-PL"/>
          </a:p>
        </p:txBody>
      </p:sp>
      <p:pic>
        <p:nvPicPr>
          <p:cNvPr id="66564" name="Picture 4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59788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BF81-440A-4A99-8243-755EE558EA9C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6146" name="Picture 2" descr="anorexia4l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433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anorexia1"/>
          <p:cNvPicPr>
            <a:picLocks noChangeAspect="1" noChangeArrowheads="1"/>
          </p:cNvPicPr>
          <p:nvPr/>
        </p:nvPicPr>
        <p:blipFill>
          <a:blip r:embed="rId4"/>
          <a:srcRect b="9392"/>
          <a:stretch>
            <a:fillRect/>
          </a:stretch>
        </p:blipFill>
        <p:spPr bwMode="auto">
          <a:xfrm>
            <a:off x="4214810" y="1678770"/>
            <a:ext cx="3686184" cy="440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60400"/>
            <a:ext cx="8637588" cy="579438"/>
          </a:xfrm>
        </p:spPr>
        <p:txBody>
          <a:bodyPr/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objawy fizyczne wskazują na anoreksję?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Najpoważniejszym powikłaniem somatycznym jest oczywiście 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śmierć – zdarza się ona u co 10-ej ,a nawet u co piątej osoby cierpiącej na anoreksję psychiczną</a:t>
            </a:r>
            <a:r>
              <a:rPr lang="pl-PL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pl-PL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4D31-00B0-4E29-971A-059E1580AD0E}" type="slidenum">
              <a:rPr lang="pl-PL"/>
              <a:pPr/>
              <a:t>21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17513"/>
            <a:ext cx="8637588" cy="1066800"/>
          </a:xfrm>
        </p:spPr>
        <p:txBody>
          <a:bodyPr/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objawy psychiczne występują w przebiegu anoreksji?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  Zaburzenia koncentracji myślenia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Negatywne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głosy – wyrzuty sumienia, zwykle osądzające osobę chorą za jej chorobę – nie są to na pewno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halucynacje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Nagłe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zmiany nastroju</a:t>
            </a:r>
          </a:p>
          <a:p>
            <a:pPr>
              <a:lnSpc>
                <a:spcPct val="90000"/>
              </a:lnSpc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  Perfekcjonizm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Niepewność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swoich możliwości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Obniżenie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poczucia swojej wartości, zwykle uzależnione od tego co się zjadło, i jak się wygląda</a:t>
            </a:r>
          </a:p>
          <a:p>
            <a:pPr>
              <a:lnSpc>
                <a:spcPct val="9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Tendencja do izolowania się od ludzi</a:t>
            </a:r>
          </a:p>
          <a:p>
            <a:pPr>
              <a:lnSpc>
                <a:spcPct val="90000"/>
              </a:lnSpc>
            </a:pPr>
            <a:endParaRPr lang="pl-PL" sz="2800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36A-B1F7-4E70-8374-3AB7620EB63C}" type="slidenum">
              <a:rPr lang="pl-PL"/>
              <a:pPr/>
              <a:t>22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A0F-E11C-421E-BA2D-E9FE00ECD022}" type="slidenum">
              <a:rPr lang="pl-PL"/>
              <a:pPr/>
              <a:t>23</a:t>
            </a:fld>
            <a:endParaRPr lang="pl-PL"/>
          </a:p>
        </p:txBody>
      </p:sp>
      <p:sp>
        <p:nvSpPr>
          <p:cNvPr id="50178" name="Rectangle 1026"/>
          <p:cNvSpPr>
            <a:spLocks noChangeArrowheads="1"/>
          </p:cNvSpPr>
          <p:nvPr/>
        </p:nvSpPr>
        <p:spPr bwMode="auto">
          <a:xfrm>
            <a:off x="1371600" y="4572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/>
            <a:r>
              <a:rPr lang="pl-PL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 to są „negatywne głosy” w anoreksji? </a:t>
            </a:r>
            <a:r>
              <a:rPr lang="pl-PL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Są to własne sądy o samym sobie, mający „usprawiedliwić” dalsze odchudzanie. Najczęstsze z nich to:</a:t>
            </a:r>
            <a:br>
              <a:rPr lang="pl-PL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800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Rectangle 1027"/>
          <p:cNvSpPr>
            <a:spLocks noChangeArrowheads="1"/>
          </p:cNvSpPr>
          <p:nvPr/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l-PL" sz="3200">
                <a:latin typeface="Marlett" pitchFamily="2" charset="2"/>
                <a:cs typeface="Times New Roman" pitchFamily="18" charset="0"/>
              </a:rPr>
              <a:t>/</a:t>
            </a:r>
            <a:r>
              <a:rPr lang="pl-PL" sz="3200"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pl-PL" sz="3200" b="1" i="1">
                <a:latin typeface="Times New Roman" pitchFamily="18" charset="0"/>
                <a:cs typeface="Times New Roman" pitchFamily="18" charset="0"/>
              </a:rPr>
              <a:t>Jestem nadal za gruba</a:t>
            </a:r>
            <a:endParaRPr lang="pl-PL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l-PL" sz="3200">
                <a:latin typeface="Marlett" pitchFamily="2" charset="2"/>
                <a:cs typeface="Times New Roman" pitchFamily="18" charset="0"/>
              </a:rPr>
              <a:t>/</a:t>
            </a:r>
            <a:r>
              <a:rPr lang="pl-PL" sz="3200"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pl-PL" sz="3200" b="1" i="1">
                <a:latin typeface="Times New Roman" pitchFamily="18" charset="0"/>
                <a:cs typeface="Times New Roman" pitchFamily="18" charset="0"/>
              </a:rPr>
              <a:t>Jestem okropna, do niczego</a:t>
            </a:r>
            <a:endParaRPr lang="pl-PL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l-PL" sz="3200">
                <a:latin typeface="Marlett" pitchFamily="2" charset="2"/>
                <a:cs typeface="Times New Roman" pitchFamily="18" charset="0"/>
              </a:rPr>
              <a:t>/</a:t>
            </a:r>
            <a:r>
              <a:rPr lang="pl-PL" sz="3200"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pl-PL" sz="3200" b="1" i="1">
                <a:latin typeface="Times New Roman" pitchFamily="18" charset="0"/>
                <a:cs typeface="Times New Roman" pitchFamily="18" charset="0"/>
              </a:rPr>
              <a:t>Zasłużyłam sobie na to wszystko co mnie spotyka</a:t>
            </a:r>
            <a:endParaRPr lang="pl-PL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l-PL" sz="3200">
                <a:latin typeface="Marlett" pitchFamily="2" charset="2"/>
                <a:cs typeface="Times New Roman" pitchFamily="18" charset="0"/>
              </a:rPr>
              <a:t>/</a:t>
            </a:r>
            <a:r>
              <a:rPr lang="pl-PL" sz="3200"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pl-PL" sz="3200" b="1" i="1">
                <a:latin typeface="Times New Roman" pitchFamily="18" charset="0"/>
                <a:cs typeface="Times New Roman" pitchFamily="18" charset="0"/>
              </a:rPr>
              <a:t>To wszystko przeze mnie</a:t>
            </a:r>
            <a:endParaRPr lang="pl-PL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pl-PL" sz="3200">
                <a:latin typeface="Marlett" pitchFamily="2" charset="2"/>
                <a:cs typeface="Times New Roman" pitchFamily="18" charset="0"/>
              </a:rPr>
              <a:t>/</a:t>
            </a:r>
            <a:r>
              <a:rPr lang="pl-PL" sz="3200"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pl-PL" sz="3200" b="1" i="1">
                <a:latin typeface="Times New Roman" pitchFamily="18" charset="0"/>
                <a:cs typeface="Times New Roman" pitchFamily="18" charset="0"/>
              </a:rPr>
              <a:t>Inni na to nie zasługują, a Ja tak ... zasługuję na śmierć</a:t>
            </a:r>
            <a:endParaRPr lang="pl-PL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pl-PL" sz="32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Podstawowe informacje o epidemiologii bulimii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Typowy wiek zachorowania to okres pomiędzy późnym dojrzewaniem a dorosłością, czyli między 17 a 21 </a:t>
            </a:r>
            <a:r>
              <a:rPr lang="pl-PL" dirty="0" err="1" smtClean="0"/>
              <a:t>r.ż</a:t>
            </a:r>
            <a:r>
              <a:rPr lang="pl-PL" dirty="0" smtClean="0"/>
              <a:t>..</a:t>
            </a:r>
          </a:p>
          <a:p>
            <a:r>
              <a:rPr lang="pl-PL" dirty="0" smtClean="0"/>
              <a:t> Na 10 osób chorujących na bulimię 9 to kobiety.</a:t>
            </a:r>
          </a:p>
          <a:p>
            <a:r>
              <a:rPr lang="pl-PL" dirty="0" smtClean="0"/>
              <a:t> Ocenia się, że u kobiet w tym wieku ryzyko zachorowania na bulimię wynosi ok. 5%, a więc choruje co dwudziesta kobieta. </a:t>
            </a:r>
          </a:p>
          <a:p>
            <a:r>
              <a:rPr lang="pl-PL" dirty="0" smtClean="0"/>
              <a:t>Jednocześnie w niektórych grupach społecznych, np. wśród studentek mieszkających poza domem rodzinnym, w akademikach, na stancjach, ryzyko to wzrasta do ok. 15%, czyli dotyczy co szóstej osoby.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FAE-09E8-4F10-AE54-81D5003405B3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38"/>
            <a:ext cx="8637588" cy="1066800"/>
          </a:xfrm>
        </p:spPr>
        <p:txBody>
          <a:bodyPr/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zachowania mogą wskazywać na bulimię? </a:t>
            </a:r>
            <a:r>
              <a:rPr lang="pl-PL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>
                <a:latin typeface="Times New Roman" pitchFamily="18" charset="0"/>
                <a:cs typeface="Times New Roman" pitchFamily="18" charset="0"/>
              </a:rPr>
            </a:br>
            <a:endParaRPr lang="pl-PL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 Oczywiście epizody objadania się, najczęściej w samotności, często z „podkradaniem jedzenia” („znowu pusta lodówka”), zwykle przekraczającym 1500 kalorii na jeden posiłek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 Nadmierne zainteresowanie jedzeniem lub swoją wagą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Unikanie restauracji, barów, planowanych posiłków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 Obwinianie się po objedzeniu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Korzystanie z łazienki lub toalety zaraz po jedzeniu, z zagłuszanie wymiotów przez głośne puszczanie wody</a:t>
            </a:r>
            <a:endParaRPr lang="pl-PL" sz="280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A9C-A379-4929-9D5E-6A6EBF2B1E69}" type="slidenum">
              <a:rPr lang="pl-PL"/>
              <a:pPr/>
              <a:t>25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BF81-440A-4A99-8243-755EE558EA9C}" type="slidenum">
              <a:rPr lang="pl-PL" smtClean="0"/>
              <a:pPr/>
              <a:t>26</a:t>
            </a:fld>
            <a:endParaRPr lang="pl-PL"/>
          </a:p>
        </p:txBody>
      </p:sp>
      <p:pic>
        <p:nvPicPr>
          <p:cNvPr id="117762" name="Picture 2" descr="Bulimia"/>
          <p:cNvPicPr>
            <a:picLocks noChangeAspect="1" noChangeArrowheads="1"/>
          </p:cNvPicPr>
          <p:nvPr/>
        </p:nvPicPr>
        <p:blipFill>
          <a:blip r:embed="rId3"/>
          <a:srcRect t="10106"/>
          <a:stretch>
            <a:fillRect/>
          </a:stretch>
        </p:blipFill>
        <p:spPr bwMode="auto">
          <a:xfrm>
            <a:off x="1500166" y="57139"/>
            <a:ext cx="6072198" cy="680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60400"/>
            <a:ext cx="8637588" cy="579438"/>
          </a:xfrm>
        </p:spPr>
        <p:txBody>
          <a:bodyPr/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zachowania mogą wskazywać na bulimię?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latin typeface="Times New Roman" pitchFamily="18" charset="0"/>
                <a:cs typeface="Times New Roman" pitchFamily="18" charset="0"/>
              </a:rPr>
              <a:t>      Używanie środków przeczyszczających</a:t>
            </a:r>
          </a:p>
          <a:p>
            <a:r>
              <a:rPr lang="pl-PL">
                <a:latin typeface="Times New Roman" pitchFamily="18" charset="0"/>
                <a:cs typeface="Times New Roman" pitchFamily="18" charset="0"/>
              </a:rPr>
              <a:t>     Narzucanie sobie głodówek</a:t>
            </a:r>
          </a:p>
          <a:p>
            <a:r>
              <a:rPr lang="pl-PL">
                <a:latin typeface="Times New Roman" pitchFamily="18" charset="0"/>
                <a:cs typeface="Times New Roman" pitchFamily="18" charset="0"/>
              </a:rPr>
              <a:t>     Kilkugodzinne, codzienne ćwiczenia fizyczne</a:t>
            </a:r>
          </a:p>
          <a:p>
            <a:r>
              <a:rPr lang="pl-PL">
                <a:latin typeface="Times New Roman" pitchFamily="18" charset="0"/>
                <a:cs typeface="Times New Roman" pitchFamily="18" charset="0"/>
              </a:rPr>
              <a:t>      Poczucie braku kontroli nad jedzeniem, wymiotami, ćwiczenia fizycznymi</a:t>
            </a:r>
          </a:p>
          <a:p>
            <a:r>
              <a:rPr lang="pl-PL">
                <a:latin typeface="Times New Roman" pitchFamily="18" charset="0"/>
                <a:cs typeface="Times New Roman" pitchFamily="18" charset="0"/>
              </a:rPr>
              <a:t>      Obawa przed przytyciem</a:t>
            </a:r>
          </a:p>
          <a:p>
            <a:pPr>
              <a:buFontTx/>
              <a:buNone/>
            </a:pPr>
            <a:endParaRPr lang="pl-PL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BD81-8597-4AC4-8F9C-282C80AD498A}" type="slidenum">
              <a:rPr lang="pl-PL"/>
              <a:pPr/>
              <a:t>27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60400"/>
            <a:ext cx="8637588" cy="579438"/>
          </a:xfrm>
        </p:spPr>
        <p:txBody>
          <a:bodyPr/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są fizyczne (somatyczne) objawy bulimii?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Obrzęk ślinianek, pękające naczynia krwionośne pod oczami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Skargi na palenie w gardle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Uczucie zmęczenia, kurcze łydek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 Szybko rozwijająca się próchnica, nalot na zębach, uszkodzenia szkliwa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Duże wahania wagi ciała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Odwodnienie (podsychający język, skóra którą można zebrać w fałd, która powoli powraca do swego zwykłego wyglądu)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80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D167-F290-4946-AE8F-4E8C6D49E781}" type="slidenum">
              <a:rPr lang="pl-PL"/>
              <a:pPr/>
              <a:t>28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60400"/>
            <a:ext cx="8637588" cy="579438"/>
          </a:xfrm>
        </p:spPr>
        <p:txBody>
          <a:bodyPr/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są fizyczne (somatyczne) objawy bulimii?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Niski poziom sodu i potasu we krwi (hipokaliemia, hiponatremia)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Objawy uszkodzenia nerek i wątroby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Zaparcia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Zrogowacenia, rany , które się nie goją na opuszkach palców (wskazujący i środkowy palec)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Wymioty z domieszką krwi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Kołatanie serca, zaburzenia rytmu serca (objawy hipokaliemii)</a:t>
            </a:r>
          </a:p>
          <a:p>
            <a:pPr>
              <a:lnSpc>
                <a:spcPct val="90000"/>
              </a:lnSpc>
            </a:pPr>
            <a:endParaRPr lang="pl-PL" sz="280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DDF-C61F-4AE3-9A57-FBED4DBB6C44}" type="slidenum">
              <a:rPr lang="pl-PL"/>
              <a:pPr/>
              <a:t>29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55 kg</a:t>
            </a:r>
          </a:p>
        </p:txBody>
      </p:sp>
      <p:pic>
        <p:nvPicPr>
          <p:cNvPr id="68613" name="Picture 5" descr="slid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3887" y="2644775"/>
            <a:ext cx="4286250" cy="3219450"/>
          </a:xfrm>
          <a:noFill/>
          <a:ln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C8BC-4D45-4915-A207-0CED973A8BD5}" type="slidenum">
              <a:rPr lang="pl-PL"/>
              <a:pPr/>
              <a:t>3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BF81-440A-4A99-8243-755EE558EA9C}" type="slidenum">
              <a:rPr lang="pl-PL" smtClean="0"/>
              <a:pPr/>
              <a:t>30</a:t>
            </a:fld>
            <a:endParaRPr lang="pl-PL"/>
          </a:p>
        </p:txBody>
      </p:sp>
      <p:pic>
        <p:nvPicPr>
          <p:cNvPr id="118786" name="Picture 2" descr="dedos-manos-bulim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42918"/>
            <a:ext cx="4286248" cy="542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-69850"/>
            <a:ext cx="8637588" cy="1554163"/>
          </a:xfrm>
        </p:spPr>
        <p:txBody>
          <a:bodyPr>
            <a:normAutofit fontScale="90000"/>
          </a:bodyPr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Jakie zaburzenia emocjonalne prezentują osoby z bulimią?</a:t>
            </a:r>
            <a:r>
              <a:rPr lang="pl-PL" sz="320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3200">
                <a:latin typeface="Times New Roman" pitchFamily="18" charset="0"/>
                <a:cs typeface="Times New Roman" pitchFamily="18" charset="0"/>
              </a:rPr>
            </a:br>
            <a:endParaRPr lang="pl-PL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Depresję, przygnębienie, poczucie winy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Nadmierny samokrytycyzm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Potrzebę ciągłej aprobaty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Uzależnienie samopoczucia od aktualnej wagi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Duże wahania nastroju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Silne emocjonalnie, ale krótkie związki z innymi ludźmi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Częstsze są próby samouszkodzeniowe, a nawet samobójcze</a:t>
            </a:r>
          </a:p>
          <a:p>
            <a:pPr>
              <a:lnSpc>
                <a:spcPct val="90000"/>
              </a:lnSpc>
            </a:pPr>
            <a:endParaRPr lang="pl-PL" sz="280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3322-3E52-4DCD-AD81-D4AF71E74AC6}" type="slidenum">
              <a:rPr lang="pl-PL"/>
              <a:pPr/>
              <a:t>31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BF81-440A-4A99-8243-755EE558EA9C}" type="slidenum">
              <a:rPr lang="pl-PL" smtClean="0"/>
              <a:pPr/>
              <a:t>32</a:t>
            </a:fld>
            <a:endParaRPr lang="pl-PL"/>
          </a:p>
        </p:txBody>
      </p:sp>
      <p:pic>
        <p:nvPicPr>
          <p:cNvPr id="119810" name="Picture 2" descr="uchr_06_img06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628652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5950"/>
            <a:ext cx="8229600" cy="7366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Typy anoreksji i bulimii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33838" cy="4114800"/>
          </a:xfrm>
        </p:spPr>
        <p:txBody>
          <a:bodyPr/>
          <a:lstStyle/>
          <a:p>
            <a:pPr>
              <a:buFontTx/>
              <a:buNone/>
            </a:pPr>
            <a:r>
              <a:rPr lang="pl-PL" sz="3200" b="1" dirty="0">
                <a:solidFill>
                  <a:srgbClr val="FFFF00"/>
                </a:solidFill>
                <a:latin typeface="Times New Roman" pitchFamily="18" charset="0"/>
              </a:rPr>
              <a:t>Anoreksja:</a:t>
            </a:r>
          </a:p>
          <a:p>
            <a:r>
              <a:rPr lang="pl-PL" sz="3200" b="1" dirty="0">
                <a:solidFill>
                  <a:srgbClr val="FFFF00"/>
                </a:solidFill>
                <a:latin typeface="Times New Roman" pitchFamily="18" charset="0"/>
              </a:rPr>
              <a:t>restrykcyjna</a:t>
            </a:r>
          </a:p>
          <a:p>
            <a:r>
              <a:rPr lang="pl-PL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Nierestrykcyjna</a:t>
            </a:r>
            <a:endParaRPr lang="pl-PL" sz="32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/>
            <a:r>
              <a:rPr lang="pl-PL" b="1" dirty="0" err="1" smtClean="0">
                <a:solidFill>
                  <a:srgbClr val="FFFF00"/>
                </a:solidFill>
                <a:latin typeface="Times New Roman" pitchFamily="18" charset="0"/>
              </a:rPr>
              <a:t>Bulimiczna</a:t>
            </a:r>
            <a:endParaRPr lang="pl-PL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/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</a:rPr>
              <a:t>Atletyczna </a:t>
            </a:r>
            <a:endParaRPr lang="pl-PL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None/>
            </a:pPr>
            <a:endParaRPr lang="pl-PL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905000"/>
            <a:ext cx="4033837" cy="4114800"/>
          </a:xfrm>
        </p:spPr>
        <p:txBody>
          <a:bodyPr/>
          <a:lstStyle/>
          <a:p>
            <a:pPr>
              <a:buFontTx/>
              <a:buNone/>
            </a:pPr>
            <a:r>
              <a:rPr lang="pl-PL" sz="3600" b="1">
                <a:solidFill>
                  <a:srgbClr val="FFFF00"/>
                </a:solidFill>
                <a:latin typeface="Times New Roman" pitchFamily="18" charset="0"/>
              </a:rPr>
              <a:t>Bulimia:</a:t>
            </a:r>
          </a:p>
          <a:p>
            <a:r>
              <a:rPr lang="pl-PL" sz="3600" b="1" i="1">
                <a:solidFill>
                  <a:srgbClr val="FFFF00"/>
                </a:solidFill>
                <a:latin typeface="Times New Roman" pitchFamily="18" charset="0"/>
              </a:rPr>
              <a:t>purging type</a:t>
            </a:r>
          </a:p>
          <a:p>
            <a:r>
              <a:rPr lang="pl-PL" sz="3600" b="1" i="1">
                <a:solidFill>
                  <a:srgbClr val="FFFF00"/>
                </a:solidFill>
                <a:latin typeface="Times New Roman" pitchFamily="18" charset="0"/>
              </a:rPr>
              <a:t>nonpurging type</a:t>
            </a:r>
            <a:endParaRPr lang="pl-PL" sz="3600" b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pl-PL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866472-2708-4274-909B-2855AA350759}" type="slidenum">
              <a:rPr lang="pl-PL"/>
              <a:pPr/>
              <a:t>33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10243" grpId="0" build="p" autoUpdateAnimBg="0"/>
      <p:bldP spid="1024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Porównanie AN (typ restrykcyjny) i BN (typ z przeczyszczaniem)</a:t>
            </a:r>
            <a:endParaRPr lang="pl-PL" sz="32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86D-C4DC-45D5-B110-F207F68CD90C}" type="slidenum">
              <a:rPr lang="pl-PL" smtClean="0"/>
              <a:pPr/>
              <a:t>34</a:t>
            </a:fld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14348" y="1615440"/>
          <a:ext cx="7929618" cy="4528205"/>
        </p:xfrm>
        <a:graphic>
          <a:graphicData uri="http://schemas.openxmlformats.org/drawingml/2006/table">
            <a:tbl>
              <a:tblPr/>
              <a:tblGrid>
                <a:gridCol w="2642632"/>
                <a:gridCol w="2643493"/>
                <a:gridCol w="2643493"/>
              </a:tblGrid>
              <a:tr h="266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anorexia nervosa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bulimia nervosa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zaburzony wizerunek własnego ciała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nadmierne zainteresowanie ciężarem ciała i sylwetką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niepokój po jedzeniu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ciężar ciała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&lt; 85% należnego ciężaru ciała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90-110% należnego ciężaru ciała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metoda odchudzania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głodówki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prowokowanie wymiotów, wypróżnień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epizody objadania się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rzadko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często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wysokokaloryczne produkty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unikanie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objadanie się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zaburzenia psychologiczne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Times New Roman"/>
                          <a:cs typeface="Times New Roman"/>
                        </a:rPr>
                        <a:t>znacznego stopnia</a:t>
                      </a:r>
                      <a:endParaRPr lang="pl-P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/>
                          <a:ea typeface="Times New Roman"/>
                          <a:cs typeface="Times New Roman"/>
                        </a:rPr>
                        <a:t>niewielkie do umiarkowanych</a:t>
                      </a: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5950"/>
            <a:ext cx="8229600" cy="7366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Zaburzenia odżywiania - fakty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1% dziewcząt w okresie adolescencji cierpi na anoreksję</a:t>
            </a:r>
          </a:p>
          <a:p>
            <a:pPr>
              <a:lnSpc>
                <a:spcPct val="90000"/>
              </a:lnSpc>
            </a:pPr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5% kobiet w wieku 20-25 lat choruje na bulimię</a:t>
            </a:r>
          </a:p>
          <a:p>
            <a:pPr>
              <a:lnSpc>
                <a:spcPct val="90000"/>
              </a:lnSpc>
            </a:pPr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na 10 przypadków anoreksji u kobiet przypada jeden przypadek u mężczyzn</a:t>
            </a:r>
          </a:p>
          <a:p>
            <a:pPr>
              <a:lnSpc>
                <a:spcPct val="90000"/>
              </a:lnSpc>
            </a:pPr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5-20% osób chorujących na anoreksję umiera (pomimo prób leczenia)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6BD84E-5CA1-4F59-BFC9-F78CBCB79159}" type="slidenum">
              <a:rPr lang="pl-PL"/>
              <a:pPr/>
              <a:t>35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6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Hipotezy dotyczące genezy zaburzeń odżywiania: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funkcjonowanie systemu rodzinnego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lęk przed kobiecością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wpływy kulturowe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dążenie do mistrzostwa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koncepcje biologiczne: genetyka, neuromediatory</a:t>
            </a:r>
          </a:p>
          <a:p>
            <a:endParaRPr lang="pl-PL">
              <a:solidFill>
                <a:srgbClr val="FFFF00"/>
              </a:solidFill>
              <a:latin typeface="Times New Roman" pitchFamily="18" charset="0"/>
            </a:endParaRPr>
          </a:p>
          <a:p>
            <a:endParaRPr lang="pl-PL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2854BE8-1B3B-4719-8F30-3EB9D2FAC08F}" type="slidenum">
              <a:rPr lang="pl-PL"/>
              <a:pPr/>
              <a:t>36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BF81-440A-4A99-8243-755EE558EA9C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0"/>
            <a:ext cx="5857916" cy="128586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/>
          <a:srcRect t="8804"/>
          <a:stretch>
            <a:fillRect/>
          </a:stretch>
        </p:blipFill>
        <p:spPr bwMode="auto">
          <a:xfrm>
            <a:off x="0" y="1285860"/>
            <a:ext cx="5541004" cy="278608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/>
        </p:spPr>
      </p:pic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80"/>
            <a:ext cx="5572132" cy="271462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BF81-440A-4A99-8243-755EE558EA9C}" type="slidenum">
              <a:rPr lang="pl-PL" smtClean="0"/>
              <a:pPr/>
              <a:t>38</a:t>
            </a:fld>
            <a:endParaRPr lang="pl-PL"/>
          </a:p>
        </p:txBody>
      </p:sp>
      <p:pic>
        <p:nvPicPr>
          <p:cNvPr id="3074" name="Picture 2" descr="Se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14744" cy="602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MrsAmerica2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0"/>
            <a:ext cx="435768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FAE-09E8-4F10-AE54-81D5003405B3}" type="slidenum">
              <a:rPr lang="pl-PL" smtClean="0"/>
              <a:pPr/>
              <a:t>39</a:t>
            </a:fld>
            <a:endParaRPr lang="pl-PL"/>
          </a:p>
        </p:txBody>
      </p:sp>
      <p:pic>
        <p:nvPicPr>
          <p:cNvPr id="4098" name="Picture 2" descr="barbie-refresh-50002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barbie_poletna_vkopalkah"/>
          <p:cNvPicPr>
            <a:picLocks noChangeAspect="1" noChangeArrowheads="1"/>
          </p:cNvPicPr>
          <p:nvPr/>
        </p:nvPicPr>
        <p:blipFill>
          <a:blip r:embed="rId4"/>
          <a:srcRect l="22677" r="17953"/>
          <a:stretch>
            <a:fillRect/>
          </a:stretch>
        </p:blipFill>
        <p:spPr bwMode="auto">
          <a:xfrm>
            <a:off x="2857488" y="3048000"/>
            <a:ext cx="226190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barbie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3525" y="0"/>
            <a:ext cx="3800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23 kg</a:t>
            </a:r>
          </a:p>
        </p:txBody>
      </p:sp>
      <p:pic>
        <p:nvPicPr>
          <p:cNvPr id="71685" name="Picture 5" descr="slid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3887" y="2644775"/>
            <a:ext cx="4286250" cy="3219450"/>
          </a:xfrm>
          <a:noFill/>
          <a:ln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6A56-8E0E-4E74-AC25-317ECA2053E4}" type="slidenum">
              <a:rPr lang="pl-PL"/>
              <a:pPr/>
              <a:t>4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FAE-09E8-4F10-AE54-81D5003405B3}" type="slidenum">
              <a:rPr lang="pl-PL" smtClean="0"/>
              <a:pPr/>
              <a:t>40</a:t>
            </a:fld>
            <a:endParaRPr lang="pl-PL"/>
          </a:p>
        </p:txBody>
      </p:sp>
      <p:pic>
        <p:nvPicPr>
          <p:cNvPr id="5122" name="Picture 2" descr="funny-pictures-anorexic-barbie-P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445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5950"/>
            <a:ext cx="8229600" cy="7366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Terapia anoreksji i bulimii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Kiedy hospitalizacja?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Terapia behawioralna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Psychoterapia psychodynamiczna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Psychoedukacja 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Terapia rodzinna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SSRI ?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Kluby AB</a:t>
            </a:r>
          </a:p>
          <a:p>
            <a:endParaRPr lang="pl-PL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0ED80A-0ACE-479D-880D-114478FCCDD5}" type="slidenum">
              <a:rPr lang="pl-PL"/>
              <a:pPr/>
              <a:t>41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WI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17513"/>
            <a:ext cx="8637588" cy="1066800"/>
          </a:xfrm>
        </p:spPr>
        <p:txBody>
          <a:bodyPr>
            <a:normAutofit/>
          </a:bodyPr>
          <a:lstStyle/>
          <a:p>
            <a:r>
              <a:rPr lang="pl-PL" sz="3200">
                <a:latin typeface="Times New Roman" pitchFamily="18" charset="0"/>
                <a:cs typeface="Times New Roman" pitchFamily="18" charset="0"/>
              </a:rPr>
              <a:t>Zasadniczymi celami terapii </a:t>
            </a:r>
            <a:r>
              <a:rPr lang="pl-PL" sz="3200">
                <a:latin typeface="Times New Roman" pitchFamily="18" charset="0"/>
              </a:rPr>
              <a:t>AB </a:t>
            </a:r>
            <a:r>
              <a:rPr lang="pl-PL" sz="3200">
                <a:latin typeface="Times New Roman" pitchFamily="18" charset="0"/>
                <a:cs typeface="Times New Roman" pitchFamily="18" charset="0"/>
              </a:rPr>
              <a:t>są:</a:t>
            </a:r>
            <a:br>
              <a:rPr lang="pl-PL" sz="3200">
                <a:latin typeface="Times New Roman" pitchFamily="18" charset="0"/>
                <a:cs typeface="Times New Roman" pitchFamily="18" charset="0"/>
              </a:rPr>
            </a:br>
            <a:endParaRPr lang="pl-PL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2800">
                <a:latin typeface="Times New Roman" pitchFamily="18" charset="0"/>
                <a:cs typeface="Courier New" pitchFamily="49" charset="0"/>
              </a:rPr>
              <a:t>o</a:t>
            </a:r>
            <a:r>
              <a:rPr lang="pl-PL" sz="2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2400" b="1">
                <a:latin typeface="Times New Roman" pitchFamily="18" charset="0"/>
                <a:cs typeface="Times New Roman" pitchFamily="18" charset="0"/>
              </a:rPr>
              <a:t>      Ustanowienie przez chorą kontroli nad swoim jedzeniem i wagą na normalnym, akceptowanym społecznie poziomie</a:t>
            </a:r>
          </a:p>
          <a:p>
            <a:pPr>
              <a:lnSpc>
                <a:spcPct val="90000"/>
              </a:lnSpc>
            </a:pPr>
            <a:r>
              <a:rPr lang="pl-PL" sz="2400" b="1">
                <a:latin typeface="Times New Roman" pitchFamily="18" charset="0"/>
                <a:cs typeface="Courier New" pitchFamily="49" charset="0"/>
              </a:rPr>
              <a:t>o</a:t>
            </a:r>
            <a:r>
              <a:rPr lang="pl-PL" sz="2400" b="1">
                <a:latin typeface="Times New Roman" pitchFamily="18" charset="0"/>
                <a:cs typeface="Times New Roman" pitchFamily="18" charset="0"/>
              </a:rPr>
              <a:t>       Radzenie sobie przez chorą ze swoimi problemami w inny sposób niż przez anoreksję</a:t>
            </a:r>
          </a:p>
          <a:p>
            <a:pPr>
              <a:lnSpc>
                <a:spcPct val="90000"/>
              </a:lnSpc>
            </a:pPr>
            <a:r>
              <a:rPr lang="pl-PL" sz="2400" b="1">
                <a:latin typeface="Times New Roman" pitchFamily="18" charset="0"/>
                <a:cs typeface="Courier New" pitchFamily="49" charset="0"/>
              </a:rPr>
              <a:t>o</a:t>
            </a:r>
            <a:r>
              <a:rPr lang="pl-PL" sz="2400" b="1">
                <a:latin typeface="Times New Roman" pitchFamily="18" charset="0"/>
                <a:cs typeface="Times New Roman" pitchFamily="18" charset="0"/>
              </a:rPr>
              <a:t>       Odnowienie relacji z rodzinną na innym poziomie, niż relacja uwarunkowana sposobem jedzenia i wagą</a:t>
            </a:r>
          </a:p>
          <a:p>
            <a:pPr>
              <a:lnSpc>
                <a:spcPct val="90000"/>
              </a:lnSpc>
            </a:pPr>
            <a:r>
              <a:rPr lang="pl-PL" sz="2400" b="1">
                <a:latin typeface="Times New Roman" pitchFamily="18" charset="0"/>
                <a:cs typeface="Courier New" pitchFamily="49" charset="0"/>
              </a:rPr>
              <a:t>o</a:t>
            </a:r>
            <a:r>
              <a:rPr lang="pl-PL" sz="2400" b="1">
                <a:latin typeface="Times New Roman" pitchFamily="18" charset="0"/>
                <a:cs typeface="Times New Roman" pitchFamily="18" charset="0"/>
              </a:rPr>
              <a:t>       Edukacja o objawach i możliwych przyczynach anoreksji</a:t>
            </a:r>
          </a:p>
          <a:p>
            <a:pPr>
              <a:lnSpc>
                <a:spcPct val="90000"/>
              </a:lnSpc>
            </a:pPr>
            <a:r>
              <a:rPr lang="pl-PL" sz="2400" b="1">
                <a:latin typeface="Times New Roman" pitchFamily="18" charset="0"/>
                <a:cs typeface="Courier New" pitchFamily="49" charset="0"/>
              </a:rPr>
              <a:t>o</a:t>
            </a:r>
            <a:r>
              <a:rPr lang="pl-PL" sz="2400" b="1">
                <a:latin typeface="Times New Roman" pitchFamily="18" charset="0"/>
                <a:cs typeface="Times New Roman" pitchFamily="18" charset="0"/>
              </a:rPr>
              <a:t>       Edukacja o możliwych zwiastunach nawrotu choroby i sposobach radzenia sobie z nimi</a:t>
            </a:r>
          </a:p>
          <a:p>
            <a:pPr>
              <a:lnSpc>
                <a:spcPct val="90000"/>
              </a:lnSpc>
            </a:pPr>
            <a:endParaRPr lang="pl-PL" sz="2400" b="1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40F4EB-220A-4ED4-AF65-1C5559F3C949}" type="slidenum">
              <a:rPr lang="pl-PL"/>
              <a:pPr/>
              <a:t>42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17513"/>
            <a:ext cx="8637588" cy="1066800"/>
          </a:xfrm>
        </p:spPr>
        <p:txBody>
          <a:bodyPr>
            <a:normAutofit/>
          </a:bodyPr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Kiedy konieczna jest hospitalizacja w przebiegu anoreksji?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pl-PL" sz="2400">
                <a:latin typeface="Times New Roman" pitchFamily="18" charset="0"/>
                <a:cs typeface="Times New Roman" pitchFamily="18" charset="0"/>
              </a:rPr>
              <a:t>1.      </a:t>
            </a:r>
            <a:r>
              <a:rPr lang="pl-PL" sz="2400" b="1">
                <a:latin typeface="Times New Roman" pitchFamily="18" charset="0"/>
                <a:cs typeface="Times New Roman" pitchFamily="18" charset="0"/>
              </a:rPr>
              <a:t>Krańcowe niedożywienie, z zaburzeniami somatycznymi zagrażającymi życiu (np. hipokaliemia, zaburzenia akcji serca)</a:t>
            </a:r>
          </a:p>
          <a:p>
            <a:pPr>
              <a:lnSpc>
                <a:spcPct val="90000"/>
              </a:lnSpc>
            </a:pPr>
            <a:r>
              <a:rPr lang="pl-PL" sz="2400" b="1">
                <a:latin typeface="Times New Roman" pitchFamily="18" charset="0"/>
                <a:cs typeface="Times New Roman" pitchFamily="18" charset="0"/>
              </a:rPr>
              <a:t>2.      Konieczność izolacji osoby chorej od problemów związanych z funkcjonowaniem jej rodziny, które mogą mieć wpływ na dalszy rozwój anoreksji</a:t>
            </a:r>
          </a:p>
          <a:p>
            <a:pPr>
              <a:lnSpc>
                <a:spcPct val="90000"/>
              </a:lnSpc>
            </a:pPr>
            <a:r>
              <a:rPr lang="pl-PL" sz="2400" b="1">
                <a:latin typeface="Times New Roman" pitchFamily="18" charset="0"/>
                <a:cs typeface="Times New Roman" pitchFamily="18" charset="0"/>
              </a:rPr>
              <a:t>3.      Zagrożenie samobójstwem</a:t>
            </a:r>
          </a:p>
          <a:p>
            <a:pPr>
              <a:lnSpc>
                <a:spcPct val="90000"/>
              </a:lnSpc>
            </a:pPr>
            <a:r>
              <a:rPr lang="pl-PL" sz="2400" b="1">
                <a:latin typeface="Times New Roman" pitchFamily="18" charset="0"/>
                <a:cs typeface="Times New Roman" pitchFamily="18" charset="0"/>
              </a:rPr>
              <a:t>4.      Brak sukcesów w terapii w warunkach otwartych</a:t>
            </a:r>
          </a:p>
          <a:p>
            <a:pPr>
              <a:lnSpc>
                <a:spcPct val="90000"/>
              </a:lnSpc>
            </a:pPr>
            <a:r>
              <a:rPr lang="pl-PL" sz="2400" b="1">
                <a:latin typeface="Times New Roman" pitchFamily="18" charset="0"/>
                <a:cs typeface="Times New Roman" pitchFamily="18" charset="0"/>
              </a:rPr>
              <a:t>5.      Trudności organizacyjne w terapii w warunkach otwartych (np. kłopoty z dojazdem na sesje terapeutyczne)</a:t>
            </a:r>
          </a:p>
          <a:p>
            <a:pPr>
              <a:lnSpc>
                <a:spcPct val="90000"/>
              </a:lnSpc>
            </a:pPr>
            <a:endParaRPr lang="pl-PL" sz="2400" b="1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3B3A14-4716-4362-8426-500577F80255}" type="slidenum">
              <a:rPr lang="pl-PL"/>
              <a:pPr/>
              <a:t>43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>Jakie mogą być przyczyny nawrotu anoreksji? Najczęstsze z nich to:</a:t>
            </a:r>
            <a:br>
              <a:rPr lang="pl-PL" sz="3600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Nie </a:t>
            </a:r>
            <a:r>
              <a:rPr lang="pl-PL" dirty="0"/>
              <a:t>radzenie sobie ze stresem</a:t>
            </a:r>
          </a:p>
          <a:p>
            <a:pPr lvl="0"/>
            <a:r>
              <a:rPr lang="pl-PL" dirty="0"/>
              <a:t>Śmierć bliskiej osoby</a:t>
            </a:r>
          </a:p>
          <a:p>
            <a:pPr lvl="0"/>
            <a:r>
              <a:rPr lang="pl-PL" dirty="0"/>
              <a:t>Problemy rodzinne – rodzina nie jest w stanie zaakceptować zdrowej anorektyczki</a:t>
            </a:r>
          </a:p>
          <a:p>
            <a:pPr lvl="0"/>
            <a:r>
              <a:rPr lang="pl-PL" dirty="0"/>
              <a:t>Nawrót poczucia osamotnienia, winy</a:t>
            </a:r>
          </a:p>
          <a:p>
            <a:pPr lvl="0"/>
            <a:r>
              <a:rPr lang="pl-PL" dirty="0"/>
              <a:t>Obawa własna przed życiem bez anoreksji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31BF81-440A-4A99-8243-755EE558EA9C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Na czym polega terapia bulimii?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000" dirty="0" smtClean="0"/>
              <a:t>Leczenie </a:t>
            </a:r>
            <a:r>
              <a:rPr lang="pl-PL" sz="2000" dirty="0"/>
              <a:t>jest tu zwykle ambulatoryjne, w ramach uczestnictwa w grupach terapeutycznych. Hospitalizacja na oddziałach terapii zaburzeń jedzenia (odżywiania) jest potrzebna w sytuacjach, gdy u pacjentki występują poważne zagrożenia somatyczne (np. hipokaliemia, krwawienie z przewodu pokarmowego) lub gdy w pobliżu miejsca zamieszkania nie ma warunków do uczestnictwa w grupie terapeutycznej. </a:t>
            </a:r>
            <a:endParaRPr lang="pl-PL" sz="2000" dirty="0" smtClean="0"/>
          </a:p>
          <a:p>
            <a:r>
              <a:rPr lang="pl-PL" sz="2000" dirty="0" smtClean="0"/>
              <a:t>Celami </a:t>
            </a:r>
            <a:r>
              <a:rPr lang="pl-PL" sz="2000" dirty="0"/>
              <a:t>psychoterapii grupowej, indywidualnej i rodzinnej jest tutaj zaprzestanie objadania się, zniesienie zachowań patologicznych związanych z jedzeniem (ciągła kontrola wagi, prowokowanie wymiotów, stosowanie środków przeczyszczających, czy intensywnych ćwiczeń fizycznych), poprawa własnego wizerunku, powrót do normalnego jedzenia, zapobieganie nawrotom bulimii.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31BF81-440A-4A99-8243-755EE558EA9C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17513"/>
            <a:ext cx="8637588" cy="1066800"/>
          </a:xfrm>
        </p:spPr>
        <p:txBody>
          <a:bodyPr>
            <a:normAutofit/>
          </a:bodyPr>
          <a:lstStyle/>
          <a:p>
            <a:r>
              <a:rPr lang="pl-PL" sz="3200" b="1">
                <a:latin typeface="Times New Roman" pitchFamily="18" charset="0"/>
                <a:cs typeface="Times New Roman" pitchFamily="18" charset="0"/>
              </a:rPr>
              <a:t>Co to jest kompulsywne objadanie się (termin angielski – </a:t>
            </a:r>
            <a:r>
              <a:rPr lang="pl-PL" sz="3200" b="1" i="1">
                <a:latin typeface="Times New Roman" pitchFamily="18" charset="0"/>
                <a:cs typeface="Times New Roman" pitchFamily="18" charset="0"/>
              </a:rPr>
              <a:t>binge eating disorder</a:t>
            </a:r>
            <a:r>
              <a:rPr lang="pl-PL" sz="3200" b="1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latin typeface="Times New Roman" pitchFamily="18" charset="0"/>
                <a:cs typeface="Times New Roman" pitchFamily="18" charset="0"/>
              </a:rPr>
              <a:t>Jest to zaburzenie zbliżone do bulimii, ale różniące się od niego: rzadkością stosowania wymiotów, głodówek i środków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6FE1-AC6D-4DA1-860F-F3010D6B89A3}" type="slidenum">
              <a:rPr lang="pl-PL"/>
              <a:pPr/>
              <a:t>46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/>
              <a:t>Jakie zaburzenia zachowania mogą wskazywać na</a:t>
            </a:r>
            <a:r>
              <a:rPr lang="pl-PL" sz="3200" dirty="0" smtClean="0"/>
              <a:t> </a:t>
            </a:r>
            <a:r>
              <a:rPr lang="pl-PL" sz="3200" b="1" dirty="0" smtClean="0"/>
              <a:t>kompulsywne objadanie się?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Epizody </a:t>
            </a:r>
            <a:r>
              <a:rPr lang="pl-PL" dirty="0"/>
              <a:t>objadania się, zwykle w samotności, z wielogodzinnym planowaniem tego co się zje</a:t>
            </a:r>
          </a:p>
          <a:p>
            <a:pPr lvl="0"/>
            <a:r>
              <a:rPr lang="pl-PL" dirty="0"/>
              <a:t>Zmniejszenie aktywności fizycznej (z powodu nadwagi)</a:t>
            </a:r>
          </a:p>
          <a:p>
            <a:pPr lvl="0"/>
            <a:r>
              <a:rPr lang="pl-PL" dirty="0"/>
              <a:t>Częste stosowanie różnych „cudownych diet”</a:t>
            </a:r>
          </a:p>
          <a:p>
            <a:pPr lvl="0"/>
            <a:r>
              <a:rPr lang="pl-PL" dirty="0"/>
              <a:t>Unikanie jedzenia w sytuacji publicznej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31BF81-440A-4A99-8243-755EE558EA9C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/>
              <a:t>Jakie zaburzenia emocjonalne mogą wskazywać na</a:t>
            </a:r>
            <a:r>
              <a:rPr lang="pl-PL" sz="3200" dirty="0" smtClean="0"/>
              <a:t> </a:t>
            </a:r>
            <a:r>
              <a:rPr lang="pl-PL" sz="3200" b="1" dirty="0" smtClean="0"/>
              <a:t>kompulsywne objadanie się? 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Zależność </a:t>
            </a:r>
            <a:r>
              <a:rPr lang="pl-PL" dirty="0"/>
              <a:t>swojego samopoczucia od aktualnej wagi</a:t>
            </a:r>
          </a:p>
          <a:p>
            <a:pPr lvl="0"/>
            <a:r>
              <a:rPr lang="pl-PL" dirty="0"/>
              <a:t>Wyobrażanie siebie jako lepszego człowieka, jeśli się schudnie</a:t>
            </a:r>
          </a:p>
          <a:p>
            <a:r>
              <a:rPr lang="pl-PL" dirty="0"/>
              <a:t>Waga staje się głównym ogniskiem zainteresowania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31BF81-440A-4A99-8243-755EE558EA9C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/>
              <a:t>Kiedy ćwiczenia fizyczne mogą mieć związek z zaburzeniami jedzenia?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000" i="1" dirty="0" smtClean="0"/>
              <a:t>Zmuszasz </a:t>
            </a:r>
            <a:r>
              <a:rPr lang="pl-PL" sz="2000" i="1" dirty="0"/>
              <a:t>się do ćwiczeń, nawet jeśli czujesz się źle</a:t>
            </a:r>
            <a:endParaRPr lang="pl-PL" sz="2000" dirty="0"/>
          </a:p>
          <a:p>
            <a:pPr lvl="0"/>
            <a:r>
              <a:rPr lang="pl-PL" sz="2000" i="1" dirty="0"/>
              <a:t>Czujesz się źle, jeśli nie udało ci się odbyć zwykłej porcji ćwiczeń</a:t>
            </a:r>
            <a:endParaRPr lang="pl-PL" sz="2000" dirty="0"/>
          </a:p>
          <a:p>
            <a:pPr lvl="0"/>
            <a:r>
              <a:rPr lang="pl-PL" sz="2000" i="1" dirty="0"/>
              <a:t>Obliczasz na podstawie zjedzonych kalorii, ile powinnaś  ćwiczyć, aby je spalić</a:t>
            </a:r>
            <a:endParaRPr lang="pl-PL" sz="2000" dirty="0"/>
          </a:p>
          <a:p>
            <a:pPr lvl="0"/>
            <a:r>
              <a:rPr lang="pl-PL" sz="2000" i="1" dirty="0"/>
              <a:t>Ćwiczysz w samotności dla samego wysiłku, nie po to aby się spotkać z innymi osobami</a:t>
            </a:r>
            <a:endParaRPr lang="pl-PL" sz="2000" dirty="0"/>
          </a:p>
          <a:p>
            <a:pPr lvl="0"/>
            <a:r>
              <a:rPr lang="pl-PL" sz="2000" i="1" dirty="0"/>
              <a:t>Starasz się ciągle coś robić, żeby tylko spalić nadmierne kalorie</a:t>
            </a:r>
            <a:endParaRPr lang="pl-PL" sz="2000" dirty="0"/>
          </a:p>
          <a:p>
            <a:pPr lvl="0"/>
            <a:r>
              <a:rPr lang="pl-PL" sz="2000" i="1" dirty="0"/>
              <a:t>Martwisz się jeśli tylko trochę przytyłaś z powodu przerwy w ćwiczeniach</a:t>
            </a:r>
            <a:endParaRPr lang="pl-PL" sz="2000" dirty="0"/>
          </a:p>
          <a:p>
            <a:pPr lvl="0"/>
            <a:r>
              <a:rPr lang="pl-PL" sz="2000" i="1" dirty="0"/>
              <a:t>Planujesz inne sposoby uzyskania niższej wagi – środki odchudzające , głodówki</a:t>
            </a:r>
            <a:endParaRPr lang="pl-PL" sz="20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31BF81-440A-4A99-8243-755EE558EA9C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BF81-440A-4A99-8243-755EE558EA9C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1026" name="Picture 2" descr="192576~St-Catherine-of-Siena-Pos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4714876" cy="627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/>
          </a:bodyPr>
          <a:lstStyle/>
          <a:p>
            <a:r>
              <a:rPr lang="pl-PL" b="1">
                <a:latin typeface="Times New Roman" pitchFamily="18" charset="0"/>
                <a:cs typeface="Times New Roman" pitchFamily="18" charset="0"/>
              </a:rPr>
              <a:t>Jak zapobiegać zaburzeniom jedzenia?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sz="280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pl-PL" sz="2800" i="1">
                <a:latin typeface="Times New Roman" pitchFamily="18" charset="0"/>
                <a:cs typeface="Times New Roman" pitchFamily="18" charset="0"/>
              </a:rPr>
              <a:t>Nigdy nie krytykuj nikogo ze względu na jego zbyt grubą sylwetkę – grubasy mają też zdolności , których u nich nie podejrzewasz</a:t>
            </a:r>
            <a:endParaRPr lang="pl-PL" sz="280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pl-PL" sz="2800" i="1">
                <a:latin typeface="Times New Roman" pitchFamily="18" charset="0"/>
                <a:cs typeface="Times New Roman" pitchFamily="18" charset="0"/>
              </a:rPr>
              <a:t>Traktuj innych, tak jak oni powinni traktować ciebie</a:t>
            </a:r>
            <a:endParaRPr lang="pl-PL" sz="280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pl-PL" sz="2800" i="1">
                <a:latin typeface="Times New Roman" pitchFamily="18" charset="0"/>
                <a:cs typeface="Times New Roman" pitchFamily="18" charset="0"/>
              </a:rPr>
              <a:t>Traktuj innych ze względu na to co dla ciebie znaczą, a nie ze względu na to, jak wyglądają.</a:t>
            </a:r>
            <a:endParaRPr lang="pl-PL" sz="2800">
              <a:latin typeface="Times New Roman" pitchFamily="18" charset="0"/>
              <a:cs typeface="Times New Roman" pitchFamily="18" charset="0"/>
            </a:endParaRPr>
          </a:p>
          <a:p>
            <a:endParaRPr lang="pl-PL" sz="280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58A-021B-4FDC-A31F-7E161AD948E0}" type="slidenum">
              <a:rPr lang="pl-PL"/>
              <a:pPr/>
              <a:t>50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>
                <a:latin typeface="Times New Roman" pitchFamily="18" charset="0"/>
                <a:cs typeface="Times New Roman" pitchFamily="18" charset="0"/>
              </a:rPr>
              <a:t>„10 przykazań szczupłej sylwetki”</a:t>
            </a:r>
            <a:r>
              <a:rPr lang="pl-PL">
                <a:latin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pl-PL" sz="2000" i="1">
                <a:latin typeface="Times New Roman" pitchFamily="18" charset="0"/>
                <a:cs typeface="Times New Roman" pitchFamily="18" charset="0"/>
              </a:rPr>
              <a:t>1.    </a:t>
            </a:r>
            <a:r>
              <a:rPr lang="pl-PL" sz="2000" b="1" i="1">
                <a:latin typeface="Times New Roman" pitchFamily="18" charset="0"/>
                <a:cs typeface="Times New Roman" pitchFamily="18" charset="0"/>
              </a:rPr>
              <a:t>  Jeśli nie jesteś szczupła,  nie jesteś atrakcyjna</a:t>
            </a:r>
            <a:endParaRPr lang="pl-PL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000" b="1" i="1">
                <a:latin typeface="Times New Roman" pitchFamily="18" charset="0"/>
                <a:cs typeface="Times New Roman" pitchFamily="18" charset="0"/>
              </a:rPr>
              <a:t>2.      Bycie szczupłym jest ważniejsze od bycia zdrowym.</a:t>
            </a:r>
            <a:endParaRPr lang="pl-PL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000" b="1" i="1">
                <a:latin typeface="Times New Roman" pitchFamily="18" charset="0"/>
                <a:cs typeface="Times New Roman" pitchFamily="18" charset="0"/>
              </a:rPr>
              <a:t>3.      Wszystkie chwyty są dozwolone dla osiągnięcia szczupłej sylwetki</a:t>
            </a:r>
            <a:endParaRPr lang="pl-PL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000" b="1" i="1">
                <a:latin typeface="Times New Roman" pitchFamily="18" charset="0"/>
                <a:cs typeface="Times New Roman" pitchFamily="18" charset="0"/>
              </a:rPr>
              <a:t>4.      Jeśli za dużo zjadłaś, powinnaś mieć poczucie winy, to zupełnie normalne</a:t>
            </a:r>
            <a:endParaRPr lang="pl-PL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000" b="1" i="1">
                <a:latin typeface="Times New Roman" pitchFamily="18" charset="0"/>
                <a:cs typeface="Times New Roman" pitchFamily="18" charset="0"/>
              </a:rPr>
              <a:t>5.      Jeśli przytyłaś powinnaś się sama  za to ukarać</a:t>
            </a:r>
            <a:endParaRPr lang="pl-PL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000" b="1" i="1">
                <a:latin typeface="Times New Roman" pitchFamily="18" charset="0"/>
                <a:cs typeface="Times New Roman" pitchFamily="18" charset="0"/>
              </a:rPr>
              <a:t>6.      Powinnaś przed każdym posiłkiem liczyć kalorie, żeby wiedzieć ile wolno ci zjeść</a:t>
            </a:r>
            <a:endParaRPr lang="pl-PL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000" b="1" i="1">
                <a:latin typeface="Times New Roman" pitchFamily="18" charset="0"/>
                <a:cs typeface="Times New Roman" pitchFamily="18" charset="0"/>
              </a:rPr>
              <a:t>7.      To co pokazała Ci wskazówka na wadze, to najważniejsza rzecz w twoim życiu</a:t>
            </a:r>
            <a:endParaRPr lang="pl-PL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000" b="1" i="1">
                <a:latin typeface="Times New Roman" pitchFamily="18" charset="0"/>
                <a:cs typeface="Times New Roman" pitchFamily="18" charset="0"/>
              </a:rPr>
              <a:t>8.      Spadek wagi to dobra rzecz, wzrost wagi zła</a:t>
            </a:r>
            <a:endParaRPr lang="pl-PL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000" b="1" i="1">
                <a:latin typeface="Times New Roman" pitchFamily="18" charset="0"/>
                <a:cs typeface="Times New Roman" pitchFamily="18" charset="0"/>
              </a:rPr>
              <a:t>9.      Nigdy nie jest się zbyt szczupłym</a:t>
            </a:r>
            <a:endParaRPr lang="pl-PL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000" b="1" i="1">
                <a:latin typeface="Times New Roman" pitchFamily="18" charset="0"/>
                <a:cs typeface="Times New Roman" pitchFamily="18" charset="0"/>
              </a:rPr>
              <a:t>10.  Bycie szczupłym to oznaka prawdziwie silnej woli i zwiastun sukcesów życiowych</a:t>
            </a:r>
            <a:endParaRPr lang="pl-PL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000" b="1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DCDC-AE0A-4152-BBA0-A8563E932952}" type="slidenum">
              <a:rPr lang="pl-PL"/>
              <a:pPr/>
              <a:t>51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>
                <a:latin typeface="Times New Roman" pitchFamily="18" charset="0"/>
                <a:cs typeface="Times New Roman" pitchFamily="18" charset="0"/>
              </a:rPr>
              <a:t>„10 przykazań szczupłej sylwetki”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u="sng">
                <a:latin typeface="Times New Roman" pitchFamily="18" charset="0"/>
                <a:cs typeface="Times New Roman" pitchFamily="18" charset="0"/>
              </a:rPr>
              <a:t>Uwaga! </a:t>
            </a:r>
            <a:endParaRPr lang="pl-PL" b="1" i="1" u="sng">
              <a:latin typeface="Times New Roman" pitchFamily="18" charset="0"/>
            </a:endParaRPr>
          </a:p>
          <a:p>
            <a:r>
              <a:rPr lang="pl-PL" b="1" i="1" u="sng">
                <a:latin typeface="Times New Roman" pitchFamily="18" charset="0"/>
                <a:cs typeface="Times New Roman" pitchFamily="18" charset="0"/>
              </a:rPr>
              <a:t>Jeśli wierzysz jeszcze w któreś z tych zaleceń,</a:t>
            </a:r>
            <a:endParaRPr lang="pl-PL" b="1" i="1" u="sng">
              <a:latin typeface="Times New Roman" pitchFamily="18" charset="0"/>
            </a:endParaRPr>
          </a:p>
          <a:p>
            <a:r>
              <a:rPr lang="pl-PL" b="1" i="1" u="sng">
                <a:latin typeface="Times New Roman" pitchFamily="18" charset="0"/>
                <a:cs typeface="Times New Roman" pitchFamily="18" charset="0"/>
              </a:rPr>
              <a:t> nie jesteś jeszcze całkiem wyleczona!</a:t>
            </a:r>
            <a:endParaRPr lang="pl-PL" b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pl-PL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7DD-C15F-44A6-AF73-D721F3C24C4B}" type="slidenum">
              <a:rPr lang="pl-PL"/>
              <a:pPr/>
              <a:t>52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FAE-09E8-4F10-AE54-81D5003405B3}" type="slidenum">
              <a:rPr lang="pl-PL" smtClean="0"/>
              <a:pPr/>
              <a:t>53</a:t>
            </a:fld>
            <a:endParaRPr lang="pl-PL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497" y="428604"/>
            <a:ext cx="7138884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61A6-18E3-4A07-8D47-5BA6BE1AEFA5}" type="slidenum">
              <a:rPr lang="pl-PL"/>
              <a:pPr/>
              <a:t>54</a:t>
            </a:fld>
            <a:endParaRPr lang="pl-PL"/>
          </a:p>
        </p:txBody>
      </p:sp>
      <p:pic>
        <p:nvPicPr>
          <p:cNvPr id="49154" name="Picture 2" descr="BD0891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838200"/>
            <a:ext cx="5478463" cy="5156200"/>
          </a:xfrm>
          <a:prstGeom prst="rect">
            <a:avLst/>
          </a:prstGeom>
          <a:noFill/>
        </p:spPr>
      </p:pic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5029200" y="533400"/>
            <a:ext cx="297180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smacznego!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1162" y="427951"/>
            <a:ext cx="7200897" cy="1303867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Spektrum zaburzeń odżywiania i jedzenia (?!) </a:t>
            </a:r>
            <a:endParaRPr lang="pl-PL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376480"/>
              </p:ext>
            </p:extLst>
          </p:nvPr>
        </p:nvGraphicFramePr>
        <p:xfrm>
          <a:off x="961158" y="1468582"/>
          <a:ext cx="7200900" cy="447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44238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Zmiana </a:t>
                      </a:r>
                      <a:endParaRPr lang="pl-PL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Uzasadnienie </a:t>
                      </a:r>
                      <a:endParaRPr lang="pl-PL" sz="1800" dirty="0"/>
                    </a:p>
                  </a:txBody>
                  <a:tcPr marL="68580" marR="68580"/>
                </a:tc>
              </a:tr>
              <a:tr h="2129915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Anoreksja psychiczna :</a:t>
                      </a:r>
                    </a:p>
                    <a:p>
                      <a:r>
                        <a:rPr lang="pl-PL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Wyeliminowanie</a:t>
                      </a:r>
                      <a:r>
                        <a:rPr lang="pl-PL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kryterium zaburzeń miesiączkowania</a:t>
                      </a:r>
                    </a:p>
                    <a:p>
                      <a:r>
                        <a:rPr lang="pl-PL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Dołączenie do kryterium lęku przed przytyciem </a:t>
                      </a:r>
                      <a:r>
                        <a:rPr lang="pl-PL" sz="1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zachowań</a:t>
                      </a:r>
                      <a:r>
                        <a:rPr lang="pl-PL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chroniących przed przytyciem</a:t>
                      </a:r>
                      <a:endParaRPr lang="pl-PL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Podobny obraz  anoreksji u pacjentek z zaburzeniami miesiączkowania i bez nich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Istotne znaczenie zaburzeń</a:t>
                      </a:r>
                      <a:r>
                        <a:rPr lang="pl-PL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zachowania, a nie tylko patologicznego stylu myślenia </a:t>
                      </a:r>
                      <a:endParaRPr lang="pl-PL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1902723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Bulimia psychiczna:</a:t>
                      </a:r>
                    </a:p>
                    <a:p>
                      <a:r>
                        <a:rPr lang="pl-PL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Zmniejszenie częstości objadania z dwu do jednego tygodniowo</a:t>
                      </a:r>
                    </a:p>
                    <a:p>
                      <a:r>
                        <a:rPr lang="pl-PL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Binge-eating</a:t>
                      </a:r>
                      <a:r>
                        <a:rPr lang="pl-PL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disorder</a:t>
                      </a:r>
                      <a:r>
                        <a:rPr lang="pl-PL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r>
                        <a:rPr lang="pl-PL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Przesunięcie do uznanych zaburzeń psychicznych</a:t>
                      </a:r>
                      <a:endParaRPr lang="pl-PL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pl-PL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pl-PL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Zwiekszajaca</a:t>
                      </a:r>
                      <a:r>
                        <a:rPr lang="pl-PL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się częstość; konieczność odróżnienia od otyłości </a:t>
                      </a:r>
                      <a:endParaRPr lang="pl-PL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78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5950"/>
            <a:ext cx="8229600" cy="7366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Kilka pytań wstępnych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Czy Święta Katarzyna chorowała na anoreksję?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Czy anoreksja to rzeczywiście jadłowstręt?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Czy bulimia to przeciwieństwo anoreksji?</a:t>
            </a:r>
          </a:p>
          <a:p>
            <a:r>
              <a:rPr lang="pl-PL">
                <a:solidFill>
                  <a:srgbClr val="FFFF00"/>
                </a:solidFill>
                <a:latin typeface="Times New Roman" pitchFamily="18" charset="0"/>
              </a:rPr>
              <a:t>Czy w islamie „można” chorować na anoreksję?</a:t>
            </a:r>
          </a:p>
          <a:p>
            <a:endParaRPr lang="pl-PL">
              <a:solidFill>
                <a:srgbClr val="FFFF00"/>
              </a:solidFill>
              <a:latin typeface="Times New Roman" pitchFamily="18" charset="0"/>
            </a:endParaRPr>
          </a:p>
          <a:p>
            <a:endParaRPr lang="pl-PL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266CB13-6172-41E6-9D33-CE25E6CD7B11}" type="slidenum">
              <a:rPr lang="pl-PL"/>
              <a:pPr/>
              <a:t>6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51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5950"/>
            <a:ext cx="8229600" cy="736600"/>
          </a:xfrm>
        </p:spPr>
        <p:txBody>
          <a:bodyPr>
            <a:normAutofit/>
          </a:bodyPr>
          <a:lstStyle/>
          <a:p>
            <a:r>
              <a:rPr lang="pl-PL">
                <a:latin typeface="Times New Roman" pitchFamily="18" charset="0"/>
              </a:rPr>
              <a:t>Eating Disorders Questionnaire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>
                <a:latin typeface="Times New Roman" pitchFamily="18" charset="0"/>
              </a:rPr>
              <a:t>Czy jesteś nadmiernie zainteresowany jedzeniem, dietami, swoją wagą?</a:t>
            </a:r>
          </a:p>
          <a:p>
            <a:pPr>
              <a:lnSpc>
                <a:spcPct val="90000"/>
              </a:lnSpc>
            </a:pPr>
            <a:r>
              <a:rPr lang="pl-PL">
                <a:latin typeface="Times New Roman" pitchFamily="18" charset="0"/>
              </a:rPr>
              <a:t>Czy jesz pomimo, że nie jesteś głodny, lub tracisz kontrolę nad jedzeniem?</a:t>
            </a:r>
          </a:p>
          <a:p>
            <a:pPr>
              <a:lnSpc>
                <a:spcPct val="90000"/>
              </a:lnSpc>
            </a:pPr>
            <a:r>
              <a:rPr lang="pl-PL">
                <a:latin typeface="Times New Roman" pitchFamily="18" charset="0"/>
              </a:rPr>
              <a:t>Czy uważasz się za zbyt grubego, pomimo tego, że inni uważają cię za szczupłego?</a:t>
            </a:r>
          </a:p>
          <a:p>
            <a:pPr>
              <a:lnSpc>
                <a:spcPct val="90000"/>
              </a:lnSpc>
            </a:pPr>
            <a:r>
              <a:rPr lang="pl-PL">
                <a:latin typeface="Times New Roman" pitchFamily="18" charset="0"/>
              </a:rPr>
              <a:t>Czy nadużywasz środków przeczyszczających, lub moczopędnych?</a:t>
            </a:r>
          </a:p>
          <a:p>
            <a:pPr>
              <a:lnSpc>
                <a:spcPct val="90000"/>
              </a:lnSpc>
            </a:pPr>
            <a:endParaRPr lang="pl-PL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92CD75-A2E7-457F-A2F3-CD87C06D9938}" type="slidenum">
              <a:rPr lang="pl-PL"/>
              <a:pPr/>
              <a:t>7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5950"/>
            <a:ext cx="8229600" cy="736600"/>
          </a:xfrm>
        </p:spPr>
        <p:txBody>
          <a:bodyPr>
            <a:normAutofit/>
          </a:bodyPr>
          <a:lstStyle/>
          <a:p>
            <a:r>
              <a:rPr lang="pl-PL">
                <a:latin typeface="Times New Roman" pitchFamily="18" charset="0"/>
              </a:rPr>
              <a:t>Eating Disorders Questionnaire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latin typeface="Times New Roman" pitchFamily="18" charset="0"/>
              </a:rPr>
              <a:t>Czy denerwuje cię to, że nie potrafisz zmienić swoich sposobów jedzenia?</a:t>
            </a:r>
          </a:p>
          <a:p>
            <a:r>
              <a:rPr lang="pl-PL">
                <a:latin typeface="Times New Roman" pitchFamily="18" charset="0"/>
              </a:rPr>
              <a:t>Czy wymiotujesz po to aby schudnąć?</a:t>
            </a:r>
          </a:p>
          <a:p>
            <a:r>
              <a:rPr lang="pl-PL">
                <a:latin typeface="Times New Roman" pitchFamily="18" charset="0"/>
              </a:rPr>
              <a:t>Jeśli jesteś kobietą, to czy masz zatrzymanie miesiączek?</a:t>
            </a:r>
          </a:p>
          <a:p>
            <a:r>
              <a:rPr lang="pl-PL">
                <a:latin typeface="Times New Roman" pitchFamily="18" charset="0"/>
              </a:rPr>
              <a:t>Czy twoje samopoczucie zależy głównie od tego ile zjadłeś?</a:t>
            </a:r>
          </a:p>
          <a:p>
            <a:endParaRPr lang="pl-PL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DA14866-050F-4670-8D15-96DB00B6EB8F}" type="slidenum">
              <a:rPr lang="pl-PL"/>
              <a:pPr/>
              <a:t>8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5950"/>
            <a:ext cx="8229600" cy="736600"/>
          </a:xfrm>
        </p:spPr>
        <p:txBody>
          <a:bodyPr>
            <a:normAutofit/>
          </a:bodyPr>
          <a:lstStyle/>
          <a:p>
            <a:r>
              <a:rPr lang="pl-PL" b="1">
                <a:latin typeface="Times New Roman" pitchFamily="18" charset="0"/>
                <a:cs typeface="Times New Roman" pitchFamily="18" charset="0"/>
              </a:rPr>
              <a:t>Co to są zaburzenia jedzenia?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To grupa zaburzeń psychicznych, objawiających się znaczącymi odchyleniami od wzorców normalnego, społecznie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akceptowanego jedzenia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pl-PL" sz="24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W przebiegu zaburzeń jedzenia dochodzi zwykle do zaburzenia własnego wizerunku ciała, zwykle w postaci przypisywania sobie nadmiernej wagi lub grubej sylwetki przy zupełnie normalnej sylwetce lub znacząco niskiej wadze ciała. </a:t>
            </a:r>
            <a:endParaRPr lang="pl-PL" sz="24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Najczęściej rozpoznawanymi zaburzeniami jedzenia są: </a:t>
            </a:r>
            <a:r>
              <a:rPr lang="pl-PL" sz="2400" b="1" i="1" dirty="0">
                <a:latin typeface="Times New Roman" pitchFamily="18" charset="0"/>
                <a:cs typeface="Times New Roman" pitchFamily="18" charset="0"/>
              </a:rPr>
              <a:t>anoreksja psychiczna, bulimia psychiczna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, i tzw</a:t>
            </a:r>
            <a:r>
              <a:rPr lang="pl-PL" sz="2400" b="1" i="1" dirty="0">
                <a:latin typeface="Times New Roman" pitchFamily="18" charset="0"/>
                <a:cs typeface="Times New Roman" pitchFamily="18" charset="0"/>
              </a:rPr>
              <a:t>. kompulsywne objadanie się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b="1" dirty="0">
              <a:latin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76E6202-2449-414D-8F57-248F471A7337}" type="slidenum">
              <a:rPr lang="pl-PL"/>
              <a:pPr/>
              <a:t>9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623</TotalTime>
  <Words>1660</Words>
  <Application>Microsoft Office PowerPoint</Application>
  <PresentationFormat>Pokaz na ekranie (4:3)</PresentationFormat>
  <Paragraphs>362</Paragraphs>
  <Slides>55</Slides>
  <Notes>54</Notes>
  <HiddenSlides>1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55</vt:i4>
      </vt:variant>
    </vt:vector>
  </HeadingPairs>
  <TitlesOfParts>
    <vt:vector size="67" baseType="lpstr">
      <vt:lpstr>Arial</vt:lpstr>
      <vt:lpstr>Arial Black</vt:lpstr>
      <vt:lpstr>Century Gothic</vt:lpstr>
      <vt:lpstr>Courier New</vt:lpstr>
      <vt:lpstr>Garamond</vt:lpstr>
      <vt:lpstr>Marlett</vt:lpstr>
      <vt:lpstr>Tahoma</vt:lpstr>
      <vt:lpstr>Times New Roman</vt:lpstr>
      <vt:lpstr>Wingdings</vt:lpstr>
      <vt:lpstr>Wingdings 3</vt:lpstr>
      <vt:lpstr>Organiczny</vt:lpstr>
      <vt:lpstr>Jon (sala konferencyjna)</vt:lpstr>
      <vt:lpstr>Wykład Xb Współczesne rozumienie anoreksji i bulimii</vt:lpstr>
      <vt:lpstr>Prezentacja programu PowerPoint</vt:lpstr>
      <vt:lpstr>55 kg</vt:lpstr>
      <vt:lpstr>23 kg</vt:lpstr>
      <vt:lpstr>Prezentacja programu PowerPoint</vt:lpstr>
      <vt:lpstr>Kilka pytań wstępnych</vt:lpstr>
      <vt:lpstr>Eating Disorders Questionnaire</vt:lpstr>
      <vt:lpstr>Eating Disorders Questionnaire</vt:lpstr>
      <vt:lpstr>Co to są zaburzenia jedzenia?</vt:lpstr>
      <vt:lpstr>Co wpływa na uczucie łaknienia? </vt:lpstr>
      <vt:lpstr>Prezentacja programu PowerPoint</vt:lpstr>
      <vt:lpstr>Czym jest normalne jedzenie?</vt:lpstr>
      <vt:lpstr>Czym jest normalne jedzenie?</vt:lpstr>
      <vt:lpstr>Czym jest normalne jedzenie?</vt:lpstr>
      <vt:lpstr>Jakie zachowania wskazują na anoreksję?</vt:lpstr>
      <vt:lpstr>Jakie zachowania wskazują na anoreksję?</vt:lpstr>
      <vt:lpstr>Jakie zachowania wskazują na anoreksję?</vt:lpstr>
      <vt:lpstr>Jakie objawy fizyczne wskazują na anoreksję?</vt:lpstr>
      <vt:lpstr>Jakie objawy fizyczne wskazują na anoreksję?</vt:lpstr>
      <vt:lpstr>Prezentacja programu PowerPoint</vt:lpstr>
      <vt:lpstr>Jakie objawy fizyczne wskazują na anoreksję?</vt:lpstr>
      <vt:lpstr>Jakie objawy psychiczne występują w przebiegu anoreksji?</vt:lpstr>
      <vt:lpstr>Prezentacja programu PowerPoint</vt:lpstr>
      <vt:lpstr>Podstawowe informacje o epidemiologii bulimii</vt:lpstr>
      <vt:lpstr>Jakie zachowania mogą wskazywać na bulimię?  </vt:lpstr>
      <vt:lpstr>Prezentacja programu PowerPoint</vt:lpstr>
      <vt:lpstr>Jakie zachowania mogą wskazywać na bulimię?</vt:lpstr>
      <vt:lpstr>Jakie są fizyczne (somatyczne) objawy bulimii?</vt:lpstr>
      <vt:lpstr>Jakie są fizyczne (somatyczne) objawy bulimii?</vt:lpstr>
      <vt:lpstr>Prezentacja programu PowerPoint</vt:lpstr>
      <vt:lpstr>Jakie zaburzenia emocjonalne prezentują osoby z bulimią?  </vt:lpstr>
      <vt:lpstr>Prezentacja programu PowerPoint</vt:lpstr>
      <vt:lpstr>Typy anoreksji i bulimii</vt:lpstr>
      <vt:lpstr>Porównanie AN (typ restrykcyjny) i BN (typ z przeczyszczaniem)</vt:lpstr>
      <vt:lpstr>Zaburzenia odżywiania - fakty</vt:lpstr>
      <vt:lpstr>Hipotezy dotyczące genezy zaburzeń odżywiania:</vt:lpstr>
      <vt:lpstr>Prezentacja programu PowerPoint</vt:lpstr>
      <vt:lpstr>Prezentacja programu PowerPoint</vt:lpstr>
      <vt:lpstr>Prezentacja programu PowerPoint</vt:lpstr>
      <vt:lpstr>Prezentacja programu PowerPoint</vt:lpstr>
      <vt:lpstr>Terapia anoreksji i bulimii</vt:lpstr>
      <vt:lpstr>Zasadniczymi celami terapii AB są: </vt:lpstr>
      <vt:lpstr>Kiedy konieczna jest hospitalizacja w przebiegu anoreksji?</vt:lpstr>
      <vt:lpstr>Jakie mogą być przyczyny nawrotu anoreksji? Najczęstsze z nich to: </vt:lpstr>
      <vt:lpstr>Na czym polega terapia bulimii? </vt:lpstr>
      <vt:lpstr>Co to jest kompulsywne objadanie się (termin angielski – binge eating disorder)?</vt:lpstr>
      <vt:lpstr>Jakie zaburzenia zachowania mogą wskazywać na kompulsywne objadanie się? </vt:lpstr>
      <vt:lpstr>Jakie zaburzenia emocjonalne mogą wskazywać na kompulsywne objadanie się?  </vt:lpstr>
      <vt:lpstr>Kiedy ćwiczenia fizyczne mogą mieć związek z zaburzeniami jedzenia? </vt:lpstr>
      <vt:lpstr>Jak zapobiegać zaburzeniom jedzenia?</vt:lpstr>
      <vt:lpstr>„10 przykazań szczupłej sylwetki” </vt:lpstr>
      <vt:lpstr>„10 przykazań szczupłej sylwetki”</vt:lpstr>
      <vt:lpstr>Prezentacja programu PowerPoint</vt:lpstr>
      <vt:lpstr>Prezentacja programu PowerPoint</vt:lpstr>
      <vt:lpstr>Spektrum zaburzeń odżywiania i jedzenia (?!) </vt:lpstr>
    </vt:vector>
  </TitlesOfParts>
  <Company>Gabinet Psychiatryczny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Współczesne rozumienie anoreksji i bulimii</dc:title>
  <dc:creator>a czernikiewicz</dc:creator>
  <cp:lastModifiedBy>Andrzej Czernikiewicz</cp:lastModifiedBy>
  <cp:revision>40</cp:revision>
  <cp:lastPrinted>1999-06-22T17:08:30Z</cp:lastPrinted>
  <dcterms:created xsi:type="dcterms:W3CDTF">1999-06-20T07:53:32Z</dcterms:created>
  <dcterms:modified xsi:type="dcterms:W3CDTF">2015-01-29T20:48:28Z</dcterms:modified>
</cp:coreProperties>
</file>