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117"/>
  </p:notesMasterIdLst>
  <p:sldIdLst>
    <p:sldId id="256" r:id="rId2"/>
    <p:sldId id="265" r:id="rId3"/>
    <p:sldId id="266" r:id="rId4"/>
    <p:sldId id="267" r:id="rId5"/>
    <p:sldId id="268" r:id="rId6"/>
    <p:sldId id="270" r:id="rId7"/>
    <p:sldId id="385" r:id="rId8"/>
    <p:sldId id="271" r:id="rId9"/>
    <p:sldId id="272" r:id="rId10"/>
    <p:sldId id="273" r:id="rId11"/>
    <p:sldId id="274" r:id="rId12"/>
    <p:sldId id="275" r:id="rId13"/>
    <p:sldId id="276" r:id="rId14"/>
    <p:sldId id="277" r:id="rId15"/>
    <p:sldId id="278" r:id="rId16"/>
    <p:sldId id="280" r:id="rId17"/>
    <p:sldId id="281" r:id="rId18"/>
    <p:sldId id="290" r:id="rId19"/>
    <p:sldId id="291" r:id="rId20"/>
    <p:sldId id="292" r:id="rId21"/>
    <p:sldId id="293" r:id="rId22"/>
    <p:sldId id="295" r:id="rId23"/>
    <p:sldId id="296" r:id="rId24"/>
    <p:sldId id="388" r:id="rId25"/>
    <p:sldId id="386" r:id="rId26"/>
    <p:sldId id="387"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89" r:id="rId44"/>
    <p:sldId id="317" r:id="rId45"/>
    <p:sldId id="318" r:id="rId46"/>
    <p:sldId id="319" r:id="rId47"/>
    <p:sldId id="390" r:id="rId48"/>
    <p:sldId id="391" r:id="rId49"/>
    <p:sldId id="299" r:id="rId50"/>
    <p:sldId id="257" r:id="rId51"/>
    <p:sldId id="320" r:id="rId52"/>
    <p:sldId id="286" r:id="rId53"/>
    <p:sldId id="287" r:id="rId54"/>
    <p:sldId id="288" r:id="rId55"/>
    <p:sldId id="392" r:id="rId56"/>
    <p:sldId id="393" r:id="rId57"/>
    <p:sldId id="394" r:id="rId58"/>
    <p:sldId id="395" r:id="rId59"/>
    <p:sldId id="396" r:id="rId60"/>
    <p:sldId id="397" r:id="rId61"/>
    <p:sldId id="325" r:id="rId62"/>
    <p:sldId id="326" r:id="rId63"/>
    <p:sldId id="327" r:id="rId64"/>
    <p:sldId id="328" r:id="rId65"/>
    <p:sldId id="353" r:id="rId66"/>
    <p:sldId id="329" r:id="rId67"/>
    <p:sldId id="330" r:id="rId68"/>
    <p:sldId id="331" r:id="rId69"/>
    <p:sldId id="332" r:id="rId70"/>
    <p:sldId id="358" r:id="rId71"/>
    <p:sldId id="359" r:id="rId72"/>
    <p:sldId id="360" r:id="rId73"/>
    <p:sldId id="361" r:id="rId74"/>
    <p:sldId id="362" r:id="rId75"/>
    <p:sldId id="363" r:id="rId76"/>
    <p:sldId id="364" r:id="rId77"/>
    <p:sldId id="333" r:id="rId78"/>
    <p:sldId id="334" r:id="rId79"/>
    <p:sldId id="335" r:id="rId80"/>
    <p:sldId id="354" r:id="rId81"/>
    <p:sldId id="336" r:id="rId82"/>
    <p:sldId id="355" r:id="rId83"/>
    <p:sldId id="338" r:id="rId84"/>
    <p:sldId id="337" r:id="rId85"/>
    <p:sldId id="339" r:id="rId86"/>
    <p:sldId id="341" r:id="rId87"/>
    <p:sldId id="340" r:id="rId88"/>
    <p:sldId id="343" r:id="rId89"/>
    <p:sldId id="344" r:id="rId90"/>
    <p:sldId id="345" r:id="rId91"/>
    <p:sldId id="346" r:id="rId92"/>
    <p:sldId id="347" r:id="rId93"/>
    <p:sldId id="348" r:id="rId94"/>
    <p:sldId id="349" r:id="rId95"/>
    <p:sldId id="350" r:id="rId96"/>
    <p:sldId id="351" r:id="rId97"/>
    <p:sldId id="352" r:id="rId98"/>
    <p:sldId id="365" r:id="rId99"/>
    <p:sldId id="366" r:id="rId100"/>
    <p:sldId id="367" r:id="rId101"/>
    <p:sldId id="368" r:id="rId102"/>
    <p:sldId id="369" r:id="rId103"/>
    <p:sldId id="370" r:id="rId104"/>
    <p:sldId id="371" r:id="rId105"/>
    <p:sldId id="372" r:id="rId106"/>
    <p:sldId id="373" r:id="rId107"/>
    <p:sldId id="374" r:id="rId108"/>
    <p:sldId id="375" r:id="rId109"/>
    <p:sldId id="376" r:id="rId110"/>
    <p:sldId id="377" r:id="rId111"/>
    <p:sldId id="378" r:id="rId112"/>
    <p:sldId id="379" r:id="rId113"/>
    <p:sldId id="380" r:id="rId114"/>
    <p:sldId id="381" r:id="rId115"/>
    <p:sldId id="382" r:id="rId116"/>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5" d="100"/>
          <a:sy n="85" d="100"/>
        </p:scale>
        <p:origin x="15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40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endParaRPr lang="pl-PL"/>
          </a:p>
        </p:txBody>
      </p:sp>
      <p:sp>
        <p:nvSpPr>
          <p:cNvPr id="1126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endParaRPr lang="pl-PL"/>
          </a:p>
        </p:txBody>
      </p:sp>
      <p:sp>
        <p:nvSpPr>
          <p:cNvPr id="1126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26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126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endParaRPr lang="pl-PL"/>
          </a:p>
        </p:txBody>
      </p:sp>
      <p:sp>
        <p:nvSpPr>
          <p:cNvPr id="1126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96B22C5D-B192-49F0-8A3D-7C03022D134C}" type="slidenum">
              <a:rPr lang="pl-PL"/>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24930" name="Group 2"/>
          <p:cNvGrpSpPr>
            <a:grpSpLocks/>
          </p:cNvGrpSpPr>
          <p:nvPr/>
        </p:nvGrpSpPr>
        <p:grpSpPr bwMode="auto">
          <a:xfrm>
            <a:off x="0" y="0"/>
            <a:ext cx="9159875" cy="6858000"/>
            <a:chOff x="0" y="0"/>
            <a:chExt cx="5770" cy="4320"/>
          </a:xfrm>
        </p:grpSpPr>
        <p:sp>
          <p:nvSpPr>
            <p:cNvPr id="12493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l-PL"/>
            </a:p>
          </p:txBody>
        </p:sp>
        <p:sp>
          <p:nvSpPr>
            <p:cNvPr id="12493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493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493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l-PL"/>
            </a:p>
          </p:txBody>
        </p:sp>
        <p:sp>
          <p:nvSpPr>
            <p:cNvPr id="12493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493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493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l-PL"/>
            </a:p>
          </p:txBody>
        </p:sp>
        <p:sp>
          <p:nvSpPr>
            <p:cNvPr id="12493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l-PL"/>
            </a:p>
          </p:txBody>
        </p:sp>
        <p:sp>
          <p:nvSpPr>
            <p:cNvPr id="12493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494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494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l-PL"/>
            </a:p>
          </p:txBody>
        </p:sp>
        <p:sp>
          <p:nvSpPr>
            <p:cNvPr id="12494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l-PL"/>
            </a:p>
          </p:txBody>
        </p:sp>
        <p:sp>
          <p:nvSpPr>
            <p:cNvPr id="12494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l-PL"/>
            </a:p>
          </p:txBody>
        </p:sp>
        <p:sp>
          <p:nvSpPr>
            <p:cNvPr id="12494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l-PL"/>
            </a:p>
          </p:txBody>
        </p:sp>
        <p:sp>
          <p:nvSpPr>
            <p:cNvPr id="12494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l-PL"/>
            </a:p>
          </p:txBody>
        </p:sp>
        <p:sp>
          <p:nvSpPr>
            <p:cNvPr id="12494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494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l-PL"/>
            </a:p>
          </p:txBody>
        </p:sp>
        <p:sp>
          <p:nvSpPr>
            <p:cNvPr id="12494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494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495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l-PL"/>
            </a:p>
          </p:txBody>
        </p:sp>
        <p:sp>
          <p:nvSpPr>
            <p:cNvPr id="12495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l-PL"/>
            </a:p>
          </p:txBody>
        </p:sp>
      </p:grpSp>
      <p:sp>
        <p:nvSpPr>
          <p:cNvPr id="124952" name="Rectangle 24"/>
          <p:cNvSpPr>
            <a:spLocks noGrp="1" noChangeArrowheads="1"/>
          </p:cNvSpPr>
          <p:nvPr>
            <p:ph type="ctrTitle" sz="quarter"/>
          </p:nvPr>
        </p:nvSpPr>
        <p:spPr>
          <a:xfrm>
            <a:off x="685800" y="1600200"/>
            <a:ext cx="7772400" cy="1828800"/>
          </a:xfrm>
        </p:spPr>
        <p:txBody>
          <a:bodyPr/>
          <a:lstStyle>
            <a:lvl1pPr>
              <a:defRPr sz="4800"/>
            </a:lvl1pPr>
          </a:lstStyle>
          <a:p>
            <a:r>
              <a:rPr lang="pl-PL"/>
              <a:t>Kliknij, aby edytować styl wzorca tytułu</a:t>
            </a:r>
          </a:p>
        </p:txBody>
      </p:sp>
      <p:sp>
        <p:nvSpPr>
          <p:cNvPr id="12495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l-PL"/>
              <a:t>Kliknij, aby edytować styl wzorca podtytułu</a:t>
            </a:r>
          </a:p>
        </p:txBody>
      </p:sp>
      <p:sp>
        <p:nvSpPr>
          <p:cNvPr id="124954" name="Rectangle 26"/>
          <p:cNvSpPr>
            <a:spLocks noGrp="1" noChangeArrowheads="1"/>
          </p:cNvSpPr>
          <p:nvPr>
            <p:ph type="dt" sz="quarter" idx="2"/>
          </p:nvPr>
        </p:nvSpPr>
        <p:spPr>
          <a:xfrm>
            <a:off x="457200" y="6243638"/>
            <a:ext cx="2133600" cy="457200"/>
          </a:xfrm>
        </p:spPr>
        <p:txBody>
          <a:bodyPr/>
          <a:lstStyle>
            <a:lvl1pPr>
              <a:defRPr/>
            </a:lvl1pPr>
          </a:lstStyle>
          <a:p>
            <a:endParaRPr lang="pl-PL"/>
          </a:p>
        </p:txBody>
      </p:sp>
      <p:sp>
        <p:nvSpPr>
          <p:cNvPr id="124955" name="Rectangle 27"/>
          <p:cNvSpPr>
            <a:spLocks noGrp="1" noChangeArrowheads="1"/>
          </p:cNvSpPr>
          <p:nvPr>
            <p:ph type="ftr" sz="quarter" idx="3"/>
          </p:nvPr>
        </p:nvSpPr>
        <p:spPr/>
        <p:txBody>
          <a:bodyPr/>
          <a:lstStyle>
            <a:lvl1pPr>
              <a:defRPr/>
            </a:lvl1pPr>
          </a:lstStyle>
          <a:p>
            <a:r>
              <a:rPr lang="pl-PL"/>
              <a:t>neurologopedia 2018</a:t>
            </a:r>
          </a:p>
        </p:txBody>
      </p:sp>
      <p:sp>
        <p:nvSpPr>
          <p:cNvPr id="124956" name="Rectangle 28"/>
          <p:cNvSpPr>
            <a:spLocks noGrp="1" noChangeArrowheads="1"/>
          </p:cNvSpPr>
          <p:nvPr>
            <p:ph type="sldNum" sz="quarter" idx="4"/>
          </p:nvPr>
        </p:nvSpPr>
        <p:spPr/>
        <p:txBody>
          <a:bodyPr/>
          <a:lstStyle>
            <a:lvl1pPr>
              <a:defRPr/>
            </a:lvl1pPr>
          </a:lstStyle>
          <a:p>
            <a:fld id="{6AA23CAD-0187-4C9E-88EF-5621A151E065}" type="slidenum">
              <a:rPr lang="pl-PL"/>
              <a:pPr/>
              <a:t>‹#›</a:t>
            </a:fld>
            <a:endParaRPr lang="pl-PL"/>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stopki 3"/>
          <p:cNvSpPr>
            <a:spLocks noGrp="1"/>
          </p:cNvSpPr>
          <p:nvPr>
            <p:ph type="ftr" sz="quarter" idx="10"/>
          </p:nvPr>
        </p:nvSpPr>
        <p:spPr/>
        <p:txBody>
          <a:bodyPr/>
          <a:lstStyle>
            <a:lvl1pPr>
              <a:defRPr/>
            </a:lvl1pPr>
          </a:lstStyle>
          <a:p>
            <a:r>
              <a:rPr lang="pl-PL"/>
              <a:t>neurologopedia 2018</a:t>
            </a:r>
          </a:p>
        </p:txBody>
      </p:sp>
      <p:sp>
        <p:nvSpPr>
          <p:cNvPr id="5" name="Symbol zastępczy numeru slajdu 4"/>
          <p:cNvSpPr>
            <a:spLocks noGrp="1"/>
          </p:cNvSpPr>
          <p:nvPr>
            <p:ph type="sldNum" sz="quarter" idx="11"/>
          </p:nvPr>
        </p:nvSpPr>
        <p:spPr/>
        <p:txBody>
          <a:bodyPr/>
          <a:lstStyle>
            <a:lvl1pPr>
              <a:defRPr/>
            </a:lvl1pPr>
          </a:lstStyle>
          <a:p>
            <a:fld id="{3F136DD2-86D3-4F47-A623-0243792A3DCC}" type="slidenum">
              <a:rPr lang="pl-PL"/>
              <a:pPr/>
              <a:t>‹#›</a:t>
            </a:fld>
            <a:endParaRPr lang="pl-PL"/>
          </a:p>
        </p:txBody>
      </p:sp>
      <p:sp>
        <p:nvSpPr>
          <p:cNvPr id="6" name="Symbol zastępczy daty 5"/>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7813"/>
            <a:ext cx="2057400" cy="585311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7813"/>
            <a:ext cx="6019800" cy="585311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stopki 3"/>
          <p:cNvSpPr>
            <a:spLocks noGrp="1"/>
          </p:cNvSpPr>
          <p:nvPr>
            <p:ph type="ftr" sz="quarter" idx="10"/>
          </p:nvPr>
        </p:nvSpPr>
        <p:spPr/>
        <p:txBody>
          <a:bodyPr/>
          <a:lstStyle>
            <a:lvl1pPr>
              <a:defRPr/>
            </a:lvl1pPr>
          </a:lstStyle>
          <a:p>
            <a:r>
              <a:rPr lang="pl-PL"/>
              <a:t>neurologopedia 2018</a:t>
            </a:r>
          </a:p>
        </p:txBody>
      </p:sp>
      <p:sp>
        <p:nvSpPr>
          <p:cNvPr id="5" name="Symbol zastępczy numeru slajdu 4"/>
          <p:cNvSpPr>
            <a:spLocks noGrp="1"/>
          </p:cNvSpPr>
          <p:nvPr>
            <p:ph type="sldNum" sz="quarter" idx="11"/>
          </p:nvPr>
        </p:nvSpPr>
        <p:spPr/>
        <p:txBody>
          <a:bodyPr/>
          <a:lstStyle>
            <a:lvl1pPr>
              <a:defRPr/>
            </a:lvl1pPr>
          </a:lstStyle>
          <a:p>
            <a:fld id="{1E86B08C-E252-4DFA-9719-31A43C662834}" type="slidenum">
              <a:rPr lang="pl-PL"/>
              <a:pPr/>
              <a:t>‹#›</a:t>
            </a:fld>
            <a:endParaRPr lang="pl-PL"/>
          </a:p>
        </p:txBody>
      </p:sp>
      <p:sp>
        <p:nvSpPr>
          <p:cNvPr id="6" name="Symbol zastępczy daty 5"/>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stopki 3"/>
          <p:cNvSpPr>
            <a:spLocks noGrp="1"/>
          </p:cNvSpPr>
          <p:nvPr>
            <p:ph type="ftr" sz="quarter" idx="10"/>
          </p:nvPr>
        </p:nvSpPr>
        <p:spPr/>
        <p:txBody>
          <a:bodyPr/>
          <a:lstStyle>
            <a:lvl1pPr>
              <a:defRPr/>
            </a:lvl1pPr>
          </a:lstStyle>
          <a:p>
            <a:r>
              <a:rPr lang="pl-PL"/>
              <a:t>neurologopedia 2018</a:t>
            </a:r>
          </a:p>
        </p:txBody>
      </p:sp>
      <p:sp>
        <p:nvSpPr>
          <p:cNvPr id="5" name="Symbol zastępczy numeru slajdu 4"/>
          <p:cNvSpPr>
            <a:spLocks noGrp="1"/>
          </p:cNvSpPr>
          <p:nvPr>
            <p:ph type="sldNum" sz="quarter" idx="11"/>
          </p:nvPr>
        </p:nvSpPr>
        <p:spPr/>
        <p:txBody>
          <a:bodyPr/>
          <a:lstStyle>
            <a:lvl1pPr>
              <a:defRPr/>
            </a:lvl1pPr>
          </a:lstStyle>
          <a:p>
            <a:fld id="{EA515A6F-8052-4C8B-BFDB-588FC82F1E09}" type="slidenum">
              <a:rPr lang="pl-PL"/>
              <a:pPr/>
              <a:t>‹#›</a:t>
            </a:fld>
            <a:endParaRPr lang="pl-PL"/>
          </a:p>
        </p:txBody>
      </p:sp>
      <p:sp>
        <p:nvSpPr>
          <p:cNvPr id="6" name="Symbol zastępczy daty 5"/>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Symbol zastępczy stopki 3"/>
          <p:cNvSpPr>
            <a:spLocks noGrp="1"/>
          </p:cNvSpPr>
          <p:nvPr>
            <p:ph type="ftr" sz="quarter" idx="10"/>
          </p:nvPr>
        </p:nvSpPr>
        <p:spPr/>
        <p:txBody>
          <a:bodyPr/>
          <a:lstStyle>
            <a:lvl1pPr>
              <a:defRPr/>
            </a:lvl1pPr>
          </a:lstStyle>
          <a:p>
            <a:r>
              <a:rPr lang="pl-PL"/>
              <a:t>neurologopedia 2018</a:t>
            </a:r>
          </a:p>
        </p:txBody>
      </p:sp>
      <p:sp>
        <p:nvSpPr>
          <p:cNvPr id="5" name="Symbol zastępczy numeru slajdu 4"/>
          <p:cNvSpPr>
            <a:spLocks noGrp="1"/>
          </p:cNvSpPr>
          <p:nvPr>
            <p:ph type="sldNum" sz="quarter" idx="11"/>
          </p:nvPr>
        </p:nvSpPr>
        <p:spPr/>
        <p:txBody>
          <a:bodyPr/>
          <a:lstStyle>
            <a:lvl1pPr>
              <a:defRPr/>
            </a:lvl1pPr>
          </a:lstStyle>
          <a:p>
            <a:fld id="{B4C71FA8-4BE9-4E99-A082-52CB57FB4D28}" type="slidenum">
              <a:rPr lang="pl-PL"/>
              <a:pPr/>
              <a:t>‹#›</a:t>
            </a:fld>
            <a:endParaRPr lang="pl-PL"/>
          </a:p>
        </p:txBody>
      </p:sp>
      <p:sp>
        <p:nvSpPr>
          <p:cNvPr id="6" name="Symbol zastępczy daty 5"/>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stopki 4"/>
          <p:cNvSpPr>
            <a:spLocks noGrp="1"/>
          </p:cNvSpPr>
          <p:nvPr>
            <p:ph type="ftr" sz="quarter" idx="10"/>
          </p:nvPr>
        </p:nvSpPr>
        <p:spPr/>
        <p:txBody>
          <a:bodyPr/>
          <a:lstStyle>
            <a:lvl1pPr>
              <a:defRPr/>
            </a:lvl1pPr>
          </a:lstStyle>
          <a:p>
            <a:r>
              <a:rPr lang="pl-PL"/>
              <a:t>neurologopedia 2018</a:t>
            </a:r>
          </a:p>
        </p:txBody>
      </p:sp>
      <p:sp>
        <p:nvSpPr>
          <p:cNvPr id="6" name="Symbol zastępczy numeru slajdu 5"/>
          <p:cNvSpPr>
            <a:spLocks noGrp="1"/>
          </p:cNvSpPr>
          <p:nvPr>
            <p:ph type="sldNum" sz="quarter" idx="11"/>
          </p:nvPr>
        </p:nvSpPr>
        <p:spPr/>
        <p:txBody>
          <a:bodyPr/>
          <a:lstStyle>
            <a:lvl1pPr>
              <a:defRPr/>
            </a:lvl1pPr>
          </a:lstStyle>
          <a:p>
            <a:fld id="{24B3FE43-7669-405B-A9E9-05FAA5C03E04}" type="slidenum">
              <a:rPr lang="pl-PL"/>
              <a:pPr/>
              <a:t>‹#›</a:t>
            </a:fld>
            <a:endParaRPr lang="pl-PL"/>
          </a:p>
        </p:txBody>
      </p:sp>
      <p:sp>
        <p:nvSpPr>
          <p:cNvPr id="7" name="Symbol zastępczy daty 6"/>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stopki 6"/>
          <p:cNvSpPr>
            <a:spLocks noGrp="1"/>
          </p:cNvSpPr>
          <p:nvPr>
            <p:ph type="ftr" sz="quarter" idx="10"/>
          </p:nvPr>
        </p:nvSpPr>
        <p:spPr/>
        <p:txBody>
          <a:bodyPr/>
          <a:lstStyle>
            <a:lvl1pPr>
              <a:defRPr/>
            </a:lvl1pPr>
          </a:lstStyle>
          <a:p>
            <a:r>
              <a:rPr lang="pl-PL"/>
              <a:t>neurologopedia 2018</a:t>
            </a:r>
          </a:p>
        </p:txBody>
      </p:sp>
      <p:sp>
        <p:nvSpPr>
          <p:cNvPr id="8" name="Symbol zastępczy numeru slajdu 7"/>
          <p:cNvSpPr>
            <a:spLocks noGrp="1"/>
          </p:cNvSpPr>
          <p:nvPr>
            <p:ph type="sldNum" sz="quarter" idx="11"/>
          </p:nvPr>
        </p:nvSpPr>
        <p:spPr/>
        <p:txBody>
          <a:bodyPr/>
          <a:lstStyle>
            <a:lvl1pPr>
              <a:defRPr/>
            </a:lvl1pPr>
          </a:lstStyle>
          <a:p>
            <a:fld id="{847C1405-44AA-4122-BCB0-0CDF853F4F85}" type="slidenum">
              <a:rPr lang="pl-PL"/>
              <a:pPr/>
              <a:t>‹#›</a:t>
            </a:fld>
            <a:endParaRPr lang="pl-PL"/>
          </a:p>
        </p:txBody>
      </p:sp>
      <p:sp>
        <p:nvSpPr>
          <p:cNvPr id="9" name="Symbol zastępczy daty 8"/>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stopki 2"/>
          <p:cNvSpPr>
            <a:spLocks noGrp="1"/>
          </p:cNvSpPr>
          <p:nvPr>
            <p:ph type="ftr" sz="quarter" idx="10"/>
          </p:nvPr>
        </p:nvSpPr>
        <p:spPr/>
        <p:txBody>
          <a:bodyPr/>
          <a:lstStyle>
            <a:lvl1pPr>
              <a:defRPr/>
            </a:lvl1pPr>
          </a:lstStyle>
          <a:p>
            <a:r>
              <a:rPr lang="pl-PL"/>
              <a:t>neurologopedia 2018</a:t>
            </a:r>
          </a:p>
        </p:txBody>
      </p:sp>
      <p:sp>
        <p:nvSpPr>
          <p:cNvPr id="4" name="Symbol zastępczy numeru slajdu 3"/>
          <p:cNvSpPr>
            <a:spLocks noGrp="1"/>
          </p:cNvSpPr>
          <p:nvPr>
            <p:ph type="sldNum" sz="quarter" idx="11"/>
          </p:nvPr>
        </p:nvSpPr>
        <p:spPr/>
        <p:txBody>
          <a:bodyPr/>
          <a:lstStyle>
            <a:lvl1pPr>
              <a:defRPr/>
            </a:lvl1pPr>
          </a:lstStyle>
          <a:p>
            <a:fld id="{27B0144B-A60E-4978-B816-B73C3E1D2E7D}" type="slidenum">
              <a:rPr lang="pl-PL"/>
              <a:pPr/>
              <a:t>‹#›</a:t>
            </a:fld>
            <a:endParaRPr lang="pl-PL"/>
          </a:p>
        </p:txBody>
      </p:sp>
      <p:sp>
        <p:nvSpPr>
          <p:cNvPr id="5" name="Symbol zastępczy daty 4"/>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stopki 1"/>
          <p:cNvSpPr>
            <a:spLocks noGrp="1"/>
          </p:cNvSpPr>
          <p:nvPr>
            <p:ph type="ftr" sz="quarter" idx="10"/>
          </p:nvPr>
        </p:nvSpPr>
        <p:spPr/>
        <p:txBody>
          <a:bodyPr/>
          <a:lstStyle>
            <a:lvl1pPr>
              <a:defRPr/>
            </a:lvl1pPr>
          </a:lstStyle>
          <a:p>
            <a:r>
              <a:rPr lang="pl-PL"/>
              <a:t>neurologopedia 2018</a:t>
            </a:r>
          </a:p>
        </p:txBody>
      </p:sp>
      <p:sp>
        <p:nvSpPr>
          <p:cNvPr id="3" name="Symbol zastępczy numeru slajdu 2"/>
          <p:cNvSpPr>
            <a:spLocks noGrp="1"/>
          </p:cNvSpPr>
          <p:nvPr>
            <p:ph type="sldNum" sz="quarter" idx="11"/>
          </p:nvPr>
        </p:nvSpPr>
        <p:spPr/>
        <p:txBody>
          <a:bodyPr/>
          <a:lstStyle>
            <a:lvl1pPr>
              <a:defRPr/>
            </a:lvl1pPr>
          </a:lstStyle>
          <a:p>
            <a:fld id="{72DC5CF9-EC37-4F79-AE97-43D8F511D19B}" type="slidenum">
              <a:rPr lang="pl-PL"/>
              <a:pPr/>
              <a:t>‹#›</a:t>
            </a:fld>
            <a:endParaRPr lang="pl-PL"/>
          </a:p>
        </p:txBody>
      </p:sp>
      <p:sp>
        <p:nvSpPr>
          <p:cNvPr id="4" name="Symbol zastępczy daty 3"/>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stopki 4"/>
          <p:cNvSpPr>
            <a:spLocks noGrp="1"/>
          </p:cNvSpPr>
          <p:nvPr>
            <p:ph type="ftr" sz="quarter" idx="10"/>
          </p:nvPr>
        </p:nvSpPr>
        <p:spPr/>
        <p:txBody>
          <a:bodyPr/>
          <a:lstStyle>
            <a:lvl1pPr>
              <a:defRPr/>
            </a:lvl1pPr>
          </a:lstStyle>
          <a:p>
            <a:r>
              <a:rPr lang="pl-PL"/>
              <a:t>neurologopedia 2018</a:t>
            </a:r>
          </a:p>
        </p:txBody>
      </p:sp>
      <p:sp>
        <p:nvSpPr>
          <p:cNvPr id="6" name="Symbol zastępczy numeru slajdu 5"/>
          <p:cNvSpPr>
            <a:spLocks noGrp="1"/>
          </p:cNvSpPr>
          <p:nvPr>
            <p:ph type="sldNum" sz="quarter" idx="11"/>
          </p:nvPr>
        </p:nvSpPr>
        <p:spPr/>
        <p:txBody>
          <a:bodyPr/>
          <a:lstStyle>
            <a:lvl1pPr>
              <a:defRPr/>
            </a:lvl1pPr>
          </a:lstStyle>
          <a:p>
            <a:fld id="{2EC55C0E-15D2-49B1-B59D-F0A8746B312F}" type="slidenum">
              <a:rPr lang="pl-PL"/>
              <a:pPr/>
              <a:t>‹#›</a:t>
            </a:fld>
            <a:endParaRPr lang="pl-PL"/>
          </a:p>
        </p:txBody>
      </p:sp>
      <p:sp>
        <p:nvSpPr>
          <p:cNvPr id="7" name="Symbol zastępczy daty 6"/>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stopki 4"/>
          <p:cNvSpPr>
            <a:spLocks noGrp="1"/>
          </p:cNvSpPr>
          <p:nvPr>
            <p:ph type="ftr" sz="quarter" idx="10"/>
          </p:nvPr>
        </p:nvSpPr>
        <p:spPr/>
        <p:txBody>
          <a:bodyPr/>
          <a:lstStyle>
            <a:lvl1pPr>
              <a:defRPr/>
            </a:lvl1pPr>
          </a:lstStyle>
          <a:p>
            <a:r>
              <a:rPr lang="pl-PL"/>
              <a:t>neurologopedia 2018</a:t>
            </a:r>
          </a:p>
        </p:txBody>
      </p:sp>
      <p:sp>
        <p:nvSpPr>
          <p:cNvPr id="6" name="Symbol zastępczy numeru slajdu 5"/>
          <p:cNvSpPr>
            <a:spLocks noGrp="1"/>
          </p:cNvSpPr>
          <p:nvPr>
            <p:ph type="sldNum" sz="quarter" idx="11"/>
          </p:nvPr>
        </p:nvSpPr>
        <p:spPr/>
        <p:txBody>
          <a:bodyPr/>
          <a:lstStyle>
            <a:lvl1pPr>
              <a:defRPr/>
            </a:lvl1pPr>
          </a:lstStyle>
          <a:p>
            <a:fld id="{8CC8E4FD-8371-4F69-9D54-6AF7FF644554}" type="slidenum">
              <a:rPr lang="pl-PL"/>
              <a:pPr/>
              <a:t>‹#›</a:t>
            </a:fld>
            <a:endParaRPr lang="pl-PL"/>
          </a:p>
        </p:txBody>
      </p:sp>
      <p:sp>
        <p:nvSpPr>
          <p:cNvPr id="7" name="Symbol zastępczy daty 6"/>
          <p:cNvSpPr>
            <a:spLocks noGrp="1"/>
          </p:cNvSpPr>
          <p:nvPr>
            <p:ph type="dt" sz="half" idx="12"/>
          </p:nvPr>
        </p:nvSpPr>
        <p:spPr/>
        <p:txBody>
          <a:bodyPr/>
          <a:lstStyle>
            <a:lvl1pPr>
              <a:defRPr/>
            </a:lvl1pPr>
          </a:lstStyle>
          <a:p>
            <a:endParaRPr lang="pl-PL"/>
          </a:p>
        </p:txBody>
      </p:sp>
    </p:spTree>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23906" name="Group 2"/>
          <p:cNvGrpSpPr>
            <a:grpSpLocks/>
          </p:cNvGrpSpPr>
          <p:nvPr/>
        </p:nvGrpSpPr>
        <p:grpSpPr bwMode="auto">
          <a:xfrm>
            <a:off x="0" y="0"/>
            <a:ext cx="9159875" cy="6858000"/>
            <a:chOff x="0" y="0"/>
            <a:chExt cx="5770" cy="4320"/>
          </a:xfrm>
        </p:grpSpPr>
        <p:sp>
          <p:nvSpPr>
            <p:cNvPr id="12390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pl-PL"/>
            </a:p>
          </p:txBody>
        </p:sp>
        <p:sp>
          <p:nvSpPr>
            <p:cNvPr id="12390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390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391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pl-PL"/>
            </a:p>
          </p:txBody>
        </p:sp>
        <p:sp>
          <p:nvSpPr>
            <p:cNvPr id="12391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391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391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pl-PL"/>
            </a:p>
          </p:txBody>
        </p:sp>
        <p:sp>
          <p:nvSpPr>
            <p:cNvPr id="12391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pl-PL"/>
            </a:p>
          </p:txBody>
        </p:sp>
        <p:sp>
          <p:nvSpPr>
            <p:cNvPr id="12391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391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391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pl-PL"/>
            </a:p>
          </p:txBody>
        </p:sp>
        <p:sp>
          <p:nvSpPr>
            <p:cNvPr id="12391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pl-PL"/>
            </a:p>
          </p:txBody>
        </p:sp>
        <p:sp>
          <p:nvSpPr>
            <p:cNvPr id="12391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l-PL"/>
            </a:p>
          </p:txBody>
        </p:sp>
        <p:sp>
          <p:nvSpPr>
            <p:cNvPr id="12392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pl-PL"/>
            </a:p>
          </p:txBody>
        </p:sp>
        <p:sp>
          <p:nvSpPr>
            <p:cNvPr id="12392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pl-PL"/>
            </a:p>
          </p:txBody>
        </p:sp>
        <p:sp>
          <p:nvSpPr>
            <p:cNvPr id="12392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392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pl-PL"/>
            </a:p>
          </p:txBody>
        </p:sp>
        <p:sp>
          <p:nvSpPr>
            <p:cNvPr id="12392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pl-PL"/>
            </a:p>
          </p:txBody>
        </p:sp>
        <p:sp>
          <p:nvSpPr>
            <p:cNvPr id="12392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pl-PL"/>
            </a:p>
          </p:txBody>
        </p:sp>
        <p:sp>
          <p:nvSpPr>
            <p:cNvPr id="12392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pl-PL"/>
            </a:p>
          </p:txBody>
        </p:sp>
        <p:sp>
          <p:nvSpPr>
            <p:cNvPr id="12392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pl-PL"/>
            </a:p>
          </p:txBody>
        </p:sp>
      </p:grpSp>
      <p:sp>
        <p:nvSpPr>
          <p:cNvPr id="123928"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l-PL"/>
              <a:t>Kliknij, aby edytować styl wzorca tytułu</a:t>
            </a:r>
          </a:p>
        </p:txBody>
      </p:sp>
      <p:sp>
        <p:nvSpPr>
          <p:cNvPr id="123929"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123930"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pl-PL"/>
              <a:t>neurologopedia 2018</a:t>
            </a:r>
          </a:p>
        </p:txBody>
      </p:sp>
      <p:sp>
        <p:nvSpPr>
          <p:cNvPr id="123931"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AB5D762-49C2-4E90-8169-BE847DB948F2}" type="slidenum">
              <a:rPr lang="pl-PL"/>
              <a:pPr/>
              <a:t>‹#›</a:t>
            </a:fld>
            <a:endParaRPr lang="pl-PL"/>
          </a:p>
        </p:txBody>
      </p:sp>
      <p:sp>
        <p:nvSpPr>
          <p:cNvPr id="123932"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pl-PL"/>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ransition spd="med">
    <p:newsflash/>
  </p:transition>
  <p:hf hdr="0" dt="0"/>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pl-PL"/>
              <a:t>Neurolingwistyczny wymiar schizofrenii</a:t>
            </a:r>
          </a:p>
        </p:txBody>
      </p:sp>
      <p:sp>
        <p:nvSpPr>
          <p:cNvPr id="2051" name="Rectangle 3"/>
          <p:cNvSpPr>
            <a:spLocks noGrp="1" noChangeArrowheads="1"/>
          </p:cNvSpPr>
          <p:nvPr>
            <p:ph type="subTitle" idx="1"/>
          </p:nvPr>
        </p:nvSpPr>
        <p:spPr/>
        <p:txBody>
          <a:bodyPr/>
          <a:lstStyle/>
          <a:p>
            <a:r>
              <a:rPr lang="pl-PL"/>
              <a:t>A. Czernikiewicz</a:t>
            </a:r>
          </a:p>
        </p:txBody>
      </p:sp>
    </p:spTree>
  </p:cSld>
  <p:clrMapOvr>
    <a:masterClrMapping/>
  </p:clrMapOvr>
  <p:transition spd="med">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0183F0D9-1631-489E-9841-C8FF49723B4B}" type="slidenum">
              <a:rPr lang="pl-PL"/>
              <a:pPr/>
              <a:t>10</a:t>
            </a:fld>
            <a:endParaRPr lang="pl-PL"/>
          </a:p>
        </p:txBody>
      </p:sp>
      <p:sp>
        <p:nvSpPr>
          <p:cNvPr id="23554" name="Rectangle 2"/>
          <p:cNvSpPr>
            <a:spLocks noGrp="1" noChangeArrowheads="1"/>
          </p:cNvSpPr>
          <p:nvPr>
            <p:ph type="title"/>
          </p:nvPr>
        </p:nvSpPr>
        <p:spPr/>
        <p:txBody>
          <a:bodyPr/>
          <a:lstStyle/>
          <a:p>
            <a:r>
              <a:rPr lang="pl-PL" sz="3800"/>
              <a:t>Język a rokowanie w schizofrenii</a:t>
            </a:r>
          </a:p>
        </p:txBody>
      </p:sp>
      <p:sp>
        <p:nvSpPr>
          <p:cNvPr id="23555" name="Rectangle 3"/>
          <p:cNvSpPr>
            <a:spLocks noGrp="1" noChangeArrowheads="1"/>
          </p:cNvSpPr>
          <p:nvPr>
            <p:ph type="body" idx="1"/>
          </p:nvPr>
        </p:nvSpPr>
        <p:spPr/>
        <p:txBody>
          <a:bodyPr/>
          <a:lstStyle/>
          <a:p>
            <a:pPr>
              <a:lnSpc>
                <a:spcPct val="80000"/>
              </a:lnSpc>
            </a:pPr>
            <a:r>
              <a:rPr lang="pl-PL" sz="1800"/>
              <a:t>obecność </a:t>
            </a:r>
            <a:r>
              <a:rPr lang="pl-PL" sz="1800" i="1"/>
              <a:t>negatywnych</a:t>
            </a:r>
            <a:r>
              <a:rPr lang="pl-PL" sz="1800"/>
              <a:t> objawów </a:t>
            </a:r>
            <a:r>
              <a:rPr lang="pl-PL" sz="1800" i="1"/>
              <a:t>schizofazji</a:t>
            </a:r>
            <a:r>
              <a:rPr lang="pl-PL" sz="1800"/>
              <a:t> wg TLC (</a:t>
            </a:r>
            <a:r>
              <a:rPr lang="pl-PL" sz="1800" i="1"/>
              <a:t>ubóstwo mowy, ubóstwo treści</a:t>
            </a:r>
            <a:r>
              <a:rPr lang="pl-PL" sz="1800"/>
              <a:t>) jest predyktorem </a:t>
            </a:r>
            <a:r>
              <a:rPr lang="pl-PL" sz="1800" i="1"/>
              <a:t>złego rokowania </a:t>
            </a:r>
            <a:r>
              <a:rPr lang="pl-PL" sz="1800"/>
              <a:t>w schizofrenii [Liddle-1996];</a:t>
            </a:r>
          </a:p>
          <a:p>
            <a:pPr>
              <a:lnSpc>
                <a:spcPct val="80000"/>
              </a:lnSpc>
            </a:pPr>
            <a:r>
              <a:rPr lang="pl-PL" sz="1800"/>
              <a:t>zaburzenia mowy występują na kilka lat przed pojawieniem się pierwszych klinicznych objawów schizofrenii [Huber-1996];</a:t>
            </a:r>
          </a:p>
          <a:p>
            <a:pPr>
              <a:lnSpc>
                <a:spcPct val="80000"/>
              </a:lnSpc>
            </a:pPr>
            <a:r>
              <a:rPr lang="pl-PL" sz="1800"/>
              <a:t>wystąpienie </a:t>
            </a:r>
            <a:r>
              <a:rPr lang="pl-PL" sz="1800" i="1"/>
              <a:t>formalnych zaburzeń myślenia </a:t>
            </a:r>
            <a:r>
              <a:rPr lang="pl-PL" sz="1800"/>
              <a:t>na początku psychozy, przy wczesnym wieku zachorowania były predyktorami </a:t>
            </a:r>
            <a:r>
              <a:rPr lang="pl-PL" sz="1800" i="1"/>
              <a:t>złego rokowania </a:t>
            </a:r>
            <a:r>
              <a:rPr lang="pl-PL" sz="1800"/>
              <a:t>w schizofrenii w „The Copenhagen High-Risk Study” [Jorgensen i Parnas-1990];</a:t>
            </a:r>
          </a:p>
          <a:p>
            <a:pPr>
              <a:lnSpc>
                <a:spcPct val="80000"/>
              </a:lnSpc>
            </a:pPr>
            <a:r>
              <a:rPr lang="pl-PL" sz="1800"/>
              <a:t>wczesny wiek zachorowania na schizofrenię był najistotniejszym korelatem „uproszczenia syntaktycznego” wypowiedzi osób chorych na schizofrenię [Morice i Ingram-1982; Morice i McNicol-1985,1986];</a:t>
            </a:r>
          </a:p>
          <a:p>
            <a:pPr>
              <a:lnSpc>
                <a:spcPct val="80000"/>
              </a:lnSpc>
            </a:pPr>
            <a:r>
              <a:rPr lang="pl-PL" sz="1800"/>
              <a:t>„uproszczenie syntaktyczne” w wypowiedziach osób na schizofrenię pojawia się już przy pierwszym epizodzie schizofrenii, i odróżnia te wypowiedzi od produkcji słownej osób zdrowych i chorych na manię; „uproszczenie syntaktyczne” jest również cechą charakterystyczną wypowiedzi u osób przewlekle chorych na schizofrenię [Thomas i in.-1990; Thomas-1996];</a:t>
            </a:r>
          </a:p>
          <a:p>
            <a:pPr>
              <a:lnSpc>
                <a:spcPct val="80000"/>
              </a:lnSpc>
            </a:pPr>
            <a:r>
              <a:rPr lang="pl-PL" sz="1800"/>
              <a:t>wczesny wiek zachorowania oraz obecność </a:t>
            </a:r>
            <a:r>
              <a:rPr lang="pl-PL" sz="1800" i="1"/>
              <a:t>formalnych zaburzeń myślenia</a:t>
            </a:r>
            <a:r>
              <a:rPr lang="pl-PL" sz="1800"/>
              <a:t> są uznanymi powszechnie klinicznymi predyktorami </a:t>
            </a:r>
            <a:r>
              <a:rPr lang="pl-PL" sz="1800" i="1"/>
              <a:t>złego rokowania </a:t>
            </a:r>
            <a:r>
              <a:rPr lang="pl-PL" sz="1800"/>
              <a:t>w schizofrenii [Strayhorn-1984].</a:t>
            </a:r>
          </a:p>
        </p:txBody>
      </p:sp>
    </p:spTree>
  </p:cSld>
  <p:clrMapOvr>
    <a:masterClrMapping/>
  </p:clrMapOvr>
  <p:transition spd="med">
    <p:newsflash/>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071D858-7AE3-44C2-B23B-ACBD1C5934CD}" type="slidenum">
              <a:rPr lang="pl-PL"/>
              <a:pPr/>
              <a:t>100</a:t>
            </a:fld>
            <a:endParaRPr lang="pl-PL"/>
          </a:p>
        </p:txBody>
      </p:sp>
      <p:sp>
        <p:nvSpPr>
          <p:cNvPr id="140290" name="Rectangle 2"/>
          <p:cNvSpPr>
            <a:spLocks noGrp="1" noChangeArrowheads="1"/>
          </p:cNvSpPr>
          <p:nvPr>
            <p:ph type="title"/>
          </p:nvPr>
        </p:nvSpPr>
        <p:spPr/>
        <p:txBody>
          <a:bodyPr/>
          <a:lstStyle/>
          <a:p>
            <a:r>
              <a:rPr lang="pl-PL"/>
              <a:t>Konotacja linearna</a:t>
            </a:r>
          </a:p>
        </p:txBody>
      </p:sp>
      <p:sp>
        <p:nvSpPr>
          <p:cNvPr id="140291" name="Rectangle 3"/>
          <p:cNvSpPr>
            <a:spLocks noGrp="1" noChangeArrowheads="1"/>
          </p:cNvSpPr>
          <p:nvPr>
            <p:ph type="body" idx="1"/>
          </p:nvPr>
        </p:nvSpPr>
        <p:spPr/>
        <p:txBody>
          <a:bodyPr/>
          <a:lstStyle/>
          <a:p>
            <a:pPr algn="just">
              <a:lnSpc>
                <a:spcPct val="90000"/>
              </a:lnSpc>
            </a:pPr>
            <a:r>
              <a:rPr lang="pl-PL" sz="1800">
                <a:cs typeface="Times New Roman" pitchFamily="18" charset="0"/>
              </a:rPr>
              <a:t>Pojęcie </a:t>
            </a:r>
            <a:r>
              <a:rPr lang="pl-PL" sz="1800" b="1">
                <a:cs typeface="Times New Roman" pitchFamily="18" charset="0"/>
              </a:rPr>
              <a:t>konotacji linearnej</a:t>
            </a:r>
            <a:r>
              <a:rPr lang="pl-PL" sz="1800">
                <a:cs typeface="Times New Roman" pitchFamily="18" charset="0"/>
              </a:rPr>
              <a:t> wiąże się z przewidzianymi systemem języka możliwościami połączeń wyrazów. Jest to rodzaj własności wyrazu, która polega na otwieraniu w tekście miejsca dla następnych wyrazów, np. użycie przysłówka </a:t>
            </a:r>
            <a:r>
              <a:rPr lang="pl-PL" sz="1800" i="1">
                <a:cs typeface="Times New Roman" pitchFamily="18" charset="0"/>
              </a:rPr>
              <a:t>szybko</a:t>
            </a:r>
            <a:r>
              <a:rPr lang="pl-PL" sz="1800">
                <a:cs typeface="Times New Roman" pitchFamily="18" charset="0"/>
              </a:rPr>
              <a:t> wymaga uzupełnienia przez czasownik. Opisywana właściwość może również być rozumiana jako wymóg wystąpienia następnego, określonego składnika na linii tekstu, który uzupełnia treść pierwszego, np.: </a:t>
            </a:r>
            <a:r>
              <a:rPr lang="pl-PL" sz="1800" i="1">
                <a:cs typeface="Times New Roman" pitchFamily="18" charset="0"/>
              </a:rPr>
              <a:t>czytać (co?) książkę (jaką?) interesującą.</a:t>
            </a:r>
            <a:r>
              <a:rPr lang="pl-PL" sz="1800">
                <a:cs typeface="Times New Roman" pitchFamily="18" charset="0"/>
              </a:rPr>
              <a:t> Jest to podstawowy mechanizm zdaniotwórczy, sygnalizujący szkielet składniowy zdania [ Grzegorczykowa-1996].</a:t>
            </a:r>
          </a:p>
          <a:p>
            <a:pPr algn="just">
              <a:lnSpc>
                <a:spcPct val="90000"/>
              </a:lnSpc>
            </a:pPr>
            <a:r>
              <a:rPr lang="pl-PL" sz="1800">
                <a:cs typeface="Times New Roman" pitchFamily="18" charset="0"/>
              </a:rPr>
              <a:t>W przypadku badania konotacji linearnej możemy uznać za systemowe (zgodne z normą) połączenia wyrazów, choć raz zaświadczone wcześniej w użyciu innych mówców (w mowie potocznej, w wystąpieniach oficjalnych, w słownikach, tekstach pisanych itd.). </a:t>
            </a:r>
          </a:p>
          <a:p>
            <a:pPr algn="just">
              <a:lnSpc>
                <a:spcPct val="90000"/>
              </a:lnSpc>
            </a:pPr>
            <a:r>
              <a:rPr lang="pl-PL" sz="1800">
                <a:cs typeface="Times New Roman" pitchFamily="18" charset="0"/>
              </a:rPr>
              <a:t>Przy zaburzeniach konotacji linearnej bierzemy natomiast pod uwagę wszelkie nietypowe połączenia wyrazów, nie pojawiające się w innych wypowiedziach użytkowników języka. Będą to na przykład konstrukcje typu:...</a:t>
            </a:r>
            <a:r>
              <a:rPr lang="pl-PL" sz="1800" i="1">
                <a:cs typeface="Times New Roman" pitchFamily="18" charset="0"/>
              </a:rPr>
              <a:t> cierpiał konwulsje krwi..., ...to są chłopi ludzkich lasów i wyrębów..., ...lata świetlne to jak trzysta trylionów cytryn do jednej... .</a:t>
            </a:r>
            <a:endParaRPr lang="pl-PL" sz="1800">
              <a:cs typeface="Times New Roman" pitchFamily="18" charset="0"/>
            </a:endParaRPr>
          </a:p>
          <a:p>
            <a:pPr>
              <a:lnSpc>
                <a:spcPct val="90000"/>
              </a:lnSpc>
              <a:buFont typeface="Wingdings" pitchFamily="2" charset="2"/>
              <a:buNone/>
            </a:pPr>
            <a:endParaRPr lang="pl-PL" sz="1800"/>
          </a:p>
        </p:txBody>
      </p:sp>
    </p:spTree>
  </p:cSld>
  <p:clrMapOvr>
    <a:masterClrMapping/>
  </p:clrMapOvr>
  <p:transition spd="med">
    <p:newsflash/>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F10450C-AA9E-4D9B-8840-EE29CD5572C0}" type="slidenum">
              <a:rPr lang="pl-PL"/>
              <a:pPr/>
              <a:t>101</a:t>
            </a:fld>
            <a:endParaRPr lang="pl-PL"/>
          </a:p>
        </p:txBody>
      </p:sp>
      <p:sp>
        <p:nvSpPr>
          <p:cNvPr id="141314" name="Rectangle 2"/>
          <p:cNvSpPr>
            <a:spLocks noGrp="1" noChangeArrowheads="1"/>
          </p:cNvSpPr>
          <p:nvPr>
            <p:ph type="title"/>
          </p:nvPr>
        </p:nvSpPr>
        <p:spPr/>
        <p:txBody>
          <a:bodyPr/>
          <a:lstStyle/>
          <a:p>
            <a:r>
              <a:rPr lang="pl-PL"/>
              <a:t>Spójność semantyczna</a:t>
            </a:r>
          </a:p>
        </p:txBody>
      </p:sp>
      <p:sp>
        <p:nvSpPr>
          <p:cNvPr id="141315" name="Rectangle 3"/>
          <p:cNvSpPr>
            <a:spLocks noGrp="1" noChangeArrowheads="1"/>
          </p:cNvSpPr>
          <p:nvPr>
            <p:ph type="body" idx="1"/>
          </p:nvPr>
        </p:nvSpPr>
        <p:spPr/>
        <p:txBody>
          <a:bodyPr/>
          <a:lstStyle/>
          <a:p>
            <a:pPr algn="just">
              <a:lnSpc>
                <a:spcPct val="90000"/>
              </a:lnSpc>
            </a:pPr>
            <a:r>
              <a:rPr lang="pl-PL" sz="2000">
                <a:cs typeface="Times New Roman" pitchFamily="18" charset="0"/>
              </a:rPr>
              <a:t>Termin </a:t>
            </a:r>
            <a:r>
              <a:rPr lang="pl-PL" sz="2000" b="1">
                <a:cs typeface="Times New Roman" pitchFamily="18" charset="0"/>
              </a:rPr>
              <a:t>neologizmy idiolektalne</a:t>
            </a:r>
            <a:r>
              <a:rPr lang="pl-PL" sz="2000">
                <a:cs typeface="Times New Roman" pitchFamily="18" charset="0"/>
              </a:rPr>
              <a:t> oznacza wyrazy, których ani budowa słowotwórcza ani znaczenie nie dają się objaśnić w oparciu o system leksykalno – gramatyczny danego języka [T. Woźniak-2000]. Notujemy zatem wystąpienie wyrazów dziwnych i  niespotykanych, a przy tym zupełnie niezrozumiałych, np.:</a:t>
            </a:r>
            <a:r>
              <a:rPr lang="pl-PL" sz="2000" i="1">
                <a:cs typeface="Times New Roman" pitchFamily="18" charset="0"/>
              </a:rPr>
              <a:t> eseraria, szantko, trawyzyt, jedno in tet, szecojc, </a:t>
            </a:r>
            <a:r>
              <a:rPr lang="pl-PL" sz="2000">
                <a:cs typeface="Times New Roman" pitchFamily="18" charset="0"/>
              </a:rPr>
              <a:t>itp.</a:t>
            </a:r>
          </a:p>
          <a:p>
            <a:pPr algn="just">
              <a:lnSpc>
                <a:spcPct val="90000"/>
              </a:lnSpc>
            </a:pPr>
            <a:r>
              <a:rPr lang="pl-PL" sz="2000">
                <a:cs typeface="Times New Roman" pitchFamily="18" charset="0"/>
              </a:rPr>
              <a:t>Budowanie tekstu w oparciu nie o zależności składniowo – semantyczne, ale w oparciu o podobieństwo brzmień sąsiadujących wyrazów jest zjawiskiem  uwzględnianym także przez skalę TLC.  Nosi tam nazwę „dźwięczenia” (A. Czernikiewicz, 1989).</a:t>
            </a:r>
          </a:p>
          <a:p>
            <a:pPr algn="just">
              <a:lnSpc>
                <a:spcPct val="90000"/>
              </a:lnSpc>
            </a:pPr>
            <a:r>
              <a:rPr lang="pl-PL" sz="2000">
                <a:cs typeface="Times New Roman" pitchFamily="18" charset="0"/>
              </a:rPr>
              <a:t>Proces wykorzystywania podobieństwa brzmień do łączenia wyrazów w wypowiedzi określa się w językoznawstwie mianem </a:t>
            </a:r>
            <a:r>
              <a:rPr lang="pl-PL" sz="2000" b="1">
                <a:cs typeface="Times New Roman" pitchFamily="18" charset="0"/>
              </a:rPr>
              <a:t>paronimii</a:t>
            </a:r>
            <a:r>
              <a:rPr lang="pl-PL" sz="2000">
                <a:cs typeface="Times New Roman" pitchFamily="18" charset="0"/>
              </a:rPr>
              <a:t>.  Działanie takiego procesu  w znaczącym stopniu zaburza spójność tekstu, np.: </a:t>
            </a:r>
            <a:r>
              <a:rPr lang="pl-PL" sz="2000" i="1">
                <a:cs typeface="Times New Roman" pitchFamily="18" charset="0"/>
              </a:rPr>
              <a:t>...a te kółka jak fluidy, lui , lui, luizjanę tu widzę...,  ...trzeba zapoznać się z treścią teścia...</a:t>
            </a:r>
            <a:r>
              <a:rPr lang="pl-PL" sz="2000">
                <a:cs typeface="Times New Roman" pitchFamily="18" charset="0"/>
              </a:rPr>
              <a:t> [T. Woźniak 2000].</a:t>
            </a:r>
          </a:p>
          <a:p>
            <a:pPr>
              <a:lnSpc>
                <a:spcPct val="90000"/>
              </a:lnSpc>
            </a:pPr>
            <a:endParaRPr lang="pl-PL" sz="2000"/>
          </a:p>
        </p:txBody>
      </p:sp>
    </p:spTree>
  </p:cSld>
  <p:clrMapOvr>
    <a:masterClrMapping/>
  </p:clrMapOvr>
  <p:transition spd="med">
    <p:newsflash/>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5C5E74C-89AE-4F45-BE3B-27071595770F}" type="slidenum">
              <a:rPr lang="pl-PL"/>
              <a:pPr/>
              <a:t>102</a:t>
            </a:fld>
            <a:endParaRPr lang="pl-PL"/>
          </a:p>
        </p:txBody>
      </p:sp>
      <p:sp>
        <p:nvSpPr>
          <p:cNvPr id="142338" name="Rectangle 2"/>
          <p:cNvSpPr>
            <a:spLocks noGrp="1" noChangeArrowheads="1"/>
          </p:cNvSpPr>
          <p:nvPr>
            <p:ph type="title"/>
          </p:nvPr>
        </p:nvSpPr>
        <p:spPr/>
        <p:txBody>
          <a:bodyPr/>
          <a:lstStyle/>
          <a:p>
            <a:r>
              <a:rPr lang="pl-PL">
                <a:cs typeface="Times New Roman" pitchFamily="18" charset="0"/>
              </a:rPr>
              <a:t>Spójność pragmatyczna</a:t>
            </a:r>
          </a:p>
        </p:txBody>
      </p:sp>
      <p:sp>
        <p:nvSpPr>
          <p:cNvPr id="142339" name="Rectangle 3"/>
          <p:cNvSpPr>
            <a:spLocks noGrp="1" noChangeArrowheads="1"/>
          </p:cNvSpPr>
          <p:nvPr>
            <p:ph type="body" idx="1"/>
          </p:nvPr>
        </p:nvSpPr>
        <p:spPr/>
        <p:txBody>
          <a:bodyPr/>
          <a:lstStyle/>
          <a:p>
            <a:pPr algn="just">
              <a:lnSpc>
                <a:spcPct val="90000"/>
              </a:lnSpc>
            </a:pPr>
            <a:r>
              <a:rPr lang="pl-PL" sz="2800">
                <a:cs typeface="Times New Roman" pitchFamily="18" charset="0"/>
              </a:rPr>
              <a:t>wyraża się w relacji znak – użytkownik (użytkownicy, interpretatorzy) znaku. W praktyce odnosi się ona do strategii komunikacyjnych budowania dyskursu. Mówca musi przestrzegać społecznych reguł budowania wypowiedzi, tj. mówić w sposób adekwatny do sytuacji i rang społecznych rozmówców. Co więcej, aby wypowiedź była zrozumiała nadawca musi ją kierować do jednego (choć czasem zbiorowego), ściśle określonego odbiorcy. W tej kategorii za najbardziej istotne dla  </a:t>
            </a:r>
            <a:r>
              <a:rPr lang="pl-PL" sz="2800" i="1">
                <a:cs typeface="Times New Roman" pitchFamily="18" charset="0"/>
              </a:rPr>
              <a:t>schizofazji</a:t>
            </a:r>
            <a:r>
              <a:rPr lang="pl-PL" sz="2800">
                <a:cs typeface="Times New Roman" pitchFamily="18" charset="0"/>
              </a:rPr>
              <a:t> zjawiska zawierają się w ocenie zrozumiałości i konkretności  wypowiedzi. </a:t>
            </a:r>
          </a:p>
          <a:p>
            <a:pPr>
              <a:lnSpc>
                <a:spcPct val="90000"/>
              </a:lnSpc>
            </a:pPr>
            <a:endParaRPr lang="pl-PL" sz="2800"/>
          </a:p>
        </p:txBody>
      </p:sp>
    </p:spTree>
  </p:cSld>
  <p:clrMapOvr>
    <a:masterClrMapping/>
  </p:clrMapOvr>
  <p:transition spd="med">
    <p:newsflash/>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9F217FE5-27AE-4E85-88AA-D09C210A88E0}" type="slidenum">
              <a:rPr lang="pl-PL"/>
              <a:pPr/>
              <a:t>103</a:t>
            </a:fld>
            <a:endParaRPr lang="pl-PL"/>
          </a:p>
        </p:txBody>
      </p:sp>
      <p:sp>
        <p:nvSpPr>
          <p:cNvPr id="143362" name="Rectangle 2"/>
          <p:cNvSpPr>
            <a:spLocks noGrp="1" noChangeArrowheads="1"/>
          </p:cNvSpPr>
          <p:nvPr>
            <p:ph type="title"/>
          </p:nvPr>
        </p:nvSpPr>
        <p:spPr/>
        <p:txBody>
          <a:bodyPr/>
          <a:lstStyle/>
          <a:p>
            <a:r>
              <a:rPr lang="pl-PL" b="1">
                <a:cs typeface="Times New Roman" pitchFamily="18" charset="0"/>
              </a:rPr>
              <a:t>Oceny zrozumiałości wypowiedzi</a:t>
            </a:r>
          </a:p>
        </p:txBody>
      </p:sp>
      <p:sp>
        <p:nvSpPr>
          <p:cNvPr id="143363" name="Rectangle 3"/>
          <p:cNvSpPr>
            <a:spLocks noGrp="1" noChangeArrowheads="1"/>
          </p:cNvSpPr>
          <p:nvPr>
            <p:ph type="body" idx="1"/>
          </p:nvPr>
        </p:nvSpPr>
        <p:spPr/>
        <p:txBody>
          <a:bodyPr/>
          <a:lstStyle/>
          <a:p>
            <a:pPr algn="just"/>
            <a:r>
              <a:rPr lang="pl-PL" sz="2000">
                <a:cs typeface="Times New Roman" pitchFamily="18" charset="0"/>
              </a:rPr>
              <a:t>dokonujemy na podstawie analizy dłuższych fragmentów tekstu. Na niezrozumiałość wypowiedzi schizofatycznej mogą wpłynąć następujące czynniki:</a:t>
            </a:r>
          </a:p>
          <a:p>
            <a:pPr algn="just"/>
            <a:r>
              <a:rPr lang="pl-PL" sz="2000"/>
              <a:t>·</a:t>
            </a:r>
            <a:r>
              <a:rPr lang="pl-PL" sz="2000">
                <a:latin typeface="Times New Roman" pitchFamily="18" charset="0"/>
                <a:cs typeface="Times New Roman" pitchFamily="18" charset="0"/>
              </a:rPr>
              <a:t>            </a:t>
            </a:r>
            <a:r>
              <a:rPr lang="pl-PL" sz="2000">
                <a:cs typeface="Times New Roman" pitchFamily="18" charset="0"/>
              </a:rPr>
              <a:t>Ujawnianie fragmentów halucynacji werbalnych;</a:t>
            </a:r>
          </a:p>
          <a:p>
            <a:pPr algn="just"/>
            <a:r>
              <a:rPr lang="pl-PL" sz="2000"/>
              <a:t>·</a:t>
            </a:r>
            <a:r>
              <a:rPr lang="pl-PL" sz="2000">
                <a:latin typeface="Times New Roman" pitchFamily="18" charset="0"/>
                <a:cs typeface="Times New Roman" pitchFamily="18" charset="0"/>
              </a:rPr>
              <a:t>            </a:t>
            </a:r>
            <a:r>
              <a:rPr lang="pl-PL" sz="2000">
                <a:cs typeface="Times New Roman" pitchFamily="18" charset="0"/>
              </a:rPr>
              <a:t>Zwracanie się do odbiorców będących wynikiem  omamów słuchowych w ramach interakcji z rzeczywistym rozmówcą;</a:t>
            </a:r>
          </a:p>
          <a:p>
            <a:pPr algn="just"/>
            <a:r>
              <a:rPr lang="pl-PL" sz="2000"/>
              <a:t>·</a:t>
            </a:r>
            <a:r>
              <a:rPr lang="pl-PL" sz="2000">
                <a:latin typeface="Times New Roman" pitchFamily="18" charset="0"/>
                <a:cs typeface="Times New Roman" pitchFamily="18" charset="0"/>
              </a:rPr>
              <a:t>            </a:t>
            </a:r>
            <a:r>
              <a:rPr lang="pl-PL" sz="2000">
                <a:cs typeface="Times New Roman" pitchFamily="18" charset="0"/>
              </a:rPr>
              <a:t>Mówienie nie na temat, lub w sposób nieadekwatny do sytuacji (np.: brak rozpoznania sytuacji rozmowy i rangi społecznej rozmówcy – pacjent w klinice zwraca się do lekarza przez</a:t>
            </a:r>
            <a:r>
              <a:rPr lang="pl-PL" sz="2000" i="1">
                <a:cs typeface="Times New Roman" pitchFamily="18" charset="0"/>
              </a:rPr>
              <a:t> ty</a:t>
            </a:r>
            <a:r>
              <a:rPr lang="pl-PL" sz="2000">
                <a:cs typeface="Times New Roman" pitchFamily="18" charset="0"/>
              </a:rPr>
              <a:t> i żąda od niego bliżej nie określonych danych na temat sprzedaży samochodu);</a:t>
            </a:r>
          </a:p>
          <a:p>
            <a:pPr algn="just"/>
            <a:r>
              <a:rPr lang="pl-PL" sz="2000"/>
              <a:t>·</a:t>
            </a:r>
            <a:r>
              <a:rPr lang="pl-PL" sz="2000">
                <a:latin typeface="Times New Roman" pitchFamily="18" charset="0"/>
                <a:cs typeface="Times New Roman" pitchFamily="18" charset="0"/>
              </a:rPr>
              <a:t>            </a:t>
            </a:r>
            <a:r>
              <a:rPr lang="pl-PL" sz="2000">
                <a:cs typeface="Times New Roman" pitchFamily="18" charset="0"/>
              </a:rPr>
              <a:t>Prezentowanie fragmentów wypowiedzi odnoszących się do urojeń.</a:t>
            </a:r>
          </a:p>
          <a:p>
            <a:endParaRPr lang="pl-PL" sz="2000"/>
          </a:p>
        </p:txBody>
      </p:sp>
    </p:spTree>
  </p:cSld>
  <p:clrMapOvr>
    <a:masterClrMapping/>
  </p:clrMapOvr>
  <p:transition spd="med">
    <p:newsflash/>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CD4CB90-9BB9-4DD4-85C3-D0A2FFC99980}" type="slidenum">
              <a:rPr lang="pl-PL"/>
              <a:pPr/>
              <a:t>104</a:t>
            </a:fld>
            <a:endParaRPr lang="pl-PL"/>
          </a:p>
        </p:txBody>
      </p:sp>
      <p:sp>
        <p:nvSpPr>
          <p:cNvPr id="144386" name="Rectangle 2"/>
          <p:cNvSpPr>
            <a:spLocks noGrp="1" noChangeArrowheads="1"/>
          </p:cNvSpPr>
          <p:nvPr>
            <p:ph type="title"/>
          </p:nvPr>
        </p:nvSpPr>
        <p:spPr/>
        <p:txBody>
          <a:bodyPr/>
          <a:lstStyle/>
          <a:p>
            <a:r>
              <a:rPr lang="pl-PL" b="1">
                <a:cs typeface="Times New Roman" pitchFamily="18" charset="0"/>
              </a:rPr>
              <a:t>Oceny konkretności wypowiedzi</a:t>
            </a:r>
          </a:p>
        </p:txBody>
      </p:sp>
      <p:sp>
        <p:nvSpPr>
          <p:cNvPr id="144387" name="Rectangle 3"/>
          <p:cNvSpPr>
            <a:spLocks noGrp="1" noChangeArrowheads="1"/>
          </p:cNvSpPr>
          <p:nvPr>
            <p:ph type="body" idx="1"/>
          </p:nvPr>
        </p:nvSpPr>
        <p:spPr/>
        <p:txBody>
          <a:bodyPr/>
          <a:lstStyle/>
          <a:p>
            <a:pPr algn="just"/>
            <a:r>
              <a:rPr lang="pl-PL" sz="2800">
                <a:cs typeface="Times New Roman" pitchFamily="18" charset="0"/>
              </a:rPr>
              <a:t>dokonujemy w oparciu o następujące kryteria:</a:t>
            </a:r>
          </a:p>
          <a:p>
            <a:pPr algn="just"/>
            <a:r>
              <a:rPr lang="pl-PL" sz="2800"/>
              <a:t>·</a:t>
            </a:r>
            <a:r>
              <a:rPr lang="pl-PL" sz="2800">
                <a:latin typeface="Times New Roman" pitchFamily="18" charset="0"/>
                <a:cs typeface="Times New Roman" pitchFamily="18" charset="0"/>
              </a:rPr>
              <a:t>            </a:t>
            </a:r>
            <a:r>
              <a:rPr lang="pl-PL" sz="2800">
                <a:cs typeface="Times New Roman" pitchFamily="18" charset="0"/>
              </a:rPr>
              <a:t>Włączanie do wypowiedzi aktualnie dominujących bodźców (przypadkowo słyszanych słów,  fragmentów tekstu będących w polu widzenia pacjenta, nazw przedmiotów znajdujących się w najbliższym otoczeniu);</a:t>
            </a:r>
          </a:p>
          <a:p>
            <a:pPr algn="just"/>
            <a:r>
              <a:rPr lang="pl-PL" sz="2800"/>
              <a:t>·</a:t>
            </a:r>
            <a:r>
              <a:rPr lang="pl-PL" sz="2800">
                <a:latin typeface="Times New Roman" pitchFamily="18" charset="0"/>
                <a:cs typeface="Times New Roman" pitchFamily="18" charset="0"/>
              </a:rPr>
              <a:t>            </a:t>
            </a:r>
            <a:r>
              <a:rPr lang="pl-PL" sz="2800">
                <a:cs typeface="Times New Roman" pitchFamily="18" charset="0"/>
              </a:rPr>
              <a:t>Przypadkowość i dowolność skojarzeń, przy pomijaniu relacji wynikających z zależności między pojęciami.</a:t>
            </a:r>
          </a:p>
          <a:p>
            <a:pPr>
              <a:buFont typeface="Wingdings" pitchFamily="2" charset="2"/>
              <a:buNone/>
            </a:pPr>
            <a:endParaRPr lang="pl-PL" sz="2800"/>
          </a:p>
        </p:txBody>
      </p:sp>
    </p:spTree>
  </p:cSld>
  <p:clrMapOvr>
    <a:masterClrMapping/>
  </p:clrMapOvr>
  <p:transition spd="med">
    <p:newsflash/>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188CE43-F707-4B31-A1FA-21280F88105D}" type="slidenum">
              <a:rPr lang="pl-PL"/>
              <a:pPr/>
              <a:t>105</a:t>
            </a:fld>
            <a:endParaRPr lang="pl-PL"/>
          </a:p>
        </p:txBody>
      </p:sp>
      <p:sp>
        <p:nvSpPr>
          <p:cNvPr id="145410" name="Rectangle 2"/>
          <p:cNvSpPr>
            <a:spLocks noGrp="1" noChangeArrowheads="1"/>
          </p:cNvSpPr>
          <p:nvPr>
            <p:ph type="title"/>
          </p:nvPr>
        </p:nvSpPr>
        <p:spPr/>
        <p:txBody>
          <a:bodyPr/>
          <a:lstStyle/>
          <a:p>
            <a:r>
              <a:rPr lang="pl-PL" b="1">
                <a:cs typeface="Times New Roman" pitchFamily="18" charset="0"/>
              </a:rPr>
              <a:t>Zasady posługiwania się KSOS</a:t>
            </a:r>
          </a:p>
        </p:txBody>
      </p:sp>
      <p:sp>
        <p:nvSpPr>
          <p:cNvPr id="145411" name="Rectangle 3"/>
          <p:cNvSpPr>
            <a:spLocks noGrp="1" noChangeArrowheads="1"/>
          </p:cNvSpPr>
          <p:nvPr>
            <p:ph type="body" idx="1"/>
          </p:nvPr>
        </p:nvSpPr>
        <p:spPr/>
        <p:txBody>
          <a:bodyPr/>
          <a:lstStyle/>
          <a:p>
            <a:pPr algn="just">
              <a:lnSpc>
                <a:spcPct val="90000"/>
              </a:lnSpc>
              <a:buFont typeface="Wingdings" pitchFamily="2" charset="2"/>
              <a:buNone/>
            </a:pPr>
            <a:r>
              <a:rPr lang="pl-PL" sz="2800">
                <a:cs typeface="Times New Roman" pitchFamily="18" charset="0"/>
              </a:rPr>
              <a:t>	</a:t>
            </a:r>
            <a:r>
              <a:rPr lang="pl-PL" sz="2400">
                <a:cs typeface="Times New Roman" pitchFamily="18" charset="0"/>
              </a:rPr>
              <a:t>Posługując się KSOS bierzemy pod uwagę 2-3 dłuższe fragmenty (min. 2 minutowe) nieprzerwanej wypowiedzi pacjenta, które rejestrujemy na taśmie magnetofonowej lub video. Aby uzyskać takie fragmenty prosimy pacjenta o wypowiedzi na temat: rodziny,  dzieciństwa, zainteresowań. Można także poprosić o opis jakiegoś obrazu, reprodukcji  dzieła sztuki. Następnie przechodzimy do oceny w poszczególnych kategoriach.</a:t>
            </a:r>
          </a:p>
          <a:p>
            <a:pPr>
              <a:lnSpc>
                <a:spcPct val="90000"/>
              </a:lnSpc>
            </a:pPr>
            <a:r>
              <a:rPr lang="pl-PL" sz="2400">
                <a:cs typeface="Times New Roman" pitchFamily="18" charset="0"/>
              </a:rPr>
              <a:t>	Ważne jest aby u badanych pacjentów wykluczony był czynnik organicznego uszkodzenia mózgu, gdyż może to w poważnym stopniu utrudnić ocenę, ze względu na podobieństwo niektórych objawów afazji i </a:t>
            </a:r>
            <a:r>
              <a:rPr lang="pl-PL" sz="2400" i="1">
                <a:cs typeface="Times New Roman" pitchFamily="18" charset="0"/>
              </a:rPr>
              <a:t>schizofazji</a:t>
            </a:r>
            <a:r>
              <a:rPr lang="pl-PL" sz="2400"/>
              <a:t> </a:t>
            </a:r>
          </a:p>
        </p:txBody>
      </p:sp>
    </p:spTree>
  </p:cSld>
  <p:clrMapOvr>
    <a:masterClrMapping/>
  </p:clrMapOvr>
  <p:transition spd="med">
    <p:newsflash/>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493D8C9-A8BC-41E9-93F5-9EBD420B9754}" type="slidenum">
              <a:rPr lang="pl-PL"/>
              <a:pPr/>
              <a:t>106</a:t>
            </a:fld>
            <a:endParaRPr lang="pl-PL"/>
          </a:p>
        </p:txBody>
      </p:sp>
      <p:sp>
        <p:nvSpPr>
          <p:cNvPr id="146434" name="Rectangle 2"/>
          <p:cNvSpPr>
            <a:spLocks noGrp="1" noChangeArrowheads="1"/>
          </p:cNvSpPr>
          <p:nvPr>
            <p:ph type="title"/>
          </p:nvPr>
        </p:nvSpPr>
        <p:spPr/>
        <p:txBody>
          <a:bodyPr/>
          <a:lstStyle/>
          <a:p>
            <a:r>
              <a:rPr lang="pl-PL" b="1">
                <a:cs typeface="Times New Roman" pitchFamily="18" charset="0"/>
              </a:rPr>
              <a:t>1.</a:t>
            </a:r>
            <a:r>
              <a:rPr lang="pl-PL" b="1">
                <a:latin typeface="Times New Roman" pitchFamily="18" charset="0"/>
                <a:cs typeface="Times New Roman" pitchFamily="18" charset="0"/>
              </a:rPr>
              <a:t>      </a:t>
            </a:r>
            <a:r>
              <a:rPr lang="pl-PL" b="1">
                <a:cs typeface="Times New Roman" pitchFamily="18" charset="0"/>
              </a:rPr>
              <a:t>Spójność gramatyczna.</a:t>
            </a:r>
            <a:br>
              <a:rPr lang="pl-PL">
                <a:cs typeface="Times New Roman" pitchFamily="18" charset="0"/>
              </a:rPr>
            </a:br>
            <a:endParaRPr lang="pl-PL">
              <a:cs typeface="Times New Roman" pitchFamily="18" charset="0"/>
            </a:endParaRPr>
          </a:p>
        </p:txBody>
      </p:sp>
      <p:sp>
        <p:nvSpPr>
          <p:cNvPr id="146435" name="Rectangle 3"/>
          <p:cNvSpPr>
            <a:spLocks noGrp="1" noChangeArrowheads="1"/>
          </p:cNvSpPr>
          <p:nvPr>
            <p:ph type="body" idx="1"/>
          </p:nvPr>
        </p:nvSpPr>
        <p:spPr/>
        <p:txBody>
          <a:bodyPr/>
          <a:lstStyle/>
          <a:p>
            <a:pPr algn="just">
              <a:lnSpc>
                <a:spcPct val="90000"/>
              </a:lnSpc>
            </a:pPr>
            <a:r>
              <a:rPr lang="pl-PL" sz="2800">
                <a:cs typeface="Times New Roman" pitchFamily="18" charset="0"/>
              </a:rPr>
              <a:t>1.1.</a:t>
            </a:r>
            <a:r>
              <a:rPr lang="pl-PL" sz="2800">
                <a:latin typeface="Times New Roman" pitchFamily="18" charset="0"/>
                <a:cs typeface="Times New Roman" pitchFamily="18" charset="0"/>
              </a:rPr>
              <a:t>  </a:t>
            </a:r>
            <a:r>
              <a:rPr lang="pl-PL" sz="2800">
                <a:cs typeface="Times New Roman" pitchFamily="18" charset="0"/>
              </a:rPr>
              <a:t>Ocena zubożenia składni: bierzemy pod uwagę 10 pierwszych wypowiedzeń pacjenta; jeżeli więcej niż 6 z nich to zdania pojedyncze, równoważniki lub fragmenty ciągów zautomatyzowanych przyznajemy </a:t>
            </a:r>
            <a:r>
              <a:rPr lang="pl-PL" sz="2800" b="1">
                <a:cs typeface="Times New Roman" pitchFamily="18" charset="0"/>
              </a:rPr>
              <a:t>1 pkt.</a:t>
            </a:r>
            <a:r>
              <a:rPr lang="pl-PL" sz="2800">
                <a:cs typeface="Times New Roman" pitchFamily="18" charset="0"/>
              </a:rPr>
              <a:t> Jeżeli liczba ta jest mniejsza lub równa 6 przyznajemy </a:t>
            </a:r>
            <a:r>
              <a:rPr lang="pl-PL" sz="2800" b="1">
                <a:cs typeface="Times New Roman" pitchFamily="18" charset="0"/>
              </a:rPr>
              <a:t>0 pkt.</a:t>
            </a:r>
            <a:endParaRPr lang="pl-PL" sz="2800">
              <a:cs typeface="Times New Roman" pitchFamily="18" charset="0"/>
            </a:endParaRPr>
          </a:p>
          <a:p>
            <a:pPr algn="just">
              <a:lnSpc>
                <a:spcPct val="90000"/>
              </a:lnSpc>
            </a:pPr>
            <a:r>
              <a:rPr lang="pl-PL" sz="2800">
                <a:cs typeface="Times New Roman" pitchFamily="18" charset="0"/>
              </a:rPr>
              <a:t>1.2.</a:t>
            </a:r>
            <a:r>
              <a:rPr lang="pl-PL" sz="2800">
                <a:latin typeface="Times New Roman" pitchFamily="18" charset="0"/>
                <a:cs typeface="Times New Roman" pitchFamily="18" charset="0"/>
              </a:rPr>
              <a:t>  </a:t>
            </a:r>
            <a:r>
              <a:rPr lang="pl-PL" sz="2800">
                <a:cs typeface="Times New Roman" pitchFamily="18" charset="0"/>
              </a:rPr>
              <a:t>Ocena zaburzeń konotacji linearnej: jeżeli w analizowanych tekstach znajdziemy więcej niż jedno nietypowe połączenie wyrazów przyznajemy </a:t>
            </a:r>
            <a:r>
              <a:rPr lang="pl-PL" sz="2800" b="1">
                <a:cs typeface="Times New Roman" pitchFamily="18" charset="0"/>
              </a:rPr>
              <a:t>1 pkt. </a:t>
            </a:r>
            <a:r>
              <a:rPr lang="pl-PL" sz="2800">
                <a:cs typeface="Times New Roman" pitchFamily="18" charset="0"/>
              </a:rPr>
              <a:t>Przy braku nietypowych połączeń lub przy jednym takim przypadku przyznajemy </a:t>
            </a:r>
            <a:r>
              <a:rPr lang="pl-PL" sz="2800" b="1">
                <a:cs typeface="Times New Roman" pitchFamily="18" charset="0"/>
              </a:rPr>
              <a:t>0 pkt.</a:t>
            </a:r>
            <a:endParaRPr lang="pl-PL" sz="2800">
              <a:cs typeface="Times New Roman" pitchFamily="18" charset="0"/>
            </a:endParaRPr>
          </a:p>
          <a:p>
            <a:pPr>
              <a:lnSpc>
                <a:spcPct val="90000"/>
              </a:lnSpc>
            </a:pPr>
            <a:endParaRPr lang="pl-PL" sz="2800"/>
          </a:p>
        </p:txBody>
      </p:sp>
    </p:spTree>
  </p:cSld>
  <p:clrMapOvr>
    <a:masterClrMapping/>
  </p:clrMapOvr>
  <p:transition spd="med">
    <p:newsflash/>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7284104-957C-4F92-B07F-F934C7F8EB58}" type="slidenum">
              <a:rPr lang="pl-PL"/>
              <a:pPr/>
              <a:t>107</a:t>
            </a:fld>
            <a:endParaRPr lang="pl-PL"/>
          </a:p>
        </p:txBody>
      </p:sp>
      <p:sp>
        <p:nvSpPr>
          <p:cNvPr id="147458" name="Rectangle 2"/>
          <p:cNvSpPr>
            <a:spLocks noGrp="1" noChangeArrowheads="1"/>
          </p:cNvSpPr>
          <p:nvPr>
            <p:ph type="title"/>
          </p:nvPr>
        </p:nvSpPr>
        <p:spPr/>
        <p:txBody>
          <a:bodyPr/>
          <a:lstStyle/>
          <a:p>
            <a:r>
              <a:rPr lang="pl-PL"/>
              <a:t>2</a:t>
            </a:r>
            <a:r>
              <a:rPr lang="pl-PL">
                <a:cs typeface="Times New Roman" pitchFamily="18" charset="0"/>
              </a:rPr>
              <a:t>.</a:t>
            </a:r>
            <a:r>
              <a:rPr lang="pl-PL">
                <a:latin typeface="Times New Roman" pitchFamily="18" charset="0"/>
                <a:cs typeface="Times New Roman" pitchFamily="18" charset="0"/>
              </a:rPr>
              <a:t>      </a:t>
            </a:r>
            <a:r>
              <a:rPr lang="pl-PL" b="1">
                <a:cs typeface="Times New Roman" pitchFamily="18" charset="0"/>
              </a:rPr>
              <a:t>Spójność semantyczna</a:t>
            </a:r>
            <a:r>
              <a:rPr lang="pl-PL">
                <a:cs typeface="Times New Roman" pitchFamily="18" charset="0"/>
              </a:rPr>
              <a:t>.</a:t>
            </a:r>
            <a:br>
              <a:rPr lang="pl-PL">
                <a:cs typeface="Times New Roman" pitchFamily="18" charset="0"/>
              </a:rPr>
            </a:br>
            <a:endParaRPr lang="pl-PL">
              <a:cs typeface="Times New Roman" pitchFamily="18" charset="0"/>
            </a:endParaRPr>
          </a:p>
        </p:txBody>
      </p:sp>
      <p:sp>
        <p:nvSpPr>
          <p:cNvPr id="147459" name="Rectangle 3"/>
          <p:cNvSpPr>
            <a:spLocks noGrp="1" noChangeArrowheads="1"/>
          </p:cNvSpPr>
          <p:nvPr>
            <p:ph type="body" idx="1"/>
          </p:nvPr>
        </p:nvSpPr>
        <p:spPr/>
        <p:txBody>
          <a:bodyPr/>
          <a:lstStyle/>
          <a:p>
            <a:pPr algn="just"/>
            <a:r>
              <a:rPr lang="pl-PL" sz="2800"/>
              <a:t>2</a:t>
            </a:r>
            <a:r>
              <a:rPr lang="pl-PL" sz="2800">
                <a:cs typeface="Times New Roman" pitchFamily="18" charset="0"/>
              </a:rPr>
              <a:t>.1.</a:t>
            </a:r>
            <a:r>
              <a:rPr lang="pl-PL" sz="2800">
                <a:latin typeface="Times New Roman" pitchFamily="18" charset="0"/>
                <a:cs typeface="Times New Roman" pitchFamily="18" charset="0"/>
              </a:rPr>
              <a:t>  </a:t>
            </a:r>
            <a:r>
              <a:rPr lang="pl-PL" sz="2800">
                <a:cs typeface="Times New Roman" pitchFamily="18" charset="0"/>
              </a:rPr>
              <a:t>Neologizmy idiolektalne: jeżeli w analizowanych tekstach napotkamy choć jeden niezrozumiały, dziwaczny wyraz, który nie daje się objaśnić w oparciu o procesy słowotwórcze przewidziane systemem języka, przyznajemy </a:t>
            </a:r>
            <a:r>
              <a:rPr lang="pl-PL" sz="2800" b="1">
                <a:cs typeface="Times New Roman" pitchFamily="18" charset="0"/>
              </a:rPr>
              <a:t>2 pkt.</a:t>
            </a:r>
            <a:endParaRPr lang="pl-PL" sz="2800">
              <a:cs typeface="Times New Roman" pitchFamily="18" charset="0"/>
            </a:endParaRPr>
          </a:p>
          <a:p>
            <a:pPr algn="just"/>
            <a:r>
              <a:rPr lang="pl-PL" sz="2800"/>
              <a:t>2</a:t>
            </a:r>
            <a:r>
              <a:rPr lang="pl-PL" sz="2800">
                <a:cs typeface="Times New Roman" pitchFamily="18" charset="0"/>
              </a:rPr>
              <a:t>.2.</a:t>
            </a:r>
            <a:r>
              <a:rPr lang="pl-PL" sz="2800">
                <a:latin typeface="Times New Roman" pitchFamily="18" charset="0"/>
                <a:cs typeface="Times New Roman" pitchFamily="18" charset="0"/>
              </a:rPr>
              <a:t>  </a:t>
            </a:r>
            <a:r>
              <a:rPr lang="pl-PL" sz="2800">
                <a:cs typeface="Times New Roman" pitchFamily="18" charset="0"/>
              </a:rPr>
              <a:t>Paronimia: jeżeli w analizowanych wypowiedziach pacjent choć raz połączył wyrazy na linii tekstu na zasadzie podobieństwa brzmień (bez uzasadnienia), przyznajemy </a:t>
            </a:r>
            <a:r>
              <a:rPr lang="pl-PL" sz="2800" b="1">
                <a:cs typeface="Times New Roman" pitchFamily="18" charset="0"/>
              </a:rPr>
              <a:t>2pkt.</a:t>
            </a:r>
            <a:endParaRPr lang="pl-PL" sz="2800">
              <a:cs typeface="Times New Roman" pitchFamily="18" charset="0"/>
            </a:endParaRPr>
          </a:p>
          <a:p>
            <a:endParaRPr lang="pl-PL" sz="2800"/>
          </a:p>
        </p:txBody>
      </p:sp>
    </p:spTree>
  </p:cSld>
  <p:clrMapOvr>
    <a:masterClrMapping/>
  </p:clrMapOvr>
  <p:transition spd="med">
    <p:newsflash/>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EFAD3BF-8FE1-498C-BB32-B24003CA4F76}" type="slidenum">
              <a:rPr lang="pl-PL"/>
              <a:pPr/>
              <a:t>108</a:t>
            </a:fld>
            <a:endParaRPr lang="pl-PL"/>
          </a:p>
        </p:txBody>
      </p:sp>
      <p:sp>
        <p:nvSpPr>
          <p:cNvPr id="148482" name="Rectangle 2"/>
          <p:cNvSpPr>
            <a:spLocks noGrp="1" noChangeArrowheads="1"/>
          </p:cNvSpPr>
          <p:nvPr>
            <p:ph type="title"/>
          </p:nvPr>
        </p:nvSpPr>
        <p:spPr/>
        <p:txBody>
          <a:bodyPr/>
          <a:lstStyle/>
          <a:p>
            <a:r>
              <a:rPr lang="pl-PL" b="1">
                <a:cs typeface="Times New Roman" pitchFamily="18" charset="0"/>
              </a:rPr>
              <a:t>3. Spójność pragmatyczna</a:t>
            </a:r>
            <a:r>
              <a:rPr lang="pl-PL">
                <a:cs typeface="Times New Roman" pitchFamily="18" charset="0"/>
              </a:rPr>
              <a:t>.</a:t>
            </a:r>
            <a:br>
              <a:rPr lang="pl-PL">
                <a:cs typeface="Times New Roman" pitchFamily="18" charset="0"/>
              </a:rPr>
            </a:br>
            <a:endParaRPr lang="pl-PL">
              <a:cs typeface="Times New Roman" pitchFamily="18" charset="0"/>
            </a:endParaRPr>
          </a:p>
        </p:txBody>
      </p:sp>
      <p:sp>
        <p:nvSpPr>
          <p:cNvPr id="148483" name="Rectangle 3"/>
          <p:cNvSpPr>
            <a:spLocks noGrp="1" noChangeArrowheads="1"/>
          </p:cNvSpPr>
          <p:nvPr>
            <p:ph type="body" idx="1"/>
          </p:nvPr>
        </p:nvSpPr>
        <p:spPr/>
        <p:txBody>
          <a:bodyPr/>
          <a:lstStyle/>
          <a:p>
            <a:pPr algn="just">
              <a:lnSpc>
                <a:spcPct val="90000"/>
              </a:lnSpc>
            </a:pPr>
            <a:r>
              <a:rPr lang="pl-PL" sz="2000"/>
              <a:t>3</a:t>
            </a:r>
            <a:r>
              <a:rPr lang="pl-PL" sz="2000">
                <a:cs typeface="Times New Roman" pitchFamily="18" charset="0"/>
              </a:rPr>
              <a:t>.1.</a:t>
            </a:r>
            <a:r>
              <a:rPr lang="pl-PL" sz="2000">
                <a:latin typeface="Times New Roman" pitchFamily="18" charset="0"/>
                <a:cs typeface="Times New Roman" pitchFamily="18" charset="0"/>
              </a:rPr>
              <a:t>     </a:t>
            </a:r>
            <a:r>
              <a:rPr lang="pl-PL" sz="2000">
                <a:cs typeface="Times New Roman" pitchFamily="18" charset="0"/>
              </a:rPr>
              <a:t>Ocena zrozumiałości wypowiedzi: jeżeli w analizowanych wypowiedziach pacjent         ujawni fragmenty halucynacji werbalnych, bądź odniesie się do nich bezpośrednio (np.: odpowie na nieznaną nam uwagę czy pytanie), czy też będzie mówił nie na temat lub w sposób nieadekwatny do sytuacji, przyznajemy </a:t>
            </a:r>
            <a:r>
              <a:rPr lang="pl-PL" sz="2000" b="1">
                <a:cs typeface="Times New Roman" pitchFamily="18" charset="0"/>
              </a:rPr>
              <a:t>3 pkt.</a:t>
            </a:r>
            <a:endParaRPr lang="pl-PL" sz="2000">
              <a:cs typeface="Times New Roman" pitchFamily="18" charset="0"/>
            </a:endParaRPr>
          </a:p>
          <a:p>
            <a:pPr algn="just">
              <a:lnSpc>
                <a:spcPct val="90000"/>
              </a:lnSpc>
            </a:pPr>
            <a:r>
              <a:rPr lang="pl-PL" sz="2000"/>
              <a:t>3</a:t>
            </a:r>
            <a:r>
              <a:rPr lang="pl-PL" sz="2000">
                <a:cs typeface="Times New Roman" pitchFamily="18" charset="0"/>
              </a:rPr>
              <a:t>.2.</a:t>
            </a:r>
            <a:r>
              <a:rPr lang="pl-PL" sz="2000">
                <a:latin typeface="Times New Roman" pitchFamily="18" charset="0"/>
                <a:cs typeface="Times New Roman" pitchFamily="18" charset="0"/>
              </a:rPr>
              <a:t>     </a:t>
            </a:r>
            <a:r>
              <a:rPr lang="pl-PL" sz="2000">
                <a:cs typeface="Times New Roman" pitchFamily="18" charset="0"/>
              </a:rPr>
              <a:t>Ocena konkretności wypowiedzi: jeżeli stwierdzimy, że pacjent włącza bez uzasadnienia                             do wypowiedzi aktualnie dominujące w sytuacji bodźce werbalne i pozawerbalne, lub buduje wypowiedź z pominięciem relacji między pojęciami, jego wywód i wnioskowanie oparte jest na przypadkowych skojarzeniach, przyznajemy  </a:t>
            </a:r>
            <a:r>
              <a:rPr lang="pl-PL" sz="2000" b="1">
                <a:cs typeface="Times New Roman" pitchFamily="18" charset="0"/>
              </a:rPr>
              <a:t>3pkt.</a:t>
            </a:r>
            <a:endParaRPr lang="pl-PL" sz="2000">
              <a:cs typeface="Times New Roman" pitchFamily="18" charset="0"/>
            </a:endParaRPr>
          </a:p>
          <a:p>
            <a:pPr algn="just">
              <a:lnSpc>
                <a:spcPct val="90000"/>
              </a:lnSpc>
            </a:pPr>
            <a:r>
              <a:rPr lang="pl-PL" sz="2000"/>
              <a:t>3</a:t>
            </a:r>
            <a:r>
              <a:rPr lang="pl-PL" sz="2000">
                <a:cs typeface="Times New Roman" pitchFamily="18" charset="0"/>
              </a:rPr>
              <a:t>.3.</a:t>
            </a:r>
            <a:r>
              <a:rPr lang="pl-PL" sz="2000">
                <a:latin typeface="Times New Roman" pitchFamily="18" charset="0"/>
                <a:cs typeface="Times New Roman" pitchFamily="18" charset="0"/>
              </a:rPr>
              <a:t>     </a:t>
            </a:r>
            <a:r>
              <a:rPr lang="pl-PL" sz="2000">
                <a:cs typeface="Times New Roman" pitchFamily="18" charset="0"/>
              </a:rPr>
              <a:t>Jeżeli w dłuższych fragmentach wypowiedzi występują co najmniej dwa zjawiska opisane w częściach poświęconych ocenie spójności gramatycznej i semantycznej, przyznajemy dodatkowo </a:t>
            </a:r>
            <a:r>
              <a:rPr lang="pl-PL" sz="2000" b="1">
                <a:cs typeface="Times New Roman" pitchFamily="18" charset="0"/>
              </a:rPr>
              <a:t>3 pkt.</a:t>
            </a:r>
            <a:endParaRPr lang="pl-PL" sz="2000">
              <a:cs typeface="Times New Roman" pitchFamily="18" charset="0"/>
            </a:endParaRPr>
          </a:p>
          <a:p>
            <a:pPr>
              <a:lnSpc>
                <a:spcPct val="90000"/>
              </a:lnSpc>
            </a:pPr>
            <a:endParaRPr lang="pl-PL" sz="2000"/>
          </a:p>
        </p:txBody>
      </p:sp>
    </p:spTree>
  </p:cSld>
  <p:clrMapOvr>
    <a:masterClrMapping/>
  </p:clrMapOvr>
  <p:transition spd="med">
    <p:newsflash/>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4B49A4D-85CD-4FE0-8738-F350132C1C9F}" type="slidenum">
              <a:rPr lang="pl-PL"/>
              <a:pPr/>
              <a:t>109</a:t>
            </a:fld>
            <a:endParaRPr lang="pl-PL"/>
          </a:p>
        </p:txBody>
      </p:sp>
      <p:sp>
        <p:nvSpPr>
          <p:cNvPr id="149506" name="Rectangle 2"/>
          <p:cNvSpPr>
            <a:spLocks noGrp="1" noChangeArrowheads="1"/>
          </p:cNvSpPr>
          <p:nvPr>
            <p:ph type="title"/>
          </p:nvPr>
        </p:nvSpPr>
        <p:spPr/>
        <p:txBody>
          <a:bodyPr/>
          <a:lstStyle/>
          <a:p>
            <a:r>
              <a:rPr lang="pl-PL" b="1">
                <a:cs typeface="Times New Roman" pitchFamily="18" charset="0"/>
              </a:rPr>
              <a:t>Ocena występowania schizofazji na podstawie KSOS:</a:t>
            </a:r>
          </a:p>
        </p:txBody>
      </p:sp>
      <p:sp>
        <p:nvSpPr>
          <p:cNvPr id="149507" name="Rectangle 3"/>
          <p:cNvSpPr>
            <a:spLocks noGrp="1" noChangeArrowheads="1"/>
          </p:cNvSpPr>
          <p:nvPr>
            <p:ph type="body" idx="1"/>
          </p:nvPr>
        </p:nvSpPr>
        <p:spPr/>
        <p:txBody>
          <a:bodyPr/>
          <a:lstStyle/>
          <a:p>
            <a:pPr algn="just">
              <a:lnSpc>
                <a:spcPct val="90000"/>
              </a:lnSpc>
            </a:pPr>
            <a:endParaRPr lang="pl-PL">
              <a:cs typeface="Times New Roman" pitchFamily="18" charset="0"/>
            </a:endParaRPr>
          </a:p>
          <a:p>
            <a:pPr algn="just">
              <a:lnSpc>
                <a:spcPct val="90000"/>
              </a:lnSpc>
            </a:pPr>
            <a:r>
              <a:rPr lang="pl-PL" b="1">
                <a:cs typeface="Times New Roman" pitchFamily="18" charset="0"/>
              </a:rPr>
              <a:t>0 pkt. – brak </a:t>
            </a:r>
            <a:r>
              <a:rPr lang="pl-PL" b="1" i="1">
                <a:cs typeface="Times New Roman" pitchFamily="18" charset="0"/>
              </a:rPr>
              <a:t>schizofazji</a:t>
            </a:r>
            <a:endParaRPr lang="pl-PL">
              <a:cs typeface="Times New Roman" pitchFamily="18" charset="0"/>
            </a:endParaRPr>
          </a:p>
          <a:p>
            <a:pPr algn="just">
              <a:lnSpc>
                <a:spcPct val="90000"/>
              </a:lnSpc>
            </a:pPr>
            <a:r>
              <a:rPr lang="pl-PL" b="1">
                <a:latin typeface="Times New Roman" pitchFamily="18" charset="0"/>
                <a:cs typeface="Times New Roman" pitchFamily="18" charset="0"/>
              </a:rPr>
              <a:t>1 pkt. – brak </a:t>
            </a:r>
            <a:r>
              <a:rPr lang="pl-PL" b="1" i="1">
                <a:latin typeface="Times New Roman" pitchFamily="18" charset="0"/>
                <a:cs typeface="Times New Roman" pitchFamily="18" charset="0"/>
              </a:rPr>
              <a:t>schizofazji</a:t>
            </a:r>
            <a:r>
              <a:rPr lang="pl-PL" b="1">
                <a:latin typeface="Times New Roman" pitchFamily="18" charset="0"/>
                <a:cs typeface="Times New Roman" pitchFamily="18" charset="0"/>
              </a:rPr>
              <a:t>, zaburzenia gramatyczne, możliwe obniżenie sprawności                            umysłowej</a:t>
            </a:r>
            <a:endParaRPr lang="pl-PL">
              <a:latin typeface="Century Schoolbook CE" charset="-18"/>
              <a:cs typeface="Times New Roman" pitchFamily="18" charset="0"/>
            </a:endParaRPr>
          </a:p>
          <a:p>
            <a:pPr algn="just">
              <a:lnSpc>
                <a:spcPct val="90000"/>
              </a:lnSpc>
            </a:pPr>
            <a:r>
              <a:rPr lang="pl-PL" b="1">
                <a:latin typeface="Times New Roman" pitchFamily="18" charset="0"/>
                <a:cs typeface="Times New Roman" pitchFamily="18" charset="0"/>
              </a:rPr>
              <a:t>2-3-4 pkt. – prawdopodobieństwo zaburzeń o typie </a:t>
            </a:r>
            <a:r>
              <a:rPr lang="pl-PL" b="1" i="1">
                <a:latin typeface="Times New Roman" pitchFamily="18" charset="0"/>
                <a:cs typeface="Times New Roman" pitchFamily="18" charset="0"/>
              </a:rPr>
              <a:t>schizofazji</a:t>
            </a:r>
            <a:endParaRPr lang="pl-PL">
              <a:latin typeface="Century Schoolbook CE" charset="-18"/>
              <a:cs typeface="Times New Roman" pitchFamily="18" charset="0"/>
            </a:endParaRPr>
          </a:p>
          <a:p>
            <a:pPr algn="just">
              <a:lnSpc>
                <a:spcPct val="90000"/>
              </a:lnSpc>
            </a:pPr>
            <a:r>
              <a:rPr lang="pl-PL" b="1">
                <a:latin typeface="Times New Roman" pitchFamily="18" charset="0"/>
                <a:cs typeface="Times New Roman" pitchFamily="18" charset="0"/>
              </a:rPr>
              <a:t>5-6 pkt. – </a:t>
            </a:r>
            <a:r>
              <a:rPr lang="pl-PL" b="1" i="1">
                <a:latin typeface="Times New Roman" pitchFamily="18" charset="0"/>
                <a:cs typeface="Times New Roman" pitchFamily="18" charset="0"/>
              </a:rPr>
              <a:t>schizofazja</a:t>
            </a:r>
            <a:r>
              <a:rPr lang="pl-PL" b="1">
                <a:latin typeface="Times New Roman" pitchFamily="18" charset="0"/>
                <a:cs typeface="Times New Roman" pitchFamily="18" charset="0"/>
              </a:rPr>
              <a:t> w stopniu lżejszym</a:t>
            </a:r>
            <a:endParaRPr lang="pl-PL">
              <a:latin typeface="Century Schoolbook CE" charset="-18"/>
              <a:cs typeface="Times New Roman" pitchFamily="18" charset="0"/>
            </a:endParaRPr>
          </a:p>
          <a:p>
            <a:pPr algn="just">
              <a:lnSpc>
                <a:spcPct val="90000"/>
              </a:lnSpc>
            </a:pPr>
            <a:r>
              <a:rPr lang="pl-PL" b="1">
                <a:latin typeface="Times New Roman" pitchFamily="18" charset="0"/>
                <a:cs typeface="Times New Roman" pitchFamily="18" charset="0"/>
              </a:rPr>
              <a:t>7-15 pkt. – </a:t>
            </a:r>
            <a:r>
              <a:rPr lang="pl-PL" b="1" i="1">
                <a:latin typeface="Times New Roman" pitchFamily="18" charset="0"/>
                <a:cs typeface="Times New Roman" pitchFamily="18" charset="0"/>
              </a:rPr>
              <a:t>schizofazja</a:t>
            </a:r>
            <a:r>
              <a:rPr lang="pl-PL" b="1">
                <a:latin typeface="Times New Roman" pitchFamily="18" charset="0"/>
                <a:cs typeface="Times New Roman" pitchFamily="18" charset="0"/>
              </a:rPr>
              <a:t> w stopniu ciężkim.</a:t>
            </a:r>
            <a:endParaRPr lang="pl-PL">
              <a:latin typeface="Century Schoolbook CE" charset="-18"/>
              <a:cs typeface="Times New Roman" pitchFamily="18" charset="0"/>
            </a:endParaRPr>
          </a:p>
          <a:p>
            <a:pPr>
              <a:lnSpc>
                <a:spcPct val="90000"/>
              </a:lnSpc>
            </a:pPr>
            <a:endParaRPr lang="pl-PL"/>
          </a:p>
        </p:txBody>
      </p:sp>
    </p:spTree>
  </p:cSld>
  <p:clrMapOvr>
    <a:masterClrMapping/>
  </p:clrMapOvr>
  <p:transition spd="med">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54BB878-A013-4960-BBA3-8F9944DC872D}" type="slidenum">
              <a:rPr lang="pl-PL"/>
              <a:pPr/>
              <a:t>11</a:t>
            </a:fld>
            <a:endParaRPr lang="pl-PL"/>
          </a:p>
        </p:txBody>
      </p:sp>
      <p:sp>
        <p:nvSpPr>
          <p:cNvPr id="24578" name="Rectangle 2"/>
          <p:cNvSpPr>
            <a:spLocks noGrp="1" noChangeArrowheads="1"/>
          </p:cNvSpPr>
          <p:nvPr>
            <p:ph type="title"/>
          </p:nvPr>
        </p:nvSpPr>
        <p:spPr/>
        <p:txBody>
          <a:bodyPr/>
          <a:lstStyle/>
          <a:p>
            <a:r>
              <a:rPr lang="pl-PL" sz="3800"/>
              <a:t>Zaburzenia językowe w schizofrenii – punkt widzenia lingwistyki</a:t>
            </a:r>
          </a:p>
        </p:txBody>
      </p:sp>
      <p:sp>
        <p:nvSpPr>
          <p:cNvPr id="24579" name="Rectangle 3"/>
          <p:cNvSpPr>
            <a:spLocks noGrp="1" noChangeArrowheads="1"/>
          </p:cNvSpPr>
          <p:nvPr>
            <p:ph type="body" idx="1"/>
          </p:nvPr>
        </p:nvSpPr>
        <p:spPr/>
        <p:txBody>
          <a:bodyPr/>
          <a:lstStyle/>
          <a:p>
            <a:pPr>
              <a:lnSpc>
                <a:spcPct val="80000"/>
              </a:lnSpc>
            </a:pPr>
            <a:r>
              <a:rPr lang="pl-PL" sz="2400"/>
              <a:t>Pierwszym autorem, który podjął się </a:t>
            </a:r>
            <a:r>
              <a:rPr lang="pl-PL" sz="2400" i="1"/>
              <a:t>„analizy produkcji słownej schizofreników dla zrozumienia znaczących psychologicznie konfiguracji</a:t>
            </a:r>
            <a:r>
              <a:rPr lang="pl-PL" sz="2400"/>
              <a:t>” był Laffal (1960 r.), a obiektem tych badań nie były wypowiedzi ustne, ale pamiętniki Daniela P. Schrebera, osoby niesłychanie ciekawej poznawczo, ale jednocześnie cierpiącej na schizofrenię, opis  i ewolucja której zawarte są  w tych pamiętnikach [Laffal-1965]. </a:t>
            </a:r>
          </a:p>
          <a:p>
            <a:pPr>
              <a:lnSpc>
                <a:spcPct val="80000"/>
              </a:lnSpc>
            </a:pPr>
            <a:r>
              <a:rPr lang="pl-PL" sz="2400"/>
              <a:t>Prace Laffala dały początek badaniom psycholingwistycznym z zakresu „analizy treści” („content analysis”). Analiza treści to </a:t>
            </a:r>
            <a:r>
              <a:rPr lang="pl-PL" sz="2400" i="1"/>
              <a:t>„użycie powtarzalnych metod lingwistycznych do wnioskowania z tekstu o jego podstawach i własnościach</a:t>
            </a:r>
            <a:r>
              <a:rPr lang="pl-PL" sz="2400"/>
              <a:t>” [Rochester i Martin-1979]. </a:t>
            </a:r>
          </a:p>
        </p:txBody>
      </p:sp>
    </p:spTree>
  </p:cSld>
  <p:clrMapOvr>
    <a:masterClrMapping/>
  </p:clrMapOvr>
  <p:transition spd="med">
    <p:newsflash/>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CF28148-F573-40D2-B1CF-6DD91D206253}" type="slidenum">
              <a:rPr lang="pl-PL"/>
              <a:pPr/>
              <a:t>110</a:t>
            </a:fld>
            <a:endParaRPr lang="pl-PL"/>
          </a:p>
        </p:txBody>
      </p:sp>
      <p:sp>
        <p:nvSpPr>
          <p:cNvPr id="151554" name="Rectangle 2"/>
          <p:cNvSpPr>
            <a:spLocks noGrp="1" noChangeArrowheads="1"/>
          </p:cNvSpPr>
          <p:nvPr>
            <p:ph type="title"/>
          </p:nvPr>
        </p:nvSpPr>
        <p:spPr/>
        <p:txBody>
          <a:bodyPr/>
          <a:lstStyle/>
          <a:p>
            <a:r>
              <a:rPr lang="pl-PL" b="1">
                <a:latin typeface="Times New Roman" pitchFamily="18" charset="0"/>
                <a:cs typeface="Times New Roman" pitchFamily="18" charset="0"/>
              </a:rPr>
              <a:t>Przykład oceny</a:t>
            </a:r>
          </a:p>
        </p:txBody>
      </p:sp>
      <p:sp>
        <p:nvSpPr>
          <p:cNvPr id="151555" name="Rectangle 3"/>
          <p:cNvSpPr>
            <a:spLocks noGrp="1" noChangeArrowheads="1"/>
          </p:cNvSpPr>
          <p:nvPr>
            <p:ph type="body" idx="1"/>
          </p:nvPr>
        </p:nvSpPr>
        <p:spPr/>
        <p:txBody>
          <a:bodyPr/>
          <a:lstStyle/>
          <a:p>
            <a:pPr algn="just">
              <a:lnSpc>
                <a:spcPct val="90000"/>
              </a:lnSpc>
            </a:pPr>
            <a:endParaRPr lang="pl-PL" sz="2800">
              <a:latin typeface="Century Schoolbook CE" charset="-18"/>
              <a:cs typeface="Times New Roman" pitchFamily="18" charset="0"/>
            </a:endParaRPr>
          </a:p>
          <a:p>
            <a:pPr algn="just">
              <a:lnSpc>
                <a:spcPct val="90000"/>
              </a:lnSpc>
            </a:pPr>
            <a:r>
              <a:rPr lang="pl-PL" sz="2800">
                <a:latin typeface="Times New Roman" pitchFamily="18" charset="0"/>
                <a:cs typeface="Times New Roman" pitchFamily="18" charset="0"/>
              </a:rPr>
              <a:t>Poniżej rozpatrzmy przykład oceny wypowiedzi pacjenta, u którego chcemy określić czy i w jakim stopniu występują zaburzenia o typie </a:t>
            </a:r>
            <a:r>
              <a:rPr lang="pl-PL" sz="2800" i="1">
                <a:latin typeface="Times New Roman" pitchFamily="18" charset="0"/>
                <a:cs typeface="Times New Roman" pitchFamily="18" charset="0"/>
              </a:rPr>
              <a:t>schizofazji</a:t>
            </a:r>
            <a:r>
              <a:rPr lang="pl-PL" sz="2800">
                <a:latin typeface="Times New Roman" pitchFamily="18" charset="0"/>
                <a:cs typeface="Times New Roman" pitchFamily="18" charset="0"/>
              </a:rPr>
              <a:t>.</a:t>
            </a:r>
            <a:endParaRPr lang="pl-PL" sz="2800">
              <a:latin typeface="Century Schoolbook CE" charset="-18"/>
              <a:cs typeface="Times New Roman" pitchFamily="18" charset="0"/>
            </a:endParaRPr>
          </a:p>
          <a:p>
            <a:pPr algn="just">
              <a:lnSpc>
                <a:spcPct val="90000"/>
              </a:lnSpc>
            </a:pPr>
            <a:r>
              <a:rPr lang="pl-PL" sz="2800" i="1">
                <a:latin typeface="Times New Roman" pitchFamily="18" charset="0"/>
                <a:cs typeface="Times New Roman" pitchFamily="18" charset="0"/>
              </a:rPr>
              <a:t>Pacjent, mężczyzna w wieku lat 18, cierpiący na schizofrenię paranoidalną, pozostający w fazie ostrej odpowiadał na ogólne pytania dotyczące dzieciństwa i zainteresowań. Wypowiedzi już przy intuicyjnej analizie ujawniały znaczne zaburzenia językowe, co widoczne było w każdym fragmencie jego wypowiedzi (w transkrypcji używamy znaku / na oznaczenie krótszej pauzy i znaku // na oznaczenie dłuższej):</a:t>
            </a:r>
            <a:endParaRPr lang="pl-PL" sz="2800" i="1">
              <a:latin typeface="Century Schoolbook CE" charset="-18"/>
              <a:cs typeface="Times New Roman" pitchFamily="18" charset="0"/>
            </a:endParaRPr>
          </a:p>
          <a:p>
            <a:pPr>
              <a:lnSpc>
                <a:spcPct val="90000"/>
              </a:lnSpc>
              <a:buFont typeface="Wingdings" pitchFamily="2" charset="2"/>
              <a:buNone/>
            </a:pPr>
            <a:endParaRPr lang="pl-PL" sz="2800" i="1"/>
          </a:p>
        </p:txBody>
      </p:sp>
    </p:spTree>
  </p:cSld>
  <p:clrMapOvr>
    <a:masterClrMapping/>
  </p:clrMapOvr>
  <p:transition spd="med">
    <p:newsflash/>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9521F06-88FE-47EB-9107-BB771B19284F}" type="slidenum">
              <a:rPr lang="pl-PL"/>
              <a:pPr/>
              <a:t>111</a:t>
            </a:fld>
            <a:endParaRPr lang="pl-PL"/>
          </a:p>
        </p:txBody>
      </p:sp>
      <p:sp>
        <p:nvSpPr>
          <p:cNvPr id="152578" name="Rectangle 2"/>
          <p:cNvSpPr>
            <a:spLocks noGrp="1" noChangeArrowheads="1"/>
          </p:cNvSpPr>
          <p:nvPr>
            <p:ph type="title"/>
          </p:nvPr>
        </p:nvSpPr>
        <p:spPr/>
        <p:txBody>
          <a:bodyPr/>
          <a:lstStyle/>
          <a:p>
            <a:endParaRPr lang="pl-PL"/>
          </a:p>
        </p:txBody>
      </p:sp>
      <p:sp>
        <p:nvSpPr>
          <p:cNvPr id="152579" name="Rectangle 3"/>
          <p:cNvSpPr>
            <a:spLocks noGrp="1" noChangeArrowheads="1"/>
          </p:cNvSpPr>
          <p:nvPr>
            <p:ph type="body" idx="1"/>
          </p:nvPr>
        </p:nvSpPr>
        <p:spPr/>
        <p:txBody>
          <a:bodyPr/>
          <a:lstStyle/>
          <a:p>
            <a:pPr algn="just">
              <a:lnSpc>
                <a:spcPct val="90000"/>
              </a:lnSpc>
            </a:pPr>
            <a:r>
              <a:rPr lang="pl-PL" sz="2400" b="1">
                <a:latin typeface="Times New Roman" pitchFamily="18" charset="0"/>
                <a:cs typeface="Times New Roman" pitchFamily="18" charset="0"/>
              </a:rPr>
              <a:t>„...</a:t>
            </a:r>
            <a:r>
              <a:rPr lang="pl-PL" sz="2400" b="1" i="1">
                <a:latin typeface="Times New Roman" pitchFamily="18" charset="0"/>
                <a:cs typeface="Times New Roman" pitchFamily="18" charset="0"/>
              </a:rPr>
              <a:t>- o dzieciństwie opowiedzieć// zawsze miałem kłopoty/ moja matka jest kurwa/ każde dziecko z innym ojcem/ no i w ogóle mój stary jest alkoholik/ całkiem fajne dzieciństwo/ w ogóle trochę przeżyć życiowych/ cały czas jak to się mówi pod terrorem/ no i tak się nauczyłem szkoły wietnamu// j 23 odkomendowanie jabłonka twardosłona/ satelita ściągająca wenus/ drzewo klonowe system sekam telewizor goldstar klasy takasaj/ kasacja kaset kaszpirowskiego/ przegrywanie na język polski/ język polski na rosyjski/ i język amerykański//</a:t>
            </a:r>
            <a:endParaRPr lang="pl-PL" sz="2400">
              <a:latin typeface="Century Schoolbook CE" charset="-18"/>
              <a:cs typeface="Times New Roman" pitchFamily="18" charset="0"/>
            </a:endParaRPr>
          </a:p>
          <a:p>
            <a:pPr algn="just">
              <a:lnSpc>
                <a:spcPct val="90000"/>
              </a:lnSpc>
            </a:pPr>
            <a:r>
              <a:rPr lang="pl-PL" sz="2400">
                <a:latin typeface="Times New Roman" pitchFamily="18" charset="0"/>
                <a:cs typeface="Times New Roman" pitchFamily="18" charset="0"/>
              </a:rPr>
              <a:t>-         </a:t>
            </a:r>
            <a:r>
              <a:rPr lang="pl-PL" sz="2400" b="1" i="1">
                <a:latin typeface="Times New Roman" pitchFamily="18" charset="0"/>
                <a:cs typeface="Times New Roman" pitchFamily="18" charset="0"/>
              </a:rPr>
              <a:t>na czym polega kasacja kaset kaszpirowskiego?</a:t>
            </a:r>
            <a:endParaRPr lang="pl-PL" sz="2400">
              <a:latin typeface="Century Schoolbook CE" charset="-18"/>
              <a:cs typeface="Times New Roman" pitchFamily="18" charset="0"/>
            </a:endParaRPr>
          </a:p>
          <a:p>
            <a:pPr algn="just">
              <a:lnSpc>
                <a:spcPct val="90000"/>
              </a:lnSpc>
            </a:pPr>
            <a:r>
              <a:rPr lang="pl-PL" sz="2400">
                <a:latin typeface="Times New Roman" pitchFamily="18" charset="0"/>
                <a:cs typeface="Times New Roman" pitchFamily="18" charset="0"/>
              </a:rPr>
              <a:t>-         </a:t>
            </a:r>
            <a:r>
              <a:rPr lang="pl-PL" sz="2400" b="1" i="1">
                <a:latin typeface="Times New Roman" pitchFamily="18" charset="0"/>
                <a:cs typeface="Times New Roman" pitchFamily="18" charset="0"/>
              </a:rPr>
              <a:t>nie wie pan co to jest kasacja kaset kaszpirowskiego? to się kasuje satelitę/ i jak satelita jest rozwalony/ no to problem z głowy/ no nie rosjanie chcieli system androidalny</a:t>
            </a:r>
            <a:r>
              <a:rPr lang="pl-PL" sz="2400" b="1">
                <a:latin typeface="Times New Roman" pitchFamily="18" charset="0"/>
                <a:cs typeface="Times New Roman" pitchFamily="18" charset="0"/>
              </a:rPr>
              <a:t>...”;</a:t>
            </a:r>
            <a:endParaRPr lang="pl-PL" sz="2400">
              <a:latin typeface="Century Schoolbook CE" charset="-18"/>
              <a:cs typeface="Times New Roman" pitchFamily="18" charset="0"/>
            </a:endParaRPr>
          </a:p>
          <a:p>
            <a:pPr>
              <a:lnSpc>
                <a:spcPct val="90000"/>
              </a:lnSpc>
            </a:pPr>
            <a:endParaRPr lang="pl-PL" sz="2400"/>
          </a:p>
        </p:txBody>
      </p:sp>
    </p:spTree>
  </p:cSld>
  <p:clrMapOvr>
    <a:masterClrMapping/>
  </p:clrMapOvr>
  <p:transition spd="med">
    <p:newsflash/>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2B33128E-27B5-4390-9764-D93F9E746458}" type="slidenum">
              <a:rPr lang="pl-PL"/>
              <a:pPr/>
              <a:t>112</a:t>
            </a:fld>
            <a:endParaRPr lang="pl-PL"/>
          </a:p>
        </p:txBody>
      </p:sp>
      <p:sp>
        <p:nvSpPr>
          <p:cNvPr id="153602" name="Rectangle 2"/>
          <p:cNvSpPr>
            <a:spLocks noGrp="1" noChangeArrowheads="1"/>
          </p:cNvSpPr>
          <p:nvPr>
            <p:ph type="title"/>
          </p:nvPr>
        </p:nvSpPr>
        <p:spPr/>
        <p:txBody>
          <a:bodyPr/>
          <a:lstStyle/>
          <a:p>
            <a:endParaRPr lang="pl-PL"/>
          </a:p>
        </p:txBody>
      </p:sp>
      <p:sp>
        <p:nvSpPr>
          <p:cNvPr id="153603" name="Rectangle 3"/>
          <p:cNvSpPr>
            <a:spLocks noGrp="1" noChangeArrowheads="1"/>
          </p:cNvSpPr>
          <p:nvPr>
            <p:ph type="body" idx="1"/>
          </p:nvPr>
        </p:nvSpPr>
        <p:spPr/>
        <p:txBody>
          <a:bodyPr/>
          <a:lstStyle/>
          <a:p>
            <a:pPr algn="just"/>
            <a:r>
              <a:rPr lang="pl-PL" sz="2800" b="1">
                <a:latin typeface="Times New Roman" pitchFamily="18" charset="0"/>
                <a:cs typeface="Times New Roman" pitchFamily="18" charset="0"/>
              </a:rPr>
              <a:t>„...</a:t>
            </a:r>
            <a:r>
              <a:rPr lang="pl-PL" sz="2800" b="1" i="1">
                <a:latin typeface="Times New Roman" pitchFamily="18" charset="0"/>
                <a:cs typeface="Times New Roman" pitchFamily="18" charset="0"/>
              </a:rPr>
              <a:t>w CIA/ w KGB/ NATO/ i sprawdzam wszystko/ bundeswera dwadzieścia procent KGB/ dziewięćdziesiąt procent KGB/ ma NATO/ KGB/ siatka/ mistrz KGB czyli system jeti/ kodowanie na system trzy trzy trzy siedem osiem w pal sekam/ pal sekam to jest podsłuch sajuza/ system sekam to jest kodowanie/ czyli koduje wirusa AIDS/ kondycja xyz to jest ONZ/ ONZ green peace/ czińcza satelitarna wenus/ system sekam bekiera deka dekiera bekie/ to już wszystko//</a:t>
            </a:r>
            <a:r>
              <a:rPr lang="pl-PL" sz="2800" b="1">
                <a:latin typeface="Times New Roman" pitchFamily="18" charset="0"/>
                <a:cs typeface="Times New Roman" pitchFamily="18" charset="0"/>
              </a:rPr>
              <a:t>...”.</a:t>
            </a:r>
            <a:endParaRPr lang="pl-PL" sz="2800">
              <a:latin typeface="Century Schoolbook CE" charset="-18"/>
              <a:cs typeface="Times New Roman" pitchFamily="18" charset="0"/>
            </a:endParaRPr>
          </a:p>
          <a:p>
            <a:pPr>
              <a:buFont typeface="Wingdings" pitchFamily="2" charset="2"/>
              <a:buNone/>
            </a:pPr>
            <a:endParaRPr lang="pl-PL" sz="2800"/>
          </a:p>
        </p:txBody>
      </p:sp>
    </p:spTree>
  </p:cSld>
  <p:clrMapOvr>
    <a:masterClrMapping/>
  </p:clrMapOvr>
  <p:transition spd="med">
    <p:newsflash/>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56766C7-817F-4E63-8C37-6AB42DD0D465}" type="slidenum">
              <a:rPr lang="pl-PL"/>
              <a:pPr/>
              <a:t>113</a:t>
            </a:fld>
            <a:endParaRPr lang="pl-PL"/>
          </a:p>
        </p:txBody>
      </p:sp>
      <p:sp>
        <p:nvSpPr>
          <p:cNvPr id="154626" name="Rectangle 2"/>
          <p:cNvSpPr>
            <a:spLocks noGrp="1" noChangeArrowheads="1"/>
          </p:cNvSpPr>
          <p:nvPr>
            <p:ph type="title"/>
          </p:nvPr>
        </p:nvSpPr>
        <p:spPr/>
        <p:txBody>
          <a:bodyPr/>
          <a:lstStyle/>
          <a:p>
            <a:endParaRPr lang="pl-PL"/>
          </a:p>
        </p:txBody>
      </p:sp>
      <p:sp>
        <p:nvSpPr>
          <p:cNvPr id="154627" name="Rectangle 3"/>
          <p:cNvSpPr>
            <a:spLocks noGrp="1" noChangeArrowheads="1"/>
          </p:cNvSpPr>
          <p:nvPr>
            <p:ph type="body" idx="1"/>
          </p:nvPr>
        </p:nvSpPr>
        <p:spPr/>
        <p:txBody>
          <a:bodyPr/>
          <a:lstStyle/>
          <a:p>
            <a:pPr algn="just"/>
            <a:r>
              <a:rPr lang="pl-PL" sz="2800">
                <a:latin typeface="Times New Roman" pitchFamily="18" charset="0"/>
                <a:cs typeface="Times New Roman" pitchFamily="18" charset="0"/>
              </a:rPr>
              <a:t>1.                                          Ocena spójności gramatycznej na poziomie składni wskazuje na jej zubożenie (dziesięć pierwszych wypowiedzeń to zdania pojedyncze albo równoważniki zdań), przy zachowanym na ogół schemacie zdania – przyznajemy 1 pkt.</a:t>
            </a:r>
            <a:endParaRPr lang="pl-PL" sz="2800">
              <a:latin typeface="Century Schoolbook CE" charset="-18"/>
              <a:cs typeface="Times New Roman" pitchFamily="18" charset="0"/>
            </a:endParaRPr>
          </a:p>
          <a:p>
            <a:pPr algn="just"/>
            <a:r>
              <a:rPr lang="pl-PL" sz="2800">
                <a:latin typeface="Times New Roman" pitchFamily="18" charset="0"/>
                <a:cs typeface="Times New Roman" pitchFamily="18" charset="0"/>
              </a:rPr>
              <a:t>W wypowiedzi ujawniają się wyraźne zaburzenia konotacji linearnej: </a:t>
            </a:r>
            <a:r>
              <a:rPr lang="pl-PL" sz="2800" i="1">
                <a:latin typeface="Times New Roman" pitchFamily="18" charset="0"/>
                <a:cs typeface="Times New Roman" pitchFamily="18" charset="0"/>
              </a:rPr>
              <a:t>j 23 odkomendowanie jabłonka twardosłona, drzewo klonowe system sekam</a:t>
            </a:r>
            <a:r>
              <a:rPr lang="pl-PL" sz="2800">
                <a:latin typeface="Times New Roman" pitchFamily="18" charset="0"/>
                <a:cs typeface="Times New Roman" pitchFamily="18" charset="0"/>
              </a:rPr>
              <a:t> – przyznajemy 1 pkt..</a:t>
            </a:r>
            <a:endParaRPr lang="pl-PL" sz="2800">
              <a:latin typeface="Century Schoolbook CE" charset="-18"/>
              <a:cs typeface="Times New Roman" pitchFamily="18" charset="0"/>
            </a:endParaRPr>
          </a:p>
          <a:p>
            <a:pPr>
              <a:buFont typeface="Wingdings" pitchFamily="2" charset="2"/>
              <a:buNone/>
            </a:pPr>
            <a:endParaRPr lang="pl-PL" sz="2800"/>
          </a:p>
        </p:txBody>
      </p:sp>
    </p:spTree>
  </p:cSld>
  <p:clrMapOvr>
    <a:masterClrMapping/>
  </p:clrMapOvr>
  <p:transition spd="med">
    <p:newsflash/>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EEF733B-5444-4597-9396-9D01FB763334}" type="slidenum">
              <a:rPr lang="pl-PL"/>
              <a:pPr/>
              <a:t>114</a:t>
            </a:fld>
            <a:endParaRPr lang="pl-PL"/>
          </a:p>
        </p:txBody>
      </p:sp>
      <p:sp>
        <p:nvSpPr>
          <p:cNvPr id="155650" name="Rectangle 2"/>
          <p:cNvSpPr>
            <a:spLocks noGrp="1" noChangeArrowheads="1"/>
          </p:cNvSpPr>
          <p:nvPr>
            <p:ph type="title"/>
          </p:nvPr>
        </p:nvSpPr>
        <p:spPr/>
        <p:txBody>
          <a:bodyPr/>
          <a:lstStyle/>
          <a:p>
            <a:endParaRPr lang="pl-PL"/>
          </a:p>
        </p:txBody>
      </p:sp>
      <p:sp>
        <p:nvSpPr>
          <p:cNvPr id="155651" name="Rectangle 3"/>
          <p:cNvSpPr>
            <a:spLocks noGrp="1" noChangeArrowheads="1"/>
          </p:cNvSpPr>
          <p:nvPr>
            <p:ph type="body" idx="1"/>
          </p:nvPr>
        </p:nvSpPr>
        <p:spPr/>
        <p:txBody>
          <a:bodyPr/>
          <a:lstStyle/>
          <a:p>
            <a:pPr algn="just">
              <a:lnSpc>
                <a:spcPct val="90000"/>
              </a:lnSpc>
            </a:pPr>
            <a:r>
              <a:rPr lang="pl-PL" sz="2800">
                <a:latin typeface="Times New Roman" pitchFamily="18" charset="0"/>
              </a:rPr>
              <a:t>2</a:t>
            </a:r>
            <a:r>
              <a:rPr lang="pl-PL" sz="2800">
                <a:latin typeface="Times New Roman" pitchFamily="18" charset="0"/>
                <a:cs typeface="Times New Roman" pitchFamily="18" charset="0"/>
              </a:rPr>
              <a:t>.                                          Ocena spójności semantycznej wskazuje na zakłócenia w tym zakresie, co widoczne jest między innymi poprzez wprowadzenie do wypowiedzi neologizmów idiolektalnych (wyrazów nic nie znaczących w odniesieniu do systemu języka):</a:t>
            </a:r>
            <a:r>
              <a:rPr lang="pl-PL" sz="2800" i="1">
                <a:latin typeface="Times New Roman" pitchFamily="18" charset="0"/>
                <a:cs typeface="Times New Roman" pitchFamily="18" charset="0"/>
              </a:rPr>
              <a:t> bekiera deka dekiera bekie</a:t>
            </a:r>
            <a:r>
              <a:rPr lang="pl-PL" sz="2800">
                <a:latin typeface="Times New Roman" pitchFamily="18" charset="0"/>
                <a:cs typeface="Times New Roman" pitchFamily="18" charset="0"/>
              </a:rPr>
              <a:t> – przyznajemy 2 pkt.</a:t>
            </a:r>
            <a:endParaRPr lang="pl-PL" sz="2800">
              <a:latin typeface="Century Schoolbook CE" charset="-18"/>
              <a:cs typeface="Times New Roman" pitchFamily="18" charset="0"/>
            </a:endParaRPr>
          </a:p>
          <a:p>
            <a:pPr algn="just">
              <a:lnSpc>
                <a:spcPct val="90000"/>
              </a:lnSpc>
            </a:pPr>
            <a:r>
              <a:rPr lang="pl-PL" sz="2800">
                <a:latin typeface="Times New Roman" pitchFamily="18" charset="0"/>
                <a:cs typeface="Times New Roman" pitchFamily="18" charset="0"/>
              </a:rPr>
              <a:t>Podobnie ocenić należy pojawianie się w wypowiedzi mechanizmu paronimii (podobieństwa brzmień):</a:t>
            </a:r>
            <a:r>
              <a:rPr lang="pl-PL" sz="2800" i="1">
                <a:latin typeface="Times New Roman" pitchFamily="18" charset="0"/>
                <a:cs typeface="Times New Roman" pitchFamily="18" charset="0"/>
              </a:rPr>
              <a:t> telewizor goldstar klasy takasaj/ kasacja kaset kaszpirowskiego, kondycja xyz to jest onz</a:t>
            </a:r>
            <a:r>
              <a:rPr lang="pl-PL" sz="2800">
                <a:latin typeface="Times New Roman" pitchFamily="18" charset="0"/>
                <a:cs typeface="Times New Roman" pitchFamily="18" charset="0"/>
              </a:rPr>
              <a:t> – przyznajemy 2 pkt.</a:t>
            </a:r>
            <a:endParaRPr lang="pl-PL" sz="2800">
              <a:latin typeface="Century Schoolbook CE" charset="-18"/>
              <a:cs typeface="Times New Roman" pitchFamily="18" charset="0"/>
            </a:endParaRPr>
          </a:p>
          <a:p>
            <a:pPr>
              <a:lnSpc>
                <a:spcPct val="90000"/>
              </a:lnSpc>
              <a:buFont typeface="Wingdings" pitchFamily="2" charset="2"/>
              <a:buNone/>
            </a:pPr>
            <a:endParaRPr lang="pl-PL" sz="2800"/>
          </a:p>
        </p:txBody>
      </p:sp>
    </p:spTree>
  </p:cSld>
  <p:clrMapOvr>
    <a:masterClrMapping/>
  </p:clrMapOvr>
  <p:transition spd="med">
    <p:newsflash/>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0865CF1-D8F1-4810-B434-2660BB8743D7}" type="slidenum">
              <a:rPr lang="pl-PL"/>
              <a:pPr/>
              <a:t>115</a:t>
            </a:fld>
            <a:endParaRPr lang="pl-PL"/>
          </a:p>
        </p:txBody>
      </p:sp>
      <p:sp>
        <p:nvSpPr>
          <p:cNvPr id="156674" name="Rectangle 2"/>
          <p:cNvSpPr>
            <a:spLocks noGrp="1" noChangeArrowheads="1"/>
          </p:cNvSpPr>
          <p:nvPr>
            <p:ph type="title"/>
          </p:nvPr>
        </p:nvSpPr>
        <p:spPr/>
        <p:txBody>
          <a:bodyPr/>
          <a:lstStyle/>
          <a:p>
            <a:endParaRPr lang="pl-PL"/>
          </a:p>
        </p:txBody>
      </p:sp>
      <p:sp>
        <p:nvSpPr>
          <p:cNvPr id="156675" name="Rectangle 3"/>
          <p:cNvSpPr>
            <a:spLocks noGrp="1" noChangeArrowheads="1"/>
          </p:cNvSpPr>
          <p:nvPr>
            <p:ph type="body" idx="1"/>
          </p:nvPr>
        </p:nvSpPr>
        <p:spPr/>
        <p:txBody>
          <a:bodyPr/>
          <a:lstStyle/>
          <a:p>
            <a:pPr algn="just">
              <a:lnSpc>
                <a:spcPct val="90000"/>
              </a:lnSpc>
            </a:pPr>
            <a:r>
              <a:rPr lang="pl-PL" sz="2400">
                <a:latin typeface="Times New Roman" pitchFamily="18" charset="0"/>
              </a:rPr>
              <a:t>3</a:t>
            </a:r>
            <a:r>
              <a:rPr lang="pl-PL" sz="2400">
                <a:latin typeface="Times New Roman" pitchFamily="18" charset="0"/>
                <a:cs typeface="Times New Roman" pitchFamily="18" charset="0"/>
              </a:rPr>
              <a:t>.                                          Zaburzenia spójności pragmatycznej ujawniają się u pacjenta także w najwyższym stopniu:</a:t>
            </a:r>
            <a:endParaRPr lang="pl-PL" sz="2400">
              <a:latin typeface="Century Schoolbook CE" charset="-18"/>
              <a:cs typeface="Times New Roman" pitchFamily="18" charset="0"/>
            </a:endParaRPr>
          </a:p>
          <a:p>
            <a:pPr algn="just">
              <a:lnSpc>
                <a:spcPct val="90000"/>
              </a:lnSpc>
            </a:pPr>
            <a:r>
              <a:rPr lang="pl-PL" sz="2400">
                <a:latin typeface="Century Schoolbook CE" charset="-18"/>
              </a:rPr>
              <a:t>·</a:t>
            </a:r>
            <a:r>
              <a:rPr lang="pl-PL" sz="2400">
                <a:latin typeface="Times New Roman" pitchFamily="18" charset="0"/>
                <a:cs typeface="Times New Roman" pitchFamily="18" charset="0"/>
              </a:rPr>
              <a:t>                                            w ocenie zrozumiałości wypowiedzi należy zwrócić uwagę na ciągłe odbieganie od linii tematycznej i sprowadzanie konwersacji w sieć relacji wyznaczaną przez tematykę urojeń pacjenta, którą stanowi ogólnoświatowa walka wywiadów i organizacji tajnych; (3 pkt.)</a:t>
            </a:r>
            <a:endParaRPr lang="pl-PL" sz="2400">
              <a:latin typeface="Century Schoolbook CE" charset="-18"/>
              <a:cs typeface="Times New Roman" pitchFamily="18" charset="0"/>
            </a:endParaRPr>
          </a:p>
          <a:p>
            <a:pPr algn="just">
              <a:lnSpc>
                <a:spcPct val="90000"/>
              </a:lnSpc>
            </a:pPr>
            <a:r>
              <a:rPr lang="pl-PL" sz="2400">
                <a:latin typeface="Century Schoolbook CE" charset="-18"/>
              </a:rPr>
              <a:t>·</a:t>
            </a:r>
            <a:r>
              <a:rPr lang="pl-PL" sz="2400">
                <a:latin typeface="Times New Roman" pitchFamily="18" charset="0"/>
                <a:cs typeface="Times New Roman" pitchFamily="18" charset="0"/>
              </a:rPr>
              <a:t>                                            znaczne części wypowiedzi są budowane z pominięciem relacji znaczeniowych, w oparciu o przypadkowe skojarzenia (np. brzmieniowe); (3 pkt.)</a:t>
            </a:r>
            <a:endParaRPr lang="pl-PL" sz="2400">
              <a:latin typeface="Century Schoolbook CE" charset="-18"/>
              <a:cs typeface="Times New Roman" pitchFamily="18" charset="0"/>
            </a:endParaRPr>
          </a:p>
          <a:p>
            <a:pPr algn="just">
              <a:lnSpc>
                <a:spcPct val="90000"/>
              </a:lnSpc>
            </a:pPr>
            <a:r>
              <a:rPr lang="pl-PL" sz="2400">
                <a:latin typeface="Century Schoolbook CE" charset="-18"/>
              </a:rPr>
              <a:t>·</a:t>
            </a:r>
            <a:r>
              <a:rPr lang="pl-PL" sz="2400">
                <a:latin typeface="Times New Roman" pitchFamily="18" charset="0"/>
                <a:cs typeface="Times New Roman" pitchFamily="18" charset="0"/>
              </a:rPr>
              <a:t>                                            zaburzenia opisywane w punktach 1 – 3  dotyczą całej wypowiedzi pacjenta; (3 pkt.)</a:t>
            </a:r>
            <a:endParaRPr lang="pl-PL" sz="2400">
              <a:latin typeface="Century Schoolbook CE" charset="-18"/>
              <a:cs typeface="Times New Roman" pitchFamily="18" charset="0"/>
            </a:endParaRPr>
          </a:p>
          <a:p>
            <a:pPr>
              <a:lnSpc>
                <a:spcPct val="90000"/>
              </a:lnSpc>
              <a:buFont typeface="Wingdings" pitchFamily="2" charset="2"/>
              <a:buNone/>
            </a:pPr>
            <a:endParaRPr lang="pl-PL" sz="2400"/>
          </a:p>
        </p:txBody>
      </p:sp>
    </p:spTree>
  </p:cSld>
  <p:clrMapOvr>
    <a:masterClrMapping/>
  </p:clrMapOvr>
  <p:transition spd="med">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8F73304-98B8-4A34-88EA-7C66EDAC31DD}" type="slidenum">
              <a:rPr lang="pl-PL"/>
              <a:pPr/>
              <a:t>12</a:t>
            </a:fld>
            <a:endParaRPr lang="pl-PL"/>
          </a:p>
        </p:txBody>
      </p:sp>
      <p:sp>
        <p:nvSpPr>
          <p:cNvPr id="25602" name="Rectangle 2"/>
          <p:cNvSpPr>
            <a:spLocks noGrp="1" noChangeArrowheads="1"/>
          </p:cNvSpPr>
          <p:nvPr>
            <p:ph type="title"/>
          </p:nvPr>
        </p:nvSpPr>
        <p:spPr/>
        <p:txBody>
          <a:bodyPr/>
          <a:lstStyle/>
          <a:p>
            <a:r>
              <a:rPr lang="pl-PL" sz="3800"/>
              <a:t>Co wiemy o semantyce w języku osób chorych na schizofrenię?</a:t>
            </a:r>
          </a:p>
        </p:txBody>
      </p:sp>
      <p:sp>
        <p:nvSpPr>
          <p:cNvPr id="25603" name="Rectangle 3"/>
          <p:cNvSpPr>
            <a:spLocks noGrp="1" noChangeArrowheads="1"/>
          </p:cNvSpPr>
          <p:nvPr>
            <p:ph type="body" idx="1"/>
          </p:nvPr>
        </p:nvSpPr>
        <p:spPr/>
        <p:txBody>
          <a:bodyPr/>
          <a:lstStyle/>
          <a:p>
            <a:pPr>
              <a:lnSpc>
                <a:spcPct val="80000"/>
              </a:lnSpc>
            </a:pPr>
            <a:r>
              <a:rPr lang="pl-PL" sz="1800"/>
              <a:t>Analiza wyników tych prac daje  następujący obraz semantyczny wypowiedzi schizofrenicznych:</a:t>
            </a:r>
          </a:p>
          <a:p>
            <a:pPr lvl="1">
              <a:lnSpc>
                <a:spcPct val="80000"/>
              </a:lnSpc>
            </a:pPr>
            <a:r>
              <a:rPr lang="pl-PL" sz="1600"/>
              <a:t>są one ubogie semantycznie, mają mniejszą różnorodność typów językowych;</a:t>
            </a:r>
          </a:p>
          <a:p>
            <a:pPr lvl="1">
              <a:lnSpc>
                <a:spcPct val="80000"/>
              </a:lnSpc>
            </a:pPr>
            <a:r>
              <a:rPr lang="pl-PL" sz="1600"/>
              <a:t>charakterystyczne dla tych wypowiedzi jest umieszczanie dopełnień zwykle na końcu zdania co powoduje, iż przez „normalnych” odbiorców są one percepowane jako dziwaczne;</a:t>
            </a:r>
          </a:p>
          <a:p>
            <a:pPr lvl="1">
              <a:lnSpc>
                <a:spcPct val="80000"/>
              </a:lnSpc>
            </a:pPr>
            <a:r>
              <a:rPr lang="pl-PL" sz="1600"/>
              <a:t>występuje znaczne zubożenie w przymiotniki, co powoduje odbiór tych wypowiedzi jako „chłodnych i bezbarwnych”;</a:t>
            </a:r>
          </a:p>
          <a:p>
            <a:pPr lvl="1">
              <a:lnSpc>
                <a:spcPct val="80000"/>
              </a:lnSpc>
            </a:pPr>
            <a:r>
              <a:rPr lang="pl-PL" sz="1600"/>
              <a:t>dochodzi do nadreprezentacji terminów ogólnych i naukowych, lub związanych ze schizofreniczną wizją świata - nadużywanie słownej tematyki „śmierci, siły, wrogości”;</a:t>
            </a:r>
          </a:p>
          <a:p>
            <a:pPr lvl="1">
              <a:lnSpc>
                <a:spcPct val="80000"/>
              </a:lnSpc>
            </a:pPr>
            <a:r>
              <a:rPr lang="pl-PL" sz="1600"/>
              <a:t>kobiety ze schizofrenią preferują „typowo męską semantykę” (kierowanie, kontrolowanie) , i </a:t>
            </a:r>
            <a:r>
              <a:rPr lang="pl-PL" sz="1600" i="1"/>
              <a:t>vice versa</a:t>
            </a:r>
            <a:r>
              <a:rPr lang="pl-PL" sz="1600"/>
              <a:t>;</a:t>
            </a:r>
          </a:p>
          <a:p>
            <a:pPr lvl="1">
              <a:lnSpc>
                <a:spcPct val="80000"/>
              </a:lnSpc>
            </a:pPr>
            <a:r>
              <a:rPr lang="pl-PL" sz="1600"/>
              <a:t>rzadko używane są zaimki grupowe oraz rzeczowniki ożywione;</a:t>
            </a:r>
          </a:p>
          <a:p>
            <a:pPr lvl="1">
              <a:lnSpc>
                <a:spcPct val="80000"/>
              </a:lnSpc>
            </a:pPr>
            <a:r>
              <a:rPr lang="pl-PL" sz="1600"/>
              <a:t>wraz z poprawą stanu psychicznego u osób chorych na schizofrenię obserwuje się pewną redukcję podanej wyżej patologii semantycznej, jednakże nie dochodzi tutaj nawet w okresie remisji do normalizacji w zakresie semantyki tekstu;</a:t>
            </a:r>
          </a:p>
          <a:p>
            <a:pPr lvl="1">
              <a:lnSpc>
                <a:spcPct val="80000"/>
              </a:lnSpc>
            </a:pPr>
            <a:r>
              <a:rPr lang="pl-PL" sz="1600"/>
              <a:t>podane wyżej przesunięcia semantyczne są typowe dla wypowiedzi osób ze schizofrenią, i różnią wyraźnie ich semantykę tekstu od semantyki innych osób z zaburzeniami mowy, np. od zaburzeń semantycznych u afatyków [Maher -1972 ; Rosenberg i Tucker - 1979 ; Manschreck i in. - 1981].</a:t>
            </a:r>
          </a:p>
        </p:txBody>
      </p:sp>
    </p:spTree>
  </p:cSld>
  <p:clrMapOvr>
    <a:masterClrMapping/>
  </p:clrMapOvr>
  <p:transition spd="med">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66ACC3A-E49E-46C4-B877-EA86161A8E83}" type="slidenum">
              <a:rPr lang="pl-PL"/>
              <a:pPr/>
              <a:t>13</a:t>
            </a:fld>
            <a:endParaRPr lang="pl-PL"/>
          </a:p>
        </p:txBody>
      </p:sp>
      <p:sp>
        <p:nvSpPr>
          <p:cNvPr id="26626" name="Rectangle 2"/>
          <p:cNvSpPr>
            <a:spLocks noGrp="1" noChangeArrowheads="1"/>
          </p:cNvSpPr>
          <p:nvPr>
            <p:ph type="title"/>
          </p:nvPr>
        </p:nvSpPr>
        <p:spPr/>
        <p:txBody>
          <a:bodyPr/>
          <a:lstStyle/>
          <a:p>
            <a:r>
              <a:rPr lang="pl-PL" sz="3800"/>
              <a:t>Co wiemy o syntaktyce zdaniowej w schizofrenii?</a:t>
            </a:r>
          </a:p>
        </p:txBody>
      </p:sp>
      <p:sp>
        <p:nvSpPr>
          <p:cNvPr id="26627" name="Rectangle 3"/>
          <p:cNvSpPr>
            <a:spLocks noGrp="1" noChangeArrowheads="1"/>
          </p:cNvSpPr>
          <p:nvPr>
            <p:ph type="body" idx="1"/>
          </p:nvPr>
        </p:nvSpPr>
        <p:spPr/>
        <p:txBody>
          <a:bodyPr/>
          <a:lstStyle/>
          <a:p>
            <a:pPr marL="609600" indent="-609600">
              <a:lnSpc>
                <a:spcPct val="90000"/>
              </a:lnSpc>
            </a:pPr>
            <a:r>
              <a:rPr lang="pl-PL" sz="2400"/>
              <a:t>diagnostyka schizofrenii na podstawie badań zubożenia syntaktycznego wypowiedzi chorych wykazuje dużą zgodność z diagnostyką kliniczną;</a:t>
            </a:r>
          </a:p>
          <a:p>
            <a:pPr marL="609600" indent="-609600">
              <a:lnSpc>
                <a:spcPct val="90000"/>
              </a:lnSpc>
            </a:pPr>
            <a:r>
              <a:rPr lang="pl-PL" sz="2400"/>
              <a:t>wypowiedzi osób chorych na schizofrenię charakteryzują się mniejszą złożonością syntaktyczną co daje swój wyraz w m.in.: mniejszej ilości zdań złożonych, większej ilości zdań prostych, większej liczbie zdań błędnie syntaktycznie zbudowanych, rzadszym używaniu koniunkcji [Morice i Ingram-1982; Morice i McNicol-1985, 1986; Thomas i in. –1990, 1993; Thomas-1995; Thomas- i in. – 1996a,b].</a:t>
            </a:r>
          </a:p>
        </p:txBody>
      </p:sp>
    </p:spTree>
  </p:cSld>
  <p:clrMapOvr>
    <a:masterClrMapping/>
  </p:clrMapOvr>
  <p:transition spd="med">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9915013-BCA4-4B7E-BB42-7934B07FC224}" type="slidenum">
              <a:rPr lang="pl-PL"/>
              <a:pPr/>
              <a:t>14</a:t>
            </a:fld>
            <a:endParaRPr lang="pl-PL"/>
          </a:p>
        </p:txBody>
      </p:sp>
      <p:sp>
        <p:nvSpPr>
          <p:cNvPr id="27650" name="Rectangle 2"/>
          <p:cNvSpPr>
            <a:spLocks noGrp="1" noChangeArrowheads="1"/>
          </p:cNvSpPr>
          <p:nvPr>
            <p:ph type="title"/>
          </p:nvPr>
        </p:nvSpPr>
        <p:spPr/>
        <p:txBody>
          <a:bodyPr/>
          <a:lstStyle/>
          <a:p>
            <a:r>
              <a:rPr lang="pl-PL"/>
              <a:t>Czym jest spójny tekst?</a:t>
            </a:r>
          </a:p>
        </p:txBody>
      </p:sp>
      <p:sp>
        <p:nvSpPr>
          <p:cNvPr id="27651" name="Rectangle 3"/>
          <p:cNvSpPr>
            <a:spLocks noGrp="1" noChangeArrowheads="1"/>
          </p:cNvSpPr>
          <p:nvPr>
            <p:ph type="body" idx="1"/>
          </p:nvPr>
        </p:nvSpPr>
        <p:spPr/>
        <p:txBody>
          <a:bodyPr/>
          <a:lstStyle/>
          <a:p>
            <a:pPr>
              <a:lnSpc>
                <a:spcPct val="90000"/>
              </a:lnSpc>
            </a:pPr>
            <a:r>
              <a:rPr lang="pl-PL" sz="2400"/>
              <a:t>Tekst to (za Szulcem) </a:t>
            </a:r>
            <a:r>
              <a:rPr lang="pl-PL" sz="2400" i="1"/>
              <a:t>„pisana lub mówiona jednostka językowa, składająca się z następujących po sobie zdań, stanowiących treściowo i formalnie całość</a:t>
            </a:r>
            <a:r>
              <a:rPr lang="pl-PL" sz="2400"/>
              <a:t>” [Szulc-1984]. Podstawową więc cechą tekstu jest jego spójność (koherencja) wyznaczana w trzech wymiarach:</a:t>
            </a:r>
          </a:p>
          <a:p>
            <a:pPr lvl="1">
              <a:lnSpc>
                <a:spcPct val="90000"/>
              </a:lnSpc>
            </a:pPr>
            <a:r>
              <a:rPr lang="pl-PL" sz="2000"/>
              <a:t>spójności syntaktycznej - a więc zgodności następujących po sobie znaków językowych (w tym wypadku wypowiedzeń (zdań);</a:t>
            </a:r>
          </a:p>
          <a:p>
            <a:pPr lvl="1">
              <a:lnSpc>
                <a:spcPct val="90000"/>
              </a:lnSpc>
            </a:pPr>
            <a:r>
              <a:rPr lang="pl-PL" sz="2000"/>
              <a:t>spójności semantycznej - a więc zgodności następujących po sobie znaczeń tych zdań;</a:t>
            </a:r>
          </a:p>
          <a:p>
            <a:pPr lvl="1">
              <a:lnSpc>
                <a:spcPct val="90000"/>
              </a:lnSpc>
            </a:pPr>
            <a:r>
              <a:rPr lang="pl-PL" sz="2000"/>
              <a:t>spójności pragmatycznej - a więc zgodności zarówno znaków jak i ich znaczeń z oczekiwaniami odbiorcy tego tekstu (słuchacza) [Mayenowa-1971; Plett-1975; ].</a:t>
            </a:r>
          </a:p>
        </p:txBody>
      </p:sp>
    </p:spTree>
  </p:cSld>
  <p:clrMapOvr>
    <a:masterClrMapping/>
  </p:clrMapOvr>
  <p:transition spd="med">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115716C-6E15-408A-BA09-8EAF7396117E}" type="slidenum">
              <a:rPr lang="pl-PL"/>
              <a:pPr/>
              <a:t>15</a:t>
            </a:fld>
            <a:endParaRPr lang="pl-PL"/>
          </a:p>
        </p:txBody>
      </p:sp>
      <p:sp>
        <p:nvSpPr>
          <p:cNvPr id="28674" name="Rectangle 2"/>
          <p:cNvSpPr>
            <a:spLocks noGrp="1" noChangeArrowheads="1"/>
          </p:cNvSpPr>
          <p:nvPr>
            <p:ph type="title"/>
          </p:nvPr>
        </p:nvSpPr>
        <p:spPr/>
        <p:txBody>
          <a:bodyPr/>
          <a:lstStyle/>
          <a:p>
            <a:r>
              <a:rPr lang="pl-PL"/>
              <a:t>Tako rzecze Rochester i Martin:</a:t>
            </a:r>
          </a:p>
        </p:txBody>
      </p:sp>
      <p:sp>
        <p:nvSpPr>
          <p:cNvPr id="28675" name="Rectangle 3"/>
          <p:cNvSpPr>
            <a:spLocks noGrp="1" noChangeArrowheads="1"/>
          </p:cNvSpPr>
          <p:nvPr>
            <p:ph type="body" idx="1"/>
          </p:nvPr>
        </p:nvSpPr>
        <p:spPr/>
        <p:txBody>
          <a:bodyPr/>
          <a:lstStyle/>
          <a:p>
            <a:pPr>
              <a:lnSpc>
                <a:spcPct val="80000"/>
              </a:lnSpc>
            </a:pPr>
            <a:r>
              <a:rPr lang="pl-PL" sz="2000"/>
              <a:t> schizofatyczne wypowiedzi osób ze schizofrenią zawierają:</a:t>
            </a:r>
          </a:p>
          <a:p>
            <a:pPr lvl="1">
              <a:lnSpc>
                <a:spcPct val="80000"/>
              </a:lnSpc>
            </a:pPr>
            <a:r>
              <a:rPr lang="pl-PL" sz="1800"/>
              <a:t>częste powiązania „leksykalne” (użycie tylko leksykalnych reguł spójności tekstu - powtarzanie w kolejnych wypowiedzeniach słów o podobnym znaczeniu) np. </a:t>
            </a:r>
            <a:r>
              <a:rPr lang="pl-PL" sz="1800" i="1"/>
              <a:t>„Życie jest coraz </a:t>
            </a:r>
            <a:r>
              <a:rPr lang="pl-PL" sz="1800" i="1" u="sng"/>
              <a:t>trudniejsze</a:t>
            </a:r>
            <a:r>
              <a:rPr lang="pl-PL" sz="1800" i="1"/>
              <a:t>. Wszystko się </a:t>
            </a:r>
            <a:r>
              <a:rPr lang="pl-PL" sz="1800" i="1" u="sng"/>
              <a:t>komplikuje</a:t>
            </a:r>
            <a:r>
              <a:rPr lang="pl-PL" sz="1800" i="1"/>
              <a:t>. </a:t>
            </a:r>
            <a:r>
              <a:rPr lang="pl-PL" sz="1800" i="1" u="sng"/>
              <a:t>Trudności</a:t>
            </a:r>
            <a:r>
              <a:rPr lang="pl-PL" sz="1800" b="1" i="1"/>
              <a:t> </a:t>
            </a:r>
            <a:r>
              <a:rPr lang="pl-PL" sz="1800" i="1"/>
              <a:t>niszczą nasze życie. Wszystko się</a:t>
            </a:r>
            <a:r>
              <a:rPr lang="pl-PL" sz="1800" b="1" i="1"/>
              <a:t> </a:t>
            </a:r>
            <a:r>
              <a:rPr lang="pl-PL" sz="1800" i="1" u="sng"/>
              <a:t>degraduje w trudnościach</a:t>
            </a:r>
            <a:r>
              <a:rPr lang="pl-PL" sz="1800" i="1"/>
              <a:t> naszego, waszego istnienia. Życie to </a:t>
            </a:r>
            <a:r>
              <a:rPr lang="pl-PL" sz="1800" i="1" u="sng"/>
              <a:t>kłopoty</a:t>
            </a:r>
            <a:r>
              <a:rPr lang="pl-PL" sz="1800" i="1"/>
              <a:t>, to ciągłe </a:t>
            </a:r>
            <a:r>
              <a:rPr lang="pl-PL" sz="1800" i="1" u="sng"/>
              <a:t>problemy</a:t>
            </a:r>
            <a:r>
              <a:rPr lang="pl-PL" sz="1800" b="1" i="1"/>
              <a:t>” </a:t>
            </a:r>
            <a:r>
              <a:rPr lang="pl-PL" sz="1800"/>
              <a:t>(podkreślenia pokazują „jałowe”,, leksykalne powiązania, będące coraz to innym nazywaniem słowa „</a:t>
            </a:r>
            <a:r>
              <a:rPr lang="pl-PL" sz="1800" i="1"/>
              <a:t>trudność”;</a:t>
            </a:r>
            <a:endParaRPr lang="pl-PL" sz="1800"/>
          </a:p>
          <a:p>
            <a:pPr lvl="1">
              <a:lnSpc>
                <a:spcPct val="80000"/>
              </a:lnSpc>
            </a:pPr>
            <a:r>
              <a:rPr lang="pl-PL" sz="1800"/>
              <a:t>rzadkie powiązania koniunkcyjne (powiązania przy użyciu spójników);</a:t>
            </a:r>
          </a:p>
          <a:p>
            <a:pPr lvl="1">
              <a:lnSpc>
                <a:spcPct val="80000"/>
              </a:lnSpc>
            </a:pPr>
            <a:r>
              <a:rPr lang="pl-PL" sz="1800"/>
              <a:t>rzadkie powiązania anaforyczne (brak zaimków anaforycznych);</a:t>
            </a:r>
          </a:p>
          <a:p>
            <a:pPr lvl="1">
              <a:lnSpc>
                <a:spcPct val="80000"/>
              </a:lnSpc>
            </a:pPr>
            <a:r>
              <a:rPr lang="pl-PL" sz="1800"/>
              <a:t>częste używanie powiązań semantycznych : (a) „niejasnych” , np. </a:t>
            </a:r>
            <a:r>
              <a:rPr lang="pl-PL" sz="1800" i="1"/>
              <a:t>„Dwaj chłopcy weszli do na szczyt i ona wróciła do domu</a:t>
            </a:r>
            <a:r>
              <a:rPr lang="pl-PL" sz="1800"/>
              <a:t>”; (b) „dwuznacznych” , np. </a:t>
            </a:r>
            <a:r>
              <a:rPr lang="pl-PL" sz="1800" i="1"/>
              <a:t>„Dwaj chłopcy weszli na szczyt i on wrócił do domu</a:t>
            </a:r>
            <a:r>
              <a:rPr lang="pl-PL" sz="1800"/>
              <a:t>”; (c) „ogólnikowych” , np.</a:t>
            </a:r>
            <a:r>
              <a:rPr lang="pl-PL" sz="1800" i="1"/>
              <a:t> „Dwaj chłopcy weszli na szczyt, sam najlepiej wiesz jacy są chłopcy”</a:t>
            </a:r>
            <a:r>
              <a:rPr lang="pl-PL" sz="1800"/>
              <a:t> [Rochester i Martin-1979; Harvey-1983; Wykes-1981; Wykes i Leff-1982].</a:t>
            </a:r>
          </a:p>
        </p:txBody>
      </p:sp>
    </p:spTree>
  </p:cSld>
  <p:clrMapOvr>
    <a:masterClrMapping/>
  </p:clrMapOvr>
  <p:transition spd="med">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4F482D7-3ED3-4949-AB32-A71CB342CF8F}" type="slidenum">
              <a:rPr lang="pl-PL"/>
              <a:pPr/>
              <a:t>16</a:t>
            </a:fld>
            <a:endParaRPr lang="pl-PL"/>
          </a:p>
        </p:txBody>
      </p:sp>
      <p:sp>
        <p:nvSpPr>
          <p:cNvPr id="30722" name="Rectangle 2"/>
          <p:cNvSpPr>
            <a:spLocks noGrp="1" noChangeArrowheads="1"/>
          </p:cNvSpPr>
          <p:nvPr>
            <p:ph type="title"/>
          </p:nvPr>
        </p:nvSpPr>
        <p:spPr/>
        <p:txBody>
          <a:bodyPr/>
          <a:lstStyle/>
          <a:p>
            <a:r>
              <a:rPr lang="pl-PL"/>
              <a:t>„słaba hierachia”</a:t>
            </a:r>
          </a:p>
        </p:txBody>
      </p:sp>
      <p:sp>
        <p:nvSpPr>
          <p:cNvPr id="30723" name="Rectangle 3"/>
          <p:cNvSpPr>
            <a:spLocks noGrp="1" noChangeArrowheads="1"/>
          </p:cNvSpPr>
          <p:nvPr>
            <p:ph type="body" idx="1"/>
          </p:nvPr>
        </p:nvSpPr>
        <p:spPr/>
        <p:txBody>
          <a:bodyPr/>
          <a:lstStyle/>
          <a:p>
            <a:pPr>
              <a:lnSpc>
                <a:spcPct val="80000"/>
              </a:lnSpc>
            </a:pPr>
            <a:r>
              <a:rPr lang="pl-PL" sz="2000"/>
              <a:t>Hoffman i wsp. założyli, że tekst, odbierany przez słuchacza jako spójny charakteryzuje się „silną hierarchią” , a więc : </a:t>
            </a:r>
          </a:p>
          <a:p>
            <a:pPr>
              <a:lnSpc>
                <a:spcPct val="80000"/>
              </a:lnSpc>
            </a:pPr>
            <a:r>
              <a:rPr lang="pl-PL" sz="2000"/>
              <a:t>(1) relacje miedzy zdaniami są jednokierunkowe (ciąg zdań -A,B,C,D - relacje jednokierunkowe - jeśli A prowadzi do B , to B nie prowadzi do A; </a:t>
            </a:r>
          </a:p>
          <a:p>
            <a:pPr>
              <a:lnSpc>
                <a:spcPct val="80000"/>
              </a:lnSpc>
            </a:pPr>
            <a:r>
              <a:rPr lang="pl-PL" sz="2000"/>
              <a:t>(2) relacje są przechodnie: jeśli A prowadzi do B,B prowadzi do C, to A prowadzi do C; </a:t>
            </a:r>
          </a:p>
          <a:p>
            <a:pPr>
              <a:lnSpc>
                <a:spcPct val="80000"/>
              </a:lnSpc>
            </a:pPr>
            <a:r>
              <a:rPr lang="pl-PL" sz="2000"/>
              <a:t>(3) pojedyncze wypowiedzenia mają tylko jedno znaczenie dla odbiorcy; </a:t>
            </a:r>
          </a:p>
          <a:p>
            <a:pPr>
              <a:lnSpc>
                <a:spcPct val="80000"/>
              </a:lnSpc>
            </a:pPr>
            <a:r>
              <a:rPr lang="pl-PL" sz="2000"/>
              <a:t>(4) wszystkie kolejne wypowiedzenia są powiązane przez spójne relacje; </a:t>
            </a:r>
          </a:p>
          <a:p>
            <a:pPr>
              <a:lnSpc>
                <a:spcPct val="80000"/>
              </a:lnSpc>
            </a:pPr>
            <a:r>
              <a:rPr lang="pl-PL" sz="2000"/>
              <a:t>(5) nie występują relacje zwrotne, jeśli A prowadzi kolejno do D, to następną relacją nie jest relacja „D prowadzi do A”.</a:t>
            </a:r>
          </a:p>
          <a:p>
            <a:pPr>
              <a:lnSpc>
                <a:spcPct val="80000"/>
              </a:lnSpc>
            </a:pPr>
            <a:r>
              <a:rPr lang="pl-PL" sz="2000"/>
              <a:t> Tak przeprowadzona analiza tekstów schizofatycznych ujawniła , że w tekstach tych zasady „silnej hierarchii” nie są przestrzegane, co prowadzi do nagromadzenia następującej patologii na poziomie tekstu, co obrazuje schemat.</a:t>
            </a:r>
          </a:p>
        </p:txBody>
      </p:sp>
    </p:spTree>
  </p:cSld>
  <p:clrMapOvr>
    <a:masterClrMapping/>
  </p:clrMapOvr>
  <p:transition spd="med">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19743DE-CC9C-432C-8CE1-9F4BA53EF303}" type="slidenum">
              <a:rPr lang="pl-PL"/>
              <a:pPr/>
              <a:t>17</a:t>
            </a:fld>
            <a:endParaRPr lang="pl-PL"/>
          </a:p>
        </p:txBody>
      </p:sp>
      <p:sp>
        <p:nvSpPr>
          <p:cNvPr id="31748" name="Rectangle 4"/>
          <p:cNvSpPr>
            <a:spLocks noGrp="1" noChangeArrowheads="1"/>
          </p:cNvSpPr>
          <p:nvPr>
            <p:ph type="title"/>
          </p:nvPr>
        </p:nvSpPr>
        <p:spPr/>
        <p:txBody>
          <a:bodyPr/>
          <a:lstStyle/>
          <a:p>
            <a:endParaRPr lang="pl-PL"/>
          </a:p>
        </p:txBody>
      </p:sp>
      <p:sp>
        <p:nvSpPr>
          <p:cNvPr id="31747" name="Rectangle 3"/>
          <p:cNvSpPr>
            <a:spLocks noGrp="1" noChangeArrowheads="1"/>
          </p:cNvSpPr>
          <p:nvPr>
            <p:ph type="body" idx="1"/>
          </p:nvPr>
        </p:nvSpPr>
        <p:spPr>
          <a:xfrm>
            <a:off x="457200" y="404813"/>
            <a:ext cx="8229600" cy="5721350"/>
          </a:xfrm>
        </p:spPr>
        <p:txBody>
          <a:bodyPr/>
          <a:lstStyle/>
          <a:p>
            <a:pPr>
              <a:lnSpc>
                <a:spcPct val="90000"/>
              </a:lnSpc>
            </a:pPr>
            <a:r>
              <a:rPr lang="pl-PL" sz="2400" b="1"/>
              <a:t>(1) tekst spójny (nieschizofatyczny) składający się z wypowiedzeń (A,B,C,D):</a:t>
            </a:r>
          </a:p>
          <a:p>
            <a:pPr>
              <a:lnSpc>
                <a:spcPct val="90000"/>
              </a:lnSpc>
            </a:pPr>
            <a:r>
              <a:rPr lang="pl-PL" sz="2400" b="1"/>
              <a:t>A&gt;B&gt;C&gt;D =  (znaczenie tekstu) A+B+C+D;</a:t>
            </a:r>
          </a:p>
          <a:p>
            <a:pPr>
              <a:lnSpc>
                <a:spcPct val="90000"/>
              </a:lnSpc>
            </a:pPr>
            <a:r>
              <a:rPr lang="pl-PL" sz="2400" b="1"/>
              <a:t>(2) tekst schizofatyczny z „zapętleniem”:</a:t>
            </a:r>
          </a:p>
          <a:p>
            <a:pPr>
              <a:lnSpc>
                <a:spcPct val="90000"/>
              </a:lnSpc>
            </a:pPr>
            <a:r>
              <a:rPr lang="pl-PL" sz="2400" b="1"/>
              <a:t>A&gt;B&gt;C&gt;A&gt;D&gt;B = ???;</a:t>
            </a:r>
          </a:p>
          <a:p>
            <a:pPr>
              <a:lnSpc>
                <a:spcPct val="90000"/>
              </a:lnSpc>
            </a:pPr>
            <a:r>
              <a:rPr lang="pl-PL" sz="2400" b="1"/>
              <a:t>(3) tekst schizofatyczny ze „związkami podwójnymi”:</a:t>
            </a:r>
            <a:endParaRPr lang="en-US" sz="2400" b="1"/>
          </a:p>
          <a:p>
            <a:pPr>
              <a:lnSpc>
                <a:spcPct val="90000"/>
              </a:lnSpc>
            </a:pPr>
            <a:r>
              <a:rPr lang="en-US" sz="2400" b="1"/>
              <a:t>A&gt;B,D...A&gt;C,D...B&gt;A,C = ???;</a:t>
            </a:r>
            <a:endParaRPr lang="pl-PL" sz="2400" b="1"/>
          </a:p>
          <a:p>
            <a:pPr>
              <a:lnSpc>
                <a:spcPct val="90000"/>
              </a:lnSpc>
            </a:pPr>
            <a:r>
              <a:rPr lang="pl-PL" sz="2400" b="1"/>
              <a:t>(4) tekst schizofatyczny z „kompletnym oderwaniem wątków”:</a:t>
            </a:r>
          </a:p>
          <a:p>
            <a:pPr>
              <a:lnSpc>
                <a:spcPct val="90000"/>
              </a:lnSpc>
            </a:pPr>
            <a:r>
              <a:rPr lang="pl-PL" sz="2400" b="1"/>
              <a:t>A...C...D....A....B = ???</a:t>
            </a:r>
          </a:p>
          <a:p>
            <a:pPr>
              <a:lnSpc>
                <a:spcPct val="90000"/>
              </a:lnSpc>
            </a:pPr>
            <a:r>
              <a:rPr lang="pl-PL" sz="2400" b="1"/>
              <a:t>(&gt; -  relacja pomiędzy zdaniami, = -  znaczenie tekstu , ? - nieznane odbiorcy znaczenie tekstu, ... - brak relacji pomiędzy zdaniami).</a:t>
            </a:r>
          </a:p>
        </p:txBody>
      </p:sp>
    </p:spTree>
  </p:cSld>
  <p:clrMapOvr>
    <a:masterClrMapping/>
  </p:clrMapOvr>
  <p:transition spd="med">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FDF0B3C2-6A02-436E-A8F8-72BA0DCA4B47}" type="slidenum">
              <a:rPr lang="pl-PL"/>
              <a:pPr/>
              <a:t>18</a:t>
            </a:fld>
            <a:endParaRPr lang="pl-PL"/>
          </a:p>
        </p:txBody>
      </p:sp>
      <p:sp>
        <p:nvSpPr>
          <p:cNvPr id="41986" name="Rectangle 2"/>
          <p:cNvSpPr>
            <a:spLocks noGrp="1" noChangeArrowheads="1"/>
          </p:cNvSpPr>
          <p:nvPr>
            <p:ph type="title"/>
          </p:nvPr>
        </p:nvSpPr>
        <p:spPr/>
        <p:txBody>
          <a:bodyPr/>
          <a:lstStyle/>
          <a:p>
            <a:r>
              <a:rPr lang="pl-PL"/>
              <a:t>BSA</a:t>
            </a:r>
          </a:p>
        </p:txBody>
      </p:sp>
      <p:sp>
        <p:nvSpPr>
          <p:cNvPr id="41987" name="Rectangle 3"/>
          <p:cNvSpPr>
            <a:spLocks noGrp="1" noChangeArrowheads="1"/>
          </p:cNvSpPr>
          <p:nvPr>
            <p:ph type="body" idx="1"/>
          </p:nvPr>
        </p:nvSpPr>
        <p:spPr/>
        <p:txBody>
          <a:bodyPr/>
          <a:lstStyle/>
          <a:p>
            <a:pPr marL="609600" indent="-609600">
              <a:lnSpc>
                <a:spcPct val="80000"/>
              </a:lnSpc>
            </a:pPr>
            <a:r>
              <a:rPr lang="pl-PL" sz="2000"/>
              <a:t>Do oceny złożoności syntaktycznej – używa się w całości lub wybranych podskal</a:t>
            </a:r>
            <a:r>
              <a:rPr lang="pl-PL" sz="2000" i="1"/>
              <a:t> </a:t>
            </a:r>
            <a:r>
              <a:rPr lang="pl-PL" sz="2000" i="1" u="sng"/>
              <a:t>„Krótkiej skali oceny syntaktyki</a:t>
            </a:r>
            <a:r>
              <a:rPr lang="pl-PL" sz="2000" i="1"/>
              <a:t>” (Brief Syntactic Analysis - BSA) </a:t>
            </a:r>
            <a:r>
              <a:rPr lang="pl-PL" sz="2000"/>
              <a:t>wg Thomasa [Thomas i in-1996b; Thomas-1996]. Skala BSA ocenia budowę syntaktyczną wypowiedzeń, oraz ich złożoność syntaktyczną. Za wypowiedzenie uznaje, zgodnie z zaleceniem Klemensiewicza, jednostkę wypowiedzi oddzieloną dwoma, wyraźnymi przerwami [w: Woźniak-1996]. Ocena patologii językowej opiera się na założeniu z ontologii języka, iż wrodzoną zdolnością językową jest zdolność do budowania poprawnych gramatycznie zdań, a wraz z rozwojem psychicznym dochodzi do rozwoju bardziej złożonych form zdaniowych, a więc np. zdania złożone zamiast zdań prostych; zdania złożone składają się z coraz większej liczby zdań prostych; zdania skladają się z coraz większej liczby słów. Przewaga więc prostych form zdaniowych świadczyć będzie o regresji syntaktycznej. </a:t>
            </a:r>
          </a:p>
        </p:txBody>
      </p:sp>
    </p:spTree>
  </p:cSld>
  <p:clrMapOvr>
    <a:masterClrMapping/>
  </p:clrMapOvr>
  <p:transition spd="med">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A9F850A-543E-4125-A870-4D0DE92682C5}" type="slidenum">
              <a:rPr lang="pl-PL"/>
              <a:pPr/>
              <a:t>19</a:t>
            </a:fld>
            <a:endParaRPr lang="pl-PL"/>
          </a:p>
        </p:txBody>
      </p:sp>
      <p:sp>
        <p:nvSpPr>
          <p:cNvPr id="43010" name="Rectangle 2"/>
          <p:cNvSpPr>
            <a:spLocks noGrp="1" noChangeArrowheads="1"/>
          </p:cNvSpPr>
          <p:nvPr>
            <p:ph type="title"/>
          </p:nvPr>
        </p:nvSpPr>
        <p:spPr/>
        <p:txBody>
          <a:bodyPr/>
          <a:lstStyle/>
          <a:p>
            <a:r>
              <a:rPr lang="pl-PL"/>
              <a:t>BSA</a:t>
            </a:r>
          </a:p>
        </p:txBody>
      </p:sp>
      <p:sp>
        <p:nvSpPr>
          <p:cNvPr id="43011" name="Rectangle 3"/>
          <p:cNvSpPr>
            <a:spLocks noGrp="1" noChangeArrowheads="1"/>
          </p:cNvSpPr>
          <p:nvPr>
            <p:ph type="body" idx="1"/>
          </p:nvPr>
        </p:nvSpPr>
        <p:spPr/>
        <p:txBody>
          <a:bodyPr/>
          <a:lstStyle/>
          <a:p>
            <a:pPr>
              <a:lnSpc>
                <a:spcPct val="90000"/>
              </a:lnSpc>
            </a:pPr>
            <a:r>
              <a:rPr lang="pl-PL" sz="2400"/>
              <a:t>Procent liczby poprawnie zbudowanych zdań do liczby wszystkich wypowiedzeń – PWFM</a:t>
            </a:r>
          </a:p>
          <a:p>
            <a:pPr>
              <a:lnSpc>
                <a:spcPct val="90000"/>
              </a:lnSpc>
            </a:pPr>
            <a:r>
              <a:rPr lang="pl-PL" sz="2400"/>
              <a:t>Procent liczby zdań prostych do liczby wszystkich poprawnie zbudowanych zdań – PSIM</a:t>
            </a:r>
          </a:p>
          <a:p>
            <a:pPr>
              <a:lnSpc>
                <a:spcPct val="90000"/>
              </a:lnSpc>
            </a:pPr>
            <a:r>
              <a:rPr lang="pl-PL" sz="2400"/>
              <a:t>Procent liczby zdań złożonych do liczby wszystkich poprawnie zbudowanych zdań – PSEMB</a:t>
            </a:r>
          </a:p>
          <a:p>
            <a:pPr>
              <a:lnSpc>
                <a:spcPct val="90000"/>
              </a:lnSpc>
            </a:pPr>
            <a:r>
              <a:rPr lang="pl-PL" sz="2400"/>
              <a:t>Liczba zdań sładających się  na zdanie złożone - MEMB</a:t>
            </a:r>
          </a:p>
          <a:p>
            <a:pPr>
              <a:lnSpc>
                <a:spcPct val="90000"/>
              </a:lnSpc>
            </a:pPr>
            <a:r>
              <a:rPr lang="pl-PL" sz="2400"/>
              <a:t>Liczba wyrazów w wypowiedzeniu - MLUA </a:t>
            </a:r>
          </a:p>
          <a:p>
            <a:pPr>
              <a:lnSpc>
                <a:spcPct val="90000"/>
              </a:lnSpc>
              <a:buFont typeface="Wingdings" pitchFamily="2" charset="2"/>
              <a:buNone/>
            </a:pPr>
            <a:endParaRPr lang="pl-PL" sz="2400"/>
          </a:p>
        </p:txBody>
      </p:sp>
    </p:spTree>
  </p:cSld>
  <p:clrMapOvr>
    <a:masterClrMapping/>
  </p:clrMapOvr>
  <p:transition spd="med">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1"/>
          <p:cNvSpPr>
            <a:spLocks noGrp="1"/>
          </p:cNvSpPr>
          <p:nvPr>
            <p:ph type="ftr" sz="quarter" idx="10"/>
          </p:nvPr>
        </p:nvSpPr>
        <p:spPr/>
        <p:txBody>
          <a:bodyPr/>
          <a:lstStyle/>
          <a:p>
            <a:r>
              <a:rPr lang="pl-PL"/>
              <a:t>neurologopedia 2018</a:t>
            </a:r>
          </a:p>
        </p:txBody>
      </p:sp>
      <p:sp>
        <p:nvSpPr>
          <p:cNvPr id="5" name="Symbol zastępczy numeru slajdu 2"/>
          <p:cNvSpPr>
            <a:spLocks noGrp="1"/>
          </p:cNvSpPr>
          <p:nvPr>
            <p:ph type="sldNum" sz="quarter" idx="11"/>
          </p:nvPr>
        </p:nvSpPr>
        <p:spPr/>
        <p:txBody>
          <a:bodyPr/>
          <a:lstStyle/>
          <a:p>
            <a:fld id="{F547F083-366D-48AD-8095-B780B3939076}" type="slidenum">
              <a:rPr lang="pl-PL"/>
              <a:pPr/>
              <a:t>2</a:t>
            </a:fld>
            <a:endParaRPr lang="pl-PL"/>
          </a:p>
        </p:txBody>
      </p:sp>
      <p:pic>
        <p:nvPicPr>
          <p:cNvPr id="14340" name="Picture 4"/>
          <p:cNvPicPr>
            <a:picLocks noChangeAspect="1" noChangeArrowheads="1"/>
          </p:cNvPicPr>
          <p:nvPr/>
        </p:nvPicPr>
        <p:blipFill>
          <a:blip r:embed="rId2"/>
          <a:srcRect/>
          <a:stretch>
            <a:fillRect/>
          </a:stretch>
        </p:blipFill>
        <p:spPr bwMode="auto">
          <a:xfrm>
            <a:off x="0" y="549275"/>
            <a:ext cx="5305425" cy="3409950"/>
          </a:xfrm>
          <a:prstGeom prst="rect">
            <a:avLst/>
          </a:prstGeom>
          <a:noFill/>
          <a:ln w="9525">
            <a:noFill/>
            <a:miter lim="800000"/>
            <a:headEnd/>
            <a:tailEnd/>
          </a:ln>
          <a:effectLst/>
        </p:spPr>
      </p:pic>
      <p:pic>
        <p:nvPicPr>
          <p:cNvPr id="14341" name="Picture 5"/>
          <p:cNvPicPr>
            <a:picLocks noChangeAspect="1" noChangeArrowheads="1"/>
          </p:cNvPicPr>
          <p:nvPr/>
        </p:nvPicPr>
        <p:blipFill>
          <a:blip r:embed="rId3"/>
          <a:srcRect/>
          <a:stretch>
            <a:fillRect/>
          </a:stretch>
        </p:blipFill>
        <p:spPr bwMode="auto">
          <a:xfrm>
            <a:off x="4787900" y="4208463"/>
            <a:ext cx="4105275" cy="1935162"/>
          </a:xfrm>
          <a:prstGeom prst="rect">
            <a:avLst/>
          </a:prstGeom>
          <a:noFill/>
          <a:ln w="9525">
            <a:noFill/>
            <a:miter lim="800000"/>
            <a:headEnd/>
            <a:tailEnd/>
          </a:ln>
          <a:effectLst/>
        </p:spPr>
      </p:pic>
    </p:spTree>
  </p:cSld>
  <p:clrMapOvr>
    <a:masterClrMapping/>
  </p:clrMapOvr>
  <p:transition spd="med">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206F73EE-7805-4F83-8F7A-14AE49576B8D}" type="slidenum">
              <a:rPr lang="pl-PL"/>
              <a:pPr/>
              <a:t>20</a:t>
            </a:fld>
            <a:endParaRPr lang="pl-PL"/>
          </a:p>
        </p:txBody>
      </p:sp>
      <p:sp>
        <p:nvSpPr>
          <p:cNvPr id="44034" name="Rectangle 2"/>
          <p:cNvSpPr>
            <a:spLocks noGrp="1" noChangeArrowheads="1"/>
          </p:cNvSpPr>
          <p:nvPr>
            <p:ph type="title"/>
          </p:nvPr>
        </p:nvSpPr>
        <p:spPr/>
        <p:txBody>
          <a:bodyPr/>
          <a:lstStyle/>
          <a:p>
            <a:endParaRPr lang="pl-PL"/>
          </a:p>
        </p:txBody>
      </p:sp>
      <p:sp>
        <p:nvSpPr>
          <p:cNvPr id="44035" name="Rectangle 3"/>
          <p:cNvSpPr>
            <a:spLocks noGrp="1" noChangeArrowheads="1"/>
          </p:cNvSpPr>
          <p:nvPr>
            <p:ph type="body" idx="1"/>
          </p:nvPr>
        </p:nvSpPr>
        <p:spPr>
          <a:xfrm>
            <a:off x="457200" y="333375"/>
            <a:ext cx="8229600" cy="5792788"/>
          </a:xfrm>
        </p:spPr>
        <p:txBody>
          <a:bodyPr/>
          <a:lstStyle/>
          <a:p>
            <a:pPr marL="609600" indent="-609600">
              <a:lnSpc>
                <a:spcPct val="80000"/>
              </a:lnSpc>
            </a:pPr>
            <a:r>
              <a:rPr lang="pl-PL" sz="2000"/>
              <a:t>Do oceny spójności wypowiedzi można użyć opracowanego przez autora  niniejszego opracowania </a:t>
            </a:r>
            <a:r>
              <a:rPr lang="pl-PL" sz="2000" i="1" u="sng"/>
              <a:t>sposobu oceny semantycznej, syntaktycznej, oraz semantycznej spójności tekstu</a:t>
            </a:r>
            <a:r>
              <a:rPr lang="pl-PL" sz="2000" i="1"/>
              <a:t> </a:t>
            </a:r>
            <a:r>
              <a:rPr lang="pl-PL" sz="2000"/>
              <a:t>, w którym , po delimitacji tekstu na wypowiedzenia oceniano proporcje połączeń spójnościowych.  Podstawą tej oceny jest założenie, że teksty, aby być zrozumiałe przez odbiorcę powinny być spójne, na wszystkich trzech poziomach: syntaktycznym, semantycznym, oraz pragmatycznym. Za spójność syntaktyczną uznawano związek syntaktyczny znaków w kolejnych wypowiedzeniach; za spójność semantyczną związek tematów (znaczeń) kolejnych wypowiedzeń ; za spójność pragmatyczną związek tematu wypowiedzeń z oczekiwanym przez odbiorcę tematem całej wypowiedzi [ Mayenowa-1971]. Za brak spójności  uznałem brak powiązań spójnościowych pomiędzy dwoma kolejnymi wypowiedzeniami w co najmniej dwu w/w rodzajach spójności – np. brak powiązań syntaktycznych  + co najmniej jedno z wypowiedzeń nie jest związane z oczekiwanym tematem wypowiedzi, lub brak powiązań  semantycznych i syntaktycznych pomiędzy dwoma kolejnymi wypowiedzeniami .</a:t>
            </a:r>
          </a:p>
        </p:txBody>
      </p:sp>
    </p:spTree>
  </p:cSld>
  <p:clrMapOvr>
    <a:masterClrMapping/>
  </p:clrMapOvr>
  <p:transition spd="med">
    <p:newsflash/>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6040C4FE-7472-4BA5-874E-EBDA826CD1E8}" type="slidenum">
              <a:rPr lang="pl-PL"/>
              <a:pPr/>
              <a:t>21</a:t>
            </a:fld>
            <a:endParaRPr lang="pl-PL"/>
          </a:p>
        </p:txBody>
      </p:sp>
      <p:sp>
        <p:nvSpPr>
          <p:cNvPr id="45058" name="Rectangle 2"/>
          <p:cNvSpPr>
            <a:spLocks noGrp="1" noChangeArrowheads="1"/>
          </p:cNvSpPr>
          <p:nvPr>
            <p:ph type="title"/>
          </p:nvPr>
        </p:nvSpPr>
        <p:spPr/>
        <p:txBody>
          <a:bodyPr/>
          <a:lstStyle/>
          <a:p>
            <a:endParaRPr lang="pl-PL"/>
          </a:p>
        </p:txBody>
      </p:sp>
      <p:sp>
        <p:nvSpPr>
          <p:cNvPr id="45059" name="Rectangle 3"/>
          <p:cNvSpPr>
            <a:spLocks noGrp="1" noChangeArrowheads="1"/>
          </p:cNvSpPr>
          <p:nvPr>
            <p:ph type="body" idx="1"/>
          </p:nvPr>
        </p:nvSpPr>
        <p:spPr/>
        <p:txBody>
          <a:bodyPr/>
          <a:lstStyle/>
          <a:p>
            <a:pPr>
              <a:lnSpc>
                <a:spcPct val="80000"/>
              </a:lnSpc>
            </a:pPr>
            <a:r>
              <a:rPr lang="pl-PL" sz="1800"/>
              <a:t>Niespójność syntaktyczna (NSSYN) – procent niespójnych syntaktycznie połączeń między wypowiedzeniami - do ogólnej liczby połączeń między wypowiedzeniami</a:t>
            </a:r>
          </a:p>
          <a:p>
            <a:pPr>
              <a:lnSpc>
                <a:spcPct val="80000"/>
              </a:lnSpc>
            </a:pPr>
            <a:r>
              <a:rPr lang="pl-PL" sz="1800"/>
              <a:t>Niespójność semantyczna (NSSEM) – procent niespójnych semantycznie połączeń między wypowiedzeniami  - do ogólnej liczby połączeń miedzy wypowiedzeniami</a:t>
            </a:r>
          </a:p>
          <a:p>
            <a:pPr>
              <a:lnSpc>
                <a:spcPct val="80000"/>
              </a:lnSpc>
            </a:pPr>
            <a:r>
              <a:rPr lang="pl-PL" sz="1800"/>
              <a:t>Niespójność pragmatyczna  (NSPRA) – procent niezwiązanych z oczekiwanym tematem wypowiedzeń -  do ogólnej liczby wypowiedzeń</a:t>
            </a:r>
          </a:p>
          <a:p>
            <a:pPr>
              <a:lnSpc>
                <a:spcPct val="80000"/>
              </a:lnSpc>
            </a:pPr>
            <a:r>
              <a:rPr lang="pl-PL" sz="1800"/>
              <a:t>Liczba wypowiedzeń w spójnej porcji wypowiedzi (LWSPW) – wynik dzielenia: liczba wypowiedzeń  w całej wypowiedzi / liczba spójnych tekstów w wypowiedzi (nie spełniających zasad niespójności podanych wyżej)</a:t>
            </a:r>
          </a:p>
          <a:p>
            <a:pPr>
              <a:lnSpc>
                <a:spcPct val="80000"/>
              </a:lnSpc>
            </a:pPr>
            <a:r>
              <a:rPr lang="pl-PL" sz="1800"/>
              <a:t>Liczba „zdań” w spójnej porcji wypowiedzi (LZSPW)  - wynik dzielenia: liczba „zdań” w całej wypowiedzi {liczba wypowiedzeń + liczba zdań w zdaniach złożonych – liczba zdań złożonych} / liczba spójnych tekstów wypowiedzi.</a:t>
            </a:r>
          </a:p>
        </p:txBody>
      </p:sp>
    </p:spTree>
  </p:cSld>
  <p:clrMapOvr>
    <a:masterClrMapping/>
  </p:clrMapOvr>
  <p:transition spd="med">
    <p:newsflash/>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EEA3155-EDC6-4607-93EF-3260CF6D1E1C}" type="slidenum">
              <a:rPr lang="pl-PL"/>
              <a:pPr/>
              <a:t>22</a:t>
            </a:fld>
            <a:endParaRPr lang="pl-PL"/>
          </a:p>
        </p:txBody>
      </p:sp>
      <p:sp>
        <p:nvSpPr>
          <p:cNvPr id="47106" name="Rectangle 2"/>
          <p:cNvSpPr>
            <a:spLocks noGrp="1" noChangeArrowheads="1"/>
          </p:cNvSpPr>
          <p:nvPr>
            <p:ph type="title"/>
          </p:nvPr>
        </p:nvSpPr>
        <p:spPr/>
        <p:txBody>
          <a:bodyPr/>
          <a:lstStyle/>
          <a:p>
            <a:endParaRPr lang="pl-PL"/>
          </a:p>
        </p:txBody>
      </p:sp>
      <p:sp>
        <p:nvSpPr>
          <p:cNvPr id="47107" name="Rectangle 3"/>
          <p:cNvSpPr>
            <a:spLocks noGrp="1" noChangeArrowheads="1"/>
          </p:cNvSpPr>
          <p:nvPr>
            <p:ph type="body" idx="1"/>
          </p:nvPr>
        </p:nvSpPr>
        <p:spPr/>
        <p:txBody>
          <a:bodyPr/>
          <a:lstStyle/>
          <a:p>
            <a:pPr>
              <a:lnSpc>
                <a:spcPct val="90000"/>
              </a:lnSpc>
            </a:pPr>
            <a:r>
              <a:rPr lang="pl-PL" sz="2400"/>
              <a:t>Czynnik L1.: objawy niespójności syntaktycznej, semantycznej i pragmatycznej, dające w efekcie krótsze porcje spójnego tekstu– jest to reprezentacja dezorganizacji na poziomie wypowiedzi (tekstu)</a:t>
            </a:r>
          </a:p>
          <a:p>
            <a:pPr>
              <a:lnSpc>
                <a:spcPct val="90000"/>
              </a:lnSpc>
            </a:pPr>
            <a:r>
              <a:rPr lang="pl-PL" sz="2400"/>
              <a:t>Czynnik L2. : objawy uproszczenia syntaktyki w postaci : mniejszej liczby poprawnie sformowanych zdań, większej liczby zdań prostych, mniejszej liczby zdań wbudowanych w zdania złożone, krótszych wypowiedzeń – jest to więc reprezentacja dezorganizacji językowej na poziomie wypowiedzeń (zdań)</a:t>
            </a:r>
          </a:p>
        </p:txBody>
      </p:sp>
    </p:spTree>
  </p:cSld>
  <p:clrMapOvr>
    <a:masterClrMapping/>
  </p:clrMapOvr>
  <p:transition spd="med">
    <p:newsflash/>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5DC1AC68-0C94-491A-B89C-96DA8AED4422}" type="slidenum">
              <a:rPr lang="pl-PL"/>
              <a:pPr/>
              <a:t>23</a:t>
            </a:fld>
            <a:endParaRPr lang="pl-PL"/>
          </a:p>
        </p:txBody>
      </p:sp>
      <p:sp>
        <p:nvSpPr>
          <p:cNvPr id="48130" name="Rectangle 2"/>
          <p:cNvSpPr>
            <a:spLocks noGrp="1" noChangeArrowheads="1"/>
          </p:cNvSpPr>
          <p:nvPr>
            <p:ph type="title"/>
          </p:nvPr>
        </p:nvSpPr>
        <p:spPr/>
        <p:txBody>
          <a:bodyPr/>
          <a:lstStyle/>
          <a:p>
            <a:endParaRPr lang="pl-PL" sz="4600"/>
          </a:p>
        </p:txBody>
      </p:sp>
      <p:sp>
        <p:nvSpPr>
          <p:cNvPr id="48131" name="Rectangle 3"/>
          <p:cNvSpPr>
            <a:spLocks noGrp="1" noChangeArrowheads="1"/>
          </p:cNvSpPr>
          <p:nvPr>
            <p:ph type="body" idx="1"/>
          </p:nvPr>
        </p:nvSpPr>
        <p:spPr>
          <a:xfrm>
            <a:off x="457200" y="476250"/>
            <a:ext cx="8229600" cy="5649913"/>
          </a:xfrm>
        </p:spPr>
        <p:txBody>
          <a:bodyPr/>
          <a:lstStyle/>
          <a:p>
            <a:pPr>
              <a:lnSpc>
                <a:spcPct val="80000"/>
              </a:lnSpc>
            </a:pPr>
            <a:r>
              <a:rPr lang="pl-PL" sz="2400"/>
              <a:t>z wczesnym wiekiem zachorowania na schizofrenię, oraz z wczesnym wiekiem pierwszej hospitalizacji psychiatrycznej, korelowały wszystkie postacie niespójności wypowiedzi (syntaktyczna, semantyczna, pragmatyczna), oraz uproszczenie syntaktyczne wypowiedzi w postaci mniejszej liczby poprawnie sformułowanych zdań i krótszych wypowiedzeń;</a:t>
            </a:r>
          </a:p>
          <a:p>
            <a:pPr>
              <a:lnSpc>
                <a:spcPct val="80000"/>
              </a:lnSpc>
            </a:pPr>
            <a:r>
              <a:rPr lang="pl-PL" sz="2400"/>
              <a:t>obecność </a:t>
            </a:r>
            <a:r>
              <a:rPr lang="pl-PL" sz="2400" i="1"/>
              <a:t>formalnych zaburzeń myślenia</a:t>
            </a:r>
            <a:r>
              <a:rPr lang="pl-PL" sz="2400"/>
              <a:t> przy pierwszym epizodzie psychotycznym  koreluje istotnie z niespójnością wypowiedzi, oraz z ich syntaktycznym zubożeniem w postaci większej liczby zdań prostych, mniejszej liczby zdań wbudowanych w zdania  złożone;</a:t>
            </a:r>
          </a:p>
          <a:p>
            <a:pPr>
              <a:lnSpc>
                <a:spcPct val="80000"/>
              </a:lnSpc>
            </a:pPr>
            <a:r>
              <a:rPr lang="pl-PL" sz="2400"/>
              <a:t>nasilenie omamów (były to głównie omamy słuchowe) korelowało z: wszystkim przejawami niespójności wypowiedzi, oraz z mniejszą liczbą poprawnie zbudowanych zdań w wypowiedziach;</a:t>
            </a:r>
          </a:p>
        </p:txBody>
      </p:sp>
    </p:spTree>
  </p:cSld>
  <p:clrMapOvr>
    <a:masterClrMapping/>
  </p:clrMapOvr>
  <p:transition spd="med">
    <p:newsflash/>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1"/>
          <p:cNvSpPr>
            <a:spLocks noGrp="1"/>
          </p:cNvSpPr>
          <p:nvPr>
            <p:ph type="ftr" sz="quarter" idx="10"/>
          </p:nvPr>
        </p:nvSpPr>
        <p:spPr/>
        <p:txBody>
          <a:bodyPr/>
          <a:lstStyle/>
          <a:p>
            <a:r>
              <a:rPr lang="pl-PL"/>
              <a:t>neurologopedia 2018</a:t>
            </a:r>
          </a:p>
        </p:txBody>
      </p:sp>
      <p:sp>
        <p:nvSpPr>
          <p:cNvPr id="5" name="Symbol zastępczy numeru slajdu 2"/>
          <p:cNvSpPr>
            <a:spLocks noGrp="1"/>
          </p:cNvSpPr>
          <p:nvPr>
            <p:ph type="sldNum" sz="quarter" idx="11"/>
          </p:nvPr>
        </p:nvSpPr>
        <p:spPr/>
        <p:txBody>
          <a:bodyPr/>
          <a:lstStyle/>
          <a:p>
            <a:fld id="{3CA8284B-FAAC-4A3D-ABC6-0D3896727F0D}" type="slidenum">
              <a:rPr lang="pl-PL"/>
              <a:pPr/>
              <a:t>24</a:t>
            </a:fld>
            <a:endParaRPr lang="pl-PL"/>
          </a:p>
        </p:txBody>
      </p:sp>
      <p:sp>
        <p:nvSpPr>
          <p:cNvPr id="166916" name="Rectangle 4"/>
          <p:cNvSpPr>
            <a:spLocks noChangeArrowheads="1"/>
          </p:cNvSpPr>
          <p:nvPr/>
        </p:nvSpPr>
        <p:spPr bwMode="auto">
          <a:xfrm>
            <a:off x="317500" y="-7938"/>
            <a:ext cx="8637588" cy="1554163"/>
          </a:xfrm>
          <a:prstGeom prst="rect">
            <a:avLst/>
          </a:prstGeom>
          <a:noFill/>
          <a:ln w="9525">
            <a:noFill/>
            <a:miter lim="800000"/>
            <a:headEnd/>
            <a:tailEnd/>
          </a:ln>
          <a:effectLst/>
        </p:spPr>
        <p:txBody>
          <a:bodyPr anchor="ctr">
            <a:spAutoFit/>
          </a:bodyPr>
          <a:lstStyle/>
          <a:p>
            <a:pPr algn="ctr"/>
            <a:r>
              <a:rPr lang="pl-PL" sz="3200">
                <a:solidFill>
                  <a:schemeClr val="tx2"/>
                </a:solidFill>
                <a:effectLst>
                  <a:outerShdw blurRad="38100" dist="38100" dir="2700000" algn="tl">
                    <a:srgbClr val="000000"/>
                  </a:outerShdw>
                </a:effectLst>
                <a:latin typeface="Arial" pitchFamily="34" charset="0"/>
              </a:rPr>
              <a:t>Czy zaburzenia spójności w schizofrenii to zanik zdolności koherencyjnych od najbardziej aktualnych do najbardziej natywnych?</a:t>
            </a:r>
          </a:p>
        </p:txBody>
      </p:sp>
      <p:graphicFrame>
        <p:nvGraphicFramePr>
          <p:cNvPr id="166917" name="Object 5"/>
          <p:cNvGraphicFramePr>
            <a:graphicFrameLocks noChangeAspect="1"/>
          </p:cNvGraphicFramePr>
          <p:nvPr/>
        </p:nvGraphicFramePr>
        <p:xfrm>
          <a:off x="1312863" y="1981200"/>
          <a:ext cx="6518275" cy="4114800"/>
        </p:xfrm>
        <a:graphic>
          <a:graphicData uri="http://schemas.openxmlformats.org/presentationml/2006/ole">
            <mc:AlternateContent xmlns:mc="http://schemas.openxmlformats.org/markup-compatibility/2006">
              <mc:Choice xmlns:v="urn:schemas-microsoft-com:vml" Requires="v">
                <p:oleObj spid="_x0000_s166921" name="Wykres" r:id="rId3" imgW="5553572" imgH="3315062" progId="MSGraph.Chart.8">
                  <p:embed/>
                </p:oleObj>
              </mc:Choice>
              <mc:Fallback>
                <p:oleObj name="Wykres" r:id="rId3" imgW="5553572" imgH="3315062" progId="MSGraph.Chart.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2863" y="1981200"/>
                        <a:ext cx="6518275"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69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69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69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69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69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69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69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66917" grpId="0" bld="categoryEl"/>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ymbol zastępczy stopki 1"/>
          <p:cNvSpPr>
            <a:spLocks noGrp="1"/>
          </p:cNvSpPr>
          <p:nvPr>
            <p:ph type="ftr" sz="quarter" idx="10"/>
          </p:nvPr>
        </p:nvSpPr>
        <p:spPr/>
        <p:txBody>
          <a:bodyPr/>
          <a:lstStyle/>
          <a:p>
            <a:r>
              <a:rPr lang="pl-PL"/>
              <a:t>neurologopedia 2018</a:t>
            </a:r>
          </a:p>
        </p:txBody>
      </p:sp>
      <p:sp>
        <p:nvSpPr>
          <p:cNvPr id="30" name="Symbol zastępczy numeru slajdu 2"/>
          <p:cNvSpPr>
            <a:spLocks noGrp="1"/>
          </p:cNvSpPr>
          <p:nvPr>
            <p:ph type="sldNum" sz="quarter" idx="11"/>
          </p:nvPr>
        </p:nvSpPr>
        <p:spPr/>
        <p:txBody>
          <a:bodyPr/>
          <a:lstStyle/>
          <a:p>
            <a:fld id="{E6E8D4FE-57F5-41B3-9A35-3A9733A95C02}" type="slidenum">
              <a:rPr lang="pl-PL"/>
              <a:pPr/>
              <a:t>25</a:t>
            </a:fld>
            <a:endParaRPr lang="pl-PL"/>
          </a:p>
        </p:txBody>
      </p:sp>
      <p:sp>
        <p:nvSpPr>
          <p:cNvPr id="164868" name="Rectangle 4"/>
          <p:cNvSpPr>
            <a:spLocks noChangeArrowheads="1"/>
          </p:cNvSpPr>
          <p:nvPr/>
        </p:nvSpPr>
        <p:spPr bwMode="auto">
          <a:xfrm>
            <a:off x="685800" y="128588"/>
            <a:ext cx="7772400" cy="1189037"/>
          </a:xfrm>
          <a:prstGeom prst="rect">
            <a:avLst/>
          </a:prstGeom>
          <a:noFill/>
          <a:ln w="9525">
            <a:noFill/>
            <a:miter lim="800000"/>
            <a:headEnd/>
            <a:tailEnd/>
          </a:ln>
          <a:effectLst/>
        </p:spPr>
        <p:txBody>
          <a:bodyPr lIns="92075" tIns="46038" rIns="92075" bIns="46038" anchor="ctr"/>
          <a:lstStyle/>
          <a:p>
            <a:pPr algn="ctr"/>
            <a:r>
              <a:rPr lang="pl-PL" sz="2500">
                <a:solidFill>
                  <a:schemeClr val="tx2"/>
                </a:solidFill>
                <a:effectLst>
                  <a:outerShdw blurRad="38100" dist="38100" dir="2700000" algn="tl">
                    <a:srgbClr val="000000"/>
                  </a:outerShdw>
                </a:effectLst>
                <a:cs typeface="Times New Roman" pitchFamily="18" charset="0"/>
              </a:rPr>
              <a:t>Zespoły prefrontalne i zespoły schizofreniczne</a:t>
            </a:r>
            <a:r>
              <a:rPr lang="pl-PL" sz="4200">
                <a:solidFill>
                  <a:schemeClr val="tx2"/>
                </a:solidFill>
                <a:effectLst>
                  <a:outerShdw blurRad="38100" dist="38100" dir="2700000" algn="tl">
                    <a:srgbClr val="000000"/>
                  </a:outerShdw>
                </a:effectLst>
              </a:rPr>
              <a:t> </a:t>
            </a:r>
          </a:p>
        </p:txBody>
      </p:sp>
      <p:graphicFrame>
        <p:nvGraphicFramePr>
          <p:cNvPr id="164869" name="Group 5"/>
          <p:cNvGraphicFramePr>
            <a:graphicFrameLocks noGrp="1"/>
          </p:cNvGraphicFramePr>
          <p:nvPr/>
        </p:nvGraphicFramePr>
        <p:xfrm>
          <a:off x="685800" y="1098550"/>
          <a:ext cx="7772400" cy="4700016"/>
        </p:xfrm>
        <a:graphic>
          <a:graphicData uri="http://schemas.openxmlformats.org/drawingml/2006/table">
            <a:tbl>
              <a:tblPr/>
              <a:tblGrid>
                <a:gridCol w="1554163">
                  <a:extLst>
                    <a:ext uri="{9D8B030D-6E8A-4147-A177-3AD203B41FA5}">
                      <a16:colId xmlns:a16="http://schemas.microsoft.com/office/drawing/2014/main" val="20000"/>
                    </a:ext>
                  </a:extLst>
                </a:gridCol>
                <a:gridCol w="1554162">
                  <a:extLst>
                    <a:ext uri="{9D8B030D-6E8A-4147-A177-3AD203B41FA5}">
                      <a16:colId xmlns:a16="http://schemas.microsoft.com/office/drawing/2014/main" val="20001"/>
                    </a:ext>
                  </a:extLst>
                </a:gridCol>
                <a:gridCol w="1555750">
                  <a:extLst>
                    <a:ext uri="{9D8B030D-6E8A-4147-A177-3AD203B41FA5}">
                      <a16:colId xmlns:a16="http://schemas.microsoft.com/office/drawing/2014/main" val="20002"/>
                    </a:ext>
                  </a:extLst>
                </a:gridCol>
                <a:gridCol w="1554163">
                  <a:extLst>
                    <a:ext uri="{9D8B030D-6E8A-4147-A177-3AD203B41FA5}">
                      <a16:colId xmlns:a16="http://schemas.microsoft.com/office/drawing/2014/main" val="20003"/>
                    </a:ext>
                  </a:extLst>
                </a:gridCol>
                <a:gridCol w="1554162">
                  <a:extLst>
                    <a:ext uri="{9D8B030D-6E8A-4147-A177-3AD203B41FA5}">
                      <a16:colId xmlns:a16="http://schemas.microsoft.com/office/drawing/2014/main" val="20004"/>
                    </a:ext>
                  </a:extLst>
                </a:gridCol>
              </a:tblGrid>
              <a:tr h="1371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Zespół prefron-talny</a:t>
                      </a: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Charakte</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rPr>
                        <a:t>-</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rystyka zespołu prefrontal</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rPr>
                        <a:t>-</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nego</a:t>
                      </a: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Typowe zab. zachowania</a:t>
                      </a: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Funkcje psychiczne związane z zespołem prefrontal-nym</a:t>
                      </a: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Zespoły schizofreni</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rPr>
                        <a:t>-</a:t>
                      </a:r>
                      <a:r>
                        <a:rPr kumimoji="0" lang="pl-PL" sz="1800" b="1"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czne</a:t>
                      </a:r>
                      <a:r>
                        <a:rPr kumimoji="0" lang="pl-PL" sz="18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1223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24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OFC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Niezdolność kontroli</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Drażliwość, brak kontroli zachowania, nie zwracanie uwagi na innych</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Wewnętrzna kontrola zachowania, kontrola niewłaściwych reakcji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Z. Dezorganizacji (wg Liddle’a), </a:t>
                      </a:r>
                      <a:r>
                        <a:rPr kumimoji="0" lang="pl-PL" sz="1200" b="0"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Z. Zaburzeń myślenia i zachowania antysocjalnego (wg Harvey’a i in.)  [Liddle-1987; Harvey i in.-1996].</a:t>
                      </a:r>
                      <a:r>
                        <a:rPr kumimoji="0" lang="pl-PL" sz="1200" b="0" i="0" u="none" strike="noStrike" cap="none" normalizeH="0" baseline="0">
                          <a:ln>
                            <a:noFill/>
                          </a:ln>
                          <a:solidFill>
                            <a:schemeClr val="tx1"/>
                          </a:solidFill>
                          <a:effectLst>
                            <a:outerShdw blurRad="38100" dist="38100" dir="2700000" algn="tl">
                              <a:srgbClr val="000000"/>
                            </a:outerShdw>
                          </a:effectLst>
                          <a:latin typeface="Tahoma" pitchFamily="34" charset="0"/>
                        </a:rPr>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064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24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AC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8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Zespół Apatyczny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Deficyt uwagi, deficyty afektywne, pogorszenie aktywności, akinezja, apatia, mutyzm akinetyczny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200" b="0" i="0" u="none" strike="noStrike" cap="none" normalizeH="0" baseline="0">
                          <a:ln>
                            <a:noFill/>
                          </a:ln>
                          <a:solidFill>
                            <a:schemeClr val="tx1"/>
                          </a:solidFill>
                          <a:effectLst>
                            <a:outerShdw blurRad="38100" dist="38100" dir="2700000" algn="tl">
                              <a:srgbClr val="000000"/>
                            </a:outerShdw>
                          </a:effectLst>
                          <a:latin typeface="Century Schoolbook CE" charset="-18"/>
                          <a:cs typeface="Times New Roman" pitchFamily="18" charset="0"/>
                        </a:rPr>
                        <a:t>Uwaga, kontrola niewłaściwych reakcji, selekcja bodźców zewnętrznych, aktywność zewnętrzna </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ahoma" pitchFamily="34" charset="0"/>
                          <a:cs typeface="Times New Roman" pitchFamily="18" charset="0"/>
                        </a:rPr>
                        <a:t>Z. Dezorganizacji (wg Liddle’a), Z. Socjalnego wyobcowania i zaburzeń myślenia (wg Harvey’a i in.)  [Liddle-1987; Harvey i in.-1996[.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spd="med">
    <p:newsfla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1"/>
          <p:cNvSpPr>
            <a:spLocks noGrp="1"/>
          </p:cNvSpPr>
          <p:nvPr>
            <p:ph type="ftr" sz="quarter" idx="10"/>
          </p:nvPr>
        </p:nvSpPr>
        <p:spPr/>
        <p:txBody>
          <a:bodyPr/>
          <a:lstStyle/>
          <a:p>
            <a:r>
              <a:rPr lang="pl-PL"/>
              <a:t>neurologopedia 2018</a:t>
            </a:r>
          </a:p>
        </p:txBody>
      </p:sp>
      <p:sp>
        <p:nvSpPr>
          <p:cNvPr id="4" name="Symbol zastępczy numeru slajdu 2"/>
          <p:cNvSpPr>
            <a:spLocks noGrp="1"/>
          </p:cNvSpPr>
          <p:nvPr>
            <p:ph type="sldNum" sz="quarter" idx="11"/>
          </p:nvPr>
        </p:nvSpPr>
        <p:spPr/>
        <p:txBody>
          <a:bodyPr/>
          <a:lstStyle/>
          <a:p>
            <a:fld id="{228F3B6A-1B66-4D48-AB43-6F17FB133E31}" type="slidenum">
              <a:rPr lang="pl-PL"/>
              <a:pPr/>
              <a:t>26</a:t>
            </a:fld>
            <a:endParaRPr lang="pl-PL"/>
          </a:p>
        </p:txBody>
      </p:sp>
      <p:pic>
        <p:nvPicPr>
          <p:cNvPr id="165892" name="Picture 4"/>
          <p:cNvPicPr>
            <a:picLocks noChangeAspect="1" noChangeArrowheads="1"/>
          </p:cNvPicPr>
          <p:nvPr/>
        </p:nvPicPr>
        <p:blipFill>
          <a:blip r:embed="rId2"/>
          <a:srcRect/>
          <a:stretch>
            <a:fillRect/>
          </a:stretch>
        </p:blipFill>
        <p:spPr bwMode="auto">
          <a:xfrm>
            <a:off x="1331913" y="476250"/>
            <a:ext cx="6553200" cy="5183188"/>
          </a:xfrm>
          <a:prstGeom prst="rect">
            <a:avLst/>
          </a:prstGeom>
          <a:noFill/>
          <a:ln w="9525">
            <a:noFill/>
            <a:miter lim="800000"/>
            <a:headEnd/>
            <a:tailEnd/>
          </a:ln>
          <a:effectLst/>
        </p:spPr>
      </p:pic>
    </p:spTree>
  </p:cSld>
  <p:clrMapOvr>
    <a:masterClrMapping/>
  </p:clrMapOvr>
  <p:transition spd="med">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1408603-322A-4398-9046-32891F95E5A3}" type="slidenum">
              <a:rPr lang="pl-PL"/>
              <a:pPr/>
              <a:t>27</a:t>
            </a:fld>
            <a:endParaRPr lang="pl-PL"/>
          </a:p>
        </p:txBody>
      </p:sp>
      <p:sp>
        <p:nvSpPr>
          <p:cNvPr id="54274" name="Rectangle 2"/>
          <p:cNvSpPr>
            <a:spLocks noGrp="1" noChangeArrowheads="1"/>
          </p:cNvSpPr>
          <p:nvPr>
            <p:ph type="title"/>
          </p:nvPr>
        </p:nvSpPr>
        <p:spPr/>
        <p:txBody>
          <a:bodyPr/>
          <a:lstStyle/>
          <a:p>
            <a:r>
              <a:rPr lang="pl-PL"/>
              <a:t>Tekst #1.</a:t>
            </a:r>
          </a:p>
        </p:txBody>
      </p:sp>
      <p:sp>
        <p:nvSpPr>
          <p:cNvPr id="54275" name="Rectangle 3"/>
          <p:cNvSpPr>
            <a:spLocks noGrp="1" noChangeArrowheads="1"/>
          </p:cNvSpPr>
          <p:nvPr>
            <p:ph type="body" idx="1"/>
          </p:nvPr>
        </p:nvSpPr>
        <p:spPr/>
        <p:txBody>
          <a:bodyPr/>
          <a:lstStyle/>
          <a:p>
            <a:pPr>
              <a:lnSpc>
                <a:spcPct val="90000"/>
              </a:lnSpc>
            </a:pPr>
            <a:endParaRPr lang="pl-PL" sz="2400"/>
          </a:p>
          <a:p>
            <a:pPr>
              <a:lnSpc>
                <a:spcPct val="90000"/>
              </a:lnSpc>
            </a:pPr>
            <a:r>
              <a:rPr lang="pl-PL" sz="2400"/>
              <a:t>Pacjent nr 25, temat wypowiedzi „czym się interesuję?”</a:t>
            </a:r>
            <a:endParaRPr lang="pl-PL" sz="2400" i="1"/>
          </a:p>
          <a:p>
            <a:pPr>
              <a:lnSpc>
                <a:spcPct val="90000"/>
              </a:lnSpc>
            </a:pPr>
            <a:r>
              <a:rPr lang="pl-PL" sz="2400" i="1"/>
              <a:t>„Gospodarstwem . &lt;synt&gt;  jak przeze mnie . &lt;synt&gt; na przykład sianokosy . wykopki to pomagam . to też pomagam . zaczynają się . w poniedziałek nie w sobotę . lepszy dzień . &lt;synt&gt; ja siewnikiem . &lt;synt&gt;  tylko żyto . tylko żyto . łąki są . pszenica żyto były siane . łąki są cztery kawałki . &lt;synt&gt;  pług . pług i brony . &lt;synt&gt;  nie zawsze . no muszę . &lt;synt&gt; mamusia spokojniejsza...”</a:t>
            </a:r>
          </a:p>
        </p:txBody>
      </p:sp>
    </p:spTree>
  </p:cSld>
  <p:clrMapOvr>
    <a:masterClrMapping/>
  </p:clrMapOvr>
  <p:transition spd="med">
    <p:newsfla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552AF01-FA3A-44B4-8583-765AA4E625BC}" type="slidenum">
              <a:rPr lang="pl-PL"/>
              <a:pPr/>
              <a:t>28</a:t>
            </a:fld>
            <a:endParaRPr lang="pl-PL"/>
          </a:p>
        </p:txBody>
      </p:sp>
      <p:sp>
        <p:nvSpPr>
          <p:cNvPr id="55298" name="Rectangle 2"/>
          <p:cNvSpPr>
            <a:spLocks noGrp="1" noChangeArrowheads="1"/>
          </p:cNvSpPr>
          <p:nvPr>
            <p:ph type="title"/>
          </p:nvPr>
        </p:nvSpPr>
        <p:spPr/>
        <p:txBody>
          <a:bodyPr/>
          <a:lstStyle/>
          <a:p>
            <a:r>
              <a:rPr lang="pl-PL" sz="3800"/>
              <a:t>Tekst #1.</a:t>
            </a:r>
            <a:br>
              <a:rPr lang="pl-PL" sz="3800"/>
            </a:br>
            <a:endParaRPr lang="pl-PL" sz="3800"/>
          </a:p>
        </p:txBody>
      </p:sp>
      <p:sp>
        <p:nvSpPr>
          <p:cNvPr id="55299" name="Rectangle 3"/>
          <p:cNvSpPr>
            <a:spLocks noGrp="1" noChangeArrowheads="1"/>
          </p:cNvSpPr>
          <p:nvPr>
            <p:ph type="body" idx="1"/>
          </p:nvPr>
        </p:nvSpPr>
        <p:spPr/>
        <p:txBody>
          <a:bodyPr/>
          <a:lstStyle/>
          <a:p>
            <a:pPr>
              <a:lnSpc>
                <a:spcPct val="80000"/>
              </a:lnSpc>
            </a:pPr>
            <a:r>
              <a:rPr lang="pl-PL" sz="1800"/>
              <a:t>Pacjent nr 25, temat wypowiedzi „czym się interesuję?”</a:t>
            </a:r>
            <a:endParaRPr lang="pl-PL" sz="1800" i="1"/>
          </a:p>
          <a:p>
            <a:pPr>
              <a:lnSpc>
                <a:spcPct val="80000"/>
              </a:lnSpc>
            </a:pPr>
            <a:r>
              <a:rPr lang="pl-PL" sz="1800" i="1"/>
              <a:t>„Gospodarstwem . &lt;synt&gt;  jak przeze mnie . &lt;synt&gt; na przykład sianokosy . wykopki to pomagam . to też pomagam . zaczynają się . w poniedziałek nie w sobotę . lepszy dzień . &lt;synt&gt; ja siewnikiem . &lt;synt&gt;  tylko żyto . tylko żyto . łąki są . pszenica żyto były siane . łąki są cztery kawałki . &lt;synt&gt;  pług . pług i brony . &lt;synt&gt;  nie zawsze . no muszę . &lt;synt&gt; mamusia spokojniejsza...”</a:t>
            </a:r>
            <a:endParaRPr lang="pl-PL" sz="1800"/>
          </a:p>
          <a:p>
            <a:pPr>
              <a:lnSpc>
                <a:spcPct val="80000"/>
              </a:lnSpc>
            </a:pPr>
            <a:r>
              <a:rPr lang="pl-PL" sz="1800"/>
              <a:t>&lt;synt&gt; = brak spójności syntaktycznej </a:t>
            </a:r>
          </a:p>
          <a:p>
            <a:pPr>
              <a:lnSpc>
                <a:spcPct val="80000"/>
              </a:lnSpc>
            </a:pPr>
            <a:r>
              <a:rPr lang="pl-PL" sz="1800"/>
              <a:t>Wypowiedź pragmatycznie spójna, większość połączeń semantycznych między wypowiedzeniami zachowana . Niespójność spowodowana względami syntaktycznymi:</a:t>
            </a:r>
          </a:p>
          <a:p>
            <a:pPr>
              <a:lnSpc>
                <a:spcPct val="80000"/>
              </a:lnSpc>
            </a:pPr>
            <a:r>
              <a:rPr lang="pl-PL" sz="1800"/>
              <a:t>Brak połączeń międzywypowiedzeniowych syntaktycznych (szczególnie brak anafor).</a:t>
            </a:r>
          </a:p>
          <a:p>
            <a:pPr>
              <a:lnSpc>
                <a:spcPct val="80000"/>
              </a:lnSpc>
            </a:pPr>
            <a:r>
              <a:rPr lang="pl-PL" sz="1800"/>
              <a:t>Wypowiedzenia typu zdań prostych, równoważników zdań – mała złożoność syntaktyczna wypowiedzeń.</a:t>
            </a:r>
          </a:p>
        </p:txBody>
      </p:sp>
    </p:spTree>
  </p:cSld>
  <p:clrMapOvr>
    <a:masterClrMapping/>
  </p:clrMapOvr>
  <p:transition spd="med">
    <p:newsfla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7E0C459-4566-4E75-9F2C-E9B8F8981ECB}" type="slidenum">
              <a:rPr lang="pl-PL"/>
              <a:pPr/>
              <a:t>29</a:t>
            </a:fld>
            <a:endParaRPr lang="pl-PL"/>
          </a:p>
        </p:txBody>
      </p:sp>
      <p:sp>
        <p:nvSpPr>
          <p:cNvPr id="56322" name="Rectangle 2"/>
          <p:cNvSpPr>
            <a:spLocks noGrp="1" noChangeArrowheads="1"/>
          </p:cNvSpPr>
          <p:nvPr>
            <p:ph type="title"/>
          </p:nvPr>
        </p:nvSpPr>
        <p:spPr/>
        <p:txBody>
          <a:bodyPr/>
          <a:lstStyle/>
          <a:p>
            <a:r>
              <a:rPr lang="pl-PL"/>
              <a:t>Tekst #2</a:t>
            </a:r>
          </a:p>
        </p:txBody>
      </p:sp>
      <p:sp>
        <p:nvSpPr>
          <p:cNvPr id="56323" name="Rectangle 3"/>
          <p:cNvSpPr>
            <a:spLocks noGrp="1" noChangeArrowheads="1"/>
          </p:cNvSpPr>
          <p:nvPr>
            <p:ph type="body" idx="1"/>
          </p:nvPr>
        </p:nvSpPr>
        <p:spPr/>
        <p:txBody>
          <a:bodyPr/>
          <a:lstStyle/>
          <a:p>
            <a:pPr>
              <a:lnSpc>
                <a:spcPct val="90000"/>
              </a:lnSpc>
            </a:pPr>
            <a:endParaRPr lang="pl-PL" sz="2800"/>
          </a:p>
          <a:p>
            <a:pPr>
              <a:lnSpc>
                <a:spcPct val="90000"/>
              </a:lnSpc>
            </a:pPr>
            <a:r>
              <a:rPr lang="pl-PL" sz="2800"/>
              <a:t>Pacjent nr 24, wypowiedź na temat „czym się interesuję?”</a:t>
            </a:r>
            <a:endParaRPr lang="pl-PL" sz="2800" i="1"/>
          </a:p>
          <a:p>
            <a:pPr>
              <a:lnSpc>
                <a:spcPct val="90000"/>
              </a:lnSpc>
            </a:pPr>
            <a:r>
              <a:rPr lang="pl-PL" sz="2800" i="1"/>
              <a:t>„jaki tam . &lt;sem&gt;  byłem chory bo miałem wąski . &lt;sem&gt; kazał . &lt;sem&gt; </a:t>
            </a:r>
            <a:r>
              <a:rPr lang="pl-PL" sz="2800" i="1" u="sng"/>
              <a:t>kanał</a:t>
            </a:r>
            <a:r>
              <a:rPr lang="pl-PL" sz="2800" i="1"/>
              <a:t> .   trzy razy </a:t>
            </a:r>
            <a:r>
              <a:rPr lang="pl-PL" sz="2800" i="1" u="sng"/>
              <a:t>na operację</a:t>
            </a:r>
            <a:r>
              <a:rPr lang="pl-PL" sz="2800" i="1"/>
              <a:t> laryngologiczną . &lt;sem&gt; chciałem </a:t>
            </a:r>
            <a:r>
              <a:rPr lang="pl-PL" sz="2800" i="1" u="sng"/>
              <a:t>pole orać</a:t>
            </a:r>
            <a:r>
              <a:rPr lang="pl-PL" sz="2800" i="1"/>
              <a:t> . </a:t>
            </a:r>
            <a:r>
              <a:rPr lang="pl-PL" sz="2800" i="1" u="sng"/>
              <a:t>chciałbym być</a:t>
            </a:r>
            <a:r>
              <a:rPr lang="pl-PL" sz="2800" i="1"/>
              <a:t> </a:t>
            </a:r>
            <a:r>
              <a:rPr lang="pl-PL" sz="2800" i="1" u="sng"/>
              <a:t>gospodarz</a:t>
            </a:r>
            <a:r>
              <a:rPr lang="pl-PL" sz="2800" i="1"/>
              <a:t> . służącym </a:t>
            </a:r>
            <a:r>
              <a:rPr lang="pl-PL" sz="2800" i="1" u="sng"/>
              <a:t>być chciałem</a:t>
            </a:r>
            <a:r>
              <a:rPr lang="pl-PL" sz="2800" i="1"/>
              <a:t> . &lt;sem&gt;  to Stanisław </a:t>
            </a:r>
            <a:r>
              <a:rPr lang="pl-PL" sz="2800" i="1" u="sng"/>
              <a:t>umarł</a:t>
            </a:r>
            <a:r>
              <a:rPr lang="pl-PL" sz="2800" i="1"/>
              <a:t> . </a:t>
            </a:r>
            <a:r>
              <a:rPr lang="pl-PL" sz="2800" i="1" u="sng"/>
              <a:t>byłem</a:t>
            </a:r>
            <a:r>
              <a:rPr lang="pl-PL" sz="2800" i="1"/>
              <a:t> tam...”</a:t>
            </a:r>
          </a:p>
        </p:txBody>
      </p:sp>
    </p:spTree>
  </p:cSld>
  <p:clrMapOvr>
    <a:masterClrMapping/>
  </p:clrMapOvr>
  <p:transition spd="med">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DECD178-7A25-4558-8026-6C090AAA56F7}" type="slidenum">
              <a:rPr lang="pl-PL"/>
              <a:pPr/>
              <a:t>3</a:t>
            </a:fld>
            <a:endParaRPr lang="pl-PL"/>
          </a:p>
        </p:txBody>
      </p:sp>
      <p:sp>
        <p:nvSpPr>
          <p:cNvPr id="15362" name="Rectangle 2"/>
          <p:cNvSpPr>
            <a:spLocks noGrp="1" noChangeArrowheads="1"/>
          </p:cNvSpPr>
          <p:nvPr>
            <p:ph type="title"/>
          </p:nvPr>
        </p:nvSpPr>
        <p:spPr/>
        <p:txBody>
          <a:bodyPr/>
          <a:lstStyle/>
          <a:p>
            <a:r>
              <a:rPr lang="pl-PL"/>
              <a:t>Początki schizolingwistyki</a:t>
            </a:r>
          </a:p>
        </p:txBody>
      </p:sp>
      <p:sp>
        <p:nvSpPr>
          <p:cNvPr id="15363" name="Rectangle 3"/>
          <p:cNvSpPr>
            <a:spLocks noGrp="1" noChangeArrowheads="1"/>
          </p:cNvSpPr>
          <p:nvPr>
            <p:ph type="body" idx="1"/>
          </p:nvPr>
        </p:nvSpPr>
        <p:spPr/>
        <p:txBody>
          <a:bodyPr/>
          <a:lstStyle/>
          <a:p>
            <a:pPr>
              <a:lnSpc>
                <a:spcPct val="80000"/>
              </a:lnSpc>
            </a:pPr>
            <a:r>
              <a:rPr lang="pl-PL" sz="1800"/>
              <a:t>Pierwsze współczesne, nawiązujące do obserwacji klinicznych, opisy języka osób chorych na schizofrenię związane są z opracowaniem Reilly’ego i wsp. (1975 r.) . Jest  to jednocześnie pierwsza próba kwantyfikacji patologii językowej w schizofrenii. </a:t>
            </a:r>
          </a:p>
          <a:p>
            <a:pPr>
              <a:lnSpc>
                <a:spcPct val="80000"/>
              </a:lnSpc>
            </a:pPr>
            <a:r>
              <a:rPr lang="pl-PL" sz="1800"/>
              <a:t>Reilly i wsp. wyróżnili 10 kategorii zaburzeń językowych, uważając dwa z nich za najistotniejsze dla wypowiedzi schizofrenicznych  : „luźne skojarzenia” (loose associations) oraz „luki komunikacyjne” (gapes in communications). </a:t>
            </a:r>
            <a:r>
              <a:rPr lang="pl-PL" sz="1800" i="1"/>
              <a:t>Luźne skojarzenia</a:t>
            </a:r>
            <a:r>
              <a:rPr lang="pl-PL" sz="1800"/>
              <a:t> są możliwe, zdaniem tych autorów, do obserwacji w wypowiedzi schizofatycznej na sześciu poziomach patologii - od poziomu 1. (umiarkowane zmiany w obrębie zdania) poprzez np. poziom 3. (znaczne zmiany między zdaniami, z zachowaniem tematu), aż do poziomu 6. (znaczne zmiany w obrębie zdań). „Luki komunikacyjne” Reilly i wsp.  rozpoznawali , gdy </a:t>
            </a:r>
            <a:r>
              <a:rPr lang="pl-PL" sz="1800" i="1"/>
              <a:t>„istota informacji przeznaczonych do odbiorcy zostaje przez niego nieuchwytna, gdyż nadawca formułuje je w ten sposób, że są one zaskakujące”.</a:t>
            </a:r>
            <a:r>
              <a:rPr lang="pl-PL" sz="1800"/>
              <a:t> </a:t>
            </a:r>
          </a:p>
          <a:p>
            <a:pPr>
              <a:lnSpc>
                <a:spcPct val="80000"/>
              </a:lnSpc>
            </a:pPr>
            <a:r>
              <a:rPr lang="pl-PL" sz="1800"/>
              <a:t>Badania Reilly’ego i wsp. potwierdziły , że patologia językowa, szczególnie w postaci „luźnych skojarzeń” oraz „luk komunikacyjnych” wyróżnia wypowiedzi osób ze schizofrenią z wypowiedzi nie schizofrenicznych (osób zdrowych, oraz osób  z innymi niż schizofrenia psychozami) [Reilly i in.-1975].</a:t>
            </a:r>
            <a:r>
              <a:rPr lang="pl-PL" sz="1000"/>
              <a:t> </a:t>
            </a:r>
          </a:p>
        </p:txBody>
      </p:sp>
    </p:spTree>
  </p:cSld>
  <p:clrMapOvr>
    <a:masterClrMapping/>
  </p:clrMapOvr>
  <p:transition spd="med">
    <p:newsfla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8C4ECA7-2ADC-4DAF-8C0F-E74BC7FA85F6}" type="slidenum">
              <a:rPr lang="pl-PL"/>
              <a:pPr/>
              <a:t>30</a:t>
            </a:fld>
            <a:endParaRPr lang="pl-PL"/>
          </a:p>
        </p:txBody>
      </p:sp>
      <p:sp>
        <p:nvSpPr>
          <p:cNvPr id="57346" name="Rectangle 2"/>
          <p:cNvSpPr>
            <a:spLocks noGrp="1" noChangeArrowheads="1"/>
          </p:cNvSpPr>
          <p:nvPr>
            <p:ph type="title"/>
          </p:nvPr>
        </p:nvSpPr>
        <p:spPr/>
        <p:txBody>
          <a:bodyPr/>
          <a:lstStyle/>
          <a:p>
            <a:r>
              <a:rPr lang="pl-PL" sz="3800"/>
              <a:t>Tekst #2</a:t>
            </a:r>
            <a:br>
              <a:rPr lang="pl-PL" sz="3800"/>
            </a:br>
            <a:endParaRPr lang="pl-PL" sz="3800"/>
          </a:p>
        </p:txBody>
      </p:sp>
      <p:sp>
        <p:nvSpPr>
          <p:cNvPr id="57347" name="Rectangle 3"/>
          <p:cNvSpPr>
            <a:spLocks noGrp="1" noChangeArrowheads="1"/>
          </p:cNvSpPr>
          <p:nvPr>
            <p:ph type="body" idx="1"/>
          </p:nvPr>
        </p:nvSpPr>
        <p:spPr/>
        <p:txBody>
          <a:bodyPr/>
          <a:lstStyle/>
          <a:p>
            <a:pPr>
              <a:lnSpc>
                <a:spcPct val="80000"/>
              </a:lnSpc>
            </a:pPr>
            <a:r>
              <a:rPr lang="pl-PL" sz="2000"/>
              <a:t>Pacjent nr 24, wypowiedź na temat „czym się interesuję?”</a:t>
            </a:r>
            <a:endParaRPr lang="pl-PL" sz="2000" i="1"/>
          </a:p>
          <a:p>
            <a:pPr>
              <a:lnSpc>
                <a:spcPct val="80000"/>
              </a:lnSpc>
            </a:pPr>
            <a:r>
              <a:rPr lang="pl-PL" sz="2000" i="1"/>
              <a:t>„jaki tam . &lt;sem&gt;  byłem chory bo miałem wąski . &lt;sem&gt; kazał . &lt;sem&gt; </a:t>
            </a:r>
            <a:r>
              <a:rPr lang="pl-PL" sz="2000" i="1" u="sng"/>
              <a:t>kanał</a:t>
            </a:r>
            <a:r>
              <a:rPr lang="pl-PL" sz="2000" i="1"/>
              <a:t> .   trzy razy </a:t>
            </a:r>
            <a:r>
              <a:rPr lang="pl-PL" sz="2000" i="1" u="sng"/>
              <a:t>na operację</a:t>
            </a:r>
            <a:r>
              <a:rPr lang="pl-PL" sz="2000" i="1"/>
              <a:t> laryngologiczną . &lt;sem&gt; chciałem </a:t>
            </a:r>
            <a:r>
              <a:rPr lang="pl-PL" sz="2000" i="1" u="sng"/>
              <a:t>pole orać</a:t>
            </a:r>
            <a:r>
              <a:rPr lang="pl-PL" sz="2000" i="1"/>
              <a:t> . </a:t>
            </a:r>
            <a:r>
              <a:rPr lang="pl-PL" sz="2000" i="1" u="sng"/>
              <a:t>chciałbym być</a:t>
            </a:r>
            <a:r>
              <a:rPr lang="pl-PL" sz="2000" i="1"/>
              <a:t> </a:t>
            </a:r>
            <a:r>
              <a:rPr lang="pl-PL" sz="2000" i="1" u="sng"/>
              <a:t>gospodarz</a:t>
            </a:r>
            <a:r>
              <a:rPr lang="pl-PL" sz="2000" i="1"/>
              <a:t> . służącym </a:t>
            </a:r>
            <a:r>
              <a:rPr lang="pl-PL" sz="2000" i="1" u="sng"/>
              <a:t>być chciałem</a:t>
            </a:r>
            <a:r>
              <a:rPr lang="pl-PL" sz="2000" i="1"/>
              <a:t> . &lt;sem&gt;  to Stanisław </a:t>
            </a:r>
            <a:r>
              <a:rPr lang="pl-PL" sz="2000" i="1" u="sng"/>
              <a:t>umarł</a:t>
            </a:r>
            <a:r>
              <a:rPr lang="pl-PL" sz="2000" i="1"/>
              <a:t> . </a:t>
            </a:r>
            <a:r>
              <a:rPr lang="pl-PL" sz="2000" i="1" u="sng"/>
              <a:t>byłem</a:t>
            </a:r>
            <a:r>
              <a:rPr lang="pl-PL" sz="2000" i="1"/>
              <a:t> tam...”</a:t>
            </a:r>
            <a:endParaRPr lang="pl-PL" sz="2000"/>
          </a:p>
          <a:p>
            <a:pPr>
              <a:lnSpc>
                <a:spcPct val="80000"/>
              </a:lnSpc>
            </a:pPr>
            <a:r>
              <a:rPr lang="pl-PL" sz="2000"/>
              <a:t>&lt;sem&gt; brak związku semantycznego między wypowiedzeniami</a:t>
            </a:r>
          </a:p>
          <a:p>
            <a:pPr>
              <a:lnSpc>
                <a:spcPct val="80000"/>
              </a:lnSpc>
            </a:pPr>
            <a:r>
              <a:rPr lang="pl-PL" sz="2000"/>
              <a:t>Pięciokrotnie w tym krótkim tekście (9 wypowiedzeń) w wypowiedzeniu  kolejnym nie występuje nawiązanie (temat) do wypowiedzenia poprzedzającego (rematu). W wypowiedzeniach z połączeniami semantycznymi tematy i rematy zaznaczone podkreśleniami.</a:t>
            </a:r>
          </a:p>
        </p:txBody>
      </p:sp>
    </p:spTree>
  </p:cSld>
  <p:clrMapOvr>
    <a:masterClrMapping/>
  </p:clrMapOvr>
  <p:transition spd="med">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EC72554-D9E4-4071-8F1B-06C89B87E11E}" type="slidenum">
              <a:rPr lang="pl-PL"/>
              <a:pPr/>
              <a:t>31</a:t>
            </a:fld>
            <a:endParaRPr lang="pl-PL"/>
          </a:p>
        </p:txBody>
      </p:sp>
      <p:sp>
        <p:nvSpPr>
          <p:cNvPr id="58370" name="Rectangle 2"/>
          <p:cNvSpPr>
            <a:spLocks noGrp="1" noChangeArrowheads="1"/>
          </p:cNvSpPr>
          <p:nvPr>
            <p:ph type="title"/>
          </p:nvPr>
        </p:nvSpPr>
        <p:spPr/>
        <p:txBody>
          <a:bodyPr/>
          <a:lstStyle/>
          <a:p>
            <a:r>
              <a:rPr lang="pl-PL"/>
              <a:t>Tekst #3</a:t>
            </a:r>
          </a:p>
        </p:txBody>
      </p:sp>
      <p:sp>
        <p:nvSpPr>
          <p:cNvPr id="58371" name="Rectangle 3"/>
          <p:cNvSpPr>
            <a:spLocks noGrp="1" noChangeArrowheads="1"/>
          </p:cNvSpPr>
          <p:nvPr>
            <p:ph type="body" idx="1"/>
          </p:nvPr>
        </p:nvSpPr>
        <p:spPr/>
        <p:txBody>
          <a:bodyPr/>
          <a:lstStyle/>
          <a:p>
            <a:pPr>
              <a:lnSpc>
                <a:spcPct val="90000"/>
              </a:lnSpc>
            </a:pPr>
            <a:endParaRPr lang="pl-PL" sz="2400"/>
          </a:p>
          <a:p>
            <a:pPr>
              <a:lnSpc>
                <a:spcPct val="90000"/>
              </a:lnSpc>
            </a:pPr>
            <a:r>
              <a:rPr lang="pl-PL" sz="2400"/>
              <a:t>Pacjent nr 27, wypowiedź na temat „czym się interesuję?”</a:t>
            </a:r>
            <a:endParaRPr lang="pl-PL" sz="2400" i="1"/>
          </a:p>
          <a:p>
            <a:pPr>
              <a:lnSpc>
                <a:spcPct val="90000"/>
              </a:lnSpc>
            </a:pPr>
            <a:r>
              <a:rPr lang="pl-PL" sz="2400" i="1"/>
              <a:t>„Tutaj nie tutaj . wszędzie dużo pracy . pierwsze . to znaczy . ludzie nie zgadzają się żeby pomóc jeden drugiemu . nie ma takiego czegoś . nie ma takiego czegoś . no każdy jest . ja mam ten długopis . już by pan chciał zobaczyć ten długopis . bo jest ładny . bo jest ładny długopis . dlatego ludzie są chytre na pieniądze . na długopisy na wszystko . są chytre . najlepiej być biednym...”</a:t>
            </a:r>
          </a:p>
        </p:txBody>
      </p:sp>
    </p:spTree>
  </p:cSld>
  <p:clrMapOvr>
    <a:masterClrMapping/>
  </p:clrMapOvr>
  <p:transition spd="med">
    <p:newsfla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08CF8D1C-C357-414C-A41D-9EA7DBD39688}" type="slidenum">
              <a:rPr lang="pl-PL"/>
              <a:pPr/>
              <a:t>32</a:t>
            </a:fld>
            <a:endParaRPr lang="pl-PL"/>
          </a:p>
        </p:txBody>
      </p:sp>
      <p:sp>
        <p:nvSpPr>
          <p:cNvPr id="59394" name="Rectangle 2"/>
          <p:cNvSpPr>
            <a:spLocks noGrp="1" noChangeArrowheads="1"/>
          </p:cNvSpPr>
          <p:nvPr>
            <p:ph type="title"/>
          </p:nvPr>
        </p:nvSpPr>
        <p:spPr/>
        <p:txBody>
          <a:bodyPr/>
          <a:lstStyle/>
          <a:p>
            <a:r>
              <a:rPr lang="pl-PL" sz="3800"/>
              <a:t>Tekst #3</a:t>
            </a:r>
            <a:br>
              <a:rPr lang="pl-PL" sz="3800"/>
            </a:br>
            <a:endParaRPr lang="pl-PL" sz="3800"/>
          </a:p>
        </p:txBody>
      </p:sp>
      <p:sp>
        <p:nvSpPr>
          <p:cNvPr id="59395" name="Rectangle 3"/>
          <p:cNvSpPr>
            <a:spLocks noGrp="1" noChangeArrowheads="1"/>
          </p:cNvSpPr>
          <p:nvPr>
            <p:ph type="body" idx="1"/>
          </p:nvPr>
        </p:nvSpPr>
        <p:spPr/>
        <p:txBody>
          <a:bodyPr/>
          <a:lstStyle/>
          <a:p>
            <a:pPr>
              <a:lnSpc>
                <a:spcPct val="80000"/>
              </a:lnSpc>
            </a:pPr>
            <a:r>
              <a:rPr lang="pl-PL" sz="2000"/>
              <a:t>Pacjent nr 27, wypowiedź na temat „czym się interesuję?”</a:t>
            </a:r>
            <a:endParaRPr lang="pl-PL" sz="2000" i="1"/>
          </a:p>
          <a:p>
            <a:pPr>
              <a:lnSpc>
                <a:spcPct val="80000"/>
              </a:lnSpc>
            </a:pPr>
            <a:r>
              <a:rPr lang="pl-PL" sz="2000" i="1"/>
              <a:t>„Tutaj nie tutaj . wszędzie dużo pracy . pierwsze . to znaczy . ludzie nie zgadzają się żeby pomóc jeden drugiemu . nie ma takiego czegoś . nie ma takiego czegoś . no każdy jest . ja mam ten długopis . już by pan chciał zobaczyć ten długopis . bo jest ładny . bo jest ładny długopis . dlatego ludzie są chytre na pieniądze . na długopisy na wszystko . są chytre . najlepiej być biednym...”</a:t>
            </a:r>
            <a:endParaRPr lang="pl-PL" sz="2000"/>
          </a:p>
          <a:p>
            <a:pPr>
              <a:lnSpc>
                <a:spcPct val="80000"/>
              </a:lnSpc>
            </a:pPr>
            <a:r>
              <a:rPr lang="pl-PL" sz="2000"/>
              <a:t>Wypowiedź nie </a:t>
            </a:r>
            <a:r>
              <a:rPr lang="pl-PL" sz="2000" i="1"/>
              <a:t>a propos</a:t>
            </a:r>
            <a:r>
              <a:rPr lang="pl-PL" sz="2000"/>
              <a:t>, badany mówi na inny temat od początku wypowiedzi (uskokowość) . Temat wypowiedzi trudny do zidentyfikowania. Prawdopodobne podłoże braku spójności pragmatycznej:</a:t>
            </a:r>
          </a:p>
          <a:p>
            <a:pPr>
              <a:lnSpc>
                <a:spcPct val="80000"/>
              </a:lnSpc>
            </a:pPr>
            <a:r>
              <a:rPr lang="pl-PL" sz="2000"/>
              <a:t>Deficyt pamięci słuchowej natychmiastowej i krótkoterminowej.</a:t>
            </a:r>
          </a:p>
          <a:p>
            <a:pPr>
              <a:lnSpc>
                <a:spcPct val="80000"/>
              </a:lnSpc>
            </a:pPr>
            <a:r>
              <a:rPr lang="pl-PL" sz="2000"/>
              <a:t>Objawy roztargnienia – wypowiedź na temat długopisu będącego w polu obserwacji nadawcy.</a:t>
            </a:r>
          </a:p>
        </p:txBody>
      </p:sp>
    </p:spTree>
  </p:cSld>
  <p:clrMapOvr>
    <a:masterClrMapping/>
  </p:clrMapOvr>
  <p:transition spd="med">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6366BA00-7925-4152-9734-8DECD36550F6}" type="slidenum">
              <a:rPr lang="pl-PL"/>
              <a:pPr/>
              <a:t>33</a:t>
            </a:fld>
            <a:endParaRPr lang="pl-PL"/>
          </a:p>
        </p:txBody>
      </p:sp>
      <p:sp>
        <p:nvSpPr>
          <p:cNvPr id="60418" name="Rectangle 2"/>
          <p:cNvSpPr>
            <a:spLocks noGrp="1" noChangeArrowheads="1"/>
          </p:cNvSpPr>
          <p:nvPr>
            <p:ph type="title"/>
          </p:nvPr>
        </p:nvSpPr>
        <p:spPr/>
        <p:txBody>
          <a:bodyPr/>
          <a:lstStyle/>
          <a:p>
            <a:r>
              <a:rPr lang="pl-PL"/>
              <a:t>Tekst #4</a:t>
            </a:r>
          </a:p>
        </p:txBody>
      </p:sp>
      <p:sp>
        <p:nvSpPr>
          <p:cNvPr id="60419" name="Rectangle 3"/>
          <p:cNvSpPr>
            <a:spLocks noGrp="1" noChangeArrowheads="1"/>
          </p:cNvSpPr>
          <p:nvPr>
            <p:ph type="body" idx="1"/>
          </p:nvPr>
        </p:nvSpPr>
        <p:spPr/>
        <p:txBody>
          <a:bodyPr/>
          <a:lstStyle/>
          <a:p>
            <a:pPr>
              <a:lnSpc>
                <a:spcPct val="80000"/>
              </a:lnSpc>
            </a:pPr>
            <a:endParaRPr lang="pl-PL" sz="2800"/>
          </a:p>
          <a:p>
            <a:pPr>
              <a:lnSpc>
                <a:spcPct val="80000"/>
              </a:lnSpc>
            </a:pPr>
            <a:r>
              <a:rPr lang="pl-PL" sz="2800"/>
              <a:t>Badana nr 13, wypowiedź na temat „jaki powinien być prawdziwy przyjaciel?”</a:t>
            </a:r>
            <a:endParaRPr lang="pl-PL" sz="2800" i="1"/>
          </a:p>
          <a:p>
            <a:pPr>
              <a:lnSpc>
                <a:spcPct val="80000"/>
              </a:lnSpc>
            </a:pPr>
            <a:r>
              <a:rPr lang="pl-PL" sz="2800" i="1"/>
              <a:t>„Ja chciałam ją uleczyć . byłyśmy . tylko ja byłam u H. . o Jezu skusiłam panie ordynatorze oko . i myślę . ja myślałam że to dobrze a to źle . i wpadnę znowu w schizofrenię . no to że nie można znowu być człowiekiem normalnym . boję się żelaza . za czego </a:t>
            </a:r>
            <a:r>
              <a:rPr lang="pl-PL" sz="2800" i="1" u="sng"/>
              <a:t>. żelazo</a:t>
            </a:r>
            <a:r>
              <a:rPr lang="pl-PL" sz="2800" i="1"/>
              <a:t> dlaczego . w domu mamy żelazne klamki do łazienki . do kuchni ..."</a:t>
            </a:r>
          </a:p>
        </p:txBody>
      </p:sp>
    </p:spTree>
  </p:cSld>
  <p:clrMapOvr>
    <a:masterClrMapping/>
  </p:clrMapOvr>
  <p:transition spd="med">
    <p:newsfla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6C79F07-8C1C-46EA-8E11-695B7775DFD6}" type="slidenum">
              <a:rPr lang="pl-PL"/>
              <a:pPr/>
              <a:t>34</a:t>
            </a:fld>
            <a:endParaRPr lang="pl-PL"/>
          </a:p>
        </p:txBody>
      </p:sp>
      <p:sp>
        <p:nvSpPr>
          <p:cNvPr id="61442" name="Rectangle 2"/>
          <p:cNvSpPr>
            <a:spLocks noGrp="1" noChangeArrowheads="1"/>
          </p:cNvSpPr>
          <p:nvPr>
            <p:ph type="title"/>
          </p:nvPr>
        </p:nvSpPr>
        <p:spPr/>
        <p:txBody>
          <a:bodyPr/>
          <a:lstStyle/>
          <a:p>
            <a:r>
              <a:rPr lang="pl-PL"/>
              <a:t>Tekst #4</a:t>
            </a:r>
          </a:p>
        </p:txBody>
      </p:sp>
      <p:sp>
        <p:nvSpPr>
          <p:cNvPr id="61443" name="Rectangle 3"/>
          <p:cNvSpPr>
            <a:spLocks noGrp="1" noChangeArrowheads="1"/>
          </p:cNvSpPr>
          <p:nvPr>
            <p:ph type="body" idx="1"/>
          </p:nvPr>
        </p:nvSpPr>
        <p:spPr/>
        <p:txBody>
          <a:bodyPr/>
          <a:lstStyle/>
          <a:p>
            <a:pPr>
              <a:lnSpc>
                <a:spcPct val="80000"/>
              </a:lnSpc>
            </a:pPr>
            <a:endParaRPr lang="pl-PL" sz="2000"/>
          </a:p>
          <a:p>
            <a:pPr>
              <a:lnSpc>
                <a:spcPct val="80000"/>
              </a:lnSpc>
            </a:pPr>
            <a:r>
              <a:rPr lang="pl-PL" sz="2000"/>
              <a:t>Badana nr 13, wypowiedź na temat „jaki powinien być prawdziwy przyjaciel?”</a:t>
            </a:r>
            <a:endParaRPr lang="pl-PL" sz="2000" i="1"/>
          </a:p>
          <a:p>
            <a:pPr>
              <a:lnSpc>
                <a:spcPct val="80000"/>
              </a:lnSpc>
            </a:pPr>
            <a:r>
              <a:rPr lang="pl-PL" sz="2000" i="1"/>
              <a:t>„Ja chciałam ją uleczyć . byłyśmy . tylko ja byłam u H. . o Jezu skusiłam panie ordynatorze oko . i myślę . ja myślałam że to dobrze a to źle . i wpadnę znowu w schizofrenię . no to że nie można znowu być człowiekiem normalnym . boję się żelaza . za czego </a:t>
            </a:r>
            <a:r>
              <a:rPr lang="pl-PL" sz="2000" i="1" u="sng"/>
              <a:t>. żelazo</a:t>
            </a:r>
            <a:r>
              <a:rPr lang="pl-PL" sz="2000" i="1"/>
              <a:t> dlaczego . w domu mamy żelazne klamki do łazienki . do kuchni ..."</a:t>
            </a:r>
            <a:endParaRPr lang="pl-PL" sz="2000"/>
          </a:p>
          <a:p>
            <a:pPr>
              <a:lnSpc>
                <a:spcPct val="80000"/>
              </a:lnSpc>
            </a:pPr>
            <a:r>
              <a:rPr lang="pl-PL" sz="2000"/>
              <a:t>Wypowiedź całkowicie nie </a:t>
            </a:r>
            <a:r>
              <a:rPr lang="pl-PL" sz="2000" i="1"/>
              <a:t>a propos</a:t>
            </a:r>
            <a:r>
              <a:rPr lang="pl-PL" sz="2000"/>
              <a:t>, zniesienie spójności pragmatycznej tekstu. Podkreślony element paronimii wprowadzający nowy semantycznie temat.</a:t>
            </a:r>
          </a:p>
        </p:txBody>
      </p:sp>
    </p:spTree>
  </p:cSld>
  <p:clrMapOvr>
    <a:masterClrMapping/>
  </p:clrMapOvr>
  <p:transition spd="med">
    <p:newsfla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653FDFB-B9CA-4D32-9536-18E875B17B25}" type="slidenum">
              <a:rPr lang="pl-PL"/>
              <a:pPr/>
              <a:t>35</a:t>
            </a:fld>
            <a:endParaRPr lang="pl-PL"/>
          </a:p>
        </p:txBody>
      </p:sp>
      <p:sp>
        <p:nvSpPr>
          <p:cNvPr id="62466" name="Rectangle 2"/>
          <p:cNvSpPr>
            <a:spLocks noGrp="1" noChangeArrowheads="1"/>
          </p:cNvSpPr>
          <p:nvPr>
            <p:ph type="title"/>
          </p:nvPr>
        </p:nvSpPr>
        <p:spPr/>
        <p:txBody>
          <a:bodyPr/>
          <a:lstStyle/>
          <a:p>
            <a:r>
              <a:rPr lang="pl-PL" sz="3800"/>
              <a:t>Tekst #5</a:t>
            </a:r>
            <a:br>
              <a:rPr lang="pl-PL" sz="3800"/>
            </a:br>
            <a:endParaRPr lang="pl-PL" sz="3800"/>
          </a:p>
        </p:txBody>
      </p:sp>
      <p:sp>
        <p:nvSpPr>
          <p:cNvPr id="62467" name="Rectangle 3"/>
          <p:cNvSpPr>
            <a:spLocks noGrp="1" noChangeArrowheads="1"/>
          </p:cNvSpPr>
          <p:nvPr>
            <p:ph type="body" idx="1"/>
          </p:nvPr>
        </p:nvSpPr>
        <p:spPr/>
        <p:txBody>
          <a:bodyPr/>
          <a:lstStyle/>
          <a:p>
            <a:pPr>
              <a:lnSpc>
                <a:spcPct val="80000"/>
              </a:lnSpc>
            </a:pPr>
            <a:r>
              <a:rPr lang="pl-PL" sz="2000"/>
              <a:t>Badany nr 33, wypowiedź na temat „czym się interesuję?”</a:t>
            </a:r>
            <a:endParaRPr lang="pl-PL" sz="2000" i="1"/>
          </a:p>
          <a:p>
            <a:pPr>
              <a:lnSpc>
                <a:spcPct val="80000"/>
              </a:lnSpc>
            </a:pPr>
            <a:r>
              <a:rPr lang="pl-PL" sz="2000" i="1"/>
              <a:t>„To już właśnie panu doktorowi powiedziałem czym się interesuję . wywołuję sny . moje główne zainteresowanie to jest walka o zrozumienie . po prostu walka o Polskę bo taki mi przydział historia dała . dała mi od A.M. a to są do sprawowania . &lt;sem&gt; </a:t>
            </a:r>
            <a:r>
              <a:rPr lang="pl-PL" sz="2000" i="1" u="sng"/>
              <a:t>. to  chyba warcaby są . jeśli A. zwycięży podlega wam północ . jeżeli inni zwycięży to podlega wam inni rejony świata . wszystko opisał . on tam wszystko opisał o mnie . wszystko jest opisane . to M. . to jest wyprzedzone w czasie . ten jeden co ma przyjść . jak wyprzedzenie w czasie . to można dokonać rzeczy za wszystkich innych co nie będą w stanie zrozumieć...</a:t>
            </a:r>
            <a:r>
              <a:rPr lang="pl-PL" sz="2000" i="1"/>
              <a:t>”</a:t>
            </a:r>
          </a:p>
        </p:txBody>
      </p:sp>
    </p:spTree>
  </p:cSld>
  <p:clrMapOvr>
    <a:masterClrMapping/>
  </p:clrMapOvr>
  <p:transition spd="med">
    <p:newsfla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67B99A0F-E22A-434B-AB91-760E3CE02E72}" type="slidenum">
              <a:rPr lang="pl-PL"/>
              <a:pPr/>
              <a:t>36</a:t>
            </a:fld>
            <a:endParaRPr lang="pl-PL"/>
          </a:p>
        </p:txBody>
      </p:sp>
      <p:sp>
        <p:nvSpPr>
          <p:cNvPr id="63490" name="Rectangle 2"/>
          <p:cNvSpPr>
            <a:spLocks noGrp="1" noChangeArrowheads="1"/>
          </p:cNvSpPr>
          <p:nvPr>
            <p:ph type="title"/>
          </p:nvPr>
        </p:nvSpPr>
        <p:spPr/>
        <p:txBody>
          <a:bodyPr/>
          <a:lstStyle/>
          <a:p>
            <a:r>
              <a:rPr lang="pl-PL" sz="3800"/>
              <a:t>Tekst #5</a:t>
            </a:r>
            <a:br>
              <a:rPr lang="pl-PL" sz="3800"/>
            </a:br>
            <a:endParaRPr lang="pl-PL" sz="3800"/>
          </a:p>
        </p:txBody>
      </p:sp>
      <p:sp>
        <p:nvSpPr>
          <p:cNvPr id="63491" name="Rectangle 3"/>
          <p:cNvSpPr>
            <a:spLocks noGrp="1" noChangeArrowheads="1"/>
          </p:cNvSpPr>
          <p:nvPr>
            <p:ph type="body" idx="1"/>
          </p:nvPr>
        </p:nvSpPr>
        <p:spPr/>
        <p:txBody>
          <a:bodyPr/>
          <a:lstStyle/>
          <a:p>
            <a:pPr>
              <a:lnSpc>
                <a:spcPct val="80000"/>
              </a:lnSpc>
            </a:pPr>
            <a:r>
              <a:rPr lang="pl-PL" sz="2000"/>
              <a:t>Badany nr 33, wypowiedź na temat „czym się interesuję?”</a:t>
            </a:r>
            <a:endParaRPr lang="pl-PL" sz="2000" i="1"/>
          </a:p>
          <a:p>
            <a:pPr>
              <a:lnSpc>
                <a:spcPct val="80000"/>
              </a:lnSpc>
            </a:pPr>
            <a:r>
              <a:rPr lang="pl-PL" sz="2000" i="1"/>
              <a:t>„To już właśnie panu doktorowi powiedziałem czym się interesuję . wywołuję sny . moje główne zainteresowanie to jest walka o zrozumienie . po prostu walka o Polskę bo taki mi przydział historia dała . dała mi od A.M. a to są do sprawowania . &lt;sem&gt; </a:t>
            </a:r>
            <a:r>
              <a:rPr lang="pl-PL" sz="2000" i="1" u="sng"/>
              <a:t>. to  chyba warcaby są . jeśli A. zwycięży podlega wam północ . jeżeli inni zwycięży to podlega wam inni rejony świata . wszystko opisał . on tam wszystko opisał o mnie . wszystko jest opisane . to M. . to jest wyprzedzone w czasie . ten jeden co ma przyjść . jak wyprzedzenie w czasie . to można dokonać rzeczy za wszystkich innych co nie będą w stanie zrozumieć...</a:t>
            </a:r>
            <a:r>
              <a:rPr lang="pl-PL" sz="2000" i="1"/>
              <a:t>”</a:t>
            </a:r>
            <a:endParaRPr lang="pl-PL" sz="2000"/>
          </a:p>
          <a:p>
            <a:pPr>
              <a:lnSpc>
                <a:spcPct val="80000"/>
              </a:lnSpc>
            </a:pPr>
            <a:r>
              <a:rPr lang="pl-PL" sz="2000"/>
              <a:t>Od braku połączenia semantycznego (&lt;sem&gt;) rozpoczyna się pragmatycznie niespójna, niezwiązana z tematem odpowiedzi wypowiedź (podkreślona) , w której manifestują się wielkościowe urojenia badanego.</a:t>
            </a:r>
          </a:p>
        </p:txBody>
      </p:sp>
    </p:spTree>
  </p:cSld>
  <p:clrMapOvr>
    <a:masterClrMapping/>
  </p:clrMapOvr>
  <p:transition spd="med">
    <p:newsfla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408D98B-02D6-46A3-9E68-2689F00D9707}" type="slidenum">
              <a:rPr lang="pl-PL"/>
              <a:pPr/>
              <a:t>37</a:t>
            </a:fld>
            <a:endParaRPr lang="pl-PL"/>
          </a:p>
        </p:txBody>
      </p:sp>
      <p:sp>
        <p:nvSpPr>
          <p:cNvPr id="64514" name="Rectangle 2"/>
          <p:cNvSpPr>
            <a:spLocks noGrp="1" noChangeArrowheads="1"/>
          </p:cNvSpPr>
          <p:nvPr>
            <p:ph type="title"/>
          </p:nvPr>
        </p:nvSpPr>
        <p:spPr/>
        <p:txBody>
          <a:bodyPr/>
          <a:lstStyle/>
          <a:p>
            <a:r>
              <a:rPr lang="pl-PL" sz="3800"/>
              <a:t>Tekst # 6</a:t>
            </a:r>
            <a:br>
              <a:rPr lang="pl-PL" sz="3800"/>
            </a:br>
            <a:endParaRPr lang="pl-PL" sz="3800"/>
          </a:p>
        </p:txBody>
      </p:sp>
      <p:sp>
        <p:nvSpPr>
          <p:cNvPr id="64515" name="Rectangle 3"/>
          <p:cNvSpPr>
            <a:spLocks noGrp="1" noChangeArrowheads="1"/>
          </p:cNvSpPr>
          <p:nvPr>
            <p:ph type="body" idx="1"/>
          </p:nvPr>
        </p:nvSpPr>
        <p:spPr/>
        <p:txBody>
          <a:bodyPr/>
          <a:lstStyle/>
          <a:p>
            <a:pPr>
              <a:lnSpc>
                <a:spcPct val="80000"/>
              </a:lnSpc>
            </a:pPr>
            <a:r>
              <a:rPr lang="pl-PL" sz="2000"/>
              <a:t>Badana nr 20, wypowiedź na temat „mój przyjaciel”.</a:t>
            </a:r>
            <a:endParaRPr lang="pl-PL" sz="2000" i="1"/>
          </a:p>
          <a:p>
            <a:pPr>
              <a:lnSpc>
                <a:spcPct val="80000"/>
              </a:lnSpc>
            </a:pPr>
            <a:r>
              <a:rPr lang="pl-PL" sz="2000" i="1"/>
              <a:t>„No lubię każdego . lubię każdego jak nie wiem . ładnie panie . prawdziwego przyjaciela ja mam . prawdziwych przyjaciół panie mam na ziemi . prawdziwych przyjaciół mam panie doktorze . w imię ojca syna . </a:t>
            </a:r>
            <a:r>
              <a:rPr lang="pl-PL" sz="2000" i="1" u="sng"/>
              <a:t>w imię ojca syna i  ducha świętego . panem dziękuję</a:t>
            </a:r>
            <a:r>
              <a:rPr lang="pl-PL" sz="2000" i="1"/>
              <a:t> . prawdziwych przyjaciół mam . </a:t>
            </a:r>
            <a:r>
              <a:rPr lang="pl-PL" sz="2000" i="1" u="sng"/>
              <a:t>skąd mi to dziecko</a:t>
            </a:r>
            <a:r>
              <a:rPr lang="pl-PL" sz="2000" i="1"/>
              <a:t> . bo W.. dobra jest . ona przyjdzie i wstanie i zrobi . podokuczać może ale taka głupia . </a:t>
            </a:r>
            <a:r>
              <a:rPr lang="pl-PL" sz="2000" i="1" u="sng"/>
              <a:t>co mówisz . no nie . dobra . cicho . bada mnie pan doktór . no cicho bardzo</a:t>
            </a:r>
            <a:r>
              <a:rPr lang="pl-PL" sz="2000" i="1"/>
              <a:t> . jak oni przyjadą tak wirają i noszą bo moje jest . </a:t>
            </a:r>
            <a:r>
              <a:rPr lang="pl-PL" sz="2000" i="1" u="sng"/>
              <a:t>no mówię normalnie</a:t>
            </a:r>
            <a:r>
              <a:rPr lang="pl-PL" sz="2000" i="1"/>
              <a:t> . przynoszą i zabierają . choć to w jednej i drugiej stronie . pieronie nie tak . nie spęta . ona przywiezie . nie trzyma . a ona dorosła . jaka ona dorosła to nie wiem...”</a:t>
            </a:r>
          </a:p>
        </p:txBody>
      </p:sp>
    </p:spTree>
  </p:cSld>
  <p:clrMapOvr>
    <a:masterClrMapping/>
  </p:clrMapOvr>
  <p:transition spd="med">
    <p:newsfla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27B145A3-93B3-41BE-8134-7DE0926DC100}" type="slidenum">
              <a:rPr lang="pl-PL"/>
              <a:pPr/>
              <a:t>38</a:t>
            </a:fld>
            <a:endParaRPr lang="pl-PL"/>
          </a:p>
        </p:txBody>
      </p:sp>
      <p:sp>
        <p:nvSpPr>
          <p:cNvPr id="65538" name="Rectangle 2"/>
          <p:cNvSpPr>
            <a:spLocks noGrp="1" noChangeArrowheads="1"/>
          </p:cNvSpPr>
          <p:nvPr>
            <p:ph type="title"/>
          </p:nvPr>
        </p:nvSpPr>
        <p:spPr/>
        <p:txBody>
          <a:bodyPr/>
          <a:lstStyle/>
          <a:p>
            <a:r>
              <a:rPr lang="pl-PL"/>
              <a:t>Tekst # 6</a:t>
            </a:r>
          </a:p>
        </p:txBody>
      </p:sp>
      <p:sp>
        <p:nvSpPr>
          <p:cNvPr id="65539" name="Rectangle 3"/>
          <p:cNvSpPr>
            <a:spLocks noGrp="1" noChangeArrowheads="1"/>
          </p:cNvSpPr>
          <p:nvPr>
            <p:ph type="body" idx="1"/>
          </p:nvPr>
        </p:nvSpPr>
        <p:spPr/>
        <p:txBody>
          <a:bodyPr/>
          <a:lstStyle/>
          <a:p>
            <a:pPr>
              <a:lnSpc>
                <a:spcPct val="80000"/>
              </a:lnSpc>
            </a:pPr>
            <a:endParaRPr lang="pl-PL" sz="1800"/>
          </a:p>
          <a:p>
            <a:pPr>
              <a:lnSpc>
                <a:spcPct val="80000"/>
              </a:lnSpc>
            </a:pPr>
            <a:r>
              <a:rPr lang="pl-PL" sz="1800"/>
              <a:t>Badana nr 20, wypowiedź na temat „mój przyjaciel”.</a:t>
            </a:r>
            <a:endParaRPr lang="pl-PL" sz="1800" i="1"/>
          </a:p>
          <a:p>
            <a:pPr>
              <a:lnSpc>
                <a:spcPct val="80000"/>
              </a:lnSpc>
            </a:pPr>
            <a:r>
              <a:rPr lang="pl-PL" sz="1800" i="1"/>
              <a:t>„No lubię każdego . lubię każdego jak nie wiem . ładnie panie . prawdziwego przyjaciela ja mam . prawdziwych przyjaciół panie mam na ziemi . prawdziwych przyjaciół mam panie doktorze . w imię ojca syna . </a:t>
            </a:r>
            <a:r>
              <a:rPr lang="pl-PL" sz="1800" i="1" u="sng"/>
              <a:t>w imię ojca syna i  ducha świętego . panem dziękuję</a:t>
            </a:r>
            <a:r>
              <a:rPr lang="pl-PL" sz="1800" i="1"/>
              <a:t> . prawdziwych przyjaciół mam . </a:t>
            </a:r>
            <a:r>
              <a:rPr lang="pl-PL" sz="1800" i="1" u="sng"/>
              <a:t>skąd mi to dziecko</a:t>
            </a:r>
            <a:r>
              <a:rPr lang="pl-PL" sz="1800" i="1"/>
              <a:t> . bo W.. dobra jest . ona przyjdzie i wstanie i zrobi . podokuczać może ale taka głupia . </a:t>
            </a:r>
            <a:r>
              <a:rPr lang="pl-PL" sz="1800" i="1" u="sng"/>
              <a:t>co mówisz . no nie . dobra . cicho . bada mnie pan doktór . no cicho bardzo</a:t>
            </a:r>
            <a:r>
              <a:rPr lang="pl-PL" sz="1800" i="1"/>
              <a:t> . jak oni przyjadą tak wirają i noszą bo moje jest . </a:t>
            </a:r>
            <a:r>
              <a:rPr lang="pl-PL" sz="1800" i="1" u="sng"/>
              <a:t>no mówię normalnie</a:t>
            </a:r>
            <a:r>
              <a:rPr lang="pl-PL" sz="1800" i="1"/>
              <a:t> . przynoszą i zabierają . choć to w jednej i drugiej stronie . pieronie nie tak . nie spęta . ona przywiezie . nie trzyma . a ona dorosła . jaka ona dorosła to nie wiem...”</a:t>
            </a:r>
          </a:p>
          <a:p>
            <a:pPr>
              <a:lnSpc>
                <a:spcPct val="80000"/>
              </a:lnSpc>
            </a:pPr>
            <a:r>
              <a:rPr lang="pl-PL" sz="1800" i="1"/>
              <a:t> 	</a:t>
            </a:r>
            <a:r>
              <a:rPr lang="pl-PL" sz="1800"/>
              <a:t>Dyskusja z omamami (podkreślenia)  rozbija spójność semantyczną wypowiedzi, wtórnie powodując utratę jej spójności pragmatycznej</a:t>
            </a:r>
            <a:r>
              <a:rPr lang="pl-PL" sz="1800" i="1"/>
              <a:t>.</a:t>
            </a:r>
          </a:p>
        </p:txBody>
      </p:sp>
    </p:spTree>
  </p:cSld>
  <p:clrMapOvr>
    <a:masterClrMapping/>
  </p:clrMapOvr>
  <p:transition spd="med">
    <p:newsfla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75C9DCE-DB47-4805-A0D4-3E9F1024F3B6}" type="slidenum">
              <a:rPr lang="pl-PL"/>
              <a:pPr/>
              <a:t>39</a:t>
            </a:fld>
            <a:endParaRPr lang="pl-PL"/>
          </a:p>
        </p:txBody>
      </p:sp>
      <p:sp>
        <p:nvSpPr>
          <p:cNvPr id="66562" name="Rectangle 2"/>
          <p:cNvSpPr>
            <a:spLocks noGrp="1" noChangeArrowheads="1"/>
          </p:cNvSpPr>
          <p:nvPr>
            <p:ph type="title"/>
          </p:nvPr>
        </p:nvSpPr>
        <p:spPr/>
        <p:txBody>
          <a:bodyPr/>
          <a:lstStyle/>
          <a:p>
            <a:r>
              <a:rPr lang="pl-PL"/>
              <a:t>Tekst #7.</a:t>
            </a:r>
          </a:p>
        </p:txBody>
      </p:sp>
      <p:sp>
        <p:nvSpPr>
          <p:cNvPr id="66563" name="Rectangle 3"/>
          <p:cNvSpPr>
            <a:spLocks noGrp="1" noChangeArrowheads="1"/>
          </p:cNvSpPr>
          <p:nvPr>
            <p:ph type="body" idx="1"/>
          </p:nvPr>
        </p:nvSpPr>
        <p:spPr/>
        <p:txBody>
          <a:bodyPr/>
          <a:lstStyle/>
          <a:p>
            <a:pPr>
              <a:lnSpc>
                <a:spcPct val="80000"/>
              </a:lnSpc>
            </a:pPr>
            <a:r>
              <a:rPr lang="pl-PL" sz="2000"/>
              <a:t>bad. nr 23, temat „moje dzieciństwo”.</a:t>
            </a:r>
            <a:endParaRPr lang="pl-PL" sz="2000" i="1"/>
          </a:p>
          <a:p>
            <a:pPr>
              <a:lnSpc>
                <a:spcPct val="80000"/>
              </a:lnSpc>
            </a:pPr>
            <a:r>
              <a:rPr lang="pl-PL" sz="2000" i="1"/>
              <a:t>„e je je .  ja sem . już już tragedia Gienio już  . już na razie . na razie już się adiunkta słucham pana . panie Eugeniuszu . mała różnica .  mała różnica a miałem rozmaite .  miałem . mamusia psy się .  mamusia psy .  mamusię miałem i wolki co brałem .  dobrze czekolady . dobrze chciałbym jechać do specjalnej pracy .  to cały czas dwadzieścia cztery gdzie dobrze tat .  tak . tak jendy sama zostaje bardzo dobre .  bardzo dobre w piłkę grałem chodziłem na zabawy wódkę piłem od czternastu lat .  piwo piłem papierosy paliłem .  ja nie długi byłem .  ja zostałem krwią . daleko szukałem obrazu i znalazłem .  znalazłem „</a:t>
            </a:r>
          </a:p>
        </p:txBody>
      </p:sp>
    </p:spTree>
  </p:cSld>
  <p:clrMapOvr>
    <a:masterClrMapping/>
  </p:clrMapOvr>
  <p:transition spd="med">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47033E2-4A94-4A7D-9A16-32D6C6A3188F}" type="slidenum">
              <a:rPr lang="pl-PL"/>
              <a:pPr/>
              <a:t>4</a:t>
            </a:fld>
            <a:endParaRPr lang="pl-PL"/>
          </a:p>
        </p:txBody>
      </p:sp>
      <p:sp>
        <p:nvSpPr>
          <p:cNvPr id="16386" name="Rectangle 2"/>
          <p:cNvSpPr>
            <a:spLocks noGrp="1" noChangeArrowheads="1"/>
          </p:cNvSpPr>
          <p:nvPr>
            <p:ph type="title"/>
          </p:nvPr>
        </p:nvSpPr>
        <p:spPr/>
        <p:txBody>
          <a:bodyPr/>
          <a:lstStyle/>
          <a:p>
            <a:r>
              <a:rPr lang="pl-PL"/>
              <a:t>TDI</a:t>
            </a:r>
          </a:p>
        </p:txBody>
      </p:sp>
      <p:sp>
        <p:nvSpPr>
          <p:cNvPr id="16387" name="Rectangle 3"/>
          <p:cNvSpPr>
            <a:spLocks noGrp="1" noChangeArrowheads="1"/>
          </p:cNvSpPr>
          <p:nvPr>
            <p:ph type="body" idx="1"/>
          </p:nvPr>
        </p:nvSpPr>
        <p:spPr/>
        <p:txBody>
          <a:bodyPr/>
          <a:lstStyle/>
          <a:p>
            <a:pPr>
              <a:lnSpc>
                <a:spcPct val="80000"/>
              </a:lnSpc>
            </a:pPr>
            <a:r>
              <a:rPr lang="pl-PL" sz="1800"/>
              <a:t>Kolejnym klinicznym opracowaniem języka (i myślenia) schizofrenii był „Indeks Zaburzeń Myślenia” (Thought Disorder Index - TDI, Johnston, Holzman i wsp. 1979 r.). Narzędzie to służy do oceny fenomenów językowych, pomimo sugerującej opis zaburzeń myślenia nazwy. Opisane są tu 23 kategorie  zaburzeń języka i myślenia, na czterech poziomach. I tak np. poziom najlżejszych zaburzeń obejmuje: nieadekwatny dystans komunikacyjny, lekceważące odpowiedzi, wymijający charakter wypowiedzi, osobliwe werbalizacje, trudności w znalezieniu właściwego słowa, dźwięczenie (clanging), perseweracje , oraz niespójne kombinacje słowne. Na poziomie najcięższej patologii wymienione są w TDI: zbitki słowne (kontaminacje), rozkojarzenie, oraz neologizmy [Johnston i Holzman-1979]. </a:t>
            </a:r>
          </a:p>
          <a:p>
            <a:pPr>
              <a:lnSpc>
                <a:spcPct val="80000"/>
              </a:lnSpc>
            </a:pPr>
            <a:r>
              <a:rPr lang="pl-PL" sz="1800"/>
              <a:t>W oparciu o wynik badań z użyciem TDI można sądzić , iż: (a) patologia zawarta w TDI opisuje typowe fenomeny dla wypowiedzi osób ze schizofrenią; (b) typowe dla schizofrenii objawy </a:t>
            </a:r>
            <a:r>
              <a:rPr lang="pl-PL" sz="1800" i="1"/>
              <a:t>schizofazji </a:t>
            </a:r>
            <a:r>
              <a:rPr lang="pl-PL" sz="1800"/>
              <a:t>są   związane z dezorganizacją struktury wypowiedzi, oraz niekonwencjonalną werbalizacją; (c) pewne fenomeny schizofatyczne ustępują częściowo wraz z poprawą stanu psychicznego chorych na schizofrenię, jednak nawet w stanie remisji utrzymują się one na znamiennie patologicznym poziomie [Johnston i Holzman-1979; Solovay i in. - 1986]. </a:t>
            </a:r>
          </a:p>
        </p:txBody>
      </p:sp>
    </p:spTree>
  </p:cSld>
  <p:clrMapOvr>
    <a:masterClrMapping/>
  </p:clrMapOvr>
  <p:transition spd="med">
    <p:newsflash/>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80646B4-F0C4-41B4-A897-892A75056462}" type="slidenum">
              <a:rPr lang="pl-PL"/>
              <a:pPr/>
              <a:t>40</a:t>
            </a:fld>
            <a:endParaRPr lang="pl-PL"/>
          </a:p>
        </p:txBody>
      </p:sp>
      <p:sp>
        <p:nvSpPr>
          <p:cNvPr id="67586" name="Rectangle 2"/>
          <p:cNvSpPr>
            <a:spLocks noGrp="1" noChangeArrowheads="1"/>
          </p:cNvSpPr>
          <p:nvPr>
            <p:ph type="title"/>
          </p:nvPr>
        </p:nvSpPr>
        <p:spPr/>
        <p:txBody>
          <a:bodyPr/>
          <a:lstStyle/>
          <a:p>
            <a:r>
              <a:rPr lang="pl-PL" sz="2900"/>
              <a:t>Tekst #7 .bad. nr 23, temat „moje dzieciństwo”.</a:t>
            </a:r>
            <a:br>
              <a:rPr lang="pl-PL" sz="2900" i="1"/>
            </a:br>
            <a:endParaRPr lang="pl-PL" sz="2900" i="1"/>
          </a:p>
        </p:txBody>
      </p:sp>
      <p:sp>
        <p:nvSpPr>
          <p:cNvPr id="67587" name="Rectangle 3"/>
          <p:cNvSpPr>
            <a:spLocks noGrp="1" noChangeArrowheads="1"/>
          </p:cNvSpPr>
          <p:nvPr>
            <p:ph type="body" idx="1"/>
          </p:nvPr>
        </p:nvSpPr>
        <p:spPr/>
        <p:txBody>
          <a:bodyPr/>
          <a:lstStyle/>
          <a:p>
            <a:pPr>
              <a:lnSpc>
                <a:spcPct val="80000"/>
              </a:lnSpc>
            </a:pPr>
            <a:r>
              <a:rPr lang="pl-PL" sz="2000" i="1"/>
              <a:t>„e je je .  ja sem . już już tragedia Gienio już  . już na razie . na razie już się adiunkta słucham pana . panie Eugeniuszu . mała różnica .  mała różnica a miałem rozmaite .  miałem . mamusia psy się .  mamusia psy .  mamusię miałem i wolki co brałem .  dobrze czekolady . dobrze chciałbym jechać do specjalnej pracy .  to cały czas dwadzieścia cztery gdzie dobrze tat .  tak . tak jendy sama zostaje bardzo dobre .  bardzo dobre w piłkę grałem chodziłem na zabawy wódkę piłem od czternastu lat .  piwo piłem papierosy paliłem .  ja nie długi byłem .  ja zostałem krwią . daleko szukałem obrazu i znalazłem .  znalazłem „</a:t>
            </a:r>
            <a:endParaRPr lang="pl-PL" sz="2000" b="1"/>
          </a:p>
          <a:p>
            <a:pPr>
              <a:lnSpc>
                <a:spcPct val="80000"/>
              </a:lnSpc>
            </a:pPr>
            <a:r>
              <a:rPr lang="pl-PL" sz="2000" b="1"/>
              <a:t>	</a:t>
            </a:r>
            <a:r>
              <a:rPr lang="pl-PL" sz="2000"/>
              <a:t>Wypowiedź skrajnie niespójna semantycznie, co powoduję utratę jej wartości pragmatycznej. Tekst zbliża się do poziomu wypowiedzi w afazji typu Wernickego.</a:t>
            </a:r>
          </a:p>
        </p:txBody>
      </p:sp>
    </p:spTree>
  </p:cSld>
  <p:clrMapOvr>
    <a:masterClrMapping/>
  </p:clrMapOvr>
  <p:transition spd="med">
    <p:newsflash/>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E17F239-8DB6-432B-AF59-7FF527E48985}" type="slidenum">
              <a:rPr lang="pl-PL"/>
              <a:pPr/>
              <a:t>41</a:t>
            </a:fld>
            <a:endParaRPr lang="pl-PL"/>
          </a:p>
        </p:txBody>
      </p:sp>
      <p:sp>
        <p:nvSpPr>
          <p:cNvPr id="68610" name="Rectangle 2"/>
          <p:cNvSpPr>
            <a:spLocks noGrp="1" noChangeArrowheads="1"/>
          </p:cNvSpPr>
          <p:nvPr>
            <p:ph type="title"/>
          </p:nvPr>
        </p:nvSpPr>
        <p:spPr/>
        <p:txBody>
          <a:bodyPr/>
          <a:lstStyle/>
          <a:p>
            <a:r>
              <a:rPr lang="pl-PL" sz="3800"/>
              <a:t>Tekst # 8</a:t>
            </a:r>
            <a:br>
              <a:rPr lang="pl-PL" sz="3800"/>
            </a:br>
            <a:endParaRPr lang="pl-PL" sz="3800"/>
          </a:p>
        </p:txBody>
      </p:sp>
      <p:sp>
        <p:nvSpPr>
          <p:cNvPr id="68611" name="Rectangle 3"/>
          <p:cNvSpPr>
            <a:spLocks noGrp="1" noChangeArrowheads="1"/>
          </p:cNvSpPr>
          <p:nvPr>
            <p:ph type="body" idx="1"/>
          </p:nvPr>
        </p:nvSpPr>
        <p:spPr/>
        <p:txBody>
          <a:bodyPr/>
          <a:lstStyle/>
          <a:p>
            <a:pPr>
              <a:lnSpc>
                <a:spcPct val="90000"/>
              </a:lnSpc>
            </a:pPr>
            <a:r>
              <a:rPr lang="pl-PL" sz="2400"/>
              <a:t>Badany nr 26, wypowiedź na temat „moje dzieciństwo”.</a:t>
            </a:r>
            <a:endParaRPr lang="pl-PL" sz="2400" i="1"/>
          </a:p>
          <a:p>
            <a:pPr>
              <a:lnSpc>
                <a:spcPct val="90000"/>
              </a:lnSpc>
            </a:pPr>
            <a:r>
              <a:rPr lang="pl-PL" sz="2400" i="1"/>
              <a:t>„Urodziłem się z dna . </a:t>
            </a:r>
            <a:r>
              <a:rPr lang="pl-PL" sz="2400" i="1" u="sng"/>
              <a:t>dny</a:t>
            </a:r>
            <a:r>
              <a:rPr lang="pl-PL" sz="2400" i="1"/>
              <a:t> wieży </a:t>
            </a:r>
            <a:r>
              <a:rPr lang="pl-PL" sz="2400" i="1" u="sng"/>
              <a:t>samarynki</a:t>
            </a:r>
            <a:r>
              <a:rPr lang="pl-PL" sz="2400" i="1"/>
              <a:t> . wieże były dwie . a to już właśnie było tak właśnie miało być . </a:t>
            </a:r>
            <a:r>
              <a:rPr lang="pl-PL" sz="2400" i="1" u="sng"/>
              <a:t>krasnogliny</a:t>
            </a:r>
            <a:r>
              <a:rPr lang="pl-PL" sz="2400" i="1"/>
              <a:t> urodziły się w dniu gdy </a:t>
            </a:r>
            <a:r>
              <a:rPr lang="pl-PL" sz="2400" i="1" u="sng"/>
              <a:t>fontanna spadła z trepa</a:t>
            </a:r>
            <a:r>
              <a:rPr lang="pl-PL" sz="2400" i="1"/>
              <a:t> . </a:t>
            </a:r>
            <a:r>
              <a:rPr lang="pl-PL" sz="2400" i="1" u="sng"/>
              <a:t>krasnogliny</a:t>
            </a:r>
            <a:r>
              <a:rPr lang="pl-PL" sz="2400" i="1"/>
              <a:t> miały . miałem </a:t>
            </a:r>
            <a:r>
              <a:rPr lang="pl-PL" sz="2400" i="1" u="sng"/>
              <a:t>centry</a:t>
            </a:r>
            <a:r>
              <a:rPr lang="pl-PL" sz="2400" i="1"/>
              <a:t> .  </a:t>
            </a:r>
            <a:r>
              <a:rPr lang="pl-PL" sz="2400" i="1" u="sng"/>
              <a:t>sagrynki</a:t>
            </a:r>
            <a:r>
              <a:rPr lang="pl-PL" sz="2400" i="1"/>
              <a:t> spadły z nieba . własnymi ludźmi na </a:t>
            </a:r>
            <a:r>
              <a:rPr lang="pl-PL" sz="2400" i="1" u="sng"/>
              <a:t>centry</a:t>
            </a:r>
            <a:r>
              <a:rPr lang="pl-PL" sz="2400" i="1"/>
              <a:t> . fontanna spadła z nieba . były dwie kozy dwie krowy w obórce małej . </a:t>
            </a:r>
            <a:r>
              <a:rPr lang="pl-PL" sz="2400" i="1" u="sng"/>
              <a:t>święchy</a:t>
            </a:r>
            <a:r>
              <a:rPr lang="pl-PL" sz="2400" i="1"/>
              <a:t> piły wódkę . pan bóg poddawał się konwulsji krwi . oddawał się miłosiernie konwulsji krwi . mózg miał niepośledni na sumienie...”</a:t>
            </a:r>
          </a:p>
        </p:txBody>
      </p:sp>
    </p:spTree>
  </p:cSld>
  <p:clrMapOvr>
    <a:masterClrMapping/>
  </p:clrMapOvr>
  <p:transition spd="med">
    <p:newsfla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1"/>
          <p:cNvSpPr>
            <a:spLocks noGrp="1"/>
          </p:cNvSpPr>
          <p:nvPr>
            <p:ph type="ftr" sz="quarter" idx="10"/>
          </p:nvPr>
        </p:nvSpPr>
        <p:spPr/>
        <p:txBody>
          <a:bodyPr/>
          <a:lstStyle/>
          <a:p>
            <a:r>
              <a:rPr lang="pl-PL"/>
              <a:t>neurologopedia 2018</a:t>
            </a:r>
          </a:p>
        </p:txBody>
      </p:sp>
      <p:sp>
        <p:nvSpPr>
          <p:cNvPr id="5" name="Symbol zastępczy numeru slajdu 2"/>
          <p:cNvSpPr>
            <a:spLocks noGrp="1"/>
          </p:cNvSpPr>
          <p:nvPr>
            <p:ph type="sldNum" sz="quarter" idx="11"/>
          </p:nvPr>
        </p:nvSpPr>
        <p:spPr/>
        <p:txBody>
          <a:bodyPr/>
          <a:lstStyle/>
          <a:p>
            <a:fld id="{6BD4113B-94A0-4000-AB6C-00D8A1907FE4}" type="slidenum">
              <a:rPr lang="pl-PL"/>
              <a:pPr/>
              <a:t>42</a:t>
            </a:fld>
            <a:endParaRPr lang="pl-PL"/>
          </a:p>
        </p:txBody>
      </p:sp>
      <p:sp>
        <p:nvSpPr>
          <p:cNvPr id="69634" name="Rectangle 2"/>
          <p:cNvSpPr>
            <a:spLocks noGrp="1" noChangeArrowheads="1"/>
          </p:cNvSpPr>
          <p:nvPr>
            <p:ph type="title" idx="4294967295"/>
          </p:nvPr>
        </p:nvSpPr>
        <p:spPr>
          <a:xfrm>
            <a:off x="0" y="277813"/>
            <a:ext cx="8229600" cy="1139825"/>
          </a:xfrm>
        </p:spPr>
        <p:txBody>
          <a:bodyPr/>
          <a:lstStyle/>
          <a:p>
            <a:r>
              <a:rPr lang="pl-PL"/>
              <a:t>Tekst # 8</a:t>
            </a:r>
          </a:p>
        </p:txBody>
      </p:sp>
      <p:sp>
        <p:nvSpPr>
          <p:cNvPr id="69635" name="Rectangle 3"/>
          <p:cNvSpPr>
            <a:spLocks noGrp="1" noChangeArrowheads="1"/>
          </p:cNvSpPr>
          <p:nvPr>
            <p:ph type="body" idx="4294967295"/>
          </p:nvPr>
        </p:nvSpPr>
        <p:spPr>
          <a:xfrm>
            <a:off x="0" y="1600200"/>
            <a:ext cx="8229600" cy="4530725"/>
          </a:xfrm>
        </p:spPr>
        <p:txBody>
          <a:bodyPr/>
          <a:lstStyle/>
          <a:p>
            <a:pPr>
              <a:lnSpc>
                <a:spcPct val="80000"/>
              </a:lnSpc>
            </a:pPr>
            <a:endParaRPr lang="pl-PL" sz="2000"/>
          </a:p>
          <a:p>
            <a:pPr>
              <a:lnSpc>
                <a:spcPct val="80000"/>
              </a:lnSpc>
            </a:pPr>
            <a:r>
              <a:rPr lang="pl-PL" sz="2000"/>
              <a:t>Badany nr 26, wypowiedź na temat „moje dzieciństwo”.</a:t>
            </a:r>
            <a:endParaRPr lang="pl-PL" sz="2000" i="1"/>
          </a:p>
          <a:p>
            <a:pPr>
              <a:lnSpc>
                <a:spcPct val="80000"/>
              </a:lnSpc>
            </a:pPr>
            <a:r>
              <a:rPr lang="pl-PL" sz="2000" i="1"/>
              <a:t>„Urodziłem się z dna . </a:t>
            </a:r>
            <a:r>
              <a:rPr lang="pl-PL" sz="2000" i="1" u="sng"/>
              <a:t>dny</a:t>
            </a:r>
            <a:r>
              <a:rPr lang="pl-PL" sz="2000" i="1"/>
              <a:t> wieży </a:t>
            </a:r>
            <a:r>
              <a:rPr lang="pl-PL" sz="2000" i="1" u="sng"/>
              <a:t>samarynki</a:t>
            </a:r>
            <a:r>
              <a:rPr lang="pl-PL" sz="2000" i="1"/>
              <a:t> . wieże były dwie . a to już właśnie było tak właśnie miało być . </a:t>
            </a:r>
            <a:r>
              <a:rPr lang="pl-PL" sz="2000" i="1" u="sng"/>
              <a:t>krasnogliny</a:t>
            </a:r>
            <a:r>
              <a:rPr lang="pl-PL" sz="2000" i="1"/>
              <a:t> urodziły się w dniu gdy </a:t>
            </a:r>
            <a:r>
              <a:rPr lang="pl-PL" sz="2000" i="1" u="sng"/>
              <a:t>fontanna spadła z trepa</a:t>
            </a:r>
            <a:r>
              <a:rPr lang="pl-PL" sz="2000" i="1"/>
              <a:t> . </a:t>
            </a:r>
            <a:r>
              <a:rPr lang="pl-PL" sz="2000" i="1" u="sng"/>
              <a:t>krasnogliny</a:t>
            </a:r>
            <a:r>
              <a:rPr lang="pl-PL" sz="2000" i="1"/>
              <a:t> miały . miałem </a:t>
            </a:r>
            <a:r>
              <a:rPr lang="pl-PL" sz="2000" i="1" u="sng"/>
              <a:t>centry</a:t>
            </a:r>
            <a:r>
              <a:rPr lang="pl-PL" sz="2000" i="1"/>
              <a:t> .  </a:t>
            </a:r>
            <a:r>
              <a:rPr lang="pl-PL" sz="2000" i="1" u="sng"/>
              <a:t>sagrynki</a:t>
            </a:r>
            <a:r>
              <a:rPr lang="pl-PL" sz="2000" i="1"/>
              <a:t> spadły z nieba . własnymi ludźmi na </a:t>
            </a:r>
            <a:r>
              <a:rPr lang="pl-PL" sz="2000" i="1" u="sng"/>
              <a:t>centry</a:t>
            </a:r>
            <a:r>
              <a:rPr lang="pl-PL" sz="2000" i="1"/>
              <a:t> . fontanna spadła z nieba . były dwie kozy dwie krowy w obórce małej . </a:t>
            </a:r>
            <a:r>
              <a:rPr lang="pl-PL" sz="2000" i="1" u="sng"/>
              <a:t>święchy</a:t>
            </a:r>
            <a:r>
              <a:rPr lang="pl-PL" sz="2000" i="1"/>
              <a:t> piły wódkę . pan bóg poddawał się konwulsji krwi . oddawał się miłosiernie konwulsji krwi . mózg miał niepośledni na sumienie...”</a:t>
            </a:r>
            <a:endParaRPr lang="pl-PL" sz="2000" b="1" i="1"/>
          </a:p>
          <a:p>
            <a:pPr>
              <a:lnSpc>
                <a:spcPct val="80000"/>
              </a:lnSpc>
            </a:pPr>
            <a:r>
              <a:rPr lang="pl-PL" sz="2000" b="1" i="1"/>
              <a:t>	</a:t>
            </a:r>
            <a:r>
              <a:rPr lang="pl-PL" sz="2000"/>
              <a:t>Liczne nowe słowa (neologizmy, metonimie) rozbijają spójność semantyczną, przy niewielkim uszkodzeniu pragmatyki tej wypowiedzi (badany mówi cały czas o swojej, urojeniowej wizji dzieciństwa).</a:t>
            </a:r>
          </a:p>
        </p:txBody>
      </p:sp>
    </p:spTree>
  </p:cSld>
  <p:clrMapOvr>
    <a:masterClrMapping/>
  </p:clrMapOvr>
  <p:transition spd="med">
    <p:newsflash/>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1"/>
          <p:cNvSpPr>
            <a:spLocks noGrp="1"/>
          </p:cNvSpPr>
          <p:nvPr>
            <p:ph type="ftr" sz="quarter" idx="10"/>
          </p:nvPr>
        </p:nvSpPr>
        <p:spPr/>
        <p:txBody>
          <a:bodyPr/>
          <a:lstStyle/>
          <a:p>
            <a:r>
              <a:rPr lang="pl-PL"/>
              <a:t>neurologopedia 2018</a:t>
            </a:r>
          </a:p>
        </p:txBody>
      </p:sp>
      <p:sp>
        <p:nvSpPr>
          <p:cNvPr id="5" name="Symbol zastępczy numeru slajdu 2"/>
          <p:cNvSpPr>
            <a:spLocks noGrp="1"/>
          </p:cNvSpPr>
          <p:nvPr>
            <p:ph type="sldNum" sz="quarter" idx="11"/>
          </p:nvPr>
        </p:nvSpPr>
        <p:spPr/>
        <p:txBody>
          <a:bodyPr/>
          <a:lstStyle/>
          <a:p>
            <a:fld id="{2602049A-6E24-4B86-A64B-F5F61A7F2B26}" type="slidenum">
              <a:rPr lang="pl-PL"/>
              <a:pPr/>
              <a:t>43</a:t>
            </a:fld>
            <a:endParaRPr lang="pl-PL"/>
          </a:p>
        </p:txBody>
      </p:sp>
      <p:sp>
        <p:nvSpPr>
          <p:cNvPr id="167940" name="Rectangle 4"/>
          <p:cNvSpPr>
            <a:spLocks noChangeArrowheads="1"/>
          </p:cNvSpPr>
          <p:nvPr/>
        </p:nvSpPr>
        <p:spPr bwMode="auto">
          <a:xfrm>
            <a:off x="317500" y="52388"/>
            <a:ext cx="8637588" cy="1431925"/>
          </a:xfrm>
          <a:prstGeom prst="rect">
            <a:avLst/>
          </a:prstGeom>
          <a:noFill/>
          <a:ln w="9525">
            <a:noFill/>
            <a:miter lim="800000"/>
            <a:headEnd/>
            <a:tailEnd/>
          </a:ln>
          <a:effectLst/>
        </p:spPr>
        <p:txBody>
          <a:bodyPr anchor="ctr">
            <a:spAutoFit/>
          </a:bodyPr>
          <a:lstStyle/>
          <a:p>
            <a:pPr algn="ctr"/>
            <a:r>
              <a:rPr lang="pl-PL" sz="4400">
                <a:solidFill>
                  <a:schemeClr val="tx2"/>
                </a:solidFill>
                <a:effectLst>
                  <a:outerShdw blurRad="38100" dist="38100" dir="2700000" algn="tl">
                    <a:srgbClr val="000000"/>
                  </a:outerShdw>
                </a:effectLst>
                <a:latin typeface="Arial" pitchFamily="34" charset="0"/>
              </a:rPr>
              <a:t>Skrócenie wypowiedzeń w schizofazji</a:t>
            </a:r>
          </a:p>
        </p:txBody>
      </p:sp>
      <p:graphicFrame>
        <p:nvGraphicFramePr>
          <p:cNvPr id="167941" name="Object 5"/>
          <p:cNvGraphicFramePr>
            <a:graphicFrameLocks noChangeAspect="1"/>
          </p:cNvGraphicFramePr>
          <p:nvPr/>
        </p:nvGraphicFramePr>
        <p:xfrm>
          <a:off x="611188" y="1916113"/>
          <a:ext cx="7696200" cy="4122737"/>
        </p:xfrm>
        <a:graphic>
          <a:graphicData uri="http://schemas.openxmlformats.org/presentationml/2006/ole">
            <mc:AlternateContent xmlns:mc="http://schemas.openxmlformats.org/markup-compatibility/2006">
              <mc:Choice xmlns:v="urn:schemas-microsoft-com:vml" Requires="v">
                <p:oleObj spid="_x0000_s167945" name="Wykres" r:id="rId3" imgW="6134100" imgH="3286049" progId="MSGraph.Chart.8">
                  <p:embed/>
                </p:oleObj>
              </mc:Choice>
              <mc:Fallback>
                <p:oleObj name="Wykres" r:id="rId3" imgW="6134100" imgH="3286049" progId="MSGraph.Chart.8">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916113"/>
                        <a:ext cx="7696200" cy="4122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79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79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79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79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67941" grpId="0" bld="categoryEl"/>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E19263BF-B10A-48B5-B64F-20F8C15E4954}" type="slidenum">
              <a:rPr lang="pl-PL"/>
              <a:pPr/>
              <a:t>44</a:t>
            </a:fld>
            <a:endParaRPr lang="pl-PL"/>
          </a:p>
        </p:txBody>
      </p:sp>
      <p:sp>
        <p:nvSpPr>
          <p:cNvPr id="70658" name="Rectangle 2"/>
          <p:cNvSpPr>
            <a:spLocks noGrp="1" noChangeArrowheads="1"/>
          </p:cNvSpPr>
          <p:nvPr>
            <p:ph type="title"/>
          </p:nvPr>
        </p:nvSpPr>
        <p:spPr/>
        <p:txBody>
          <a:bodyPr/>
          <a:lstStyle/>
          <a:p>
            <a:r>
              <a:rPr lang="pl-PL"/>
              <a:t>Zubożenie syntaktyczne</a:t>
            </a:r>
          </a:p>
        </p:txBody>
      </p:sp>
      <p:sp>
        <p:nvSpPr>
          <p:cNvPr id="70659" name="Rectangle 3"/>
          <p:cNvSpPr>
            <a:spLocks noGrp="1" noChangeArrowheads="1"/>
          </p:cNvSpPr>
          <p:nvPr>
            <p:ph type="body" idx="1"/>
          </p:nvPr>
        </p:nvSpPr>
        <p:spPr/>
        <p:txBody>
          <a:bodyPr/>
          <a:lstStyle/>
          <a:p>
            <a:pPr>
              <a:lnSpc>
                <a:spcPct val="90000"/>
              </a:lnSpc>
            </a:pPr>
            <a:r>
              <a:rPr lang="pl-PL" sz="2400"/>
              <a:t>Drugą obserwacją lingwistyczną w pracy autora było „zubożenie syntaktyczne” wypowiedzeń wśród osób z przewlekłą schizofrenią, wyrażające się w:</a:t>
            </a:r>
          </a:p>
          <a:p>
            <a:pPr lvl="1">
              <a:lnSpc>
                <a:spcPct val="90000"/>
              </a:lnSpc>
            </a:pPr>
            <a:r>
              <a:rPr lang="pl-PL" sz="2000"/>
              <a:t>zmniejszeniu liczby zdań złożonych, kosztem większej liczby zdań prostych;</a:t>
            </a:r>
          </a:p>
          <a:p>
            <a:pPr lvl="1">
              <a:lnSpc>
                <a:spcPct val="90000"/>
              </a:lnSpc>
            </a:pPr>
            <a:r>
              <a:rPr lang="pl-PL" sz="2000"/>
              <a:t>zmniejszeniu liczby poprawnie zbudowanych zdań;</a:t>
            </a:r>
          </a:p>
          <a:p>
            <a:pPr lvl="1">
              <a:lnSpc>
                <a:spcPct val="90000"/>
              </a:lnSpc>
            </a:pPr>
            <a:r>
              <a:rPr lang="pl-PL" sz="2000"/>
              <a:t>mniejszej liczbie zdań wbudowanych w zdania złożone;</a:t>
            </a:r>
          </a:p>
          <a:p>
            <a:pPr lvl="1">
              <a:lnSpc>
                <a:spcPct val="90000"/>
              </a:lnSpc>
            </a:pPr>
            <a:r>
              <a:rPr lang="pl-PL" sz="2000"/>
              <a:t>większej liczbie zdań współrzędnie złożonych (w ogólnej liczbie zdań złożonych);</a:t>
            </a:r>
          </a:p>
          <a:p>
            <a:pPr lvl="1">
              <a:lnSpc>
                <a:spcPct val="90000"/>
              </a:lnSpc>
            </a:pPr>
            <a:r>
              <a:rPr lang="pl-PL" sz="2000"/>
              <a:t>krótszych wypowiedzeniach.</a:t>
            </a:r>
          </a:p>
        </p:txBody>
      </p:sp>
    </p:spTree>
  </p:cSld>
  <p:clrMapOvr>
    <a:masterClrMapping/>
  </p:clrMapOvr>
  <p:transition spd="med">
    <p:newsflash/>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258D37FF-4839-42BF-A148-EBEEB3C074AE}" type="slidenum">
              <a:rPr lang="pl-PL"/>
              <a:pPr/>
              <a:t>45</a:t>
            </a:fld>
            <a:endParaRPr lang="pl-PL"/>
          </a:p>
        </p:txBody>
      </p:sp>
      <p:sp>
        <p:nvSpPr>
          <p:cNvPr id="71682" name="Rectangle 2"/>
          <p:cNvSpPr>
            <a:spLocks noGrp="1" noChangeArrowheads="1"/>
          </p:cNvSpPr>
          <p:nvPr>
            <p:ph type="title"/>
          </p:nvPr>
        </p:nvSpPr>
        <p:spPr/>
        <p:txBody>
          <a:bodyPr/>
          <a:lstStyle/>
          <a:p>
            <a:endParaRPr lang="pl-PL"/>
          </a:p>
        </p:txBody>
      </p:sp>
      <p:sp>
        <p:nvSpPr>
          <p:cNvPr id="71683" name="Rectangle 3"/>
          <p:cNvSpPr>
            <a:spLocks noGrp="1" noChangeArrowheads="1"/>
          </p:cNvSpPr>
          <p:nvPr>
            <p:ph type="body" idx="1"/>
          </p:nvPr>
        </p:nvSpPr>
        <p:spPr/>
        <p:txBody>
          <a:bodyPr/>
          <a:lstStyle/>
          <a:p>
            <a:pPr>
              <a:lnSpc>
                <a:spcPct val="80000"/>
              </a:lnSpc>
            </a:pPr>
            <a:r>
              <a:rPr lang="pl-PL" sz="2400"/>
              <a:t>ubóstwo informacyjne wypowiedzi schizofrenicznych wiąże się ze zmniejszeniem złożoności syntaktycznej wypowiedzeń [Anand i in. –1994; Barch i Berenbaum-1997a, 1997b];</a:t>
            </a:r>
          </a:p>
          <a:p>
            <a:pPr>
              <a:lnSpc>
                <a:spcPct val="80000"/>
              </a:lnSpc>
            </a:pPr>
            <a:r>
              <a:rPr lang="pl-PL" sz="2400"/>
              <a:t>występuje związek uproszczenia syntaktycznego wypowiedzeń w schizofrenii z deficytami krótkoterminowej pamięci słuchowej [Shedlack i in. – 1997];</a:t>
            </a:r>
          </a:p>
          <a:p>
            <a:pPr>
              <a:lnSpc>
                <a:spcPct val="80000"/>
              </a:lnSpc>
            </a:pPr>
            <a:r>
              <a:rPr lang="pl-PL" sz="2400"/>
              <a:t>obserwuje się związek zubożenia syntaktycznego z upośledzeniem pamięci operacyjnej, już przy pierwszym epizodzie psychozy schizofrenicznej [Thomas i in. – 1993; Thomas i in. –1996a, 1996b]</a:t>
            </a:r>
          </a:p>
        </p:txBody>
      </p:sp>
    </p:spTree>
  </p:cSld>
  <p:clrMapOvr>
    <a:masterClrMapping/>
  </p:clrMapOvr>
  <p:transition spd="med">
    <p:newsflash/>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864CA27-AF4A-4379-AAE7-D01B917D3BD4}" type="slidenum">
              <a:rPr lang="pl-PL"/>
              <a:pPr/>
              <a:t>46</a:t>
            </a:fld>
            <a:endParaRPr lang="pl-PL"/>
          </a:p>
        </p:txBody>
      </p:sp>
      <p:sp>
        <p:nvSpPr>
          <p:cNvPr id="72706" name="Rectangle 2"/>
          <p:cNvSpPr>
            <a:spLocks noGrp="1" noChangeArrowheads="1"/>
          </p:cNvSpPr>
          <p:nvPr>
            <p:ph type="title"/>
          </p:nvPr>
        </p:nvSpPr>
        <p:spPr/>
        <p:txBody>
          <a:bodyPr/>
          <a:lstStyle/>
          <a:p>
            <a:endParaRPr lang="pl-PL"/>
          </a:p>
        </p:txBody>
      </p:sp>
      <p:sp>
        <p:nvSpPr>
          <p:cNvPr id="72707" name="Rectangle 3"/>
          <p:cNvSpPr>
            <a:spLocks noGrp="1" noChangeArrowheads="1"/>
          </p:cNvSpPr>
          <p:nvPr>
            <p:ph type="body" idx="1"/>
          </p:nvPr>
        </p:nvSpPr>
        <p:spPr/>
        <p:txBody>
          <a:bodyPr/>
          <a:lstStyle/>
          <a:p>
            <a:pPr>
              <a:lnSpc>
                <a:spcPct val="80000"/>
              </a:lnSpc>
            </a:pPr>
            <a:r>
              <a:rPr lang="pl-PL" sz="1800"/>
              <a:t>potwierdza się znaczenie diagnozy lingwistycznej  (na podstawie niskiej złożoności syntaktycznej) dla rozpoznania schizofrenii [Morice i McNicol-1986; Chaika-1996; Thomas i in. – 1996a; Thomas-1995];</a:t>
            </a:r>
          </a:p>
          <a:p>
            <a:pPr>
              <a:lnSpc>
                <a:spcPct val="80000"/>
              </a:lnSpc>
            </a:pPr>
            <a:r>
              <a:rPr lang="pl-PL" sz="1800"/>
              <a:t>istnieje związek błędnie gramatycznie zbudowanych zdań z zaburzeniami pamięci operacyjnej w schizofrenii [Sledge-1996];</a:t>
            </a:r>
          </a:p>
          <a:p>
            <a:pPr>
              <a:lnSpc>
                <a:spcPct val="80000"/>
              </a:lnSpc>
            </a:pPr>
            <a:r>
              <a:rPr lang="pl-PL" sz="1800"/>
              <a:t>obserwuje się uproszczenie  syntaktyki wypowiedzeń u osób z organicznym uszkodzeniem okolicy czołowej mózgu [Kaczmarek-1983];</a:t>
            </a:r>
          </a:p>
          <a:p>
            <a:pPr>
              <a:lnSpc>
                <a:spcPct val="80000"/>
              </a:lnSpc>
            </a:pPr>
            <a:r>
              <a:rPr lang="pl-PL" sz="1800"/>
              <a:t>niska , podobnie jak  u chorych anglojęzycznych, jest złożoność syntaktyczna, wyrażona wysoką proporcją  zdań prostych, u chorych na schizofrenię, którzy posługują się językiem polskim [Woźniak-1996];</a:t>
            </a:r>
          </a:p>
          <a:p>
            <a:pPr>
              <a:lnSpc>
                <a:spcPct val="80000"/>
              </a:lnSpc>
            </a:pPr>
            <a:r>
              <a:rPr lang="pl-PL" sz="1800"/>
              <a:t>obserwowano związek niskiej złożoności syntaktycznej wypowiedzeń schizofrenicznych z wczesnym wiekiem zachorowania na schizofrenię [Morice i Ingram-1982].</a:t>
            </a:r>
          </a:p>
        </p:txBody>
      </p:sp>
    </p:spTree>
  </p:cSld>
  <p:clrMapOvr>
    <a:masterClrMapping/>
  </p:clrMapOvr>
  <p:transition spd="med">
    <p:newsflash/>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FE1D87D-C2F7-4CC2-A329-CB67E50C6540}" type="slidenum">
              <a:rPr lang="pl-PL"/>
              <a:pPr/>
              <a:t>47</a:t>
            </a:fld>
            <a:endParaRPr lang="pl-PL"/>
          </a:p>
        </p:txBody>
      </p:sp>
      <p:sp>
        <p:nvSpPr>
          <p:cNvPr id="168962" name="Rectangle 2"/>
          <p:cNvSpPr>
            <a:spLocks noGrp="1" noChangeArrowheads="1"/>
          </p:cNvSpPr>
          <p:nvPr>
            <p:ph type="title"/>
          </p:nvPr>
        </p:nvSpPr>
        <p:spPr/>
        <p:txBody>
          <a:bodyPr/>
          <a:lstStyle/>
          <a:p>
            <a:endParaRPr lang="pl-PL"/>
          </a:p>
        </p:txBody>
      </p:sp>
      <p:sp>
        <p:nvSpPr>
          <p:cNvPr id="168963" name="Rectangle 3"/>
          <p:cNvSpPr>
            <a:spLocks noGrp="1" noChangeArrowheads="1"/>
          </p:cNvSpPr>
          <p:nvPr>
            <p:ph type="body" idx="1"/>
          </p:nvPr>
        </p:nvSpPr>
        <p:spPr/>
        <p:txBody>
          <a:bodyPr/>
          <a:lstStyle/>
          <a:p>
            <a:pPr>
              <a:lnSpc>
                <a:spcPct val="80000"/>
              </a:lnSpc>
            </a:pPr>
            <a:r>
              <a:rPr lang="pl-PL" sz="2000"/>
              <a:t>Tekst #9</a:t>
            </a:r>
          </a:p>
          <a:p>
            <a:pPr>
              <a:lnSpc>
                <a:spcPct val="80000"/>
              </a:lnSpc>
            </a:pPr>
            <a:r>
              <a:rPr lang="pl-PL" sz="2000"/>
              <a:t>Badany nr 22, wypowiedź na temat „mój przyjaciel”.</a:t>
            </a:r>
          </a:p>
          <a:p>
            <a:pPr>
              <a:lnSpc>
                <a:spcPct val="80000"/>
              </a:lnSpc>
            </a:pPr>
            <a:r>
              <a:rPr lang="pl-PL" sz="2000"/>
              <a:t>„</a:t>
            </a:r>
            <a:r>
              <a:rPr lang="pl-PL" sz="2000" i="1"/>
              <a:t>Nie wiem . a moja rodzina . to ja nie wiem . to ja słyszałem . nie wiem . sam mówię . prawdziwych przyjaciół poznaje się w biedzie . na wojnie albo w tym . na wojnie to prawdziwy przyjaciel . a niebo . ktoś na mnie złapał noża . byłem na wojnie . po bagnecie mam miejsce . ktoś mnie więził . ktoś podpalał zapałkami...”</a:t>
            </a:r>
            <a:endParaRPr lang="pl-PL" sz="2000"/>
          </a:p>
          <a:p>
            <a:pPr>
              <a:lnSpc>
                <a:spcPct val="80000"/>
              </a:lnSpc>
            </a:pPr>
            <a:r>
              <a:rPr lang="pl-PL" sz="2000"/>
              <a:t>Tekst #10</a:t>
            </a:r>
          </a:p>
          <a:p>
            <a:pPr>
              <a:lnSpc>
                <a:spcPct val="80000"/>
              </a:lnSpc>
            </a:pPr>
            <a:r>
              <a:rPr lang="pl-PL" sz="2000"/>
              <a:t>Badana nr 19, wypowiedź na temat „dlaczego ludzie chorują?”</a:t>
            </a:r>
            <a:endParaRPr lang="pl-PL" sz="2000" i="1"/>
          </a:p>
          <a:p>
            <a:pPr>
              <a:lnSpc>
                <a:spcPct val="80000"/>
              </a:lnSpc>
            </a:pPr>
            <a:r>
              <a:rPr lang="pl-PL" sz="2000" i="1"/>
              <a:t>„co . co . co . a bo . bo byłam u lekarza . leczyłam się . z tatą byłam . od lekarza poszłam do dziadka . miałam kasetę . zdrowym być . przybyłam kasetę . tam było opisane Miss Polski . i gospodyni . coś jeszcze . taka gruba . też . i duża . więcej nic . które . nie ...”</a:t>
            </a:r>
            <a:r>
              <a:rPr lang="pl-PL" sz="2000"/>
              <a:t> </a:t>
            </a:r>
          </a:p>
        </p:txBody>
      </p:sp>
    </p:spTree>
  </p:cSld>
  <p:clrMapOvr>
    <a:masterClrMapping/>
  </p:clrMapOvr>
  <p:transition spd="med">
    <p:newsflash/>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1"/>
          <p:cNvSpPr>
            <a:spLocks noGrp="1"/>
          </p:cNvSpPr>
          <p:nvPr>
            <p:ph type="ftr" sz="quarter" idx="10"/>
          </p:nvPr>
        </p:nvSpPr>
        <p:spPr/>
        <p:txBody>
          <a:bodyPr/>
          <a:lstStyle/>
          <a:p>
            <a:r>
              <a:rPr lang="pl-PL"/>
              <a:t>neurologopedia 2018</a:t>
            </a:r>
          </a:p>
        </p:txBody>
      </p:sp>
      <p:sp>
        <p:nvSpPr>
          <p:cNvPr id="6" name="Symbol zastępczy numeru slajdu 2"/>
          <p:cNvSpPr>
            <a:spLocks noGrp="1"/>
          </p:cNvSpPr>
          <p:nvPr>
            <p:ph type="sldNum" sz="quarter" idx="11"/>
          </p:nvPr>
        </p:nvSpPr>
        <p:spPr/>
        <p:txBody>
          <a:bodyPr/>
          <a:lstStyle/>
          <a:p>
            <a:fld id="{41429D75-1F5E-46B8-866E-738760B07AD4}" type="slidenum">
              <a:rPr lang="pl-PL"/>
              <a:pPr/>
              <a:t>48</a:t>
            </a:fld>
            <a:endParaRPr lang="pl-PL"/>
          </a:p>
        </p:txBody>
      </p:sp>
      <p:sp>
        <p:nvSpPr>
          <p:cNvPr id="169988" name="Rectangle 4"/>
          <p:cNvSpPr>
            <a:spLocks noChangeArrowheads="1"/>
          </p:cNvSpPr>
          <p:nvPr/>
        </p:nvSpPr>
        <p:spPr bwMode="auto">
          <a:xfrm>
            <a:off x="1150938" y="617538"/>
            <a:ext cx="7793037" cy="1143000"/>
          </a:xfrm>
          <a:prstGeom prst="rect">
            <a:avLst/>
          </a:prstGeom>
          <a:noFill/>
          <a:ln w="9525">
            <a:noFill/>
            <a:miter lim="800000"/>
            <a:headEnd/>
            <a:tailEnd/>
          </a:ln>
          <a:effectLst/>
        </p:spPr>
        <p:txBody>
          <a:bodyPr anchor="b"/>
          <a:lstStyle/>
          <a:p>
            <a:r>
              <a:rPr lang="pl-PL" sz="4400">
                <a:solidFill>
                  <a:schemeClr val="tx2"/>
                </a:solidFill>
                <a:latin typeface="Comic Sans MS" pitchFamily="66" charset="0"/>
              </a:rPr>
              <a:t>Ewolucja języka – dłuższe MLU</a:t>
            </a:r>
          </a:p>
        </p:txBody>
      </p:sp>
      <p:graphicFrame>
        <p:nvGraphicFramePr>
          <p:cNvPr id="169989" name="Object 5"/>
          <p:cNvGraphicFramePr>
            <a:graphicFrameLocks noChangeAspect="1"/>
          </p:cNvGraphicFramePr>
          <p:nvPr/>
        </p:nvGraphicFramePr>
        <p:xfrm>
          <a:off x="1182688" y="2022475"/>
          <a:ext cx="7772400" cy="4105275"/>
        </p:xfrm>
        <a:graphic>
          <a:graphicData uri="http://schemas.openxmlformats.org/presentationml/2006/ole">
            <mc:AlternateContent xmlns:mc="http://schemas.openxmlformats.org/markup-compatibility/2006">
              <mc:Choice xmlns:v="urn:schemas-microsoft-com:vml" Requires="v">
                <p:oleObj spid="_x0000_s169993" name="Wykres" r:id="rId3" imgW="7772400" imgH="4105351" progId="MSGraph.Chart.8">
                  <p:embed followColorScheme="full"/>
                </p:oleObj>
              </mc:Choice>
              <mc:Fallback>
                <p:oleObj name="Wykres" r:id="rId3" imgW="7772400" imgH="4105351" progId="MSGraph.Chart.8">
                  <p:embed followColorScheme="full"/>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2688" y="2022475"/>
                        <a:ext cx="77724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9990" name="Line 6"/>
          <p:cNvSpPr>
            <a:spLocks noChangeShapeType="1"/>
          </p:cNvSpPr>
          <p:nvPr/>
        </p:nvSpPr>
        <p:spPr bwMode="auto">
          <a:xfrm>
            <a:off x="7315200" y="2438400"/>
            <a:ext cx="0" cy="2819400"/>
          </a:xfrm>
          <a:prstGeom prst="line">
            <a:avLst/>
          </a:prstGeom>
          <a:noFill/>
          <a:ln w="9525">
            <a:solidFill>
              <a:schemeClr val="accent2"/>
            </a:solidFill>
            <a:miter lim="800000"/>
            <a:headEnd/>
            <a:tailEnd type="triangle" w="med" len="med"/>
          </a:ln>
          <a:effectLst/>
        </p:spPr>
        <p:txBody>
          <a:bodyPr wrap="none"/>
          <a:lstStyle/>
          <a:p>
            <a:endParaRPr lang="pl-PL"/>
          </a:p>
        </p:txBody>
      </p:sp>
    </p:spTree>
  </p:cSld>
  <p:clrMapOvr>
    <a:masterClrMapping/>
  </p:clrMapOvr>
  <p:transition spd="med">
    <p:newsflash/>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DCD1752-CBD7-4BE2-B398-1DFFB8AB8031}" type="slidenum">
              <a:rPr lang="pl-PL"/>
              <a:pPr/>
              <a:t>49</a:t>
            </a:fld>
            <a:endParaRPr lang="pl-PL"/>
          </a:p>
        </p:txBody>
      </p:sp>
      <p:sp>
        <p:nvSpPr>
          <p:cNvPr id="51205" name="Rectangle 5"/>
          <p:cNvSpPr>
            <a:spLocks noGrp="1" noChangeArrowheads="1"/>
          </p:cNvSpPr>
          <p:nvPr>
            <p:ph type="title"/>
          </p:nvPr>
        </p:nvSpPr>
        <p:spPr/>
        <p:txBody>
          <a:bodyPr/>
          <a:lstStyle/>
          <a:p>
            <a:r>
              <a:rPr lang="pl-PL" sz="2500" b="1"/>
              <a:t>Model powstawania objawów niespójności w wypowiedziach osób ze schizofrenią.</a:t>
            </a:r>
            <a:br>
              <a:rPr lang="pl-PL" sz="2500" b="1"/>
            </a:br>
            <a:endParaRPr lang="pl-PL" sz="2500" b="1"/>
          </a:p>
        </p:txBody>
      </p:sp>
      <p:sp>
        <p:nvSpPr>
          <p:cNvPr id="51206" name="Rectangle 6"/>
          <p:cNvSpPr>
            <a:spLocks noGrp="1" noChangeArrowheads="1"/>
          </p:cNvSpPr>
          <p:nvPr>
            <p:ph type="body" idx="1"/>
          </p:nvPr>
        </p:nvSpPr>
        <p:spPr/>
        <p:txBody>
          <a:bodyPr/>
          <a:lstStyle/>
          <a:p>
            <a:pPr>
              <a:lnSpc>
                <a:spcPct val="80000"/>
              </a:lnSpc>
            </a:pPr>
            <a:r>
              <a:rPr lang="pl-PL" sz="1800" b="1"/>
              <a:t>Strukturalne uszkodzenie okolic mózgu odpowiedzialnych za słyszenie i rozumienie bodźców akustycznych, za odróżnianie „mowy wewnętrznej” od „zewnętrznej”, za pamięć operacyjną i deklaratywną krótkoterminową (okolica prefrontalna, lewy płat skroniowy) &gt;&gt;&gt;</a:t>
            </a:r>
          </a:p>
          <a:p>
            <a:pPr>
              <a:lnSpc>
                <a:spcPct val="80000"/>
              </a:lnSpc>
            </a:pPr>
            <a:r>
              <a:rPr lang="pl-PL" sz="1800" b="1"/>
              <a:t>Zaburzenia planowania i monitorowania wypowiedzi, omamy słuchowe, zaburzenia uwagi &gt;&gt;&gt;</a:t>
            </a:r>
          </a:p>
          <a:p>
            <a:pPr>
              <a:lnSpc>
                <a:spcPct val="80000"/>
              </a:lnSpc>
            </a:pPr>
            <a:r>
              <a:rPr lang="pl-PL" sz="1800" b="1"/>
              <a:t>Interferowanie dwu wypowiedzi (jednej do realnego odbiorcy, drugiej do „odbiorcy wewnętrznego”)&gt;&gt;&gt;</a:t>
            </a:r>
          </a:p>
          <a:p>
            <a:pPr>
              <a:lnSpc>
                <a:spcPct val="80000"/>
              </a:lnSpc>
            </a:pPr>
            <a:r>
              <a:rPr lang="pl-PL" sz="1800" b="1"/>
              <a:t>Wykorzystywanie elementów semantycznych o znaczeniu ogólnym (do odbiorcy zewnętrznego) i prywatnym (do odbiorcy wewnętrznego) &gt;&gt;&gt;</a:t>
            </a:r>
          </a:p>
          <a:p>
            <a:pPr>
              <a:lnSpc>
                <a:spcPct val="80000"/>
              </a:lnSpc>
            </a:pPr>
            <a:r>
              <a:rPr lang="pl-PL" sz="1800" b="1"/>
              <a:t>Przeciążenie systemu planowania i kontroli wypowiedzi &gt;&gt;&gt;</a:t>
            </a:r>
          </a:p>
          <a:p>
            <a:pPr>
              <a:lnSpc>
                <a:spcPct val="80000"/>
              </a:lnSpc>
            </a:pPr>
            <a:r>
              <a:rPr lang="pl-PL" sz="1800" b="1"/>
              <a:t>Dobór przypadkowych fraz i słów celem utrzymania funkcji fatycznej wypowiedzi &gt;&gt;&gt;</a:t>
            </a:r>
          </a:p>
          <a:p>
            <a:pPr>
              <a:lnSpc>
                <a:spcPct val="80000"/>
              </a:lnSpc>
            </a:pPr>
            <a:r>
              <a:rPr lang="pl-PL" sz="1800" b="1"/>
              <a:t>Utrata tematu wypowiedzi, zniesienie jej pragmatyki &gt;&gt;&gt;</a:t>
            </a:r>
          </a:p>
          <a:p>
            <a:pPr>
              <a:lnSpc>
                <a:spcPct val="80000"/>
              </a:lnSpc>
            </a:pPr>
            <a:r>
              <a:rPr lang="pl-PL" sz="1800" b="1"/>
              <a:t>Niezrozumiała przez odbiorcę, niespójna wypowiedź &gt;&gt;&gt;</a:t>
            </a:r>
          </a:p>
          <a:p>
            <a:pPr>
              <a:lnSpc>
                <a:spcPct val="80000"/>
              </a:lnSpc>
            </a:pPr>
            <a:r>
              <a:rPr lang="pl-PL" sz="1800" b="1"/>
              <a:t>Kliniczna ocena wypowiedzi: objawy </a:t>
            </a:r>
            <a:r>
              <a:rPr lang="pl-PL" sz="1800" b="1" i="1"/>
              <a:t>schizofazji</a:t>
            </a:r>
          </a:p>
        </p:txBody>
      </p:sp>
    </p:spTree>
  </p:cSld>
  <p:clrMapOvr>
    <a:masterClrMapping/>
  </p:clrMapOvr>
  <p:transition spd="med">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2EBEB8A-8A03-43E9-A201-857648B755E0}" type="slidenum">
              <a:rPr lang="pl-PL"/>
              <a:pPr/>
              <a:t>5</a:t>
            </a:fld>
            <a:endParaRPr lang="pl-PL"/>
          </a:p>
        </p:txBody>
      </p:sp>
      <p:sp>
        <p:nvSpPr>
          <p:cNvPr id="17410" name="Rectangle 2"/>
          <p:cNvSpPr>
            <a:spLocks noGrp="1" noChangeArrowheads="1"/>
          </p:cNvSpPr>
          <p:nvPr>
            <p:ph type="title"/>
          </p:nvPr>
        </p:nvSpPr>
        <p:spPr/>
        <p:txBody>
          <a:bodyPr/>
          <a:lstStyle/>
          <a:p>
            <a:r>
              <a:rPr lang="pl-PL"/>
              <a:t>BIT</a:t>
            </a:r>
          </a:p>
        </p:txBody>
      </p:sp>
      <p:sp>
        <p:nvSpPr>
          <p:cNvPr id="17411" name="Rectangle 3"/>
          <p:cNvSpPr>
            <a:spLocks noGrp="1" noChangeArrowheads="1"/>
          </p:cNvSpPr>
          <p:nvPr>
            <p:ph type="body" idx="1"/>
          </p:nvPr>
        </p:nvSpPr>
        <p:spPr/>
        <p:txBody>
          <a:bodyPr/>
          <a:lstStyle/>
          <a:p>
            <a:pPr>
              <a:lnSpc>
                <a:spcPct val="80000"/>
              </a:lnSpc>
            </a:pPr>
            <a:r>
              <a:rPr lang="pl-PL" sz="2000"/>
              <a:t>W podobnym do TDI „Indeksie Pozytywnych Zaburzeń Myślenia” (1985 r.- Marengo i wsp.)  patologia językowa w grupie chorych na schizofrenię opisana jest pod nazwą </a:t>
            </a:r>
            <a:r>
              <a:rPr lang="pl-PL" sz="2000" i="1"/>
              <a:t>„myślenia dziwaczno-idiosynkratycznego” (bizarre-idiosyncratic thiniking - BIT</a:t>
            </a:r>
            <a:r>
              <a:rPr lang="pl-PL" sz="2000"/>
              <a:t>). </a:t>
            </a:r>
          </a:p>
          <a:p>
            <a:pPr>
              <a:lnSpc>
                <a:spcPct val="80000"/>
              </a:lnSpc>
            </a:pPr>
            <a:r>
              <a:rPr lang="pl-PL" sz="2000"/>
              <a:t>BIT charakteryzuje się  tym, że m.in.: sposób wypowiedzi jest wyjątkowy dla poszczególnych osób; wypowiedzi odbiegają od konwencji społecznej, dlatego są ciężkie do zrozumienia oraz wczucia się w nie; wypowiedzi są niespójne, nielogiczne, mogą zawierać wewnętrzną opozycję [Marengo i in. -1985]. </a:t>
            </a:r>
          </a:p>
          <a:p>
            <a:pPr>
              <a:lnSpc>
                <a:spcPct val="80000"/>
              </a:lnSpc>
            </a:pPr>
            <a:r>
              <a:rPr lang="pl-PL" sz="2000"/>
              <a:t>Wyniki badań z użyciem „Indeksu Pozytywnych zaburzeń Myślenia” wskazują m.in. , że: (a) zaburzenia typu BIT są typowe dla schizofrenii, nawet we wczesnym jej okresie; (b) nasilenie fenomenów schizofatycznych o obrazie BIT koreluje z wyższym poziomem nasilenia urojeń oraz gorszym funkcjonowaniem społecznym [Marengo i in. – 1986].</a:t>
            </a:r>
          </a:p>
        </p:txBody>
      </p:sp>
    </p:spTree>
  </p:cSld>
  <p:clrMapOvr>
    <a:masterClrMapping/>
  </p:clrMapOvr>
  <p:transition spd="med">
    <p:newsflash/>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ymbol zastępczy stopki 4">
            <a:extLst>
              <a:ext uri="{FF2B5EF4-FFF2-40B4-BE49-F238E27FC236}">
                <a16:creationId xmlns:a16="http://schemas.microsoft.com/office/drawing/2014/main" id="{AFF5BDB1-4054-4704-BC4E-BC1E4BFF86F1}"/>
              </a:ext>
            </a:extLst>
          </p:cNvPr>
          <p:cNvSpPr>
            <a:spLocks noGrp="1"/>
          </p:cNvSpPr>
          <p:nvPr>
            <p:ph type="ftr" sz="quarter" idx="11"/>
          </p:nvPr>
        </p:nvSpPr>
        <p:spPr>
          <a:xfrm>
            <a:off x="457200" y="6356350"/>
            <a:ext cx="2133600" cy="365125"/>
          </a:xfrm>
        </p:spPr>
        <p:txBody>
          <a:bodyPr/>
          <a:lstStyle/>
          <a:p>
            <a:pPr algn="l">
              <a:defRPr/>
            </a:pPr>
            <a:r>
              <a:rPr lang="pl-PL"/>
              <a:t>neurologopedia 2010</a:t>
            </a:r>
          </a:p>
        </p:txBody>
      </p:sp>
      <p:sp>
        <p:nvSpPr>
          <p:cNvPr id="6" name="Symbol zastępczy numeru slajdu 5">
            <a:extLst>
              <a:ext uri="{FF2B5EF4-FFF2-40B4-BE49-F238E27FC236}">
                <a16:creationId xmlns:a16="http://schemas.microsoft.com/office/drawing/2014/main" id="{D1B23229-0F65-4904-BF94-785FA22B3325}"/>
              </a:ext>
            </a:extLst>
          </p:cNvPr>
          <p:cNvSpPr>
            <a:spLocks noGrp="1"/>
          </p:cNvSpPr>
          <p:nvPr>
            <p:ph type="sldNum" sz="quarter" idx="12"/>
          </p:nvPr>
        </p:nvSpPr>
        <p:spPr>
          <a:xfrm>
            <a:off x="3124200" y="6356350"/>
            <a:ext cx="2895600"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B50E68B9-06C2-4B58-91A6-35B587FC421C}" type="slidenum">
              <a:rPr lang="pl-PL" altLang="pl-PL">
                <a:solidFill>
                  <a:srgbClr val="898989"/>
                </a:solidFill>
              </a:rPr>
              <a:pPr algn="ctr"/>
              <a:t>50</a:t>
            </a:fld>
            <a:endParaRPr lang="pl-PL" altLang="pl-PL">
              <a:solidFill>
                <a:srgbClr val="898989"/>
              </a:solidFill>
            </a:endParaRPr>
          </a:p>
        </p:txBody>
      </p:sp>
      <p:sp>
        <p:nvSpPr>
          <p:cNvPr id="18434" name="Rectangle 2">
            <a:extLst>
              <a:ext uri="{FF2B5EF4-FFF2-40B4-BE49-F238E27FC236}">
                <a16:creationId xmlns:a16="http://schemas.microsoft.com/office/drawing/2014/main" id="{5E287825-8FDD-4FC4-8F4E-5033EB45384A}"/>
              </a:ext>
            </a:extLst>
          </p:cNvPr>
          <p:cNvSpPr>
            <a:spLocks noGrp="1" noChangeArrowheads="1"/>
          </p:cNvSpPr>
          <p:nvPr>
            <p:ph type="title"/>
          </p:nvPr>
        </p:nvSpPr>
        <p:spPr/>
        <p:txBody>
          <a:bodyPr/>
          <a:lstStyle/>
          <a:p>
            <a:r>
              <a:rPr lang="pl-PL" altLang="pl-PL"/>
              <a:t>TLC</a:t>
            </a:r>
          </a:p>
        </p:txBody>
      </p:sp>
      <p:sp>
        <p:nvSpPr>
          <p:cNvPr id="18436" name="Rectangle 4">
            <a:extLst>
              <a:ext uri="{FF2B5EF4-FFF2-40B4-BE49-F238E27FC236}">
                <a16:creationId xmlns:a16="http://schemas.microsoft.com/office/drawing/2014/main" id="{0CBB195A-2132-4C75-AA5D-3B89920D5759}"/>
              </a:ext>
            </a:extLst>
          </p:cNvPr>
          <p:cNvSpPr>
            <a:spLocks noGrp="1" noChangeArrowheads="1"/>
          </p:cNvSpPr>
          <p:nvPr>
            <p:ph type="body" sz="half" idx="1"/>
          </p:nvPr>
        </p:nvSpPr>
        <p:spPr/>
        <p:txBody>
          <a:bodyPr/>
          <a:lstStyle/>
          <a:p>
            <a:pPr>
              <a:lnSpc>
                <a:spcPct val="80000"/>
              </a:lnSpc>
            </a:pPr>
            <a:r>
              <a:rPr lang="pl-PL" altLang="pl-PL" sz="1000"/>
              <a:t>Skala do Oceny Myślenia , Języka i Komunikacji (TLC) wg N. C. Andreasen [Andreasen-1979a, 1979b].</a:t>
            </a:r>
            <a:endParaRPr lang="pl-PL" altLang="pl-PL" sz="1000" u="sng"/>
          </a:p>
          <a:p>
            <a:pPr>
              <a:lnSpc>
                <a:spcPct val="80000"/>
              </a:lnSpc>
            </a:pPr>
            <a:r>
              <a:rPr lang="pl-PL" altLang="pl-PL" sz="1000" u="sng"/>
              <a:t>1. Ubóstwo mowy (UM) (</a:t>
            </a:r>
            <a:r>
              <a:rPr lang="pl-PL" altLang="pl-PL" sz="1000" i="1" u="sng"/>
              <a:t>poverty of speech</a:t>
            </a:r>
            <a:r>
              <a:rPr lang="pl-PL" altLang="pl-PL" sz="1000" u="sng"/>
              <a:t>)</a:t>
            </a:r>
            <a:r>
              <a:rPr lang="pl-PL" altLang="pl-PL" sz="1000"/>
              <a:t> - zmniejszenie ilości mowy spontanicznej, co powoduje, iż odpowiedzi na pytania są krótkie i pozbawione dodatkowych informacji.</a:t>
            </a:r>
          </a:p>
          <a:p>
            <a:pPr>
              <a:lnSpc>
                <a:spcPct val="80000"/>
              </a:lnSpc>
            </a:pPr>
            <a:r>
              <a:rPr lang="pl-PL" altLang="pl-PL" sz="1000"/>
              <a:t>2.</a:t>
            </a:r>
            <a:r>
              <a:rPr lang="pl-PL" altLang="pl-PL" sz="1000" u="sng"/>
              <a:t>Ubóstwo treści (UT) </a:t>
            </a:r>
            <a:r>
              <a:rPr lang="pl-PL" altLang="pl-PL" sz="1000" i="1" u="sng"/>
              <a:t>(poverty of content of speech)</a:t>
            </a:r>
            <a:r>
              <a:rPr lang="pl-PL" altLang="pl-PL" sz="1000" u="sng"/>
              <a:t>  </a:t>
            </a:r>
            <a:r>
              <a:rPr lang="pl-PL" altLang="pl-PL" sz="1000"/>
              <a:t>- wypowiedzi są adekwatne co do  długości, ale przenoszą małą ilość informacji; język staje się dziwny, nadmiernie abstrakcyjny, lub nadmiernie konkretny, występują repetycje i stereotypie.</a:t>
            </a:r>
            <a:endParaRPr lang="pl-PL" altLang="pl-PL" sz="1000" u="sng"/>
          </a:p>
          <a:p>
            <a:pPr>
              <a:lnSpc>
                <a:spcPct val="80000"/>
              </a:lnSpc>
            </a:pPr>
            <a:r>
              <a:rPr lang="pl-PL" altLang="pl-PL" sz="1000" u="sng"/>
              <a:t>3. Natłok mowy (NM) </a:t>
            </a:r>
            <a:r>
              <a:rPr lang="pl-PL" altLang="pl-PL" sz="1000" i="1" u="sng"/>
              <a:t>(pressure of speech)</a:t>
            </a:r>
            <a:r>
              <a:rPr lang="pl-PL" altLang="pl-PL" sz="1000" u="sng"/>
              <a:t> </a:t>
            </a:r>
            <a:r>
              <a:rPr lang="pl-PL" altLang="pl-PL" sz="1000"/>
              <a:t> - wzrost ilości mowy spontanicznej w porównaniu z oczekiwaniami sytuacyjnymi, lub społecznymi; wypowiedzi głośne, emfatyczne , trudne do przerwania, przy tempie przekraczającym 150 słów na minutę.</a:t>
            </a:r>
          </a:p>
          <a:p>
            <a:pPr>
              <a:lnSpc>
                <a:spcPct val="80000"/>
              </a:lnSpc>
            </a:pPr>
            <a:r>
              <a:rPr lang="pl-PL" altLang="pl-PL" sz="1000"/>
              <a:t>4. </a:t>
            </a:r>
            <a:r>
              <a:rPr lang="pl-PL" altLang="pl-PL" sz="1000" u="sng"/>
              <a:t>Mowa roztargniona (R)</a:t>
            </a:r>
            <a:r>
              <a:rPr lang="pl-PL" altLang="pl-PL" sz="1000"/>
              <a:t>  </a:t>
            </a:r>
            <a:r>
              <a:rPr lang="pl-PL" altLang="pl-PL" sz="1000" u="sng"/>
              <a:t>(</a:t>
            </a:r>
            <a:r>
              <a:rPr lang="pl-PL" altLang="pl-PL" sz="1000" i="1" u="sng"/>
              <a:t>distracitble speech</a:t>
            </a:r>
            <a:r>
              <a:rPr lang="pl-PL" altLang="pl-PL" sz="1000" u="sng"/>
              <a:t>)</a:t>
            </a:r>
            <a:r>
              <a:rPr lang="pl-PL" altLang="pl-PL" sz="1000"/>
              <a:t> - w czasie wypowiedzi lub dyskusji nadawca przerywa nagle tekst lub zdanie, ogniskując swoje zainteresowanie na aktualnych bodźcach zewnętrznych.</a:t>
            </a:r>
            <a:endParaRPr lang="pl-PL" altLang="pl-PL" sz="1000" u="sng"/>
          </a:p>
          <a:p>
            <a:pPr>
              <a:lnSpc>
                <a:spcPct val="80000"/>
              </a:lnSpc>
            </a:pPr>
            <a:r>
              <a:rPr lang="pl-PL" altLang="pl-PL" sz="1000" u="sng"/>
              <a:t>5. Uskokowość (U) </a:t>
            </a:r>
            <a:r>
              <a:rPr lang="pl-PL" altLang="pl-PL" sz="1000" i="1" u="sng"/>
              <a:t>(tangentiality)</a:t>
            </a:r>
            <a:r>
              <a:rPr lang="pl-PL" altLang="pl-PL" sz="1000" u="sng"/>
              <a:t>  </a:t>
            </a:r>
            <a:r>
              <a:rPr lang="pl-PL" altLang="pl-PL" sz="1000"/>
              <a:t> - odpowiedź na pytanie od jej początku jest  oboczna (uskokowa) lub w ogóle nie związana z tematem pytania.</a:t>
            </a:r>
            <a:endParaRPr lang="pl-PL" altLang="pl-PL" sz="1000" u="sng"/>
          </a:p>
          <a:p>
            <a:pPr>
              <a:lnSpc>
                <a:spcPct val="80000"/>
              </a:lnSpc>
            </a:pPr>
            <a:r>
              <a:rPr lang="pl-PL" altLang="pl-PL" sz="1000" u="sng"/>
              <a:t>6. Zbaczanie wypowiedzi (ZW) </a:t>
            </a:r>
            <a:r>
              <a:rPr lang="pl-PL" altLang="pl-PL" sz="1000" i="1" u="sng"/>
              <a:t>(derailment)</a:t>
            </a:r>
            <a:r>
              <a:rPr lang="pl-PL" altLang="pl-PL" sz="1000"/>
              <a:t> - wzorce mowy spontanicznej, w której wypowiedzenia zbaczają z  głównego wątku; w jednej wypowiedzi obserwuje się kilka niepowiązanych ze sobą tekstów.</a:t>
            </a:r>
            <a:endParaRPr lang="pl-PL" altLang="pl-PL" sz="1000" u="sng"/>
          </a:p>
          <a:p>
            <a:pPr>
              <a:lnSpc>
                <a:spcPct val="80000"/>
              </a:lnSpc>
            </a:pPr>
            <a:r>
              <a:rPr lang="pl-PL" altLang="pl-PL" sz="1000" u="sng"/>
              <a:t>7. Rozkojarzenie (RK) </a:t>
            </a:r>
            <a:r>
              <a:rPr lang="pl-PL" altLang="pl-PL" sz="1000" i="1" u="sng"/>
              <a:t>(incoherence)</a:t>
            </a:r>
            <a:r>
              <a:rPr lang="pl-PL" altLang="pl-PL" sz="1000"/>
              <a:t> - wzorce mowy , w których tekst rozbity jest na poziomie zdań (wypowiedzeń), często z zaprzeczeniem regułom gramatyki.</a:t>
            </a:r>
            <a:endParaRPr lang="pl-PL" altLang="pl-PL" sz="1000" u="sng"/>
          </a:p>
          <a:p>
            <a:pPr>
              <a:lnSpc>
                <a:spcPct val="80000"/>
              </a:lnSpc>
            </a:pPr>
            <a:r>
              <a:rPr lang="pl-PL" altLang="pl-PL" sz="1000" u="sng"/>
              <a:t>8. Nielogiczność (NL) </a:t>
            </a:r>
            <a:r>
              <a:rPr lang="pl-PL" altLang="pl-PL" sz="1000" i="1" u="sng"/>
              <a:t>(illogicality)</a:t>
            </a:r>
            <a:r>
              <a:rPr lang="pl-PL" altLang="pl-PL" sz="1000"/>
              <a:t> - wzorce mowy, w których wnioski nie są osiągane w sposób logiczny.</a:t>
            </a:r>
            <a:endParaRPr lang="pl-PL" altLang="pl-PL" sz="1000" u="sng"/>
          </a:p>
          <a:p>
            <a:pPr>
              <a:lnSpc>
                <a:spcPct val="80000"/>
              </a:lnSpc>
            </a:pPr>
            <a:r>
              <a:rPr lang="pl-PL" altLang="pl-PL" sz="1000" u="sng"/>
              <a:t>9. Dźwięczenie</a:t>
            </a:r>
            <a:r>
              <a:rPr lang="pl-PL" altLang="pl-PL" sz="1000" i="1"/>
              <a:t> </a:t>
            </a:r>
            <a:r>
              <a:rPr lang="pl-PL" altLang="pl-PL" sz="1000" u="sng"/>
              <a:t>(D) </a:t>
            </a:r>
            <a:r>
              <a:rPr lang="pl-PL" altLang="pl-PL" sz="1000" i="1" u="sng"/>
              <a:t>(clanging)</a:t>
            </a:r>
            <a:r>
              <a:rPr lang="pl-PL" altLang="pl-PL" sz="1000"/>
              <a:t> - wzorce mowy, w których dźwięki mają decydujące znaczenie przy doborze słów.</a:t>
            </a:r>
            <a:endParaRPr lang="pl-PL" altLang="pl-PL" sz="1000" u="sng"/>
          </a:p>
        </p:txBody>
      </p:sp>
      <p:sp>
        <p:nvSpPr>
          <p:cNvPr id="18437" name="Rectangle 5">
            <a:extLst>
              <a:ext uri="{FF2B5EF4-FFF2-40B4-BE49-F238E27FC236}">
                <a16:creationId xmlns:a16="http://schemas.microsoft.com/office/drawing/2014/main" id="{75CE75CA-51D0-40EE-81E4-8BAD879E33E6}"/>
              </a:ext>
            </a:extLst>
          </p:cNvPr>
          <p:cNvSpPr>
            <a:spLocks noGrp="1" noChangeArrowheads="1"/>
          </p:cNvSpPr>
          <p:nvPr>
            <p:ph type="body" sz="half" idx="2"/>
          </p:nvPr>
        </p:nvSpPr>
        <p:spPr/>
        <p:txBody>
          <a:bodyPr rtlCol="0">
            <a:normAutofit lnSpcReduction="10000"/>
          </a:bodyPr>
          <a:lstStyle/>
          <a:p>
            <a:pPr fontAlgn="auto">
              <a:lnSpc>
                <a:spcPct val="80000"/>
              </a:lnSpc>
              <a:spcAft>
                <a:spcPts val="0"/>
              </a:spcAft>
              <a:defRPr/>
            </a:pPr>
            <a:r>
              <a:rPr lang="pl-PL" sz="1200" u="sng" dirty="0"/>
              <a:t>10. Neologizmy (N) (</a:t>
            </a:r>
            <a:r>
              <a:rPr lang="pl-PL" sz="1200" u="sng" dirty="0" err="1"/>
              <a:t>neologisms</a:t>
            </a:r>
            <a:r>
              <a:rPr lang="pl-PL" sz="1200" u="sng" dirty="0"/>
              <a:t>)</a:t>
            </a:r>
            <a:r>
              <a:rPr lang="pl-PL" sz="1200" dirty="0"/>
              <a:t> - nowe formacje słowne, których pochodzenie wydaje się być niezrozumiałe.</a:t>
            </a:r>
            <a:endParaRPr lang="pl-PL" sz="1200" u="sng" dirty="0"/>
          </a:p>
          <a:p>
            <a:pPr fontAlgn="auto">
              <a:lnSpc>
                <a:spcPct val="80000"/>
              </a:lnSpc>
              <a:spcAft>
                <a:spcPts val="0"/>
              </a:spcAft>
              <a:defRPr/>
            </a:pPr>
            <a:r>
              <a:rPr lang="pl-PL" sz="1200" u="sng" dirty="0"/>
              <a:t>11. Przybliżenia słowne (PS) (metonimie</a:t>
            </a:r>
            <a:r>
              <a:rPr lang="pl-PL" sz="1200" i="1" u="sng" dirty="0"/>
              <a:t>) (</a:t>
            </a:r>
            <a:r>
              <a:rPr lang="pl-PL" sz="1200" i="1" u="sng" dirty="0" err="1"/>
              <a:t>word</a:t>
            </a:r>
            <a:r>
              <a:rPr lang="pl-PL" sz="1200" i="1" u="sng" dirty="0"/>
              <a:t> </a:t>
            </a:r>
            <a:r>
              <a:rPr lang="pl-PL" sz="1200" i="1" u="sng" dirty="0" err="1"/>
              <a:t>aproximations</a:t>
            </a:r>
            <a:r>
              <a:rPr lang="pl-PL" sz="1200" i="1" u="sng" dirty="0"/>
              <a:t>)</a:t>
            </a:r>
            <a:r>
              <a:rPr lang="pl-PL" sz="1200" u="sng" dirty="0"/>
              <a:t> </a:t>
            </a:r>
            <a:r>
              <a:rPr lang="pl-PL" sz="1200" i="1" u="sng" dirty="0"/>
              <a:t> - </a:t>
            </a:r>
            <a:r>
              <a:rPr lang="pl-PL" sz="1200" dirty="0"/>
              <a:t>używanie zwykłych słów w nowy, często prywatny sposób lub tworzenie nowych terminów ze słów ogólnie znanych.</a:t>
            </a:r>
            <a:endParaRPr lang="pl-PL" sz="1200" u="sng" dirty="0"/>
          </a:p>
          <a:p>
            <a:pPr fontAlgn="auto">
              <a:lnSpc>
                <a:spcPct val="80000"/>
              </a:lnSpc>
              <a:spcAft>
                <a:spcPts val="0"/>
              </a:spcAft>
              <a:defRPr/>
            </a:pPr>
            <a:r>
              <a:rPr lang="pl-PL" sz="1200" u="sng" dirty="0"/>
              <a:t>12. Drobiazgowość (DR</a:t>
            </a:r>
            <a:r>
              <a:rPr lang="pl-PL" sz="1200" i="1" u="sng" dirty="0"/>
              <a:t>) (</a:t>
            </a:r>
            <a:r>
              <a:rPr lang="pl-PL" sz="1200" i="1" u="sng" dirty="0" err="1"/>
              <a:t>circumstantiality</a:t>
            </a:r>
            <a:r>
              <a:rPr lang="pl-PL" sz="1200" i="1" u="sng" dirty="0"/>
              <a:t>)</a:t>
            </a:r>
            <a:r>
              <a:rPr lang="pl-PL" sz="1200" dirty="0"/>
              <a:t> - wzorce mowy niebezpośredniej, przeładowanej detalami (ale bez cech natłoku mowy).</a:t>
            </a:r>
            <a:endParaRPr lang="pl-PL" sz="1200" u="sng" dirty="0"/>
          </a:p>
          <a:p>
            <a:pPr fontAlgn="auto">
              <a:lnSpc>
                <a:spcPct val="80000"/>
              </a:lnSpc>
              <a:spcAft>
                <a:spcPts val="0"/>
              </a:spcAft>
              <a:defRPr/>
            </a:pPr>
            <a:r>
              <a:rPr lang="pl-PL" sz="1200" u="sng" dirty="0"/>
              <a:t>13. Utrata celu (UC) (</a:t>
            </a:r>
            <a:r>
              <a:rPr lang="pl-PL" sz="1200" i="1" u="sng" dirty="0" err="1"/>
              <a:t>loss</a:t>
            </a:r>
            <a:r>
              <a:rPr lang="pl-PL" sz="1200" i="1" u="sng" dirty="0"/>
              <a:t> of </a:t>
            </a:r>
            <a:r>
              <a:rPr lang="pl-PL" sz="1200" i="1" u="sng" dirty="0" err="1"/>
              <a:t>goal</a:t>
            </a:r>
            <a:r>
              <a:rPr lang="pl-PL" sz="1200" i="1" u="sng" dirty="0"/>
              <a:t>)</a:t>
            </a:r>
            <a:r>
              <a:rPr lang="pl-PL" sz="1200" dirty="0"/>
              <a:t> - niezdolność wypowiedzi do osiągania naturalnego finału tekstu (ale bez wyraźnych cech zbaczania wypowiedzi).</a:t>
            </a:r>
            <a:endParaRPr lang="pl-PL" sz="1200" u="sng" dirty="0"/>
          </a:p>
          <a:p>
            <a:pPr fontAlgn="auto">
              <a:lnSpc>
                <a:spcPct val="80000"/>
              </a:lnSpc>
              <a:spcAft>
                <a:spcPts val="0"/>
              </a:spcAft>
              <a:defRPr/>
            </a:pPr>
            <a:r>
              <a:rPr lang="pl-PL" sz="1200" u="sng" dirty="0"/>
              <a:t>14. Perseweracje (P) </a:t>
            </a:r>
            <a:r>
              <a:rPr lang="pl-PL" sz="1200" i="1" u="sng" dirty="0"/>
              <a:t>(</a:t>
            </a:r>
            <a:r>
              <a:rPr lang="pl-PL" sz="1200" i="1" u="sng" dirty="0" err="1"/>
              <a:t>perseverations</a:t>
            </a:r>
            <a:r>
              <a:rPr lang="pl-PL" sz="1200" i="1" u="sng" dirty="0"/>
              <a:t>)</a:t>
            </a:r>
            <a:r>
              <a:rPr lang="pl-PL" sz="1200" u="sng" dirty="0"/>
              <a:t> </a:t>
            </a:r>
            <a:r>
              <a:rPr lang="pl-PL" sz="1200" dirty="0"/>
              <a:t> - ciągłe używanie słów lub zdań na zasadzie repetycji (poza repetycjami uwarunkowanymi społecznie).</a:t>
            </a:r>
            <a:endParaRPr lang="pl-PL" sz="1200" u="sng" dirty="0"/>
          </a:p>
          <a:p>
            <a:pPr fontAlgn="auto">
              <a:lnSpc>
                <a:spcPct val="80000"/>
              </a:lnSpc>
              <a:spcAft>
                <a:spcPts val="0"/>
              </a:spcAft>
              <a:defRPr/>
            </a:pPr>
            <a:r>
              <a:rPr lang="pl-PL" sz="1200" u="sng" dirty="0"/>
              <a:t>15. Echolalia (E) </a:t>
            </a:r>
            <a:r>
              <a:rPr lang="pl-PL" sz="1200" i="1" u="sng" dirty="0"/>
              <a:t>(echolalia)</a:t>
            </a:r>
            <a:r>
              <a:rPr lang="pl-PL" sz="1200" u="sng" dirty="0"/>
              <a:t> </a:t>
            </a:r>
            <a:r>
              <a:rPr lang="pl-PL" sz="1200" dirty="0"/>
              <a:t> - wzorce mowy, w których odbiorca jak echo powtarza frazy pytającego, zwykle z jego intonacją.</a:t>
            </a:r>
            <a:endParaRPr lang="pl-PL" sz="1200" u="sng" dirty="0"/>
          </a:p>
          <a:p>
            <a:pPr fontAlgn="auto">
              <a:lnSpc>
                <a:spcPct val="80000"/>
              </a:lnSpc>
              <a:spcAft>
                <a:spcPts val="0"/>
              </a:spcAft>
              <a:defRPr/>
            </a:pPr>
            <a:r>
              <a:rPr lang="pl-PL" sz="1200" u="sng" dirty="0"/>
              <a:t>16. Blokowanie (B</a:t>
            </a:r>
            <a:r>
              <a:rPr lang="pl-PL" sz="1200" i="1" u="sng" dirty="0"/>
              <a:t>)  (</a:t>
            </a:r>
            <a:r>
              <a:rPr lang="pl-PL" sz="1200" i="1" u="sng" dirty="0" err="1"/>
              <a:t>blocking</a:t>
            </a:r>
            <a:r>
              <a:rPr lang="pl-PL" sz="1200" i="1" u="sng" dirty="0"/>
              <a:t>)</a:t>
            </a:r>
            <a:r>
              <a:rPr lang="pl-PL" sz="1200" u="sng" dirty="0"/>
              <a:t> </a:t>
            </a:r>
            <a:r>
              <a:rPr lang="pl-PL" sz="1200" dirty="0"/>
              <a:t> - przerywanie ciągów zdaniowych co najmniej kilkusekundowymi blokami, przy czym nadawca nie uświadamia sobie obecności tych przerw.</a:t>
            </a:r>
            <a:endParaRPr lang="pl-PL" sz="1200" u="sng" dirty="0"/>
          </a:p>
          <a:p>
            <a:pPr fontAlgn="auto">
              <a:lnSpc>
                <a:spcPct val="80000"/>
              </a:lnSpc>
              <a:spcAft>
                <a:spcPts val="0"/>
              </a:spcAft>
              <a:defRPr/>
            </a:pPr>
            <a:r>
              <a:rPr lang="pl-PL" sz="1200" u="sng" dirty="0"/>
              <a:t>17. Mowa sztuczna (MS)</a:t>
            </a:r>
            <a:r>
              <a:rPr lang="pl-PL" sz="1200" dirty="0"/>
              <a:t> </a:t>
            </a:r>
            <a:r>
              <a:rPr lang="pl-PL" sz="1200" u="sng" dirty="0"/>
              <a:t>(</a:t>
            </a:r>
            <a:r>
              <a:rPr lang="pl-PL" sz="1200" u="sng" dirty="0" err="1"/>
              <a:t>stilted</a:t>
            </a:r>
            <a:r>
              <a:rPr lang="pl-PL" sz="1200" u="sng" dirty="0"/>
              <a:t> speech)</a:t>
            </a:r>
            <a:r>
              <a:rPr lang="pl-PL" sz="1200" dirty="0"/>
              <a:t> - wypowiedzi sztuczne, formalne, frazeologiczne, kaznodziejskie, z innym niż oczekiwano </a:t>
            </a:r>
            <a:r>
              <a:rPr lang="pl-PL" sz="1200" dirty="0" err="1"/>
              <a:t>genrem</a:t>
            </a:r>
            <a:r>
              <a:rPr lang="pl-PL" sz="1200" dirty="0"/>
              <a:t> mowy.</a:t>
            </a:r>
            <a:endParaRPr lang="pl-PL" sz="1200" u="sng" dirty="0"/>
          </a:p>
          <a:p>
            <a:pPr fontAlgn="auto">
              <a:lnSpc>
                <a:spcPct val="80000"/>
              </a:lnSpc>
              <a:spcAft>
                <a:spcPts val="0"/>
              </a:spcAft>
              <a:defRPr/>
            </a:pPr>
            <a:r>
              <a:rPr lang="pl-PL" sz="1200" u="sng" dirty="0"/>
              <a:t>18. Odnoszenie do siebie (OS) </a:t>
            </a:r>
            <a:r>
              <a:rPr lang="pl-PL" sz="1200" i="1" u="sng" dirty="0"/>
              <a:t>(</a:t>
            </a:r>
            <a:r>
              <a:rPr lang="pl-PL" sz="1200" i="1" u="sng" dirty="0" err="1"/>
              <a:t>self-reference</a:t>
            </a:r>
            <a:r>
              <a:rPr lang="pl-PL" sz="1200" i="1" u="sng" dirty="0"/>
              <a:t>)</a:t>
            </a:r>
            <a:r>
              <a:rPr lang="pl-PL" sz="1200" dirty="0"/>
              <a:t> - nawracanie tematyczne wypowiedzi do osoby mówcy , pomimo ogólnego czy neutralnego tematu zadanego tekstu.</a:t>
            </a:r>
          </a:p>
          <a:p>
            <a:pPr fontAlgn="auto">
              <a:lnSpc>
                <a:spcPct val="80000"/>
              </a:lnSpc>
              <a:spcAft>
                <a:spcPts val="0"/>
              </a:spcAft>
              <a:defRPr/>
            </a:pPr>
            <a:endParaRPr lang="pl-PL"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6">
                                            <p:txEl>
                                              <p:pRg st="0" end="0"/>
                                            </p:txEl>
                                          </p:spTgt>
                                        </p:tgtEl>
                                        <p:attrNameLst>
                                          <p:attrName>style.visibility</p:attrName>
                                        </p:attrNameLst>
                                      </p:cBhvr>
                                      <p:to>
                                        <p:strVal val="visible"/>
                                      </p:to>
                                    </p:set>
                                    <p:animEffect transition="in" filter="wipe(left)">
                                      <p:cBhvr>
                                        <p:cTn id="12" dur="500"/>
                                        <p:tgtEl>
                                          <p:spTgt spid="1843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6">
                                            <p:txEl>
                                              <p:pRg st="1" end="1"/>
                                            </p:txEl>
                                          </p:spTgt>
                                        </p:tgtEl>
                                        <p:attrNameLst>
                                          <p:attrName>style.visibility</p:attrName>
                                        </p:attrNameLst>
                                      </p:cBhvr>
                                      <p:to>
                                        <p:strVal val="visible"/>
                                      </p:to>
                                    </p:set>
                                    <p:animEffect transition="in" filter="wipe(left)">
                                      <p:cBhvr>
                                        <p:cTn id="17" dur="500"/>
                                        <p:tgtEl>
                                          <p:spTgt spid="1843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6">
                                            <p:txEl>
                                              <p:pRg st="2" end="2"/>
                                            </p:txEl>
                                          </p:spTgt>
                                        </p:tgtEl>
                                        <p:attrNameLst>
                                          <p:attrName>style.visibility</p:attrName>
                                        </p:attrNameLst>
                                      </p:cBhvr>
                                      <p:to>
                                        <p:strVal val="visible"/>
                                      </p:to>
                                    </p:set>
                                    <p:animEffect transition="in" filter="wipe(left)">
                                      <p:cBhvr>
                                        <p:cTn id="22" dur="500"/>
                                        <p:tgtEl>
                                          <p:spTgt spid="1843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6">
                                            <p:txEl>
                                              <p:pRg st="3" end="3"/>
                                            </p:txEl>
                                          </p:spTgt>
                                        </p:tgtEl>
                                        <p:attrNameLst>
                                          <p:attrName>style.visibility</p:attrName>
                                        </p:attrNameLst>
                                      </p:cBhvr>
                                      <p:to>
                                        <p:strVal val="visible"/>
                                      </p:to>
                                    </p:set>
                                    <p:animEffect transition="in" filter="wipe(left)">
                                      <p:cBhvr>
                                        <p:cTn id="27" dur="500"/>
                                        <p:tgtEl>
                                          <p:spTgt spid="1843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6">
                                            <p:txEl>
                                              <p:pRg st="4" end="4"/>
                                            </p:txEl>
                                          </p:spTgt>
                                        </p:tgtEl>
                                        <p:attrNameLst>
                                          <p:attrName>style.visibility</p:attrName>
                                        </p:attrNameLst>
                                      </p:cBhvr>
                                      <p:to>
                                        <p:strVal val="visible"/>
                                      </p:to>
                                    </p:set>
                                    <p:animEffect transition="in" filter="wipe(left)">
                                      <p:cBhvr>
                                        <p:cTn id="32" dur="500"/>
                                        <p:tgtEl>
                                          <p:spTgt spid="1843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6">
                                            <p:txEl>
                                              <p:pRg st="5" end="5"/>
                                            </p:txEl>
                                          </p:spTgt>
                                        </p:tgtEl>
                                        <p:attrNameLst>
                                          <p:attrName>style.visibility</p:attrName>
                                        </p:attrNameLst>
                                      </p:cBhvr>
                                      <p:to>
                                        <p:strVal val="visible"/>
                                      </p:to>
                                    </p:set>
                                    <p:animEffect transition="in" filter="wipe(left)">
                                      <p:cBhvr>
                                        <p:cTn id="37" dur="500"/>
                                        <p:tgtEl>
                                          <p:spTgt spid="1843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8436">
                                            <p:txEl>
                                              <p:pRg st="6" end="6"/>
                                            </p:txEl>
                                          </p:spTgt>
                                        </p:tgtEl>
                                        <p:attrNameLst>
                                          <p:attrName>style.visibility</p:attrName>
                                        </p:attrNameLst>
                                      </p:cBhvr>
                                      <p:to>
                                        <p:strVal val="visible"/>
                                      </p:to>
                                    </p:set>
                                    <p:animEffect transition="in" filter="wipe(left)">
                                      <p:cBhvr>
                                        <p:cTn id="42" dur="500"/>
                                        <p:tgtEl>
                                          <p:spTgt spid="18436">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8436">
                                            <p:txEl>
                                              <p:pRg st="7" end="7"/>
                                            </p:txEl>
                                          </p:spTgt>
                                        </p:tgtEl>
                                        <p:attrNameLst>
                                          <p:attrName>style.visibility</p:attrName>
                                        </p:attrNameLst>
                                      </p:cBhvr>
                                      <p:to>
                                        <p:strVal val="visible"/>
                                      </p:to>
                                    </p:set>
                                    <p:animEffect transition="in" filter="wipe(left)">
                                      <p:cBhvr>
                                        <p:cTn id="47" dur="500"/>
                                        <p:tgtEl>
                                          <p:spTgt spid="18436">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8436">
                                            <p:txEl>
                                              <p:pRg st="8" end="8"/>
                                            </p:txEl>
                                          </p:spTgt>
                                        </p:tgtEl>
                                        <p:attrNameLst>
                                          <p:attrName>style.visibility</p:attrName>
                                        </p:attrNameLst>
                                      </p:cBhvr>
                                      <p:to>
                                        <p:strVal val="visible"/>
                                      </p:to>
                                    </p:set>
                                    <p:animEffect transition="in" filter="wipe(left)">
                                      <p:cBhvr>
                                        <p:cTn id="52" dur="500"/>
                                        <p:tgtEl>
                                          <p:spTgt spid="18436">
                                            <p:txEl>
                                              <p:pRg st="8" end="8"/>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8436">
                                            <p:txEl>
                                              <p:pRg st="9" end="9"/>
                                            </p:txEl>
                                          </p:spTgt>
                                        </p:tgtEl>
                                        <p:attrNameLst>
                                          <p:attrName>style.visibility</p:attrName>
                                        </p:attrNameLst>
                                      </p:cBhvr>
                                      <p:to>
                                        <p:strVal val="visible"/>
                                      </p:to>
                                    </p:set>
                                    <p:animEffect transition="in" filter="wipe(left)">
                                      <p:cBhvr>
                                        <p:cTn id="57" dur="500"/>
                                        <p:tgtEl>
                                          <p:spTgt spid="18436">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8437">
                                            <p:txEl>
                                              <p:pRg st="0" end="0"/>
                                            </p:txEl>
                                          </p:spTgt>
                                        </p:tgtEl>
                                        <p:attrNameLst>
                                          <p:attrName>style.visibility</p:attrName>
                                        </p:attrNameLst>
                                      </p:cBhvr>
                                      <p:to>
                                        <p:strVal val="visible"/>
                                      </p:to>
                                    </p:set>
                                    <p:animEffect transition="in" filter="wipe(left)">
                                      <p:cBhvr>
                                        <p:cTn id="62" dur="500"/>
                                        <p:tgtEl>
                                          <p:spTgt spid="18437">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18437">
                                            <p:txEl>
                                              <p:pRg st="1" end="1"/>
                                            </p:txEl>
                                          </p:spTgt>
                                        </p:tgtEl>
                                        <p:attrNameLst>
                                          <p:attrName>style.visibility</p:attrName>
                                        </p:attrNameLst>
                                      </p:cBhvr>
                                      <p:to>
                                        <p:strVal val="visible"/>
                                      </p:to>
                                    </p:set>
                                    <p:animEffect transition="in" filter="wipe(left)">
                                      <p:cBhvr>
                                        <p:cTn id="67" dur="500"/>
                                        <p:tgtEl>
                                          <p:spTgt spid="18437">
                                            <p:txEl>
                                              <p:pRg st="1" end="1"/>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18437">
                                            <p:txEl>
                                              <p:pRg st="2" end="2"/>
                                            </p:txEl>
                                          </p:spTgt>
                                        </p:tgtEl>
                                        <p:attrNameLst>
                                          <p:attrName>style.visibility</p:attrName>
                                        </p:attrNameLst>
                                      </p:cBhvr>
                                      <p:to>
                                        <p:strVal val="visible"/>
                                      </p:to>
                                    </p:set>
                                    <p:animEffect transition="in" filter="wipe(left)">
                                      <p:cBhvr>
                                        <p:cTn id="72" dur="500"/>
                                        <p:tgtEl>
                                          <p:spTgt spid="18437">
                                            <p:txEl>
                                              <p:pRg st="2" end="2"/>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18437">
                                            <p:txEl>
                                              <p:pRg st="3" end="3"/>
                                            </p:txEl>
                                          </p:spTgt>
                                        </p:tgtEl>
                                        <p:attrNameLst>
                                          <p:attrName>style.visibility</p:attrName>
                                        </p:attrNameLst>
                                      </p:cBhvr>
                                      <p:to>
                                        <p:strVal val="visible"/>
                                      </p:to>
                                    </p:set>
                                    <p:animEffect transition="in" filter="wipe(left)">
                                      <p:cBhvr>
                                        <p:cTn id="77" dur="500"/>
                                        <p:tgtEl>
                                          <p:spTgt spid="18437">
                                            <p:txEl>
                                              <p:pRg st="3" end="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8437">
                                            <p:txEl>
                                              <p:pRg st="4" end="4"/>
                                            </p:txEl>
                                          </p:spTgt>
                                        </p:tgtEl>
                                        <p:attrNameLst>
                                          <p:attrName>style.visibility</p:attrName>
                                        </p:attrNameLst>
                                      </p:cBhvr>
                                      <p:to>
                                        <p:strVal val="visible"/>
                                      </p:to>
                                    </p:set>
                                    <p:animEffect transition="in" filter="wipe(left)">
                                      <p:cBhvr>
                                        <p:cTn id="82" dur="500"/>
                                        <p:tgtEl>
                                          <p:spTgt spid="18437">
                                            <p:txEl>
                                              <p:pRg st="4" end="4"/>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18437">
                                            <p:txEl>
                                              <p:pRg st="5" end="5"/>
                                            </p:txEl>
                                          </p:spTgt>
                                        </p:tgtEl>
                                        <p:attrNameLst>
                                          <p:attrName>style.visibility</p:attrName>
                                        </p:attrNameLst>
                                      </p:cBhvr>
                                      <p:to>
                                        <p:strVal val="visible"/>
                                      </p:to>
                                    </p:set>
                                    <p:animEffect transition="in" filter="wipe(left)">
                                      <p:cBhvr>
                                        <p:cTn id="87" dur="500"/>
                                        <p:tgtEl>
                                          <p:spTgt spid="18437">
                                            <p:txEl>
                                              <p:pRg st="5" end="5"/>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18437">
                                            <p:txEl>
                                              <p:pRg st="6" end="6"/>
                                            </p:txEl>
                                          </p:spTgt>
                                        </p:tgtEl>
                                        <p:attrNameLst>
                                          <p:attrName>style.visibility</p:attrName>
                                        </p:attrNameLst>
                                      </p:cBhvr>
                                      <p:to>
                                        <p:strVal val="visible"/>
                                      </p:to>
                                    </p:set>
                                    <p:animEffect transition="in" filter="wipe(left)">
                                      <p:cBhvr>
                                        <p:cTn id="92" dur="500"/>
                                        <p:tgtEl>
                                          <p:spTgt spid="18437">
                                            <p:txEl>
                                              <p:pRg st="6" end="6"/>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18437">
                                            <p:txEl>
                                              <p:pRg st="7" end="7"/>
                                            </p:txEl>
                                          </p:spTgt>
                                        </p:tgtEl>
                                        <p:attrNameLst>
                                          <p:attrName>style.visibility</p:attrName>
                                        </p:attrNameLst>
                                      </p:cBhvr>
                                      <p:to>
                                        <p:strVal val="visible"/>
                                      </p:to>
                                    </p:set>
                                    <p:animEffect transition="in" filter="wipe(left)">
                                      <p:cBhvr>
                                        <p:cTn id="97" dur="500"/>
                                        <p:tgtEl>
                                          <p:spTgt spid="18437">
                                            <p:txEl>
                                              <p:pRg st="7" end="7"/>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18437">
                                            <p:txEl>
                                              <p:pRg st="8" end="8"/>
                                            </p:txEl>
                                          </p:spTgt>
                                        </p:tgtEl>
                                        <p:attrNameLst>
                                          <p:attrName>style.visibility</p:attrName>
                                        </p:attrNameLst>
                                      </p:cBhvr>
                                      <p:to>
                                        <p:strVal val="visible"/>
                                      </p:to>
                                    </p:set>
                                    <p:animEffect transition="in" filter="wipe(left)">
                                      <p:cBhvr>
                                        <p:cTn id="102" dur="500"/>
                                        <p:tgtEl>
                                          <p:spTgt spid="1843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6" grpId="0" build="p" autoUpdateAnimBg="0"/>
      <p:bldP spid="1843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ymbol zastępczy stopki 1"/>
          <p:cNvSpPr>
            <a:spLocks noGrp="1"/>
          </p:cNvSpPr>
          <p:nvPr>
            <p:ph type="ftr" sz="quarter" idx="10"/>
          </p:nvPr>
        </p:nvSpPr>
        <p:spPr/>
        <p:txBody>
          <a:bodyPr/>
          <a:lstStyle/>
          <a:p>
            <a:r>
              <a:rPr lang="pl-PL"/>
              <a:t>neurologopedia 2018</a:t>
            </a:r>
          </a:p>
        </p:txBody>
      </p:sp>
      <p:sp>
        <p:nvSpPr>
          <p:cNvPr id="177" name="Symbol zastępczy numeru slajdu 2"/>
          <p:cNvSpPr>
            <a:spLocks noGrp="1"/>
          </p:cNvSpPr>
          <p:nvPr>
            <p:ph type="sldNum" sz="quarter" idx="11"/>
          </p:nvPr>
        </p:nvSpPr>
        <p:spPr/>
        <p:txBody>
          <a:bodyPr/>
          <a:lstStyle/>
          <a:p>
            <a:fld id="{3FB686A7-1A5E-49CD-B5E4-0D90AB5DCCB6}" type="slidenum">
              <a:rPr lang="pl-PL"/>
              <a:pPr/>
              <a:t>51</a:t>
            </a:fld>
            <a:endParaRPr lang="pl-PL"/>
          </a:p>
        </p:txBody>
      </p:sp>
      <p:graphicFrame>
        <p:nvGraphicFramePr>
          <p:cNvPr id="74712" name="Group 984"/>
          <p:cNvGraphicFramePr>
            <a:graphicFrameLocks noGrp="1"/>
          </p:cNvGraphicFramePr>
          <p:nvPr/>
        </p:nvGraphicFramePr>
        <p:xfrm>
          <a:off x="323850" y="0"/>
          <a:ext cx="8424863" cy="6492240"/>
        </p:xfrm>
        <a:graphic>
          <a:graphicData uri="http://schemas.openxmlformats.org/drawingml/2006/table">
            <a:tbl>
              <a:tblPr/>
              <a:tblGrid>
                <a:gridCol w="723900">
                  <a:extLst>
                    <a:ext uri="{9D8B030D-6E8A-4147-A177-3AD203B41FA5}">
                      <a16:colId xmlns:a16="http://schemas.microsoft.com/office/drawing/2014/main" val="20000"/>
                    </a:ext>
                  </a:extLst>
                </a:gridCol>
                <a:gridCol w="2801938">
                  <a:extLst>
                    <a:ext uri="{9D8B030D-6E8A-4147-A177-3AD203B41FA5}">
                      <a16:colId xmlns:a16="http://schemas.microsoft.com/office/drawing/2014/main" val="20001"/>
                    </a:ext>
                  </a:extLst>
                </a:gridCol>
                <a:gridCol w="979487">
                  <a:extLst>
                    <a:ext uri="{9D8B030D-6E8A-4147-A177-3AD203B41FA5}">
                      <a16:colId xmlns:a16="http://schemas.microsoft.com/office/drawing/2014/main" val="20002"/>
                    </a:ext>
                  </a:extLst>
                </a:gridCol>
                <a:gridCol w="979488">
                  <a:extLst>
                    <a:ext uri="{9D8B030D-6E8A-4147-A177-3AD203B41FA5}">
                      <a16:colId xmlns:a16="http://schemas.microsoft.com/office/drawing/2014/main" val="20003"/>
                    </a:ext>
                  </a:extLst>
                </a:gridCol>
                <a:gridCol w="979487">
                  <a:extLst>
                    <a:ext uri="{9D8B030D-6E8A-4147-A177-3AD203B41FA5}">
                      <a16:colId xmlns:a16="http://schemas.microsoft.com/office/drawing/2014/main" val="20004"/>
                    </a:ext>
                  </a:extLst>
                </a:gridCol>
                <a:gridCol w="981075">
                  <a:extLst>
                    <a:ext uri="{9D8B030D-6E8A-4147-A177-3AD203B41FA5}">
                      <a16:colId xmlns:a16="http://schemas.microsoft.com/office/drawing/2014/main" val="20005"/>
                    </a:ext>
                  </a:extLst>
                </a:gridCol>
                <a:gridCol w="979488">
                  <a:extLst>
                    <a:ext uri="{9D8B030D-6E8A-4147-A177-3AD203B41FA5}">
                      <a16:colId xmlns:a16="http://schemas.microsoft.com/office/drawing/2014/main" val="20006"/>
                    </a:ext>
                  </a:extLst>
                </a:gridCol>
              </a:tblGrid>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20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7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nasilenie</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0"/>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Kategoria</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5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0 - brak</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5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1- łagodne</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5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2 - znaczne</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5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3- ciężkie</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5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4- krańcowe</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Ubóstwo mowy</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Ubóstwo treści</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Natłok mowy</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Roztargnienie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Uskokowość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Zbaczanie wypowiedzi</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Rozkojarzenie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Nielogiczność</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Dźwięczenie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Neologizmy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1"/>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Przybliżenia słowne</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2"/>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Drobiazgowość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3"/>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Utrata celu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4"/>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Perseweracje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5"/>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Echolalia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6"/>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Blokowanie </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7"/>
                  </a:ext>
                </a:extLst>
              </a:tr>
              <a:tr h="3016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Mowa sztuczna</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8"/>
                  </a:ext>
                </a:extLst>
              </a:tr>
              <a:tr h="3000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Odnoszenie do siebie</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00"/>
                    </a:solidFill>
                  </a:tcPr>
                </a:tc>
                <a:extLst>
                  <a:ext uri="{0D108BD9-81ED-4DB2-BD59-A6C34878D82A}">
                    <a16:rowId xmlns:a16="http://schemas.microsoft.com/office/drawing/2014/main" val="10019"/>
                  </a:ext>
                </a:extLst>
              </a:tr>
              <a:tr h="300038">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700" b="1"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G</a:t>
                      </a:r>
                      <a:endParaRPr kumimoji="0" lang="pl-PL" sz="9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80000"/>
                        <a:buFont typeface="Wingdings" pitchFamily="2" charset="2"/>
                        <a:buNone/>
                        <a:tabLst/>
                      </a:pPr>
                      <a:r>
                        <a:rPr kumimoji="0" lang="pl-PL" sz="1000" b="0" i="0" u="none" strike="noStrike" cap="none" normalizeH="0" baseline="0">
                          <a:ln>
                            <a:noFill/>
                          </a:ln>
                          <a:solidFill>
                            <a:schemeClr val="tx1"/>
                          </a:solidFill>
                          <a:effectLst>
                            <a:outerShdw blurRad="38100" dist="38100" dir="2700000" algn="tl">
                              <a:srgbClr val="000000"/>
                            </a:outerShdw>
                          </a:effectLst>
                          <a:latin typeface="Times New Roman" pitchFamily="18" charset="0"/>
                          <a:cs typeface="Times New Roman" pitchFamily="18" charset="0"/>
                        </a:rPr>
                        <a:t>Globalna ocena</a:t>
                      </a: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pl-PL" sz="1400" b="0" i="0" u="none" strike="noStrike" cap="none" normalizeH="0" baseline="0">
                        <a:ln>
                          <a:noFill/>
                        </a:ln>
                        <a:solidFill>
                          <a:schemeClr val="tx1"/>
                        </a:solidFill>
                        <a:effectLst>
                          <a:outerShdw blurRad="38100" dist="38100" dir="2700000" algn="tl">
                            <a:srgbClr val="000000"/>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0"/>
                  </a:ext>
                </a:extLst>
              </a:tr>
            </a:tbl>
          </a:graphicData>
        </a:graphic>
      </p:graphicFrame>
    </p:spTree>
  </p:cSld>
  <p:clrMapOvr>
    <a:masterClrMapping/>
  </p:clrMapOvr>
  <p:transition spd="med">
    <p:newsflash/>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EE2E0B71-48E8-42EC-BF3F-B6A9E00690CA}" type="slidenum">
              <a:rPr lang="pl-PL"/>
              <a:pPr/>
              <a:t>52</a:t>
            </a:fld>
            <a:endParaRPr lang="pl-PL"/>
          </a:p>
        </p:txBody>
      </p:sp>
      <p:sp>
        <p:nvSpPr>
          <p:cNvPr id="37890" name="Rectangle 2"/>
          <p:cNvSpPr>
            <a:spLocks noGrp="1" noChangeArrowheads="1"/>
          </p:cNvSpPr>
          <p:nvPr>
            <p:ph type="title"/>
          </p:nvPr>
        </p:nvSpPr>
        <p:spPr/>
        <p:txBody>
          <a:bodyPr/>
          <a:lstStyle/>
          <a:p>
            <a:r>
              <a:rPr lang="pl-PL"/>
              <a:t>TLC – podział czynnikowy</a:t>
            </a:r>
          </a:p>
        </p:txBody>
      </p:sp>
      <p:sp>
        <p:nvSpPr>
          <p:cNvPr id="37891" name="Rectangle 3"/>
          <p:cNvSpPr>
            <a:spLocks noGrp="1" noChangeArrowheads="1"/>
          </p:cNvSpPr>
          <p:nvPr>
            <p:ph type="body" idx="1"/>
          </p:nvPr>
        </p:nvSpPr>
        <p:spPr/>
        <p:txBody>
          <a:bodyPr/>
          <a:lstStyle/>
          <a:p>
            <a:pPr>
              <a:lnSpc>
                <a:spcPct val="90000"/>
              </a:lnSpc>
            </a:pPr>
            <a:r>
              <a:rPr lang="pl-PL" sz="2800"/>
              <a:t>Andreasen wyróżniła w obrębie zaburzeń językowych trzy kategorie:</a:t>
            </a:r>
            <a:endParaRPr lang="pl-PL" sz="2800" i="1"/>
          </a:p>
          <a:p>
            <a:pPr lvl="1">
              <a:lnSpc>
                <a:spcPct val="90000"/>
              </a:lnSpc>
            </a:pPr>
            <a:r>
              <a:rPr lang="pl-PL" sz="2400" i="1"/>
              <a:t>zaburzenia negatywne</a:t>
            </a:r>
            <a:r>
              <a:rPr lang="pl-PL" sz="2400"/>
              <a:t>, które obejmowały dwa fenomeny: </a:t>
            </a:r>
            <a:r>
              <a:rPr lang="pl-PL" sz="2400" i="1"/>
              <a:t>ubóstwo mowy</a:t>
            </a:r>
            <a:r>
              <a:rPr lang="pl-PL" sz="2400"/>
              <a:t> i </a:t>
            </a:r>
            <a:r>
              <a:rPr lang="pl-PL" sz="2400" i="1"/>
              <a:t>ubóstwo treści</a:t>
            </a:r>
            <a:r>
              <a:rPr lang="pl-PL" sz="2400"/>
              <a:t>;</a:t>
            </a:r>
            <a:endParaRPr lang="pl-PL" sz="2400" i="1"/>
          </a:p>
          <a:p>
            <a:pPr lvl="1">
              <a:lnSpc>
                <a:spcPct val="90000"/>
              </a:lnSpc>
            </a:pPr>
            <a:r>
              <a:rPr lang="pl-PL" sz="2400" i="1"/>
              <a:t>zaburzenia pozytywne</a:t>
            </a:r>
            <a:r>
              <a:rPr lang="pl-PL" sz="2400"/>
              <a:t>, które obejmowały pięć fenomenów: </a:t>
            </a:r>
            <a:r>
              <a:rPr lang="pl-PL" sz="2400" i="1"/>
              <a:t>natłok mowy, uskokowość, zbaczanie wypowiedzi, rozkojarzenie, nielogiczność</a:t>
            </a:r>
            <a:r>
              <a:rPr lang="pl-PL" sz="2400"/>
              <a:t>;</a:t>
            </a:r>
          </a:p>
          <a:p>
            <a:pPr lvl="1">
              <a:lnSpc>
                <a:spcPct val="90000"/>
              </a:lnSpc>
            </a:pPr>
            <a:r>
              <a:rPr lang="pl-PL" sz="2400"/>
              <a:t>tzw. </a:t>
            </a:r>
            <a:r>
              <a:rPr lang="pl-PL" sz="2400" i="1"/>
              <a:t>luźne skojarzenia</a:t>
            </a:r>
            <a:r>
              <a:rPr lang="pl-PL" sz="2400"/>
              <a:t>, obejmujące: </a:t>
            </a:r>
            <a:r>
              <a:rPr lang="pl-PL" sz="2400" i="1"/>
              <a:t>uskokowość, zbaczanie wypowiedzi, rozkojarzenie, nielogiczność</a:t>
            </a:r>
            <a:r>
              <a:rPr lang="pl-PL" sz="2400"/>
              <a:t> i </a:t>
            </a:r>
            <a:r>
              <a:rPr lang="pl-PL" sz="2400" i="1"/>
              <a:t>dźwięczenie</a:t>
            </a:r>
            <a:r>
              <a:rPr lang="pl-PL" sz="2400"/>
              <a:t> [Andreasen-1979a, 1979b, 1980].</a:t>
            </a:r>
          </a:p>
        </p:txBody>
      </p:sp>
    </p:spTree>
  </p:cSld>
  <p:clrMapOvr>
    <a:masterClrMapping/>
  </p:clrMapOvr>
  <p:transition spd="med">
    <p:newsflash/>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C9A01D0-6679-48DE-AFFD-F04AD37AEC42}" type="slidenum">
              <a:rPr lang="pl-PL"/>
              <a:pPr/>
              <a:t>53</a:t>
            </a:fld>
            <a:endParaRPr lang="pl-PL"/>
          </a:p>
        </p:txBody>
      </p:sp>
      <p:sp>
        <p:nvSpPr>
          <p:cNvPr id="38914" name="Rectangle 2"/>
          <p:cNvSpPr>
            <a:spLocks noGrp="1" noChangeArrowheads="1"/>
          </p:cNvSpPr>
          <p:nvPr>
            <p:ph type="title"/>
          </p:nvPr>
        </p:nvSpPr>
        <p:spPr/>
        <p:txBody>
          <a:bodyPr/>
          <a:lstStyle/>
          <a:p>
            <a:r>
              <a:rPr lang="pl-PL"/>
              <a:t>TLC inaczej:</a:t>
            </a:r>
          </a:p>
        </p:txBody>
      </p:sp>
      <p:sp>
        <p:nvSpPr>
          <p:cNvPr id="38915" name="Rectangle 3"/>
          <p:cNvSpPr>
            <a:spLocks noGrp="1" noChangeArrowheads="1"/>
          </p:cNvSpPr>
          <p:nvPr>
            <p:ph type="body" idx="1"/>
          </p:nvPr>
        </p:nvSpPr>
        <p:spPr/>
        <p:txBody>
          <a:bodyPr/>
          <a:lstStyle/>
          <a:p>
            <a:r>
              <a:rPr lang="pl-PL" sz="2800"/>
              <a:t>podział pięcioczynnikowy:</a:t>
            </a:r>
            <a:endParaRPr lang="pl-PL" sz="2800" i="1"/>
          </a:p>
          <a:p>
            <a:r>
              <a:rPr lang="pl-PL" sz="2800" i="1"/>
              <a:t>luźne skojarzenia</a:t>
            </a:r>
            <a:r>
              <a:rPr lang="pl-PL" sz="2800"/>
              <a:t> wg Andreasen;</a:t>
            </a:r>
          </a:p>
          <a:p>
            <a:r>
              <a:rPr lang="pl-PL" sz="2800"/>
              <a:t>faktor negatywny: </a:t>
            </a:r>
            <a:r>
              <a:rPr lang="pl-PL" sz="2800" i="1"/>
              <a:t>ubóstwo mowy, ubóstwo treści, perseweracje</a:t>
            </a:r>
            <a:r>
              <a:rPr lang="pl-PL" sz="2800"/>
              <a:t>;</a:t>
            </a:r>
            <a:endParaRPr lang="pl-PL" sz="2800" i="1"/>
          </a:p>
          <a:p>
            <a:r>
              <a:rPr lang="pl-PL" sz="2800" i="1"/>
              <a:t>mowa sztuczna +  przybliżenia słowne</a:t>
            </a:r>
            <a:r>
              <a:rPr lang="pl-PL" sz="2800"/>
              <a:t>;</a:t>
            </a:r>
            <a:endParaRPr lang="pl-PL" sz="2800" i="1"/>
          </a:p>
          <a:p>
            <a:r>
              <a:rPr lang="pl-PL" sz="2800" i="1"/>
              <a:t>neologizmy i dźwięczenie</a:t>
            </a:r>
            <a:r>
              <a:rPr lang="pl-PL" sz="2800"/>
              <a:t>;</a:t>
            </a:r>
            <a:endParaRPr lang="pl-PL" sz="2800" i="1"/>
          </a:p>
          <a:p>
            <a:r>
              <a:rPr lang="pl-PL" sz="2800" i="1"/>
              <a:t>roztargnienie +  blokowanie</a:t>
            </a:r>
            <a:r>
              <a:rPr lang="pl-PL" sz="2800"/>
              <a:t> [Peralta i in. –1992];</a:t>
            </a:r>
          </a:p>
        </p:txBody>
      </p:sp>
    </p:spTree>
  </p:cSld>
  <p:clrMapOvr>
    <a:masterClrMapping/>
  </p:clrMapOvr>
  <p:transition spd="med">
    <p:newsflash/>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F81AC3AE-7DAF-4BDD-8BA0-E56B601D01BB}" type="slidenum">
              <a:rPr lang="pl-PL"/>
              <a:pPr/>
              <a:t>54</a:t>
            </a:fld>
            <a:endParaRPr lang="pl-PL"/>
          </a:p>
        </p:txBody>
      </p:sp>
      <p:sp>
        <p:nvSpPr>
          <p:cNvPr id="39938" name="Rectangle 2"/>
          <p:cNvSpPr>
            <a:spLocks noGrp="1" noChangeArrowheads="1"/>
          </p:cNvSpPr>
          <p:nvPr>
            <p:ph type="title"/>
          </p:nvPr>
        </p:nvSpPr>
        <p:spPr/>
        <p:txBody>
          <a:bodyPr/>
          <a:lstStyle/>
          <a:p>
            <a:endParaRPr lang="pl-PL"/>
          </a:p>
        </p:txBody>
      </p:sp>
      <p:sp>
        <p:nvSpPr>
          <p:cNvPr id="39939" name="Rectangle 3"/>
          <p:cNvSpPr>
            <a:spLocks noGrp="1" noChangeArrowheads="1"/>
          </p:cNvSpPr>
          <p:nvPr>
            <p:ph type="body" idx="1"/>
          </p:nvPr>
        </p:nvSpPr>
        <p:spPr>
          <a:xfrm>
            <a:off x="457200" y="404813"/>
            <a:ext cx="8229600" cy="5721350"/>
          </a:xfrm>
        </p:spPr>
        <p:txBody>
          <a:bodyPr/>
          <a:lstStyle/>
          <a:p>
            <a:r>
              <a:rPr lang="pl-PL" sz="2800"/>
              <a:t>model czteroczynnikowy:</a:t>
            </a:r>
          </a:p>
          <a:p>
            <a:r>
              <a:rPr lang="pl-PL" sz="2800"/>
              <a:t>czynnik „dezorganizacji płynności” : </a:t>
            </a:r>
            <a:r>
              <a:rPr lang="pl-PL" sz="2800" i="1"/>
              <a:t>natłok mowy, roztargnienie, zbaczanie wypowiedzi, rozkojarzenie, nielogiczność, przybliżenia słowne, drobiazgowość, utrata celu, perseweracje, mowa sztuczna</a:t>
            </a:r>
            <a:r>
              <a:rPr lang="pl-PL" sz="2800"/>
              <a:t>;</a:t>
            </a:r>
          </a:p>
          <a:p>
            <a:r>
              <a:rPr lang="pl-PL" sz="2800"/>
              <a:t>czynnik „zubożenie”: </a:t>
            </a:r>
            <a:r>
              <a:rPr lang="pl-PL" sz="2800" i="1"/>
              <a:t>ubóstwo mowy, ubóstwo treści, uskokowość</a:t>
            </a:r>
            <a:r>
              <a:rPr lang="pl-PL" sz="2800"/>
              <a:t>;</a:t>
            </a:r>
          </a:p>
          <a:p>
            <a:r>
              <a:rPr lang="pl-PL" sz="2800"/>
              <a:t>czynnik „kontroli językowej”: </a:t>
            </a:r>
            <a:r>
              <a:rPr lang="pl-PL" sz="2800" i="1"/>
              <a:t>blokowanie, odnoszenie do siebie</a:t>
            </a:r>
            <a:r>
              <a:rPr lang="pl-PL" sz="2800"/>
              <a:t>;</a:t>
            </a:r>
          </a:p>
          <a:p>
            <a:r>
              <a:rPr lang="pl-PL" sz="2800"/>
              <a:t>czynnik „inne” (zjawiska echowe): </a:t>
            </a:r>
            <a:r>
              <a:rPr lang="pl-PL" sz="2800" i="1"/>
              <a:t>dźwięczenie, echolalia</a:t>
            </a:r>
            <a:r>
              <a:rPr lang="pl-PL" sz="2800"/>
              <a:t> [Andreasen i Grove-1986 </a:t>
            </a:r>
          </a:p>
        </p:txBody>
      </p:sp>
    </p:spTree>
  </p:cSld>
  <p:clrMapOvr>
    <a:masterClrMapping/>
  </p:clrMapOvr>
  <p:transition spd="med">
    <p:newsflash/>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F5C4CC4-1BDD-4583-946C-36121CC48EE0}" type="slidenum">
              <a:rPr lang="pl-PL"/>
              <a:pPr/>
              <a:t>55</a:t>
            </a:fld>
            <a:endParaRPr lang="pl-PL"/>
          </a:p>
        </p:txBody>
      </p:sp>
      <p:sp>
        <p:nvSpPr>
          <p:cNvPr id="171010" name="Rectangle 2"/>
          <p:cNvSpPr>
            <a:spLocks noGrp="1" noChangeArrowheads="1"/>
          </p:cNvSpPr>
          <p:nvPr>
            <p:ph type="title"/>
          </p:nvPr>
        </p:nvSpPr>
        <p:spPr/>
        <p:txBody>
          <a:bodyPr/>
          <a:lstStyle/>
          <a:p>
            <a:r>
              <a:rPr lang="pl-PL" b="1"/>
              <a:t>5. Uskokowość (U)</a:t>
            </a:r>
          </a:p>
        </p:txBody>
      </p:sp>
      <p:sp>
        <p:nvSpPr>
          <p:cNvPr id="171011" name="Rectangle 3"/>
          <p:cNvSpPr>
            <a:spLocks noGrp="1" noChangeArrowheads="1"/>
          </p:cNvSpPr>
          <p:nvPr>
            <p:ph type="body" idx="1"/>
          </p:nvPr>
        </p:nvSpPr>
        <p:spPr/>
        <p:txBody>
          <a:bodyPr/>
          <a:lstStyle/>
          <a:p>
            <a:pPr marL="457200" indent="-457200">
              <a:lnSpc>
                <a:spcPct val="80000"/>
              </a:lnSpc>
            </a:pPr>
            <a:endParaRPr lang="pl-PL" sz="2400" b="1"/>
          </a:p>
          <a:p>
            <a:pPr marL="457200" indent="-457200">
              <a:lnSpc>
                <a:spcPct val="80000"/>
              </a:lnSpc>
            </a:pPr>
            <a:r>
              <a:rPr lang="pl-PL" sz="2400" b="1"/>
              <a:t>Opis fenomenu: </a:t>
            </a:r>
            <a:r>
              <a:rPr lang="pl-PL" sz="2400" u="sng"/>
              <a:t>Uskokowość (U) </a:t>
            </a:r>
            <a:r>
              <a:rPr lang="pl-PL" sz="2400"/>
              <a:t> – odpowiedź na pytanie od samego początku jest zaskakująca i nie na temat, lub powiązana bardzo odlegle z tematem; ten fenomen jest oceniany tylko w odniesieniu do relacji pytanie – początek odpowiedzi </a:t>
            </a:r>
          </a:p>
          <a:p>
            <a:pPr marL="457200" indent="-457200">
              <a:lnSpc>
                <a:spcPct val="80000"/>
              </a:lnSpc>
            </a:pPr>
            <a:r>
              <a:rPr lang="pl-PL" sz="2400"/>
              <a:t>Sposób oceny:</a:t>
            </a:r>
          </a:p>
          <a:p>
            <a:pPr marL="457200" indent="-457200">
              <a:lnSpc>
                <a:spcPct val="80000"/>
              </a:lnSpc>
            </a:pPr>
            <a:r>
              <a:rPr lang="pl-PL" sz="2400"/>
              <a:t>(0) brak uskokowości</a:t>
            </a:r>
          </a:p>
          <a:p>
            <a:pPr marL="457200" indent="-457200">
              <a:lnSpc>
                <a:spcPct val="80000"/>
              </a:lnSpc>
            </a:pPr>
            <a:r>
              <a:rPr lang="pl-PL" sz="2400"/>
              <a:t>(1) łagodna uskokowość; 1 fenomen U w rozmowie</a:t>
            </a:r>
          </a:p>
          <a:p>
            <a:pPr marL="457200" indent="-457200">
              <a:lnSpc>
                <a:spcPct val="80000"/>
              </a:lnSpc>
            </a:pPr>
            <a:r>
              <a:rPr lang="pl-PL" sz="2400"/>
              <a:t>(2) znaczna uskokowość; 2-4 fenomeny w rozmowie</a:t>
            </a:r>
          </a:p>
          <a:p>
            <a:pPr marL="457200" indent="-457200">
              <a:lnSpc>
                <a:spcPct val="80000"/>
              </a:lnSpc>
            </a:pPr>
            <a:r>
              <a:rPr lang="pl-PL" sz="2400"/>
              <a:t>(3) ciężka uskokowość; 5-10 fenomenów w rozmowie</a:t>
            </a:r>
          </a:p>
          <a:p>
            <a:pPr marL="457200" indent="-457200">
              <a:lnSpc>
                <a:spcPct val="80000"/>
              </a:lnSpc>
            </a:pPr>
            <a:r>
              <a:rPr lang="pl-PL" sz="2400"/>
              <a:t>(4) krańcowa uskokowość; &gt;10 fenomenów w rozmowie</a:t>
            </a:r>
          </a:p>
        </p:txBody>
      </p:sp>
    </p:spTree>
  </p:cSld>
  <p:clrMapOvr>
    <a:masterClrMapping/>
  </p:clrMapOvr>
  <p:transition spd="med">
    <p:newsflash/>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EDA9730-960E-4FD8-B008-651B079C5BE9}" type="slidenum">
              <a:rPr lang="pl-PL"/>
              <a:pPr/>
              <a:t>56</a:t>
            </a:fld>
            <a:endParaRPr lang="pl-PL"/>
          </a:p>
        </p:txBody>
      </p:sp>
      <p:sp>
        <p:nvSpPr>
          <p:cNvPr id="172034" name="Rectangle 2"/>
          <p:cNvSpPr>
            <a:spLocks noGrp="1" noChangeArrowheads="1"/>
          </p:cNvSpPr>
          <p:nvPr>
            <p:ph type="title"/>
          </p:nvPr>
        </p:nvSpPr>
        <p:spPr/>
        <p:txBody>
          <a:bodyPr/>
          <a:lstStyle/>
          <a:p>
            <a:r>
              <a:rPr lang="pl-PL" sz="3800" b="1"/>
              <a:t>Przykład</a:t>
            </a:r>
            <a:br>
              <a:rPr lang="pl-PL" sz="3800" b="1"/>
            </a:br>
            <a:endParaRPr lang="pl-PL" sz="3800" b="1"/>
          </a:p>
        </p:txBody>
      </p:sp>
      <p:sp>
        <p:nvSpPr>
          <p:cNvPr id="172035" name="Rectangle 3"/>
          <p:cNvSpPr>
            <a:spLocks noGrp="1" noChangeArrowheads="1"/>
          </p:cNvSpPr>
          <p:nvPr>
            <p:ph type="body" idx="1"/>
          </p:nvPr>
        </p:nvSpPr>
        <p:spPr/>
        <p:txBody>
          <a:bodyPr/>
          <a:lstStyle/>
          <a:p>
            <a:pPr>
              <a:lnSpc>
                <a:spcPct val="80000"/>
              </a:lnSpc>
            </a:pPr>
            <a:r>
              <a:rPr lang="pl-PL" sz="2800" b="1"/>
              <a:t>pytanie „moje dzieciństwo?”</a:t>
            </a:r>
            <a:endParaRPr lang="pl-PL" sz="2800" i="1"/>
          </a:p>
          <a:p>
            <a:pPr>
              <a:lnSpc>
                <a:spcPct val="80000"/>
              </a:lnSpc>
            </a:pPr>
            <a:r>
              <a:rPr lang="pl-PL" sz="2800" i="1"/>
              <a:t>„kiedyś to lubiłem mówić tak że zasypiałem przy rozmowie przy . no teraz wie pan trudno jest się zgodzić bo musiałbym mieć początek i koniec no w sobie  ”</a:t>
            </a:r>
            <a:endParaRPr lang="pl-PL" sz="2800" b="1"/>
          </a:p>
          <a:p>
            <a:pPr>
              <a:lnSpc>
                <a:spcPct val="80000"/>
              </a:lnSpc>
            </a:pPr>
            <a:r>
              <a:rPr lang="pl-PL" sz="2800" b="1"/>
              <a:t>pytanie „dlaczego ludzie chorują”</a:t>
            </a:r>
            <a:endParaRPr lang="pl-PL" sz="2800" i="1"/>
          </a:p>
          <a:p>
            <a:pPr>
              <a:lnSpc>
                <a:spcPct val="80000"/>
              </a:lnSpc>
            </a:pPr>
            <a:r>
              <a:rPr lang="pl-PL" sz="2800" i="1"/>
              <a:t>„nie wiem no u mnie jest to w myśli u mnie jest to ale gdyby to jeszcze co potem zostanie myśl myśl to potem nie nie zostanie to sama myśl nie zostanie zostanie inna myśl i znowu trzeba będzie tłumaczyć”</a:t>
            </a:r>
          </a:p>
        </p:txBody>
      </p:sp>
    </p:spTree>
  </p:cSld>
  <p:clrMapOvr>
    <a:masterClrMapping/>
  </p:clrMapOvr>
  <p:transition spd="med">
    <p:newsflash/>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0683A13-1AD3-40A7-9C1B-26618AA2F9A5}" type="slidenum">
              <a:rPr lang="pl-PL"/>
              <a:pPr/>
              <a:t>57</a:t>
            </a:fld>
            <a:endParaRPr lang="pl-PL"/>
          </a:p>
        </p:txBody>
      </p:sp>
      <p:sp>
        <p:nvSpPr>
          <p:cNvPr id="173058" name="Rectangle 2"/>
          <p:cNvSpPr>
            <a:spLocks noGrp="1" noChangeArrowheads="1"/>
          </p:cNvSpPr>
          <p:nvPr>
            <p:ph type="title"/>
          </p:nvPr>
        </p:nvSpPr>
        <p:spPr/>
        <p:txBody>
          <a:bodyPr/>
          <a:lstStyle/>
          <a:p>
            <a:r>
              <a:rPr lang="pl-PL" b="1">
                <a:latin typeface="Times New Roman" pitchFamily="18" charset="0"/>
                <a:cs typeface="Times New Roman" pitchFamily="18" charset="0"/>
              </a:rPr>
              <a:t>15. Echolalia (E)</a:t>
            </a:r>
            <a:br>
              <a:rPr lang="pl-PL" b="1" u="sng">
                <a:latin typeface="Century Schoolbook CE" charset="-18"/>
                <a:cs typeface="Times New Roman" pitchFamily="18" charset="0"/>
              </a:rPr>
            </a:br>
            <a:endParaRPr lang="pl-PL" b="1" u="sng">
              <a:latin typeface="Century Schoolbook CE" charset="-18"/>
              <a:cs typeface="Times New Roman" pitchFamily="18" charset="0"/>
            </a:endParaRPr>
          </a:p>
        </p:txBody>
      </p:sp>
      <p:sp>
        <p:nvSpPr>
          <p:cNvPr id="173059" name="Rectangle 3"/>
          <p:cNvSpPr>
            <a:spLocks noGrp="1" noChangeArrowheads="1"/>
          </p:cNvSpPr>
          <p:nvPr>
            <p:ph type="body" idx="1"/>
          </p:nvPr>
        </p:nvSpPr>
        <p:spPr/>
        <p:txBody>
          <a:bodyPr/>
          <a:lstStyle/>
          <a:p>
            <a:pPr>
              <a:lnSpc>
                <a:spcPct val="90000"/>
              </a:lnSpc>
            </a:pPr>
            <a:r>
              <a:rPr lang="pl-PL" sz="2400">
                <a:latin typeface="Times New Roman" pitchFamily="18" charset="0"/>
                <a:cs typeface="Times New Roman" pitchFamily="18" charset="0"/>
              </a:rPr>
              <a:t>Opis fenomenu: </a:t>
            </a:r>
            <a:r>
              <a:rPr lang="pl-PL" sz="2400" u="sng">
                <a:latin typeface="Times New Roman" pitchFamily="18" charset="0"/>
                <a:cs typeface="Times New Roman" pitchFamily="18" charset="0"/>
              </a:rPr>
              <a:t>echoalalia </a:t>
            </a:r>
            <a:r>
              <a:rPr lang="pl-PL" sz="2400">
                <a:latin typeface="Times New Roman" pitchFamily="18" charset="0"/>
                <a:cs typeface="Times New Roman" pitchFamily="18" charset="0"/>
              </a:rPr>
              <a:t> – wzorzec mowy, w którym pacjent jak echo powtarza słowa i/lub frazy wypowiadane przez jego rozmówcę. Typowa echo</a:t>
            </a:r>
            <a:r>
              <a:rPr lang="pl-PL" sz="2400">
                <a:latin typeface="Times New Roman" pitchFamily="18" charset="0"/>
              </a:rPr>
              <a:t>l</a:t>
            </a:r>
            <a:r>
              <a:rPr lang="pl-PL" sz="2400">
                <a:latin typeface="Times New Roman" pitchFamily="18" charset="0"/>
                <a:cs typeface="Times New Roman" pitchFamily="18" charset="0"/>
              </a:rPr>
              <a:t>alia występuje jako trwałe w czasie danego epizodu choroby zaburzenia językowe. Echoalalia charakteryzuje się imitowaniem intonacji rozmówcy.</a:t>
            </a:r>
            <a:endParaRPr lang="pl-PL" sz="2400">
              <a:latin typeface="Century Schoolbook CE" charset="-18"/>
              <a:cs typeface="Times New Roman" pitchFamily="18" charset="0"/>
            </a:endParaRPr>
          </a:p>
          <a:p>
            <a:pPr>
              <a:lnSpc>
                <a:spcPct val="90000"/>
              </a:lnSpc>
            </a:pPr>
            <a:r>
              <a:rPr lang="pl-PL" sz="2400">
                <a:cs typeface="Times New Roman" pitchFamily="18" charset="0"/>
              </a:rPr>
              <a:t>Sposób oceny:</a:t>
            </a:r>
          </a:p>
          <a:p>
            <a:pPr>
              <a:lnSpc>
                <a:spcPct val="90000"/>
              </a:lnSpc>
            </a:pPr>
            <a:r>
              <a:rPr lang="pl-PL" sz="2400">
                <a:cs typeface="Times New Roman" pitchFamily="18" charset="0"/>
              </a:rPr>
              <a:t>0.</a:t>
            </a:r>
            <a:r>
              <a:rPr lang="pl-PL" sz="2400">
                <a:latin typeface="Times New Roman" pitchFamily="18" charset="0"/>
                <a:cs typeface="Times New Roman" pitchFamily="18" charset="0"/>
              </a:rPr>
              <a:t>      </a:t>
            </a:r>
            <a:r>
              <a:rPr lang="pl-PL" sz="2400">
                <a:cs typeface="Times New Roman" pitchFamily="18" charset="0"/>
              </a:rPr>
              <a:t>brak objawu</a:t>
            </a:r>
          </a:p>
          <a:p>
            <a:pPr>
              <a:lnSpc>
                <a:spcPct val="90000"/>
              </a:lnSpc>
            </a:pPr>
            <a:r>
              <a:rPr lang="pl-PL" sz="2400">
                <a:cs typeface="Times New Roman" pitchFamily="18" charset="0"/>
              </a:rPr>
              <a:t>1.</a:t>
            </a:r>
            <a:r>
              <a:rPr lang="pl-PL" sz="2400">
                <a:latin typeface="Times New Roman" pitchFamily="18" charset="0"/>
                <a:cs typeface="Times New Roman" pitchFamily="18" charset="0"/>
              </a:rPr>
              <a:t>      </a:t>
            </a:r>
            <a:r>
              <a:rPr lang="pl-PL" sz="2400">
                <a:cs typeface="Times New Roman" pitchFamily="18" charset="0"/>
              </a:rPr>
              <a:t>łagodna echolalia; 1 fenomen E w rozmowie</a:t>
            </a:r>
          </a:p>
          <a:p>
            <a:pPr>
              <a:lnSpc>
                <a:spcPct val="90000"/>
              </a:lnSpc>
            </a:pPr>
            <a:r>
              <a:rPr lang="pl-PL" sz="2400">
                <a:cs typeface="Times New Roman" pitchFamily="18" charset="0"/>
              </a:rPr>
              <a:t>2.</a:t>
            </a:r>
            <a:r>
              <a:rPr lang="pl-PL" sz="2400">
                <a:latin typeface="Times New Roman" pitchFamily="18" charset="0"/>
                <a:cs typeface="Times New Roman" pitchFamily="18" charset="0"/>
              </a:rPr>
              <a:t>      </a:t>
            </a:r>
            <a:r>
              <a:rPr lang="pl-PL" sz="2400">
                <a:cs typeface="Times New Roman" pitchFamily="18" charset="0"/>
              </a:rPr>
              <a:t>znaczna echolalia; 2-4 fenomeny w rozmowie</a:t>
            </a:r>
          </a:p>
          <a:p>
            <a:pPr>
              <a:lnSpc>
                <a:spcPct val="90000"/>
              </a:lnSpc>
            </a:pPr>
            <a:r>
              <a:rPr lang="pl-PL" sz="2400">
                <a:cs typeface="Times New Roman" pitchFamily="18" charset="0"/>
              </a:rPr>
              <a:t>3.</a:t>
            </a:r>
            <a:r>
              <a:rPr lang="pl-PL" sz="2400">
                <a:latin typeface="Times New Roman" pitchFamily="18" charset="0"/>
                <a:cs typeface="Times New Roman" pitchFamily="18" charset="0"/>
              </a:rPr>
              <a:t>      </a:t>
            </a:r>
            <a:r>
              <a:rPr lang="pl-PL" sz="2400">
                <a:cs typeface="Times New Roman" pitchFamily="18" charset="0"/>
              </a:rPr>
              <a:t>ciężka echolalia; 5 lub więcej  fenomenów E w rozmowie</a:t>
            </a:r>
          </a:p>
          <a:p>
            <a:pPr>
              <a:lnSpc>
                <a:spcPct val="90000"/>
              </a:lnSpc>
            </a:pPr>
            <a:endParaRPr lang="pl-PL" sz="2400"/>
          </a:p>
        </p:txBody>
      </p:sp>
    </p:spTree>
  </p:cSld>
  <p:clrMapOvr>
    <a:masterClrMapping/>
  </p:clrMapOvr>
  <p:transition spd="med">
    <p:newsflash/>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87BA286-1875-4B86-927A-2F33557362D0}" type="slidenum">
              <a:rPr lang="pl-PL"/>
              <a:pPr/>
              <a:t>58</a:t>
            </a:fld>
            <a:endParaRPr lang="pl-PL"/>
          </a:p>
        </p:txBody>
      </p:sp>
      <p:sp>
        <p:nvSpPr>
          <p:cNvPr id="174082" name="Rectangle 2"/>
          <p:cNvSpPr>
            <a:spLocks noGrp="1" noChangeArrowheads="1"/>
          </p:cNvSpPr>
          <p:nvPr>
            <p:ph type="title"/>
          </p:nvPr>
        </p:nvSpPr>
        <p:spPr/>
        <p:txBody>
          <a:bodyPr/>
          <a:lstStyle/>
          <a:p>
            <a:r>
              <a:rPr lang="pl-PL" b="1">
                <a:latin typeface="Times New Roman" pitchFamily="18" charset="0"/>
                <a:cs typeface="Times New Roman" pitchFamily="18" charset="0"/>
              </a:rPr>
              <a:t>Przykład</a:t>
            </a:r>
          </a:p>
        </p:txBody>
      </p:sp>
      <p:sp>
        <p:nvSpPr>
          <p:cNvPr id="174083" name="Rectangle 3"/>
          <p:cNvSpPr>
            <a:spLocks noGrp="1" noChangeArrowheads="1"/>
          </p:cNvSpPr>
          <p:nvPr>
            <p:ph type="body" idx="1"/>
          </p:nvPr>
        </p:nvSpPr>
        <p:spPr/>
        <p:txBody>
          <a:bodyPr/>
          <a:lstStyle/>
          <a:p>
            <a:pPr>
              <a:lnSpc>
                <a:spcPct val="90000"/>
              </a:lnSpc>
            </a:pPr>
            <a:endParaRPr lang="pl-PL" sz="28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Pytanie: Jak wspominasz swoje dzieciństwo?</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Odpowiedź: O dzieci ... dzieci</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Pani ojciec?</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Pa . ni</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Jak się nazywa?</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Nie wiem</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A pani mama?</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Mama . ma . ma</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To było przyjemnie dzieciństwo?</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Przyjemne</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Dlaczego przyjemne?</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Przyjemne .. przy .. jemne . jem . ne</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Co jeszcze pani pamięta?</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Co lubiła pani robić?</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Nie pamiętam</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W co lubiła się pani bawić?</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Bawić lubiłam</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W co?</a:t>
            </a:r>
            <a:endParaRPr lang="pl-PL" sz="1200" b="1" u="sng">
              <a:latin typeface="Century Schoolbook CE" charset="-18"/>
              <a:cs typeface="Times New Roman" pitchFamily="18" charset="0"/>
            </a:endParaRPr>
          </a:p>
          <a:p>
            <a:pPr>
              <a:lnSpc>
                <a:spcPct val="90000"/>
              </a:lnSpc>
            </a:pPr>
            <a:r>
              <a:rPr lang="pl-PL" sz="1200" i="1">
                <a:latin typeface="Times New Roman" pitchFamily="18" charset="0"/>
                <a:cs typeface="Times New Roman" pitchFamily="18" charset="0"/>
              </a:rPr>
              <a:t>Ja lubiłam się bawić w ... lalki . la . la w sobotę po południu ...</a:t>
            </a:r>
            <a:endParaRPr lang="pl-PL" sz="1200" b="1" u="sng">
              <a:latin typeface="Century Schoolbook CE" charset="-18"/>
              <a:cs typeface="Times New Roman" pitchFamily="18" charset="0"/>
            </a:endParaRPr>
          </a:p>
          <a:p>
            <a:pPr>
              <a:lnSpc>
                <a:spcPct val="90000"/>
              </a:lnSpc>
            </a:pPr>
            <a:r>
              <a:rPr lang="pl-PL" sz="1200">
                <a:latin typeface="Times New Roman" pitchFamily="18" charset="0"/>
                <a:cs typeface="Times New Roman" pitchFamily="18" charset="0"/>
              </a:rPr>
              <a:t>Co się wtedy wydarzyło?</a:t>
            </a:r>
            <a:endParaRPr lang="pl-PL" sz="1200">
              <a:latin typeface="Times New Roman" pitchFamily="18" charset="0"/>
            </a:endParaRPr>
          </a:p>
          <a:p>
            <a:pPr>
              <a:lnSpc>
                <a:spcPct val="90000"/>
              </a:lnSpc>
            </a:pPr>
            <a:r>
              <a:rPr lang="pl-PL" sz="1200" i="1">
                <a:latin typeface="Times New Roman" pitchFamily="18" charset="0"/>
                <a:cs typeface="Times New Roman" pitchFamily="18" charset="0"/>
              </a:rPr>
              <a:t>Chrystus się zdarzyło </a:t>
            </a:r>
            <a:endParaRPr lang="pl-PL" sz="1200" b="1" u="sng">
              <a:latin typeface="Century Schoolbook CE" charset="-18"/>
              <a:cs typeface="Times New Roman" pitchFamily="18" charset="0"/>
            </a:endParaRPr>
          </a:p>
          <a:p>
            <a:pPr>
              <a:lnSpc>
                <a:spcPct val="90000"/>
              </a:lnSpc>
              <a:buFont typeface="Wingdings" pitchFamily="2" charset="2"/>
              <a:buNone/>
            </a:pPr>
            <a:endParaRPr lang="pl-PL" sz="1200" b="1" u="sng">
              <a:latin typeface="Century Schoolbook CE" charset="-18"/>
            </a:endParaRPr>
          </a:p>
          <a:p>
            <a:pPr>
              <a:lnSpc>
                <a:spcPct val="90000"/>
              </a:lnSpc>
            </a:pPr>
            <a:endParaRPr lang="pl-PL" sz="1200"/>
          </a:p>
        </p:txBody>
      </p:sp>
    </p:spTree>
  </p:cSld>
  <p:clrMapOvr>
    <a:masterClrMapping/>
  </p:clrMapOvr>
  <p:transition spd="med">
    <p:newsflash/>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57CF1C8-16A1-42D8-9490-2C7C24C50974}" type="slidenum">
              <a:rPr lang="pl-PL"/>
              <a:pPr/>
              <a:t>59</a:t>
            </a:fld>
            <a:endParaRPr lang="pl-PL"/>
          </a:p>
        </p:txBody>
      </p:sp>
      <p:sp>
        <p:nvSpPr>
          <p:cNvPr id="175106" name="Rectangle 2"/>
          <p:cNvSpPr>
            <a:spLocks noGrp="1" noChangeArrowheads="1"/>
          </p:cNvSpPr>
          <p:nvPr>
            <p:ph type="title"/>
          </p:nvPr>
        </p:nvSpPr>
        <p:spPr/>
        <p:txBody>
          <a:bodyPr/>
          <a:lstStyle/>
          <a:p>
            <a:r>
              <a:rPr lang="pl-PL" b="1">
                <a:latin typeface="Times New Roman" pitchFamily="18" charset="0"/>
                <a:cs typeface="Times New Roman" pitchFamily="18" charset="0"/>
              </a:rPr>
              <a:t>14. Perseweracje (P)</a:t>
            </a:r>
            <a:br>
              <a:rPr lang="pl-PL">
                <a:latin typeface="Century Schoolbook CE" charset="-18"/>
                <a:cs typeface="Times New Roman" pitchFamily="18" charset="0"/>
              </a:rPr>
            </a:br>
            <a:endParaRPr lang="pl-PL">
              <a:latin typeface="Century Schoolbook CE" charset="-18"/>
              <a:cs typeface="Times New Roman" pitchFamily="18" charset="0"/>
            </a:endParaRPr>
          </a:p>
        </p:txBody>
      </p:sp>
      <p:sp>
        <p:nvSpPr>
          <p:cNvPr id="175107" name="Rectangle 3"/>
          <p:cNvSpPr>
            <a:spLocks noGrp="1" noChangeArrowheads="1"/>
          </p:cNvSpPr>
          <p:nvPr>
            <p:ph type="body" idx="1"/>
          </p:nvPr>
        </p:nvSpPr>
        <p:spPr/>
        <p:txBody>
          <a:bodyPr/>
          <a:lstStyle/>
          <a:p>
            <a:pPr>
              <a:lnSpc>
                <a:spcPct val="90000"/>
              </a:lnSpc>
            </a:pPr>
            <a:r>
              <a:rPr lang="pl-PL" sz="2800" b="1">
                <a:latin typeface="Times New Roman" pitchFamily="18" charset="0"/>
                <a:cs typeface="Times New Roman" pitchFamily="18" charset="0"/>
              </a:rPr>
              <a:t>Opis fenomenu: </a:t>
            </a:r>
            <a:r>
              <a:rPr lang="pl-PL" sz="2800">
                <a:latin typeface="Times New Roman" pitchFamily="18" charset="0"/>
                <a:cs typeface="Times New Roman" pitchFamily="18" charset="0"/>
              </a:rPr>
              <a:t>ciągle powtarzane słowa, frazy, zdania, tematy.</a:t>
            </a:r>
            <a:endParaRPr lang="pl-PL" sz="2800">
              <a:latin typeface="Century Schoolbook CE" charset="-18"/>
              <a:cs typeface="Times New Roman" pitchFamily="18" charset="0"/>
            </a:endParaRPr>
          </a:p>
          <a:p>
            <a:pPr>
              <a:lnSpc>
                <a:spcPct val="90000"/>
              </a:lnSpc>
            </a:pPr>
            <a:r>
              <a:rPr lang="pl-PL" sz="2800">
                <a:latin typeface="Times New Roman" pitchFamily="18" charset="0"/>
                <a:cs typeface="Times New Roman" pitchFamily="18" charset="0"/>
              </a:rPr>
              <a:t>Wyłączenia: słowa służące wypełnianiu pauz, takie jak „wiesz”, „że tak powiem”.</a:t>
            </a:r>
            <a:endParaRPr lang="pl-PL" sz="2800">
              <a:latin typeface="Century Schoolbook CE" charset="-18"/>
              <a:cs typeface="Times New Roman" pitchFamily="18" charset="0"/>
            </a:endParaRPr>
          </a:p>
          <a:p>
            <a:pPr>
              <a:lnSpc>
                <a:spcPct val="90000"/>
              </a:lnSpc>
            </a:pPr>
            <a:r>
              <a:rPr lang="pl-PL" sz="2800">
                <a:cs typeface="Times New Roman" pitchFamily="18" charset="0"/>
              </a:rPr>
              <a:t>Sposób oceny:</a:t>
            </a:r>
          </a:p>
          <a:p>
            <a:pPr>
              <a:lnSpc>
                <a:spcPct val="90000"/>
              </a:lnSpc>
            </a:pPr>
            <a:r>
              <a:rPr lang="pl-PL" sz="2800">
                <a:cs typeface="Times New Roman" pitchFamily="18" charset="0"/>
              </a:rPr>
              <a:t>0.</a:t>
            </a:r>
            <a:r>
              <a:rPr lang="pl-PL" sz="2800">
                <a:latin typeface="Times New Roman" pitchFamily="18" charset="0"/>
                <a:cs typeface="Times New Roman" pitchFamily="18" charset="0"/>
              </a:rPr>
              <a:t>      </a:t>
            </a:r>
            <a:r>
              <a:rPr lang="pl-PL" sz="2800">
                <a:cs typeface="Times New Roman" pitchFamily="18" charset="0"/>
              </a:rPr>
              <a:t>brak objawu</a:t>
            </a:r>
          </a:p>
          <a:p>
            <a:pPr>
              <a:lnSpc>
                <a:spcPct val="90000"/>
              </a:lnSpc>
            </a:pPr>
            <a:r>
              <a:rPr lang="pl-PL" sz="2800">
                <a:cs typeface="Times New Roman" pitchFamily="18" charset="0"/>
              </a:rPr>
              <a:t>1.</a:t>
            </a:r>
            <a:r>
              <a:rPr lang="pl-PL" sz="2800">
                <a:latin typeface="Times New Roman" pitchFamily="18" charset="0"/>
                <a:cs typeface="Times New Roman" pitchFamily="18" charset="0"/>
              </a:rPr>
              <a:t>      </a:t>
            </a:r>
            <a:r>
              <a:rPr lang="pl-PL" sz="2800">
                <a:cs typeface="Times New Roman" pitchFamily="18" charset="0"/>
              </a:rPr>
              <a:t>łagodne perseweracje; 1 fenomen P w rozmowie</a:t>
            </a:r>
          </a:p>
          <a:p>
            <a:pPr>
              <a:lnSpc>
                <a:spcPct val="90000"/>
              </a:lnSpc>
            </a:pPr>
            <a:r>
              <a:rPr lang="pl-PL" sz="2800">
                <a:cs typeface="Times New Roman" pitchFamily="18" charset="0"/>
              </a:rPr>
              <a:t>2.</a:t>
            </a:r>
            <a:r>
              <a:rPr lang="pl-PL" sz="2800">
                <a:latin typeface="Times New Roman" pitchFamily="18" charset="0"/>
                <a:cs typeface="Times New Roman" pitchFamily="18" charset="0"/>
              </a:rPr>
              <a:t>      </a:t>
            </a:r>
            <a:r>
              <a:rPr lang="pl-PL" sz="2800">
                <a:cs typeface="Times New Roman" pitchFamily="18" charset="0"/>
              </a:rPr>
              <a:t>znaczne perseweracje; 2-4 fenomeny w rozmowie</a:t>
            </a:r>
          </a:p>
          <a:p>
            <a:pPr>
              <a:lnSpc>
                <a:spcPct val="90000"/>
              </a:lnSpc>
            </a:pPr>
            <a:r>
              <a:rPr lang="pl-PL" sz="2800">
                <a:cs typeface="Times New Roman" pitchFamily="18" charset="0"/>
              </a:rPr>
              <a:t>3.</a:t>
            </a:r>
            <a:r>
              <a:rPr lang="pl-PL" sz="2800">
                <a:latin typeface="Times New Roman" pitchFamily="18" charset="0"/>
                <a:cs typeface="Times New Roman" pitchFamily="18" charset="0"/>
              </a:rPr>
              <a:t>      </a:t>
            </a:r>
            <a:r>
              <a:rPr lang="pl-PL" sz="2800">
                <a:cs typeface="Times New Roman" pitchFamily="18" charset="0"/>
              </a:rPr>
              <a:t>ciężkie roztargnienie; &gt; 4 fenomeny w rozmowie</a:t>
            </a:r>
          </a:p>
          <a:p>
            <a:pPr>
              <a:lnSpc>
                <a:spcPct val="90000"/>
              </a:lnSpc>
            </a:pPr>
            <a:endParaRPr lang="pl-PL" sz="2800"/>
          </a:p>
        </p:txBody>
      </p:sp>
    </p:spTree>
  </p:cSld>
  <p:clrMapOvr>
    <a:masterClrMapping/>
  </p:clrMapOvr>
  <p:transition spd="med">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3838181-6047-4FBF-AB73-ED588CF2AAEA}" type="slidenum">
              <a:rPr lang="pl-PL"/>
              <a:pPr/>
              <a:t>6</a:t>
            </a:fld>
            <a:endParaRPr lang="pl-PL"/>
          </a:p>
        </p:txBody>
      </p:sp>
      <p:sp>
        <p:nvSpPr>
          <p:cNvPr id="20482" name="Rectangle 2"/>
          <p:cNvSpPr>
            <a:spLocks noGrp="1" noChangeArrowheads="1"/>
          </p:cNvSpPr>
          <p:nvPr>
            <p:ph type="title"/>
          </p:nvPr>
        </p:nvSpPr>
        <p:spPr/>
        <p:txBody>
          <a:bodyPr/>
          <a:lstStyle/>
          <a:p>
            <a:r>
              <a:rPr lang="pl-PL" sz="3800"/>
              <a:t>Co wiemy na pewno dzięki TLC?</a:t>
            </a:r>
          </a:p>
        </p:txBody>
      </p:sp>
      <p:sp>
        <p:nvSpPr>
          <p:cNvPr id="20483" name="Rectangle 3"/>
          <p:cNvSpPr>
            <a:spLocks noGrp="1" noChangeArrowheads="1"/>
          </p:cNvSpPr>
          <p:nvPr>
            <p:ph type="body" idx="1"/>
          </p:nvPr>
        </p:nvSpPr>
        <p:spPr/>
        <p:txBody>
          <a:bodyPr/>
          <a:lstStyle/>
          <a:p>
            <a:pPr>
              <a:lnSpc>
                <a:spcPct val="80000"/>
              </a:lnSpc>
            </a:pPr>
            <a:r>
              <a:rPr lang="pl-PL" sz="2000"/>
              <a:t>TLC N.C. Andreasen w pierwszej pracy z zastosowaniem tej skali wykazała w całkowicie losowo dobranej grupie chorych na schizofrenię  (n=45 (27 mężczyzn i 18 kobiet), średnia liczba hospitalizacji psychiatrycznych = 2,5 , średni wiek badanych = 29 lat), iż najczęstszymi fenomenami językowymi w wypowiedziach tej grupy były: </a:t>
            </a:r>
            <a:r>
              <a:rPr lang="pl-PL" sz="2000" i="1"/>
              <a:t>zbaczanie wypowiedzi, utrata celu</a:t>
            </a:r>
            <a:r>
              <a:rPr lang="pl-PL" sz="2000"/>
              <a:t>, oraz </a:t>
            </a:r>
            <a:r>
              <a:rPr lang="pl-PL" sz="2000" i="1"/>
              <a:t>ubóstwo treści wypowiedzi </a:t>
            </a:r>
            <a:r>
              <a:rPr lang="pl-PL" sz="2000"/>
              <a:t>– zaburzenia te występowały u ponad 40% badanych. Z kolei najrzadszymi obserwowanymi zjawiskami patologii językowej okazały się: </a:t>
            </a:r>
            <a:r>
              <a:rPr lang="pl-PL" sz="2000" i="1"/>
              <a:t>dźwięczenie, przybliżenia słowne, neologizmy</a:t>
            </a:r>
            <a:r>
              <a:rPr lang="pl-PL" sz="2000"/>
              <a:t> i </a:t>
            </a:r>
            <a:r>
              <a:rPr lang="pl-PL" sz="2000" i="1"/>
              <a:t>mowa sztuczna. </a:t>
            </a:r>
            <a:r>
              <a:rPr lang="pl-PL" sz="2000"/>
              <a:t>Porównując z kolei nasilenie poszczególnych objawów skali TLC autorka skali wykazała, że najwyższe wyniki uzyskano w odniesieniu do punktów: </a:t>
            </a:r>
            <a:r>
              <a:rPr lang="pl-PL" sz="2000" i="1"/>
              <a:t>zbaczanie wypowiedzi</a:t>
            </a:r>
            <a:r>
              <a:rPr lang="pl-PL" sz="2000"/>
              <a:t> (średni wynik = 1,22), </a:t>
            </a:r>
            <a:r>
              <a:rPr lang="pl-PL" sz="2000" i="1"/>
              <a:t>ubóstwo treści</a:t>
            </a:r>
            <a:r>
              <a:rPr lang="pl-PL" sz="2000"/>
              <a:t> (0,76), </a:t>
            </a:r>
            <a:r>
              <a:rPr lang="pl-PL" sz="2000" i="1"/>
              <a:t>utrata celu</a:t>
            </a:r>
            <a:r>
              <a:rPr lang="pl-PL" sz="2000"/>
              <a:t> (0,71), oraz </a:t>
            </a:r>
            <a:r>
              <a:rPr lang="pl-PL" sz="2000" i="1"/>
              <a:t>nielogiczność</a:t>
            </a:r>
            <a:r>
              <a:rPr lang="pl-PL" sz="2000"/>
              <a:t> (0,42) [Andreasen-1979b]. Porównanie wyników Andreasen z 1979 r. z wynikami pracy autora  wskazuje , iż pomimo innych charakterystyk badanych osób, do grupy najczęściej występujących i osiągających najwyższe nasilenie u osób chorych na schizofrenię fenomenów językowych można zaliczyć </a:t>
            </a:r>
            <a:r>
              <a:rPr lang="pl-PL" sz="2000" i="1"/>
              <a:t>zbaczanie wypowiedzi, ubóstwo treści, nielogiczność </a:t>
            </a:r>
            <a:r>
              <a:rPr lang="pl-PL" sz="2000"/>
              <a:t>oraz </a:t>
            </a:r>
            <a:r>
              <a:rPr lang="pl-PL" sz="2000" i="1"/>
              <a:t>utratę celu </a:t>
            </a:r>
            <a:r>
              <a:rPr lang="pl-PL" sz="2000"/>
              <a:t>[Andreasen – 1979b; Czernikewicz-1999]. </a:t>
            </a:r>
          </a:p>
        </p:txBody>
      </p:sp>
    </p:spTree>
  </p:cSld>
  <p:clrMapOvr>
    <a:masterClrMapping/>
  </p:clrMapOvr>
  <p:transition spd="med">
    <p:newsflash/>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D5195F6-F2A6-4D93-BB8D-1CD396AC8EF7}" type="slidenum">
              <a:rPr lang="pl-PL"/>
              <a:pPr/>
              <a:t>60</a:t>
            </a:fld>
            <a:endParaRPr lang="pl-PL"/>
          </a:p>
        </p:txBody>
      </p:sp>
      <p:sp>
        <p:nvSpPr>
          <p:cNvPr id="176130" name="Rectangle 2"/>
          <p:cNvSpPr>
            <a:spLocks noGrp="1" noChangeArrowheads="1"/>
          </p:cNvSpPr>
          <p:nvPr>
            <p:ph type="title"/>
          </p:nvPr>
        </p:nvSpPr>
        <p:spPr/>
        <p:txBody>
          <a:bodyPr/>
          <a:lstStyle/>
          <a:p>
            <a:r>
              <a:rPr lang="pl-PL">
                <a:latin typeface="Times New Roman" pitchFamily="18" charset="0"/>
                <a:cs typeface="Times New Roman" pitchFamily="18" charset="0"/>
              </a:rPr>
              <a:t>Przykład</a:t>
            </a:r>
            <a:br>
              <a:rPr lang="pl-PL">
                <a:latin typeface="Century Schoolbook CE" charset="-18"/>
                <a:cs typeface="Times New Roman" pitchFamily="18" charset="0"/>
              </a:rPr>
            </a:br>
            <a:endParaRPr lang="pl-PL">
              <a:latin typeface="Century Schoolbook CE" charset="-18"/>
              <a:cs typeface="Times New Roman" pitchFamily="18" charset="0"/>
            </a:endParaRPr>
          </a:p>
        </p:txBody>
      </p:sp>
      <p:sp>
        <p:nvSpPr>
          <p:cNvPr id="176131" name="Rectangle 3"/>
          <p:cNvSpPr>
            <a:spLocks noGrp="1" noChangeArrowheads="1"/>
          </p:cNvSpPr>
          <p:nvPr>
            <p:ph type="body" idx="1"/>
          </p:nvPr>
        </p:nvSpPr>
        <p:spPr/>
        <p:txBody>
          <a:bodyPr/>
          <a:lstStyle/>
          <a:p>
            <a:r>
              <a:rPr lang="pl-PL" sz="2000">
                <a:latin typeface="Times New Roman" pitchFamily="18" charset="0"/>
                <a:cs typeface="Times New Roman" pitchFamily="18" charset="0"/>
              </a:rPr>
              <a:t>„</a:t>
            </a:r>
            <a:r>
              <a:rPr lang="pl-PL" sz="2000" i="1">
                <a:latin typeface="Times New Roman" pitchFamily="18" charset="0"/>
                <a:cs typeface="Times New Roman" pitchFamily="18" charset="0"/>
              </a:rPr>
              <a:t>dlaczego ludzie </a:t>
            </a:r>
            <a:r>
              <a:rPr lang="pl-PL" sz="2000" i="1" u="sng">
                <a:latin typeface="Times New Roman" pitchFamily="18" charset="0"/>
                <a:cs typeface="Times New Roman" pitchFamily="18" charset="0"/>
              </a:rPr>
              <a:t>chorują</a:t>
            </a:r>
            <a:r>
              <a:rPr lang="pl-PL" sz="2000" i="1">
                <a:latin typeface="Times New Roman" pitchFamily="18" charset="0"/>
                <a:cs typeface="Times New Roman" pitchFamily="18" charset="0"/>
              </a:rPr>
              <a:t> czy ja wiem czy mogę to powiedzieć dlaczego ja </a:t>
            </a:r>
            <a:r>
              <a:rPr lang="pl-PL" sz="2000" i="1" u="sng">
                <a:latin typeface="Times New Roman" pitchFamily="18" charset="0"/>
                <a:cs typeface="Times New Roman" pitchFamily="18" charset="0"/>
              </a:rPr>
              <a:t>choruję</a:t>
            </a:r>
            <a:r>
              <a:rPr lang="pl-PL" sz="2000" i="1">
                <a:latin typeface="Times New Roman" pitchFamily="18" charset="0"/>
                <a:cs typeface="Times New Roman" pitchFamily="18" charset="0"/>
              </a:rPr>
              <a:t> jak można z </a:t>
            </a:r>
            <a:r>
              <a:rPr lang="pl-PL" sz="2000" i="1" u="sng">
                <a:latin typeface="Times New Roman" pitchFamily="18" charset="0"/>
                <a:cs typeface="Times New Roman" pitchFamily="18" charset="0"/>
              </a:rPr>
              <a:t>chorobą </a:t>
            </a:r>
            <a:r>
              <a:rPr lang="pl-PL" sz="2000" i="1">
                <a:latin typeface="Times New Roman" pitchFamily="18" charset="0"/>
                <a:cs typeface="Times New Roman" pitchFamily="18" charset="0"/>
              </a:rPr>
              <a:t>walczyć dlaczego inni </a:t>
            </a:r>
            <a:r>
              <a:rPr lang="pl-PL" sz="2000" i="1" u="sng">
                <a:latin typeface="Times New Roman" pitchFamily="18" charset="0"/>
                <a:cs typeface="Times New Roman" pitchFamily="18" charset="0"/>
              </a:rPr>
              <a:t>chorują </a:t>
            </a:r>
            <a:r>
              <a:rPr lang="pl-PL" sz="2000" i="1">
                <a:latin typeface="Times New Roman" pitchFamily="18" charset="0"/>
                <a:cs typeface="Times New Roman" pitchFamily="18" charset="0"/>
              </a:rPr>
              <a:t>no nie wiem </a:t>
            </a:r>
            <a:r>
              <a:rPr lang="pl-PL" sz="2000" i="1" u="sng">
                <a:latin typeface="Times New Roman" pitchFamily="18" charset="0"/>
                <a:cs typeface="Times New Roman" pitchFamily="18" charset="0"/>
              </a:rPr>
              <a:t>chorują</a:t>
            </a:r>
            <a:r>
              <a:rPr lang="pl-PL" sz="2000" i="1">
                <a:latin typeface="Times New Roman" pitchFamily="18" charset="0"/>
                <a:cs typeface="Times New Roman" pitchFamily="18" charset="0"/>
              </a:rPr>
              <a:t> ja tak usnęłam dlaczego tak się stało dlatego </a:t>
            </a:r>
            <a:r>
              <a:rPr lang="pl-PL" sz="2000" i="1" u="sng">
                <a:latin typeface="Times New Roman" pitchFamily="18" charset="0"/>
                <a:cs typeface="Times New Roman" pitchFamily="18" charset="0"/>
              </a:rPr>
              <a:t>chorują</a:t>
            </a:r>
            <a:r>
              <a:rPr lang="pl-PL" sz="2000" i="1">
                <a:latin typeface="Times New Roman" pitchFamily="18" charset="0"/>
                <a:cs typeface="Times New Roman" pitchFamily="18" charset="0"/>
              </a:rPr>
              <a:t> i to wpłynęło na to że po prostu nie szkołę mogłabym ale </a:t>
            </a:r>
            <a:r>
              <a:rPr lang="pl-PL" sz="2000" i="1" u="sng">
                <a:latin typeface="Times New Roman" pitchFamily="18" charset="0"/>
                <a:cs typeface="Times New Roman" pitchFamily="18" charset="0"/>
              </a:rPr>
              <a:t>choroba</a:t>
            </a:r>
            <a:r>
              <a:rPr lang="pl-PL" sz="2000" i="1">
                <a:latin typeface="Times New Roman" pitchFamily="18" charset="0"/>
                <a:cs typeface="Times New Roman" pitchFamily="18" charset="0"/>
              </a:rPr>
              <a:t> czym ją </a:t>
            </a:r>
            <a:r>
              <a:rPr lang="pl-PL" sz="2000" i="1" u="sng">
                <a:latin typeface="Times New Roman" pitchFamily="18" charset="0"/>
                <a:cs typeface="Times New Roman" pitchFamily="18" charset="0"/>
              </a:rPr>
              <a:t>choroba choroba</a:t>
            </a:r>
            <a:r>
              <a:rPr lang="pl-PL" sz="2000" i="1">
                <a:latin typeface="Times New Roman" pitchFamily="18" charset="0"/>
                <a:cs typeface="Times New Roman" pitchFamily="18" charset="0"/>
              </a:rPr>
              <a:t> co to jest </a:t>
            </a:r>
            <a:r>
              <a:rPr lang="pl-PL" sz="2000" i="1" u="sng">
                <a:latin typeface="Times New Roman" pitchFamily="18" charset="0"/>
                <a:cs typeface="Times New Roman" pitchFamily="18" charset="0"/>
              </a:rPr>
              <a:t>choroba</a:t>
            </a:r>
            <a:r>
              <a:rPr lang="pl-PL" sz="2000" i="1">
                <a:latin typeface="Times New Roman" pitchFamily="18" charset="0"/>
                <a:cs typeface="Times New Roman" pitchFamily="18" charset="0"/>
              </a:rPr>
              <a:t> trzeba powiedzieć co to jest </a:t>
            </a:r>
            <a:r>
              <a:rPr lang="pl-PL" sz="2000" i="1" u="sng">
                <a:latin typeface="Times New Roman" pitchFamily="18" charset="0"/>
                <a:cs typeface="Times New Roman" pitchFamily="18" charset="0"/>
              </a:rPr>
              <a:t>choroba</a:t>
            </a:r>
            <a:r>
              <a:rPr lang="pl-PL" sz="2000" i="1">
                <a:latin typeface="Times New Roman" pitchFamily="18" charset="0"/>
                <a:cs typeface="Times New Roman" pitchFamily="18" charset="0"/>
              </a:rPr>
              <a:t> czy to </a:t>
            </a:r>
            <a:r>
              <a:rPr lang="pl-PL" sz="2000" i="1" u="sng">
                <a:latin typeface="Times New Roman" pitchFamily="18" charset="0"/>
                <a:cs typeface="Times New Roman" pitchFamily="18" charset="0"/>
              </a:rPr>
              <a:t>choroba choroba</a:t>
            </a:r>
            <a:r>
              <a:rPr lang="pl-PL" sz="2000" i="1">
                <a:latin typeface="Times New Roman" pitchFamily="18" charset="0"/>
                <a:cs typeface="Times New Roman" pitchFamily="18" charset="0"/>
              </a:rPr>
              <a:t>” </a:t>
            </a:r>
            <a:endParaRPr lang="pl-PL" sz="2000">
              <a:latin typeface="Century Schoolbook CE" charset="-18"/>
              <a:cs typeface="Times New Roman" pitchFamily="18" charset="0"/>
            </a:endParaRPr>
          </a:p>
          <a:p>
            <a:r>
              <a:rPr lang="pl-PL" sz="2000">
                <a:cs typeface="Times New Roman" pitchFamily="18" charset="0"/>
              </a:rPr>
              <a:t> </a:t>
            </a:r>
          </a:p>
          <a:p>
            <a:r>
              <a:rPr lang="pl-PL" sz="2000" b="1">
                <a:cs typeface="Times New Roman" pitchFamily="18" charset="0"/>
              </a:rPr>
              <a:t>Analiza kliniczno-lingwistyczna:</a:t>
            </a:r>
            <a:r>
              <a:rPr lang="pl-PL" sz="2000">
                <a:cs typeface="Times New Roman" pitchFamily="18" charset="0"/>
              </a:rPr>
              <a:t>  perseweracje (choroba) </a:t>
            </a:r>
            <a:r>
              <a:rPr lang="pl-PL" sz="2000" b="1">
                <a:cs typeface="Times New Roman" pitchFamily="18" charset="0"/>
              </a:rPr>
              <a:t> </a:t>
            </a:r>
            <a:r>
              <a:rPr lang="pl-PL" sz="2000">
                <a:cs typeface="Times New Roman" pitchFamily="18" charset="0"/>
              </a:rPr>
              <a:t>są tutaj pragmatycznie związane z tematem wypowiedzi, ale niczego nowego w budowanie tekstu nie wnoszą, pszeciwnie rozbijają jego spójność i czynią go mało zrozumiałym.</a:t>
            </a:r>
          </a:p>
          <a:p>
            <a:r>
              <a:rPr lang="pl-PL" sz="2000" b="1">
                <a:cs typeface="Times New Roman" pitchFamily="18" charset="0"/>
              </a:rPr>
              <a:t>Ocena: ciężkie perseweracje (3)</a:t>
            </a:r>
            <a:endParaRPr lang="pl-PL" sz="2000">
              <a:cs typeface="Times New Roman" pitchFamily="18" charset="0"/>
            </a:endParaRPr>
          </a:p>
          <a:p>
            <a:endParaRPr lang="pl-PL" sz="2000"/>
          </a:p>
        </p:txBody>
      </p:sp>
    </p:spTree>
  </p:cSld>
  <p:clrMapOvr>
    <a:masterClrMapping/>
  </p:clrMapOvr>
  <p:transition spd="med">
    <p:newsflash/>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D0C9950-1E21-491C-BE1D-307743FBCF41}" type="slidenum">
              <a:rPr lang="pl-PL"/>
              <a:pPr/>
              <a:t>61</a:t>
            </a:fld>
            <a:endParaRPr lang="pl-PL"/>
          </a:p>
        </p:txBody>
      </p:sp>
      <p:sp>
        <p:nvSpPr>
          <p:cNvPr id="78853" name="Rectangle 5"/>
          <p:cNvSpPr>
            <a:spLocks noGrp="1" noChangeArrowheads="1"/>
          </p:cNvSpPr>
          <p:nvPr>
            <p:ph type="title"/>
          </p:nvPr>
        </p:nvSpPr>
        <p:spPr/>
        <p:txBody>
          <a:bodyPr/>
          <a:lstStyle/>
          <a:p>
            <a:r>
              <a:rPr lang="pl-PL" sz="3800" b="1"/>
              <a:t>pytanie „dlaczego ludzie chorują”</a:t>
            </a:r>
          </a:p>
        </p:txBody>
      </p:sp>
      <p:sp>
        <p:nvSpPr>
          <p:cNvPr id="78854" name="Rectangle 6"/>
          <p:cNvSpPr>
            <a:spLocks noGrp="1" noChangeArrowheads="1"/>
          </p:cNvSpPr>
          <p:nvPr>
            <p:ph type="body" idx="1"/>
          </p:nvPr>
        </p:nvSpPr>
        <p:spPr/>
        <p:txBody>
          <a:bodyPr/>
          <a:lstStyle/>
          <a:p>
            <a:pPr>
              <a:lnSpc>
                <a:spcPct val="90000"/>
              </a:lnSpc>
              <a:buFont typeface="Wingdings" pitchFamily="2" charset="2"/>
              <a:buNone/>
            </a:pPr>
            <a:endParaRPr lang="pl-PL" sz="2800" i="1"/>
          </a:p>
          <a:p>
            <a:pPr>
              <a:lnSpc>
                <a:spcPct val="90000"/>
              </a:lnSpc>
            </a:pPr>
            <a:r>
              <a:rPr lang="pl-PL" sz="2800" i="1"/>
              <a:t>„dlaczego nie wiem to zależy od ich samopoczucia ... jak się czują i od ich otoczenia pewnie .... ale jeszcze zależy jakich .... albo się nie zastanawiają co robią ... no nie wiem nie wiem trudno mi określić (przerwa ok. 15 sekund, powtórzenie pytania) no nie dbają o swoje zdrowie wcale o swoje samopoczucie .. są zabiegani cały czas”</a:t>
            </a:r>
          </a:p>
        </p:txBody>
      </p:sp>
    </p:spTree>
  </p:cSld>
  <p:clrMapOvr>
    <a:masterClrMapping/>
  </p:clrMapOvr>
  <p:transition spd="med">
    <p:newsflash/>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7B9BDE3-B5BA-4E31-B94E-90A3911C250C}" type="slidenum">
              <a:rPr lang="pl-PL"/>
              <a:pPr/>
              <a:t>62</a:t>
            </a:fld>
            <a:endParaRPr lang="pl-PL"/>
          </a:p>
        </p:txBody>
      </p:sp>
      <p:sp>
        <p:nvSpPr>
          <p:cNvPr id="80898" name="Rectangle 2"/>
          <p:cNvSpPr>
            <a:spLocks noGrp="1" noChangeArrowheads="1"/>
          </p:cNvSpPr>
          <p:nvPr>
            <p:ph type="title"/>
          </p:nvPr>
        </p:nvSpPr>
        <p:spPr/>
        <p:txBody>
          <a:bodyPr/>
          <a:lstStyle/>
          <a:p>
            <a:r>
              <a:rPr lang="pl-PL" b="1"/>
              <a:t>Ubóstwo mowy</a:t>
            </a:r>
          </a:p>
        </p:txBody>
      </p:sp>
      <p:sp>
        <p:nvSpPr>
          <p:cNvPr id="80899" name="Rectangle 3"/>
          <p:cNvSpPr>
            <a:spLocks noGrp="1" noChangeArrowheads="1"/>
          </p:cNvSpPr>
          <p:nvPr>
            <p:ph type="body" idx="1"/>
          </p:nvPr>
        </p:nvSpPr>
        <p:spPr/>
        <p:txBody>
          <a:bodyPr/>
          <a:lstStyle/>
          <a:p>
            <a:pPr marL="609600" indent="-609600">
              <a:lnSpc>
                <a:spcPct val="80000"/>
              </a:lnSpc>
            </a:pPr>
            <a:endParaRPr lang="pl-PL" sz="1400" b="1"/>
          </a:p>
          <a:p>
            <a:pPr marL="609600" indent="-609600">
              <a:lnSpc>
                <a:spcPct val="80000"/>
              </a:lnSpc>
            </a:pPr>
            <a:r>
              <a:rPr lang="pl-PL" sz="1400" b="1"/>
              <a:t>Opis fenomenu: </a:t>
            </a:r>
            <a:r>
              <a:rPr lang="pl-PL" sz="1400" u="sng"/>
              <a:t> Ubóstwo mowy (UM)</a:t>
            </a:r>
            <a:r>
              <a:rPr lang="pl-PL" sz="1400"/>
              <a:t> - zmniejszenie ilości mowy spontanicznej, co powoduje, iż odpowiedzi na pytania są krótkie i pozbawione dodatkowych informacji. Niepodsunięte dodatkowe infromacje zwykle nie są używane. Odpowiedzi mogą być monosylabiczne, niektóre pytania pozostają bez odpowiedzi. Aby właściwie ocenić ten fenomen badany powinien być zachęcany do pełniejszej wypowiedzi, a jednocześnie pownien mieć odpowiednią ilość czasu na odpowiedź.</a:t>
            </a:r>
          </a:p>
          <a:p>
            <a:pPr marL="609600" indent="-609600">
              <a:lnSpc>
                <a:spcPct val="80000"/>
              </a:lnSpc>
            </a:pPr>
            <a:r>
              <a:rPr lang="pl-PL" sz="1400"/>
              <a:t>Sposób oceny:</a:t>
            </a:r>
          </a:p>
          <a:p>
            <a:pPr marL="609600" indent="-609600">
              <a:lnSpc>
                <a:spcPct val="80000"/>
              </a:lnSpc>
            </a:pPr>
            <a:r>
              <a:rPr lang="pl-PL" sz="1400"/>
              <a:t>(0) brak ubóstwa mowy; istotne i ilościowo adekwatne odpowiedzi na pytania,  zawierają również dodatkowe informacje</a:t>
            </a:r>
          </a:p>
          <a:p>
            <a:pPr marL="609600" indent="-609600">
              <a:lnSpc>
                <a:spcPct val="80000"/>
              </a:lnSpc>
            </a:pPr>
            <a:r>
              <a:rPr lang="pl-PL" sz="1400"/>
              <a:t>(1) łagodne ubóstwo mowy; część odpowiedzi nie zawiera właściwie przepracowanych informacji, nawet jeśli istota wypowiedzi jest adekwatna</a:t>
            </a:r>
          </a:p>
          <a:p>
            <a:pPr marL="609600" indent="-609600">
              <a:lnSpc>
                <a:spcPct val="80000"/>
              </a:lnSpc>
            </a:pPr>
            <a:r>
              <a:rPr lang="pl-PL" sz="1400"/>
              <a:t>(2) znaczne ubóstwo mowy; część odpowiedzi jest lakoniczna; liczne są odpowiedzi jednowyrazowe lub nawet monosylabiczne</a:t>
            </a:r>
          </a:p>
          <a:p>
            <a:pPr marL="609600" indent="-609600">
              <a:lnSpc>
                <a:spcPct val="80000"/>
              </a:lnSpc>
            </a:pPr>
            <a:r>
              <a:rPr lang="pl-PL" sz="1400"/>
              <a:t>(3) ciężkie ubóstwo mowy; odpowiedzi rzadko zawierają więcej niż kilka słów; pytania mogą pozostać bez odpowiedzi</a:t>
            </a:r>
          </a:p>
          <a:p>
            <a:pPr marL="609600" indent="-609600">
              <a:lnSpc>
                <a:spcPct val="80000"/>
              </a:lnSpc>
            </a:pPr>
            <a:r>
              <a:rPr lang="pl-PL" sz="1400"/>
              <a:t>(4) krańcowe ubóstwo mowy; pacjent jest w zasadzie mutystyczny</a:t>
            </a:r>
          </a:p>
        </p:txBody>
      </p:sp>
    </p:spTree>
  </p:cSld>
  <p:clrMapOvr>
    <a:masterClrMapping/>
  </p:clrMapOvr>
  <p:transition spd="med">
    <p:newsflash/>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550B1489-0DBC-437D-B3FF-A8F6B557F852}" type="slidenum">
              <a:rPr lang="pl-PL"/>
              <a:pPr/>
              <a:t>63</a:t>
            </a:fld>
            <a:endParaRPr lang="pl-PL"/>
          </a:p>
        </p:txBody>
      </p:sp>
      <p:sp>
        <p:nvSpPr>
          <p:cNvPr id="81922" name="Rectangle 2"/>
          <p:cNvSpPr>
            <a:spLocks noGrp="1" noChangeArrowheads="1"/>
          </p:cNvSpPr>
          <p:nvPr>
            <p:ph type="title"/>
          </p:nvPr>
        </p:nvSpPr>
        <p:spPr/>
        <p:txBody>
          <a:bodyPr/>
          <a:lstStyle/>
          <a:p>
            <a:r>
              <a:rPr lang="pl-PL" sz="3800" b="1"/>
              <a:t>Ocena: znaczne ubóstwo mowy (2).</a:t>
            </a:r>
          </a:p>
        </p:txBody>
      </p:sp>
      <p:sp>
        <p:nvSpPr>
          <p:cNvPr id="81923" name="Rectangle 3"/>
          <p:cNvSpPr>
            <a:spLocks noGrp="1" noChangeArrowheads="1"/>
          </p:cNvSpPr>
          <p:nvPr>
            <p:ph type="body" idx="1"/>
          </p:nvPr>
        </p:nvSpPr>
        <p:spPr/>
        <p:txBody>
          <a:bodyPr/>
          <a:lstStyle/>
          <a:p>
            <a:endParaRPr lang="pl-PL" b="1"/>
          </a:p>
          <a:p>
            <a:r>
              <a:rPr lang="pl-PL" b="1"/>
              <a:t>Analiza:</a:t>
            </a:r>
            <a:r>
              <a:rPr lang="pl-PL"/>
              <a:t> wypowiedź spójna tematycznie, „a propos”, znaczące zmniejszenie ilościowe wypowiedzi. Przewaga równoważników zdań. Nad produkcją werbalną dominują przerwy. </a:t>
            </a:r>
          </a:p>
        </p:txBody>
      </p:sp>
    </p:spTree>
  </p:cSld>
  <p:clrMapOvr>
    <a:masterClrMapping/>
  </p:clrMapOvr>
  <p:transition spd="med">
    <p:newsflash/>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1DADEF07-548E-4958-9FBA-4F306E5358BD}" type="slidenum">
              <a:rPr lang="pl-PL"/>
              <a:pPr/>
              <a:t>64</a:t>
            </a:fld>
            <a:endParaRPr lang="pl-PL"/>
          </a:p>
        </p:txBody>
      </p:sp>
      <p:sp>
        <p:nvSpPr>
          <p:cNvPr id="82946" name="Rectangle 2"/>
          <p:cNvSpPr>
            <a:spLocks noGrp="1" noChangeArrowheads="1"/>
          </p:cNvSpPr>
          <p:nvPr>
            <p:ph type="title"/>
          </p:nvPr>
        </p:nvSpPr>
        <p:spPr/>
        <p:txBody>
          <a:bodyPr/>
          <a:lstStyle/>
          <a:p>
            <a:r>
              <a:rPr lang="pl-PL" b="1"/>
              <a:t>pytanie „moje dzieciństwo?”</a:t>
            </a:r>
          </a:p>
        </p:txBody>
      </p:sp>
      <p:sp>
        <p:nvSpPr>
          <p:cNvPr id="82947" name="Rectangle 3"/>
          <p:cNvSpPr>
            <a:spLocks noGrp="1" noChangeArrowheads="1"/>
          </p:cNvSpPr>
          <p:nvPr>
            <p:ph type="body" idx="1"/>
          </p:nvPr>
        </p:nvSpPr>
        <p:spPr/>
        <p:txBody>
          <a:bodyPr/>
          <a:lstStyle/>
          <a:p>
            <a:pPr>
              <a:lnSpc>
                <a:spcPct val="80000"/>
              </a:lnSpc>
            </a:pPr>
            <a:endParaRPr lang="pl-PL" sz="1600" i="1"/>
          </a:p>
          <a:p>
            <a:pPr>
              <a:lnSpc>
                <a:spcPct val="80000"/>
              </a:lnSpc>
            </a:pPr>
            <a:r>
              <a:rPr lang="pl-PL" sz="1600" i="1"/>
              <a:t>„mama w porządku to znaczy dokładniej . a rodzonych mama jest w B na Kościuszki osiemdziesiąt sześć ulica kod czternaście kod czternaście z Marzeną bo jej mąż odszedł do S.  Nie do S... tylko do Sz... uciekł po prostu zrobił dzie teraz yyy rozwód z nią . odszedł teraz powiedzieć o rodzicach o mamie *  że pani doktor z Tworek powiedziała że ja powininem pan doktor z Tworek przyłożyła mi to słuchawki do uszu sobie i mi do serca powiedziała kocham i za to kocham to serce co powiedziało moje to miałem wolne wyjścia na miasto i ubranie ** na takim obozie widziałem co to wojna gwiazd ***  czy co Janusz Januszowi powiedziałem o tej świątyni o świętych obrazach i on  zbeszcześcił świętość czego do Częstochowy diabła nie wpuścił gada z . świętych chrześcić zmarłych  trzeba . ośmioro siedmioro ja z Bogiem jestem w porządku i z bratem Bogiem też jestem w porządku tak jak król nafty Apanaczi bracia niezupełnie tylko w teorii duchem duchem pro pro proszę proszę duchem duchem jestem duchem związany z Synem Bożym Syn Boży nie da się drugi raz zrobić na durnia i Wszyscy Święci zmartwychwstali .  no od nie . po prostu jak rozmawiałem z nimi ze Świętymi mam w domu kas Świętego Kaspra Melchiora i Baltazara tylko błąd zrobiłem że nie napisałem tego na drzwiach w domu na czterech ścianach to błąd a może nie błąd **** ale ja nie ponimaju po ruski i znam trochę niemiecki trochę co robiłem w szkole po szkole”</a:t>
            </a:r>
          </a:p>
        </p:txBody>
      </p:sp>
    </p:spTree>
  </p:cSld>
  <p:clrMapOvr>
    <a:masterClrMapping/>
  </p:clrMapOvr>
  <p:transition spd="med">
    <p:newsflash/>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1858AAF-9BCD-4738-A170-3C6B3FBD3F33}" type="slidenum">
              <a:rPr lang="pl-PL"/>
              <a:pPr/>
              <a:t>65</a:t>
            </a:fld>
            <a:endParaRPr lang="pl-PL"/>
          </a:p>
        </p:txBody>
      </p:sp>
      <p:sp>
        <p:nvSpPr>
          <p:cNvPr id="109570" name="Rectangle 2"/>
          <p:cNvSpPr>
            <a:spLocks noGrp="1" noChangeArrowheads="1"/>
          </p:cNvSpPr>
          <p:nvPr>
            <p:ph type="title"/>
          </p:nvPr>
        </p:nvSpPr>
        <p:spPr/>
        <p:txBody>
          <a:bodyPr/>
          <a:lstStyle/>
          <a:p>
            <a:r>
              <a:rPr lang="pl-PL" b="1"/>
              <a:t>Zbaczanie wypowiedzi (ZW)</a:t>
            </a:r>
          </a:p>
        </p:txBody>
      </p:sp>
      <p:sp>
        <p:nvSpPr>
          <p:cNvPr id="109571" name="Rectangle 3"/>
          <p:cNvSpPr>
            <a:spLocks noGrp="1" noChangeArrowheads="1"/>
          </p:cNvSpPr>
          <p:nvPr>
            <p:ph type="body" idx="1"/>
          </p:nvPr>
        </p:nvSpPr>
        <p:spPr/>
        <p:txBody>
          <a:bodyPr/>
          <a:lstStyle/>
          <a:p>
            <a:pPr>
              <a:lnSpc>
                <a:spcPct val="80000"/>
              </a:lnSpc>
              <a:buFont typeface="Wingdings" pitchFamily="2" charset="2"/>
              <a:buNone/>
            </a:pPr>
            <a:endParaRPr lang="pl-PL" sz="1600" b="1"/>
          </a:p>
          <a:p>
            <a:pPr>
              <a:lnSpc>
                <a:spcPct val="80000"/>
              </a:lnSpc>
            </a:pPr>
            <a:r>
              <a:rPr lang="pl-PL" sz="1600" b="1"/>
              <a:t>Opis fenomenu: </a:t>
            </a:r>
            <a:r>
              <a:rPr lang="pl-PL" sz="1600" u="sng"/>
              <a:t>Zbaczanie wypowiedzi (ZW)</a:t>
            </a:r>
            <a:r>
              <a:rPr lang="pl-PL" sz="1600"/>
              <a:t> – wzorzec mowy spontanicznej, w którym myśli zbaczają z głównego toru wypowiedzi. Kolejne obiekty wypowiedzi są ze sobą zestawiane bez związków znaczeniowych lub w sposób idiosynkratyczny. Czasami połączenia pomiędzy kolejnymi porcjami tekstu są dziwne, albo w ogóle niezrozumiałe. Jest klasyczny przykład niespójności tekstu, głównie niespójności semantycznej, co prowadzi do utraty pragmatyki tekstu. Nastepujace po sobie wypowiedzenia nie mają ze sobą związków lub są łączone przy użyciu niejasnych zaimków odnoszących</a:t>
            </a:r>
          </a:p>
          <a:p>
            <a:pPr>
              <a:lnSpc>
                <a:spcPct val="80000"/>
              </a:lnSpc>
            </a:pPr>
            <a:r>
              <a:rPr lang="pl-PL" sz="1600"/>
              <a:t>Sposób oceny:</a:t>
            </a:r>
          </a:p>
          <a:p>
            <a:pPr>
              <a:lnSpc>
                <a:spcPct val="80000"/>
              </a:lnSpc>
            </a:pPr>
            <a:r>
              <a:rPr lang="pl-PL" sz="1600"/>
              <a:t>(0) brak zbaczania wypowiedzi</a:t>
            </a:r>
          </a:p>
          <a:p>
            <a:pPr>
              <a:lnSpc>
                <a:spcPct val="80000"/>
              </a:lnSpc>
            </a:pPr>
            <a:r>
              <a:rPr lang="pl-PL" sz="1600"/>
              <a:t>(1) łagodne zbaczanie wypowiedzi; 1 fenomen ZW w rozmowie</a:t>
            </a:r>
          </a:p>
          <a:p>
            <a:pPr>
              <a:lnSpc>
                <a:spcPct val="80000"/>
              </a:lnSpc>
            </a:pPr>
            <a:r>
              <a:rPr lang="pl-PL" sz="1600"/>
              <a:t>(2) znaczne zbaczanie wypowiedzi; 2-4 fenomeny w rozmowie</a:t>
            </a:r>
          </a:p>
          <a:p>
            <a:pPr>
              <a:lnSpc>
                <a:spcPct val="80000"/>
              </a:lnSpc>
            </a:pPr>
            <a:r>
              <a:rPr lang="pl-PL" sz="1600"/>
              <a:t>(3) ciężkie zbaczanie wypowiedzi; 5-10 fenomenów w rozmowie</a:t>
            </a:r>
          </a:p>
          <a:p>
            <a:pPr>
              <a:lnSpc>
                <a:spcPct val="80000"/>
              </a:lnSpc>
            </a:pPr>
            <a:r>
              <a:rPr lang="pl-PL" sz="1600"/>
              <a:t>(4) krańcowe zbaczanie wypowiedzi; &gt;10 fenomenów w rozmowie</a:t>
            </a:r>
          </a:p>
        </p:txBody>
      </p:sp>
    </p:spTree>
  </p:cSld>
  <p:clrMapOvr>
    <a:masterClrMapping/>
  </p:clrMapOvr>
  <p:transition spd="med">
    <p:newsflash/>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0F7B769-7416-4C6A-9E38-8512119946B9}" type="slidenum">
              <a:rPr lang="pl-PL"/>
              <a:pPr/>
              <a:t>66</a:t>
            </a:fld>
            <a:endParaRPr lang="pl-PL"/>
          </a:p>
        </p:txBody>
      </p:sp>
      <p:sp>
        <p:nvSpPr>
          <p:cNvPr id="83970" name="Rectangle 2"/>
          <p:cNvSpPr>
            <a:spLocks noGrp="1" noChangeArrowheads="1"/>
          </p:cNvSpPr>
          <p:nvPr>
            <p:ph type="title"/>
          </p:nvPr>
        </p:nvSpPr>
        <p:spPr/>
        <p:txBody>
          <a:bodyPr/>
          <a:lstStyle/>
          <a:p>
            <a:r>
              <a:rPr lang="pl-PL" sz="3800" b="1"/>
              <a:t>Ocena: ciężkie zbaczanie wypowiedzi (3)</a:t>
            </a:r>
          </a:p>
        </p:txBody>
      </p:sp>
      <p:sp>
        <p:nvSpPr>
          <p:cNvPr id="83971" name="Rectangle 3"/>
          <p:cNvSpPr>
            <a:spLocks noGrp="1" noChangeArrowheads="1"/>
          </p:cNvSpPr>
          <p:nvPr>
            <p:ph type="body" idx="1"/>
          </p:nvPr>
        </p:nvSpPr>
        <p:spPr/>
        <p:txBody>
          <a:bodyPr/>
          <a:lstStyle/>
          <a:p>
            <a:pPr>
              <a:lnSpc>
                <a:spcPct val="80000"/>
              </a:lnSpc>
            </a:pPr>
            <a:endParaRPr lang="pl-PL" sz="1600" b="1"/>
          </a:p>
          <a:p>
            <a:pPr>
              <a:lnSpc>
                <a:spcPct val="80000"/>
              </a:lnSpc>
            </a:pPr>
            <a:r>
              <a:rPr lang="pl-PL" sz="1600" b="1"/>
              <a:t>Analiza kliniczno-lingwistyczna:  </a:t>
            </a:r>
            <a:r>
              <a:rPr lang="pl-PL" sz="1600"/>
              <a:t>tekst niespójny, składający się z pięciu odrębnych części (ich granice zaznaczone gwiazdkami) w ramach których zachowane są zasady spójności. Struktury zdaniowe i gramatyczne zachowane (brak cech </a:t>
            </a:r>
            <a:r>
              <a:rPr lang="pl-PL" sz="1600" i="1"/>
              <a:t>rozkojarzenia</a:t>
            </a:r>
            <a:r>
              <a:rPr lang="pl-PL" sz="1600"/>
              <a:t>). Charakterystyka poszczególnych przejść typu </a:t>
            </a:r>
            <a:r>
              <a:rPr lang="pl-PL" sz="1600" i="1"/>
              <a:t>zbaczanie wypowiedzi:</a:t>
            </a:r>
            <a:endParaRPr lang="pl-PL" sz="1600"/>
          </a:p>
          <a:p>
            <a:pPr>
              <a:lnSpc>
                <a:spcPct val="80000"/>
              </a:lnSpc>
            </a:pPr>
            <a:r>
              <a:rPr lang="pl-PL" sz="1600"/>
              <a:t>* całkowity brak spójności pragmatycznej i semantycznej, przy resztkowej spójności syntaktycznej (</a:t>
            </a:r>
            <a:r>
              <a:rPr lang="pl-PL" sz="1600" i="1"/>
              <a:t>matka </a:t>
            </a:r>
            <a:r>
              <a:rPr lang="pl-PL" sz="1600" i="1">
                <a:sym typeface="Wingdings" pitchFamily="2" charset="2"/>
              </a:rPr>
              <a:t></a:t>
            </a:r>
            <a:r>
              <a:rPr lang="pl-PL" sz="1600" i="1"/>
              <a:t> pani doktor ... kocham</a:t>
            </a:r>
            <a:r>
              <a:rPr lang="pl-PL" sz="1600"/>
              <a:t>)</a:t>
            </a:r>
          </a:p>
          <a:p>
            <a:pPr>
              <a:lnSpc>
                <a:spcPct val="80000"/>
              </a:lnSpc>
            </a:pPr>
            <a:r>
              <a:rPr lang="pl-PL" sz="1600"/>
              <a:t>** brak spójności semantycznej i pragmatycznej, spójnik </a:t>
            </a:r>
            <a:r>
              <a:rPr lang="pl-PL" sz="1600" i="1"/>
              <a:t>i </a:t>
            </a:r>
            <a:r>
              <a:rPr lang="pl-PL" sz="1600"/>
              <a:t>zachowuje spójność syntaktyczną</a:t>
            </a:r>
          </a:p>
          <a:p>
            <a:pPr>
              <a:lnSpc>
                <a:spcPct val="80000"/>
              </a:lnSpc>
            </a:pPr>
            <a:r>
              <a:rPr lang="pl-PL" sz="1600"/>
              <a:t>***brak spójności pragmatycznej i syntaktycznej, resztkowa spójność semantyczna : </a:t>
            </a:r>
            <a:r>
              <a:rPr lang="pl-PL" sz="1600" i="1"/>
              <a:t>wojna gwiazd </a:t>
            </a:r>
            <a:r>
              <a:rPr lang="pl-PL" sz="1600" i="1">
                <a:sym typeface="Wingdings" pitchFamily="2" charset="2"/>
              </a:rPr>
              <a:t></a:t>
            </a:r>
            <a:r>
              <a:rPr lang="pl-PL" sz="1600" i="1"/>
              <a:t> świątynia</a:t>
            </a:r>
            <a:endParaRPr lang="pl-PL" sz="1600"/>
          </a:p>
          <a:p>
            <a:pPr>
              <a:lnSpc>
                <a:spcPct val="80000"/>
              </a:lnSpc>
            </a:pPr>
            <a:r>
              <a:rPr lang="pl-PL" sz="1600"/>
              <a:t>**** brak spójności pragmatycznej, słaba spójność semantyczna: </a:t>
            </a:r>
            <a:r>
              <a:rPr lang="pl-PL" sz="1600" i="1"/>
              <a:t>nie pisałem </a:t>
            </a:r>
            <a:r>
              <a:rPr lang="pl-PL" sz="1600" i="1">
                <a:sym typeface="Wingdings" pitchFamily="2" charset="2"/>
              </a:rPr>
              <a:t></a:t>
            </a:r>
            <a:r>
              <a:rPr lang="pl-PL" sz="1600" i="1"/>
              <a:t> ale nie ponimaju po russki, </a:t>
            </a:r>
            <a:r>
              <a:rPr lang="pl-PL" sz="1600"/>
              <a:t>resztkowa spójność syntaktyczna przy użyciu </a:t>
            </a:r>
            <a:r>
              <a:rPr lang="pl-PL" sz="1600" i="1"/>
              <a:t>ale.</a:t>
            </a:r>
            <a:endParaRPr lang="pl-PL" sz="1600"/>
          </a:p>
          <a:p>
            <a:pPr>
              <a:lnSpc>
                <a:spcPct val="80000"/>
              </a:lnSpc>
            </a:pPr>
            <a:r>
              <a:rPr lang="pl-PL" sz="1600"/>
              <a:t>W całym tekście zwraca uwagę bardzo rzadkie użycie anafory: </a:t>
            </a:r>
            <a:r>
              <a:rPr lang="pl-PL" sz="1600" i="1"/>
              <a:t>on, nimi.</a:t>
            </a:r>
          </a:p>
        </p:txBody>
      </p:sp>
    </p:spTree>
  </p:cSld>
  <p:clrMapOvr>
    <a:masterClrMapping/>
  </p:clrMapOvr>
  <p:transition spd="med">
    <p:newsflash/>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2F2F67D-023F-4F36-9104-5E4555C5F6B9}" type="slidenum">
              <a:rPr lang="pl-PL"/>
              <a:pPr/>
              <a:t>67</a:t>
            </a:fld>
            <a:endParaRPr lang="pl-PL"/>
          </a:p>
        </p:txBody>
      </p:sp>
      <p:sp>
        <p:nvSpPr>
          <p:cNvPr id="84994" name="Rectangle 2"/>
          <p:cNvSpPr>
            <a:spLocks noGrp="1" noChangeArrowheads="1"/>
          </p:cNvSpPr>
          <p:nvPr>
            <p:ph type="title"/>
          </p:nvPr>
        </p:nvSpPr>
        <p:spPr/>
        <p:txBody>
          <a:bodyPr/>
          <a:lstStyle/>
          <a:p>
            <a:r>
              <a:rPr lang="pl-PL" sz="3800" b="1"/>
              <a:t>pytanie „moje hobby”</a:t>
            </a:r>
            <a:br>
              <a:rPr lang="pl-PL" sz="3800" i="1"/>
            </a:br>
            <a:endParaRPr lang="pl-PL" sz="3800" i="1"/>
          </a:p>
        </p:txBody>
      </p:sp>
      <p:sp>
        <p:nvSpPr>
          <p:cNvPr id="84995" name="Rectangle 3"/>
          <p:cNvSpPr>
            <a:spLocks noGrp="1" noChangeArrowheads="1"/>
          </p:cNvSpPr>
          <p:nvPr>
            <p:ph type="body" idx="1"/>
          </p:nvPr>
        </p:nvSpPr>
        <p:spPr/>
        <p:txBody>
          <a:bodyPr/>
          <a:lstStyle/>
          <a:p>
            <a:pPr>
              <a:lnSpc>
                <a:spcPct val="80000"/>
              </a:lnSpc>
            </a:pPr>
            <a:r>
              <a:rPr lang="pl-PL" sz="1800" i="1"/>
              <a:t>„</a:t>
            </a:r>
            <a:r>
              <a:rPr lang="pl-PL" sz="1800" i="1" u="sng"/>
              <a:t>interesuję się życiem seksualnym mrówek mrówek</a:t>
            </a:r>
            <a:r>
              <a:rPr lang="pl-PL" sz="1800" i="1"/>
              <a:t> pszczółka Maja taka </a:t>
            </a:r>
            <a:r>
              <a:rPr lang="pl-PL" sz="1800" i="1" u="sng"/>
              <a:t>rezolutna z panem doktorem nie mam żadnej mowy nie porozumiemy się </a:t>
            </a:r>
            <a:r>
              <a:rPr lang="pl-PL" sz="1800" i="1"/>
              <a:t>tak są ciekawsze ciekawsze </a:t>
            </a:r>
            <a:r>
              <a:rPr lang="pl-PL" sz="1800" i="1" u="sng"/>
              <a:t>bociany to wszystko po trochu i teatrem i sztuką Kolbergera wszystkim po trochę</a:t>
            </a:r>
            <a:r>
              <a:rPr lang="pl-PL" sz="1800" i="1"/>
              <a:t> no Boże kochany nie poganiaj mnie </a:t>
            </a:r>
            <a:r>
              <a:rPr lang="pl-PL" sz="1800" i="1" u="sng"/>
              <a:t>ubierałam się do kościoła malowałam</a:t>
            </a:r>
            <a:r>
              <a:rPr lang="pl-PL" sz="1800" i="1"/>
              <a:t> ubierać się malować się na roweryku jeździć czy na trapezie kadni </a:t>
            </a:r>
            <a:r>
              <a:rPr lang="pl-PL" sz="1800" i="1" u="sng"/>
              <a:t>kupił chłopczyki skurczybyki cholery</a:t>
            </a:r>
            <a:r>
              <a:rPr lang="pl-PL" sz="1800" i="1"/>
              <a:t> tylko ja ja jak z tym kierowcą to zaraz mi odbiło </a:t>
            </a:r>
            <a:r>
              <a:rPr lang="pl-PL" sz="1800" i="1" u="sng"/>
              <a:t>to on był zacny tam gdzieś się wywiadywał</a:t>
            </a:r>
            <a:r>
              <a:rPr lang="pl-PL" sz="1800" i="1"/>
              <a:t> tam się poprawiałam po prostu nie pasowałam nie pasowała fotografia do mojego krajobrazu </a:t>
            </a:r>
            <a:r>
              <a:rPr lang="pl-PL" sz="1800" i="1" u="sng"/>
              <a:t>no musiałam to ponieść </a:t>
            </a:r>
            <a:r>
              <a:rPr lang="pl-PL" sz="1800" i="1"/>
              <a:t>najładniejszy </a:t>
            </a:r>
            <a:r>
              <a:rPr lang="pl-PL" sz="1800" i="1" u="sng"/>
              <a:t>wiersz mam osiemnaście hektarów ziemi i osiemnaście hekterów i niczym</a:t>
            </a:r>
            <a:r>
              <a:rPr lang="pl-PL" sz="1800" i="1"/>
              <a:t> . niczym panem doktorem C</a:t>
            </a:r>
            <a:r>
              <a:rPr lang="pl-PL" sz="1800" i="1" u="sng"/>
              <a:t>.  nie robiłam nic robótkach szydełku</a:t>
            </a:r>
            <a:r>
              <a:rPr lang="pl-PL" sz="1800" i="1"/>
              <a:t> nie mogłam mieć ograniczony zakres działania </a:t>
            </a:r>
            <a:r>
              <a:rPr lang="pl-PL" sz="1800" i="1" u="sng"/>
              <a:t>o gdyby iść na pole na pole na dwór które to pole idź</a:t>
            </a:r>
            <a:r>
              <a:rPr lang="pl-PL" sz="1800" i="1"/>
              <a:t> czytałam dziewczynę o zielonych oczach  </a:t>
            </a:r>
            <a:r>
              <a:rPr lang="pl-PL" sz="1800" i="1" u="sng"/>
              <a:t>nic nikomu nie do śmiechu jak ci wykorzystywał dziewczynę dorosły mężczyzna z Finlandii </a:t>
            </a:r>
            <a:r>
              <a:rPr lang="pl-PL" sz="1800" i="1"/>
              <a:t>tylko to czytam </a:t>
            </a:r>
            <a:r>
              <a:rPr lang="pl-PL" sz="1800" i="1" u="sng"/>
              <a:t>jakie mam pan oczy też zielone</a:t>
            </a:r>
            <a:r>
              <a:rPr lang="pl-PL" sz="1800" i="1"/>
              <a:t>  ”</a:t>
            </a:r>
          </a:p>
        </p:txBody>
      </p:sp>
    </p:spTree>
  </p:cSld>
  <p:clrMapOvr>
    <a:masterClrMapping/>
  </p:clrMapOvr>
  <p:transition spd="med">
    <p:newsflash/>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5AD2E3B6-50B5-4214-8563-43FC6A4EA98F}" type="slidenum">
              <a:rPr lang="pl-PL"/>
              <a:pPr/>
              <a:t>68</a:t>
            </a:fld>
            <a:endParaRPr lang="pl-PL"/>
          </a:p>
        </p:txBody>
      </p:sp>
      <p:sp>
        <p:nvSpPr>
          <p:cNvPr id="86018" name="Rectangle 2"/>
          <p:cNvSpPr>
            <a:spLocks noGrp="1" noChangeArrowheads="1"/>
          </p:cNvSpPr>
          <p:nvPr>
            <p:ph type="title"/>
          </p:nvPr>
        </p:nvSpPr>
        <p:spPr/>
        <p:txBody>
          <a:bodyPr/>
          <a:lstStyle/>
          <a:p>
            <a:r>
              <a:rPr lang="pl-PL" sz="3800" b="1"/>
              <a:t>Rozkojarzenie (RK)</a:t>
            </a:r>
            <a:br>
              <a:rPr lang="pl-PL" sz="3800" b="1"/>
            </a:br>
            <a:endParaRPr lang="pl-PL" sz="3800" b="1"/>
          </a:p>
        </p:txBody>
      </p:sp>
      <p:sp>
        <p:nvSpPr>
          <p:cNvPr id="86019" name="Rectangle 3"/>
          <p:cNvSpPr>
            <a:spLocks noGrp="1" noChangeArrowheads="1"/>
          </p:cNvSpPr>
          <p:nvPr>
            <p:ph type="body" idx="1"/>
          </p:nvPr>
        </p:nvSpPr>
        <p:spPr/>
        <p:txBody>
          <a:bodyPr/>
          <a:lstStyle/>
          <a:p>
            <a:pPr marL="609600" indent="-609600">
              <a:lnSpc>
                <a:spcPct val="80000"/>
              </a:lnSpc>
            </a:pPr>
            <a:r>
              <a:rPr lang="pl-PL" sz="1600" b="1"/>
              <a:t>Opis fenomenu: </a:t>
            </a:r>
            <a:r>
              <a:rPr lang="pl-PL" sz="1600" u="sng"/>
              <a:t>Rozkojarzenie (RK) </a:t>
            </a:r>
            <a:r>
              <a:rPr lang="pl-PL" sz="1600"/>
              <a:t> – wzorzec mowy, w którym następuje istotne zaburzenie możliwość jej zrozumienia; rozkojarzenie jest powodowane przez różne mechanizmy, które mogą występować jednocześnie; wybór słów jest czasami zupełnie przypadkowy; czasami słowa cementujące (spójniki, zaimki ) są całkowicie usunięte; </a:t>
            </a:r>
            <a:r>
              <a:rPr lang="pl-PL" sz="1600" i="1"/>
              <a:t>rozkojarzenie</a:t>
            </a:r>
            <a:r>
              <a:rPr lang="pl-PL" sz="1600"/>
              <a:t> różni się od </a:t>
            </a:r>
            <a:r>
              <a:rPr lang="pl-PL" sz="1600" i="1"/>
              <a:t>zbaczania wypowiedzi</a:t>
            </a:r>
            <a:r>
              <a:rPr lang="pl-PL" sz="1600"/>
              <a:t>, że w </a:t>
            </a:r>
            <a:r>
              <a:rPr lang="pl-PL" sz="1600" i="1"/>
              <a:t>rozkojarzeniu</a:t>
            </a:r>
            <a:r>
              <a:rPr lang="pl-PL" sz="1600"/>
              <a:t> dochodzi do rozbicia na poziomie zdań, podczas gdy w </a:t>
            </a:r>
            <a:r>
              <a:rPr lang="pl-PL" sz="1600" i="1"/>
              <a:t>zbaczaniu </a:t>
            </a:r>
            <a:r>
              <a:rPr lang="pl-PL" sz="1600"/>
              <a:t>wypowiedzi struktury zdaniowe są zachowane, natomiast dochodzi do rozbicia związków pomiędzy zdaniami; znaczne rozkojarzenie określane jest mianem </a:t>
            </a:r>
            <a:r>
              <a:rPr lang="pl-PL" sz="1600" i="1"/>
              <a:t>„sałatki słownej’</a:t>
            </a:r>
            <a:endParaRPr lang="pl-PL" sz="1600"/>
          </a:p>
          <a:p>
            <a:pPr marL="609600" indent="-609600">
              <a:lnSpc>
                <a:spcPct val="80000"/>
              </a:lnSpc>
            </a:pPr>
            <a:r>
              <a:rPr lang="pl-PL" sz="1600"/>
              <a:t>Sposób oceny:</a:t>
            </a:r>
          </a:p>
          <a:p>
            <a:pPr marL="609600" indent="-609600">
              <a:lnSpc>
                <a:spcPct val="80000"/>
              </a:lnSpc>
            </a:pPr>
            <a:r>
              <a:rPr lang="pl-PL" sz="1600"/>
              <a:t>brak rozkojarzenia </a:t>
            </a:r>
          </a:p>
          <a:p>
            <a:pPr marL="609600" indent="-609600">
              <a:lnSpc>
                <a:spcPct val="80000"/>
              </a:lnSpc>
            </a:pPr>
            <a:r>
              <a:rPr lang="pl-PL" sz="1600"/>
              <a:t>(1) łagodne rozkojarzenie; 1 fenomen RK w rozmowie</a:t>
            </a:r>
          </a:p>
          <a:p>
            <a:pPr marL="609600" indent="-609600">
              <a:lnSpc>
                <a:spcPct val="80000"/>
              </a:lnSpc>
            </a:pPr>
            <a:r>
              <a:rPr lang="pl-PL" sz="1600"/>
              <a:t>(2) znaczne rozkojarzenie; 2-4 fenomeny w rozmowie</a:t>
            </a:r>
          </a:p>
          <a:p>
            <a:pPr marL="609600" indent="-609600">
              <a:lnSpc>
                <a:spcPct val="80000"/>
              </a:lnSpc>
            </a:pPr>
            <a:r>
              <a:rPr lang="pl-PL" sz="1600"/>
              <a:t>(3) ciężkie rozkojarzenie; 5-10 fenomenów w rozmowie</a:t>
            </a:r>
          </a:p>
          <a:p>
            <a:pPr marL="609600" indent="-609600">
              <a:lnSpc>
                <a:spcPct val="80000"/>
              </a:lnSpc>
            </a:pPr>
            <a:r>
              <a:rPr lang="pl-PL" sz="1600"/>
              <a:t>(4) krańcowe rozkojarzenie; &gt;10 fenomenów w rozmowie</a:t>
            </a:r>
          </a:p>
        </p:txBody>
      </p:sp>
    </p:spTree>
  </p:cSld>
  <p:clrMapOvr>
    <a:masterClrMapping/>
  </p:clrMapOvr>
  <p:transition spd="med">
    <p:newsflash/>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5D1CD29-7E6F-4686-8DE7-E32A51E41732}" type="slidenum">
              <a:rPr lang="pl-PL"/>
              <a:pPr/>
              <a:t>69</a:t>
            </a:fld>
            <a:endParaRPr lang="pl-PL"/>
          </a:p>
        </p:txBody>
      </p:sp>
      <p:sp>
        <p:nvSpPr>
          <p:cNvPr id="87042" name="Rectangle 2"/>
          <p:cNvSpPr>
            <a:spLocks noGrp="1" noChangeArrowheads="1"/>
          </p:cNvSpPr>
          <p:nvPr>
            <p:ph type="title"/>
          </p:nvPr>
        </p:nvSpPr>
        <p:spPr/>
        <p:txBody>
          <a:bodyPr/>
          <a:lstStyle/>
          <a:p>
            <a:r>
              <a:rPr lang="pl-PL" sz="3800" b="1"/>
              <a:t>Ocena: </a:t>
            </a:r>
            <a:r>
              <a:rPr lang="pl-PL" sz="3800" b="1" i="1"/>
              <a:t>ciężkie rozkojarzenie (3)</a:t>
            </a:r>
            <a:br>
              <a:rPr lang="pl-PL" sz="3800" b="1"/>
            </a:br>
            <a:endParaRPr lang="pl-PL" sz="3800" b="1"/>
          </a:p>
        </p:txBody>
      </p:sp>
      <p:sp>
        <p:nvSpPr>
          <p:cNvPr id="87043" name="Rectangle 3"/>
          <p:cNvSpPr>
            <a:spLocks noGrp="1" noChangeArrowheads="1"/>
          </p:cNvSpPr>
          <p:nvPr>
            <p:ph type="body" idx="1"/>
          </p:nvPr>
        </p:nvSpPr>
        <p:spPr/>
        <p:txBody>
          <a:bodyPr/>
          <a:lstStyle/>
          <a:p>
            <a:pPr>
              <a:lnSpc>
                <a:spcPct val="90000"/>
              </a:lnSpc>
            </a:pPr>
            <a:r>
              <a:rPr lang="pl-PL" sz="2400" b="1"/>
              <a:t>Analiza kliniczno-lingwistyczna:</a:t>
            </a:r>
            <a:r>
              <a:rPr lang="pl-PL" sz="2400"/>
              <a:t> podkreśleniami zaznaczono te fragmenty tekstu, które pragmatycznie pozostają w pewnej łączności z tematem pytania. W tekście liczne zdania niedokończone, lub równoważniki zdań. Liczne nawiązania na zasadzie </a:t>
            </a:r>
            <a:r>
              <a:rPr lang="pl-PL" sz="2400" i="1"/>
              <a:t>dźwięczenia : wszystko </a:t>
            </a:r>
            <a:r>
              <a:rPr lang="pl-PL" sz="2400" i="1">
                <a:sym typeface="Wingdings" pitchFamily="2" charset="2"/>
              </a:rPr>
              <a:t></a:t>
            </a:r>
            <a:r>
              <a:rPr lang="pl-PL" sz="2400" i="1"/>
              <a:t> wszystkim, roweryk </a:t>
            </a:r>
            <a:r>
              <a:rPr lang="pl-PL" sz="2400" i="1">
                <a:sym typeface="Wingdings" pitchFamily="2" charset="2"/>
              </a:rPr>
              <a:t></a:t>
            </a:r>
            <a:r>
              <a:rPr lang="pl-PL" sz="2400" i="1"/>
              <a:t> chłopczyk, o zielonych oczach </a:t>
            </a:r>
            <a:r>
              <a:rPr lang="pl-PL" sz="2400" i="1">
                <a:sym typeface="Wingdings" pitchFamily="2" charset="2"/>
              </a:rPr>
              <a:t></a:t>
            </a:r>
            <a:r>
              <a:rPr lang="pl-PL" sz="2400" i="1"/>
              <a:t> jakie pan ma oczy. </a:t>
            </a:r>
            <a:r>
              <a:rPr lang="pl-PL" sz="2400"/>
              <a:t>Mimo cech rozkojarzenia widoczne są trzy odrębne tematy wypowiedzi: </a:t>
            </a:r>
            <a:r>
              <a:rPr lang="pl-PL" sz="2400" i="1"/>
              <a:t>moje zainteresowania; mój stosunek do seksu ; nie chcę z panem rozmawiać</a:t>
            </a:r>
          </a:p>
        </p:txBody>
      </p:sp>
    </p:spTree>
  </p:cSld>
  <p:clrMapOvr>
    <a:masterClrMapping/>
  </p:clrMapOvr>
  <p:transition spd="med">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E387CC9-BE2F-43E9-B706-C5C68AB9189B}" type="slidenum">
              <a:rPr lang="pl-PL"/>
              <a:pPr/>
              <a:t>7</a:t>
            </a:fld>
            <a:endParaRPr lang="pl-PL"/>
          </a:p>
        </p:txBody>
      </p:sp>
      <p:sp>
        <p:nvSpPr>
          <p:cNvPr id="160770" name="Rectangle 2"/>
          <p:cNvSpPr>
            <a:spLocks noGrp="1" noChangeArrowheads="1"/>
          </p:cNvSpPr>
          <p:nvPr>
            <p:ph type="title"/>
          </p:nvPr>
        </p:nvSpPr>
        <p:spPr/>
        <p:txBody>
          <a:bodyPr/>
          <a:lstStyle/>
          <a:p>
            <a:r>
              <a:rPr lang="pl-PL"/>
              <a:t>c.d.</a:t>
            </a:r>
          </a:p>
        </p:txBody>
      </p:sp>
      <p:sp>
        <p:nvSpPr>
          <p:cNvPr id="160771" name="Rectangle 3"/>
          <p:cNvSpPr>
            <a:spLocks noGrp="1" noChangeArrowheads="1"/>
          </p:cNvSpPr>
          <p:nvPr>
            <p:ph type="body" idx="1"/>
          </p:nvPr>
        </p:nvSpPr>
        <p:spPr/>
        <p:txBody>
          <a:bodyPr/>
          <a:lstStyle/>
          <a:p>
            <a:pPr>
              <a:lnSpc>
                <a:spcPct val="80000"/>
              </a:lnSpc>
            </a:pPr>
            <a:r>
              <a:rPr lang="pl-PL" sz="1800"/>
              <a:t>Andreasen i Grove w pracy z 1986 roku, gdzie przebadali grupę 50 osób chorych na schizofrenię (paranoidalną– n=25 i hebefreniczną– n=25) , potwierdzili wyniki z pracy 1979 roku. W grupie najczęstszych fenomenów językowych znalazły się tutaj</a:t>
            </a:r>
            <a:r>
              <a:rPr lang="pl-PL" sz="1800" i="1"/>
              <a:t>: zbaczanie wypowiedzi, ,  ubóstwo treści i nielogiczność </a:t>
            </a:r>
            <a:r>
              <a:rPr lang="pl-PL" sz="1800"/>
              <a:t>. Najrzadziej występowały: </a:t>
            </a:r>
            <a:r>
              <a:rPr lang="pl-PL" sz="1800" i="1"/>
              <a:t>neologizmy, echolalia, blokowanie </a:t>
            </a:r>
            <a:r>
              <a:rPr lang="pl-PL" sz="1800"/>
              <a:t>i</a:t>
            </a:r>
            <a:r>
              <a:rPr lang="pl-PL" sz="1800" i="1"/>
              <a:t> odnoszenie do siebie </a:t>
            </a:r>
            <a:r>
              <a:rPr lang="pl-PL" sz="1800"/>
              <a:t>[Andreasen i Grove-1986]</a:t>
            </a:r>
            <a:r>
              <a:rPr lang="pl-PL" sz="1800" i="1"/>
              <a:t>. </a:t>
            </a:r>
            <a:r>
              <a:rPr lang="pl-PL" sz="1800"/>
              <a:t>Podobnie na temat specyficzności tych fenomenów dla  schizofrenii wypowiadają się Docherty i wsp. [Docherty i in.-1996].</a:t>
            </a:r>
          </a:p>
          <a:p>
            <a:pPr>
              <a:lnSpc>
                <a:spcPct val="80000"/>
              </a:lnSpc>
            </a:pPr>
            <a:r>
              <a:rPr lang="pl-PL" sz="1800"/>
              <a:t>Andreasen i Grove w pracy z 1986 roku, gdzie przebadali grupę 50 osób chorych na schizofrenię (paranoidalną– n=25 i hebefreniczną– n=25) , potwierdzili wyniki z pracy 1979 roku. W grupie najczęstszych fenomenów językowych znalazły się tutaj</a:t>
            </a:r>
            <a:r>
              <a:rPr lang="pl-PL" sz="1800" i="1"/>
              <a:t>: zbaczanie wypowiedzi, ,  ubóstwo treści i nielogiczność </a:t>
            </a:r>
            <a:r>
              <a:rPr lang="pl-PL" sz="1800"/>
              <a:t>. Najrzadziej występowały: </a:t>
            </a:r>
            <a:r>
              <a:rPr lang="pl-PL" sz="1800" i="1"/>
              <a:t>neologizmy, echolalia, blokowanie </a:t>
            </a:r>
            <a:r>
              <a:rPr lang="pl-PL" sz="1800"/>
              <a:t>i</a:t>
            </a:r>
            <a:r>
              <a:rPr lang="pl-PL" sz="1800" i="1"/>
              <a:t> odnoszenie do siebie </a:t>
            </a:r>
            <a:r>
              <a:rPr lang="pl-PL" sz="1800"/>
              <a:t>[Andreasen i Grove-1986]</a:t>
            </a:r>
            <a:r>
              <a:rPr lang="pl-PL" sz="1800" i="1"/>
              <a:t>. </a:t>
            </a:r>
            <a:r>
              <a:rPr lang="pl-PL" sz="1800"/>
              <a:t>Podobnie na temat specyficzności tych fenomenów dla  schizofrenii wypowiadają się Docherty i wsp. [Docherty i in.-1996].</a:t>
            </a:r>
          </a:p>
          <a:p>
            <a:pPr>
              <a:lnSpc>
                <a:spcPct val="80000"/>
              </a:lnSpc>
              <a:buFont typeface="Wingdings" pitchFamily="2" charset="2"/>
              <a:buNone/>
            </a:pPr>
            <a:endParaRPr lang="pl-PL" sz="1800"/>
          </a:p>
        </p:txBody>
      </p:sp>
    </p:spTree>
  </p:cSld>
  <p:clrMapOvr>
    <a:masterClrMapping/>
  </p:clrMapOvr>
  <p:transition spd="med">
    <p:newsflash/>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0604584-2C0C-461E-9D64-6932EF1F224A}" type="slidenum">
              <a:rPr lang="pl-PL"/>
              <a:pPr/>
              <a:t>70</a:t>
            </a:fld>
            <a:endParaRPr lang="pl-PL"/>
          </a:p>
        </p:txBody>
      </p:sp>
      <p:sp>
        <p:nvSpPr>
          <p:cNvPr id="130050" name="Rectangle 2"/>
          <p:cNvSpPr>
            <a:spLocks noGrp="1" noChangeArrowheads="1"/>
          </p:cNvSpPr>
          <p:nvPr>
            <p:ph type="title"/>
          </p:nvPr>
        </p:nvSpPr>
        <p:spPr/>
        <p:txBody>
          <a:bodyPr/>
          <a:lstStyle/>
          <a:p>
            <a:r>
              <a:rPr lang="pl-PL" b="1">
                <a:latin typeface="Times New Roman" pitchFamily="18" charset="0"/>
                <a:cs typeface="Times New Roman" pitchFamily="18" charset="0"/>
              </a:rPr>
              <a:t>Nielogiczność (NL)</a:t>
            </a:r>
            <a:br>
              <a:rPr lang="pl-PL" b="1" u="sng">
                <a:latin typeface="Century Schoolbook CE" charset="-18"/>
                <a:cs typeface="Times New Roman" pitchFamily="18" charset="0"/>
              </a:rPr>
            </a:br>
            <a:endParaRPr lang="pl-PL" b="1" u="sng">
              <a:latin typeface="Century Schoolbook CE" charset="-18"/>
              <a:cs typeface="Times New Roman" pitchFamily="18" charset="0"/>
            </a:endParaRPr>
          </a:p>
        </p:txBody>
      </p:sp>
      <p:sp>
        <p:nvSpPr>
          <p:cNvPr id="130051" name="Rectangle 3"/>
          <p:cNvSpPr>
            <a:spLocks noGrp="1" noChangeArrowheads="1"/>
          </p:cNvSpPr>
          <p:nvPr>
            <p:ph type="body" idx="1"/>
          </p:nvPr>
        </p:nvSpPr>
        <p:spPr/>
        <p:txBody>
          <a:bodyPr/>
          <a:lstStyle/>
          <a:p>
            <a:pPr>
              <a:lnSpc>
                <a:spcPct val="90000"/>
              </a:lnSpc>
            </a:pPr>
            <a:r>
              <a:rPr lang="pl-PL" sz="2000" b="1">
                <a:cs typeface="Times New Roman" pitchFamily="18" charset="0"/>
              </a:rPr>
              <a:t>Opis fenomenu: </a:t>
            </a:r>
            <a:r>
              <a:rPr lang="pl-PL" sz="2000" u="sng">
                <a:cs typeface="Times New Roman" pitchFamily="18" charset="0"/>
              </a:rPr>
              <a:t>Nielogiczność </a:t>
            </a:r>
            <a:r>
              <a:rPr lang="pl-PL" sz="2000">
                <a:cs typeface="Times New Roman" pitchFamily="18" charset="0"/>
              </a:rPr>
              <a:t> – wzorzec mowy, w którym wnioski nie następują w logiczny sposób. Może to przyjmować formę zaburzonej deukcji, a także wyciągania wniosków o fałszywe przesłanki, ale bez cech myślenia urojeniowego.</a:t>
            </a:r>
          </a:p>
          <a:p>
            <a:pPr>
              <a:lnSpc>
                <a:spcPct val="90000"/>
              </a:lnSpc>
            </a:pPr>
            <a:r>
              <a:rPr lang="pl-PL" sz="2000">
                <a:cs typeface="Times New Roman" pitchFamily="18" charset="0"/>
              </a:rPr>
              <a:t>Wyłączenia:</a:t>
            </a:r>
          </a:p>
          <a:p>
            <a:pPr>
              <a:lnSpc>
                <a:spcPct val="90000"/>
              </a:lnSpc>
              <a:buFont typeface="Wingdings" pitchFamily="2" charset="2"/>
              <a:buChar char="•"/>
            </a:pPr>
            <a:r>
              <a:rPr lang="pl-PL" sz="2000"/>
              <a:t>Wnioskowanie w oparciu o myślenie urojeniowe</a:t>
            </a:r>
          </a:p>
          <a:p>
            <a:pPr>
              <a:lnSpc>
                <a:spcPct val="90000"/>
              </a:lnSpc>
              <a:buFont typeface="Wingdings" pitchFamily="2" charset="2"/>
              <a:buChar char="•"/>
            </a:pPr>
            <a:r>
              <a:rPr lang="pl-PL" sz="2000"/>
              <a:t>Nielogiczność na podstawie przekonań kulturowych i religijnych</a:t>
            </a:r>
          </a:p>
          <a:p>
            <a:pPr>
              <a:lnSpc>
                <a:spcPct val="90000"/>
              </a:lnSpc>
              <a:buFont typeface="Wingdings" pitchFamily="2" charset="2"/>
              <a:buChar char="•"/>
            </a:pPr>
            <a:r>
              <a:rPr lang="pl-PL" sz="2000"/>
              <a:t>Nielogiczność w oparciu o deficyt intelektualny</a:t>
            </a:r>
          </a:p>
          <a:p>
            <a:pPr>
              <a:lnSpc>
                <a:spcPct val="90000"/>
              </a:lnSpc>
            </a:pPr>
            <a:r>
              <a:rPr lang="pl-PL" sz="2000">
                <a:cs typeface="Times New Roman" pitchFamily="18" charset="0"/>
              </a:rPr>
              <a:t>Sposób oceny:</a:t>
            </a:r>
          </a:p>
          <a:p>
            <a:pPr>
              <a:lnSpc>
                <a:spcPct val="90000"/>
              </a:lnSpc>
            </a:pPr>
            <a:r>
              <a:rPr lang="pl-PL" sz="2000">
                <a:cs typeface="Times New Roman" pitchFamily="18" charset="0"/>
              </a:rPr>
              <a:t>0.</a:t>
            </a:r>
            <a:r>
              <a:rPr lang="pl-PL" sz="2000">
                <a:latin typeface="Times New Roman" pitchFamily="18" charset="0"/>
                <a:cs typeface="Times New Roman" pitchFamily="18" charset="0"/>
              </a:rPr>
              <a:t>      </a:t>
            </a:r>
            <a:r>
              <a:rPr lang="pl-PL" sz="2000">
                <a:cs typeface="Times New Roman" pitchFamily="18" charset="0"/>
              </a:rPr>
              <a:t>brak objawu</a:t>
            </a:r>
          </a:p>
          <a:p>
            <a:pPr>
              <a:lnSpc>
                <a:spcPct val="90000"/>
              </a:lnSpc>
            </a:pPr>
            <a:r>
              <a:rPr lang="pl-PL" sz="2000">
                <a:cs typeface="Times New Roman" pitchFamily="18" charset="0"/>
              </a:rPr>
              <a:t>1.</a:t>
            </a:r>
            <a:r>
              <a:rPr lang="pl-PL" sz="2000">
                <a:latin typeface="Times New Roman" pitchFamily="18" charset="0"/>
                <a:cs typeface="Times New Roman" pitchFamily="18" charset="0"/>
              </a:rPr>
              <a:t>      </a:t>
            </a:r>
            <a:r>
              <a:rPr lang="pl-PL" sz="2000">
                <a:cs typeface="Times New Roman" pitchFamily="18" charset="0"/>
              </a:rPr>
              <a:t>łagodna nielogiczność; 1 fenomen NL w rozmowie</a:t>
            </a:r>
          </a:p>
          <a:p>
            <a:pPr>
              <a:lnSpc>
                <a:spcPct val="90000"/>
              </a:lnSpc>
            </a:pPr>
            <a:r>
              <a:rPr lang="pl-PL" sz="2000">
                <a:cs typeface="Times New Roman" pitchFamily="18" charset="0"/>
              </a:rPr>
              <a:t>2.</a:t>
            </a:r>
            <a:r>
              <a:rPr lang="pl-PL" sz="2000">
                <a:latin typeface="Times New Roman" pitchFamily="18" charset="0"/>
                <a:cs typeface="Times New Roman" pitchFamily="18" charset="0"/>
              </a:rPr>
              <a:t>      </a:t>
            </a:r>
            <a:r>
              <a:rPr lang="pl-PL" sz="2000">
                <a:cs typeface="Times New Roman" pitchFamily="18" charset="0"/>
              </a:rPr>
              <a:t>znaczna  nielogiczność; 2-4 fenomeny w rozmowie</a:t>
            </a:r>
          </a:p>
          <a:p>
            <a:pPr>
              <a:lnSpc>
                <a:spcPct val="90000"/>
              </a:lnSpc>
            </a:pPr>
            <a:r>
              <a:rPr lang="pl-PL" sz="2000">
                <a:cs typeface="Times New Roman" pitchFamily="18" charset="0"/>
              </a:rPr>
              <a:t>3.</a:t>
            </a:r>
            <a:r>
              <a:rPr lang="pl-PL" sz="2000">
                <a:latin typeface="Times New Roman" pitchFamily="18" charset="0"/>
                <a:cs typeface="Times New Roman" pitchFamily="18" charset="0"/>
              </a:rPr>
              <a:t>      </a:t>
            </a:r>
            <a:r>
              <a:rPr lang="pl-PL" sz="2000">
                <a:cs typeface="Times New Roman" pitchFamily="18" charset="0"/>
              </a:rPr>
              <a:t>ciężka nielogiczność; 5-10 fenomenów w rozmowie</a:t>
            </a:r>
          </a:p>
          <a:p>
            <a:pPr>
              <a:lnSpc>
                <a:spcPct val="90000"/>
              </a:lnSpc>
            </a:pPr>
            <a:r>
              <a:rPr lang="pl-PL" sz="2000">
                <a:latin typeface="Times New Roman" pitchFamily="18" charset="0"/>
                <a:cs typeface="Times New Roman" pitchFamily="18" charset="0"/>
              </a:rPr>
              <a:t>4.      krańcowa nielogiczność; &gt;10 fenomenów w rozmowie</a:t>
            </a:r>
            <a:endParaRPr lang="pl-PL" sz="2000">
              <a:latin typeface="Century Schoolbook CE" charset="-18"/>
              <a:cs typeface="Times New Roman" pitchFamily="18" charset="0"/>
            </a:endParaRPr>
          </a:p>
          <a:p>
            <a:pPr>
              <a:lnSpc>
                <a:spcPct val="90000"/>
              </a:lnSpc>
            </a:pPr>
            <a:endParaRPr lang="pl-PL" sz="2000"/>
          </a:p>
        </p:txBody>
      </p:sp>
    </p:spTree>
  </p:cSld>
  <p:clrMapOvr>
    <a:masterClrMapping/>
  </p:clrMapOvr>
  <p:transition spd="med">
    <p:newsflash/>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E3AFD697-38C9-4476-9CE9-376AC86BFE8C}" type="slidenum">
              <a:rPr lang="pl-PL"/>
              <a:pPr/>
              <a:t>71</a:t>
            </a:fld>
            <a:endParaRPr lang="pl-PL"/>
          </a:p>
        </p:txBody>
      </p:sp>
      <p:sp>
        <p:nvSpPr>
          <p:cNvPr id="131074" name="Rectangle 2"/>
          <p:cNvSpPr>
            <a:spLocks noGrp="1" noChangeArrowheads="1"/>
          </p:cNvSpPr>
          <p:nvPr>
            <p:ph type="title"/>
          </p:nvPr>
        </p:nvSpPr>
        <p:spPr/>
        <p:txBody>
          <a:bodyPr/>
          <a:lstStyle/>
          <a:p>
            <a:r>
              <a:rPr lang="pl-PL" b="1">
                <a:latin typeface="Times New Roman" pitchFamily="18" charset="0"/>
                <a:cs typeface="Times New Roman" pitchFamily="18" charset="0"/>
              </a:rPr>
              <a:t>pytanie „moje dzieciństwo?”</a:t>
            </a:r>
          </a:p>
        </p:txBody>
      </p:sp>
      <p:sp>
        <p:nvSpPr>
          <p:cNvPr id="131075" name="Rectangle 3"/>
          <p:cNvSpPr>
            <a:spLocks noGrp="1" noChangeArrowheads="1"/>
          </p:cNvSpPr>
          <p:nvPr>
            <p:ph type="body" idx="1"/>
          </p:nvPr>
        </p:nvSpPr>
        <p:spPr/>
        <p:txBody>
          <a:bodyPr/>
          <a:lstStyle/>
          <a:p>
            <a:endParaRPr lang="pl-PL" b="1" u="sng">
              <a:latin typeface="Century Schoolbook CE" charset="-18"/>
              <a:cs typeface="Times New Roman" pitchFamily="18" charset="0"/>
            </a:endParaRPr>
          </a:p>
          <a:p>
            <a:r>
              <a:rPr lang="pl-PL" i="1">
                <a:latin typeface="Times New Roman" pitchFamily="18" charset="0"/>
                <a:cs typeface="Times New Roman" pitchFamily="18" charset="0"/>
              </a:rPr>
              <a:t>przeprasza</a:t>
            </a:r>
            <a:r>
              <a:rPr lang="pl-PL" i="1">
                <a:latin typeface="Times New Roman" pitchFamily="18" charset="0"/>
              </a:rPr>
              <a:t>m</a:t>
            </a:r>
            <a:r>
              <a:rPr lang="pl-PL" i="1">
                <a:latin typeface="Times New Roman" pitchFamily="18" charset="0"/>
                <a:cs typeface="Times New Roman" pitchFamily="18" charset="0"/>
              </a:rPr>
              <a:t> ale nie muszę </a:t>
            </a:r>
            <a:r>
              <a:rPr lang="pl-PL" i="1" u="sng">
                <a:latin typeface="Times New Roman" pitchFamily="18" charset="0"/>
                <a:cs typeface="Times New Roman" pitchFamily="18" charset="0"/>
              </a:rPr>
              <a:t>muszę umyć zęby o tu mam pastę bo jestem zdrowa mamusia przywiozła bo czytałam książki w noc</a:t>
            </a:r>
            <a:r>
              <a:rPr lang="pl-PL" i="1">
                <a:latin typeface="Times New Roman" pitchFamily="18" charset="0"/>
                <a:cs typeface="Times New Roman" pitchFamily="18" charset="0"/>
              </a:rPr>
              <a:t> no nie nie jestem dzieckiem nie nie . nie jestem panie doktorze”</a:t>
            </a:r>
            <a:endParaRPr lang="pl-PL" b="1" u="sng">
              <a:latin typeface="Century Schoolbook CE" charset="-18"/>
              <a:cs typeface="Times New Roman" pitchFamily="18" charset="0"/>
            </a:endParaRPr>
          </a:p>
          <a:p>
            <a:pPr>
              <a:buFont typeface="Wingdings" pitchFamily="2" charset="2"/>
              <a:buNone/>
            </a:pPr>
            <a:endParaRPr lang="pl-PL"/>
          </a:p>
        </p:txBody>
      </p:sp>
    </p:spTree>
  </p:cSld>
  <p:clrMapOvr>
    <a:masterClrMapping/>
  </p:clrMapOvr>
  <p:transition spd="med">
    <p:newsflash/>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817ED66-A3C0-4B78-A9B3-63849632D75F}" type="slidenum">
              <a:rPr lang="pl-PL"/>
              <a:pPr/>
              <a:t>72</a:t>
            </a:fld>
            <a:endParaRPr lang="pl-PL"/>
          </a:p>
        </p:txBody>
      </p:sp>
      <p:sp>
        <p:nvSpPr>
          <p:cNvPr id="132098" name="Rectangle 2"/>
          <p:cNvSpPr>
            <a:spLocks noGrp="1" noChangeArrowheads="1"/>
          </p:cNvSpPr>
          <p:nvPr>
            <p:ph type="title"/>
          </p:nvPr>
        </p:nvSpPr>
        <p:spPr/>
        <p:txBody>
          <a:bodyPr/>
          <a:lstStyle/>
          <a:p>
            <a:r>
              <a:rPr lang="pl-PL" b="1">
                <a:cs typeface="Times New Roman" pitchFamily="18" charset="0"/>
              </a:rPr>
              <a:t>Dźwięczenie (D)</a:t>
            </a:r>
            <a:br>
              <a:rPr lang="pl-PL">
                <a:cs typeface="Times New Roman" pitchFamily="18" charset="0"/>
              </a:rPr>
            </a:br>
            <a:endParaRPr lang="pl-PL">
              <a:cs typeface="Times New Roman" pitchFamily="18" charset="0"/>
            </a:endParaRPr>
          </a:p>
        </p:txBody>
      </p:sp>
      <p:sp>
        <p:nvSpPr>
          <p:cNvPr id="132099" name="Rectangle 3"/>
          <p:cNvSpPr>
            <a:spLocks noGrp="1" noChangeArrowheads="1"/>
          </p:cNvSpPr>
          <p:nvPr>
            <p:ph type="body" idx="1"/>
          </p:nvPr>
        </p:nvSpPr>
        <p:spPr/>
        <p:txBody>
          <a:bodyPr/>
          <a:lstStyle/>
          <a:p>
            <a:pPr>
              <a:lnSpc>
                <a:spcPct val="90000"/>
              </a:lnSpc>
            </a:pPr>
            <a:r>
              <a:rPr lang="pl-PL" sz="2800" b="1">
                <a:latin typeface="Times New Roman" pitchFamily="18" charset="0"/>
                <a:cs typeface="Times New Roman" pitchFamily="18" charset="0"/>
              </a:rPr>
              <a:t> </a:t>
            </a:r>
            <a:r>
              <a:rPr lang="pl-PL" sz="2400" b="1">
                <a:cs typeface="Times New Roman" pitchFamily="18" charset="0"/>
              </a:rPr>
              <a:t>Opis fenomenu: </a:t>
            </a:r>
            <a:r>
              <a:rPr lang="pl-PL" sz="2400" u="sng">
                <a:cs typeface="Times New Roman" pitchFamily="18" charset="0"/>
              </a:rPr>
              <a:t>Dźwięczenie </a:t>
            </a:r>
            <a:r>
              <a:rPr lang="pl-PL" sz="2400">
                <a:cs typeface="Times New Roman" pitchFamily="18" charset="0"/>
              </a:rPr>
              <a:t> – wzorzec mowy, w którym raczej podobieństwo dźwiękowe, a nie znaczenia wyrazów decydują o ich wyborze, tak, że zrozumiałość wypowiedzi jest znacząco pogorszona. Wypowiedź może się również opierać na rymowaniu. </a:t>
            </a:r>
          </a:p>
          <a:p>
            <a:pPr>
              <a:lnSpc>
                <a:spcPct val="90000"/>
              </a:lnSpc>
            </a:pPr>
            <a:r>
              <a:rPr lang="pl-PL" sz="2400">
                <a:cs typeface="Times New Roman" pitchFamily="18" charset="0"/>
              </a:rPr>
              <a:t>Sposób oceny:</a:t>
            </a:r>
          </a:p>
          <a:p>
            <a:pPr>
              <a:lnSpc>
                <a:spcPct val="90000"/>
              </a:lnSpc>
            </a:pPr>
            <a:r>
              <a:rPr lang="pl-PL" sz="2400">
                <a:cs typeface="Times New Roman" pitchFamily="18" charset="0"/>
              </a:rPr>
              <a:t>0.</a:t>
            </a:r>
            <a:r>
              <a:rPr lang="pl-PL" sz="2400">
                <a:latin typeface="Times New Roman" pitchFamily="18" charset="0"/>
                <a:cs typeface="Times New Roman" pitchFamily="18" charset="0"/>
              </a:rPr>
              <a:t>      </a:t>
            </a:r>
            <a:r>
              <a:rPr lang="pl-PL" sz="2400">
                <a:cs typeface="Times New Roman" pitchFamily="18" charset="0"/>
              </a:rPr>
              <a:t>brak objawu</a:t>
            </a:r>
          </a:p>
          <a:p>
            <a:pPr>
              <a:lnSpc>
                <a:spcPct val="90000"/>
              </a:lnSpc>
            </a:pPr>
            <a:r>
              <a:rPr lang="pl-PL" sz="2400">
                <a:cs typeface="Times New Roman" pitchFamily="18" charset="0"/>
              </a:rPr>
              <a:t>1.</a:t>
            </a:r>
            <a:r>
              <a:rPr lang="pl-PL" sz="2400">
                <a:latin typeface="Times New Roman" pitchFamily="18" charset="0"/>
                <a:cs typeface="Times New Roman" pitchFamily="18" charset="0"/>
              </a:rPr>
              <a:t>      </a:t>
            </a:r>
            <a:r>
              <a:rPr lang="pl-PL" sz="2400">
                <a:cs typeface="Times New Roman" pitchFamily="18" charset="0"/>
              </a:rPr>
              <a:t>łagodne dźwięczenie; 1 fenomen D w rozmowie</a:t>
            </a:r>
          </a:p>
          <a:p>
            <a:pPr>
              <a:lnSpc>
                <a:spcPct val="90000"/>
              </a:lnSpc>
            </a:pPr>
            <a:r>
              <a:rPr lang="pl-PL" sz="2400">
                <a:cs typeface="Times New Roman" pitchFamily="18" charset="0"/>
              </a:rPr>
              <a:t>2.</a:t>
            </a:r>
            <a:r>
              <a:rPr lang="pl-PL" sz="2400">
                <a:latin typeface="Times New Roman" pitchFamily="18" charset="0"/>
                <a:cs typeface="Times New Roman" pitchFamily="18" charset="0"/>
              </a:rPr>
              <a:t>      </a:t>
            </a:r>
            <a:r>
              <a:rPr lang="pl-PL" sz="2400">
                <a:cs typeface="Times New Roman" pitchFamily="18" charset="0"/>
              </a:rPr>
              <a:t>znaczne dźwięczenie; 2-4 fenomeny w rozmowie</a:t>
            </a:r>
          </a:p>
          <a:p>
            <a:pPr>
              <a:lnSpc>
                <a:spcPct val="90000"/>
              </a:lnSpc>
            </a:pPr>
            <a:r>
              <a:rPr lang="pl-PL" sz="2400">
                <a:cs typeface="Times New Roman" pitchFamily="18" charset="0"/>
              </a:rPr>
              <a:t>3.</a:t>
            </a:r>
            <a:r>
              <a:rPr lang="pl-PL" sz="2400">
                <a:latin typeface="Times New Roman" pitchFamily="18" charset="0"/>
                <a:cs typeface="Times New Roman" pitchFamily="18" charset="0"/>
              </a:rPr>
              <a:t>      </a:t>
            </a:r>
            <a:r>
              <a:rPr lang="pl-PL" sz="2400">
                <a:cs typeface="Times New Roman" pitchFamily="18" charset="0"/>
              </a:rPr>
              <a:t>ciężkie dźwięczenie; 5-10 fenomenów w rozmowie</a:t>
            </a:r>
          </a:p>
          <a:p>
            <a:pPr>
              <a:lnSpc>
                <a:spcPct val="90000"/>
              </a:lnSpc>
            </a:pPr>
            <a:r>
              <a:rPr lang="pl-PL" sz="2400">
                <a:latin typeface="Times New Roman" pitchFamily="18" charset="0"/>
                <a:cs typeface="Times New Roman" pitchFamily="18" charset="0"/>
              </a:rPr>
              <a:t>4.      krańcowe dźwięczenie; &gt;10 fenomenów w rozmowie</a:t>
            </a:r>
            <a:endParaRPr lang="pl-PL" sz="2400">
              <a:latin typeface="Century Schoolbook CE" charset="-18"/>
              <a:cs typeface="Times New Roman" pitchFamily="18" charset="0"/>
            </a:endParaRPr>
          </a:p>
          <a:p>
            <a:pPr>
              <a:lnSpc>
                <a:spcPct val="90000"/>
              </a:lnSpc>
            </a:pPr>
            <a:endParaRPr lang="pl-PL" sz="2400"/>
          </a:p>
        </p:txBody>
      </p:sp>
    </p:spTree>
  </p:cSld>
  <p:clrMapOvr>
    <a:masterClrMapping/>
  </p:clrMapOvr>
  <p:transition spd="med">
    <p:newsflash/>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98FD9A6-D673-4042-8263-4DC4E46AD3EB}" type="slidenum">
              <a:rPr lang="pl-PL"/>
              <a:pPr/>
              <a:t>73</a:t>
            </a:fld>
            <a:endParaRPr lang="pl-PL"/>
          </a:p>
        </p:txBody>
      </p:sp>
      <p:sp>
        <p:nvSpPr>
          <p:cNvPr id="133122" name="Rectangle 2"/>
          <p:cNvSpPr>
            <a:spLocks noGrp="1" noChangeArrowheads="1"/>
          </p:cNvSpPr>
          <p:nvPr>
            <p:ph type="title"/>
          </p:nvPr>
        </p:nvSpPr>
        <p:spPr/>
        <p:txBody>
          <a:bodyPr/>
          <a:lstStyle/>
          <a:p>
            <a:r>
              <a:rPr lang="pl-PL" b="1">
                <a:latin typeface="Times New Roman" pitchFamily="18" charset="0"/>
                <a:cs typeface="Times New Roman" pitchFamily="18" charset="0"/>
              </a:rPr>
              <a:t>Przykład</a:t>
            </a:r>
            <a:br>
              <a:rPr lang="pl-PL" b="1">
                <a:latin typeface="Times New Roman" pitchFamily="18" charset="0"/>
                <a:cs typeface="Times New Roman" pitchFamily="18" charset="0"/>
              </a:rPr>
            </a:br>
            <a:endParaRPr lang="pl-PL" b="1">
              <a:latin typeface="Times New Roman" pitchFamily="18" charset="0"/>
              <a:cs typeface="Times New Roman" pitchFamily="18" charset="0"/>
            </a:endParaRPr>
          </a:p>
        </p:txBody>
      </p:sp>
      <p:sp>
        <p:nvSpPr>
          <p:cNvPr id="133123" name="Rectangle 3"/>
          <p:cNvSpPr>
            <a:spLocks noGrp="1" noChangeArrowheads="1"/>
          </p:cNvSpPr>
          <p:nvPr>
            <p:ph type="body" idx="1"/>
          </p:nvPr>
        </p:nvSpPr>
        <p:spPr/>
        <p:txBody>
          <a:bodyPr/>
          <a:lstStyle/>
          <a:p>
            <a:r>
              <a:rPr lang="pl-PL" i="1">
                <a:latin typeface="Times New Roman" pitchFamily="18" charset="0"/>
                <a:cs typeface="Times New Roman" pitchFamily="18" charset="0"/>
              </a:rPr>
              <a:t>„ten okularnik jest w Wisznicach i wilczyca jego matka jest ... Chrystusa zawsze poznam panie doktorze odkryłem reinkarnację Chrystus krysys chcicć krcić chrzest krzest Chriszna Kriszna”</a:t>
            </a:r>
            <a:endParaRPr lang="pl-PL" b="1" u="sng">
              <a:latin typeface="Century Schoolbook CE" charset="-18"/>
              <a:cs typeface="Times New Roman" pitchFamily="18" charset="0"/>
            </a:endParaRPr>
          </a:p>
          <a:p>
            <a:r>
              <a:rPr lang="pl-PL" b="1">
                <a:latin typeface="Times New Roman" pitchFamily="18" charset="0"/>
                <a:cs typeface="Times New Roman" pitchFamily="18" charset="0"/>
              </a:rPr>
              <a:t>Analiza:</a:t>
            </a:r>
            <a:r>
              <a:rPr lang="pl-PL">
                <a:latin typeface="Times New Roman" pitchFamily="18" charset="0"/>
                <a:cs typeface="Times New Roman" pitchFamily="18" charset="0"/>
              </a:rPr>
              <a:t> kolejne kroki wypoiedzi opierają się na podobieństwie fonetycznym: </a:t>
            </a:r>
            <a:r>
              <a:rPr lang="pl-PL" i="1">
                <a:latin typeface="Times New Roman" pitchFamily="18" charset="0"/>
                <a:cs typeface="Times New Roman" pitchFamily="18" charset="0"/>
              </a:rPr>
              <a:t>Wisznice </a:t>
            </a:r>
            <a:r>
              <a:rPr lang="pl-PL" i="1">
                <a:latin typeface="Times New Roman" pitchFamily="18" charset="0"/>
                <a:cs typeface="Times New Roman" pitchFamily="18" charset="0"/>
                <a:sym typeface="Wingdings" pitchFamily="2" charset="2"/>
              </a:rPr>
              <a:t></a:t>
            </a:r>
            <a:r>
              <a:rPr lang="pl-PL" i="1">
                <a:latin typeface="Times New Roman" pitchFamily="18" charset="0"/>
                <a:cs typeface="Times New Roman" pitchFamily="18" charset="0"/>
              </a:rPr>
              <a:t> wilczyca</a:t>
            </a:r>
            <a:r>
              <a:rPr lang="pl-PL" i="1">
                <a:latin typeface="Times New Roman" pitchFamily="18" charset="0"/>
                <a:cs typeface="Times New Roman" pitchFamily="18" charset="0"/>
                <a:sym typeface="Wingdings" pitchFamily="2" charset="2"/>
              </a:rPr>
              <a:t></a:t>
            </a:r>
            <a:r>
              <a:rPr lang="pl-PL" i="1">
                <a:latin typeface="Times New Roman" pitchFamily="18" charset="0"/>
                <a:cs typeface="Times New Roman" pitchFamily="18" charset="0"/>
              </a:rPr>
              <a:t>Chrystusa</a:t>
            </a:r>
            <a:r>
              <a:rPr lang="pl-PL" i="1">
                <a:latin typeface="Times New Roman" pitchFamily="18" charset="0"/>
                <a:cs typeface="Times New Roman" pitchFamily="18" charset="0"/>
                <a:sym typeface="Wingdings" pitchFamily="2" charset="2"/>
              </a:rPr>
              <a:t></a:t>
            </a:r>
            <a:r>
              <a:rPr lang="pl-PL" i="1">
                <a:latin typeface="Times New Roman" pitchFamily="18" charset="0"/>
                <a:cs typeface="Times New Roman" pitchFamily="18" charset="0"/>
              </a:rPr>
              <a:t>chrzest</a:t>
            </a:r>
            <a:r>
              <a:rPr lang="pl-PL" i="1">
                <a:latin typeface="Times New Roman" pitchFamily="18" charset="0"/>
                <a:cs typeface="Times New Roman" pitchFamily="18" charset="0"/>
                <a:sym typeface="Wingdings" pitchFamily="2" charset="2"/>
              </a:rPr>
              <a:t></a:t>
            </a:r>
            <a:r>
              <a:rPr lang="pl-PL" i="1">
                <a:latin typeface="Times New Roman" pitchFamily="18" charset="0"/>
                <a:cs typeface="Times New Roman" pitchFamily="18" charset="0"/>
              </a:rPr>
              <a:t>Kriszna</a:t>
            </a:r>
            <a:endParaRPr lang="pl-PL">
              <a:latin typeface="Century Schoolbook CE" charset="-18"/>
              <a:cs typeface="Times New Roman" pitchFamily="18" charset="0"/>
            </a:endParaRPr>
          </a:p>
          <a:p>
            <a:endParaRPr lang="pl-PL"/>
          </a:p>
        </p:txBody>
      </p:sp>
    </p:spTree>
  </p:cSld>
  <p:clrMapOvr>
    <a:masterClrMapping/>
  </p:clrMapOvr>
  <p:transition spd="med">
    <p:newsflash/>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stopki 4"/>
          <p:cNvSpPr>
            <a:spLocks noGrp="1"/>
          </p:cNvSpPr>
          <p:nvPr>
            <p:ph type="ftr" sz="quarter" idx="10"/>
          </p:nvPr>
        </p:nvSpPr>
        <p:spPr/>
        <p:txBody>
          <a:bodyPr/>
          <a:lstStyle/>
          <a:p>
            <a:r>
              <a:rPr lang="pl-PL"/>
              <a:t>neurologopedia 2018</a:t>
            </a:r>
          </a:p>
        </p:txBody>
      </p:sp>
      <p:sp>
        <p:nvSpPr>
          <p:cNvPr id="6" name="Symbol zastępczy numeru slajdu 5"/>
          <p:cNvSpPr>
            <a:spLocks noGrp="1"/>
          </p:cNvSpPr>
          <p:nvPr>
            <p:ph type="sldNum" sz="quarter" idx="11"/>
          </p:nvPr>
        </p:nvSpPr>
        <p:spPr/>
        <p:txBody>
          <a:bodyPr/>
          <a:lstStyle/>
          <a:p>
            <a:fld id="{6D4FA7D4-E4E1-4760-BCB2-B1BD1F50FC88}" type="slidenum">
              <a:rPr lang="pl-PL"/>
              <a:pPr/>
              <a:t>74</a:t>
            </a:fld>
            <a:endParaRPr lang="pl-PL"/>
          </a:p>
        </p:txBody>
      </p:sp>
      <p:sp>
        <p:nvSpPr>
          <p:cNvPr id="134146" name="Rectangle 2"/>
          <p:cNvSpPr>
            <a:spLocks noGrp="1" noChangeArrowheads="1"/>
          </p:cNvSpPr>
          <p:nvPr>
            <p:ph type="title"/>
          </p:nvPr>
        </p:nvSpPr>
        <p:spPr/>
        <p:txBody>
          <a:bodyPr/>
          <a:lstStyle/>
          <a:p>
            <a:r>
              <a:rPr lang="pl-PL" b="1">
                <a:latin typeface="Times New Roman" pitchFamily="18" charset="0"/>
                <a:cs typeface="Times New Roman" pitchFamily="18" charset="0"/>
              </a:rPr>
              <a:t>Neologizmy (N)</a:t>
            </a:r>
          </a:p>
        </p:txBody>
      </p:sp>
      <p:sp>
        <p:nvSpPr>
          <p:cNvPr id="134147" name="Rectangle 3"/>
          <p:cNvSpPr>
            <a:spLocks noGrp="1" noChangeArrowheads="1"/>
          </p:cNvSpPr>
          <p:nvPr>
            <p:ph type="body" sz="half" idx="1"/>
          </p:nvPr>
        </p:nvSpPr>
        <p:spPr/>
        <p:txBody>
          <a:bodyPr/>
          <a:lstStyle/>
          <a:p>
            <a:pPr>
              <a:lnSpc>
                <a:spcPct val="90000"/>
              </a:lnSpc>
              <a:buFont typeface="Wingdings" pitchFamily="2" charset="2"/>
              <a:buNone/>
            </a:pPr>
            <a:endParaRPr lang="pl-PL" sz="2400" b="1" u="sng">
              <a:latin typeface="Century Schoolbook CE" charset="-18"/>
              <a:cs typeface="Times New Roman" pitchFamily="18" charset="0"/>
            </a:endParaRPr>
          </a:p>
          <a:p>
            <a:pPr>
              <a:lnSpc>
                <a:spcPct val="90000"/>
              </a:lnSpc>
            </a:pPr>
            <a:r>
              <a:rPr lang="pl-PL" sz="2000" b="1">
                <a:cs typeface="Times New Roman" pitchFamily="18" charset="0"/>
              </a:rPr>
              <a:t>Opis fenomenu: </a:t>
            </a:r>
            <a:r>
              <a:rPr lang="pl-PL" sz="2000" u="sng">
                <a:cs typeface="Times New Roman" pitchFamily="18" charset="0"/>
              </a:rPr>
              <a:t>Neologizmy - </a:t>
            </a:r>
            <a:r>
              <a:rPr lang="pl-PL" sz="2000">
                <a:cs typeface="Times New Roman" pitchFamily="18" charset="0"/>
              </a:rPr>
              <a:t>są tutaj definiowane jako całkowicie nowe słowa, którego znaczenie nie jest znane.</a:t>
            </a:r>
          </a:p>
          <a:p>
            <a:pPr>
              <a:lnSpc>
                <a:spcPct val="90000"/>
              </a:lnSpc>
            </a:pPr>
            <a:r>
              <a:rPr lang="pl-PL" sz="2000">
                <a:cs typeface="Times New Roman" pitchFamily="18" charset="0"/>
              </a:rPr>
              <a:t>Sposób oceny:</a:t>
            </a:r>
          </a:p>
          <a:p>
            <a:pPr>
              <a:lnSpc>
                <a:spcPct val="90000"/>
              </a:lnSpc>
            </a:pPr>
            <a:r>
              <a:rPr lang="pl-PL" sz="2000">
                <a:cs typeface="Times New Roman" pitchFamily="18" charset="0"/>
              </a:rPr>
              <a:t>0.</a:t>
            </a:r>
            <a:r>
              <a:rPr lang="pl-PL" sz="2000">
                <a:latin typeface="Times New Roman" pitchFamily="18" charset="0"/>
                <a:cs typeface="Times New Roman" pitchFamily="18" charset="0"/>
              </a:rPr>
              <a:t>      </a:t>
            </a:r>
            <a:r>
              <a:rPr lang="pl-PL" sz="2000">
                <a:cs typeface="Times New Roman" pitchFamily="18" charset="0"/>
              </a:rPr>
              <a:t>brak objawu</a:t>
            </a:r>
          </a:p>
          <a:p>
            <a:pPr>
              <a:lnSpc>
                <a:spcPct val="90000"/>
              </a:lnSpc>
            </a:pPr>
            <a:r>
              <a:rPr lang="pl-PL" sz="2000">
                <a:cs typeface="Times New Roman" pitchFamily="18" charset="0"/>
              </a:rPr>
              <a:t>1.</a:t>
            </a:r>
            <a:r>
              <a:rPr lang="pl-PL" sz="2000">
                <a:latin typeface="Times New Roman" pitchFamily="18" charset="0"/>
                <a:cs typeface="Times New Roman" pitchFamily="18" charset="0"/>
              </a:rPr>
              <a:t>      </a:t>
            </a:r>
            <a:r>
              <a:rPr lang="pl-PL" sz="2000">
                <a:cs typeface="Times New Roman" pitchFamily="18" charset="0"/>
              </a:rPr>
              <a:t>łagodne neologizmy; 1 fenomen N w rozmowie</a:t>
            </a:r>
          </a:p>
          <a:p>
            <a:pPr>
              <a:lnSpc>
                <a:spcPct val="90000"/>
              </a:lnSpc>
            </a:pPr>
            <a:r>
              <a:rPr lang="pl-PL" sz="2000">
                <a:cs typeface="Times New Roman" pitchFamily="18" charset="0"/>
              </a:rPr>
              <a:t>2.</a:t>
            </a:r>
            <a:r>
              <a:rPr lang="pl-PL" sz="2000">
                <a:latin typeface="Times New Roman" pitchFamily="18" charset="0"/>
                <a:cs typeface="Times New Roman" pitchFamily="18" charset="0"/>
              </a:rPr>
              <a:t>      </a:t>
            </a:r>
            <a:r>
              <a:rPr lang="pl-PL" sz="2000">
                <a:cs typeface="Times New Roman" pitchFamily="18" charset="0"/>
              </a:rPr>
              <a:t>znaczne neologizmy; 2-4 fenomeny w rozmowie</a:t>
            </a:r>
          </a:p>
          <a:p>
            <a:pPr>
              <a:lnSpc>
                <a:spcPct val="90000"/>
              </a:lnSpc>
            </a:pPr>
            <a:r>
              <a:rPr lang="pl-PL" sz="2000">
                <a:cs typeface="Times New Roman" pitchFamily="18" charset="0"/>
              </a:rPr>
              <a:t>ciężkie neologizmy; &gt;4 fenomeny w rozmowie</a:t>
            </a:r>
            <a:r>
              <a:rPr lang="pl-PL" sz="2000"/>
              <a:t> </a:t>
            </a:r>
          </a:p>
        </p:txBody>
      </p:sp>
      <p:sp>
        <p:nvSpPr>
          <p:cNvPr id="134148" name="Rectangle 4"/>
          <p:cNvSpPr>
            <a:spLocks noGrp="1" noChangeArrowheads="1"/>
          </p:cNvSpPr>
          <p:nvPr>
            <p:ph type="body" sz="half" idx="2"/>
          </p:nvPr>
        </p:nvSpPr>
        <p:spPr/>
        <p:txBody>
          <a:bodyPr/>
          <a:lstStyle/>
          <a:p>
            <a:r>
              <a:rPr lang="pl-PL" i="1">
                <a:latin typeface="Times New Roman" pitchFamily="18" charset="0"/>
                <a:cs typeface="Times New Roman" pitchFamily="18" charset="0"/>
              </a:rPr>
              <a:t> „hipnoteza</a:t>
            </a:r>
            <a:endParaRPr lang="pl-PL" b="1" u="sng">
              <a:latin typeface="Century Schoolbook CE" charset="-18"/>
              <a:cs typeface="Times New Roman" pitchFamily="18" charset="0"/>
            </a:endParaRPr>
          </a:p>
          <a:p>
            <a:r>
              <a:rPr lang="pl-PL" i="1">
                <a:latin typeface="Times New Roman" pitchFamily="18" charset="0"/>
                <a:cs typeface="Times New Roman" pitchFamily="18" charset="0"/>
              </a:rPr>
              <a:t>kurzość</a:t>
            </a:r>
            <a:endParaRPr lang="pl-PL" b="1" u="sng">
              <a:latin typeface="Century Schoolbook CE" charset="-18"/>
              <a:cs typeface="Times New Roman" pitchFamily="18" charset="0"/>
            </a:endParaRPr>
          </a:p>
          <a:p>
            <a:r>
              <a:rPr lang="pl-PL" i="1">
                <a:latin typeface="Times New Roman" pitchFamily="18" charset="0"/>
                <a:cs typeface="Times New Roman" pitchFamily="18" charset="0"/>
              </a:rPr>
              <a:t>chcę być ust</a:t>
            </a:r>
            <a:endParaRPr lang="pl-PL" b="1" u="sng">
              <a:latin typeface="Century Schoolbook CE" charset="-18"/>
              <a:cs typeface="Times New Roman" pitchFamily="18" charset="0"/>
            </a:endParaRPr>
          </a:p>
          <a:p>
            <a:r>
              <a:rPr lang="pl-PL" i="1">
                <a:latin typeface="Times New Roman" pitchFamily="18" charset="0"/>
                <a:cs typeface="Times New Roman" pitchFamily="18" charset="0"/>
              </a:rPr>
              <a:t>niezależnianki</a:t>
            </a:r>
            <a:endParaRPr lang="pl-PL" b="1" u="sng">
              <a:latin typeface="Century Schoolbook CE" charset="-18"/>
              <a:cs typeface="Times New Roman" pitchFamily="18" charset="0"/>
            </a:endParaRPr>
          </a:p>
          <a:p>
            <a:r>
              <a:rPr lang="pl-PL" i="1">
                <a:latin typeface="Times New Roman" pitchFamily="18" charset="0"/>
                <a:cs typeface="Times New Roman" pitchFamily="18" charset="0"/>
              </a:rPr>
              <a:t>renegulacjo</a:t>
            </a:r>
            <a:endParaRPr lang="pl-PL" b="1" u="sng">
              <a:latin typeface="Century Schoolbook CE" charset="-18"/>
              <a:cs typeface="Times New Roman" pitchFamily="18" charset="0"/>
            </a:endParaRPr>
          </a:p>
          <a:p>
            <a:r>
              <a:rPr lang="pl-PL" i="1">
                <a:latin typeface="Times New Roman" pitchFamily="18" charset="0"/>
                <a:cs typeface="Times New Roman" pitchFamily="18" charset="0"/>
              </a:rPr>
              <a:t>solistyczno”</a:t>
            </a:r>
            <a:endParaRPr lang="pl-PL" b="1" u="sng">
              <a:latin typeface="Century Schoolbook CE" charset="-18"/>
              <a:cs typeface="Times New Roman" pitchFamily="18" charset="0"/>
            </a:endParaRPr>
          </a:p>
          <a:p>
            <a:pPr>
              <a:buFont typeface="Wingdings" pitchFamily="2" charset="2"/>
              <a:buNone/>
            </a:pPr>
            <a:endParaRPr lang="pl-PL"/>
          </a:p>
        </p:txBody>
      </p:sp>
    </p:spTree>
  </p:cSld>
  <p:clrMapOvr>
    <a:masterClrMapping/>
  </p:clrMapOvr>
  <p:transition spd="med">
    <p:newsflash/>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AFBF2C0-C85F-48CD-8DBC-551D56F38288}" type="slidenum">
              <a:rPr lang="pl-PL"/>
              <a:pPr/>
              <a:t>75</a:t>
            </a:fld>
            <a:endParaRPr lang="pl-PL"/>
          </a:p>
        </p:txBody>
      </p:sp>
      <p:sp>
        <p:nvSpPr>
          <p:cNvPr id="136194" name="Rectangle 2"/>
          <p:cNvSpPr>
            <a:spLocks noGrp="1" noChangeArrowheads="1"/>
          </p:cNvSpPr>
          <p:nvPr>
            <p:ph type="title"/>
          </p:nvPr>
        </p:nvSpPr>
        <p:spPr/>
        <p:txBody>
          <a:bodyPr/>
          <a:lstStyle/>
          <a:p>
            <a:r>
              <a:rPr lang="pl-PL" b="1">
                <a:cs typeface="Times New Roman" pitchFamily="18" charset="0"/>
              </a:rPr>
              <a:t>Przybliżenia słowne (PS) (metonimie)</a:t>
            </a:r>
            <a:br>
              <a:rPr lang="pl-PL">
                <a:cs typeface="Times New Roman" pitchFamily="18" charset="0"/>
              </a:rPr>
            </a:br>
            <a:endParaRPr lang="pl-PL">
              <a:cs typeface="Times New Roman" pitchFamily="18" charset="0"/>
            </a:endParaRPr>
          </a:p>
        </p:txBody>
      </p:sp>
      <p:sp>
        <p:nvSpPr>
          <p:cNvPr id="136195" name="Rectangle 3"/>
          <p:cNvSpPr>
            <a:spLocks noGrp="1" noChangeArrowheads="1"/>
          </p:cNvSpPr>
          <p:nvPr>
            <p:ph type="body" idx="1"/>
          </p:nvPr>
        </p:nvSpPr>
        <p:spPr/>
        <p:txBody>
          <a:bodyPr/>
          <a:lstStyle/>
          <a:p>
            <a:pPr>
              <a:lnSpc>
                <a:spcPct val="90000"/>
              </a:lnSpc>
            </a:pPr>
            <a:r>
              <a:rPr lang="pl-PL" sz="2000" b="1">
                <a:cs typeface="Times New Roman" pitchFamily="18" charset="0"/>
              </a:rPr>
              <a:t>Opis fenomenu: </a:t>
            </a:r>
            <a:r>
              <a:rPr lang="pl-PL" sz="2000" u="sng">
                <a:cs typeface="Times New Roman" pitchFamily="18" charset="0"/>
              </a:rPr>
              <a:t> Przybliżenia słowne</a:t>
            </a:r>
            <a:r>
              <a:rPr lang="pl-PL" sz="2000">
                <a:cs typeface="Times New Roman" pitchFamily="18" charset="0"/>
              </a:rPr>
              <a:t> – to zwykłe słowa użyte w nowy i/lub niekonwencjonalny sposób, a także nowe słowa, które zostały utworzone z innych zwykłych. Zwykle znaczenie </a:t>
            </a:r>
            <a:r>
              <a:rPr lang="pl-PL" sz="2000" i="1">
                <a:cs typeface="Times New Roman" pitchFamily="18" charset="0"/>
              </a:rPr>
              <a:t>przybliżeń słownych</a:t>
            </a:r>
            <a:r>
              <a:rPr lang="pl-PL" sz="2000">
                <a:cs typeface="Times New Roman" pitchFamily="18" charset="0"/>
              </a:rPr>
              <a:t> jest zrozumiałe, chociaż użycie słów może być tutaj dziwaczne. </a:t>
            </a:r>
          </a:p>
          <a:p>
            <a:pPr>
              <a:lnSpc>
                <a:spcPct val="90000"/>
              </a:lnSpc>
            </a:pPr>
            <a:r>
              <a:rPr lang="pl-PL" sz="2000">
                <a:cs typeface="Times New Roman" pitchFamily="18" charset="0"/>
              </a:rPr>
              <a:t>Wyłączenia:</a:t>
            </a:r>
          </a:p>
          <a:p>
            <a:pPr>
              <a:lnSpc>
                <a:spcPct val="90000"/>
              </a:lnSpc>
            </a:pPr>
            <a:r>
              <a:rPr lang="pl-PL" sz="2000"/>
              <a:t>·</a:t>
            </a:r>
            <a:r>
              <a:rPr lang="pl-PL" sz="2000">
                <a:latin typeface="Times New Roman" pitchFamily="18" charset="0"/>
                <a:cs typeface="Times New Roman" pitchFamily="18" charset="0"/>
              </a:rPr>
              <a:t>        </a:t>
            </a:r>
            <a:r>
              <a:rPr lang="pl-PL" sz="2000">
                <a:cs typeface="Times New Roman" pitchFamily="18" charset="0"/>
              </a:rPr>
              <a:t>parafazje w przebiegu afazji</a:t>
            </a:r>
          </a:p>
          <a:p>
            <a:pPr>
              <a:lnSpc>
                <a:spcPct val="90000"/>
              </a:lnSpc>
            </a:pPr>
            <a:r>
              <a:rPr lang="pl-PL" sz="2000"/>
              <a:t>·</a:t>
            </a:r>
            <a:r>
              <a:rPr lang="pl-PL" sz="2000">
                <a:latin typeface="Times New Roman" pitchFamily="18" charset="0"/>
                <a:cs typeface="Times New Roman" pitchFamily="18" charset="0"/>
              </a:rPr>
              <a:t>        </a:t>
            </a:r>
            <a:r>
              <a:rPr lang="pl-PL" sz="2000">
                <a:cs typeface="Times New Roman" pitchFamily="18" charset="0"/>
              </a:rPr>
              <a:t>metafory użyte celowo</a:t>
            </a:r>
          </a:p>
          <a:p>
            <a:pPr>
              <a:lnSpc>
                <a:spcPct val="90000"/>
              </a:lnSpc>
            </a:pPr>
            <a:r>
              <a:rPr lang="pl-PL" sz="2000">
                <a:cs typeface="Times New Roman" pitchFamily="18" charset="0"/>
              </a:rPr>
              <a:t>Sposób oceny:</a:t>
            </a:r>
          </a:p>
          <a:p>
            <a:pPr>
              <a:lnSpc>
                <a:spcPct val="90000"/>
              </a:lnSpc>
            </a:pPr>
            <a:r>
              <a:rPr lang="pl-PL" sz="2000">
                <a:cs typeface="Times New Roman" pitchFamily="18" charset="0"/>
              </a:rPr>
              <a:t>0.</a:t>
            </a:r>
            <a:r>
              <a:rPr lang="pl-PL" sz="2000">
                <a:latin typeface="Times New Roman" pitchFamily="18" charset="0"/>
                <a:cs typeface="Times New Roman" pitchFamily="18" charset="0"/>
              </a:rPr>
              <a:t>      </a:t>
            </a:r>
            <a:r>
              <a:rPr lang="pl-PL" sz="2000">
                <a:cs typeface="Times New Roman" pitchFamily="18" charset="0"/>
              </a:rPr>
              <a:t>brak objawu</a:t>
            </a:r>
          </a:p>
          <a:p>
            <a:pPr>
              <a:lnSpc>
                <a:spcPct val="90000"/>
              </a:lnSpc>
            </a:pPr>
            <a:r>
              <a:rPr lang="pl-PL" sz="2000">
                <a:cs typeface="Times New Roman" pitchFamily="18" charset="0"/>
              </a:rPr>
              <a:t>1.</a:t>
            </a:r>
            <a:r>
              <a:rPr lang="pl-PL" sz="2000">
                <a:latin typeface="Times New Roman" pitchFamily="18" charset="0"/>
                <a:cs typeface="Times New Roman" pitchFamily="18" charset="0"/>
              </a:rPr>
              <a:t>      </a:t>
            </a:r>
            <a:r>
              <a:rPr lang="pl-PL" sz="2000">
                <a:cs typeface="Times New Roman" pitchFamily="18" charset="0"/>
              </a:rPr>
              <a:t>łagodne przybliżenia słowne; 1 fenomen PS w rozmowie</a:t>
            </a:r>
          </a:p>
          <a:p>
            <a:pPr>
              <a:lnSpc>
                <a:spcPct val="90000"/>
              </a:lnSpc>
            </a:pPr>
            <a:r>
              <a:rPr lang="pl-PL" sz="2000">
                <a:cs typeface="Times New Roman" pitchFamily="18" charset="0"/>
              </a:rPr>
              <a:t>2.</a:t>
            </a:r>
            <a:r>
              <a:rPr lang="pl-PL" sz="2000">
                <a:latin typeface="Times New Roman" pitchFamily="18" charset="0"/>
                <a:cs typeface="Times New Roman" pitchFamily="18" charset="0"/>
              </a:rPr>
              <a:t>      </a:t>
            </a:r>
            <a:r>
              <a:rPr lang="pl-PL" sz="2000">
                <a:cs typeface="Times New Roman" pitchFamily="18" charset="0"/>
              </a:rPr>
              <a:t>znaczne przybliżenia słowne; 2-4 fenomeny w rozmowie</a:t>
            </a:r>
          </a:p>
          <a:p>
            <a:pPr>
              <a:lnSpc>
                <a:spcPct val="90000"/>
              </a:lnSpc>
            </a:pPr>
            <a:r>
              <a:rPr lang="pl-PL" sz="2000">
                <a:latin typeface="Times New Roman" pitchFamily="18" charset="0"/>
                <a:cs typeface="Times New Roman" pitchFamily="18" charset="0"/>
              </a:rPr>
              <a:t>3.      ciężkie przybliżenia słowne; &gt;4 fenomenów w rozmowie</a:t>
            </a:r>
            <a:endParaRPr lang="pl-PL" sz="2000">
              <a:latin typeface="Century Schoolbook CE" charset="-18"/>
              <a:cs typeface="Times New Roman" pitchFamily="18" charset="0"/>
            </a:endParaRPr>
          </a:p>
          <a:p>
            <a:pPr>
              <a:lnSpc>
                <a:spcPct val="90000"/>
              </a:lnSpc>
            </a:pPr>
            <a:endParaRPr lang="pl-PL" sz="2000"/>
          </a:p>
        </p:txBody>
      </p:sp>
    </p:spTree>
  </p:cSld>
  <p:clrMapOvr>
    <a:masterClrMapping/>
  </p:clrMapOvr>
  <p:transition spd="med">
    <p:newsflash/>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ECD7246-6A0A-4C70-8F17-A964BA038183}" type="slidenum">
              <a:rPr lang="pl-PL"/>
              <a:pPr/>
              <a:t>76</a:t>
            </a:fld>
            <a:endParaRPr lang="pl-PL"/>
          </a:p>
        </p:txBody>
      </p:sp>
      <p:sp>
        <p:nvSpPr>
          <p:cNvPr id="137218" name="Rectangle 2"/>
          <p:cNvSpPr>
            <a:spLocks noGrp="1" noChangeArrowheads="1"/>
          </p:cNvSpPr>
          <p:nvPr>
            <p:ph type="title"/>
          </p:nvPr>
        </p:nvSpPr>
        <p:spPr/>
        <p:txBody>
          <a:bodyPr/>
          <a:lstStyle/>
          <a:p>
            <a:r>
              <a:rPr lang="pl-PL" b="1">
                <a:cs typeface="Times New Roman" pitchFamily="18" charset="0"/>
              </a:rPr>
              <a:t>Przykłady</a:t>
            </a:r>
            <a:br>
              <a:rPr lang="pl-PL">
                <a:cs typeface="Times New Roman" pitchFamily="18" charset="0"/>
              </a:rPr>
            </a:br>
            <a:endParaRPr lang="pl-PL">
              <a:cs typeface="Times New Roman" pitchFamily="18" charset="0"/>
            </a:endParaRPr>
          </a:p>
        </p:txBody>
      </p:sp>
      <p:sp>
        <p:nvSpPr>
          <p:cNvPr id="137219" name="Rectangle 3"/>
          <p:cNvSpPr>
            <a:spLocks noGrp="1" noChangeArrowheads="1"/>
          </p:cNvSpPr>
          <p:nvPr>
            <p:ph type="body" idx="1"/>
          </p:nvPr>
        </p:nvSpPr>
        <p:spPr/>
        <p:txBody>
          <a:bodyPr/>
          <a:lstStyle/>
          <a:p>
            <a:r>
              <a:rPr lang="pl-PL" sz="2000" i="1">
                <a:latin typeface="Times New Roman" pitchFamily="18" charset="0"/>
                <a:cs typeface="Times New Roman" pitchFamily="18" charset="0"/>
              </a:rPr>
              <a:t>„dusze skrzypcowe = dusze muzyków</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oddolnie = oczami dziecka</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mówić odwrotnie = nie być akceptowanym</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pieścić = sprawować urząd</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pokrewni ludzie = rodzice</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przyjaciel ulgowy = dobry przyjaciel</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ręce poskładane = objawy neurodysleptyczne</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tajemniczy = niczym się nie interesuje</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romantyzuje = rzeźbi</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samolot bez silnika = szybowiec</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byłem kupiony = nie mam ojca</a:t>
            </a:r>
            <a:endParaRPr lang="pl-PL" sz="2000" b="1" u="sng">
              <a:latin typeface="Century Schoolbook CE" charset="-18"/>
              <a:cs typeface="Times New Roman" pitchFamily="18" charset="0"/>
            </a:endParaRPr>
          </a:p>
          <a:p>
            <a:r>
              <a:rPr lang="pl-PL" sz="2000" i="1">
                <a:latin typeface="Times New Roman" pitchFamily="18" charset="0"/>
                <a:cs typeface="Times New Roman" pitchFamily="18" charset="0"/>
              </a:rPr>
              <a:t>słup co słyszy = telefon ”</a:t>
            </a:r>
            <a:endParaRPr lang="pl-PL" sz="2000" b="1" u="sng">
              <a:latin typeface="Century Schoolbook CE" charset="-18"/>
              <a:cs typeface="Times New Roman" pitchFamily="18" charset="0"/>
            </a:endParaRPr>
          </a:p>
          <a:p>
            <a:endParaRPr lang="pl-PL" sz="2000"/>
          </a:p>
        </p:txBody>
      </p:sp>
    </p:spTree>
  </p:cSld>
  <p:clrMapOvr>
    <a:masterClrMapping/>
  </p:clrMapOvr>
  <p:transition spd="med">
    <p:newsflash/>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711126BB-AF0B-45C8-8745-EFEAB4D1B4FF}" type="slidenum">
              <a:rPr lang="pl-PL"/>
              <a:pPr/>
              <a:t>77</a:t>
            </a:fld>
            <a:endParaRPr lang="pl-PL"/>
          </a:p>
        </p:txBody>
      </p:sp>
      <p:sp>
        <p:nvSpPr>
          <p:cNvPr id="88066" name="Rectangle 2"/>
          <p:cNvSpPr>
            <a:spLocks noGrp="1" noChangeArrowheads="1"/>
          </p:cNvSpPr>
          <p:nvPr>
            <p:ph type="title"/>
          </p:nvPr>
        </p:nvSpPr>
        <p:spPr/>
        <p:txBody>
          <a:bodyPr/>
          <a:lstStyle/>
          <a:p>
            <a:r>
              <a:rPr lang="pl-PL" b="1"/>
              <a:t>pytanie „moje dzieciństwo?”</a:t>
            </a:r>
          </a:p>
        </p:txBody>
      </p:sp>
      <p:sp>
        <p:nvSpPr>
          <p:cNvPr id="88067" name="Rectangle 3"/>
          <p:cNvSpPr>
            <a:spLocks noGrp="1" noChangeArrowheads="1"/>
          </p:cNvSpPr>
          <p:nvPr>
            <p:ph type="body" idx="1"/>
          </p:nvPr>
        </p:nvSpPr>
        <p:spPr/>
        <p:txBody>
          <a:bodyPr/>
          <a:lstStyle/>
          <a:p>
            <a:pPr>
              <a:lnSpc>
                <a:spcPct val="80000"/>
              </a:lnSpc>
            </a:pPr>
            <a:endParaRPr lang="pl-PL" sz="1800" i="1"/>
          </a:p>
          <a:p>
            <a:pPr>
              <a:lnSpc>
                <a:spcPct val="80000"/>
              </a:lnSpc>
            </a:pPr>
            <a:r>
              <a:rPr lang="pl-PL" sz="1800" i="1"/>
              <a:t>„urodziłem się w czterdziestym dziewiątym roku piątego lutego we Lwówku Śląskim byłe województwo wrocławskie obecnie wałbrzyskie gdyż moi rodzice przeprowadzili się stamtąd to znaczy do Lwówka Śląskiego z Wohynia miejscowości pod Radzyniem Podlaskim tatuś tam pracował jakimś zakładzie tam mieszkaliśmy do pięćdziesiątego szóstego roku to znaczy ja tam mieszkałem siedem lat i dwa miesiące i co pamietam z tego dzieciństwa kościół ulice tak biegły w kształcie owalnym coś czy okrągłym i jeszcze wspominam mile że tato mnie jeszcze często zabierał samochodem na delegacje podróżowałem takim samochodem ciężarowym albo osobowym i jeździłem poza tym taka  .  sprawa jedna była nieprzyjemna to z bratem że mieliśmy taką jedną obręcz od koła od roweru że brat chciał jeździć i ja chciałem jeździć ja byłem 2 lata młodszy od brata i nie chciałem mu dać i on mi zabierał to ja go trochę uderzyłem takim metalowym drutem czy prętem rozciąłem mu trochę czoło ”</a:t>
            </a:r>
          </a:p>
        </p:txBody>
      </p:sp>
    </p:spTree>
  </p:cSld>
  <p:clrMapOvr>
    <a:masterClrMapping/>
  </p:clrMapOvr>
  <p:transition spd="med">
    <p:newsflash/>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7D77B28-51FA-4642-9E0D-2B0D409D3FA2}" type="slidenum">
              <a:rPr lang="pl-PL"/>
              <a:pPr/>
              <a:t>78</a:t>
            </a:fld>
            <a:endParaRPr lang="pl-PL"/>
          </a:p>
        </p:txBody>
      </p:sp>
      <p:sp>
        <p:nvSpPr>
          <p:cNvPr id="89090" name="Rectangle 2"/>
          <p:cNvSpPr>
            <a:spLocks noGrp="1" noChangeArrowheads="1"/>
          </p:cNvSpPr>
          <p:nvPr>
            <p:ph type="title"/>
          </p:nvPr>
        </p:nvSpPr>
        <p:spPr/>
        <p:txBody>
          <a:bodyPr/>
          <a:lstStyle/>
          <a:p>
            <a:r>
              <a:rPr lang="pl-PL" b="1"/>
              <a:t>Drobiazgowość (DR)</a:t>
            </a:r>
          </a:p>
        </p:txBody>
      </p:sp>
      <p:sp>
        <p:nvSpPr>
          <p:cNvPr id="89091" name="Rectangle 3"/>
          <p:cNvSpPr>
            <a:spLocks noGrp="1" noChangeArrowheads="1"/>
          </p:cNvSpPr>
          <p:nvPr>
            <p:ph type="body" idx="1"/>
          </p:nvPr>
        </p:nvSpPr>
        <p:spPr/>
        <p:txBody>
          <a:bodyPr/>
          <a:lstStyle/>
          <a:p>
            <a:pPr>
              <a:lnSpc>
                <a:spcPct val="80000"/>
              </a:lnSpc>
            </a:pPr>
            <a:endParaRPr lang="pl-PL" sz="1200" b="1"/>
          </a:p>
          <a:p>
            <a:pPr>
              <a:lnSpc>
                <a:spcPct val="80000"/>
              </a:lnSpc>
            </a:pPr>
            <a:r>
              <a:rPr lang="pl-PL" sz="1200" b="1"/>
              <a:t>Opis fenomenu: </a:t>
            </a:r>
            <a:r>
              <a:rPr lang="pl-PL" sz="1200"/>
              <a:t>wzorzec mowy, który w sposób niebezpośredni osiąga cel wypowiedzi. W procesie wyjaśniania czegoś mówca podaje wiele drobnych detali i często robi marginalne uwagi. Drobiazgowa wypowiedź może trwać wiele minut, jeśli nie przerywa się mówcy lub jeśli się go nie ponagla.. Potocznie wypowiedź z cechami </a:t>
            </a:r>
            <a:r>
              <a:rPr lang="pl-PL" sz="1200" i="1"/>
              <a:t>drobiazgowości </a:t>
            </a:r>
            <a:r>
              <a:rPr lang="pl-PL" sz="1200"/>
              <a:t>określana jest słowami „mówi bez wytchnienia”. </a:t>
            </a:r>
          </a:p>
          <a:p>
            <a:pPr>
              <a:lnSpc>
                <a:spcPct val="80000"/>
              </a:lnSpc>
            </a:pPr>
            <a:r>
              <a:rPr lang="pl-PL" sz="1200"/>
              <a:t>Wyłączenia:</a:t>
            </a:r>
            <a:endParaRPr lang="pl-PL" sz="1200" i="1"/>
          </a:p>
          <a:p>
            <a:pPr>
              <a:lnSpc>
                <a:spcPct val="80000"/>
              </a:lnSpc>
            </a:pPr>
            <a:r>
              <a:rPr lang="pl-PL" sz="1200" i="1"/>
              <a:t>drobiazgowość</a:t>
            </a:r>
            <a:r>
              <a:rPr lang="pl-PL" sz="1200"/>
              <a:t> różni się tym od </a:t>
            </a:r>
            <a:r>
              <a:rPr lang="pl-PL" sz="1200" i="1"/>
              <a:t>ubóstwa treści</a:t>
            </a:r>
            <a:r>
              <a:rPr lang="pl-PL" sz="1200"/>
              <a:t>, że jest </a:t>
            </a:r>
            <a:r>
              <a:rPr lang="pl-PL" sz="1200" i="1"/>
              <a:t>a propos</a:t>
            </a:r>
            <a:r>
              <a:rPr lang="pl-PL" sz="1200"/>
              <a:t>, ale zawiera nadmierną liczbę dygresji – są one jednak pragmatycznie powiązane z głównym tematem wypowiedzi</a:t>
            </a:r>
          </a:p>
          <a:p>
            <a:pPr>
              <a:lnSpc>
                <a:spcPct val="80000"/>
              </a:lnSpc>
            </a:pPr>
            <a:r>
              <a:rPr lang="pl-PL" sz="1200"/>
              <a:t>od </a:t>
            </a:r>
            <a:r>
              <a:rPr lang="pl-PL" sz="1200" i="1"/>
              <a:t>utraty celu</a:t>
            </a:r>
            <a:r>
              <a:rPr lang="pl-PL" sz="1200"/>
              <a:t> drobiazgowa wypowiedź różni się tym, że w jej trakcie mówca osiąga w końcu zadany cel, pod warunkiem, że ma na to dostateczny czas</a:t>
            </a:r>
          </a:p>
          <a:p>
            <a:pPr>
              <a:lnSpc>
                <a:spcPct val="80000"/>
              </a:lnSpc>
            </a:pPr>
            <a:r>
              <a:rPr lang="pl-PL" sz="1200"/>
              <a:t>o </a:t>
            </a:r>
            <a:r>
              <a:rPr lang="pl-PL" sz="1200" i="1"/>
              <a:t>natłoku wypowiedzi drobiazgowość</a:t>
            </a:r>
            <a:r>
              <a:rPr lang="pl-PL" sz="1200"/>
              <a:t> różni się tym, że wypowiedź o cechach </a:t>
            </a:r>
            <a:r>
              <a:rPr lang="pl-PL" sz="1200" i="1"/>
              <a:t>drobiazgowości</a:t>
            </a:r>
            <a:r>
              <a:rPr lang="pl-PL" sz="1200"/>
              <a:t> nie ma nadmiernego tempa, nie jest przesadnie emfatyczna i można ją łatwo przerwać</a:t>
            </a:r>
          </a:p>
          <a:p>
            <a:pPr>
              <a:lnSpc>
                <a:spcPct val="80000"/>
              </a:lnSpc>
            </a:pPr>
            <a:r>
              <a:rPr lang="pl-PL" sz="1200"/>
              <a:t>Sposób oceny:</a:t>
            </a:r>
          </a:p>
          <a:p>
            <a:pPr lvl="1">
              <a:lnSpc>
                <a:spcPct val="80000"/>
              </a:lnSpc>
            </a:pPr>
            <a:r>
              <a:rPr lang="pl-PL" sz="1000"/>
              <a:t>brak objawu</a:t>
            </a:r>
          </a:p>
          <a:p>
            <a:pPr lvl="1">
              <a:lnSpc>
                <a:spcPct val="80000"/>
              </a:lnSpc>
            </a:pPr>
            <a:r>
              <a:rPr lang="pl-PL" sz="1000"/>
              <a:t>(1) łagodna drobiazgowość; niektóre wypowiedzi są drobiazgowe, ale mówca szybko osiąga cel wypowiedzi jeśli mu się przerywa lub ponagla</a:t>
            </a:r>
          </a:p>
          <a:p>
            <a:pPr lvl="1">
              <a:lnSpc>
                <a:spcPct val="80000"/>
              </a:lnSpc>
            </a:pPr>
            <a:r>
              <a:rPr lang="pl-PL" sz="1000"/>
              <a:t>(2) znaczna drobiazgowość; poszczególne odpowiedzi na proste pytania trwają ponad 5 minut, lub mówca usiłuje kontynuować czasami swoje dygresje, gdy mu się przerywa</a:t>
            </a:r>
          </a:p>
          <a:p>
            <a:pPr lvl="1">
              <a:lnSpc>
                <a:spcPct val="80000"/>
              </a:lnSpc>
            </a:pPr>
            <a:r>
              <a:rPr lang="pl-PL" sz="1000"/>
              <a:t>(3) ciężka drobiazgowość; odpowiedzi na proste pytania trwają ponad 15 minut, mówca usiłuje kontynuować swoją wypowiedź  pomimo prób przerywania jej lub ponaglania go</a:t>
            </a:r>
          </a:p>
        </p:txBody>
      </p:sp>
    </p:spTree>
  </p:cSld>
  <p:clrMapOvr>
    <a:masterClrMapping/>
  </p:clrMapOvr>
  <p:transition spd="med">
    <p:newsflash/>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39A28C3-17BD-4EE5-AB7C-20A3FF9A8543}" type="slidenum">
              <a:rPr lang="pl-PL"/>
              <a:pPr/>
              <a:t>79</a:t>
            </a:fld>
            <a:endParaRPr lang="pl-PL"/>
          </a:p>
        </p:txBody>
      </p:sp>
      <p:sp>
        <p:nvSpPr>
          <p:cNvPr id="90114" name="Rectangle 2"/>
          <p:cNvSpPr>
            <a:spLocks noGrp="1" noChangeArrowheads="1"/>
          </p:cNvSpPr>
          <p:nvPr>
            <p:ph type="title"/>
          </p:nvPr>
        </p:nvSpPr>
        <p:spPr/>
        <p:txBody>
          <a:bodyPr/>
          <a:lstStyle/>
          <a:p>
            <a:endParaRPr lang="pl-PL"/>
          </a:p>
        </p:txBody>
      </p:sp>
      <p:sp>
        <p:nvSpPr>
          <p:cNvPr id="90115" name="Rectangle 3"/>
          <p:cNvSpPr>
            <a:spLocks noGrp="1" noChangeArrowheads="1"/>
          </p:cNvSpPr>
          <p:nvPr>
            <p:ph type="body" idx="1"/>
          </p:nvPr>
        </p:nvSpPr>
        <p:spPr/>
        <p:txBody>
          <a:bodyPr/>
          <a:lstStyle/>
          <a:p>
            <a:r>
              <a:rPr lang="pl-PL" b="1"/>
              <a:t>Ocena: </a:t>
            </a:r>
            <a:r>
              <a:rPr lang="pl-PL" b="1" i="1"/>
              <a:t>znaczna drobiazgowość (2)</a:t>
            </a:r>
          </a:p>
        </p:txBody>
      </p:sp>
    </p:spTree>
  </p:cSld>
  <p:clrMapOvr>
    <a:masterClrMapping/>
  </p:clrMapOvr>
  <p:transition spd="med">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8922FF4-2454-4858-B78C-B6F34D711AA8}" type="slidenum">
              <a:rPr lang="pl-PL"/>
              <a:pPr/>
              <a:t>8</a:t>
            </a:fld>
            <a:endParaRPr lang="pl-PL"/>
          </a:p>
        </p:txBody>
      </p:sp>
      <p:sp>
        <p:nvSpPr>
          <p:cNvPr id="21506" name="Rectangle 2"/>
          <p:cNvSpPr>
            <a:spLocks noGrp="1" noChangeArrowheads="1"/>
          </p:cNvSpPr>
          <p:nvPr>
            <p:ph type="title"/>
          </p:nvPr>
        </p:nvSpPr>
        <p:spPr/>
        <p:txBody>
          <a:bodyPr/>
          <a:lstStyle/>
          <a:p>
            <a:r>
              <a:rPr lang="pl-PL"/>
              <a:t>Inne wyniki prac z użyciem TLC</a:t>
            </a:r>
          </a:p>
        </p:txBody>
      </p:sp>
      <p:sp>
        <p:nvSpPr>
          <p:cNvPr id="21507" name="Rectangle 3"/>
          <p:cNvSpPr>
            <a:spLocks noGrp="1" noChangeArrowheads="1"/>
          </p:cNvSpPr>
          <p:nvPr>
            <p:ph type="body" idx="1"/>
          </p:nvPr>
        </p:nvSpPr>
        <p:spPr/>
        <p:txBody>
          <a:bodyPr/>
          <a:lstStyle/>
          <a:p>
            <a:pPr>
              <a:lnSpc>
                <a:spcPct val="80000"/>
              </a:lnSpc>
            </a:pPr>
            <a:r>
              <a:rPr lang="pl-PL" sz="1600"/>
              <a:t>fenomenami osiągającymi najwyższe nasilenie w grupie hospitalizowanych chorych na schizofrenię są: </a:t>
            </a:r>
            <a:r>
              <a:rPr lang="pl-PL" sz="1600" i="1"/>
              <a:t>zbaczanie wypowiedzi</a:t>
            </a:r>
            <a:r>
              <a:rPr lang="pl-PL" sz="1600"/>
              <a:t> i </a:t>
            </a:r>
            <a:r>
              <a:rPr lang="pl-PL" sz="1600" i="1"/>
              <a:t>uskokowość</a:t>
            </a:r>
            <a:r>
              <a:rPr lang="pl-PL" sz="1600"/>
              <a:t> ( w pracy tej porównywano chorych na schizofrenię z ich nie hospitalizowanymi bliźniakami, którzy z kolei wykazywali wysokie nasilenie </a:t>
            </a:r>
            <a:r>
              <a:rPr lang="pl-PL" sz="1600" i="1"/>
              <a:t>uskokowości</a:t>
            </a:r>
            <a:r>
              <a:rPr lang="pl-PL" sz="1600"/>
              <a:t> i </a:t>
            </a:r>
            <a:r>
              <a:rPr lang="pl-PL" sz="1600" i="1"/>
              <a:t>drobiazgowości</a:t>
            </a:r>
            <a:r>
              <a:rPr lang="pl-PL" sz="1600"/>
              <a:t>) [Berenbaum i in. – 1985];</a:t>
            </a:r>
          </a:p>
          <a:p>
            <a:pPr>
              <a:lnSpc>
                <a:spcPct val="80000"/>
              </a:lnSpc>
            </a:pPr>
            <a:r>
              <a:rPr lang="pl-PL" sz="1600"/>
              <a:t>najczęściej występują i osiągają największe nasilenie u chorych na schizofrenię: </a:t>
            </a:r>
            <a:r>
              <a:rPr lang="pl-PL" sz="1600" i="1"/>
              <a:t>zbaczanie wypowiedzi</a:t>
            </a:r>
            <a:r>
              <a:rPr lang="pl-PL" sz="1600"/>
              <a:t> i </a:t>
            </a:r>
            <a:r>
              <a:rPr lang="pl-PL" sz="1600" i="1"/>
              <a:t>utrata celu</a:t>
            </a:r>
            <a:r>
              <a:rPr lang="pl-PL" sz="1600"/>
              <a:t> [Oltmanns i in. – 1985];</a:t>
            </a:r>
          </a:p>
          <a:p>
            <a:pPr>
              <a:lnSpc>
                <a:spcPct val="80000"/>
              </a:lnSpc>
            </a:pPr>
            <a:r>
              <a:rPr lang="pl-PL" sz="1600"/>
              <a:t>u chorych na schizofrenię (n=34) z językiem hiszpańskim i katalońskim najwyższe nasilenie osiągały: </a:t>
            </a:r>
            <a:r>
              <a:rPr lang="pl-PL" sz="1600" i="1"/>
              <a:t>zbaczanie wypowiedzi</a:t>
            </a:r>
            <a:r>
              <a:rPr lang="pl-PL" sz="1600"/>
              <a:t>, </a:t>
            </a:r>
            <a:r>
              <a:rPr lang="pl-PL" sz="1600" i="1"/>
              <a:t>utrata celu</a:t>
            </a:r>
            <a:r>
              <a:rPr lang="pl-PL" sz="1600"/>
              <a:t>, </a:t>
            </a:r>
            <a:r>
              <a:rPr lang="pl-PL" sz="1600" i="1"/>
              <a:t>perseweracje</a:t>
            </a:r>
            <a:r>
              <a:rPr lang="pl-PL" sz="1600"/>
              <a:t> [Obiols i in. – 1989];</a:t>
            </a:r>
          </a:p>
          <a:p>
            <a:pPr>
              <a:lnSpc>
                <a:spcPct val="80000"/>
              </a:lnSpc>
            </a:pPr>
            <a:r>
              <a:rPr lang="pl-PL" sz="1600"/>
              <a:t>u chorych na przewlekłą schizofrenię (n=97) najczęściej w wypowiedziach stwierdzano :</a:t>
            </a:r>
            <a:r>
              <a:rPr lang="pl-PL" sz="1600" i="1"/>
              <a:t>nielogiczność</a:t>
            </a:r>
            <a:r>
              <a:rPr lang="pl-PL" sz="1600"/>
              <a:t> i </a:t>
            </a:r>
            <a:r>
              <a:rPr lang="pl-PL" sz="1600" i="1"/>
              <a:t>rozkojarzenie</a:t>
            </a:r>
            <a:r>
              <a:rPr lang="pl-PL" sz="1600"/>
              <a:t> [Taylor i in. – 1994];</a:t>
            </a:r>
          </a:p>
          <a:p>
            <a:pPr>
              <a:lnSpc>
                <a:spcPct val="80000"/>
              </a:lnSpc>
            </a:pPr>
            <a:r>
              <a:rPr lang="pl-PL" sz="1600"/>
              <a:t>u chorych używających języków malajskich (n=45) wykazano, że najczęstszymi fenomenami językowymi są: </a:t>
            </a:r>
            <a:r>
              <a:rPr lang="pl-PL" sz="1600" i="1"/>
              <a:t>ubóstwo mowy</a:t>
            </a:r>
            <a:r>
              <a:rPr lang="pl-PL" sz="1600"/>
              <a:t>, </a:t>
            </a:r>
            <a:r>
              <a:rPr lang="pl-PL" sz="1600" i="1"/>
              <a:t>utrata celu</a:t>
            </a:r>
            <a:r>
              <a:rPr lang="pl-PL" sz="1600"/>
              <a:t> i </a:t>
            </a:r>
            <a:r>
              <a:rPr lang="pl-PL" sz="1600" i="1"/>
              <a:t>perseweracje</a:t>
            </a:r>
            <a:r>
              <a:rPr lang="pl-PL" sz="1600"/>
              <a:t> – najrzadziej występowały: </a:t>
            </a:r>
            <a:r>
              <a:rPr lang="pl-PL" sz="1600" i="1"/>
              <a:t>dźwięczenie, neologizmy, przybliżenia słowne, echolalia </a:t>
            </a:r>
            <a:r>
              <a:rPr lang="pl-PL" sz="1600"/>
              <a:t>i </a:t>
            </a:r>
            <a:r>
              <a:rPr lang="pl-PL" sz="1600" i="1"/>
              <a:t>blokowanie</a:t>
            </a:r>
            <a:r>
              <a:rPr lang="pl-PL" sz="1600"/>
              <a:t> [Mazumdar i in. – 1996];</a:t>
            </a:r>
          </a:p>
          <a:p>
            <a:pPr>
              <a:lnSpc>
                <a:spcPct val="80000"/>
              </a:lnSpc>
            </a:pPr>
            <a:r>
              <a:rPr lang="pl-PL" sz="1600"/>
              <a:t>w grupie chorych na schizofrenię w różnym wieku (od 19 do 96 lat) stwierdzono u „niegeriatrycznych” chorych znaczne nasilenie: </a:t>
            </a:r>
            <a:r>
              <a:rPr lang="pl-PL" sz="1600" i="1"/>
              <a:t>uskokowości, zbaczania wypowiedzi, utraty celu</a:t>
            </a:r>
            <a:r>
              <a:rPr lang="pl-PL" sz="1600"/>
              <a:t>, oraz </a:t>
            </a:r>
            <a:r>
              <a:rPr lang="pl-PL" sz="1600" i="1"/>
              <a:t>ubóstwa treści</a:t>
            </a:r>
            <a:r>
              <a:rPr lang="pl-PL" sz="1600"/>
              <a:t> – podczas gdy u chorych „geriatrycznych” najczęściej występowało </a:t>
            </a:r>
            <a:r>
              <a:rPr lang="pl-PL" sz="1600" i="1"/>
              <a:t>ubóstwo mowy</a:t>
            </a:r>
            <a:r>
              <a:rPr lang="pl-PL" sz="1600"/>
              <a:t> [Harvey i in. – 1997].</a:t>
            </a:r>
          </a:p>
        </p:txBody>
      </p:sp>
    </p:spTree>
  </p:cSld>
  <p:clrMapOvr>
    <a:masterClrMapping/>
  </p:clrMapOvr>
  <p:transition spd="med">
    <p:newsflash/>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2F3EA19-B442-400D-A5A9-7618ABED6796}" type="slidenum">
              <a:rPr lang="pl-PL"/>
              <a:pPr/>
              <a:t>80</a:t>
            </a:fld>
            <a:endParaRPr lang="pl-PL"/>
          </a:p>
        </p:txBody>
      </p:sp>
      <p:sp>
        <p:nvSpPr>
          <p:cNvPr id="110594" name="Rectangle 2"/>
          <p:cNvSpPr>
            <a:spLocks noGrp="1" noChangeArrowheads="1"/>
          </p:cNvSpPr>
          <p:nvPr>
            <p:ph type="title"/>
          </p:nvPr>
        </p:nvSpPr>
        <p:spPr/>
        <p:txBody>
          <a:bodyPr/>
          <a:lstStyle/>
          <a:p>
            <a:r>
              <a:rPr lang="pl-PL" sz="3800" b="1"/>
              <a:t>. Utrata celu (UC)</a:t>
            </a:r>
            <a:br>
              <a:rPr lang="pl-PL" sz="3800" b="1"/>
            </a:br>
            <a:endParaRPr lang="pl-PL" sz="3800" b="1"/>
          </a:p>
        </p:txBody>
      </p:sp>
      <p:sp>
        <p:nvSpPr>
          <p:cNvPr id="110595" name="Rectangle 3"/>
          <p:cNvSpPr>
            <a:spLocks noGrp="1" noChangeArrowheads="1"/>
          </p:cNvSpPr>
          <p:nvPr>
            <p:ph type="body" idx="1"/>
          </p:nvPr>
        </p:nvSpPr>
        <p:spPr/>
        <p:txBody>
          <a:bodyPr/>
          <a:lstStyle/>
          <a:p>
            <a:pPr>
              <a:lnSpc>
                <a:spcPct val="80000"/>
              </a:lnSpc>
            </a:pPr>
            <a:r>
              <a:rPr lang="pl-PL" sz="2000" b="1"/>
              <a:t>Opis fenomenu: </a:t>
            </a:r>
            <a:r>
              <a:rPr lang="pl-PL" sz="2000" u="sng"/>
              <a:t>utrata celu – </a:t>
            </a:r>
            <a:r>
              <a:rPr lang="pl-PL" sz="2000"/>
              <a:t>naturalny łańcuch zdań nie osiąga zamierzonej konkluzji. Zwykle manifestuje się to tym, że wypowiedź zaczynająca się od właściwego tematu, zaczyna krążyć po tematach coraz bardziej odległych , nie powracając do zasadniczego przedmiotu wypowiedzi. Często pacjenci nie są świadomi utraty celu wypowiedzi.</a:t>
            </a:r>
          </a:p>
          <a:p>
            <a:pPr>
              <a:lnSpc>
                <a:spcPct val="80000"/>
              </a:lnSpc>
            </a:pPr>
            <a:r>
              <a:rPr lang="pl-PL" sz="2000"/>
              <a:t>Wyłączenie:</a:t>
            </a:r>
          </a:p>
          <a:p>
            <a:pPr>
              <a:lnSpc>
                <a:spcPct val="80000"/>
              </a:lnSpc>
            </a:pPr>
            <a:r>
              <a:rPr lang="pl-PL" sz="2000"/>
              <a:t>w </a:t>
            </a:r>
            <a:r>
              <a:rPr lang="pl-PL" sz="2000" i="1"/>
              <a:t>zbaczaniu wypowiedzi</a:t>
            </a:r>
            <a:r>
              <a:rPr lang="pl-PL" sz="2000"/>
              <a:t> bardziej uchwytne są zaburzenia spójności, a tekst jest mniej zrozumiały.</a:t>
            </a:r>
          </a:p>
          <a:p>
            <a:pPr>
              <a:lnSpc>
                <a:spcPct val="80000"/>
              </a:lnSpc>
            </a:pPr>
            <a:r>
              <a:rPr lang="pl-PL" sz="2000"/>
              <a:t>Sposób oceny:</a:t>
            </a:r>
          </a:p>
          <a:p>
            <a:pPr lvl="1">
              <a:lnSpc>
                <a:spcPct val="80000"/>
              </a:lnSpc>
            </a:pPr>
            <a:r>
              <a:rPr lang="pl-PL" sz="1800"/>
              <a:t>brak objawu</a:t>
            </a:r>
          </a:p>
          <a:p>
            <a:pPr lvl="1">
              <a:lnSpc>
                <a:spcPct val="80000"/>
              </a:lnSpc>
            </a:pPr>
            <a:r>
              <a:rPr lang="pl-PL" sz="1800"/>
              <a:t>(1) łagodna utrata celu; 1 fenomen Uc w rozmowie</a:t>
            </a:r>
          </a:p>
          <a:p>
            <a:pPr lvl="1">
              <a:lnSpc>
                <a:spcPct val="80000"/>
              </a:lnSpc>
            </a:pPr>
            <a:r>
              <a:rPr lang="pl-PL" sz="1800"/>
              <a:t>(2) znaczna utrata celu; 2-4 fenomeny w rozmowie</a:t>
            </a:r>
          </a:p>
          <a:p>
            <a:pPr lvl="1">
              <a:lnSpc>
                <a:spcPct val="80000"/>
              </a:lnSpc>
            </a:pPr>
            <a:r>
              <a:rPr lang="pl-PL" sz="1800"/>
              <a:t>(3) ciężka utrata celu; &gt;4  fenomeny w rozmowie</a:t>
            </a:r>
          </a:p>
        </p:txBody>
      </p:sp>
    </p:spTree>
  </p:cSld>
  <p:clrMapOvr>
    <a:masterClrMapping/>
  </p:clrMapOvr>
  <p:transition spd="med">
    <p:newsflash/>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4BC8F1E1-4D02-4608-A363-0E6BECCD374E}" type="slidenum">
              <a:rPr lang="pl-PL"/>
              <a:pPr/>
              <a:t>81</a:t>
            </a:fld>
            <a:endParaRPr lang="pl-PL"/>
          </a:p>
        </p:txBody>
      </p:sp>
      <p:sp>
        <p:nvSpPr>
          <p:cNvPr id="91138" name="Rectangle 2"/>
          <p:cNvSpPr>
            <a:spLocks noGrp="1" noChangeArrowheads="1"/>
          </p:cNvSpPr>
          <p:nvPr>
            <p:ph type="title"/>
          </p:nvPr>
        </p:nvSpPr>
        <p:spPr/>
        <p:txBody>
          <a:bodyPr/>
          <a:lstStyle/>
          <a:p>
            <a:r>
              <a:rPr lang="pl-PL" sz="3800" b="1"/>
              <a:t>pytanie „dlaczego ludzie wierzą w Boga?”</a:t>
            </a:r>
          </a:p>
        </p:txBody>
      </p:sp>
      <p:sp>
        <p:nvSpPr>
          <p:cNvPr id="91139" name="Rectangle 3"/>
          <p:cNvSpPr>
            <a:spLocks noGrp="1" noChangeArrowheads="1"/>
          </p:cNvSpPr>
          <p:nvPr>
            <p:ph type="body" idx="1"/>
          </p:nvPr>
        </p:nvSpPr>
        <p:spPr/>
        <p:txBody>
          <a:bodyPr/>
          <a:lstStyle/>
          <a:p>
            <a:pPr>
              <a:lnSpc>
                <a:spcPct val="80000"/>
              </a:lnSpc>
              <a:buFont typeface="Wingdings" pitchFamily="2" charset="2"/>
              <a:buNone/>
            </a:pPr>
            <a:endParaRPr lang="pl-PL" sz="2000" i="1"/>
          </a:p>
          <a:p>
            <a:pPr>
              <a:lnSpc>
                <a:spcPct val="80000"/>
              </a:lnSpc>
            </a:pPr>
            <a:r>
              <a:rPr lang="pl-PL" sz="2000" i="1"/>
              <a:t>„dlaczego ludzie wierzą w Boga a pan pan wierzy proszę pana co pan sobie myśli .. tak sądzę i że to są sprawy ogólnoludzkie i ogólnoświatowe że będą przedstawione czytał pan chyba o tym polityka .  światowa to jest najważniejsze .  tak myślę że rządy Stanów Zjednoczonych i Związku Radzieckiego i Kanady się porozumieją sądzę że to jest najważniejsze ...  nie wiem może sobie wtedy przypominam czy pan interesuje się polityką światową  ...  tłuszcza tak proszę pana po prostu tłuszcza nie wiem jak ludzie sobie z tym poradzą .  ludzie mnie otaczają ta tłuszcza jak z tym sobie można poradzić”</a:t>
            </a:r>
          </a:p>
        </p:txBody>
      </p:sp>
    </p:spTree>
  </p:cSld>
  <p:clrMapOvr>
    <a:masterClrMapping/>
  </p:clrMapOvr>
  <p:transition spd="med">
    <p:newsflash/>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3F2D68F-A96E-4590-97BD-FBE684927552}" type="slidenum">
              <a:rPr lang="pl-PL"/>
              <a:pPr/>
              <a:t>82</a:t>
            </a:fld>
            <a:endParaRPr lang="pl-PL"/>
          </a:p>
        </p:txBody>
      </p:sp>
      <p:sp>
        <p:nvSpPr>
          <p:cNvPr id="111618" name="Rectangle 2"/>
          <p:cNvSpPr>
            <a:spLocks noGrp="1" noChangeArrowheads="1"/>
          </p:cNvSpPr>
          <p:nvPr>
            <p:ph type="title"/>
          </p:nvPr>
        </p:nvSpPr>
        <p:spPr/>
        <p:txBody>
          <a:bodyPr/>
          <a:lstStyle/>
          <a:p>
            <a:r>
              <a:rPr lang="pl-PL" sz="3800" b="1"/>
              <a:t>Ocena: </a:t>
            </a:r>
            <a:r>
              <a:rPr lang="pl-PL" sz="3800" b="1" i="1"/>
              <a:t>łagodna utrata celu (1)</a:t>
            </a:r>
            <a:br>
              <a:rPr lang="pl-PL" sz="3800" b="1" i="1"/>
            </a:br>
            <a:endParaRPr lang="pl-PL" sz="3800" b="1" i="1"/>
          </a:p>
        </p:txBody>
      </p:sp>
      <p:sp>
        <p:nvSpPr>
          <p:cNvPr id="111619" name="Rectangle 3"/>
          <p:cNvSpPr>
            <a:spLocks noGrp="1" noChangeArrowheads="1"/>
          </p:cNvSpPr>
          <p:nvPr>
            <p:ph type="body" idx="1"/>
          </p:nvPr>
        </p:nvSpPr>
        <p:spPr/>
        <p:txBody>
          <a:bodyPr/>
          <a:lstStyle/>
          <a:p>
            <a:pPr>
              <a:lnSpc>
                <a:spcPct val="90000"/>
              </a:lnSpc>
            </a:pPr>
            <a:r>
              <a:rPr lang="pl-PL" sz="2800" b="1"/>
              <a:t>Analiza kliniczno-lingwistyczna</a:t>
            </a:r>
            <a:r>
              <a:rPr lang="pl-PL" sz="2800"/>
              <a:t>: tekst oceniony jako spójny. Przejście tematyczne </a:t>
            </a:r>
            <a:r>
              <a:rPr lang="pl-PL" sz="2800" i="1"/>
              <a:t>Bóg </a:t>
            </a:r>
            <a:r>
              <a:rPr lang="pl-PL" sz="2800" i="1">
                <a:sym typeface="Wingdings" pitchFamily="2" charset="2"/>
              </a:rPr>
              <a:t></a:t>
            </a:r>
            <a:r>
              <a:rPr lang="pl-PL" sz="2800" i="1"/>
              <a:t> polityka światowa </a:t>
            </a:r>
            <a:r>
              <a:rPr lang="pl-PL" sz="2800" i="1">
                <a:sym typeface="Wingdings" pitchFamily="2" charset="2"/>
              </a:rPr>
              <a:t></a:t>
            </a:r>
            <a:r>
              <a:rPr lang="pl-PL" sz="2800" i="1"/>
              <a:t> moja rola w świecie </a:t>
            </a:r>
            <a:r>
              <a:rPr lang="pl-PL" sz="2800"/>
              <a:t>są płynne i logiczne (w rozumieniu logiki wnioskowania). A jednak – niewielkie przesunięcie semantyczne (zaznaczone w tekście podkreśleniem) spowodowało, że pacjentka, nie uświadamiając sobie tego, utraciła cel wypowiedzi.</a:t>
            </a:r>
            <a:endParaRPr lang="pl-PL" sz="2800" b="1"/>
          </a:p>
        </p:txBody>
      </p:sp>
    </p:spTree>
  </p:cSld>
  <p:clrMapOvr>
    <a:masterClrMapping/>
  </p:clrMapOvr>
  <p:transition spd="med">
    <p:newsflash/>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90F09EE-600E-4C22-8159-3904A72A4E03}" type="slidenum">
              <a:rPr lang="pl-PL"/>
              <a:pPr/>
              <a:t>83</a:t>
            </a:fld>
            <a:endParaRPr lang="pl-PL"/>
          </a:p>
        </p:txBody>
      </p:sp>
      <p:sp>
        <p:nvSpPr>
          <p:cNvPr id="93186" name="Rectangle 2"/>
          <p:cNvSpPr>
            <a:spLocks noGrp="1" noChangeArrowheads="1"/>
          </p:cNvSpPr>
          <p:nvPr>
            <p:ph type="title"/>
          </p:nvPr>
        </p:nvSpPr>
        <p:spPr/>
        <p:txBody>
          <a:bodyPr/>
          <a:lstStyle/>
          <a:p>
            <a:r>
              <a:rPr lang="pl-PL" sz="3800" b="1"/>
              <a:t>. Mowa sztuczna (MS)</a:t>
            </a:r>
            <a:br>
              <a:rPr lang="pl-PL" sz="3800" b="1"/>
            </a:br>
            <a:endParaRPr lang="pl-PL" sz="3800" b="1"/>
          </a:p>
        </p:txBody>
      </p:sp>
      <p:sp>
        <p:nvSpPr>
          <p:cNvPr id="93187" name="Rectangle 3"/>
          <p:cNvSpPr>
            <a:spLocks noGrp="1" noChangeArrowheads="1"/>
          </p:cNvSpPr>
          <p:nvPr>
            <p:ph type="body" idx="1"/>
          </p:nvPr>
        </p:nvSpPr>
        <p:spPr/>
        <p:txBody>
          <a:bodyPr/>
          <a:lstStyle/>
          <a:p>
            <a:pPr>
              <a:lnSpc>
                <a:spcPct val="80000"/>
              </a:lnSpc>
            </a:pPr>
            <a:r>
              <a:rPr lang="pl-PL" sz="2000" b="1"/>
              <a:t>Opis fenomenu:</a:t>
            </a:r>
            <a:r>
              <a:rPr lang="pl-PL" sz="2000"/>
              <a:t>  </a:t>
            </a:r>
            <a:r>
              <a:rPr lang="pl-PL" sz="2000" u="sng"/>
              <a:t>mowa sztuczna</a:t>
            </a:r>
            <a:r>
              <a:rPr lang="pl-PL" sz="2000"/>
              <a:t> –  zachowania językowe, w których wypowiedzi są nadmiernie sztuczne lub nazbyt formalne. Wypowiedzi takie mogą się wydawać osobliwe lub staroświeckie lub pompatyczne lub odległe od tematu lub nzbyt ugrzecznione. Sztuczność jest tutaj osiągana przez użycie np.: wielosylabowych słów (gdy wystarczą ich jedno-dwu-trzy-sylabowe odpowiedniki), grzecznościowej frazeologii, lub nadmiernie sztywnej czy formalnej syntaktyki. </a:t>
            </a:r>
          </a:p>
          <a:p>
            <a:pPr>
              <a:lnSpc>
                <a:spcPct val="80000"/>
              </a:lnSpc>
            </a:pPr>
            <a:r>
              <a:rPr lang="pl-PL" sz="2000"/>
              <a:t>Sposób oceny:</a:t>
            </a:r>
          </a:p>
          <a:p>
            <a:pPr>
              <a:lnSpc>
                <a:spcPct val="80000"/>
              </a:lnSpc>
            </a:pPr>
            <a:r>
              <a:rPr lang="pl-PL" sz="2000"/>
              <a:t>brak objawu</a:t>
            </a:r>
          </a:p>
          <a:p>
            <a:pPr>
              <a:lnSpc>
                <a:spcPct val="80000"/>
              </a:lnSpc>
            </a:pPr>
            <a:r>
              <a:rPr lang="pl-PL" sz="2000"/>
              <a:t>(1) MS – poziom łagodny; 1-2 przykłady  MS w rozmowie</a:t>
            </a:r>
          </a:p>
          <a:p>
            <a:pPr>
              <a:lnSpc>
                <a:spcPct val="80000"/>
              </a:lnSpc>
            </a:pPr>
            <a:r>
              <a:rPr lang="pl-PL" sz="2000"/>
              <a:t>(2) MS - poziom znaczny; częste przykłady</a:t>
            </a:r>
          </a:p>
          <a:p>
            <a:pPr>
              <a:lnSpc>
                <a:spcPct val="80000"/>
              </a:lnSpc>
            </a:pPr>
            <a:r>
              <a:rPr lang="pl-PL" sz="2000"/>
              <a:t>(3) MS – poziom ciężki ; większość odpowiedzi i wypowiedzi spontanicznych jest sztuczna</a:t>
            </a:r>
          </a:p>
        </p:txBody>
      </p:sp>
    </p:spTree>
  </p:cSld>
  <p:clrMapOvr>
    <a:masterClrMapping/>
  </p:clrMapOvr>
  <p:transition spd="med">
    <p:newsflash/>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CE2DDF49-E347-4A71-BBDE-B0277914413B}" type="slidenum">
              <a:rPr lang="pl-PL"/>
              <a:pPr/>
              <a:t>84</a:t>
            </a:fld>
            <a:endParaRPr lang="pl-PL"/>
          </a:p>
        </p:txBody>
      </p:sp>
      <p:sp>
        <p:nvSpPr>
          <p:cNvPr id="92162" name="Rectangle 2"/>
          <p:cNvSpPr>
            <a:spLocks noGrp="1" noChangeArrowheads="1"/>
          </p:cNvSpPr>
          <p:nvPr>
            <p:ph type="title"/>
          </p:nvPr>
        </p:nvSpPr>
        <p:spPr/>
        <p:txBody>
          <a:bodyPr/>
          <a:lstStyle/>
          <a:p>
            <a:r>
              <a:rPr lang="pl-PL" sz="3800" b="1"/>
              <a:t>pytanie „dlaczego ludzie chorują?”</a:t>
            </a:r>
            <a:br>
              <a:rPr lang="pl-PL" sz="3800" i="1"/>
            </a:br>
            <a:endParaRPr lang="pl-PL" sz="3800" i="1"/>
          </a:p>
        </p:txBody>
      </p:sp>
      <p:sp>
        <p:nvSpPr>
          <p:cNvPr id="92163" name="Rectangle 3"/>
          <p:cNvSpPr>
            <a:spLocks noGrp="1" noChangeArrowheads="1"/>
          </p:cNvSpPr>
          <p:nvPr>
            <p:ph type="body" idx="1"/>
          </p:nvPr>
        </p:nvSpPr>
        <p:spPr/>
        <p:txBody>
          <a:bodyPr/>
          <a:lstStyle/>
          <a:p>
            <a:pPr>
              <a:lnSpc>
                <a:spcPct val="80000"/>
              </a:lnSpc>
            </a:pPr>
            <a:r>
              <a:rPr lang="pl-PL" sz="1800" i="1"/>
              <a:t>„tak ...  choroby w ogólności to jest Boża kara w ogóle w ogólności wszystko zło wszelkie przeciwności które nas spotykają to jest Boża kara i my wierzymy kto ma gorszą wiarę w Boga wszystko to jest postanowione w ogóle w ogólności ziemia tu jest padołem płaczu i łez czy cierpienia i łez i że każdy kto jest na ziemi to mniej lub bardziej cierpi i są choroby przeróżne inne rzeczy to jest kara za grzechy wszystkich ludzi czy to grzechy innych ludzi czy za za grzechy innych ludzi którzy są coś w tym rodzaju brak jest prawda odpowiedzialności nas samych za siebie samych jeżeli będziemy coś robili zatruwali siebie czy świat to sami szykujemy na siebie bat sami na siebie szykujemy choroby spada na nas odpowiedzialność za to co robimy skoro już jesteśmy od Pana Boga ...  jest możliwe życie bez chorób jeżeli będzie zarówno zachowane szóste przykazanie szóste nie cudzołóż to jest najbardziej obszerne i najbardziej powszechne przykazanie i najbardziej odnosi się do wszystkich sfer działalności człowiek w między innymi zanieczyszczania zatrucie środowisk to są przejawy niedotrzymania szóstego przykazania do sfer materialnych fizycznych ”</a:t>
            </a:r>
          </a:p>
        </p:txBody>
      </p:sp>
    </p:spTree>
  </p:cSld>
  <p:clrMapOvr>
    <a:masterClrMapping/>
  </p:clrMapOvr>
  <p:transition spd="med">
    <p:newsflash/>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0178E4E-A98A-467D-9824-A26A7915F4B3}" type="slidenum">
              <a:rPr lang="pl-PL"/>
              <a:pPr/>
              <a:t>85</a:t>
            </a:fld>
            <a:endParaRPr lang="pl-PL"/>
          </a:p>
        </p:txBody>
      </p:sp>
      <p:sp>
        <p:nvSpPr>
          <p:cNvPr id="94210" name="Rectangle 2"/>
          <p:cNvSpPr>
            <a:spLocks noGrp="1" noChangeArrowheads="1"/>
          </p:cNvSpPr>
          <p:nvPr>
            <p:ph type="title"/>
          </p:nvPr>
        </p:nvSpPr>
        <p:spPr/>
        <p:txBody>
          <a:bodyPr/>
          <a:lstStyle/>
          <a:p>
            <a:r>
              <a:rPr lang="pl-PL" sz="3800" b="1" i="1"/>
              <a:t>Ocena: MS – poziom ciężki (3)</a:t>
            </a:r>
            <a:br>
              <a:rPr lang="pl-PL" sz="3800" b="1"/>
            </a:br>
            <a:endParaRPr lang="pl-PL" sz="3800" b="1"/>
          </a:p>
        </p:txBody>
      </p:sp>
      <p:sp>
        <p:nvSpPr>
          <p:cNvPr id="94211" name="Rectangle 3"/>
          <p:cNvSpPr>
            <a:spLocks noGrp="1" noChangeArrowheads="1"/>
          </p:cNvSpPr>
          <p:nvPr>
            <p:ph type="body" idx="1"/>
          </p:nvPr>
        </p:nvSpPr>
        <p:spPr/>
        <p:txBody>
          <a:bodyPr/>
          <a:lstStyle/>
          <a:p>
            <a:pPr>
              <a:lnSpc>
                <a:spcPct val="90000"/>
              </a:lnSpc>
            </a:pPr>
            <a:r>
              <a:rPr lang="pl-PL" b="1"/>
              <a:t>Analiza kliniczno-lingwistyczna:</a:t>
            </a:r>
            <a:r>
              <a:rPr lang="pl-PL"/>
              <a:t> wypowiedź spójna na wszystkich trzech poziomach. Mowa sztuczna jest tu efektem używania stylu „kaznodziejskiego”, który nie przystaje do tematu wypowiedzi – mówca nadużywa typowo biblijnej tematyki, retoryki i słownika.</a:t>
            </a:r>
          </a:p>
        </p:txBody>
      </p:sp>
    </p:spTree>
  </p:cSld>
  <p:clrMapOvr>
    <a:masterClrMapping/>
  </p:clrMapOvr>
  <p:transition spd="med">
    <p:newsflash/>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9B51FC1E-D91F-47D9-A3CD-6EAD821B70CF}" type="slidenum">
              <a:rPr lang="pl-PL"/>
              <a:pPr/>
              <a:t>86</a:t>
            </a:fld>
            <a:endParaRPr lang="pl-PL"/>
          </a:p>
        </p:txBody>
      </p:sp>
      <p:sp>
        <p:nvSpPr>
          <p:cNvPr id="96258" name="Rectangle 2"/>
          <p:cNvSpPr>
            <a:spLocks noGrp="1" noChangeArrowheads="1"/>
          </p:cNvSpPr>
          <p:nvPr>
            <p:ph type="title"/>
          </p:nvPr>
        </p:nvSpPr>
        <p:spPr/>
        <p:txBody>
          <a:bodyPr/>
          <a:lstStyle/>
          <a:p>
            <a:r>
              <a:rPr lang="pl-PL" sz="3800" b="1"/>
              <a:t>Odnoszenie do siebie (Os)</a:t>
            </a:r>
            <a:br>
              <a:rPr lang="pl-PL" sz="3800" b="1"/>
            </a:br>
            <a:endParaRPr lang="pl-PL" sz="3800" b="1"/>
          </a:p>
        </p:txBody>
      </p:sp>
      <p:sp>
        <p:nvSpPr>
          <p:cNvPr id="96259" name="Rectangle 3"/>
          <p:cNvSpPr>
            <a:spLocks noGrp="1" noChangeArrowheads="1"/>
          </p:cNvSpPr>
          <p:nvPr>
            <p:ph type="body" idx="1"/>
          </p:nvPr>
        </p:nvSpPr>
        <p:spPr/>
        <p:txBody>
          <a:bodyPr/>
          <a:lstStyle/>
          <a:p>
            <a:pPr>
              <a:lnSpc>
                <a:spcPct val="80000"/>
              </a:lnSpc>
            </a:pPr>
            <a:r>
              <a:rPr lang="pl-PL" sz="2000" b="1"/>
              <a:t>Opis fenomenu</a:t>
            </a:r>
            <a:r>
              <a:rPr lang="pl-PL" sz="2000"/>
              <a:t>:  </a:t>
            </a:r>
            <a:r>
              <a:rPr lang="pl-PL" sz="2000" u="sng"/>
              <a:t>odnoszenie do siebie -</a:t>
            </a:r>
            <a:r>
              <a:rPr lang="pl-PL" sz="2000" b="1" u="sng"/>
              <a:t>  </a:t>
            </a:r>
            <a:r>
              <a:rPr lang="pl-PL" sz="2000"/>
              <a:t>zaburzenie językowe w którym mówca w sposób powtarzalny odnosi się do tematu swojej osoby, podczas gdy pytanie dotyczy tematu, który jest neutralny lub niezwiązany z odpowiadającym. Zaburzenie to ocenia się na podstawie odpowiedzi na pytania ogólne, nie powinno być więc ono oceniane na podstawie wypowiedzi w czasie zbierania anamnezy lub w czasie badania psychiatrycznego.</a:t>
            </a:r>
          </a:p>
          <a:p>
            <a:pPr>
              <a:lnSpc>
                <a:spcPct val="80000"/>
              </a:lnSpc>
            </a:pPr>
            <a:r>
              <a:rPr lang="pl-PL" sz="2000"/>
              <a:t> Sposób oceny:</a:t>
            </a:r>
          </a:p>
          <a:p>
            <a:pPr>
              <a:lnSpc>
                <a:spcPct val="80000"/>
              </a:lnSpc>
            </a:pPr>
            <a:r>
              <a:rPr lang="pl-PL" sz="2000"/>
              <a:t>brak objawu</a:t>
            </a:r>
          </a:p>
          <a:p>
            <a:pPr>
              <a:lnSpc>
                <a:spcPct val="80000"/>
              </a:lnSpc>
            </a:pPr>
            <a:r>
              <a:rPr lang="pl-PL" sz="2000"/>
              <a:t>(1) łagodne OS; 1 fenomen tego typu w przebiegu 15 minutowej rozmowy</a:t>
            </a:r>
          </a:p>
          <a:p>
            <a:pPr>
              <a:lnSpc>
                <a:spcPct val="80000"/>
              </a:lnSpc>
            </a:pPr>
            <a:r>
              <a:rPr lang="pl-PL" sz="2000"/>
              <a:t>(2) znaczne OS; 2-4 fenomeny w rozmowie</a:t>
            </a:r>
          </a:p>
          <a:p>
            <a:pPr>
              <a:lnSpc>
                <a:spcPct val="80000"/>
              </a:lnSpc>
            </a:pPr>
            <a:r>
              <a:rPr lang="pl-PL" sz="2000"/>
              <a:t>(3) ciężkie OS; 5 lub więcej fenomenów w rozmowie</a:t>
            </a:r>
          </a:p>
        </p:txBody>
      </p:sp>
    </p:spTree>
  </p:cSld>
  <p:clrMapOvr>
    <a:masterClrMapping/>
  </p:clrMapOvr>
  <p:transition spd="med">
    <p:newsflash/>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995B9E50-4199-4AC3-8594-81F41B709F00}" type="slidenum">
              <a:rPr lang="pl-PL"/>
              <a:pPr/>
              <a:t>87</a:t>
            </a:fld>
            <a:endParaRPr lang="pl-PL"/>
          </a:p>
        </p:txBody>
      </p:sp>
      <p:sp>
        <p:nvSpPr>
          <p:cNvPr id="95234" name="Rectangle 2"/>
          <p:cNvSpPr>
            <a:spLocks noGrp="1" noChangeArrowheads="1"/>
          </p:cNvSpPr>
          <p:nvPr>
            <p:ph type="title"/>
          </p:nvPr>
        </p:nvSpPr>
        <p:spPr/>
        <p:txBody>
          <a:bodyPr/>
          <a:lstStyle/>
          <a:p>
            <a:r>
              <a:rPr lang="pl-PL" sz="3800" b="1"/>
              <a:t>pytanie „mój przyjaciel?”</a:t>
            </a:r>
            <a:br>
              <a:rPr lang="pl-PL" sz="3800" i="1"/>
            </a:br>
            <a:endParaRPr lang="pl-PL" sz="3800" i="1"/>
          </a:p>
        </p:txBody>
      </p:sp>
      <p:sp>
        <p:nvSpPr>
          <p:cNvPr id="95235" name="Rectangle 3"/>
          <p:cNvSpPr>
            <a:spLocks noGrp="1" noChangeArrowheads="1"/>
          </p:cNvSpPr>
          <p:nvPr>
            <p:ph type="body" idx="1"/>
          </p:nvPr>
        </p:nvSpPr>
        <p:spPr/>
        <p:txBody>
          <a:bodyPr/>
          <a:lstStyle/>
          <a:p>
            <a:pPr>
              <a:lnSpc>
                <a:spcPct val="80000"/>
              </a:lnSpc>
            </a:pPr>
            <a:r>
              <a:rPr lang="pl-PL" sz="2000" i="1"/>
              <a:t>„spoza rodziny .. aha .. to jest jakby panu powiedzieć małżeństwa z gospodarki jak gdyby ktoś miał tego i rodzice są takim małżeństwem i trochę się nie zgadzają trochę się kłócą ze sobą i tak teraz jest lepiej z mamą raz z tatą ... siostra nie bo ma już swoją własną rodzinę i powinna się troszczyć o swoją własną rodziną </a:t>
            </a:r>
            <a:r>
              <a:rPr lang="pl-PL" sz="2000" i="1" u="sng"/>
              <a:t>. a ja co do domu starców się mogę najwyżej kierować no może do domu jak się polepszy ten stan psychiczny tego . no bo gdzie się nie będzie się znaczy gdzie mieszkać znaczy się . tak się zastanawiam nad sobą że pójdę do domu starców .. bo siostra znaczy chce żebym był cały czas w szpitalu psychiatrycznym nie jestem już zdrowy no to fakt że nie jestem już zdrowy lepiej w domu siedzieć niż w szpitalu . nie chce jeszcze nie no tylko o to że ja sobie tak przyszłość swoją wyobrażam ”</a:t>
            </a:r>
          </a:p>
        </p:txBody>
      </p:sp>
    </p:spTree>
  </p:cSld>
  <p:clrMapOvr>
    <a:masterClrMapping/>
  </p:clrMapOvr>
  <p:transition spd="med">
    <p:newsflash/>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67D62A3-17B8-4695-966F-D531F85F4DEB}" type="slidenum">
              <a:rPr lang="pl-PL"/>
              <a:pPr/>
              <a:t>88</a:t>
            </a:fld>
            <a:endParaRPr lang="pl-PL"/>
          </a:p>
        </p:txBody>
      </p:sp>
      <p:sp>
        <p:nvSpPr>
          <p:cNvPr id="98306" name="Rectangle 2"/>
          <p:cNvSpPr>
            <a:spLocks noGrp="1" noChangeArrowheads="1"/>
          </p:cNvSpPr>
          <p:nvPr>
            <p:ph type="title"/>
          </p:nvPr>
        </p:nvSpPr>
        <p:spPr/>
        <p:txBody>
          <a:bodyPr/>
          <a:lstStyle/>
          <a:p>
            <a:r>
              <a:rPr lang="pl-PL"/>
              <a:t>OS - 2</a:t>
            </a:r>
          </a:p>
        </p:txBody>
      </p:sp>
      <p:sp>
        <p:nvSpPr>
          <p:cNvPr id="98307" name="Rectangle 3"/>
          <p:cNvSpPr>
            <a:spLocks noGrp="1" noChangeArrowheads="1"/>
          </p:cNvSpPr>
          <p:nvPr>
            <p:ph type="body" idx="1"/>
          </p:nvPr>
        </p:nvSpPr>
        <p:spPr/>
        <p:txBody>
          <a:bodyPr/>
          <a:lstStyle/>
          <a:p>
            <a:r>
              <a:rPr lang="pl-PL" b="1"/>
              <a:t>Analiza kliniczno-lingwistyczna: </a:t>
            </a:r>
            <a:r>
              <a:rPr lang="pl-PL"/>
              <a:t>fragment z wyraźnym </a:t>
            </a:r>
            <a:r>
              <a:rPr lang="pl-PL" i="1"/>
              <a:t>odnoszeniem do siebie </a:t>
            </a:r>
            <a:r>
              <a:rPr lang="pl-PL"/>
              <a:t>zaznaczony podkreśleniem.</a:t>
            </a:r>
          </a:p>
        </p:txBody>
      </p:sp>
    </p:spTree>
  </p:cSld>
  <p:clrMapOvr>
    <a:masterClrMapping/>
  </p:clrMapOvr>
  <p:transition spd="med">
    <p:newsflash/>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FB18D0B1-64CA-470E-B7A6-C532620D80C2}" type="slidenum">
              <a:rPr lang="pl-PL"/>
              <a:pPr/>
              <a:t>89</a:t>
            </a:fld>
            <a:endParaRPr lang="pl-PL"/>
          </a:p>
        </p:txBody>
      </p:sp>
      <p:sp>
        <p:nvSpPr>
          <p:cNvPr id="99330" name="Rectangle 2"/>
          <p:cNvSpPr>
            <a:spLocks noGrp="1" noChangeArrowheads="1"/>
          </p:cNvSpPr>
          <p:nvPr>
            <p:ph type="title"/>
          </p:nvPr>
        </p:nvSpPr>
        <p:spPr/>
        <p:txBody>
          <a:bodyPr/>
          <a:lstStyle/>
          <a:p>
            <a:r>
              <a:rPr lang="pl-PL" sz="3800" b="1"/>
              <a:t>pytanie „dlaczego ludzie wierzą w Boga?”</a:t>
            </a:r>
            <a:br>
              <a:rPr lang="pl-PL" sz="3800" i="1"/>
            </a:br>
            <a:endParaRPr lang="pl-PL" sz="3800" i="1"/>
          </a:p>
        </p:txBody>
      </p:sp>
      <p:sp>
        <p:nvSpPr>
          <p:cNvPr id="99331" name="Rectangle 3"/>
          <p:cNvSpPr>
            <a:spLocks noGrp="1" noChangeArrowheads="1"/>
          </p:cNvSpPr>
          <p:nvPr>
            <p:ph type="body" idx="1"/>
          </p:nvPr>
        </p:nvSpPr>
        <p:spPr/>
        <p:txBody>
          <a:bodyPr/>
          <a:lstStyle/>
          <a:p>
            <a:pPr>
              <a:lnSpc>
                <a:spcPct val="80000"/>
              </a:lnSpc>
            </a:pPr>
            <a:r>
              <a:rPr lang="pl-PL" sz="1600" i="1"/>
              <a:t>„dlaczego ludzie wierzą w Boga no to już ludzie wierzą w Boga ponieważ yy tak podaje Pismo Święte oczywiście ja sądzę dlaczego ludzie wierzą w Boga przecież tak jest wierzone przecież mówi tak no podaje Pismo tą wiarę prawda .  tak naucza kościół tą wiarę to prawda i tak jesteśmy tylko wychowani prawda można powierdzieć tu ale .. to nie tylko no to dlaczego ludzie wierzą no tak można mówić o ludziach no trudno jest mówić no ja sądzę że ludzie . ponieważ też w jednego wierzą no ze względu na rolę objawień prawda które były czy cuda które się dzieją no jakoś też te sprawy czy się wie że jest Bóg no mówilem przedtem Pismo Święte też hm to po prostu . mhm . łatwiej o  sobie . no ja i wierzyłem w Boga dlatego że powiedzieć widzę teraz jak takie życie byłoby jak takie życie byłoby jakie te przykazania może są dobre taki charakter oczyszczający i to właśnie właśnie jest bardzo dobrze te właśnie przykazania . hm i no i korzystam z Pisma Świętego i z biblii i czytam tą biblię i wiem o wielu rzeczach różnych które mówią o Bogu i wiem o wielu rzeczach różnych które mówią o Bogu no no oczywiście też potrzeba takiej miłości prawdziwej taka ludzi ja kiedyś w szkole nie zrozumiałem dlaczego jestem taki agresywny dlaczego czuję nienawiść  ”</a:t>
            </a:r>
          </a:p>
        </p:txBody>
      </p:sp>
    </p:spTree>
  </p:cSld>
  <p:clrMapOvr>
    <a:masterClrMapping/>
  </p:clrMapOvr>
  <p:transition spd="med">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E1632552-B3A8-4556-8D5D-9F0BE22DF8CF}" type="slidenum">
              <a:rPr lang="pl-PL"/>
              <a:pPr/>
              <a:t>9</a:t>
            </a:fld>
            <a:endParaRPr lang="pl-PL"/>
          </a:p>
        </p:txBody>
      </p:sp>
      <p:sp>
        <p:nvSpPr>
          <p:cNvPr id="22530" name="Rectangle 2"/>
          <p:cNvSpPr>
            <a:spLocks noGrp="1" noChangeArrowheads="1"/>
          </p:cNvSpPr>
          <p:nvPr>
            <p:ph type="title"/>
          </p:nvPr>
        </p:nvSpPr>
        <p:spPr/>
        <p:txBody>
          <a:bodyPr/>
          <a:lstStyle/>
          <a:p>
            <a:r>
              <a:rPr lang="pl-PL" sz="3400"/>
              <a:t>Czy istnieją predyktory patologii językowej w przebiegu schizofrenii?</a:t>
            </a:r>
          </a:p>
        </p:txBody>
      </p:sp>
      <p:sp>
        <p:nvSpPr>
          <p:cNvPr id="22531" name="Rectangle 3"/>
          <p:cNvSpPr>
            <a:spLocks noGrp="1" noChangeArrowheads="1"/>
          </p:cNvSpPr>
          <p:nvPr>
            <p:ph type="body" idx="1"/>
          </p:nvPr>
        </p:nvSpPr>
        <p:spPr/>
        <p:txBody>
          <a:bodyPr/>
          <a:lstStyle/>
          <a:p>
            <a:r>
              <a:rPr lang="pl-PL"/>
              <a:t>Autor (A.C.) niniejszego opracowania wykazał, iż są nimi:: (a) obecność wyraźnych objawów </a:t>
            </a:r>
            <a:r>
              <a:rPr lang="pl-PL" i="1"/>
              <a:t>formalnych zaburzeń myślenia </a:t>
            </a:r>
            <a:r>
              <a:rPr lang="pl-PL"/>
              <a:t>w czasie pierwszego epizodu schizofrenii; oraz (b) wczesny wiek zachorowania na psychozę. </a:t>
            </a:r>
          </a:p>
        </p:txBody>
      </p:sp>
    </p:spTree>
  </p:cSld>
  <p:clrMapOvr>
    <a:masterClrMapping/>
  </p:clrMapOvr>
  <p:transition spd="med">
    <p:newsflash/>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89C118D5-DC09-4D21-862F-3F17E92A7ACB}" type="slidenum">
              <a:rPr lang="pl-PL"/>
              <a:pPr/>
              <a:t>90</a:t>
            </a:fld>
            <a:endParaRPr lang="pl-PL"/>
          </a:p>
        </p:txBody>
      </p:sp>
      <p:sp>
        <p:nvSpPr>
          <p:cNvPr id="100354" name="Rectangle 2"/>
          <p:cNvSpPr>
            <a:spLocks noGrp="1" noChangeArrowheads="1"/>
          </p:cNvSpPr>
          <p:nvPr>
            <p:ph type="title"/>
          </p:nvPr>
        </p:nvSpPr>
        <p:spPr/>
        <p:txBody>
          <a:bodyPr/>
          <a:lstStyle/>
          <a:p>
            <a:r>
              <a:rPr lang="pl-PL" sz="3800" b="1"/>
              <a:t>Opis fenomenu: </a:t>
            </a:r>
            <a:r>
              <a:rPr lang="pl-PL" sz="3800" u="sng"/>
              <a:t>Natłok mowy (NM)</a:t>
            </a:r>
          </a:p>
        </p:txBody>
      </p:sp>
      <p:sp>
        <p:nvSpPr>
          <p:cNvPr id="100355" name="Rectangle 3"/>
          <p:cNvSpPr>
            <a:spLocks noGrp="1" noChangeArrowheads="1"/>
          </p:cNvSpPr>
          <p:nvPr>
            <p:ph type="body" idx="1"/>
          </p:nvPr>
        </p:nvSpPr>
        <p:spPr/>
        <p:txBody>
          <a:bodyPr/>
          <a:lstStyle/>
          <a:p>
            <a:pPr>
              <a:lnSpc>
                <a:spcPct val="80000"/>
              </a:lnSpc>
            </a:pPr>
            <a:r>
              <a:rPr lang="pl-PL" sz="1400"/>
              <a:t>– wzrost ilości mowy spontanicznej w porównaniu ze zwyczajową czy społeczną normą; pacjent mówi szybko, ciężko jest mu tę wypowiedź przerwać; niektóre zdania są niekompletne, ale raczej z powodu zaprezentowania nowej myśli; odpowiedzi, które powinny trwać kilka sekund, trwają minuty – ciężko jest je przerwać; nawet przy próbach przerywania, mówca stara się kontynuować swoją wypowiedź; wypowiedź może być głośna i emfatyczna; przy dużym nasileniu tego fenomenu mówca przemawia bez żadnego bodźca, nawet, gdy nikt go nie słucha;  znaczne nasilenie natłoku mowy to takie  wypowiedzi, gdy w ciągu minuty pada 150 słów</a:t>
            </a:r>
          </a:p>
          <a:p>
            <a:pPr>
              <a:lnSpc>
                <a:spcPct val="80000"/>
              </a:lnSpc>
            </a:pPr>
            <a:r>
              <a:rPr lang="pl-PL" sz="1400"/>
              <a:t>Sposób oceny:</a:t>
            </a:r>
          </a:p>
          <a:p>
            <a:pPr>
              <a:lnSpc>
                <a:spcPct val="80000"/>
              </a:lnSpc>
            </a:pPr>
            <a:r>
              <a:rPr lang="pl-PL" sz="1400"/>
              <a:t>brak natłoku mowy</a:t>
            </a:r>
          </a:p>
          <a:p>
            <a:pPr>
              <a:lnSpc>
                <a:spcPct val="80000"/>
              </a:lnSpc>
            </a:pPr>
            <a:r>
              <a:rPr lang="pl-PL" sz="1400"/>
              <a:t>(1) łagodny natłok mowy; lekkie przyspieszenie, większa głośność wypowiedzi</a:t>
            </a:r>
          </a:p>
          <a:p>
            <a:pPr>
              <a:lnSpc>
                <a:spcPct val="80000"/>
              </a:lnSpc>
            </a:pPr>
            <a:r>
              <a:rPr lang="pl-PL" sz="1400"/>
              <a:t>(2) znaczny natłok mowy; odpowiedzi na proste pytania zajmują po kilka minut; mówca może mówić wtedy, gdy nikt go nie słucha</a:t>
            </a:r>
          </a:p>
          <a:p>
            <a:pPr>
              <a:lnSpc>
                <a:spcPct val="80000"/>
              </a:lnSpc>
            </a:pPr>
            <a:r>
              <a:rPr lang="pl-PL" sz="1400"/>
              <a:t>(3) ciężki natłok mowy; odpowiedzi na proste pytania przekraczają zwykle 3 minuty; wypowiedzi rozpoczynają się często bez bodźca zewnętrznego i/lub są trudne do przerwania</a:t>
            </a:r>
          </a:p>
          <a:p>
            <a:pPr>
              <a:lnSpc>
                <a:spcPct val="80000"/>
              </a:lnSpc>
            </a:pPr>
            <a:r>
              <a:rPr lang="pl-PL" sz="1400"/>
              <a:t>(4) krańcowy natłok mowy; pacjent mówi ciągle, nie można mu w ogóle przerwać i/lub wykrzykuje swoje wypowiedzi </a:t>
            </a:r>
          </a:p>
        </p:txBody>
      </p:sp>
    </p:spTree>
  </p:cSld>
  <p:clrMapOvr>
    <a:masterClrMapping/>
  </p:clrMapOvr>
  <p:transition spd="med">
    <p:newsflash/>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5A7C6E9-F252-4291-9081-ED473EFE7102}" type="slidenum">
              <a:rPr lang="pl-PL"/>
              <a:pPr/>
              <a:t>91</a:t>
            </a:fld>
            <a:endParaRPr lang="pl-PL"/>
          </a:p>
        </p:txBody>
      </p:sp>
      <p:sp>
        <p:nvSpPr>
          <p:cNvPr id="101378" name="Rectangle 2"/>
          <p:cNvSpPr>
            <a:spLocks noGrp="1" noChangeArrowheads="1"/>
          </p:cNvSpPr>
          <p:nvPr>
            <p:ph type="title"/>
          </p:nvPr>
        </p:nvSpPr>
        <p:spPr/>
        <p:txBody>
          <a:bodyPr/>
          <a:lstStyle/>
          <a:p>
            <a:r>
              <a:rPr lang="pl-PL" sz="3800" b="1"/>
              <a:t>Ocena: znaczny natłok mowy (2)</a:t>
            </a:r>
            <a:br>
              <a:rPr lang="pl-PL" sz="3800" b="1"/>
            </a:br>
            <a:endParaRPr lang="pl-PL" sz="3800" b="1"/>
          </a:p>
        </p:txBody>
      </p:sp>
      <p:sp>
        <p:nvSpPr>
          <p:cNvPr id="101379" name="Rectangle 3"/>
          <p:cNvSpPr>
            <a:spLocks noGrp="1" noChangeArrowheads="1"/>
          </p:cNvSpPr>
          <p:nvPr>
            <p:ph type="body" idx="1"/>
          </p:nvPr>
        </p:nvSpPr>
        <p:spPr/>
        <p:txBody>
          <a:bodyPr/>
          <a:lstStyle/>
          <a:p>
            <a:r>
              <a:rPr lang="pl-PL" b="1"/>
              <a:t>Analiza kliniczno-lingwistyczna:</a:t>
            </a:r>
            <a:r>
              <a:rPr lang="pl-PL"/>
              <a:t> wypowiedź poprawna pod względem spójności; mówca rozwija główny temat, nawiązując „a propos” do niego; ponad 100 słów na minutę; przyspieszenie wypowiedzi, jej emfatyczność, trudności w przerwaniu wypowiedzi.</a:t>
            </a:r>
          </a:p>
        </p:txBody>
      </p:sp>
    </p:spTree>
  </p:cSld>
  <p:clrMapOvr>
    <a:masterClrMapping/>
  </p:clrMapOvr>
  <p:transition spd="med">
    <p:newsflash/>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35E0C5A6-A874-4E91-8DEB-A47518D832CA}" type="slidenum">
              <a:rPr lang="pl-PL"/>
              <a:pPr/>
              <a:t>92</a:t>
            </a:fld>
            <a:endParaRPr lang="pl-PL"/>
          </a:p>
        </p:txBody>
      </p:sp>
      <p:sp>
        <p:nvSpPr>
          <p:cNvPr id="102402" name="Rectangle 2"/>
          <p:cNvSpPr>
            <a:spLocks noGrp="1" noChangeArrowheads="1"/>
          </p:cNvSpPr>
          <p:nvPr>
            <p:ph type="title"/>
          </p:nvPr>
        </p:nvSpPr>
        <p:spPr/>
        <p:txBody>
          <a:bodyPr/>
          <a:lstStyle/>
          <a:p>
            <a:r>
              <a:rPr lang="pl-PL" sz="3800" b="1"/>
              <a:t>pytanie „najbliższa mi osoba”</a:t>
            </a:r>
            <a:br>
              <a:rPr lang="pl-PL" sz="3800" i="1"/>
            </a:br>
            <a:endParaRPr lang="pl-PL" sz="3800" i="1"/>
          </a:p>
        </p:txBody>
      </p:sp>
      <p:sp>
        <p:nvSpPr>
          <p:cNvPr id="102403" name="Rectangle 3"/>
          <p:cNvSpPr>
            <a:spLocks noGrp="1" noChangeArrowheads="1"/>
          </p:cNvSpPr>
          <p:nvPr>
            <p:ph type="body" idx="1"/>
          </p:nvPr>
        </p:nvSpPr>
        <p:spPr/>
        <p:txBody>
          <a:bodyPr/>
          <a:lstStyle/>
          <a:p>
            <a:pPr>
              <a:lnSpc>
                <a:spcPct val="80000"/>
              </a:lnSpc>
            </a:pPr>
            <a:r>
              <a:rPr lang="pl-PL" sz="1600" i="1"/>
              <a:t>„kto jest najbliższą osobą no najbliższą osobą właśnie najbliższymi osobami są rodzice no właśnie tam chłopiec którego poznałam w latach studiów i o którym słyszałam słyszałam będąc pięcioletnią właściwie pięcio dwu trzyletnią dziewczynką była najbliższa osoba i no najbardziej odpowiadają mi cechy dlatego że można powiedzieć no byłam taką taką chłopczycą będąc mając dwadzieścia lat a potem kilkanaście trzydzieści lata to troszeczkę się zmieniło właśnie w tych latach ale cechy tego pana no właśnie później właśnie później poznanego jako najbliższego mi przyjaciela właśnie bardzo mi odpowiadały mimo że byłam kobietą ale te cechy właściwie nie odpowiadały cechy cechy ludzkie czysto ludzkie jakieś bez naleciałości czyste maniery czystość zamiarów czystość czystość to właściwie czystość obyczajów danego człowieka i to we mnie potęgowało bardzo nie lubiłam gdy ktoś nie wiem był krępujący gdy ktoś był jakoś taki nie był brudny nigdy nie cierpiałam ludzi niechlujnych dlatego miałam bardzo mało przyjaciół nie miałam się z kim przyjaźnić właściwie bardzo mało się przyjaźniłam z tego powodu z dziewczętami bardzo mało się przyjaźniłam nigdy w zasadzie nie miałam i nigdy nie wydaje mi się że będę miała przyjaciela ”</a:t>
            </a:r>
          </a:p>
        </p:txBody>
      </p:sp>
    </p:spTree>
  </p:cSld>
  <p:clrMapOvr>
    <a:masterClrMapping/>
  </p:clrMapOvr>
  <p:transition spd="med">
    <p:newsflash/>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F7E54B85-324F-4ACF-9144-B6C96F535B98}" type="slidenum">
              <a:rPr lang="pl-PL"/>
              <a:pPr/>
              <a:t>93</a:t>
            </a:fld>
            <a:endParaRPr lang="pl-PL"/>
          </a:p>
        </p:txBody>
      </p:sp>
      <p:sp>
        <p:nvSpPr>
          <p:cNvPr id="104450" name="Rectangle 2"/>
          <p:cNvSpPr>
            <a:spLocks noGrp="1" noChangeArrowheads="1"/>
          </p:cNvSpPr>
          <p:nvPr>
            <p:ph type="title"/>
          </p:nvPr>
        </p:nvSpPr>
        <p:spPr/>
        <p:txBody>
          <a:bodyPr/>
          <a:lstStyle/>
          <a:p>
            <a:r>
              <a:rPr lang="pl-PL" b="1"/>
              <a:t>Ubóstwo treści</a:t>
            </a:r>
          </a:p>
        </p:txBody>
      </p:sp>
      <p:sp>
        <p:nvSpPr>
          <p:cNvPr id="104451" name="Rectangle 3"/>
          <p:cNvSpPr>
            <a:spLocks noGrp="1" noChangeArrowheads="1"/>
          </p:cNvSpPr>
          <p:nvPr>
            <p:ph type="body" idx="1"/>
          </p:nvPr>
        </p:nvSpPr>
        <p:spPr/>
        <p:txBody>
          <a:bodyPr/>
          <a:lstStyle/>
          <a:p>
            <a:pPr marL="609600" indent="-609600">
              <a:lnSpc>
                <a:spcPct val="80000"/>
              </a:lnSpc>
            </a:pPr>
            <a:endParaRPr lang="pl-PL" sz="1600"/>
          </a:p>
          <a:p>
            <a:pPr marL="609600" indent="-609600">
              <a:lnSpc>
                <a:spcPct val="80000"/>
              </a:lnSpc>
            </a:pPr>
            <a:r>
              <a:rPr lang="pl-PL" sz="1600" b="1"/>
              <a:t> Opis fenomenu: </a:t>
            </a:r>
            <a:r>
              <a:rPr lang="pl-PL" sz="1600"/>
              <a:t> </a:t>
            </a:r>
            <a:r>
              <a:rPr lang="pl-PL" sz="1600" u="sng"/>
              <a:t>Ubóstwo treści (UT)</a:t>
            </a:r>
            <a:r>
              <a:rPr lang="pl-PL" sz="1600"/>
              <a:t> – chociaż odpowiedzi są adekwatne ilościowo, to jednak przenoszą niewiele informacji; język staje się dziwny, często nadmiernie abstrakcyjny, lub nadmiernie konkretny, występują powtórzenia lub stereotypie;  pacjent może dawać dostateczne informacje, ale uzywa tak wielu słów, że jego wypowiedź można podsumować jednym zdaniem; słuchach często odbiera taką wypowiedź jako „puste filozofowanie’</a:t>
            </a:r>
          </a:p>
          <a:p>
            <a:pPr marL="609600" indent="-609600">
              <a:lnSpc>
                <a:spcPct val="80000"/>
              </a:lnSpc>
            </a:pPr>
            <a:r>
              <a:rPr lang="pl-PL" sz="1600"/>
              <a:t>Sposób oceny:</a:t>
            </a:r>
          </a:p>
          <a:p>
            <a:pPr marL="609600" indent="-609600">
              <a:lnSpc>
                <a:spcPct val="80000"/>
              </a:lnSpc>
            </a:pPr>
            <a:r>
              <a:rPr lang="pl-PL" sz="1600"/>
              <a:t>brak ubóstwa treści</a:t>
            </a:r>
          </a:p>
          <a:p>
            <a:pPr marL="609600" indent="-609600">
              <a:lnSpc>
                <a:spcPct val="80000"/>
              </a:lnSpc>
            </a:pPr>
            <a:r>
              <a:rPr lang="pl-PL" sz="1600"/>
              <a:t>(1) łagodne ubóstwo treści; nieliczne dziwne wypowiedzi </a:t>
            </a:r>
          </a:p>
          <a:p>
            <a:pPr marL="609600" indent="-609600">
              <a:lnSpc>
                <a:spcPct val="80000"/>
              </a:lnSpc>
            </a:pPr>
            <a:r>
              <a:rPr lang="pl-PL" sz="1600"/>
              <a:t>(2) znaczne ubóstwo treści; dziwne wypowiedzi stanowią nie mniej niż 25%</a:t>
            </a:r>
          </a:p>
          <a:p>
            <a:pPr marL="609600" indent="-609600">
              <a:lnSpc>
                <a:spcPct val="80000"/>
              </a:lnSpc>
            </a:pPr>
            <a:r>
              <a:rPr lang="pl-PL" sz="1600"/>
              <a:t>(3) ciężkie ubóstwo treści; co najmniej połowa wypowiedzi jest dziwna lub niezrozumiała</a:t>
            </a:r>
          </a:p>
          <a:p>
            <a:pPr marL="609600" indent="-609600">
              <a:lnSpc>
                <a:spcPct val="80000"/>
              </a:lnSpc>
            </a:pPr>
            <a:r>
              <a:rPr lang="pl-PL" sz="1600"/>
              <a:t>(4) krańcowe ubóstwo treści; prawie cała wypowiedź jest dziwna lub niezrozumiała </a:t>
            </a:r>
          </a:p>
        </p:txBody>
      </p:sp>
    </p:spTree>
  </p:cSld>
  <p:clrMapOvr>
    <a:masterClrMapping/>
  </p:clrMapOvr>
  <p:transition spd="med">
    <p:newsflash/>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F203936A-2873-4A63-9754-9521CF5F3846}" type="slidenum">
              <a:rPr lang="pl-PL"/>
              <a:pPr/>
              <a:t>94</a:t>
            </a:fld>
            <a:endParaRPr lang="pl-PL"/>
          </a:p>
        </p:txBody>
      </p:sp>
      <p:sp>
        <p:nvSpPr>
          <p:cNvPr id="105474" name="Rectangle 2"/>
          <p:cNvSpPr>
            <a:spLocks noGrp="1" noChangeArrowheads="1"/>
          </p:cNvSpPr>
          <p:nvPr>
            <p:ph type="title"/>
          </p:nvPr>
        </p:nvSpPr>
        <p:spPr/>
        <p:txBody>
          <a:bodyPr/>
          <a:lstStyle/>
          <a:p>
            <a:r>
              <a:rPr lang="pl-PL" sz="3800" b="1"/>
              <a:t>Ocena: znaczne ubóstwo treści (2)</a:t>
            </a:r>
          </a:p>
        </p:txBody>
      </p:sp>
      <p:sp>
        <p:nvSpPr>
          <p:cNvPr id="105475" name="Rectangle 3"/>
          <p:cNvSpPr>
            <a:spLocks noGrp="1" noChangeArrowheads="1"/>
          </p:cNvSpPr>
          <p:nvPr>
            <p:ph type="body" idx="1"/>
          </p:nvPr>
        </p:nvSpPr>
        <p:spPr/>
        <p:txBody>
          <a:bodyPr/>
          <a:lstStyle/>
          <a:p>
            <a:pPr>
              <a:lnSpc>
                <a:spcPct val="90000"/>
              </a:lnSpc>
              <a:buFont typeface="Wingdings" pitchFamily="2" charset="2"/>
              <a:buNone/>
            </a:pPr>
            <a:endParaRPr lang="pl-PL" b="1"/>
          </a:p>
          <a:p>
            <a:pPr>
              <a:lnSpc>
                <a:spcPct val="90000"/>
              </a:lnSpc>
            </a:pPr>
            <a:r>
              <a:rPr lang="pl-PL" b="1"/>
              <a:t>Analiza:</a:t>
            </a:r>
            <a:r>
              <a:rPr lang="pl-PL"/>
              <a:t> wypowiedź prawidłowa pod względem ilościowym; jest przesadnie spójna (cały czas „a propos”); ubóstwo treści wiąże się z licznymi repetycjami; olbrzymia dysproporcja pomiędzy informacjami zawartymi w tekście, a dużą liczbą wypowiedzeń </a:t>
            </a:r>
          </a:p>
        </p:txBody>
      </p:sp>
    </p:spTree>
  </p:cSld>
  <p:clrMapOvr>
    <a:masterClrMapping/>
  </p:clrMapOvr>
  <p:transition spd="med">
    <p:newsflash/>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9ACFC088-0638-4024-86F1-8EAB4F937F08}" type="slidenum">
              <a:rPr lang="pl-PL"/>
              <a:pPr/>
              <a:t>95</a:t>
            </a:fld>
            <a:endParaRPr lang="pl-PL"/>
          </a:p>
        </p:txBody>
      </p:sp>
      <p:sp>
        <p:nvSpPr>
          <p:cNvPr id="106498" name="Rectangle 2"/>
          <p:cNvSpPr>
            <a:spLocks noGrp="1" noChangeArrowheads="1"/>
          </p:cNvSpPr>
          <p:nvPr>
            <p:ph type="title"/>
          </p:nvPr>
        </p:nvSpPr>
        <p:spPr/>
        <p:txBody>
          <a:bodyPr/>
          <a:lstStyle/>
          <a:p>
            <a:r>
              <a:rPr lang="pl-PL" b="1"/>
              <a:t>pytanie „moje dzieciństwo?”</a:t>
            </a:r>
          </a:p>
        </p:txBody>
      </p:sp>
      <p:sp>
        <p:nvSpPr>
          <p:cNvPr id="106499" name="Rectangle 3"/>
          <p:cNvSpPr>
            <a:spLocks noGrp="1" noChangeArrowheads="1"/>
          </p:cNvSpPr>
          <p:nvPr>
            <p:ph type="body" idx="1"/>
          </p:nvPr>
        </p:nvSpPr>
        <p:spPr/>
        <p:txBody>
          <a:bodyPr/>
          <a:lstStyle/>
          <a:p>
            <a:pPr>
              <a:lnSpc>
                <a:spcPct val="80000"/>
              </a:lnSpc>
            </a:pPr>
            <a:endParaRPr lang="pl-PL" sz="1800" i="1"/>
          </a:p>
          <a:p>
            <a:pPr>
              <a:lnSpc>
                <a:spcPct val="80000"/>
              </a:lnSpc>
            </a:pPr>
            <a:r>
              <a:rPr lang="pl-PL" sz="1800" i="1"/>
              <a:t>„wszystko teraz opowiadać urodziłem się dziewiątego czerwca w szpitalu wojskowym jestem z bliźniąt moja dziewczynka była zmarła . </a:t>
            </a:r>
            <a:r>
              <a:rPr lang="pl-PL" sz="1800" i="1" u="sng"/>
              <a:t>ale pan jeszcze nie napisał</a:t>
            </a:r>
            <a:r>
              <a:rPr lang="pl-PL" sz="1800" i="1"/>
              <a:t> .. rzeczowo panu powiedzieć czy bzdury . to ja wiem . dobrze jak zgaszą papierosa . w brydża nie umiem grać ale chciałbym się nauczyć jest rudna gra polega na czym na wistowaniu nie no Marek mnie uczy grać w brydża . i w niedzielę przychodzi mój ojczym Edmund pracuje w kotłowni na LSM-ie i mieszka na lesemie jak trzeba i w hotelu mieszka wszystko się zgadza opowiadać </a:t>
            </a:r>
            <a:r>
              <a:rPr lang="pl-PL" sz="1800" i="1" u="sng"/>
              <a:t>dalej pan to nagrywa i to będzie w telewizji</a:t>
            </a:r>
            <a:r>
              <a:rPr lang="pl-PL" sz="1800" i="1"/>
              <a:t> . dobrze u mnie stoi na Balladynie stoi mieszkanie na mamusię Balladyny tam mieszkają dwie psychologi jedna jest z Biłgoraja i jest jej ojciec sportowcem druga jest z Chełma czy tam i jej ojciec jest księdzem może buć tak wszystko się się zgadza </a:t>
            </a:r>
            <a:r>
              <a:rPr lang="pl-PL" sz="1800" i="1" u="sng"/>
              <a:t>i oni też mają magnetofon i ja im psuję specjalnie i ja im robię wszystko na złość jestem dranny nie jeszcze nagrywamy a jak panu się taśma skończy a pan ma brodę i okulary zdejm pan okulary bo pan jest lekarzem </a:t>
            </a:r>
            <a:r>
              <a:rPr lang="pl-PL" sz="1800" i="1"/>
              <a:t>o dzieciństwie dobrze jestem i rodziłem się w szpitalu wojskowym na Alejach Racławickich  ”</a:t>
            </a:r>
          </a:p>
        </p:txBody>
      </p:sp>
    </p:spTree>
  </p:cSld>
  <p:clrMapOvr>
    <a:masterClrMapping/>
  </p:clrMapOvr>
  <p:transition spd="med">
    <p:newsflash/>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AE9AEB70-8EF5-424E-A03B-8CA75DE707AA}" type="slidenum">
              <a:rPr lang="pl-PL"/>
              <a:pPr/>
              <a:t>96</a:t>
            </a:fld>
            <a:endParaRPr lang="pl-PL"/>
          </a:p>
        </p:txBody>
      </p:sp>
      <p:sp>
        <p:nvSpPr>
          <p:cNvPr id="107522" name="Rectangle 2"/>
          <p:cNvSpPr>
            <a:spLocks noGrp="1" noChangeArrowheads="1"/>
          </p:cNvSpPr>
          <p:nvPr>
            <p:ph type="title"/>
          </p:nvPr>
        </p:nvSpPr>
        <p:spPr/>
        <p:txBody>
          <a:bodyPr/>
          <a:lstStyle/>
          <a:p>
            <a:r>
              <a:rPr lang="pl-PL" b="1"/>
              <a:t>Roztargnienie</a:t>
            </a:r>
          </a:p>
        </p:txBody>
      </p:sp>
      <p:sp>
        <p:nvSpPr>
          <p:cNvPr id="107523" name="Rectangle 3"/>
          <p:cNvSpPr>
            <a:spLocks noGrp="1" noChangeArrowheads="1"/>
          </p:cNvSpPr>
          <p:nvPr>
            <p:ph type="body" idx="1"/>
          </p:nvPr>
        </p:nvSpPr>
        <p:spPr/>
        <p:txBody>
          <a:bodyPr/>
          <a:lstStyle/>
          <a:p>
            <a:pPr>
              <a:lnSpc>
                <a:spcPct val="80000"/>
              </a:lnSpc>
            </a:pPr>
            <a:r>
              <a:rPr lang="pl-PL" sz="2400" b="1"/>
              <a:t> </a:t>
            </a:r>
          </a:p>
          <a:p>
            <a:pPr>
              <a:lnSpc>
                <a:spcPct val="80000"/>
              </a:lnSpc>
            </a:pPr>
            <a:r>
              <a:rPr lang="pl-PL" sz="2400" b="1"/>
              <a:t>Opis fenomenu: </a:t>
            </a:r>
            <a:r>
              <a:rPr lang="pl-PL" sz="2400" u="sng"/>
              <a:t>Roztargnienie </a:t>
            </a:r>
            <a:r>
              <a:rPr lang="pl-PL" sz="2400"/>
              <a:t> – w czasie rozmowy pacjent przerywa wątek lub zdanie i zmienia temat swojej wypowiedzi na związany z boźcami otaczającymi (pokój, wygląd rozmówcy)</a:t>
            </a:r>
          </a:p>
          <a:p>
            <a:pPr>
              <a:lnSpc>
                <a:spcPct val="80000"/>
              </a:lnSpc>
            </a:pPr>
            <a:r>
              <a:rPr lang="pl-PL" sz="2400"/>
              <a:t>Sposób oceny:</a:t>
            </a:r>
          </a:p>
          <a:p>
            <a:pPr>
              <a:lnSpc>
                <a:spcPct val="80000"/>
              </a:lnSpc>
            </a:pPr>
            <a:r>
              <a:rPr lang="pl-PL" sz="2400"/>
              <a:t>brak roztargnienia</a:t>
            </a:r>
          </a:p>
          <a:p>
            <a:pPr>
              <a:lnSpc>
                <a:spcPct val="80000"/>
              </a:lnSpc>
            </a:pPr>
            <a:r>
              <a:rPr lang="pl-PL" sz="2400"/>
              <a:t>(1) łagodne roztargnienie; 1 fenomen R w rozmowie</a:t>
            </a:r>
          </a:p>
          <a:p>
            <a:pPr>
              <a:lnSpc>
                <a:spcPct val="80000"/>
              </a:lnSpc>
            </a:pPr>
            <a:r>
              <a:rPr lang="pl-PL" sz="2400"/>
              <a:t>(2) znaczne roztargnienie; 2-4 fenomeny w rozmowie</a:t>
            </a:r>
          </a:p>
          <a:p>
            <a:pPr>
              <a:lnSpc>
                <a:spcPct val="80000"/>
              </a:lnSpc>
            </a:pPr>
            <a:r>
              <a:rPr lang="pl-PL" sz="2400"/>
              <a:t>(3) ciężkie roztargnienie; 5-10 fenomenów w rozmowie</a:t>
            </a:r>
          </a:p>
          <a:p>
            <a:pPr>
              <a:lnSpc>
                <a:spcPct val="80000"/>
              </a:lnSpc>
            </a:pPr>
            <a:r>
              <a:rPr lang="pl-PL" sz="2400"/>
              <a:t>(4) krańcowe roztargnienie; &gt;10 fenomenów w rozmowie</a:t>
            </a:r>
          </a:p>
        </p:txBody>
      </p:sp>
    </p:spTree>
  </p:cSld>
  <p:clrMapOvr>
    <a:masterClrMapping/>
  </p:clrMapOvr>
  <p:transition spd="med">
    <p:newsflash/>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D91EE42F-CF6F-4627-AF3E-D4404641CA77}" type="slidenum">
              <a:rPr lang="pl-PL"/>
              <a:pPr/>
              <a:t>97</a:t>
            </a:fld>
            <a:endParaRPr lang="pl-PL"/>
          </a:p>
        </p:txBody>
      </p:sp>
      <p:sp>
        <p:nvSpPr>
          <p:cNvPr id="108546" name="Rectangle 2"/>
          <p:cNvSpPr>
            <a:spLocks noGrp="1" noChangeArrowheads="1"/>
          </p:cNvSpPr>
          <p:nvPr>
            <p:ph type="title"/>
          </p:nvPr>
        </p:nvSpPr>
        <p:spPr/>
        <p:txBody>
          <a:bodyPr/>
          <a:lstStyle/>
          <a:p>
            <a:r>
              <a:rPr lang="pl-PL" sz="3800" b="1"/>
              <a:t>Ocena: znaczne roztargnienie (2)</a:t>
            </a:r>
            <a:br>
              <a:rPr lang="pl-PL" sz="3800" b="1"/>
            </a:br>
            <a:endParaRPr lang="pl-PL" sz="3800" b="1"/>
          </a:p>
        </p:txBody>
      </p:sp>
      <p:sp>
        <p:nvSpPr>
          <p:cNvPr id="108547" name="Rectangle 3"/>
          <p:cNvSpPr>
            <a:spLocks noGrp="1" noChangeArrowheads="1"/>
          </p:cNvSpPr>
          <p:nvPr>
            <p:ph type="body" idx="1"/>
          </p:nvPr>
        </p:nvSpPr>
        <p:spPr/>
        <p:txBody>
          <a:bodyPr/>
          <a:lstStyle/>
          <a:p>
            <a:r>
              <a:rPr lang="pl-PL" b="1"/>
              <a:t>Analiza kliniczno-lingwistyczna:</a:t>
            </a:r>
            <a:r>
              <a:rPr lang="pl-PL"/>
              <a:t> liczne dygresje o typie roztargnienia, nawiązujące do formatu rozmowy (podkreślone w tekście); częściowo zaburzają spójność tekstu.</a:t>
            </a:r>
          </a:p>
        </p:txBody>
      </p:sp>
    </p:spTree>
  </p:cSld>
  <p:clrMapOvr>
    <a:masterClrMapping/>
  </p:clrMapOvr>
  <p:transition spd="med">
    <p:newsflash/>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96B8B934-A9FE-4B2A-A4A8-678E55423DE5}" type="slidenum">
              <a:rPr lang="pl-PL"/>
              <a:pPr/>
              <a:t>98</a:t>
            </a:fld>
            <a:endParaRPr lang="pl-PL"/>
          </a:p>
        </p:txBody>
      </p:sp>
      <p:sp>
        <p:nvSpPr>
          <p:cNvPr id="138242" name="Rectangle 2"/>
          <p:cNvSpPr>
            <a:spLocks noGrp="1" noChangeArrowheads="1"/>
          </p:cNvSpPr>
          <p:nvPr>
            <p:ph type="title"/>
          </p:nvPr>
        </p:nvSpPr>
        <p:spPr/>
        <p:txBody>
          <a:bodyPr/>
          <a:lstStyle/>
          <a:p>
            <a:r>
              <a:rPr lang="pl-PL"/>
              <a:t>KSOS</a:t>
            </a:r>
          </a:p>
        </p:txBody>
      </p:sp>
      <p:sp>
        <p:nvSpPr>
          <p:cNvPr id="138243" name="Rectangle 3"/>
          <p:cNvSpPr>
            <a:spLocks noGrp="1" noChangeArrowheads="1"/>
          </p:cNvSpPr>
          <p:nvPr>
            <p:ph type="body" idx="1"/>
          </p:nvPr>
        </p:nvSpPr>
        <p:spPr/>
        <p:txBody>
          <a:bodyPr/>
          <a:lstStyle/>
          <a:p>
            <a:pPr algn="just">
              <a:lnSpc>
                <a:spcPct val="90000"/>
              </a:lnSpc>
            </a:pPr>
            <a:r>
              <a:rPr lang="pl-PL" sz="1800" b="1">
                <a:latin typeface="Times New Roman" pitchFamily="18" charset="0"/>
                <a:cs typeface="Times New Roman" pitchFamily="18" charset="0"/>
              </a:rPr>
              <a:t>Zawartość KSOS</a:t>
            </a:r>
          </a:p>
          <a:p>
            <a:pPr algn="just">
              <a:lnSpc>
                <a:spcPct val="90000"/>
              </a:lnSpc>
            </a:pPr>
            <a:r>
              <a:rPr lang="pl-PL" sz="1800" b="1" i="1">
                <a:cs typeface="Times New Roman" pitchFamily="18" charset="0"/>
              </a:rPr>
              <a:t>1.</a:t>
            </a:r>
            <a:r>
              <a:rPr lang="pl-PL" sz="1800" b="1" i="1">
                <a:latin typeface="Times New Roman" pitchFamily="18" charset="0"/>
                <a:cs typeface="Times New Roman" pitchFamily="18" charset="0"/>
              </a:rPr>
              <a:t>      </a:t>
            </a:r>
            <a:r>
              <a:rPr lang="pl-PL" sz="1800" b="1" i="1">
                <a:cs typeface="Times New Roman" pitchFamily="18" charset="0"/>
              </a:rPr>
              <a:t>Spójność gramatyczna.</a:t>
            </a:r>
            <a:endParaRPr lang="pl-PL" sz="1800">
              <a:cs typeface="Times New Roman" pitchFamily="18" charset="0"/>
            </a:endParaRPr>
          </a:p>
          <a:p>
            <a:pPr algn="just">
              <a:lnSpc>
                <a:spcPct val="90000"/>
              </a:lnSpc>
            </a:pPr>
            <a:r>
              <a:rPr lang="pl-PL" sz="1800">
                <a:cs typeface="Times New Roman" pitchFamily="18" charset="0"/>
              </a:rPr>
              <a:t>1.1. Ocena zubożenia składni.</a:t>
            </a:r>
          </a:p>
          <a:p>
            <a:pPr algn="just">
              <a:lnSpc>
                <a:spcPct val="90000"/>
              </a:lnSpc>
            </a:pPr>
            <a:r>
              <a:rPr lang="pl-PL" sz="1800">
                <a:cs typeface="Times New Roman" pitchFamily="18" charset="0"/>
              </a:rPr>
              <a:t>1.2.</a:t>
            </a:r>
            <a:r>
              <a:rPr lang="pl-PL" sz="1800">
                <a:latin typeface="Times New Roman" pitchFamily="18" charset="0"/>
                <a:cs typeface="Times New Roman" pitchFamily="18" charset="0"/>
              </a:rPr>
              <a:t>  </a:t>
            </a:r>
            <a:r>
              <a:rPr lang="pl-PL" sz="1800">
                <a:cs typeface="Times New Roman" pitchFamily="18" charset="0"/>
              </a:rPr>
              <a:t>Ocena zaburzeń konotacji linearnej.</a:t>
            </a:r>
          </a:p>
          <a:p>
            <a:pPr algn="just">
              <a:lnSpc>
                <a:spcPct val="90000"/>
              </a:lnSpc>
            </a:pPr>
            <a:r>
              <a:rPr lang="pl-PL" sz="1800" b="1" i="1">
                <a:cs typeface="Times New Roman" pitchFamily="18" charset="0"/>
              </a:rPr>
              <a:t>2.</a:t>
            </a:r>
            <a:r>
              <a:rPr lang="pl-PL" sz="1800" b="1" i="1">
                <a:latin typeface="Times New Roman" pitchFamily="18" charset="0"/>
                <a:cs typeface="Times New Roman" pitchFamily="18" charset="0"/>
              </a:rPr>
              <a:t>      </a:t>
            </a:r>
            <a:r>
              <a:rPr lang="pl-PL" sz="1800" b="1" i="1">
                <a:cs typeface="Times New Roman" pitchFamily="18" charset="0"/>
              </a:rPr>
              <a:t>Spójność semantyczna.</a:t>
            </a:r>
            <a:endParaRPr lang="pl-PL" sz="1800">
              <a:cs typeface="Times New Roman" pitchFamily="18" charset="0"/>
            </a:endParaRPr>
          </a:p>
          <a:p>
            <a:pPr algn="just">
              <a:lnSpc>
                <a:spcPct val="90000"/>
              </a:lnSpc>
            </a:pPr>
            <a:r>
              <a:rPr lang="pl-PL" sz="1800">
                <a:cs typeface="Times New Roman" pitchFamily="18" charset="0"/>
              </a:rPr>
              <a:t>2.1. Występowanie neologizmów idiolektalnych (wyrazów nie motywowanych systemem     </a:t>
            </a:r>
          </a:p>
          <a:p>
            <a:pPr algn="just">
              <a:lnSpc>
                <a:spcPct val="90000"/>
              </a:lnSpc>
            </a:pPr>
            <a:r>
              <a:rPr lang="pl-PL" sz="1800">
                <a:cs typeface="Times New Roman" pitchFamily="18" charset="0"/>
              </a:rPr>
              <a:t>        języka).</a:t>
            </a:r>
          </a:p>
          <a:p>
            <a:pPr algn="just">
              <a:lnSpc>
                <a:spcPct val="90000"/>
              </a:lnSpc>
            </a:pPr>
            <a:r>
              <a:rPr lang="pl-PL" sz="1800">
                <a:cs typeface="Times New Roman" pitchFamily="18" charset="0"/>
              </a:rPr>
              <a:t>2.2.</a:t>
            </a:r>
            <a:r>
              <a:rPr lang="pl-PL" sz="1800">
                <a:latin typeface="Times New Roman" pitchFamily="18" charset="0"/>
                <a:cs typeface="Times New Roman" pitchFamily="18" charset="0"/>
              </a:rPr>
              <a:t>  </a:t>
            </a:r>
            <a:r>
              <a:rPr lang="pl-PL" sz="1800">
                <a:cs typeface="Times New Roman" pitchFamily="18" charset="0"/>
              </a:rPr>
              <a:t>Występowanie paronimów (budowanie wypowiedzi na podstawie podobieństwa   brzmień).</a:t>
            </a:r>
          </a:p>
          <a:p>
            <a:pPr algn="just">
              <a:lnSpc>
                <a:spcPct val="90000"/>
              </a:lnSpc>
            </a:pPr>
            <a:r>
              <a:rPr lang="pl-PL" sz="1800" b="1" i="1">
                <a:cs typeface="Times New Roman" pitchFamily="18" charset="0"/>
              </a:rPr>
              <a:t>3.</a:t>
            </a:r>
            <a:r>
              <a:rPr lang="pl-PL" sz="1800" b="1" i="1">
                <a:latin typeface="Times New Roman" pitchFamily="18" charset="0"/>
                <a:cs typeface="Times New Roman" pitchFamily="18" charset="0"/>
              </a:rPr>
              <a:t>      </a:t>
            </a:r>
            <a:r>
              <a:rPr lang="pl-PL" sz="1800" b="1" i="1">
                <a:cs typeface="Times New Roman" pitchFamily="18" charset="0"/>
              </a:rPr>
              <a:t>Spójność pragmatyczna (strategie budowania dyskursu).</a:t>
            </a:r>
            <a:endParaRPr lang="pl-PL" sz="1800">
              <a:cs typeface="Times New Roman" pitchFamily="18" charset="0"/>
            </a:endParaRPr>
          </a:p>
          <a:p>
            <a:pPr algn="just">
              <a:lnSpc>
                <a:spcPct val="90000"/>
              </a:lnSpc>
            </a:pPr>
            <a:r>
              <a:rPr lang="pl-PL" sz="1800">
                <a:cs typeface="Times New Roman" pitchFamily="18" charset="0"/>
              </a:rPr>
              <a:t>3.1.</a:t>
            </a:r>
            <a:r>
              <a:rPr lang="pl-PL" sz="1800">
                <a:latin typeface="Times New Roman" pitchFamily="18" charset="0"/>
                <a:cs typeface="Times New Roman" pitchFamily="18" charset="0"/>
              </a:rPr>
              <a:t>    </a:t>
            </a:r>
            <a:r>
              <a:rPr lang="pl-PL" sz="1800">
                <a:cs typeface="Times New Roman" pitchFamily="18" charset="0"/>
              </a:rPr>
              <a:t>Ocena zrozumiałości wypowiedzi.</a:t>
            </a:r>
          </a:p>
          <a:p>
            <a:pPr algn="just">
              <a:lnSpc>
                <a:spcPct val="90000"/>
              </a:lnSpc>
            </a:pPr>
            <a:r>
              <a:rPr lang="pl-PL" sz="1800">
                <a:cs typeface="Times New Roman" pitchFamily="18" charset="0"/>
              </a:rPr>
              <a:t>3.2.</a:t>
            </a:r>
            <a:r>
              <a:rPr lang="pl-PL" sz="1800">
                <a:latin typeface="Times New Roman" pitchFamily="18" charset="0"/>
                <a:cs typeface="Times New Roman" pitchFamily="18" charset="0"/>
              </a:rPr>
              <a:t>    </a:t>
            </a:r>
            <a:r>
              <a:rPr lang="pl-PL" sz="1800">
                <a:cs typeface="Times New Roman" pitchFamily="18" charset="0"/>
              </a:rPr>
              <a:t>Ocena konkretności wypowiedzi.</a:t>
            </a:r>
          </a:p>
          <a:p>
            <a:pPr algn="just">
              <a:lnSpc>
                <a:spcPct val="90000"/>
              </a:lnSpc>
            </a:pPr>
            <a:r>
              <a:rPr lang="pl-PL" sz="1800">
                <a:cs typeface="Times New Roman" pitchFamily="18" charset="0"/>
              </a:rPr>
              <a:t>3.3.</a:t>
            </a:r>
            <a:r>
              <a:rPr lang="pl-PL" sz="1800">
                <a:latin typeface="Times New Roman" pitchFamily="18" charset="0"/>
                <a:cs typeface="Times New Roman" pitchFamily="18" charset="0"/>
              </a:rPr>
              <a:t>    </a:t>
            </a:r>
            <a:r>
              <a:rPr lang="pl-PL" sz="1800">
                <a:cs typeface="Times New Roman" pitchFamily="18" charset="0"/>
              </a:rPr>
              <a:t>Utrzymywanie się co najmniej dwu objawów z pkt. 1 i 2 w dłuższych fragmentach                            </a:t>
            </a:r>
          </a:p>
          <a:p>
            <a:pPr algn="just">
              <a:lnSpc>
                <a:spcPct val="90000"/>
              </a:lnSpc>
            </a:pPr>
            <a:r>
              <a:rPr lang="pl-PL" sz="1800">
                <a:cs typeface="Times New Roman" pitchFamily="18" charset="0"/>
              </a:rPr>
              <a:t>        wypowiedzi. </a:t>
            </a:r>
          </a:p>
          <a:p>
            <a:pPr>
              <a:lnSpc>
                <a:spcPct val="90000"/>
              </a:lnSpc>
            </a:pPr>
            <a:endParaRPr lang="pl-PL" sz="1800"/>
          </a:p>
        </p:txBody>
      </p:sp>
    </p:spTree>
  </p:cSld>
  <p:clrMapOvr>
    <a:masterClrMapping/>
  </p:clrMapOvr>
  <p:transition spd="med">
    <p:newsflash/>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p:cNvSpPr>
            <a:spLocks noGrp="1"/>
          </p:cNvSpPr>
          <p:nvPr>
            <p:ph type="ftr" sz="quarter" idx="10"/>
          </p:nvPr>
        </p:nvSpPr>
        <p:spPr/>
        <p:txBody>
          <a:bodyPr/>
          <a:lstStyle/>
          <a:p>
            <a:r>
              <a:rPr lang="pl-PL"/>
              <a:t>neurologopedia 2018</a:t>
            </a:r>
          </a:p>
        </p:txBody>
      </p:sp>
      <p:sp>
        <p:nvSpPr>
          <p:cNvPr id="5" name="Symbol zastępczy numeru slajdu 4"/>
          <p:cNvSpPr>
            <a:spLocks noGrp="1"/>
          </p:cNvSpPr>
          <p:nvPr>
            <p:ph type="sldNum" sz="quarter" idx="11"/>
          </p:nvPr>
        </p:nvSpPr>
        <p:spPr/>
        <p:txBody>
          <a:bodyPr/>
          <a:lstStyle/>
          <a:p>
            <a:fld id="{B2A9411C-03FF-4E86-81DD-F6CDAEB94042}" type="slidenum">
              <a:rPr lang="pl-PL"/>
              <a:pPr/>
              <a:t>99</a:t>
            </a:fld>
            <a:endParaRPr lang="pl-PL"/>
          </a:p>
        </p:txBody>
      </p:sp>
      <p:sp>
        <p:nvSpPr>
          <p:cNvPr id="139266" name="Rectangle 2"/>
          <p:cNvSpPr>
            <a:spLocks noGrp="1" noChangeArrowheads="1"/>
          </p:cNvSpPr>
          <p:nvPr>
            <p:ph type="title"/>
          </p:nvPr>
        </p:nvSpPr>
        <p:spPr/>
        <p:txBody>
          <a:bodyPr/>
          <a:lstStyle/>
          <a:p>
            <a:r>
              <a:rPr lang="pl-PL"/>
              <a:t>Spojność gramatyczna</a:t>
            </a:r>
          </a:p>
        </p:txBody>
      </p:sp>
      <p:sp>
        <p:nvSpPr>
          <p:cNvPr id="139267" name="Rectangle 3"/>
          <p:cNvSpPr>
            <a:spLocks noGrp="1" noChangeArrowheads="1"/>
          </p:cNvSpPr>
          <p:nvPr>
            <p:ph type="body" idx="1"/>
          </p:nvPr>
        </p:nvSpPr>
        <p:spPr/>
        <p:txBody>
          <a:bodyPr/>
          <a:lstStyle/>
          <a:p>
            <a:pPr algn="just">
              <a:lnSpc>
                <a:spcPct val="90000"/>
              </a:lnSpc>
            </a:pPr>
            <a:r>
              <a:rPr lang="pl-PL" sz="1400">
                <a:cs typeface="Times New Roman" pitchFamily="18" charset="0"/>
              </a:rPr>
              <a:t>Spójność gramatyczna jest związana z relacją znak – znak i dotyczy formalno – gramatycznych wykładników powiązań wewnątrztekstowych. W przypadku </a:t>
            </a:r>
            <a:r>
              <a:rPr lang="pl-PL" sz="1400" i="1">
                <a:cs typeface="Times New Roman" pitchFamily="18" charset="0"/>
              </a:rPr>
              <a:t>schizofazji </a:t>
            </a:r>
            <a:r>
              <a:rPr lang="pl-PL" sz="1400">
                <a:cs typeface="Times New Roman" pitchFamily="18" charset="0"/>
              </a:rPr>
              <a:t>rozpatrujemy dwa zagadnienia: zubożenie składni wypowiedzi i zaburzenia konotacji linearnej.</a:t>
            </a:r>
          </a:p>
          <a:p>
            <a:pPr algn="just">
              <a:lnSpc>
                <a:spcPct val="90000"/>
              </a:lnSpc>
            </a:pPr>
            <a:r>
              <a:rPr lang="pl-PL" sz="1400" b="1">
                <a:cs typeface="Times New Roman" pitchFamily="18" charset="0"/>
              </a:rPr>
              <a:t>Zubożenie składni wypowiedzi</a:t>
            </a:r>
            <a:r>
              <a:rPr lang="pl-PL" sz="1400">
                <a:cs typeface="Times New Roman" pitchFamily="18" charset="0"/>
              </a:rPr>
              <a:t> jest zjawiskiem często notowanym w </a:t>
            </a:r>
            <a:r>
              <a:rPr lang="pl-PL" sz="1400" i="1">
                <a:cs typeface="Times New Roman" pitchFamily="18" charset="0"/>
              </a:rPr>
              <a:t>schizofazji </a:t>
            </a:r>
            <a:r>
              <a:rPr lang="pl-PL" sz="1400">
                <a:cs typeface="Times New Roman" pitchFamily="18" charset="0"/>
              </a:rPr>
              <a:t>[Thomas-1996, Woźniak-2000) i ma swoje wykładniki formalne. Bierzemy tu pod uwagę liczbę (procent) występujących w wypowiedzi zdań pojedynczych,  równoważników zdań i ciągów zautomatyzowanych (np. fragmentu wiersza, tekstu piosenki czy modlitwy wplecionego w wypowiedź pacjenta nie możemy traktować jako samodzielnie zbudowanego zdania złożonego).</a:t>
            </a:r>
          </a:p>
          <a:p>
            <a:pPr algn="just">
              <a:lnSpc>
                <a:spcPct val="90000"/>
              </a:lnSpc>
            </a:pPr>
            <a:r>
              <a:rPr lang="pl-PL" sz="1400">
                <a:cs typeface="Times New Roman" pitchFamily="18" charset="0"/>
              </a:rPr>
              <a:t>Jeżeli wskaźnik ten jest wyższy niż 60% to można mówić o nadmiernym uproszczeniu składni wypowiedzi.</a:t>
            </a:r>
          </a:p>
          <a:p>
            <a:pPr algn="just">
              <a:lnSpc>
                <a:spcPct val="90000"/>
              </a:lnSpc>
            </a:pPr>
            <a:r>
              <a:rPr lang="pl-PL" sz="1400">
                <a:cs typeface="Times New Roman" pitchFamily="18" charset="0"/>
              </a:rPr>
              <a:t>Każde analizowane wypowiedzenie wydzielamy na podstawie audytywnej – wypowiedzenie jest to odcinek wypowiedzi zawarty między dwiema dłuższymi pauzami, przy uwzględnieniu także intonacji, porządku gramatycznego i znaczenia (które niekiedy nakazują nam przyjąć, że np. trzy wyrazy rozgraniczone długimi pauzami stanowią jedno zdanie: </a:t>
            </a:r>
            <a:r>
              <a:rPr lang="pl-PL" sz="1400" i="1">
                <a:cs typeface="Times New Roman" pitchFamily="18" charset="0"/>
              </a:rPr>
              <a:t>dużo...jest...misi</a:t>
            </a:r>
            <a:r>
              <a:rPr lang="pl-PL" sz="1400">
                <a:cs typeface="Times New Roman" pitchFamily="18" charset="0"/>
              </a:rPr>
              <a:t>)</a:t>
            </a:r>
          </a:p>
          <a:p>
            <a:pPr algn="just">
              <a:lnSpc>
                <a:spcPct val="90000"/>
              </a:lnSpc>
            </a:pPr>
            <a:r>
              <a:rPr lang="pl-PL" sz="1400">
                <a:cs typeface="Times New Roman" pitchFamily="18" charset="0"/>
              </a:rPr>
              <a:t>Zdaniem jest wypowiedzenie z obecną formą osobową czasownika - orzeczeniem (zdanie pojedyncze posiada jedną taką formę, wypowiedzenie złożone składa się z dwu lub więcej zdań składowych powiązanych stosunkiem składniowym), równoważnikiem zdania jest wypowiedzenie bez osobowej formy czasownika, ciągiem zautomatyzowanym jest fragment tekstu wcześniej opanowany pamięciowo (np.: wiersz, modlitwa, liczenie itd.). Cały ciąg zautomatyzowany liczymy jako jedno wypowiedzenie, gdyż do jego wymówienia nie potrzebna jest aktywizacja procesów planowania tekstu.</a:t>
            </a:r>
          </a:p>
          <a:p>
            <a:pPr>
              <a:lnSpc>
                <a:spcPct val="90000"/>
              </a:lnSpc>
              <a:buFont typeface="Wingdings" pitchFamily="2" charset="2"/>
              <a:buNone/>
            </a:pPr>
            <a:endParaRPr lang="pl-PL" sz="1400"/>
          </a:p>
        </p:txBody>
      </p:sp>
    </p:spTree>
  </p:cSld>
  <p:clrMapOvr>
    <a:masterClrMapping/>
  </p:clrMapOvr>
  <p:transition spd="med">
    <p:newsflash/>
  </p:transition>
</p:sld>
</file>

<file path=ppt/theme/theme1.xml><?xml version="1.0" encoding="utf-8"?>
<a:theme xmlns:a="http://schemas.openxmlformats.org/drawingml/2006/main" name="Kurtyna">
  <a:themeElements>
    <a:clrScheme name="Kurtyn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Kurtyna">
      <a:majorFont>
        <a:latin typeface="Tahoma"/>
        <a:ea typeface=""/>
        <a:cs typeface=""/>
      </a:majorFont>
      <a:minorFont>
        <a:latin typeface="Tahom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urtyn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Kurtyn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Kurtyn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Kurtyn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Kurtyn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Kurtyn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Kurtyn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Kurtyn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Kurtyn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Curtain Call</Template>
  <TotalTime>471</TotalTime>
  <Words>12512</Words>
  <Application>Microsoft Office PowerPoint</Application>
  <PresentationFormat>Pokaz na ekranie (4:3)</PresentationFormat>
  <Paragraphs>843</Paragraphs>
  <Slides>115</Slides>
  <Notes>0</Notes>
  <HiddenSlides>0</HiddenSlides>
  <MMClips>0</MMClips>
  <ScaleCrop>false</ScaleCrop>
  <HeadingPairs>
    <vt:vector size="8" baseType="variant">
      <vt:variant>
        <vt:lpstr>Używane czcionki</vt:lpstr>
      </vt:variant>
      <vt:variant>
        <vt:i4>7</vt:i4>
      </vt:variant>
      <vt:variant>
        <vt:lpstr>Motyw</vt:lpstr>
      </vt:variant>
      <vt:variant>
        <vt:i4>1</vt:i4>
      </vt:variant>
      <vt:variant>
        <vt:lpstr>Osadzone serwery OLE</vt:lpstr>
      </vt:variant>
      <vt:variant>
        <vt:i4>1</vt:i4>
      </vt:variant>
      <vt:variant>
        <vt:lpstr>Tytuły slajdów</vt:lpstr>
      </vt:variant>
      <vt:variant>
        <vt:i4>115</vt:i4>
      </vt:variant>
    </vt:vector>
  </HeadingPairs>
  <TitlesOfParts>
    <vt:vector size="124" baseType="lpstr">
      <vt:lpstr>Arial</vt:lpstr>
      <vt:lpstr>Calibri</vt:lpstr>
      <vt:lpstr>Century Schoolbook CE</vt:lpstr>
      <vt:lpstr>Comic Sans MS</vt:lpstr>
      <vt:lpstr>Tahoma</vt:lpstr>
      <vt:lpstr>Times New Roman</vt:lpstr>
      <vt:lpstr>Wingdings</vt:lpstr>
      <vt:lpstr>Kurtyna</vt:lpstr>
      <vt:lpstr>Wykres</vt:lpstr>
      <vt:lpstr>Neurolingwistyczny wymiar schizofrenii</vt:lpstr>
      <vt:lpstr>Prezentacja programu PowerPoint</vt:lpstr>
      <vt:lpstr>Początki schizolingwistyki</vt:lpstr>
      <vt:lpstr>TDI</vt:lpstr>
      <vt:lpstr>BIT</vt:lpstr>
      <vt:lpstr>Co wiemy na pewno dzięki TLC?</vt:lpstr>
      <vt:lpstr>c.d.</vt:lpstr>
      <vt:lpstr>Inne wyniki prac z użyciem TLC</vt:lpstr>
      <vt:lpstr>Czy istnieją predyktory patologii językowej w przebiegu schizofrenii?</vt:lpstr>
      <vt:lpstr>Język a rokowanie w schizofrenii</vt:lpstr>
      <vt:lpstr>Zaburzenia językowe w schizofrenii – punkt widzenia lingwistyki</vt:lpstr>
      <vt:lpstr>Co wiemy o semantyce w języku osób chorych na schizofrenię?</vt:lpstr>
      <vt:lpstr>Co wiemy o syntaktyce zdaniowej w schizofrenii?</vt:lpstr>
      <vt:lpstr>Czym jest spójny tekst?</vt:lpstr>
      <vt:lpstr>Tako rzecze Rochester i Martin:</vt:lpstr>
      <vt:lpstr>„słaba hierachia”</vt:lpstr>
      <vt:lpstr>Prezentacja programu PowerPoint</vt:lpstr>
      <vt:lpstr>BSA</vt:lpstr>
      <vt:lpstr>BSA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Tekst #1.</vt:lpstr>
      <vt:lpstr>Tekst #1. </vt:lpstr>
      <vt:lpstr>Tekst #2</vt:lpstr>
      <vt:lpstr>Tekst #2 </vt:lpstr>
      <vt:lpstr>Tekst #3</vt:lpstr>
      <vt:lpstr>Tekst #3 </vt:lpstr>
      <vt:lpstr>Tekst #4</vt:lpstr>
      <vt:lpstr>Tekst #4</vt:lpstr>
      <vt:lpstr>Tekst #5 </vt:lpstr>
      <vt:lpstr>Tekst #5 </vt:lpstr>
      <vt:lpstr>Tekst # 6 </vt:lpstr>
      <vt:lpstr>Tekst # 6</vt:lpstr>
      <vt:lpstr>Tekst #7.</vt:lpstr>
      <vt:lpstr>Tekst #7 .bad. nr 23, temat „moje dzieciństwo”. </vt:lpstr>
      <vt:lpstr>Tekst # 8 </vt:lpstr>
      <vt:lpstr>Tekst # 8</vt:lpstr>
      <vt:lpstr>Prezentacja programu PowerPoint</vt:lpstr>
      <vt:lpstr>Zubożenie syntaktyczne</vt:lpstr>
      <vt:lpstr>Prezentacja programu PowerPoint</vt:lpstr>
      <vt:lpstr>Prezentacja programu PowerPoint</vt:lpstr>
      <vt:lpstr>Prezentacja programu PowerPoint</vt:lpstr>
      <vt:lpstr>Prezentacja programu PowerPoint</vt:lpstr>
      <vt:lpstr>Model powstawania objawów niespójności w wypowiedziach osób ze schizofrenią. </vt:lpstr>
      <vt:lpstr>TLC</vt:lpstr>
      <vt:lpstr>Prezentacja programu PowerPoint</vt:lpstr>
      <vt:lpstr>TLC – podział czynnikowy</vt:lpstr>
      <vt:lpstr>TLC inaczej:</vt:lpstr>
      <vt:lpstr>Prezentacja programu PowerPoint</vt:lpstr>
      <vt:lpstr>5. Uskokowość (U)</vt:lpstr>
      <vt:lpstr>Przykład </vt:lpstr>
      <vt:lpstr>15. Echolalia (E) </vt:lpstr>
      <vt:lpstr>Przykład</vt:lpstr>
      <vt:lpstr>14. Perseweracje (P) </vt:lpstr>
      <vt:lpstr>Przykład </vt:lpstr>
      <vt:lpstr>pytanie „dlaczego ludzie chorują”</vt:lpstr>
      <vt:lpstr>Ubóstwo mowy</vt:lpstr>
      <vt:lpstr>Ocena: znaczne ubóstwo mowy (2).</vt:lpstr>
      <vt:lpstr>pytanie „moje dzieciństwo?”</vt:lpstr>
      <vt:lpstr>Zbaczanie wypowiedzi (ZW)</vt:lpstr>
      <vt:lpstr>Ocena: ciężkie zbaczanie wypowiedzi (3)</vt:lpstr>
      <vt:lpstr>pytanie „moje hobby” </vt:lpstr>
      <vt:lpstr>Rozkojarzenie (RK) </vt:lpstr>
      <vt:lpstr>Ocena: ciężkie rozkojarzenie (3) </vt:lpstr>
      <vt:lpstr>Nielogiczność (NL) </vt:lpstr>
      <vt:lpstr>pytanie „moje dzieciństwo?”</vt:lpstr>
      <vt:lpstr>Dźwięczenie (D) </vt:lpstr>
      <vt:lpstr>Przykład </vt:lpstr>
      <vt:lpstr>Neologizmy (N)</vt:lpstr>
      <vt:lpstr>Przybliżenia słowne (PS) (metonimie) </vt:lpstr>
      <vt:lpstr>Przykłady </vt:lpstr>
      <vt:lpstr>pytanie „moje dzieciństwo?”</vt:lpstr>
      <vt:lpstr>Drobiazgowość (DR)</vt:lpstr>
      <vt:lpstr>Prezentacja programu PowerPoint</vt:lpstr>
      <vt:lpstr>. Utrata celu (UC) </vt:lpstr>
      <vt:lpstr>pytanie „dlaczego ludzie wierzą w Boga?”</vt:lpstr>
      <vt:lpstr>Ocena: łagodna utrata celu (1) </vt:lpstr>
      <vt:lpstr>. Mowa sztuczna (MS) </vt:lpstr>
      <vt:lpstr>pytanie „dlaczego ludzie chorują?” </vt:lpstr>
      <vt:lpstr>Ocena: MS – poziom ciężki (3) </vt:lpstr>
      <vt:lpstr>Odnoszenie do siebie (Os) </vt:lpstr>
      <vt:lpstr>pytanie „mój przyjaciel?” </vt:lpstr>
      <vt:lpstr>OS - 2</vt:lpstr>
      <vt:lpstr>pytanie „dlaczego ludzie wierzą w Boga?” </vt:lpstr>
      <vt:lpstr>Opis fenomenu: Natłok mowy (NM)</vt:lpstr>
      <vt:lpstr>Ocena: znaczny natłok mowy (2) </vt:lpstr>
      <vt:lpstr>pytanie „najbliższa mi osoba” </vt:lpstr>
      <vt:lpstr>Ubóstwo treści</vt:lpstr>
      <vt:lpstr>Ocena: znaczne ubóstwo treści (2)</vt:lpstr>
      <vt:lpstr>pytanie „moje dzieciństwo?”</vt:lpstr>
      <vt:lpstr>Roztargnienie</vt:lpstr>
      <vt:lpstr>Ocena: znaczne roztargnienie (2) </vt:lpstr>
      <vt:lpstr>KSOS</vt:lpstr>
      <vt:lpstr>Spojność gramatyczna</vt:lpstr>
      <vt:lpstr>Konotacja linearna</vt:lpstr>
      <vt:lpstr>Spójność semantyczna</vt:lpstr>
      <vt:lpstr>Spójność pragmatyczna</vt:lpstr>
      <vt:lpstr>Oceny zrozumiałości wypowiedzi</vt:lpstr>
      <vt:lpstr>Oceny konkretności wypowiedzi</vt:lpstr>
      <vt:lpstr>Zasady posługiwania się KSOS</vt:lpstr>
      <vt:lpstr>1.      Spójność gramatyczna. </vt:lpstr>
      <vt:lpstr>2.      Spójność semantyczna. </vt:lpstr>
      <vt:lpstr>3. Spójność pragmatyczna. </vt:lpstr>
      <vt:lpstr>Ocena występowania schizofazji na podstawie KSOS:</vt:lpstr>
      <vt:lpstr>Przykład oceny</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Wykład na neurologopedii</dc:title>
  <dc:creator>Czernikiewicz</dc:creator>
  <cp:lastModifiedBy>czern</cp:lastModifiedBy>
  <cp:revision>18</cp:revision>
  <dcterms:created xsi:type="dcterms:W3CDTF">2004-02-18T07:50:40Z</dcterms:created>
  <dcterms:modified xsi:type="dcterms:W3CDTF">2019-10-25T14:41:09Z</dcterms:modified>
</cp:coreProperties>
</file>