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60"/>
  </p:notesMasterIdLst>
  <p:handoutMasterIdLst>
    <p:handoutMasterId r:id="rId61"/>
  </p:handoutMasterIdLst>
  <p:sldIdLst>
    <p:sldId id="256" r:id="rId2"/>
    <p:sldId id="344" r:id="rId3"/>
    <p:sldId id="355" r:id="rId4"/>
    <p:sldId id="345" r:id="rId5"/>
    <p:sldId id="257" r:id="rId6"/>
    <p:sldId id="346" r:id="rId7"/>
    <p:sldId id="347" r:id="rId8"/>
    <p:sldId id="259" r:id="rId9"/>
    <p:sldId id="260" r:id="rId10"/>
    <p:sldId id="263" r:id="rId11"/>
    <p:sldId id="264" r:id="rId12"/>
    <p:sldId id="265" r:id="rId13"/>
    <p:sldId id="266" r:id="rId14"/>
    <p:sldId id="341" r:id="rId15"/>
    <p:sldId id="336" r:id="rId16"/>
    <p:sldId id="353" r:id="rId17"/>
    <p:sldId id="354" r:id="rId18"/>
    <p:sldId id="342" r:id="rId19"/>
    <p:sldId id="366" r:id="rId20"/>
    <p:sldId id="348" r:id="rId21"/>
    <p:sldId id="349" r:id="rId22"/>
    <p:sldId id="350" r:id="rId23"/>
    <p:sldId id="351" r:id="rId24"/>
    <p:sldId id="352" r:id="rId25"/>
    <p:sldId id="268" r:id="rId26"/>
    <p:sldId id="357" r:id="rId27"/>
    <p:sldId id="362" r:id="rId28"/>
    <p:sldId id="363" r:id="rId29"/>
    <p:sldId id="364" r:id="rId30"/>
    <p:sldId id="271" r:id="rId31"/>
    <p:sldId id="272" r:id="rId32"/>
    <p:sldId id="273" r:id="rId33"/>
    <p:sldId id="274" r:id="rId34"/>
    <p:sldId id="275" r:id="rId35"/>
    <p:sldId id="358" r:id="rId36"/>
    <p:sldId id="279" r:id="rId37"/>
    <p:sldId id="281" r:id="rId38"/>
    <p:sldId id="284" r:id="rId39"/>
    <p:sldId id="286" r:id="rId40"/>
    <p:sldId id="369" r:id="rId41"/>
    <p:sldId id="370" r:id="rId42"/>
    <p:sldId id="287" r:id="rId43"/>
    <p:sldId id="288" r:id="rId44"/>
    <p:sldId id="289" r:id="rId45"/>
    <p:sldId id="290" r:id="rId46"/>
    <p:sldId id="291" r:id="rId47"/>
    <p:sldId id="372" r:id="rId48"/>
    <p:sldId id="293" r:id="rId49"/>
    <p:sldId id="294" r:id="rId50"/>
    <p:sldId id="371" r:id="rId51"/>
    <p:sldId id="295" r:id="rId52"/>
    <p:sldId id="376" r:id="rId53"/>
    <p:sldId id="377" r:id="rId54"/>
    <p:sldId id="297" r:id="rId55"/>
    <p:sldId id="402" r:id="rId56"/>
    <p:sldId id="401" r:id="rId57"/>
    <p:sldId id="396" r:id="rId58"/>
    <p:sldId id="403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40" autoAdjust="0"/>
    <p:restoredTop sz="94581" autoAdjust="0"/>
  </p:normalViewPr>
  <p:slideViewPr>
    <p:cSldViewPr>
      <p:cViewPr varScale="1">
        <p:scale>
          <a:sx n="90" d="100"/>
          <a:sy n="90" d="100"/>
        </p:scale>
        <p:origin x="18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40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fld id="{18473B6E-B665-4236-A630-A192DAA3DD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1pPr>
          </a:lstStyle>
          <a:p>
            <a:fld id="{13EC7674-680D-483C-8F71-2D1B4DC2A1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ECB21-F403-4134-B5D4-972443537FB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F77FF-6E1E-44B5-A140-FB0A79690CA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D0A3A-4610-4045-A05B-59D50A9E4AD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EA4F9-AB87-4D3E-9F4F-DAEAE6480E96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407F3-FA15-4FC1-9DCE-F3AA6E56A54F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92542-90DC-4B8A-AEC4-003492AF107A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75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71C26-8E07-4D7B-97C2-F76613E2169E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7B07C-74CE-44E4-B9B4-D2AA808DA0EE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65A29-5423-4B59-8F6C-423658FB059E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38A0E-2808-453D-BA85-CCAB1B489042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167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CF04D-274A-404E-BE1D-949AB2A691A0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177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3DB91-C71D-47F1-BBEC-7978CA6A03A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C31DF-B50B-4BD7-99EB-808C8203F04A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75453-57A1-4365-8D70-C689CA2D9055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F65A6-39D7-492C-BAF0-C41F7B11406A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B3277-E1C0-4554-8410-A9E94407E960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4D0F2-7744-496E-B2B2-D560C0A172E2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2BFAD-1E55-438C-975D-623284591ED5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79F63-1356-436D-AD26-125524ED55DE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DE114-A235-4A6D-AD9D-BCBA3378AA5D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8F950-4B84-485D-87C9-CF8396FF2CE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21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8516E-1A62-4B3C-B39B-10FA6D41669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3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AF21D-9026-41CD-9B21-FA074D4EE14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ECDDD-B1B2-4F5F-B022-BA946E11C48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62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7CDA3-22B4-40C4-AC73-49F1F89CC6B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72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EDF19-607F-493B-BA1B-5E027F1C141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C3B-24AE-4E96-99C4-BD146A39E80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78" name="Group 1026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203779" name="Oval 1027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l-PL" sz="2400">
                <a:latin typeface="Times New Roman" charset="0"/>
              </a:endParaRPr>
            </a:p>
          </p:txBody>
        </p:sp>
        <p:sp>
          <p:nvSpPr>
            <p:cNvPr id="203780" name="Oval 1028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l-PL" sz="2400">
                <a:latin typeface="Times New Roman" charset="0"/>
              </a:endParaRPr>
            </a:p>
          </p:txBody>
        </p:sp>
        <p:sp>
          <p:nvSpPr>
            <p:cNvPr id="203781" name="Oval 1029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l-PL" sz="2400">
                <a:latin typeface="Times New Roman" charset="0"/>
              </a:endParaRPr>
            </a:p>
          </p:txBody>
        </p:sp>
        <p:sp>
          <p:nvSpPr>
            <p:cNvPr id="203782" name="Oval 1030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l-PL" sz="2400">
                <a:latin typeface="Times New Roman" charset="0"/>
              </a:endParaRPr>
            </a:p>
          </p:txBody>
        </p:sp>
        <p:sp>
          <p:nvSpPr>
            <p:cNvPr id="203783" name="Oval 1031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l-PL" sz="2400">
                <a:latin typeface="Times New Roman" charset="0"/>
              </a:endParaRPr>
            </a:p>
          </p:txBody>
        </p:sp>
        <p:sp>
          <p:nvSpPr>
            <p:cNvPr id="203784" name="Oval 1032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l-PL" sz="2400">
                <a:latin typeface="Times New Roman" charset="0"/>
              </a:endParaRPr>
            </a:p>
          </p:txBody>
        </p:sp>
      </p:grpSp>
      <p:sp>
        <p:nvSpPr>
          <p:cNvPr id="203785" name="Rectangle 103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203786" name="Rectangle 103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neurologopedia 2018</a:t>
            </a:r>
          </a:p>
        </p:txBody>
      </p:sp>
      <p:sp>
        <p:nvSpPr>
          <p:cNvPr id="203787" name="Rectangle 103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19ACEA-3F6A-4B17-99F1-B8B3FB451BE5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203788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203789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neurologopedia 2018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BB121-4368-4C29-9878-38734B3BFFF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neurologopedia 2018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234F4-2EFC-4D93-B308-E7D2400EED3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neurologopedia 2018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BB62F-036D-4572-887D-5CD3DEE491B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neurologopedia 2018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44337-0DCF-493E-BE6F-150D3CBE6AF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neurologopedia 2018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6B0F5-6B08-4668-AA4E-90A3F085EB0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neurologopedia 2018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3B0A6-5D1C-4744-965E-A09997B7D96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65F89-2EB4-463E-8FD2-020CB84BC8B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neurologopedia 2018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48A2B-96FF-40D2-AE19-E66BF16705E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neurologopedia 2018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F8A1C-D5BC-43C3-9C5A-46A2334A88C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neurologopedia 2018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05B76-C42C-48A0-8294-0C63C14CAE0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54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02755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l-PL" sz="2400">
                <a:latin typeface="Times New Roman" charset="0"/>
              </a:endParaRPr>
            </a:p>
          </p:txBody>
        </p:sp>
        <p:sp>
          <p:nvSpPr>
            <p:cNvPr id="202756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l-PL" sz="2400">
                <a:latin typeface="Times New Roman" charset="0"/>
              </a:endParaRPr>
            </a:p>
          </p:txBody>
        </p:sp>
        <p:sp>
          <p:nvSpPr>
            <p:cNvPr id="202757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l-PL" sz="2400">
                <a:latin typeface="Times New Roman" charset="0"/>
              </a:endParaRPr>
            </a:p>
          </p:txBody>
        </p:sp>
        <p:sp>
          <p:nvSpPr>
            <p:cNvPr id="202758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l-PL" sz="2400">
                <a:latin typeface="Times New Roman" charset="0"/>
              </a:endParaRPr>
            </a:p>
          </p:txBody>
        </p:sp>
        <p:sp>
          <p:nvSpPr>
            <p:cNvPr id="202759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l-PL" sz="2400">
                <a:latin typeface="Times New Roman" charset="0"/>
              </a:endParaRPr>
            </a:p>
          </p:txBody>
        </p:sp>
      </p:grpSp>
      <p:sp>
        <p:nvSpPr>
          <p:cNvPr id="20276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27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pl-PL"/>
          </a:p>
        </p:txBody>
      </p:sp>
      <p:sp>
        <p:nvSpPr>
          <p:cNvPr id="2027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pl-PL"/>
              <a:t>neurologopedia 2018</a:t>
            </a:r>
          </a:p>
        </p:txBody>
      </p:sp>
      <p:sp>
        <p:nvSpPr>
          <p:cNvPr id="2027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2986145-398F-4177-8AE2-BDAC352BB9B7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20276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>
    <p:zoom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Aientfs05\Jobs\Alpha\Sanofi-Europe\Editorial\Presentation%20slides\Final%20presentation%20slides\Saturday\Saturday%20Plenary\final-mpeg2.mpg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Wszystko co chcecie wiedzieć o schizofrenii</a:t>
            </a: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altLang="en-US">
                <a:latin typeface="Times New Roman" charset="0"/>
              </a:rPr>
              <a:t>Andrzej Czernikiewicz </a:t>
            </a:r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11BAF-805C-442D-AE53-C3110B7DF8D3}" type="slidenum">
              <a:rPr lang="pl-PL"/>
              <a:pPr/>
              <a:t>10</a:t>
            </a:fld>
            <a:endParaRPr lang="pl-PL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Zaburzenia percepcji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Zaburzona percepcja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Omamy 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2">
              <a:lnSpc>
                <a:spcPct val="90000"/>
              </a:lnSpc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Słuchowe 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2">
              <a:lnSpc>
                <a:spcPct val="90000"/>
              </a:lnSpc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Wzrokowe 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2">
              <a:lnSpc>
                <a:spcPct val="90000"/>
              </a:lnSpc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Dotykowe </a:t>
            </a:r>
          </a:p>
          <a:p>
            <a:pPr lvl="2">
              <a:lnSpc>
                <a:spcPct val="90000"/>
              </a:lnSpc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Pseudohalucynacje </a:t>
            </a:r>
          </a:p>
          <a:p>
            <a:pPr lvl="2">
              <a:lnSpc>
                <a:spcPct val="90000"/>
              </a:lnSpc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Halucynacje psychiczne</a:t>
            </a:r>
          </a:p>
          <a:p>
            <a:pPr lvl="2">
              <a:lnSpc>
                <a:spcPct val="90000"/>
              </a:lnSpc>
            </a:pPr>
            <a:endParaRPr lang="en-US" alt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2CEC-604C-40B5-8EDE-C8238A37BDDB}" type="slidenum">
              <a:rPr lang="pl-PL"/>
              <a:pPr/>
              <a:t>11</a:t>
            </a:fld>
            <a:endParaRPr lang="pl-PL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Objawy emocjonalne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Płaski afekt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Niedostosowanie afektywne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Anhedonia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0DE2-7B63-4451-869F-70CC625ED332}" type="slidenum">
              <a:rPr lang="pl-PL"/>
              <a:pPr/>
              <a:t>12</a:t>
            </a:fld>
            <a:endParaRPr lang="pl-PL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Objawy behawioralne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Utrata motywacji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Izolacja socjalna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73A3-3395-4088-B991-0FC6F6C6B251}" type="slidenum">
              <a:rPr lang="pl-PL"/>
              <a:pPr/>
              <a:t>13</a:t>
            </a:fld>
            <a:endParaRPr lang="pl-PL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Objawy pozytywne i negatywne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Objawy pozytywne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Widoczne , nieobecne u ludzi psychicznie zdrowych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Objawy negatywne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Nieobecne „normalne” zachowania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Złe przystosowanie przedchorobowe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Gorsze rokowanie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Brak redukcji po klasycznych LAP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14C2-3BB2-4344-ADD0-574D8941BCA5}" type="slidenum">
              <a:rPr lang="pl-PL"/>
              <a:pPr/>
              <a:t>14</a:t>
            </a:fld>
            <a:endParaRPr lang="pl-PL"/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1295400" y="6096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pl-PL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wymiarze „pozytywno-negatywnym” schizofrenii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1295400" y="25146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3200">
                <a:latin typeface="Times New Roman" charset="0"/>
                <a:cs typeface="Times New Roman" charset="0"/>
              </a:rPr>
              <a:t>"positive" "...denotes those symptoms which are present and should be absent..."; </a:t>
            </a:r>
            <a:endParaRPr lang="pl-PL" sz="32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3200">
                <a:latin typeface="Times New Roman" charset="0"/>
                <a:cs typeface="Times New Roman" charset="0"/>
              </a:rPr>
              <a:t>"negative" those "...that are absent but should be present...." </a:t>
            </a:r>
            <a:endParaRPr lang="pl-PL" sz="32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pl-PL" sz="32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pl-PL" sz="32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pl-PL" sz="32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pl-PL" sz="3200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5630-8856-45FD-B431-08BEDE85871A}" type="slidenum">
              <a:rPr lang="pl-PL"/>
              <a:pPr/>
              <a:t>15</a:t>
            </a:fld>
            <a:endParaRPr lang="pl-PL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549400" y="533400"/>
            <a:ext cx="690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3200">
                <a:solidFill>
                  <a:schemeClr val="tx2"/>
                </a:solidFill>
                <a:latin typeface="Times New Roman" charset="0"/>
              </a:rPr>
              <a:t>Objawy pozytywne w Skali PANSS:</a:t>
            </a:r>
            <a:endParaRPr lang="pl-PL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1219200" y="12954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000">
                <a:latin typeface="Times New Roman" charset="0"/>
              </a:rPr>
              <a:t>P1. UROJENIA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pl-PL" sz="20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000">
                <a:latin typeface="Times New Roman" charset="0"/>
              </a:rPr>
              <a:t>P2. FORMALNE ZABURZENIA MYŚLENIA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pl-PL" sz="20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000">
                <a:latin typeface="Times New Roman" charset="0"/>
              </a:rPr>
              <a:t>P3. OMAMY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pl-PL" sz="20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000">
                <a:latin typeface="Times New Roman" charset="0"/>
              </a:rPr>
              <a:t>P4. PODNIECENIE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pl-PL" sz="20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000">
                <a:latin typeface="Times New Roman" charset="0"/>
              </a:rPr>
              <a:t>P5. POSTAWA WIELKOŚCIOWA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pl-PL" sz="20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000">
                <a:latin typeface="Times New Roman" charset="0"/>
              </a:rPr>
              <a:t>P6. PODEJRZLIWOŚĆ I UROJENIA PRZEŚLADOWCZE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pl-PL" sz="20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000">
                <a:latin typeface="Times New Roman" charset="0"/>
              </a:rPr>
              <a:t>P7. WROGOŚĆ</a:t>
            </a:r>
            <a:endParaRPr lang="pl-PL" sz="2400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utoUpdateAnimBg="0"/>
      <p:bldP spid="16998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8786-0561-4D4F-862B-6D7A49F371A6}" type="slidenum">
              <a:rPr lang="pl-PL"/>
              <a:pPr/>
              <a:t>16</a:t>
            </a:fld>
            <a:endParaRPr lang="pl-PL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pl-PL">
                <a:latin typeface="Times New Roman" charset="0"/>
              </a:rPr>
              <a:t>Objawy negatywne wg PANSS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800" b="1">
                <a:latin typeface="Times New Roman" charset="0"/>
                <a:cs typeface="Times New Roman" charset="0"/>
              </a:rPr>
              <a:t>Stępienie afektywne</a:t>
            </a:r>
            <a:endParaRPr lang="pl-PL" sz="2800">
              <a:latin typeface="Times New Roman" charset="0"/>
              <a:cs typeface="Times New Roman" charset="0"/>
            </a:endParaRPr>
          </a:p>
          <a:p>
            <a:r>
              <a:rPr lang="pl-PL" sz="2800" b="1">
                <a:latin typeface="Times New Roman" charset="0"/>
                <a:cs typeface="Times New Roman" charset="0"/>
              </a:rPr>
              <a:t>Wycofanie emocjonalne</a:t>
            </a:r>
            <a:endParaRPr lang="pl-PL" sz="2800">
              <a:latin typeface="Times New Roman" charset="0"/>
              <a:cs typeface="Times New Roman" charset="0"/>
            </a:endParaRPr>
          </a:p>
          <a:p>
            <a:r>
              <a:rPr lang="pl-PL" sz="2800" b="1">
                <a:latin typeface="Times New Roman" charset="0"/>
                <a:cs typeface="Times New Roman" charset="0"/>
              </a:rPr>
              <a:t>Zubożenie kontaktu</a:t>
            </a:r>
            <a:endParaRPr lang="pl-PL" sz="2800">
              <a:latin typeface="Times New Roman" charset="0"/>
              <a:cs typeface="Times New Roman" charset="0"/>
            </a:endParaRPr>
          </a:p>
          <a:p>
            <a:r>
              <a:rPr lang="pl-PL" sz="2800" b="1">
                <a:latin typeface="Times New Roman" charset="0"/>
                <a:cs typeface="Times New Roman" charset="0"/>
              </a:rPr>
              <a:t>Apatia </a:t>
            </a:r>
            <a:endParaRPr lang="pl-PL" sz="2800">
              <a:latin typeface="Times New Roman" charset="0"/>
              <a:cs typeface="Times New Roman" charset="0"/>
            </a:endParaRPr>
          </a:p>
          <a:p>
            <a:r>
              <a:rPr lang="pl-PL" sz="2800" b="1">
                <a:latin typeface="Times New Roman" charset="0"/>
                <a:cs typeface="Times New Roman" charset="0"/>
              </a:rPr>
              <a:t>Zaburzenia myślenia abstrakcyjnego</a:t>
            </a:r>
            <a:endParaRPr lang="pl-PL" sz="2800">
              <a:latin typeface="Times New Roman" charset="0"/>
              <a:cs typeface="Times New Roman" charset="0"/>
            </a:endParaRPr>
          </a:p>
          <a:p>
            <a:r>
              <a:rPr lang="pl-PL" sz="2800" b="1">
                <a:latin typeface="Times New Roman" charset="0"/>
                <a:cs typeface="Times New Roman" charset="0"/>
              </a:rPr>
              <a:t>Brak spontaniczności i płynności konwersacji</a:t>
            </a:r>
            <a:endParaRPr lang="pl-PL" sz="2800">
              <a:latin typeface="Times New Roman" charset="0"/>
              <a:cs typeface="Times New Roman" charset="0"/>
            </a:endParaRPr>
          </a:p>
          <a:p>
            <a:r>
              <a:rPr lang="pl-PL" sz="2800" b="1">
                <a:latin typeface="Times New Roman" charset="0"/>
                <a:cs typeface="Times New Roman" charset="0"/>
              </a:rPr>
              <a:t>Stereotypia myślenia</a:t>
            </a:r>
            <a:endParaRPr lang="pl-PL" sz="2800">
              <a:latin typeface="Times New Roman" charset="0"/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endParaRPr lang="pl-PL" sz="2800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3749-18E1-49F6-B9EA-E38A968B729F}" type="slidenum">
              <a:rPr lang="pl-PL"/>
              <a:pPr/>
              <a:t>17</a:t>
            </a:fld>
            <a:endParaRPr lang="pl-PL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04813"/>
            <a:ext cx="7772400" cy="1920875"/>
          </a:xfrm>
        </p:spPr>
        <p:txBody>
          <a:bodyPr/>
          <a:lstStyle/>
          <a:p>
            <a:r>
              <a:rPr lang="pl-PL" sz="3400">
                <a:latin typeface="Times New Roman" charset="0"/>
              </a:rPr>
              <a:t>Objawy osiowe wg Bleulera</a:t>
            </a:r>
            <a:br>
              <a:rPr lang="pl-PL" sz="3400">
                <a:latin typeface="Times New Roman" charset="0"/>
              </a:rPr>
            </a:br>
            <a:r>
              <a:rPr lang="pl-PL" sz="3400" i="1">
                <a:latin typeface="Times New Roman" charset="0"/>
              </a:rPr>
              <a:t>„obecne u każdego chorego, w każdym okresie choroby”</a:t>
            </a:r>
            <a:endParaRPr lang="pl-PL" sz="3400">
              <a:latin typeface="Times New Roman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133600"/>
            <a:ext cx="7772400" cy="4495800"/>
          </a:xfrm>
        </p:spPr>
        <p:txBody>
          <a:bodyPr/>
          <a:lstStyle/>
          <a:p>
            <a:r>
              <a:rPr lang="pl-PL">
                <a:solidFill>
                  <a:schemeClr val="hlink"/>
                </a:solidFill>
                <a:latin typeface="Times New Roman" charset="0"/>
              </a:rPr>
              <a:t>A</a:t>
            </a:r>
            <a:r>
              <a:rPr lang="pl-PL">
                <a:latin typeface="Times New Roman" charset="0"/>
              </a:rPr>
              <a:t>utyzm </a:t>
            </a:r>
          </a:p>
          <a:p>
            <a:r>
              <a:rPr lang="pl-PL">
                <a:solidFill>
                  <a:schemeClr val="hlink"/>
                </a:solidFill>
                <a:latin typeface="Times New Roman" charset="0"/>
              </a:rPr>
              <a:t>A</a:t>
            </a:r>
            <a:r>
              <a:rPr lang="pl-PL">
                <a:latin typeface="Times New Roman" charset="0"/>
              </a:rPr>
              <a:t>mbiwalencja </a:t>
            </a:r>
          </a:p>
          <a:p>
            <a:r>
              <a:rPr lang="pl-PL">
                <a:latin typeface="Times New Roman" charset="0"/>
              </a:rPr>
              <a:t>Zblednięcie </a:t>
            </a:r>
            <a:r>
              <a:rPr lang="pl-PL">
                <a:solidFill>
                  <a:schemeClr val="hlink"/>
                </a:solidFill>
                <a:latin typeface="Times New Roman" charset="0"/>
              </a:rPr>
              <a:t>A</a:t>
            </a:r>
            <a:r>
              <a:rPr lang="pl-PL">
                <a:latin typeface="Times New Roman" charset="0"/>
              </a:rPr>
              <a:t>fektywne</a:t>
            </a:r>
          </a:p>
          <a:p>
            <a:r>
              <a:rPr lang="pl-PL">
                <a:latin typeface="Times New Roman" charset="0"/>
              </a:rPr>
              <a:t>Zaburzenia </a:t>
            </a:r>
            <a:r>
              <a:rPr lang="pl-PL">
                <a:solidFill>
                  <a:schemeClr val="hlink"/>
                </a:solidFill>
                <a:latin typeface="Times New Roman" charset="0"/>
              </a:rPr>
              <a:t>A</a:t>
            </a:r>
            <a:r>
              <a:rPr lang="pl-PL">
                <a:latin typeface="Times New Roman" charset="0"/>
              </a:rPr>
              <a:t>socjacji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11D2-1B62-450B-AB02-FC8974A25BB2}" type="slidenum">
              <a:rPr lang="pl-PL"/>
              <a:pPr/>
              <a:t>18</a:t>
            </a:fld>
            <a:endParaRPr lang="pl-PL"/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Schizofrenia - trzy zespoły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l-PL" sz="2800">
                <a:latin typeface="Times New Roman" charset="0"/>
              </a:rPr>
              <a:t>Zespół „błędnej oceny rzeczywistości” (objawy „pozytywne”): urojenia i omamy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l-PL" sz="2800">
                <a:latin typeface="Times New Roman" charset="0"/>
              </a:rPr>
              <a:t>Zespół „objawów deficytowych” (objawy „negatywne”): ubóstwo mowy, „spłaszczenie” afektu,zubożenie psychomotoryczne, spadek inicjatywy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pl-PL" sz="3200" b="1">
                <a:solidFill>
                  <a:schemeClr val="hlink"/>
                </a:solidFill>
                <a:latin typeface="Times New Roman" charset="0"/>
              </a:rPr>
              <a:t>Zespół ”dezorganizacji”: objawy dezorganizacji myślenia, zdezorganizowane zachowanie</a:t>
            </a:r>
            <a:r>
              <a:rPr lang="pl-PL" sz="3200">
                <a:latin typeface="Times New Roman" charset="0"/>
              </a:rPr>
              <a:t>			</a:t>
            </a:r>
            <a:r>
              <a:rPr lang="pl-PL" sz="2000" b="1" i="1">
                <a:latin typeface="Times New Roman" charset="0"/>
              </a:rPr>
              <a:t>Liddle(1987)</a:t>
            </a:r>
            <a:r>
              <a:rPr lang="pl-PL" sz="2000">
                <a:latin typeface="Times New Roman" charset="0"/>
              </a:rPr>
              <a:t> </a:t>
            </a:r>
            <a:r>
              <a:rPr lang="pl-PL" sz="2000" i="1">
                <a:solidFill>
                  <a:schemeClr val="folHlink"/>
                </a:solidFill>
                <a:latin typeface="Times New Roman" charset="0"/>
              </a:rPr>
              <a:t>APA (1997)</a:t>
            </a:r>
            <a:r>
              <a:rPr lang="pl-PL" sz="2000">
                <a:latin typeface="Times New Roman" charset="0"/>
              </a:rPr>
              <a:t> </a:t>
            </a:r>
            <a:r>
              <a:rPr lang="pl-PL" sz="2000" i="1">
                <a:solidFill>
                  <a:schemeClr val="accent1"/>
                </a:solidFill>
                <a:latin typeface="Times New Roman" charset="0"/>
              </a:rPr>
              <a:t>Czernikiewicz (1999)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20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57D7-8BC0-4B6C-AB8A-E2C20B0CBB23}" type="slidenum">
              <a:rPr lang="pl-PL"/>
              <a:pPr/>
              <a:t>19</a:t>
            </a:fld>
            <a:endParaRPr lang="pl-PL"/>
          </a:p>
        </p:txBody>
      </p:sp>
      <p:sp>
        <p:nvSpPr>
          <p:cNvPr id="206852" name="Rectangle 1028"/>
          <p:cNvSpPr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3800">
                <a:solidFill>
                  <a:schemeClr val="tx2"/>
                </a:solidFill>
              </a:rPr>
              <a:t>Trzy syndromy – pięć wymiarów</a:t>
            </a:r>
          </a:p>
        </p:txBody>
      </p:sp>
      <p:graphicFrame>
        <p:nvGraphicFramePr>
          <p:cNvPr id="206853" name="Group 1029"/>
          <p:cNvGraphicFramePr>
            <a:graphicFrameLocks noGrp="1"/>
          </p:cNvGraphicFramePr>
          <p:nvPr/>
        </p:nvGraphicFramePr>
        <p:xfrm>
          <a:off x="457200" y="1905000"/>
          <a:ext cx="8229600" cy="41148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Zespół błędnej oceny rzeczywistości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Zespół dezorganizacji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Zespół zubożenia psychomotorycznego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6863" name="Oval 1039"/>
          <p:cNvSpPr>
            <a:spLocks noChangeArrowheads="1"/>
          </p:cNvSpPr>
          <p:nvPr/>
        </p:nvSpPr>
        <p:spPr bwMode="auto">
          <a:xfrm>
            <a:off x="1258888" y="2852738"/>
            <a:ext cx="2520950" cy="863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6864" name="Oval 1040"/>
          <p:cNvSpPr>
            <a:spLocks noChangeArrowheads="1"/>
          </p:cNvSpPr>
          <p:nvPr/>
        </p:nvSpPr>
        <p:spPr bwMode="auto">
          <a:xfrm>
            <a:off x="5292725" y="3068638"/>
            <a:ext cx="2592388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6865" name="Oval 1041"/>
          <p:cNvSpPr>
            <a:spLocks noChangeArrowheads="1"/>
          </p:cNvSpPr>
          <p:nvPr/>
        </p:nvSpPr>
        <p:spPr bwMode="auto">
          <a:xfrm>
            <a:off x="3419475" y="4005263"/>
            <a:ext cx="2305050" cy="7191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6866" name="Oval 1042"/>
          <p:cNvSpPr>
            <a:spLocks noChangeArrowheads="1"/>
          </p:cNvSpPr>
          <p:nvPr/>
        </p:nvSpPr>
        <p:spPr bwMode="auto">
          <a:xfrm>
            <a:off x="4716463" y="5084763"/>
            <a:ext cx="2519362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6867" name="Oval 1043"/>
          <p:cNvSpPr>
            <a:spLocks noChangeArrowheads="1"/>
          </p:cNvSpPr>
          <p:nvPr/>
        </p:nvSpPr>
        <p:spPr bwMode="auto">
          <a:xfrm>
            <a:off x="5940425" y="5589588"/>
            <a:ext cx="1439863" cy="2159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6868" name="Oval 1044"/>
          <p:cNvSpPr>
            <a:spLocks noChangeArrowheads="1"/>
          </p:cNvSpPr>
          <p:nvPr/>
        </p:nvSpPr>
        <p:spPr bwMode="auto">
          <a:xfrm>
            <a:off x="539750" y="5516563"/>
            <a:ext cx="936625" cy="28892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  <p:bldP spid="206863" grpId="0" animBg="1"/>
      <p:bldP spid="206864" grpId="0" animBg="1"/>
      <p:bldP spid="206865" grpId="0" animBg="1"/>
      <p:bldP spid="206866" grpId="0" animBg="1"/>
      <p:bldP spid="206867" grpId="0" animBg="1"/>
      <p:bldP spid="2068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C1C9-BA2F-4FC0-A3A2-EEF8BF545DF2}" type="slidenum">
              <a:rPr lang="pl-PL"/>
              <a:pPr/>
              <a:t>2</a:t>
            </a:fld>
            <a:endParaRPr lang="pl-PL"/>
          </a:p>
        </p:txBody>
      </p:sp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371600" y="609600"/>
            <a:ext cx="7086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400">
                <a:solidFill>
                  <a:schemeClr val="tx2"/>
                </a:solidFill>
                <a:latin typeface="Times New Roman" charset="0"/>
              </a:rPr>
              <a:t>Schizofrenia - podstawowe fakty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1371600" y="1981200"/>
            <a:ext cx="708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800">
                <a:latin typeface="Times New Roman" charset="0"/>
              </a:rPr>
              <a:t>Na schizofrenię choruje co </a:t>
            </a:r>
            <a:r>
              <a:rPr lang="pl-PL" sz="2800">
                <a:solidFill>
                  <a:srgbClr val="FF3300"/>
                </a:solidFill>
                <a:latin typeface="Times New Roman" charset="0"/>
              </a:rPr>
              <a:t>setny</a:t>
            </a:r>
            <a:r>
              <a:rPr lang="pl-PL" sz="2800">
                <a:latin typeface="Times New Roman" charset="0"/>
              </a:rPr>
              <a:t> człowiek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800">
                <a:latin typeface="Times New Roman" charset="0"/>
              </a:rPr>
              <a:t>typowy wiek zachorowania na schizofrenię to u mężczyzn </a:t>
            </a:r>
            <a:r>
              <a:rPr lang="pl-PL" sz="2800">
                <a:solidFill>
                  <a:srgbClr val="FF3300"/>
                </a:solidFill>
                <a:latin typeface="Times New Roman" charset="0"/>
              </a:rPr>
              <a:t>20-25 lat</a:t>
            </a:r>
            <a:r>
              <a:rPr lang="pl-PL" sz="2800">
                <a:latin typeface="Times New Roman" charset="0"/>
              </a:rPr>
              <a:t>, u kobiet </a:t>
            </a:r>
            <a:r>
              <a:rPr lang="pl-PL" sz="2800">
                <a:solidFill>
                  <a:srgbClr val="FF3300"/>
                </a:solidFill>
                <a:latin typeface="Times New Roman" charset="0"/>
              </a:rPr>
              <a:t>26-35 lat</a:t>
            </a:r>
            <a:endParaRPr lang="pl-PL" sz="28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800">
                <a:solidFill>
                  <a:srgbClr val="FF3300"/>
                </a:solidFill>
                <a:latin typeface="Times New Roman" charset="0"/>
              </a:rPr>
              <a:t>10%</a:t>
            </a:r>
            <a:r>
              <a:rPr lang="pl-PL" sz="2800">
                <a:latin typeface="Times New Roman" charset="0"/>
              </a:rPr>
              <a:t> osób chorych na schizofrenię ginie śmiercią samobójczą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800">
                <a:latin typeface="Times New Roman" charset="0"/>
              </a:rPr>
              <a:t>koszty leczenia chorych na schizofrenię to ok.. </a:t>
            </a:r>
            <a:r>
              <a:rPr lang="pl-PL" sz="2800">
                <a:solidFill>
                  <a:srgbClr val="FF3300"/>
                </a:solidFill>
                <a:latin typeface="Times New Roman" charset="0"/>
              </a:rPr>
              <a:t>5%</a:t>
            </a:r>
            <a:r>
              <a:rPr lang="pl-PL" sz="2800">
                <a:latin typeface="Times New Roman" charset="0"/>
              </a:rPr>
              <a:t> wszystkich kosztów opieki medycznej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 sz="2800">
                <a:latin typeface="Times New Roman" charset="0"/>
              </a:rPr>
              <a:t>				</a:t>
            </a:r>
            <a:r>
              <a:rPr lang="pl-PL" sz="2800" i="1">
                <a:solidFill>
                  <a:schemeClr val="folHlink"/>
                </a:solidFill>
                <a:latin typeface="Times New Roman" charset="0"/>
              </a:rPr>
              <a:t>wg NIMH (1997)</a:t>
            </a:r>
            <a:endParaRPr lang="pl-PL" sz="2800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775C-C6AA-49B8-BE84-BC644BFD3832}" type="slidenum">
              <a:rPr lang="pl-PL"/>
              <a:pPr/>
              <a:t>20</a:t>
            </a:fld>
            <a:endParaRPr lang="pl-PL"/>
          </a:p>
        </p:txBody>
      </p:sp>
      <p:sp>
        <p:nvSpPr>
          <p:cNvPr id="182274" name="Rectangle 1026"/>
          <p:cNvSpPr>
            <a:spLocks noChangeArrowheads="1"/>
          </p:cNvSpPr>
          <p:nvPr/>
        </p:nvSpPr>
        <p:spPr bwMode="auto">
          <a:xfrm>
            <a:off x="2706688" y="609600"/>
            <a:ext cx="57515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3200">
                <a:solidFill>
                  <a:schemeClr val="tx2"/>
                </a:solidFill>
                <a:latin typeface="Times New Roman" charset="0"/>
              </a:rPr>
              <a:t>Schizofrenia - psychiczne przyczyny i ich skutki</a:t>
            </a:r>
          </a:p>
        </p:txBody>
      </p:sp>
      <p:sp>
        <p:nvSpPr>
          <p:cNvPr id="182275" name="Rectangle 1027"/>
          <p:cNvSpPr>
            <a:spLocks noChangeArrowheads="1"/>
          </p:cNvSpPr>
          <p:nvPr/>
        </p:nvSpPr>
        <p:spPr bwMode="auto">
          <a:xfrm>
            <a:off x="1676400" y="1981200"/>
            <a:ext cx="281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 sz="2400">
                <a:solidFill>
                  <a:srgbClr val="99FF66"/>
                </a:solidFill>
                <a:latin typeface="Times New Roman" charset="0"/>
              </a:rPr>
              <a:t>PRZYCZYNY (ZABURZENIA):</a:t>
            </a:r>
            <a:endParaRPr lang="pl-PL" sz="24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 percepcji (=omamy)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oceny rzeczywistości (=urojenia)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myślenia i języka (=schizofazja)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uwagi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koncentracji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motywacji</a:t>
            </a:r>
          </a:p>
        </p:txBody>
      </p:sp>
      <p:sp>
        <p:nvSpPr>
          <p:cNvPr id="182276" name="Rectangle 1028"/>
          <p:cNvSpPr>
            <a:spLocks noChangeArrowheads="1"/>
          </p:cNvSpPr>
          <p:nvPr/>
        </p:nvSpPr>
        <p:spPr bwMode="auto">
          <a:xfrm>
            <a:off x="5638800" y="1981200"/>
            <a:ext cx="281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 sz="2400">
                <a:solidFill>
                  <a:schemeClr val="accent1"/>
                </a:solidFill>
                <a:latin typeface="Times New Roman" charset="0"/>
              </a:rPr>
              <a:t>SKUTKI:</a:t>
            </a:r>
            <a:endParaRPr lang="pl-PL" sz="24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problemy w nauce i pracy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deficyty w dbaniu o siebie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pogorszenie  w relacjach interpersonalnych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pl-PL" sz="24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 sz="2400" i="1">
                <a:solidFill>
                  <a:schemeClr val="folHlink"/>
                </a:solidFill>
                <a:latin typeface="Times New Roman" charset="0"/>
              </a:rPr>
              <a:t>wg APA (1997)</a:t>
            </a:r>
            <a:endParaRPr lang="pl-PL" sz="24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pl-PL" sz="2400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2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2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/>
      <p:bldP spid="18227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3453-527E-42F1-840D-70100AB35021}" type="slidenum">
              <a:rPr lang="pl-PL"/>
              <a:pPr/>
              <a:t>21</a:t>
            </a:fld>
            <a:endParaRPr lang="pl-PL"/>
          </a:p>
        </p:txBody>
      </p:sp>
      <p:sp>
        <p:nvSpPr>
          <p:cNvPr id="183298" name="Rectangle 1026"/>
          <p:cNvSpPr>
            <a:spLocks noChangeArrowheads="1"/>
          </p:cNvSpPr>
          <p:nvPr/>
        </p:nvSpPr>
        <p:spPr bwMode="auto">
          <a:xfrm>
            <a:off x="1143000" y="6096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400">
                <a:solidFill>
                  <a:schemeClr val="tx2"/>
                </a:solidFill>
                <a:latin typeface="Times New Roman" charset="0"/>
              </a:rPr>
              <a:t>Schizofrenia - fazy psychozy -</a:t>
            </a:r>
            <a:br>
              <a:rPr lang="pl-PL" sz="4400">
                <a:solidFill>
                  <a:schemeClr val="tx2"/>
                </a:solidFill>
                <a:latin typeface="Times New Roman" charset="0"/>
              </a:rPr>
            </a:br>
            <a:r>
              <a:rPr lang="pl-PL" sz="4400">
                <a:solidFill>
                  <a:schemeClr val="tx2"/>
                </a:solidFill>
                <a:latin typeface="Times New Roman" charset="0"/>
              </a:rPr>
              <a:t> fazy terapii</a:t>
            </a:r>
          </a:p>
        </p:txBody>
      </p:sp>
      <p:sp>
        <p:nvSpPr>
          <p:cNvPr id="183299" name="Rectangle 1027"/>
          <p:cNvSpPr>
            <a:spLocks noChangeArrowheads="1"/>
          </p:cNvSpPr>
          <p:nvPr/>
        </p:nvSpPr>
        <p:spPr bwMode="auto">
          <a:xfrm>
            <a:off x="13716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4800">
                <a:latin typeface="Times New Roman" charset="0"/>
              </a:rPr>
              <a:t>Faza ostra (psychotyczna)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4800">
                <a:latin typeface="Times New Roman" charset="0"/>
              </a:rPr>
              <a:t>Faza stabilizacji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4800">
                <a:latin typeface="Times New Roman" charset="0"/>
              </a:rPr>
              <a:t>Faza stabilnego funkcjonowania (remisji)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 sz="3200">
                <a:latin typeface="Times New Roman" charset="0"/>
              </a:rPr>
              <a:t>				</a:t>
            </a:r>
            <a:r>
              <a:rPr lang="pl-PL" sz="3200" i="1">
                <a:solidFill>
                  <a:schemeClr val="folHlink"/>
                </a:solidFill>
                <a:latin typeface="Times New Roman" charset="0"/>
              </a:rPr>
              <a:t>wg APA (1997)</a:t>
            </a:r>
            <a:endParaRPr lang="pl-PL" sz="3200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1C00-D479-4471-8C83-51309188A219}" type="slidenum">
              <a:rPr lang="pl-PL"/>
              <a:pPr/>
              <a:t>22</a:t>
            </a:fld>
            <a:endParaRPr lang="pl-PL"/>
          </a:p>
        </p:txBody>
      </p:sp>
      <p:sp>
        <p:nvSpPr>
          <p:cNvPr id="184322" name="Rectangle 5122"/>
          <p:cNvSpPr>
            <a:spLocks noChangeArrowheads="1"/>
          </p:cNvSpPr>
          <p:nvPr/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400">
                <a:solidFill>
                  <a:schemeClr val="tx2"/>
                </a:solidFill>
                <a:latin typeface="Times New Roman" charset="0"/>
              </a:rPr>
              <a:t>Schizofrenia - faza ostra</a:t>
            </a:r>
          </a:p>
        </p:txBody>
      </p:sp>
      <p:sp>
        <p:nvSpPr>
          <p:cNvPr id="184323" name="Rectangle 5123"/>
          <p:cNvSpPr>
            <a:spLocks noChangeArrowheads="1"/>
          </p:cNvSpPr>
          <p:nvPr/>
        </p:nvSpPr>
        <p:spPr bwMode="auto">
          <a:xfrm>
            <a:off x="12192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Jest to faza w której pacjent wykazuje wyraźne objawy psychotyczne.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Cele terapii to „zapobieganie przejawom zagrażającym pacjentowi i jego otoczeniu, uzyskanie kontroli nad zachowaniem, redukcja objawów, a w efekcie szybki powrót do normalnego poziomu funkcjonowania...”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Niebezpieczeństwa: 10% osób ze schizofrenią ginie śmiercią samobójczą, u </a:t>
            </a:r>
            <a:r>
              <a:rPr lang="pl-PL" sz="2400">
                <a:solidFill>
                  <a:srgbClr val="99FF66"/>
                </a:solidFill>
                <a:latin typeface="Times New Roman" charset="0"/>
              </a:rPr>
              <a:t>60% leczonych w tej fazie rozwijają się objawy pozapiramidowe</a:t>
            </a:r>
            <a:r>
              <a:rPr lang="pl-PL" sz="2400">
                <a:latin typeface="Times New Roman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 sz="2400">
                <a:latin typeface="Times New Roman" charset="0"/>
              </a:rPr>
              <a:t>				</a:t>
            </a:r>
            <a:r>
              <a:rPr lang="pl-PL" sz="2400" i="1">
                <a:solidFill>
                  <a:schemeClr val="folHlink"/>
                </a:solidFill>
                <a:latin typeface="Times New Roman" charset="0"/>
              </a:rPr>
              <a:t>wg APA (1997)</a:t>
            </a:r>
            <a:endParaRPr lang="pl-PL" sz="2400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B85E-37A0-4518-9FB9-E2F658B85673}" type="slidenum">
              <a:rPr lang="pl-PL"/>
              <a:pPr/>
              <a:t>23</a:t>
            </a:fld>
            <a:endParaRPr lang="pl-PL"/>
          </a:p>
        </p:txBody>
      </p:sp>
      <p:sp>
        <p:nvSpPr>
          <p:cNvPr id="185346" name="Rectangle 1026"/>
          <p:cNvSpPr>
            <a:spLocks noChangeArrowheads="1"/>
          </p:cNvSpPr>
          <p:nvPr/>
        </p:nvSpPr>
        <p:spPr bwMode="auto">
          <a:xfrm>
            <a:off x="1295400" y="6096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400">
                <a:solidFill>
                  <a:schemeClr val="tx2"/>
                </a:solidFill>
                <a:latin typeface="Times New Roman" charset="0"/>
              </a:rPr>
              <a:t>Schizofrenia - faza stabilizacji</a:t>
            </a:r>
          </a:p>
        </p:txBody>
      </p:sp>
      <p:sp>
        <p:nvSpPr>
          <p:cNvPr id="185347" name="Rectangle 1027"/>
          <p:cNvSpPr>
            <a:spLocks noChangeArrowheads="1"/>
          </p:cNvSpPr>
          <p:nvPr/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800">
                <a:latin typeface="Times New Roman" charset="0"/>
              </a:rPr>
              <a:t>Jest to faza obejmująca pierwszych 6 miesięcy (lub więcej) od początku epizodu psychotycznego, w czasie której dochodzi do stopniowej redukcji objawów ostrych.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800">
                <a:latin typeface="Times New Roman" charset="0"/>
              </a:rPr>
              <a:t>Cele terapii to „wczesne zapobieganie nawrotowi psychozy, readaptacja pacjenta w jego środowisku,  dalsza redukcja objawów, utrwalanie remisji...”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800">
                <a:latin typeface="Times New Roman" charset="0"/>
              </a:rPr>
              <a:t>Niebezpieczeństwa: </a:t>
            </a:r>
            <a:r>
              <a:rPr lang="pl-PL" sz="2800">
                <a:solidFill>
                  <a:srgbClr val="99FF66"/>
                </a:solidFill>
                <a:latin typeface="Times New Roman" charset="0"/>
              </a:rPr>
              <a:t>„mechanizm drzwi obrotowych”	</a:t>
            </a:r>
            <a:r>
              <a:rPr lang="pl-PL" sz="2800">
                <a:latin typeface="Times New Roman" charset="0"/>
              </a:rPr>
              <a:t>		</a:t>
            </a:r>
            <a:r>
              <a:rPr lang="pl-PL" sz="2800" i="1">
                <a:solidFill>
                  <a:schemeClr val="folHlink"/>
                </a:solidFill>
                <a:latin typeface="Times New Roman" charset="0"/>
              </a:rPr>
              <a:t>wg APA (1997)</a:t>
            </a:r>
            <a:endParaRPr lang="pl-PL" sz="2800">
              <a:solidFill>
                <a:schemeClr val="folHlink"/>
              </a:solidFill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F94D-A3EE-4608-9959-4C78589D4D74}" type="slidenum">
              <a:rPr lang="pl-PL"/>
              <a:pPr/>
              <a:t>24</a:t>
            </a:fld>
            <a:endParaRPr lang="pl-PL"/>
          </a:p>
        </p:txBody>
      </p:sp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1295400" y="6096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400">
                <a:solidFill>
                  <a:schemeClr val="tx2"/>
                </a:solidFill>
                <a:latin typeface="Times New Roman" charset="0"/>
              </a:rPr>
              <a:t>Schizofrenia - faza remisji 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800">
                <a:latin typeface="Times New Roman" charset="0"/>
              </a:rPr>
              <a:t>Jest to faza w której objawy psychotyczne są minimalne lub nieobecne.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800">
                <a:latin typeface="Times New Roman" charset="0"/>
              </a:rPr>
              <a:t>Cele terapii to „poprawa funkcjonowania i minimalizacja ryzyka nawrotu psychozy i jego konsekwencji...”.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800">
                <a:latin typeface="Times New Roman" charset="0"/>
              </a:rPr>
              <a:t>Niebezpieczeństwa: u </a:t>
            </a:r>
            <a:r>
              <a:rPr lang="pl-PL" sz="2800">
                <a:solidFill>
                  <a:srgbClr val="99FF66"/>
                </a:solidFill>
                <a:latin typeface="Times New Roman" charset="0"/>
              </a:rPr>
              <a:t>40-60% leczonych w okresie roku występuje nawrót psychozy</a:t>
            </a:r>
            <a:r>
              <a:rPr lang="pl-PL" sz="2800">
                <a:latin typeface="Times New Roman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 sz="2800">
                <a:latin typeface="Times New Roman" charset="0"/>
              </a:rPr>
              <a:t>				</a:t>
            </a:r>
            <a:r>
              <a:rPr lang="pl-PL" sz="2800" i="1">
                <a:solidFill>
                  <a:schemeClr val="folHlink"/>
                </a:solidFill>
                <a:latin typeface="Times New Roman" charset="0"/>
              </a:rPr>
              <a:t>wg APA (1997)</a:t>
            </a:r>
            <a:endParaRPr lang="pl-PL" sz="2800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93D2-93F1-4C8A-9C56-AE793361573F}" type="slidenum">
              <a:rPr lang="pl-PL"/>
              <a:pPr/>
              <a:t>25</a:t>
            </a:fld>
            <a:endParaRPr lang="pl-P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Epidemiologia schizofrenii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0.2-2% populacji ogólnej (1%)</a:t>
            </a:r>
            <a:endParaRPr lang="en-US" alt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pl-PL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12 tysięcy osób ze schizofrenią na Podlasiu</a:t>
            </a:r>
            <a:endParaRPr lang="en-US" alt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pl-PL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40-60% przyjęć do szpitali psychiatrycznych</a:t>
            </a:r>
          </a:p>
          <a:p>
            <a:pPr>
              <a:lnSpc>
                <a:spcPct val="90000"/>
              </a:lnSpc>
            </a:pPr>
            <a:r>
              <a:rPr lang="pl-PL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Początek zachorowania – typowy - trzecia dekada życia</a:t>
            </a:r>
            <a:endParaRPr lang="en-US" alt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pl-PL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Kobiety = Mężczyźni</a:t>
            </a:r>
          </a:p>
          <a:p>
            <a:pPr lvl="1">
              <a:lnSpc>
                <a:spcPct val="90000"/>
              </a:lnSpc>
            </a:pPr>
            <a:r>
              <a:rPr lang="pl-PL" altLang="en-US" sz="25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Mężczyźni </a:t>
            </a:r>
          </a:p>
          <a:p>
            <a:pPr lvl="2">
              <a:lnSpc>
                <a:spcPct val="90000"/>
              </a:lnSpc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Wcześniejsze zachorowanie</a:t>
            </a:r>
          </a:p>
          <a:p>
            <a:pPr lvl="2">
              <a:lnSpc>
                <a:spcPct val="90000"/>
              </a:lnSpc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Gorsze rokowanie</a:t>
            </a:r>
          </a:p>
          <a:p>
            <a:pPr lvl="2">
              <a:lnSpc>
                <a:spcPct val="90000"/>
              </a:lnSpc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Więcej objawów negatywnych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309E-A4E3-4BEA-AA97-ED3BA089095B}" type="slidenum">
              <a:rPr lang="pl-PL"/>
              <a:pPr/>
              <a:t>26</a:t>
            </a:fld>
            <a:endParaRPr lang="pl-PL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554162"/>
          </a:xfrm>
        </p:spPr>
        <p:txBody>
          <a:bodyPr/>
          <a:lstStyle/>
          <a:p>
            <a:r>
              <a:rPr lang="pl-PL" sz="2500">
                <a:latin typeface="Times New Roman" charset="0"/>
                <a:cs typeface="Arial" charset="0"/>
              </a:rPr>
              <a:t>objawy fazy prodromalnej (lub rezydualnej) schizofrenii wg DSM III R:</a:t>
            </a:r>
            <a:br>
              <a:rPr lang="en-US" sz="2500">
                <a:latin typeface="Times New Roman" charset="0"/>
                <a:cs typeface="Arial" charset="0"/>
              </a:rPr>
            </a:br>
            <a:endParaRPr lang="pl-PL" sz="2500">
              <a:latin typeface="Times New Roman" charset="0"/>
              <a:cs typeface="Arial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000" b="1">
                <a:latin typeface="Times New Roman" charset="0"/>
                <a:cs typeface="Arial" charset="0"/>
              </a:rPr>
              <a:t>·</a:t>
            </a:r>
            <a:r>
              <a:rPr lang="pl-PL" sz="2000" b="1">
                <a:latin typeface="Times New Roman" charset="0"/>
                <a:cs typeface="Times New Roman" charset="0"/>
              </a:rPr>
              <a:t>     </a:t>
            </a:r>
            <a:r>
              <a:rPr lang="pl-PL" sz="2000" b="1">
                <a:latin typeface="Times New Roman" charset="0"/>
                <a:cs typeface="Arial" charset="0"/>
              </a:rPr>
              <a:t>społeczna izolacja</a:t>
            </a:r>
            <a:endParaRPr lang="en-US" sz="2000" b="1">
              <a:latin typeface="Times New Roman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000" b="1">
                <a:latin typeface="Times New Roman" charset="0"/>
                <a:cs typeface="Arial" charset="0"/>
              </a:rPr>
              <a:t>·</a:t>
            </a:r>
            <a:r>
              <a:rPr lang="pl-PL" sz="2000" b="1">
                <a:latin typeface="Times New Roman" charset="0"/>
                <a:cs typeface="Times New Roman" charset="0"/>
              </a:rPr>
              <a:t>     </a:t>
            </a:r>
            <a:r>
              <a:rPr lang="pl-PL" sz="2000" b="1">
                <a:latin typeface="Times New Roman" charset="0"/>
                <a:cs typeface="Arial" charset="0"/>
              </a:rPr>
              <a:t>pogorszenie funkcjonowania w podstawowych rolach zawodowych i domowych</a:t>
            </a:r>
            <a:endParaRPr lang="en-US" sz="2000" b="1">
              <a:latin typeface="Times New Roman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000" b="1">
                <a:latin typeface="Times New Roman" charset="0"/>
                <a:cs typeface="Arial" charset="0"/>
              </a:rPr>
              <a:t>·</a:t>
            </a:r>
            <a:r>
              <a:rPr lang="pl-PL" sz="2000" b="1">
                <a:latin typeface="Times New Roman" charset="0"/>
                <a:cs typeface="Times New Roman" charset="0"/>
              </a:rPr>
              <a:t>     </a:t>
            </a:r>
            <a:r>
              <a:rPr lang="pl-PL" sz="2000" b="1">
                <a:latin typeface="Times New Roman" charset="0"/>
                <a:cs typeface="Arial" charset="0"/>
              </a:rPr>
              <a:t>dziwne zachowania (zbieranie odpadków, mówienie do siebie)</a:t>
            </a:r>
            <a:endParaRPr lang="en-US" sz="2000" b="1">
              <a:latin typeface="Times New Roman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000" b="1">
                <a:latin typeface="Times New Roman" charset="0"/>
                <a:cs typeface="Arial" charset="0"/>
              </a:rPr>
              <a:t>·</a:t>
            </a:r>
            <a:r>
              <a:rPr lang="pl-PL" sz="2000" b="1">
                <a:latin typeface="Times New Roman" charset="0"/>
                <a:cs typeface="Times New Roman" charset="0"/>
              </a:rPr>
              <a:t>     </a:t>
            </a:r>
            <a:r>
              <a:rPr lang="pl-PL" sz="2000" b="1">
                <a:latin typeface="Times New Roman" charset="0"/>
                <a:cs typeface="Arial" charset="0"/>
              </a:rPr>
              <a:t>pogorszenie w dbaniu o własną higienę</a:t>
            </a:r>
            <a:endParaRPr lang="en-US" sz="2000" b="1">
              <a:latin typeface="Times New Roman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000" b="1">
                <a:latin typeface="Times New Roman" charset="0"/>
                <a:cs typeface="Arial" charset="0"/>
              </a:rPr>
              <a:t>·</a:t>
            </a:r>
            <a:r>
              <a:rPr lang="pl-PL" sz="2000" b="1">
                <a:latin typeface="Times New Roman" charset="0"/>
                <a:cs typeface="Times New Roman" charset="0"/>
              </a:rPr>
              <a:t>     </a:t>
            </a:r>
            <a:r>
              <a:rPr lang="pl-PL" sz="2000" b="1">
                <a:latin typeface="Times New Roman" charset="0"/>
                <a:cs typeface="Arial" charset="0"/>
              </a:rPr>
              <a:t>blady, niedostosowany afekt</a:t>
            </a:r>
            <a:endParaRPr lang="en-US" sz="2000" b="1">
              <a:latin typeface="Times New Roman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000" b="1">
                <a:latin typeface="Times New Roman" charset="0"/>
                <a:cs typeface="Arial" charset="0"/>
              </a:rPr>
              <a:t>·</a:t>
            </a:r>
            <a:r>
              <a:rPr lang="pl-PL" sz="2000" b="1">
                <a:latin typeface="Times New Roman" charset="0"/>
                <a:cs typeface="Times New Roman" charset="0"/>
              </a:rPr>
              <a:t>     </a:t>
            </a:r>
            <a:r>
              <a:rPr lang="pl-PL" sz="2000" b="1">
                <a:latin typeface="Times New Roman" charset="0"/>
                <a:cs typeface="Arial" charset="0"/>
              </a:rPr>
              <a:t>dziwaczne wypowiedzi</a:t>
            </a:r>
            <a:endParaRPr lang="en-US" sz="2000" b="1">
              <a:latin typeface="Times New Roman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000" b="1">
                <a:latin typeface="Times New Roman" charset="0"/>
                <a:cs typeface="Arial" charset="0"/>
              </a:rPr>
              <a:t>·</a:t>
            </a:r>
            <a:r>
              <a:rPr lang="pl-PL" sz="2000" b="1">
                <a:latin typeface="Times New Roman" charset="0"/>
                <a:cs typeface="Times New Roman" charset="0"/>
              </a:rPr>
              <a:t>     </a:t>
            </a:r>
            <a:r>
              <a:rPr lang="pl-PL" sz="2000" b="1">
                <a:latin typeface="Times New Roman" charset="0"/>
                <a:cs typeface="Arial" charset="0"/>
              </a:rPr>
              <a:t>dziwne przekonania (myślenie magiczne, "jasnowidzenie„</a:t>
            </a:r>
            <a:r>
              <a:rPr lang="pl-PL" sz="2000" b="1">
                <a:latin typeface="Times New Roman" charset="0"/>
              </a:rPr>
              <a:t>,</a:t>
            </a:r>
            <a:r>
              <a:rPr lang="pl-PL" sz="2000" b="1">
                <a:latin typeface="Times New Roman" charset="0"/>
                <a:cs typeface="Arial" charset="0"/>
              </a:rPr>
              <a:t> „</a:t>
            </a:r>
            <a:r>
              <a:rPr lang="pl-PL" sz="2000" b="1">
                <a:latin typeface="Times New Roman" charset="0"/>
              </a:rPr>
              <a:t>szósty </a:t>
            </a:r>
            <a:r>
              <a:rPr lang="pl-PL" sz="2000" b="1">
                <a:latin typeface="Times New Roman" charset="0"/>
                <a:cs typeface="Arial" charset="0"/>
              </a:rPr>
              <a:t> zmysł")</a:t>
            </a:r>
            <a:endParaRPr lang="en-US" sz="2000" b="1">
              <a:latin typeface="Times New Roman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000" b="1">
                <a:latin typeface="Times New Roman" charset="0"/>
                <a:cs typeface="Arial" charset="0"/>
              </a:rPr>
              <a:t>·</a:t>
            </a:r>
            <a:r>
              <a:rPr lang="pl-PL" sz="2000" b="1">
                <a:latin typeface="Times New Roman" charset="0"/>
                <a:cs typeface="Times New Roman" charset="0"/>
              </a:rPr>
              <a:t>     </a:t>
            </a:r>
            <a:r>
              <a:rPr lang="pl-PL" sz="2000" b="1">
                <a:latin typeface="Times New Roman" charset="0"/>
                <a:cs typeface="Arial" charset="0"/>
              </a:rPr>
              <a:t>niezwykłe doswiadczenia zmysłowe (iluzje, świadomość działania obcych sił)</a:t>
            </a:r>
            <a:endParaRPr lang="en-US" sz="2000" b="1">
              <a:latin typeface="Times New Roman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000" b="1">
                <a:latin typeface="Times New Roman" charset="0"/>
                <a:cs typeface="Arial" charset="0"/>
              </a:rPr>
              <a:t>·</a:t>
            </a:r>
            <a:r>
              <a:rPr lang="pl-PL" sz="2000" b="1">
                <a:latin typeface="Times New Roman" charset="0"/>
                <a:cs typeface="Times New Roman" charset="0"/>
              </a:rPr>
              <a:t>     </a:t>
            </a:r>
            <a:r>
              <a:rPr lang="pl-PL" sz="2000" b="1">
                <a:latin typeface="Times New Roman" charset="0"/>
                <a:cs typeface="Arial" charset="0"/>
              </a:rPr>
              <a:t>spadek inicjatywy, zainteresowań, energii</a:t>
            </a:r>
            <a:endParaRPr lang="en-US" sz="2000" b="1">
              <a:latin typeface="Times New Roman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pl-PL" sz="2000" b="1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utoUpdateAnimBg="0"/>
      <p:bldP spid="19149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CDB2-3775-4D24-8A5F-AF66524205D9}" type="slidenum">
              <a:rPr lang="pl-PL"/>
              <a:pPr/>
              <a:t>27</a:t>
            </a:fld>
            <a:endParaRPr lang="pl-PL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27038"/>
            <a:ext cx="7848600" cy="1431925"/>
          </a:xfrm>
        </p:spPr>
        <p:txBody>
          <a:bodyPr/>
          <a:lstStyle/>
          <a:p>
            <a:r>
              <a:rPr lang="pl-PL" b="1" i="1">
                <a:latin typeface="Times New Roman" charset="0"/>
                <a:cs typeface="Times New Roman" charset="0"/>
              </a:rPr>
              <a:t>Pacjent o łagodnym przebiegu psychozy (stabilny):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pl-PL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pl-PL">
                <a:latin typeface="Times New Roman" charset="0"/>
                <a:cs typeface="Times New Roman" charset="0"/>
              </a:rPr>
              <a:t>Ø      Ma niewielkie objawy psychozy w okresie poprawy (remisji) lub nie ma ich wtedy wcale</a:t>
            </a:r>
          </a:p>
          <a:p>
            <a:pPr>
              <a:lnSpc>
                <a:spcPct val="90000"/>
              </a:lnSpc>
            </a:pPr>
            <a:r>
              <a:rPr lang="pl-PL">
                <a:latin typeface="Times New Roman" charset="0"/>
                <a:cs typeface="Times New Roman" charset="0"/>
              </a:rPr>
              <a:t>Ø      Miał tylko jeden lub dwa epizody psychozy do 45 roku życia</a:t>
            </a:r>
          </a:p>
          <a:p>
            <a:pPr>
              <a:lnSpc>
                <a:spcPct val="90000"/>
              </a:lnSpc>
            </a:pPr>
            <a:r>
              <a:rPr lang="pl-PL">
                <a:latin typeface="Times New Roman" charset="0"/>
                <a:cs typeface="Times New Roman" charset="0"/>
              </a:rPr>
              <a:t>Ø      Systematycznie przyjmuje zalecone przez psychiatrę leki</a:t>
            </a:r>
          </a:p>
          <a:p>
            <a:pPr>
              <a:lnSpc>
                <a:spcPct val="90000"/>
              </a:lnSpc>
            </a:pPr>
            <a:endParaRPr lang="pl-PL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utoUpdateAnimBg="0"/>
      <p:bldP spid="19661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CDBEF-7FC0-4DA2-A782-C3D5D27C1C55}" type="slidenum">
              <a:rPr lang="pl-PL"/>
              <a:pPr/>
              <a:t>28</a:t>
            </a:fld>
            <a:endParaRPr lang="pl-PL"/>
          </a:p>
        </p:txBody>
      </p:sp>
      <p:sp>
        <p:nvSpPr>
          <p:cNvPr id="19763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554162"/>
          </a:xfrm>
        </p:spPr>
        <p:txBody>
          <a:bodyPr/>
          <a:lstStyle/>
          <a:p>
            <a:r>
              <a:rPr lang="pl-PL" sz="2500" b="1" i="1">
                <a:latin typeface="Times New Roman" charset="0"/>
                <a:cs typeface="Times New Roman" charset="0"/>
              </a:rPr>
              <a:t>Pacjent o średnim przebiegu psychozy (często stabilny):</a:t>
            </a:r>
            <a:br>
              <a:rPr lang="pl-PL" sz="2500">
                <a:latin typeface="Times New Roman" charset="0"/>
                <a:cs typeface="Times New Roman" charset="0"/>
              </a:rPr>
            </a:br>
            <a:endParaRPr lang="pl-PL" sz="2500">
              <a:latin typeface="Times New Roman" charset="0"/>
              <a:cs typeface="Times New Roman" charset="0"/>
            </a:endParaRPr>
          </a:p>
        </p:txBody>
      </p:sp>
      <p:sp>
        <p:nvSpPr>
          <p:cNvPr id="19763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>
                <a:latin typeface="Times New Roman" charset="0"/>
                <a:cs typeface="Times New Roman" charset="0"/>
              </a:rPr>
              <a:t>Ø      Miał kilka epizodów psychozy przed 45 rokiem życia, zwykle w okresie zwiększonego stresu</a:t>
            </a:r>
          </a:p>
          <a:p>
            <a:pPr>
              <a:lnSpc>
                <a:spcPct val="90000"/>
              </a:lnSpc>
            </a:pPr>
            <a:r>
              <a:rPr lang="pl-PL">
                <a:latin typeface="Times New Roman" charset="0"/>
                <a:cs typeface="Times New Roman" charset="0"/>
              </a:rPr>
              <a:t>Ø      Ma pewne, umiarkowane objawy pomiędzy epizodami (w okresie remisji)</a:t>
            </a:r>
          </a:p>
          <a:p>
            <a:pPr>
              <a:lnSpc>
                <a:spcPct val="90000"/>
              </a:lnSpc>
            </a:pPr>
            <a:r>
              <a:rPr lang="pl-PL">
                <a:latin typeface="Times New Roman" charset="0"/>
                <a:cs typeface="Times New Roman" charset="0"/>
              </a:rPr>
              <a:t>Ø      Rzadko zdarzają mu się okresy kiedy nie przyjmuje leków, lub przyjmuje je niesystematycznie</a:t>
            </a:r>
          </a:p>
          <a:p>
            <a:pPr>
              <a:lnSpc>
                <a:spcPct val="90000"/>
              </a:lnSpc>
            </a:pPr>
            <a:endParaRPr lang="pl-PL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utoUpdateAnimBg="0"/>
      <p:bldP spid="19763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8997-2AAC-4290-97EE-B55D3A051DE1}" type="slidenum">
              <a:rPr lang="pl-PL"/>
              <a:pPr/>
              <a:t>29</a:t>
            </a:fld>
            <a:endParaRPr lang="pl-PL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554162"/>
          </a:xfrm>
        </p:spPr>
        <p:txBody>
          <a:bodyPr/>
          <a:lstStyle/>
          <a:p>
            <a:r>
              <a:rPr lang="pl-PL" sz="2500" b="1" i="1">
                <a:latin typeface="Times New Roman" charset="0"/>
                <a:cs typeface="Times New Roman" charset="0"/>
              </a:rPr>
              <a:t>Pacjent z ciężkim przebiegiem psychozy (niestabilny):</a:t>
            </a:r>
            <a:br>
              <a:rPr lang="pl-PL" sz="2500">
                <a:latin typeface="Times New Roman" charset="0"/>
                <a:cs typeface="Times New Roman" charset="0"/>
              </a:rPr>
            </a:br>
            <a:endParaRPr lang="pl-PL" sz="2500">
              <a:latin typeface="Times New Roman" charset="0"/>
              <a:cs typeface="Times New Roman" charset="0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>
                <a:latin typeface="Times New Roman" charset="0"/>
                <a:cs typeface="Times New Roman" charset="0"/>
              </a:rPr>
              <a:t>Ø      Nawroty występują często, nawet co kilka miesięcy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charset="0"/>
                <a:cs typeface="Times New Roman" charset="0"/>
              </a:rPr>
              <a:t>Ø      W okresie remisji występują wyraźne objawy, które zakłócają codzienne funkcjonowanie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charset="0"/>
                <a:cs typeface="Times New Roman" charset="0"/>
              </a:rPr>
              <a:t>Ø      Zwykle nie bierze zaleconych mu leków, sprzeciwia się dalszemu leczeniu</a:t>
            </a:r>
          </a:p>
          <a:p>
            <a:pPr>
              <a:lnSpc>
                <a:spcPct val="90000"/>
              </a:lnSpc>
            </a:pPr>
            <a:r>
              <a:rPr lang="pl-PL" sz="2800">
                <a:latin typeface="Times New Roman" charset="0"/>
                <a:cs typeface="Times New Roman" charset="0"/>
              </a:rPr>
              <a:t>Ø      Ma dodatkowe problemy psychiczne (np. nadużywanie alkoholu, czy narkotyków) lub somatyczne (dodatkowe choroby np. serca, czy nerek), które utrudniają mu powrót do zdrowia.</a:t>
            </a:r>
          </a:p>
          <a:p>
            <a:pPr>
              <a:lnSpc>
                <a:spcPct val="90000"/>
              </a:lnSpc>
            </a:pPr>
            <a:endParaRPr lang="pl-PL" sz="2800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utoUpdateAnimBg="0"/>
      <p:bldP spid="19865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1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6053-D9FA-42F9-8E63-49429C38E798}" type="slidenum">
              <a:rPr lang="pl-PL"/>
              <a:pPr/>
              <a:t>3</a:t>
            </a:fld>
            <a:endParaRPr lang="pl-PL"/>
          </a:p>
        </p:txBody>
      </p:sp>
      <p:grpSp>
        <p:nvGrpSpPr>
          <p:cNvPr id="189452" name="Group 1036"/>
          <p:cNvGrpSpPr>
            <a:grpSpLocks/>
          </p:cNvGrpSpPr>
          <p:nvPr/>
        </p:nvGrpSpPr>
        <p:grpSpPr bwMode="auto">
          <a:xfrm>
            <a:off x="1371600" y="381000"/>
            <a:ext cx="7467600" cy="6019800"/>
            <a:chOff x="43" y="0"/>
            <a:chExt cx="3408" cy="3048"/>
          </a:xfrm>
        </p:grpSpPr>
        <p:sp>
          <p:nvSpPr>
            <p:cNvPr id="189442" name="Rectangle 1026"/>
            <p:cNvSpPr>
              <a:spLocks noChangeArrowheads="1"/>
            </p:cNvSpPr>
            <p:nvPr/>
          </p:nvSpPr>
          <p:spPr bwMode="auto">
            <a:xfrm>
              <a:off x="43" y="0"/>
              <a:ext cx="1704" cy="42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/>
              <a:r>
                <a:rPr lang="pl-PL" sz="2400" b="1">
                  <a:latin typeface="Times New Roman" charset="0"/>
                  <a:cs typeface="Arial" charset="0"/>
                </a:rPr>
                <a:t>czym jest schizofrenia</a:t>
              </a:r>
              <a:endParaRPr lang="en-US" sz="2400">
                <a:latin typeface="Times New Roman" charset="0"/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89443" name="Rectangle 1027"/>
            <p:cNvSpPr>
              <a:spLocks noChangeArrowheads="1"/>
            </p:cNvSpPr>
            <p:nvPr/>
          </p:nvSpPr>
          <p:spPr bwMode="auto">
            <a:xfrm>
              <a:off x="1747" y="0"/>
              <a:ext cx="1704" cy="42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/>
              <a:r>
                <a:rPr lang="pl-PL" sz="2400" b="1">
                  <a:latin typeface="Times New Roman" charset="0"/>
                  <a:cs typeface="Arial" charset="0"/>
                </a:rPr>
                <a:t>czym nie jest schizofrenia</a:t>
              </a:r>
              <a:endParaRPr lang="en-US" sz="2400">
                <a:latin typeface="Times New Roman" charset="0"/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89444" name="Rectangle 1028"/>
            <p:cNvSpPr>
              <a:spLocks noChangeArrowheads="1"/>
            </p:cNvSpPr>
            <p:nvPr/>
          </p:nvSpPr>
          <p:spPr bwMode="auto">
            <a:xfrm>
              <a:off x="43" y="422"/>
              <a:ext cx="1704" cy="69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/>
              <a:r>
                <a:rPr lang="pl-PL" sz="2400">
                  <a:latin typeface="Times New Roman" charset="0"/>
                </a:rPr>
                <a:t>trzecią</a:t>
              </a:r>
              <a:r>
                <a:rPr lang="pl-PL" sz="2400">
                  <a:latin typeface="Times New Roman" charset="0"/>
                  <a:cs typeface="Arial" charset="0"/>
                </a:rPr>
                <a:t> pod względem często</a:t>
              </a:r>
              <a:r>
                <a:rPr lang="pl-PL" sz="2400">
                  <a:latin typeface="Times New Roman" charset="0"/>
                </a:rPr>
                <a:t>ś</a:t>
              </a:r>
              <a:r>
                <a:rPr lang="pl-PL" sz="2400">
                  <a:latin typeface="Times New Roman" charset="0"/>
                  <a:cs typeface="Arial" charset="0"/>
                </a:rPr>
                <a:t>ci psychozą - 1% ludzi choruje na sch.</a:t>
              </a:r>
              <a:endParaRPr lang="en-US" sz="2400">
                <a:latin typeface="Times New Roman" charset="0"/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89445" name="Rectangle 1029"/>
            <p:cNvSpPr>
              <a:spLocks noChangeArrowheads="1"/>
            </p:cNvSpPr>
            <p:nvPr/>
          </p:nvSpPr>
          <p:spPr bwMode="auto">
            <a:xfrm>
              <a:off x="1747" y="422"/>
              <a:ext cx="1704" cy="69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/>
              <a:r>
                <a:rPr lang="pl-PL" sz="2400">
                  <a:latin typeface="Times New Roman" charset="0"/>
                  <a:cs typeface="Arial" charset="0"/>
                </a:rPr>
                <a:t>bardzo rzadką chorobą psychiczną</a:t>
              </a:r>
              <a:endParaRPr lang="en-US" sz="2400">
                <a:latin typeface="Times New Roman" charset="0"/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89446" name="Rectangle 1030"/>
            <p:cNvSpPr>
              <a:spLocks noChangeArrowheads="1"/>
            </p:cNvSpPr>
            <p:nvPr/>
          </p:nvSpPr>
          <p:spPr bwMode="auto">
            <a:xfrm>
              <a:off x="43" y="1112"/>
              <a:ext cx="1704" cy="55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/>
              <a:r>
                <a:rPr lang="pl-PL" sz="2400">
                  <a:latin typeface="Times New Roman" charset="0"/>
                  <a:cs typeface="Arial" charset="0"/>
                </a:rPr>
                <a:t>na sch. chorują ludzie ze wszystkich grup społecznych</a:t>
              </a:r>
              <a:endParaRPr lang="en-US" sz="2400">
                <a:latin typeface="Times New Roman" charset="0"/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89447" name="Rectangle 1031"/>
            <p:cNvSpPr>
              <a:spLocks noChangeArrowheads="1"/>
            </p:cNvSpPr>
            <p:nvPr/>
          </p:nvSpPr>
          <p:spPr bwMode="auto">
            <a:xfrm>
              <a:off x="1747" y="1112"/>
              <a:ext cx="1704" cy="55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/>
              <a:r>
                <a:rPr lang="pl-PL" sz="2400">
                  <a:latin typeface="Times New Roman" charset="0"/>
                  <a:cs typeface="Arial" charset="0"/>
                </a:rPr>
                <a:t>na sch. choruje tylko osoby zdolne i dużo się uczące</a:t>
              </a:r>
              <a:endParaRPr lang="en-US" sz="2400">
                <a:latin typeface="Times New Roman" charset="0"/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89448" name="Rectangle 1032"/>
            <p:cNvSpPr>
              <a:spLocks noChangeArrowheads="1"/>
            </p:cNvSpPr>
            <p:nvPr/>
          </p:nvSpPr>
          <p:spPr bwMode="auto">
            <a:xfrm>
              <a:off x="43" y="1668"/>
              <a:ext cx="1704" cy="69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/>
              <a:r>
                <a:rPr lang="pl-PL" sz="2400">
                  <a:latin typeface="Times New Roman" charset="0"/>
                  <a:cs typeface="Arial" charset="0"/>
                </a:rPr>
                <a:t>u 1/3 chorych uzyskuje się długie remisje, kolejna 1/3 nieźle funkcjonuje</a:t>
              </a:r>
              <a:endParaRPr lang="en-US" sz="2400">
                <a:latin typeface="Times New Roman" charset="0"/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89449" name="Rectangle 1033"/>
            <p:cNvSpPr>
              <a:spLocks noChangeArrowheads="1"/>
            </p:cNvSpPr>
            <p:nvPr/>
          </p:nvSpPr>
          <p:spPr bwMode="auto">
            <a:xfrm>
              <a:off x="1747" y="1668"/>
              <a:ext cx="1704" cy="69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/>
              <a:r>
                <a:rPr lang="pl-PL" sz="2400">
                  <a:latin typeface="Times New Roman" charset="0"/>
                  <a:cs typeface="Arial" charset="0"/>
                </a:rPr>
                <a:t>sch. jest nieuleczalna</a:t>
              </a:r>
              <a:endParaRPr lang="en-US" sz="2400">
                <a:latin typeface="Times New Roman" charset="0"/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89450" name="Rectangle 1034"/>
            <p:cNvSpPr>
              <a:spLocks noChangeArrowheads="1"/>
            </p:cNvSpPr>
            <p:nvPr/>
          </p:nvSpPr>
          <p:spPr bwMode="auto">
            <a:xfrm>
              <a:off x="43" y="2358"/>
              <a:ext cx="1704" cy="69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/>
              <a:r>
                <a:rPr lang="pl-PL" sz="2400">
                  <a:latin typeface="Times New Roman" charset="0"/>
                  <a:cs typeface="Arial" charset="0"/>
                </a:rPr>
                <a:t>większość chorych jest leczona ambulatoryjnie</a:t>
              </a:r>
              <a:endParaRPr lang="en-US" sz="2400">
                <a:latin typeface="Times New Roman" charset="0"/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89451" name="Rectangle 1035"/>
            <p:cNvSpPr>
              <a:spLocks noChangeArrowheads="1"/>
            </p:cNvSpPr>
            <p:nvPr/>
          </p:nvSpPr>
          <p:spPr bwMode="auto">
            <a:xfrm>
              <a:off x="1747" y="2358"/>
              <a:ext cx="1704" cy="69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/>
              <a:r>
                <a:rPr lang="pl-PL" sz="2400">
                  <a:latin typeface="Times New Roman" charset="0"/>
                  <a:cs typeface="Arial" charset="0"/>
                </a:rPr>
                <a:t>wszyscy chorzy na sch. wymagaj</a:t>
              </a:r>
              <a:r>
                <a:rPr lang="pl-PL" sz="2400">
                  <a:latin typeface="Times New Roman" charset="0"/>
                </a:rPr>
                <a:t>ą</a:t>
              </a:r>
              <a:r>
                <a:rPr lang="pl-PL" sz="2400">
                  <a:latin typeface="Times New Roman" charset="0"/>
                  <a:cs typeface="Arial" charset="0"/>
                </a:rPr>
                <a:t> długotrwałego leczenia szpitalnego</a:t>
              </a:r>
              <a:endParaRPr lang="en-US" sz="2400">
                <a:latin typeface="Times New Roman" charset="0"/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B0C5-CDE0-4BC3-A925-43655BDD5D46}" type="slidenum">
              <a:rPr lang="pl-PL"/>
              <a:pPr/>
              <a:t>30</a:t>
            </a:fld>
            <a:endParaRPr lang="pl-PL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Rokowanie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10% </a:t>
            </a: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prawie ciągłe hospitalizacje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r>
              <a:rPr lang="en-US" altLang="en-US" sz="36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&lt;</a:t>
            </a: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30% </a:t>
            </a: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remisje – około 5 lat</a:t>
            </a: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pl-PL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60% </a:t>
            </a: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przebieg epizodyczny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E15D-7472-4289-BB61-87EB0E1FA0C4}" type="slidenum">
              <a:rPr lang="pl-PL"/>
              <a:pPr/>
              <a:t>31</a:t>
            </a:fld>
            <a:endParaRPr lang="pl-PL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Postacie schizofrenii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Paranoidalna 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Omamy i urojenia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Brak formalnych zaburzeń myślenia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Lepsze rokowanie</a:t>
            </a: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Późniejszy początek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CAAF-ED8F-46FF-8AC6-ECAF4077EB9F}" type="slidenum">
              <a:rPr lang="pl-PL"/>
              <a:pPr/>
              <a:t>32</a:t>
            </a:fld>
            <a:endParaRPr lang="pl-PL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Postacie schizofrenii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katatoniczna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Zaburzenia zachowania ruchowego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2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Postać hipokinetyczna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2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Postać hiperkinetyczna</a:t>
            </a:r>
            <a:endParaRPr lang="en-US" altLang="en-US" sz="2800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7104-58CB-4259-A81B-D208EF7A02CE}" type="slidenum">
              <a:rPr lang="pl-PL"/>
              <a:pPr/>
              <a:t>33</a:t>
            </a:fld>
            <a:endParaRPr lang="pl-PL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Postacie schizofrenii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Zdezorganizowana (hebefreniczna)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Dezorganizacja myślenia, afektywna, zachowania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Złe rokowanie</a:t>
            </a: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Wczesny początek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B8E5-927A-49DB-8EA8-426A6616E118}" type="slidenum">
              <a:rPr lang="pl-PL"/>
              <a:pPr/>
              <a:t>34</a:t>
            </a:fld>
            <a:endParaRPr lang="pl-PL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Postacie schizofrenii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niezróżnicowana</a:t>
            </a:r>
            <a:endParaRPr lang="en-US" altLang="en-US" sz="3600"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Pacjent nie spełnia kryteriów pozostałych zaburzeń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8D190-78C2-476D-B909-A93FAD965265}" type="slidenum">
              <a:rPr lang="pl-PL"/>
              <a:pPr/>
              <a:t>35</a:t>
            </a:fld>
            <a:endParaRPr lang="pl-PL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554162"/>
          </a:xfrm>
        </p:spPr>
        <p:txBody>
          <a:bodyPr/>
          <a:lstStyle/>
          <a:p>
            <a:r>
              <a:rPr lang="pl-PL" sz="2500" b="1">
                <a:latin typeface="Times New Roman" charset="0"/>
                <a:cs typeface="Arial" charset="0"/>
              </a:rPr>
              <a:t>kryteria diagnostyczne </a:t>
            </a:r>
            <a:r>
              <a:rPr lang="pl-PL" sz="2500" b="1">
                <a:latin typeface="Times New Roman" charset="0"/>
              </a:rPr>
              <a:t>zaburzenia schizoafektywnego</a:t>
            </a:r>
            <a:r>
              <a:rPr lang="pl-PL" sz="2500" b="1">
                <a:latin typeface="Times New Roman" charset="0"/>
                <a:cs typeface="Arial" charset="0"/>
              </a:rPr>
              <a:t> (wg DSM IV):</a:t>
            </a:r>
            <a:br>
              <a:rPr lang="en-US" sz="2500">
                <a:latin typeface="Times New Roman" charset="0"/>
                <a:cs typeface="Arial" charset="0"/>
              </a:rPr>
            </a:br>
            <a:endParaRPr lang="pl-PL" sz="2500">
              <a:latin typeface="Times New Roman" charset="0"/>
              <a:cs typeface="Arial" charset="0"/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>
                <a:latin typeface="Times New Roman" charset="0"/>
                <a:cs typeface="Arial" charset="0"/>
              </a:rPr>
              <a:t>·</a:t>
            </a:r>
            <a:r>
              <a:rPr lang="pl-PL">
                <a:latin typeface="Times New Roman" charset="0"/>
                <a:cs typeface="Times New Roman" charset="0"/>
              </a:rPr>
              <a:t>     </a:t>
            </a:r>
            <a:r>
              <a:rPr lang="pl-PL" b="1">
                <a:latin typeface="Times New Roman" charset="0"/>
                <a:cs typeface="Arial" charset="0"/>
              </a:rPr>
              <a:t>z typowymi objawami schizofrenii konkurują wyraźne objawy afektywne (manii lub depresji)</a:t>
            </a:r>
            <a:endParaRPr lang="en-US">
              <a:latin typeface="Times New Roman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>
                <a:latin typeface="Times New Roman" charset="0"/>
                <a:cs typeface="Arial" charset="0"/>
              </a:rPr>
              <a:t>·</a:t>
            </a:r>
            <a:r>
              <a:rPr lang="pl-PL">
                <a:latin typeface="Times New Roman" charset="0"/>
                <a:cs typeface="Times New Roman" charset="0"/>
              </a:rPr>
              <a:t>     </a:t>
            </a:r>
            <a:r>
              <a:rPr lang="pl-PL" b="1">
                <a:latin typeface="Times New Roman" charset="0"/>
                <a:cs typeface="Arial" charset="0"/>
              </a:rPr>
              <a:t>w przebiegu choroby był co najmniej 2-tygodniowy okres choroby, w którym objawy afektywne nie występowały</a:t>
            </a:r>
            <a:endParaRPr lang="en-US">
              <a:latin typeface="Times New Roman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>
                <a:latin typeface="Times New Roman" charset="0"/>
                <a:cs typeface="Arial" charset="0"/>
              </a:rPr>
              <a:t>·</a:t>
            </a:r>
            <a:r>
              <a:rPr lang="pl-PL">
                <a:latin typeface="Times New Roman" charset="0"/>
                <a:cs typeface="Times New Roman" charset="0"/>
              </a:rPr>
              <a:t>     </a:t>
            </a:r>
            <a:r>
              <a:rPr lang="pl-PL" b="1">
                <a:latin typeface="Times New Roman" charset="0"/>
                <a:cs typeface="Arial" charset="0"/>
              </a:rPr>
              <a:t>przebieg choroby jest zawsze epizodyczny</a:t>
            </a:r>
            <a:endParaRPr lang="en-US">
              <a:latin typeface="Times New Roman" charset="0"/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l-PL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Etiologia schizofrenii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76F3-1F99-4100-8C3D-49B434892FDE}" type="slidenum">
              <a:rPr lang="pl-PL"/>
              <a:pPr/>
              <a:t>37</a:t>
            </a:fld>
            <a:endParaRPr lang="pl-PL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0688"/>
            <a:ext cx="8229600" cy="850900"/>
          </a:xfrm>
        </p:spPr>
        <p:txBody>
          <a:bodyPr/>
          <a:lstStyle/>
          <a:p>
            <a:r>
              <a:rPr lang="pl-PL" altLang="en-US" sz="25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Czynniki biologiczne – ryzyko zachorowania schizofrenicznego probanda</a:t>
            </a:r>
            <a:endParaRPr lang="en-US" altLang="en-US" sz="25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Populacja ogólna	</a:t>
            </a: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	  1%</a:t>
            </a:r>
          </a:p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Ciotka 				</a:t>
            </a: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  2%</a:t>
            </a:r>
          </a:p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Rodzic				</a:t>
            </a: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  6%</a:t>
            </a:r>
          </a:p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Rodzeństwo 			</a:t>
            </a: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  9%</a:t>
            </a:r>
          </a:p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Dziecko		</a:t>
            </a: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	18%</a:t>
            </a:r>
          </a:p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Dziecko dwu probandów</a:t>
            </a: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46%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6260-6EBB-440D-889C-1242CAD5C7F7}" type="slidenum">
              <a:rPr lang="pl-PL"/>
              <a:pPr/>
              <a:t>38</a:t>
            </a:fld>
            <a:endParaRPr lang="pl-PL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95300"/>
            <a:ext cx="7772400" cy="762000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Badania bliźniąt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772400" cy="4114800"/>
          </a:xfrm>
        </p:spPr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Gottesman (1991) </a:t>
            </a: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przegląd 13 prac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DZ = 17%		MZ = 48%</a:t>
            </a:r>
          </a:p>
          <a:p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Torrey (1994) </a:t>
            </a: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przegląd 8 prac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DZ = 6%		MZ = 28%</a:t>
            </a:r>
          </a:p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Wyższe ryzyko zachorowania, jeśli proband ma ciężki przebieg choroby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9CD3-1700-4BDF-BEC9-22440E69703C}" type="slidenum">
              <a:rPr lang="pl-PL"/>
              <a:pPr/>
              <a:t>39</a:t>
            </a:fld>
            <a:endParaRPr lang="pl-PL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Badania adopcyjne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Większe ryzyko zachorowania na schizofrenię, jeśli na schizofrenię chorował krewny biologiczny – w porównaniu z chorym krewnym  adopcyjnym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Kety (1968)</a:t>
            </a:r>
          </a:p>
          <a:p>
            <a:pPr lvl="2">
              <a:lnSpc>
                <a:spcPct val="90000"/>
              </a:lnSpc>
            </a:pPr>
            <a:r>
              <a:rPr lang="pl-PL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Biologiczni krewni probanda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= 8.9% </a:t>
            </a:r>
            <a:r>
              <a:rPr lang="en-US" alt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concordance</a:t>
            </a:r>
          </a:p>
          <a:p>
            <a:pPr lvl="2">
              <a:lnSpc>
                <a:spcPct val="90000"/>
              </a:lnSpc>
            </a:pPr>
            <a:r>
              <a:rPr lang="pl-PL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Adopcyjni krewni probanda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= 1.9% </a:t>
            </a:r>
            <a:r>
              <a:rPr lang="en-US" altLang="en-US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concordance</a:t>
            </a:r>
            <a:endParaRPr lang="en-US" altLang="en-US" i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AD97-FEC0-4100-8B86-4468A68AB376}" type="slidenum">
              <a:rPr lang="pl-PL"/>
              <a:pPr/>
              <a:t>4</a:t>
            </a:fld>
            <a:endParaRPr lang="pl-PL"/>
          </a:p>
        </p:txBody>
      </p:sp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1295400" y="6096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400">
                <a:solidFill>
                  <a:schemeClr val="tx2"/>
                </a:solidFill>
                <a:latin typeface="Times New Roman" charset="0"/>
              </a:rPr>
              <a:t>Schizofrenia - czynniki ryzyka to:</a:t>
            </a: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mieć co najmniej jednego krewnego 1-o stopnia lub co najmniej dwu krewnych ze schizofrenią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być stanu wolnego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być mieszkańcem dużego miasta lub obywatelem uprzemysłowionego państwa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urodzić się w zimie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być członkiem niższej klasy socjoekonomicznej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mieć problemy zdrowotne w okresie prenatalnym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doświadczyć w ostatnim okresie stresującego zdarzenia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 sz="2400">
                <a:latin typeface="Times New Roman" charset="0"/>
              </a:rPr>
              <a:t>					</a:t>
            </a:r>
            <a:r>
              <a:rPr lang="pl-PL" sz="2400" i="1">
                <a:solidFill>
                  <a:schemeClr val="folHlink"/>
                </a:solidFill>
                <a:latin typeface="Times New Roman" charset="0"/>
              </a:rPr>
              <a:t>wg APA (1997)</a:t>
            </a:r>
            <a:endParaRPr lang="pl-PL" sz="24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pl-PL" sz="32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endParaRPr lang="pl-PL" sz="3200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build="p" autoUpdateAnimBg="0"/>
      <p:bldP spid="17920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71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CD04-D33A-494E-BF54-218E6771BE94}" type="slidenum">
              <a:rPr lang="pl-PL"/>
              <a:pPr/>
              <a:t>40</a:t>
            </a:fld>
            <a:endParaRPr lang="pl-PL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pl-PL"/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0" y="69850"/>
            <a:ext cx="9144000" cy="70167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/>
            <a:br>
              <a:rPr lang="de-DE" sz="2400">
                <a:latin typeface="Arial Black" pitchFamily="34" charset="0"/>
              </a:rPr>
            </a:br>
            <a:r>
              <a:rPr lang="pl-PL" sz="2400">
                <a:latin typeface="Arial Black" pitchFamily="34" charset="0"/>
              </a:rPr>
              <a:t>geny kandydaci wg metaanalizy</a:t>
            </a:r>
            <a:endParaRPr lang="de-DE" sz="2400">
              <a:latin typeface="Arial Black" pitchFamily="34" charset="0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6175375" y="1146175"/>
            <a:ext cx="146050" cy="33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6242050" y="5043488"/>
            <a:ext cx="328613" cy="328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209928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050" y="877888"/>
            <a:ext cx="2039938" cy="5927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209929" name="Group 9"/>
          <p:cNvGrpSpPr>
            <a:grpSpLocks/>
          </p:cNvGrpSpPr>
          <p:nvPr/>
        </p:nvGrpSpPr>
        <p:grpSpPr bwMode="auto">
          <a:xfrm flipV="1">
            <a:off x="3041650" y="6172200"/>
            <a:ext cx="1484313" cy="123825"/>
            <a:chOff x="2156" y="3735"/>
            <a:chExt cx="1051" cy="78"/>
          </a:xfrm>
        </p:grpSpPr>
        <p:sp>
          <p:nvSpPr>
            <p:cNvPr id="209930" name="Line 10"/>
            <p:cNvSpPr>
              <a:spLocks noChangeShapeType="1"/>
            </p:cNvSpPr>
            <p:nvPr/>
          </p:nvSpPr>
          <p:spPr bwMode="auto">
            <a:xfrm flipV="1">
              <a:off x="3116" y="3811"/>
              <a:ext cx="91" cy="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9931" name="Line 11"/>
            <p:cNvSpPr>
              <a:spLocks noChangeShapeType="1"/>
            </p:cNvSpPr>
            <p:nvPr/>
          </p:nvSpPr>
          <p:spPr bwMode="auto">
            <a:xfrm flipV="1">
              <a:off x="2201" y="3771"/>
              <a:ext cx="969" cy="2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9932" name="Line 12"/>
            <p:cNvSpPr>
              <a:spLocks noChangeShapeType="1"/>
            </p:cNvSpPr>
            <p:nvPr/>
          </p:nvSpPr>
          <p:spPr bwMode="auto">
            <a:xfrm flipV="1">
              <a:off x="3165" y="3767"/>
              <a:ext cx="0" cy="35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9933" name="Oval 13"/>
            <p:cNvSpPr>
              <a:spLocks noChangeArrowheads="1"/>
            </p:cNvSpPr>
            <p:nvPr/>
          </p:nvSpPr>
          <p:spPr bwMode="auto">
            <a:xfrm flipV="1">
              <a:off x="2156" y="3735"/>
              <a:ext cx="83" cy="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pl-PL" b="1"/>
            </a:p>
          </p:txBody>
        </p:sp>
      </p:grpSp>
      <p:grpSp>
        <p:nvGrpSpPr>
          <p:cNvPr id="209934" name="Group 14"/>
          <p:cNvGrpSpPr>
            <a:grpSpLocks/>
          </p:cNvGrpSpPr>
          <p:nvPr/>
        </p:nvGrpSpPr>
        <p:grpSpPr bwMode="auto">
          <a:xfrm flipV="1">
            <a:off x="3041650" y="4052888"/>
            <a:ext cx="1169988" cy="123825"/>
            <a:chOff x="2156" y="2397"/>
            <a:chExt cx="829" cy="78"/>
          </a:xfrm>
        </p:grpSpPr>
        <p:sp>
          <p:nvSpPr>
            <p:cNvPr id="209935" name="Line 15"/>
            <p:cNvSpPr>
              <a:spLocks noChangeShapeType="1"/>
            </p:cNvSpPr>
            <p:nvPr/>
          </p:nvSpPr>
          <p:spPr bwMode="auto">
            <a:xfrm flipV="1">
              <a:off x="2894" y="2473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9936" name="Line 16"/>
            <p:cNvSpPr>
              <a:spLocks noChangeShapeType="1"/>
            </p:cNvSpPr>
            <p:nvPr/>
          </p:nvSpPr>
          <p:spPr bwMode="auto">
            <a:xfrm flipV="1">
              <a:off x="2192" y="2434"/>
              <a:ext cx="752" cy="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9937" name="Line 17"/>
            <p:cNvSpPr>
              <a:spLocks noChangeShapeType="1"/>
            </p:cNvSpPr>
            <p:nvPr/>
          </p:nvSpPr>
          <p:spPr bwMode="auto">
            <a:xfrm flipV="1">
              <a:off x="2943" y="2438"/>
              <a:ext cx="0" cy="35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09938" name="Oval 18"/>
            <p:cNvSpPr>
              <a:spLocks noChangeArrowheads="1"/>
            </p:cNvSpPr>
            <p:nvPr/>
          </p:nvSpPr>
          <p:spPr bwMode="auto">
            <a:xfrm flipV="1">
              <a:off x="2156" y="2397"/>
              <a:ext cx="83" cy="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9939" name="Group 19"/>
          <p:cNvGrpSpPr>
            <a:grpSpLocks/>
          </p:cNvGrpSpPr>
          <p:nvPr/>
        </p:nvGrpSpPr>
        <p:grpSpPr bwMode="auto">
          <a:xfrm flipV="1">
            <a:off x="3041650" y="4300538"/>
            <a:ext cx="1258888" cy="133350"/>
            <a:chOff x="2156" y="2538"/>
            <a:chExt cx="892" cy="84"/>
          </a:xfrm>
        </p:grpSpPr>
        <p:grpSp>
          <p:nvGrpSpPr>
            <p:cNvPr id="209940" name="Group 20"/>
            <p:cNvGrpSpPr>
              <a:grpSpLocks/>
            </p:cNvGrpSpPr>
            <p:nvPr/>
          </p:nvGrpSpPr>
          <p:grpSpPr bwMode="auto">
            <a:xfrm>
              <a:off x="2238" y="2586"/>
              <a:ext cx="810" cy="36"/>
              <a:chOff x="2238" y="2586"/>
              <a:chExt cx="810" cy="36"/>
            </a:xfrm>
          </p:grpSpPr>
          <p:sp>
            <p:nvSpPr>
              <p:cNvPr id="209941" name="Line 21"/>
              <p:cNvSpPr>
                <a:spLocks noChangeShapeType="1"/>
              </p:cNvSpPr>
              <p:nvPr/>
            </p:nvSpPr>
            <p:spPr bwMode="auto">
              <a:xfrm flipV="1">
                <a:off x="2916" y="2622"/>
                <a:ext cx="132" cy="0"/>
              </a:xfrm>
              <a:prstGeom prst="line">
                <a:avLst/>
              </a:prstGeom>
              <a:noFill/>
              <a:ln w="19050">
                <a:solidFill>
                  <a:srgbClr val="0099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209942" name="Group 22"/>
              <p:cNvGrpSpPr>
                <a:grpSpLocks/>
              </p:cNvGrpSpPr>
              <p:nvPr/>
            </p:nvGrpSpPr>
            <p:grpSpPr bwMode="auto">
              <a:xfrm>
                <a:off x="2238" y="2586"/>
                <a:ext cx="755" cy="36"/>
                <a:chOff x="2238" y="2586"/>
                <a:chExt cx="755" cy="36"/>
              </a:xfrm>
            </p:grpSpPr>
            <p:sp>
              <p:nvSpPr>
                <p:cNvPr id="209943" name="Line 23"/>
                <p:cNvSpPr>
                  <a:spLocks noChangeShapeType="1"/>
                </p:cNvSpPr>
                <p:nvPr/>
              </p:nvSpPr>
              <p:spPr bwMode="auto">
                <a:xfrm>
                  <a:off x="2238" y="2586"/>
                  <a:ext cx="755" cy="0"/>
                </a:xfrm>
                <a:prstGeom prst="line">
                  <a:avLst/>
                </a:prstGeom>
                <a:noFill/>
                <a:ln w="19050">
                  <a:solidFill>
                    <a:srgbClr val="0099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20994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988" y="2587"/>
                  <a:ext cx="0" cy="35"/>
                </a:xfrm>
                <a:prstGeom prst="line">
                  <a:avLst/>
                </a:prstGeom>
                <a:noFill/>
                <a:ln w="19050">
                  <a:solidFill>
                    <a:srgbClr val="0099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209945" name="Oval 25"/>
            <p:cNvSpPr>
              <a:spLocks noChangeArrowheads="1"/>
            </p:cNvSpPr>
            <p:nvPr/>
          </p:nvSpPr>
          <p:spPr bwMode="auto">
            <a:xfrm flipV="1">
              <a:off x="2156" y="2538"/>
              <a:ext cx="83" cy="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9946" name="Group 26"/>
          <p:cNvGrpSpPr>
            <a:grpSpLocks/>
          </p:cNvGrpSpPr>
          <p:nvPr/>
        </p:nvGrpSpPr>
        <p:grpSpPr bwMode="auto">
          <a:xfrm flipV="1">
            <a:off x="3041650" y="3352800"/>
            <a:ext cx="1522413" cy="123825"/>
            <a:chOff x="2156" y="1956"/>
            <a:chExt cx="1078" cy="78"/>
          </a:xfrm>
        </p:grpSpPr>
        <p:grpSp>
          <p:nvGrpSpPr>
            <p:cNvPr id="209947" name="Group 27"/>
            <p:cNvGrpSpPr>
              <a:grpSpLocks/>
            </p:cNvGrpSpPr>
            <p:nvPr/>
          </p:nvGrpSpPr>
          <p:grpSpPr bwMode="auto">
            <a:xfrm>
              <a:off x="2226" y="1998"/>
              <a:ext cx="1008" cy="36"/>
              <a:chOff x="2226" y="1992"/>
              <a:chExt cx="1008" cy="36"/>
            </a:xfrm>
          </p:grpSpPr>
          <p:grpSp>
            <p:nvGrpSpPr>
              <p:cNvPr id="209948" name="Group 28"/>
              <p:cNvGrpSpPr>
                <a:grpSpLocks/>
              </p:cNvGrpSpPr>
              <p:nvPr/>
            </p:nvGrpSpPr>
            <p:grpSpPr bwMode="auto">
              <a:xfrm>
                <a:off x="2226" y="1992"/>
                <a:ext cx="965" cy="36"/>
                <a:chOff x="2226" y="1992"/>
                <a:chExt cx="965" cy="36"/>
              </a:xfrm>
            </p:grpSpPr>
            <p:sp>
              <p:nvSpPr>
                <p:cNvPr id="209949" name="Line 29"/>
                <p:cNvSpPr>
                  <a:spLocks noChangeShapeType="1"/>
                </p:cNvSpPr>
                <p:nvPr/>
              </p:nvSpPr>
              <p:spPr bwMode="auto">
                <a:xfrm>
                  <a:off x="2226" y="1992"/>
                  <a:ext cx="965" cy="0"/>
                </a:xfrm>
                <a:prstGeom prst="line">
                  <a:avLst/>
                </a:prstGeom>
                <a:noFill/>
                <a:ln w="19050">
                  <a:solidFill>
                    <a:srgbClr val="0099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20995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186" y="1993"/>
                  <a:ext cx="0" cy="35"/>
                </a:xfrm>
                <a:prstGeom prst="line">
                  <a:avLst/>
                </a:prstGeom>
                <a:noFill/>
                <a:ln w="19050">
                  <a:solidFill>
                    <a:srgbClr val="0099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209951" name="Line 31"/>
              <p:cNvSpPr>
                <a:spLocks noChangeShapeType="1"/>
              </p:cNvSpPr>
              <p:nvPr/>
            </p:nvSpPr>
            <p:spPr bwMode="auto">
              <a:xfrm flipV="1">
                <a:off x="3132" y="2022"/>
                <a:ext cx="102" cy="0"/>
              </a:xfrm>
              <a:prstGeom prst="line">
                <a:avLst/>
              </a:prstGeom>
              <a:noFill/>
              <a:ln w="19050">
                <a:solidFill>
                  <a:srgbClr val="0099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209952" name="Oval 32"/>
            <p:cNvSpPr>
              <a:spLocks noChangeArrowheads="1"/>
            </p:cNvSpPr>
            <p:nvPr/>
          </p:nvSpPr>
          <p:spPr bwMode="auto">
            <a:xfrm flipV="1">
              <a:off x="2156" y="1956"/>
              <a:ext cx="83" cy="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9953" name="Group 33"/>
          <p:cNvGrpSpPr>
            <a:grpSpLocks/>
          </p:cNvGrpSpPr>
          <p:nvPr/>
        </p:nvGrpSpPr>
        <p:grpSpPr bwMode="auto">
          <a:xfrm flipV="1">
            <a:off x="3041650" y="3105150"/>
            <a:ext cx="1963738" cy="123825"/>
            <a:chOff x="2156" y="1806"/>
            <a:chExt cx="1391" cy="78"/>
          </a:xfrm>
        </p:grpSpPr>
        <p:grpSp>
          <p:nvGrpSpPr>
            <p:cNvPr id="209954" name="Group 34"/>
            <p:cNvGrpSpPr>
              <a:grpSpLocks/>
            </p:cNvGrpSpPr>
            <p:nvPr/>
          </p:nvGrpSpPr>
          <p:grpSpPr bwMode="auto">
            <a:xfrm>
              <a:off x="2227" y="1840"/>
              <a:ext cx="1320" cy="42"/>
              <a:chOff x="2227" y="1849"/>
              <a:chExt cx="1320" cy="42"/>
            </a:xfrm>
          </p:grpSpPr>
          <p:sp>
            <p:nvSpPr>
              <p:cNvPr id="209955" name="Line 35"/>
              <p:cNvSpPr>
                <a:spLocks noChangeShapeType="1"/>
              </p:cNvSpPr>
              <p:nvPr/>
            </p:nvSpPr>
            <p:spPr bwMode="auto">
              <a:xfrm>
                <a:off x="2227" y="1849"/>
                <a:ext cx="1277" cy="6"/>
              </a:xfrm>
              <a:prstGeom prst="line">
                <a:avLst/>
              </a:prstGeom>
              <a:noFill/>
              <a:ln w="19050">
                <a:solidFill>
                  <a:srgbClr val="0099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9956" name="Line 36"/>
              <p:cNvSpPr>
                <a:spLocks noChangeShapeType="1"/>
              </p:cNvSpPr>
              <p:nvPr/>
            </p:nvSpPr>
            <p:spPr bwMode="auto">
              <a:xfrm flipV="1">
                <a:off x="3456" y="1891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99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9957" name="Line 37"/>
              <p:cNvSpPr>
                <a:spLocks noChangeShapeType="1"/>
              </p:cNvSpPr>
              <p:nvPr/>
            </p:nvSpPr>
            <p:spPr bwMode="auto">
              <a:xfrm flipV="1">
                <a:off x="3499" y="1856"/>
                <a:ext cx="0" cy="35"/>
              </a:xfrm>
              <a:prstGeom prst="line">
                <a:avLst/>
              </a:prstGeom>
              <a:noFill/>
              <a:ln w="19050">
                <a:solidFill>
                  <a:srgbClr val="0099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209958" name="Oval 38"/>
            <p:cNvSpPr>
              <a:spLocks noChangeArrowheads="1"/>
            </p:cNvSpPr>
            <p:nvPr/>
          </p:nvSpPr>
          <p:spPr bwMode="auto">
            <a:xfrm flipV="1">
              <a:off x="2156" y="1806"/>
              <a:ext cx="83" cy="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09959" name="Rectangle 39"/>
          <p:cNvSpPr>
            <a:spLocks noChangeArrowheads="1"/>
          </p:cNvSpPr>
          <p:nvPr/>
        </p:nvSpPr>
        <p:spPr bwMode="auto">
          <a:xfrm>
            <a:off x="6027738" y="5692775"/>
            <a:ext cx="2382837" cy="73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br>
              <a:rPr lang="de-DE" sz="1400"/>
            </a:br>
            <a:r>
              <a:rPr lang="de-DE" sz="1400"/>
              <a:t>• Badner u. Gershon, 2002; </a:t>
            </a:r>
            <a:br>
              <a:rPr lang="de-DE" sz="1400"/>
            </a:br>
            <a:r>
              <a:rPr lang="de-DE" sz="1400"/>
              <a:t>• Segurado et al., in press</a:t>
            </a:r>
          </a:p>
        </p:txBody>
      </p:sp>
      <p:grpSp>
        <p:nvGrpSpPr>
          <p:cNvPr id="209960" name="Group 40"/>
          <p:cNvGrpSpPr>
            <a:grpSpLocks/>
          </p:cNvGrpSpPr>
          <p:nvPr/>
        </p:nvGrpSpPr>
        <p:grpSpPr bwMode="auto">
          <a:xfrm flipV="1">
            <a:off x="4746625" y="2619375"/>
            <a:ext cx="1049338" cy="131763"/>
            <a:chOff x="3364" y="1822"/>
            <a:chExt cx="743" cy="83"/>
          </a:xfrm>
        </p:grpSpPr>
        <p:grpSp>
          <p:nvGrpSpPr>
            <p:cNvPr id="209961" name="Group 41"/>
            <p:cNvGrpSpPr>
              <a:grpSpLocks/>
            </p:cNvGrpSpPr>
            <p:nvPr/>
          </p:nvGrpSpPr>
          <p:grpSpPr bwMode="auto">
            <a:xfrm flipV="1">
              <a:off x="3364" y="1822"/>
              <a:ext cx="689" cy="39"/>
              <a:chOff x="2372" y="2269"/>
              <a:chExt cx="765" cy="54"/>
            </a:xfrm>
          </p:grpSpPr>
          <p:sp>
            <p:nvSpPr>
              <p:cNvPr id="209962" name="Line 42"/>
              <p:cNvSpPr>
                <a:spLocks noChangeShapeType="1"/>
              </p:cNvSpPr>
              <p:nvPr/>
            </p:nvSpPr>
            <p:spPr bwMode="auto">
              <a:xfrm>
                <a:off x="2372" y="2323"/>
                <a:ext cx="72" cy="0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209963" name="Group 43"/>
              <p:cNvGrpSpPr>
                <a:grpSpLocks/>
              </p:cNvGrpSpPr>
              <p:nvPr/>
            </p:nvGrpSpPr>
            <p:grpSpPr bwMode="auto">
              <a:xfrm>
                <a:off x="2400" y="2269"/>
                <a:ext cx="737" cy="54"/>
                <a:chOff x="2400" y="2269"/>
                <a:chExt cx="737" cy="54"/>
              </a:xfrm>
            </p:grpSpPr>
            <p:sp>
              <p:nvSpPr>
                <p:cNvPr id="209964" name="Line 44"/>
                <p:cNvSpPr>
                  <a:spLocks noChangeShapeType="1"/>
                </p:cNvSpPr>
                <p:nvPr/>
              </p:nvSpPr>
              <p:spPr bwMode="auto">
                <a:xfrm>
                  <a:off x="2400" y="2269"/>
                  <a:ext cx="737" cy="1"/>
                </a:xfrm>
                <a:prstGeom prst="line">
                  <a:avLst/>
                </a:prstGeom>
                <a:noFill/>
                <a:ln w="19050">
                  <a:solidFill>
                    <a:srgbClr val="993366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209965" name="Line 45"/>
                <p:cNvSpPr>
                  <a:spLocks noChangeShapeType="1"/>
                </p:cNvSpPr>
                <p:nvPr/>
              </p:nvSpPr>
              <p:spPr bwMode="auto">
                <a:xfrm>
                  <a:off x="2403" y="2273"/>
                  <a:ext cx="2" cy="50"/>
                </a:xfrm>
                <a:prstGeom prst="line">
                  <a:avLst/>
                </a:prstGeom>
                <a:noFill/>
                <a:ln w="19050">
                  <a:solidFill>
                    <a:srgbClr val="993366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209966" name="Oval 46"/>
            <p:cNvSpPr>
              <a:spLocks noChangeArrowheads="1"/>
            </p:cNvSpPr>
            <p:nvPr/>
          </p:nvSpPr>
          <p:spPr bwMode="auto">
            <a:xfrm flipV="1">
              <a:off x="4024" y="1828"/>
              <a:ext cx="83" cy="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9967" name="Group 47"/>
          <p:cNvGrpSpPr>
            <a:grpSpLocks/>
          </p:cNvGrpSpPr>
          <p:nvPr/>
        </p:nvGrpSpPr>
        <p:grpSpPr bwMode="auto">
          <a:xfrm flipV="1">
            <a:off x="4197350" y="3824288"/>
            <a:ext cx="1598613" cy="122237"/>
            <a:chOff x="2974" y="2548"/>
            <a:chExt cx="1133" cy="77"/>
          </a:xfrm>
        </p:grpSpPr>
        <p:grpSp>
          <p:nvGrpSpPr>
            <p:cNvPr id="209968" name="Group 48"/>
            <p:cNvGrpSpPr>
              <a:grpSpLocks/>
            </p:cNvGrpSpPr>
            <p:nvPr/>
          </p:nvGrpSpPr>
          <p:grpSpPr bwMode="auto">
            <a:xfrm flipV="1">
              <a:off x="2974" y="2555"/>
              <a:ext cx="1099" cy="36"/>
              <a:chOff x="1937" y="3288"/>
              <a:chExt cx="1222" cy="50"/>
            </a:xfrm>
          </p:grpSpPr>
          <p:sp>
            <p:nvSpPr>
              <p:cNvPr id="209969" name="Line 49"/>
              <p:cNvSpPr>
                <a:spLocks noChangeShapeType="1"/>
              </p:cNvSpPr>
              <p:nvPr/>
            </p:nvSpPr>
            <p:spPr bwMode="auto">
              <a:xfrm>
                <a:off x="1968" y="3288"/>
                <a:ext cx="1191" cy="0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209970" name="Group 50"/>
              <p:cNvGrpSpPr>
                <a:grpSpLocks/>
              </p:cNvGrpSpPr>
              <p:nvPr/>
            </p:nvGrpSpPr>
            <p:grpSpPr bwMode="auto">
              <a:xfrm>
                <a:off x="1937" y="3295"/>
                <a:ext cx="79" cy="43"/>
                <a:chOff x="1931" y="3301"/>
                <a:chExt cx="79" cy="43"/>
              </a:xfrm>
            </p:grpSpPr>
            <p:sp>
              <p:nvSpPr>
                <p:cNvPr id="209971" name="Line 51"/>
                <p:cNvSpPr>
                  <a:spLocks noChangeShapeType="1"/>
                </p:cNvSpPr>
                <p:nvPr/>
              </p:nvSpPr>
              <p:spPr bwMode="auto">
                <a:xfrm>
                  <a:off x="1931" y="3342"/>
                  <a:ext cx="79" cy="0"/>
                </a:xfrm>
                <a:prstGeom prst="line">
                  <a:avLst/>
                </a:prstGeom>
                <a:noFill/>
                <a:ln w="19050">
                  <a:solidFill>
                    <a:srgbClr val="993366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209972" name="Line 52"/>
                <p:cNvSpPr>
                  <a:spLocks noChangeShapeType="1"/>
                </p:cNvSpPr>
                <p:nvPr/>
              </p:nvSpPr>
              <p:spPr bwMode="auto">
                <a:xfrm>
                  <a:off x="1968" y="3301"/>
                  <a:ext cx="0" cy="43"/>
                </a:xfrm>
                <a:prstGeom prst="line">
                  <a:avLst/>
                </a:prstGeom>
                <a:noFill/>
                <a:ln w="19050">
                  <a:solidFill>
                    <a:srgbClr val="993366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209973" name="Oval 53"/>
            <p:cNvSpPr>
              <a:spLocks noChangeArrowheads="1"/>
            </p:cNvSpPr>
            <p:nvPr/>
          </p:nvSpPr>
          <p:spPr bwMode="auto">
            <a:xfrm flipV="1">
              <a:off x="4024" y="2548"/>
              <a:ext cx="83" cy="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9974" name="Group 54"/>
          <p:cNvGrpSpPr>
            <a:grpSpLocks/>
          </p:cNvGrpSpPr>
          <p:nvPr/>
        </p:nvGrpSpPr>
        <p:grpSpPr bwMode="auto">
          <a:xfrm flipV="1">
            <a:off x="4425950" y="5910263"/>
            <a:ext cx="1370013" cy="122237"/>
            <a:chOff x="3136" y="3883"/>
            <a:chExt cx="971" cy="77"/>
          </a:xfrm>
        </p:grpSpPr>
        <p:grpSp>
          <p:nvGrpSpPr>
            <p:cNvPr id="209975" name="Group 55"/>
            <p:cNvGrpSpPr>
              <a:grpSpLocks/>
            </p:cNvGrpSpPr>
            <p:nvPr/>
          </p:nvGrpSpPr>
          <p:grpSpPr bwMode="auto">
            <a:xfrm flipV="1">
              <a:off x="3136" y="3888"/>
              <a:ext cx="917" cy="28"/>
              <a:chOff x="2118" y="5155"/>
              <a:chExt cx="1019" cy="39"/>
            </a:xfrm>
          </p:grpSpPr>
          <p:sp>
            <p:nvSpPr>
              <p:cNvPr id="209976" name="Line 56"/>
              <p:cNvSpPr>
                <a:spLocks noChangeShapeType="1"/>
              </p:cNvSpPr>
              <p:nvPr/>
            </p:nvSpPr>
            <p:spPr bwMode="auto">
              <a:xfrm>
                <a:off x="2118" y="5194"/>
                <a:ext cx="87" cy="0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9977" name="Line 57"/>
              <p:cNvSpPr>
                <a:spLocks noChangeShapeType="1"/>
              </p:cNvSpPr>
              <p:nvPr/>
            </p:nvSpPr>
            <p:spPr bwMode="auto">
              <a:xfrm flipV="1">
                <a:off x="2157" y="5155"/>
                <a:ext cx="980" cy="2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9978" name="Line 58"/>
              <p:cNvSpPr>
                <a:spLocks noChangeShapeType="1"/>
              </p:cNvSpPr>
              <p:nvPr/>
            </p:nvSpPr>
            <p:spPr bwMode="auto">
              <a:xfrm>
                <a:off x="2158" y="5157"/>
                <a:ext cx="2" cy="37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209979" name="Oval 59"/>
            <p:cNvSpPr>
              <a:spLocks noChangeArrowheads="1"/>
            </p:cNvSpPr>
            <p:nvPr/>
          </p:nvSpPr>
          <p:spPr bwMode="auto">
            <a:xfrm flipV="1">
              <a:off x="4024" y="3883"/>
              <a:ext cx="83" cy="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9980" name="Group 60"/>
          <p:cNvGrpSpPr>
            <a:grpSpLocks/>
          </p:cNvGrpSpPr>
          <p:nvPr/>
        </p:nvGrpSpPr>
        <p:grpSpPr bwMode="auto">
          <a:xfrm flipV="1">
            <a:off x="4235450" y="2162175"/>
            <a:ext cx="1560513" cy="123825"/>
            <a:chOff x="3001" y="1518"/>
            <a:chExt cx="1106" cy="78"/>
          </a:xfrm>
        </p:grpSpPr>
        <p:grpSp>
          <p:nvGrpSpPr>
            <p:cNvPr id="209981" name="Group 61"/>
            <p:cNvGrpSpPr>
              <a:grpSpLocks/>
            </p:cNvGrpSpPr>
            <p:nvPr/>
          </p:nvGrpSpPr>
          <p:grpSpPr bwMode="auto">
            <a:xfrm flipV="1">
              <a:off x="3379" y="1521"/>
              <a:ext cx="91" cy="42"/>
              <a:chOff x="3379" y="1398"/>
              <a:chExt cx="91" cy="42"/>
            </a:xfrm>
          </p:grpSpPr>
          <p:sp>
            <p:nvSpPr>
              <p:cNvPr id="209982" name="Line 62"/>
              <p:cNvSpPr>
                <a:spLocks noChangeShapeType="1"/>
              </p:cNvSpPr>
              <p:nvPr/>
            </p:nvSpPr>
            <p:spPr bwMode="auto">
              <a:xfrm flipH="1" flipV="1">
                <a:off x="3379" y="1439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9983" name="Line 63"/>
              <p:cNvSpPr>
                <a:spLocks noChangeShapeType="1"/>
              </p:cNvSpPr>
              <p:nvPr/>
            </p:nvSpPr>
            <p:spPr bwMode="auto">
              <a:xfrm flipV="1">
                <a:off x="3411" y="1398"/>
                <a:ext cx="2" cy="42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209984" name="Group 64"/>
            <p:cNvGrpSpPr>
              <a:grpSpLocks/>
            </p:cNvGrpSpPr>
            <p:nvPr/>
          </p:nvGrpSpPr>
          <p:grpSpPr bwMode="auto">
            <a:xfrm>
              <a:off x="3001" y="1527"/>
              <a:ext cx="1037" cy="35"/>
              <a:chOff x="1968" y="2016"/>
              <a:chExt cx="1152" cy="48"/>
            </a:xfrm>
          </p:grpSpPr>
          <p:sp>
            <p:nvSpPr>
              <p:cNvPr id="209985" name="Line 65"/>
              <p:cNvSpPr>
                <a:spLocks noChangeShapeType="1"/>
              </p:cNvSpPr>
              <p:nvPr/>
            </p:nvSpPr>
            <p:spPr bwMode="auto">
              <a:xfrm>
                <a:off x="1968" y="2017"/>
                <a:ext cx="101" cy="0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9986" name="Line 66"/>
              <p:cNvSpPr>
                <a:spLocks noChangeShapeType="1"/>
              </p:cNvSpPr>
              <p:nvPr/>
            </p:nvSpPr>
            <p:spPr bwMode="auto">
              <a:xfrm>
                <a:off x="2016" y="2062"/>
                <a:ext cx="1104" cy="0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09987" name="Line 67"/>
              <p:cNvSpPr>
                <a:spLocks noChangeShapeType="1"/>
              </p:cNvSpPr>
              <p:nvPr/>
            </p:nvSpPr>
            <p:spPr bwMode="auto">
              <a:xfrm>
                <a:off x="2018" y="2016"/>
                <a:ext cx="0" cy="48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209988" name="Oval 68"/>
            <p:cNvSpPr>
              <a:spLocks noChangeArrowheads="1"/>
            </p:cNvSpPr>
            <p:nvPr/>
          </p:nvSpPr>
          <p:spPr bwMode="auto">
            <a:xfrm>
              <a:off x="4024" y="1518"/>
              <a:ext cx="83" cy="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09989" name="Text Box 69"/>
          <p:cNvSpPr txBox="1">
            <a:spLocks noChangeArrowheads="1"/>
          </p:cNvSpPr>
          <p:nvPr/>
        </p:nvSpPr>
        <p:spPr bwMode="auto">
          <a:xfrm>
            <a:off x="1760538" y="914400"/>
            <a:ext cx="14906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l-PL" sz="1600" b="1"/>
              <a:t>ChAD</a:t>
            </a:r>
            <a:endParaRPr lang="de-DE" sz="1600" b="1"/>
          </a:p>
        </p:txBody>
      </p:sp>
      <p:sp>
        <p:nvSpPr>
          <p:cNvPr id="209990" name="Text Box 70"/>
          <p:cNvSpPr txBox="1">
            <a:spLocks noChangeArrowheads="1"/>
          </p:cNvSpPr>
          <p:nvPr/>
        </p:nvSpPr>
        <p:spPr bwMode="auto">
          <a:xfrm>
            <a:off x="5989638" y="914400"/>
            <a:ext cx="18383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l-PL" sz="1600" b="1"/>
              <a:t>schizofrenia</a:t>
            </a:r>
            <a:endParaRPr lang="de-DE" sz="1600" b="1"/>
          </a:p>
        </p:txBody>
      </p:sp>
      <p:sp>
        <p:nvSpPr>
          <p:cNvPr id="209991" name="Rectangle 71"/>
          <p:cNvSpPr>
            <a:spLocks noChangeArrowheads="1"/>
          </p:cNvSpPr>
          <p:nvPr/>
        </p:nvSpPr>
        <p:spPr bwMode="auto">
          <a:xfrm>
            <a:off x="4560888" y="990600"/>
            <a:ext cx="90487" cy="13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7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7FC2-41B7-4256-A1B7-A9D44743726D}" type="slidenum">
              <a:rPr lang="pl-PL"/>
              <a:pPr/>
              <a:t>41</a:t>
            </a:fld>
            <a:endParaRPr lang="pl-PL"/>
          </a:p>
        </p:txBody>
      </p:sp>
      <p:sp>
        <p:nvSpPr>
          <p:cNvPr id="210948" name="Rectangle 10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pl-PL"/>
          </a:p>
        </p:txBody>
      </p:sp>
      <p:sp>
        <p:nvSpPr>
          <p:cNvPr id="210949" name="Text Box 1029"/>
          <p:cNvSpPr txBox="1">
            <a:spLocks noChangeArrowheads="1"/>
          </p:cNvSpPr>
          <p:nvPr/>
        </p:nvSpPr>
        <p:spPr bwMode="auto">
          <a:xfrm>
            <a:off x="0" y="128588"/>
            <a:ext cx="8978900" cy="701675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/>
            <a:r>
              <a:rPr lang="pl-PL" sz="2400">
                <a:solidFill>
                  <a:srgbClr val="000000"/>
                </a:solidFill>
                <a:latin typeface="Arial Black" pitchFamily="34" charset="0"/>
              </a:rPr>
              <a:t>Geny i białka syntetyzowane przez nie a schizofrenia i ChAD</a:t>
            </a:r>
            <a:endParaRPr lang="de-DE" sz="24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10950" name="Rectangle 1030"/>
          <p:cNvSpPr>
            <a:spLocks noChangeArrowheads="1"/>
          </p:cNvSpPr>
          <p:nvPr/>
        </p:nvSpPr>
        <p:spPr bwMode="auto">
          <a:xfrm>
            <a:off x="6175375" y="1146175"/>
            <a:ext cx="146050" cy="33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10951" name="Rectangle 1031"/>
          <p:cNvSpPr>
            <a:spLocks noChangeArrowheads="1"/>
          </p:cNvSpPr>
          <p:nvPr/>
        </p:nvSpPr>
        <p:spPr bwMode="auto">
          <a:xfrm>
            <a:off x="6242050" y="5043488"/>
            <a:ext cx="328613" cy="328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210952" name="Picture 103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050" y="877888"/>
            <a:ext cx="2039938" cy="5927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210953" name="Group 1033"/>
          <p:cNvGrpSpPr>
            <a:grpSpLocks/>
          </p:cNvGrpSpPr>
          <p:nvPr/>
        </p:nvGrpSpPr>
        <p:grpSpPr bwMode="auto">
          <a:xfrm flipV="1">
            <a:off x="3041650" y="6172200"/>
            <a:ext cx="1484313" cy="123825"/>
            <a:chOff x="2156" y="3735"/>
            <a:chExt cx="1051" cy="78"/>
          </a:xfrm>
        </p:grpSpPr>
        <p:sp>
          <p:nvSpPr>
            <p:cNvPr id="210954" name="Line 1034"/>
            <p:cNvSpPr>
              <a:spLocks noChangeShapeType="1"/>
            </p:cNvSpPr>
            <p:nvPr/>
          </p:nvSpPr>
          <p:spPr bwMode="auto">
            <a:xfrm flipV="1">
              <a:off x="3116" y="3811"/>
              <a:ext cx="91" cy="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55" name="Line 1035"/>
            <p:cNvSpPr>
              <a:spLocks noChangeShapeType="1"/>
            </p:cNvSpPr>
            <p:nvPr/>
          </p:nvSpPr>
          <p:spPr bwMode="auto">
            <a:xfrm flipV="1">
              <a:off x="2201" y="3771"/>
              <a:ext cx="969" cy="2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56" name="Line 1036"/>
            <p:cNvSpPr>
              <a:spLocks noChangeShapeType="1"/>
            </p:cNvSpPr>
            <p:nvPr/>
          </p:nvSpPr>
          <p:spPr bwMode="auto">
            <a:xfrm flipV="1">
              <a:off x="3165" y="3767"/>
              <a:ext cx="0" cy="35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57" name="Oval 1037"/>
            <p:cNvSpPr>
              <a:spLocks noChangeArrowheads="1"/>
            </p:cNvSpPr>
            <p:nvPr/>
          </p:nvSpPr>
          <p:spPr bwMode="auto">
            <a:xfrm flipV="1">
              <a:off x="2156" y="3735"/>
              <a:ext cx="83" cy="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pl-PL" b="1">
                <a:solidFill>
                  <a:srgbClr val="339966"/>
                </a:solidFill>
              </a:endParaRPr>
            </a:p>
          </p:txBody>
        </p:sp>
      </p:grpSp>
      <p:grpSp>
        <p:nvGrpSpPr>
          <p:cNvPr id="210958" name="Group 1038"/>
          <p:cNvGrpSpPr>
            <a:grpSpLocks/>
          </p:cNvGrpSpPr>
          <p:nvPr/>
        </p:nvGrpSpPr>
        <p:grpSpPr bwMode="auto">
          <a:xfrm flipV="1">
            <a:off x="3041650" y="4052888"/>
            <a:ext cx="1169988" cy="123825"/>
            <a:chOff x="2156" y="2397"/>
            <a:chExt cx="829" cy="78"/>
          </a:xfrm>
        </p:grpSpPr>
        <p:sp>
          <p:nvSpPr>
            <p:cNvPr id="210959" name="Line 1039"/>
            <p:cNvSpPr>
              <a:spLocks noChangeShapeType="1"/>
            </p:cNvSpPr>
            <p:nvPr/>
          </p:nvSpPr>
          <p:spPr bwMode="auto">
            <a:xfrm flipV="1">
              <a:off x="2894" y="2473"/>
              <a:ext cx="91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60" name="Line 1040"/>
            <p:cNvSpPr>
              <a:spLocks noChangeShapeType="1"/>
            </p:cNvSpPr>
            <p:nvPr/>
          </p:nvSpPr>
          <p:spPr bwMode="auto">
            <a:xfrm flipV="1">
              <a:off x="2192" y="2434"/>
              <a:ext cx="752" cy="0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61" name="Line 1041"/>
            <p:cNvSpPr>
              <a:spLocks noChangeShapeType="1"/>
            </p:cNvSpPr>
            <p:nvPr/>
          </p:nvSpPr>
          <p:spPr bwMode="auto">
            <a:xfrm flipV="1">
              <a:off x="2943" y="2438"/>
              <a:ext cx="0" cy="35"/>
            </a:xfrm>
            <a:prstGeom prst="line">
              <a:avLst/>
            </a:prstGeom>
            <a:noFill/>
            <a:ln w="19050">
              <a:solidFill>
                <a:srgbClr val="009999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0962" name="Oval 1042"/>
            <p:cNvSpPr>
              <a:spLocks noChangeArrowheads="1"/>
            </p:cNvSpPr>
            <p:nvPr/>
          </p:nvSpPr>
          <p:spPr bwMode="auto">
            <a:xfrm flipV="1">
              <a:off x="2156" y="2397"/>
              <a:ext cx="83" cy="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10963" name="Group 1043"/>
          <p:cNvGrpSpPr>
            <a:grpSpLocks/>
          </p:cNvGrpSpPr>
          <p:nvPr/>
        </p:nvGrpSpPr>
        <p:grpSpPr bwMode="auto">
          <a:xfrm flipV="1">
            <a:off x="3041650" y="4300538"/>
            <a:ext cx="1258888" cy="133350"/>
            <a:chOff x="2156" y="2538"/>
            <a:chExt cx="892" cy="84"/>
          </a:xfrm>
        </p:grpSpPr>
        <p:grpSp>
          <p:nvGrpSpPr>
            <p:cNvPr id="210964" name="Group 1044"/>
            <p:cNvGrpSpPr>
              <a:grpSpLocks/>
            </p:cNvGrpSpPr>
            <p:nvPr/>
          </p:nvGrpSpPr>
          <p:grpSpPr bwMode="auto">
            <a:xfrm>
              <a:off x="2238" y="2586"/>
              <a:ext cx="810" cy="36"/>
              <a:chOff x="2238" y="2586"/>
              <a:chExt cx="810" cy="36"/>
            </a:xfrm>
          </p:grpSpPr>
          <p:sp>
            <p:nvSpPr>
              <p:cNvPr id="210965" name="Line 1045"/>
              <p:cNvSpPr>
                <a:spLocks noChangeShapeType="1"/>
              </p:cNvSpPr>
              <p:nvPr/>
            </p:nvSpPr>
            <p:spPr bwMode="auto">
              <a:xfrm flipV="1">
                <a:off x="2916" y="2622"/>
                <a:ext cx="132" cy="0"/>
              </a:xfrm>
              <a:prstGeom prst="line">
                <a:avLst/>
              </a:prstGeom>
              <a:noFill/>
              <a:ln w="19050">
                <a:solidFill>
                  <a:srgbClr val="0099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210966" name="Group 1046"/>
              <p:cNvGrpSpPr>
                <a:grpSpLocks/>
              </p:cNvGrpSpPr>
              <p:nvPr/>
            </p:nvGrpSpPr>
            <p:grpSpPr bwMode="auto">
              <a:xfrm>
                <a:off x="2238" y="2586"/>
                <a:ext cx="755" cy="36"/>
                <a:chOff x="2238" y="2586"/>
                <a:chExt cx="755" cy="36"/>
              </a:xfrm>
            </p:grpSpPr>
            <p:sp>
              <p:nvSpPr>
                <p:cNvPr id="210967" name="Line 1047"/>
                <p:cNvSpPr>
                  <a:spLocks noChangeShapeType="1"/>
                </p:cNvSpPr>
                <p:nvPr/>
              </p:nvSpPr>
              <p:spPr bwMode="auto">
                <a:xfrm>
                  <a:off x="2238" y="2586"/>
                  <a:ext cx="755" cy="0"/>
                </a:xfrm>
                <a:prstGeom prst="line">
                  <a:avLst/>
                </a:prstGeom>
                <a:noFill/>
                <a:ln w="19050">
                  <a:solidFill>
                    <a:srgbClr val="0099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210968" name="Line 1048"/>
                <p:cNvSpPr>
                  <a:spLocks noChangeShapeType="1"/>
                </p:cNvSpPr>
                <p:nvPr/>
              </p:nvSpPr>
              <p:spPr bwMode="auto">
                <a:xfrm flipV="1">
                  <a:off x="2988" y="2587"/>
                  <a:ext cx="0" cy="35"/>
                </a:xfrm>
                <a:prstGeom prst="line">
                  <a:avLst/>
                </a:prstGeom>
                <a:noFill/>
                <a:ln w="19050">
                  <a:solidFill>
                    <a:srgbClr val="0099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210969" name="Oval 1049"/>
            <p:cNvSpPr>
              <a:spLocks noChangeArrowheads="1"/>
            </p:cNvSpPr>
            <p:nvPr/>
          </p:nvSpPr>
          <p:spPr bwMode="auto">
            <a:xfrm flipV="1">
              <a:off x="2156" y="2538"/>
              <a:ext cx="83" cy="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10970" name="Group 1050"/>
          <p:cNvGrpSpPr>
            <a:grpSpLocks/>
          </p:cNvGrpSpPr>
          <p:nvPr/>
        </p:nvGrpSpPr>
        <p:grpSpPr bwMode="auto">
          <a:xfrm flipV="1">
            <a:off x="3041650" y="3352800"/>
            <a:ext cx="1522413" cy="123825"/>
            <a:chOff x="2156" y="1956"/>
            <a:chExt cx="1078" cy="78"/>
          </a:xfrm>
        </p:grpSpPr>
        <p:grpSp>
          <p:nvGrpSpPr>
            <p:cNvPr id="210971" name="Group 1051"/>
            <p:cNvGrpSpPr>
              <a:grpSpLocks/>
            </p:cNvGrpSpPr>
            <p:nvPr/>
          </p:nvGrpSpPr>
          <p:grpSpPr bwMode="auto">
            <a:xfrm>
              <a:off x="2226" y="1998"/>
              <a:ext cx="1008" cy="36"/>
              <a:chOff x="2226" y="1992"/>
              <a:chExt cx="1008" cy="36"/>
            </a:xfrm>
          </p:grpSpPr>
          <p:grpSp>
            <p:nvGrpSpPr>
              <p:cNvPr id="210972" name="Group 1052"/>
              <p:cNvGrpSpPr>
                <a:grpSpLocks/>
              </p:cNvGrpSpPr>
              <p:nvPr/>
            </p:nvGrpSpPr>
            <p:grpSpPr bwMode="auto">
              <a:xfrm>
                <a:off x="2226" y="1992"/>
                <a:ext cx="965" cy="36"/>
                <a:chOff x="2226" y="1992"/>
                <a:chExt cx="965" cy="36"/>
              </a:xfrm>
            </p:grpSpPr>
            <p:sp>
              <p:nvSpPr>
                <p:cNvPr id="210973" name="Line 1053"/>
                <p:cNvSpPr>
                  <a:spLocks noChangeShapeType="1"/>
                </p:cNvSpPr>
                <p:nvPr/>
              </p:nvSpPr>
              <p:spPr bwMode="auto">
                <a:xfrm>
                  <a:off x="2226" y="1992"/>
                  <a:ext cx="965" cy="0"/>
                </a:xfrm>
                <a:prstGeom prst="line">
                  <a:avLst/>
                </a:prstGeom>
                <a:noFill/>
                <a:ln w="19050">
                  <a:solidFill>
                    <a:srgbClr val="0099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210974" name="Line 1054"/>
                <p:cNvSpPr>
                  <a:spLocks noChangeShapeType="1"/>
                </p:cNvSpPr>
                <p:nvPr/>
              </p:nvSpPr>
              <p:spPr bwMode="auto">
                <a:xfrm flipV="1">
                  <a:off x="3186" y="1993"/>
                  <a:ext cx="0" cy="35"/>
                </a:xfrm>
                <a:prstGeom prst="line">
                  <a:avLst/>
                </a:prstGeom>
                <a:noFill/>
                <a:ln w="19050">
                  <a:solidFill>
                    <a:srgbClr val="0099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210975" name="Line 1055"/>
              <p:cNvSpPr>
                <a:spLocks noChangeShapeType="1"/>
              </p:cNvSpPr>
              <p:nvPr/>
            </p:nvSpPr>
            <p:spPr bwMode="auto">
              <a:xfrm flipV="1">
                <a:off x="3132" y="2022"/>
                <a:ext cx="102" cy="0"/>
              </a:xfrm>
              <a:prstGeom prst="line">
                <a:avLst/>
              </a:prstGeom>
              <a:noFill/>
              <a:ln w="19050">
                <a:solidFill>
                  <a:srgbClr val="0099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210976" name="Oval 1056"/>
            <p:cNvSpPr>
              <a:spLocks noChangeArrowheads="1"/>
            </p:cNvSpPr>
            <p:nvPr/>
          </p:nvSpPr>
          <p:spPr bwMode="auto">
            <a:xfrm flipV="1">
              <a:off x="2156" y="1956"/>
              <a:ext cx="83" cy="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10977" name="Group 1057"/>
          <p:cNvGrpSpPr>
            <a:grpSpLocks/>
          </p:cNvGrpSpPr>
          <p:nvPr/>
        </p:nvGrpSpPr>
        <p:grpSpPr bwMode="auto">
          <a:xfrm flipV="1">
            <a:off x="3041650" y="3105150"/>
            <a:ext cx="1963738" cy="123825"/>
            <a:chOff x="2156" y="1806"/>
            <a:chExt cx="1391" cy="78"/>
          </a:xfrm>
        </p:grpSpPr>
        <p:grpSp>
          <p:nvGrpSpPr>
            <p:cNvPr id="210978" name="Group 1058"/>
            <p:cNvGrpSpPr>
              <a:grpSpLocks/>
            </p:cNvGrpSpPr>
            <p:nvPr/>
          </p:nvGrpSpPr>
          <p:grpSpPr bwMode="auto">
            <a:xfrm>
              <a:off x="2227" y="1840"/>
              <a:ext cx="1320" cy="42"/>
              <a:chOff x="2227" y="1849"/>
              <a:chExt cx="1320" cy="42"/>
            </a:xfrm>
          </p:grpSpPr>
          <p:sp>
            <p:nvSpPr>
              <p:cNvPr id="210979" name="Line 1059"/>
              <p:cNvSpPr>
                <a:spLocks noChangeShapeType="1"/>
              </p:cNvSpPr>
              <p:nvPr/>
            </p:nvSpPr>
            <p:spPr bwMode="auto">
              <a:xfrm>
                <a:off x="2227" y="1849"/>
                <a:ext cx="1277" cy="6"/>
              </a:xfrm>
              <a:prstGeom prst="line">
                <a:avLst/>
              </a:prstGeom>
              <a:noFill/>
              <a:ln w="19050">
                <a:solidFill>
                  <a:srgbClr val="0099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10980" name="Line 1060"/>
              <p:cNvSpPr>
                <a:spLocks noChangeShapeType="1"/>
              </p:cNvSpPr>
              <p:nvPr/>
            </p:nvSpPr>
            <p:spPr bwMode="auto">
              <a:xfrm flipV="1">
                <a:off x="3456" y="1891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0099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10981" name="Line 1061"/>
              <p:cNvSpPr>
                <a:spLocks noChangeShapeType="1"/>
              </p:cNvSpPr>
              <p:nvPr/>
            </p:nvSpPr>
            <p:spPr bwMode="auto">
              <a:xfrm flipV="1">
                <a:off x="3499" y="1856"/>
                <a:ext cx="0" cy="35"/>
              </a:xfrm>
              <a:prstGeom prst="line">
                <a:avLst/>
              </a:prstGeom>
              <a:noFill/>
              <a:ln w="19050">
                <a:solidFill>
                  <a:srgbClr val="0099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210982" name="Oval 1062"/>
            <p:cNvSpPr>
              <a:spLocks noChangeArrowheads="1"/>
            </p:cNvSpPr>
            <p:nvPr/>
          </p:nvSpPr>
          <p:spPr bwMode="auto">
            <a:xfrm flipV="1">
              <a:off x="2156" y="1806"/>
              <a:ext cx="83" cy="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10983" name="Group 1063"/>
          <p:cNvGrpSpPr>
            <a:grpSpLocks/>
          </p:cNvGrpSpPr>
          <p:nvPr/>
        </p:nvGrpSpPr>
        <p:grpSpPr bwMode="auto">
          <a:xfrm flipV="1">
            <a:off x="4746625" y="2619375"/>
            <a:ext cx="1049338" cy="131763"/>
            <a:chOff x="3364" y="1822"/>
            <a:chExt cx="743" cy="83"/>
          </a:xfrm>
        </p:grpSpPr>
        <p:grpSp>
          <p:nvGrpSpPr>
            <p:cNvPr id="210984" name="Group 1064"/>
            <p:cNvGrpSpPr>
              <a:grpSpLocks/>
            </p:cNvGrpSpPr>
            <p:nvPr/>
          </p:nvGrpSpPr>
          <p:grpSpPr bwMode="auto">
            <a:xfrm flipV="1">
              <a:off x="3364" y="1822"/>
              <a:ext cx="689" cy="39"/>
              <a:chOff x="2372" y="2269"/>
              <a:chExt cx="765" cy="54"/>
            </a:xfrm>
          </p:grpSpPr>
          <p:sp>
            <p:nvSpPr>
              <p:cNvPr id="210985" name="Line 1065"/>
              <p:cNvSpPr>
                <a:spLocks noChangeShapeType="1"/>
              </p:cNvSpPr>
              <p:nvPr/>
            </p:nvSpPr>
            <p:spPr bwMode="auto">
              <a:xfrm>
                <a:off x="2372" y="2323"/>
                <a:ext cx="72" cy="0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210986" name="Group 1066"/>
              <p:cNvGrpSpPr>
                <a:grpSpLocks/>
              </p:cNvGrpSpPr>
              <p:nvPr/>
            </p:nvGrpSpPr>
            <p:grpSpPr bwMode="auto">
              <a:xfrm>
                <a:off x="2400" y="2269"/>
                <a:ext cx="737" cy="54"/>
                <a:chOff x="2400" y="2269"/>
                <a:chExt cx="737" cy="54"/>
              </a:xfrm>
            </p:grpSpPr>
            <p:sp>
              <p:nvSpPr>
                <p:cNvPr id="210987" name="Line 1067"/>
                <p:cNvSpPr>
                  <a:spLocks noChangeShapeType="1"/>
                </p:cNvSpPr>
                <p:nvPr/>
              </p:nvSpPr>
              <p:spPr bwMode="auto">
                <a:xfrm>
                  <a:off x="2400" y="2269"/>
                  <a:ext cx="737" cy="1"/>
                </a:xfrm>
                <a:prstGeom prst="line">
                  <a:avLst/>
                </a:prstGeom>
                <a:noFill/>
                <a:ln w="19050">
                  <a:solidFill>
                    <a:srgbClr val="993366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210988" name="Line 1068"/>
                <p:cNvSpPr>
                  <a:spLocks noChangeShapeType="1"/>
                </p:cNvSpPr>
                <p:nvPr/>
              </p:nvSpPr>
              <p:spPr bwMode="auto">
                <a:xfrm>
                  <a:off x="2403" y="2273"/>
                  <a:ext cx="2" cy="50"/>
                </a:xfrm>
                <a:prstGeom prst="line">
                  <a:avLst/>
                </a:prstGeom>
                <a:noFill/>
                <a:ln w="19050">
                  <a:solidFill>
                    <a:srgbClr val="993366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210989" name="Oval 1069"/>
            <p:cNvSpPr>
              <a:spLocks noChangeArrowheads="1"/>
            </p:cNvSpPr>
            <p:nvPr/>
          </p:nvSpPr>
          <p:spPr bwMode="auto">
            <a:xfrm flipV="1">
              <a:off x="4024" y="1828"/>
              <a:ext cx="83" cy="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10990" name="Group 1070"/>
          <p:cNvGrpSpPr>
            <a:grpSpLocks/>
          </p:cNvGrpSpPr>
          <p:nvPr/>
        </p:nvGrpSpPr>
        <p:grpSpPr bwMode="auto">
          <a:xfrm flipV="1">
            <a:off x="4197350" y="3824288"/>
            <a:ext cx="1598613" cy="122237"/>
            <a:chOff x="2974" y="2548"/>
            <a:chExt cx="1133" cy="77"/>
          </a:xfrm>
        </p:grpSpPr>
        <p:grpSp>
          <p:nvGrpSpPr>
            <p:cNvPr id="210991" name="Group 1071"/>
            <p:cNvGrpSpPr>
              <a:grpSpLocks/>
            </p:cNvGrpSpPr>
            <p:nvPr/>
          </p:nvGrpSpPr>
          <p:grpSpPr bwMode="auto">
            <a:xfrm flipV="1">
              <a:off x="2974" y="2555"/>
              <a:ext cx="1099" cy="36"/>
              <a:chOff x="1937" y="3288"/>
              <a:chExt cx="1222" cy="50"/>
            </a:xfrm>
          </p:grpSpPr>
          <p:sp>
            <p:nvSpPr>
              <p:cNvPr id="210992" name="Line 1072"/>
              <p:cNvSpPr>
                <a:spLocks noChangeShapeType="1"/>
              </p:cNvSpPr>
              <p:nvPr/>
            </p:nvSpPr>
            <p:spPr bwMode="auto">
              <a:xfrm>
                <a:off x="1968" y="3288"/>
                <a:ext cx="1191" cy="0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210993" name="Group 1073"/>
              <p:cNvGrpSpPr>
                <a:grpSpLocks/>
              </p:cNvGrpSpPr>
              <p:nvPr/>
            </p:nvGrpSpPr>
            <p:grpSpPr bwMode="auto">
              <a:xfrm>
                <a:off x="1937" y="3295"/>
                <a:ext cx="79" cy="43"/>
                <a:chOff x="1931" y="3301"/>
                <a:chExt cx="79" cy="43"/>
              </a:xfrm>
            </p:grpSpPr>
            <p:sp>
              <p:nvSpPr>
                <p:cNvPr id="210994" name="Line 1074"/>
                <p:cNvSpPr>
                  <a:spLocks noChangeShapeType="1"/>
                </p:cNvSpPr>
                <p:nvPr/>
              </p:nvSpPr>
              <p:spPr bwMode="auto">
                <a:xfrm>
                  <a:off x="1931" y="3342"/>
                  <a:ext cx="79" cy="0"/>
                </a:xfrm>
                <a:prstGeom prst="line">
                  <a:avLst/>
                </a:prstGeom>
                <a:noFill/>
                <a:ln w="19050">
                  <a:solidFill>
                    <a:srgbClr val="993366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210995" name="Line 1075"/>
                <p:cNvSpPr>
                  <a:spLocks noChangeShapeType="1"/>
                </p:cNvSpPr>
                <p:nvPr/>
              </p:nvSpPr>
              <p:spPr bwMode="auto">
                <a:xfrm>
                  <a:off x="1968" y="3301"/>
                  <a:ext cx="0" cy="43"/>
                </a:xfrm>
                <a:prstGeom prst="line">
                  <a:avLst/>
                </a:prstGeom>
                <a:noFill/>
                <a:ln w="19050">
                  <a:solidFill>
                    <a:srgbClr val="993366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210996" name="Oval 1076"/>
            <p:cNvSpPr>
              <a:spLocks noChangeArrowheads="1"/>
            </p:cNvSpPr>
            <p:nvPr/>
          </p:nvSpPr>
          <p:spPr bwMode="auto">
            <a:xfrm flipV="1">
              <a:off x="4024" y="2548"/>
              <a:ext cx="83" cy="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10997" name="Group 1077"/>
          <p:cNvGrpSpPr>
            <a:grpSpLocks/>
          </p:cNvGrpSpPr>
          <p:nvPr/>
        </p:nvGrpSpPr>
        <p:grpSpPr bwMode="auto">
          <a:xfrm flipV="1">
            <a:off x="4425950" y="5910263"/>
            <a:ext cx="1370013" cy="122237"/>
            <a:chOff x="3136" y="3883"/>
            <a:chExt cx="971" cy="77"/>
          </a:xfrm>
        </p:grpSpPr>
        <p:grpSp>
          <p:nvGrpSpPr>
            <p:cNvPr id="210998" name="Group 1078"/>
            <p:cNvGrpSpPr>
              <a:grpSpLocks/>
            </p:cNvGrpSpPr>
            <p:nvPr/>
          </p:nvGrpSpPr>
          <p:grpSpPr bwMode="auto">
            <a:xfrm flipV="1">
              <a:off x="3136" y="3888"/>
              <a:ext cx="917" cy="28"/>
              <a:chOff x="2118" y="5155"/>
              <a:chExt cx="1019" cy="39"/>
            </a:xfrm>
          </p:grpSpPr>
          <p:sp>
            <p:nvSpPr>
              <p:cNvPr id="210999" name="Line 1079"/>
              <p:cNvSpPr>
                <a:spLocks noChangeShapeType="1"/>
              </p:cNvSpPr>
              <p:nvPr/>
            </p:nvSpPr>
            <p:spPr bwMode="auto">
              <a:xfrm>
                <a:off x="2118" y="5194"/>
                <a:ext cx="87" cy="0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11000" name="Line 1080"/>
              <p:cNvSpPr>
                <a:spLocks noChangeShapeType="1"/>
              </p:cNvSpPr>
              <p:nvPr/>
            </p:nvSpPr>
            <p:spPr bwMode="auto">
              <a:xfrm flipV="1">
                <a:off x="2157" y="5155"/>
                <a:ext cx="980" cy="2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11001" name="Line 1081"/>
              <p:cNvSpPr>
                <a:spLocks noChangeShapeType="1"/>
              </p:cNvSpPr>
              <p:nvPr/>
            </p:nvSpPr>
            <p:spPr bwMode="auto">
              <a:xfrm>
                <a:off x="2158" y="5157"/>
                <a:ext cx="2" cy="37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211002" name="Oval 1082"/>
            <p:cNvSpPr>
              <a:spLocks noChangeArrowheads="1"/>
            </p:cNvSpPr>
            <p:nvPr/>
          </p:nvSpPr>
          <p:spPr bwMode="auto">
            <a:xfrm flipV="1">
              <a:off x="4024" y="3883"/>
              <a:ext cx="83" cy="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11003" name="Group 1083"/>
          <p:cNvGrpSpPr>
            <a:grpSpLocks/>
          </p:cNvGrpSpPr>
          <p:nvPr/>
        </p:nvGrpSpPr>
        <p:grpSpPr bwMode="auto">
          <a:xfrm flipV="1">
            <a:off x="4235450" y="2162175"/>
            <a:ext cx="1560513" cy="123825"/>
            <a:chOff x="3001" y="1518"/>
            <a:chExt cx="1106" cy="78"/>
          </a:xfrm>
        </p:grpSpPr>
        <p:grpSp>
          <p:nvGrpSpPr>
            <p:cNvPr id="211004" name="Group 1084"/>
            <p:cNvGrpSpPr>
              <a:grpSpLocks/>
            </p:cNvGrpSpPr>
            <p:nvPr/>
          </p:nvGrpSpPr>
          <p:grpSpPr bwMode="auto">
            <a:xfrm flipV="1">
              <a:off x="3379" y="1521"/>
              <a:ext cx="91" cy="42"/>
              <a:chOff x="3379" y="1398"/>
              <a:chExt cx="91" cy="42"/>
            </a:xfrm>
          </p:grpSpPr>
          <p:sp>
            <p:nvSpPr>
              <p:cNvPr id="211005" name="Line 1085"/>
              <p:cNvSpPr>
                <a:spLocks noChangeShapeType="1"/>
              </p:cNvSpPr>
              <p:nvPr/>
            </p:nvSpPr>
            <p:spPr bwMode="auto">
              <a:xfrm flipH="1" flipV="1">
                <a:off x="3379" y="1439"/>
                <a:ext cx="91" cy="0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11006" name="Line 1086"/>
              <p:cNvSpPr>
                <a:spLocks noChangeShapeType="1"/>
              </p:cNvSpPr>
              <p:nvPr/>
            </p:nvSpPr>
            <p:spPr bwMode="auto">
              <a:xfrm flipV="1">
                <a:off x="3411" y="1398"/>
                <a:ext cx="2" cy="42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211007" name="Group 1087"/>
            <p:cNvGrpSpPr>
              <a:grpSpLocks/>
            </p:cNvGrpSpPr>
            <p:nvPr/>
          </p:nvGrpSpPr>
          <p:grpSpPr bwMode="auto">
            <a:xfrm>
              <a:off x="3001" y="1527"/>
              <a:ext cx="1037" cy="35"/>
              <a:chOff x="1968" y="2016"/>
              <a:chExt cx="1152" cy="48"/>
            </a:xfrm>
          </p:grpSpPr>
          <p:sp>
            <p:nvSpPr>
              <p:cNvPr id="211008" name="Line 1088"/>
              <p:cNvSpPr>
                <a:spLocks noChangeShapeType="1"/>
              </p:cNvSpPr>
              <p:nvPr/>
            </p:nvSpPr>
            <p:spPr bwMode="auto">
              <a:xfrm>
                <a:off x="1968" y="2017"/>
                <a:ext cx="101" cy="0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11009" name="Line 1089"/>
              <p:cNvSpPr>
                <a:spLocks noChangeShapeType="1"/>
              </p:cNvSpPr>
              <p:nvPr/>
            </p:nvSpPr>
            <p:spPr bwMode="auto">
              <a:xfrm>
                <a:off x="2016" y="2062"/>
                <a:ext cx="1104" cy="0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11010" name="Line 1090"/>
              <p:cNvSpPr>
                <a:spLocks noChangeShapeType="1"/>
              </p:cNvSpPr>
              <p:nvPr/>
            </p:nvSpPr>
            <p:spPr bwMode="auto">
              <a:xfrm>
                <a:off x="2018" y="2016"/>
                <a:ext cx="0" cy="48"/>
              </a:xfrm>
              <a:prstGeom prst="line">
                <a:avLst/>
              </a:prstGeom>
              <a:noFill/>
              <a:ln w="19050">
                <a:solidFill>
                  <a:srgbClr val="9933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211011" name="Oval 1091"/>
            <p:cNvSpPr>
              <a:spLocks noChangeArrowheads="1"/>
            </p:cNvSpPr>
            <p:nvPr/>
          </p:nvSpPr>
          <p:spPr bwMode="auto">
            <a:xfrm>
              <a:off x="4024" y="1518"/>
              <a:ext cx="83" cy="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11012" name="Text Box 1092"/>
          <p:cNvSpPr txBox="1">
            <a:spLocks noChangeArrowheads="1"/>
          </p:cNvSpPr>
          <p:nvPr/>
        </p:nvSpPr>
        <p:spPr bwMode="auto">
          <a:xfrm>
            <a:off x="1760538" y="914400"/>
            <a:ext cx="14906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l-PL" sz="1600" b="1">
                <a:solidFill>
                  <a:srgbClr val="009999"/>
                </a:solidFill>
              </a:rPr>
              <a:t>ChAD</a:t>
            </a:r>
            <a:endParaRPr lang="de-DE" sz="1600" b="1">
              <a:solidFill>
                <a:srgbClr val="009999"/>
              </a:solidFill>
            </a:endParaRPr>
          </a:p>
        </p:txBody>
      </p:sp>
      <p:sp>
        <p:nvSpPr>
          <p:cNvPr id="211013" name="Oval 1093"/>
          <p:cNvSpPr>
            <a:spLocks noChangeArrowheads="1"/>
          </p:cNvSpPr>
          <p:nvPr/>
        </p:nvSpPr>
        <p:spPr bwMode="auto">
          <a:xfrm>
            <a:off x="4198938" y="5867400"/>
            <a:ext cx="423862" cy="4191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11014" name="Oval 1094"/>
          <p:cNvSpPr>
            <a:spLocks noChangeArrowheads="1"/>
          </p:cNvSpPr>
          <p:nvPr/>
        </p:nvSpPr>
        <p:spPr bwMode="auto">
          <a:xfrm>
            <a:off x="3979863" y="3771900"/>
            <a:ext cx="422275" cy="4191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11015" name="Rectangle 1095"/>
          <p:cNvSpPr>
            <a:spLocks noChangeArrowheads="1"/>
          </p:cNvSpPr>
          <p:nvPr/>
        </p:nvSpPr>
        <p:spPr bwMode="auto">
          <a:xfrm>
            <a:off x="4560888" y="990600"/>
            <a:ext cx="90487" cy="13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11016" name="Text Box 1096"/>
          <p:cNvSpPr txBox="1">
            <a:spLocks noChangeArrowheads="1"/>
          </p:cNvSpPr>
          <p:nvPr/>
        </p:nvSpPr>
        <p:spPr bwMode="auto">
          <a:xfrm>
            <a:off x="6269038" y="2057400"/>
            <a:ext cx="20589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 b="1">
                <a:solidFill>
                  <a:srgbClr val="993366"/>
                </a:solidFill>
              </a:rPr>
              <a:t>Dysbindin (6p)</a:t>
            </a:r>
          </a:p>
        </p:txBody>
      </p:sp>
      <p:sp>
        <p:nvSpPr>
          <p:cNvPr id="211017" name="Text Box 1097"/>
          <p:cNvSpPr txBox="1">
            <a:spLocks noChangeArrowheads="1"/>
          </p:cNvSpPr>
          <p:nvPr/>
        </p:nvSpPr>
        <p:spPr bwMode="auto">
          <a:xfrm>
            <a:off x="6269038" y="2514600"/>
            <a:ext cx="12874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 b="1">
                <a:solidFill>
                  <a:srgbClr val="993366"/>
                </a:solidFill>
              </a:rPr>
              <a:t>Neuregulin 1</a:t>
            </a:r>
          </a:p>
        </p:txBody>
      </p:sp>
      <p:sp>
        <p:nvSpPr>
          <p:cNvPr id="211018" name="Text Box 1098"/>
          <p:cNvSpPr txBox="1">
            <a:spLocks noChangeArrowheads="1"/>
          </p:cNvSpPr>
          <p:nvPr/>
        </p:nvSpPr>
        <p:spPr bwMode="auto">
          <a:xfrm>
            <a:off x="6269038" y="5791200"/>
            <a:ext cx="12874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 b="1">
                <a:solidFill>
                  <a:srgbClr val="993366"/>
                </a:solidFill>
              </a:rPr>
              <a:t>COMT ?</a:t>
            </a:r>
          </a:p>
        </p:txBody>
      </p:sp>
      <p:sp>
        <p:nvSpPr>
          <p:cNvPr id="211019" name="Text Box 1099"/>
          <p:cNvSpPr txBox="1">
            <a:spLocks noChangeArrowheads="1"/>
          </p:cNvSpPr>
          <p:nvPr/>
        </p:nvSpPr>
        <p:spPr bwMode="auto">
          <a:xfrm>
            <a:off x="2235200" y="3962400"/>
            <a:ext cx="12874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 b="1">
                <a:solidFill>
                  <a:srgbClr val="009999"/>
                </a:solidFill>
              </a:rPr>
              <a:t>G72</a:t>
            </a:r>
          </a:p>
        </p:txBody>
      </p:sp>
      <p:sp>
        <p:nvSpPr>
          <p:cNvPr id="211020" name="Text Box 1100"/>
          <p:cNvSpPr txBox="1">
            <a:spLocks noChangeArrowheads="1"/>
          </p:cNvSpPr>
          <p:nvPr/>
        </p:nvSpPr>
        <p:spPr bwMode="auto">
          <a:xfrm>
            <a:off x="6269038" y="3733800"/>
            <a:ext cx="12874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 b="1">
                <a:solidFill>
                  <a:srgbClr val="993366"/>
                </a:solidFill>
              </a:rPr>
              <a:t>G72</a:t>
            </a:r>
          </a:p>
        </p:txBody>
      </p:sp>
      <p:sp>
        <p:nvSpPr>
          <p:cNvPr id="211021" name="Text Box 1101"/>
          <p:cNvSpPr txBox="1">
            <a:spLocks noChangeArrowheads="1"/>
          </p:cNvSpPr>
          <p:nvPr/>
        </p:nvSpPr>
        <p:spPr bwMode="auto">
          <a:xfrm>
            <a:off x="2166938" y="6053138"/>
            <a:ext cx="12874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 b="1">
                <a:solidFill>
                  <a:srgbClr val="009999"/>
                </a:solidFill>
              </a:rPr>
              <a:t>COMT ?</a:t>
            </a:r>
          </a:p>
        </p:txBody>
      </p:sp>
      <p:sp>
        <p:nvSpPr>
          <p:cNvPr id="211022" name="Text Box 1102"/>
          <p:cNvSpPr txBox="1">
            <a:spLocks noChangeArrowheads="1"/>
          </p:cNvSpPr>
          <p:nvPr/>
        </p:nvSpPr>
        <p:spPr bwMode="auto">
          <a:xfrm>
            <a:off x="5989638" y="914400"/>
            <a:ext cx="18383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600" b="1">
                <a:solidFill>
                  <a:srgbClr val="993366"/>
                </a:solidFill>
              </a:rPr>
              <a:t>Schizophrenia</a:t>
            </a:r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72FB-13D4-46DB-8996-0F7B1E70E55C}" type="slidenum">
              <a:rPr lang="pl-PL"/>
              <a:pPr/>
              <a:t>42</a:t>
            </a:fld>
            <a:endParaRPr lang="pl-PL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Konkluzje z badań nad dziedziczeniem schizofrenii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Obecność czynnika rodzinnego w niektórych przypadkach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Znaczenie czynnika dziedzicznego w 10% przypadków schizofrenii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Transmisja poligeniczna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Co jest dziedziczone</a:t>
            </a: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DCAE-CFBE-4B4B-A9C7-70FCC17C893F}" type="slidenum">
              <a:rPr lang="pl-PL"/>
              <a:pPr/>
              <a:t>43</a:t>
            </a:fld>
            <a:endParaRPr lang="pl-PL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Czynniki etiologiczne schizofrenii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Hipoteza dopaminowa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Nadaktywność dopaminowa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--&gt; schizo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renia</a:t>
            </a:r>
          </a:p>
          <a:p>
            <a:pPr lvl="2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Wysokie poziomy DA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2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Więcej receptorów DA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2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Większa czułość receptorów DA</a:t>
            </a:r>
            <a:endParaRPr lang="en-US" alt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0E99-8A5F-40D3-9498-2EB78770ED25}" type="slidenum">
              <a:rPr lang="pl-PL"/>
              <a:pPr/>
              <a:t>44</a:t>
            </a:fld>
            <a:endParaRPr lang="pl-PL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Dowody na słuszność hipotezy dopaminowej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Leczenie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Neuroleptyki blokują receptory DA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2">
              <a:lnSpc>
                <a:spcPct val="90000"/>
              </a:lnSpc>
            </a:pP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Redukcja objawów schizofrenii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Amfetamina powoduje wzrost DA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2">
              <a:lnSpc>
                <a:spcPct val="90000"/>
              </a:lnSpc>
            </a:pP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Nasilenie objawów psychotycznych</a:t>
            </a:r>
          </a:p>
          <a:p>
            <a:pPr lvl="2">
              <a:lnSpc>
                <a:spcPct val="90000"/>
              </a:lnSpc>
            </a:pP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Psychozy eksperymentalne</a:t>
            </a:r>
          </a:p>
          <a:p>
            <a:pPr lvl="2">
              <a:lnSpc>
                <a:spcPct val="90000"/>
              </a:lnSpc>
            </a:pP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Psychozy po fenmetrazynie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L-Dopa </a:t>
            </a: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powoduje wzrost DA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2">
              <a:lnSpc>
                <a:spcPct val="90000"/>
              </a:lnSpc>
            </a:pP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Objawy psychotyczne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17E7-BD04-4F20-9FB6-BDA04A538531}" type="slidenum">
              <a:rPr lang="pl-PL"/>
              <a:pPr/>
              <a:t>45</a:t>
            </a:fld>
            <a:endParaRPr lang="pl-PL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Dowody na słuszność hipotezy dopaminowej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Badania </a:t>
            </a:r>
            <a:r>
              <a:rPr lang="pl-PL" altLang="en-US" sz="3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in vivo</a:t>
            </a: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i </a:t>
            </a:r>
            <a:r>
              <a:rPr lang="pl-PL" altLang="en-US" sz="3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post mortem</a:t>
            </a:r>
            <a:endParaRPr lang="en-US" altLang="en-US" sz="3600" i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Więcej receptorów D</a:t>
            </a:r>
            <a:r>
              <a:rPr lang="pl-PL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 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 mózgu osób ze schizofrenią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2"/>
            <a:r>
              <a:rPr lang="pl-PL" altLang="en-US" sz="3200">
                <a:latin typeface="Times New Roman" charset="0"/>
              </a:rPr>
              <a:t>Ale może być to efektem terapii</a:t>
            </a:r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3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764E-B84A-42F2-A9D3-24AD445E35A7}" type="slidenum">
              <a:rPr lang="pl-PL"/>
              <a:pPr/>
              <a:t>46</a:t>
            </a:fld>
            <a:endParaRPr lang="pl-PL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 jaki sposób DA „produkuje” objawy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Układ limbiczny - emocje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Płat czołowe – teoria </a:t>
            </a:r>
            <a:r>
              <a:rPr lang="pl-PL" altLang="en-US" sz="3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hypofrontality</a:t>
            </a:r>
            <a:endParaRPr lang="en-US" altLang="en-US" sz="3600" i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Płaty skroniowe – omamy słuchowe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Zwoje podstawy – zaburzenia ruchowe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1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8A29-30E5-40D1-9843-1F13C3F423A7}" type="slidenum">
              <a:rPr lang="pl-PL"/>
              <a:pPr/>
              <a:t>47</a:t>
            </a:fld>
            <a:endParaRPr lang="pl-PL"/>
          </a:p>
        </p:txBody>
      </p:sp>
      <p:pic>
        <p:nvPicPr>
          <p:cNvPr id="212996" name="Picture 4" descr="h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100" y="2667000"/>
            <a:ext cx="4114800" cy="4114800"/>
          </a:xfrm>
          <a:prstGeom prst="rect">
            <a:avLst/>
          </a:prstGeom>
          <a:noFill/>
        </p:spPr>
      </p:pic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5549900" y="3200400"/>
            <a:ext cx="359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900" b="1">
                <a:solidFill>
                  <a:schemeClr val="tx2"/>
                </a:solidFill>
              </a:rPr>
              <a:t>Excess subcortical DA</a:t>
            </a:r>
            <a:br>
              <a:rPr lang="en-US" sz="1900" b="1">
                <a:solidFill>
                  <a:schemeClr val="tx2"/>
                </a:solidFill>
              </a:rPr>
            </a:br>
            <a:r>
              <a:rPr lang="en-US" sz="1900" b="1">
                <a:solidFill>
                  <a:schemeClr val="tx2"/>
                </a:solidFill>
              </a:rPr>
              <a:t> </a:t>
            </a:r>
            <a:r>
              <a:rPr lang="en-US" sz="1900" b="1">
                <a:solidFill>
                  <a:schemeClr val="tx2"/>
                </a:solidFill>
                <a:sym typeface="Wingdings" pitchFamily="2" charset="2"/>
              </a:rPr>
              <a:t></a:t>
            </a:r>
            <a:r>
              <a:rPr lang="en-US" sz="1900" b="1">
                <a:solidFill>
                  <a:schemeClr val="tx2"/>
                </a:solidFill>
              </a:rPr>
              <a:t> </a:t>
            </a:r>
            <a:br>
              <a:rPr lang="en-US" sz="1900" b="1">
                <a:solidFill>
                  <a:schemeClr val="tx2"/>
                </a:solidFill>
              </a:rPr>
            </a:br>
            <a:r>
              <a:rPr lang="en-US" sz="1900" b="1">
                <a:solidFill>
                  <a:schemeClr val="tx2"/>
                </a:solidFill>
              </a:rPr>
              <a:t>Hyperstimulation D</a:t>
            </a:r>
            <a:r>
              <a:rPr lang="en-US" sz="1900" b="1" baseline="-25000">
                <a:solidFill>
                  <a:schemeClr val="tx2"/>
                </a:solidFill>
              </a:rPr>
              <a:t>2</a:t>
            </a:r>
            <a:r>
              <a:rPr lang="en-US" sz="1900" b="1">
                <a:solidFill>
                  <a:schemeClr val="tx2"/>
                </a:solidFill>
              </a:rPr>
              <a:t> receptors</a:t>
            </a:r>
            <a:br>
              <a:rPr lang="en-US" sz="1900" b="1">
                <a:solidFill>
                  <a:schemeClr val="tx2"/>
                </a:solidFill>
              </a:rPr>
            </a:br>
            <a:r>
              <a:rPr lang="en-US" sz="1900" b="1">
                <a:solidFill>
                  <a:schemeClr val="tx2"/>
                </a:solidFill>
              </a:rPr>
              <a:t> </a:t>
            </a:r>
            <a:r>
              <a:rPr lang="en-US" sz="1900" b="1">
                <a:solidFill>
                  <a:schemeClr val="tx2"/>
                </a:solidFill>
                <a:sym typeface="Wingdings" pitchFamily="2" charset="2"/>
              </a:rPr>
              <a:t></a:t>
            </a:r>
            <a:r>
              <a:rPr lang="en-US" sz="1900" b="1">
                <a:solidFill>
                  <a:schemeClr val="tx2"/>
                </a:solidFill>
              </a:rPr>
              <a:t> </a:t>
            </a:r>
            <a:br>
              <a:rPr lang="en-US" sz="1900" b="1">
                <a:solidFill>
                  <a:schemeClr val="tx2"/>
                </a:solidFill>
              </a:rPr>
            </a:br>
            <a:r>
              <a:rPr lang="en-US" sz="1900" b="1">
                <a:solidFill>
                  <a:schemeClr val="tx2"/>
                </a:solidFill>
              </a:rPr>
              <a:t>Positive  symptoms</a:t>
            </a:r>
          </a:p>
        </p:txBody>
      </p:sp>
      <p:grpSp>
        <p:nvGrpSpPr>
          <p:cNvPr id="212998" name="Group 6"/>
          <p:cNvGrpSpPr>
            <a:grpSpLocks/>
          </p:cNvGrpSpPr>
          <p:nvPr/>
        </p:nvGrpSpPr>
        <p:grpSpPr bwMode="auto">
          <a:xfrm>
            <a:off x="63500" y="2209800"/>
            <a:ext cx="2776538" cy="1676400"/>
            <a:chOff x="480" y="1392"/>
            <a:chExt cx="1749" cy="1056"/>
          </a:xfrm>
        </p:grpSpPr>
        <p:sp>
          <p:nvSpPr>
            <p:cNvPr id="212999" name="Rectangle 7"/>
            <p:cNvSpPr>
              <a:spLocks noChangeArrowheads="1"/>
            </p:cNvSpPr>
            <p:nvPr/>
          </p:nvSpPr>
          <p:spPr bwMode="auto">
            <a:xfrm>
              <a:off x="480" y="1392"/>
              <a:ext cx="172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900" b="1">
                  <a:solidFill>
                    <a:schemeClr val="tx2"/>
                  </a:solidFill>
                </a:rPr>
                <a:t>Deficit prefrontal DA</a:t>
              </a:r>
              <a:br>
                <a:rPr lang="en-US" sz="1900" b="1">
                  <a:solidFill>
                    <a:schemeClr val="tx2"/>
                  </a:solidFill>
                </a:rPr>
              </a:br>
              <a:r>
                <a:rPr lang="en-US" sz="1900" b="1">
                  <a:solidFill>
                    <a:schemeClr val="tx2"/>
                  </a:solidFill>
                </a:rPr>
                <a:t> </a:t>
              </a:r>
              <a:r>
                <a:rPr lang="en-US" sz="1900" b="1">
                  <a:solidFill>
                    <a:schemeClr val="tx2"/>
                  </a:solidFill>
                  <a:sym typeface="Wingdings" pitchFamily="2" charset="2"/>
                </a:rPr>
                <a:t></a:t>
              </a:r>
              <a:br>
                <a:rPr lang="en-US" sz="1900" b="1">
                  <a:solidFill>
                    <a:schemeClr val="tx2"/>
                  </a:solidFill>
                </a:rPr>
              </a:br>
              <a:r>
                <a:rPr lang="en-US" sz="1900" b="1">
                  <a:solidFill>
                    <a:schemeClr val="tx2"/>
                  </a:solidFill>
                </a:rPr>
                <a:t>Hypostimulation D</a:t>
              </a:r>
              <a:r>
                <a:rPr lang="en-US" sz="1900" b="1" baseline="-25000">
                  <a:solidFill>
                    <a:schemeClr val="tx2"/>
                  </a:solidFill>
                </a:rPr>
                <a:t>1</a:t>
              </a:r>
              <a:r>
                <a:rPr lang="en-US" sz="1900" b="1">
                  <a:solidFill>
                    <a:schemeClr val="tx2"/>
                  </a:solidFill>
                </a:rPr>
                <a:t> receptors</a:t>
              </a:r>
              <a:br>
                <a:rPr lang="en-US" sz="1900" b="1">
                  <a:solidFill>
                    <a:schemeClr val="tx2"/>
                  </a:solidFill>
                </a:rPr>
              </a:br>
              <a:r>
                <a:rPr lang="en-US" sz="1900" b="1">
                  <a:solidFill>
                    <a:schemeClr val="tx2"/>
                  </a:solidFill>
                </a:rPr>
                <a:t> </a:t>
              </a:r>
              <a:r>
                <a:rPr lang="en-US" sz="1900" b="1">
                  <a:solidFill>
                    <a:schemeClr val="tx2"/>
                  </a:solidFill>
                  <a:sym typeface="Wingdings" pitchFamily="2" charset="2"/>
                </a:rPr>
                <a:t></a:t>
              </a:r>
              <a:r>
                <a:rPr lang="en-US" sz="1900" b="1">
                  <a:solidFill>
                    <a:schemeClr val="tx2"/>
                  </a:solidFill>
                </a:rPr>
                <a:t> </a:t>
              </a:r>
              <a:br>
                <a:rPr lang="en-US" sz="1900" b="1">
                  <a:solidFill>
                    <a:schemeClr val="tx2"/>
                  </a:solidFill>
                </a:rPr>
              </a:br>
              <a:r>
                <a:rPr lang="en-US" sz="1900" b="1">
                  <a:solidFill>
                    <a:schemeClr val="tx2"/>
                  </a:solidFill>
                </a:rPr>
                <a:t>Negative symptoms</a:t>
              </a:r>
              <a:br>
                <a:rPr lang="en-US" sz="1900" b="1">
                  <a:solidFill>
                    <a:schemeClr val="tx2"/>
                  </a:solidFill>
                </a:rPr>
              </a:br>
              <a:r>
                <a:rPr lang="en-US" sz="1900" b="1">
                  <a:solidFill>
                    <a:schemeClr val="tx2"/>
                  </a:solidFill>
                </a:rPr>
                <a:t>&amp; cognitive impairment</a:t>
              </a:r>
            </a:p>
          </p:txBody>
        </p:sp>
        <p:sp>
          <p:nvSpPr>
            <p:cNvPr id="213000" name="AutoShape 8"/>
            <p:cNvSpPr>
              <a:spLocks noChangeArrowheads="1"/>
            </p:cNvSpPr>
            <p:nvPr/>
          </p:nvSpPr>
          <p:spPr bwMode="auto">
            <a:xfrm rot="-2001851">
              <a:off x="2064" y="1542"/>
              <a:ext cx="165" cy="906"/>
            </a:xfrm>
            <a:prstGeom prst="downArrow">
              <a:avLst>
                <a:gd name="adj1" fmla="val 25000"/>
                <a:gd name="adj2" fmla="val 80584"/>
              </a:avLst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</p:grpSp>
      <p:sp>
        <p:nvSpPr>
          <p:cNvPr id="213001" name="AutoShape 9"/>
          <p:cNvSpPr>
            <a:spLocks noChangeArrowheads="1"/>
          </p:cNvSpPr>
          <p:nvPr/>
        </p:nvSpPr>
        <p:spPr bwMode="auto">
          <a:xfrm rot="4528087">
            <a:off x="4614863" y="2862262"/>
            <a:ext cx="228600" cy="1819275"/>
          </a:xfrm>
          <a:prstGeom prst="downArrow">
            <a:avLst>
              <a:gd name="adj1" fmla="val 25935"/>
              <a:gd name="adj2" fmla="val 84226"/>
            </a:avLst>
          </a:prstGeom>
          <a:solidFill>
            <a:srgbClr val="FFCC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pl-PL"/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2273300" y="5791200"/>
            <a:ext cx="274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500" b="1">
                <a:solidFill>
                  <a:schemeClr val="bg1"/>
                </a:solidFill>
              </a:rPr>
              <a:t>Dopamine </a:t>
            </a:r>
            <a:br>
              <a:rPr lang="en-US" sz="1500" b="1">
                <a:solidFill>
                  <a:schemeClr val="bg1"/>
                </a:solidFill>
              </a:rPr>
            </a:br>
            <a:r>
              <a:rPr lang="en-US" sz="1500" b="1">
                <a:solidFill>
                  <a:schemeClr val="bg1"/>
                </a:solidFill>
              </a:rPr>
              <a:t>pathways</a:t>
            </a:r>
          </a:p>
        </p:txBody>
      </p:sp>
      <p:sp>
        <p:nvSpPr>
          <p:cNvPr id="213003" name="Line 11"/>
          <p:cNvSpPr>
            <a:spLocks noChangeShapeType="1"/>
          </p:cNvSpPr>
          <p:nvPr/>
        </p:nvSpPr>
        <p:spPr bwMode="auto">
          <a:xfrm flipV="1">
            <a:off x="3644900" y="4343400"/>
            <a:ext cx="457200" cy="1295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lg" len="med"/>
          </a:ln>
          <a:effectLst/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2667000" y="914400"/>
            <a:ext cx="64770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2391" dir="3615307" algn="ctr" rotWithShape="0">
              <a:srgbClr val="000000"/>
            </a:outerShdw>
          </a:effectLst>
        </p:spPr>
        <p:txBody>
          <a:bodyPr lIns="90488" tIns="44450" rIns="90488" bIns="44450" anchor="ctr"/>
          <a:lstStyle/>
          <a:p>
            <a:pPr algn="ctr"/>
            <a:r>
              <a:rPr lang="en-US" sz="3600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GB" sz="3600">
                <a:solidFill>
                  <a:schemeClr val="tx2"/>
                </a:solidFill>
                <a:latin typeface="Times New Roman" charset="0"/>
              </a:rPr>
              <a:t>chizophrenia</a:t>
            </a:r>
            <a:endParaRPr lang="en-US" sz="3600">
              <a:solidFill>
                <a:schemeClr val="tx2"/>
              </a:solidFill>
              <a:latin typeface="Times New Roman" charset="0"/>
            </a:endParaRPr>
          </a:p>
        </p:txBody>
      </p:sp>
      <p:grpSp>
        <p:nvGrpSpPr>
          <p:cNvPr id="213005" name="Group 13"/>
          <p:cNvGrpSpPr>
            <a:grpSpLocks/>
          </p:cNvGrpSpPr>
          <p:nvPr/>
        </p:nvGrpSpPr>
        <p:grpSpPr bwMode="auto">
          <a:xfrm>
            <a:off x="2424113" y="1709738"/>
            <a:ext cx="4730750" cy="1325562"/>
            <a:chOff x="1623" y="1077"/>
            <a:chExt cx="2980" cy="835"/>
          </a:xfrm>
        </p:grpSpPr>
        <p:sp>
          <p:nvSpPr>
            <p:cNvPr id="213006" name="Rectangle 14"/>
            <p:cNvSpPr>
              <a:spLocks noChangeArrowheads="1"/>
            </p:cNvSpPr>
            <p:nvPr/>
          </p:nvSpPr>
          <p:spPr bwMode="auto">
            <a:xfrm>
              <a:off x="2248" y="1077"/>
              <a:ext cx="2355" cy="3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hlink"/>
                  </a:solidFill>
                </a:rPr>
                <a:t>Alterations in PFC synaptic connectivity</a:t>
              </a:r>
            </a:p>
            <a:p>
              <a:pPr algn="ctr" eaLnBrk="0" hangingPunct="0"/>
              <a:r>
                <a:rPr lang="en-US" sz="1600">
                  <a:solidFill>
                    <a:schemeClr val="hlink"/>
                  </a:solidFill>
                </a:rPr>
                <a:t>(NMDA hypofunction)</a:t>
              </a:r>
            </a:p>
          </p:txBody>
        </p:sp>
        <p:sp>
          <p:nvSpPr>
            <p:cNvPr id="213007" name="Line 15"/>
            <p:cNvSpPr>
              <a:spLocks noChangeShapeType="1"/>
            </p:cNvSpPr>
            <p:nvPr/>
          </p:nvSpPr>
          <p:spPr bwMode="auto">
            <a:xfrm>
              <a:off x="3926" y="1528"/>
              <a:ext cx="34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3008" name="Line 16"/>
            <p:cNvSpPr>
              <a:spLocks noChangeShapeType="1"/>
            </p:cNvSpPr>
            <p:nvPr/>
          </p:nvSpPr>
          <p:spPr bwMode="auto">
            <a:xfrm flipH="1">
              <a:off x="1623" y="1281"/>
              <a:ext cx="3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BE50-75F7-4614-B1CE-03A688B901BE}" type="slidenum">
              <a:rPr lang="pl-PL"/>
              <a:pPr/>
              <a:t>48</a:t>
            </a:fld>
            <a:endParaRPr lang="pl-PL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0688"/>
            <a:ext cx="8229600" cy="850900"/>
          </a:xfrm>
        </p:spPr>
        <p:txBody>
          <a:bodyPr/>
          <a:lstStyle/>
          <a:p>
            <a:r>
              <a:rPr lang="pl-PL" altLang="en-US" sz="25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Czynniki etiologiczne w schizofrenii – koncepcje biologiczne c.d.</a:t>
            </a:r>
            <a:endParaRPr lang="en-US" altLang="en-US" sz="25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Prenatalny uraz biologiczny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8% 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wzrost zachorowań u osób urodzonych w zimie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	</a:t>
            </a:r>
          </a:p>
          <a:p>
            <a:pPr lvl="2"/>
            <a:r>
              <a:rPr lang="pl-PL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Choroba defektu związanego z drugim trymestrem ciąży?</a:t>
            </a:r>
            <a:endParaRPr lang="en-US" alt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Więcej objawów negatywnych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4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FCF3-E822-4491-8DB1-EC51A2E08F52}" type="slidenum">
              <a:rPr lang="pl-PL"/>
              <a:pPr/>
              <a:t>49</a:t>
            </a:fld>
            <a:endParaRPr lang="pl-PL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60338"/>
            <a:ext cx="7772400" cy="1431925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Czynniki biologiczne w etiologii schizofrenii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772400" cy="4114800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Pre- i perinatalne urazy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anoksja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--&gt; </a:t>
            </a:r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strukturalne uszkodzenia mózgu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Więcej objawów negatywnych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Przewlekły przebieg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Wśród schizofrenicznych probandów, pochodzących od rodziców ze schizofrenią – 2x większe obciążenie urazami pre- i perinatalnymi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DC88-5E6A-48F7-8C43-A816D699A4AC}" type="slidenum">
              <a:rPr lang="pl-PL"/>
              <a:pPr/>
              <a:t>5</a:t>
            </a:fld>
            <a:endParaRPr lang="pl-PL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Historia koncepcji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Kraepelin (1896) </a:t>
            </a:r>
          </a:p>
          <a:p>
            <a:pPr lvl="1"/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dementia praecox</a:t>
            </a:r>
          </a:p>
          <a:p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Bleuler (1911) </a:t>
            </a:r>
          </a:p>
          <a:p>
            <a:pPr lvl="1"/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schizo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renia = 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rozszczepienie umysłu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30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A7EA4-E3EC-4100-AF44-0FAE1557287C}" type="slidenum">
              <a:rPr lang="pl-PL"/>
              <a:pPr/>
              <a:t>50</a:t>
            </a:fld>
            <a:endParaRPr lang="pl-PL"/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pl-PL"/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0" y="423863"/>
            <a:ext cx="9132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pl-PL" sz="4000">
                <a:latin typeface="Times New Roman" charset="0"/>
              </a:rPr>
              <a:t>Motoryczne i językowe funkcjonowanie osób chorych na schizofrenią w okresie dziecięcym</a:t>
            </a:r>
            <a:r>
              <a:rPr lang="en-US" sz="4000">
                <a:latin typeface="Times New Roman" charset="0"/>
              </a:rPr>
              <a:t> </a:t>
            </a:r>
            <a:endParaRPr lang="en-GB" sz="4000">
              <a:latin typeface="Times New Roman" charset="0"/>
            </a:endParaRPr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2627313" y="6226175"/>
            <a:ext cx="6026150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/>
              <a:t>Mary Cannon et al, Arch Gen Psych, 2002, 59, 449-556</a:t>
            </a:r>
            <a:endParaRPr lang="en-GB" b="1"/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2265363" y="3079750"/>
            <a:ext cx="577850" cy="1849438"/>
          </a:xfrm>
          <a:prstGeom prst="rect">
            <a:avLst/>
          </a:prstGeom>
          <a:solidFill>
            <a:srgbClr val="FF00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1976" name="Rectangle 8"/>
          <p:cNvSpPr>
            <a:spLocks noChangeArrowheads="1"/>
          </p:cNvSpPr>
          <p:nvPr/>
        </p:nvSpPr>
        <p:spPr bwMode="auto">
          <a:xfrm>
            <a:off x="3716338" y="2616200"/>
            <a:ext cx="579437" cy="463550"/>
          </a:xfrm>
          <a:prstGeom prst="rect">
            <a:avLst/>
          </a:prstGeom>
          <a:solidFill>
            <a:srgbClr val="FF00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1977" name="Rectangle 9"/>
          <p:cNvSpPr>
            <a:spLocks noChangeArrowheads="1"/>
          </p:cNvSpPr>
          <p:nvPr/>
        </p:nvSpPr>
        <p:spPr bwMode="auto">
          <a:xfrm>
            <a:off x="5167313" y="3079750"/>
            <a:ext cx="579437" cy="1401763"/>
          </a:xfrm>
          <a:prstGeom prst="rect">
            <a:avLst/>
          </a:prstGeom>
          <a:solidFill>
            <a:srgbClr val="FF00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1978" name="Rectangle 10"/>
          <p:cNvSpPr>
            <a:spLocks noChangeArrowheads="1"/>
          </p:cNvSpPr>
          <p:nvPr/>
        </p:nvSpPr>
        <p:spPr bwMode="auto">
          <a:xfrm>
            <a:off x="6618288" y="3079750"/>
            <a:ext cx="576262" cy="1401763"/>
          </a:xfrm>
          <a:prstGeom prst="rect">
            <a:avLst/>
          </a:prstGeom>
          <a:solidFill>
            <a:srgbClr val="FF00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1979" name="Line 11"/>
          <p:cNvSpPr>
            <a:spLocks noChangeShapeType="1"/>
          </p:cNvSpPr>
          <p:nvPr/>
        </p:nvSpPr>
        <p:spPr bwMode="auto">
          <a:xfrm flipH="1">
            <a:off x="1836738" y="1965325"/>
            <a:ext cx="11112" cy="33543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1980" name="Line 12"/>
          <p:cNvSpPr>
            <a:spLocks noChangeShapeType="1"/>
          </p:cNvSpPr>
          <p:nvPr/>
        </p:nvSpPr>
        <p:spPr bwMode="auto">
          <a:xfrm>
            <a:off x="1762125" y="5294313"/>
            <a:ext cx="73025" cy="1587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1981" name="Line 13"/>
          <p:cNvSpPr>
            <a:spLocks noChangeShapeType="1"/>
          </p:cNvSpPr>
          <p:nvPr/>
        </p:nvSpPr>
        <p:spPr bwMode="auto">
          <a:xfrm>
            <a:off x="1762125" y="4757738"/>
            <a:ext cx="73025" cy="1587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1982" name="Line 14"/>
          <p:cNvSpPr>
            <a:spLocks noChangeShapeType="1"/>
          </p:cNvSpPr>
          <p:nvPr/>
        </p:nvSpPr>
        <p:spPr bwMode="auto">
          <a:xfrm>
            <a:off x="1762125" y="4205288"/>
            <a:ext cx="73025" cy="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1983" name="Line 15"/>
          <p:cNvSpPr>
            <a:spLocks noChangeShapeType="1"/>
          </p:cNvSpPr>
          <p:nvPr/>
        </p:nvSpPr>
        <p:spPr bwMode="auto">
          <a:xfrm>
            <a:off x="1762125" y="3643313"/>
            <a:ext cx="73025" cy="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1984" name="Line 16"/>
          <p:cNvSpPr>
            <a:spLocks noChangeShapeType="1"/>
          </p:cNvSpPr>
          <p:nvPr/>
        </p:nvSpPr>
        <p:spPr bwMode="auto">
          <a:xfrm>
            <a:off x="1762125" y="3079750"/>
            <a:ext cx="73025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1985" name="Line 17"/>
          <p:cNvSpPr>
            <a:spLocks noChangeShapeType="1"/>
          </p:cNvSpPr>
          <p:nvPr/>
        </p:nvSpPr>
        <p:spPr bwMode="auto">
          <a:xfrm>
            <a:off x="1762125" y="2527300"/>
            <a:ext cx="73025" cy="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1986" name="Line 18"/>
          <p:cNvSpPr>
            <a:spLocks noChangeShapeType="1"/>
          </p:cNvSpPr>
          <p:nvPr/>
        </p:nvSpPr>
        <p:spPr bwMode="auto">
          <a:xfrm>
            <a:off x="1762125" y="1978025"/>
            <a:ext cx="73025" cy="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1987" name="Line 19"/>
          <p:cNvSpPr>
            <a:spLocks noChangeShapeType="1"/>
          </p:cNvSpPr>
          <p:nvPr/>
        </p:nvSpPr>
        <p:spPr bwMode="auto">
          <a:xfrm>
            <a:off x="1835150" y="3079750"/>
            <a:ext cx="5802313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1988" name="Rectangle 20"/>
          <p:cNvSpPr>
            <a:spLocks noChangeArrowheads="1"/>
          </p:cNvSpPr>
          <p:nvPr/>
        </p:nvSpPr>
        <p:spPr bwMode="auto">
          <a:xfrm>
            <a:off x="1295400" y="5222875"/>
            <a:ext cx="393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b="1"/>
              <a:t>-4.0</a:t>
            </a:r>
          </a:p>
        </p:txBody>
      </p:sp>
      <p:sp>
        <p:nvSpPr>
          <p:cNvPr id="211989" name="Rectangle 21"/>
          <p:cNvSpPr>
            <a:spLocks noChangeArrowheads="1"/>
          </p:cNvSpPr>
          <p:nvPr/>
        </p:nvSpPr>
        <p:spPr bwMode="auto">
          <a:xfrm>
            <a:off x="1295400" y="4660900"/>
            <a:ext cx="393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b="1"/>
              <a:t>-3.0</a:t>
            </a:r>
          </a:p>
        </p:txBody>
      </p:sp>
      <p:sp>
        <p:nvSpPr>
          <p:cNvPr id="211990" name="Rectangle 22"/>
          <p:cNvSpPr>
            <a:spLocks noChangeArrowheads="1"/>
          </p:cNvSpPr>
          <p:nvPr/>
        </p:nvSpPr>
        <p:spPr bwMode="auto">
          <a:xfrm>
            <a:off x="1295400" y="4106863"/>
            <a:ext cx="393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b="1"/>
              <a:t>-2.0</a:t>
            </a:r>
          </a:p>
        </p:txBody>
      </p:sp>
      <p:sp>
        <p:nvSpPr>
          <p:cNvPr id="211991" name="Rectangle 23"/>
          <p:cNvSpPr>
            <a:spLocks noChangeArrowheads="1"/>
          </p:cNvSpPr>
          <p:nvPr/>
        </p:nvSpPr>
        <p:spPr bwMode="auto">
          <a:xfrm>
            <a:off x="1295400" y="3544888"/>
            <a:ext cx="393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b="1"/>
              <a:t>-1.0</a:t>
            </a:r>
          </a:p>
        </p:txBody>
      </p:sp>
      <p:sp>
        <p:nvSpPr>
          <p:cNvPr id="211992" name="Rectangle 24"/>
          <p:cNvSpPr>
            <a:spLocks noChangeArrowheads="1"/>
          </p:cNvSpPr>
          <p:nvPr/>
        </p:nvSpPr>
        <p:spPr bwMode="auto">
          <a:xfrm>
            <a:off x="1371600" y="2982913"/>
            <a:ext cx="317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b="1"/>
              <a:t>0.0</a:t>
            </a:r>
          </a:p>
        </p:txBody>
      </p:sp>
      <p:sp>
        <p:nvSpPr>
          <p:cNvPr id="211993" name="Rectangle 25"/>
          <p:cNvSpPr>
            <a:spLocks noChangeArrowheads="1"/>
          </p:cNvSpPr>
          <p:nvPr/>
        </p:nvSpPr>
        <p:spPr bwMode="auto">
          <a:xfrm>
            <a:off x="1371600" y="2428875"/>
            <a:ext cx="317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b="1"/>
              <a:t>1.0</a:t>
            </a:r>
          </a:p>
        </p:txBody>
      </p:sp>
      <p:sp>
        <p:nvSpPr>
          <p:cNvPr id="211994" name="Rectangle 26"/>
          <p:cNvSpPr>
            <a:spLocks noChangeArrowheads="1"/>
          </p:cNvSpPr>
          <p:nvPr/>
        </p:nvSpPr>
        <p:spPr bwMode="auto">
          <a:xfrm>
            <a:off x="1371600" y="1866900"/>
            <a:ext cx="317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GB" b="1"/>
              <a:t>2.0</a:t>
            </a:r>
          </a:p>
        </p:txBody>
      </p:sp>
      <p:sp>
        <p:nvSpPr>
          <p:cNvPr id="211995" name="Text Box 27"/>
          <p:cNvSpPr txBox="1">
            <a:spLocks noChangeArrowheads="1"/>
          </p:cNvSpPr>
          <p:nvPr/>
        </p:nvSpPr>
        <p:spPr bwMode="auto">
          <a:xfrm>
            <a:off x="1658938" y="5341938"/>
            <a:ext cx="1757362" cy="530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b="1"/>
              <a:t>Motor development</a:t>
            </a:r>
          </a:p>
        </p:txBody>
      </p:sp>
      <p:sp>
        <p:nvSpPr>
          <p:cNvPr id="211996" name="Text Box 28"/>
          <p:cNvSpPr txBox="1">
            <a:spLocks noChangeArrowheads="1"/>
          </p:cNvSpPr>
          <p:nvPr/>
        </p:nvSpPr>
        <p:spPr bwMode="auto">
          <a:xfrm>
            <a:off x="3125788" y="5341938"/>
            <a:ext cx="1758950" cy="530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b="1"/>
              <a:t>Expressive language</a:t>
            </a:r>
          </a:p>
        </p:txBody>
      </p:sp>
      <p:sp>
        <p:nvSpPr>
          <p:cNvPr id="211997" name="Text Box 29"/>
          <p:cNvSpPr txBox="1">
            <a:spLocks noChangeArrowheads="1"/>
          </p:cNvSpPr>
          <p:nvPr/>
        </p:nvSpPr>
        <p:spPr bwMode="auto">
          <a:xfrm>
            <a:off x="4592638" y="5343525"/>
            <a:ext cx="1757362" cy="530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b="1"/>
              <a:t>Receptive language</a:t>
            </a:r>
          </a:p>
        </p:txBody>
      </p:sp>
      <p:sp>
        <p:nvSpPr>
          <p:cNvPr id="211998" name="Text Box 30"/>
          <p:cNvSpPr txBox="1">
            <a:spLocks noChangeArrowheads="1"/>
          </p:cNvSpPr>
          <p:nvPr/>
        </p:nvSpPr>
        <p:spPr bwMode="auto">
          <a:xfrm>
            <a:off x="6035675" y="5343525"/>
            <a:ext cx="1755775" cy="3111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b="1"/>
              <a:t>IQ</a:t>
            </a:r>
          </a:p>
        </p:txBody>
      </p:sp>
    </p:spTree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BA91-B671-468B-90FF-4924983A0DFD}" type="slidenum">
              <a:rPr lang="pl-PL"/>
              <a:pPr/>
              <a:t>51</a:t>
            </a:fld>
            <a:endParaRPr lang="pl-PL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Czynniki biologiczne w etiologii schizofrenii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Struktury mózgu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Powiększenie komór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2"/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20-25% 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pacjentów ze schizofrenią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2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Więcej objawów negatywnych, bardziej przewlekły przebieg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2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Ale, powiększenie komór występuje w również w innych chorobach</a:t>
            </a:r>
            <a:endParaRPr lang="en-US" alt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3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3CE5-DF23-4B31-B711-2759E911BF4B}" type="slidenum">
              <a:rPr lang="pl-PL"/>
              <a:pPr/>
              <a:t>52</a:t>
            </a:fld>
            <a:endParaRPr lang="pl-PL"/>
          </a:p>
        </p:txBody>
      </p:sp>
      <p:sp>
        <p:nvSpPr>
          <p:cNvPr id="217092" name="Rectangle 205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3800">
                <a:solidFill>
                  <a:schemeClr val="tx2"/>
                </a:solidFill>
              </a:rPr>
              <a:t>Redukcja objętości struktur mózgowych w schizofrenii</a:t>
            </a:r>
          </a:p>
        </p:txBody>
      </p:sp>
      <p:pic>
        <p:nvPicPr>
          <p:cNvPr id="217093" name="final-mpeg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7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70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09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7093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7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3C515-B454-41AC-9BC6-3C4CE98DBF6E}" type="slidenum">
              <a:rPr lang="pl-PL"/>
              <a:pPr/>
              <a:t>53</a:t>
            </a:fld>
            <a:endParaRPr lang="pl-PL"/>
          </a:p>
        </p:txBody>
      </p:sp>
      <p:sp>
        <p:nvSpPr>
          <p:cNvPr id="218116" name="Rectangle 1028"/>
          <p:cNvSpPr>
            <a:spLocks noChangeArrowheads="1"/>
          </p:cNvSpPr>
          <p:nvPr/>
        </p:nvSpPr>
        <p:spPr bwMode="auto">
          <a:xfrm>
            <a:off x="787400" y="701675"/>
            <a:ext cx="794385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2391" dir="3615307" algn="ctr" rotWithShape="0">
              <a:srgbClr val="000000"/>
            </a:outerShdw>
          </a:effectLst>
        </p:spPr>
        <p:txBody>
          <a:bodyPr lIns="90488" tIns="44450" rIns="90488" bIns="44450" anchor="ctr"/>
          <a:lstStyle/>
          <a:p>
            <a:pPr algn="ctr"/>
            <a:r>
              <a:rPr lang="pl-PL" sz="4000">
                <a:solidFill>
                  <a:schemeClr val="tx2"/>
                </a:solidFill>
                <a:latin typeface="Times New Roman" charset="0"/>
              </a:rPr>
              <a:t>Zmiany w objętości istoty szarej w pierwszym roku PEP</a:t>
            </a:r>
            <a:endParaRPr lang="en-GB" sz="40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18117" name="Rectangle 1029"/>
          <p:cNvSpPr>
            <a:spLocks noChangeArrowheads="1"/>
          </p:cNvSpPr>
          <p:nvPr/>
        </p:nvSpPr>
        <p:spPr bwMode="auto">
          <a:xfrm rot="16200000">
            <a:off x="-270669" y="3571082"/>
            <a:ext cx="26130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/>
              <a:t>Delta grey matter (cm</a:t>
            </a:r>
            <a:r>
              <a:rPr lang="en-US" sz="2000" baseline="30000"/>
              <a:t>3</a:t>
            </a:r>
            <a:r>
              <a:rPr lang="en-US" sz="2000"/>
              <a:t>)</a:t>
            </a:r>
            <a:endParaRPr lang="en-US" sz="2000">
              <a:latin typeface="Times New Roman" charset="0"/>
            </a:endParaRPr>
          </a:p>
        </p:txBody>
      </p:sp>
      <p:sp>
        <p:nvSpPr>
          <p:cNvPr id="218118" name="Rectangle 1030"/>
          <p:cNvSpPr>
            <a:spLocks noChangeArrowheads="1"/>
          </p:cNvSpPr>
          <p:nvPr/>
        </p:nvSpPr>
        <p:spPr bwMode="auto">
          <a:xfrm>
            <a:off x="2540000" y="5411788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l-PL" sz="2000"/>
              <a:t>pacjenci</a:t>
            </a:r>
            <a:endParaRPr lang="en-US" sz="2000"/>
          </a:p>
        </p:txBody>
      </p:sp>
      <p:sp>
        <p:nvSpPr>
          <p:cNvPr id="218119" name="Rectangle 1031"/>
          <p:cNvSpPr>
            <a:spLocks noChangeArrowheads="1"/>
          </p:cNvSpPr>
          <p:nvPr/>
        </p:nvSpPr>
        <p:spPr bwMode="auto">
          <a:xfrm>
            <a:off x="4265613" y="5411788"/>
            <a:ext cx="181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pl-PL" sz="2000"/>
              <a:t>Grupa kontrolna</a:t>
            </a:r>
            <a:endParaRPr lang="en-US" sz="2000"/>
          </a:p>
        </p:txBody>
      </p:sp>
      <p:sp>
        <p:nvSpPr>
          <p:cNvPr id="218120" name="Text Box 1032"/>
          <p:cNvSpPr txBox="1">
            <a:spLocks noChangeArrowheads="1"/>
          </p:cNvSpPr>
          <p:nvPr/>
        </p:nvSpPr>
        <p:spPr bwMode="auto">
          <a:xfrm>
            <a:off x="1166813" y="1989138"/>
            <a:ext cx="512762" cy="3514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142000"/>
              </a:lnSpc>
              <a:buClr>
                <a:srgbClr val="FFFF00"/>
              </a:buClr>
              <a:buFont typeface="Symbol" pitchFamily="18" charset="2"/>
              <a:buNone/>
            </a:pPr>
            <a:r>
              <a:rPr lang="en-GB" b="1">
                <a:solidFill>
                  <a:srgbClr val="FFFFFF"/>
                </a:solidFill>
              </a:rPr>
              <a:t>80</a:t>
            </a:r>
          </a:p>
          <a:p>
            <a:pPr algn="r" eaLnBrk="0" hangingPunct="0">
              <a:lnSpc>
                <a:spcPct val="142000"/>
              </a:lnSpc>
              <a:buClr>
                <a:srgbClr val="FFFF00"/>
              </a:buClr>
              <a:buFont typeface="Symbol" pitchFamily="18" charset="2"/>
              <a:buNone/>
            </a:pPr>
            <a:r>
              <a:rPr lang="en-GB" b="1">
                <a:solidFill>
                  <a:srgbClr val="FFFFFF"/>
                </a:solidFill>
              </a:rPr>
              <a:t>60</a:t>
            </a:r>
          </a:p>
          <a:p>
            <a:pPr algn="r" eaLnBrk="0" hangingPunct="0">
              <a:lnSpc>
                <a:spcPct val="142000"/>
              </a:lnSpc>
              <a:buClr>
                <a:srgbClr val="FFFF00"/>
              </a:buClr>
              <a:buFont typeface="Symbol" pitchFamily="18" charset="2"/>
              <a:buNone/>
            </a:pPr>
            <a:r>
              <a:rPr lang="en-GB" b="1">
                <a:solidFill>
                  <a:srgbClr val="FFFFFF"/>
                </a:solidFill>
              </a:rPr>
              <a:t>40</a:t>
            </a:r>
          </a:p>
          <a:p>
            <a:pPr algn="r" eaLnBrk="0" hangingPunct="0">
              <a:lnSpc>
                <a:spcPct val="142000"/>
              </a:lnSpc>
              <a:buClr>
                <a:srgbClr val="FFFF00"/>
              </a:buClr>
              <a:buFont typeface="Symbol" pitchFamily="18" charset="2"/>
              <a:buNone/>
            </a:pPr>
            <a:r>
              <a:rPr lang="en-GB" b="1">
                <a:solidFill>
                  <a:srgbClr val="FFFFFF"/>
                </a:solidFill>
              </a:rPr>
              <a:t>20</a:t>
            </a:r>
          </a:p>
          <a:p>
            <a:pPr algn="r" eaLnBrk="0" hangingPunct="0">
              <a:lnSpc>
                <a:spcPct val="142000"/>
              </a:lnSpc>
              <a:buClr>
                <a:srgbClr val="FFFF00"/>
              </a:buClr>
              <a:buFont typeface="Symbol" pitchFamily="18" charset="2"/>
              <a:buNone/>
            </a:pPr>
            <a:r>
              <a:rPr lang="en-GB" b="1">
                <a:solidFill>
                  <a:srgbClr val="FFFFFF"/>
                </a:solidFill>
              </a:rPr>
              <a:t>0</a:t>
            </a:r>
          </a:p>
          <a:p>
            <a:pPr algn="r" eaLnBrk="0" hangingPunct="0">
              <a:lnSpc>
                <a:spcPct val="142000"/>
              </a:lnSpc>
              <a:buClr>
                <a:srgbClr val="FFFF00"/>
              </a:buClr>
              <a:buFont typeface="Symbol" pitchFamily="18" charset="2"/>
              <a:buNone/>
            </a:pPr>
            <a:r>
              <a:rPr lang="en-GB" b="1">
                <a:solidFill>
                  <a:srgbClr val="FFFFFF"/>
                </a:solidFill>
              </a:rPr>
              <a:t>-20</a:t>
            </a:r>
          </a:p>
          <a:p>
            <a:pPr algn="r" eaLnBrk="0" hangingPunct="0">
              <a:lnSpc>
                <a:spcPct val="142000"/>
              </a:lnSpc>
              <a:buClr>
                <a:srgbClr val="FFFF00"/>
              </a:buClr>
              <a:buFont typeface="Symbol" pitchFamily="18" charset="2"/>
              <a:buNone/>
            </a:pPr>
            <a:r>
              <a:rPr lang="en-GB" b="1">
                <a:solidFill>
                  <a:srgbClr val="FFFFFF"/>
                </a:solidFill>
              </a:rPr>
              <a:t>-40</a:t>
            </a:r>
          </a:p>
          <a:p>
            <a:pPr algn="r" eaLnBrk="0" hangingPunct="0">
              <a:lnSpc>
                <a:spcPct val="142000"/>
              </a:lnSpc>
              <a:buClr>
                <a:srgbClr val="FFFF00"/>
              </a:buClr>
              <a:buFont typeface="Symbol" pitchFamily="18" charset="2"/>
              <a:buNone/>
            </a:pPr>
            <a:r>
              <a:rPr lang="en-GB" b="1">
                <a:solidFill>
                  <a:srgbClr val="FFFFFF"/>
                </a:solidFill>
              </a:rPr>
              <a:t>-60</a:t>
            </a:r>
          </a:p>
          <a:p>
            <a:pPr algn="r" eaLnBrk="0" hangingPunct="0">
              <a:lnSpc>
                <a:spcPct val="142000"/>
              </a:lnSpc>
              <a:buClr>
                <a:srgbClr val="FFFF00"/>
              </a:buClr>
              <a:buFont typeface="Symbol" pitchFamily="18" charset="2"/>
              <a:buNone/>
            </a:pPr>
            <a:r>
              <a:rPr lang="en-GB" b="1">
                <a:solidFill>
                  <a:srgbClr val="FFFFFF"/>
                </a:solidFill>
              </a:rPr>
              <a:t>-80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18121" name="Line 1033"/>
          <p:cNvSpPr>
            <a:spLocks noChangeShapeType="1"/>
          </p:cNvSpPr>
          <p:nvPr/>
        </p:nvSpPr>
        <p:spPr bwMode="auto">
          <a:xfrm>
            <a:off x="2716213" y="4183063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pl-PL"/>
          </a:p>
        </p:txBody>
      </p:sp>
      <p:grpSp>
        <p:nvGrpSpPr>
          <p:cNvPr id="218122" name="Group 1034"/>
          <p:cNvGrpSpPr>
            <a:grpSpLocks/>
          </p:cNvGrpSpPr>
          <p:nvPr/>
        </p:nvGrpSpPr>
        <p:grpSpPr bwMode="auto">
          <a:xfrm>
            <a:off x="2979738" y="3021013"/>
            <a:ext cx="49212" cy="2127250"/>
            <a:chOff x="1522" y="1903"/>
            <a:chExt cx="34" cy="1340"/>
          </a:xfrm>
        </p:grpSpPr>
        <p:sp>
          <p:nvSpPr>
            <p:cNvPr id="218123" name="Oval 1035"/>
            <p:cNvSpPr>
              <a:spLocks noChangeArrowheads="1"/>
            </p:cNvSpPr>
            <p:nvPr/>
          </p:nvSpPr>
          <p:spPr bwMode="auto">
            <a:xfrm>
              <a:off x="1522" y="3209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24" name="Oval 1036"/>
            <p:cNvSpPr>
              <a:spLocks noChangeArrowheads="1"/>
            </p:cNvSpPr>
            <p:nvPr/>
          </p:nvSpPr>
          <p:spPr bwMode="auto">
            <a:xfrm>
              <a:off x="1522" y="3106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25" name="Oval 1037"/>
            <p:cNvSpPr>
              <a:spLocks noChangeArrowheads="1"/>
            </p:cNvSpPr>
            <p:nvPr/>
          </p:nvSpPr>
          <p:spPr bwMode="auto">
            <a:xfrm>
              <a:off x="1522" y="3043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26" name="Oval 1038"/>
            <p:cNvSpPr>
              <a:spLocks noChangeArrowheads="1"/>
            </p:cNvSpPr>
            <p:nvPr/>
          </p:nvSpPr>
          <p:spPr bwMode="auto">
            <a:xfrm>
              <a:off x="1522" y="3022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27" name="Oval 1039"/>
            <p:cNvSpPr>
              <a:spLocks noChangeArrowheads="1"/>
            </p:cNvSpPr>
            <p:nvPr/>
          </p:nvSpPr>
          <p:spPr bwMode="auto">
            <a:xfrm>
              <a:off x="1522" y="2982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28" name="Oval 1040"/>
            <p:cNvSpPr>
              <a:spLocks noChangeArrowheads="1"/>
            </p:cNvSpPr>
            <p:nvPr/>
          </p:nvSpPr>
          <p:spPr bwMode="auto">
            <a:xfrm>
              <a:off x="1522" y="2894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29" name="Oval 1041"/>
            <p:cNvSpPr>
              <a:spLocks noChangeArrowheads="1"/>
            </p:cNvSpPr>
            <p:nvPr/>
          </p:nvSpPr>
          <p:spPr bwMode="auto">
            <a:xfrm>
              <a:off x="1522" y="2886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30" name="Oval 1042"/>
            <p:cNvSpPr>
              <a:spLocks noChangeArrowheads="1"/>
            </p:cNvSpPr>
            <p:nvPr/>
          </p:nvSpPr>
          <p:spPr bwMode="auto">
            <a:xfrm>
              <a:off x="1522" y="2834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31" name="Oval 1043"/>
            <p:cNvSpPr>
              <a:spLocks noChangeArrowheads="1"/>
            </p:cNvSpPr>
            <p:nvPr/>
          </p:nvSpPr>
          <p:spPr bwMode="auto">
            <a:xfrm>
              <a:off x="1522" y="2795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32" name="Oval 1044"/>
            <p:cNvSpPr>
              <a:spLocks noChangeArrowheads="1"/>
            </p:cNvSpPr>
            <p:nvPr/>
          </p:nvSpPr>
          <p:spPr bwMode="auto">
            <a:xfrm>
              <a:off x="1522" y="2732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33" name="Oval 1045"/>
            <p:cNvSpPr>
              <a:spLocks noChangeArrowheads="1"/>
            </p:cNvSpPr>
            <p:nvPr/>
          </p:nvSpPr>
          <p:spPr bwMode="auto">
            <a:xfrm>
              <a:off x="1522" y="2686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34" name="Oval 1046"/>
            <p:cNvSpPr>
              <a:spLocks noChangeArrowheads="1"/>
            </p:cNvSpPr>
            <p:nvPr/>
          </p:nvSpPr>
          <p:spPr bwMode="auto">
            <a:xfrm>
              <a:off x="1522" y="2677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35" name="Oval 1047"/>
            <p:cNvSpPr>
              <a:spLocks noChangeArrowheads="1"/>
            </p:cNvSpPr>
            <p:nvPr/>
          </p:nvSpPr>
          <p:spPr bwMode="auto">
            <a:xfrm>
              <a:off x="1522" y="2664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36" name="Oval 1048"/>
            <p:cNvSpPr>
              <a:spLocks noChangeArrowheads="1"/>
            </p:cNvSpPr>
            <p:nvPr/>
          </p:nvSpPr>
          <p:spPr bwMode="auto">
            <a:xfrm>
              <a:off x="1522" y="2592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37" name="Oval 1049"/>
            <p:cNvSpPr>
              <a:spLocks noChangeArrowheads="1"/>
            </p:cNvSpPr>
            <p:nvPr/>
          </p:nvSpPr>
          <p:spPr bwMode="auto">
            <a:xfrm>
              <a:off x="1522" y="2568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38" name="Oval 1050"/>
            <p:cNvSpPr>
              <a:spLocks noChangeArrowheads="1"/>
            </p:cNvSpPr>
            <p:nvPr/>
          </p:nvSpPr>
          <p:spPr bwMode="auto">
            <a:xfrm>
              <a:off x="1522" y="2517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39" name="Oval 1051"/>
            <p:cNvSpPr>
              <a:spLocks noChangeArrowheads="1"/>
            </p:cNvSpPr>
            <p:nvPr/>
          </p:nvSpPr>
          <p:spPr bwMode="auto">
            <a:xfrm>
              <a:off x="1522" y="2460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40" name="Oval 1052"/>
            <p:cNvSpPr>
              <a:spLocks noChangeArrowheads="1"/>
            </p:cNvSpPr>
            <p:nvPr/>
          </p:nvSpPr>
          <p:spPr bwMode="auto">
            <a:xfrm>
              <a:off x="1522" y="2432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41" name="Oval 1053"/>
            <p:cNvSpPr>
              <a:spLocks noChangeArrowheads="1"/>
            </p:cNvSpPr>
            <p:nvPr/>
          </p:nvSpPr>
          <p:spPr bwMode="auto">
            <a:xfrm>
              <a:off x="1522" y="2411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42" name="Oval 1054"/>
            <p:cNvSpPr>
              <a:spLocks noChangeArrowheads="1"/>
            </p:cNvSpPr>
            <p:nvPr/>
          </p:nvSpPr>
          <p:spPr bwMode="auto">
            <a:xfrm>
              <a:off x="1522" y="2384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43" name="Oval 1055"/>
            <p:cNvSpPr>
              <a:spLocks noChangeArrowheads="1"/>
            </p:cNvSpPr>
            <p:nvPr/>
          </p:nvSpPr>
          <p:spPr bwMode="auto">
            <a:xfrm>
              <a:off x="1522" y="2353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44" name="Oval 1056"/>
            <p:cNvSpPr>
              <a:spLocks noChangeArrowheads="1"/>
            </p:cNvSpPr>
            <p:nvPr/>
          </p:nvSpPr>
          <p:spPr bwMode="auto">
            <a:xfrm>
              <a:off x="1522" y="2308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45" name="Oval 1057"/>
            <p:cNvSpPr>
              <a:spLocks noChangeArrowheads="1"/>
            </p:cNvSpPr>
            <p:nvPr/>
          </p:nvSpPr>
          <p:spPr bwMode="auto">
            <a:xfrm>
              <a:off x="1522" y="2275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46" name="Oval 1058"/>
            <p:cNvSpPr>
              <a:spLocks noChangeArrowheads="1"/>
            </p:cNvSpPr>
            <p:nvPr/>
          </p:nvSpPr>
          <p:spPr bwMode="auto">
            <a:xfrm>
              <a:off x="1522" y="2075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47" name="Oval 1059"/>
            <p:cNvSpPr>
              <a:spLocks noChangeArrowheads="1"/>
            </p:cNvSpPr>
            <p:nvPr/>
          </p:nvSpPr>
          <p:spPr bwMode="auto">
            <a:xfrm>
              <a:off x="1522" y="1903"/>
              <a:ext cx="34" cy="3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</p:grpSp>
      <p:grpSp>
        <p:nvGrpSpPr>
          <p:cNvPr id="218148" name="Group 1060"/>
          <p:cNvGrpSpPr>
            <a:grpSpLocks/>
          </p:cNvGrpSpPr>
          <p:nvPr/>
        </p:nvGrpSpPr>
        <p:grpSpPr bwMode="auto">
          <a:xfrm>
            <a:off x="5132388" y="2382838"/>
            <a:ext cx="47625" cy="2198687"/>
            <a:chOff x="3584" y="1501"/>
            <a:chExt cx="34" cy="1385"/>
          </a:xfrm>
        </p:grpSpPr>
        <p:sp>
          <p:nvSpPr>
            <p:cNvPr id="218149" name="Oval 1061"/>
            <p:cNvSpPr>
              <a:spLocks noChangeArrowheads="1"/>
            </p:cNvSpPr>
            <p:nvPr/>
          </p:nvSpPr>
          <p:spPr bwMode="auto">
            <a:xfrm>
              <a:off x="3584" y="2852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50" name="Oval 1062"/>
            <p:cNvSpPr>
              <a:spLocks noChangeArrowheads="1"/>
            </p:cNvSpPr>
            <p:nvPr/>
          </p:nvSpPr>
          <p:spPr bwMode="auto">
            <a:xfrm>
              <a:off x="3584" y="2634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51" name="Oval 1063"/>
            <p:cNvSpPr>
              <a:spLocks noChangeArrowheads="1"/>
            </p:cNvSpPr>
            <p:nvPr/>
          </p:nvSpPr>
          <p:spPr bwMode="auto">
            <a:xfrm>
              <a:off x="3584" y="2625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52" name="Oval 1064"/>
            <p:cNvSpPr>
              <a:spLocks noChangeArrowheads="1"/>
            </p:cNvSpPr>
            <p:nvPr/>
          </p:nvSpPr>
          <p:spPr bwMode="auto">
            <a:xfrm>
              <a:off x="3584" y="2602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53" name="Oval 1065"/>
            <p:cNvSpPr>
              <a:spLocks noChangeArrowheads="1"/>
            </p:cNvSpPr>
            <p:nvPr/>
          </p:nvSpPr>
          <p:spPr bwMode="auto">
            <a:xfrm>
              <a:off x="3584" y="2583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54" name="Oval 1066"/>
            <p:cNvSpPr>
              <a:spLocks noChangeArrowheads="1"/>
            </p:cNvSpPr>
            <p:nvPr/>
          </p:nvSpPr>
          <p:spPr bwMode="auto">
            <a:xfrm>
              <a:off x="3584" y="2568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55" name="Oval 1067"/>
            <p:cNvSpPr>
              <a:spLocks noChangeArrowheads="1"/>
            </p:cNvSpPr>
            <p:nvPr/>
          </p:nvSpPr>
          <p:spPr bwMode="auto">
            <a:xfrm>
              <a:off x="3584" y="2541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56" name="Oval 1068"/>
            <p:cNvSpPr>
              <a:spLocks noChangeArrowheads="1"/>
            </p:cNvSpPr>
            <p:nvPr/>
          </p:nvSpPr>
          <p:spPr bwMode="auto">
            <a:xfrm>
              <a:off x="3584" y="2462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57" name="Oval 1069"/>
            <p:cNvSpPr>
              <a:spLocks noChangeArrowheads="1"/>
            </p:cNvSpPr>
            <p:nvPr/>
          </p:nvSpPr>
          <p:spPr bwMode="auto">
            <a:xfrm>
              <a:off x="3584" y="2445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58" name="Oval 1070"/>
            <p:cNvSpPr>
              <a:spLocks noChangeArrowheads="1"/>
            </p:cNvSpPr>
            <p:nvPr/>
          </p:nvSpPr>
          <p:spPr bwMode="auto">
            <a:xfrm>
              <a:off x="3584" y="2426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59" name="Oval 1071"/>
            <p:cNvSpPr>
              <a:spLocks noChangeArrowheads="1"/>
            </p:cNvSpPr>
            <p:nvPr/>
          </p:nvSpPr>
          <p:spPr bwMode="auto">
            <a:xfrm>
              <a:off x="3584" y="2408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60" name="Oval 1072"/>
            <p:cNvSpPr>
              <a:spLocks noChangeArrowheads="1"/>
            </p:cNvSpPr>
            <p:nvPr/>
          </p:nvSpPr>
          <p:spPr bwMode="auto">
            <a:xfrm>
              <a:off x="3584" y="2359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61" name="Oval 1073"/>
            <p:cNvSpPr>
              <a:spLocks noChangeArrowheads="1"/>
            </p:cNvSpPr>
            <p:nvPr/>
          </p:nvSpPr>
          <p:spPr bwMode="auto">
            <a:xfrm>
              <a:off x="3584" y="2341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62" name="Oval 1074"/>
            <p:cNvSpPr>
              <a:spLocks noChangeArrowheads="1"/>
            </p:cNvSpPr>
            <p:nvPr/>
          </p:nvSpPr>
          <p:spPr bwMode="auto">
            <a:xfrm>
              <a:off x="3584" y="2316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63" name="Oval 1075"/>
            <p:cNvSpPr>
              <a:spLocks noChangeArrowheads="1"/>
            </p:cNvSpPr>
            <p:nvPr/>
          </p:nvSpPr>
          <p:spPr bwMode="auto">
            <a:xfrm>
              <a:off x="3584" y="2220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64" name="Oval 1076"/>
            <p:cNvSpPr>
              <a:spLocks noChangeArrowheads="1"/>
            </p:cNvSpPr>
            <p:nvPr/>
          </p:nvSpPr>
          <p:spPr bwMode="auto">
            <a:xfrm>
              <a:off x="3584" y="2205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65" name="Oval 1077"/>
            <p:cNvSpPr>
              <a:spLocks noChangeArrowheads="1"/>
            </p:cNvSpPr>
            <p:nvPr/>
          </p:nvSpPr>
          <p:spPr bwMode="auto">
            <a:xfrm>
              <a:off x="3584" y="2192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66" name="Oval 1078"/>
            <p:cNvSpPr>
              <a:spLocks noChangeArrowheads="1"/>
            </p:cNvSpPr>
            <p:nvPr/>
          </p:nvSpPr>
          <p:spPr bwMode="auto">
            <a:xfrm>
              <a:off x="3584" y="2178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67" name="Oval 1079"/>
            <p:cNvSpPr>
              <a:spLocks noChangeArrowheads="1"/>
            </p:cNvSpPr>
            <p:nvPr/>
          </p:nvSpPr>
          <p:spPr bwMode="auto">
            <a:xfrm>
              <a:off x="3584" y="2159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68" name="Oval 1080"/>
            <p:cNvSpPr>
              <a:spLocks noChangeArrowheads="1"/>
            </p:cNvSpPr>
            <p:nvPr/>
          </p:nvSpPr>
          <p:spPr bwMode="auto">
            <a:xfrm>
              <a:off x="3584" y="2144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69" name="Oval 1081"/>
            <p:cNvSpPr>
              <a:spLocks noChangeArrowheads="1"/>
            </p:cNvSpPr>
            <p:nvPr/>
          </p:nvSpPr>
          <p:spPr bwMode="auto">
            <a:xfrm>
              <a:off x="3584" y="2078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70" name="Oval 1082"/>
            <p:cNvSpPr>
              <a:spLocks noChangeArrowheads="1"/>
            </p:cNvSpPr>
            <p:nvPr/>
          </p:nvSpPr>
          <p:spPr bwMode="auto">
            <a:xfrm>
              <a:off x="3584" y="2069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71" name="Oval 1083"/>
            <p:cNvSpPr>
              <a:spLocks noChangeArrowheads="1"/>
            </p:cNvSpPr>
            <p:nvPr/>
          </p:nvSpPr>
          <p:spPr bwMode="auto">
            <a:xfrm>
              <a:off x="3584" y="2035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72" name="Oval 1084"/>
            <p:cNvSpPr>
              <a:spLocks noChangeArrowheads="1"/>
            </p:cNvSpPr>
            <p:nvPr/>
          </p:nvSpPr>
          <p:spPr bwMode="auto">
            <a:xfrm>
              <a:off x="3584" y="2018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73" name="Oval 1085"/>
            <p:cNvSpPr>
              <a:spLocks noChangeArrowheads="1"/>
            </p:cNvSpPr>
            <p:nvPr/>
          </p:nvSpPr>
          <p:spPr bwMode="auto">
            <a:xfrm>
              <a:off x="3584" y="2002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74" name="Oval 1086"/>
            <p:cNvSpPr>
              <a:spLocks noChangeArrowheads="1"/>
            </p:cNvSpPr>
            <p:nvPr/>
          </p:nvSpPr>
          <p:spPr bwMode="auto">
            <a:xfrm>
              <a:off x="3584" y="1876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75" name="Oval 1087"/>
            <p:cNvSpPr>
              <a:spLocks noChangeArrowheads="1"/>
            </p:cNvSpPr>
            <p:nvPr/>
          </p:nvSpPr>
          <p:spPr bwMode="auto">
            <a:xfrm>
              <a:off x="3584" y="1797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76" name="Oval 1088"/>
            <p:cNvSpPr>
              <a:spLocks noChangeArrowheads="1"/>
            </p:cNvSpPr>
            <p:nvPr/>
          </p:nvSpPr>
          <p:spPr bwMode="auto">
            <a:xfrm>
              <a:off x="3584" y="1667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  <p:sp>
          <p:nvSpPr>
            <p:cNvPr id="218177" name="Oval 1089"/>
            <p:cNvSpPr>
              <a:spLocks noChangeArrowheads="1"/>
            </p:cNvSpPr>
            <p:nvPr/>
          </p:nvSpPr>
          <p:spPr bwMode="auto">
            <a:xfrm>
              <a:off x="3584" y="1501"/>
              <a:ext cx="34" cy="3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</p:grpSp>
      <p:sp>
        <p:nvSpPr>
          <p:cNvPr id="218178" name="Line 1090"/>
          <p:cNvSpPr>
            <a:spLocks noChangeShapeType="1"/>
          </p:cNvSpPr>
          <p:nvPr/>
        </p:nvSpPr>
        <p:spPr bwMode="auto">
          <a:xfrm>
            <a:off x="4867275" y="3644900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18179" name="Line 1091"/>
          <p:cNvSpPr>
            <a:spLocks noChangeShapeType="1"/>
          </p:cNvSpPr>
          <p:nvPr/>
        </p:nvSpPr>
        <p:spPr bwMode="auto">
          <a:xfrm>
            <a:off x="1793875" y="2233613"/>
            <a:ext cx="0" cy="309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18180" name="Line 1092"/>
          <p:cNvSpPr>
            <a:spLocks noChangeShapeType="1"/>
          </p:cNvSpPr>
          <p:nvPr/>
        </p:nvSpPr>
        <p:spPr bwMode="auto">
          <a:xfrm>
            <a:off x="1793875" y="5329238"/>
            <a:ext cx="4865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18181" name="Line 1093"/>
          <p:cNvSpPr>
            <a:spLocks noChangeShapeType="1"/>
          </p:cNvSpPr>
          <p:nvPr/>
        </p:nvSpPr>
        <p:spPr bwMode="auto">
          <a:xfrm>
            <a:off x="1697038" y="2233613"/>
            <a:ext cx="96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18182" name="Line 1094"/>
          <p:cNvSpPr>
            <a:spLocks noChangeShapeType="1"/>
          </p:cNvSpPr>
          <p:nvPr/>
        </p:nvSpPr>
        <p:spPr bwMode="auto">
          <a:xfrm>
            <a:off x="1697038" y="2613025"/>
            <a:ext cx="96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18183" name="Line 1095"/>
          <p:cNvSpPr>
            <a:spLocks noChangeShapeType="1"/>
          </p:cNvSpPr>
          <p:nvPr/>
        </p:nvSpPr>
        <p:spPr bwMode="auto">
          <a:xfrm>
            <a:off x="1697038" y="2997200"/>
            <a:ext cx="96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18184" name="Line 1096"/>
          <p:cNvSpPr>
            <a:spLocks noChangeShapeType="1"/>
          </p:cNvSpPr>
          <p:nvPr/>
        </p:nvSpPr>
        <p:spPr bwMode="auto">
          <a:xfrm>
            <a:off x="1697038" y="3390900"/>
            <a:ext cx="96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18185" name="Line 1097"/>
          <p:cNvSpPr>
            <a:spLocks noChangeShapeType="1"/>
          </p:cNvSpPr>
          <p:nvPr/>
        </p:nvSpPr>
        <p:spPr bwMode="auto">
          <a:xfrm>
            <a:off x="1697038" y="3779838"/>
            <a:ext cx="96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18186" name="Line 1098"/>
          <p:cNvSpPr>
            <a:spLocks noChangeShapeType="1"/>
          </p:cNvSpPr>
          <p:nvPr/>
        </p:nvSpPr>
        <p:spPr bwMode="auto">
          <a:xfrm>
            <a:off x="1697038" y="4173538"/>
            <a:ext cx="96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18187" name="Line 1099"/>
          <p:cNvSpPr>
            <a:spLocks noChangeShapeType="1"/>
          </p:cNvSpPr>
          <p:nvPr/>
        </p:nvSpPr>
        <p:spPr bwMode="auto">
          <a:xfrm>
            <a:off x="1697038" y="4567238"/>
            <a:ext cx="96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18188" name="Line 1100"/>
          <p:cNvSpPr>
            <a:spLocks noChangeShapeType="1"/>
          </p:cNvSpPr>
          <p:nvPr/>
        </p:nvSpPr>
        <p:spPr bwMode="auto">
          <a:xfrm>
            <a:off x="1697038" y="4941888"/>
            <a:ext cx="96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18189" name="Line 1101"/>
          <p:cNvSpPr>
            <a:spLocks noChangeShapeType="1"/>
          </p:cNvSpPr>
          <p:nvPr/>
        </p:nvSpPr>
        <p:spPr bwMode="auto">
          <a:xfrm>
            <a:off x="1697038" y="5329238"/>
            <a:ext cx="96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18190" name="Text Box 1102"/>
          <p:cNvSpPr txBox="1">
            <a:spLocks noChangeArrowheads="1"/>
          </p:cNvSpPr>
          <p:nvPr/>
        </p:nvSpPr>
        <p:spPr bwMode="auto">
          <a:xfrm>
            <a:off x="7281863" y="6264275"/>
            <a:ext cx="149066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90000"/>
              </a:spcBef>
              <a:buClr>
                <a:srgbClr val="FFFF00"/>
              </a:buClr>
              <a:buFont typeface="Symbol" pitchFamily="18" charset="2"/>
              <a:buNone/>
            </a:pPr>
            <a:r>
              <a:rPr lang="en-US" sz="1600">
                <a:solidFill>
                  <a:schemeClr val="hlink"/>
                </a:solidFill>
              </a:rPr>
              <a:t>Cahn</a:t>
            </a:r>
            <a:r>
              <a:rPr lang="en-GB" sz="1600">
                <a:solidFill>
                  <a:schemeClr val="hlink"/>
                </a:solidFill>
              </a:rPr>
              <a:t> et al. 2002</a:t>
            </a:r>
          </a:p>
        </p:txBody>
      </p:sp>
    </p:spTree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2FC5-F6A3-4824-B77D-E5E0DE57D533}" type="slidenum">
              <a:rPr lang="pl-PL"/>
              <a:pPr/>
              <a:t>54</a:t>
            </a:fld>
            <a:endParaRPr lang="pl-PL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Mieszany model etiologii schizofrenii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Biologiczna podatność na stres + stres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2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6D8C-78AE-44D2-8CFD-C0346B017645}" type="slidenum">
              <a:rPr lang="pl-PL"/>
              <a:pPr/>
              <a:t>55</a:t>
            </a:fld>
            <a:endParaRPr lang="pl-PL"/>
          </a:p>
        </p:txBody>
      </p:sp>
      <p:pic>
        <p:nvPicPr>
          <p:cNvPr id="244738" name="Picture 2" descr="trankwiliz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025" y="476250"/>
            <a:ext cx="4019550" cy="5689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582-23DF-45D8-BCF0-059272405670}" type="slidenum">
              <a:rPr lang="pl-PL"/>
              <a:pPr/>
              <a:t>56</a:t>
            </a:fld>
            <a:endParaRPr lang="pl-PL"/>
          </a:p>
        </p:txBody>
      </p: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457200" y="541338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3800">
                <a:solidFill>
                  <a:schemeClr val="tx2"/>
                </a:solidFill>
                <a:latin typeface="Times New Roman" charset="0"/>
              </a:rPr>
              <a:t>Historia terapii schizofrenii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pl-PL" sz="2400" b="1">
                <a:latin typeface="Times New Roman" charset="0"/>
              </a:rPr>
              <a:t>Do 1930 r. – przetrzymywanie w szpitalach </a:t>
            </a:r>
            <a:r>
              <a:rPr lang="pl-PL" sz="2400" b="1">
                <a:latin typeface="Times New Roman" charset="0"/>
                <a:sym typeface="Wingdings 2" pitchFamily="18" charset="2"/>
              </a:rPr>
              <a:t> 70% przewlekłych przebiegów i hospitalizacji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pl-PL" sz="2400" b="1">
                <a:latin typeface="Times New Roman" charset="0"/>
                <a:sym typeface="Wingdings 2" pitchFamily="18" charset="2"/>
              </a:rPr>
              <a:t>1929 r. – Sakel wprowadza insulinoterapię &gt; ostatni ośrodek Lublin ’90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pl-PL" sz="2400" b="1">
                <a:latin typeface="Times New Roman" charset="0"/>
                <a:sym typeface="Wingdings 2" pitchFamily="18" charset="2"/>
              </a:rPr>
              <a:t>1936 r, Moniz wprowadza leukotomię prefrotalną – w następnych 15 latach ok. 50 000 lobotomii  Moniz ginie zabity przez pacjenta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pl-PL" sz="2400" b="1">
                <a:latin typeface="Times New Roman" charset="0"/>
              </a:rPr>
              <a:t>1952 r. </a:t>
            </a:r>
            <a:r>
              <a:rPr lang="pl-PL" sz="2400" b="1" i="1">
                <a:latin typeface="Times New Roman" charset="0"/>
              </a:rPr>
              <a:t>largactil </a:t>
            </a:r>
            <a:r>
              <a:rPr lang="pl-PL" sz="2400" b="1">
                <a:latin typeface="Times New Roman" charset="0"/>
              </a:rPr>
              <a:t>pierwszym neuroleptykiem – u 70% chorych uzyskuje się długie remisje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pl-PL" sz="2400" b="1">
                <a:latin typeface="Times New Roman" charset="0"/>
              </a:rPr>
              <a:t>’80 – klozapina pierwszym neuroleptykiem atypowym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autoUpdateAnimBg="0"/>
      <p:bldP spid="243715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EE00-11D1-4EDF-9BB4-9A06D6456E8C}" type="slidenum">
              <a:rPr lang="pl-PL"/>
              <a:pPr/>
              <a:t>57</a:t>
            </a:fld>
            <a:endParaRPr lang="pl-PL"/>
          </a:p>
        </p:txBody>
      </p:sp>
      <p:pic>
        <p:nvPicPr>
          <p:cNvPr id="238594" name="Picture 1026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9CAA-145D-46AD-A374-41B4C1858A4B}" type="slidenum">
              <a:rPr lang="pl-PL"/>
              <a:pPr/>
              <a:t>58</a:t>
            </a:fld>
            <a:endParaRPr lang="pl-PL"/>
          </a:p>
        </p:txBody>
      </p:sp>
      <p:pic>
        <p:nvPicPr>
          <p:cNvPr id="246786" name="Picture 2" descr="C:\Documents and Settings\Andrzej\Dane aplikacji\Microsoft\Media Catalog\yai40004cv[1]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9F25-0D6B-4F77-A42A-89464F3AA6A6}" type="slidenum">
              <a:rPr lang="pl-PL"/>
              <a:pPr/>
              <a:t>6</a:t>
            </a:fld>
            <a:endParaRPr lang="pl-PL"/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400">
                <a:solidFill>
                  <a:schemeClr val="tx2"/>
                </a:solidFill>
                <a:latin typeface="Times New Roman" charset="0"/>
              </a:rPr>
              <a:t>Schizofrenia - wybrane kryteria diagnostyczne wg DSM IV</a:t>
            </a: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12192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Dwa lub więcej objawy z listy podanej niżej, trwające co najmniej miesiąc (lub mniej jeżeli były efektywnie leczone):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 sz="2400">
                <a:latin typeface="Times New Roman" charset="0"/>
              </a:rPr>
              <a:t>	1. Urojenia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 sz="2400">
                <a:latin typeface="Times New Roman" charset="0"/>
              </a:rPr>
              <a:t>	2. Omamy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 sz="2400">
                <a:latin typeface="Times New Roman" charset="0"/>
              </a:rPr>
              <a:t>	3. Zdezorganizowane wypowiedzi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 sz="2400">
                <a:latin typeface="Times New Roman" charset="0"/>
              </a:rPr>
              <a:t>	4. Zdezorganizowane lub katatoniczne 		zachowanie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 sz="2400">
                <a:latin typeface="Times New Roman" charset="0"/>
              </a:rPr>
              <a:t>	5. Objawy negatywne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 sz="2400">
                <a:latin typeface="Times New Roman" charset="0"/>
              </a:rPr>
              <a:t>Znaczące pogorszenie funkcjonowania socjalnego lub zawodowego				</a:t>
            </a:r>
            <a:r>
              <a:rPr lang="pl-PL" sz="2000" i="1">
                <a:solidFill>
                  <a:schemeClr val="folHlink"/>
                </a:solidFill>
                <a:latin typeface="Times New Roman" charset="0"/>
              </a:rPr>
              <a:t>wg APA (1995)</a:t>
            </a:r>
            <a:endParaRPr lang="pl-PL" sz="2400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utoUpdateAnimBg="0"/>
      <p:bldP spid="18022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9DF96-E6A4-4495-ABD2-4941191101EF}" type="slidenum">
              <a:rPr lang="pl-PL"/>
              <a:pPr/>
              <a:t>7</a:t>
            </a:fld>
            <a:endParaRPr lang="pl-PL"/>
          </a:p>
        </p:txBody>
      </p:sp>
      <p:sp>
        <p:nvSpPr>
          <p:cNvPr id="181250" name="Rectangle 1026"/>
          <p:cNvSpPr>
            <a:spLocks noChangeArrowheads="1"/>
          </p:cNvSpPr>
          <p:nvPr/>
        </p:nvSpPr>
        <p:spPr bwMode="auto">
          <a:xfrm>
            <a:off x="2084388" y="609600"/>
            <a:ext cx="637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2400" b="1">
                <a:solidFill>
                  <a:schemeClr val="tx2"/>
                </a:solidFill>
                <a:latin typeface="Times New Roman" charset="0"/>
              </a:rPr>
              <a:t>Schizofrenia - „objawowe” kryteria diagnostyczne</a:t>
            </a:r>
            <a:br>
              <a:rPr lang="pl-PL" sz="2400" b="1">
                <a:solidFill>
                  <a:schemeClr val="tx2"/>
                </a:solidFill>
                <a:latin typeface="Times New Roman" charset="0"/>
              </a:rPr>
            </a:br>
            <a:r>
              <a:rPr lang="pl-PL" sz="2400" b="1">
                <a:solidFill>
                  <a:schemeClr val="tx2"/>
                </a:solidFill>
                <a:latin typeface="Times New Roman" charset="0"/>
              </a:rPr>
              <a:t> wg ICD 10 DCR </a:t>
            </a:r>
            <a:r>
              <a:rPr lang="pl-PL" sz="2400" b="1" i="1">
                <a:solidFill>
                  <a:schemeClr val="folHlink"/>
                </a:solidFill>
                <a:latin typeface="Times New Roman" charset="0"/>
              </a:rPr>
              <a:t>wg WHO (1995)</a:t>
            </a:r>
            <a:endParaRPr lang="pl-PL" sz="2400" b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81251" name="Rectangle 1027"/>
          <p:cNvSpPr>
            <a:spLocks noChangeArrowheads="1"/>
          </p:cNvSpPr>
          <p:nvPr/>
        </p:nvSpPr>
        <p:spPr bwMode="auto">
          <a:xfrm>
            <a:off x="1371600" y="1981200"/>
            <a:ext cx="312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>
                <a:latin typeface="Times New Roman" charset="0"/>
              </a:rPr>
              <a:t>G1.(1) Co najmniej jeden z poniższych objawów w epizodzie psychozy (minimalny czas trwania - 1 miesiąc):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>
                <a:latin typeface="Times New Roman" charset="0"/>
              </a:rPr>
              <a:t>	a. Echo myśli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>
                <a:latin typeface="Times New Roman" charset="0"/>
              </a:rPr>
              <a:t>	b. Urojenia wpływu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>
                <a:latin typeface="Times New Roman" charset="0"/>
              </a:rPr>
              <a:t>	c. Omamy słuchowe o 	treściach 		dyskutujących lub 	komentujących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>
                <a:latin typeface="Times New Roman" charset="0"/>
              </a:rPr>
              <a:t>	d.Uporczywe urojenia</a:t>
            </a:r>
          </a:p>
        </p:txBody>
      </p:sp>
      <p:sp>
        <p:nvSpPr>
          <p:cNvPr id="181252" name="Rectangle 1028"/>
          <p:cNvSpPr>
            <a:spLocks noChangeArrowheads="1"/>
          </p:cNvSpPr>
          <p:nvPr/>
        </p:nvSpPr>
        <p:spPr bwMode="auto">
          <a:xfrm>
            <a:off x="5334000" y="2209800"/>
            <a:ext cx="312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>
                <a:latin typeface="Times New Roman" charset="0"/>
              </a:rPr>
              <a:t>Lub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lang="pl-PL">
                <a:latin typeface="Times New Roman" charset="0"/>
              </a:rPr>
              <a:t>G1. (2) Co najmniej 2 z poniższych objawów w epizodzie psychotycznym  (jeśli  trwają co najmniej  miesiąc i  towarzyszą im urojenia bez  treści afektywnej):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>
                <a:latin typeface="Times New Roman" charset="0"/>
              </a:rPr>
              <a:t>	a. Utrwalone omamy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>
                <a:latin typeface="Times New Roman" charset="0"/>
              </a:rPr>
              <a:t>	b. Niespójne lub 	zdezorganizowane 	wypowiedzi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>
                <a:latin typeface="Times New Roman" charset="0"/>
              </a:rPr>
              <a:t>	c. Zachowanie 	katatoniczne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pl-PL">
                <a:latin typeface="Times New Roman" charset="0"/>
              </a:rPr>
              <a:t>	d. Objawy negatywne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pl-PL"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build="p" autoUpdateAnimBg="0"/>
      <p:bldP spid="181251" grpId="0" build="p" autoUpdateAnimBg="0"/>
      <p:bldP spid="18125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B554-7146-40FD-B228-4AA5A848DC5F}" type="slidenum">
              <a:rPr lang="pl-PL"/>
              <a:pPr/>
              <a:t>8</a:t>
            </a:fld>
            <a:endParaRPr lang="pl-PL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Objawy kognitywne – zaburzenia treści myślenia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362200"/>
            <a:ext cx="7772400" cy="4114800"/>
          </a:xfrm>
        </p:spPr>
        <p:txBody>
          <a:bodyPr/>
          <a:lstStyle/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urojenia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charyzmatyczne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kontroli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prześladowcze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odnoszące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neurologopedia 2018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EFD6-39C4-4E58-BC76-EA14B1127343}" type="slidenum">
              <a:rPr lang="pl-PL"/>
              <a:pPr/>
              <a:t>9</a:t>
            </a:fld>
            <a:endParaRPr lang="pl-PL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/>
          <a:lstStyle/>
          <a:p>
            <a:r>
              <a:rPr lang="pl-PL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Formalne zaburzenia myślenia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86000"/>
            <a:ext cx="7772400" cy="4114800"/>
          </a:xfrm>
        </p:spPr>
        <p:txBody>
          <a:bodyPr/>
          <a:lstStyle/>
          <a:p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Luźne skojarzenia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2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Zbaczanie 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2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Ubóstwo treści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dźwięczenie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neologizmy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rozkojarzenie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>
              <a:buFont typeface="Wingdings" pitchFamily="2" charset="2"/>
              <a:buNone/>
            </a:pP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3" autoUpdateAnimBg="0"/>
    </p:bldLst>
  </p:timing>
</p:sld>
</file>

<file path=ppt/theme/theme1.xml><?xml version="1.0" encoding="utf-8"?>
<a:theme xmlns:a="http://schemas.openxmlformats.org/drawingml/2006/main" name="Znak wodny">
  <a:themeElements>
    <a:clrScheme name="Znak wod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Znak wod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nak wod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nak wodny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nak wodny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nak wodny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nak wodny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nak wodny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nak wodny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nak wodny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nak wodny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730</TotalTime>
  <Words>1617</Words>
  <Application>Microsoft Office PowerPoint</Application>
  <PresentationFormat>Pokaz na ekranie (4:3)</PresentationFormat>
  <Paragraphs>482</Paragraphs>
  <Slides>58</Slides>
  <Notes>27</Notes>
  <HiddenSlides>0</HiddenSlides>
  <MMClips>1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58</vt:i4>
      </vt:variant>
    </vt:vector>
  </HeadingPairs>
  <TitlesOfParts>
    <vt:vector size="66" baseType="lpstr">
      <vt:lpstr>Arial</vt:lpstr>
      <vt:lpstr>Arial Black</vt:lpstr>
      <vt:lpstr>Bookman Old Style</vt:lpstr>
      <vt:lpstr>Symbol</vt:lpstr>
      <vt:lpstr>Times New Roman</vt:lpstr>
      <vt:lpstr>Wingdings</vt:lpstr>
      <vt:lpstr>Wingdings 2</vt:lpstr>
      <vt:lpstr>Znak wodny</vt:lpstr>
      <vt:lpstr>Wszystko co chcecie wiedzieć o schizofrenii </vt:lpstr>
      <vt:lpstr>Prezentacja programu PowerPoint</vt:lpstr>
      <vt:lpstr>Prezentacja programu PowerPoint</vt:lpstr>
      <vt:lpstr>Prezentacja programu PowerPoint</vt:lpstr>
      <vt:lpstr>Historia koncepcji</vt:lpstr>
      <vt:lpstr>Prezentacja programu PowerPoint</vt:lpstr>
      <vt:lpstr>Prezentacja programu PowerPoint</vt:lpstr>
      <vt:lpstr>Objawy kognitywne – zaburzenia treści myślenia</vt:lpstr>
      <vt:lpstr>Formalne zaburzenia myślenia</vt:lpstr>
      <vt:lpstr>Zaburzenia percepcji</vt:lpstr>
      <vt:lpstr>Objawy emocjonalne</vt:lpstr>
      <vt:lpstr>Objawy behawioralne</vt:lpstr>
      <vt:lpstr>Objawy pozytywne i negatywne</vt:lpstr>
      <vt:lpstr>Prezentacja programu PowerPoint</vt:lpstr>
      <vt:lpstr>Prezentacja programu PowerPoint</vt:lpstr>
      <vt:lpstr>Objawy negatywne wg PANSS</vt:lpstr>
      <vt:lpstr>Objawy osiowe wg Bleulera „obecne u każdego chorego, w każdym okresie choroby”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Epidemiologia schizofrenii</vt:lpstr>
      <vt:lpstr>objawy fazy prodromalnej (lub rezydualnej) schizofrenii wg DSM III R: </vt:lpstr>
      <vt:lpstr>Pacjent o łagodnym przebiegu psychozy (stabilny):</vt:lpstr>
      <vt:lpstr>Pacjent o średnim przebiegu psychozy (często stabilny): </vt:lpstr>
      <vt:lpstr>Pacjent z ciężkim przebiegiem psychozy (niestabilny): </vt:lpstr>
      <vt:lpstr>Rokowanie </vt:lpstr>
      <vt:lpstr>Postacie schizofrenii</vt:lpstr>
      <vt:lpstr>Postacie schizofrenii</vt:lpstr>
      <vt:lpstr>Postacie schizofrenii</vt:lpstr>
      <vt:lpstr>Postacie schizofrenii</vt:lpstr>
      <vt:lpstr>kryteria diagnostyczne zaburzenia schizoafektywnego (wg DSM IV): </vt:lpstr>
      <vt:lpstr>Etiologia schizofrenii</vt:lpstr>
      <vt:lpstr>Czynniki biologiczne – ryzyko zachorowania schizofrenicznego probanda</vt:lpstr>
      <vt:lpstr>Badania bliźniąt</vt:lpstr>
      <vt:lpstr>Badania adopcyjne</vt:lpstr>
      <vt:lpstr>Prezentacja programu PowerPoint</vt:lpstr>
      <vt:lpstr>Prezentacja programu PowerPoint</vt:lpstr>
      <vt:lpstr>Konkluzje z badań nad dziedziczeniem schizofrenii</vt:lpstr>
      <vt:lpstr>Czynniki etiologiczne schizofrenii</vt:lpstr>
      <vt:lpstr>Dowody na słuszność hipotezy dopaminowej</vt:lpstr>
      <vt:lpstr>Dowody na słuszność hipotezy dopaminowej</vt:lpstr>
      <vt:lpstr>W jaki sposób DA „produkuje” objawy?</vt:lpstr>
      <vt:lpstr>Prezentacja programu PowerPoint</vt:lpstr>
      <vt:lpstr>Czynniki etiologiczne w schizofrenii – koncepcje biologiczne c.d.</vt:lpstr>
      <vt:lpstr>Czynniki biologiczne w etiologii schizofrenii</vt:lpstr>
      <vt:lpstr>Prezentacja programu PowerPoint</vt:lpstr>
      <vt:lpstr>Czynniki biologiczne w etiologii schizofrenii</vt:lpstr>
      <vt:lpstr>Prezentacja programu PowerPoint</vt:lpstr>
      <vt:lpstr>Prezentacja programu PowerPoint</vt:lpstr>
      <vt:lpstr>Mieszany model etiologii schizofrenii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Gabinet Lekarski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schizofrenia</dc:title>
  <dc:creator>Andrzej Czernikiewicz</dc:creator>
  <cp:lastModifiedBy> </cp:lastModifiedBy>
  <cp:revision>54</cp:revision>
  <cp:lastPrinted>1998-09-09T20:22:30Z</cp:lastPrinted>
  <dcterms:created xsi:type="dcterms:W3CDTF">1998-09-08T19:44:10Z</dcterms:created>
  <dcterms:modified xsi:type="dcterms:W3CDTF">2018-10-12T18:22:37Z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