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9"/>
  </p:notesMasterIdLst>
  <p:handoutMasterIdLst>
    <p:handoutMasterId r:id="rId30"/>
  </p:handoutMasterIdLst>
  <p:sldIdLst>
    <p:sldId id="304" r:id="rId2"/>
    <p:sldId id="305" r:id="rId3"/>
    <p:sldId id="306" r:id="rId4"/>
    <p:sldId id="307" r:id="rId5"/>
    <p:sldId id="308" r:id="rId6"/>
    <p:sldId id="309" r:id="rId7"/>
    <p:sldId id="310" r:id="rId8"/>
    <p:sldId id="311" r:id="rId9"/>
    <p:sldId id="312"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sorterViewPr>
    <p:cViewPr>
      <p:scale>
        <a:sx n="100" d="100"/>
        <a:sy n="100" d="100"/>
      </p:scale>
      <p:origin x="0" y="-6624"/>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a:lvl1pPr>
          </a:lstStyle>
          <a:p>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lvl1pPr>
          </a:lstStyle>
          <a:p>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900"/>
            </a:lvl1pPr>
          </a:lstStyle>
          <a:p>
            <a:fld id="{EAEC1C31-5FC6-43CC-AB53-21F9ADF76096}" type="slidenum">
              <a:rPr lang="en-US"/>
              <a:pPr/>
              <a:t>‹#›</a:t>
            </a:fld>
            <a:endParaRPr lang="en-US"/>
          </a:p>
        </p:txBody>
      </p:sp>
      <p:sp>
        <p:nvSpPr>
          <p:cNvPr id="6151" name="Line 7"/>
          <p:cNvSpPr>
            <a:spLocks noChangeShapeType="1"/>
          </p:cNvSpPr>
          <p:nvPr/>
        </p:nvSpPr>
        <p:spPr bwMode="auto">
          <a:xfrm>
            <a:off x="304800" y="5867400"/>
            <a:ext cx="6324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sp>
        <p:nvSpPr>
          <p:cNvPr id="6152" name="Line 8"/>
          <p:cNvSpPr>
            <a:spLocks noChangeShapeType="1"/>
          </p:cNvSpPr>
          <p:nvPr/>
        </p:nvSpPr>
        <p:spPr bwMode="auto">
          <a:xfrm>
            <a:off x="304800" y="3200400"/>
            <a:ext cx="6324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sp>
        <p:nvSpPr>
          <p:cNvPr id="6153" name="Rectangle 9"/>
          <p:cNvSpPr>
            <a:spLocks noChangeArrowheads="1"/>
          </p:cNvSpPr>
          <p:nvPr/>
        </p:nvSpPr>
        <p:spPr bwMode="auto">
          <a:xfrm>
            <a:off x="3581400" y="6172200"/>
            <a:ext cx="3048000" cy="2057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1000" b="1" i="1"/>
              <a:t>Notes:</a:t>
            </a:r>
          </a:p>
        </p:txBody>
      </p:sp>
      <p:sp>
        <p:nvSpPr>
          <p:cNvPr id="6154" name="Rectangle 10"/>
          <p:cNvSpPr>
            <a:spLocks noChangeArrowheads="1"/>
          </p:cNvSpPr>
          <p:nvPr/>
        </p:nvSpPr>
        <p:spPr bwMode="auto">
          <a:xfrm>
            <a:off x="3581400" y="3581400"/>
            <a:ext cx="3048000" cy="198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1000" b="1" i="1"/>
              <a:t>Notes:</a:t>
            </a:r>
          </a:p>
        </p:txBody>
      </p:sp>
      <p:sp>
        <p:nvSpPr>
          <p:cNvPr id="6155" name="Rectangle 11"/>
          <p:cNvSpPr>
            <a:spLocks noChangeArrowheads="1"/>
          </p:cNvSpPr>
          <p:nvPr/>
        </p:nvSpPr>
        <p:spPr bwMode="auto">
          <a:xfrm>
            <a:off x="3581400" y="914400"/>
            <a:ext cx="3048000" cy="198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sz="1000" b="1" i="1"/>
              <a:t>Notes:</a:t>
            </a:r>
          </a:p>
        </p:txBody>
      </p:sp>
    </p:spTree>
    <p:extLst>
      <p:ext uri="{BB962C8B-B14F-4D97-AF65-F5344CB8AC3E}">
        <p14:creationId xmlns:p14="http://schemas.microsoft.com/office/powerpoint/2010/main" val="2182729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a:lvl1pPr>
          </a:lstStyle>
          <a:p>
            <a:endParaRPr lang="en-US"/>
          </a:p>
        </p:txBody>
      </p:sp>
      <p:sp>
        <p:nvSpPr>
          <p:cNvPr id="4099" name="Rectangle 3"/>
          <p:cNvSpPr>
            <a:spLocks noGrp="1" noChangeArrowheads="1"/>
          </p:cNvSpPr>
          <p:nvPr>
            <p:ph type="dt" idx="1"/>
          </p:nvPr>
        </p:nvSpPr>
        <p:spPr bwMode="auto">
          <a:xfrm>
            <a:off x="3884613" y="0"/>
            <a:ext cx="2971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915400"/>
            <a:ext cx="2971800"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endParaRPr lang="en-US"/>
          </a:p>
        </p:txBody>
      </p:sp>
      <p:sp>
        <p:nvSpPr>
          <p:cNvPr id="4103" name="Rectangle 7"/>
          <p:cNvSpPr>
            <a:spLocks noGrp="1" noChangeArrowheads="1"/>
          </p:cNvSpPr>
          <p:nvPr>
            <p:ph type="sldNum" sz="quarter" idx="5"/>
          </p:nvPr>
        </p:nvSpPr>
        <p:spPr bwMode="auto">
          <a:xfrm>
            <a:off x="3884613" y="8991600"/>
            <a:ext cx="2971800" cy="15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900"/>
            </a:lvl1pPr>
          </a:lstStyle>
          <a:p>
            <a:fld id="{3A5E11E5-81A8-42C6-98C8-F1EECA74DE48}" type="slidenum">
              <a:rPr lang="en-US"/>
              <a:pPr/>
              <a:t>‹#›</a:t>
            </a:fld>
            <a:endParaRPr lang="en-US"/>
          </a:p>
        </p:txBody>
      </p:sp>
    </p:spTree>
    <p:extLst>
      <p:ext uri="{BB962C8B-B14F-4D97-AF65-F5344CB8AC3E}">
        <p14:creationId xmlns:p14="http://schemas.microsoft.com/office/powerpoint/2010/main" val="22517351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58372" name="Symbol zastępczy numeru slajd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5380E8-21DE-41A0-BF9C-4D8DA17839D3}" type="slidenum">
              <a:rPr lang="pl-PL" altLang="pl-PL">
                <a:latin typeface="Calibri" panose="020F0502020204030204" pitchFamily="34" charset="0"/>
              </a:rPr>
              <a:pPr eaLnBrk="1" hangingPunct="1"/>
              <a:t>4</a:t>
            </a:fld>
            <a:endParaRPr lang="pl-PL" altLang="pl-PL">
              <a:latin typeface="Calibri" panose="020F0502020204030204" pitchFamily="34" charset="0"/>
            </a:endParaRPr>
          </a:p>
        </p:txBody>
      </p:sp>
    </p:spTree>
    <p:extLst>
      <p:ext uri="{BB962C8B-B14F-4D97-AF65-F5344CB8AC3E}">
        <p14:creationId xmlns:p14="http://schemas.microsoft.com/office/powerpoint/2010/main" val="313647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206302-5D93-4CA2-A3D6-24BF63B9CC81}" type="slidenum">
              <a:rPr lang="en-US" altLang="pl-PL">
                <a:latin typeface="Calibri" panose="020F0502020204030204" pitchFamily="34" charset="0"/>
              </a:rPr>
              <a:pPr eaLnBrk="1" hangingPunct="1"/>
              <a:t>24</a:t>
            </a:fld>
            <a:endParaRPr lang="en-US" altLang="pl-PL">
              <a:latin typeface="Calibri" panose="020F0502020204030204"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Tree>
    <p:extLst>
      <p:ext uri="{BB962C8B-B14F-4D97-AF65-F5344CB8AC3E}">
        <p14:creationId xmlns:p14="http://schemas.microsoft.com/office/powerpoint/2010/main" val="1028766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D92F6EC-0612-43AF-8D71-28AA68B5B8FC}" type="slidenum">
              <a:rPr lang="en-US" altLang="pl-PL">
                <a:latin typeface="Calibri" panose="020F0502020204030204" pitchFamily="34" charset="0"/>
              </a:rPr>
              <a:pPr eaLnBrk="1" hangingPunct="1"/>
              <a:t>25</a:t>
            </a:fld>
            <a:endParaRPr lang="en-US" altLang="pl-PL">
              <a:latin typeface="Calibri" panose="020F0502020204030204" pitchFamily="34"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Tree>
    <p:extLst>
      <p:ext uri="{BB962C8B-B14F-4D97-AF65-F5344CB8AC3E}">
        <p14:creationId xmlns:p14="http://schemas.microsoft.com/office/powerpoint/2010/main" val="2164614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4BA0AC-B44E-417F-BADC-E4111227BD20}" type="slidenum">
              <a:rPr lang="en-US" altLang="pl-PL">
                <a:latin typeface="Calibri" panose="020F0502020204030204" pitchFamily="34" charset="0"/>
              </a:rPr>
              <a:pPr eaLnBrk="1" hangingPunct="1"/>
              <a:t>26</a:t>
            </a:fld>
            <a:endParaRPr lang="en-US" altLang="pl-PL">
              <a:latin typeface="Calibri" panose="020F0502020204030204" pitchFamily="34"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Tree>
    <p:extLst>
      <p:ext uri="{BB962C8B-B14F-4D97-AF65-F5344CB8AC3E}">
        <p14:creationId xmlns:p14="http://schemas.microsoft.com/office/powerpoint/2010/main" val="3681069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62468" name="Symbol zastępczy numeru slajd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67E457-CE8C-441B-8D66-0AB906F4E1D9}" type="slidenum">
              <a:rPr lang="pl-PL" altLang="pl-PL">
                <a:latin typeface="Calibri" panose="020F0502020204030204" pitchFamily="34" charset="0"/>
              </a:rPr>
              <a:pPr eaLnBrk="1" hangingPunct="1"/>
              <a:t>5</a:t>
            </a:fld>
            <a:endParaRPr lang="pl-PL" altLang="pl-PL">
              <a:latin typeface="Calibri" panose="020F0502020204030204" pitchFamily="34" charset="0"/>
            </a:endParaRPr>
          </a:p>
        </p:txBody>
      </p:sp>
    </p:spTree>
    <p:extLst>
      <p:ext uri="{BB962C8B-B14F-4D97-AF65-F5344CB8AC3E}">
        <p14:creationId xmlns:p14="http://schemas.microsoft.com/office/powerpoint/2010/main" val="4084067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65540" name="Symbol zastępczy numeru slajd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5A7EF8-AF59-49FB-B932-BD7875F95664}" type="slidenum">
              <a:rPr lang="pl-PL" altLang="pl-PL">
                <a:latin typeface="Calibri" panose="020F0502020204030204" pitchFamily="34" charset="0"/>
              </a:rPr>
              <a:pPr eaLnBrk="1" hangingPunct="1"/>
              <a:t>6</a:t>
            </a:fld>
            <a:endParaRPr lang="pl-PL" altLang="pl-PL">
              <a:latin typeface="Calibri" panose="020F0502020204030204" pitchFamily="34" charset="0"/>
            </a:endParaRPr>
          </a:p>
        </p:txBody>
      </p:sp>
    </p:spTree>
    <p:extLst>
      <p:ext uri="{BB962C8B-B14F-4D97-AF65-F5344CB8AC3E}">
        <p14:creationId xmlns:p14="http://schemas.microsoft.com/office/powerpoint/2010/main" val="1975355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63492" name="Symbol zastępczy numeru slajd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4414C7-D3A1-4273-A9E3-CE992E8A976F}" type="slidenum">
              <a:rPr lang="pl-PL" altLang="pl-PL">
                <a:latin typeface="Calibri" panose="020F0502020204030204" pitchFamily="34" charset="0"/>
              </a:rPr>
              <a:pPr eaLnBrk="1" hangingPunct="1"/>
              <a:t>7</a:t>
            </a:fld>
            <a:endParaRPr lang="pl-PL" altLang="pl-PL">
              <a:latin typeface="Calibri" panose="020F0502020204030204" pitchFamily="34" charset="0"/>
            </a:endParaRPr>
          </a:p>
        </p:txBody>
      </p:sp>
    </p:spTree>
    <p:extLst>
      <p:ext uri="{BB962C8B-B14F-4D97-AF65-F5344CB8AC3E}">
        <p14:creationId xmlns:p14="http://schemas.microsoft.com/office/powerpoint/2010/main" val="1019926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64516" name="Symbol zastępczy numeru slajd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014ED0-A383-46A9-AAAE-C25567923C38}" type="slidenum">
              <a:rPr lang="pl-PL" altLang="pl-PL">
                <a:latin typeface="Calibri" panose="020F0502020204030204" pitchFamily="34" charset="0"/>
              </a:rPr>
              <a:pPr eaLnBrk="1" hangingPunct="1"/>
              <a:t>8</a:t>
            </a:fld>
            <a:endParaRPr lang="pl-PL" altLang="pl-PL">
              <a:latin typeface="Calibri" panose="020F0502020204030204" pitchFamily="34" charset="0"/>
            </a:endParaRPr>
          </a:p>
        </p:txBody>
      </p:sp>
    </p:spTree>
    <p:extLst>
      <p:ext uri="{BB962C8B-B14F-4D97-AF65-F5344CB8AC3E}">
        <p14:creationId xmlns:p14="http://schemas.microsoft.com/office/powerpoint/2010/main" val="3930998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E16089-4256-4531-8195-C85AFC970118}" type="slidenum">
              <a:rPr lang="en-US" altLang="pl-PL">
                <a:latin typeface="Calibri" panose="020F0502020204030204" pitchFamily="34" charset="0"/>
              </a:rPr>
              <a:pPr eaLnBrk="1" hangingPunct="1"/>
              <a:t>9</a:t>
            </a:fld>
            <a:endParaRPr lang="en-US" altLang="pl-PL">
              <a:latin typeface="Calibri" panose="020F0502020204030204"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Tree>
    <p:extLst>
      <p:ext uri="{BB962C8B-B14F-4D97-AF65-F5344CB8AC3E}">
        <p14:creationId xmlns:p14="http://schemas.microsoft.com/office/powerpoint/2010/main" val="575339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359E6B-4CA0-4EA1-A910-E580C0FFF6F2}" type="slidenum">
              <a:rPr lang="en-US" altLang="pl-PL">
                <a:latin typeface="Calibri" panose="020F0502020204030204" pitchFamily="34" charset="0"/>
              </a:rPr>
              <a:pPr eaLnBrk="1" hangingPunct="1"/>
              <a:t>21</a:t>
            </a:fld>
            <a:endParaRPr lang="en-US" altLang="pl-PL">
              <a:latin typeface="Calibri" panose="020F0502020204030204"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pl-PL"/>
              <a:t>Examples</a:t>
            </a:r>
          </a:p>
        </p:txBody>
      </p:sp>
    </p:spTree>
    <p:extLst>
      <p:ext uri="{BB962C8B-B14F-4D97-AF65-F5344CB8AC3E}">
        <p14:creationId xmlns:p14="http://schemas.microsoft.com/office/powerpoint/2010/main" val="8492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07725C0-31D8-4BCD-A410-021D366BA2DC}" type="slidenum">
              <a:rPr lang="en-US" altLang="pl-PL">
                <a:latin typeface="Calibri" panose="020F0502020204030204" pitchFamily="34" charset="0"/>
              </a:rPr>
              <a:pPr eaLnBrk="1" hangingPunct="1"/>
              <a:t>22</a:t>
            </a:fld>
            <a:endParaRPr lang="en-US" altLang="pl-PL">
              <a:latin typeface="Calibri" panose="020F0502020204030204" pitchFamily="34"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pl-PL"/>
              <a:t>Obviously they haven’t read theNEJM: 1994 study of NH where for every dollar “saved” by restricting access to formulary, $17 dollars were spent supporting the consumer</a:t>
            </a:r>
          </a:p>
        </p:txBody>
      </p:sp>
    </p:spTree>
    <p:extLst>
      <p:ext uri="{BB962C8B-B14F-4D97-AF65-F5344CB8AC3E}">
        <p14:creationId xmlns:p14="http://schemas.microsoft.com/office/powerpoint/2010/main" val="70593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BC0809-79A7-4FD7-A749-48036A3BC9B5}" type="slidenum">
              <a:rPr lang="en-US" altLang="pl-PL">
                <a:latin typeface="Calibri" panose="020F0502020204030204" pitchFamily="34" charset="0"/>
              </a:rPr>
              <a:pPr eaLnBrk="1" hangingPunct="1"/>
              <a:t>23</a:t>
            </a:fld>
            <a:endParaRPr lang="en-US" altLang="pl-PL">
              <a:latin typeface="Calibri" panose="020F0502020204030204" pitchFamily="34"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Tree>
    <p:extLst>
      <p:ext uri="{BB962C8B-B14F-4D97-AF65-F5344CB8AC3E}">
        <p14:creationId xmlns:p14="http://schemas.microsoft.com/office/powerpoint/2010/main" val="2471259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pl-PL"/>
              <a:t>Kliknij, aby edytować styl</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pl-PL"/>
              <a:t>Kliknij, aby edytować styl wzorca podtytułu</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F4373216-CA13-4D34-A8B7-F271F9537B06}" type="datetime1">
              <a:rPr lang="en-US" smtClean="0"/>
              <a:pPr/>
              <a:t>6/13/2016</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r>
              <a:rPr lang="en-US"/>
              <a:t>Free Template from www.brainybetty.com</a:t>
            </a:r>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A34C1886-01DA-4C4A-AAF6-690F39FCAD56}" type="slidenum">
              <a:rPr lang="en-US" smtClean="0"/>
              <a:pPr/>
              <a:t>‹#›</a:t>
            </a:fld>
            <a:endParaRPr lang="en-US"/>
          </a:p>
        </p:txBody>
      </p:sp>
    </p:spTree>
    <p:extLst>
      <p:ext uri="{BB962C8B-B14F-4D97-AF65-F5344CB8AC3E}">
        <p14:creationId xmlns:p14="http://schemas.microsoft.com/office/powerpoint/2010/main" val="38595018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E6739A-05AA-48D0-BB8A-1DD34E2D9A75}" type="datetime1">
              <a:rPr lang="en-US" smtClean="0"/>
              <a:pPr/>
              <a:t>6/13/2016</a:t>
            </a:fld>
            <a:endParaRPr lang="en-US"/>
          </a:p>
        </p:txBody>
      </p:sp>
      <p:sp>
        <p:nvSpPr>
          <p:cNvPr id="5" name="Footer Placeholder 4"/>
          <p:cNvSpPr>
            <a:spLocks noGrp="1"/>
          </p:cNvSpPr>
          <p:nvPr>
            <p:ph type="ftr" sz="quarter" idx="11"/>
          </p:nvPr>
        </p:nvSpPr>
        <p:spPr/>
        <p:txBody>
          <a:bodyPr/>
          <a:lstStyle/>
          <a:p>
            <a:r>
              <a:rPr lang="en-US"/>
              <a:t>Free Template from www.brainybetty.com</a:t>
            </a:r>
          </a:p>
        </p:txBody>
      </p:sp>
      <p:sp>
        <p:nvSpPr>
          <p:cNvPr id="6" name="Slide Number Placeholder 5"/>
          <p:cNvSpPr>
            <a:spLocks noGrp="1"/>
          </p:cNvSpPr>
          <p:nvPr>
            <p:ph type="sldNum" sz="quarter" idx="12"/>
          </p:nvPr>
        </p:nvSpPr>
        <p:spPr/>
        <p:txBody>
          <a:bodyPr/>
          <a:lstStyle/>
          <a:p>
            <a:fld id="{29ECE6FB-BDD6-4123-BF3E-8F7DC7545575}" type="slidenum">
              <a:rPr lang="en-US" smtClean="0"/>
              <a:pPr/>
              <a:t>‹#›</a:t>
            </a:fld>
            <a:endParaRPr lang="en-US"/>
          </a:p>
        </p:txBody>
      </p:sp>
    </p:spTree>
    <p:extLst>
      <p:ext uri="{BB962C8B-B14F-4D97-AF65-F5344CB8AC3E}">
        <p14:creationId xmlns:p14="http://schemas.microsoft.com/office/powerpoint/2010/main" val="42162060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3EDD2BE-8F34-4C6A-8F46-185229650BDE}" type="datetime1">
              <a:rPr lang="en-US" smtClean="0"/>
              <a:pPr/>
              <a:t>6/13/2016</a:t>
            </a:fld>
            <a:endParaRPr lang="en-US"/>
          </a:p>
        </p:txBody>
      </p:sp>
      <p:sp>
        <p:nvSpPr>
          <p:cNvPr id="5" name="Footer Placeholder 4"/>
          <p:cNvSpPr>
            <a:spLocks noGrp="1"/>
          </p:cNvSpPr>
          <p:nvPr>
            <p:ph type="ftr" sz="quarter" idx="11"/>
          </p:nvPr>
        </p:nvSpPr>
        <p:spPr/>
        <p:txBody>
          <a:bodyPr/>
          <a:lstStyle/>
          <a:p>
            <a:r>
              <a:rPr lang="en-US"/>
              <a:t>Free Template from www.brainybetty.com</a:t>
            </a:r>
          </a:p>
        </p:txBody>
      </p:sp>
      <p:sp>
        <p:nvSpPr>
          <p:cNvPr id="6" name="Slide Number Placeholder 5"/>
          <p:cNvSpPr>
            <a:spLocks noGrp="1"/>
          </p:cNvSpPr>
          <p:nvPr>
            <p:ph type="sldNum" sz="quarter" idx="12"/>
          </p:nvPr>
        </p:nvSpPr>
        <p:spPr/>
        <p:txBody>
          <a:bodyPr/>
          <a:lstStyle/>
          <a:p>
            <a:fld id="{46F3C63B-F373-4570-9498-368975EA377C}" type="slidenum">
              <a:rPr lang="en-US" smtClean="0"/>
              <a:pPr/>
              <a:t>‹#›</a:t>
            </a:fld>
            <a:endParaRPr lang="en-US"/>
          </a:p>
        </p:txBody>
      </p:sp>
    </p:spTree>
    <p:extLst>
      <p:ext uri="{BB962C8B-B14F-4D97-AF65-F5344CB8AC3E}">
        <p14:creationId xmlns:p14="http://schemas.microsoft.com/office/powerpoint/2010/main" val="10267949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CB8FE6E-BC99-4759-831A-F833E03CFA2B}" type="datetime1">
              <a:rPr lang="en-US" smtClean="0"/>
              <a:pPr/>
              <a:t>6/13/2016</a:t>
            </a:fld>
            <a:endParaRPr lang="en-US"/>
          </a:p>
        </p:txBody>
      </p:sp>
      <p:sp>
        <p:nvSpPr>
          <p:cNvPr id="8" name="Footer Placeholder 7"/>
          <p:cNvSpPr>
            <a:spLocks noGrp="1"/>
          </p:cNvSpPr>
          <p:nvPr>
            <p:ph type="ftr" sz="quarter" idx="11"/>
          </p:nvPr>
        </p:nvSpPr>
        <p:spPr/>
        <p:txBody>
          <a:bodyPr/>
          <a:lstStyle/>
          <a:p>
            <a:r>
              <a:rPr lang="en-US"/>
              <a:t>Free Template from www.brainybetty.com</a:t>
            </a:r>
          </a:p>
        </p:txBody>
      </p:sp>
      <p:sp>
        <p:nvSpPr>
          <p:cNvPr id="9" name="Slide Number Placeholder 8"/>
          <p:cNvSpPr>
            <a:spLocks noGrp="1"/>
          </p:cNvSpPr>
          <p:nvPr>
            <p:ph type="sldNum" sz="quarter" idx="12"/>
          </p:nvPr>
        </p:nvSpPr>
        <p:spPr/>
        <p:txBody>
          <a:bodyPr/>
          <a:lstStyle/>
          <a:p>
            <a:fld id="{91DC74F3-BA57-4687-B188-4538A4669194}" type="slidenum">
              <a:rPr lang="en-US" smtClean="0"/>
              <a:pPr/>
              <a:t>‹#›</a:t>
            </a:fld>
            <a:endParaRPr lang="en-US"/>
          </a:p>
        </p:txBody>
      </p:sp>
    </p:spTree>
    <p:extLst>
      <p:ext uri="{BB962C8B-B14F-4D97-AF65-F5344CB8AC3E}">
        <p14:creationId xmlns:p14="http://schemas.microsoft.com/office/powerpoint/2010/main" val="24365987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pl-PL"/>
              <a:t>Kliknij, aby edytować styl</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0233BA66-1F59-4A58-8B26-2C5DA1DE044E}" type="datetime1">
              <a:rPr lang="en-US" smtClean="0"/>
              <a:pPr/>
              <a:t>6/13/2016</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r>
              <a:rPr lang="en-US"/>
              <a:t>Free Template from www.brainybetty.com</a:t>
            </a:r>
          </a:p>
        </p:txBody>
      </p:sp>
      <p:sp>
        <p:nvSpPr>
          <p:cNvPr id="6" name="Slide Number Placeholder 5"/>
          <p:cNvSpPr>
            <a:spLocks noGrp="1"/>
          </p:cNvSpPr>
          <p:nvPr>
            <p:ph type="sldNum" sz="quarter" idx="12"/>
          </p:nvPr>
        </p:nvSpPr>
        <p:spPr>
          <a:xfrm>
            <a:off x="6453378" y="5211060"/>
            <a:ext cx="1584198" cy="228600"/>
          </a:xfrm>
        </p:spPr>
        <p:txBody>
          <a:bodyPr/>
          <a:lstStyle/>
          <a:p>
            <a:fld id="{C8F3809E-D5E6-4E5E-BBB3-0B1B0CF1B2FC}" type="slidenum">
              <a:rPr lang="en-US" smtClean="0"/>
              <a:pPr/>
              <a:t>‹#›</a:t>
            </a:fld>
            <a:endParaRPr lang="en-US"/>
          </a:p>
        </p:txBody>
      </p:sp>
    </p:spTree>
    <p:extLst>
      <p:ext uri="{BB962C8B-B14F-4D97-AF65-F5344CB8AC3E}">
        <p14:creationId xmlns:p14="http://schemas.microsoft.com/office/powerpoint/2010/main" val="29594334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1F77966-DEA0-4636-8117-2113D0DF6102}" type="datetime1">
              <a:rPr lang="en-US" smtClean="0"/>
              <a:pPr/>
              <a:t>6/13/2016</a:t>
            </a:fld>
            <a:endParaRPr lang="en-US"/>
          </a:p>
        </p:txBody>
      </p:sp>
      <p:sp>
        <p:nvSpPr>
          <p:cNvPr id="6" name="Footer Placeholder 5"/>
          <p:cNvSpPr>
            <a:spLocks noGrp="1"/>
          </p:cNvSpPr>
          <p:nvPr>
            <p:ph type="ftr" sz="quarter" idx="11"/>
          </p:nvPr>
        </p:nvSpPr>
        <p:spPr/>
        <p:txBody>
          <a:bodyPr/>
          <a:lstStyle/>
          <a:p>
            <a:r>
              <a:rPr lang="en-US"/>
              <a:t>Free Template from www.brainybetty.com</a:t>
            </a:r>
          </a:p>
        </p:txBody>
      </p:sp>
      <p:sp>
        <p:nvSpPr>
          <p:cNvPr id="7" name="Slide Number Placeholder 6"/>
          <p:cNvSpPr>
            <a:spLocks noGrp="1"/>
          </p:cNvSpPr>
          <p:nvPr>
            <p:ph type="sldNum" sz="quarter" idx="12"/>
          </p:nvPr>
        </p:nvSpPr>
        <p:spPr/>
        <p:txBody>
          <a:bodyPr/>
          <a:lstStyle/>
          <a:p>
            <a:fld id="{39F8ECC8-2E71-4CA7-A323-16B41A357D8F}" type="slidenum">
              <a:rPr lang="en-US" smtClean="0"/>
              <a:pPr/>
              <a:t>‹#›</a:t>
            </a:fld>
            <a:endParaRPr lang="en-US"/>
          </a:p>
        </p:txBody>
      </p:sp>
    </p:spTree>
    <p:extLst>
      <p:ext uri="{BB962C8B-B14F-4D97-AF65-F5344CB8AC3E}">
        <p14:creationId xmlns:p14="http://schemas.microsoft.com/office/powerpoint/2010/main" val="36507759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BF72C67-B9CA-4EAA-BFC4-3F882B0F9AB0}" type="datetime1">
              <a:rPr lang="en-US" smtClean="0"/>
              <a:pPr/>
              <a:t>6/13/2016</a:t>
            </a:fld>
            <a:endParaRPr lang="en-US"/>
          </a:p>
        </p:txBody>
      </p:sp>
      <p:sp>
        <p:nvSpPr>
          <p:cNvPr id="8" name="Footer Placeholder 7"/>
          <p:cNvSpPr>
            <a:spLocks noGrp="1"/>
          </p:cNvSpPr>
          <p:nvPr>
            <p:ph type="ftr" sz="quarter" idx="11"/>
          </p:nvPr>
        </p:nvSpPr>
        <p:spPr/>
        <p:txBody>
          <a:bodyPr/>
          <a:lstStyle/>
          <a:p>
            <a:r>
              <a:rPr lang="en-US"/>
              <a:t>Free Template from www.brainybetty.com</a:t>
            </a:r>
          </a:p>
        </p:txBody>
      </p:sp>
      <p:sp>
        <p:nvSpPr>
          <p:cNvPr id="9" name="Slide Number Placeholder 8"/>
          <p:cNvSpPr>
            <a:spLocks noGrp="1"/>
          </p:cNvSpPr>
          <p:nvPr>
            <p:ph type="sldNum" sz="quarter" idx="12"/>
          </p:nvPr>
        </p:nvSpPr>
        <p:spPr/>
        <p:txBody>
          <a:bodyPr/>
          <a:lstStyle/>
          <a:p>
            <a:fld id="{16386011-A88D-4C65-8E66-B6AA131E3D0A}" type="slidenum">
              <a:rPr lang="en-US" smtClean="0"/>
              <a:pPr/>
              <a:t>‹#›</a:t>
            </a:fld>
            <a:endParaRPr lang="en-US"/>
          </a:p>
        </p:txBody>
      </p:sp>
    </p:spTree>
    <p:extLst>
      <p:ext uri="{BB962C8B-B14F-4D97-AF65-F5344CB8AC3E}">
        <p14:creationId xmlns:p14="http://schemas.microsoft.com/office/powerpoint/2010/main" val="12767276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76E66718-23D7-4D96-BB31-CCE258BD4945}" type="datetime1">
              <a:rPr lang="en-US" smtClean="0"/>
              <a:pPr/>
              <a:t>6/13/2016</a:t>
            </a:fld>
            <a:endParaRPr lang="en-US"/>
          </a:p>
        </p:txBody>
      </p:sp>
      <p:sp>
        <p:nvSpPr>
          <p:cNvPr id="4" name="Footer Placeholder 3"/>
          <p:cNvSpPr>
            <a:spLocks noGrp="1"/>
          </p:cNvSpPr>
          <p:nvPr>
            <p:ph type="ftr" sz="quarter" idx="11"/>
          </p:nvPr>
        </p:nvSpPr>
        <p:spPr/>
        <p:txBody>
          <a:bodyPr/>
          <a:lstStyle/>
          <a:p>
            <a:r>
              <a:rPr lang="en-US"/>
              <a:t>Free Template from www.brainybetty.com</a:t>
            </a:r>
          </a:p>
        </p:txBody>
      </p:sp>
      <p:sp>
        <p:nvSpPr>
          <p:cNvPr id="5" name="Slide Number Placeholder 4"/>
          <p:cNvSpPr>
            <a:spLocks noGrp="1"/>
          </p:cNvSpPr>
          <p:nvPr>
            <p:ph type="sldNum" sz="quarter" idx="12"/>
          </p:nvPr>
        </p:nvSpPr>
        <p:spPr/>
        <p:txBody>
          <a:bodyPr/>
          <a:lstStyle/>
          <a:p>
            <a:fld id="{B9FE0F6C-C779-46FE-ADC1-A9CE0BF5CEE0}" type="slidenum">
              <a:rPr lang="en-US" smtClean="0"/>
              <a:pPr/>
              <a:t>‹#›</a:t>
            </a:fld>
            <a:endParaRPr lang="en-US"/>
          </a:p>
        </p:txBody>
      </p:sp>
    </p:spTree>
    <p:extLst>
      <p:ext uri="{BB962C8B-B14F-4D97-AF65-F5344CB8AC3E}">
        <p14:creationId xmlns:p14="http://schemas.microsoft.com/office/powerpoint/2010/main" val="41369721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3E761-DBCF-499D-85CD-1BB9F5A18ABD}" type="datetime1">
              <a:rPr lang="en-US" smtClean="0"/>
              <a:pPr/>
              <a:t>6/13/2016</a:t>
            </a:fld>
            <a:endParaRPr lang="en-US"/>
          </a:p>
        </p:txBody>
      </p:sp>
      <p:sp>
        <p:nvSpPr>
          <p:cNvPr id="3" name="Footer Placeholder 2"/>
          <p:cNvSpPr>
            <a:spLocks noGrp="1"/>
          </p:cNvSpPr>
          <p:nvPr>
            <p:ph type="ftr" sz="quarter" idx="11"/>
          </p:nvPr>
        </p:nvSpPr>
        <p:spPr/>
        <p:txBody>
          <a:bodyPr/>
          <a:lstStyle/>
          <a:p>
            <a:r>
              <a:rPr lang="en-US"/>
              <a:t>Free Template from www.brainybetty.com</a:t>
            </a:r>
          </a:p>
        </p:txBody>
      </p:sp>
      <p:sp>
        <p:nvSpPr>
          <p:cNvPr id="4" name="Slide Number Placeholder 3"/>
          <p:cNvSpPr>
            <a:spLocks noGrp="1"/>
          </p:cNvSpPr>
          <p:nvPr>
            <p:ph type="sldNum" sz="quarter" idx="12"/>
          </p:nvPr>
        </p:nvSpPr>
        <p:spPr/>
        <p:txBody>
          <a:bodyPr/>
          <a:lstStyle/>
          <a:p>
            <a:fld id="{D33D8252-C581-4096-8CF7-8790133356A3}" type="slidenum">
              <a:rPr lang="en-US" smtClean="0"/>
              <a:pPr/>
              <a:t>‹#›</a:t>
            </a:fld>
            <a:endParaRPr lang="en-US"/>
          </a:p>
        </p:txBody>
      </p:sp>
    </p:spTree>
    <p:extLst>
      <p:ext uri="{BB962C8B-B14F-4D97-AF65-F5344CB8AC3E}">
        <p14:creationId xmlns:p14="http://schemas.microsoft.com/office/powerpoint/2010/main" val="1655076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pl-PL"/>
              <a:t>Kliknij, aby edytować styl</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8" name="Date Placeholder 7"/>
          <p:cNvSpPr>
            <a:spLocks noGrp="1"/>
          </p:cNvSpPr>
          <p:nvPr>
            <p:ph type="dt" sz="half" idx="10"/>
          </p:nvPr>
        </p:nvSpPr>
        <p:spPr/>
        <p:txBody>
          <a:bodyPr/>
          <a:lstStyle/>
          <a:p>
            <a:fld id="{B62568D7-AAC8-4923-8D3A-C80D38423C48}" type="datetime1">
              <a:rPr lang="en-US" smtClean="0"/>
              <a:pPr/>
              <a:t>6/13/2016</a:t>
            </a:fld>
            <a:endParaRPr lang="en-US"/>
          </a:p>
        </p:txBody>
      </p:sp>
      <p:sp>
        <p:nvSpPr>
          <p:cNvPr id="9" name="Footer Placeholder 8"/>
          <p:cNvSpPr>
            <a:spLocks noGrp="1"/>
          </p:cNvSpPr>
          <p:nvPr>
            <p:ph type="ftr" sz="quarter" idx="11"/>
          </p:nvPr>
        </p:nvSpPr>
        <p:spPr/>
        <p:txBody>
          <a:bodyPr/>
          <a:lstStyle>
            <a:lvl1pPr algn="r">
              <a:defRPr/>
            </a:lvl1pPr>
          </a:lstStyle>
          <a:p>
            <a:r>
              <a:rPr lang="en-US"/>
              <a:t>Free Template from www.brainybetty.com</a:t>
            </a:r>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F7E85F78-1214-4B04-8236-11306C091AD4}" type="slidenum">
              <a:rPr lang="en-US" smtClean="0"/>
              <a:pPr/>
              <a:t>‹#›</a:t>
            </a:fld>
            <a:endParaRPr 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27028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ADE162E-2E1B-435E-9A31-EF3040059462}" type="datetime1">
              <a:rPr lang="en-US" smtClean="0"/>
              <a:pPr/>
              <a:t>6/13/2016</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Free Template from www.brainybetty.com</a:t>
            </a:r>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D04A4D0E-3BD1-4D0A-964A-D65B7C7A2BAF}" type="slidenum">
              <a:rPr lang="en-US" smtClean="0"/>
              <a:pPr/>
              <a:t>‹#›</a:t>
            </a:fld>
            <a:endParaRPr 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20271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9214B050-82DF-4E5A-8429-2B2A691DFC09}" type="datetime1">
              <a:rPr lang="en-US" smtClean="0"/>
              <a:pPr/>
              <a:t>6/13/2016</a:t>
            </a:fld>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r>
              <a:rPr lang="en-US"/>
              <a:t>Free Template from www.brainybetty.com</a:t>
            </a:r>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24C4F24B-6BCA-4559-8B2D-71ADC2A9FFA2}" type="slidenum">
              <a:rPr lang="en-US" smtClean="0"/>
              <a:pPr/>
              <a:t>‹#›</a:t>
            </a:fld>
            <a:endParaRPr lang="en-US"/>
          </a:p>
        </p:txBody>
      </p:sp>
    </p:spTree>
    <p:extLst>
      <p:ext uri="{BB962C8B-B14F-4D97-AF65-F5344CB8AC3E}">
        <p14:creationId xmlns:p14="http://schemas.microsoft.com/office/powerpoint/2010/main" val="361250017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hdr="0"/>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Jak osiągnąć remisję czynnościową w schizofrenii?</a:t>
            </a:r>
          </a:p>
        </p:txBody>
      </p:sp>
      <p:sp>
        <p:nvSpPr>
          <p:cNvPr id="3" name="Podtytuł 2"/>
          <p:cNvSpPr>
            <a:spLocks noGrp="1"/>
          </p:cNvSpPr>
          <p:nvPr>
            <p:ph type="subTitle" idx="1"/>
          </p:nvPr>
        </p:nvSpPr>
        <p:spPr>
          <a:xfrm>
            <a:off x="1169585" y="4869160"/>
            <a:ext cx="6803136" cy="502920"/>
          </a:xfrm>
        </p:spPr>
        <p:txBody>
          <a:bodyPr/>
          <a:lstStyle/>
          <a:p>
            <a:r>
              <a:rPr lang="pl-PL" dirty="0"/>
              <a:t>A. </a:t>
            </a:r>
            <a:r>
              <a:rPr lang="pl-PL" dirty="0" err="1"/>
              <a:t>Czernikiewicz</a:t>
            </a:r>
            <a:r>
              <a:rPr lang="pl-PL" dirty="0"/>
              <a:t> </a:t>
            </a:r>
          </a:p>
        </p:txBody>
      </p:sp>
    </p:spTree>
    <p:extLst>
      <p:ext uri="{BB962C8B-B14F-4D97-AF65-F5344CB8AC3E}">
        <p14:creationId xmlns:p14="http://schemas.microsoft.com/office/powerpoint/2010/main" val="18069699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p:txBody>
          <a:bodyPr/>
          <a:lstStyle/>
          <a:p>
            <a:r>
              <a:rPr lang="pl-PL" dirty="0"/>
              <a:t>Podstawowe usługi psychiatryczne</a:t>
            </a:r>
          </a:p>
        </p:txBody>
      </p:sp>
      <p:sp>
        <p:nvSpPr>
          <p:cNvPr id="10" name="Symbol zastępczy stopki 9"/>
          <p:cNvSpPr>
            <a:spLocks noGrp="1"/>
          </p:cNvSpPr>
          <p:nvPr>
            <p:ph type="ftr" sz="quarter" idx="11"/>
          </p:nvPr>
        </p:nvSpPr>
        <p:spPr/>
        <p:txBody>
          <a:bodyPr/>
          <a:lstStyle/>
          <a:p>
            <a:r>
              <a:rPr lang="en-US"/>
              <a:t>Anthony W, Rogers ES, Farkas M. Research on evidence-based practices: future</a:t>
            </a:r>
            <a:endParaRPr lang="pl-PL"/>
          </a:p>
        </p:txBody>
      </p:sp>
      <p:graphicFrame>
        <p:nvGraphicFramePr>
          <p:cNvPr id="9" name="Tabela 8"/>
          <p:cNvGraphicFramePr>
            <a:graphicFrameLocks noGrp="1"/>
          </p:cNvGraphicFramePr>
          <p:nvPr/>
        </p:nvGraphicFramePr>
        <p:xfrm>
          <a:off x="685333" y="2159278"/>
          <a:ext cx="7663536" cy="4480560"/>
        </p:xfrm>
        <a:graphic>
          <a:graphicData uri="http://schemas.openxmlformats.org/drawingml/2006/table">
            <a:tbl>
              <a:tblPr firstRow="1" firstCol="1" bandRow="1">
                <a:tableStyleId>{5C22544A-7EE6-4342-B048-85BDC9FD1C3A}</a:tableStyleId>
              </a:tblPr>
              <a:tblGrid>
                <a:gridCol w="2553950">
                  <a:extLst>
                    <a:ext uri="{9D8B030D-6E8A-4147-A177-3AD203B41FA5}">
                      <a16:colId xmlns:a16="http://schemas.microsoft.com/office/drawing/2014/main" val="1473266612"/>
                    </a:ext>
                  </a:extLst>
                </a:gridCol>
                <a:gridCol w="2554793">
                  <a:extLst>
                    <a:ext uri="{9D8B030D-6E8A-4147-A177-3AD203B41FA5}">
                      <a16:colId xmlns:a16="http://schemas.microsoft.com/office/drawing/2014/main" val="2140433828"/>
                    </a:ext>
                  </a:extLst>
                </a:gridCol>
                <a:gridCol w="2554793">
                  <a:extLst>
                    <a:ext uri="{9D8B030D-6E8A-4147-A177-3AD203B41FA5}">
                      <a16:colId xmlns:a16="http://schemas.microsoft.com/office/drawing/2014/main" val="749633167"/>
                    </a:ext>
                  </a:extLst>
                </a:gridCol>
              </a:tblGrid>
              <a:tr h="308610">
                <a:tc>
                  <a:txBody>
                    <a:bodyPr/>
                    <a:lstStyle/>
                    <a:p>
                      <a:pPr>
                        <a:lnSpc>
                          <a:spcPct val="150000"/>
                        </a:lnSpc>
                        <a:spcAft>
                          <a:spcPts val="0"/>
                        </a:spcAft>
                      </a:pPr>
                      <a:r>
                        <a:rPr lang="pl-PL" sz="1400" dirty="0">
                          <a:effectLst/>
                        </a:rPr>
                        <a:t>Rodzaj usługi </a:t>
                      </a:r>
                      <a:endParaRPr lang="pl-PL" sz="1400" dirty="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a:effectLst/>
                        </a:rPr>
                        <a:t>Opis</a:t>
                      </a:r>
                      <a:endParaRPr lang="pl-PL" sz="14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a:effectLst/>
                        </a:rPr>
                        <a:t>Potencjalne cele </a:t>
                      </a:r>
                      <a:endParaRPr lang="pl-PL" sz="140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1395442974"/>
                  </a:ext>
                </a:extLst>
              </a:tr>
              <a:tr h="617220">
                <a:tc>
                  <a:txBody>
                    <a:bodyPr/>
                    <a:lstStyle/>
                    <a:p>
                      <a:pPr>
                        <a:lnSpc>
                          <a:spcPct val="150000"/>
                        </a:lnSpc>
                        <a:spcAft>
                          <a:spcPts val="0"/>
                        </a:spcAft>
                      </a:pPr>
                      <a:r>
                        <a:rPr lang="pl-PL" sz="1400">
                          <a:effectLst/>
                        </a:rPr>
                        <a:t>Terapia psychiatryczna</a:t>
                      </a:r>
                      <a:endParaRPr lang="pl-PL" sz="14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dirty="0">
                          <a:effectLst/>
                        </a:rPr>
                        <a:t>Redukcja objawów i związanego z tym </a:t>
                      </a:r>
                      <a:r>
                        <a:rPr lang="pl-PL" sz="1400" dirty="0" err="1">
                          <a:effectLst/>
                        </a:rPr>
                        <a:t>dystresu</a:t>
                      </a:r>
                      <a:r>
                        <a:rPr lang="pl-PL" sz="1400" dirty="0">
                          <a:effectLst/>
                        </a:rPr>
                        <a:t> </a:t>
                      </a:r>
                      <a:endParaRPr lang="pl-PL" sz="1400" dirty="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a:effectLst/>
                        </a:rPr>
                        <a:t>Ustąpienie objawów (remisja objawowa)</a:t>
                      </a:r>
                      <a:endParaRPr lang="pl-PL" sz="140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1182968748"/>
                  </a:ext>
                </a:extLst>
              </a:tr>
              <a:tr h="925830">
                <a:tc>
                  <a:txBody>
                    <a:bodyPr/>
                    <a:lstStyle/>
                    <a:p>
                      <a:pPr>
                        <a:lnSpc>
                          <a:spcPct val="150000"/>
                        </a:lnSpc>
                        <a:spcAft>
                          <a:spcPts val="0"/>
                        </a:spcAft>
                      </a:pPr>
                      <a:r>
                        <a:rPr lang="pl-PL" sz="1400">
                          <a:effectLst/>
                        </a:rPr>
                        <a:t>Interwencja kryzysowa</a:t>
                      </a:r>
                      <a:endParaRPr lang="pl-PL" sz="14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a:effectLst/>
                        </a:rPr>
                        <a:t>Zapobieganie i kontrolowanie zagrażającym zaburzeniom zachowania</a:t>
                      </a:r>
                      <a:endParaRPr lang="pl-PL" sz="14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a:effectLst/>
                        </a:rPr>
                        <a:t>Zapewnienie bezpieczeństwa</a:t>
                      </a:r>
                      <a:endParaRPr lang="pl-PL" sz="140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1143984287"/>
                  </a:ext>
                </a:extLst>
              </a:tr>
              <a:tr h="1234440">
                <a:tc>
                  <a:txBody>
                    <a:bodyPr/>
                    <a:lstStyle/>
                    <a:p>
                      <a:pPr>
                        <a:lnSpc>
                          <a:spcPct val="150000"/>
                        </a:lnSpc>
                        <a:spcAft>
                          <a:spcPts val="0"/>
                        </a:spcAft>
                      </a:pPr>
                      <a:r>
                        <a:rPr lang="pl-PL" sz="1400">
                          <a:effectLst/>
                        </a:rPr>
                        <a:t>Zarządzanie przypadkiem (case management)</a:t>
                      </a:r>
                      <a:endParaRPr lang="pl-PL" sz="14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a:effectLst/>
                        </a:rPr>
                        <a:t>Dostarczanie choremu usług pozwalających na zaspokajanie jego/jej potrzeb w zdrowieniu</a:t>
                      </a:r>
                      <a:endParaRPr lang="pl-PL" sz="14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a:effectLst/>
                        </a:rPr>
                        <a:t>Zabezpieczenie chorego w usługi potrzebne w procesie zdrowienia </a:t>
                      </a:r>
                      <a:endParaRPr lang="pl-PL" sz="140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449158041"/>
                  </a:ext>
                </a:extLst>
              </a:tr>
              <a:tr h="1105385">
                <a:tc>
                  <a:txBody>
                    <a:bodyPr/>
                    <a:lstStyle/>
                    <a:p>
                      <a:pPr>
                        <a:lnSpc>
                          <a:spcPct val="150000"/>
                        </a:lnSpc>
                        <a:spcAft>
                          <a:spcPts val="0"/>
                        </a:spcAft>
                      </a:pPr>
                      <a:r>
                        <a:rPr lang="pl-PL" sz="1400">
                          <a:effectLst/>
                        </a:rPr>
                        <a:t>Rehabilitacja </a:t>
                      </a:r>
                      <a:endParaRPr lang="pl-PL" sz="14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dirty="0">
                          <a:effectLst/>
                        </a:rPr>
                        <a:t>Rozwój sposobów działania chorego, które pozwalają na zaspokajanie jego/jej potrzeb</a:t>
                      </a:r>
                      <a:endParaRPr lang="pl-PL" sz="1400" dirty="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400" dirty="0">
                          <a:effectLst/>
                        </a:rPr>
                        <a:t>Funkcjonowanie w rolach psychospołecznych</a:t>
                      </a:r>
                      <a:endParaRPr lang="pl-PL" sz="1400" dirty="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1549891281"/>
                  </a:ext>
                </a:extLst>
              </a:tr>
            </a:tbl>
          </a:graphicData>
        </a:graphic>
      </p:graphicFrame>
    </p:spTree>
    <p:extLst>
      <p:ext uri="{BB962C8B-B14F-4D97-AF65-F5344CB8AC3E}">
        <p14:creationId xmlns:p14="http://schemas.microsoft.com/office/powerpoint/2010/main" val="26158436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5270" y="857250"/>
            <a:ext cx="7773338" cy="1197133"/>
          </a:xfrm>
        </p:spPr>
        <p:txBody>
          <a:bodyPr/>
          <a:lstStyle/>
          <a:p>
            <a:r>
              <a:rPr lang="pl-PL" dirty="0"/>
              <a:t>c.d. </a:t>
            </a:r>
          </a:p>
        </p:txBody>
      </p:sp>
      <p:sp>
        <p:nvSpPr>
          <p:cNvPr id="4" name="Symbol zastępczy stopki 3"/>
          <p:cNvSpPr>
            <a:spLocks noGrp="1"/>
          </p:cNvSpPr>
          <p:nvPr>
            <p:ph type="ftr" sz="quarter" idx="11"/>
          </p:nvPr>
        </p:nvSpPr>
        <p:spPr/>
        <p:txBody>
          <a:bodyPr/>
          <a:lstStyle/>
          <a:p>
            <a:r>
              <a:rPr lang="en-US"/>
              <a:t>Anthony W, Rogers ES, Farkas M. Research on evidence-based practices: future</a:t>
            </a:r>
            <a:endParaRPr lang="pl-PL"/>
          </a:p>
        </p:txBody>
      </p:sp>
      <p:graphicFrame>
        <p:nvGraphicFramePr>
          <p:cNvPr id="3" name="Tabela 2"/>
          <p:cNvGraphicFramePr>
            <a:graphicFrameLocks noGrp="1"/>
          </p:cNvGraphicFramePr>
          <p:nvPr/>
        </p:nvGraphicFramePr>
        <p:xfrm>
          <a:off x="775253" y="1781589"/>
          <a:ext cx="7613373" cy="5143500"/>
        </p:xfrm>
        <a:graphic>
          <a:graphicData uri="http://schemas.openxmlformats.org/drawingml/2006/table">
            <a:tbl>
              <a:tblPr firstRow="1" firstCol="1" bandRow="1">
                <a:tableStyleId>{5C22544A-7EE6-4342-B048-85BDC9FD1C3A}</a:tableStyleId>
              </a:tblPr>
              <a:tblGrid>
                <a:gridCol w="2464904">
                  <a:extLst>
                    <a:ext uri="{9D8B030D-6E8A-4147-A177-3AD203B41FA5}">
                      <a16:colId xmlns:a16="http://schemas.microsoft.com/office/drawing/2014/main" val="1018288783"/>
                    </a:ext>
                  </a:extLst>
                </a:gridCol>
                <a:gridCol w="2610398">
                  <a:extLst>
                    <a:ext uri="{9D8B030D-6E8A-4147-A177-3AD203B41FA5}">
                      <a16:colId xmlns:a16="http://schemas.microsoft.com/office/drawing/2014/main" val="2057618117"/>
                    </a:ext>
                  </a:extLst>
                </a:gridCol>
                <a:gridCol w="2538071">
                  <a:extLst>
                    <a:ext uri="{9D8B030D-6E8A-4147-A177-3AD203B41FA5}">
                      <a16:colId xmlns:a16="http://schemas.microsoft.com/office/drawing/2014/main" val="3837616494"/>
                    </a:ext>
                  </a:extLst>
                </a:gridCol>
              </a:tblGrid>
              <a:tr h="342900">
                <a:tc>
                  <a:txBody>
                    <a:bodyPr/>
                    <a:lstStyle/>
                    <a:p>
                      <a:pPr>
                        <a:lnSpc>
                          <a:spcPct val="150000"/>
                        </a:lnSpc>
                        <a:spcAft>
                          <a:spcPts val="0"/>
                        </a:spcAft>
                      </a:pPr>
                      <a:r>
                        <a:rPr lang="pl-PL" sz="1500">
                          <a:effectLst/>
                        </a:rPr>
                        <a:t>Rodzaj usługi </a:t>
                      </a:r>
                      <a:endParaRPr lang="pl-PL" sz="15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a:effectLst/>
                        </a:rPr>
                        <a:t>Opis</a:t>
                      </a:r>
                      <a:endParaRPr lang="pl-PL" sz="15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a:effectLst/>
                        </a:rPr>
                        <a:t>Potencjalne cele </a:t>
                      </a:r>
                      <a:endParaRPr lang="pl-PL" sz="150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2638557216"/>
                  </a:ext>
                </a:extLst>
              </a:tr>
              <a:tr h="1028700">
                <a:tc>
                  <a:txBody>
                    <a:bodyPr/>
                    <a:lstStyle/>
                    <a:p>
                      <a:pPr>
                        <a:lnSpc>
                          <a:spcPct val="150000"/>
                        </a:lnSpc>
                        <a:spcAft>
                          <a:spcPts val="0"/>
                        </a:spcAft>
                      </a:pPr>
                      <a:r>
                        <a:rPr lang="pl-PL" sz="1500" dirty="0">
                          <a:effectLst/>
                        </a:rPr>
                        <a:t>Wzmocnienie (</a:t>
                      </a:r>
                      <a:r>
                        <a:rPr lang="pl-PL" sz="1500" dirty="0" err="1">
                          <a:effectLst/>
                        </a:rPr>
                        <a:t>enrichment</a:t>
                      </a:r>
                      <a:r>
                        <a:rPr lang="pl-PL" sz="1500" dirty="0">
                          <a:effectLst/>
                        </a:rPr>
                        <a:t>) </a:t>
                      </a:r>
                      <a:endParaRPr lang="pl-PL" sz="1500" dirty="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a:effectLst/>
                        </a:rPr>
                        <a:t>Angażowanie chorego w satysfakcjonujące go aktywności</a:t>
                      </a:r>
                      <a:endParaRPr lang="pl-PL" sz="15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a:effectLst/>
                        </a:rPr>
                        <a:t>Rozwój osobisty</a:t>
                      </a:r>
                      <a:endParaRPr lang="pl-PL" sz="150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1891341995"/>
                  </a:ext>
                </a:extLst>
              </a:tr>
              <a:tr h="685800">
                <a:tc>
                  <a:txBody>
                    <a:bodyPr/>
                    <a:lstStyle/>
                    <a:p>
                      <a:pPr>
                        <a:lnSpc>
                          <a:spcPct val="150000"/>
                        </a:lnSpc>
                        <a:spcAft>
                          <a:spcPts val="0"/>
                        </a:spcAft>
                      </a:pPr>
                      <a:r>
                        <a:rPr lang="pl-PL" sz="1500" dirty="0">
                          <a:effectLst/>
                        </a:rPr>
                        <a:t>Ochrona praw pacjenta </a:t>
                      </a:r>
                      <a:endParaRPr lang="pl-PL" sz="1500" dirty="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a:effectLst/>
                        </a:rPr>
                        <a:t>Zapewnienie choremu wsparcia prawnego</a:t>
                      </a:r>
                      <a:endParaRPr lang="pl-PL" sz="15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a:effectLst/>
                        </a:rPr>
                        <a:t>Poszanowanie praw pacjenta</a:t>
                      </a:r>
                      <a:endParaRPr lang="pl-PL" sz="150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1675634861"/>
                  </a:ext>
                </a:extLst>
              </a:tr>
              <a:tr h="2057400">
                <a:tc>
                  <a:txBody>
                    <a:bodyPr/>
                    <a:lstStyle/>
                    <a:p>
                      <a:pPr>
                        <a:lnSpc>
                          <a:spcPct val="150000"/>
                        </a:lnSpc>
                        <a:spcAft>
                          <a:spcPts val="0"/>
                        </a:spcAft>
                      </a:pPr>
                      <a:r>
                        <a:rPr lang="pl-PL" sz="1500">
                          <a:effectLst/>
                        </a:rPr>
                        <a:t>Podstawowe wsparcie</a:t>
                      </a:r>
                      <a:endParaRPr lang="pl-PL" sz="15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a:effectLst/>
                        </a:rPr>
                        <a:t>Pomoc w zabezpieczeniu chorego w jego/jej warunkach mieszkaniowych, wyżywienia i ogólnej opieki zdrowotnej</a:t>
                      </a:r>
                      <a:endParaRPr lang="pl-PL" sz="15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dirty="0">
                          <a:effectLst/>
                        </a:rPr>
                        <a:t>Zabezpieczenie podstawowego funkcjonowania chorego</a:t>
                      </a:r>
                      <a:endParaRPr lang="pl-PL" sz="1500" dirty="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3393282699"/>
                  </a:ext>
                </a:extLst>
              </a:tr>
              <a:tr h="1028700">
                <a:tc>
                  <a:txBody>
                    <a:bodyPr/>
                    <a:lstStyle/>
                    <a:p>
                      <a:pPr>
                        <a:lnSpc>
                          <a:spcPct val="150000"/>
                        </a:lnSpc>
                        <a:spcAft>
                          <a:spcPts val="0"/>
                        </a:spcAft>
                      </a:pPr>
                      <a:r>
                        <a:rPr lang="pl-PL" sz="1500">
                          <a:effectLst/>
                        </a:rPr>
                        <a:t>Samopomoc </a:t>
                      </a:r>
                      <a:endParaRPr lang="pl-PL" sz="15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a:effectLst/>
                        </a:rPr>
                        <a:t>Umożliwienie choremu dokonywania autonomicznych wyborów </a:t>
                      </a:r>
                      <a:endParaRPr lang="pl-PL" sz="1500">
                        <a:effectLst/>
                        <a:latin typeface="Times New Roman" panose="02020603050405020304" pitchFamily="18" charset="0"/>
                        <a:ea typeface="Times New Roman" panose="02020603050405020304" pitchFamily="18" charset="0"/>
                      </a:endParaRPr>
                    </a:p>
                  </a:txBody>
                  <a:tcPr marL="23780" marR="23780" marT="0" marB="0"/>
                </a:tc>
                <a:tc>
                  <a:txBody>
                    <a:bodyPr/>
                    <a:lstStyle/>
                    <a:p>
                      <a:pPr>
                        <a:lnSpc>
                          <a:spcPct val="150000"/>
                        </a:lnSpc>
                        <a:spcAft>
                          <a:spcPts val="0"/>
                        </a:spcAft>
                      </a:pPr>
                      <a:r>
                        <a:rPr lang="pl-PL" sz="1500" dirty="0">
                          <a:effectLst/>
                        </a:rPr>
                        <a:t>Poczucie własnej wartości (</a:t>
                      </a:r>
                      <a:r>
                        <a:rPr lang="pl-PL" sz="1500" dirty="0" err="1">
                          <a:effectLst/>
                        </a:rPr>
                        <a:t>empowerment</a:t>
                      </a:r>
                      <a:r>
                        <a:rPr lang="pl-PL" sz="1500" dirty="0">
                          <a:effectLst/>
                        </a:rPr>
                        <a:t>)</a:t>
                      </a:r>
                      <a:endParaRPr lang="pl-PL" sz="1500" dirty="0">
                        <a:effectLst/>
                        <a:latin typeface="Times New Roman" panose="02020603050405020304" pitchFamily="18" charset="0"/>
                        <a:ea typeface="Times New Roman" panose="02020603050405020304" pitchFamily="18" charset="0"/>
                      </a:endParaRPr>
                    </a:p>
                  </a:txBody>
                  <a:tcPr marL="23780" marR="23780" marT="0" marB="0"/>
                </a:tc>
                <a:extLst>
                  <a:ext uri="{0D108BD9-81ED-4DB2-BD59-A6C34878D82A}">
                    <a16:rowId xmlns:a16="http://schemas.microsoft.com/office/drawing/2014/main" val="297567101"/>
                  </a:ext>
                </a:extLst>
              </a:tr>
            </a:tbl>
          </a:graphicData>
        </a:graphic>
      </p:graphicFrame>
    </p:spTree>
    <p:extLst>
      <p:ext uri="{BB962C8B-B14F-4D97-AF65-F5344CB8AC3E}">
        <p14:creationId xmlns:p14="http://schemas.microsoft.com/office/powerpoint/2010/main" val="9455288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332" y="784425"/>
            <a:ext cx="7773338" cy="1197133"/>
          </a:xfrm>
        </p:spPr>
        <p:txBody>
          <a:bodyPr/>
          <a:lstStyle/>
          <a:p>
            <a:r>
              <a:rPr lang="pl-PL" dirty="0"/>
              <a:t>Negatywne wymiary psychozy </a:t>
            </a:r>
          </a:p>
        </p:txBody>
      </p:sp>
      <p:graphicFrame>
        <p:nvGraphicFramePr>
          <p:cNvPr id="3" name="Tabela 2"/>
          <p:cNvGraphicFramePr>
            <a:graphicFrameLocks noGrp="1"/>
          </p:cNvGraphicFramePr>
          <p:nvPr>
            <p:extLst>
              <p:ext uri="{D42A27DB-BD31-4B8C-83A1-F6EECF244321}">
                <p14:modId xmlns:p14="http://schemas.microsoft.com/office/powerpoint/2010/main" val="268028788"/>
              </p:ext>
            </p:extLst>
          </p:nvPr>
        </p:nvGraphicFramePr>
        <p:xfrm>
          <a:off x="685331" y="1632503"/>
          <a:ext cx="7434940" cy="4937760"/>
        </p:xfrm>
        <a:graphic>
          <a:graphicData uri="http://schemas.openxmlformats.org/drawingml/2006/table">
            <a:tbl>
              <a:tblPr firstRow="1" firstCol="1" bandRow="1"/>
              <a:tblGrid>
                <a:gridCol w="1486660">
                  <a:extLst>
                    <a:ext uri="{9D8B030D-6E8A-4147-A177-3AD203B41FA5}">
                      <a16:colId xmlns:a16="http://schemas.microsoft.com/office/drawing/2014/main" val="2019811771"/>
                    </a:ext>
                  </a:extLst>
                </a:gridCol>
                <a:gridCol w="1486660">
                  <a:extLst>
                    <a:ext uri="{9D8B030D-6E8A-4147-A177-3AD203B41FA5}">
                      <a16:colId xmlns:a16="http://schemas.microsoft.com/office/drawing/2014/main" val="2618683871"/>
                    </a:ext>
                  </a:extLst>
                </a:gridCol>
                <a:gridCol w="1486660">
                  <a:extLst>
                    <a:ext uri="{9D8B030D-6E8A-4147-A177-3AD203B41FA5}">
                      <a16:colId xmlns:a16="http://schemas.microsoft.com/office/drawing/2014/main" val="601111243"/>
                    </a:ext>
                  </a:extLst>
                </a:gridCol>
                <a:gridCol w="1487480">
                  <a:extLst>
                    <a:ext uri="{9D8B030D-6E8A-4147-A177-3AD203B41FA5}">
                      <a16:colId xmlns:a16="http://schemas.microsoft.com/office/drawing/2014/main" val="2709812819"/>
                    </a:ext>
                  </a:extLst>
                </a:gridCol>
                <a:gridCol w="1487480">
                  <a:extLst>
                    <a:ext uri="{9D8B030D-6E8A-4147-A177-3AD203B41FA5}">
                      <a16:colId xmlns:a16="http://schemas.microsoft.com/office/drawing/2014/main" val="4178658072"/>
                    </a:ext>
                  </a:extLst>
                </a:gridCol>
              </a:tblGrid>
              <a:tr h="48006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Wymiar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Zaburzenie (impairment)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Dysfunkcja (dysfunction)</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Niepełnosprawność (disability)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Wada   (disadvantage)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641709"/>
                  </a:ext>
                </a:extLst>
              </a:tr>
              <a:tr h="2098349">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Opis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Utrata lub  pogorszenie funkcjonowania psychicznego lub fizjologicznego, często spowodowane przez uszkodzenie strukturalne w ośrodkowym układzie nerwowym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Ograniczenie lub brak możliwości wykonywania różnych czynności w sposób typowy dla osób zdrowych</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Ograniczenie lub brak zdolności do funkcjonowania w pełnym zakresie roli (ról) w sposób typowy dla osób zdrowych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Niezdolność lub upośledzona zdolność do aktywności typowych dla osób zdrowych stosownie do ich wieku, płci, zasobów kulturowych czy społecznych)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953739"/>
                  </a:ext>
                </a:extLst>
              </a:tr>
              <a:tr h="168021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Przykład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Omamy, urojenia, depresja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dirty="0">
                          <a:effectLst/>
                          <a:latin typeface="Times New Roman" panose="02020603050405020304" pitchFamily="18" charset="0"/>
                          <a:ea typeface="Times New Roman" panose="02020603050405020304" pitchFamily="18" charset="0"/>
                        </a:rPr>
                        <a:t>Niechęć do funkcjonowania zawodowego, środowiskowe, dotyczące codziennych czynności (</a:t>
                      </a:r>
                      <a:r>
                        <a:rPr lang="pl-PL" sz="1200" dirty="0" err="1">
                          <a:effectLst/>
                          <a:latin typeface="Times New Roman" panose="02020603050405020304" pitchFamily="18" charset="0"/>
                          <a:ea typeface="Times New Roman" panose="02020603050405020304" pitchFamily="18" charset="0"/>
                        </a:rPr>
                        <a:t>activity</a:t>
                      </a:r>
                      <a:r>
                        <a:rPr lang="pl-PL" sz="1200" dirty="0">
                          <a:effectLst/>
                          <a:latin typeface="Times New Roman" panose="02020603050405020304" pitchFamily="18" charset="0"/>
                          <a:ea typeface="Times New Roman" panose="02020603050405020304" pitchFamily="18" charset="0"/>
                        </a:rPr>
                        <a:t> </a:t>
                      </a:r>
                      <a:r>
                        <a:rPr lang="pl-PL" sz="1200" dirty="0" err="1">
                          <a:effectLst/>
                          <a:latin typeface="Times New Roman" panose="02020603050405020304" pitchFamily="18" charset="0"/>
                          <a:ea typeface="Times New Roman" panose="02020603050405020304" pitchFamily="18" charset="0"/>
                        </a:rPr>
                        <a:t>dayly</a:t>
                      </a:r>
                      <a:r>
                        <a:rPr lang="pl-PL" sz="1200" dirty="0">
                          <a:effectLst/>
                          <a:latin typeface="Times New Roman" panose="02020603050405020304" pitchFamily="18" charset="0"/>
                          <a:ea typeface="Times New Roman" panose="02020603050405020304" pitchFamily="18" charset="0"/>
                        </a:rPr>
                        <a:t> </a:t>
                      </a:r>
                      <a:r>
                        <a:rPr lang="pl-PL" sz="1200" dirty="0" err="1">
                          <a:effectLst/>
                          <a:latin typeface="Times New Roman" panose="02020603050405020304" pitchFamily="18" charset="0"/>
                          <a:ea typeface="Times New Roman" panose="02020603050405020304" pitchFamily="18" charset="0"/>
                        </a:rPr>
                        <a:t>livivng</a:t>
                      </a:r>
                      <a:r>
                        <a:rPr lang="pl-PL" sz="1200" dirty="0">
                          <a:effectLst/>
                          <a:latin typeface="Times New Roman" panose="02020603050405020304" pitchFamily="18" charset="0"/>
                          <a:ea typeface="Times New Roman" panose="02020603050405020304" pitchFamily="18" charset="0"/>
                        </a:rPr>
                        <a:t> - ADL)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dirty="0">
                          <a:effectLst/>
                          <a:latin typeface="Times New Roman" panose="02020603050405020304" pitchFamily="18" charset="0"/>
                          <a:ea typeface="Times New Roman" panose="02020603050405020304" pitchFamily="18" charset="0"/>
                        </a:rPr>
                        <a:t>Bezrobotność, bezdomność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200" dirty="0">
                          <a:effectLst/>
                          <a:latin typeface="Times New Roman" panose="02020603050405020304" pitchFamily="18" charset="0"/>
                          <a:ea typeface="Times New Roman" panose="02020603050405020304" pitchFamily="18" charset="0"/>
                        </a:rPr>
                        <a:t>Ubóstwo, bycie dyskryminowanym </a:t>
                      </a:r>
                    </a:p>
                  </a:txBody>
                  <a:tcPr marL="25682" marR="256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681793"/>
                  </a:ext>
                </a:extLst>
              </a:tr>
            </a:tbl>
          </a:graphicData>
        </a:graphic>
      </p:graphicFrame>
    </p:spTree>
    <p:extLst>
      <p:ext uri="{BB962C8B-B14F-4D97-AF65-F5344CB8AC3E}">
        <p14:creationId xmlns:p14="http://schemas.microsoft.com/office/powerpoint/2010/main" val="26308864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a:effectLst/>
              </a:rPr>
              <a:t>Wg tej koncepcji zdrowienie to przezwyciężenie wszystkich czterech negatywnych wymiarów chorób psychicznych, a jednocześnie jest to </a:t>
            </a:r>
            <a:endParaRPr lang="pl-PL" dirty="0"/>
          </a:p>
        </p:txBody>
      </p:sp>
      <p:sp>
        <p:nvSpPr>
          <p:cNvPr id="4" name="Symbol zastępczy zawartości 3"/>
          <p:cNvSpPr>
            <a:spLocks noGrp="1"/>
          </p:cNvSpPr>
          <p:nvPr>
            <p:ph idx="1"/>
          </p:nvPr>
        </p:nvSpPr>
        <p:spPr>
          <a:xfrm>
            <a:off x="731520" y="2926860"/>
            <a:ext cx="7680960" cy="3931920"/>
          </a:xfrm>
        </p:spPr>
        <p:txBody>
          <a:bodyPr/>
          <a:lstStyle/>
          <a:p>
            <a:r>
              <a:rPr lang="pl-PL" dirty="0">
                <a:effectLst/>
              </a:rPr>
              <a:t>„</a:t>
            </a:r>
            <a:r>
              <a:rPr lang="pl-PL" i="1" dirty="0">
                <a:effectLst/>
              </a:rPr>
              <a:t>głęboko osobisty i unikalny proces zmian obejmujący zmiany w zakresie postaw, uczuć, wartości, celów , nawyków i / lub funkcjonowania w rolach psychospołecznych … zmiany te prowadzą do satysfakcji z życia, nawet wtedy , gdy życie to jest ograniczone w jakiejś mierze przez chorobę … (zdrowienie) zawiera w sobie dalszy  rozwój osobisty i kształtowanie nowych celów życiowych”.</a:t>
            </a:r>
            <a:r>
              <a:rPr lang="pl-PL" dirty="0">
                <a:effectLst/>
              </a:rPr>
              <a:t> </a:t>
            </a:r>
            <a:endParaRPr lang="pl-PL" dirty="0"/>
          </a:p>
        </p:txBody>
      </p:sp>
      <p:sp>
        <p:nvSpPr>
          <p:cNvPr id="5" name="Symbol zastępczy stopki 4"/>
          <p:cNvSpPr>
            <a:spLocks noGrp="1"/>
          </p:cNvSpPr>
          <p:nvPr>
            <p:ph type="ftr" sz="quarter" idx="11"/>
          </p:nvPr>
        </p:nvSpPr>
        <p:spPr/>
        <p:txBody>
          <a:bodyPr/>
          <a:lstStyle/>
          <a:p>
            <a:r>
              <a:rPr lang="en-US"/>
              <a:t>Anthony W, Rogers ES, Farkas M. Research on evidence-based practices: future</a:t>
            </a:r>
            <a:endParaRPr lang="pl-PL"/>
          </a:p>
        </p:txBody>
      </p:sp>
    </p:spTree>
    <p:extLst>
      <p:ext uri="{BB962C8B-B14F-4D97-AF65-F5344CB8AC3E}">
        <p14:creationId xmlns:p14="http://schemas.microsoft.com/office/powerpoint/2010/main" val="24886380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r>
              <a:rPr lang="pl-PL" dirty="0"/>
              <a:t>Przezwyciężanie negatywnych wymiarów choroby </a:t>
            </a:r>
          </a:p>
        </p:txBody>
      </p:sp>
      <p:graphicFrame>
        <p:nvGraphicFramePr>
          <p:cNvPr id="5" name="Tabela 4"/>
          <p:cNvGraphicFramePr>
            <a:graphicFrameLocks noGrp="1"/>
          </p:cNvGraphicFramePr>
          <p:nvPr>
            <p:extLst>
              <p:ext uri="{D42A27DB-BD31-4B8C-83A1-F6EECF244321}">
                <p14:modId xmlns:p14="http://schemas.microsoft.com/office/powerpoint/2010/main" val="3255932378"/>
              </p:ext>
            </p:extLst>
          </p:nvPr>
        </p:nvGraphicFramePr>
        <p:xfrm>
          <a:off x="233570" y="2014194"/>
          <a:ext cx="8676859" cy="4937760"/>
        </p:xfrm>
        <a:graphic>
          <a:graphicData uri="http://schemas.openxmlformats.org/drawingml/2006/table">
            <a:tbl>
              <a:tblPr firstRow="1" firstCol="1" bandRow="1"/>
              <a:tblGrid>
                <a:gridCol w="2261615">
                  <a:extLst>
                    <a:ext uri="{9D8B030D-6E8A-4147-A177-3AD203B41FA5}">
                      <a16:colId xmlns:a16="http://schemas.microsoft.com/office/drawing/2014/main" val="758233184"/>
                    </a:ext>
                  </a:extLst>
                </a:gridCol>
                <a:gridCol w="1603811">
                  <a:extLst>
                    <a:ext uri="{9D8B030D-6E8A-4147-A177-3AD203B41FA5}">
                      <a16:colId xmlns:a16="http://schemas.microsoft.com/office/drawing/2014/main" val="547506656"/>
                    </a:ext>
                  </a:extLst>
                </a:gridCol>
                <a:gridCol w="1603811">
                  <a:extLst>
                    <a:ext uri="{9D8B030D-6E8A-4147-A177-3AD203B41FA5}">
                      <a16:colId xmlns:a16="http://schemas.microsoft.com/office/drawing/2014/main" val="2148858155"/>
                    </a:ext>
                  </a:extLst>
                </a:gridCol>
                <a:gridCol w="1603811">
                  <a:extLst>
                    <a:ext uri="{9D8B030D-6E8A-4147-A177-3AD203B41FA5}">
                      <a16:colId xmlns:a16="http://schemas.microsoft.com/office/drawing/2014/main" val="800407120"/>
                    </a:ext>
                  </a:extLst>
                </a:gridCol>
                <a:gridCol w="1603811">
                  <a:extLst>
                    <a:ext uri="{9D8B030D-6E8A-4147-A177-3AD203B41FA5}">
                      <a16:colId xmlns:a16="http://schemas.microsoft.com/office/drawing/2014/main" val="1073181340"/>
                    </a:ext>
                  </a:extLst>
                </a:gridCol>
              </a:tblGrid>
              <a:tr h="48006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Rodzaj usługi (cel) / cztery negatywne wymiary choroby psychicznej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100">
                          <a:effectLst/>
                          <a:latin typeface="Times New Roman" panose="02020603050405020304" pitchFamily="18" charset="0"/>
                          <a:ea typeface="Times New Roman" panose="02020603050405020304" pitchFamily="18" charset="0"/>
                        </a:rPr>
                        <a:t>Zaburzenie (impairment)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100">
                          <a:effectLst/>
                          <a:latin typeface="Times New Roman" panose="02020603050405020304" pitchFamily="18" charset="0"/>
                          <a:ea typeface="Times New Roman" panose="02020603050405020304" pitchFamily="18" charset="0"/>
                        </a:rPr>
                        <a:t>Dysfunkcja (dysfunction)</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100">
                          <a:effectLst/>
                          <a:latin typeface="Times New Roman" panose="02020603050405020304" pitchFamily="18" charset="0"/>
                          <a:ea typeface="Times New Roman" panose="02020603050405020304" pitchFamily="18" charset="0"/>
                        </a:rPr>
                        <a:t>Niepełnosprawność (disability)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100">
                          <a:effectLst/>
                          <a:latin typeface="Times New Roman" panose="02020603050405020304" pitchFamily="18" charset="0"/>
                          <a:ea typeface="Times New Roman" panose="02020603050405020304" pitchFamily="18" charset="0"/>
                        </a:rPr>
                        <a:t>Wada  (disadvantage)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3986965"/>
                  </a:ext>
                </a:extLst>
              </a:tr>
              <a:tr h="48006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Terapia psychiatryczna (ustąpienie objawów)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7101782"/>
                  </a:ext>
                </a:extLst>
              </a:tr>
              <a:tr h="275162">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Interwencja kryzysowa (bezpieczeństwo)</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1720245"/>
                  </a:ext>
                </a:extLst>
              </a:tr>
              <a:tr h="48006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Zarządzanie przypadkiem (dostępność terapii)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8884307"/>
                  </a:ext>
                </a:extLst>
              </a:tr>
              <a:tr h="48006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Rehabilitacja (funkcjonowanie w rolach psychospołecznych)</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082283"/>
                  </a:ext>
                </a:extLst>
              </a:tr>
              <a:tr h="24003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Wzmocnienie (rozwój osobisty)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376023"/>
                  </a:ext>
                </a:extLst>
              </a:tr>
              <a:tr h="48006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Ochrona praw pacjenta (równouprawnienie)</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244369"/>
                  </a:ext>
                </a:extLst>
              </a:tr>
              <a:tr h="480060">
                <a:tc>
                  <a:txBody>
                    <a:bodyPr/>
                    <a:lstStyle/>
                    <a:p>
                      <a:pPr>
                        <a:lnSpc>
                          <a:spcPct val="150000"/>
                        </a:lnSpc>
                        <a:spcAft>
                          <a:spcPts val="0"/>
                        </a:spcAft>
                      </a:pPr>
                      <a:r>
                        <a:rPr lang="pl-PL" sz="1200">
                          <a:effectLst/>
                          <a:latin typeface="Times New Roman" panose="02020603050405020304" pitchFamily="18" charset="0"/>
                          <a:ea typeface="Times New Roman" panose="02020603050405020304" pitchFamily="18" charset="0"/>
                        </a:rPr>
                        <a:t>Podstawowe wsparcie (wyżywienie, mieszkanie)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41384"/>
                  </a:ext>
                </a:extLst>
              </a:tr>
              <a:tr h="275162">
                <a:tc>
                  <a:txBody>
                    <a:bodyPr/>
                    <a:lstStyle/>
                    <a:p>
                      <a:pPr>
                        <a:lnSpc>
                          <a:spcPct val="150000"/>
                        </a:lnSpc>
                        <a:spcAft>
                          <a:spcPts val="0"/>
                        </a:spcAft>
                      </a:pPr>
                      <a:r>
                        <a:rPr lang="pl-PL" sz="1200" dirty="0">
                          <a:effectLst/>
                          <a:latin typeface="Times New Roman" panose="02020603050405020304" pitchFamily="18" charset="0"/>
                          <a:ea typeface="Times New Roman" panose="02020603050405020304" pitchFamily="18" charset="0"/>
                        </a:rPr>
                        <a:t>Samopomoc (Poczucie własnej wartości)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 </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100" dirty="0">
                          <a:effectLst/>
                          <a:latin typeface="Times New Roman" panose="02020603050405020304" pitchFamily="18" charset="0"/>
                          <a:ea typeface="Times New Roman" panose="02020603050405020304" pitchFamily="18" charset="0"/>
                        </a:rPr>
                        <a:t>TAK</a:t>
                      </a:r>
                    </a:p>
                  </a:txBody>
                  <a:tcPr marL="22931" marR="229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1209"/>
                  </a:ext>
                </a:extLst>
              </a:tr>
            </a:tbl>
          </a:graphicData>
        </a:graphic>
      </p:graphicFrame>
    </p:spTree>
    <p:extLst>
      <p:ext uri="{BB962C8B-B14F-4D97-AF65-F5344CB8AC3E}">
        <p14:creationId xmlns:p14="http://schemas.microsoft.com/office/powerpoint/2010/main" val="4872144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b="1" dirty="0">
                <a:effectLst/>
              </a:rPr>
              <a:t>Proces zdrowienia możliwy jest czasami bez udziału profesjonalistów</a:t>
            </a:r>
            <a:br>
              <a:rPr lang="pl-PL" sz="2400" dirty="0"/>
            </a:br>
            <a:endParaRPr lang="pl-PL" dirty="0"/>
          </a:p>
        </p:txBody>
      </p:sp>
      <p:sp>
        <p:nvSpPr>
          <p:cNvPr id="4" name="Symbol zastępczy zawartości 3"/>
          <p:cNvSpPr>
            <a:spLocks noGrp="1"/>
          </p:cNvSpPr>
          <p:nvPr>
            <p:ph idx="1"/>
          </p:nvPr>
        </p:nvSpPr>
        <p:spPr/>
        <p:txBody>
          <a:bodyPr>
            <a:normAutofit/>
          </a:bodyPr>
          <a:lstStyle/>
          <a:p>
            <a:r>
              <a:rPr lang="pl-PL" dirty="0">
                <a:effectLst/>
              </a:rPr>
              <a:t>Cytując  Anthony’ego „</a:t>
            </a:r>
            <a:r>
              <a:rPr lang="pl-PL" i="1" dirty="0">
                <a:effectLst/>
              </a:rPr>
              <a:t>to nie profesjonaliści trzymają klucz do zdrowienia, trzymają go konsumenci</a:t>
            </a:r>
            <a:r>
              <a:rPr lang="pl-PL" dirty="0">
                <a:effectLst/>
              </a:rPr>
              <a:t>… </a:t>
            </a:r>
            <a:r>
              <a:rPr lang="pl-PL" i="1" dirty="0">
                <a:effectLst/>
              </a:rPr>
              <a:t>zadaniem profesjonalistów jest wspomagać zdrowienie, zadaniem konsumentów jest to zdrowienie osiągać</a:t>
            </a:r>
            <a:r>
              <a:rPr lang="pl-PL" dirty="0">
                <a:effectLst/>
              </a:rPr>
              <a:t> „ .. Każdy z nas, ludzi, ma naturalną zdolność do podążania ścieżką zdrowienia i często osiągania zdrowienia. </a:t>
            </a:r>
            <a:r>
              <a:rPr lang="pl-PL" u="sng" dirty="0">
                <a:effectLst/>
              </a:rPr>
              <a:t>Zdolność ta, zdolność do doświadczania zdrowienia u każdego z nas, pozwala na pomoc ludziom w procesie zdrowienia , dlatego tak ważne jest uczestnictwo rodzin chorych, ich bliskich, a nawet osób obcych początkowo dla pacjenta, jakimi są wolontariusze.</a:t>
            </a:r>
            <a:r>
              <a:rPr lang="pl-PL" dirty="0">
                <a:effectLst/>
              </a:rPr>
              <a:t> </a:t>
            </a:r>
          </a:p>
          <a:p>
            <a:r>
              <a:rPr lang="pl-PL" sz="1050" dirty="0"/>
              <a:t> </a:t>
            </a:r>
            <a:endParaRPr lang="pl-PL" dirty="0"/>
          </a:p>
        </p:txBody>
      </p:sp>
      <p:sp>
        <p:nvSpPr>
          <p:cNvPr id="2" name="Symbol zastępczy stopki 1"/>
          <p:cNvSpPr>
            <a:spLocks noGrp="1"/>
          </p:cNvSpPr>
          <p:nvPr>
            <p:ph type="ftr" sz="quarter" idx="11"/>
          </p:nvPr>
        </p:nvSpPr>
        <p:spPr/>
        <p:txBody>
          <a:bodyPr/>
          <a:lstStyle/>
          <a:p>
            <a:r>
              <a:rPr lang="en-US"/>
              <a:t>Czernikiewicz A. 2016</a:t>
            </a:r>
          </a:p>
        </p:txBody>
      </p:sp>
    </p:spTree>
    <p:extLst>
      <p:ext uri="{BB962C8B-B14F-4D97-AF65-F5344CB8AC3E}">
        <p14:creationId xmlns:p14="http://schemas.microsoft.com/office/powerpoint/2010/main" val="22388623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Determinanty procesu zdrowienia</a:t>
            </a:r>
          </a:p>
        </p:txBody>
      </p:sp>
      <p:sp>
        <p:nvSpPr>
          <p:cNvPr id="3" name="Symbol zastępczy zawartości 2"/>
          <p:cNvSpPr>
            <a:spLocks noGrp="1"/>
          </p:cNvSpPr>
          <p:nvPr>
            <p:ph idx="1"/>
          </p:nvPr>
        </p:nvSpPr>
        <p:spPr/>
        <p:txBody>
          <a:bodyPr>
            <a:normAutofit/>
          </a:bodyPr>
          <a:lstStyle/>
          <a:p>
            <a:r>
              <a:rPr lang="pl-PL" b="1" dirty="0">
                <a:effectLst/>
              </a:rPr>
              <a:t>Jednym z niezbędnych czynników sprzyjających zdrowieniu jest obecność w otoczeniu chorego osób, które wierzą w możliwość zdrowienia i  które rozumieją potrzeby chorego na polu jego/jej zdrowienia</a:t>
            </a:r>
          </a:p>
          <a:p>
            <a:r>
              <a:rPr lang="pl-PL" b="1" dirty="0">
                <a:effectLst/>
              </a:rPr>
              <a:t>Proces zdrowienia nie powinien być oparty na jednej teorii przyczyn zaburzeń psychicznych</a:t>
            </a:r>
            <a:endParaRPr lang="pl-PL" dirty="0">
              <a:effectLst/>
            </a:endParaRPr>
          </a:p>
          <a:p>
            <a:r>
              <a:rPr lang="pl-PL" b="1" dirty="0">
                <a:effectLst/>
              </a:rPr>
              <a:t>Zdrowienie nie jest zwykle procesem linearnym </a:t>
            </a:r>
            <a:endParaRPr lang="pl-PL" dirty="0">
              <a:effectLst/>
            </a:endParaRPr>
          </a:p>
          <a:p>
            <a:r>
              <a:rPr lang="pl-PL" b="1" dirty="0">
                <a:effectLst/>
              </a:rPr>
              <a:t>Zdrowienie w rozumieniu przezwyciężania skutków choroby psychicznej jest zwykle trudniejsze niż rozumiane jako redukcja objawów choroby</a:t>
            </a:r>
            <a:endParaRPr lang="pl-PL" dirty="0">
              <a:effectLst/>
            </a:endParaRPr>
          </a:p>
          <a:p>
            <a:r>
              <a:rPr lang="pl-PL" b="1" dirty="0">
                <a:effectLst/>
              </a:rPr>
              <a:t>Zdrowienie z choroby psychicznej nie świadczy o tym, że dana osoba nie była chora psychicznie</a:t>
            </a:r>
            <a:endParaRPr lang="pl-PL" dirty="0">
              <a:effectLst/>
            </a:endParaRPr>
          </a:p>
          <a:p>
            <a:pPr marL="0" indent="0">
              <a:buNone/>
            </a:pPr>
            <a:endParaRPr lang="pl-PL" dirty="0">
              <a:effectLst/>
            </a:endParaRPr>
          </a:p>
          <a:p>
            <a:endParaRPr lang="pl-PL" dirty="0"/>
          </a:p>
        </p:txBody>
      </p:sp>
      <p:sp>
        <p:nvSpPr>
          <p:cNvPr id="4" name="Symbol zastępczy stopki 3"/>
          <p:cNvSpPr>
            <a:spLocks noGrp="1"/>
          </p:cNvSpPr>
          <p:nvPr>
            <p:ph type="ftr" sz="quarter" idx="11"/>
          </p:nvPr>
        </p:nvSpPr>
        <p:spPr/>
        <p:txBody>
          <a:bodyPr/>
          <a:lstStyle/>
          <a:p>
            <a:r>
              <a:rPr lang="en-US"/>
              <a:t>Czernikiewicz A. 2016</a:t>
            </a:r>
          </a:p>
        </p:txBody>
      </p:sp>
    </p:spTree>
    <p:extLst>
      <p:ext uri="{BB962C8B-B14F-4D97-AF65-F5344CB8AC3E}">
        <p14:creationId xmlns:p14="http://schemas.microsoft.com/office/powerpoint/2010/main" val="4453098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effectLst/>
              </a:rPr>
              <a:t>Zdrowienie jako efekt realizacji nadziei</a:t>
            </a:r>
            <a:br>
              <a:rPr lang="pl-PL" dirty="0">
                <a:effectLst/>
              </a:rPr>
            </a:br>
            <a:endParaRPr lang="pl-PL" dirty="0"/>
          </a:p>
        </p:txBody>
      </p:sp>
      <p:sp>
        <p:nvSpPr>
          <p:cNvPr id="3" name="Symbol zastępczy zawartości 2"/>
          <p:cNvSpPr>
            <a:spLocks noGrp="1"/>
          </p:cNvSpPr>
          <p:nvPr>
            <p:ph idx="1"/>
          </p:nvPr>
        </p:nvSpPr>
        <p:spPr/>
        <p:txBody>
          <a:bodyPr>
            <a:normAutofit/>
          </a:bodyPr>
          <a:lstStyle/>
          <a:p>
            <a:r>
              <a:rPr lang="pl-PL" dirty="0">
                <a:effectLst/>
              </a:rPr>
              <a:t>Przekonanie o tym, że zdrowienie jest możliwe staje się motywującą informacją o możliwej lepszej przyszłości. Nadzieja pozwala na   przezwyciężenie wyzwań, zarówno wewnętrznych , jak i zewnętrznych, barier i przeszkód, które bez niej stały by się znaczącą przeszkodą odbierającą szanse na poprawę. Nadzieja jest czymś co może zaoferować system terapeutyczny i system wsparcia. </a:t>
            </a:r>
            <a:r>
              <a:rPr lang="pl-PL" u="sng" dirty="0">
                <a:effectLst/>
              </a:rPr>
              <a:t>Nadzieja jest internalizowana przez pacjentów i może być dalej wspierana przez nie tylko bliskich chorego i jego/jej opiekunów , ale także przez osoby do tej pory obce choremu, które mogą funkcjonować jako wolontariusze i w ten sposób albo wspierać chorego i jego/jej bliskich, albo zastępować sieć bliskich lub znajomych wtedy, gdy sieć ta jest zbyt słaba dla właściwego wsparcia chorego</a:t>
            </a:r>
            <a:r>
              <a:rPr lang="pl-PL" dirty="0">
                <a:effectLst/>
              </a:rPr>
              <a:t>. </a:t>
            </a:r>
            <a:endParaRPr lang="pl-PL" dirty="0"/>
          </a:p>
        </p:txBody>
      </p:sp>
      <p:sp>
        <p:nvSpPr>
          <p:cNvPr id="4" name="Symbol zastępczy stopki 3"/>
          <p:cNvSpPr>
            <a:spLocks noGrp="1"/>
          </p:cNvSpPr>
          <p:nvPr>
            <p:ph type="ftr" sz="quarter" idx="11"/>
          </p:nvPr>
        </p:nvSpPr>
        <p:spPr/>
        <p:txBody>
          <a:bodyPr/>
          <a:lstStyle/>
          <a:p>
            <a:r>
              <a:rPr lang="en-US"/>
              <a:t>Czernikiewicz A. 2016</a:t>
            </a:r>
          </a:p>
        </p:txBody>
      </p:sp>
    </p:spTree>
    <p:extLst>
      <p:ext uri="{BB962C8B-B14F-4D97-AF65-F5344CB8AC3E}">
        <p14:creationId xmlns:p14="http://schemas.microsoft.com/office/powerpoint/2010/main" val="30116520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effectLst/>
              </a:rPr>
              <a:t>Zdrowienie jako proces indywidualny, dopasowany do potrzeb i możliwości chorego</a:t>
            </a:r>
            <a:br>
              <a:rPr lang="pl-PL" dirty="0">
                <a:effectLst/>
              </a:rPr>
            </a:br>
            <a:endParaRPr lang="pl-PL" dirty="0"/>
          </a:p>
        </p:txBody>
      </p:sp>
      <p:sp>
        <p:nvSpPr>
          <p:cNvPr id="3" name="Symbol zastępczy zawartości 2"/>
          <p:cNvSpPr>
            <a:spLocks noGrp="1"/>
          </p:cNvSpPr>
          <p:nvPr>
            <p:ph idx="1"/>
          </p:nvPr>
        </p:nvSpPr>
        <p:spPr/>
        <p:txBody>
          <a:bodyPr>
            <a:normAutofit/>
          </a:bodyPr>
          <a:lstStyle/>
          <a:p>
            <a:r>
              <a:rPr lang="pl-PL" dirty="0">
                <a:effectLst/>
              </a:rPr>
              <a:t>Samostanowienie chorych pozwala im  na określenie swojej własnej drogi do samodzielnie stanowionych celów terapii. To samostanowienie poszczególnych chorych, dokonywane w oparciu o ich autonomię i niezależność, pozwala chorym na wybór terapii i sposób opieki nad nimi związanymi z tą terapią. Pacjenci uzyskują w ten sposób uprawnienie do szukania, znajdowania i wyboru tych „ścieżek” terapii, które pozwalają im na inicjowanie zdrowienia, w zakresie tych celów, które chcą osiągnąć, w oparciu o te możliwości, które posiadają, w ten sposób by odzyskać kontrolę nad swoim życiem.</a:t>
            </a:r>
          </a:p>
          <a:p>
            <a:endParaRPr lang="pl-PL" dirty="0"/>
          </a:p>
        </p:txBody>
      </p:sp>
      <p:sp>
        <p:nvSpPr>
          <p:cNvPr id="4" name="Symbol zastępczy stopki 3"/>
          <p:cNvSpPr>
            <a:spLocks noGrp="1"/>
          </p:cNvSpPr>
          <p:nvPr>
            <p:ph type="ftr" sz="quarter" idx="11"/>
          </p:nvPr>
        </p:nvSpPr>
        <p:spPr/>
        <p:txBody>
          <a:bodyPr/>
          <a:lstStyle/>
          <a:p>
            <a:r>
              <a:rPr lang="en-US"/>
              <a:t>Czernikiewicz A. 2016</a:t>
            </a:r>
          </a:p>
        </p:txBody>
      </p:sp>
    </p:spTree>
    <p:extLst>
      <p:ext uri="{BB962C8B-B14F-4D97-AF65-F5344CB8AC3E}">
        <p14:creationId xmlns:p14="http://schemas.microsoft.com/office/powerpoint/2010/main" val="31709268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effectLst/>
              </a:rPr>
              <a:t>Zdrowienie jako zjawisko oparte na relacjach interpersonalnych i sieci społecznej</a:t>
            </a:r>
            <a:br>
              <a:rPr lang="pl-PL" dirty="0">
                <a:effectLst/>
              </a:rPr>
            </a:br>
            <a:endParaRPr lang="pl-PL" dirty="0"/>
          </a:p>
        </p:txBody>
      </p:sp>
      <p:sp>
        <p:nvSpPr>
          <p:cNvPr id="3" name="Symbol zastępczy zawartości 2"/>
          <p:cNvSpPr>
            <a:spLocks noGrp="1"/>
          </p:cNvSpPr>
          <p:nvPr>
            <p:ph idx="1"/>
          </p:nvPr>
        </p:nvSpPr>
        <p:spPr/>
        <p:txBody>
          <a:bodyPr>
            <a:normAutofit/>
          </a:bodyPr>
          <a:lstStyle/>
          <a:p>
            <a:r>
              <a:rPr lang="pl-PL" dirty="0">
                <a:effectLst/>
              </a:rPr>
              <a:t>Wsparcie dla osoby chorej psychicznie to nie tylko wsparcie dla samego pacjenta, ale dla wielu z nich przede wszystkim wsparcie dla ich rodzin i ich bliskich. Rola grup wsparcia rekrutujących członków rodzin i ich bliskich, które uczą się wspólnie i wzajemnie w jaki sposób sieć osób bliskich może odgrywać rolę w osiąganiu remisji i zdrowienia w chorobach psychicznych. Dzięki komunikacji między członkami różnych rodzin zachodzi zjawisko znajdowania właściwych rozwiązań problemów psychicznych dziejących się w sieci rodzinnej, które potem przekładają się na zachęcanie pacjentów do osiągania remisji, a następnie kontynuowania procesu zdrowienia. Również rodzinne grupy wsparcia monitorują postępy na ścieżce zdrowienia. </a:t>
            </a:r>
            <a:endParaRPr lang="pl-PL" dirty="0"/>
          </a:p>
        </p:txBody>
      </p:sp>
      <p:sp>
        <p:nvSpPr>
          <p:cNvPr id="4" name="Symbol zastępczy stopki 3"/>
          <p:cNvSpPr>
            <a:spLocks noGrp="1"/>
          </p:cNvSpPr>
          <p:nvPr>
            <p:ph type="ftr" sz="quarter" idx="11"/>
          </p:nvPr>
        </p:nvSpPr>
        <p:spPr/>
        <p:txBody>
          <a:bodyPr/>
          <a:lstStyle/>
          <a:p>
            <a:r>
              <a:rPr lang="en-US"/>
              <a:t>Czernikiewicz A. 2016</a:t>
            </a:r>
          </a:p>
        </p:txBody>
      </p:sp>
    </p:spTree>
    <p:extLst>
      <p:ext uri="{BB962C8B-B14F-4D97-AF65-F5344CB8AC3E}">
        <p14:creationId xmlns:p14="http://schemas.microsoft.com/office/powerpoint/2010/main" val="16793156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Uwagi wstępne </a:t>
            </a:r>
          </a:p>
        </p:txBody>
      </p:sp>
      <p:sp>
        <p:nvSpPr>
          <p:cNvPr id="3" name="Symbol zastępczy zawartości 2"/>
          <p:cNvSpPr>
            <a:spLocks noGrp="1"/>
          </p:cNvSpPr>
          <p:nvPr>
            <p:ph idx="1"/>
          </p:nvPr>
        </p:nvSpPr>
        <p:spPr/>
        <p:txBody>
          <a:bodyPr>
            <a:normAutofit fontScale="92500" lnSpcReduction="20000"/>
          </a:bodyPr>
          <a:lstStyle/>
          <a:p>
            <a:r>
              <a:rPr lang="pl-PL" dirty="0"/>
              <a:t>Leczenie moralne, psychiatria azylowa, leczenie psychofarmakologiczne, pierwsze próby terapii środowiskowej – to kolejne etapy systemu leczniczego w psychiatrii, które miały przynieść dobrostan chorym psychicznie. Każda z tych koncepcji nie osiągała celu jakim było uzdrowienie chorych i ich najbliższego otoczenia, wykazując często swoją nierealność czy nieskuteczność, dając nadal perspektywę „lepiej, ale ciągle niedobrze”.</a:t>
            </a:r>
          </a:p>
          <a:p>
            <a:r>
              <a:rPr lang="pl-PL" dirty="0"/>
              <a:t> Zdrowienie w chorobach psychicznych to szerokie spektrum badawcze, ale wydaje się, że najtrafniejsza koncepcja zdrowienia to zdrowienie zorientowane na podmiot, definiowane jako „stworzenie nadziei osobie chorej psychicznie na nadanie swemu życia nowego znaczenia i kreowanie na nowo swojej przyszłości”.</a:t>
            </a:r>
          </a:p>
          <a:p>
            <a:r>
              <a:rPr lang="pl-PL" dirty="0"/>
              <a:t> Systemy opieki psychiatrycznej, „zorientowanej na zdrowienie” muszą uwzględniać zarówno podmioty tej opieki – pacjenci, ich rodziny, ich bliscy, ale także dostarczający tej opieki profesjonaliści, muszą mieć świadomość jak spójny i kompleksowy musi być ten system.</a:t>
            </a:r>
          </a:p>
          <a:p>
            <a:pPr marL="0" indent="0">
              <a:buNone/>
            </a:pPr>
            <a:endParaRPr lang="pl-PL" dirty="0"/>
          </a:p>
        </p:txBody>
      </p:sp>
      <p:sp>
        <p:nvSpPr>
          <p:cNvPr id="4" name="Symbol zastępczy stopki 3"/>
          <p:cNvSpPr>
            <a:spLocks noGrp="1"/>
          </p:cNvSpPr>
          <p:nvPr>
            <p:ph type="ftr" sz="quarter" idx="11"/>
          </p:nvPr>
        </p:nvSpPr>
        <p:spPr/>
        <p:txBody>
          <a:bodyPr/>
          <a:lstStyle/>
          <a:p>
            <a:r>
              <a:rPr lang="en-US" sz="600" dirty="0" err="1"/>
              <a:t>McCranie</a:t>
            </a:r>
            <a:r>
              <a:rPr lang="en-US" sz="600" dirty="0"/>
              <a:t> A.: Recovery in Mental Illness: The Roots, Meanings, and Implementations of a „New” Services Movement ss. 471-489 w: Pilgrim D., Rogers A., </a:t>
            </a:r>
            <a:r>
              <a:rPr lang="en-US" sz="600" dirty="0" err="1"/>
              <a:t>Pescosolido</a:t>
            </a:r>
            <a:r>
              <a:rPr lang="en-US" sz="600" dirty="0"/>
              <a:t> B.(red.): The Sage Handbook of Mental Health and Illness. Sage Publications, London, 2011</a:t>
            </a:r>
            <a:endParaRPr lang="pl-PL" sz="600" dirty="0"/>
          </a:p>
        </p:txBody>
      </p:sp>
    </p:spTree>
    <p:extLst>
      <p:ext uri="{BB962C8B-B14F-4D97-AF65-F5344CB8AC3E}">
        <p14:creationId xmlns:p14="http://schemas.microsoft.com/office/powerpoint/2010/main" val="96600551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1767" y="1484784"/>
            <a:ext cx="7680960" cy="1371600"/>
          </a:xfrm>
        </p:spPr>
        <p:txBody>
          <a:bodyPr>
            <a:normAutofit fontScale="90000"/>
          </a:bodyPr>
          <a:lstStyle/>
          <a:p>
            <a:r>
              <a:rPr lang="pl-PL" b="1" dirty="0">
                <a:effectLst/>
              </a:rPr>
              <a:t>Zdrowienie jako kompleks zawierający możliwości i odpowiedzialność samego chorego, jego bliskich i jego/jej środowisko społeczne</a:t>
            </a:r>
            <a:br>
              <a:rPr lang="pl-PL" dirty="0">
                <a:effectLst/>
              </a:rPr>
            </a:br>
            <a:endParaRPr lang="pl-PL" dirty="0"/>
          </a:p>
        </p:txBody>
      </p:sp>
      <p:sp>
        <p:nvSpPr>
          <p:cNvPr id="3" name="Symbol zastępczy zawartości 2"/>
          <p:cNvSpPr>
            <a:spLocks noGrp="1"/>
          </p:cNvSpPr>
          <p:nvPr>
            <p:ph idx="1"/>
          </p:nvPr>
        </p:nvSpPr>
        <p:spPr>
          <a:xfrm>
            <a:off x="731520" y="3573016"/>
            <a:ext cx="7680960" cy="3931920"/>
          </a:xfrm>
        </p:spPr>
        <p:txBody>
          <a:bodyPr/>
          <a:lstStyle/>
          <a:p>
            <a:r>
              <a:rPr lang="pl-PL" dirty="0">
                <a:effectLst/>
              </a:rPr>
              <a:t>Sami pacjenci, ich rodziny i bliscy, i społeczeństwa w których funkcjonują, mają nie tylko zasoby, ale i możliwości do osiągania kolejnych kroków procesie zdrowienia. Sami chorzy mają i powinni mieć brania odpowiedzialność za swoje zdrowienie, podobnie jak ich rodziny i bliscy, a zadaniem społeczności jest to by umożliwić im sposobność do przemawiania i decydowania w swoim imieniu</a:t>
            </a:r>
            <a:endParaRPr lang="pl-PL" dirty="0"/>
          </a:p>
        </p:txBody>
      </p:sp>
      <p:sp>
        <p:nvSpPr>
          <p:cNvPr id="4" name="Symbol zastępczy stopki 3"/>
          <p:cNvSpPr>
            <a:spLocks noGrp="1"/>
          </p:cNvSpPr>
          <p:nvPr>
            <p:ph type="ftr" sz="quarter" idx="11"/>
          </p:nvPr>
        </p:nvSpPr>
        <p:spPr/>
        <p:txBody>
          <a:bodyPr/>
          <a:lstStyle/>
          <a:p>
            <a:r>
              <a:rPr lang="en-US"/>
              <a:t>Czernikiewicz A. 2016</a:t>
            </a:r>
          </a:p>
        </p:txBody>
      </p:sp>
    </p:spTree>
    <p:extLst>
      <p:ext uri="{BB962C8B-B14F-4D97-AF65-F5344CB8AC3E}">
        <p14:creationId xmlns:p14="http://schemas.microsoft.com/office/powerpoint/2010/main" val="3990008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943100" y="1085851"/>
            <a:ext cx="5886450" cy="1073944"/>
          </a:xfrm>
        </p:spPr>
        <p:txBody>
          <a:bodyPr>
            <a:normAutofit fontScale="90000"/>
          </a:bodyPr>
          <a:lstStyle/>
          <a:p>
            <a:pPr algn="ctr">
              <a:defRPr/>
            </a:pPr>
            <a:r>
              <a:rPr lang="pl-PL" dirty="0">
                <a:solidFill>
                  <a:schemeClr val="tx1"/>
                </a:solidFill>
                <a:latin typeface="Trebuchet MS" pitchFamily="34" charset="0"/>
              </a:rPr>
              <a:t>Co komplikuje zdrowienie</a:t>
            </a:r>
            <a:r>
              <a:rPr lang="en-US" dirty="0">
                <a:solidFill>
                  <a:schemeClr val="tx1"/>
                </a:solidFill>
                <a:latin typeface="Trebuchet MS" pitchFamily="34" charset="0"/>
              </a:rPr>
              <a:t>?</a:t>
            </a:r>
          </a:p>
        </p:txBody>
      </p:sp>
      <p:sp>
        <p:nvSpPr>
          <p:cNvPr id="25603" name="Rectangle 3"/>
          <p:cNvSpPr>
            <a:spLocks noGrp="1" noChangeArrowheads="1"/>
          </p:cNvSpPr>
          <p:nvPr>
            <p:ph idx="1"/>
          </p:nvPr>
        </p:nvSpPr>
        <p:spPr>
          <a:xfrm>
            <a:off x="1943100" y="2343150"/>
            <a:ext cx="6057900" cy="3086100"/>
          </a:xfrm>
        </p:spPr>
        <p:txBody>
          <a:bodyPr>
            <a:normAutofit/>
          </a:bodyPr>
          <a:lstStyle/>
          <a:p>
            <a:pPr eaLnBrk="1" hangingPunct="1"/>
            <a:r>
              <a:rPr lang="pl-PL" altLang="pl-PL" sz="2800" dirty="0">
                <a:latin typeface="Trebuchet MS" panose="020B0603020202020204" pitchFamily="34" charset="0"/>
              </a:rPr>
              <a:t>Współistniejące zaburzenia psychiczne (ZLP)</a:t>
            </a:r>
          </a:p>
          <a:p>
            <a:pPr eaLnBrk="1" hangingPunct="1"/>
            <a:r>
              <a:rPr lang="pl-PL" altLang="pl-PL" sz="2800" dirty="0">
                <a:latin typeface="Trebuchet MS" panose="020B0603020202020204" pitchFamily="34" charset="0"/>
              </a:rPr>
              <a:t>Współistniejące nadużywanie SPA</a:t>
            </a:r>
            <a:endParaRPr lang="en-US" altLang="pl-PL" sz="2800" dirty="0">
              <a:latin typeface="Trebuchet MS" panose="020B0603020202020204" pitchFamily="34" charset="0"/>
            </a:endParaRPr>
          </a:p>
          <a:p>
            <a:pPr eaLnBrk="1" hangingPunct="1"/>
            <a:r>
              <a:rPr lang="pl-PL" altLang="pl-PL" sz="2800" dirty="0">
                <a:latin typeface="Trebuchet MS" panose="020B0603020202020204" pitchFamily="34" charset="0"/>
              </a:rPr>
              <a:t>Deficyty kognitywne</a:t>
            </a:r>
            <a:endParaRPr lang="en-US" altLang="pl-PL" sz="2800" dirty="0">
              <a:latin typeface="Trebuchet MS" panose="020B0603020202020204" pitchFamily="34" charset="0"/>
            </a:endParaRPr>
          </a:p>
          <a:p>
            <a:pPr eaLnBrk="1" hangingPunct="1"/>
            <a:r>
              <a:rPr lang="pl-PL" altLang="pl-PL" sz="2800" dirty="0">
                <a:latin typeface="Trebuchet MS" panose="020B0603020202020204" pitchFamily="34" charset="0"/>
              </a:rPr>
              <a:t>Choroby somatyczne </a:t>
            </a:r>
            <a:endParaRPr lang="en-US" altLang="pl-PL" sz="2800" dirty="0">
              <a:latin typeface="Trebuchet MS" panose="020B0603020202020204" pitchFamily="34" charset="0"/>
            </a:endParaRPr>
          </a:p>
        </p:txBody>
      </p:sp>
    </p:spTree>
    <p:extLst>
      <p:ext uri="{BB962C8B-B14F-4D97-AF65-F5344CB8AC3E}">
        <p14:creationId xmlns:p14="http://schemas.microsoft.com/office/powerpoint/2010/main" val="34680051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1943100" y="1085851"/>
            <a:ext cx="6057900" cy="1073944"/>
          </a:xfrm>
        </p:spPr>
        <p:txBody>
          <a:bodyPr>
            <a:normAutofit fontScale="90000"/>
          </a:bodyPr>
          <a:lstStyle/>
          <a:p>
            <a:pPr algn="ctr">
              <a:defRPr/>
            </a:pPr>
            <a:r>
              <a:rPr lang="pl-PL" dirty="0">
                <a:solidFill>
                  <a:schemeClr val="tx1"/>
                </a:solidFill>
                <a:latin typeface="Trebuchet MS" pitchFamily="34" charset="0"/>
              </a:rPr>
              <a:t>Co komplikuje zdrowienie</a:t>
            </a:r>
            <a:r>
              <a:rPr lang="en-US" dirty="0">
                <a:solidFill>
                  <a:schemeClr val="tx1"/>
                </a:solidFill>
                <a:latin typeface="Trebuchet MS" pitchFamily="34" charset="0"/>
              </a:rPr>
              <a:t>?</a:t>
            </a:r>
          </a:p>
        </p:txBody>
      </p:sp>
      <p:sp>
        <p:nvSpPr>
          <p:cNvPr id="26627" name="Rectangle 3"/>
          <p:cNvSpPr>
            <a:spLocks noGrp="1" noChangeArrowheads="1"/>
          </p:cNvSpPr>
          <p:nvPr>
            <p:ph idx="1"/>
          </p:nvPr>
        </p:nvSpPr>
        <p:spPr>
          <a:xfrm>
            <a:off x="1943100" y="2343150"/>
            <a:ext cx="5543550" cy="3429000"/>
          </a:xfrm>
        </p:spPr>
        <p:txBody>
          <a:bodyPr/>
          <a:lstStyle/>
          <a:p>
            <a:pPr eaLnBrk="1" hangingPunct="1"/>
            <a:r>
              <a:rPr lang="pl-PL" altLang="pl-PL" sz="2400" dirty="0">
                <a:latin typeface="Trebuchet MS" panose="020B0603020202020204" pitchFamily="34" charset="0"/>
              </a:rPr>
              <a:t>Brak akceptacji choroby</a:t>
            </a:r>
            <a:endParaRPr lang="en-US" altLang="pl-PL" sz="2400" dirty="0">
              <a:latin typeface="Trebuchet MS" panose="020B0603020202020204" pitchFamily="34" charset="0"/>
            </a:endParaRPr>
          </a:p>
          <a:p>
            <a:pPr eaLnBrk="1" hangingPunct="1"/>
            <a:r>
              <a:rPr lang="pl-PL" altLang="pl-PL" sz="2400" dirty="0">
                <a:latin typeface="Trebuchet MS" panose="020B0603020202020204" pitchFamily="34" charset="0"/>
              </a:rPr>
              <a:t>Objawy uboczne</a:t>
            </a:r>
            <a:endParaRPr lang="en-US" altLang="pl-PL" sz="2400" dirty="0">
              <a:latin typeface="Trebuchet MS" panose="020B0603020202020204" pitchFamily="34" charset="0"/>
            </a:endParaRPr>
          </a:p>
          <a:p>
            <a:pPr eaLnBrk="1" hangingPunct="1"/>
            <a:r>
              <a:rPr lang="pl-PL" altLang="pl-PL" sz="2400" dirty="0">
                <a:latin typeface="Trebuchet MS" panose="020B0603020202020204" pitchFamily="34" charset="0"/>
              </a:rPr>
              <a:t>Opóźniony dostęp do właściwej opieki</a:t>
            </a:r>
            <a:endParaRPr lang="en-US" altLang="pl-PL" sz="2400" dirty="0">
              <a:latin typeface="Trebuchet MS" panose="020B0603020202020204" pitchFamily="34" charset="0"/>
            </a:endParaRPr>
          </a:p>
          <a:p>
            <a:pPr eaLnBrk="1" hangingPunct="1"/>
            <a:r>
              <a:rPr lang="pl-PL" altLang="pl-PL" sz="2400" dirty="0">
                <a:latin typeface="Trebuchet MS" panose="020B0603020202020204" pitchFamily="34" charset="0"/>
              </a:rPr>
              <a:t>Biurokratyczne bariery dostępu do terapii</a:t>
            </a:r>
            <a:endParaRPr lang="en-US" altLang="pl-PL" sz="2400" dirty="0">
              <a:latin typeface="Trebuchet MS" panose="020B0603020202020204" pitchFamily="34" charset="0"/>
            </a:endParaRPr>
          </a:p>
          <a:p>
            <a:pPr eaLnBrk="1" hangingPunct="1"/>
            <a:r>
              <a:rPr lang="pl-PL" altLang="pl-PL" sz="2400" dirty="0">
                <a:latin typeface="Trebuchet MS" panose="020B0603020202020204" pitchFamily="34" charset="0"/>
              </a:rPr>
              <a:t>Brak wsparcia społecznego</a:t>
            </a:r>
            <a:endParaRPr lang="en-US" altLang="pl-PL" sz="2400" dirty="0">
              <a:latin typeface="Trebuchet MS" panose="020B0603020202020204" pitchFamily="34" charset="0"/>
            </a:endParaRPr>
          </a:p>
          <a:p>
            <a:pPr eaLnBrk="1" hangingPunct="1"/>
            <a:endParaRPr lang="en-US" altLang="pl-PL" dirty="0">
              <a:latin typeface="Trebuchet MS" panose="020B0603020202020204" pitchFamily="34" charset="0"/>
            </a:endParaRPr>
          </a:p>
        </p:txBody>
      </p:sp>
    </p:spTree>
    <p:extLst>
      <p:ext uri="{BB962C8B-B14F-4D97-AF65-F5344CB8AC3E}">
        <p14:creationId xmlns:p14="http://schemas.microsoft.com/office/powerpoint/2010/main" val="35575744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normAutofit/>
          </a:bodyPr>
          <a:lstStyle/>
          <a:p>
            <a:pPr algn="ctr">
              <a:defRPr/>
            </a:pPr>
            <a:r>
              <a:rPr lang="pl-PL" dirty="0">
                <a:solidFill>
                  <a:schemeClr val="tx1"/>
                </a:solidFill>
                <a:latin typeface="Trebuchet MS" pitchFamily="34" charset="0"/>
              </a:rPr>
              <a:t>Przeszkody w zdrowieniu tworzone przez nas samych</a:t>
            </a:r>
            <a:endParaRPr lang="en-US" dirty="0">
              <a:solidFill>
                <a:schemeClr val="tx1"/>
              </a:solidFill>
              <a:latin typeface="Trebuchet MS" pitchFamily="34" charset="0"/>
            </a:endParaRPr>
          </a:p>
        </p:txBody>
      </p:sp>
      <p:sp>
        <p:nvSpPr>
          <p:cNvPr id="27651" name="Rectangle 3"/>
          <p:cNvSpPr>
            <a:spLocks noGrp="1" noChangeArrowheads="1"/>
          </p:cNvSpPr>
          <p:nvPr>
            <p:ph idx="1"/>
          </p:nvPr>
        </p:nvSpPr>
        <p:spPr/>
        <p:txBody>
          <a:bodyPr>
            <a:normAutofit/>
          </a:bodyPr>
          <a:lstStyle/>
          <a:p>
            <a:pPr eaLnBrk="1" hangingPunct="1">
              <a:lnSpc>
                <a:spcPct val="90000"/>
              </a:lnSpc>
            </a:pPr>
            <a:r>
              <a:rPr lang="pl-PL" altLang="pl-PL" sz="2400" dirty="0">
                <a:latin typeface="Trebuchet MS" panose="020B0603020202020204" pitchFamily="34" charset="0"/>
              </a:rPr>
              <a:t>Niezdolność rozumienia życia naszych pacjentów</a:t>
            </a:r>
            <a:endParaRPr lang="en-US" altLang="pl-PL" sz="2400" dirty="0">
              <a:latin typeface="Trebuchet MS" panose="020B0603020202020204" pitchFamily="34" charset="0"/>
            </a:endParaRPr>
          </a:p>
          <a:p>
            <a:pPr eaLnBrk="1" hangingPunct="1">
              <a:lnSpc>
                <a:spcPct val="90000"/>
              </a:lnSpc>
            </a:pPr>
            <a:r>
              <a:rPr lang="pl-PL" altLang="pl-PL" sz="2400" dirty="0">
                <a:latin typeface="Trebuchet MS" panose="020B0603020202020204" pitchFamily="34" charset="0"/>
              </a:rPr>
              <a:t>Ograniczona zdolność do tworzenia sojuszu terapeutycznego</a:t>
            </a:r>
            <a:endParaRPr lang="en-US" altLang="pl-PL" sz="2400" dirty="0">
              <a:latin typeface="Trebuchet MS" panose="020B0603020202020204" pitchFamily="34" charset="0"/>
            </a:endParaRPr>
          </a:p>
          <a:p>
            <a:pPr eaLnBrk="1" hangingPunct="1">
              <a:lnSpc>
                <a:spcPct val="90000"/>
              </a:lnSpc>
            </a:pPr>
            <a:r>
              <a:rPr lang="pl-PL" altLang="pl-PL" sz="2400" dirty="0">
                <a:latin typeface="Trebuchet MS" panose="020B0603020202020204" pitchFamily="34" charset="0"/>
              </a:rPr>
              <a:t>Ogniskowanie poznania pacjenta na remisji objawowej</a:t>
            </a:r>
          </a:p>
          <a:p>
            <a:pPr eaLnBrk="1" hangingPunct="1">
              <a:lnSpc>
                <a:spcPct val="90000"/>
              </a:lnSpc>
            </a:pPr>
            <a:r>
              <a:rPr lang="pl-PL" altLang="pl-PL" sz="2400" dirty="0">
                <a:latin typeface="Trebuchet MS" panose="020B0603020202020204" pitchFamily="34" charset="0"/>
              </a:rPr>
              <a:t>Ogniskowanie poznania pacjenta na problemie współpracy</a:t>
            </a:r>
            <a:endParaRPr lang="en-US" altLang="pl-PL" sz="2400" dirty="0">
              <a:latin typeface="Trebuchet MS" panose="020B0603020202020204" pitchFamily="34" charset="0"/>
            </a:endParaRPr>
          </a:p>
          <a:p>
            <a:pPr eaLnBrk="1" hangingPunct="1">
              <a:lnSpc>
                <a:spcPct val="90000"/>
              </a:lnSpc>
            </a:pPr>
            <a:r>
              <a:rPr lang="pl-PL" altLang="pl-PL" sz="2400" dirty="0">
                <a:latin typeface="Trebuchet MS" panose="020B0603020202020204" pitchFamily="34" charset="0"/>
              </a:rPr>
              <a:t>Brak świadomości stygmatyzacji</a:t>
            </a:r>
            <a:endParaRPr lang="en-US" altLang="pl-PL" sz="2400" dirty="0">
              <a:latin typeface="Trebuchet MS" panose="020B0603020202020204" pitchFamily="34" charset="0"/>
            </a:endParaRPr>
          </a:p>
        </p:txBody>
      </p:sp>
    </p:spTree>
    <p:extLst>
      <p:ext uri="{BB962C8B-B14F-4D97-AF65-F5344CB8AC3E}">
        <p14:creationId xmlns:p14="http://schemas.microsoft.com/office/powerpoint/2010/main" val="32452847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a:bodyPr>
          <a:lstStyle/>
          <a:p>
            <a:pPr algn="ctr">
              <a:defRPr/>
            </a:pPr>
            <a:r>
              <a:rPr lang="pl-PL" dirty="0">
                <a:solidFill>
                  <a:schemeClr val="tx1"/>
                </a:solidFill>
                <a:latin typeface="Trebuchet MS" pitchFamily="34" charset="0"/>
              </a:rPr>
              <a:t>Czynniki remisji na które nie mamy wpływu</a:t>
            </a:r>
            <a:r>
              <a:rPr lang="en-US" dirty="0">
                <a:solidFill>
                  <a:schemeClr val="tx1"/>
                </a:solidFill>
                <a:latin typeface="Trebuchet MS" pitchFamily="34" charset="0"/>
              </a:rPr>
              <a:t>?</a:t>
            </a:r>
          </a:p>
        </p:txBody>
      </p:sp>
      <p:sp>
        <p:nvSpPr>
          <p:cNvPr id="28675" name="Rectangle 3"/>
          <p:cNvSpPr>
            <a:spLocks noGrp="1" noChangeArrowheads="1"/>
          </p:cNvSpPr>
          <p:nvPr>
            <p:ph idx="1"/>
          </p:nvPr>
        </p:nvSpPr>
        <p:spPr/>
        <p:txBody>
          <a:bodyPr/>
          <a:lstStyle/>
          <a:p>
            <a:pPr eaLnBrk="1" hangingPunct="1">
              <a:lnSpc>
                <a:spcPct val="90000"/>
              </a:lnSpc>
            </a:pPr>
            <a:r>
              <a:rPr lang="en-US" altLang="pl-PL" sz="3200" dirty="0"/>
              <a:t>Finland study</a:t>
            </a:r>
            <a:r>
              <a:rPr lang="pl-PL" altLang="pl-PL" sz="3200" dirty="0"/>
              <a:t> (czynniki dobrej remisji) </a:t>
            </a:r>
            <a:r>
              <a:rPr lang="en-US" altLang="pl-PL" sz="3200" dirty="0"/>
              <a:t>:  </a:t>
            </a:r>
            <a:r>
              <a:rPr lang="pl-PL" altLang="pl-PL" sz="3200" dirty="0"/>
              <a:t>kobiety</a:t>
            </a:r>
            <a:r>
              <a:rPr lang="en-US" altLang="pl-PL" sz="3200" dirty="0"/>
              <a:t>, </a:t>
            </a:r>
            <a:r>
              <a:rPr lang="pl-PL" altLang="pl-PL" sz="3200" dirty="0"/>
              <a:t>dobre przystosowanie </a:t>
            </a:r>
            <a:r>
              <a:rPr lang="pl-PL" altLang="pl-PL" sz="3200" dirty="0" err="1"/>
              <a:t>przedchorobowe</a:t>
            </a:r>
            <a:r>
              <a:rPr lang="en-US" altLang="pl-PL" sz="3200" dirty="0"/>
              <a:t>, </a:t>
            </a:r>
            <a:r>
              <a:rPr lang="pl-PL" altLang="pl-PL" sz="3200" dirty="0"/>
              <a:t>brak chorób somatycznych</a:t>
            </a:r>
            <a:r>
              <a:rPr lang="en-US" altLang="pl-PL" sz="3200" dirty="0"/>
              <a:t>,</a:t>
            </a:r>
            <a:r>
              <a:rPr lang="pl-PL" altLang="pl-PL" sz="3200" dirty="0"/>
              <a:t> stały partner</a:t>
            </a:r>
            <a:endParaRPr lang="en-US" altLang="pl-PL" sz="2400" dirty="0"/>
          </a:p>
          <a:p>
            <a:pPr eaLnBrk="1" hangingPunct="1">
              <a:lnSpc>
                <a:spcPct val="90000"/>
              </a:lnSpc>
            </a:pPr>
            <a:endParaRPr lang="pl-PL" altLang="pl-PL" sz="900" dirty="0"/>
          </a:p>
          <a:p>
            <a:pPr eaLnBrk="1" hangingPunct="1">
              <a:lnSpc>
                <a:spcPct val="90000"/>
              </a:lnSpc>
            </a:pPr>
            <a:endParaRPr lang="pl-PL" altLang="pl-PL" sz="900" dirty="0"/>
          </a:p>
          <a:p>
            <a:pPr eaLnBrk="1" hangingPunct="1">
              <a:lnSpc>
                <a:spcPct val="90000"/>
              </a:lnSpc>
            </a:pPr>
            <a:endParaRPr lang="pl-PL" altLang="pl-PL" sz="900" dirty="0"/>
          </a:p>
          <a:p>
            <a:pPr eaLnBrk="1" hangingPunct="1">
              <a:lnSpc>
                <a:spcPct val="90000"/>
              </a:lnSpc>
            </a:pPr>
            <a:r>
              <a:rPr lang="en-US" altLang="pl-PL" sz="900" dirty="0"/>
              <a:t>Psych Services, 57, 2006, 373-381</a:t>
            </a:r>
          </a:p>
          <a:p>
            <a:pPr eaLnBrk="1" hangingPunct="1">
              <a:lnSpc>
                <a:spcPct val="90000"/>
              </a:lnSpc>
            </a:pPr>
            <a:endParaRPr lang="en-US" altLang="pl-PL" dirty="0"/>
          </a:p>
        </p:txBody>
      </p:sp>
    </p:spTree>
    <p:extLst>
      <p:ext uri="{BB962C8B-B14F-4D97-AF65-F5344CB8AC3E}">
        <p14:creationId xmlns:p14="http://schemas.microsoft.com/office/powerpoint/2010/main" val="8969411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1946672" y="964407"/>
            <a:ext cx="5772150" cy="1073944"/>
          </a:xfrm>
        </p:spPr>
        <p:txBody>
          <a:bodyPr>
            <a:normAutofit/>
          </a:bodyPr>
          <a:lstStyle/>
          <a:p>
            <a:pPr>
              <a:defRPr/>
            </a:pPr>
            <a:r>
              <a:rPr lang="pl-PL" sz="2700" dirty="0">
                <a:solidFill>
                  <a:schemeClr val="tx1"/>
                </a:solidFill>
                <a:latin typeface="Trebuchet MS" pitchFamily="34" charset="0"/>
              </a:rPr>
              <a:t>Czynniki remisji na które mamy wpływ</a:t>
            </a:r>
            <a:endParaRPr lang="en-US" sz="2700" dirty="0">
              <a:solidFill>
                <a:schemeClr val="tx1"/>
              </a:solidFill>
              <a:latin typeface="Trebuchet MS" pitchFamily="34" charset="0"/>
            </a:endParaRPr>
          </a:p>
        </p:txBody>
      </p:sp>
      <p:sp>
        <p:nvSpPr>
          <p:cNvPr id="29699" name="Rectangle 3"/>
          <p:cNvSpPr>
            <a:spLocks noGrp="1" noChangeArrowheads="1"/>
          </p:cNvSpPr>
          <p:nvPr>
            <p:ph idx="1"/>
          </p:nvPr>
        </p:nvSpPr>
        <p:spPr/>
        <p:txBody>
          <a:bodyPr>
            <a:normAutofit/>
          </a:bodyPr>
          <a:lstStyle/>
          <a:p>
            <a:pPr eaLnBrk="1" hangingPunct="1"/>
            <a:r>
              <a:rPr lang="pl-PL" altLang="pl-PL" sz="2400" dirty="0">
                <a:latin typeface="Trebuchet MS" panose="020B0603020202020204" pitchFamily="34" charset="0"/>
              </a:rPr>
              <a:t>CIĄGŁOŚĆ TERAPII wiąże się z:</a:t>
            </a:r>
          </a:p>
          <a:p>
            <a:pPr lvl="1" eaLnBrk="1" hangingPunct="1"/>
            <a:r>
              <a:rPr lang="pl-PL" altLang="pl-PL" sz="2000" dirty="0">
                <a:latin typeface="Trebuchet MS" panose="020B0603020202020204" pitchFamily="34" charset="0"/>
              </a:rPr>
              <a:t>Niskim ryzykiem </a:t>
            </a:r>
            <a:r>
              <a:rPr lang="pl-PL" altLang="pl-PL" sz="2000" dirty="0" err="1">
                <a:latin typeface="Trebuchet MS" panose="020B0603020202020204" pitchFamily="34" charset="0"/>
              </a:rPr>
              <a:t>suicydialnym</a:t>
            </a:r>
            <a:endParaRPr lang="pl-PL" altLang="pl-PL" sz="2000" dirty="0">
              <a:latin typeface="Trebuchet MS" panose="020B0603020202020204" pitchFamily="34" charset="0"/>
            </a:endParaRPr>
          </a:p>
          <a:p>
            <a:pPr lvl="1" eaLnBrk="1" hangingPunct="1"/>
            <a:r>
              <a:rPr lang="pl-PL" altLang="pl-PL" sz="2000" dirty="0">
                <a:latin typeface="Trebuchet MS" panose="020B0603020202020204" pitchFamily="34" charset="0"/>
              </a:rPr>
              <a:t>Rzadszym używaniem alkoholu</a:t>
            </a:r>
          </a:p>
          <a:p>
            <a:pPr lvl="1" eaLnBrk="1" hangingPunct="1"/>
            <a:r>
              <a:rPr lang="pl-PL" altLang="pl-PL" sz="2000" dirty="0">
                <a:latin typeface="Trebuchet MS" panose="020B0603020202020204" pitchFamily="34" charset="0"/>
              </a:rPr>
              <a:t>Poprawą jakości życia</a:t>
            </a:r>
          </a:p>
          <a:p>
            <a:pPr lvl="1" eaLnBrk="1" hangingPunct="1"/>
            <a:r>
              <a:rPr lang="pl-PL" altLang="pl-PL" sz="2000" dirty="0">
                <a:latin typeface="Trebuchet MS" panose="020B0603020202020204" pitchFamily="34" charset="0"/>
              </a:rPr>
              <a:t>Niższym poziomem objawów psychotycznych\</a:t>
            </a:r>
          </a:p>
          <a:p>
            <a:pPr lvl="1" eaLnBrk="1" hangingPunct="1"/>
            <a:r>
              <a:rPr lang="pl-PL" altLang="pl-PL" sz="2000" dirty="0">
                <a:latin typeface="Trebuchet MS" panose="020B0603020202020204" pitchFamily="34" charset="0"/>
              </a:rPr>
              <a:t>Większą satysfakcją z terapii</a:t>
            </a:r>
          </a:p>
          <a:p>
            <a:pPr lvl="1" eaLnBrk="1" hangingPunct="1"/>
            <a:endParaRPr lang="en-US" altLang="pl-PL" dirty="0">
              <a:latin typeface="Trebuchet MS" panose="020B0603020202020204" pitchFamily="34" charset="0"/>
            </a:endParaRPr>
          </a:p>
          <a:p>
            <a:pPr eaLnBrk="1" hangingPunct="1">
              <a:buFont typeface="Wingdings" panose="05000000000000000000" pitchFamily="2" charset="2"/>
              <a:buNone/>
            </a:pPr>
            <a:r>
              <a:rPr lang="en-US" altLang="pl-PL" dirty="0"/>
              <a:t> </a:t>
            </a:r>
            <a:r>
              <a:rPr lang="en-US" altLang="pl-PL" sz="1050" dirty="0" err="1">
                <a:latin typeface="Trebuchet MS" panose="020B0603020202020204" pitchFamily="34" charset="0"/>
              </a:rPr>
              <a:t>Adlair</a:t>
            </a:r>
            <a:r>
              <a:rPr lang="en-US" altLang="pl-PL" sz="1050" dirty="0">
                <a:latin typeface="Trebuchet MS" panose="020B0603020202020204" pitchFamily="34" charset="0"/>
              </a:rPr>
              <a:t>, CE at al.  Continuity of Care and Health Outcomes among persons with severe mental illness.  Psych </a:t>
            </a:r>
            <a:r>
              <a:rPr lang="en-US" altLang="pl-PL" sz="1050" dirty="0" err="1">
                <a:latin typeface="Trebuchet MS" panose="020B0603020202020204" pitchFamily="34" charset="0"/>
              </a:rPr>
              <a:t>Srvcs</a:t>
            </a:r>
            <a:r>
              <a:rPr lang="en-US" altLang="pl-PL" sz="1050" dirty="0">
                <a:latin typeface="Trebuchet MS" panose="020B0603020202020204" pitchFamily="34" charset="0"/>
              </a:rPr>
              <a:t>, 56: 1061-1069, 2005</a:t>
            </a:r>
          </a:p>
          <a:p>
            <a:pPr eaLnBrk="1" hangingPunct="1"/>
            <a:endParaRPr lang="en-US" altLang="pl-PL" sz="1050" dirty="0">
              <a:latin typeface="Trebuchet MS" panose="020B0603020202020204" pitchFamily="34" charset="0"/>
            </a:endParaRPr>
          </a:p>
        </p:txBody>
      </p:sp>
    </p:spTree>
    <p:extLst>
      <p:ext uri="{BB962C8B-B14F-4D97-AF65-F5344CB8AC3E}">
        <p14:creationId xmlns:p14="http://schemas.microsoft.com/office/powerpoint/2010/main" val="3985397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algn="ctr">
              <a:defRPr/>
            </a:pPr>
            <a:r>
              <a:rPr lang="pl-PL" sz="2700" dirty="0">
                <a:solidFill>
                  <a:schemeClr val="tx1"/>
                </a:solidFill>
                <a:latin typeface="Trebuchet MS" pitchFamily="34" charset="0"/>
              </a:rPr>
              <a:t>Na czym polega transformacja  systemu opieki w kierunku lepszej remisji / zdrowienia</a:t>
            </a:r>
            <a:endParaRPr lang="en-US" sz="2700" dirty="0">
              <a:solidFill>
                <a:schemeClr val="tx1"/>
              </a:solidFill>
              <a:latin typeface="Trebuchet MS" pitchFamily="34" charset="0"/>
            </a:endParaRPr>
          </a:p>
        </p:txBody>
      </p:sp>
      <p:sp>
        <p:nvSpPr>
          <p:cNvPr id="30723" name="Rectangle 3"/>
          <p:cNvSpPr>
            <a:spLocks noGrp="1" noChangeArrowheads="1"/>
          </p:cNvSpPr>
          <p:nvPr>
            <p:ph idx="1"/>
          </p:nvPr>
        </p:nvSpPr>
        <p:spPr>
          <a:xfrm>
            <a:off x="1943100" y="2457450"/>
            <a:ext cx="5657850" cy="3257550"/>
          </a:xfrm>
        </p:spPr>
        <p:txBody>
          <a:bodyPr>
            <a:noAutofit/>
          </a:bodyPr>
          <a:lstStyle/>
          <a:p>
            <a:pPr lvl="1" eaLnBrk="1" hangingPunct="1">
              <a:lnSpc>
                <a:spcPct val="90000"/>
              </a:lnSpc>
            </a:pPr>
            <a:r>
              <a:rPr lang="pl-PL" altLang="pl-PL" sz="2400" dirty="0">
                <a:latin typeface="Trebuchet MS" panose="020B0603020202020204" pitchFamily="34" charset="0"/>
              </a:rPr>
              <a:t>Filozoficzna</a:t>
            </a:r>
            <a:r>
              <a:rPr lang="en-US" altLang="pl-PL" sz="2400" dirty="0">
                <a:latin typeface="Trebuchet MS" panose="020B0603020202020204" pitchFamily="34" charset="0"/>
              </a:rPr>
              <a:t>:  </a:t>
            </a:r>
            <a:r>
              <a:rPr lang="pl-PL" altLang="pl-PL" sz="2400" dirty="0">
                <a:latin typeface="Trebuchet MS" panose="020B0603020202020204" pitchFamily="34" charset="0"/>
              </a:rPr>
              <a:t>wiara w remisję / zdrowienie</a:t>
            </a:r>
            <a:endParaRPr lang="en-US" altLang="pl-PL" sz="2400" dirty="0">
              <a:latin typeface="Trebuchet MS" panose="020B0603020202020204" pitchFamily="34" charset="0"/>
            </a:endParaRPr>
          </a:p>
          <a:p>
            <a:pPr lvl="2" eaLnBrk="1" hangingPunct="1">
              <a:lnSpc>
                <a:spcPct val="90000"/>
              </a:lnSpc>
            </a:pPr>
            <a:r>
              <a:rPr lang="pl-PL" altLang="pl-PL" sz="2000" dirty="0">
                <a:latin typeface="Trebuchet MS" panose="020B0603020202020204" pitchFamily="34" charset="0"/>
              </a:rPr>
              <a:t>Opieka zogniskowana na pacjenta, zorientowana na partnerstwo</a:t>
            </a:r>
            <a:endParaRPr lang="en-US" altLang="pl-PL" sz="2000" dirty="0">
              <a:latin typeface="Trebuchet MS" panose="020B0603020202020204" pitchFamily="34" charset="0"/>
            </a:endParaRPr>
          </a:p>
          <a:p>
            <a:pPr lvl="1" eaLnBrk="1" hangingPunct="1">
              <a:lnSpc>
                <a:spcPct val="90000"/>
              </a:lnSpc>
            </a:pPr>
            <a:r>
              <a:rPr lang="pl-PL" altLang="pl-PL" sz="2400" dirty="0">
                <a:latin typeface="Trebuchet MS" panose="020B0603020202020204" pitchFamily="34" charset="0"/>
              </a:rPr>
              <a:t>Kliniczna</a:t>
            </a:r>
            <a:r>
              <a:rPr lang="en-US" altLang="pl-PL" sz="2400" dirty="0">
                <a:latin typeface="Trebuchet MS" panose="020B0603020202020204" pitchFamily="34" charset="0"/>
              </a:rPr>
              <a:t>:  </a:t>
            </a:r>
            <a:r>
              <a:rPr lang="pl-PL" altLang="pl-PL" sz="2400" dirty="0">
                <a:latin typeface="Trebuchet MS" panose="020B0603020202020204" pitchFamily="34" charset="0"/>
              </a:rPr>
              <a:t>identyfikacja potrzeb pacjenta; antycypacja braku współpracy</a:t>
            </a:r>
            <a:endParaRPr lang="en-US" altLang="pl-PL" sz="2400" dirty="0">
              <a:latin typeface="Trebuchet MS" panose="020B0603020202020204" pitchFamily="34" charset="0"/>
            </a:endParaRPr>
          </a:p>
          <a:p>
            <a:pPr lvl="1" eaLnBrk="1" hangingPunct="1">
              <a:lnSpc>
                <a:spcPct val="90000"/>
              </a:lnSpc>
            </a:pPr>
            <a:r>
              <a:rPr lang="pl-PL" altLang="pl-PL" sz="2400" dirty="0">
                <a:latin typeface="Trebuchet MS" panose="020B0603020202020204" pitchFamily="34" charset="0"/>
              </a:rPr>
              <a:t>Praktyczna</a:t>
            </a:r>
            <a:r>
              <a:rPr lang="en-US" altLang="pl-PL" sz="2400" dirty="0">
                <a:latin typeface="Trebuchet MS" panose="020B0603020202020204" pitchFamily="34" charset="0"/>
              </a:rPr>
              <a:t>:  </a:t>
            </a:r>
            <a:r>
              <a:rPr lang="pl-PL" altLang="pl-PL" sz="2400" dirty="0">
                <a:latin typeface="Trebuchet MS" panose="020B0603020202020204" pitchFamily="34" charset="0"/>
              </a:rPr>
              <a:t>oferowanie pomocy w miejscu, gdzie jest ona potrzebna</a:t>
            </a:r>
            <a:endParaRPr lang="en-US" altLang="pl-PL" sz="2400" dirty="0">
              <a:latin typeface="Trebuchet MS" panose="020B0603020202020204" pitchFamily="34" charset="0"/>
            </a:endParaRPr>
          </a:p>
          <a:p>
            <a:pPr lvl="2" eaLnBrk="1" hangingPunct="1">
              <a:lnSpc>
                <a:spcPct val="90000"/>
              </a:lnSpc>
            </a:pPr>
            <a:r>
              <a:rPr lang="pl-PL" altLang="pl-PL" sz="2000" dirty="0">
                <a:latin typeface="Trebuchet MS" panose="020B0603020202020204" pitchFamily="34" charset="0"/>
              </a:rPr>
              <a:t>Mieszkania chronione</a:t>
            </a:r>
            <a:r>
              <a:rPr lang="en-US" altLang="pl-PL" sz="2000" dirty="0">
                <a:latin typeface="Trebuchet MS" panose="020B0603020202020204" pitchFamily="34" charset="0"/>
              </a:rPr>
              <a:t>, </a:t>
            </a:r>
            <a:r>
              <a:rPr lang="pl-PL" altLang="pl-PL" sz="2000" dirty="0">
                <a:latin typeface="Trebuchet MS" panose="020B0603020202020204" pitchFamily="34" charset="0"/>
              </a:rPr>
              <a:t>psychiatria ratunkowa</a:t>
            </a:r>
            <a:r>
              <a:rPr lang="en-US" altLang="pl-PL" sz="2000" dirty="0">
                <a:latin typeface="Trebuchet MS" panose="020B0603020202020204" pitchFamily="34" charset="0"/>
              </a:rPr>
              <a:t>, </a:t>
            </a:r>
            <a:r>
              <a:rPr lang="pl-PL" altLang="pl-PL" sz="2000" dirty="0">
                <a:latin typeface="Trebuchet MS" panose="020B0603020202020204" pitchFamily="34" charset="0"/>
              </a:rPr>
              <a:t>trening społeczny i zawodowy</a:t>
            </a:r>
            <a:r>
              <a:rPr lang="en-US" altLang="pl-PL" sz="2000" dirty="0">
                <a:latin typeface="Trebuchet MS" panose="020B0603020202020204" pitchFamily="34" charset="0"/>
              </a:rPr>
              <a:t>, </a:t>
            </a:r>
            <a:r>
              <a:rPr lang="pl-PL" altLang="pl-PL" sz="2000" dirty="0">
                <a:latin typeface="Trebuchet MS" panose="020B0603020202020204" pitchFamily="34" charset="0"/>
              </a:rPr>
              <a:t>opieka somatyczna</a:t>
            </a:r>
            <a:endParaRPr lang="en-US" altLang="pl-PL" sz="2000" dirty="0">
              <a:latin typeface="Trebuchet MS" panose="020B0603020202020204" pitchFamily="34" charset="0"/>
            </a:endParaRPr>
          </a:p>
        </p:txBody>
      </p:sp>
    </p:spTree>
    <p:extLst>
      <p:ext uri="{BB962C8B-B14F-4D97-AF65-F5344CB8AC3E}">
        <p14:creationId xmlns:p14="http://schemas.microsoft.com/office/powerpoint/2010/main" val="14411385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Jak osiągnąć remisję czynnościową w schizofrenii?</a:t>
            </a:r>
          </a:p>
        </p:txBody>
      </p:sp>
      <p:sp>
        <p:nvSpPr>
          <p:cNvPr id="3" name="Podtytuł 2"/>
          <p:cNvSpPr>
            <a:spLocks noGrp="1"/>
          </p:cNvSpPr>
          <p:nvPr>
            <p:ph type="subTitle" idx="1"/>
          </p:nvPr>
        </p:nvSpPr>
        <p:spPr>
          <a:xfrm>
            <a:off x="1169585" y="4869160"/>
            <a:ext cx="6803136" cy="502920"/>
          </a:xfrm>
        </p:spPr>
        <p:txBody>
          <a:bodyPr/>
          <a:lstStyle/>
          <a:p>
            <a:r>
              <a:rPr lang="pl-PL" dirty="0"/>
              <a:t>A. </a:t>
            </a:r>
            <a:r>
              <a:rPr lang="pl-PL" dirty="0" err="1"/>
              <a:t>Czernikiewicz</a:t>
            </a:r>
            <a:r>
              <a:rPr lang="pl-PL" dirty="0"/>
              <a:t> </a:t>
            </a:r>
          </a:p>
        </p:txBody>
      </p:sp>
    </p:spTree>
    <p:extLst>
      <p:ext uri="{BB962C8B-B14F-4D97-AF65-F5344CB8AC3E}">
        <p14:creationId xmlns:p14="http://schemas.microsoft.com/office/powerpoint/2010/main" val="27335512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Psychiatrzy często posługują się terminem remisja, który to termin jest definiowany przez </a:t>
            </a:r>
            <a:r>
              <a:rPr lang="pl-PL" dirty="0" err="1"/>
              <a:t>Andreasen</a:t>
            </a:r>
            <a:r>
              <a:rPr lang="pl-PL" dirty="0"/>
              <a:t> jako: </a:t>
            </a:r>
          </a:p>
        </p:txBody>
      </p:sp>
      <p:sp>
        <p:nvSpPr>
          <p:cNvPr id="3" name="Symbol zastępczy zawartości 2"/>
          <p:cNvSpPr>
            <a:spLocks noGrp="1"/>
          </p:cNvSpPr>
          <p:nvPr>
            <p:ph idx="1"/>
          </p:nvPr>
        </p:nvSpPr>
        <p:spPr/>
        <p:txBody>
          <a:bodyPr>
            <a:normAutofit/>
          </a:bodyPr>
          <a:lstStyle/>
          <a:p>
            <a:r>
              <a:rPr lang="pl-PL" sz="2700" i="1" dirty="0"/>
              <a:t>“stan w którym pacjent doświadcza poprawy w zakresie kluczowych objawów choroby w takim stopniu, iż objawy te nie wpływają w sposób istotny na jego/jej zachowanie i są poniżej poziomu koniecznego dla wstępnej diagnozy</a:t>
            </a:r>
            <a:endParaRPr lang="pl-PL" sz="2700" dirty="0"/>
          </a:p>
        </p:txBody>
      </p:sp>
      <p:sp>
        <p:nvSpPr>
          <p:cNvPr id="4" name="Symbol zastępczy stopki 3"/>
          <p:cNvSpPr>
            <a:spLocks noGrp="1"/>
          </p:cNvSpPr>
          <p:nvPr>
            <p:ph type="ftr" sz="quarter" idx="11"/>
          </p:nvPr>
        </p:nvSpPr>
        <p:spPr/>
        <p:txBody>
          <a:bodyPr/>
          <a:lstStyle/>
          <a:p>
            <a:r>
              <a:rPr lang="pl-PL" dirty="0"/>
              <a:t>   </a:t>
            </a:r>
            <a:r>
              <a:rPr lang="pl-PL" dirty="0" err="1"/>
              <a:t>Andreasen</a:t>
            </a:r>
            <a:r>
              <a:rPr lang="pl-PL" dirty="0"/>
              <a:t> NC, Carpenter WT Jr, </a:t>
            </a:r>
            <a:r>
              <a:rPr lang="pl-PL" dirty="0" err="1"/>
              <a:t>Kane</a:t>
            </a:r>
            <a:r>
              <a:rPr lang="pl-PL" dirty="0"/>
              <a:t> JM, </a:t>
            </a:r>
            <a:r>
              <a:rPr lang="pl-PL" dirty="0" err="1"/>
              <a:t>Lasser</a:t>
            </a:r>
            <a:r>
              <a:rPr lang="pl-PL" dirty="0"/>
              <a:t> RA, </a:t>
            </a:r>
            <a:r>
              <a:rPr lang="pl-PL" dirty="0" err="1"/>
              <a:t>Marder</a:t>
            </a:r>
            <a:r>
              <a:rPr lang="pl-PL" dirty="0"/>
              <a:t> SR, Weinberger DR. </a:t>
            </a:r>
            <a:r>
              <a:rPr lang="pl-PL" dirty="0" err="1"/>
              <a:t>Remission</a:t>
            </a:r>
            <a:r>
              <a:rPr lang="pl-PL" dirty="0"/>
              <a:t> in </a:t>
            </a:r>
            <a:r>
              <a:rPr lang="pl-PL" dirty="0" err="1"/>
              <a:t>schizophrenia</a:t>
            </a:r>
            <a:r>
              <a:rPr lang="pl-PL" dirty="0"/>
              <a:t>: </a:t>
            </a:r>
            <a:r>
              <a:rPr lang="pl-PL" dirty="0" err="1"/>
              <a:t>proposed</a:t>
            </a:r>
            <a:r>
              <a:rPr lang="pl-PL" dirty="0"/>
              <a:t> </a:t>
            </a:r>
            <a:r>
              <a:rPr lang="pl-PL" dirty="0" err="1"/>
              <a:t>criteria</a:t>
            </a:r>
            <a:r>
              <a:rPr lang="pl-PL" dirty="0"/>
              <a:t> and </a:t>
            </a:r>
            <a:r>
              <a:rPr lang="pl-PL" dirty="0" err="1"/>
              <a:t>rationale</a:t>
            </a:r>
            <a:r>
              <a:rPr lang="pl-PL" dirty="0"/>
              <a:t> for </a:t>
            </a:r>
            <a:r>
              <a:rPr lang="pl-PL" dirty="0" err="1"/>
              <a:t>consensus</a:t>
            </a:r>
            <a:r>
              <a:rPr lang="pl-PL" dirty="0"/>
              <a:t>. Am J Psychiatry. 2005 Mar;162(3):441-9</a:t>
            </a:r>
          </a:p>
        </p:txBody>
      </p:sp>
    </p:spTree>
    <p:extLst>
      <p:ext uri="{BB962C8B-B14F-4D97-AF65-F5344CB8AC3E}">
        <p14:creationId xmlns:p14="http://schemas.microsoft.com/office/powerpoint/2010/main" val="3464049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485900" y="1065611"/>
            <a:ext cx="6172200" cy="854869"/>
          </a:xfrm>
          <a:prstGeom prst="rect">
            <a:avLst/>
          </a:prstGeom>
        </p:spPr>
        <p:txBody>
          <a:bodyPr/>
          <a:lstStyle/>
          <a:p>
            <a:pPr>
              <a:defRPr/>
            </a:pPr>
            <a:r>
              <a:rPr lang="pl-PL" sz="3000" b="1">
                <a:solidFill>
                  <a:srgbClr val="FF9900"/>
                </a:solidFill>
                <a:latin typeface="Times New Roman" pitchFamily="18" charset="0"/>
                <a:ea typeface="+mj-ea"/>
                <a:cs typeface="+mj-cs"/>
              </a:rPr>
              <a:t>Kryteria remisji w schizofrenii</a:t>
            </a:r>
            <a:endParaRPr lang="pl-PL" b="1" i="1">
              <a:solidFill>
                <a:srgbClr val="FF9900"/>
              </a:solidFill>
              <a:latin typeface="Times New Roman" pitchFamily="18" charset="0"/>
              <a:ea typeface="+mj-ea"/>
              <a:cs typeface="+mj-cs"/>
            </a:endParaRPr>
          </a:p>
        </p:txBody>
      </p:sp>
      <p:sp>
        <p:nvSpPr>
          <p:cNvPr id="12291" name="Rectangle 3"/>
          <p:cNvSpPr txBox="1">
            <a:spLocks noChangeArrowheads="1"/>
          </p:cNvSpPr>
          <p:nvPr/>
        </p:nvSpPr>
        <p:spPr bwMode="auto">
          <a:xfrm>
            <a:off x="1494235" y="2457451"/>
            <a:ext cx="3518297"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38150" indent="-3190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buClr>
                <a:srgbClr val="FF9900"/>
              </a:buClr>
              <a:buSzPct val="80000"/>
              <a:buFont typeface="Wingdings" panose="05000000000000000000" pitchFamily="2" charset="2"/>
              <a:buChar char="ü"/>
            </a:pPr>
            <a:r>
              <a:rPr lang="pl-PL" altLang="pl-PL">
                <a:latin typeface="Times New Roman" panose="02020603050405020304" pitchFamily="18" charset="0"/>
              </a:rPr>
              <a:t>Urojenia (P1)</a:t>
            </a:r>
          </a:p>
          <a:p>
            <a:pPr eaLnBrk="1" hangingPunct="1">
              <a:lnSpc>
                <a:spcPct val="90000"/>
              </a:lnSpc>
              <a:buClr>
                <a:srgbClr val="FF9900"/>
              </a:buClr>
              <a:buSzPct val="80000"/>
              <a:buFont typeface="Wingdings" panose="05000000000000000000" pitchFamily="2" charset="2"/>
              <a:buChar char="ü"/>
            </a:pPr>
            <a:r>
              <a:rPr lang="pl-PL" altLang="pl-PL">
                <a:latin typeface="Times New Roman" panose="02020603050405020304" pitchFamily="18" charset="0"/>
              </a:rPr>
              <a:t>Dezorganizacja myślenia (P2) Omamy (P3)</a:t>
            </a:r>
          </a:p>
          <a:p>
            <a:pPr eaLnBrk="1" hangingPunct="1">
              <a:lnSpc>
                <a:spcPct val="90000"/>
              </a:lnSpc>
              <a:buClr>
                <a:srgbClr val="FF9900"/>
              </a:buClr>
              <a:buSzPct val="80000"/>
              <a:buFont typeface="Wingdings" panose="05000000000000000000" pitchFamily="2" charset="2"/>
              <a:buChar char="ü"/>
            </a:pPr>
            <a:r>
              <a:rPr lang="pl-PL" altLang="pl-PL">
                <a:latin typeface="Times New Roman" panose="02020603050405020304" pitchFamily="18" charset="0"/>
              </a:rPr>
              <a:t>Sztywny afekt (N1)</a:t>
            </a:r>
          </a:p>
          <a:p>
            <a:pPr eaLnBrk="1" hangingPunct="1">
              <a:lnSpc>
                <a:spcPct val="90000"/>
              </a:lnSpc>
              <a:buClr>
                <a:srgbClr val="FF9900"/>
              </a:buClr>
              <a:buSzPct val="80000"/>
              <a:buFont typeface="Wingdings" panose="05000000000000000000" pitchFamily="2" charset="2"/>
              <a:buChar char="ü"/>
            </a:pPr>
            <a:r>
              <a:rPr lang="pl-PL" altLang="pl-PL">
                <a:latin typeface="Times New Roman" panose="02020603050405020304" pitchFamily="18" charset="0"/>
              </a:rPr>
              <a:t>Wycofanie społeczne (N4)</a:t>
            </a:r>
          </a:p>
          <a:p>
            <a:pPr eaLnBrk="1" hangingPunct="1">
              <a:lnSpc>
                <a:spcPct val="90000"/>
              </a:lnSpc>
              <a:buClr>
                <a:srgbClr val="FF9900"/>
              </a:buClr>
              <a:buSzPct val="80000"/>
              <a:buFont typeface="Wingdings" panose="05000000000000000000" pitchFamily="2" charset="2"/>
              <a:buChar char="ü"/>
            </a:pPr>
            <a:r>
              <a:rPr lang="pl-PL" altLang="pl-PL">
                <a:latin typeface="Times New Roman" panose="02020603050405020304" pitchFamily="18" charset="0"/>
              </a:rPr>
              <a:t>Brak spontaniczności (N6) Niezwykłe treści myślenia (G9) </a:t>
            </a:r>
          </a:p>
          <a:p>
            <a:pPr eaLnBrk="1" hangingPunct="1">
              <a:lnSpc>
                <a:spcPct val="90000"/>
              </a:lnSpc>
              <a:buClr>
                <a:srgbClr val="CCFF99"/>
              </a:buClr>
              <a:buSzPct val="80000"/>
              <a:buFont typeface="Wingdings" panose="05000000000000000000" pitchFamily="2" charset="2"/>
              <a:buChar char="ü"/>
            </a:pPr>
            <a:r>
              <a:rPr lang="pl-PL" altLang="pl-PL">
                <a:latin typeface="Times New Roman" panose="02020603050405020304" pitchFamily="18" charset="0"/>
              </a:rPr>
              <a:t>Manieryzmy i postawy (G5) </a:t>
            </a:r>
          </a:p>
          <a:p>
            <a:pPr eaLnBrk="1" hangingPunct="1">
              <a:lnSpc>
                <a:spcPct val="90000"/>
              </a:lnSpc>
              <a:buClr>
                <a:srgbClr val="00CC00"/>
              </a:buClr>
              <a:buSzPct val="80000"/>
              <a:buFont typeface="Wingdings 2" panose="05020102010507070707" pitchFamily="18" charset="2"/>
              <a:buChar char=""/>
            </a:pPr>
            <a:endParaRPr lang="pl-PL" altLang="pl-PL">
              <a:latin typeface="Times New Roman" panose="02020603050405020304" pitchFamily="18" charset="0"/>
            </a:endParaRPr>
          </a:p>
          <a:p>
            <a:pPr eaLnBrk="1" hangingPunct="1">
              <a:lnSpc>
                <a:spcPct val="90000"/>
              </a:lnSpc>
              <a:buClr>
                <a:srgbClr val="00CC00"/>
              </a:buClr>
              <a:buSzPct val="80000"/>
              <a:buFont typeface="Wingdings 2" panose="05020102010507070707" pitchFamily="18" charset="2"/>
              <a:buChar char=""/>
            </a:pPr>
            <a:endParaRPr lang="pl-PL" altLang="pl-PL">
              <a:latin typeface="Times New Roman" panose="02020603050405020304" pitchFamily="18" charset="0"/>
            </a:endParaRPr>
          </a:p>
          <a:p>
            <a:pPr eaLnBrk="1" hangingPunct="1">
              <a:lnSpc>
                <a:spcPct val="90000"/>
              </a:lnSpc>
              <a:buClr>
                <a:srgbClr val="00CC00"/>
              </a:buClr>
              <a:buSzPct val="80000"/>
              <a:buFont typeface="Wingdings" panose="05000000000000000000" pitchFamily="2" charset="2"/>
              <a:buNone/>
            </a:pPr>
            <a:r>
              <a:rPr lang="pl-PL" altLang="pl-PL" sz="1200" i="1">
                <a:latin typeface="Corbel" panose="020B0503020204020204" pitchFamily="34" charset="0"/>
              </a:rPr>
              <a:t>							</a:t>
            </a:r>
          </a:p>
        </p:txBody>
      </p:sp>
      <p:sp>
        <p:nvSpPr>
          <p:cNvPr id="12292" name="Text Box 4"/>
          <p:cNvSpPr txBox="1">
            <a:spLocks noChangeArrowheads="1"/>
          </p:cNvSpPr>
          <p:nvPr/>
        </p:nvSpPr>
        <p:spPr bwMode="auto">
          <a:xfrm>
            <a:off x="1494236" y="5588795"/>
            <a:ext cx="4374356"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ct val="20000"/>
              </a:spcBef>
              <a:buClr>
                <a:srgbClr val="00CC00"/>
              </a:buClr>
              <a:buSzPct val="70000"/>
              <a:buFont typeface="Wingdings" panose="05000000000000000000" pitchFamily="2" charset="2"/>
              <a:buNone/>
            </a:pPr>
            <a:r>
              <a:rPr lang="pl-PL" altLang="pl-PL" b="1">
                <a:latin typeface="Garamond" panose="02020404030301010803" pitchFamily="18" charset="0"/>
              </a:rPr>
              <a:t>Andreasen i wsp. J. Psychiatry 2005;162:441-449</a:t>
            </a:r>
          </a:p>
        </p:txBody>
      </p:sp>
      <p:sp>
        <p:nvSpPr>
          <p:cNvPr id="12293" name="Line 5"/>
          <p:cNvSpPr>
            <a:spLocks noChangeShapeType="1"/>
          </p:cNvSpPr>
          <p:nvPr/>
        </p:nvSpPr>
        <p:spPr bwMode="auto">
          <a:xfrm>
            <a:off x="1494236" y="1863329"/>
            <a:ext cx="6155531" cy="0"/>
          </a:xfrm>
          <a:prstGeom prst="line">
            <a:avLst/>
          </a:prstGeom>
          <a:noFill/>
          <a:ln w="603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294" name="Text Box 6"/>
          <p:cNvSpPr txBox="1">
            <a:spLocks noChangeArrowheads="1"/>
          </p:cNvSpPr>
          <p:nvPr/>
        </p:nvSpPr>
        <p:spPr bwMode="auto">
          <a:xfrm>
            <a:off x="5598320" y="2619376"/>
            <a:ext cx="2402681"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pl-PL" altLang="pl-PL" b="1">
                <a:solidFill>
                  <a:srgbClr val="00FF00"/>
                </a:solidFill>
                <a:latin typeface="Corbel" panose="020B0503020204020204" pitchFamily="34" charset="0"/>
              </a:rPr>
              <a:t>Brak</a:t>
            </a:r>
          </a:p>
          <a:p>
            <a:pPr eaLnBrk="1" hangingPunct="1">
              <a:spcBef>
                <a:spcPct val="50000"/>
              </a:spcBef>
              <a:buFontTx/>
              <a:buAutoNum type="arabicPeriod"/>
            </a:pPr>
            <a:r>
              <a:rPr lang="pl-PL" altLang="pl-PL" b="1">
                <a:solidFill>
                  <a:srgbClr val="00FF00"/>
                </a:solidFill>
                <a:latin typeface="Corbel" panose="020B0503020204020204" pitchFamily="34" charset="0"/>
              </a:rPr>
              <a:t>Minimalne</a:t>
            </a:r>
          </a:p>
          <a:p>
            <a:pPr eaLnBrk="1" hangingPunct="1">
              <a:spcBef>
                <a:spcPct val="50000"/>
              </a:spcBef>
              <a:buFontTx/>
              <a:buAutoNum type="arabicPeriod"/>
            </a:pPr>
            <a:r>
              <a:rPr lang="pl-PL" altLang="pl-PL" b="1">
                <a:solidFill>
                  <a:srgbClr val="00FF00"/>
                </a:solidFill>
                <a:latin typeface="Corbel" panose="020B0503020204020204" pitchFamily="34" charset="0"/>
              </a:rPr>
              <a:t>Łagodne</a:t>
            </a:r>
          </a:p>
          <a:p>
            <a:pPr eaLnBrk="1" hangingPunct="1">
              <a:spcBef>
                <a:spcPct val="50000"/>
              </a:spcBef>
              <a:buFontTx/>
              <a:buAutoNum type="arabicPeriod"/>
            </a:pPr>
            <a:r>
              <a:rPr lang="pl-PL" altLang="pl-PL" b="1">
                <a:latin typeface="Corbel" panose="020B0503020204020204" pitchFamily="34" charset="0"/>
              </a:rPr>
              <a:t>Umiarkowane</a:t>
            </a:r>
          </a:p>
          <a:p>
            <a:pPr eaLnBrk="1" hangingPunct="1">
              <a:spcBef>
                <a:spcPct val="50000"/>
              </a:spcBef>
              <a:buFontTx/>
              <a:buAutoNum type="arabicPeriod"/>
            </a:pPr>
            <a:r>
              <a:rPr lang="pl-PL" altLang="pl-PL" b="1">
                <a:latin typeface="Corbel" panose="020B0503020204020204" pitchFamily="34" charset="0"/>
              </a:rPr>
              <a:t>Umiarkowane ciężkie</a:t>
            </a:r>
          </a:p>
          <a:p>
            <a:pPr eaLnBrk="1" hangingPunct="1">
              <a:spcBef>
                <a:spcPct val="50000"/>
              </a:spcBef>
              <a:buFontTx/>
              <a:buAutoNum type="arabicPeriod"/>
            </a:pPr>
            <a:r>
              <a:rPr lang="pl-PL" altLang="pl-PL" b="1">
                <a:latin typeface="Corbel" panose="020B0503020204020204" pitchFamily="34" charset="0"/>
              </a:rPr>
              <a:t>Ciężkie</a:t>
            </a:r>
          </a:p>
          <a:p>
            <a:pPr eaLnBrk="1" hangingPunct="1">
              <a:spcBef>
                <a:spcPct val="50000"/>
              </a:spcBef>
              <a:buFontTx/>
              <a:buAutoNum type="arabicPeriod"/>
            </a:pPr>
            <a:r>
              <a:rPr lang="pl-PL" altLang="pl-PL" b="1">
                <a:latin typeface="Corbel" panose="020B0503020204020204" pitchFamily="34" charset="0"/>
              </a:rPr>
              <a:t>Krańcowe </a:t>
            </a:r>
            <a:endParaRPr lang="en-GB" altLang="pl-PL" b="1">
              <a:latin typeface="Corbel" panose="020B0503020204020204" pitchFamily="34" charset="0"/>
            </a:endParaRPr>
          </a:p>
        </p:txBody>
      </p:sp>
      <p:sp>
        <p:nvSpPr>
          <p:cNvPr id="12295" name="Line 7"/>
          <p:cNvSpPr>
            <a:spLocks noChangeShapeType="1"/>
          </p:cNvSpPr>
          <p:nvPr/>
        </p:nvSpPr>
        <p:spPr bwMode="auto">
          <a:xfrm>
            <a:off x="5274469" y="2511030"/>
            <a:ext cx="0" cy="2268140"/>
          </a:xfrm>
          <a:prstGeom prst="line">
            <a:avLst/>
          </a:prstGeom>
          <a:noFill/>
          <a:ln w="603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296" name="Text Box 8"/>
          <p:cNvSpPr txBox="1">
            <a:spLocks noChangeArrowheads="1"/>
          </p:cNvSpPr>
          <p:nvPr/>
        </p:nvSpPr>
        <p:spPr bwMode="auto">
          <a:xfrm>
            <a:off x="1494236" y="5103020"/>
            <a:ext cx="3888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pl-PL" altLang="pl-PL" b="1">
                <a:latin typeface="Corbel" panose="020B0503020204020204" pitchFamily="34" charset="0"/>
              </a:rPr>
              <a:t>Kryterium czasowe przynajmniej 6 miesięcy </a:t>
            </a:r>
            <a:endParaRPr lang="en-GB" altLang="pl-PL" b="1">
              <a:latin typeface="Corbel" panose="020B0503020204020204" pitchFamily="34" charset="0"/>
            </a:endParaRPr>
          </a:p>
        </p:txBody>
      </p:sp>
      <p:sp>
        <p:nvSpPr>
          <p:cNvPr id="12297" name="Line 9"/>
          <p:cNvSpPr>
            <a:spLocks noChangeShapeType="1"/>
          </p:cNvSpPr>
          <p:nvPr/>
        </p:nvSpPr>
        <p:spPr bwMode="auto">
          <a:xfrm>
            <a:off x="5274469" y="2726531"/>
            <a:ext cx="215504"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298" name="Line 10"/>
          <p:cNvSpPr>
            <a:spLocks noChangeShapeType="1"/>
          </p:cNvSpPr>
          <p:nvPr/>
        </p:nvSpPr>
        <p:spPr bwMode="auto">
          <a:xfrm>
            <a:off x="5274469" y="3050381"/>
            <a:ext cx="215504"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299" name="Line 11"/>
          <p:cNvSpPr>
            <a:spLocks noChangeShapeType="1"/>
          </p:cNvSpPr>
          <p:nvPr/>
        </p:nvSpPr>
        <p:spPr bwMode="auto">
          <a:xfrm>
            <a:off x="5274469" y="3375422"/>
            <a:ext cx="215504"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300" name="Line 12"/>
          <p:cNvSpPr>
            <a:spLocks noChangeShapeType="1"/>
          </p:cNvSpPr>
          <p:nvPr/>
        </p:nvSpPr>
        <p:spPr bwMode="auto">
          <a:xfrm>
            <a:off x="5274469" y="3644504"/>
            <a:ext cx="215504"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301" name="Line 13"/>
          <p:cNvSpPr>
            <a:spLocks noChangeShapeType="1"/>
          </p:cNvSpPr>
          <p:nvPr/>
        </p:nvSpPr>
        <p:spPr bwMode="auto">
          <a:xfrm>
            <a:off x="5274469" y="3914775"/>
            <a:ext cx="215504"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302" name="Line 14"/>
          <p:cNvSpPr>
            <a:spLocks noChangeShapeType="1"/>
          </p:cNvSpPr>
          <p:nvPr/>
        </p:nvSpPr>
        <p:spPr bwMode="auto">
          <a:xfrm>
            <a:off x="5274469" y="4238625"/>
            <a:ext cx="215504"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303" name="Line 15"/>
          <p:cNvSpPr>
            <a:spLocks noChangeShapeType="1"/>
          </p:cNvSpPr>
          <p:nvPr/>
        </p:nvSpPr>
        <p:spPr bwMode="auto">
          <a:xfrm>
            <a:off x="5274469" y="4563666"/>
            <a:ext cx="215504" cy="0"/>
          </a:xfrm>
          <a:prstGeom prst="line">
            <a:avLst/>
          </a:prstGeom>
          <a:noFill/>
          <a:ln w="47625">
            <a:solidFill>
              <a:schemeClr val="tx1"/>
            </a:solidFill>
            <a:round/>
            <a:headEnd/>
            <a:tailEnd/>
          </a:ln>
          <a:extLst>
            <a:ext uri="{909E8E84-426E-40DD-AFC4-6F175D3DCCD1}">
              <a14:hiddenFill xmlns:a14="http://schemas.microsoft.com/office/drawing/2010/main">
                <a:noFill/>
              </a14:hiddenFill>
            </a:ext>
          </a:extLst>
        </p:spPr>
        <p:txBody>
          <a:bodyPr/>
          <a:lstStyle/>
          <a:p>
            <a:endParaRPr lang="pl-PL"/>
          </a:p>
        </p:txBody>
      </p:sp>
      <p:sp>
        <p:nvSpPr>
          <p:cNvPr id="12304" name="Text Box 16"/>
          <p:cNvSpPr txBox="1">
            <a:spLocks noChangeArrowheads="1"/>
          </p:cNvSpPr>
          <p:nvPr/>
        </p:nvSpPr>
        <p:spPr bwMode="auto">
          <a:xfrm>
            <a:off x="2951561" y="2078832"/>
            <a:ext cx="32396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pl-PL" altLang="pl-PL" b="1">
                <a:solidFill>
                  <a:srgbClr val="FF9933"/>
                </a:solidFill>
                <a:latin typeface="Corbel" panose="020B0503020204020204" pitchFamily="34" charset="0"/>
              </a:rPr>
              <a:t>We wszystkich 8 punktach PANSS</a:t>
            </a:r>
            <a:endParaRPr lang="en-GB" altLang="pl-PL" b="1">
              <a:solidFill>
                <a:srgbClr val="FF9933"/>
              </a:solidFill>
              <a:latin typeface="Corbel" panose="020B0503020204020204" pitchFamily="34" charset="0"/>
            </a:endParaRPr>
          </a:p>
        </p:txBody>
      </p:sp>
    </p:spTree>
    <p:extLst>
      <p:ext uri="{BB962C8B-B14F-4D97-AF65-F5344CB8AC3E}">
        <p14:creationId xmlns:p14="http://schemas.microsoft.com/office/powerpoint/2010/main" val="13308265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1485900" y="1143000"/>
            <a:ext cx="6172200" cy="1028700"/>
          </a:xfrm>
          <a:prstGeom prst="rect">
            <a:avLst/>
          </a:prstGeom>
        </p:spPr>
        <p:txBody>
          <a:bodyPr/>
          <a:lstStyle/>
          <a:p>
            <a:pPr>
              <a:defRPr/>
            </a:pPr>
            <a:r>
              <a:rPr lang="pl-PL" sz="3000" spc="-75">
                <a:solidFill>
                  <a:schemeClr val="tx2">
                    <a:satMod val="200000"/>
                  </a:schemeClr>
                </a:solidFill>
                <a:latin typeface="+mj-lt"/>
                <a:ea typeface="+mj-ea"/>
                <a:cs typeface="+mj-cs"/>
              </a:rPr>
              <a:t>Miary skuteczności i efektywności terapii</a:t>
            </a:r>
          </a:p>
        </p:txBody>
      </p:sp>
      <p:graphicFrame>
        <p:nvGraphicFramePr>
          <p:cNvPr id="3" name="Group 1060"/>
          <p:cNvGraphicFramePr>
            <a:graphicFrameLocks/>
          </p:cNvGraphicFramePr>
          <p:nvPr/>
        </p:nvGraphicFramePr>
        <p:xfrm>
          <a:off x="1485900" y="2343150"/>
          <a:ext cx="6172200" cy="3543300"/>
        </p:xfrm>
        <a:graphic>
          <a:graphicData uri="http://schemas.openxmlformats.org/drawingml/2006/table">
            <a:tbl>
              <a:tblPr/>
              <a:tblGrid>
                <a:gridCol w="3086100">
                  <a:extLst>
                    <a:ext uri="{9D8B030D-6E8A-4147-A177-3AD203B41FA5}">
                      <a16:colId xmlns:a16="http://schemas.microsoft.com/office/drawing/2014/main" val="20000"/>
                    </a:ext>
                  </a:extLst>
                </a:gridCol>
                <a:gridCol w="3086100">
                  <a:extLst>
                    <a:ext uri="{9D8B030D-6E8A-4147-A177-3AD203B41FA5}">
                      <a16:colId xmlns:a16="http://schemas.microsoft.com/office/drawing/2014/main" val="20001"/>
                    </a:ext>
                  </a:extLst>
                </a:gridCol>
              </a:tblGrid>
              <a:tr h="35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dirty="0">
                          <a:ln>
                            <a:noFill/>
                          </a:ln>
                          <a:solidFill>
                            <a:schemeClr val="tx1"/>
                          </a:solidFill>
                          <a:effectLst>
                            <a:outerShdw blurRad="38100" dist="38100" dir="2700000" algn="tl">
                              <a:srgbClr val="000000"/>
                            </a:outerShdw>
                          </a:effectLst>
                          <a:latin typeface="Tahoma" charset="0"/>
                        </a:rPr>
                        <a:t>SKUTECZNOŚĆ</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charset="0"/>
                        </a:rPr>
                        <a:t>EFEKTYWNOŚĆ</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908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Objawy pozytywne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Objawy negatywne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Bezpieczeństwo stosowania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Depresja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Lęk</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Funkcje poznawcze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Tolerancja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Współpraca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1" u="none" strike="noStrike" cap="none" normalizeH="0" baseline="0">
                          <a:ln>
                            <a:noFill/>
                          </a:ln>
                          <a:solidFill>
                            <a:schemeClr val="tx1"/>
                          </a:solidFill>
                          <a:effectLst>
                            <a:outerShdw blurRad="38100" dist="38100" dir="2700000" algn="tl">
                              <a:srgbClr val="000000"/>
                            </a:outerShdw>
                          </a:effectLst>
                          <a:latin typeface="Tahoma" charset="0"/>
                        </a:rPr>
                        <a:t>Długość hospitalizacji</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rPr>
                        <a:t>Remisja objawowa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rPr>
                        <a:t>Codzienne funkcjonowanie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rPr>
                        <a:t>Status leczenia (ambulatoryjny)</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rPr>
                        <a:t>Funkcjonowanie: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rPr>
                        <a:t>Rodzinne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Char char="n"/>
                        <a:tabLst/>
                      </a:pPr>
                      <a:r>
                        <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rPr>
                        <a:t>Zawodowe/szkolne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rPr>
                        <a:t>Zdolność do autonomicznego funkcjonowania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rPr>
                        <a:t>Satysfakcja z życia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pl-PL" sz="1500" b="0" i="0" u="none" strike="noStrike" cap="none" normalizeH="0" baseline="0" dirty="0">
                        <a:ln>
                          <a:noFill/>
                        </a:ln>
                        <a:solidFill>
                          <a:schemeClr val="tx1"/>
                        </a:solidFill>
                        <a:effectLst>
                          <a:outerShdw blurRad="38100" dist="38100" dir="2700000" algn="tl">
                            <a:srgbClr val="000000"/>
                          </a:outerShdw>
                        </a:effectLst>
                        <a:latin typeface="Tahoma"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862582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1470423" y="1557778"/>
            <a:ext cx="3610284"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l-PL" altLang="pl-PL" sz="1050" dirty="0">
                <a:latin typeface="Times New Roman" panose="02020603050405020304" pitchFamily="18" charset="0"/>
                <a:cs typeface="Times New Roman" panose="02020603050405020304" pitchFamily="18" charset="0"/>
              </a:rPr>
              <a:t>Kryteria remisji i zdrowienia w schizofrenii [</a:t>
            </a:r>
            <a:r>
              <a:rPr lang="pl-PL" altLang="pl-PL" sz="1050" dirty="0" err="1">
                <a:latin typeface="Times New Roman" panose="02020603050405020304" pitchFamily="18" charset="0"/>
                <a:cs typeface="Times New Roman" panose="02020603050405020304" pitchFamily="18" charset="0"/>
              </a:rPr>
              <a:t>Leucht</a:t>
            </a:r>
            <a:r>
              <a:rPr lang="pl-PL" altLang="pl-PL" sz="1050" dirty="0">
                <a:latin typeface="Times New Roman" panose="02020603050405020304" pitchFamily="18" charset="0"/>
                <a:cs typeface="Times New Roman" panose="02020603050405020304" pitchFamily="18" charset="0"/>
              </a:rPr>
              <a:t> i in. 2003].</a:t>
            </a:r>
            <a:endParaRPr lang="pl-PL" altLang="pl-PL" sz="2100" dirty="0">
              <a:latin typeface="Times New Roman" panose="02020603050405020304" pitchFamily="18" charset="0"/>
            </a:endParaRPr>
          </a:p>
        </p:txBody>
      </p:sp>
      <p:graphicFrame>
        <p:nvGraphicFramePr>
          <p:cNvPr id="3" name="Group 78"/>
          <p:cNvGraphicFramePr>
            <a:graphicFrameLocks noGrp="1"/>
          </p:cNvGraphicFramePr>
          <p:nvPr/>
        </p:nvGraphicFramePr>
        <p:xfrm>
          <a:off x="1385889" y="1787130"/>
          <a:ext cx="6426995" cy="3801666"/>
        </p:xfrm>
        <a:graphic>
          <a:graphicData uri="http://schemas.openxmlformats.org/drawingml/2006/table">
            <a:tbl>
              <a:tblPr/>
              <a:tblGrid>
                <a:gridCol w="1109663">
                  <a:extLst>
                    <a:ext uri="{9D8B030D-6E8A-4147-A177-3AD203B41FA5}">
                      <a16:colId xmlns:a16="http://schemas.microsoft.com/office/drawing/2014/main" val="20000"/>
                    </a:ext>
                  </a:extLst>
                </a:gridCol>
                <a:gridCol w="1359694">
                  <a:extLst>
                    <a:ext uri="{9D8B030D-6E8A-4147-A177-3AD203B41FA5}">
                      <a16:colId xmlns:a16="http://schemas.microsoft.com/office/drawing/2014/main" val="20001"/>
                    </a:ext>
                  </a:extLst>
                </a:gridCol>
                <a:gridCol w="1472804">
                  <a:extLst>
                    <a:ext uri="{9D8B030D-6E8A-4147-A177-3AD203B41FA5}">
                      <a16:colId xmlns:a16="http://schemas.microsoft.com/office/drawing/2014/main" val="20002"/>
                    </a:ext>
                  </a:extLst>
                </a:gridCol>
                <a:gridCol w="2484834">
                  <a:extLst>
                    <a:ext uri="{9D8B030D-6E8A-4147-A177-3AD203B41FA5}">
                      <a16:colId xmlns:a16="http://schemas.microsoft.com/office/drawing/2014/main" val="20003"/>
                    </a:ext>
                  </a:extLst>
                </a:gridCol>
              </a:tblGrid>
              <a:tr h="645319">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100" b="0" i="0" u="none" strike="noStrike" cap="none" normalizeH="0" baseline="0" dirty="0">
                        <a:ln>
                          <a:noFill/>
                        </a:ln>
                        <a:solidFill>
                          <a:schemeClr val="tx1"/>
                        </a:solidFill>
                        <a:effectLst/>
                        <a:latin typeface="Times New Roman" pitchFamily="16" charset="0"/>
                        <a:cs typeface="Times New Roman" pitchFamily="1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0" i="0" u="none" strike="noStrike" cap="none" normalizeH="0" baseline="0" dirty="0">
                          <a:ln>
                            <a:noFill/>
                          </a:ln>
                          <a:solidFill>
                            <a:schemeClr val="tx1"/>
                          </a:solidFill>
                          <a:effectLst/>
                          <a:latin typeface="Times New Roman" pitchFamily="16" charset="0"/>
                          <a:cs typeface="Times New Roman" pitchFamily="16" charset="0"/>
                        </a:rPr>
                        <a:t>Kryteria remisji </a:t>
                      </a:r>
                      <a:endParaRPr kumimoji="0" lang="pl-PL" sz="2100" b="0" i="0" u="none" strike="noStrike" cap="none" normalizeH="0" baseline="0" dirty="0">
                        <a:ln>
                          <a:noFill/>
                        </a:ln>
                        <a:solidFill>
                          <a:schemeClr val="tx1"/>
                        </a:solidFill>
                        <a:effectLst/>
                        <a:latin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pl-PL"/>
                    </a:p>
                  </a:txBody>
                  <a:tcPr/>
                </a:tc>
                <a:tc hMerge="1">
                  <a:txBody>
                    <a:bodyPr/>
                    <a:lstStyle/>
                    <a:p>
                      <a:endParaRPr lang="pl-PL"/>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dirty="0">
                          <a:ln>
                            <a:noFill/>
                          </a:ln>
                          <a:solidFill>
                            <a:schemeClr val="tx1"/>
                          </a:solidFill>
                          <a:effectLst/>
                          <a:latin typeface="Times New Roman" pitchFamily="16" charset="0"/>
                          <a:cs typeface="Times New Roman" pitchFamily="16" charset="0"/>
                        </a:rPr>
                        <a:t>Kryteria zdrowienia</a:t>
                      </a:r>
                      <a:endParaRPr kumimoji="0" lang="pl-PL" sz="2100" b="0" i="0" u="none" strike="noStrike" cap="none" normalizeH="0" baseline="0" dirty="0">
                        <a:ln>
                          <a:noFill/>
                        </a:ln>
                        <a:solidFill>
                          <a:schemeClr val="tx1"/>
                        </a:solidFill>
                        <a:effectLst/>
                        <a:latin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98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900" b="1" i="0" u="none" strike="noStrike" cap="none" normalizeH="0" baseline="0">
                          <a:ln>
                            <a:noFill/>
                          </a:ln>
                          <a:solidFill>
                            <a:srgbClr val="FF6699"/>
                          </a:solidFill>
                          <a:effectLst>
                            <a:outerShdw blurRad="38100" dist="38100" dir="2700000" algn="tl">
                              <a:srgbClr val="000000"/>
                            </a:outerShdw>
                          </a:effectLst>
                          <a:latin typeface="Times New Roman" pitchFamily="16" charset="0"/>
                          <a:cs typeface="Times New Roman" pitchFamily="16" charset="0"/>
                        </a:rPr>
                        <a:t>Pierwszorzędowe</a:t>
                      </a:r>
                      <a:endParaRPr kumimoji="0" lang="pl-PL" sz="1800" b="1" i="0" u="none" strike="noStrike" cap="none" normalizeH="0" baseline="0">
                        <a:ln>
                          <a:noFill/>
                        </a:ln>
                        <a:solidFill>
                          <a:srgbClr val="FF6699"/>
                        </a:solidFill>
                        <a:effectLst>
                          <a:outerShdw blurRad="38100" dist="38100" dir="2700000" algn="tl">
                            <a:srgbClr val="000000"/>
                          </a:outerShdw>
                        </a:effectLst>
                        <a:latin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rPr>
                        <a:t>Drugorzędowe </a:t>
                      </a:r>
                      <a:endParaRPr kumimoji="0" lang="pl-PL" sz="21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a:ln>
                            <a:noFill/>
                          </a:ln>
                          <a:solidFill>
                            <a:schemeClr val="tx1"/>
                          </a:solidFill>
                          <a:effectLst/>
                          <a:latin typeface="Times New Roman" pitchFamily="16" charset="0"/>
                          <a:cs typeface="Times New Roman" pitchFamily="16" charset="0"/>
                        </a:rPr>
                        <a:t>Dodatkowe </a:t>
                      </a:r>
                      <a:endParaRPr kumimoji="0" lang="pl-PL" sz="2100" b="0" i="0" u="none" strike="noStrike" cap="none" normalizeH="0" baseline="0">
                        <a:ln>
                          <a:noFill/>
                        </a:ln>
                        <a:solidFill>
                          <a:schemeClr val="tx1"/>
                        </a:solidFill>
                        <a:effectLst/>
                        <a:latin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0" i="0" u="none" strike="noStrike" cap="none" normalizeH="0" baseline="0">
                          <a:ln>
                            <a:noFill/>
                          </a:ln>
                          <a:solidFill>
                            <a:schemeClr val="tx1"/>
                          </a:solidFill>
                          <a:effectLst/>
                          <a:latin typeface="Times New Roman" pitchFamily="16" charset="0"/>
                          <a:cs typeface="Times New Roman" pitchFamily="16" charset="0"/>
                        </a:rPr>
                        <a:t>Pierwszorzędowe </a:t>
                      </a:r>
                      <a:endParaRPr kumimoji="0" lang="pl-PL" sz="2100" b="0" i="0" u="none" strike="noStrike" cap="none" normalizeH="0" baseline="0">
                        <a:ln>
                          <a:noFill/>
                        </a:ln>
                        <a:solidFill>
                          <a:schemeClr val="tx1"/>
                        </a:solidFill>
                        <a:effectLst/>
                        <a:latin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76537">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pl-PL" sz="1200" b="1" i="0" u="none" strike="noStrike" cap="none" normalizeH="0" baseline="0">
                          <a:ln>
                            <a:noFill/>
                          </a:ln>
                          <a:solidFill>
                            <a:srgbClr val="FF6699"/>
                          </a:solidFill>
                          <a:effectLst>
                            <a:outerShdw blurRad="38100" dist="38100" dir="2700000" algn="tl">
                              <a:srgbClr val="000000"/>
                            </a:outerShdw>
                          </a:effectLst>
                          <a:latin typeface="Times New Roman" pitchFamily="16" charset="0"/>
                          <a:cs typeface="Times New Roman" pitchFamily="16" charset="0"/>
                        </a:rPr>
                        <a:t>Nasilenie objawów pozytywnych </a:t>
                      </a:r>
                      <a:endParaRPr kumimoji="0" lang="pl-PL" sz="2400" b="1" i="0" u="none" strike="noStrike" cap="none" normalizeH="0" baseline="0">
                        <a:ln>
                          <a:noFill/>
                        </a:ln>
                        <a:solidFill>
                          <a:srgbClr val="FF6699"/>
                        </a:solidFill>
                        <a:effectLst>
                          <a:outerShdw blurRad="38100" dist="38100" dir="2700000" algn="tl">
                            <a:srgbClr val="000000"/>
                          </a:outerShdw>
                        </a:effectLst>
                        <a:latin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pl-PL" sz="11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endParaRPr>
                    </a:p>
                    <a:p>
                      <a:pPr marL="0" marR="0" lvl="0" indent="0" algn="l" defTabSz="914400" rtl="0" eaLnBrk="0" fontAlgn="base" latinLnBrk="0" hangingPunct="0">
                        <a:lnSpc>
                          <a:spcPct val="120000"/>
                        </a:lnSpc>
                        <a:spcBef>
                          <a:spcPct val="0"/>
                        </a:spcBef>
                        <a:spcAft>
                          <a:spcPct val="0"/>
                        </a:spcAft>
                        <a:buClrTx/>
                        <a:buSzTx/>
                        <a:buFontTx/>
                        <a:buAutoNum type="arabicPeriod"/>
                        <a:tabLst/>
                      </a:pPr>
                      <a:r>
                        <a:rPr kumimoji="0" lang="pl-PL" sz="12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rPr>
                        <a:t>Nasilenie objawów dezorganizacji lub deficytów poznawczych</a:t>
                      </a:r>
                    </a:p>
                    <a:p>
                      <a:pPr marL="0" marR="0" lvl="0" indent="0" algn="l" defTabSz="914400" rtl="0" eaLnBrk="0" fontAlgn="base" latinLnBrk="0" hangingPunct="0">
                        <a:lnSpc>
                          <a:spcPct val="120000"/>
                        </a:lnSpc>
                        <a:spcBef>
                          <a:spcPct val="0"/>
                        </a:spcBef>
                        <a:spcAft>
                          <a:spcPct val="0"/>
                        </a:spcAft>
                        <a:buClrTx/>
                        <a:buSzTx/>
                        <a:buFontTx/>
                        <a:buAutoNum type="arabicPeriod"/>
                        <a:tabLst/>
                      </a:pPr>
                      <a:r>
                        <a:rPr kumimoji="0" lang="pl-PL" sz="12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rPr>
                        <a:t>Nasilenie objawów negatywnych</a:t>
                      </a:r>
                    </a:p>
                    <a:p>
                      <a:pPr marL="0" marR="0" lvl="0" indent="0" algn="l" defTabSz="914400" rtl="0" eaLnBrk="0" fontAlgn="base" latinLnBrk="0" hangingPunct="0">
                        <a:lnSpc>
                          <a:spcPct val="120000"/>
                        </a:lnSpc>
                        <a:spcBef>
                          <a:spcPct val="0"/>
                        </a:spcBef>
                        <a:spcAft>
                          <a:spcPct val="0"/>
                        </a:spcAft>
                        <a:buClrTx/>
                        <a:buSzTx/>
                        <a:buFontTx/>
                        <a:buAutoNum type="arabicPeriod"/>
                        <a:tabLst/>
                      </a:pPr>
                      <a:r>
                        <a:rPr kumimoji="0" lang="pl-PL" sz="12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rPr>
                        <a:t>Nasilenie objawów depresyjnych</a:t>
                      </a:r>
                      <a:endParaRPr kumimoji="0" lang="pl-PL" sz="11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endParaRPr kumimoji="0" lang="pl-PL" sz="1100" b="0" i="0" u="none" strike="noStrike" cap="none" normalizeH="0" baseline="0">
                        <a:ln>
                          <a:noFill/>
                        </a:ln>
                        <a:solidFill>
                          <a:schemeClr val="tx1"/>
                        </a:solidFill>
                        <a:effectLst/>
                        <a:latin typeface="Times New Roman" pitchFamily="16" charset="0"/>
                        <a:cs typeface="Times New Roman" pitchFamily="16" charset="0"/>
                      </a:endParaRPr>
                    </a:p>
                    <a:p>
                      <a:pPr marL="0" marR="0" lvl="0" indent="0" algn="l" defTabSz="914400" rtl="0" eaLnBrk="0" fontAlgn="base" latinLnBrk="0" hangingPunct="0">
                        <a:lnSpc>
                          <a:spcPct val="120000"/>
                        </a:lnSpc>
                        <a:spcBef>
                          <a:spcPct val="0"/>
                        </a:spcBef>
                        <a:spcAft>
                          <a:spcPct val="0"/>
                        </a:spcAft>
                        <a:buClrTx/>
                        <a:buSzTx/>
                        <a:buFontTx/>
                        <a:buAutoNum type="arabicPeriod"/>
                        <a:tabLst/>
                      </a:pPr>
                      <a:r>
                        <a:rPr kumimoji="0" lang="pl-PL" sz="1200" b="0" i="0" u="none" strike="noStrike" cap="none" normalizeH="0" baseline="0">
                          <a:ln>
                            <a:noFill/>
                          </a:ln>
                          <a:solidFill>
                            <a:schemeClr val="tx1"/>
                          </a:solidFill>
                          <a:effectLst/>
                          <a:latin typeface="Times New Roman" pitchFamily="16" charset="0"/>
                          <a:cs typeface="Times New Roman" pitchFamily="16" charset="0"/>
                        </a:rPr>
                        <a:t>Poziom funkcjonowania w znaczących związkach przyjacielskich</a:t>
                      </a:r>
                    </a:p>
                    <a:p>
                      <a:pPr marL="0" marR="0" lvl="0" indent="0" algn="l" defTabSz="914400" rtl="0" eaLnBrk="0" fontAlgn="base" latinLnBrk="0" hangingPunct="0">
                        <a:lnSpc>
                          <a:spcPct val="120000"/>
                        </a:lnSpc>
                        <a:spcBef>
                          <a:spcPct val="0"/>
                        </a:spcBef>
                        <a:spcAft>
                          <a:spcPct val="0"/>
                        </a:spcAft>
                        <a:buClrTx/>
                        <a:buSzTx/>
                        <a:buFontTx/>
                        <a:buAutoNum type="arabicPeriod"/>
                        <a:tabLst/>
                      </a:pPr>
                      <a:r>
                        <a:rPr kumimoji="0" lang="pl-PL" sz="1200" b="0" i="0" u="none" strike="noStrike" cap="none" normalizeH="0" baseline="0">
                          <a:ln>
                            <a:noFill/>
                          </a:ln>
                          <a:solidFill>
                            <a:schemeClr val="tx1"/>
                          </a:solidFill>
                          <a:effectLst/>
                          <a:latin typeface="Times New Roman" pitchFamily="16" charset="0"/>
                          <a:cs typeface="Times New Roman" pitchFamily="16" charset="0"/>
                        </a:rPr>
                        <a:t>Zdolność do samodzielnego życia</a:t>
                      </a:r>
                    </a:p>
                    <a:p>
                      <a:pPr marL="0" marR="0" lvl="0" indent="0" algn="l" defTabSz="914400" rtl="0" eaLnBrk="0" fontAlgn="base" latinLnBrk="0" hangingPunct="0">
                        <a:lnSpc>
                          <a:spcPct val="120000"/>
                        </a:lnSpc>
                        <a:spcBef>
                          <a:spcPct val="0"/>
                        </a:spcBef>
                        <a:spcAft>
                          <a:spcPct val="0"/>
                        </a:spcAft>
                        <a:buClrTx/>
                        <a:buSzTx/>
                        <a:buFontTx/>
                        <a:buAutoNum type="arabicPeriod"/>
                        <a:tabLst/>
                      </a:pPr>
                      <a:r>
                        <a:rPr kumimoji="0" lang="pl-PL" sz="1200" b="0" i="0" u="none" strike="noStrike" cap="none" normalizeH="0" baseline="0">
                          <a:ln>
                            <a:noFill/>
                          </a:ln>
                          <a:solidFill>
                            <a:schemeClr val="tx1"/>
                          </a:solidFill>
                          <a:effectLst/>
                          <a:latin typeface="Times New Roman" pitchFamily="16" charset="0"/>
                          <a:cs typeface="Times New Roman" pitchFamily="16" charset="0"/>
                        </a:rPr>
                        <a:t>Funkcjonowanie zawodowe lub szkolne</a:t>
                      </a:r>
                      <a:endParaRPr kumimoji="0" lang="pl-PL" sz="1100" b="0" i="0" u="none" strike="noStrike" cap="none" normalizeH="0" baseline="0">
                        <a:ln>
                          <a:noFill/>
                        </a:ln>
                        <a:solidFill>
                          <a:schemeClr val="tx1"/>
                        </a:solidFill>
                        <a:effectLst/>
                        <a:latin typeface="Times New Roman" pitchFamily="16" charset="0"/>
                        <a:cs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pl-PL" sz="1200" b="1" i="0" u="none" strike="noStrike" cap="none" normalizeH="0" baseline="0">
                          <a:ln>
                            <a:noFill/>
                          </a:ln>
                          <a:solidFill>
                            <a:srgbClr val="FF6699"/>
                          </a:solidFill>
                          <a:effectLst>
                            <a:outerShdw blurRad="38100" dist="38100" dir="2700000" algn="tl">
                              <a:srgbClr val="000000"/>
                            </a:outerShdw>
                          </a:effectLst>
                          <a:latin typeface="Times New Roman" pitchFamily="16" charset="0"/>
                          <a:cs typeface="Times New Roman" pitchFamily="16" charset="0"/>
                        </a:rPr>
                        <a:t>1. Poziom funkcjonowania zawodowego lub szkolnego</a:t>
                      </a:r>
                      <a:endParaRPr kumimoji="0" lang="pl-PL" sz="1100" b="1" i="0" u="none" strike="noStrike" cap="none" normalizeH="0" baseline="0">
                        <a:ln>
                          <a:noFill/>
                        </a:ln>
                        <a:solidFill>
                          <a:srgbClr val="FF6699"/>
                        </a:solidFill>
                        <a:effectLst>
                          <a:outerShdw blurRad="38100" dist="38100" dir="2700000" algn="tl">
                            <a:srgbClr val="000000"/>
                          </a:outerShdw>
                        </a:effectLst>
                        <a:latin typeface="Times New Roman" pitchFamily="16" charset="0"/>
                        <a:cs typeface="Times New Roman" pitchFamily="16" charset="0"/>
                      </a:endParaRPr>
                    </a:p>
                    <a:p>
                      <a:pPr marL="0" marR="0" lvl="0" indent="0" algn="l" defTabSz="914400" rtl="0" eaLnBrk="0" fontAlgn="base" latinLnBrk="0" hangingPunct="0">
                        <a:lnSpc>
                          <a:spcPct val="120000"/>
                        </a:lnSpc>
                        <a:spcBef>
                          <a:spcPct val="0"/>
                        </a:spcBef>
                        <a:spcAft>
                          <a:spcPct val="0"/>
                        </a:spcAft>
                        <a:buClrTx/>
                        <a:buSzTx/>
                        <a:buFontTx/>
                        <a:buNone/>
                        <a:tabLst/>
                      </a:pPr>
                      <a:r>
                        <a:rPr kumimoji="0" lang="pl-PL" sz="12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rPr>
                        <a:t>2. Poziom funkcjonowania w znaczących związkach przyjacielskich</a:t>
                      </a:r>
                      <a:endParaRPr kumimoji="0" lang="pl-PL" sz="11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endParaRPr>
                    </a:p>
                    <a:p>
                      <a:pPr marL="0" marR="0" lvl="0" indent="0" algn="l" defTabSz="914400" rtl="0" eaLnBrk="0" fontAlgn="base" latinLnBrk="0" hangingPunct="0">
                        <a:lnSpc>
                          <a:spcPct val="120000"/>
                        </a:lnSpc>
                        <a:spcBef>
                          <a:spcPct val="0"/>
                        </a:spcBef>
                        <a:spcAft>
                          <a:spcPct val="0"/>
                        </a:spcAft>
                        <a:buClrTx/>
                        <a:buSzTx/>
                        <a:buFontTx/>
                        <a:buNone/>
                        <a:tabLst/>
                      </a:pPr>
                      <a:r>
                        <a:rPr kumimoji="0" lang="pl-PL" sz="12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rPr>
                        <a:t>3. Nasilenie objawów negatywnych</a:t>
                      </a:r>
                      <a:endParaRPr kumimoji="0" lang="pl-PL" sz="1100" b="1" i="0" u="none" strike="noStrike" cap="none" normalizeH="0" baseline="0">
                        <a:ln>
                          <a:noFill/>
                        </a:ln>
                        <a:solidFill>
                          <a:schemeClr val="folHlink"/>
                        </a:solidFill>
                        <a:effectLst>
                          <a:outerShdw blurRad="38100" dist="38100" dir="2700000" algn="tl">
                            <a:srgbClr val="000000"/>
                          </a:outerShdw>
                        </a:effectLst>
                        <a:latin typeface="Times New Roman" pitchFamily="16" charset="0"/>
                        <a:cs typeface="Times New Roman" pitchFamily="16" charset="0"/>
                      </a:endParaRPr>
                    </a:p>
                    <a:p>
                      <a:pPr marL="0" marR="0" lvl="0" indent="0" algn="l" defTabSz="914400" rtl="0" eaLnBrk="0" fontAlgn="base" latinLnBrk="0" hangingPunct="0">
                        <a:lnSpc>
                          <a:spcPct val="120000"/>
                        </a:lnSpc>
                        <a:spcBef>
                          <a:spcPct val="0"/>
                        </a:spcBef>
                        <a:spcAft>
                          <a:spcPct val="0"/>
                        </a:spcAft>
                        <a:buClrTx/>
                        <a:buSzTx/>
                        <a:buFontTx/>
                        <a:buNone/>
                        <a:tabLst/>
                      </a:pPr>
                      <a:r>
                        <a:rPr kumimoji="0" lang="pl-PL" sz="1200" b="0" i="0" u="none" strike="noStrike" cap="none" normalizeH="0" baseline="0">
                          <a:ln>
                            <a:noFill/>
                          </a:ln>
                          <a:solidFill>
                            <a:schemeClr val="tx1"/>
                          </a:solidFill>
                          <a:effectLst/>
                          <a:latin typeface="Times New Roman" pitchFamily="16" charset="0"/>
                          <a:cs typeface="Times New Roman" pitchFamily="16" charset="0"/>
                        </a:rPr>
                        <a:t>4. Zdolność do samodzielnego życia</a:t>
                      </a:r>
                      <a:endParaRPr kumimoji="0" lang="pl-PL" sz="1100" b="0" i="0" u="none" strike="noStrike" cap="none" normalizeH="0" baseline="0">
                        <a:ln>
                          <a:noFill/>
                        </a:ln>
                        <a:solidFill>
                          <a:schemeClr val="tx1"/>
                        </a:solidFill>
                        <a:effectLst/>
                        <a:latin typeface="Times New Roman" pitchFamily="16" charset="0"/>
                        <a:cs typeface="Times New Roman" pitchFamily="16" charset="0"/>
                      </a:endParaRPr>
                    </a:p>
                    <a:p>
                      <a:pPr marL="0" marR="0" lvl="0" indent="0" algn="l" defTabSz="914400" rtl="0" eaLnBrk="0" fontAlgn="base" latinLnBrk="0" hangingPunct="0">
                        <a:lnSpc>
                          <a:spcPct val="120000"/>
                        </a:lnSpc>
                        <a:spcBef>
                          <a:spcPct val="0"/>
                        </a:spcBef>
                        <a:spcAft>
                          <a:spcPct val="0"/>
                        </a:spcAft>
                        <a:buClrTx/>
                        <a:buSzTx/>
                        <a:buFontTx/>
                        <a:buNone/>
                        <a:tabLst/>
                      </a:pPr>
                      <a:r>
                        <a:rPr kumimoji="0" lang="pl-PL" sz="1200" b="0" i="0" u="none" strike="noStrike" cap="none" normalizeH="0" baseline="0">
                          <a:ln>
                            <a:noFill/>
                          </a:ln>
                          <a:solidFill>
                            <a:schemeClr val="tx1"/>
                          </a:solidFill>
                          <a:effectLst/>
                          <a:latin typeface="Times New Roman" pitchFamily="16" charset="0"/>
                          <a:cs typeface="Times New Roman" pitchFamily="16" charset="0"/>
                        </a:rPr>
                        <a:t>5. Nasilenie objawów pozytywnych</a:t>
                      </a:r>
                      <a:endParaRPr kumimoji="0" lang="pl-PL" sz="1100" b="0" i="0" u="none" strike="noStrike" cap="none" normalizeH="0" baseline="0">
                        <a:ln>
                          <a:noFill/>
                        </a:ln>
                        <a:solidFill>
                          <a:schemeClr val="tx1"/>
                        </a:solidFill>
                        <a:effectLst/>
                        <a:latin typeface="Times New Roman" pitchFamily="16" charset="0"/>
                        <a:cs typeface="Times New Roman" pitchFamily="16" charset="0"/>
                      </a:endParaRPr>
                    </a:p>
                    <a:p>
                      <a:pPr marL="0" marR="0" lvl="0" indent="0" algn="l" defTabSz="914400" rtl="0" eaLnBrk="0" fontAlgn="base" latinLnBrk="0" hangingPunct="0">
                        <a:lnSpc>
                          <a:spcPct val="120000"/>
                        </a:lnSpc>
                        <a:spcBef>
                          <a:spcPct val="0"/>
                        </a:spcBef>
                        <a:spcAft>
                          <a:spcPct val="0"/>
                        </a:spcAft>
                        <a:buClrTx/>
                        <a:buSzTx/>
                        <a:buFontTx/>
                        <a:buNone/>
                        <a:tabLst/>
                      </a:pPr>
                      <a:r>
                        <a:rPr kumimoji="0" lang="pl-PL" sz="1200" b="0" i="0" u="none" strike="noStrike" cap="none" normalizeH="0" baseline="0">
                          <a:ln>
                            <a:noFill/>
                          </a:ln>
                          <a:solidFill>
                            <a:schemeClr val="tx1"/>
                          </a:solidFill>
                          <a:effectLst/>
                          <a:latin typeface="Times New Roman" pitchFamily="16" charset="0"/>
                          <a:cs typeface="Times New Roman" pitchFamily="16" charset="0"/>
                        </a:rPr>
                        <a:t>6. Nasilenie objawów dezorganizacji lub deficytów poznawczych</a:t>
                      </a:r>
                      <a:endParaRPr kumimoji="0" lang="pl-PL" sz="1100" b="0" i="0" u="none" strike="noStrike" cap="none" normalizeH="0" baseline="0">
                        <a:ln>
                          <a:noFill/>
                        </a:ln>
                        <a:solidFill>
                          <a:schemeClr val="tx1"/>
                        </a:solidFill>
                        <a:effectLst/>
                        <a:latin typeface="Times New Roman" pitchFamily="16" charset="0"/>
                        <a:cs typeface="Times New Roman" pitchFamily="16" charset="0"/>
                      </a:endParaRPr>
                    </a:p>
                    <a:p>
                      <a:pPr marL="0" marR="0" lvl="0" indent="0" algn="l" defTabSz="914400" rtl="0" eaLnBrk="0" fontAlgn="base" latinLnBrk="0" hangingPunct="0">
                        <a:lnSpc>
                          <a:spcPct val="120000"/>
                        </a:lnSpc>
                        <a:spcBef>
                          <a:spcPct val="0"/>
                        </a:spcBef>
                        <a:spcAft>
                          <a:spcPct val="0"/>
                        </a:spcAft>
                        <a:buClrTx/>
                        <a:buSzTx/>
                        <a:buFontTx/>
                        <a:buNone/>
                        <a:tabLst/>
                      </a:pPr>
                      <a:r>
                        <a:rPr kumimoji="0" lang="pl-PL" sz="1200" b="0" i="0" u="none" strike="noStrike" cap="none" normalizeH="0" baseline="0">
                          <a:ln>
                            <a:noFill/>
                          </a:ln>
                          <a:solidFill>
                            <a:schemeClr val="tx1"/>
                          </a:solidFill>
                          <a:effectLst/>
                          <a:latin typeface="Times New Roman" pitchFamily="16" charset="0"/>
                          <a:cs typeface="Times New Roman" pitchFamily="16" charset="0"/>
                        </a:rPr>
                        <a:t>7. Nasilenie objawów depresyjnych</a:t>
                      </a:r>
                      <a:endParaRPr kumimoji="0" lang="pl-PL" sz="2400" b="0" i="0" u="none" strike="noStrike" cap="none" normalizeH="0" baseline="0">
                        <a:ln>
                          <a:noFill/>
                        </a:ln>
                        <a:solidFill>
                          <a:schemeClr val="tx1"/>
                        </a:solidFill>
                        <a:effectLst/>
                        <a:latin typeface="Times New Roman" pitchFamily="16"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332134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stopki 4"/>
          <p:cNvSpPr>
            <a:spLocks noGrp="1"/>
          </p:cNvSpPr>
          <p:nvPr>
            <p:ph type="ftr" sz="quarter" idx="11"/>
          </p:nvPr>
        </p:nvSpPr>
        <p:spPr bwMode="auto">
          <a:xfrm>
            <a:off x="3486150" y="5541169"/>
            <a:ext cx="2171700" cy="357188"/>
          </a:xfrm>
          <a:ln>
            <a:miter lim="800000"/>
            <a:headEnd/>
            <a:tailEnd/>
          </a:ln>
        </p:spPr>
        <p:txBody>
          <a:bodyPr vert="horz" wrap="square" lIns="68580" tIns="34290" rIns="68580" bIns="34290" numCol="1" rtlCol="0" anchor="ctr" anchorCtr="0" compatLnSpc="1">
            <a:prstTxWarp prst="textNoShape">
              <a:avLst/>
            </a:prstTxWarp>
          </a:bodyPr>
          <a:lstStyle/>
          <a:p>
            <a:pPr fontAlgn="base">
              <a:spcBef>
                <a:spcPct val="0"/>
              </a:spcBef>
              <a:spcAft>
                <a:spcPct val="0"/>
              </a:spcAft>
              <a:defRPr/>
            </a:pPr>
            <a:r>
              <a:rPr lang="pl-PL"/>
              <a:t>Lieberman i in. 2002</a:t>
            </a:r>
          </a:p>
        </p:txBody>
      </p:sp>
      <p:sp>
        <p:nvSpPr>
          <p:cNvPr id="3" name="Rectangle 2"/>
          <p:cNvSpPr txBox="1">
            <a:spLocks noChangeArrowheads="1"/>
          </p:cNvSpPr>
          <p:nvPr/>
        </p:nvSpPr>
        <p:spPr>
          <a:xfrm>
            <a:off x="1485900" y="1143000"/>
            <a:ext cx="6172200" cy="1028700"/>
          </a:xfrm>
          <a:prstGeom prst="rect">
            <a:avLst/>
          </a:prstGeom>
        </p:spPr>
        <p:txBody>
          <a:bodyPr/>
          <a:lstStyle/>
          <a:p>
            <a:pPr>
              <a:defRPr/>
            </a:pPr>
            <a:r>
              <a:rPr lang="pl-PL" sz="2700" spc="-75" dirty="0">
                <a:solidFill>
                  <a:schemeClr val="tx2">
                    <a:satMod val="200000"/>
                  </a:schemeClr>
                </a:solidFill>
                <a:latin typeface="+mj-lt"/>
                <a:ea typeface="+mj-ea"/>
                <a:cs typeface="+mj-cs"/>
              </a:rPr>
              <a:t>Zoperacjonalizowane kryteria zdrowienia w schizofrenii (1)</a:t>
            </a:r>
          </a:p>
        </p:txBody>
      </p:sp>
      <p:sp>
        <p:nvSpPr>
          <p:cNvPr id="16388" name="Rectangle 3"/>
          <p:cNvSpPr txBox="1">
            <a:spLocks noChangeArrowheads="1"/>
          </p:cNvSpPr>
          <p:nvPr/>
        </p:nvSpPr>
        <p:spPr bwMode="auto">
          <a:xfrm>
            <a:off x="1485900" y="2343150"/>
            <a:ext cx="6172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525"/>
              </a:spcBef>
              <a:buClr>
                <a:schemeClr val="tx2"/>
              </a:buClr>
              <a:buSzPct val="95000"/>
              <a:buFont typeface="Wingdings" panose="05000000000000000000" pitchFamily="2" charset="2"/>
              <a:buChar char=""/>
            </a:pPr>
            <a:r>
              <a:rPr lang="pl-PL" altLang="pl-PL" sz="2100">
                <a:latin typeface="Corbel" panose="020B0503020204020204" pitchFamily="34" charset="0"/>
              </a:rPr>
              <a:t>Redukcja wszystkich (4 lub mniej) objawów negatywnych i pozytywnych wg skali BPRS (w okresie ostatnich 2 lat)</a:t>
            </a:r>
          </a:p>
          <a:p>
            <a:pPr eaLnBrk="1" hangingPunct="1">
              <a:spcBef>
                <a:spcPts val="525"/>
              </a:spcBef>
              <a:buClr>
                <a:schemeClr val="tx2"/>
              </a:buClr>
              <a:buSzPct val="95000"/>
              <a:buFont typeface="Wingdings" panose="05000000000000000000" pitchFamily="2" charset="2"/>
              <a:buChar char=""/>
            </a:pPr>
            <a:r>
              <a:rPr lang="pl-PL" altLang="pl-PL" sz="2100">
                <a:latin typeface="Corbel" panose="020B0503020204020204" pitchFamily="34" charset="0"/>
              </a:rPr>
              <a:t>Praca w co najmniej wymiarze ½ etatu lub nauka w wymiarze co najmniej ½ w okresie ostatnich 2 lat</a:t>
            </a:r>
          </a:p>
          <a:p>
            <a:pPr eaLnBrk="1" hangingPunct="1">
              <a:spcBef>
                <a:spcPts val="525"/>
              </a:spcBef>
              <a:buClr>
                <a:schemeClr val="tx2"/>
              </a:buClr>
              <a:buSzPct val="95000"/>
              <a:buFont typeface="Wingdings" panose="05000000000000000000" pitchFamily="2" charset="2"/>
              <a:buChar char=""/>
            </a:pPr>
            <a:r>
              <a:rPr lang="pl-PL" altLang="pl-PL" sz="2100">
                <a:latin typeface="Corbel" panose="020B0503020204020204" pitchFamily="34" charset="0"/>
              </a:rPr>
              <a:t>Dla osób w wieku emerytalnym – aktywne uczestnictwo w życiu rodzinnym, rekreacji i wolontariacie</a:t>
            </a:r>
          </a:p>
        </p:txBody>
      </p:sp>
    </p:spTree>
    <p:extLst>
      <p:ext uri="{BB962C8B-B14F-4D97-AF65-F5344CB8AC3E}">
        <p14:creationId xmlns:p14="http://schemas.microsoft.com/office/powerpoint/2010/main" val="204495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stopki 4"/>
          <p:cNvSpPr>
            <a:spLocks noGrp="1"/>
          </p:cNvSpPr>
          <p:nvPr>
            <p:ph type="ftr" sz="quarter" idx="11"/>
          </p:nvPr>
        </p:nvSpPr>
        <p:spPr bwMode="auto">
          <a:xfrm>
            <a:off x="3486150" y="5541169"/>
            <a:ext cx="2171700" cy="357188"/>
          </a:xfrm>
          <a:ln>
            <a:miter lim="800000"/>
            <a:headEnd/>
            <a:tailEnd/>
          </a:ln>
        </p:spPr>
        <p:txBody>
          <a:bodyPr vert="horz" wrap="square" lIns="68580" tIns="34290" rIns="68580" bIns="34290" numCol="1" rtlCol="0" anchor="ctr" anchorCtr="0" compatLnSpc="1">
            <a:prstTxWarp prst="textNoShape">
              <a:avLst/>
            </a:prstTxWarp>
          </a:bodyPr>
          <a:lstStyle/>
          <a:p>
            <a:pPr fontAlgn="base">
              <a:spcBef>
                <a:spcPct val="0"/>
              </a:spcBef>
              <a:spcAft>
                <a:spcPct val="0"/>
              </a:spcAft>
              <a:defRPr/>
            </a:pPr>
            <a:r>
              <a:rPr lang="pl-PL"/>
              <a:t>Lieberman i in. 2002</a:t>
            </a:r>
          </a:p>
        </p:txBody>
      </p:sp>
      <p:sp>
        <p:nvSpPr>
          <p:cNvPr id="3" name="Rectangle 2"/>
          <p:cNvSpPr txBox="1">
            <a:spLocks noChangeArrowheads="1"/>
          </p:cNvSpPr>
          <p:nvPr/>
        </p:nvSpPr>
        <p:spPr>
          <a:xfrm>
            <a:off x="1485900" y="1143000"/>
            <a:ext cx="6172200" cy="1028700"/>
          </a:xfrm>
          <a:prstGeom prst="rect">
            <a:avLst/>
          </a:prstGeom>
        </p:spPr>
        <p:txBody>
          <a:bodyPr/>
          <a:lstStyle/>
          <a:p>
            <a:pPr>
              <a:defRPr/>
            </a:pPr>
            <a:r>
              <a:rPr lang="pl-PL" sz="2700" spc="-75" dirty="0">
                <a:solidFill>
                  <a:schemeClr val="tx2">
                    <a:satMod val="200000"/>
                  </a:schemeClr>
                </a:solidFill>
                <a:latin typeface="+mj-lt"/>
                <a:ea typeface="+mj-ea"/>
                <a:cs typeface="+mj-cs"/>
              </a:rPr>
              <a:t>Zoperacjonalizowane kryteria zdrowienia w schizofrenii (2)</a:t>
            </a:r>
          </a:p>
        </p:txBody>
      </p:sp>
      <p:sp>
        <p:nvSpPr>
          <p:cNvPr id="17412" name="Rectangle 3"/>
          <p:cNvSpPr txBox="1">
            <a:spLocks noChangeArrowheads="1"/>
          </p:cNvSpPr>
          <p:nvPr/>
        </p:nvSpPr>
        <p:spPr bwMode="auto">
          <a:xfrm>
            <a:off x="1485900" y="2343150"/>
            <a:ext cx="6172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11163"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ts val="525"/>
              </a:spcBef>
              <a:buClr>
                <a:schemeClr val="tx2"/>
              </a:buClr>
              <a:buSzPct val="95000"/>
              <a:buFont typeface="Wingdings" panose="05000000000000000000" pitchFamily="2" charset="2"/>
              <a:buChar char=""/>
            </a:pPr>
            <a:r>
              <a:rPr lang="pl-PL" altLang="pl-PL" sz="2250">
                <a:latin typeface="Corbel" panose="020B0503020204020204" pitchFamily="34" charset="0"/>
              </a:rPr>
              <a:t>Zdolność do autonomicznego, samodzielnego codziennego funkcjonowania; zdolność do samodzielnego inicjowania aktywności.</a:t>
            </a:r>
          </a:p>
          <a:p>
            <a:pPr eaLnBrk="1" hangingPunct="1">
              <a:spcBef>
                <a:spcPts val="525"/>
              </a:spcBef>
              <a:buClr>
                <a:schemeClr val="tx2"/>
              </a:buClr>
              <a:buSzPct val="95000"/>
              <a:buFont typeface="Wingdings" panose="05000000000000000000" pitchFamily="2" charset="2"/>
              <a:buChar char=""/>
            </a:pPr>
            <a:r>
              <a:rPr lang="pl-PL" altLang="pl-PL" sz="2250">
                <a:latin typeface="Corbel" panose="020B0503020204020204" pitchFamily="34" charset="0"/>
              </a:rPr>
              <a:t>Przynajmniej raz w tygodniu spotkania „socjalizujące” z osobami z poza rodziny</a:t>
            </a:r>
          </a:p>
        </p:txBody>
      </p:sp>
    </p:spTree>
    <p:extLst>
      <p:ext uri="{BB962C8B-B14F-4D97-AF65-F5344CB8AC3E}">
        <p14:creationId xmlns:p14="http://schemas.microsoft.com/office/powerpoint/2010/main" val="14589592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a:bodyPr>
          <a:lstStyle/>
          <a:p>
            <a:pPr algn="ctr">
              <a:defRPr/>
            </a:pPr>
            <a:r>
              <a:rPr lang="pl-PL" dirty="0">
                <a:solidFill>
                  <a:schemeClr val="tx1"/>
                </a:solidFill>
                <a:latin typeface="Trebuchet MS" pitchFamily="34" charset="0"/>
              </a:rPr>
              <a:t>Rozwój koncepcji remisji bliskiej zdrowieniu (RBW)</a:t>
            </a:r>
            <a:endParaRPr lang="en-US" dirty="0">
              <a:solidFill>
                <a:schemeClr val="tx1"/>
              </a:solidFill>
              <a:latin typeface="Trebuchet MS" pitchFamily="34" charset="0"/>
            </a:endParaRPr>
          </a:p>
        </p:txBody>
      </p:sp>
      <p:sp>
        <p:nvSpPr>
          <p:cNvPr id="92163" name="Rectangle 3"/>
          <p:cNvSpPr>
            <a:spLocks noGrp="1" noChangeArrowheads="1"/>
          </p:cNvSpPr>
          <p:nvPr>
            <p:ph idx="1"/>
          </p:nvPr>
        </p:nvSpPr>
        <p:spPr>
          <a:xfrm>
            <a:off x="1943100" y="2343150"/>
            <a:ext cx="5657850" cy="3657600"/>
          </a:xfrm>
        </p:spPr>
        <p:txBody>
          <a:bodyPr>
            <a:normAutofit fontScale="92500" lnSpcReduction="20000"/>
          </a:bodyPr>
          <a:lstStyle/>
          <a:p>
            <a:pPr marL="308610">
              <a:lnSpc>
                <a:spcPct val="80000"/>
              </a:lnSpc>
              <a:buFont typeface="Wingdings"/>
              <a:buChar char=""/>
              <a:defRPr/>
            </a:pPr>
            <a:r>
              <a:rPr lang="pl-PL" sz="1800" dirty="0"/>
              <a:t>Co najmniej dwuletni okres dobrego funkcjonowania przy niskim poziomie objawów psychopatologicznych (ale nie koniecznie przy ich braku)</a:t>
            </a:r>
            <a:r>
              <a:rPr lang="en-US" sz="1800" dirty="0"/>
              <a:t>, </a:t>
            </a:r>
            <a:r>
              <a:rPr lang="pl-PL" sz="1800" dirty="0"/>
              <a:t>funkcjonowania w szkole/pracy, rodzinie, z utrzymywaniem dobrych relacji społecznych</a:t>
            </a:r>
            <a:r>
              <a:rPr lang="en-US" sz="1800" dirty="0"/>
              <a:t>.</a:t>
            </a:r>
          </a:p>
          <a:p>
            <a:pPr marL="308610">
              <a:lnSpc>
                <a:spcPct val="80000"/>
              </a:lnSpc>
              <a:buFont typeface="Wingdings"/>
              <a:buChar char=""/>
              <a:defRPr/>
            </a:pPr>
            <a:endParaRPr lang="en-US" sz="1800" dirty="0"/>
          </a:p>
          <a:p>
            <a:pPr marL="308610">
              <a:lnSpc>
                <a:spcPct val="80000"/>
              </a:lnSpc>
              <a:buFont typeface="Wingdings"/>
              <a:buChar char=""/>
              <a:defRPr/>
            </a:pPr>
            <a:r>
              <a:rPr lang="pl-PL" sz="1800" dirty="0"/>
              <a:t>RBW jest podróżą, z możliwością stacji na postój (nawrót)</a:t>
            </a:r>
          </a:p>
          <a:p>
            <a:pPr marL="308610">
              <a:lnSpc>
                <a:spcPct val="80000"/>
              </a:lnSpc>
              <a:buFont typeface="Wingdings"/>
              <a:buChar char=""/>
              <a:defRPr/>
            </a:pPr>
            <a:r>
              <a:rPr lang="pl-PL" sz="1800" dirty="0"/>
              <a:t>RBW jest wielowymiarowa </a:t>
            </a:r>
            <a:endParaRPr lang="en-US" sz="1800" dirty="0"/>
          </a:p>
          <a:p>
            <a:pPr marL="308610">
              <a:lnSpc>
                <a:spcPct val="80000"/>
              </a:lnSpc>
              <a:buNone/>
              <a:defRPr/>
            </a:pPr>
            <a:endParaRPr lang="en-US" sz="1800" dirty="0"/>
          </a:p>
          <a:p>
            <a:pPr marL="308610">
              <a:lnSpc>
                <a:spcPct val="80000"/>
              </a:lnSpc>
              <a:buFont typeface="Wingdings"/>
              <a:buChar char=""/>
              <a:defRPr/>
            </a:pPr>
            <a:r>
              <a:rPr lang="pl-PL" sz="1800" dirty="0"/>
              <a:t>RBW zawiera </a:t>
            </a:r>
            <a:r>
              <a:rPr lang="en-US" sz="1800" dirty="0"/>
              <a:t> “</a:t>
            </a:r>
            <a:r>
              <a:rPr lang="pl-PL" sz="1800" dirty="0"/>
              <a:t>nadzieję, </a:t>
            </a:r>
            <a:r>
              <a:rPr lang="pl-PL" sz="1800" dirty="0" err="1"/>
              <a:t>destygmatyzację</a:t>
            </a:r>
            <a:r>
              <a:rPr lang="en-US" sz="1800" dirty="0"/>
              <a:t>, </a:t>
            </a:r>
            <a:r>
              <a:rPr lang="pl-PL" sz="1800" dirty="0"/>
              <a:t>samoakceptację, wgląd, świadomość nawrotu, współpracę z terapeutami, poczucie autonomii i samokontroli”</a:t>
            </a:r>
            <a:r>
              <a:rPr lang="en-US" sz="675" dirty="0"/>
              <a:t>	         </a:t>
            </a:r>
          </a:p>
          <a:p>
            <a:pPr marL="308610">
              <a:lnSpc>
                <a:spcPct val="80000"/>
              </a:lnSpc>
              <a:buNone/>
              <a:defRPr/>
            </a:pPr>
            <a:r>
              <a:rPr lang="en-US" sz="675" dirty="0"/>
              <a:t>                                                      </a:t>
            </a:r>
          </a:p>
          <a:p>
            <a:pPr marL="308610">
              <a:lnSpc>
                <a:spcPct val="80000"/>
              </a:lnSpc>
              <a:buNone/>
              <a:defRPr/>
            </a:pPr>
            <a:r>
              <a:rPr lang="en-US" sz="675" dirty="0"/>
              <a:t>		                                                      </a:t>
            </a:r>
            <a:r>
              <a:rPr lang="en-US" sz="900" dirty="0" err="1">
                <a:latin typeface="Trebuchet MS" pitchFamily="34" charset="0"/>
              </a:rPr>
              <a:t>Liberman</a:t>
            </a:r>
            <a:r>
              <a:rPr lang="en-US" sz="900" dirty="0">
                <a:latin typeface="Trebuchet MS" pitchFamily="34" charset="0"/>
              </a:rPr>
              <a:t>, RP &amp; </a:t>
            </a:r>
            <a:r>
              <a:rPr lang="en-US" sz="900" dirty="0" err="1">
                <a:latin typeface="Trebuchet MS" pitchFamily="34" charset="0"/>
              </a:rPr>
              <a:t>Kopelowiczm</a:t>
            </a:r>
            <a:r>
              <a:rPr lang="en-US" sz="900" dirty="0">
                <a:latin typeface="Trebuchet MS" pitchFamily="34" charset="0"/>
              </a:rPr>
              <a:t> A.  </a:t>
            </a:r>
            <a:r>
              <a:rPr lang="en-US" sz="900" u="sng" dirty="0">
                <a:latin typeface="Trebuchet MS" pitchFamily="34" charset="0"/>
              </a:rPr>
              <a:t>Psych </a:t>
            </a:r>
            <a:r>
              <a:rPr lang="en-US" sz="900" u="sng" dirty="0" err="1">
                <a:latin typeface="Trebuchet MS" pitchFamily="34" charset="0"/>
              </a:rPr>
              <a:t>Srvcs</a:t>
            </a:r>
            <a:r>
              <a:rPr lang="en-US" sz="900" dirty="0">
                <a:latin typeface="Trebuchet MS" pitchFamily="34" charset="0"/>
              </a:rPr>
              <a:t>, 56, 735-742, 2005</a:t>
            </a:r>
          </a:p>
        </p:txBody>
      </p:sp>
    </p:spTree>
    <p:extLst>
      <p:ext uri="{BB962C8B-B14F-4D97-AF65-F5344CB8AC3E}">
        <p14:creationId xmlns:p14="http://schemas.microsoft.com/office/powerpoint/2010/main" val="33420071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dło">
  <a:themeElements>
    <a:clrScheme name="Mydło">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Mydło">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ydło">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TM03457510[[fn=Mydło]]</Template>
  <TotalTime>307</TotalTime>
  <Words>2092</Words>
  <Application>Microsoft Office PowerPoint</Application>
  <PresentationFormat>Pokaz na ekranie (4:3)</PresentationFormat>
  <Paragraphs>268</Paragraphs>
  <Slides>27</Slides>
  <Notes>12</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27</vt:i4>
      </vt:variant>
    </vt:vector>
  </HeadingPairs>
  <TitlesOfParts>
    <vt:vector size="38" baseType="lpstr">
      <vt:lpstr>Arial</vt:lpstr>
      <vt:lpstr>Calibri</vt:lpstr>
      <vt:lpstr>Century Gothic</vt:lpstr>
      <vt:lpstr>Corbel</vt:lpstr>
      <vt:lpstr>Garamond</vt:lpstr>
      <vt:lpstr>Tahoma</vt:lpstr>
      <vt:lpstr>Times New Roman</vt:lpstr>
      <vt:lpstr>Trebuchet MS</vt:lpstr>
      <vt:lpstr>Wingdings</vt:lpstr>
      <vt:lpstr>Wingdings 2</vt:lpstr>
      <vt:lpstr>Mydło</vt:lpstr>
      <vt:lpstr>Jak osiągnąć remisję czynnościową w schizofrenii?</vt:lpstr>
      <vt:lpstr>Uwagi wstępne </vt:lpstr>
      <vt:lpstr>Psychiatrzy często posługują się terminem remisja, który to termin jest definiowany przez Andreasen jako: </vt:lpstr>
      <vt:lpstr>Prezentacja programu PowerPoint</vt:lpstr>
      <vt:lpstr>Prezentacja programu PowerPoint</vt:lpstr>
      <vt:lpstr>Prezentacja programu PowerPoint</vt:lpstr>
      <vt:lpstr>Prezentacja programu PowerPoint</vt:lpstr>
      <vt:lpstr>Prezentacja programu PowerPoint</vt:lpstr>
      <vt:lpstr>Rozwój koncepcji remisji bliskiej zdrowieniu (RBW)</vt:lpstr>
      <vt:lpstr>Podstawowe usługi psychiatryczne</vt:lpstr>
      <vt:lpstr>c.d. </vt:lpstr>
      <vt:lpstr>Negatywne wymiary psychozy </vt:lpstr>
      <vt:lpstr>Wg tej koncepcji zdrowienie to przezwyciężenie wszystkich czterech negatywnych wymiarów chorób psychicznych, a jednocześnie jest to </vt:lpstr>
      <vt:lpstr>Przezwyciężanie negatywnych wymiarów choroby </vt:lpstr>
      <vt:lpstr>Proces zdrowienia możliwy jest czasami bez udziału profesjonalistów </vt:lpstr>
      <vt:lpstr>Determinanty procesu zdrowienia</vt:lpstr>
      <vt:lpstr>Zdrowienie jako efekt realizacji nadziei </vt:lpstr>
      <vt:lpstr>Zdrowienie jako proces indywidualny, dopasowany do potrzeb i możliwości chorego </vt:lpstr>
      <vt:lpstr>Zdrowienie jako zjawisko oparte na relacjach interpersonalnych i sieci społecznej </vt:lpstr>
      <vt:lpstr>Zdrowienie jako kompleks zawierający możliwości i odpowiedzialność samego chorego, jego bliskich i jego/jej środowisko społeczne </vt:lpstr>
      <vt:lpstr>Co komplikuje zdrowienie?</vt:lpstr>
      <vt:lpstr>Co komplikuje zdrowienie?</vt:lpstr>
      <vt:lpstr>Przeszkody w zdrowieniu tworzone przez nas samych</vt:lpstr>
      <vt:lpstr>Czynniki remisji na które nie mamy wpływu?</vt:lpstr>
      <vt:lpstr>Czynniki remisji na które mamy wpływ</vt:lpstr>
      <vt:lpstr>Na czym polega transformacja  systemu opieki w kierunku lepszej remisji / zdrowienia</vt:lpstr>
      <vt:lpstr>Jak osiągnąć remisję czynnościową w schizofrenii?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Bezsenny i psychotyczny</dc:title>
  <dc:creator>NTT</dc:creator>
  <cp:lastModifiedBy>NTT</cp:lastModifiedBy>
  <cp:revision>11</cp:revision>
  <dcterms:created xsi:type="dcterms:W3CDTF">2013-05-10T18:45:48Z</dcterms:created>
  <dcterms:modified xsi:type="dcterms:W3CDTF">2016-06-13T11:55:45Z</dcterms:modified>
</cp:coreProperties>
</file>