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804" r:id="rId2"/>
  </p:sldMasterIdLst>
  <p:notesMasterIdLst>
    <p:notesMasterId r:id="rId55"/>
  </p:notesMasterIdLst>
  <p:sldIdLst>
    <p:sldId id="256" r:id="rId3"/>
    <p:sldId id="294" r:id="rId4"/>
    <p:sldId id="295" r:id="rId5"/>
    <p:sldId id="266" r:id="rId6"/>
    <p:sldId id="267" r:id="rId7"/>
    <p:sldId id="268" r:id="rId8"/>
    <p:sldId id="269" r:id="rId9"/>
    <p:sldId id="270" r:id="rId10"/>
    <p:sldId id="271" r:id="rId11"/>
    <p:sldId id="307" r:id="rId12"/>
    <p:sldId id="308" r:id="rId13"/>
    <p:sldId id="309" r:id="rId14"/>
    <p:sldId id="310" r:id="rId15"/>
    <p:sldId id="311" r:id="rId16"/>
    <p:sldId id="312" r:id="rId17"/>
    <p:sldId id="313" r:id="rId18"/>
    <p:sldId id="314" r:id="rId19"/>
    <p:sldId id="315" r:id="rId20"/>
    <p:sldId id="265" r:id="rId21"/>
    <p:sldId id="275" r:id="rId22"/>
    <p:sldId id="283" r:id="rId23"/>
    <p:sldId id="284" r:id="rId24"/>
    <p:sldId id="338" r:id="rId25"/>
    <p:sldId id="317" r:id="rId26"/>
    <p:sldId id="318" r:id="rId27"/>
    <p:sldId id="319" r:id="rId28"/>
    <p:sldId id="321" r:id="rId29"/>
    <p:sldId id="322" r:id="rId30"/>
    <p:sldId id="325" r:id="rId31"/>
    <p:sldId id="326" r:id="rId32"/>
    <p:sldId id="339" r:id="rId33"/>
    <p:sldId id="327" r:id="rId34"/>
    <p:sldId id="328" r:id="rId35"/>
    <p:sldId id="329" r:id="rId36"/>
    <p:sldId id="330" r:id="rId37"/>
    <p:sldId id="341" r:id="rId38"/>
    <p:sldId id="342" r:id="rId39"/>
    <p:sldId id="340" r:id="rId40"/>
    <p:sldId id="331" r:id="rId41"/>
    <p:sldId id="332" r:id="rId42"/>
    <p:sldId id="334" r:id="rId43"/>
    <p:sldId id="333" r:id="rId44"/>
    <p:sldId id="335" r:id="rId45"/>
    <p:sldId id="324" r:id="rId46"/>
    <p:sldId id="337" r:id="rId47"/>
    <p:sldId id="323" r:id="rId48"/>
    <p:sldId id="336" r:id="rId49"/>
    <p:sldId id="320" r:id="rId50"/>
    <p:sldId id="343" r:id="rId51"/>
    <p:sldId id="344" r:id="rId52"/>
    <p:sldId id="345" r:id="rId53"/>
    <p:sldId id="316"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1" clrIdx="0">
    <p:extLst>
      <p:ext uri="{19B8F6BF-5375-455C-9EA6-DF929625EA0E}">
        <p15:presenceInfo xmlns:p15="http://schemas.microsoft.com/office/powerpoint/2012/main" userId="99b8d11443a6e08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4" autoAdjust="0"/>
    <p:restoredTop sz="94660"/>
  </p:normalViewPr>
  <p:slideViewPr>
    <p:cSldViewPr snapToGrid="0">
      <p:cViewPr varScale="1">
        <p:scale>
          <a:sx n="84" d="100"/>
          <a:sy n="84" d="100"/>
        </p:scale>
        <p:origin x="114" y="228"/>
      </p:cViewPr>
      <p:guideLst/>
    </p:cSldViewPr>
  </p:slideViewPr>
  <p:notesTextViewPr>
    <p:cViewPr>
      <p:scale>
        <a:sx n="1" d="1"/>
        <a:sy n="1" d="1"/>
      </p:scale>
      <p:origin x="0" y="0"/>
    </p:cViewPr>
  </p:notesTextViewPr>
  <p:sorterViewPr>
    <p:cViewPr varScale="1">
      <p:scale>
        <a:sx n="1" d="1"/>
        <a:sy n="1" d="1"/>
      </p:scale>
      <p:origin x="0" y="-128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21E1AD-EF4F-48EC-BA56-D4EBAD1E63FF}" type="doc">
      <dgm:prSet loTypeId="urn:microsoft.com/office/officeart/2005/8/layout/process4" loCatId="process" qsTypeId="urn:microsoft.com/office/officeart/2005/8/quickstyle/simple2" qsCatId="simple" csTypeId="urn:microsoft.com/office/officeart/2005/8/colors/colorful2" csCatId="colorful"/>
      <dgm:spPr/>
      <dgm:t>
        <a:bodyPr/>
        <a:lstStyle/>
        <a:p>
          <a:endParaRPr lang="en-US"/>
        </a:p>
      </dgm:t>
    </dgm:pt>
    <dgm:pt modelId="{829E430C-B241-4636-9AA7-F617A71AA013}">
      <dgm:prSet/>
      <dgm:spPr/>
      <dgm:t>
        <a:bodyPr/>
        <a:lstStyle/>
        <a:p>
          <a:r>
            <a:rPr lang="pl-PL" b="0" i="0"/>
            <a:t>Asymptomatyczny okres po którym następują podprogowe objawy zbliżone do pełnego obrazu klinicznego : krótkie (do 2 dni) epizody hypomaniia, zaburzenia cyklu sen-czuwanie, wzrost lub redukcja energii</a:t>
          </a:r>
          <a:endParaRPr lang="en-US"/>
        </a:p>
      </dgm:t>
    </dgm:pt>
    <dgm:pt modelId="{7BCDAB4C-990E-4659-9FF1-F2419CA1EA57}" type="parTrans" cxnId="{FF9C65BE-5950-4C5D-8B4D-7A87FE268825}">
      <dgm:prSet/>
      <dgm:spPr/>
      <dgm:t>
        <a:bodyPr/>
        <a:lstStyle/>
        <a:p>
          <a:endParaRPr lang="en-US"/>
        </a:p>
      </dgm:t>
    </dgm:pt>
    <dgm:pt modelId="{2F8E77C9-2268-42CA-A80E-97695C9FA03D}" type="sibTrans" cxnId="{FF9C65BE-5950-4C5D-8B4D-7A87FE268825}">
      <dgm:prSet/>
      <dgm:spPr/>
      <dgm:t>
        <a:bodyPr/>
        <a:lstStyle/>
        <a:p>
          <a:endParaRPr lang="en-US"/>
        </a:p>
      </dgm:t>
    </dgm:pt>
    <dgm:pt modelId="{A96CDF59-469B-4F57-B935-2EACEBBC134B}">
      <dgm:prSet/>
      <dgm:spPr/>
      <dgm:t>
        <a:bodyPr/>
        <a:lstStyle/>
        <a:p>
          <a:r>
            <a:rPr lang="pl-PL" b="0" i="0"/>
            <a:t>Pierwszy epizod manii</a:t>
          </a:r>
          <a:endParaRPr lang="en-US"/>
        </a:p>
      </dgm:t>
    </dgm:pt>
    <dgm:pt modelId="{B52D6A35-7494-4091-828A-DFA714822CE6}" type="parTrans" cxnId="{78E979FF-7E83-4744-A6D0-26D7AE9C550F}">
      <dgm:prSet/>
      <dgm:spPr/>
      <dgm:t>
        <a:bodyPr/>
        <a:lstStyle/>
        <a:p>
          <a:endParaRPr lang="en-US"/>
        </a:p>
      </dgm:t>
    </dgm:pt>
    <dgm:pt modelId="{D80DC2D2-6A3B-497D-BDB6-F5684F9E49E7}" type="sibTrans" cxnId="{78E979FF-7E83-4744-A6D0-26D7AE9C550F}">
      <dgm:prSet/>
      <dgm:spPr/>
      <dgm:t>
        <a:bodyPr/>
        <a:lstStyle/>
        <a:p>
          <a:endParaRPr lang="en-US"/>
        </a:p>
      </dgm:t>
    </dgm:pt>
    <dgm:pt modelId="{C3AD3ABC-C502-4CC3-82F5-0C634E187898}">
      <dgm:prSet/>
      <dgm:spPr/>
      <dgm:t>
        <a:bodyPr/>
        <a:lstStyle/>
        <a:p>
          <a:r>
            <a:rPr lang="pl-PL" b="0" i="0"/>
            <a:t>Zwykle niepełna remisja lub</a:t>
          </a:r>
          <a:endParaRPr lang="en-US"/>
        </a:p>
      </dgm:t>
    </dgm:pt>
    <dgm:pt modelId="{6D93B96D-238B-4090-90B6-CD63E6F9ACDA}" type="parTrans" cxnId="{A806E810-1AF8-46CB-AFE6-D92993876F64}">
      <dgm:prSet/>
      <dgm:spPr/>
      <dgm:t>
        <a:bodyPr/>
        <a:lstStyle/>
        <a:p>
          <a:endParaRPr lang="en-US"/>
        </a:p>
      </dgm:t>
    </dgm:pt>
    <dgm:pt modelId="{F4C7B019-F134-487C-B7C6-787C03B84E7C}" type="sibTrans" cxnId="{A806E810-1AF8-46CB-AFE6-D92993876F64}">
      <dgm:prSet/>
      <dgm:spPr/>
      <dgm:t>
        <a:bodyPr/>
        <a:lstStyle/>
        <a:p>
          <a:endParaRPr lang="en-US"/>
        </a:p>
      </dgm:t>
    </dgm:pt>
    <dgm:pt modelId="{DAF02FA6-305E-40F3-B9DF-AA75AA07C610}">
      <dgm:prSet/>
      <dgm:spPr/>
      <dgm:t>
        <a:bodyPr/>
        <a:lstStyle/>
        <a:p>
          <a:r>
            <a:rPr lang="pl-PL" b="0" i="0"/>
            <a:t>Przetrwałe objawy manii</a:t>
          </a:r>
          <a:endParaRPr lang="en-US"/>
        </a:p>
      </dgm:t>
    </dgm:pt>
    <dgm:pt modelId="{4D49A2B4-F64F-472E-9F13-32E2C8863A3A}" type="parTrans" cxnId="{B62BE6D3-B2FB-4CD8-A3FD-6266705439AE}">
      <dgm:prSet/>
      <dgm:spPr/>
      <dgm:t>
        <a:bodyPr/>
        <a:lstStyle/>
        <a:p>
          <a:endParaRPr lang="en-US"/>
        </a:p>
      </dgm:t>
    </dgm:pt>
    <dgm:pt modelId="{D79BCF38-FDD0-41CB-B657-9541BF650CD1}" type="sibTrans" cxnId="{B62BE6D3-B2FB-4CD8-A3FD-6266705439AE}">
      <dgm:prSet/>
      <dgm:spPr/>
      <dgm:t>
        <a:bodyPr/>
        <a:lstStyle/>
        <a:p>
          <a:endParaRPr lang="en-US"/>
        </a:p>
      </dgm:t>
    </dgm:pt>
    <dgm:pt modelId="{91F5DE2E-964B-4E11-BF1A-5F10A2D5B4E7}" type="pres">
      <dgm:prSet presAssocID="{5D21E1AD-EF4F-48EC-BA56-D4EBAD1E63FF}" presName="Name0" presStyleCnt="0">
        <dgm:presLayoutVars>
          <dgm:dir/>
          <dgm:animLvl val="lvl"/>
          <dgm:resizeHandles val="exact"/>
        </dgm:presLayoutVars>
      </dgm:prSet>
      <dgm:spPr/>
    </dgm:pt>
    <dgm:pt modelId="{A383E4BC-9FD2-4348-A3C2-BB3D776F0776}" type="pres">
      <dgm:prSet presAssocID="{DAF02FA6-305E-40F3-B9DF-AA75AA07C610}" presName="boxAndChildren" presStyleCnt="0"/>
      <dgm:spPr/>
    </dgm:pt>
    <dgm:pt modelId="{DDF2940D-AC91-45D7-8556-8EDAB00EE2DE}" type="pres">
      <dgm:prSet presAssocID="{DAF02FA6-305E-40F3-B9DF-AA75AA07C610}" presName="parentTextBox" presStyleLbl="node1" presStyleIdx="0" presStyleCnt="4"/>
      <dgm:spPr/>
    </dgm:pt>
    <dgm:pt modelId="{997E0B83-8C08-4118-B931-F885B1CBC0DD}" type="pres">
      <dgm:prSet presAssocID="{F4C7B019-F134-487C-B7C6-787C03B84E7C}" presName="sp" presStyleCnt="0"/>
      <dgm:spPr/>
    </dgm:pt>
    <dgm:pt modelId="{AC16202D-CB40-4A3B-82AC-C9A3FD278BDA}" type="pres">
      <dgm:prSet presAssocID="{C3AD3ABC-C502-4CC3-82F5-0C634E187898}" presName="arrowAndChildren" presStyleCnt="0"/>
      <dgm:spPr/>
    </dgm:pt>
    <dgm:pt modelId="{A7D30F6F-EC2E-42B7-9EBD-481CA9CAE1C3}" type="pres">
      <dgm:prSet presAssocID="{C3AD3ABC-C502-4CC3-82F5-0C634E187898}" presName="parentTextArrow" presStyleLbl="node1" presStyleIdx="1" presStyleCnt="4"/>
      <dgm:spPr/>
    </dgm:pt>
    <dgm:pt modelId="{CD070EAE-E912-4EA9-9DAD-D17DC2293515}" type="pres">
      <dgm:prSet presAssocID="{D80DC2D2-6A3B-497D-BDB6-F5684F9E49E7}" presName="sp" presStyleCnt="0"/>
      <dgm:spPr/>
    </dgm:pt>
    <dgm:pt modelId="{577AF6BC-7ADD-4292-9EF9-0711FE2C6F39}" type="pres">
      <dgm:prSet presAssocID="{A96CDF59-469B-4F57-B935-2EACEBBC134B}" presName="arrowAndChildren" presStyleCnt="0"/>
      <dgm:spPr/>
    </dgm:pt>
    <dgm:pt modelId="{55A6070D-5004-42AD-87E1-3C001127121D}" type="pres">
      <dgm:prSet presAssocID="{A96CDF59-469B-4F57-B935-2EACEBBC134B}" presName="parentTextArrow" presStyleLbl="node1" presStyleIdx="2" presStyleCnt="4"/>
      <dgm:spPr/>
    </dgm:pt>
    <dgm:pt modelId="{B5593823-C2C1-48A7-B7FA-FCF0ADF90E68}" type="pres">
      <dgm:prSet presAssocID="{2F8E77C9-2268-42CA-A80E-97695C9FA03D}" presName="sp" presStyleCnt="0"/>
      <dgm:spPr/>
    </dgm:pt>
    <dgm:pt modelId="{E7D642FA-915B-4BF2-A6E5-DBA60A3BE953}" type="pres">
      <dgm:prSet presAssocID="{829E430C-B241-4636-9AA7-F617A71AA013}" presName="arrowAndChildren" presStyleCnt="0"/>
      <dgm:spPr/>
    </dgm:pt>
    <dgm:pt modelId="{8DFDD2F4-08C4-4A7D-B2EF-E2344C984109}" type="pres">
      <dgm:prSet presAssocID="{829E430C-B241-4636-9AA7-F617A71AA013}" presName="parentTextArrow" presStyleLbl="node1" presStyleIdx="3" presStyleCnt="4"/>
      <dgm:spPr/>
    </dgm:pt>
  </dgm:ptLst>
  <dgm:cxnLst>
    <dgm:cxn modelId="{B1B23005-EBC4-4402-8435-59A7070C84C8}" type="presOf" srcId="{DAF02FA6-305E-40F3-B9DF-AA75AA07C610}" destId="{DDF2940D-AC91-45D7-8556-8EDAB00EE2DE}" srcOrd="0" destOrd="0" presId="urn:microsoft.com/office/officeart/2005/8/layout/process4"/>
    <dgm:cxn modelId="{A806E810-1AF8-46CB-AFE6-D92993876F64}" srcId="{5D21E1AD-EF4F-48EC-BA56-D4EBAD1E63FF}" destId="{C3AD3ABC-C502-4CC3-82F5-0C634E187898}" srcOrd="2" destOrd="0" parTransId="{6D93B96D-238B-4090-90B6-CD63E6F9ACDA}" sibTransId="{F4C7B019-F134-487C-B7C6-787C03B84E7C}"/>
    <dgm:cxn modelId="{FCEBE170-DBB8-4D99-8D68-98AFB6B93FB7}" type="presOf" srcId="{5D21E1AD-EF4F-48EC-BA56-D4EBAD1E63FF}" destId="{91F5DE2E-964B-4E11-BF1A-5F10A2D5B4E7}" srcOrd="0" destOrd="0" presId="urn:microsoft.com/office/officeart/2005/8/layout/process4"/>
    <dgm:cxn modelId="{41CEB691-9B00-44B4-93E4-FCD0AD442B9F}" type="presOf" srcId="{829E430C-B241-4636-9AA7-F617A71AA013}" destId="{8DFDD2F4-08C4-4A7D-B2EF-E2344C984109}" srcOrd="0" destOrd="0" presId="urn:microsoft.com/office/officeart/2005/8/layout/process4"/>
    <dgm:cxn modelId="{FF9C65BE-5950-4C5D-8B4D-7A87FE268825}" srcId="{5D21E1AD-EF4F-48EC-BA56-D4EBAD1E63FF}" destId="{829E430C-B241-4636-9AA7-F617A71AA013}" srcOrd="0" destOrd="0" parTransId="{7BCDAB4C-990E-4659-9FF1-F2419CA1EA57}" sibTransId="{2F8E77C9-2268-42CA-A80E-97695C9FA03D}"/>
    <dgm:cxn modelId="{B62BE6D3-B2FB-4CD8-A3FD-6266705439AE}" srcId="{5D21E1AD-EF4F-48EC-BA56-D4EBAD1E63FF}" destId="{DAF02FA6-305E-40F3-B9DF-AA75AA07C610}" srcOrd="3" destOrd="0" parTransId="{4D49A2B4-F64F-472E-9F13-32E2C8863A3A}" sibTransId="{D79BCF38-FDD0-41CB-B657-9541BF650CD1}"/>
    <dgm:cxn modelId="{3DFEFCD3-5B87-4AB8-A471-A7AA49B25164}" type="presOf" srcId="{C3AD3ABC-C502-4CC3-82F5-0C634E187898}" destId="{A7D30F6F-EC2E-42B7-9EBD-481CA9CAE1C3}" srcOrd="0" destOrd="0" presId="urn:microsoft.com/office/officeart/2005/8/layout/process4"/>
    <dgm:cxn modelId="{297998DD-A2A1-40E7-A714-CDA06A0BE9FF}" type="presOf" srcId="{A96CDF59-469B-4F57-B935-2EACEBBC134B}" destId="{55A6070D-5004-42AD-87E1-3C001127121D}" srcOrd="0" destOrd="0" presId="urn:microsoft.com/office/officeart/2005/8/layout/process4"/>
    <dgm:cxn modelId="{78E979FF-7E83-4744-A6D0-26D7AE9C550F}" srcId="{5D21E1AD-EF4F-48EC-BA56-D4EBAD1E63FF}" destId="{A96CDF59-469B-4F57-B935-2EACEBBC134B}" srcOrd="1" destOrd="0" parTransId="{B52D6A35-7494-4091-828A-DFA714822CE6}" sibTransId="{D80DC2D2-6A3B-497D-BDB6-F5684F9E49E7}"/>
    <dgm:cxn modelId="{866E904A-473E-4FA2-BFA9-E1F46BCE6FDD}" type="presParOf" srcId="{91F5DE2E-964B-4E11-BF1A-5F10A2D5B4E7}" destId="{A383E4BC-9FD2-4348-A3C2-BB3D776F0776}" srcOrd="0" destOrd="0" presId="urn:microsoft.com/office/officeart/2005/8/layout/process4"/>
    <dgm:cxn modelId="{A588D107-3572-4896-B065-F658B3577F80}" type="presParOf" srcId="{A383E4BC-9FD2-4348-A3C2-BB3D776F0776}" destId="{DDF2940D-AC91-45D7-8556-8EDAB00EE2DE}" srcOrd="0" destOrd="0" presId="urn:microsoft.com/office/officeart/2005/8/layout/process4"/>
    <dgm:cxn modelId="{EA35894E-3CC3-4384-89F7-500965C61F33}" type="presParOf" srcId="{91F5DE2E-964B-4E11-BF1A-5F10A2D5B4E7}" destId="{997E0B83-8C08-4118-B931-F885B1CBC0DD}" srcOrd="1" destOrd="0" presId="urn:microsoft.com/office/officeart/2005/8/layout/process4"/>
    <dgm:cxn modelId="{B67958E7-B79B-4372-9B0B-9517B7054F7D}" type="presParOf" srcId="{91F5DE2E-964B-4E11-BF1A-5F10A2D5B4E7}" destId="{AC16202D-CB40-4A3B-82AC-C9A3FD278BDA}" srcOrd="2" destOrd="0" presId="urn:microsoft.com/office/officeart/2005/8/layout/process4"/>
    <dgm:cxn modelId="{F2BDACEB-5438-40B2-A92F-4C66BBACA97B}" type="presParOf" srcId="{AC16202D-CB40-4A3B-82AC-C9A3FD278BDA}" destId="{A7D30F6F-EC2E-42B7-9EBD-481CA9CAE1C3}" srcOrd="0" destOrd="0" presId="urn:microsoft.com/office/officeart/2005/8/layout/process4"/>
    <dgm:cxn modelId="{9B8E041E-E0F4-41E5-9500-2BF87239B2EB}" type="presParOf" srcId="{91F5DE2E-964B-4E11-BF1A-5F10A2D5B4E7}" destId="{CD070EAE-E912-4EA9-9DAD-D17DC2293515}" srcOrd="3" destOrd="0" presId="urn:microsoft.com/office/officeart/2005/8/layout/process4"/>
    <dgm:cxn modelId="{39007590-C479-4A95-83C4-5194BD719CF9}" type="presParOf" srcId="{91F5DE2E-964B-4E11-BF1A-5F10A2D5B4E7}" destId="{577AF6BC-7ADD-4292-9EF9-0711FE2C6F39}" srcOrd="4" destOrd="0" presId="urn:microsoft.com/office/officeart/2005/8/layout/process4"/>
    <dgm:cxn modelId="{81B40F61-6CE9-4DFB-AF37-1FD6B874B315}" type="presParOf" srcId="{577AF6BC-7ADD-4292-9EF9-0711FE2C6F39}" destId="{55A6070D-5004-42AD-87E1-3C001127121D}" srcOrd="0" destOrd="0" presId="urn:microsoft.com/office/officeart/2005/8/layout/process4"/>
    <dgm:cxn modelId="{639F9F46-3929-42E4-97F1-2104A1C3A8B4}" type="presParOf" srcId="{91F5DE2E-964B-4E11-BF1A-5F10A2D5B4E7}" destId="{B5593823-C2C1-48A7-B7FA-FCF0ADF90E68}" srcOrd="5" destOrd="0" presId="urn:microsoft.com/office/officeart/2005/8/layout/process4"/>
    <dgm:cxn modelId="{72E93BEE-4C85-4FF9-9B76-A1111CB78320}" type="presParOf" srcId="{91F5DE2E-964B-4E11-BF1A-5F10A2D5B4E7}" destId="{E7D642FA-915B-4BF2-A6E5-DBA60A3BE953}" srcOrd="6" destOrd="0" presId="urn:microsoft.com/office/officeart/2005/8/layout/process4"/>
    <dgm:cxn modelId="{527A1074-9550-4D2B-BAB8-77D007B1BCAD}" type="presParOf" srcId="{E7D642FA-915B-4BF2-A6E5-DBA60A3BE953}" destId="{8DFDD2F4-08C4-4A7D-B2EF-E2344C98410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2940D-AC91-45D7-8556-8EDAB00EE2DE}">
      <dsp:nvSpPr>
        <dsp:cNvPr id="0" name=""/>
        <dsp:cNvSpPr/>
      </dsp:nvSpPr>
      <dsp:spPr>
        <a:xfrm>
          <a:off x="0" y="3915396"/>
          <a:ext cx="5614987" cy="856593"/>
        </a:xfrm>
        <a:prstGeom prst="rect">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pl-PL" sz="1200" b="0" i="0" kern="1200"/>
            <a:t>Przetrwałe objawy manii</a:t>
          </a:r>
          <a:endParaRPr lang="en-US" sz="1200" kern="1200"/>
        </a:p>
      </dsp:txBody>
      <dsp:txXfrm>
        <a:off x="0" y="3915396"/>
        <a:ext cx="5614987" cy="856593"/>
      </dsp:txXfrm>
    </dsp:sp>
    <dsp:sp modelId="{A7D30F6F-EC2E-42B7-9EBD-481CA9CAE1C3}">
      <dsp:nvSpPr>
        <dsp:cNvPr id="0" name=""/>
        <dsp:cNvSpPr/>
      </dsp:nvSpPr>
      <dsp:spPr>
        <a:xfrm rot="10800000">
          <a:off x="0" y="2610805"/>
          <a:ext cx="5614987" cy="1317440"/>
        </a:xfrm>
        <a:prstGeom prst="upArrowCallout">
          <a:avLst/>
        </a:prstGeom>
        <a:solidFill>
          <a:schemeClr val="accent2">
            <a:hueOff val="8908"/>
            <a:satOff val="-25242"/>
            <a:lumOff val="1569"/>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pl-PL" sz="1200" b="0" i="0" kern="1200"/>
            <a:t>Zwykle niepełna remisja lub</a:t>
          </a:r>
          <a:endParaRPr lang="en-US" sz="1200" kern="1200"/>
        </a:p>
      </dsp:txBody>
      <dsp:txXfrm rot="10800000">
        <a:off x="0" y="2610805"/>
        <a:ext cx="5614987" cy="856033"/>
      </dsp:txXfrm>
    </dsp:sp>
    <dsp:sp modelId="{55A6070D-5004-42AD-87E1-3C001127121D}">
      <dsp:nvSpPr>
        <dsp:cNvPr id="0" name=""/>
        <dsp:cNvSpPr/>
      </dsp:nvSpPr>
      <dsp:spPr>
        <a:xfrm rot="10800000">
          <a:off x="0" y="1306214"/>
          <a:ext cx="5614987" cy="1317440"/>
        </a:xfrm>
        <a:prstGeom prst="upArrowCallout">
          <a:avLst/>
        </a:prstGeom>
        <a:solidFill>
          <a:schemeClr val="accent2">
            <a:hueOff val="17815"/>
            <a:satOff val="-50484"/>
            <a:lumOff val="3137"/>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pl-PL" sz="1200" b="0" i="0" kern="1200"/>
            <a:t>Pierwszy epizod manii</a:t>
          </a:r>
          <a:endParaRPr lang="en-US" sz="1200" kern="1200"/>
        </a:p>
      </dsp:txBody>
      <dsp:txXfrm rot="10800000">
        <a:off x="0" y="1306214"/>
        <a:ext cx="5614987" cy="856033"/>
      </dsp:txXfrm>
    </dsp:sp>
    <dsp:sp modelId="{8DFDD2F4-08C4-4A7D-B2EF-E2344C984109}">
      <dsp:nvSpPr>
        <dsp:cNvPr id="0" name=""/>
        <dsp:cNvSpPr/>
      </dsp:nvSpPr>
      <dsp:spPr>
        <a:xfrm rot="10800000">
          <a:off x="0" y="1622"/>
          <a:ext cx="5614987" cy="1317440"/>
        </a:xfrm>
        <a:prstGeom prst="upArrowCallout">
          <a:avLst/>
        </a:prstGeom>
        <a:solidFill>
          <a:schemeClr val="accent2">
            <a:hueOff val="26723"/>
            <a:satOff val="-75726"/>
            <a:lumOff val="4706"/>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pl-PL" sz="1200" b="0" i="0" kern="1200"/>
            <a:t>Asymptomatyczny okres po którym następują podprogowe objawy zbliżone do pełnego obrazu klinicznego : krótkie (do 2 dni) epizody hypomaniia, zaburzenia cyklu sen-czuwanie, wzrost lub redukcja energii</a:t>
          </a:r>
          <a:endParaRPr lang="en-US" sz="1200" kern="1200"/>
        </a:p>
      </dsp:txBody>
      <dsp:txXfrm rot="10800000">
        <a:off x="0" y="1622"/>
        <a:ext cx="5614987" cy="85603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E4A83A-1E4F-41D3-B3E1-787802EC7174}" type="datetimeFigureOut">
              <a:rPr lang="pl-PL" smtClean="0"/>
              <a:t>31.05.2020</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A41E4B-2A93-4311-9945-25CA3E77D383}" type="slidenum">
              <a:rPr lang="pl-PL" smtClean="0"/>
              <a:t>‹#›</a:t>
            </a:fld>
            <a:endParaRPr lang="pl-PL"/>
          </a:p>
        </p:txBody>
      </p:sp>
    </p:spTree>
    <p:extLst>
      <p:ext uri="{BB962C8B-B14F-4D97-AF65-F5344CB8AC3E}">
        <p14:creationId xmlns:p14="http://schemas.microsoft.com/office/powerpoint/2010/main" val="1386769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FF0F41D-BBB6-4B97-B514-0452621D1CA7}" type="slidenum">
              <a:rPr lang="pl-PL" smtClean="0"/>
              <a:pPr/>
              <a:t>2</a:t>
            </a:fld>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10EE1DAA-BE96-4A92-86AB-E578E9E14245}" type="slidenum">
              <a:rPr lang="pl-PL" smtClean="0">
                <a:solidFill>
                  <a:prstClr val="black"/>
                </a:solidFill>
              </a:rPr>
              <a:pPr>
                <a:defRPr/>
              </a:pPr>
              <a:t>21</a:t>
            </a:fld>
            <a:endParaRPr lang="pl-PL">
              <a:solidFill>
                <a:prstClr val="black"/>
              </a:solidFill>
            </a:endParaRPr>
          </a:p>
        </p:txBody>
      </p:sp>
    </p:spTree>
    <p:extLst>
      <p:ext uri="{BB962C8B-B14F-4D97-AF65-F5344CB8AC3E}">
        <p14:creationId xmlns:p14="http://schemas.microsoft.com/office/powerpoint/2010/main" val="3197044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E21F52A-24F5-490D-94B1-A9E79F34FA85}" type="slidenum">
              <a:rPr lang="pl-PL" smtClean="0"/>
              <a:pPr>
                <a:defRPr/>
              </a:pPr>
              <a:t>4</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E21F52A-24F5-490D-94B1-A9E79F34FA85}" type="slidenum">
              <a:rPr lang="pl-PL" smtClean="0"/>
              <a:pPr>
                <a:defRPr/>
              </a:pPr>
              <a:t>5</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E21F52A-24F5-490D-94B1-A9E79F34FA85}" type="slidenum">
              <a:rPr lang="pl-PL" smtClean="0"/>
              <a:pPr>
                <a:defRPr/>
              </a:pPr>
              <a:t>6</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E21F52A-24F5-490D-94B1-A9E79F34FA85}" type="slidenum">
              <a:rPr lang="pl-PL" smtClean="0"/>
              <a:pPr>
                <a:defRPr/>
              </a:pPr>
              <a:t>7</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FF0F41D-BBB6-4B97-B514-0452621D1CA7}" type="slidenum">
              <a:rPr lang="pl-PL" smtClean="0"/>
              <a:pPr/>
              <a:t>8</a:t>
            </a:fld>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FF0F41D-BBB6-4B97-B514-0452621D1CA7}" type="slidenum">
              <a:rPr lang="pl-PL" smtClean="0"/>
              <a:pPr/>
              <a:t>9</a:t>
            </a:fld>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ymbol zastępczy obrazu slajdu 1"/>
          <p:cNvSpPr>
            <a:spLocks noGrp="1" noRot="1" noChangeAspect="1" noTextEdit="1"/>
          </p:cNvSpPr>
          <p:nvPr>
            <p:ph type="sldImg"/>
          </p:nvPr>
        </p:nvSpPr>
        <p:spPr>
          <a:ln/>
        </p:spPr>
      </p:sp>
      <p:sp>
        <p:nvSpPr>
          <p:cNvPr id="82947" name="Symbol zastępczy notatek 2"/>
          <p:cNvSpPr>
            <a:spLocks noGrp="1"/>
          </p:cNvSpPr>
          <p:nvPr>
            <p:ph type="body" idx="1"/>
          </p:nvPr>
        </p:nvSpPr>
        <p:spPr>
          <a:noFill/>
          <a:ln/>
        </p:spPr>
        <p:txBody>
          <a:bodyPr/>
          <a:lstStyle/>
          <a:p>
            <a:pPr eaLnBrk="1" hangingPunct="1"/>
            <a:endParaRPr lang="pl-PL">
              <a:latin typeface="Times New Roman" pitchFamily="18" charset="0"/>
            </a:endParaRPr>
          </a:p>
        </p:txBody>
      </p:sp>
      <p:sp>
        <p:nvSpPr>
          <p:cNvPr id="82948" name="Symbol zastępczy numeru slajdu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E5DB75-8378-4966-8952-55E0D01BA30D}"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33834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DC02FC-D03E-462E-9835-9D24029123E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914" name="Rectangle 2"/>
          <p:cNvSpPr>
            <a:spLocks noGrp="1" noRot="1" noChangeAspect="1" noChangeArrowheads="1" noTextEdit="1"/>
          </p:cNvSpPr>
          <p:nvPr>
            <p:ph type="sldImg"/>
          </p:nvPr>
        </p:nvSpPr>
        <p:spPr>
          <a:xfrm>
            <a:off x="242888" y="608013"/>
            <a:ext cx="6372225" cy="3584575"/>
          </a:xfrm>
          <a:ln/>
        </p:spPr>
      </p:sp>
      <p:sp>
        <p:nvSpPr>
          <p:cNvPr id="166915" name="Rectangle 3"/>
          <p:cNvSpPr>
            <a:spLocks noGrp="1" noChangeArrowheads="1"/>
          </p:cNvSpPr>
          <p:nvPr>
            <p:ph type="body" idx="1"/>
          </p:nvPr>
        </p:nvSpPr>
        <p:spPr>
          <a:xfrm>
            <a:off x="809626" y="4343400"/>
            <a:ext cx="5238750" cy="4114800"/>
          </a:xfrm>
        </p:spPr>
        <p:txBody>
          <a:bodyPr/>
          <a:lstStyle/>
          <a:p>
            <a:r>
              <a:rPr lang="en-US" dirty="0"/>
              <a:t>This was a national multisite study (EPIMAN II-Mille) conducted at </a:t>
            </a:r>
            <a:br>
              <a:rPr lang="en-US" dirty="0"/>
            </a:br>
            <a:r>
              <a:rPr lang="en-US" dirty="0"/>
              <a:t>19 medical </a:t>
            </a:r>
            <a:r>
              <a:rPr lang="en-US" dirty="0" err="1"/>
              <a:t>centres</a:t>
            </a:r>
            <a:r>
              <a:rPr lang="en-US" dirty="0"/>
              <a:t> in France between December 2000 and April 2002. </a:t>
            </a:r>
            <a:br>
              <a:rPr lang="en-US" dirty="0"/>
            </a:br>
            <a:r>
              <a:rPr lang="en-US" dirty="0"/>
              <a:t>The primary aim of the study was to further </a:t>
            </a:r>
            <a:r>
              <a:rPr lang="en-US" dirty="0" err="1"/>
              <a:t>characterise</a:t>
            </a:r>
            <a:r>
              <a:rPr lang="en-US" dirty="0"/>
              <a:t> the validity of the different subtypes of mania and estimate their prevalence in this national clinical sample. </a:t>
            </a:r>
          </a:p>
          <a:p>
            <a:r>
              <a:rPr lang="en-US" dirty="0"/>
              <a:t>The study involved patients who were </a:t>
            </a:r>
            <a:r>
              <a:rPr lang="en-US" dirty="0" err="1"/>
              <a:t>hospitalised</a:t>
            </a:r>
            <a:r>
              <a:rPr lang="en-US" dirty="0"/>
              <a:t> for a manic episode of bipolar I disorder between the ages of 18 and 65 years. Diagnoses were established using the Structured Clinical Instrument for DSM-IV (SCID). Patients with any significant medical or neurological illness, or who were pregnant, were excluded from the study. </a:t>
            </a:r>
          </a:p>
          <a:p>
            <a:r>
              <a:rPr lang="en-US" dirty="0"/>
              <a:t>Five hundred and forty-four manic patients (49.9%) exhibited psychotic features; according to DSM-IV criteria, 364 (33.4%) were classified as </a:t>
            </a:r>
            <a:br>
              <a:rPr lang="en-US" dirty="0"/>
            </a:br>
            <a:r>
              <a:rPr lang="en-US" dirty="0"/>
              <a:t>having mood congruent features and 180 (16.5%) as having mood </a:t>
            </a:r>
            <a:br>
              <a:rPr lang="en-US" dirty="0"/>
            </a:br>
            <a:r>
              <a:rPr lang="en-US" dirty="0"/>
              <a:t>non-congruent features.</a:t>
            </a:r>
          </a:p>
          <a:p>
            <a:endParaRPr lang="en-US" dirty="0"/>
          </a:p>
          <a:p>
            <a:r>
              <a:rPr lang="en-GB" b="1" dirty="0"/>
              <a:t>References</a:t>
            </a:r>
          </a:p>
          <a:p>
            <a:pPr>
              <a:spcBef>
                <a:spcPct val="0"/>
              </a:spcBef>
            </a:pPr>
            <a:r>
              <a:rPr lang="en-US" dirty="0" err="1"/>
              <a:t>Azorin</a:t>
            </a:r>
            <a:r>
              <a:rPr lang="en-US" dirty="0"/>
              <a:t> JM, </a:t>
            </a:r>
            <a:r>
              <a:rPr lang="en-US" dirty="0" err="1"/>
              <a:t>i</a:t>
            </a:r>
            <a:r>
              <a:rPr lang="en-US" dirty="0"/>
              <a:t> </a:t>
            </a:r>
            <a:r>
              <a:rPr lang="en-US" dirty="0" err="1"/>
              <a:t>wsp</a:t>
            </a:r>
            <a:r>
              <a:rPr lang="en-US" dirty="0"/>
              <a:t>. J Affect </a:t>
            </a:r>
            <a:r>
              <a:rPr lang="en-US" dirty="0" err="1"/>
              <a:t>Disord</a:t>
            </a:r>
            <a:r>
              <a:rPr lang="en-US" dirty="0"/>
              <a:t> 2006;96:215-223.</a:t>
            </a:r>
          </a:p>
          <a:p>
            <a:endParaRPr lang="en-US" dirty="0"/>
          </a:p>
        </p:txBody>
      </p:sp>
    </p:spTree>
    <p:extLst>
      <p:ext uri="{BB962C8B-B14F-4D97-AF65-F5344CB8AC3E}">
        <p14:creationId xmlns:p14="http://schemas.microsoft.com/office/powerpoint/2010/main" val="447013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pl-PL"/>
              <a:t>Kliknij, aby edytować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24FFB50A-3937-4B30-8233-33739ACCC885}" type="datetimeFigureOut">
              <a:rPr lang="pl-PL" smtClean="0"/>
              <a:t>31.05.2020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06A0ECE-6A82-4C53-AA74-7B77287624DC}" type="slidenum">
              <a:rPr lang="pl-PL" smtClean="0"/>
              <a:t>‹#›</a:t>
            </a:fld>
            <a:endParaRPr lang="pl-PL"/>
          </a:p>
        </p:txBody>
      </p:sp>
    </p:spTree>
    <p:extLst>
      <p:ext uri="{BB962C8B-B14F-4D97-AF65-F5344CB8AC3E}">
        <p14:creationId xmlns:p14="http://schemas.microsoft.com/office/powerpoint/2010/main" val="4258096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24FFB50A-3937-4B30-8233-33739ACCC885}" type="datetimeFigureOut">
              <a:rPr lang="pl-PL" smtClean="0"/>
              <a:t>31.05.2020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06A0ECE-6A82-4C53-AA74-7B77287624DC}" type="slidenum">
              <a:rPr lang="pl-PL" smtClean="0"/>
              <a:t>‹#›</a:t>
            </a:fld>
            <a:endParaRPr lang="pl-PL"/>
          </a:p>
        </p:txBody>
      </p:sp>
    </p:spTree>
    <p:extLst>
      <p:ext uri="{BB962C8B-B14F-4D97-AF65-F5344CB8AC3E}">
        <p14:creationId xmlns:p14="http://schemas.microsoft.com/office/powerpoint/2010/main" val="4127493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pl-PL"/>
              <a:t>Kliknij, aby edytować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4" name="Date Placeholder 3"/>
          <p:cNvSpPr>
            <a:spLocks noGrp="1"/>
          </p:cNvSpPr>
          <p:nvPr>
            <p:ph type="dt" sz="half" idx="10"/>
          </p:nvPr>
        </p:nvSpPr>
        <p:spPr/>
        <p:txBody>
          <a:bodyPr/>
          <a:lstStyle/>
          <a:p>
            <a:fld id="{24FFB50A-3937-4B30-8233-33739ACCC885}" type="datetimeFigureOut">
              <a:rPr lang="pl-PL" smtClean="0"/>
              <a:t>31.05.2020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06A0ECE-6A82-4C53-AA74-7B77287624DC}" type="slidenum">
              <a:rPr lang="pl-PL" smtClean="0"/>
              <a:t>‹#›</a:t>
            </a:fld>
            <a:endParaRPr lang="pl-PL"/>
          </a:p>
        </p:txBody>
      </p:sp>
    </p:spTree>
    <p:extLst>
      <p:ext uri="{BB962C8B-B14F-4D97-AF65-F5344CB8AC3E}">
        <p14:creationId xmlns:p14="http://schemas.microsoft.com/office/powerpoint/2010/main" val="584441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pl-PL"/>
              <a:t>Kliknij, aby edytować styl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pl-PL"/>
              <a:t>Edytuj style wzorca tekstu</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4" name="Date Placeholder 3"/>
          <p:cNvSpPr>
            <a:spLocks noGrp="1"/>
          </p:cNvSpPr>
          <p:nvPr>
            <p:ph type="dt" sz="half" idx="10"/>
          </p:nvPr>
        </p:nvSpPr>
        <p:spPr/>
        <p:txBody>
          <a:bodyPr/>
          <a:lstStyle/>
          <a:p>
            <a:fld id="{24FFB50A-3937-4B30-8233-33739ACCC885}" type="datetimeFigureOut">
              <a:rPr lang="pl-PL" smtClean="0"/>
              <a:t>31.05.2020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06A0ECE-6A82-4C53-AA74-7B77287624DC}" type="slidenum">
              <a:rPr lang="pl-PL" smtClean="0"/>
              <a:t>‹#›</a:t>
            </a:fld>
            <a:endParaRPr lang="pl-P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76423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24FFB50A-3937-4B30-8233-33739ACCC885}" type="datetimeFigureOut">
              <a:rPr lang="pl-PL" smtClean="0"/>
              <a:t>31.05.2020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06A0ECE-6A82-4C53-AA74-7B77287624DC}" type="slidenum">
              <a:rPr lang="pl-PL" smtClean="0"/>
              <a:t>‹#›</a:t>
            </a:fld>
            <a:endParaRPr lang="pl-PL"/>
          </a:p>
        </p:txBody>
      </p:sp>
    </p:spTree>
    <p:extLst>
      <p:ext uri="{BB962C8B-B14F-4D97-AF65-F5344CB8AC3E}">
        <p14:creationId xmlns:p14="http://schemas.microsoft.com/office/powerpoint/2010/main" val="526682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a:t>Kliknij, aby edytować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4FFB50A-3937-4B30-8233-33739ACCC885}" type="datetimeFigureOut">
              <a:rPr lang="pl-PL" smtClean="0"/>
              <a:t>31.05.2020</a:t>
            </a:fld>
            <a:endParaRPr lang="pl-PL"/>
          </a:p>
        </p:txBody>
      </p:sp>
      <p:sp>
        <p:nvSpPr>
          <p:cNvPr id="4"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06A0ECE-6A82-4C53-AA74-7B77287624DC}" type="slidenum">
              <a:rPr lang="pl-PL" smtClean="0"/>
              <a:t>‹#›</a:t>
            </a:fld>
            <a:endParaRPr lang="pl-PL"/>
          </a:p>
        </p:txBody>
      </p:sp>
    </p:spTree>
    <p:extLst>
      <p:ext uri="{BB962C8B-B14F-4D97-AF65-F5344CB8AC3E}">
        <p14:creationId xmlns:p14="http://schemas.microsoft.com/office/powerpoint/2010/main" val="2371564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a:t>Kliknij, aby edytować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4FFB50A-3937-4B30-8233-33739ACCC885}" type="datetimeFigureOut">
              <a:rPr lang="pl-PL" smtClean="0"/>
              <a:t>31.05.2020</a:t>
            </a:fld>
            <a:endParaRPr lang="pl-PL"/>
          </a:p>
        </p:txBody>
      </p:sp>
      <p:sp>
        <p:nvSpPr>
          <p:cNvPr id="4"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06A0ECE-6A82-4C53-AA74-7B77287624DC}" type="slidenum">
              <a:rPr lang="pl-PL" smtClean="0"/>
              <a:t>‹#›</a:t>
            </a:fld>
            <a:endParaRPr lang="pl-PL"/>
          </a:p>
        </p:txBody>
      </p:sp>
    </p:spTree>
    <p:extLst>
      <p:ext uri="{BB962C8B-B14F-4D97-AF65-F5344CB8AC3E}">
        <p14:creationId xmlns:p14="http://schemas.microsoft.com/office/powerpoint/2010/main" val="666011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nchorCtr="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4FFB50A-3937-4B30-8233-33739ACCC885}" type="datetimeFigureOut">
              <a:rPr lang="pl-PL" smtClean="0"/>
              <a:t>31.05.2020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06A0ECE-6A82-4C53-AA74-7B77287624DC}" type="slidenum">
              <a:rPr lang="pl-PL" smtClean="0"/>
              <a:t>‹#›</a:t>
            </a:fld>
            <a:endParaRPr lang="pl-PL"/>
          </a:p>
        </p:txBody>
      </p:sp>
    </p:spTree>
    <p:extLst>
      <p:ext uri="{BB962C8B-B14F-4D97-AF65-F5344CB8AC3E}">
        <p14:creationId xmlns:p14="http://schemas.microsoft.com/office/powerpoint/2010/main" val="3434977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pl-PL"/>
              <a:t>Kliknij, aby edytować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4FFB50A-3937-4B30-8233-33739ACCC885}" type="datetimeFigureOut">
              <a:rPr lang="pl-PL" smtClean="0"/>
              <a:t>31.05.2020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06A0ECE-6A82-4C53-AA74-7B77287624DC}" type="slidenum">
              <a:rPr lang="pl-PL" smtClean="0"/>
              <a:t>‹#›</a:t>
            </a:fld>
            <a:endParaRPr lang="pl-PL"/>
          </a:p>
        </p:txBody>
      </p:sp>
    </p:spTree>
    <p:extLst>
      <p:ext uri="{BB962C8B-B14F-4D97-AF65-F5344CB8AC3E}">
        <p14:creationId xmlns:p14="http://schemas.microsoft.com/office/powerpoint/2010/main" val="402420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pl-PL"/>
              <a:t>Kliknij, aby edytować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24FFB50A-3937-4B30-8233-33739ACCC885}" type="datetimeFigureOut">
              <a:rPr lang="pl-PL" smtClean="0"/>
              <a:t>31.05.2020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06A0ECE-6A82-4C53-AA74-7B77287624DC}" type="slidenum">
              <a:rPr lang="pl-PL" smtClean="0"/>
              <a:t>‹#›</a:t>
            </a:fld>
            <a:endParaRPr lang="pl-PL"/>
          </a:p>
        </p:txBody>
      </p:sp>
    </p:spTree>
    <p:extLst>
      <p:ext uri="{BB962C8B-B14F-4D97-AF65-F5344CB8AC3E}">
        <p14:creationId xmlns:p14="http://schemas.microsoft.com/office/powerpoint/2010/main" val="3484650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24FFB50A-3937-4B30-8233-33739ACCC885}" type="datetimeFigureOut">
              <a:rPr lang="pl-PL" smtClean="0"/>
              <a:t>31.05.2020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06A0ECE-6A82-4C53-AA74-7B77287624DC}" type="slidenum">
              <a:rPr lang="pl-PL" smtClean="0"/>
              <a:t>‹#›</a:t>
            </a:fld>
            <a:endParaRPr lang="pl-PL"/>
          </a:p>
        </p:txBody>
      </p:sp>
    </p:spTree>
    <p:extLst>
      <p:ext uri="{BB962C8B-B14F-4D97-AF65-F5344CB8AC3E}">
        <p14:creationId xmlns:p14="http://schemas.microsoft.com/office/powerpoint/2010/main" val="2640245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3"/>
          <p:cNvSpPr>
            <a:spLocks noGrp="1"/>
          </p:cNvSpPr>
          <p:nvPr>
            <p:ph type="dt" sz="half" idx="10"/>
          </p:nvPr>
        </p:nvSpPr>
        <p:spPr/>
        <p:txBody>
          <a:bodyPr/>
          <a:lstStyle/>
          <a:p>
            <a:fld id="{24FFB50A-3937-4B30-8233-33739ACCC885}" type="datetimeFigureOut">
              <a:rPr lang="pl-PL" smtClean="0"/>
              <a:t>31.05.2020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06A0ECE-6A82-4C53-AA74-7B77287624DC}" type="slidenum">
              <a:rPr lang="pl-PL" smtClean="0"/>
              <a:t>‹#›</a:t>
            </a:fld>
            <a:endParaRPr lang="pl-PL"/>
          </a:p>
        </p:txBody>
      </p:sp>
    </p:spTree>
    <p:extLst>
      <p:ext uri="{BB962C8B-B14F-4D97-AF65-F5344CB8AC3E}">
        <p14:creationId xmlns:p14="http://schemas.microsoft.com/office/powerpoint/2010/main" val="4205422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24FFB50A-3937-4B30-8233-33739ACCC885}" type="datetimeFigureOut">
              <a:rPr lang="pl-PL" smtClean="0"/>
              <a:t>31.05.2020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06A0ECE-6A82-4C53-AA74-7B77287624DC}" type="slidenum">
              <a:rPr lang="pl-PL" smtClean="0"/>
              <a:t>‹#›</a:t>
            </a:fld>
            <a:endParaRPr lang="pl-PL"/>
          </a:p>
        </p:txBody>
      </p:sp>
    </p:spTree>
    <p:extLst>
      <p:ext uri="{BB962C8B-B14F-4D97-AF65-F5344CB8AC3E}">
        <p14:creationId xmlns:p14="http://schemas.microsoft.com/office/powerpoint/2010/main" val="512360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24FFB50A-3937-4B30-8233-33739ACCC885}" type="datetimeFigureOut">
              <a:rPr lang="pl-PL" smtClean="0"/>
              <a:t>31.05.2020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06A0ECE-6A82-4C53-AA74-7B77287624DC}" type="slidenum">
              <a:rPr lang="pl-PL" smtClean="0"/>
              <a:t>‹#›</a:t>
            </a:fld>
            <a:endParaRPr lang="pl-PL"/>
          </a:p>
        </p:txBody>
      </p:sp>
    </p:spTree>
    <p:extLst>
      <p:ext uri="{BB962C8B-B14F-4D97-AF65-F5344CB8AC3E}">
        <p14:creationId xmlns:p14="http://schemas.microsoft.com/office/powerpoint/2010/main" val="1004364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24FFB50A-3937-4B30-8233-33739ACCC885}" type="datetimeFigureOut">
              <a:rPr lang="pl-PL" smtClean="0"/>
              <a:t>31.05.2020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F06A0ECE-6A82-4C53-AA74-7B77287624DC}" type="slidenum">
              <a:rPr lang="pl-PL" smtClean="0"/>
              <a:t>‹#›</a:t>
            </a:fld>
            <a:endParaRPr lang="pl-PL"/>
          </a:p>
        </p:txBody>
      </p:sp>
    </p:spTree>
    <p:extLst>
      <p:ext uri="{BB962C8B-B14F-4D97-AF65-F5344CB8AC3E}">
        <p14:creationId xmlns:p14="http://schemas.microsoft.com/office/powerpoint/2010/main" val="10111835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7" name="Date Placeholder 2"/>
          <p:cNvSpPr>
            <a:spLocks noGrp="1"/>
          </p:cNvSpPr>
          <p:nvPr>
            <p:ph type="dt" sz="half" idx="10"/>
          </p:nvPr>
        </p:nvSpPr>
        <p:spPr/>
        <p:txBody>
          <a:bodyPr/>
          <a:lstStyle/>
          <a:p>
            <a:fld id="{24FFB50A-3937-4B30-8233-33739ACCC885}" type="datetimeFigureOut">
              <a:rPr lang="pl-PL" smtClean="0"/>
              <a:t>31.05.2020</a:t>
            </a:fld>
            <a:endParaRPr lang="pl-PL"/>
          </a:p>
        </p:txBody>
      </p:sp>
      <p:sp>
        <p:nvSpPr>
          <p:cNvPr id="5" name="Footer Placeholder 3"/>
          <p:cNvSpPr>
            <a:spLocks noGrp="1"/>
          </p:cNvSpPr>
          <p:nvPr>
            <p:ph type="ftr" sz="quarter" idx="11"/>
          </p:nvPr>
        </p:nvSpPr>
        <p:spPr/>
        <p:txBody>
          <a:bodyPr/>
          <a:lstStyle/>
          <a:p>
            <a:endParaRPr lang="pl-PL"/>
          </a:p>
        </p:txBody>
      </p:sp>
      <p:sp>
        <p:nvSpPr>
          <p:cNvPr id="6" name="Slide Number Placeholder 4"/>
          <p:cNvSpPr>
            <a:spLocks noGrp="1"/>
          </p:cNvSpPr>
          <p:nvPr>
            <p:ph type="sldNum" sz="quarter" idx="12"/>
          </p:nvPr>
        </p:nvSpPr>
        <p:spPr/>
        <p:txBody>
          <a:bodyPr/>
          <a:lstStyle/>
          <a:p>
            <a:fld id="{F06A0ECE-6A82-4C53-AA74-7B77287624DC}" type="slidenum">
              <a:rPr lang="pl-PL" smtClean="0"/>
              <a:t>‹#›</a:t>
            </a:fld>
            <a:endParaRPr lang="pl-PL"/>
          </a:p>
        </p:txBody>
      </p:sp>
    </p:spTree>
    <p:extLst>
      <p:ext uri="{BB962C8B-B14F-4D97-AF65-F5344CB8AC3E}">
        <p14:creationId xmlns:p14="http://schemas.microsoft.com/office/powerpoint/2010/main" val="22241630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4FFB50A-3937-4B30-8233-33739ACCC885}" type="datetimeFigureOut">
              <a:rPr lang="pl-PL" smtClean="0"/>
              <a:t>31.05.2020</a:t>
            </a:fld>
            <a:endParaRPr lang="pl-PL"/>
          </a:p>
        </p:txBody>
      </p:sp>
      <p:sp>
        <p:nvSpPr>
          <p:cNvPr id="5" name="Footer Placeholder 2"/>
          <p:cNvSpPr>
            <a:spLocks noGrp="1"/>
          </p:cNvSpPr>
          <p:nvPr>
            <p:ph type="ftr" sz="quarter" idx="11"/>
          </p:nvPr>
        </p:nvSpPr>
        <p:spPr/>
        <p:txBody>
          <a:bodyPr/>
          <a:lstStyle/>
          <a:p>
            <a:endParaRPr lang="pl-PL"/>
          </a:p>
        </p:txBody>
      </p:sp>
      <p:sp>
        <p:nvSpPr>
          <p:cNvPr id="6" name="Slide Number Placeholder 3"/>
          <p:cNvSpPr>
            <a:spLocks noGrp="1"/>
          </p:cNvSpPr>
          <p:nvPr>
            <p:ph type="sldNum" sz="quarter" idx="12"/>
          </p:nvPr>
        </p:nvSpPr>
        <p:spPr/>
        <p:txBody>
          <a:bodyPr/>
          <a:lstStyle/>
          <a:p>
            <a:fld id="{F06A0ECE-6A82-4C53-AA74-7B77287624DC}" type="slidenum">
              <a:rPr lang="pl-PL" smtClean="0"/>
              <a:t>‹#›</a:t>
            </a:fld>
            <a:endParaRPr lang="pl-PL"/>
          </a:p>
        </p:txBody>
      </p:sp>
    </p:spTree>
    <p:extLst>
      <p:ext uri="{BB962C8B-B14F-4D97-AF65-F5344CB8AC3E}">
        <p14:creationId xmlns:p14="http://schemas.microsoft.com/office/powerpoint/2010/main" val="440137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7" name="Date Placeholder 4"/>
          <p:cNvSpPr>
            <a:spLocks noGrp="1"/>
          </p:cNvSpPr>
          <p:nvPr>
            <p:ph type="dt" sz="half" idx="10"/>
          </p:nvPr>
        </p:nvSpPr>
        <p:spPr/>
        <p:txBody>
          <a:bodyPr/>
          <a:lstStyle/>
          <a:p>
            <a:fld id="{24FFB50A-3937-4B30-8233-33739ACCC885}" type="datetimeFigureOut">
              <a:rPr lang="pl-PL" smtClean="0"/>
              <a:t>31.05.2020</a:t>
            </a:fld>
            <a:endParaRPr lang="pl-PL"/>
          </a:p>
        </p:txBody>
      </p:sp>
      <p:sp>
        <p:nvSpPr>
          <p:cNvPr id="5" name="Footer Placeholder 5"/>
          <p:cNvSpPr>
            <a:spLocks noGrp="1"/>
          </p:cNvSpPr>
          <p:nvPr>
            <p:ph type="ftr" sz="quarter" idx="11"/>
          </p:nvPr>
        </p:nvSpPr>
        <p:spPr/>
        <p:txBody>
          <a:bodyPr/>
          <a:lstStyle/>
          <a:p>
            <a:endParaRPr lang="pl-PL"/>
          </a:p>
        </p:txBody>
      </p:sp>
      <p:sp>
        <p:nvSpPr>
          <p:cNvPr id="6" name="Slide Number Placeholder 6"/>
          <p:cNvSpPr>
            <a:spLocks noGrp="1"/>
          </p:cNvSpPr>
          <p:nvPr>
            <p:ph type="sldNum" sz="quarter" idx="12"/>
          </p:nvPr>
        </p:nvSpPr>
        <p:spPr/>
        <p:txBody>
          <a:bodyPr/>
          <a:lstStyle/>
          <a:p>
            <a:fld id="{F06A0ECE-6A82-4C53-AA74-7B77287624DC}" type="slidenum">
              <a:rPr lang="pl-PL" smtClean="0"/>
              <a:t>‹#›</a:t>
            </a:fld>
            <a:endParaRPr lang="pl-PL"/>
          </a:p>
        </p:txBody>
      </p:sp>
    </p:spTree>
    <p:extLst>
      <p:ext uri="{BB962C8B-B14F-4D97-AF65-F5344CB8AC3E}">
        <p14:creationId xmlns:p14="http://schemas.microsoft.com/office/powerpoint/2010/main" val="29115346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pl-PL"/>
              <a:t>Kliknij, aby edytować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24FFB50A-3937-4B30-8233-33739ACCC885}" type="datetimeFigureOut">
              <a:rPr lang="pl-PL" smtClean="0"/>
              <a:t>31.05.2020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06A0ECE-6A82-4C53-AA74-7B77287624DC}" type="slidenum">
              <a:rPr lang="pl-PL" smtClean="0"/>
              <a:t>‹#›</a:t>
            </a:fld>
            <a:endParaRPr lang="pl-PL"/>
          </a:p>
        </p:txBody>
      </p:sp>
    </p:spTree>
    <p:extLst>
      <p:ext uri="{BB962C8B-B14F-4D97-AF65-F5344CB8AC3E}">
        <p14:creationId xmlns:p14="http://schemas.microsoft.com/office/powerpoint/2010/main" val="1824701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24FFB50A-3937-4B30-8233-33739ACCC885}" type="datetimeFigureOut">
              <a:rPr lang="pl-PL" smtClean="0"/>
              <a:t>31.05.2020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06A0ECE-6A82-4C53-AA74-7B77287624DC}" type="slidenum">
              <a:rPr lang="pl-PL" smtClean="0"/>
              <a:t>‹#›</a:t>
            </a:fld>
            <a:endParaRPr lang="pl-PL"/>
          </a:p>
        </p:txBody>
      </p:sp>
    </p:spTree>
    <p:extLst>
      <p:ext uri="{BB962C8B-B14F-4D97-AF65-F5344CB8AC3E}">
        <p14:creationId xmlns:p14="http://schemas.microsoft.com/office/powerpoint/2010/main" val="10768259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pl-PL"/>
              <a:t>Kliknij, aby edytować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4" name="Date Placeholder 3"/>
          <p:cNvSpPr>
            <a:spLocks noGrp="1"/>
          </p:cNvSpPr>
          <p:nvPr>
            <p:ph type="dt" sz="half" idx="10"/>
          </p:nvPr>
        </p:nvSpPr>
        <p:spPr/>
        <p:txBody>
          <a:bodyPr/>
          <a:lstStyle/>
          <a:p>
            <a:fld id="{24FFB50A-3937-4B30-8233-33739ACCC885}" type="datetimeFigureOut">
              <a:rPr lang="pl-PL" smtClean="0"/>
              <a:t>31.05.2020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06A0ECE-6A82-4C53-AA74-7B77287624DC}" type="slidenum">
              <a:rPr lang="pl-PL" smtClean="0"/>
              <a:t>‹#›</a:t>
            </a:fld>
            <a:endParaRPr lang="pl-PL"/>
          </a:p>
        </p:txBody>
      </p:sp>
    </p:spTree>
    <p:extLst>
      <p:ext uri="{BB962C8B-B14F-4D97-AF65-F5344CB8AC3E}">
        <p14:creationId xmlns:p14="http://schemas.microsoft.com/office/powerpoint/2010/main" val="41480773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pl-PL"/>
              <a:t>Kliknij, aby edytować styl</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4" name="Date Placeholder 3"/>
          <p:cNvSpPr>
            <a:spLocks noGrp="1"/>
          </p:cNvSpPr>
          <p:nvPr>
            <p:ph type="dt" sz="half" idx="10"/>
          </p:nvPr>
        </p:nvSpPr>
        <p:spPr/>
        <p:txBody>
          <a:bodyPr/>
          <a:lstStyle/>
          <a:p>
            <a:fld id="{24FFB50A-3937-4B30-8233-33739ACCC885}" type="datetimeFigureOut">
              <a:rPr lang="pl-PL" smtClean="0"/>
              <a:t>31.05.2020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06A0ECE-6A82-4C53-AA74-7B77287624DC}" type="slidenum">
              <a:rPr lang="pl-PL" smtClean="0"/>
              <a:t>‹#›</a:t>
            </a:fld>
            <a:endParaRPr lang="pl-PL"/>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06104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24FFB50A-3937-4B30-8233-33739ACCC885}" type="datetimeFigureOut">
              <a:rPr lang="pl-PL" smtClean="0"/>
              <a:t>31.05.2020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06A0ECE-6A82-4C53-AA74-7B77287624DC}" type="slidenum">
              <a:rPr lang="pl-PL" smtClean="0"/>
              <a:t>‹#›</a:t>
            </a:fld>
            <a:endParaRPr lang="pl-PL"/>
          </a:p>
        </p:txBody>
      </p:sp>
    </p:spTree>
    <p:extLst>
      <p:ext uri="{BB962C8B-B14F-4D97-AF65-F5344CB8AC3E}">
        <p14:creationId xmlns:p14="http://schemas.microsoft.com/office/powerpoint/2010/main" val="3925729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24FFB50A-3937-4B30-8233-33739ACCC885}" type="datetimeFigureOut">
              <a:rPr lang="pl-PL" smtClean="0"/>
              <a:t>31.05.2020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06A0ECE-6A82-4C53-AA74-7B77287624DC}" type="slidenum">
              <a:rPr lang="pl-PL" smtClean="0"/>
              <a:t>‹#›</a:t>
            </a:fld>
            <a:endParaRPr lang="pl-PL"/>
          </a:p>
        </p:txBody>
      </p:sp>
    </p:spTree>
    <p:extLst>
      <p:ext uri="{BB962C8B-B14F-4D97-AF65-F5344CB8AC3E}">
        <p14:creationId xmlns:p14="http://schemas.microsoft.com/office/powerpoint/2010/main" val="39866639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a:t>Kliknij, aby edytować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4FFB50A-3937-4B30-8233-33739ACCC885}" type="datetimeFigureOut">
              <a:rPr lang="pl-PL" smtClean="0"/>
              <a:t>31.05.2020</a:t>
            </a:fld>
            <a:endParaRPr lang="pl-PL"/>
          </a:p>
        </p:txBody>
      </p:sp>
      <p:sp>
        <p:nvSpPr>
          <p:cNvPr id="4"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06A0ECE-6A82-4C53-AA74-7B77287624DC}" type="slidenum">
              <a:rPr lang="pl-PL" smtClean="0"/>
              <a:t>‹#›</a:t>
            </a:fld>
            <a:endParaRPr lang="pl-PL"/>
          </a:p>
        </p:txBody>
      </p:sp>
    </p:spTree>
    <p:extLst>
      <p:ext uri="{BB962C8B-B14F-4D97-AF65-F5344CB8AC3E}">
        <p14:creationId xmlns:p14="http://schemas.microsoft.com/office/powerpoint/2010/main" val="24880242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a:t>Kliknij, aby edytować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4FFB50A-3937-4B30-8233-33739ACCC885}" type="datetimeFigureOut">
              <a:rPr lang="pl-PL" smtClean="0"/>
              <a:t>31.05.2020</a:t>
            </a:fld>
            <a:endParaRPr lang="pl-PL"/>
          </a:p>
        </p:txBody>
      </p:sp>
      <p:sp>
        <p:nvSpPr>
          <p:cNvPr id="4"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06A0ECE-6A82-4C53-AA74-7B77287624DC}" type="slidenum">
              <a:rPr lang="pl-PL" smtClean="0"/>
              <a:t>‹#›</a:t>
            </a:fld>
            <a:endParaRPr lang="pl-PL"/>
          </a:p>
        </p:txBody>
      </p:sp>
    </p:spTree>
    <p:extLst>
      <p:ext uri="{BB962C8B-B14F-4D97-AF65-F5344CB8AC3E}">
        <p14:creationId xmlns:p14="http://schemas.microsoft.com/office/powerpoint/2010/main" val="24948788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nchorCtr="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4FFB50A-3937-4B30-8233-33739ACCC885}" type="datetimeFigureOut">
              <a:rPr lang="pl-PL" smtClean="0"/>
              <a:t>31.05.2020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06A0ECE-6A82-4C53-AA74-7B77287624DC}" type="slidenum">
              <a:rPr lang="pl-PL" smtClean="0"/>
              <a:t>‹#›</a:t>
            </a:fld>
            <a:endParaRPr lang="pl-PL"/>
          </a:p>
        </p:txBody>
      </p:sp>
    </p:spTree>
    <p:extLst>
      <p:ext uri="{BB962C8B-B14F-4D97-AF65-F5344CB8AC3E}">
        <p14:creationId xmlns:p14="http://schemas.microsoft.com/office/powerpoint/2010/main" val="1888412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pl-PL"/>
              <a:t>Kliknij, aby edytować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4FFB50A-3937-4B30-8233-33739ACCC885}" type="datetimeFigureOut">
              <a:rPr lang="pl-PL" smtClean="0"/>
              <a:t>31.05.2020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06A0ECE-6A82-4C53-AA74-7B77287624DC}" type="slidenum">
              <a:rPr lang="pl-PL" smtClean="0"/>
              <a:t>‹#›</a:t>
            </a:fld>
            <a:endParaRPr lang="pl-PL"/>
          </a:p>
        </p:txBody>
      </p:sp>
    </p:spTree>
    <p:extLst>
      <p:ext uri="{BB962C8B-B14F-4D97-AF65-F5344CB8AC3E}">
        <p14:creationId xmlns:p14="http://schemas.microsoft.com/office/powerpoint/2010/main" val="59432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24FFB50A-3937-4B30-8233-33739ACCC885}" type="datetimeFigureOut">
              <a:rPr lang="pl-PL" smtClean="0"/>
              <a:t>31.05.2020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06A0ECE-6A82-4C53-AA74-7B77287624DC}" type="slidenum">
              <a:rPr lang="pl-PL" smtClean="0"/>
              <a:t>‹#›</a:t>
            </a:fld>
            <a:endParaRPr lang="pl-PL"/>
          </a:p>
        </p:txBody>
      </p:sp>
    </p:spTree>
    <p:extLst>
      <p:ext uri="{BB962C8B-B14F-4D97-AF65-F5344CB8AC3E}">
        <p14:creationId xmlns:p14="http://schemas.microsoft.com/office/powerpoint/2010/main" val="2530435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24FFB50A-3937-4B30-8233-33739ACCC885}" type="datetimeFigureOut">
              <a:rPr lang="pl-PL" smtClean="0"/>
              <a:t>31.05.2020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F06A0ECE-6A82-4C53-AA74-7B77287624DC}" type="slidenum">
              <a:rPr lang="pl-PL" smtClean="0"/>
              <a:t>‹#›</a:t>
            </a:fld>
            <a:endParaRPr lang="pl-PL"/>
          </a:p>
        </p:txBody>
      </p:sp>
    </p:spTree>
    <p:extLst>
      <p:ext uri="{BB962C8B-B14F-4D97-AF65-F5344CB8AC3E}">
        <p14:creationId xmlns:p14="http://schemas.microsoft.com/office/powerpoint/2010/main" val="1228071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7" name="Date Placeholder 2"/>
          <p:cNvSpPr>
            <a:spLocks noGrp="1"/>
          </p:cNvSpPr>
          <p:nvPr>
            <p:ph type="dt" sz="half" idx="10"/>
          </p:nvPr>
        </p:nvSpPr>
        <p:spPr/>
        <p:txBody>
          <a:bodyPr/>
          <a:lstStyle/>
          <a:p>
            <a:fld id="{24FFB50A-3937-4B30-8233-33739ACCC885}" type="datetimeFigureOut">
              <a:rPr lang="pl-PL" smtClean="0"/>
              <a:t>31.05.2020</a:t>
            </a:fld>
            <a:endParaRPr lang="pl-PL"/>
          </a:p>
        </p:txBody>
      </p:sp>
      <p:sp>
        <p:nvSpPr>
          <p:cNvPr id="5" name="Footer Placeholder 3"/>
          <p:cNvSpPr>
            <a:spLocks noGrp="1"/>
          </p:cNvSpPr>
          <p:nvPr>
            <p:ph type="ftr" sz="quarter" idx="11"/>
          </p:nvPr>
        </p:nvSpPr>
        <p:spPr/>
        <p:txBody>
          <a:bodyPr/>
          <a:lstStyle/>
          <a:p>
            <a:endParaRPr lang="pl-PL"/>
          </a:p>
        </p:txBody>
      </p:sp>
      <p:sp>
        <p:nvSpPr>
          <p:cNvPr id="6" name="Slide Number Placeholder 4"/>
          <p:cNvSpPr>
            <a:spLocks noGrp="1"/>
          </p:cNvSpPr>
          <p:nvPr>
            <p:ph type="sldNum" sz="quarter" idx="12"/>
          </p:nvPr>
        </p:nvSpPr>
        <p:spPr/>
        <p:txBody>
          <a:bodyPr/>
          <a:lstStyle/>
          <a:p>
            <a:fld id="{F06A0ECE-6A82-4C53-AA74-7B77287624DC}" type="slidenum">
              <a:rPr lang="pl-PL" smtClean="0"/>
              <a:t>‹#›</a:t>
            </a:fld>
            <a:endParaRPr lang="pl-PL"/>
          </a:p>
        </p:txBody>
      </p:sp>
    </p:spTree>
    <p:extLst>
      <p:ext uri="{BB962C8B-B14F-4D97-AF65-F5344CB8AC3E}">
        <p14:creationId xmlns:p14="http://schemas.microsoft.com/office/powerpoint/2010/main" val="6458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4FFB50A-3937-4B30-8233-33739ACCC885}" type="datetimeFigureOut">
              <a:rPr lang="pl-PL" smtClean="0"/>
              <a:t>31.05.2020</a:t>
            </a:fld>
            <a:endParaRPr lang="pl-PL"/>
          </a:p>
        </p:txBody>
      </p:sp>
      <p:sp>
        <p:nvSpPr>
          <p:cNvPr id="5" name="Footer Placeholder 2"/>
          <p:cNvSpPr>
            <a:spLocks noGrp="1"/>
          </p:cNvSpPr>
          <p:nvPr>
            <p:ph type="ftr" sz="quarter" idx="11"/>
          </p:nvPr>
        </p:nvSpPr>
        <p:spPr/>
        <p:txBody>
          <a:bodyPr/>
          <a:lstStyle/>
          <a:p>
            <a:endParaRPr lang="pl-PL"/>
          </a:p>
        </p:txBody>
      </p:sp>
      <p:sp>
        <p:nvSpPr>
          <p:cNvPr id="6" name="Slide Number Placeholder 3"/>
          <p:cNvSpPr>
            <a:spLocks noGrp="1"/>
          </p:cNvSpPr>
          <p:nvPr>
            <p:ph type="sldNum" sz="quarter" idx="12"/>
          </p:nvPr>
        </p:nvSpPr>
        <p:spPr/>
        <p:txBody>
          <a:bodyPr/>
          <a:lstStyle/>
          <a:p>
            <a:fld id="{F06A0ECE-6A82-4C53-AA74-7B77287624DC}" type="slidenum">
              <a:rPr lang="pl-PL" smtClean="0"/>
              <a:t>‹#›</a:t>
            </a:fld>
            <a:endParaRPr lang="pl-PL"/>
          </a:p>
        </p:txBody>
      </p:sp>
    </p:spTree>
    <p:extLst>
      <p:ext uri="{BB962C8B-B14F-4D97-AF65-F5344CB8AC3E}">
        <p14:creationId xmlns:p14="http://schemas.microsoft.com/office/powerpoint/2010/main" val="3600027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7" name="Date Placeholder 4"/>
          <p:cNvSpPr>
            <a:spLocks noGrp="1"/>
          </p:cNvSpPr>
          <p:nvPr>
            <p:ph type="dt" sz="half" idx="10"/>
          </p:nvPr>
        </p:nvSpPr>
        <p:spPr/>
        <p:txBody>
          <a:bodyPr/>
          <a:lstStyle/>
          <a:p>
            <a:fld id="{24FFB50A-3937-4B30-8233-33739ACCC885}" type="datetimeFigureOut">
              <a:rPr lang="pl-PL" smtClean="0"/>
              <a:t>31.05.2020</a:t>
            </a:fld>
            <a:endParaRPr lang="pl-PL"/>
          </a:p>
        </p:txBody>
      </p:sp>
      <p:sp>
        <p:nvSpPr>
          <p:cNvPr id="5" name="Footer Placeholder 5"/>
          <p:cNvSpPr>
            <a:spLocks noGrp="1"/>
          </p:cNvSpPr>
          <p:nvPr>
            <p:ph type="ftr" sz="quarter" idx="11"/>
          </p:nvPr>
        </p:nvSpPr>
        <p:spPr/>
        <p:txBody>
          <a:bodyPr/>
          <a:lstStyle/>
          <a:p>
            <a:endParaRPr lang="pl-PL"/>
          </a:p>
        </p:txBody>
      </p:sp>
      <p:sp>
        <p:nvSpPr>
          <p:cNvPr id="6" name="Slide Number Placeholder 6"/>
          <p:cNvSpPr>
            <a:spLocks noGrp="1"/>
          </p:cNvSpPr>
          <p:nvPr>
            <p:ph type="sldNum" sz="quarter" idx="12"/>
          </p:nvPr>
        </p:nvSpPr>
        <p:spPr/>
        <p:txBody>
          <a:bodyPr/>
          <a:lstStyle/>
          <a:p>
            <a:fld id="{F06A0ECE-6A82-4C53-AA74-7B77287624DC}" type="slidenum">
              <a:rPr lang="pl-PL" smtClean="0"/>
              <a:t>‹#›</a:t>
            </a:fld>
            <a:endParaRPr lang="pl-PL"/>
          </a:p>
        </p:txBody>
      </p:sp>
    </p:spTree>
    <p:extLst>
      <p:ext uri="{BB962C8B-B14F-4D97-AF65-F5344CB8AC3E}">
        <p14:creationId xmlns:p14="http://schemas.microsoft.com/office/powerpoint/2010/main" val="653822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pl-PL"/>
              <a:t>Kliknij, aby edytować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24FFB50A-3937-4B30-8233-33739ACCC885}" type="datetimeFigureOut">
              <a:rPr lang="pl-PL" smtClean="0"/>
              <a:t>31.05.2020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06A0ECE-6A82-4C53-AA74-7B77287624DC}" type="slidenum">
              <a:rPr lang="pl-PL" smtClean="0"/>
              <a:t>‹#›</a:t>
            </a:fld>
            <a:endParaRPr lang="pl-PL"/>
          </a:p>
        </p:txBody>
      </p:sp>
    </p:spTree>
    <p:extLst>
      <p:ext uri="{BB962C8B-B14F-4D97-AF65-F5344CB8AC3E}">
        <p14:creationId xmlns:p14="http://schemas.microsoft.com/office/powerpoint/2010/main" val="2595058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8.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6.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pl-PL"/>
              <a:t>Kliknij, aby edytować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4FFB50A-3937-4B30-8233-33739ACCC885}" type="datetimeFigureOut">
              <a:rPr lang="pl-PL" smtClean="0"/>
              <a:t>31.05.2020</a:t>
            </a:fld>
            <a:endParaRPr lang="pl-P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pl-P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06A0ECE-6A82-4C53-AA74-7B77287624DC}" type="slidenum">
              <a:rPr lang="pl-PL" smtClean="0"/>
              <a:t>‹#›</a:t>
            </a:fld>
            <a:endParaRPr lang="pl-PL"/>
          </a:p>
        </p:txBody>
      </p:sp>
    </p:spTree>
    <p:extLst>
      <p:ext uri="{BB962C8B-B14F-4D97-AF65-F5344CB8AC3E}">
        <p14:creationId xmlns:p14="http://schemas.microsoft.com/office/powerpoint/2010/main" val="371649332"/>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pl-PL"/>
              <a:t>Kliknij, aby edytować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4FFB50A-3937-4B30-8233-33739ACCC885}" type="datetimeFigureOut">
              <a:rPr lang="pl-PL" smtClean="0"/>
              <a:t>31.05.2020</a:t>
            </a:fld>
            <a:endParaRPr lang="pl-P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pl-PL"/>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06A0ECE-6A82-4C53-AA74-7B77287624DC}" type="slidenum">
              <a:rPr lang="pl-PL" smtClean="0"/>
              <a:t>‹#›</a:t>
            </a:fld>
            <a:endParaRPr lang="pl-PL"/>
          </a:p>
        </p:txBody>
      </p:sp>
    </p:spTree>
    <p:extLst>
      <p:ext uri="{BB962C8B-B14F-4D97-AF65-F5344CB8AC3E}">
        <p14:creationId xmlns:p14="http://schemas.microsoft.com/office/powerpoint/2010/main" val="1374671527"/>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3.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emf"/><Relationship Id="rId2"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emf"/><Relationship Id="rId2"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9.emf"/><Relationship Id="rId2"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0.emf"/><Relationship Id="rId2"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1.emf"/><Relationship Id="rId2"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2.emf"/><Relationship Id="rId2"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4.emf"/><Relationship Id="rId2"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5.emf"/><Relationship Id="rId2"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6.emf"/><Relationship Id="rId2"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7.emf"/><Relationship Id="rId2"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ytuł 1">
            <a:extLst>
              <a:ext uri="{FF2B5EF4-FFF2-40B4-BE49-F238E27FC236}">
                <a16:creationId xmlns:a16="http://schemas.microsoft.com/office/drawing/2014/main" id="{7326B597-470F-4D6B-ABF0-7468B0005995}"/>
              </a:ext>
            </a:extLst>
          </p:cNvPr>
          <p:cNvSpPr>
            <a:spLocks noGrp="1"/>
          </p:cNvSpPr>
          <p:nvPr>
            <p:ph type="ctrTitle"/>
          </p:nvPr>
        </p:nvSpPr>
        <p:spPr>
          <a:xfrm>
            <a:off x="965505" y="623571"/>
            <a:ext cx="10260990" cy="3523885"/>
          </a:xfrm>
        </p:spPr>
        <p:txBody>
          <a:bodyPr>
            <a:normAutofit/>
          </a:bodyPr>
          <a:lstStyle/>
          <a:p>
            <a:pPr algn="ctr">
              <a:lnSpc>
                <a:spcPct val="90000"/>
              </a:lnSpc>
            </a:pPr>
            <a:r>
              <a:rPr lang="pl-PL" sz="8000"/>
              <a:t>Wczesna diagnoza i terapia choroby dwubiegunowej</a:t>
            </a:r>
          </a:p>
        </p:txBody>
      </p:sp>
      <p:sp>
        <p:nvSpPr>
          <p:cNvPr id="12" name="Freeform: Shape 11">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Podtytuł 2">
            <a:extLst>
              <a:ext uri="{FF2B5EF4-FFF2-40B4-BE49-F238E27FC236}">
                <a16:creationId xmlns:a16="http://schemas.microsoft.com/office/drawing/2014/main" id="{9277ED54-847E-4350-8ED7-77402C32E910}"/>
              </a:ext>
            </a:extLst>
          </p:cNvPr>
          <p:cNvSpPr>
            <a:spLocks noGrp="1"/>
          </p:cNvSpPr>
          <p:nvPr>
            <p:ph type="subTitle" idx="1"/>
          </p:nvPr>
        </p:nvSpPr>
        <p:spPr>
          <a:xfrm>
            <a:off x="965505" y="4777380"/>
            <a:ext cx="10260990" cy="1209763"/>
          </a:xfrm>
        </p:spPr>
        <p:txBody>
          <a:bodyPr>
            <a:normAutofit/>
          </a:bodyPr>
          <a:lstStyle/>
          <a:p>
            <a:pPr algn="ctr"/>
            <a:endParaRPr lang="pl-PL" sz="2400">
              <a:solidFill>
                <a:schemeClr val="bg2"/>
              </a:solidFill>
            </a:endParaRPr>
          </a:p>
        </p:txBody>
      </p:sp>
    </p:spTree>
    <p:extLst>
      <p:ext uri="{BB962C8B-B14F-4D97-AF65-F5344CB8AC3E}">
        <p14:creationId xmlns:p14="http://schemas.microsoft.com/office/powerpoint/2010/main" val="3806662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2514600" y="1447800"/>
            <a:ext cx="6858000" cy="4154984"/>
          </a:xfrm>
          <a:prstGeom prst="rect">
            <a:avLst/>
          </a:prstGeom>
          <a:noFill/>
          <a:ln w="9525">
            <a:noFill/>
            <a:miter lim="800000"/>
            <a:headEnd/>
            <a:tailEnd/>
          </a:ln>
          <a:effectLst/>
        </p:spPr>
        <p:txBody>
          <a:bodyPr>
            <a:spAutoFit/>
          </a:bodyPr>
          <a:lstStyle/>
          <a:p>
            <a:r>
              <a:rPr kumimoji="1" lang="pl-PL" sz="2400">
                <a:solidFill>
                  <a:srgbClr val="FFCC00"/>
                </a:solidFill>
                <a:latin typeface="Comic Sans MS" pitchFamily="66" charset="0"/>
              </a:rPr>
              <a:t>19 letni, bardzo uzdolniony student muzyki, w trakcie nauki z niewiadomych przyczyn zachorował, czuł się osamotniony i nieswojo. </a:t>
            </a:r>
          </a:p>
          <a:p>
            <a:r>
              <a:rPr kumimoji="1" lang="pl-PL" sz="2400">
                <a:solidFill>
                  <a:srgbClr val="FFCC00"/>
                </a:solidFill>
                <a:latin typeface="Comic Sans MS" pitchFamily="66" charset="0"/>
              </a:rPr>
              <a:t>Ze wszystkich planów, które dotąd snuł rezygnował. </a:t>
            </a:r>
          </a:p>
          <a:p>
            <a:r>
              <a:rPr kumimoji="1" lang="pl-PL" sz="2400">
                <a:solidFill>
                  <a:srgbClr val="FFCC00"/>
                </a:solidFill>
                <a:latin typeface="Comic Sans MS" pitchFamily="66" charset="0"/>
              </a:rPr>
              <a:t>Podczas pobytu w Monachium miał wrażenie, że ludzie na ulicy chcieli mu coś powiedzieć. Przy sąsiednim stole w pubie, słyszał natarczywe uwagi, na które odpowiadał agresywnie. </a:t>
            </a:r>
          </a:p>
          <a:p>
            <a:r>
              <a:rPr kumimoji="1" lang="pl-PL" sz="2400">
                <a:solidFill>
                  <a:srgbClr val="FFCC00"/>
                </a:solidFill>
                <a:latin typeface="Comic Sans MS" pitchFamily="66" charset="0"/>
              </a:rPr>
              <a:t>Słyszał również wyraźne głosy studentów, którzy wołali go w drzwiach.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124200" y="1981200"/>
            <a:ext cx="5638800" cy="2862322"/>
          </a:xfrm>
          <a:prstGeom prst="rect">
            <a:avLst/>
          </a:prstGeom>
          <a:noFill/>
          <a:ln w="9525">
            <a:noFill/>
            <a:miter lim="800000"/>
            <a:headEnd/>
            <a:tailEnd/>
          </a:ln>
          <a:effectLst/>
        </p:spPr>
        <p:txBody>
          <a:bodyPr>
            <a:spAutoFit/>
          </a:bodyPr>
          <a:lstStyle/>
          <a:p>
            <a:r>
              <a:rPr kumimoji="1" lang="pl-PL" sz="2400">
                <a:solidFill>
                  <a:srgbClr val="FFCC00"/>
                </a:solidFill>
                <a:latin typeface="Comic Sans MS" pitchFamily="66" charset="0"/>
              </a:rPr>
              <a:t>Pospiesznie opuścił Monachium zachowując dużą ostrożność, ponieważ obawiał się że mogą oni go śledzić. </a:t>
            </a:r>
          </a:p>
          <a:p>
            <a:r>
              <a:rPr kumimoji="1" lang="pl-PL" sz="2400">
                <a:solidFill>
                  <a:srgbClr val="FFCC00"/>
                </a:solidFill>
                <a:latin typeface="Comic Sans MS" pitchFamily="66" charset="0"/>
              </a:rPr>
              <a:t>Od tego momentu słyszał ludzi na ulicy,którzy grożą mu śmiercią, lub chcą podpalić jego dom. </a:t>
            </a:r>
          </a:p>
          <a:p>
            <a:pPr>
              <a:spcBef>
                <a:spcPct val="50000"/>
              </a:spcBef>
            </a:pPr>
            <a:endParaRPr kumimoji="1" lang="pl-PL" sz="2400">
              <a:latin typeface="Arial Narrow"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514600" y="1066801"/>
            <a:ext cx="7010400" cy="4708981"/>
          </a:xfrm>
          <a:prstGeom prst="rect">
            <a:avLst/>
          </a:prstGeom>
          <a:noFill/>
          <a:ln w="9525">
            <a:noFill/>
            <a:miter lim="800000"/>
            <a:headEnd/>
            <a:tailEnd/>
          </a:ln>
          <a:effectLst/>
        </p:spPr>
        <p:txBody>
          <a:bodyPr>
            <a:spAutoFit/>
          </a:bodyPr>
          <a:lstStyle/>
          <a:p>
            <a:r>
              <a:rPr kumimoji="1" lang="pl-PL" sz="2400">
                <a:solidFill>
                  <a:srgbClr val="FFCC00"/>
                </a:solidFill>
                <a:latin typeface="Comic Sans MS" pitchFamily="66" charset="0"/>
              </a:rPr>
              <a:t>Z tego też powodu nie zapalał światła w swoim pokoju. </a:t>
            </a:r>
          </a:p>
          <a:p>
            <a:r>
              <a:rPr kumimoji="1" lang="pl-PL" sz="2400">
                <a:solidFill>
                  <a:srgbClr val="FFCC00"/>
                </a:solidFill>
                <a:latin typeface="Comic Sans MS" pitchFamily="66" charset="0"/>
              </a:rPr>
              <a:t>Głosy nakazywały mu, w którym kierunku ma się udać by nie zostać zastrzelonym, a także nakłaniały go do popełnienia samobójstwa.  Wydawało mu się, że prześladowcy czają się wszędzie. </a:t>
            </a:r>
          </a:p>
          <a:p>
            <a:r>
              <a:rPr kumimoji="1" lang="pl-PL" sz="2400">
                <a:solidFill>
                  <a:srgbClr val="FFCC00"/>
                </a:solidFill>
                <a:latin typeface="Comic Sans MS" pitchFamily="66" charset="0"/>
              </a:rPr>
              <a:t>Ponadto słyszał długie, niepochlebne rozmowy na swój temat. </a:t>
            </a:r>
          </a:p>
          <a:p>
            <a:r>
              <a:rPr kumimoji="1" lang="pl-PL" sz="2400">
                <a:solidFill>
                  <a:srgbClr val="FFCC00"/>
                </a:solidFill>
                <a:latin typeface="Comic Sans MS" pitchFamily="66" charset="0"/>
              </a:rPr>
              <a:t>W konsekwencji tego wycofał się całkowicie z życia towarzyskiego. </a:t>
            </a:r>
          </a:p>
          <a:p>
            <a:pPr>
              <a:spcBef>
                <a:spcPct val="50000"/>
              </a:spcBef>
            </a:pPr>
            <a:endParaRPr kumimoji="1" lang="pl-PL" sz="2400">
              <a:latin typeface="Comic Sans MS" pitchFamily="66"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819400" y="1524000"/>
            <a:ext cx="6781800" cy="3416320"/>
          </a:xfrm>
          <a:prstGeom prst="rect">
            <a:avLst/>
          </a:prstGeom>
          <a:noFill/>
          <a:ln w="9525">
            <a:noFill/>
            <a:miter lim="800000"/>
            <a:headEnd/>
            <a:tailEnd/>
          </a:ln>
          <a:effectLst/>
        </p:spPr>
        <p:txBody>
          <a:bodyPr>
            <a:spAutoFit/>
          </a:bodyPr>
          <a:lstStyle/>
          <a:p>
            <a:pPr>
              <a:spcBef>
                <a:spcPct val="50000"/>
              </a:spcBef>
            </a:pPr>
            <a:r>
              <a:rPr kumimoji="1" lang="pl-PL" sz="2400">
                <a:solidFill>
                  <a:srgbClr val="FFCC00"/>
                </a:solidFill>
                <a:latin typeface="Comic Sans MS" pitchFamily="66" charset="0"/>
              </a:rPr>
              <a:t>Po około 6 miesiącach poczuł się lepiej był spokojny, energiczny, wesoły, zaczął dużo mówić, komponować i wszystko poddawać krytyce. </a:t>
            </a:r>
          </a:p>
          <a:p>
            <a:pPr>
              <a:spcBef>
                <a:spcPct val="50000"/>
              </a:spcBef>
            </a:pPr>
            <a:r>
              <a:rPr kumimoji="1" lang="pl-PL" sz="2400">
                <a:solidFill>
                  <a:srgbClr val="FFCC00"/>
                </a:solidFill>
                <a:latin typeface="Comic Sans MS" pitchFamily="66" charset="0"/>
              </a:rPr>
              <a:t>Snuł wielkie plany nie podporządkowując się swojemu nauczycielowi. </a:t>
            </a:r>
          </a:p>
          <a:p>
            <a:pPr>
              <a:spcBef>
                <a:spcPct val="50000"/>
              </a:spcBef>
            </a:pPr>
            <a:r>
              <a:rPr kumimoji="1" lang="pl-PL" sz="2400">
                <a:solidFill>
                  <a:srgbClr val="FFCC00"/>
                </a:solidFill>
                <a:latin typeface="Comic Sans MS" pitchFamily="66" charset="0"/>
              </a:rPr>
              <a:t>W tym czasie wciąż słyszał głosy i rozpoznawał w nich szepty wielkich mistrzów.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819400" y="762001"/>
            <a:ext cx="6858000" cy="5262979"/>
          </a:xfrm>
          <a:prstGeom prst="rect">
            <a:avLst/>
          </a:prstGeom>
          <a:noFill/>
          <a:ln w="9525">
            <a:noFill/>
            <a:miter lim="800000"/>
            <a:headEnd/>
            <a:tailEnd/>
          </a:ln>
          <a:effectLst/>
        </p:spPr>
        <p:txBody>
          <a:bodyPr>
            <a:spAutoFit/>
          </a:bodyPr>
          <a:lstStyle/>
          <a:p>
            <a:pPr>
              <a:spcBef>
                <a:spcPct val="50000"/>
              </a:spcBef>
            </a:pPr>
            <a:r>
              <a:rPr kumimoji="1" lang="pl-PL" sz="2400" dirty="0">
                <a:solidFill>
                  <a:srgbClr val="FFCC00"/>
                </a:solidFill>
                <a:latin typeface="Comic Sans MS" pitchFamily="66" charset="0"/>
              </a:rPr>
              <a:t>Halucynacje wzrokowe znacznie się </a:t>
            </a:r>
            <a:r>
              <a:rPr kumimoji="1" lang="pl-PL" sz="2400" dirty="0" err="1">
                <a:solidFill>
                  <a:srgbClr val="FFCC00"/>
                </a:solidFill>
                <a:latin typeface="Comic Sans MS" pitchFamily="66" charset="0"/>
              </a:rPr>
              <a:t>nasliły</a:t>
            </a:r>
            <a:r>
              <a:rPr kumimoji="1" lang="pl-PL" sz="2400" dirty="0">
                <a:solidFill>
                  <a:srgbClr val="FFCC00"/>
                </a:solidFill>
                <a:latin typeface="Comic Sans MS" pitchFamily="66" charset="0"/>
              </a:rPr>
              <a:t>. Widział postaci Beethovena, Goethego, którym złorzeczył. </a:t>
            </a:r>
          </a:p>
          <a:p>
            <a:pPr>
              <a:spcBef>
                <a:spcPct val="50000"/>
              </a:spcBef>
            </a:pPr>
            <a:r>
              <a:rPr kumimoji="1" lang="pl-PL" sz="2400" dirty="0">
                <a:solidFill>
                  <a:srgbClr val="FFCC00"/>
                </a:solidFill>
                <a:latin typeface="Comic Sans MS" pitchFamily="66" charset="0"/>
              </a:rPr>
              <a:t>Widział także zamaskowanego mężczyznę i kobietę o idealnych kształtach, którzy unosili się w jego pokoju. </a:t>
            </a:r>
          </a:p>
          <a:p>
            <a:pPr>
              <a:spcBef>
                <a:spcPct val="50000"/>
              </a:spcBef>
            </a:pPr>
            <a:r>
              <a:rPr kumimoji="1" lang="pl-PL" sz="2400" dirty="0">
                <a:solidFill>
                  <a:srgbClr val="FFCC00"/>
                </a:solidFill>
                <a:latin typeface="Comic Sans MS" pitchFamily="66" charset="0"/>
              </a:rPr>
              <a:t>Widywał blask kolorów, których część interpretował jako wypływające z jego geniuszu, a część jako pochwałę zmarłych. Rozpoznawał w sobie Mesjasza, który otwarcie potępiał prostytucję jednocześnie pragnąć być w idealnym związku z kobietą, studentką muzyki.</a:t>
            </a:r>
            <a:endParaRPr kumimoji="1" lang="pl-PL" sz="2400" dirty="0">
              <a:latin typeface="Arial Narrow"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819400" y="1066801"/>
            <a:ext cx="7010400" cy="4524315"/>
          </a:xfrm>
          <a:prstGeom prst="rect">
            <a:avLst/>
          </a:prstGeom>
          <a:noFill/>
          <a:ln w="9525">
            <a:noFill/>
            <a:miter lim="800000"/>
            <a:headEnd/>
            <a:tailEnd/>
          </a:ln>
          <a:effectLst/>
        </p:spPr>
        <p:txBody>
          <a:bodyPr>
            <a:spAutoFit/>
          </a:bodyPr>
          <a:lstStyle/>
          <a:p>
            <a:pPr>
              <a:spcBef>
                <a:spcPct val="50000"/>
              </a:spcBef>
            </a:pPr>
            <a:r>
              <a:rPr kumimoji="1" lang="pl-PL" sz="2400">
                <a:solidFill>
                  <a:srgbClr val="FFCC00"/>
                </a:solidFill>
                <a:latin typeface="Comic Sans MS" pitchFamily="66" charset="0"/>
              </a:rPr>
              <a:t>Twierdził że skomponował Wielką Pieśń Miłosną, z powodu której został umieszczony w szpitalu przez tych, którzy zazdrościli mu geniuszu. </a:t>
            </a:r>
          </a:p>
          <a:p>
            <a:pPr>
              <a:spcBef>
                <a:spcPct val="50000"/>
              </a:spcBef>
            </a:pPr>
            <a:r>
              <a:rPr kumimoji="1" lang="pl-PL" sz="2400">
                <a:solidFill>
                  <a:srgbClr val="FFCC00"/>
                </a:solidFill>
                <a:latin typeface="Comic Sans MS" pitchFamily="66" charset="0"/>
              </a:rPr>
              <a:t>Pacjent był całkiem spokojny, podawał spójne informacje na swój temat. Był prawidłowo zorientowany co do czasu i miejsca, ale zdradzał się sądami o sobie. </a:t>
            </a:r>
          </a:p>
          <a:p>
            <a:pPr>
              <a:spcBef>
                <a:spcPct val="50000"/>
              </a:spcBef>
            </a:pPr>
            <a:r>
              <a:rPr kumimoji="1" lang="pl-PL" sz="2400">
                <a:solidFill>
                  <a:srgbClr val="FFCC00"/>
                </a:solidFill>
                <a:latin typeface="Comic Sans MS" pitchFamily="66" charset="0"/>
              </a:rPr>
              <a:t>Personel szpitala brał za hipnotyzerów, którzy chcieli eksperymentować na nim. Nie uważał siebie za chorego, w najwyższym razie jako nieco nerwowego i niespokojnego.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276600" y="1066801"/>
            <a:ext cx="6629400" cy="5078313"/>
          </a:xfrm>
          <a:prstGeom prst="rect">
            <a:avLst/>
          </a:prstGeom>
          <a:noFill/>
          <a:ln w="9525">
            <a:noFill/>
            <a:miter lim="800000"/>
            <a:headEnd/>
            <a:tailEnd/>
          </a:ln>
          <a:effectLst/>
        </p:spPr>
        <p:txBody>
          <a:bodyPr>
            <a:spAutoFit/>
          </a:bodyPr>
          <a:lstStyle/>
          <a:p>
            <a:pPr>
              <a:spcBef>
                <a:spcPct val="50000"/>
              </a:spcBef>
            </a:pPr>
            <a:r>
              <a:rPr kumimoji="1" lang="pl-PL" sz="2400">
                <a:solidFill>
                  <a:srgbClr val="FFCC00"/>
                </a:solidFill>
                <a:latin typeface="Comic Sans MS" pitchFamily="66" charset="0"/>
              </a:rPr>
              <a:t>Dzięki umiejętnie zadawanym pytaniom pacjent potwierdzał, że ludzie znają jego myśli, a wyrazy napisane przez niego na kartce, będą powtarzane za drzwiami. W skrzypiącej desce rozpoznawał gwizd pociągu, słyszał rozmowy, nawoływania, rozkazy, groźby. </a:t>
            </a:r>
          </a:p>
          <a:p>
            <a:pPr>
              <a:spcBef>
                <a:spcPct val="50000"/>
              </a:spcBef>
            </a:pPr>
            <a:r>
              <a:rPr kumimoji="1" lang="pl-PL" sz="2400">
                <a:solidFill>
                  <a:srgbClr val="FFCC00"/>
                </a:solidFill>
                <a:latin typeface="Comic Sans MS" pitchFamily="66" charset="0"/>
              </a:rPr>
              <a:t>W nocy ukazywała mu się postać Chrystusa, lub złota figura jako duch ojca. Kolorowe znaki specjalnej treści były przekazywane mu przez okno. Przy dłuższej rozmowie pacjent szybko tracił wątek, po czym rozpoczynał nowy, który niespodziewanie się urywał.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276600" y="1371600"/>
            <a:ext cx="5715000" cy="3416320"/>
          </a:xfrm>
          <a:prstGeom prst="rect">
            <a:avLst/>
          </a:prstGeom>
          <a:noFill/>
          <a:ln w="9525">
            <a:noFill/>
            <a:miter lim="800000"/>
            <a:headEnd/>
            <a:tailEnd/>
          </a:ln>
          <a:effectLst/>
        </p:spPr>
        <p:txBody>
          <a:bodyPr>
            <a:spAutoFit/>
          </a:bodyPr>
          <a:lstStyle/>
          <a:p>
            <a:pPr>
              <a:spcBef>
                <a:spcPct val="50000"/>
              </a:spcBef>
            </a:pPr>
            <a:r>
              <a:rPr kumimoji="1" lang="pl-PL" sz="2400">
                <a:solidFill>
                  <a:srgbClr val="FFCC00"/>
                </a:solidFill>
                <a:latin typeface="Comic Sans MS" pitchFamily="66" charset="0"/>
              </a:rPr>
              <a:t>Był arogancki, zarozumiały, mówił dużo i chętnie do samego siebie. Energicznie maszerował po oddziale, był natarczywy w stosunku do innych chorych. Chciał ich pocieszyć i kierować nimi. W czasie hospitalizacji pisał listy, komponował, to, co jednak stworzył było niedokończone i niespójne.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971800" y="1828800"/>
            <a:ext cx="5410200" cy="457200"/>
          </a:xfrm>
          <a:prstGeom prst="rect">
            <a:avLst/>
          </a:prstGeom>
          <a:noFill/>
          <a:ln w="9525">
            <a:noFill/>
            <a:miter lim="800000"/>
            <a:headEnd/>
            <a:tailEnd/>
          </a:ln>
          <a:effectLst/>
        </p:spPr>
        <p:txBody>
          <a:bodyPr>
            <a:spAutoFit/>
          </a:bodyPr>
          <a:lstStyle/>
          <a:p>
            <a:pPr>
              <a:spcBef>
                <a:spcPct val="50000"/>
              </a:spcBef>
            </a:pPr>
            <a:endParaRPr kumimoji="1" lang="pl-PL" sz="2400">
              <a:latin typeface="Arial Narrow" pitchFamily="34" charset="0"/>
            </a:endParaRPr>
          </a:p>
        </p:txBody>
      </p:sp>
      <p:sp>
        <p:nvSpPr>
          <p:cNvPr id="13315" name="Text Box 3"/>
          <p:cNvSpPr txBox="1">
            <a:spLocks noChangeArrowheads="1"/>
          </p:cNvSpPr>
          <p:nvPr/>
        </p:nvSpPr>
        <p:spPr bwMode="auto">
          <a:xfrm>
            <a:off x="2667000" y="1371600"/>
            <a:ext cx="6172200" cy="2677656"/>
          </a:xfrm>
          <a:prstGeom prst="rect">
            <a:avLst/>
          </a:prstGeom>
          <a:noFill/>
          <a:ln w="9525">
            <a:noFill/>
            <a:miter lim="800000"/>
            <a:headEnd/>
            <a:tailEnd/>
          </a:ln>
          <a:effectLst/>
        </p:spPr>
        <p:txBody>
          <a:bodyPr>
            <a:spAutoFit/>
          </a:bodyPr>
          <a:lstStyle/>
          <a:p>
            <a:pPr>
              <a:spcBef>
                <a:spcPct val="50000"/>
              </a:spcBef>
            </a:pPr>
            <a:r>
              <a:rPr kumimoji="1" lang="pl-PL" sz="2400" dirty="0">
                <a:solidFill>
                  <a:srgbClr val="FFCC00"/>
                </a:solidFill>
                <a:latin typeface="Comic Sans MS" pitchFamily="66" charset="0"/>
              </a:rPr>
              <a:t>Diagnoza </a:t>
            </a:r>
            <a:r>
              <a:rPr kumimoji="1" lang="pl-PL" sz="2400" dirty="0" err="1">
                <a:solidFill>
                  <a:srgbClr val="FFCC00"/>
                </a:solidFill>
                <a:latin typeface="Comic Sans MS" pitchFamily="66" charset="0"/>
              </a:rPr>
              <a:t>Kraepelina</a:t>
            </a:r>
            <a:r>
              <a:rPr kumimoji="1" lang="pl-PL" sz="2400" dirty="0">
                <a:solidFill>
                  <a:srgbClr val="FFCC00"/>
                </a:solidFill>
                <a:latin typeface="Comic Sans MS" pitchFamily="66" charset="0"/>
              </a:rPr>
              <a:t>: Psychoza maniakalno-depresyjna</a:t>
            </a:r>
          </a:p>
          <a:p>
            <a:pPr>
              <a:spcBef>
                <a:spcPct val="50000"/>
              </a:spcBef>
            </a:pPr>
            <a:endParaRPr kumimoji="1" lang="pl-PL" sz="2400" dirty="0">
              <a:solidFill>
                <a:srgbClr val="FFCC00"/>
              </a:solidFill>
              <a:latin typeface="Comic Sans MS" pitchFamily="66" charset="0"/>
            </a:endParaRPr>
          </a:p>
          <a:p>
            <a:pPr>
              <a:spcBef>
                <a:spcPct val="50000"/>
              </a:spcBef>
            </a:pPr>
            <a:r>
              <a:rPr kumimoji="1" lang="pl-PL" sz="2400" dirty="0">
                <a:solidFill>
                  <a:srgbClr val="FFCC00"/>
                </a:solidFill>
                <a:latin typeface="Comic Sans MS" pitchFamily="66" charset="0"/>
              </a:rPr>
              <a:t>Diagnoza AC: choroba afektywna typu I z psychotycznymi objawami </a:t>
            </a:r>
            <a:r>
              <a:rPr kumimoji="1" lang="pl-PL" sz="2400" dirty="0" err="1">
                <a:solidFill>
                  <a:srgbClr val="FFCC00"/>
                </a:solidFill>
                <a:latin typeface="Comic Sans MS" pitchFamily="66" charset="0"/>
              </a:rPr>
              <a:t>niekongruentnymi</a:t>
            </a:r>
            <a:r>
              <a:rPr kumimoji="1" lang="pl-PL" sz="2400" dirty="0">
                <a:solidFill>
                  <a:srgbClr val="FFCC00"/>
                </a:solidFill>
                <a:latin typeface="Comic Sans MS" pitchFamily="66" charset="0"/>
              </a:rPr>
              <a:t> manii i depresji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2209800" y="285728"/>
            <a:ext cx="7772400" cy="1143000"/>
          </a:xfrm>
          <a:effectLst>
            <a:outerShdw dist="89803" dir="2700000" algn="ctr" rotWithShape="0">
              <a:schemeClr val="bg2"/>
            </a:outerShdw>
          </a:effectLst>
        </p:spPr>
        <p:txBody>
          <a:bodyPr vert="horz" wrap="square" lIns="90488" tIns="44450" rIns="90488" bIns="44450" numCol="1" anchor="ctr" anchorCtr="0" compatLnSpc="1">
            <a:prstTxWarp prst="textNoShape">
              <a:avLst/>
            </a:prstTxWarp>
          </a:bodyPr>
          <a:lstStyle/>
          <a:p>
            <a:pPr eaLnBrk="1" hangingPunct="1">
              <a:defRPr/>
            </a:pPr>
            <a:r>
              <a:rPr lang="pl-PL" sz="4000" dirty="0"/>
              <a:t>Wiek ujawnienia objawów dwubiegunowych (zachorowania)</a:t>
            </a:r>
            <a:endParaRPr lang="en-US" sz="4000" dirty="0"/>
          </a:p>
        </p:txBody>
      </p:sp>
      <p:sp>
        <p:nvSpPr>
          <p:cNvPr id="14339" name="Rectangle 3"/>
          <p:cNvSpPr>
            <a:spLocks noGrp="1" noChangeArrowheads="1"/>
          </p:cNvSpPr>
          <p:nvPr>
            <p:ph idx="1"/>
          </p:nvPr>
        </p:nvSpPr>
        <p:spPr>
          <a:xfrm>
            <a:off x="1524000" y="6572272"/>
            <a:ext cx="4929190" cy="285728"/>
          </a:xfrm>
          <a:noFill/>
        </p:spPr>
        <p:txBody>
          <a:bodyPr vert="horz" wrap="square" lIns="90488" tIns="44450" rIns="90488" bIns="44450" numCol="1" anchor="t" anchorCtr="0" compatLnSpc="1">
            <a:prstTxWarp prst="textNoShape">
              <a:avLst/>
            </a:prstTxWarp>
          </a:bodyPr>
          <a:lstStyle/>
          <a:p>
            <a:pPr marL="285750" indent="-285750">
              <a:buNone/>
            </a:pPr>
            <a:r>
              <a:rPr lang="en-US" sz="1200" dirty="0"/>
              <a:t>LISH </a:t>
            </a:r>
            <a:r>
              <a:rPr lang="pl-PL" sz="1200" dirty="0"/>
              <a:t> i in. </a:t>
            </a:r>
            <a:r>
              <a:rPr lang="en-US" sz="1200" dirty="0"/>
              <a:t>J. </a:t>
            </a:r>
            <a:r>
              <a:rPr lang="en-US" sz="1200" dirty="0" err="1"/>
              <a:t>Aff</a:t>
            </a:r>
            <a:r>
              <a:rPr lang="en-US" sz="1200" dirty="0"/>
              <a:t>. </a:t>
            </a:r>
            <a:r>
              <a:rPr lang="en-US" sz="1200" dirty="0" err="1"/>
              <a:t>Dis</a:t>
            </a:r>
            <a:r>
              <a:rPr lang="en-US" sz="1200" dirty="0"/>
              <a:t> 1994</a:t>
            </a:r>
            <a:r>
              <a:rPr lang="pl-PL" sz="1200" dirty="0"/>
              <a:t>; </a:t>
            </a:r>
            <a:r>
              <a:rPr lang="en-US" sz="1200" dirty="0"/>
              <a:t>NDMDA Survey N=500</a:t>
            </a:r>
          </a:p>
        </p:txBody>
      </p:sp>
      <p:sp>
        <p:nvSpPr>
          <p:cNvPr id="14340" name="Rectangle 4"/>
          <p:cNvSpPr>
            <a:spLocks noChangeArrowheads="1"/>
          </p:cNvSpPr>
          <p:nvPr/>
        </p:nvSpPr>
        <p:spPr bwMode="auto">
          <a:xfrm>
            <a:off x="2652713" y="5391137"/>
            <a:ext cx="539750" cy="393700"/>
          </a:xfrm>
          <a:prstGeom prst="rect">
            <a:avLst/>
          </a:prstGeom>
          <a:noFill/>
          <a:ln w="25400">
            <a:noFill/>
            <a:miter lim="800000"/>
            <a:headEnd/>
            <a:tailEnd/>
          </a:ln>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AFD00"/>
                </a:solidFill>
                <a:effectLst/>
                <a:uLnTx/>
                <a:uFillTx/>
                <a:latin typeface="Book Antiqua" pitchFamily="18" charset="0"/>
                <a:ea typeface="+mn-ea"/>
                <a:cs typeface="Arial" charset="0"/>
              </a:rPr>
              <a:t>&lt; 5</a:t>
            </a:r>
          </a:p>
        </p:txBody>
      </p:sp>
      <p:sp>
        <p:nvSpPr>
          <p:cNvPr id="14341" name="Rectangle 5"/>
          <p:cNvSpPr>
            <a:spLocks noChangeArrowheads="1"/>
          </p:cNvSpPr>
          <p:nvPr/>
        </p:nvSpPr>
        <p:spPr bwMode="auto">
          <a:xfrm>
            <a:off x="3719514" y="5391138"/>
            <a:ext cx="524183" cy="705321"/>
          </a:xfrm>
          <a:prstGeom prst="rect">
            <a:avLst/>
          </a:prstGeom>
          <a:noFill/>
          <a:ln w="25400">
            <a:noFill/>
            <a:miter lim="800000"/>
            <a:headEnd/>
            <a:tailEnd/>
          </a:ln>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AFD00"/>
                </a:solidFill>
                <a:effectLst/>
                <a:uLnTx/>
                <a:uFillTx/>
                <a:latin typeface="Book Antiqua" pitchFamily="18" charset="0"/>
                <a:ea typeface="+mn-ea"/>
                <a:cs typeface="Arial" charset="0"/>
              </a:rPr>
              <a:t>5-9</a:t>
            </a:r>
          </a:p>
          <a:p>
            <a:pPr marL="0" marR="0" lvl="0" indent="0" algn="l" defTabSz="914400" rtl="0" eaLnBrk="0" fontAlgn="base" latinLnBrk="1"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AFD00"/>
              </a:solidFill>
              <a:effectLst/>
              <a:uLnTx/>
              <a:uFillTx/>
              <a:latin typeface="Book Antiqua" pitchFamily="18" charset="0"/>
              <a:ea typeface="+mn-ea"/>
              <a:cs typeface="Arial" charset="0"/>
            </a:endParaRPr>
          </a:p>
        </p:txBody>
      </p:sp>
      <p:sp>
        <p:nvSpPr>
          <p:cNvPr id="14342" name="Rectangle 6"/>
          <p:cNvSpPr>
            <a:spLocks noChangeArrowheads="1"/>
          </p:cNvSpPr>
          <p:nvPr/>
        </p:nvSpPr>
        <p:spPr bwMode="auto">
          <a:xfrm>
            <a:off x="5548313" y="5391138"/>
            <a:ext cx="780664" cy="705321"/>
          </a:xfrm>
          <a:prstGeom prst="rect">
            <a:avLst/>
          </a:prstGeom>
          <a:noFill/>
          <a:ln w="25400">
            <a:noFill/>
            <a:miter lim="800000"/>
            <a:headEnd/>
            <a:tailEnd/>
          </a:ln>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AFD00"/>
                </a:solidFill>
                <a:effectLst/>
                <a:uLnTx/>
                <a:uFillTx/>
                <a:latin typeface="Book Antiqua" pitchFamily="18" charset="0"/>
                <a:ea typeface="+mn-ea"/>
                <a:cs typeface="Arial" charset="0"/>
              </a:rPr>
              <a:t>15-19</a:t>
            </a:r>
          </a:p>
          <a:p>
            <a:pPr marL="0" marR="0" lvl="0" indent="0" algn="l" defTabSz="914400" rtl="0" eaLnBrk="0" fontAlgn="base" latinLnBrk="1"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AFD00"/>
              </a:solidFill>
              <a:effectLst/>
              <a:uLnTx/>
              <a:uFillTx/>
              <a:latin typeface="Book Antiqua" pitchFamily="18" charset="0"/>
              <a:ea typeface="+mn-ea"/>
              <a:cs typeface="Arial" charset="0"/>
            </a:endParaRPr>
          </a:p>
        </p:txBody>
      </p:sp>
      <p:sp>
        <p:nvSpPr>
          <p:cNvPr id="14343" name="Rectangle 7"/>
          <p:cNvSpPr>
            <a:spLocks noChangeArrowheads="1"/>
          </p:cNvSpPr>
          <p:nvPr/>
        </p:nvSpPr>
        <p:spPr bwMode="auto">
          <a:xfrm>
            <a:off x="6538913" y="5391138"/>
            <a:ext cx="780664" cy="397545"/>
          </a:xfrm>
          <a:prstGeom prst="rect">
            <a:avLst/>
          </a:prstGeom>
          <a:noFill/>
          <a:ln w="25400">
            <a:noFill/>
            <a:miter lim="800000"/>
            <a:headEnd/>
            <a:tailEnd/>
          </a:ln>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AFD00"/>
                </a:solidFill>
                <a:effectLst/>
                <a:uLnTx/>
                <a:uFillTx/>
                <a:latin typeface="Book Antiqua" pitchFamily="18" charset="0"/>
                <a:ea typeface="+mn-ea"/>
                <a:cs typeface="Arial" charset="0"/>
              </a:rPr>
              <a:t>20-24</a:t>
            </a:r>
          </a:p>
        </p:txBody>
      </p:sp>
      <p:sp>
        <p:nvSpPr>
          <p:cNvPr id="14345" name="Rectangle 9"/>
          <p:cNvSpPr>
            <a:spLocks noChangeArrowheads="1"/>
          </p:cNvSpPr>
          <p:nvPr/>
        </p:nvSpPr>
        <p:spPr bwMode="auto">
          <a:xfrm>
            <a:off x="1814514" y="2152637"/>
            <a:ext cx="688975" cy="393700"/>
          </a:xfrm>
          <a:prstGeom prst="rect">
            <a:avLst/>
          </a:prstGeom>
          <a:noFill/>
          <a:ln w="25400">
            <a:noFill/>
            <a:miter lim="800000"/>
            <a:headEnd/>
            <a:tailEnd/>
          </a:ln>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CC66"/>
                </a:solidFill>
                <a:effectLst/>
                <a:uLnTx/>
                <a:uFillTx/>
                <a:latin typeface="Book Antiqua" pitchFamily="18" charset="0"/>
                <a:ea typeface="+mn-ea"/>
                <a:cs typeface="Arial" charset="0"/>
              </a:rPr>
              <a:t>30%</a:t>
            </a:r>
          </a:p>
        </p:txBody>
      </p:sp>
      <p:sp>
        <p:nvSpPr>
          <p:cNvPr id="14346" name="Rectangle 10"/>
          <p:cNvSpPr>
            <a:spLocks noChangeArrowheads="1"/>
          </p:cNvSpPr>
          <p:nvPr/>
        </p:nvSpPr>
        <p:spPr bwMode="auto">
          <a:xfrm>
            <a:off x="1814514" y="3067037"/>
            <a:ext cx="688975" cy="393700"/>
          </a:xfrm>
          <a:prstGeom prst="rect">
            <a:avLst/>
          </a:prstGeom>
          <a:noFill/>
          <a:ln w="25400">
            <a:noFill/>
            <a:miter lim="800000"/>
            <a:headEnd/>
            <a:tailEnd/>
          </a:ln>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CC66"/>
                </a:solidFill>
                <a:effectLst/>
                <a:uLnTx/>
                <a:uFillTx/>
                <a:latin typeface="Book Antiqua" pitchFamily="18" charset="0"/>
                <a:ea typeface="+mn-ea"/>
                <a:cs typeface="Arial" charset="0"/>
              </a:rPr>
              <a:t>20%</a:t>
            </a:r>
          </a:p>
        </p:txBody>
      </p:sp>
      <p:sp>
        <p:nvSpPr>
          <p:cNvPr id="14347" name="Rectangle 11"/>
          <p:cNvSpPr>
            <a:spLocks noChangeArrowheads="1"/>
          </p:cNvSpPr>
          <p:nvPr/>
        </p:nvSpPr>
        <p:spPr bwMode="auto">
          <a:xfrm>
            <a:off x="1814514" y="4057637"/>
            <a:ext cx="688975" cy="393700"/>
          </a:xfrm>
          <a:prstGeom prst="rect">
            <a:avLst/>
          </a:prstGeom>
          <a:noFill/>
          <a:ln w="25400">
            <a:noFill/>
            <a:miter lim="800000"/>
            <a:headEnd/>
            <a:tailEnd/>
          </a:ln>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CC66"/>
                </a:solidFill>
                <a:effectLst/>
                <a:uLnTx/>
                <a:uFillTx/>
                <a:latin typeface="Book Antiqua" pitchFamily="18" charset="0"/>
                <a:ea typeface="+mn-ea"/>
                <a:cs typeface="Arial" charset="0"/>
              </a:rPr>
              <a:t>10%</a:t>
            </a:r>
          </a:p>
        </p:txBody>
      </p:sp>
      <p:sp>
        <p:nvSpPr>
          <p:cNvPr id="14348" name="Rectangle 12"/>
          <p:cNvSpPr>
            <a:spLocks noChangeArrowheads="1"/>
          </p:cNvSpPr>
          <p:nvPr/>
        </p:nvSpPr>
        <p:spPr bwMode="auto">
          <a:xfrm>
            <a:off x="4557713" y="5391138"/>
            <a:ext cx="780664" cy="705321"/>
          </a:xfrm>
          <a:prstGeom prst="rect">
            <a:avLst/>
          </a:prstGeom>
          <a:noFill/>
          <a:ln w="25400">
            <a:noFill/>
            <a:miter lim="800000"/>
            <a:headEnd/>
            <a:tailEnd/>
          </a:ln>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AFD00"/>
                </a:solidFill>
                <a:effectLst/>
                <a:uLnTx/>
                <a:uFillTx/>
                <a:latin typeface="Book Antiqua" pitchFamily="18" charset="0"/>
                <a:ea typeface="+mn-ea"/>
                <a:cs typeface="Arial" charset="0"/>
              </a:rPr>
              <a:t>10-14</a:t>
            </a:r>
          </a:p>
          <a:p>
            <a:pPr marL="0" marR="0" lvl="0" indent="0" algn="l" defTabSz="914400" rtl="0" eaLnBrk="0" fontAlgn="base" latinLnBrk="1"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AFD00"/>
              </a:solidFill>
              <a:effectLst/>
              <a:uLnTx/>
              <a:uFillTx/>
              <a:latin typeface="Book Antiqua" pitchFamily="18" charset="0"/>
              <a:ea typeface="+mn-ea"/>
              <a:cs typeface="Arial" charset="0"/>
            </a:endParaRPr>
          </a:p>
        </p:txBody>
      </p:sp>
      <p:sp>
        <p:nvSpPr>
          <p:cNvPr id="14349" name="Rectangle 13"/>
          <p:cNvSpPr>
            <a:spLocks noChangeArrowheads="1"/>
          </p:cNvSpPr>
          <p:nvPr/>
        </p:nvSpPr>
        <p:spPr bwMode="auto">
          <a:xfrm>
            <a:off x="7529513" y="5391138"/>
            <a:ext cx="780664" cy="397545"/>
          </a:xfrm>
          <a:prstGeom prst="rect">
            <a:avLst/>
          </a:prstGeom>
          <a:noFill/>
          <a:ln w="25400">
            <a:noFill/>
            <a:miter lim="800000"/>
            <a:headEnd/>
            <a:tailEnd/>
          </a:ln>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AFD00"/>
                </a:solidFill>
                <a:effectLst/>
                <a:uLnTx/>
                <a:uFillTx/>
                <a:latin typeface="Book Antiqua" pitchFamily="18" charset="0"/>
                <a:ea typeface="+mn-ea"/>
                <a:cs typeface="Arial" charset="0"/>
              </a:rPr>
              <a:t>25-29</a:t>
            </a:r>
          </a:p>
        </p:txBody>
      </p:sp>
      <p:sp>
        <p:nvSpPr>
          <p:cNvPr id="14350" name="Rectangle 14"/>
          <p:cNvSpPr>
            <a:spLocks noChangeArrowheads="1"/>
          </p:cNvSpPr>
          <p:nvPr/>
        </p:nvSpPr>
        <p:spPr bwMode="auto">
          <a:xfrm>
            <a:off x="9282114" y="5391137"/>
            <a:ext cx="611187" cy="393700"/>
          </a:xfrm>
          <a:prstGeom prst="rect">
            <a:avLst/>
          </a:prstGeom>
          <a:noFill/>
          <a:ln w="25400">
            <a:noFill/>
            <a:miter lim="800000"/>
            <a:headEnd/>
            <a:tailEnd/>
          </a:ln>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AFD00"/>
                </a:solidFill>
                <a:effectLst/>
                <a:uLnTx/>
                <a:uFillTx/>
                <a:latin typeface="Book Antiqua" pitchFamily="18" charset="0"/>
                <a:ea typeface="+mn-ea"/>
                <a:cs typeface="Arial" charset="0"/>
              </a:rPr>
              <a:t>30+</a:t>
            </a:r>
          </a:p>
        </p:txBody>
      </p:sp>
      <p:sp>
        <p:nvSpPr>
          <p:cNvPr id="14351" name="Rectangle 15"/>
          <p:cNvSpPr>
            <a:spLocks noChangeArrowheads="1"/>
          </p:cNvSpPr>
          <p:nvPr/>
        </p:nvSpPr>
        <p:spPr bwMode="auto">
          <a:xfrm>
            <a:off x="2713039" y="4694225"/>
            <a:ext cx="674687" cy="614362"/>
          </a:xfrm>
          <a:prstGeom prst="rect">
            <a:avLst/>
          </a:prstGeom>
          <a:solidFill>
            <a:srgbClr val="F76681"/>
          </a:solidFill>
          <a:ln w="25400">
            <a:solidFill>
              <a:schemeClr val="tx2"/>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2400" b="0" i="0" u="none" strike="noStrike" kern="1200" cap="none" spc="0" normalizeH="0" baseline="0" noProof="0">
              <a:ln>
                <a:noFill/>
              </a:ln>
              <a:solidFill>
                <a:srgbClr val="FFFFFF"/>
              </a:solidFill>
              <a:effectLst/>
              <a:uLnTx/>
              <a:uFillTx/>
              <a:latin typeface="American Typewriter" charset="0"/>
              <a:ea typeface="+mn-ea"/>
              <a:cs typeface="Arial" charset="0"/>
            </a:endParaRPr>
          </a:p>
        </p:txBody>
      </p:sp>
      <p:sp>
        <p:nvSpPr>
          <p:cNvPr id="14352" name="Line 16"/>
          <p:cNvSpPr>
            <a:spLocks noChangeShapeType="1"/>
          </p:cNvSpPr>
          <p:nvPr/>
        </p:nvSpPr>
        <p:spPr bwMode="auto">
          <a:xfrm>
            <a:off x="2463800" y="5321287"/>
            <a:ext cx="7645400" cy="0"/>
          </a:xfrm>
          <a:prstGeom prst="line">
            <a:avLst/>
          </a:prstGeom>
          <a:noFill/>
          <a:ln w="50800">
            <a:solidFill>
              <a:srgbClr val="E3BE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2400" b="0" i="0" u="none" strike="noStrike" kern="1200" cap="none" spc="0" normalizeH="0" baseline="0" noProof="0">
              <a:ln>
                <a:noFill/>
              </a:ln>
              <a:solidFill>
                <a:srgbClr val="FFFFFF"/>
              </a:solidFill>
              <a:effectLst/>
              <a:uLnTx/>
              <a:uFillTx/>
              <a:latin typeface="American Typewriter" charset="0"/>
              <a:ea typeface="+mn-ea"/>
              <a:cs typeface="Arial" charset="0"/>
            </a:endParaRPr>
          </a:p>
        </p:txBody>
      </p:sp>
      <p:sp>
        <p:nvSpPr>
          <p:cNvPr id="14353" name="Line 17"/>
          <p:cNvSpPr>
            <a:spLocks noChangeShapeType="1"/>
          </p:cNvSpPr>
          <p:nvPr/>
        </p:nvSpPr>
        <p:spPr bwMode="auto">
          <a:xfrm>
            <a:off x="2438400" y="1612887"/>
            <a:ext cx="0" cy="3683000"/>
          </a:xfrm>
          <a:prstGeom prst="line">
            <a:avLst/>
          </a:prstGeom>
          <a:noFill/>
          <a:ln w="50800">
            <a:solidFill>
              <a:srgbClr val="E3BE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2400" b="0" i="0" u="none" strike="noStrike" kern="1200" cap="none" spc="0" normalizeH="0" baseline="0" noProof="0">
              <a:ln>
                <a:noFill/>
              </a:ln>
              <a:solidFill>
                <a:srgbClr val="FFFFFF"/>
              </a:solidFill>
              <a:effectLst/>
              <a:uLnTx/>
              <a:uFillTx/>
              <a:latin typeface="American Typewriter" charset="0"/>
              <a:ea typeface="+mn-ea"/>
              <a:cs typeface="Arial" charset="0"/>
            </a:endParaRPr>
          </a:p>
        </p:txBody>
      </p:sp>
      <p:sp>
        <p:nvSpPr>
          <p:cNvPr id="14354" name="Line 18"/>
          <p:cNvSpPr>
            <a:spLocks noChangeShapeType="1"/>
          </p:cNvSpPr>
          <p:nvPr/>
        </p:nvSpPr>
        <p:spPr bwMode="auto">
          <a:xfrm>
            <a:off x="2451100" y="2333612"/>
            <a:ext cx="7583488" cy="0"/>
          </a:xfrm>
          <a:prstGeom prst="line">
            <a:avLst/>
          </a:prstGeom>
          <a:noFill/>
          <a:ln w="25400">
            <a:solidFill>
              <a:schemeClr val="tx2"/>
            </a:solidFill>
            <a:prstDash val="sysDot"/>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2400" b="0" i="0" u="none" strike="noStrike" kern="1200" cap="none" spc="0" normalizeH="0" baseline="0" noProof="0">
              <a:ln>
                <a:noFill/>
              </a:ln>
              <a:solidFill>
                <a:srgbClr val="FFFFFF"/>
              </a:solidFill>
              <a:effectLst/>
              <a:uLnTx/>
              <a:uFillTx/>
              <a:latin typeface="American Typewriter" charset="0"/>
              <a:ea typeface="+mn-ea"/>
              <a:cs typeface="Arial" charset="0"/>
            </a:endParaRPr>
          </a:p>
        </p:txBody>
      </p:sp>
      <p:sp>
        <p:nvSpPr>
          <p:cNvPr id="14355" name="Line 19"/>
          <p:cNvSpPr>
            <a:spLocks noChangeShapeType="1"/>
          </p:cNvSpPr>
          <p:nvPr/>
        </p:nvSpPr>
        <p:spPr bwMode="auto">
          <a:xfrm>
            <a:off x="2451100" y="3294050"/>
            <a:ext cx="7583488" cy="0"/>
          </a:xfrm>
          <a:prstGeom prst="line">
            <a:avLst/>
          </a:prstGeom>
          <a:noFill/>
          <a:ln w="25400">
            <a:solidFill>
              <a:schemeClr val="tx2"/>
            </a:solidFill>
            <a:prstDash val="sysDot"/>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2400" b="0" i="0" u="none" strike="noStrike" kern="1200" cap="none" spc="0" normalizeH="0" baseline="0" noProof="0">
              <a:ln>
                <a:noFill/>
              </a:ln>
              <a:solidFill>
                <a:srgbClr val="FFFFFF"/>
              </a:solidFill>
              <a:effectLst/>
              <a:uLnTx/>
              <a:uFillTx/>
              <a:latin typeface="American Typewriter" charset="0"/>
              <a:ea typeface="+mn-ea"/>
              <a:cs typeface="Arial" charset="0"/>
            </a:endParaRPr>
          </a:p>
        </p:txBody>
      </p:sp>
      <p:sp>
        <p:nvSpPr>
          <p:cNvPr id="14356" name="Line 20"/>
          <p:cNvSpPr>
            <a:spLocks noChangeShapeType="1"/>
          </p:cNvSpPr>
          <p:nvPr/>
        </p:nvSpPr>
        <p:spPr bwMode="auto">
          <a:xfrm>
            <a:off x="2451100" y="4254487"/>
            <a:ext cx="7583488" cy="0"/>
          </a:xfrm>
          <a:prstGeom prst="line">
            <a:avLst/>
          </a:prstGeom>
          <a:noFill/>
          <a:ln w="25400">
            <a:solidFill>
              <a:schemeClr val="tx2"/>
            </a:solidFill>
            <a:prstDash val="sysDot"/>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2400" b="0" i="0" u="none" strike="noStrike" kern="1200" cap="none" spc="0" normalizeH="0" baseline="0" noProof="0">
              <a:ln>
                <a:noFill/>
              </a:ln>
              <a:solidFill>
                <a:srgbClr val="FFFFFF"/>
              </a:solidFill>
              <a:effectLst/>
              <a:uLnTx/>
              <a:uFillTx/>
              <a:latin typeface="American Typewriter" charset="0"/>
              <a:ea typeface="+mn-ea"/>
              <a:cs typeface="Arial" charset="0"/>
            </a:endParaRPr>
          </a:p>
        </p:txBody>
      </p:sp>
      <p:sp>
        <p:nvSpPr>
          <p:cNvPr id="14357" name="Rectangle 21"/>
          <p:cNvSpPr>
            <a:spLocks noChangeArrowheads="1"/>
          </p:cNvSpPr>
          <p:nvPr/>
        </p:nvSpPr>
        <p:spPr bwMode="auto">
          <a:xfrm>
            <a:off x="3675064" y="4054463"/>
            <a:ext cx="674687" cy="1254125"/>
          </a:xfrm>
          <a:prstGeom prst="rect">
            <a:avLst/>
          </a:prstGeom>
          <a:solidFill>
            <a:srgbClr val="F76681"/>
          </a:solidFill>
          <a:ln w="25400">
            <a:solidFill>
              <a:schemeClr val="tx2"/>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2400" b="0" i="0" u="none" strike="noStrike" kern="1200" cap="none" spc="0" normalizeH="0" baseline="0" noProof="0">
              <a:ln>
                <a:noFill/>
              </a:ln>
              <a:solidFill>
                <a:srgbClr val="FFFFFF"/>
              </a:solidFill>
              <a:effectLst/>
              <a:uLnTx/>
              <a:uFillTx/>
              <a:latin typeface="American Typewriter" charset="0"/>
              <a:ea typeface="+mn-ea"/>
              <a:cs typeface="Arial" charset="0"/>
            </a:endParaRPr>
          </a:p>
        </p:txBody>
      </p:sp>
      <p:sp>
        <p:nvSpPr>
          <p:cNvPr id="14358" name="Rectangle 22"/>
          <p:cNvSpPr>
            <a:spLocks noChangeArrowheads="1"/>
          </p:cNvSpPr>
          <p:nvPr/>
        </p:nvSpPr>
        <p:spPr bwMode="auto">
          <a:xfrm>
            <a:off x="4637089" y="3840151"/>
            <a:ext cx="674687" cy="1468437"/>
          </a:xfrm>
          <a:prstGeom prst="rect">
            <a:avLst/>
          </a:prstGeom>
          <a:solidFill>
            <a:srgbClr val="FC0128"/>
          </a:solidFill>
          <a:ln w="25400">
            <a:solidFill>
              <a:schemeClr val="tx2"/>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2400" b="0" i="0" u="none" strike="noStrike" kern="1200" cap="none" spc="0" normalizeH="0" baseline="0" noProof="0">
              <a:ln>
                <a:noFill/>
              </a:ln>
              <a:solidFill>
                <a:srgbClr val="FFFFFF"/>
              </a:solidFill>
              <a:effectLst/>
              <a:uLnTx/>
              <a:uFillTx/>
              <a:latin typeface="American Typewriter" charset="0"/>
              <a:ea typeface="+mn-ea"/>
              <a:cs typeface="Arial" charset="0"/>
            </a:endParaRPr>
          </a:p>
        </p:txBody>
      </p:sp>
      <p:sp>
        <p:nvSpPr>
          <p:cNvPr id="14359" name="Rectangle 23"/>
          <p:cNvSpPr>
            <a:spLocks noChangeArrowheads="1"/>
          </p:cNvSpPr>
          <p:nvPr/>
        </p:nvSpPr>
        <p:spPr bwMode="auto">
          <a:xfrm>
            <a:off x="5599114" y="2454263"/>
            <a:ext cx="674687" cy="2854325"/>
          </a:xfrm>
          <a:prstGeom prst="rect">
            <a:avLst/>
          </a:prstGeom>
          <a:solidFill>
            <a:srgbClr val="FC0128"/>
          </a:solidFill>
          <a:ln w="25400">
            <a:solidFill>
              <a:schemeClr val="tx2"/>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2400" b="0" i="0" u="none" strike="noStrike" kern="1200" cap="none" spc="0" normalizeH="0" baseline="0" noProof="0">
              <a:ln>
                <a:noFill/>
              </a:ln>
              <a:solidFill>
                <a:srgbClr val="FFFFFF"/>
              </a:solidFill>
              <a:effectLst/>
              <a:uLnTx/>
              <a:uFillTx/>
              <a:latin typeface="American Typewriter" charset="0"/>
              <a:ea typeface="+mn-ea"/>
              <a:cs typeface="Arial" charset="0"/>
            </a:endParaRPr>
          </a:p>
        </p:txBody>
      </p:sp>
      <p:sp>
        <p:nvSpPr>
          <p:cNvPr id="14360" name="Rectangle 24"/>
          <p:cNvSpPr>
            <a:spLocks noChangeArrowheads="1"/>
          </p:cNvSpPr>
          <p:nvPr/>
        </p:nvSpPr>
        <p:spPr bwMode="auto">
          <a:xfrm>
            <a:off x="6561139" y="3733787"/>
            <a:ext cx="674687" cy="1574800"/>
          </a:xfrm>
          <a:prstGeom prst="rect">
            <a:avLst/>
          </a:prstGeom>
          <a:solidFill>
            <a:srgbClr val="F76681"/>
          </a:solidFill>
          <a:ln w="25400">
            <a:solidFill>
              <a:schemeClr val="tx2"/>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2400" b="0" i="0" u="none" strike="noStrike" kern="1200" cap="none" spc="0" normalizeH="0" baseline="0" noProof="0">
              <a:ln>
                <a:noFill/>
              </a:ln>
              <a:solidFill>
                <a:srgbClr val="FFFFFF"/>
              </a:solidFill>
              <a:effectLst/>
              <a:uLnTx/>
              <a:uFillTx/>
              <a:latin typeface="American Typewriter" charset="0"/>
              <a:ea typeface="+mn-ea"/>
              <a:cs typeface="Arial" charset="0"/>
            </a:endParaRPr>
          </a:p>
        </p:txBody>
      </p:sp>
      <p:sp>
        <p:nvSpPr>
          <p:cNvPr id="14361" name="Rectangle 25"/>
          <p:cNvSpPr>
            <a:spLocks noChangeArrowheads="1"/>
          </p:cNvSpPr>
          <p:nvPr/>
        </p:nvSpPr>
        <p:spPr bwMode="auto">
          <a:xfrm>
            <a:off x="7523164" y="4373551"/>
            <a:ext cx="674687" cy="935037"/>
          </a:xfrm>
          <a:prstGeom prst="rect">
            <a:avLst/>
          </a:prstGeom>
          <a:solidFill>
            <a:srgbClr val="F76681"/>
          </a:solidFill>
          <a:ln w="25400">
            <a:solidFill>
              <a:schemeClr val="tx2"/>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2400" b="0" i="0" u="none" strike="noStrike" kern="1200" cap="none" spc="0" normalizeH="0" baseline="0" noProof="0">
              <a:ln>
                <a:noFill/>
              </a:ln>
              <a:solidFill>
                <a:srgbClr val="FFFFFF"/>
              </a:solidFill>
              <a:effectLst/>
              <a:uLnTx/>
              <a:uFillTx/>
              <a:latin typeface="American Typewriter" charset="0"/>
              <a:ea typeface="+mn-ea"/>
              <a:cs typeface="Arial" charset="0"/>
            </a:endParaRPr>
          </a:p>
        </p:txBody>
      </p:sp>
      <p:sp>
        <p:nvSpPr>
          <p:cNvPr id="14362" name="Rectangle 26"/>
          <p:cNvSpPr>
            <a:spLocks noChangeArrowheads="1"/>
          </p:cNvSpPr>
          <p:nvPr/>
        </p:nvSpPr>
        <p:spPr bwMode="auto">
          <a:xfrm>
            <a:off x="9185275" y="3627425"/>
            <a:ext cx="674688" cy="1681162"/>
          </a:xfrm>
          <a:prstGeom prst="rect">
            <a:avLst/>
          </a:prstGeom>
          <a:solidFill>
            <a:srgbClr val="F76681"/>
          </a:solidFill>
          <a:ln w="25400">
            <a:solidFill>
              <a:schemeClr val="tx2"/>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2400" b="0" i="0" u="none" strike="noStrike" kern="1200" cap="none" spc="0" normalizeH="0" baseline="0" noProof="0">
              <a:ln>
                <a:noFill/>
              </a:ln>
              <a:solidFill>
                <a:srgbClr val="FFFFFF"/>
              </a:solidFill>
              <a:effectLst/>
              <a:uLnTx/>
              <a:uFillTx/>
              <a:latin typeface="American Typewriter" charset="0"/>
              <a:ea typeface="+mn-ea"/>
              <a:cs typeface="Arial" charset="0"/>
            </a:endParaRPr>
          </a:p>
        </p:txBody>
      </p:sp>
      <p:sp>
        <p:nvSpPr>
          <p:cNvPr id="14363" name="Rectangle 27"/>
          <p:cNvSpPr>
            <a:spLocks noChangeArrowheads="1"/>
          </p:cNvSpPr>
          <p:nvPr/>
        </p:nvSpPr>
        <p:spPr bwMode="auto">
          <a:xfrm>
            <a:off x="5624513" y="2533638"/>
            <a:ext cx="636394" cy="397545"/>
          </a:xfrm>
          <a:prstGeom prst="rect">
            <a:avLst/>
          </a:prstGeom>
          <a:noFill/>
          <a:ln w="25400">
            <a:noFill/>
            <a:miter lim="800000"/>
            <a:headEnd/>
            <a:tailEnd/>
          </a:ln>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Garamond" pitchFamily="18" charset="0"/>
                <a:ea typeface="+mn-ea"/>
                <a:cs typeface="Arial" charset="0"/>
              </a:rPr>
              <a:t>28%</a:t>
            </a:r>
          </a:p>
        </p:txBody>
      </p:sp>
      <p:sp>
        <p:nvSpPr>
          <p:cNvPr id="14364" name="Rectangle 28"/>
          <p:cNvSpPr>
            <a:spLocks noChangeArrowheads="1"/>
          </p:cNvSpPr>
          <p:nvPr/>
        </p:nvSpPr>
        <p:spPr bwMode="auto">
          <a:xfrm>
            <a:off x="4633913" y="3829038"/>
            <a:ext cx="617158" cy="397545"/>
          </a:xfrm>
          <a:prstGeom prst="rect">
            <a:avLst/>
          </a:prstGeom>
          <a:noFill/>
          <a:ln w="25400">
            <a:noFill/>
            <a:miter lim="800000"/>
            <a:headEnd/>
            <a:tailEnd/>
          </a:ln>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Garamond" pitchFamily="18" charset="0"/>
                <a:ea typeface="+mn-ea"/>
                <a:cs typeface="Arial" charset="0"/>
              </a:rPr>
              <a:t>14%</a:t>
            </a:r>
          </a:p>
        </p:txBody>
      </p:sp>
      <p:sp>
        <p:nvSpPr>
          <p:cNvPr id="14365" name="Rectangle 29"/>
          <p:cNvSpPr>
            <a:spLocks noChangeArrowheads="1"/>
          </p:cNvSpPr>
          <p:nvPr/>
        </p:nvSpPr>
        <p:spPr bwMode="auto">
          <a:xfrm>
            <a:off x="3643313" y="4057638"/>
            <a:ext cx="617158" cy="397545"/>
          </a:xfrm>
          <a:prstGeom prst="rect">
            <a:avLst/>
          </a:prstGeom>
          <a:noFill/>
          <a:ln w="25400">
            <a:noFill/>
            <a:miter lim="800000"/>
            <a:headEnd/>
            <a:tailEnd/>
          </a:ln>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Garamond" pitchFamily="18" charset="0"/>
                <a:ea typeface="+mn-ea"/>
                <a:cs typeface="Arial" charset="0"/>
              </a:rPr>
              <a:t>12%</a:t>
            </a:r>
          </a:p>
        </p:txBody>
      </p:sp>
      <p:sp>
        <p:nvSpPr>
          <p:cNvPr id="14366" name="Rectangle 30"/>
          <p:cNvSpPr>
            <a:spLocks noChangeArrowheads="1"/>
          </p:cNvSpPr>
          <p:nvPr/>
        </p:nvSpPr>
        <p:spPr bwMode="auto">
          <a:xfrm>
            <a:off x="2728913" y="4667238"/>
            <a:ext cx="516168" cy="397545"/>
          </a:xfrm>
          <a:prstGeom prst="rect">
            <a:avLst/>
          </a:prstGeom>
          <a:noFill/>
          <a:ln w="25400">
            <a:noFill/>
            <a:miter lim="800000"/>
            <a:headEnd/>
            <a:tailEnd/>
          </a:ln>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Garamond" pitchFamily="18" charset="0"/>
                <a:ea typeface="+mn-ea"/>
                <a:cs typeface="Arial" charset="0"/>
              </a:rPr>
              <a:t>5%</a:t>
            </a:r>
          </a:p>
        </p:txBody>
      </p:sp>
      <p:sp>
        <p:nvSpPr>
          <p:cNvPr id="14367" name="Rectangle 31"/>
          <p:cNvSpPr>
            <a:spLocks noChangeArrowheads="1"/>
          </p:cNvSpPr>
          <p:nvPr/>
        </p:nvSpPr>
        <p:spPr bwMode="auto">
          <a:xfrm>
            <a:off x="6538913" y="3752838"/>
            <a:ext cx="617158" cy="397545"/>
          </a:xfrm>
          <a:prstGeom prst="rect">
            <a:avLst/>
          </a:prstGeom>
          <a:noFill/>
          <a:ln w="25400">
            <a:noFill/>
            <a:miter lim="800000"/>
            <a:headEnd/>
            <a:tailEnd/>
          </a:ln>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Garamond" pitchFamily="18" charset="0"/>
                <a:ea typeface="+mn-ea"/>
                <a:cs typeface="Arial" charset="0"/>
              </a:rPr>
              <a:t>15%</a:t>
            </a:r>
          </a:p>
        </p:txBody>
      </p:sp>
      <p:sp>
        <p:nvSpPr>
          <p:cNvPr id="14368" name="Rectangle 32"/>
          <p:cNvSpPr>
            <a:spLocks noChangeArrowheads="1"/>
          </p:cNvSpPr>
          <p:nvPr/>
        </p:nvSpPr>
        <p:spPr bwMode="auto">
          <a:xfrm>
            <a:off x="7605713" y="4362438"/>
            <a:ext cx="516168" cy="397545"/>
          </a:xfrm>
          <a:prstGeom prst="rect">
            <a:avLst/>
          </a:prstGeom>
          <a:noFill/>
          <a:ln w="25400">
            <a:noFill/>
            <a:miter lim="800000"/>
            <a:headEnd/>
            <a:tailEnd/>
          </a:ln>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Garamond" pitchFamily="18" charset="0"/>
                <a:ea typeface="+mn-ea"/>
                <a:cs typeface="Arial" charset="0"/>
              </a:rPr>
              <a:t>9%</a:t>
            </a:r>
          </a:p>
        </p:txBody>
      </p:sp>
      <p:sp>
        <p:nvSpPr>
          <p:cNvPr id="14369" name="Rectangle 33"/>
          <p:cNvSpPr>
            <a:spLocks noChangeArrowheads="1"/>
          </p:cNvSpPr>
          <p:nvPr/>
        </p:nvSpPr>
        <p:spPr bwMode="auto">
          <a:xfrm>
            <a:off x="9205913" y="3600438"/>
            <a:ext cx="617158" cy="397545"/>
          </a:xfrm>
          <a:prstGeom prst="rect">
            <a:avLst/>
          </a:prstGeom>
          <a:noFill/>
          <a:ln w="25400">
            <a:noFill/>
            <a:miter lim="800000"/>
            <a:headEnd/>
            <a:tailEnd/>
          </a:ln>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Garamond" pitchFamily="18" charset="0"/>
                <a:ea typeface="+mn-ea"/>
                <a:cs typeface="Arial" charset="0"/>
              </a:rPr>
              <a:t>16%</a:t>
            </a:r>
          </a:p>
        </p:txBody>
      </p:sp>
      <p:sp>
        <p:nvSpPr>
          <p:cNvPr id="14370" name="Rectangle 34"/>
          <p:cNvSpPr>
            <a:spLocks noChangeArrowheads="1"/>
          </p:cNvSpPr>
          <p:nvPr/>
        </p:nvSpPr>
        <p:spPr bwMode="auto">
          <a:xfrm>
            <a:off x="5810248" y="5929331"/>
            <a:ext cx="766236" cy="397545"/>
          </a:xfrm>
          <a:prstGeom prst="rect">
            <a:avLst/>
          </a:prstGeom>
          <a:noFill/>
          <a:ln w="25400">
            <a:noFill/>
            <a:miter lim="800000"/>
            <a:headEnd/>
            <a:tailEnd/>
          </a:ln>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2000" b="1" i="0" u="none" strike="noStrike" kern="1200" cap="none" spc="0" normalizeH="0" baseline="0" noProof="0" dirty="0">
                <a:ln>
                  <a:noFill/>
                </a:ln>
                <a:solidFill>
                  <a:srgbClr val="FFCC66"/>
                </a:solidFill>
                <a:effectLst/>
                <a:uLnTx/>
                <a:uFillTx/>
                <a:latin typeface="Book Antiqua" pitchFamily="18" charset="0"/>
                <a:ea typeface="+mn-ea"/>
                <a:cs typeface="Arial" charset="0"/>
              </a:rPr>
              <a:t>wiek</a:t>
            </a:r>
            <a:endParaRPr kumimoji="0" lang="en-US" sz="2000" b="1" i="0" u="none" strike="noStrike" kern="1200" cap="none" spc="0" normalizeH="0" baseline="0" noProof="0" dirty="0">
              <a:ln>
                <a:noFill/>
              </a:ln>
              <a:solidFill>
                <a:srgbClr val="FFCC66"/>
              </a:solidFill>
              <a:effectLst/>
              <a:uLnTx/>
              <a:uFillTx/>
              <a:latin typeface="Book Antiqua" pitchFamily="18" charset="0"/>
              <a:ea typeface="+mn-ea"/>
              <a:cs typeface="Arial" charset="0"/>
            </a:endParaRPr>
          </a:p>
        </p:txBody>
      </p:sp>
    </p:spTree>
    <p:extLst>
      <p:ext uri="{BB962C8B-B14F-4D97-AF65-F5344CB8AC3E}">
        <p14:creationId xmlns:p14="http://schemas.microsoft.com/office/powerpoint/2010/main" val="3080595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6"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alpha val="20000"/>
            </a:schemeClr>
          </a:solidFill>
          <a:ln>
            <a:noFill/>
          </a:ln>
        </p:spPr>
        <p:txBody>
          <a:bodyPr rtlCol="0" anchor="ctr"/>
          <a:lstStyle/>
          <a:p>
            <a:pPr algn="ctr"/>
            <a:endParaRPr lang="en-US"/>
          </a:p>
        </p:txBody>
      </p:sp>
      <p:sp useBgFill="1">
        <p:nvSpPr>
          <p:cNvPr id="78" name="Freeform: Shape 77">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36" name="Rectangle 4"/>
          <p:cNvSpPr>
            <a:spLocks noGrp="1" noChangeArrowheads="1"/>
          </p:cNvSpPr>
          <p:nvPr>
            <p:ph type="title"/>
          </p:nvPr>
        </p:nvSpPr>
        <p:spPr>
          <a:xfrm>
            <a:off x="653143" y="1645920"/>
            <a:ext cx="3522879" cy="4470821"/>
          </a:xfrm>
        </p:spPr>
        <p:txBody>
          <a:bodyPr>
            <a:normAutofit/>
          </a:bodyPr>
          <a:lstStyle/>
          <a:p>
            <a:pPr algn="r"/>
            <a:r>
              <a:rPr lang="pl-PL" dirty="0"/>
              <a:t>Most Polska – Australia </a:t>
            </a:r>
            <a:endParaRPr lang="pl-PL"/>
          </a:p>
        </p:txBody>
      </p:sp>
      <p:sp>
        <p:nvSpPr>
          <p:cNvPr id="80" name="Rectangle 79">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9637" name="Rectangle 5"/>
          <p:cNvSpPr>
            <a:spLocks noGrp="1" noChangeArrowheads="1"/>
          </p:cNvSpPr>
          <p:nvPr>
            <p:ph idx="1"/>
          </p:nvPr>
        </p:nvSpPr>
        <p:spPr>
          <a:xfrm>
            <a:off x="5204109" y="1645920"/>
            <a:ext cx="5919503" cy="4470821"/>
          </a:xfrm>
        </p:spPr>
        <p:txBody>
          <a:bodyPr>
            <a:normAutofit/>
          </a:bodyPr>
          <a:lstStyle/>
          <a:p>
            <a:r>
              <a:rPr lang="pl-PL">
                <a:solidFill>
                  <a:schemeClr val="bg1"/>
                </a:solidFill>
              </a:rPr>
              <a:t>„</a:t>
            </a:r>
            <a:r>
              <a:rPr lang="pl-PL" i="1">
                <a:solidFill>
                  <a:schemeClr val="bg1"/>
                </a:solidFill>
              </a:rPr>
              <a:t>Tym co jest niezbędne to nie diagnoza wczesnej schizofrenii, ale diagnoza prepsychotycznej schizofrenii. Musimy się nauczyć rozpoznawać te stany umysłu, które rozwiną się w schizofrenię, jeśli nie zostaną podjęte próby zapobiegania deterioracji” </a:t>
            </a:r>
            <a:r>
              <a:rPr lang="pl-PL">
                <a:solidFill>
                  <a:schemeClr val="bg1"/>
                </a:solidFill>
              </a:rPr>
              <a:t>[Maeres 1959]. </a:t>
            </a:r>
          </a:p>
        </p:txBody>
      </p:sp>
    </p:spTree>
    <p:extLst>
      <p:ext uri="{BB962C8B-B14F-4D97-AF65-F5344CB8AC3E}">
        <p14:creationId xmlns:p14="http://schemas.microsoft.com/office/powerpoint/2010/main" val="41830389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5890" name="Object 2"/>
          <p:cNvGraphicFramePr>
            <a:graphicFrameLocks noChangeAspect="1"/>
          </p:cNvGraphicFramePr>
          <p:nvPr/>
        </p:nvGraphicFramePr>
        <p:xfrm>
          <a:off x="2057803" y="1727982"/>
          <a:ext cx="8843656" cy="4549791"/>
        </p:xfrm>
        <a:graphic>
          <a:graphicData uri="http://schemas.openxmlformats.org/presentationml/2006/ole">
            <mc:AlternateContent xmlns:mc="http://schemas.openxmlformats.org/markup-compatibility/2006">
              <mc:Choice xmlns:v="urn:schemas-microsoft-com:vml" Requires="v">
                <p:oleObj spid="_x0000_s1034" name="Chart" r:id="rId4" imgW="7896398" imgH="4067092" progId="MSGraph.Chart.8">
                  <p:embed followColorScheme="full"/>
                </p:oleObj>
              </mc:Choice>
              <mc:Fallback>
                <p:oleObj name="Chart" r:id="rId4" imgW="7896398" imgH="4067092" progId="MSGraph.Chart.8">
                  <p:embed followColorScheme="full"/>
                  <p:pic>
                    <p:nvPicPr>
                      <p:cNvPr id="165890" name="Object 2"/>
                      <p:cNvPicPr>
                        <a:picLocks noChangeAspect="1" noChangeArrowheads="1"/>
                      </p:cNvPicPr>
                      <p:nvPr/>
                    </p:nvPicPr>
                    <p:blipFill>
                      <a:blip r:embed="rId5"/>
                      <a:srcRect/>
                      <a:stretch>
                        <a:fillRect/>
                      </a:stretch>
                    </p:blipFill>
                    <p:spPr bwMode="auto">
                      <a:xfrm>
                        <a:off x="2057803" y="1727982"/>
                        <a:ext cx="8843656" cy="45497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5891" name="Rectangle 3"/>
          <p:cNvSpPr>
            <a:spLocks noChangeArrowheads="1"/>
          </p:cNvSpPr>
          <p:nvPr/>
        </p:nvSpPr>
        <p:spPr bwMode="auto">
          <a:xfrm>
            <a:off x="1760538" y="6473826"/>
            <a:ext cx="4753032" cy="276999"/>
          </a:xfrm>
          <a:prstGeom prst="rect">
            <a:avLst/>
          </a:prstGeom>
          <a:noFill/>
          <a:ln w="9525" algn="ctr">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022F6C"/>
                </a:solidFill>
                <a:effectLst/>
                <a:uLnTx/>
                <a:uFillTx/>
                <a:latin typeface="Garamond" pitchFamily="18" charset="0"/>
                <a:ea typeface="+mn-ea"/>
                <a:cs typeface="+mn-cs"/>
              </a:rPr>
              <a:t>Azorin</a:t>
            </a:r>
            <a:r>
              <a:rPr kumimoji="0" lang="en-US" sz="1200" b="0" i="0" u="none" strike="noStrike" kern="1200" cap="none" spc="0" normalizeH="0" baseline="0" noProof="0" dirty="0">
                <a:ln>
                  <a:noFill/>
                </a:ln>
                <a:solidFill>
                  <a:srgbClr val="022F6C"/>
                </a:solidFill>
                <a:effectLst/>
                <a:uLnTx/>
                <a:uFillTx/>
                <a:latin typeface="Garamond" pitchFamily="18" charset="0"/>
                <a:ea typeface="+mn-ea"/>
                <a:cs typeface="+mn-cs"/>
              </a:rPr>
              <a:t> JM, </a:t>
            </a:r>
            <a:r>
              <a:rPr kumimoji="0" lang="en-US" sz="1200" b="0" i="0" u="none" strike="noStrike" kern="1200" cap="none" spc="0" normalizeH="0" baseline="0" noProof="0" dirty="0" err="1">
                <a:ln>
                  <a:noFill/>
                </a:ln>
                <a:solidFill>
                  <a:srgbClr val="022F6C"/>
                </a:solidFill>
                <a:effectLst/>
                <a:uLnTx/>
                <a:uFillTx/>
                <a:latin typeface="Garamond" pitchFamily="18" charset="0"/>
                <a:ea typeface="+mn-ea"/>
                <a:cs typeface="+mn-cs"/>
              </a:rPr>
              <a:t>i</a:t>
            </a:r>
            <a:r>
              <a:rPr kumimoji="0" lang="en-US" sz="1200" b="0" i="0" u="none" strike="noStrike" kern="1200" cap="none" spc="0" normalizeH="0" baseline="0" noProof="0" dirty="0">
                <a:ln>
                  <a:noFill/>
                </a:ln>
                <a:solidFill>
                  <a:srgbClr val="022F6C"/>
                </a:solidFill>
                <a:effectLst/>
                <a:uLnTx/>
                <a:uFillTx/>
                <a:latin typeface="Garamond" pitchFamily="18" charset="0"/>
                <a:ea typeface="+mn-ea"/>
                <a:cs typeface="+mn-cs"/>
              </a:rPr>
              <a:t> </a:t>
            </a:r>
            <a:r>
              <a:rPr kumimoji="0" lang="en-US" sz="1200" b="0" i="0" u="none" strike="noStrike" kern="1200" cap="none" spc="0" normalizeH="0" baseline="0" noProof="0" dirty="0" err="1">
                <a:ln>
                  <a:noFill/>
                </a:ln>
                <a:solidFill>
                  <a:srgbClr val="022F6C"/>
                </a:solidFill>
                <a:effectLst/>
                <a:uLnTx/>
                <a:uFillTx/>
                <a:latin typeface="Garamond" pitchFamily="18" charset="0"/>
                <a:ea typeface="+mn-ea"/>
                <a:cs typeface="+mn-cs"/>
              </a:rPr>
              <a:t>wsp</a:t>
            </a:r>
            <a:r>
              <a:rPr kumimoji="0" lang="en-US" sz="1200" b="0" i="0" u="none" strike="noStrike" kern="1200" cap="none" spc="0" normalizeH="0" baseline="0" noProof="0" dirty="0">
                <a:ln>
                  <a:noFill/>
                </a:ln>
                <a:solidFill>
                  <a:srgbClr val="022F6C"/>
                </a:solidFill>
                <a:effectLst/>
                <a:uLnTx/>
                <a:uFillTx/>
                <a:latin typeface="Garamond" pitchFamily="18" charset="0"/>
                <a:ea typeface="+mn-ea"/>
                <a:cs typeface="+mn-cs"/>
              </a:rPr>
              <a:t>. J Affect </a:t>
            </a:r>
            <a:r>
              <a:rPr kumimoji="0" lang="en-US" sz="1200" b="0" i="0" u="none" strike="noStrike" kern="1200" cap="none" spc="0" normalizeH="0" baseline="0" noProof="0" dirty="0" err="1">
                <a:ln>
                  <a:noFill/>
                </a:ln>
                <a:solidFill>
                  <a:srgbClr val="022F6C"/>
                </a:solidFill>
                <a:effectLst/>
                <a:uLnTx/>
                <a:uFillTx/>
                <a:latin typeface="Garamond" pitchFamily="18" charset="0"/>
                <a:ea typeface="+mn-ea"/>
                <a:cs typeface="+mn-cs"/>
              </a:rPr>
              <a:t>Disord</a:t>
            </a:r>
            <a:r>
              <a:rPr kumimoji="0" lang="en-US" sz="1200" b="0" i="0" u="none" strike="noStrike" kern="1200" cap="none" spc="0" normalizeH="0" baseline="0" noProof="0" dirty="0">
                <a:ln>
                  <a:noFill/>
                </a:ln>
                <a:solidFill>
                  <a:srgbClr val="022F6C"/>
                </a:solidFill>
                <a:effectLst/>
                <a:uLnTx/>
                <a:uFillTx/>
                <a:latin typeface="Garamond" pitchFamily="18" charset="0"/>
                <a:ea typeface="+mn-ea"/>
                <a:cs typeface="+mn-cs"/>
              </a:rPr>
              <a:t> 2006;96:215-223 </a:t>
            </a:r>
            <a:r>
              <a:rPr kumimoji="0" lang="pl-PL" sz="1200" b="0" i="0" u="none" strike="noStrike" kern="1200" cap="none" spc="0" normalizeH="0" baseline="0" noProof="0" dirty="0">
                <a:ln>
                  <a:noFill/>
                </a:ln>
                <a:solidFill>
                  <a:srgbClr val="022F6C"/>
                </a:solidFill>
                <a:effectLst/>
                <a:uLnTx/>
                <a:uFillTx/>
                <a:latin typeface="Garamond" pitchFamily="18" charset="0"/>
                <a:ea typeface="+mn-ea"/>
                <a:cs typeface="+mn-cs"/>
              </a:rPr>
              <a:t>; 1090 pacjentów z manią</a:t>
            </a:r>
            <a:endParaRPr kumimoji="0" lang="en-US" sz="1200" b="0" i="0" u="none" strike="noStrike" kern="1200" cap="none" spc="0" normalizeH="0" baseline="0" noProof="0" dirty="0">
              <a:ln>
                <a:noFill/>
              </a:ln>
              <a:solidFill>
                <a:srgbClr val="022F6C"/>
              </a:solidFill>
              <a:effectLst/>
              <a:uLnTx/>
              <a:uFillTx/>
              <a:latin typeface="Garamond" pitchFamily="18" charset="0"/>
              <a:ea typeface="+mn-ea"/>
              <a:cs typeface="+mn-cs"/>
            </a:endParaRPr>
          </a:p>
        </p:txBody>
      </p:sp>
      <p:sp>
        <p:nvSpPr>
          <p:cNvPr id="165892" name="Rectangle 4"/>
          <p:cNvSpPr>
            <a:spLocks noGrp="1" noChangeArrowheads="1"/>
          </p:cNvSpPr>
          <p:nvPr>
            <p:ph type="title"/>
          </p:nvPr>
        </p:nvSpPr>
        <p:spPr>
          <a:xfrm>
            <a:off x="1981200" y="285736"/>
            <a:ext cx="8229600" cy="1143000"/>
          </a:xfrm>
        </p:spPr>
        <p:txBody>
          <a:bodyPr>
            <a:normAutofit fontScale="90000"/>
          </a:bodyPr>
          <a:lstStyle/>
          <a:p>
            <a:r>
              <a:rPr lang="pl-PL" sz="2800" dirty="0"/>
              <a:t>Dlaczego stosujemy neuroleptyki w leczeniu zaburzeń dwubiegunowych ?</a:t>
            </a:r>
            <a:br>
              <a:rPr lang="pl-PL" sz="2800" dirty="0"/>
            </a:br>
            <a:r>
              <a:rPr lang="pl-PL" sz="2800" dirty="0"/>
              <a:t>MANIA: 1090 pacjentów</a:t>
            </a:r>
            <a:endParaRPr lang="en-GB" sz="2800" dirty="0"/>
          </a:p>
        </p:txBody>
      </p:sp>
    </p:spTree>
    <p:extLst>
      <p:ext uri="{BB962C8B-B14F-4D97-AF65-F5344CB8AC3E}">
        <p14:creationId xmlns:p14="http://schemas.microsoft.com/office/powerpoint/2010/main" val="2376332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Symbol zastępczy numeru slajdu 3"/>
          <p:cNvSpPr>
            <a:spLocks noGrp="1"/>
          </p:cNvSpPr>
          <p:nvPr>
            <p:ph type="sldNum" sz="quarter" idx="12"/>
          </p:nvPr>
        </p:nvSpPr>
        <p:spPr/>
        <p:txBody>
          <a:bodyPr/>
          <a:lstStyle/>
          <a:p>
            <a:pPr>
              <a:defRPr/>
            </a:pPr>
            <a:fld id="{3861B879-5410-42F6-89F4-566204689062}" type="slidenum">
              <a:rPr lang="pl-PL" altLang="en-US">
                <a:solidFill>
                  <a:srgbClr val="FFFFFF"/>
                </a:solidFill>
                <a:latin typeface="Cambria" pitchFamily="18" charset="0"/>
              </a:rPr>
              <a:pPr>
                <a:defRPr/>
              </a:pPr>
              <a:t>21</a:t>
            </a:fld>
            <a:endParaRPr lang="pl-PL" altLang="en-US" dirty="0">
              <a:solidFill>
                <a:srgbClr val="FFFFFF"/>
              </a:solidFill>
              <a:latin typeface="Cambria" pitchFamily="18" charset="0"/>
            </a:endParaRPr>
          </a:p>
        </p:txBody>
      </p:sp>
      <p:sp>
        <p:nvSpPr>
          <p:cNvPr id="30723" name="Line 4"/>
          <p:cNvSpPr>
            <a:spLocks noChangeShapeType="1"/>
          </p:cNvSpPr>
          <p:nvPr/>
        </p:nvSpPr>
        <p:spPr bwMode="auto">
          <a:xfrm flipV="1">
            <a:off x="4054475" y="1562100"/>
            <a:ext cx="0" cy="4203700"/>
          </a:xfrm>
          <a:prstGeom prst="line">
            <a:avLst/>
          </a:prstGeom>
          <a:noFill/>
          <a:ln w="57150" cmpd="thinThick">
            <a:solidFill>
              <a:schemeClr val="tx1"/>
            </a:solidFill>
            <a:round/>
            <a:headEnd/>
            <a:tailEnd/>
          </a:ln>
        </p:spPr>
        <p:txBody>
          <a:bodyPr wrap="none" anchor="ctr"/>
          <a:lstStyle/>
          <a:p>
            <a:pPr fontAlgn="base">
              <a:spcBef>
                <a:spcPct val="0"/>
              </a:spcBef>
              <a:spcAft>
                <a:spcPct val="0"/>
              </a:spcAft>
            </a:pPr>
            <a:endParaRPr lang="pl-PL">
              <a:solidFill>
                <a:srgbClr val="FFFFFF"/>
              </a:solidFill>
              <a:latin typeface="Garamond" pitchFamily="18" charset="0"/>
            </a:endParaRPr>
          </a:p>
        </p:txBody>
      </p:sp>
      <p:sp>
        <p:nvSpPr>
          <p:cNvPr id="30724" name="Line 5"/>
          <p:cNvSpPr>
            <a:spLocks noChangeShapeType="1"/>
          </p:cNvSpPr>
          <p:nvPr/>
        </p:nvSpPr>
        <p:spPr bwMode="auto">
          <a:xfrm flipV="1">
            <a:off x="7829550" y="1574800"/>
            <a:ext cx="0" cy="420370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pl-PL">
              <a:solidFill>
                <a:srgbClr val="FFFFFF"/>
              </a:solidFill>
              <a:latin typeface="Garamond" pitchFamily="18" charset="0"/>
            </a:endParaRPr>
          </a:p>
        </p:txBody>
      </p:sp>
      <p:sp>
        <p:nvSpPr>
          <p:cNvPr id="30725" name="Freeform 6"/>
          <p:cNvSpPr>
            <a:spLocks/>
          </p:cNvSpPr>
          <p:nvPr/>
        </p:nvSpPr>
        <p:spPr bwMode="auto">
          <a:xfrm>
            <a:off x="2514600" y="1511300"/>
            <a:ext cx="7715250" cy="4267200"/>
          </a:xfrm>
          <a:custGeom>
            <a:avLst/>
            <a:gdLst>
              <a:gd name="T0" fmla="*/ 0 w 4456"/>
              <a:gd name="T1" fmla="*/ 0 h 2704"/>
              <a:gd name="T2" fmla="*/ 0 w 4456"/>
              <a:gd name="T3" fmla="*/ 2704 h 2704"/>
              <a:gd name="T4" fmla="*/ 4456 w 4456"/>
              <a:gd name="T5" fmla="*/ 2704 h 2704"/>
              <a:gd name="T6" fmla="*/ 0 60000 65536"/>
              <a:gd name="T7" fmla="*/ 0 60000 65536"/>
              <a:gd name="T8" fmla="*/ 0 60000 65536"/>
              <a:gd name="T9" fmla="*/ 0 w 4456"/>
              <a:gd name="T10" fmla="*/ 0 h 2704"/>
              <a:gd name="T11" fmla="*/ 4456 w 4456"/>
              <a:gd name="T12" fmla="*/ 2704 h 2704"/>
            </a:gdLst>
            <a:ahLst/>
            <a:cxnLst>
              <a:cxn ang="T6">
                <a:pos x="T0" y="T1"/>
              </a:cxn>
              <a:cxn ang="T7">
                <a:pos x="T2" y="T3"/>
              </a:cxn>
              <a:cxn ang="T8">
                <a:pos x="T4" y="T5"/>
              </a:cxn>
            </a:cxnLst>
            <a:rect l="T9" t="T10" r="T11" b="T12"/>
            <a:pathLst>
              <a:path w="4456" h="2704">
                <a:moveTo>
                  <a:pt x="0" y="0"/>
                </a:moveTo>
                <a:lnTo>
                  <a:pt x="0" y="2704"/>
                </a:lnTo>
                <a:lnTo>
                  <a:pt x="4456" y="2704"/>
                </a:lnTo>
              </a:path>
            </a:pathLst>
          </a:custGeom>
          <a:noFill/>
          <a:ln w="12700">
            <a:solidFill>
              <a:schemeClr val="tx1"/>
            </a:solidFill>
            <a:round/>
            <a:headEnd/>
            <a:tailEnd/>
          </a:ln>
        </p:spPr>
        <p:txBody>
          <a:bodyPr wrap="none" anchor="ctr"/>
          <a:lstStyle/>
          <a:p>
            <a:pPr eaLnBrk="0" fontAlgn="base" hangingPunct="0">
              <a:spcBef>
                <a:spcPct val="0"/>
              </a:spcBef>
              <a:spcAft>
                <a:spcPct val="0"/>
              </a:spcAft>
            </a:pPr>
            <a:endParaRPr lang="pl-PL">
              <a:solidFill>
                <a:srgbClr val="FFFFFF"/>
              </a:solidFill>
              <a:latin typeface="Cambria" pitchFamily="18" charset="0"/>
            </a:endParaRPr>
          </a:p>
        </p:txBody>
      </p:sp>
      <p:sp>
        <p:nvSpPr>
          <p:cNvPr id="30726" name="Rectangle 7"/>
          <p:cNvSpPr>
            <a:spLocks noChangeArrowheads="1"/>
          </p:cNvSpPr>
          <p:nvPr/>
        </p:nvSpPr>
        <p:spPr bwMode="auto">
          <a:xfrm>
            <a:off x="2600325" y="2673350"/>
            <a:ext cx="184150"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endParaRPr lang="en-GB" sz="2400" b="1">
              <a:solidFill>
                <a:srgbClr val="FFFFFF"/>
              </a:solidFill>
              <a:latin typeface="Cambria" pitchFamily="18" charset="0"/>
            </a:endParaRPr>
          </a:p>
        </p:txBody>
      </p:sp>
      <p:sp>
        <p:nvSpPr>
          <p:cNvPr id="30727" name="Text Box 8"/>
          <p:cNvSpPr txBox="1">
            <a:spLocks noChangeArrowheads="1"/>
          </p:cNvSpPr>
          <p:nvPr/>
        </p:nvSpPr>
        <p:spPr bwMode="auto">
          <a:xfrm>
            <a:off x="2543176" y="1763714"/>
            <a:ext cx="912813" cy="338137"/>
          </a:xfrm>
          <a:prstGeom prst="rect">
            <a:avLst/>
          </a:prstGeom>
          <a:noFill/>
          <a:ln w="9525">
            <a:noFill/>
            <a:miter lim="800000"/>
            <a:headEnd/>
            <a:tailEnd/>
          </a:ln>
        </p:spPr>
        <p:txBody>
          <a:bodyPr wrap="none">
            <a:spAutoFit/>
          </a:bodyPr>
          <a:lstStyle/>
          <a:p>
            <a:pPr eaLnBrk="0" fontAlgn="base" hangingPunct="0">
              <a:lnSpc>
                <a:spcPct val="80000"/>
              </a:lnSpc>
              <a:spcBef>
                <a:spcPct val="0"/>
              </a:spcBef>
              <a:spcAft>
                <a:spcPct val="0"/>
              </a:spcAft>
            </a:pPr>
            <a:r>
              <a:rPr lang="en-GB" sz="2000" b="1">
                <a:solidFill>
                  <a:srgbClr val="FFFFFF"/>
                </a:solidFill>
                <a:latin typeface="Cambria" pitchFamily="18" charset="0"/>
              </a:rPr>
              <a:t>Mania</a:t>
            </a:r>
          </a:p>
        </p:txBody>
      </p:sp>
      <p:sp>
        <p:nvSpPr>
          <p:cNvPr id="30728" name="Text Box 9"/>
          <p:cNvSpPr txBox="1">
            <a:spLocks noChangeArrowheads="1"/>
          </p:cNvSpPr>
          <p:nvPr/>
        </p:nvSpPr>
        <p:spPr bwMode="auto">
          <a:xfrm>
            <a:off x="2543175" y="2601914"/>
            <a:ext cx="1544638" cy="338137"/>
          </a:xfrm>
          <a:prstGeom prst="rect">
            <a:avLst/>
          </a:prstGeom>
          <a:noFill/>
          <a:ln w="9525">
            <a:noFill/>
            <a:miter lim="800000"/>
            <a:headEnd/>
            <a:tailEnd/>
          </a:ln>
        </p:spPr>
        <p:txBody>
          <a:bodyPr wrap="none">
            <a:spAutoFit/>
          </a:bodyPr>
          <a:lstStyle/>
          <a:p>
            <a:pPr eaLnBrk="0" fontAlgn="base" hangingPunct="0">
              <a:lnSpc>
                <a:spcPct val="80000"/>
              </a:lnSpc>
              <a:spcBef>
                <a:spcPct val="0"/>
              </a:spcBef>
              <a:spcAft>
                <a:spcPct val="0"/>
              </a:spcAft>
            </a:pPr>
            <a:r>
              <a:rPr lang="en-GB" sz="2000" b="1">
                <a:solidFill>
                  <a:srgbClr val="FFFFFF"/>
                </a:solidFill>
                <a:latin typeface="Cambria" pitchFamily="18" charset="0"/>
              </a:rPr>
              <a:t>Hypomania</a:t>
            </a:r>
          </a:p>
        </p:txBody>
      </p:sp>
      <p:sp>
        <p:nvSpPr>
          <p:cNvPr id="30729" name="Text Box 10"/>
          <p:cNvSpPr txBox="1">
            <a:spLocks noChangeArrowheads="1"/>
          </p:cNvSpPr>
          <p:nvPr/>
        </p:nvSpPr>
        <p:spPr bwMode="auto">
          <a:xfrm>
            <a:off x="2543176" y="3440114"/>
            <a:ext cx="1158875" cy="338137"/>
          </a:xfrm>
          <a:prstGeom prst="rect">
            <a:avLst/>
          </a:prstGeom>
          <a:noFill/>
          <a:ln w="9525">
            <a:noFill/>
            <a:miter lim="800000"/>
            <a:headEnd/>
            <a:tailEnd/>
          </a:ln>
        </p:spPr>
        <p:txBody>
          <a:bodyPr wrap="none">
            <a:spAutoFit/>
          </a:bodyPr>
          <a:lstStyle/>
          <a:p>
            <a:pPr eaLnBrk="0" fontAlgn="base" hangingPunct="0">
              <a:lnSpc>
                <a:spcPct val="80000"/>
              </a:lnSpc>
              <a:spcBef>
                <a:spcPct val="0"/>
              </a:spcBef>
              <a:spcAft>
                <a:spcPct val="0"/>
              </a:spcAft>
            </a:pPr>
            <a:r>
              <a:rPr lang="en-GB" sz="2000" b="1">
                <a:solidFill>
                  <a:srgbClr val="FFFFFF"/>
                </a:solidFill>
                <a:latin typeface="Cambria" pitchFamily="18" charset="0"/>
              </a:rPr>
              <a:t>Eut</a:t>
            </a:r>
            <a:r>
              <a:rPr lang="pl-PL" sz="2000" b="1">
                <a:solidFill>
                  <a:srgbClr val="FFFFFF"/>
                </a:solidFill>
                <a:latin typeface="Cambria" pitchFamily="18" charset="0"/>
              </a:rPr>
              <a:t>y</a:t>
            </a:r>
            <a:r>
              <a:rPr lang="en-GB" sz="2000" b="1">
                <a:solidFill>
                  <a:srgbClr val="FFFFFF"/>
                </a:solidFill>
                <a:latin typeface="Cambria" pitchFamily="18" charset="0"/>
              </a:rPr>
              <a:t>mia</a:t>
            </a:r>
          </a:p>
        </p:txBody>
      </p:sp>
      <p:sp>
        <p:nvSpPr>
          <p:cNvPr id="30730" name="Text Box 11"/>
          <p:cNvSpPr txBox="1">
            <a:spLocks noChangeArrowheads="1"/>
          </p:cNvSpPr>
          <p:nvPr/>
        </p:nvSpPr>
        <p:spPr bwMode="auto">
          <a:xfrm>
            <a:off x="2543176" y="4049713"/>
            <a:ext cx="1268413" cy="584200"/>
          </a:xfrm>
          <a:prstGeom prst="rect">
            <a:avLst/>
          </a:prstGeom>
          <a:noFill/>
          <a:ln w="9525">
            <a:noFill/>
            <a:miter lim="800000"/>
            <a:headEnd/>
            <a:tailEnd/>
          </a:ln>
        </p:spPr>
        <p:txBody>
          <a:bodyPr wrap="none">
            <a:spAutoFit/>
          </a:bodyPr>
          <a:lstStyle/>
          <a:p>
            <a:pPr eaLnBrk="0" fontAlgn="base" hangingPunct="0">
              <a:lnSpc>
                <a:spcPct val="80000"/>
              </a:lnSpc>
              <a:spcBef>
                <a:spcPct val="0"/>
              </a:spcBef>
              <a:spcAft>
                <a:spcPct val="0"/>
              </a:spcAft>
            </a:pPr>
            <a:r>
              <a:rPr lang="pl-PL" sz="2000" b="1">
                <a:solidFill>
                  <a:srgbClr val="FFFFFF"/>
                </a:solidFill>
                <a:latin typeface="Cambria" pitchFamily="18" charset="0"/>
              </a:rPr>
              <a:t>„mała”</a:t>
            </a:r>
          </a:p>
          <a:p>
            <a:pPr eaLnBrk="0" fontAlgn="base" hangingPunct="0">
              <a:lnSpc>
                <a:spcPct val="80000"/>
              </a:lnSpc>
              <a:spcBef>
                <a:spcPct val="0"/>
              </a:spcBef>
              <a:spcAft>
                <a:spcPct val="0"/>
              </a:spcAft>
            </a:pPr>
            <a:r>
              <a:rPr lang="pl-PL" sz="2000" b="1">
                <a:solidFill>
                  <a:srgbClr val="FFFFFF"/>
                </a:solidFill>
                <a:latin typeface="Cambria" pitchFamily="18" charset="0"/>
              </a:rPr>
              <a:t> depresja</a:t>
            </a:r>
            <a:endParaRPr lang="en-GB" sz="2000" b="1">
              <a:solidFill>
                <a:srgbClr val="FFFFFF"/>
              </a:solidFill>
              <a:latin typeface="Cambria" pitchFamily="18" charset="0"/>
            </a:endParaRPr>
          </a:p>
        </p:txBody>
      </p:sp>
      <p:sp>
        <p:nvSpPr>
          <p:cNvPr id="30731" name="Text Box 12"/>
          <p:cNvSpPr txBox="1">
            <a:spLocks noChangeArrowheads="1"/>
          </p:cNvSpPr>
          <p:nvPr/>
        </p:nvSpPr>
        <p:spPr bwMode="auto">
          <a:xfrm>
            <a:off x="2543176" y="4964113"/>
            <a:ext cx="1268413" cy="584200"/>
          </a:xfrm>
          <a:prstGeom prst="rect">
            <a:avLst/>
          </a:prstGeom>
          <a:noFill/>
          <a:ln w="9525">
            <a:noFill/>
            <a:miter lim="800000"/>
            <a:headEnd/>
            <a:tailEnd/>
          </a:ln>
        </p:spPr>
        <p:txBody>
          <a:bodyPr wrap="none">
            <a:spAutoFit/>
          </a:bodyPr>
          <a:lstStyle/>
          <a:p>
            <a:pPr eaLnBrk="0" fontAlgn="base" hangingPunct="0">
              <a:lnSpc>
                <a:spcPct val="80000"/>
              </a:lnSpc>
              <a:spcBef>
                <a:spcPct val="0"/>
              </a:spcBef>
              <a:spcAft>
                <a:spcPct val="0"/>
              </a:spcAft>
            </a:pPr>
            <a:r>
              <a:rPr lang="pl-PL" sz="2000" b="1">
                <a:solidFill>
                  <a:srgbClr val="FFFFFF"/>
                </a:solidFill>
                <a:latin typeface="Cambria" pitchFamily="18" charset="0"/>
              </a:rPr>
              <a:t>„duża”</a:t>
            </a:r>
          </a:p>
          <a:p>
            <a:pPr eaLnBrk="0" fontAlgn="base" hangingPunct="0">
              <a:lnSpc>
                <a:spcPct val="80000"/>
              </a:lnSpc>
              <a:spcBef>
                <a:spcPct val="0"/>
              </a:spcBef>
              <a:spcAft>
                <a:spcPct val="0"/>
              </a:spcAft>
            </a:pPr>
            <a:r>
              <a:rPr lang="pl-PL" sz="2000" b="1">
                <a:solidFill>
                  <a:srgbClr val="FFFFFF"/>
                </a:solidFill>
                <a:latin typeface="Cambria" pitchFamily="18" charset="0"/>
              </a:rPr>
              <a:t> depresja</a:t>
            </a:r>
            <a:endParaRPr lang="en-GB" sz="2000" b="1">
              <a:solidFill>
                <a:srgbClr val="FFFFFF"/>
              </a:solidFill>
              <a:latin typeface="Cambria" pitchFamily="18" charset="0"/>
            </a:endParaRPr>
          </a:p>
        </p:txBody>
      </p:sp>
      <p:sp>
        <p:nvSpPr>
          <p:cNvPr id="30732" name="Text Box 13"/>
          <p:cNvSpPr txBox="1">
            <a:spLocks noChangeArrowheads="1"/>
          </p:cNvSpPr>
          <p:nvPr/>
        </p:nvSpPr>
        <p:spPr bwMode="auto">
          <a:xfrm>
            <a:off x="3957639" y="5827714"/>
            <a:ext cx="3506787" cy="338137"/>
          </a:xfrm>
          <a:prstGeom prst="rect">
            <a:avLst/>
          </a:prstGeom>
          <a:noFill/>
          <a:ln w="9525">
            <a:noFill/>
            <a:miter lim="800000"/>
            <a:headEnd/>
            <a:tailEnd/>
          </a:ln>
        </p:spPr>
        <p:txBody>
          <a:bodyPr wrap="none">
            <a:spAutoFit/>
          </a:bodyPr>
          <a:lstStyle/>
          <a:p>
            <a:pPr algn="ctr" eaLnBrk="0" fontAlgn="base" hangingPunct="0">
              <a:lnSpc>
                <a:spcPct val="80000"/>
              </a:lnSpc>
              <a:spcBef>
                <a:spcPct val="0"/>
              </a:spcBef>
              <a:spcAft>
                <a:spcPct val="0"/>
              </a:spcAft>
            </a:pPr>
            <a:r>
              <a:rPr lang="pl-PL" sz="2000" b="1">
                <a:solidFill>
                  <a:srgbClr val="FFFFFF"/>
                </a:solidFill>
                <a:latin typeface="Cambria" pitchFamily="18" charset="0"/>
              </a:rPr>
              <a:t>Faza terapii ostrego epizodu</a:t>
            </a:r>
            <a:endParaRPr lang="en-GB" sz="2000" b="1">
              <a:solidFill>
                <a:srgbClr val="FFFFFF"/>
              </a:solidFill>
              <a:latin typeface="Cambria" pitchFamily="18" charset="0"/>
            </a:endParaRPr>
          </a:p>
        </p:txBody>
      </p:sp>
      <p:sp>
        <p:nvSpPr>
          <p:cNvPr id="30733" name="Text Box 14"/>
          <p:cNvSpPr txBox="1">
            <a:spLocks noChangeArrowheads="1"/>
          </p:cNvSpPr>
          <p:nvPr/>
        </p:nvSpPr>
        <p:spPr bwMode="auto">
          <a:xfrm>
            <a:off x="7165975" y="5791200"/>
            <a:ext cx="3778250" cy="338138"/>
          </a:xfrm>
          <a:prstGeom prst="rect">
            <a:avLst/>
          </a:prstGeom>
          <a:noFill/>
          <a:ln w="9525">
            <a:noFill/>
            <a:miter lim="800000"/>
            <a:headEnd/>
            <a:tailEnd/>
          </a:ln>
        </p:spPr>
        <p:txBody>
          <a:bodyPr wrap="none">
            <a:spAutoFit/>
          </a:bodyPr>
          <a:lstStyle/>
          <a:p>
            <a:pPr algn="ctr" eaLnBrk="0" fontAlgn="base" hangingPunct="0">
              <a:lnSpc>
                <a:spcPct val="80000"/>
              </a:lnSpc>
              <a:spcBef>
                <a:spcPct val="0"/>
              </a:spcBef>
              <a:spcAft>
                <a:spcPct val="0"/>
              </a:spcAft>
            </a:pPr>
            <a:r>
              <a:rPr lang="pl-PL" sz="2000" b="1">
                <a:solidFill>
                  <a:srgbClr val="FFFFFF"/>
                </a:solidFill>
                <a:latin typeface="Cambria" pitchFamily="18" charset="0"/>
              </a:rPr>
              <a:t>Faza leczenia profilaktycznego</a:t>
            </a:r>
            <a:endParaRPr lang="en-GB" sz="2000" b="1">
              <a:solidFill>
                <a:srgbClr val="FFFFFF"/>
              </a:solidFill>
              <a:latin typeface="Cambria" pitchFamily="18" charset="0"/>
            </a:endParaRPr>
          </a:p>
        </p:txBody>
      </p:sp>
      <p:sp>
        <p:nvSpPr>
          <p:cNvPr id="30734" name="Freeform 15"/>
          <p:cNvSpPr>
            <a:spLocks/>
          </p:cNvSpPr>
          <p:nvPr/>
        </p:nvSpPr>
        <p:spPr bwMode="auto">
          <a:xfrm>
            <a:off x="2747963" y="5759451"/>
            <a:ext cx="17462" cy="15875"/>
          </a:xfrm>
          <a:custGeom>
            <a:avLst/>
            <a:gdLst>
              <a:gd name="T0" fmla="*/ 5 w 10"/>
              <a:gd name="T1" fmla="*/ 10 h 10"/>
              <a:gd name="T2" fmla="*/ 0 w 10"/>
              <a:gd name="T3" fmla="*/ 10 h 10"/>
              <a:gd name="T4" fmla="*/ 0 w 10"/>
              <a:gd name="T5" fmla="*/ 5 h 10"/>
              <a:gd name="T6" fmla="*/ 10 w 10"/>
              <a:gd name="T7" fmla="*/ 5 h 10"/>
              <a:gd name="T8" fmla="*/ 5 w 10"/>
              <a:gd name="T9" fmla="*/ 0 h 10"/>
              <a:gd name="T10" fmla="*/ 5 w 10"/>
              <a:gd name="T11" fmla="*/ 10 h 10"/>
              <a:gd name="T12" fmla="*/ 0 60000 65536"/>
              <a:gd name="T13" fmla="*/ 0 60000 65536"/>
              <a:gd name="T14" fmla="*/ 0 60000 65536"/>
              <a:gd name="T15" fmla="*/ 0 60000 65536"/>
              <a:gd name="T16" fmla="*/ 0 60000 65536"/>
              <a:gd name="T17" fmla="*/ 0 60000 65536"/>
              <a:gd name="T18" fmla="*/ 0 w 10"/>
              <a:gd name="T19" fmla="*/ 0 h 10"/>
              <a:gd name="T20" fmla="*/ 10 w 1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0" h="10">
                <a:moveTo>
                  <a:pt x="5" y="10"/>
                </a:moveTo>
                <a:lnTo>
                  <a:pt x="0" y="10"/>
                </a:lnTo>
                <a:lnTo>
                  <a:pt x="0" y="5"/>
                </a:lnTo>
                <a:lnTo>
                  <a:pt x="10" y="5"/>
                </a:lnTo>
                <a:lnTo>
                  <a:pt x="5" y="0"/>
                </a:lnTo>
                <a:lnTo>
                  <a:pt x="5" y="1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pl-PL">
              <a:solidFill>
                <a:srgbClr val="FFFFFF"/>
              </a:solidFill>
              <a:latin typeface="Cambria" pitchFamily="18" charset="0"/>
            </a:endParaRPr>
          </a:p>
        </p:txBody>
      </p:sp>
      <p:sp>
        <p:nvSpPr>
          <p:cNvPr id="30735" name="Line 16"/>
          <p:cNvSpPr>
            <a:spLocks noChangeShapeType="1"/>
          </p:cNvSpPr>
          <p:nvPr/>
        </p:nvSpPr>
        <p:spPr bwMode="auto">
          <a:xfrm>
            <a:off x="2514601" y="3962400"/>
            <a:ext cx="7458075"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pl-PL">
              <a:solidFill>
                <a:srgbClr val="FFFFFF"/>
              </a:solidFill>
              <a:latin typeface="Garamond" pitchFamily="18" charset="0"/>
            </a:endParaRPr>
          </a:p>
        </p:txBody>
      </p:sp>
      <p:sp>
        <p:nvSpPr>
          <p:cNvPr id="30736" name="Line 17"/>
          <p:cNvSpPr>
            <a:spLocks noChangeShapeType="1"/>
          </p:cNvSpPr>
          <p:nvPr/>
        </p:nvSpPr>
        <p:spPr bwMode="auto">
          <a:xfrm>
            <a:off x="2514601" y="3187700"/>
            <a:ext cx="7331075"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pl-PL">
              <a:solidFill>
                <a:srgbClr val="FFFFFF"/>
              </a:solidFill>
              <a:latin typeface="Garamond" pitchFamily="18" charset="0"/>
            </a:endParaRPr>
          </a:p>
        </p:txBody>
      </p:sp>
      <p:sp>
        <p:nvSpPr>
          <p:cNvPr id="30737" name="Line 18"/>
          <p:cNvSpPr>
            <a:spLocks noChangeShapeType="1"/>
          </p:cNvSpPr>
          <p:nvPr/>
        </p:nvSpPr>
        <p:spPr bwMode="auto">
          <a:xfrm>
            <a:off x="2514600" y="2349500"/>
            <a:ext cx="7715250"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pl-PL">
              <a:solidFill>
                <a:srgbClr val="FFFFFF"/>
              </a:solidFill>
              <a:latin typeface="Garamond" pitchFamily="18" charset="0"/>
            </a:endParaRPr>
          </a:p>
        </p:txBody>
      </p:sp>
      <p:grpSp>
        <p:nvGrpSpPr>
          <p:cNvPr id="2" name="Group 19"/>
          <p:cNvGrpSpPr>
            <a:grpSpLocks/>
          </p:cNvGrpSpPr>
          <p:nvPr/>
        </p:nvGrpSpPr>
        <p:grpSpPr bwMode="auto">
          <a:xfrm>
            <a:off x="4143376" y="1804988"/>
            <a:ext cx="5743575" cy="3905250"/>
            <a:chOff x="1890" y="1137"/>
            <a:chExt cx="3618" cy="2460"/>
          </a:xfrm>
        </p:grpSpPr>
        <p:sp>
          <p:nvSpPr>
            <p:cNvPr id="30744" name="Freeform 20"/>
            <p:cNvSpPr>
              <a:spLocks/>
            </p:cNvSpPr>
            <p:nvPr/>
          </p:nvSpPr>
          <p:spPr bwMode="auto">
            <a:xfrm>
              <a:off x="1897" y="1137"/>
              <a:ext cx="3568" cy="1925"/>
            </a:xfrm>
            <a:custGeom>
              <a:avLst/>
              <a:gdLst>
                <a:gd name="T0" fmla="*/ 250 w 3568"/>
                <a:gd name="T1" fmla="*/ 76 h 1925"/>
                <a:gd name="T2" fmla="*/ 288 w 3568"/>
                <a:gd name="T3" fmla="*/ 26 h 1925"/>
                <a:gd name="T4" fmla="*/ 324 w 3568"/>
                <a:gd name="T5" fmla="*/ 2 h 1925"/>
                <a:gd name="T6" fmla="*/ 355 w 3568"/>
                <a:gd name="T7" fmla="*/ 0 h 1925"/>
                <a:gd name="T8" fmla="*/ 383 w 3568"/>
                <a:gd name="T9" fmla="*/ 11 h 1925"/>
                <a:gd name="T10" fmla="*/ 406 w 3568"/>
                <a:gd name="T11" fmla="*/ 30 h 1925"/>
                <a:gd name="T12" fmla="*/ 436 w 3568"/>
                <a:gd name="T13" fmla="*/ 76 h 1925"/>
                <a:gd name="T14" fmla="*/ 464 w 3568"/>
                <a:gd name="T15" fmla="*/ 128 h 1925"/>
                <a:gd name="T16" fmla="*/ 494 w 3568"/>
                <a:gd name="T17" fmla="*/ 206 h 1925"/>
                <a:gd name="T18" fmla="*/ 527 w 3568"/>
                <a:gd name="T19" fmla="*/ 306 h 1925"/>
                <a:gd name="T20" fmla="*/ 593 w 3568"/>
                <a:gd name="T21" fmla="*/ 553 h 1925"/>
                <a:gd name="T22" fmla="*/ 693 w 3568"/>
                <a:gd name="T23" fmla="*/ 985 h 1925"/>
                <a:gd name="T24" fmla="*/ 801 w 3568"/>
                <a:gd name="T25" fmla="*/ 1510 h 1925"/>
                <a:gd name="T26" fmla="*/ 860 w 3568"/>
                <a:gd name="T27" fmla="*/ 1778 h 1925"/>
                <a:gd name="T28" fmla="*/ 895 w 3568"/>
                <a:gd name="T29" fmla="*/ 1835 h 1925"/>
                <a:gd name="T30" fmla="*/ 935 w 3568"/>
                <a:gd name="T31" fmla="*/ 1875 h 1925"/>
                <a:gd name="T32" fmla="*/ 976 w 3568"/>
                <a:gd name="T33" fmla="*/ 1902 h 1925"/>
                <a:gd name="T34" fmla="*/ 1014 w 3568"/>
                <a:gd name="T35" fmla="*/ 1917 h 1925"/>
                <a:gd name="T36" fmla="*/ 1062 w 3568"/>
                <a:gd name="T37" fmla="*/ 1925 h 1925"/>
                <a:gd name="T38" fmla="*/ 1598 w 3568"/>
                <a:gd name="T39" fmla="*/ 1925 h 1925"/>
                <a:gd name="T40" fmla="*/ 1668 w 3568"/>
                <a:gd name="T41" fmla="*/ 1916 h 1925"/>
                <a:gd name="T42" fmla="*/ 1724 w 3568"/>
                <a:gd name="T43" fmla="*/ 1893 h 1925"/>
                <a:gd name="T44" fmla="*/ 1768 w 3568"/>
                <a:gd name="T45" fmla="*/ 1861 h 1925"/>
                <a:gd name="T46" fmla="*/ 1798 w 3568"/>
                <a:gd name="T47" fmla="*/ 1825 h 1925"/>
                <a:gd name="T48" fmla="*/ 1834 w 3568"/>
                <a:gd name="T49" fmla="*/ 1756 h 1925"/>
                <a:gd name="T50" fmla="*/ 1872 w 3568"/>
                <a:gd name="T51" fmla="*/ 1579 h 1925"/>
                <a:gd name="T52" fmla="*/ 1922 w 3568"/>
                <a:gd name="T53" fmla="*/ 1369 h 1925"/>
                <a:gd name="T54" fmla="*/ 1972 w 3568"/>
                <a:gd name="T55" fmla="*/ 1218 h 1925"/>
                <a:gd name="T56" fmla="*/ 1987 w 3568"/>
                <a:gd name="T57" fmla="*/ 1178 h 1925"/>
                <a:gd name="T58" fmla="*/ 2004 w 3568"/>
                <a:gd name="T59" fmla="*/ 1145 h 1925"/>
                <a:gd name="T60" fmla="*/ 2026 w 3568"/>
                <a:gd name="T61" fmla="*/ 1116 h 1925"/>
                <a:gd name="T62" fmla="*/ 2072 w 3568"/>
                <a:gd name="T63" fmla="*/ 1083 h 1925"/>
                <a:gd name="T64" fmla="*/ 2146 w 3568"/>
                <a:gd name="T65" fmla="*/ 1053 h 1925"/>
                <a:gd name="T66" fmla="*/ 2227 w 3568"/>
                <a:gd name="T67" fmla="*/ 1035 h 1925"/>
                <a:gd name="T68" fmla="*/ 2340 w 3568"/>
                <a:gd name="T69" fmla="*/ 1025 h 1925"/>
                <a:gd name="T70" fmla="*/ 2419 w 3568"/>
                <a:gd name="T71" fmla="*/ 1026 h 1925"/>
                <a:gd name="T72" fmla="*/ 2834 w 3568"/>
                <a:gd name="T73" fmla="*/ 1027 h 1925"/>
                <a:gd name="T74" fmla="*/ 2922 w 3568"/>
                <a:gd name="T75" fmla="*/ 1023 h 1925"/>
                <a:gd name="T76" fmla="*/ 2992 w 3568"/>
                <a:gd name="T77" fmla="*/ 1008 h 1925"/>
                <a:gd name="T78" fmla="*/ 3054 w 3568"/>
                <a:gd name="T79" fmla="*/ 985 h 1925"/>
                <a:gd name="T80" fmla="*/ 3091 w 3568"/>
                <a:gd name="T81" fmla="*/ 962 h 1925"/>
                <a:gd name="T82" fmla="*/ 3141 w 3568"/>
                <a:gd name="T83" fmla="*/ 949 h 1925"/>
                <a:gd name="T84" fmla="*/ 3181 w 3568"/>
                <a:gd name="T85" fmla="*/ 955 h 1925"/>
                <a:gd name="T86" fmla="*/ 3216 w 3568"/>
                <a:gd name="T87" fmla="*/ 974 h 1925"/>
                <a:gd name="T88" fmla="*/ 3263 w 3568"/>
                <a:gd name="T89" fmla="*/ 1011 h 1925"/>
                <a:gd name="T90" fmla="*/ 3299 w 3568"/>
                <a:gd name="T91" fmla="*/ 1028 h 1925"/>
                <a:gd name="T92" fmla="*/ 3367 w 3568"/>
                <a:gd name="T93" fmla="*/ 1049 h 1925"/>
                <a:gd name="T94" fmla="*/ 3439 w 3568"/>
                <a:gd name="T95" fmla="*/ 1055 h 19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68"/>
                <a:gd name="T145" fmla="*/ 0 h 1925"/>
                <a:gd name="T146" fmla="*/ 3568 w 3568"/>
                <a:gd name="T147" fmla="*/ 1925 h 19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68" h="1925">
                  <a:moveTo>
                    <a:pt x="0" y="636"/>
                  </a:moveTo>
                  <a:lnTo>
                    <a:pt x="250" y="76"/>
                  </a:lnTo>
                  <a:lnTo>
                    <a:pt x="269" y="48"/>
                  </a:lnTo>
                  <a:lnTo>
                    <a:pt x="288" y="26"/>
                  </a:lnTo>
                  <a:lnTo>
                    <a:pt x="306" y="11"/>
                  </a:lnTo>
                  <a:lnTo>
                    <a:pt x="324" y="2"/>
                  </a:lnTo>
                  <a:lnTo>
                    <a:pt x="339" y="0"/>
                  </a:lnTo>
                  <a:lnTo>
                    <a:pt x="355" y="0"/>
                  </a:lnTo>
                  <a:lnTo>
                    <a:pt x="370" y="3"/>
                  </a:lnTo>
                  <a:lnTo>
                    <a:pt x="383" y="11"/>
                  </a:lnTo>
                  <a:lnTo>
                    <a:pt x="394" y="20"/>
                  </a:lnTo>
                  <a:lnTo>
                    <a:pt x="406" y="30"/>
                  </a:lnTo>
                  <a:lnTo>
                    <a:pt x="422" y="52"/>
                  </a:lnTo>
                  <a:lnTo>
                    <a:pt x="436" y="76"/>
                  </a:lnTo>
                  <a:lnTo>
                    <a:pt x="450" y="99"/>
                  </a:lnTo>
                  <a:lnTo>
                    <a:pt x="464" y="128"/>
                  </a:lnTo>
                  <a:lnTo>
                    <a:pt x="478" y="164"/>
                  </a:lnTo>
                  <a:lnTo>
                    <a:pt x="494" y="206"/>
                  </a:lnTo>
                  <a:lnTo>
                    <a:pt x="510" y="253"/>
                  </a:lnTo>
                  <a:lnTo>
                    <a:pt x="527" y="306"/>
                  </a:lnTo>
                  <a:lnTo>
                    <a:pt x="560" y="423"/>
                  </a:lnTo>
                  <a:lnTo>
                    <a:pt x="593" y="553"/>
                  </a:lnTo>
                  <a:lnTo>
                    <a:pt x="628" y="693"/>
                  </a:lnTo>
                  <a:lnTo>
                    <a:pt x="693" y="985"/>
                  </a:lnTo>
                  <a:lnTo>
                    <a:pt x="753" y="1269"/>
                  </a:lnTo>
                  <a:lnTo>
                    <a:pt x="801" y="1510"/>
                  </a:lnTo>
                  <a:lnTo>
                    <a:pt x="844" y="1742"/>
                  </a:lnTo>
                  <a:lnTo>
                    <a:pt x="860" y="1778"/>
                  </a:lnTo>
                  <a:lnTo>
                    <a:pt x="876" y="1809"/>
                  </a:lnTo>
                  <a:lnTo>
                    <a:pt x="895" y="1835"/>
                  </a:lnTo>
                  <a:lnTo>
                    <a:pt x="915" y="1857"/>
                  </a:lnTo>
                  <a:lnTo>
                    <a:pt x="935" y="1875"/>
                  </a:lnTo>
                  <a:lnTo>
                    <a:pt x="955" y="1890"/>
                  </a:lnTo>
                  <a:lnTo>
                    <a:pt x="976" y="1902"/>
                  </a:lnTo>
                  <a:lnTo>
                    <a:pt x="995" y="1911"/>
                  </a:lnTo>
                  <a:lnTo>
                    <a:pt x="1014" y="1917"/>
                  </a:lnTo>
                  <a:lnTo>
                    <a:pt x="1032" y="1921"/>
                  </a:lnTo>
                  <a:lnTo>
                    <a:pt x="1062" y="1925"/>
                  </a:lnTo>
                  <a:lnTo>
                    <a:pt x="1089" y="1925"/>
                  </a:lnTo>
                  <a:lnTo>
                    <a:pt x="1598" y="1925"/>
                  </a:lnTo>
                  <a:lnTo>
                    <a:pt x="1635" y="1922"/>
                  </a:lnTo>
                  <a:lnTo>
                    <a:pt x="1668" y="1916"/>
                  </a:lnTo>
                  <a:lnTo>
                    <a:pt x="1697" y="1906"/>
                  </a:lnTo>
                  <a:lnTo>
                    <a:pt x="1724" y="1893"/>
                  </a:lnTo>
                  <a:lnTo>
                    <a:pt x="1747" y="1879"/>
                  </a:lnTo>
                  <a:lnTo>
                    <a:pt x="1768" y="1861"/>
                  </a:lnTo>
                  <a:lnTo>
                    <a:pt x="1784" y="1843"/>
                  </a:lnTo>
                  <a:lnTo>
                    <a:pt x="1798" y="1825"/>
                  </a:lnTo>
                  <a:lnTo>
                    <a:pt x="1820" y="1788"/>
                  </a:lnTo>
                  <a:lnTo>
                    <a:pt x="1834" y="1756"/>
                  </a:lnTo>
                  <a:lnTo>
                    <a:pt x="1843" y="1726"/>
                  </a:lnTo>
                  <a:lnTo>
                    <a:pt x="1872" y="1579"/>
                  </a:lnTo>
                  <a:lnTo>
                    <a:pt x="1899" y="1461"/>
                  </a:lnTo>
                  <a:lnTo>
                    <a:pt x="1922" y="1369"/>
                  </a:lnTo>
                  <a:lnTo>
                    <a:pt x="1942" y="1299"/>
                  </a:lnTo>
                  <a:lnTo>
                    <a:pt x="1972" y="1218"/>
                  </a:lnTo>
                  <a:lnTo>
                    <a:pt x="1982" y="1195"/>
                  </a:lnTo>
                  <a:lnTo>
                    <a:pt x="1987" y="1178"/>
                  </a:lnTo>
                  <a:lnTo>
                    <a:pt x="1995" y="1160"/>
                  </a:lnTo>
                  <a:lnTo>
                    <a:pt x="2004" y="1145"/>
                  </a:lnTo>
                  <a:lnTo>
                    <a:pt x="2015" y="1129"/>
                  </a:lnTo>
                  <a:lnTo>
                    <a:pt x="2026" y="1116"/>
                  </a:lnTo>
                  <a:lnTo>
                    <a:pt x="2041" y="1104"/>
                  </a:lnTo>
                  <a:lnTo>
                    <a:pt x="2072" y="1083"/>
                  </a:lnTo>
                  <a:lnTo>
                    <a:pt x="2108" y="1065"/>
                  </a:lnTo>
                  <a:lnTo>
                    <a:pt x="2146" y="1053"/>
                  </a:lnTo>
                  <a:lnTo>
                    <a:pt x="2186" y="1043"/>
                  </a:lnTo>
                  <a:lnTo>
                    <a:pt x="2227" y="1035"/>
                  </a:lnTo>
                  <a:lnTo>
                    <a:pt x="2306" y="1026"/>
                  </a:lnTo>
                  <a:lnTo>
                    <a:pt x="2340" y="1025"/>
                  </a:lnTo>
                  <a:lnTo>
                    <a:pt x="2372" y="1025"/>
                  </a:lnTo>
                  <a:lnTo>
                    <a:pt x="2419" y="1026"/>
                  </a:lnTo>
                  <a:lnTo>
                    <a:pt x="2437" y="1027"/>
                  </a:lnTo>
                  <a:lnTo>
                    <a:pt x="2834" y="1027"/>
                  </a:lnTo>
                  <a:lnTo>
                    <a:pt x="2880" y="1027"/>
                  </a:lnTo>
                  <a:lnTo>
                    <a:pt x="2922" y="1023"/>
                  </a:lnTo>
                  <a:lnTo>
                    <a:pt x="2959" y="1016"/>
                  </a:lnTo>
                  <a:lnTo>
                    <a:pt x="2992" y="1008"/>
                  </a:lnTo>
                  <a:lnTo>
                    <a:pt x="3038" y="993"/>
                  </a:lnTo>
                  <a:lnTo>
                    <a:pt x="3054" y="985"/>
                  </a:lnTo>
                  <a:lnTo>
                    <a:pt x="3073" y="972"/>
                  </a:lnTo>
                  <a:lnTo>
                    <a:pt x="3091" y="962"/>
                  </a:lnTo>
                  <a:lnTo>
                    <a:pt x="3126" y="951"/>
                  </a:lnTo>
                  <a:lnTo>
                    <a:pt x="3141" y="949"/>
                  </a:lnTo>
                  <a:lnTo>
                    <a:pt x="3156" y="949"/>
                  </a:lnTo>
                  <a:lnTo>
                    <a:pt x="3181" y="955"/>
                  </a:lnTo>
                  <a:lnTo>
                    <a:pt x="3201" y="963"/>
                  </a:lnTo>
                  <a:lnTo>
                    <a:pt x="3216" y="974"/>
                  </a:lnTo>
                  <a:lnTo>
                    <a:pt x="3229" y="985"/>
                  </a:lnTo>
                  <a:lnTo>
                    <a:pt x="3263" y="1011"/>
                  </a:lnTo>
                  <a:lnTo>
                    <a:pt x="3281" y="1020"/>
                  </a:lnTo>
                  <a:lnTo>
                    <a:pt x="3299" y="1028"/>
                  </a:lnTo>
                  <a:lnTo>
                    <a:pt x="3334" y="1041"/>
                  </a:lnTo>
                  <a:lnTo>
                    <a:pt x="3367" y="1049"/>
                  </a:lnTo>
                  <a:lnTo>
                    <a:pt x="3419" y="1055"/>
                  </a:lnTo>
                  <a:lnTo>
                    <a:pt x="3439" y="1055"/>
                  </a:lnTo>
                  <a:lnTo>
                    <a:pt x="3568" y="1055"/>
                  </a:lnTo>
                </a:path>
              </a:pathLst>
            </a:custGeom>
            <a:noFill/>
            <a:ln w="38100">
              <a:solidFill>
                <a:srgbClr val="FFFF00"/>
              </a:solidFill>
              <a:round/>
              <a:headEnd/>
              <a:tailEnd/>
            </a:ln>
          </p:spPr>
          <p:txBody>
            <a:bodyPr/>
            <a:lstStyle/>
            <a:p>
              <a:pPr eaLnBrk="0" fontAlgn="base" hangingPunct="0">
                <a:spcBef>
                  <a:spcPct val="0"/>
                </a:spcBef>
                <a:spcAft>
                  <a:spcPct val="0"/>
                </a:spcAft>
              </a:pPr>
              <a:endParaRPr lang="pl-PL">
                <a:solidFill>
                  <a:srgbClr val="FFFFFF"/>
                </a:solidFill>
                <a:latin typeface="Cambria" pitchFamily="18" charset="0"/>
              </a:endParaRPr>
            </a:p>
          </p:txBody>
        </p:sp>
        <p:sp>
          <p:nvSpPr>
            <p:cNvPr id="30745" name="Freeform 21"/>
            <p:cNvSpPr>
              <a:spLocks/>
            </p:cNvSpPr>
            <p:nvPr/>
          </p:nvSpPr>
          <p:spPr bwMode="auto">
            <a:xfrm>
              <a:off x="1890" y="1144"/>
              <a:ext cx="3564" cy="2184"/>
            </a:xfrm>
            <a:custGeom>
              <a:avLst/>
              <a:gdLst>
                <a:gd name="T0" fmla="*/ 20 w 3168"/>
                <a:gd name="T1" fmla="*/ 617 h 2184"/>
                <a:gd name="T2" fmla="*/ 65 w 3168"/>
                <a:gd name="T3" fmla="*/ 624 h 2184"/>
                <a:gd name="T4" fmla="*/ 140 w 3168"/>
                <a:gd name="T5" fmla="*/ 625 h 2184"/>
                <a:gd name="T6" fmla="*/ 276 w 3168"/>
                <a:gd name="T7" fmla="*/ 616 h 2184"/>
                <a:gd name="T8" fmla="*/ 340 w 3168"/>
                <a:gd name="T9" fmla="*/ 600 h 2184"/>
                <a:gd name="T10" fmla="*/ 388 w 3168"/>
                <a:gd name="T11" fmla="*/ 568 h 2184"/>
                <a:gd name="T12" fmla="*/ 428 w 3168"/>
                <a:gd name="T13" fmla="*/ 533 h 2184"/>
                <a:gd name="T14" fmla="*/ 469 w 3168"/>
                <a:gd name="T15" fmla="*/ 477 h 2184"/>
                <a:gd name="T16" fmla="*/ 499 w 3168"/>
                <a:gd name="T17" fmla="*/ 416 h 2184"/>
                <a:gd name="T18" fmla="*/ 601 w 3168"/>
                <a:gd name="T19" fmla="*/ 123 h 2184"/>
                <a:gd name="T20" fmla="*/ 608 w 3168"/>
                <a:gd name="T21" fmla="*/ 100 h 2184"/>
                <a:gd name="T22" fmla="*/ 633 w 3168"/>
                <a:gd name="T23" fmla="*/ 62 h 2184"/>
                <a:gd name="T24" fmla="*/ 668 w 3168"/>
                <a:gd name="T25" fmla="*/ 35 h 2184"/>
                <a:gd name="T26" fmla="*/ 709 w 3168"/>
                <a:gd name="T27" fmla="*/ 17 h 2184"/>
                <a:gd name="T28" fmla="*/ 770 w 3168"/>
                <a:gd name="T29" fmla="*/ 3 h 2184"/>
                <a:gd name="T30" fmla="*/ 839 w 3168"/>
                <a:gd name="T31" fmla="*/ 0 h 2184"/>
                <a:gd name="T32" fmla="*/ 1320 w 3168"/>
                <a:gd name="T33" fmla="*/ 4 h 2184"/>
                <a:gd name="T34" fmla="*/ 1398 w 3168"/>
                <a:gd name="T35" fmla="*/ 26 h 2184"/>
                <a:gd name="T36" fmla="*/ 1459 w 3168"/>
                <a:gd name="T37" fmla="*/ 62 h 2184"/>
                <a:gd name="T38" fmla="*/ 1504 w 3168"/>
                <a:gd name="T39" fmla="*/ 106 h 2184"/>
                <a:gd name="T40" fmla="*/ 1537 w 3168"/>
                <a:gd name="T41" fmla="*/ 153 h 2184"/>
                <a:gd name="T42" fmla="*/ 1558 w 3168"/>
                <a:gd name="T43" fmla="*/ 198 h 2184"/>
                <a:gd name="T44" fmla="*/ 1574 w 3168"/>
                <a:gd name="T45" fmla="*/ 245 h 2184"/>
                <a:gd name="T46" fmla="*/ 1716 w 3168"/>
                <a:gd name="T47" fmla="*/ 1220 h 2184"/>
                <a:gd name="T48" fmla="*/ 1932 w 3168"/>
                <a:gd name="T49" fmla="*/ 2184 h 2184"/>
                <a:gd name="T50" fmla="*/ 1968 w 3168"/>
                <a:gd name="T51" fmla="*/ 2148 h 2184"/>
                <a:gd name="T52" fmla="*/ 2256 w 3168"/>
                <a:gd name="T53" fmla="*/ 1680 h 2184"/>
                <a:gd name="T54" fmla="*/ 2388 w 3168"/>
                <a:gd name="T55" fmla="*/ 1680 h 2184"/>
                <a:gd name="T56" fmla="*/ 2400 w 3168"/>
                <a:gd name="T57" fmla="*/ 1680 h 2184"/>
                <a:gd name="T58" fmla="*/ 2604 w 3168"/>
                <a:gd name="T59" fmla="*/ 1680 h 2184"/>
                <a:gd name="T60" fmla="*/ 2940 w 3168"/>
                <a:gd name="T61" fmla="*/ 1668 h 2184"/>
                <a:gd name="T62" fmla="*/ 2748 w 3168"/>
                <a:gd name="T63" fmla="*/ 1680 h 2184"/>
                <a:gd name="T64" fmla="*/ 2856 w 3168"/>
                <a:gd name="T65" fmla="*/ 1680 h 2184"/>
                <a:gd name="T66" fmla="*/ 2952 w 3168"/>
                <a:gd name="T67" fmla="*/ 1692 h 2184"/>
                <a:gd name="T68" fmla="*/ 2964 w 3168"/>
                <a:gd name="T69" fmla="*/ 1668 h 2184"/>
                <a:gd name="T70" fmla="*/ 3144 w 3168"/>
                <a:gd name="T71" fmla="*/ 1680 h 2184"/>
                <a:gd name="T72" fmla="*/ 3060 w 3168"/>
                <a:gd name="T73" fmla="*/ 1680 h 2184"/>
                <a:gd name="T74" fmla="*/ 3168 w 3168"/>
                <a:gd name="T75" fmla="*/ 1680 h 21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68"/>
                <a:gd name="T115" fmla="*/ 0 h 2184"/>
                <a:gd name="T116" fmla="*/ 3168 w 3168"/>
                <a:gd name="T117" fmla="*/ 2184 h 21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68" h="2184">
                  <a:moveTo>
                    <a:pt x="0" y="612"/>
                  </a:moveTo>
                  <a:lnTo>
                    <a:pt x="20" y="617"/>
                  </a:lnTo>
                  <a:lnTo>
                    <a:pt x="41" y="621"/>
                  </a:lnTo>
                  <a:lnTo>
                    <a:pt x="65" y="624"/>
                  </a:lnTo>
                  <a:lnTo>
                    <a:pt x="90" y="625"/>
                  </a:lnTo>
                  <a:lnTo>
                    <a:pt x="140" y="625"/>
                  </a:lnTo>
                  <a:lnTo>
                    <a:pt x="192" y="624"/>
                  </a:lnTo>
                  <a:lnTo>
                    <a:pt x="276" y="616"/>
                  </a:lnTo>
                  <a:lnTo>
                    <a:pt x="311" y="612"/>
                  </a:lnTo>
                  <a:lnTo>
                    <a:pt x="340" y="600"/>
                  </a:lnTo>
                  <a:lnTo>
                    <a:pt x="365" y="584"/>
                  </a:lnTo>
                  <a:lnTo>
                    <a:pt x="388" y="568"/>
                  </a:lnTo>
                  <a:lnTo>
                    <a:pt x="410" y="551"/>
                  </a:lnTo>
                  <a:lnTo>
                    <a:pt x="428" y="533"/>
                  </a:lnTo>
                  <a:lnTo>
                    <a:pt x="444" y="514"/>
                  </a:lnTo>
                  <a:lnTo>
                    <a:pt x="469" y="477"/>
                  </a:lnTo>
                  <a:lnTo>
                    <a:pt x="488" y="444"/>
                  </a:lnTo>
                  <a:lnTo>
                    <a:pt x="499" y="416"/>
                  </a:lnTo>
                  <a:lnTo>
                    <a:pt x="509" y="391"/>
                  </a:lnTo>
                  <a:lnTo>
                    <a:pt x="601" y="123"/>
                  </a:lnTo>
                  <a:lnTo>
                    <a:pt x="604" y="111"/>
                  </a:lnTo>
                  <a:lnTo>
                    <a:pt x="608" y="100"/>
                  </a:lnTo>
                  <a:lnTo>
                    <a:pt x="618" y="79"/>
                  </a:lnTo>
                  <a:lnTo>
                    <a:pt x="633" y="62"/>
                  </a:lnTo>
                  <a:lnTo>
                    <a:pt x="649" y="48"/>
                  </a:lnTo>
                  <a:lnTo>
                    <a:pt x="668" y="35"/>
                  </a:lnTo>
                  <a:lnTo>
                    <a:pt x="687" y="25"/>
                  </a:lnTo>
                  <a:lnTo>
                    <a:pt x="709" y="17"/>
                  </a:lnTo>
                  <a:lnTo>
                    <a:pt x="729" y="11"/>
                  </a:lnTo>
                  <a:lnTo>
                    <a:pt x="770" y="3"/>
                  </a:lnTo>
                  <a:lnTo>
                    <a:pt x="805" y="0"/>
                  </a:lnTo>
                  <a:lnTo>
                    <a:pt x="839" y="0"/>
                  </a:lnTo>
                  <a:lnTo>
                    <a:pt x="1275" y="0"/>
                  </a:lnTo>
                  <a:lnTo>
                    <a:pt x="1320" y="4"/>
                  </a:lnTo>
                  <a:lnTo>
                    <a:pt x="1362" y="13"/>
                  </a:lnTo>
                  <a:lnTo>
                    <a:pt x="1398" y="26"/>
                  </a:lnTo>
                  <a:lnTo>
                    <a:pt x="1431" y="42"/>
                  </a:lnTo>
                  <a:lnTo>
                    <a:pt x="1459" y="62"/>
                  </a:lnTo>
                  <a:lnTo>
                    <a:pt x="1484" y="83"/>
                  </a:lnTo>
                  <a:lnTo>
                    <a:pt x="1504" y="106"/>
                  </a:lnTo>
                  <a:lnTo>
                    <a:pt x="1523" y="130"/>
                  </a:lnTo>
                  <a:lnTo>
                    <a:pt x="1537" y="153"/>
                  </a:lnTo>
                  <a:lnTo>
                    <a:pt x="1549" y="176"/>
                  </a:lnTo>
                  <a:lnTo>
                    <a:pt x="1558" y="198"/>
                  </a:lnTo>
                  <a:lnTo>
                    <a:pt x="1565" y="217"/>
                  </a:lnTo>
                  <a:lnTo>
                    <a:pt x="1574" y="245"/>
                  </a:lnTo>
                  <a:lnTo>
                    <a:pt x="1576" y="257"/>
                  </a:lnTo>
                  <a:lnTo>
                    <a:pt x="1716" y="1220"/>
                  </a:lnTo>
                  <a:lnTo>
                    <a:pt x="1848" y="2172"/>
                  </a:lnTo>
                  <a:lnTo>
                    <a:pt x="1932" y="2184"/>
                  </a:lnTo>
                  <a:lnTo>
                    <a:pt x="2004" y="2076"/>
                  </a:lnTo>
                  <a:lnTo>
                    <a:pt x="1968" y="2148"/>
                  </a:lnTo>
                  <a:lnTo>
                    <a:pt x="2196" y="1716"/>
                  </a:lnTo>
                  <a:lnTo>
                    <a:pt x="2256" y="1680"/>
                  </a:lnTo>
                  <a:lnTo>
                    <a:pt x="2328" y="1680"/>
                  </a:lnTo>
                  <a:lnTo>
                    <a:pt x="2388" y="1680"/>
                  </a:lnTo>
                  <a:lnTo>
                    <a:pt x="2544" y="1680"/>
                  </a:lnTo>
                  <a:lnTo>
                    <a:pt x="2400" y="1680"/>
                  </a:lnTo>
                  <a:lnTo>
                    <a:pt x="2472" y="1680"/>
                  </a:lnTo>
                  <a:lnTo>
                    <a:pt x="2604" y="1680"/>
                  </a:lnTo>
                  <a:lnTo>
                    <a:pt x="2676" y="1680"/>
                  </a:lnTo>
                  <a:lnTo>
                    <a:pt x="2940" y="1668"/>
                  </a:lnTo>
                  <a:lnTo>
                    <a:pt x="2604" y="1680"/>
                  </a:lnTo>
                  <a:lnTo>
                    <a:pt x="2748" y="1680"/>
                  </a:lnTo>
                  <a:lnTo>
                    <a:pt x="2772" y="1680"/>
                  </a:lnTo>
                  <a:lnTo>
                    <a:pt x="2856" y="1680"/>
                  </a:lnTo>
                  <a:lnTo>
                    <a:pt x="2832" y="1680"/>
                  </a:lnTo>
                  <a:lnTo>
                    <a:pt x="2952" y="1692"/>
                  </a:lnTo>
                  <a:lnTo>
                    <a:pt x="2952" y="1680"/>
                  </a:lnTo>
                  <a:lnTo>
                    <a:pt x="2964" y="1668"/>
                  </a:lnTo>
                  <a:lnTo>
                    <a:pt x="3120" y="1680"/>
                  </a:lnTo>
                  <a:lnTo>
                    <a:pt x="3144" y="1680"/>
                  </a:lnTo>
                  <a:lnTo>
                    <a:pt x="3060" y="1680"/>
                  </a:lnTo>
                  <a:lnTo>
                    <a:pt x="3108" y="1680"/>
                  </a:lnTo>
                  <a:lnTo>
                    <a:pt x="3168" y="1680"/>
                  </a:lnTo>
                  <a:lnTo>
                    <a:pt x="3144" y="1680"/>
                  </a:lnTo>
                </a:path>
              </a:pathLst>
            </a:custGeom>
            <a:noFill/>
            <a:ln w="38100">
              <a:solidFill>
                <a:srgbClr val="FFFF00"/>
              </a:solidFill>
              <a:round/>
              <a:headEnd/>
              <a:tailEnd/>
            </a:ln>
          </p:spPr>
          <p:txBody>
            <a:bodyPr/>
            <a:lstStyle/>
            <a:p>
              <a:pPr eaLnBrk="0" fontAlgn="base" hangingPunct="0">
                <a:spcBef>
                  <a:spcPct val="0"/>
                </a:spcBef>
                <a:spcAft>
                  <a:spcPct val="0"/>
                </a:spcAft>
              </a:pPr>
              <a:endParaRPr lang="pl-PL">
                <a:solidFill>
                  <a:srgbClr val="FFFFFF"/>
                </a:solidFill>
                <a:latin typeface="Cambria" pitchFamily="18" charset="0"/>
              </a:endParaRPr>
            </a:p>
          </p:txBody>
        </p:sp>
        <p:sp>
          <p:nvSpPr>
            <p:cNvPr id="30746" name="Freeform 22"/>
            <p:cNvSpPr>
              <a:spLocks/>
            </p:cNvSpPr>
            <p:nvPr/>
          </p:nvSpPr>
          <p:spPr bwMode="auto">
            <a:xfrm>
              <a:off x="1897" y="1761"/>
              <a:ext cx="3568" cy="932"/>
            </a:xfrm>
            <a:custGeom>
              <a:avLst/>
              <a:gdLst>
                <a:gd name="T0" fmla="*/ 21 w 3568"/>
                <a:gd name="T1" fmla="*/ 2 h 932"/>
                <a:gd name="T2" fmla="*/ 61 w 3568"/>
                <a:gd name="T3" fmla="*/ 11 h 932"/>
                <a:gd name="T4" fmla="*/ 102 w 3568"/>
                <a:gd name="T5" fmla="*/ 28 h 932"/>
                <a:gd name="T6" fmla="*/ 163 w 3568"/>
                <a:gd name="T7" fmla="*/ 67 h 932"/>
                <a:gd name="T8" fmla="*/ 241 w 3568"/>
                <a:gd name="T9" fmla="*/ 133 h 932"/>
                <a:gd name="T10" fmla="*/ 311 w 3568"/>
                <a:gd name="T11" fmla="*/ 211 h 932"/>
                <a:gd name="T12" fmla="*/ 420 w 3568"/>
                <a:gd name="T13" fmla="*/ 355 h 932"/>
                <a:gd name="T14" fmla="*/ 478 w 3568"/>
                <a:gd name="T15" fmla="*/ 439 h 932"/>
                <a:gd name="T16" fmla="*/ 537 w 3568"/>
                <a:gd name="T17" fmla="*/ 487 h 932"/>
                <a:gd name="T18" fmla="*/ 602 w 3568"/>
                <a:gd name="T19" fmla="*/ 522 h 932"/>
                <a:gd name="T20" fmla="*/ 668 w 3568"/>
                <a:gd name="T21" fmla="*/ 545 h 932"/>
                <a:gd name="T22" fmla="*/ 759 w 3568"/>
                <a:gd name="T23" fmla="*/ 561 h 932"/>
                <a:gd name="T24" fmla="*/ 880 w 3568"/>
                <a:gd name="T25" fmla="*/ 564 h 932"/>
                <a:gd name="T26" fmla="*/ 1003 w 3568"/>
                <a:gd name="T27" fmla="*/ 547 h 932"/>
                <a:gd name="T28" fmla="*/ 1134 w 3568"/>
                <a:gd name="T29" fmla="*/ 528 h 932"/>
                <a:gd name="T30" fmla="*/ 1256 w 3568"/>
                <a:gd name="T31" fmla="*/ 524 h 932"/>
                <a:gd name="T32" fmla="*/ 1328 w 3568"/>
                <a:gd name="T33" fmla="*/ 528 h 932"/>
                <a:gd name="T34" fmla="*/ 1474 w 3568"/>
                <a:gd name="T35" fmla="*/ 547 h 932"/>
                <a:gd name="T36" fmla="*/ 1550 w 3568"/>
                <a:gd name="T37" fmla="*/ 554 h 932"/>
                <a:gd name="T38" fmla="*/ 1629 w 3568"/>
                <a:gd name="T39" fmla="*/ 552 h 932"/>
                <a:gd name="T40" fmla="*/ 1797 w 3568"/>
                <a:gd name="T41" fmla="*/ 537 h 932"/>
                <a:gd name="T42" fmla="*/ 1969 w 3568"/>
                <a:gd name="T43" fmla="*/ 521 h 932"/>
                <a:gd name="T44" fmla="*/ 2053 w 3568"/>
                <a:gd name="T45" fmla="*/ 518 h 932"/>
                <a:gd name="T46" fmla="*/ 2134 w 3568"/>
                <a:gd name="T47" fmla="*/ 524 h 932"/>
                <a:gd name="T48" fmla="*/ 2225 w 3568"/>
                <a:gd name="T49" fmla="*/ 540 h 932"/>
                <a:gd name="T50" fmla="*/ 2303 w 3568"/>
                <a:gd name="T51" fmla="*/ 571 h 932"/>
                <a:gd name="T52" fmla="*/ 2366 w 3568"/>
                <a:gd name="T53" fmla="*/ 611 h 932"/>
                <a:gd name="T54" fmla="*/ 2414 w 3568"/>
                <a:gd name="T55" fmla="*/ 656 h 932"/>
                <a:gd name="T56" fmla="*/ 2477 w 3568"/>
                <a:gd name="T57" fmla="*/ 739 h 932"/>
                <a:gd name="T58" fmla="*/ 2521 w 3568"/>
                <a:gd name="T59" fmla="*/ 821 h 932"/>
                <a:gd name="T60" fmla="*/ 2561 w 3568"/>
                <a:gd name="T61" fmla="*/ 874 h 932"/>
                <a:gd name="T62" fmla="*/ 2603 w 3568"/>
                <a:gd name="T63" fmla="*/ 907 h 932"/>
                <a:gd name="T64" fmla="*/ 2631 w 3568"/>
                <a:gd name="T65" fmla="*/ 922 h 932"/>
                <a:gd name="T66" fmla="*/ 2658 w 3568"/>
                <a:gd name="T67" fmla="*/ 930 h 932"/>
                <a:gd name="T68" fmla="*/ 2711 w 3568"/>
                <a:gd name="T69" fmla="*/ 930 h 932"/>
                <a:gd name="T70" fmla="*/ 2758 w 3568"/>
                <a:gd name="T71" fmla="*/ 913 h 932"/>
                <a:gd name="T72" fmla="*/ 2799 w 3568"/>
                <a:gd name="T73" fmla="*/ 885 h 932"/>
                <a:gd name="T74" fmla="*/ 2829 w 3568"/>
                <a:gd name="T75" fmla="*/ 851 h 932"/>
                <a:gd name="T76" fmla="*/ 2845 w 3568"/>
                <a:gd name="T77" fmla="*/ 816 h 932"/>
                <a:gd name="T78" fmla="*/ 2899 w 3568"/>
                <a:gd name="T79" fmla="*/ 710 h 932"/>
                <a:gd name="T80" fmla="*/ 2934 w 3568"/>
                <a:gd name="T81" fmla="*/ 637 h 932"/>
                <a:gd name="T82" fmla="*/ 2960 w 3568"/>
                <a:gd name="T83" fmla="*/ 597 h 932"/>
                <a:gd name="T84" fmla="*/ 2989 w 3568"/>
                <a:gd name="T85" fmla="*/ 570 h 932"/>
                <a:gd name="T86" fmla="*/ 3025 w 3568"/>
                <a:gd name="T87" fmla="*/ 550 h 932"/>
                <a:gd name="T88" fmla="*/ 3090 w 3568"/>
                <a:gd name="T89" fmla="*/ 526 h 932"/>
                <a:gd name="T90" fmla="*/ 3191 w 3568"/>
                <a:gd name="T91" fmla="*/ 508 h 932"/>
                <a:gd name="T92" fmla="*/ 3298 w 3568"/>
                <a:gd name="T93" fmla="*/ 503 h 932"/>
                <a:gd name="T94" fmla="*/ 3487 w 3568"/>
                <a:gd name="T95" fmla="*/ 509 h 9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68"/>
                <a:gd name="T145" fmla="*/ 0 h 932"/>
                <a:gd name="T146" fmla="*/ 3568 w 3568"/>
                <a:gd name="T147" fmla="*/ 932 h 9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68" h="932">
                  <a:moveTo>
                    <a:pt x="0" y="0"/>
                  </a:moveTo>
                  <a:lnTo>
                    <a:pt x="21" y="2"/>
                  </a:lnTo>
                  <a:lnTo>
                    <a:pt x="41" y="5"/>
                  </a:lnTo>
                  <a:lnTo>
                    <a:pt x="61" y="11"/>
                  </a:lnTo>
                  <a:lnTo>
                    <a:pt x="82" y="18"/>
                  </a:lnTo>
                  <a:lnTo>
                    <a:pt x="102" y="28"/>
                  </a:lnTo>
                  <a:lnTo>
                    <a:pt x="123" y="40"/>
                  </a:lnTo>
                  <a:lnTo>
                    <a:pt x="163" y="67"/>
                  </a:lnTo>
                  <a:lnTo>
                    <a:pt x="203" y="99"/>
                  </a:lnTo>
                  <a:lnTo>
                    <a:pt x="241" y="133"/>
                  </a:lnTo>
                  <a:lnTo>
                    <a:pt x="277" y="171"/>
                  </a:lnTo>
                  <a:lnTo>
                    <a:pt x="311" y="211"/>
                  </a:lnTo>
                  <a:lnTo>
                    <a:pt x="373" y="287"/>
                  </a:lnTo>
                  <a:lnTo>
                    <a:pt x="420" y="355"/>
                  </a:lnTo>
                  <a:lnTo>
                    <a:pt x="461" y="420"/>
                  </a:lnTo>
                  <a:lnTo>
                    <a:pt x="478" y="439"/>
                  </a:lnTo>
                  <a:lnTo>
                    <a:pt x="498" y="457"/>
                  </a:lnTo>
                  <a:lnTo>
                    <a:pt x="537" y="487"/>
                  </a:lnTo>
                  <a:lnTo>
                    <a:pt x="580" y="512"/>
                  </a:lnTo>
                  <a:lnTo>
                    <a:pt x="602" y="522"/>
                  </a:lnTo>
                  <a:lnTo>
                    <a:pt x="624" y="531"/>
                  </a:lnTo>
                  <a:lnTo>
                    <a:pt x="668" y="545"/>
                  </a:lnTo>
                  <a:lnTo>
                    <a:pt x="714" y="555"/>
                  </a:lnTo>
                  <a:lnTo>
                    <a:pt x="759" y="561"/>
                  </a:lnTo>
                  <a:lnTo>
                    <a:pt x="801" y="564"/>
                  </a:lnTo>
                  <a:lnTo>
                    <a:pt x="880" y="564"/>
                  </a:lnTo>
                  <a:lnTo>
                    <a:pt x="944" y="557"/>
                  </a:lnTo>
                  <a:lnTo>
                    <a:pt x="1003" y="547"/>
                  </a:lnTo>
                  <a:lnTo>
                    <a:pt x="1091" y="533"/>
                  </a:lnTo>
                  <a:lnTo>
                    <a:pt x="1134" y="528"/>
                  </a:lnTo>
                  <a:lnTo>
                    <a:pt x="1177" y="526"/>
                  </a:lnTo>
                  <a:lnTo>
                    <a:pt x="1256" y="524"/>
                  </a:lnTo>
                  <a:lnTo>
                    <a:pt x="1293" y="526"/>
                  </a:lnTo>
                  <a:lnTo>
                    <a:pt x="1328" y="528"/>
                  </a:lnTo>
                  <a:lnTo>
                    <a:pt x="1435" y="540"/>
                  </a:lnTo>
                  <a:lnTo>
                    <a:pt x="1474" y="547"/>
                  </a:lnTo>
                  <a:lnTo>
                    <a:pt x="1511" y="552"/>
                  </a:lnTo>
                  <a:lnTo>
                    <a:pt x="1550" y="554"/>
                  </a:lnTo>
                  <a:lnTo>
                    <a:pt x="1589" y="554"/>
                  </a:lnTo>
                  <a:lnTo>
                    <a:pt x="1629" y="552"/>
                  </a:lnTo>
                  <a:lnTo>
                    <a:pt x="1713" y="546"/>
                  </a:lnTo>
                  <a:lnTo>
                    <a:pt x="1797" y="537"/>
                  </a:lnTo>
                  <a:lnTo>
                    <a:pt x="1884" y="527"/>
                  </a:lnTo>
                  <a:lnTo>
                    <a:pt x="1969" y="521"/>
                  </a:lnTo>
                  <a:lnTo>
                    <a:pt x="2011" y="519"/>
                  </a:lnTo>
                  <a:lnTo>
                    <a:pt x="2053" y="518"/>
                  </a:lnTo>
                  <a:lnTo>
                    <a:pt x="2094" y="521"/>
                  </a:lnTo>
                  <a:lnTo>
                    <a:pt x="2134" y="524"/>
                  </a:lnTo>
                  <a:lnTo>
                    <a:pt x="2181" y="531"/>
                  </a:lnTo>
                  <a:lnTo>
                    <a:pt x="2225" y="540"/>
                  </a:lnTo>
                  <a:lnTo>
                    <a:pt x="2266" y="554"/>
                  </a:lnTo>
                  <a:lnTo>
                    <a:pt x="2303" y="571"/>
                  </a:lnTo>
                  <a:lnTo>
                    <a:pt x="2336" y="591"/>
                  </a:lnTo>
                  <a:lnTo>
                    <a:pt x="2366" y="611"/>
                  </a:lnTo>
                  <a:lnTo>
                    <a:pt x="2391" y="634"/>
                  </a:lnTo>
                  <a:lnTo>
                    <a:pt x="2414" y="656"/>
                  </a:lnTo>
                  <a:lnTo>
                    <a:pt x="2451" y="700"/>
                  </a:lnTo>
                  <a:lnTo>
                    <a:pt x="2477" y="739"/>
                  </a:lnTo>
                  <a:lnTo>
                    <a:pt x="2496" y="775"/>
                  </a:lnTo>
                  <a:lnTo>
                    <a:pt x="2521" y="821"/>
                  </a:lnTo>
                  <a:lnTo>
                    <a:pt x="2548" y="858"/>
                  </a:lnTo>
                  <a:lnTo>
                    <a:pt x="2561" y="874"/>
                  </a:lnTo>
                  <a:lnTo>
                    <a:pt x="2575" y="886"/>
                  </a:lnTo>
                  <a:lnTo>
                    <a:pt x="2603" y="907"/>
                  </a:lnTo>
                  <a:lnTo>
                    <a:pt x="2617" y="916"/>
                  </a:lnTo>
                  <a:lnTo>
                    <a:pt x="2631" y="922"/>
                  </a:lnTo>
                  <a:lnTo>
                    <a:pt x="2645" y="926"/>
                  </a:lnTo>
                  <a:lnTo>
                    <a:pt x="2658" y="930"/>
                  </a:lnTo>
                  <a:lnTo>
                    <a:pt x="2684" y="932"/>
                  </a:lnTo>
                  <a:lnTo>
                    <a:pt x="2711" y="930"/>
                  </a:lnTo>
                  <a:lnTo>
                    <a:pt x="2735" y="923"/>
                  </a:lnTo>
                  <a:lnTo>
                    <a:pt x="2758" y="913"/>
                  </a:lnTo>
                  <a:lnTo>
                    <a:pt x="2780" y="900"/>
                  </a:lnTo>
                  <a:lnTo>
                    <a:pt x="2799" y="885"/>
                  </a:lnTo>
                  <a:lnTo>
                    <a:pt x="2815" y="869"/>
                  </a:lnTo>
                  <a:lnTo>
                    <a:pt x="2829" y="851"/>
                  </a:lnTo>
                  <a:lnTo>
                    <a:pt x="2839" y="834"/>
                  </a:lnTo>
                  <a:lnTo>
                    <a:pt x="2845" y="816"/>
                  </a:lnTo>
                  <a:lnTo>
                    <a:pt x="2877" y="761"/>
                  </a:lnTo>
                  <a:lnTo>
                    <a:pt x="2899" y="710"/>
                  </a:lnTo>
                  <a:lnTo>
                    <a:pt x="2920" y="661"/>
                  </a:lnTo>
                  <a:lnTo>
                    <a:pt x="2934" y="637"/>
                  </a:lnTo>
                  <a:lnTo>
                    <a:pt x="2950" y="612"/>
                  </a:lnTo>
                  <a:lnTo>
                    <a:pt x="2960" y="597"/>
                  </a:lnTo>
                  <a:lnTo>
                    <a:pt x="2974" y="583"/>
                  </a:lnTo>
                  <a:lnTo>
                    <a:pt x="2989" y="570"/>
                  </a:lnTo>
                  <a:lnTo>
                    <a:pt x="3006" y="559"/>
                  </a:lnTo>
                  <a:lnTo>
                    <a:pt x="3025" y="550"/>
                  </a:lnTo>
                  <a:lnTo>
                    <a:pt x="3045" y="541"/>
                  </a:lnTo>
                  <a:lnTo>
                    <a:pt x="3090" y="526"/>
                  </a:lnTo>
                  <a:lnTo>
                    <a:pt x="3140" y="515"/>
                  </a:lnTo>
                  <a:lnTo>
                    <a:pt x="3191" y="508"/>
                  </a:lnTo>
                  <a:lnTo>
                    <a:pt x="3244" y="504"/>
                  </a:lnTo>
                  <a:lnTo>
                    <a:pt x="3298" y="503"/>
                  </a:lnTo>
                  <a:lnTo>
                    <a:pt x="3400" y="504"/>
                  </a:lnTo>
                  <a:lnTo>
                    <a:pt x="3487" y="509"/>
                  </a:lnTo>
                  <a:lnTo>
                    <a:pt x="3568" y="519"/>
                  </a:lnTo>
                </a:path>
              </a:pathLst>
            </a:custGeom>
            <a:noFill/>
            <a:ln w="38100">
              <a:solidFill>
                <a:srgbClr val="FFFF00"/>
              </a:solidFill>
              <a:round/>
              <a:headEnd/>
              <a:tailEnd/>
            </a:ln>
          </p:spPr>
          <p:txBody>
            <a:bodyPr/>
            <a:lstStyle/>
            <a:p>
              <a:pPr eaLnBrk="0" fontAlgn="base" hangingPunct="0">
                <a:spcBef>
                  <a:spcPct val="0"/>
                </a:spcBef>
                <a:spcAft>
                  <a:spcPct val="0"/>
                </a:spcAft>
              </a:pPr>
              <a:endParaRPr lang="pl-PL">
                <a:solidFill>
                  <a:srgbClr val="FFFFFF"/>
                </a:solidFill>
                <a:latin typeface="Cambria" pitchFamily="18" charset="0"/>
              </a:endParaRPr>
            </a:p>
          </p:txBody>
        </p:sp>
        <p:sp>
          <p:nvSpPr>
            <p:cNvPr id="30747" name="Freeform 23"/>
            <p:cNvSpPr>
              <a:spLocks/>
            </p:cNvSpPr>
            <p:nvPr/>
          </p:nvSpPr>
          <p:spPr bwMode="auto">
            <a:xfrm>
              <a:off x="1890" y="1720"/>
              <a:ext cx="3618" cy="1635"/>
            </a:xfrm>
            <a:custGeom>
              <a:avLst/>
              <a:gdLst>
                <a:gd name="T0" fmla="*/ 24 w 3568"/>
                <a:gd name="T1" fmla="*/ 17 h 1635"/>
                <a:gd name="T2" fmla="*/ 95 w 3568"/>
                <a:gd name="T3" fmla="*/ 100 h 1635"/>
                <a:gd name="T4" fmla="*/ 174 w 3568"/>
                <a:gd name="T5" fmla="*/ 273 h 1635"/>
                <a:gd name="T6" fmla="*/ 264 w 3568"/>
                <a:gd name="T7" fmla="*/ 616 h 1635"/>
                <a:gd name="T8" fmla="*/ 327 w 3568"/>
                <a:gd name="T9" fmla="*/ 974 h 1635"/>
                <a:gd name="T10" fmla="*/ 373 w 3568"/>
                <a:gd name="T11" fmla="*/ 1371 h 1635"/>
                <a:gd name="T12" fmla="*/ 385 w 3568"/>
                <a:gd name="T13" fmla="*/ 1442 h 1635"/>
                <a:gd name="T14" fmla="*/ 421 w 3568"/>
                <a:gd name="T15" fmla="*/ 1530 h 1635"/>
                <a:gd name="T16" fmla="*/ 480 w 3568"/>
                <a:gd name="T17" fmla="*/ 1591 h 1635"/>
                <a:gd name="T18" fmla="*/ 540 w 3568"/>
                <a:gd name="T19" fmla="*/ 1617 h 1635"/>
                <a:gd name="T20" fmla="*/ 606 w 3568"/>
                <a:gd name="T21" fmla="*/ 1621 h 1635"/>
                <a:gd name="T22" fmla="*/ 997 w 3568"/>
                <a:gd name="T23" fmla="*/ 1595 h 1635"/>
                <a:gd name="T24" fmla="*/ 1061 w 3568"/>
                <a:gd name="T25" fmla="*/ 1554 h 1635"/>
                <a:gd name="T26" fmla="*/ 1131 w 3568"/>
                <a:gd name="T27" fmla="*/ 1474 h 1635"/>
                <a:gd name="T28" fmla="*/ 1346 w 3568"/>
                <a:gd name="T29" fmla="*/ 1037 h 1635"/>
                <a:gd name="T30" fmla="*/ 1414 w 3568"/>
                <a:gd name="T31" fmla="*/ 957 h 1635"/>
                <a:gd name="T32" fmla="*/ 1487 w 3568"/>
                <a:gd name="T33" fmla="*/ 922 h 1635"/>
                <a:gd name="T34" fmla="*/ 1557 w 3568"/>
                <a:gd name="T35" fmla="*/ 928 h 1635"/>
                <a:gd name="T36" fmla="*/ 1608 w 3568"/>
                <a:gd name="T37" fmla="*/ 957 h 1635"/>
                <a:gd name="T38" fmla="*/ 1648 w 3568"/>
                <a:gd name="T39" fmla="*/ 1001 h 1635"/>
                <a:gd name="T40" fmla="*/ 1697 w 3568"/>
                <a:gd name="T41" fmla="*/ 1104 h 1635"/>
                <a:gd name="T42" fmla="*/ 1882 w 3568"/>
                <a:gd name="T43" fmla="*/ 1515 h 1635"/>
                <a:gd name="T44" fmla="*/ 1930 w 3568"/>
                <a:gd name="T45" fmla="*/ 1576 h 1635"/>
                <a:gd name="T46" fmla="*/ 1973 w 3568"/>
                <a:gd name="T47" fmla="*/ 1612 h 1635"/>
                <a:gd name="T48" fmla="*/ 2015 w 3568"/>
                <a:gd name="T49" fmla="*/ 1630 h 1635"/>
                <a:gd name="T50" fmla="*/ 2053 w 3568"/>
                <a:gd name="T51" fmla="*/ 1630 h 1635"/>
                <a:gd name="T52" fmla="*/ 2117 w 3568"/>
                <a:gd name="T53" fmla="*/ 1599 h 1635"/>
                <a:gd name="T54" fmla="*/ 2163 w 3568"/>
                <a:gd name="T55" fmla="*/ 1552 h 1635"/>
                <a:gd name="T56" fmla="*/ 2308 w 3568"/>
                <a:gd name="T57" fmla="*/ 1102 h 1635"/>
                <a:gd name="T58" fmla="*/ 2372 w 3568"/>
                <a:gd name="T59" fmla="*/ 1034 h 1635"/>
                <a:gd name="T60" fmla="*/ 2463 w 3568"/>
                <a:gd name="T61" fmla="*/ 999 h 1635"/>
                <a:gd name="T62" fmla="*/ 2539 w 3568"/>
                <a:gd name="T63" fmla="*/ 1014 h 1635"/>
                <a:gd name="T64" fmla="*/ 2613 w 3568"/>
                <a:gd name="T65" fmla="*/ 1069 h 1635"/>
                <a:gd name="T66" fmla="*/ 2786 w 3568"/>
                <a:gd name="T67" fmla="*/ 1526 h 1635"/>
                <a:gd name="T68" fmla="*/ 2858 w 3568"/>
                <a:gd name="T69" fmla="*/ 1605 h 1635"/>
                <a:gd name="T70" fmla="*/ 2905 w 3568"/>
                <a:gd name="T71" fmla="*/ 1630 h 1635"/>
                <a:gd name="T72" fmla="*/ 2969 w 3568"/>
                <a:gd name="T73" fmla="*/ 1632 h 1635"/>
                <a:gd name="T74" fmla="*/ 3021 w 3568"/>
                <a:gd name="T75" fmla="*/ 1604 h 1635"/>
                <a:gd name="T76" fmla="*/ 3067 w 3568"/>
                <a:gd name="T77" fmla="*/ 1543 h 1635"/>
                <a:gd name="T78" fmla="*/ 3161 w 3568"/>
                <a:gd name="T79" fmla="*/ 1166 h 1635"/>
                <a:gd name="T80" fmla="*/ 3254 w 3568"/>
                <a:gd name="T81" fmla="*/ 862 h 1635"/>
                <a:gd name="T82" fmla="*/ 3299 w 3568"/>
                <a:gd name="T83" fmla="*/ 778 h 1635"/>
                <a:gd name="T84" fmla="*/ 3360 w 3568"/>
                <a:gd name="T85" fmla="*/ 714 h 1635"/>
                <a:gd name="T86" fmla="*/ 3436 w 3568"/>
                <a:gd name="T87" fmla="*/ 689 h 1635"/>
                <a:gd name="T88" fmla="*/ 3502 w 3568"/>
                <a:gd name="T89" fmla="*/ 696 h 1635"/>
                <a:gd name="T90" fmla="*/ 3568 w 3568"/>
                <a:gd name="T91" fmla="*/ 730 h 16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568"/>
                <a:gd name="T139" fmla="*/ 0 h 1635"/>
                <a:gd name="T140" fmla="*/ 3568 w 3568"/>
                <a:gd name="T141" fmla="*/ 1635 h 163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568" h="1635">
                  <a:moveTo>
                    <a:pt x="0" y="0"/>
                  </a:moveTo>
                  <a:lnTo>
                    <a:pt x="13" y="8"/>
                  </a:lnTo>
                  <a:lnTo>
                    <a:pt x="24" y="17"/>
                  </a:lnTo>
                  <a:lnTo>
                    <a:pt x="49" y="39"/>
                  </a:lnTo>
                  <a:lnTo>
                    <a:pt x="72" y="67"/>
                  </a:lnTo>
                  <a:lnTo>
                    <a:pt x="95" y="100"/>
                  </a:lnTo>
                  <a:lnTo>
                    <a:pt x="115" y="137"/>
                  </a:lnTo>
                  <a:lnTo>
                    <a:pt x="135" y="179"/>
                  </a:lnTo>
                  <a:lnTo>
                    <a:pt x="174" y="273"/>
                  </a:lnTo>
                  <a:lnTo>
                    <a:pt x="207" y="380"/>
                  </a:lnTo>
                  <a:lnTo>
                    <a:pt x="237" y="495"/>
                  </a:lnTo>
                  <a:lnTo>
                    <a:pt x="264" y="616"/>
                  </a:lnTo>
                  <a:lnTo>
                    <a:pt x="288" y="737"/>
                  </a:lnTo>
                  <a:lnTo>
                    <a:pt x="309" y="858"/>
                  </a:lnTo>
                  <a:lnTo>
                    <a:pt x="327" y="974"/>
                  </a:lnTo>
                  <a:lnTo>
                    <a:pt x="352" y="1176"/>
                  </a:lnTo>
                  <a:lnTo>
                    <a:pt x="367" y="1317"/>
                  </a:lnTo>
                  <a:lnTo>
                    <a:pt x="373" y="1371"/>
                  </a:lnTo>
                  <a:lnTo>
                    <a:pt x="375" y="1396"/>
                  </a:lnTo>
                  <a:lnTo>
                    <a:pt x="380" y="1421"/>
                  </a:lnTo>
                  <a:lnTo>
                    <a:pt x="385" y="1442"/>
                  </a:lnTo>
                  <a:lnTo>
                    <a:pt x="390" y="1463"/>
                  </a:lnTo>
                  <a:lnTo>
                    <a:pt x="404" y="1500"/>
                  </a:lnTo>
                  <a:lnTo>
                    <a:pt x="421" y="1530"/>
                  </a:lnTo>
                  <a:lnTo>
                    <a:pt x="440" y="1554"/>
                  </a:lnTo>
                  <a:lnTo>
                    <a:pt x="459" y="1575"/>
                  </a:lnTo>
                  <a:lnTo>
                    <a:pt x="480" y="1591"/>
                  </a:lnTo>
                  <a:lnTo>
                    <a:pt x="500" y="1603"/>
                  </a:lnTo>
                  <a:lnTo>
                    <a:pt x="521" y="1612"/>
                  </a:lnTo>
                  <a:lnTo>
                    <a:pt x="540" y="1617"/>
                  </a:lnTo>
                  <a:lnTo>
                    <a:pt x="573" y="1622"/>
                  </a:lnTo>
                  <a:lnTo>
                    <a:pt x="597" y="1622"/>
                  </a:lnTo>
                  <a:lnTo>
                    <a:pt x="606" y="1621"/>
                  </a:lnTo>
                  <a:lnTo>
                    <a:pt x="945" y="1614"/>
                  </a:lnTo>
                  <a:lnTo>
                    <a:pt x="972" y="1605"/>
                  </a:lnTo>
                  <a:lnTo>
                    <a:pt x="997" y="1595"/>
                  </a:lnTo>
                  <a:lnTo>
                    <a:pt x="1020" y="1584"/>
                  </a:lnTo>
                  <a:lnTo>
                    <a:pt x="1042" y="1570"/>
                  </a:lnTo>
                  <a:lnTo>
                    <a:pt x="1061" y="1554"/>
                  </a:lnTo>
                  <a:lnTo>
                    <a:pt x="1079" y="1538"/>
                  </a:lnTo>
                  <a:lnTo>
                    <a:pt x="1108" y="1505"/>
                  </a:lnTo>
                  <a:lnTo>
                    <a:pt x="1131" y="1474"/>
                  </a:lnTo>
                  <a:lnTo>
                    <a:pt x="1147" y="1447"/>
                  </a:lnTo>
                  <a:lnTo>
                    <a:pt x="1159" y="1422"/>
                  </a:lnTo>
                  <a:lnTo>
                    <a:pt x="1346" y="1037"/>
                  </a:lnTo>
                  <a:lnTo>
                    <a:pt x="1367" y="1004"/>
                  </a:lnTo>
                  <a:lnTo>
                    <a:pt x="1390" y="977"/>
                  </a:lnTo>
                  <a:lnTo>
                    <a:pt x="1414" y="957"/>
                  </a:lnTo>
                  <a:lnTo>
                    <a:pt x="1439" y="940"/>
                  </a:lnTo>
                  <a:lnTo>
                    <a:pt x="1463" y="928"/>
                  </a:lnTo>
                  <a:lnTo>
                    <a:pt x="1487" y="922"/>
                  </a:lnTo>
                  <a:lnTo>
                    <a:pt x="1511" y="921"/>
                  </a:lnTo>
                  <a:lnTo>
                    <a:pt x="1536" y="922"/>
                  </a:lnTo>
                  <a:lnTo>
                    <a:pt x="1557" y="928"/>
                  </a:lnTo>
                  <a:lnTo>
                    <a:pt x="1579" y="937"/>
                  </a:lnTo>
                  <a:lnTo>
                    <a:pt x="1599" y="949"/>
                  </a:lnTo>
                  <a:lnTo>
                    <a:pt x="1608" y="957"/>
                  </a:lnTo>
                  <a:lnTo>
                    <a:pt x="1617" y="964"/>
                  </a:lnTo>
                  <a:lnTo>
                    <a:pt x="1634" y="982"/>
                  </a:lnTo>
                  <a:lnTo>
                    <a:pt x="1648" y="1001"/>
                  </a:lnTo>
                  <a:lnTo>
                    <a:pt x="1658" y="1022"/>
                  </a:lnTo>
                  <a:lnTo>
                    <a:pt x="1667" y="1044"/>
                  </a:lnTo>
                  <a:lnTo>
                    <a:pt x="1697" y="1104"/>
                  </a:lnTo>
                  <a:lnTo>
                    <a:pt x="1732" y="1176"/>
                  </a:lnTo>
                  <a:lnTo>
                    <a:pt x="1803" y="1331"/>
                  </a:lnTo>
                  <a:lnTo>
                    <a:pt x="1882" y="1515"/>
                  </a:lnTo>
                  <a:lnTo>
                    <a:pt x="1899" y="1538"/>
                  </a:lnTo>
                  <a:lnTo>
                    <a:pt x="1914" y="1558"/>
                  </a:lnTo>
                  <a:lnTo>
                    <a:pt x="1930" y="1576"/>
                  </a:lnTo>
                  <a:lnTo>
                    <a:pt x="1944" y="1590"/>
                  </a:lnTo>
                  <a:lnTo>
                    <a:pt x="1959" y="1603"/>
                  </a:lnTo>
                  <a:lnTo>
                    <a:pt x="1973" y="1612"/>
                  </a:lnTo>
                  <a:lnTo>
                    <a:pt x="1987" y="1619"/>
                  </a:lnTo>
                  <a:lnTo>
                    <a:pt x="2001" y="1626"/>
                  </a:lnTo>
                  <a:lnTo>
                    <a:pt x="2015" y="1630"/>
                  </a:lnTo>
                  <a:lnTo>
                    <a:pt x="2028" y="1631"/>
                  </a:lnTo>
                  <a:lnTo>
                    <a:pt x="2041" y="1631"/>
                  </a:lnTo>
                  <a:lnTo>
                    <a:pt x="2053" y="1630"/>
                  </a:lnTo>
                  <a:lnTo>
                    <a:pt x="2076" y="1623"/>
                  </a:lnTo>
                  <a:lnTo>
                    <a:pt x="2098" y="1613"/>
                  </a:lnTo>
                  <a:lnTo>
                    <a:pt x="2117" y="1599"/>
                  </a:lnTo>
                  <a:lnTo>
                    <a:pt x="2135" y="1584"/>
                  </a:lnTo>
                  <a:lnTo>
                    <a:pt x="2150" y="1568"/>
                  </a:lnTo>
                  <a:lnTo>
                    <a:pt x="2163" y="1552"/>
                  </a:lnTo>
                  <a:lnTo>
                    <a:pt x="2181" y="1526"/>
                  </a:lnTo>
                  <a:lnTo>
                    <a:pt x="2186" y="1515"/>
                  </a:lnTo>
                  <a:lnTo>
                    <a:pt x="2308" y="1102"/>
                  </a:lnTo>
                  <a:lnTo>
                    <a:pt x="2340" y="1062"/>
                  </a:lnTo>
                  <a:lnTo>
                    <a:pt x="2357" y="1047"/>
                  </a:lnTo>
                  <a:lnTo>
                    <a:pt x="2372" y="1034"/>
                  </a:lnTo>
                  <a:lnTo>
                    <a:pt x="2404" y="1015"/>
                  </a:lnTo>
                  <a:lnTo>
                    <a:pt x="2433" y="1002"/>
                  </a:lnTo>
                  <a:lnTo>
                    <a:pt x="2463" y="999"/>
                  </a:lnTo>
                  <a:lnTo>
                    <a:pt x="2489" y="999"/>
                  </a:lnTo>
                  <a:lnTo>
                    <a:pt x="2515" y="1005"/>
                  </a:lnTo>
                  <a:lnTo>
                    <a:pt x="2539" y="1014"/>
                  </a:lnTo>
                  <a:lnTo>
                    <a:pt x="2581" y="1039"/>
                  </a:lnTo>
                  <a:lnTo>
                    <a:pt x="2598" y="1055"/>
                  </a:lnTo>
                  <a:lnTo>
                    <a:pt x="2613" y="1069"/>
                  </a:lnTo>
                  <a:lnTo>
                    <a:pt x="2633" y="1092"/>
                  </a:lnTo>
                  <a:lnTo>
                    <a:pt x="2640" y="1102"/>
                  </a:lnTo>
                  <a:lnTo>
                    <a:pt x="2786" y="1526"/>
                  </a:lnTo>
                  <a:lnTo>
                    <a:pt x="2811" y="1560"/>
                  </a:lnTo>
                  <a:lnTo>
                    <a:pt x="2835" y="1585"/>
                  </a:lnTo>
                  <a:lnTo>
                    <a:pt x="2858" y="1605"/>
                  </a:lnTo>
                  <a:lnTo>
                    <a:pt x="2882" y="1621"/>
                  </a:lnTo>
                  <a:lnTo>
                    <a:pt x="2894" y="1626"/>
                  </a:lnTo>
                  <a:lnTo>
                    <a:pt x="2905" y="1630"/>
                  </a:lnTo>
                  <a:lnTo>
                    <a:pt x="2927" y="1635"/>
                  </a:lnTo>
                  <a:lnTo>
                    <a:pt x="2948" y="1635"/>
                  </a:lnTo>
                  <a:lnTo>
                    <a:pt x="2969" y="1632"/>
                  </a:lnTo>
                  <a:lnTo>
                    <a:pt x="2988" y="1626"/>
                  </a:lnTo>
                  <a:lnTo>
                    <a:pt x="3005" y="1616"/>
                  </a:lnTo>
                  <a:lnTo>
                    <a:pt x="3021" y="1604"/>
                  </a:lnTo>
                  <a:lnTo>
                    <a:pt x="3035" y="1590"/>
                  </a:lnTo>
                  <a:lnTo>
                    <a:pt x="3058" y="1560"/>
                  </a:lnTo>
                  <a:lnTo>
                    <a:pt x="3067" y="1543"/>
                  </a:lnTo>
                  <a:lnTo>
                    <a:pt x="3072" y="1526"/>
                  </a:lnTo>
                  <a:lnTo>
                    <a:pt x="3121" y="1325"/>
                  </a:lnTo>
                  <a:lnTo>
                    <a:pt x="3161" y="1166"/>
                  </a:lnTo>
                  <a:lnTo>
                    <a:pt x="3195" y="1046"/>
                  </a:lnTo>
                  <a:lnTo>
                    <a:pt x="3220" y="958"/>
                  </a:lnTo>
                  <a:lnTo>
                    <a:pt x="3254" y="862"/>
                  </a:lnTo>
                  <a:lnTo>
                    <a:pt x="3265" y="839"/>
                  </a:lnTo>
                  <a:lnTo>
                    <a:pt x="3286" y="796"/>
                  </a:lnTo>
                  <a:lnTo>
                    <a:pt x="3299" y="778"/>
                  </a:lnTo>
                  <a:lnTo>
                    <a:pt x="3311" y="761"/>
                  </a:lnTo>
                  <a:lnTo>
                    <a:pt x="3335" y="735"/>
                  </a:lnTo>
                  <a:lnTo>
                    <a:pt x="3360" y="714"/>
                  </a:lnTo>
                  <a:lnTo>
                    <a:pt x="3386" y="700"/>
                  </a:lnTo>
                  <a:lnTo>
                    <a:pt x="3411" y="693"/>
                  </a:lnTo>
                  <a:lnTo>
                    <a:pt x="3436" y="689"/>
                  </a:lnTo>
                  <a:lnTo>
                    <a:pt x="3460" y="689"/>
                  </a:lnTo>
                  <a:lnTo>
                    <a:pt x="3481" y="691"/>
                  </a:lnTo>
                  <a:lnTo>
                    <a:pt x="3502" y="696"/>
                  </a:lnTo>
                  <a:lnTo>
                    <a:pt x="3536" y="710"/>
                  </a:lnTo>
                  <a:lnTo>
                    <a:pt x="3559" y="723"/>
                  </a:lnTo>
                  <a:lnTo>
                    <a:pt x="3568" y="730"/>
                  </a:lnTo>
                </a:path>
              </a:pathLst>
            </a:custGeom>
            <a:noFill/>
            <a:ln w="38100">
              <a:solidFill>
                <a:srgbClr val="FFFF00"/>
              </a:solidFill>
              <a:round/>
              <a:headEnd/>
              <a:tailEnd/>
            </a:ln>
          </p:spPr>
          <p:txBody>
            <a:bodyPr/>
            <a:lstStyle/>
            <a:p>
              <a:pPr eaLnBrk="0" fontAlgn="base" hangingPunct="0">
                <a:spcBef>
                  <a:spcPct val="0"/>
                </a:spcBef>
                <a:spcAft>
                  <a:spcPct val="0"/>
                </a:spcAft>
              </a:pPr>
              <a:endParaRPr lang="pl-PL">
                <a:solidFill>
                  <a:srgbClr val="FFFFFF"/>
                </a:solidFill>
                <a:latin typeface="Cambria" pitchFamily="18" charset="0"/>
              </a:endParaRPr>
            </a:p>
          </p:txBody>
        </p:sp>
        <p:sp>
          <p:nvSpPr>
            <p:cNvPr id="30748" name="Freeform 24"/>
            <p:cNvSpPr>
              <a:spLocks/>
            </p:cNvSpPr>
            <p:nvPr/>
          </p:nvSpPr>
          <p:spPr bwMode="auto">
            <a:xfrm>
              <a:off x="1890" y="2680"/>
              <a:ext cx="3564" cy="671"/>
            </a:xfrm>
            <a:custGeom>
              <a:avLst/>
              <a:gdLst>
                <a:gd name="T0" fmla="*/ 0 w 3168"/>
                <a:gd name="T1" fmla="*/ 671 h 671"/>
                <a:gd name="T2" fmla="*/ 24 w 3168"/>
                <a:gd name="T3" fmla="*/ 637 h 671"/>
                <a:gd name="T4" fmla="*/ 48 w 3168"/>
                <a:gd name="T5" fmla="*/ 608 h 671"/>
                <a:gd name="T6" fmla="*/ 70 w 3168"/>
                <a:gd name="T7" fmla="*/ 582 h 671"/>
                <a:gd name="T8" fmla="*/ 93 w 3168"/>
                <a:gd name="T9" fmla="*/ 561 h 671"/>
                <a:gd name="T10" fmla="*/ 134 w 3168"/>
                <a:gd name="T11" fmla="*/ 526 h 671"/>
                <a:gd name="T12" fmla="*/ 171 w 3168"/>
                <a:gd name="T13" fmla="*/ 503 h 671"/>
                <a:gd name="T14" fmla="*/ 201 w 3168"/>
                <a:gd name="T15" fmla="*/ 489 h 671"/>
                <a:gd name="T16" fmla="*/ 223 w 3168"/>
                <a:gd name="T17" fmla="*/ 483 h 671"/>
                <a:gd name="T18" fmla="*/ 243 w 3168"/>
                <a:gd name="T19" fmla="*/ 479 h 671"/>
                <a:gd name="T20" fmla="*/ 350 w 3168"/>
                <a:gd name="T21" fmla="*/ 443 h 671"/>
                <a:gd name="T22" fmla="*/ 449 w 3168"/>
                <a:gd name="T23" fmla="*/ 408 h 671"/>
                <a:gd name="T24" fmla="*/ 539 w 3168"/>
                <a:gd name="T25" fmla="*/ 373 h 671"/>
                <a:gd name="T26" fmla="*/ 621 w 3168"/>
                <a:gd name="T27" fmla="*/ 339 h 671"/>
                <a:gd name="T28" fmla="*/ 694 w 3168"/>
                <a:gd name="T29" fmla="*/ 307 h 671"/>
                <a:gd name="T30" fmla="*/ 761 w 3168"/>
                <a:gd name="T31" fmla="*/ 276 h 671"/>
                <a:gd name="T32" fmla="*/ 819 w 3168"/>
                <a:gd name="T33" fmla="*/ 247 h 671"/>
                <a:gd name="T34" fmla="*/ 871 w 3168"/>
                <a:gd name="T35" fmla="*/ 220 h 671"/>
                <a:gd name="T36" fmla="*/ 952 w 3168"/>
                <a:gd name="T37" fmla="*/ 173 h 671"/>
                <a:gd name="T38" fmla="*/ 1009 w 3168"/>
                <a:gd name="T39" fmla="*/ 137 h 671"/>
                <a:gd name="T40" fmla="*/ 1051 w 3168"/>
                <a:gd name="T41" fmla="*/ 105 h 671"/>
                <a:gd name="T42" fmla="*/ 1083 w 3168"/>
                <a:gd name="T43" fmla="*/ 81 h 671"/>
                <a:gd name="T44" fmla="*/ 1113 w 3168"/>
                <a:gd name="T45" fmla="*/ 59 h 671"/>
                <a:gd name="T46" fmla="*/ 1143 w 3168"/>
                <a:gd name="T47" fmla="*/ 43 h 671"/>
                <a:gd name="T48" fmla="*/ 1171 w 3168"/>
                <a:gd name="T49" fmla="*/ 29 h 671"/>
                <a:gd name="T50" fmla="*/ 1198 w 3168"/>
                <a:gd name="T51" fmla="*/ 19 h 671"/>
                <a:gd name="T52" fmla="*/ 1223 w 3168"/>
                <a:gd name="T53" fmla="*/ 11 h 671"/>
                <a:gd name="T54" fmla="*/ 1269 w 3168"/>
                <a:gd name="T55" fmla="*/ 2 h 671"/>
                <a:gd name="T56" fmla="*/ 1306 w 3168"/>
                <a:gd name="T57" fmla="*/ 0 h 671"/>
                <a:gd name="T58" fmla="*/ 1334 w 3168"/>
                <a:gd name="T59" fmla="*/ 2 h 671"/>
                <a:gd name="T60" fmla="*/ 1358 w 3168"/>
                <a:gd name="T61" fmla="*/ 7 h 671"/>
                <a:gd name="T62" fmla="*/ 1504 w 3168"/>
                <a:gd name="T63" fmla="*/ 19 h 671"/>
                <a:gd name="T64" fmla="*/ 1656 w 3168"/>
                <a:gd name="T65" fmla="*/ 28 h 671"/>
                <a:gd name="T66" fmla="*/ 1809 w 3168"/>
                <a:gd name="T67" fmla="*/ 33 h 671"/>
                <a:gd name="T68" fmla="*/ 1965 w 3168"/>
                <a:gd name="T69" fmla="*/ 37 h 671"/>
                <a:gd name="T70" fmla="*/ 2118 w 3168"/>
                <a:gd name="T71" fmla="*/ 38 h 671"/>
                <a:gd name="T72" fmla="*/ 2269 w 3168"/>
                <a:gd name="T73" fmla="*/ 38 h 671"/>
                <a:gd name="T74" fmla="*/ 2552 w 3168"/>
                <a:gd name="T75" fmla="*/ 33 h 671"/>
                <a:gd name="T76" fmla="*/ 2796 w 3168"/>
                <a:gd name="T77" fmla="*/ 36 h 671"/>
                <a:gd name="T78" fmla="*/ 2988 w 3168"/>
                <a:gd name="T79" fmla="*/ 36 h 671"/>
                <a:gd name="T80" fmla="*/ 3168 w 3168"/>
                <a:gd name="T81" fmla="*/ 36 h 67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68"/>
                <a:gd name="T124" fmla="*/ 0 h 671"/>
                <a:gd name="T125" fmla="*/ 3168 w 3168"/>
                <a:gd name="T126" fmla="*/ 671 h 67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68" h="671">
                  <a:moveTo>
                    <a:pt x="0" y="671"/>
                  </a:moveTo>
                  <a:lnTo>
                    <a:pt x="24" y="637"/>
                  </a:lnTo>
                  <a:lnTo>
                    <a:pt x="48" y="608"/>
                  </a:lnTo>
                  <a:lnTo>
                    <a:pt x="70" y="582"/>
                  </a:lnTo>
                  <a:lnTo>
                    <a:pt x="93" y="561"/>
                  </a:lnTo>
                  <a:lnTo>
                    <a:pt x="134" y="526"/>
                  </a:lnTo>
                  <a:lnTo>
                    <a:pt x="171" y="503"/>
                  </a:lnTo>
                  <a:lnTo>
                    <a:pt x="201" y="489"/>
                  </a:lnTo>
                  <a:lnTo>
                    <a:pt x="223" y="483"/>
                  </a:lnTo>
                  <a:lnTo>
                    <a:pt x="243" y="479"/>
                  </a:lnTo>
                  <a:lnTo>
                    <a:pt x="350" y="443"/>
                  </a:lnTo>
                  <a:lnTo>
                    <a:pt x="449" y="408"/>
                  </a:lnTo>
                  <a:lnTo>
                    <a:pt x="539" y="373"/>
                  </a:lnTo>
                  <a:lnTo>
                    <a:pt x="621" y="339"/>
                  </a:lnTo>
                  <a:lnTo>
                    <a:pt x="694" y="307"/>
                  </a:lnTo>
                  <a:lnTo>
                    <a:pt x="761" y="276"/>
                  </a:lnTo>
                  <a:lnTo>
                    <a:pt x="819" y="247"/>
                  </a:lnTo>
                  <a:lnTo>
                    <a:pt x="871" y="220"/>
                  </a:lnTo>
                  <a:lnTo>
                    <a:pt x="952" y="173"/>
                  </a:lnTo>
                  <a:lnTo>
                    <a:pt x="1009" y="137"/>
                  </a:lnTo>
                  <a:lnTo>
                    <a:pt x="1051" y="105"/>
                  </a:lnTo>
                  <a:lnTo>
                    <a:pt x="1083" y="81"/>
                  </a:lnTo>
                  <a:lnTo>
                    <a:pt x="1113" y="59"/>
                  </a:lnTo>
                  <a:lnTo>
                    <a:pt x="1143" y="43"/>
                  </a:lnTo>
                  <a:lnTo>
                    <a:pt x="1171" y="29"/>
                  </a:lnTo>
                  <a:lnTo>
                    <a:pt x="1198" y="19"/>
                  </a:lnTo>
                  <a:lnTo>
                    <a:pt x="1223" y="11"/>
                  </a:lnTo>
                  <a:lnTo>
                    <a:pt x="1269" y="2"/>
                  </a:lnTo>
                  <a:lnTo>
                    <a:pt x="1306" y="0"/>
                  </a:lnTo>
                  <a:lnTo>
                    <a:pt x="1334" y="2"/>
                  </a:lnTo>
                  <a:lnTo>
                    <a:pt x="1358" y="7"/>
                  </a:lnTo>
                  <a:lnTo>
                    <a:pt x="1504" y="19"/>
                  </a:lnTo>
                  <a:lnTo>
                    <a:pt x="1656" y="28"/>
                  </a:lnTo>
                  <a:lnTo>
                    <a:pt x="1809" y="33"/>
                  </a:lnTo>
                  <a:lnTo>
                    <a:pt x="1965" y="37"/>
                  </a:lnTo>
                  <a:lnTo>
                    <a:pt x="2118" y="38"/>
                  </a:lnTo>
                  <a:lnTo>
                    <a:pt x="2269" y="38"/>
                  </a:lnTo>
                  <a:lnTo>
                    <a:pt x="2552" y="33"/>
                  </a:lnTo>
                  <a:lnTo>
                    <a:pt x="2796" y="36"/>
                  </a:lnTo>
                  <a:lnTo>
                    <a:pt x="2988" y="36"/>
                  </a:lnTo>
                  <a:lnTo>
                    <a:pt x="3168" y="36"/>
                  </a:lnTo>
                </a:path>
              </a:pathLst>
            </a:custGeom>
            <a:noFill/>
            <a:ln w="38100">
              <a:solidFill>
                <a:srgbClr val="FF0000"/>
              </a:solidFill>
              <a:round/>
              <a:headEnd/>
              <a:tailEnd/>
            </a:ln>
          </p:spPr>
          <p:txBody>
            <a:bodyPr/>
            <a:lstStyle/>
            <a:p>
              <a:pPr eaLnBrk="0" fontAlgn="base" hangingPunct="0">
                <a:spcBef>
                  <a:spcPct val="0"/>
                </a:spcBef>
                <a:spcAft>
                  <a:spcPct val="0"/>
                </a:spcAft>
              </a:pPr>
              <a:endParaRPr lang="pl-PL">
                <a:solidFill>
                  <a:srgbClr val="FFFFFF"/>
                </a:solidFill>
                <a:latin typeface="Cambria" pitchFamily="18" charset="0"/>
              </a:endParaRPr>
            </a:p>
          </p:txBody>
        </p:sp>
        <p:sp>
          <p:nvSpPr>
            <p:cNvPr id="30749" name="Freeform 25"/>
            <p:cNvSpPr>
              <a:spLocks/>
            </p:cNvSpPr>
            <p:nvPr/>
          </p:nvSpPr>
          <p:spPr bwMode="auto">
            <a:xfrm>
              <a:off x="1897" y="1415"/>
              <a:ext cx="3568" cy="1949"/>
            </a:xfrm>
            <a:custGeom>
              <a:avLst/>
              <a:gdLst>
                <a:gd name="T0" fmla="*/ 315 w 3568"/>
                <a:gd name="T1" fmla="*/ 1931 h 1949"/>
                <a:gd name="T2" fmla="*/ 365 w 3568"/>
                <a:gd name="T3" fmla="*/ 1927 h 1949"/>
                <a:gd name="T4" fmla="*/ 408 w 3568"/>
                <a:gd name="T5" fmla="*/ 1914 h 1949"/>
                <a:gd name="T6" fmla="*/ 447 w 3568"/>
                <a:gd name="T7" fmla="*/ 1897 h 1949"/>
                <a:gd name="T8" fmla="*/ 510 w 3568"/>
                <a:gd name="T9" fmla="*/ 1843 h 1949"/>
                <a:gd name="T10" fmla="*/ 556 w 3568"/>
                <a:gd name="T11" fmla="*/ 1777 h 1949"/>
                <a:gd name="T12" fmla="*/ 588 w 3568"/>
                <a:gd name="T13" fmla="*/ 1707 h 1949"/>
                <a:gd name="T14" fmla="*/ 615 w 3568"/>
                <a:gd name="T15" fmla="*/ 1611 h 1949"/>
                <a:gd name="T16" fmla="*/ 624 w 3568"/>
                <a:gd name="T17" fmla="*/ 1552 h 1949"/>
                <a:gd name="T18" fmla="*/ 828 w 3568"/>
                <a:gd name="T19" fmla="*/ 190 h 1949"/>
                <a:gd name="T20" fmla="*/ 846 w 3568"/>
                <a:gd name="T21" fmla="*/ 133 h 1949"/>
                <a:gd name="T22" fmla="*/ 869 w 3568"/>
                <a:gd name="T23" fmla="*/ 89 h 1949"/>
                <a:gd name="T24" fmla="*/ 894 w 3568"/>
                <a:gd name="T25" fmla="*/ 53 h 1949"/>
                <a:gd name="T26" fmla="*/ 923 w 3568"/>
                <a:gd name="T27" fmla="*/ 28 h 1949"/>
                <a:gd name="T28" fmla="*/ 954 w 3568"/>
                <a:gd name="T29" fmla="*/ 11 h 1949"/>
                <a:gd name="T30" fmla="*/ 986 w 3568"/>
                <a:gd name="T31" fmla="*/ 1 h 1949"/>
                <a:gd name="T32" fmla="*/ 1052 w 3568"/>
                <a:gd name="T33" fmla="*/ 3 h 1949"/>
                <a:gd name="T34" fmla="*/ 1101 w 3568"/>
                <a:gd name="T35" fmla="*/ 21 h 1949"/>
                <a:gd name="T36" fmla="*/ 1145 w 3568"/>
                <a:gd name="T37" fmla="*/ 49 h 1949"/>
                <a:gd name="T38" fmla="*/ 1195 w 3568"/>
                <a:gd name="T39" fmla="*/ 99 h 1949"/>
                <a:gd name="T40" fmla="*/ 1231 w 3568"/>
                <a:gd name="T41" fmla="*/ 158 h 1949"/>
                <a:gd name="T42" fmla="*/ 1279 w 3568"/>
                <a:gd name="T43" fmla="*/ 266 h 1949"/>
                <a:gd name="T44" fmla="*/ 1351 w 3568"/>
                <a:gd name="T45" fmla="*/ 396 h 1949"/>
                <a:gd name="T46" fmla="*/ 1440 w 3568"/>
                <a:gd name="T47" fmla="*/ 544 h 1949"/>
                <a:gd name="T48" fmla="*/ 1479 w 3568"/>
                <a:gd name="T49" fmla="*/ 590 h 1949"/>
                <a:gd name="T50" fmla="*/ 1507 w 3568"/>
                <a:gd name="T51" fmla="*/ 613 h 1949"/>
                <a:gd name="T52" fmla="*/ 1555 w 3568"/>
                <a:gd name="T53" fmla="*/ 636 h 1949"/>
                <a:gd name="T54" fmla="*/ 1625 w 3568"/>
                <a:gd name="T55" fmla="*/ 648 h 1949"/>
                <a:gd name="T56" fmla="*/ 1704 w 3568"/>
                <a:gd name="T57" fmla="*/ 646 h 1949"/>
                <a:gd name="T58" fmla="*/ 1788 w 3568"/>
                <a:gd name="T59" fmla="*/ 632 h 1949"/>
                <a:gd name="T60" fmla="*/ 1978 w 3568"/>
                <a:gd name="T61" fmla="*/ 591 h 1949"/>
                <a:gd name="T62" fmla="*/ 2241 w 3568"/>
                <a:gd name="T63" fmla="*/ 563 h 1949"/>
                <a:gd name="T64" fmla="*/ 2682 w 3568"/>
                <a:gd name="T65" fmla="*/ 543 h 1949"/>
                <a:gd name="T66" fmla="*/ 3152 w 3568"/>
                <a:gd name="T67" fmla="*/ 534 h 1949"/>
                <a:gd name="T68" fmla="*/ 3459 w 3568"/>
                <a:gd name="T69" fmla="*/ 536 h 19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68"/>
                <a:gd name="T106" fmla="*/ 0 h 1949"/>
                <a:gd name="T107" fmla="*/ 3568 w 3568"/>
                <a:gd name="T108" fmla="*/ 1949 h 19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68" h="1949">
                  <a:moveTo>
                    <a:pt x="0" y="1949"/>
                  </a:moveTo>
                  <a:lnTo>
                    <a:pt x="315" y="1931"/>
                  </a:lnTo>
                  <a:lnTo>
                    <a:pt x="341" y="1930"/>
                  </a:lnTo>
                  <a:lnTo>
                    <a:pt x="365" y="1927"/>
                  </a:lnTo>
                  <a:lnTo>
                    <a:pt x="387" y="1922"/>
                  </a:lnTo>
                  <a:lnTo>
                    <a:pt x="408" y="1914"/>
                  </a:lnTo>
                  <a:lnTo>
                    <a:pt x="429" y="1907"/>
                  </a:lnTo>
                  <a:lnTo>
                    <a:pt x="447" y="1897"/>
                  </a:lnTo>
                  <a:lnTo>
                    <a:pt x="481" y="1872"/>
                  </a:lnTo>
                  <a:lnTo>
                    <a:pt x="510" y="1843"/>
                  </a:lnTo>
                  <a:lnTo>
                    <a:pt x="536" y="1811"/>
                  </a:lnTo>
                  <a:lnTo>
                    <a:pt x="556" y="1777"/>
                  </a:lnTo>
                  <a:lnTo>
                    <a:pt x="574" y="1741"/>
                  </a:lnTo>
                  <a:lnTo>
                    <a:pt x="588" y="1707"/>
                  </a:lnTo>
                  <a:lnTo>
                    <a:pt x="600" y="1672"/>
                  </a:lnTo>
                  <a:lnTo>
                    <a:pt x="615" y="1611"/>
                  </a:lnTo>
                  <a:lnTo>
                    <a:pt x="623" y="1568"/>
                  </a:lnTo>
                  <a:lnTo>
                    <a:pt x="624" y="1552"/>
                  </a:lnTo>
                  <a:lnTo>
                    <a:pt x="726" y="870"/>
                  </a:lnTo>
                  <a:lnTo>
                    <a:pt x="828" y="190"/>
                  </a:lnTo>
                  <a:lnTo>
                    <a:pt x="837" y="160"/>
                  </a:lnTo>
                  <a:lnTo>
                    <a:pt x="846" y="133"/>
                  </a:lnTo>
                  <a:lnTo>
                    <a:pt x="857" y="109"/>
                  </a:lnTo>
                  <a:lnTo>
                    <a:pt x="869" y="89"/>
                  </a:lnTo>
                  <a:lnTo>
                    <a:pt x="881" y="70"/>
                  </a:lnTo>
                  <a:lnTo>
                    <a:pt x="894" y="53"/>
                  </a:lnTo>
                  <a:lnTo>
                    <a:pt x="908" y="39"/>
                  </a:lnTo>
                  <a:lnTo>
                    <a:pt x="923" y="28"/>
                  </a:lnTo>
                  <a:lnTo>
                    <a:pt x="939" y="19"/>
                  </a:lnTo>
                  <a:lnTo>
                    <a:pt x="954" y="11"/>
                  </a:lnTo>
                  <a:lnTo>
                    <a:pt x="969" y="5"/>
                  </a:lnTo>
                  <a:lnTo>
                    <a:pt x="986" y="1"/>
                  </a:lnTo>
                  <a:lnTo>
                    <a:pt x="1019" y="0"/>
                  </a:lnTo>
                  <a:lnTo>
                    <a:pt x="1052" y="3"/>
                  </a:lnTo>
                  <a:lnTo>
                    <a:pt x="1084" y="14"/>
                  </a:lnTo>
                  <a:lnTo>
                    <a:pt x="1101" y="21"/>
                  </a:lnTo>
                  <a:lnTo>
                    <a:pt x="1116" y="29"/>
                  </a:lnTo>
                  <a:lnTo>
                    <a:pt x="1145" y="49"/>
                  </a:lnTo>
                  <a:lnTo>
                    <a:pt x="1172" y="72"/>
                  </a:lnTo>
                  <a:lnTo>
                    <a:pt x="1195" y="99"/>
                  </a:lnTo>
                  <a:lnTo>
                    <a:pt x="1215" y="127"/>
                  </a:lnTo>
                  <a:lnTo>
                    <a:pt x="1231" y="158"/>
                  </a:lnTo>
                  <a:lnTo>
                    <a:pt x="1241" y="190"/>
                  </a:lnTo>
                  <a:lnTo>
                    <a:pt x="1279" y="266"/>
                  </a:lnTo>
                  <a:lnTo>
                    <a:pt x="1316" y="335"/>
                  </a:lnTo>
                  <a:lnTo>
                    <a:pt x="1351" y="396"/>
                  </a:lnTo>
                  <a:lnTo>
                    <a:pt x="1380" y="447"/>
                  </a:lnTo>
                  <a:lnTo>
                    <a:pt x="1440" y="544"/>
                  </a:lnTo>
                  <a:lnTo>
                    <a:pt x="1465" y="577"/>
                  </a:lnTo>
                  <a:lnTo>
                    <a:pt x="1479" y="590"/>
                  </a:lnTo>
                  <a:lnTo>
                    <a:pt x="1493" y="603"/>
                  </a:lnTo>
                  <a:lnTo>
                    <a:pt x="1507" y="613"/>
                  </a:lnTo>
                  <a:lnTo>
                    <a:pt x="1523" y="622"/>
                  </a:lnTo>
                  <a:lnTo>
                    <a:pt x="1555" y="636"/>
                  </a:lnTo>
                  <a:lnTo>
                    <a:pt x="1589" y="645"/>
                  </a:lnTo>
                  <a:lnTo>
                    <a:pt x="1625" y="648"/>
                  </a:lnTo>
                  <a:lnTo>
                    <a:pt x="1663" y="648"/>
                  </a:lnTo>
                  <a:lnTo>
                    <a:pt x="1704" y="646"/>
                  </a:lnTo>
                  <a:lnTo>
                    <a:pt x="1745" y="641"/>
                  </a:lnTo>
                  <a:lnTo>
                    <a:pt x="1788" y="632"/>
                  </a:lnTo>
                  <a:lnTo>
                    <a:pt x="1880" y="613"/>
                  </a:lnTo>
                  <a:lnTo>
                    <a:pt x="1978" y="591"/>
                  </a:lnTo>
                  <a:lnTo>
                    <a:pt x="2080" y="573"/>
                  </a:lnTo>
                  <a:lnTo>
                    <a:pt x="2241" y="563"/>
                  </a:lnTo>
                  <a:lnTo>
                    <a:pt x="2395" y="555"/>
                  </a:lnTo>
                  <a:lnTo>
                    <a:pt x="2682" y="543"/>
                  </a:lnTo>
                  <a:lnTo>
                    <a:pt x="2936" y="536"/>
                  </a:lnTo>
                  <a:lnTo>
                    <a:pt x="3152" y="534"/>
                  </a:lnTo>
                  <a:lnTo>
                    <a:pt x="3328" y="534"/>
                  </a:lnTo>
                  <a:lnTo>
                    <a:pt x="3459" y="536"/>
                  </a:lnTo>
                  <a:lnTo>
                    <a:pt x="3568" y="539"/>
                  </a:lnTo>
                </a:path>
              </a:pathLst>
            </a:custGeom>
            <a:noFill/>
            <a:ln w="38100">
              <a:solidFill>
                <a:srgbClr val="FF0000"/>
              </a:solidFill>
              <a:round/>
              <a:headEnd/>
              <a:tailEnd/>
            </a:ln>
          </p:spPr>
          <p:txBody>
            <a:bodyPr/>
            <a:lstStyle/>
            <a:p>
              <a:pPr eaLnBrk="0" fontAlgn="base" hangingPunct="0">
                <a:spcBef>
                  <a:spcPct val="0"/>
                </a:spcBef>
                <a:spcAft>
                  <a:spcPct val="0"/>
                </a:spcAft>
              </a:pPr>
              <a:endParaRPr lang="pl-PL">
                <a:solidFill>
                  <a:srgbClr val="FFFFFF"/>
                </a:solidFill>
                <a:latin typeface="Cambria" pitchFamily="18" charset="0"/>
              </a:endParaRPr>
            </a:p>
          </p:txBody>
        </p:sp>
        <p:sp>
          <p:nvSpPr>
            <p:cNvPr id="30750" name="Freeform 26"/>
            <p:cNvSpPr>
              <a:spLocks/>
            </p:cNvSpPr>
            <p:nvPr/>
          </p:nvSpPr>
          <p:spPr bwMode="auto">
            <a:xfrm>
              <a:off x="1897" y="2283"/>
              <a:ext cx="3568" cy="1077"/>
            </a:xfrm>
            <a:custGeom>
              <a:avLst/>
              <a:gdLst>
                <a:gd name="T0" fmla="*/ 0 w 3568"/>
                <a:gd name="T1" fmla="*/ 1075 h 1077"/>
                <a:gd name="T2" fmla="*/ 32 w 3568"/>
                <a:gd name="T3" fmla="*/ 1063 h 1077"/>
                <a:gd name="T4" fmla="*/ 49 w 3568"/>
                <a:gd name="T5" fmla="*/ 1054 h 1077"/>
                <a:gd name="T6" fmla="*/ 65 w 3568"/>
                <a:gd name="T7" fmla="*/ 1044 h 1077"/>
                <a:gd name="T8" fmla="*/ 82 w 3568"/>
                <a:gd name="T9" fmla="*/ 1030 h 1077"/>
                <a:gd name="T10" fmla="*/ 100 w 3568"/>
                <a:gd name="T11" fmla="*/ 1016 h 1077"/>
                <a:gd name="T12" fmla="*/ 133 w 3568"/>
                <a:gd name="T13" fmla="*/ 981 h 1077"/>
                <a:gd name="T14" fmla="*/ 167 w 3568"/>
                <a:gd name="T15" fmla="*/ 943 h 1077"/>
                <a:gd name="T16" fmla="*/ 199 w 3568"/>
                <a:gd name="T17" fmla="*/ 901 h 1077"/>
                <a:gd name="T18" fmla="*/ 262 w 3568"/>
                <a:gd name="T19" fmla="*/ 812 h 1077"/>
                <a:gd name="T20" fmla="*/ 290 w 3568"/>
                <a:gd name="T21" fmla="*/ 766 h 1077"/>
                <a:gd name="T22" fmla="*/ 315 w 3568"/>
                <a:gd name="T23" fmla="*/ 723 h 1077"/>
                <a:gd name="T24" fmla="*/ 359 w 3568"/>
                <a:gd name="T25" fmla="*/ 647 h 1077"/>
                <a:gd name="T26" fmla="*/ 397 w 3568"/>
                <a:gd name="T27" fmla="*/ 573 h 1077"/>
                <a:gd name="T28" fmla="*/ 426 w 3568"/>
                <a:gd name="T29" fmla="*/ 543 h 1077"/>
                <a:gd name="T30" fmla="*/ 455 w 3568"/>
                <a:gd name="T31" fmla="*/ 520 h 1077"/>
                <a:gd name="T32" fmla="*/ 484 w 3568"/>
                <a:gd name="T33" fmla="*/ 505 h 1077"/>
                <a:gd name="T34" fmla="*/ 498 w 3568"/>
                <a:gd name="T35" fmla="*/ 500 h 1077"/>
                <a:gd name="T36" fmla="*/ 510 w 3568"/>
                <a:gd name="T37" fmla="*/ 496 h 1077"/>
                <a:gd name="T38" fmla="*/ 536 w 3568"/>
                <a:gd name="T39" fmla="*/ 492 h 1077"/>
                <a:gd name="T40" fmla="*/ 560 w 3568"/>
                <a:gd name="T41" fmla="*/ 492 h 1077"/>
                <a:gd name="T42" fmla="*/ 583 w 3568"/>
                <a:gd name="T43" fmla="*/ 497 h 1077"/>
                <a:gd name="T44" fmla="*/ 603 w 3568"/>
                <a:gd name="T45" fmla="*/ 503 h 1077"/>
                <a:gd name="T46" fmla="*/ 638 w 3568"/>
                <a:gd name="T47" fmla="*/ 525 h 1077"/>
                <a:gd name="T48" fmla="*/ 665 w 3568"/>
                <a:gd name="T49" fmla="*/ 548 h 1077"/>
                <a:gd name="T50" fmla="*/ 681 w 3568"/>
                <a:gd name="T51" fmla="*/ 566 h 1077"/>
                <a:gd name="T52" fmla="*/ 688 w 3568"/>
                <a:gd name="T53" fmla="*/ 573 h 1077"/>
                <a:gd name="T54" fmla="*/ 869 w 3568"/>
                <a:gd name="T55" fmla="*/ 1004 h 1077"/>
                <a:gd name="T56" fmla="*/ 890 w 3568"/>
                <a:gd name="T57" fmla="*/ 1036 h 1077"/>
                <a:gd name="T58" fmla="*/ 912 w 3568"/>
                <a:gd name="T59" fmla="*/ 1058 h 1077"/>
                <a:gd name="T60" fmla="*/ 925 w 3568"/>
                <a:gd name="T61" fmla="*/ 1064 h 1077"/>
                <a:gd name="T62" fmla="*/ 936 w 3568"/>
                <a:gd name="T63" fmla="*/ 1071 h 1077"/>
                <a:gd name="T64" fmla="*/ 962 w 3568"/>
                <a:gd name="T65" fmla="*/ 1076 h 1077"/>
                <a:gd name="T66" fmla="*/ 974 w 3568"/>
                <a:gd name="T67" fmla="*/ 1077 h 1077"/>
                <a:gd name="T68" fmla="*/ 989 w 3568"/>
                <a:gd name="T69" fmla="*/ 1076 h 1077"/>
                <a:gd name="T70" fmla="*/ 1014 w 3568"/>
                <a:gd name="T71" fmla="*/ 1069 h 1077"/>
                <a:gd name="T72" fmla="*/ 1040 w 3568"/>
                <a:gd name="T73" fmla="*/ 1059 h 1077"/>
                <a:gd name="T74" fmla="*/ 1065 w 3568"/>
                <a:gd name="T75" fmla="*/ 1045 h 1077"/>
                <a:gd name="T76" fmla="*/ 1089 w 3568"/>
                <a:gd name="T77" fmla="*/ 1030 h 1077"/>
                <a:gd name="T78" fmla="*/ 1111 w 3568"/>
                <a:gd name="T79" fmla="*/ 1012 h 1077"/>
                <a:gd name="T80" fmla="*/ 1131 w 3568"/>
                <a:gd name="T81" fmla="*/ 995 h 1077"/>
                <a:gd name="T82" fmla="*/ 1148 w 3568"/>
                <a:gd name="T83" fmla="*/ 979 h 1077"/>
                <a:gd name="T84" fmla="*/ 1173 w 3568"/>
                <a:gd name="T85" fmla="*/ 952 h 1077"/>
                <a:gd name="T86" fmla="*/ 1182 w 3568"/>
                <a:gd name="T87" fmla="*/ 942 h 1077"/>
                <a:gd name="T88" fmla="*/ 1726 w 3568"/>
                <a:gd name="T89" fmla="*/ 166 h 1077"/>
                <a:gd name="T90" fmla="*/ 1741 w 3568"/>
                <a:gd name="T91" fmla="*/ 148 h 1077"/>
                <a:gd name="T92" fmla="*/ 1760 w 3568"/>
                <a:gd name="T93" fmla="*/ 131 h 1077"/>
                <a:gd name="T94" fmla="*/ 1801 w 3568"/>
                <a:gd name="T95" fmla="*/ 102 h 1077"/>
                <a:gd name="T96" fmla="*/ 1849 w 3568"/>
                <a:gd name="T97" fmla="*/ 78 h 1077"/>
                <a:gd name="T98" fmla="*/ 1900 w 3568"/>
                <a:gd name="T99" fmla="*/ 57 h 1077"/>
                <a:gd name="T100" fmla="*/ 1955 w 3568"/>
                <a:gd name="T101" fmla="*/ 41 h 1077"/>
                <a:gd name="T102" fmla="*/ 2012 w 3568"/>
                <a:gd name="T103" fmla="*/ 28 h 1077"/>
                <a:gd name="T104" fmla="*/ 2070 w 3568"/>
                <a:gd name="T105" fmla="*/ 18 h 1077"/>
                <a:gd name="T106" fmla="*/ 2127 w 3568"/>
                <a:gd name="T107" fmla="*/ 10 h 1077"/>
                <a:gd name="T108" fmla="*/ 2234 w 3568"/>
                <a:gd name="T109" fmla="*/ 2 h 1077"/>
                <a:gd name="T110" fmla="*/ 2324 w 3568"/>
                <a:gd name="T111" fmla="*/ 0 h 1077"/>
                <a:gd name="T112" fmla="*/ 2384 w 3568"/>
                <a:gd name="T113" fmla="*/ 1 h 1077"/>
                <a:gd name="T114" fmla="*/ 2406 w 3568"/>
                <a:gd name="T115" fmla="*/ 2 h 1077"/>
                <a:gd name="T116" fmla="*/ 3291 w 3568"/>
                <a:gd name="T117" fmla="*/ 38 h 1077"/>
                <a:gd name="T118" fmla="*/ 3568 w 3568"/>
                <a:gd name="T119" fmla="*/ 49 h 10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68"/>
                <a:gd name="T181" fmla="*/ 0 h 1077"/>
                <a:gd name="T182" fmla="*/ 3568 w 3568"/>
                <a:gd name="T183" fmla="*/ 1077 h 10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68" h="1077">
                  <a:moveTo>
                    <a:pt x="0" y="1075"/>
                  </a:moveTo>
                  <a:lnTo>
                    <a:pt x="32" y="1063"/>
                  </a:lnTo>
                  <a:lnTo>
                    <a:pt x="49" y="1054"/>
                  </a:lnTo>
                  <a:lnTo>
                    <a:pt x="65" y="1044"/>
                  </a:lnTo>
                  <a:lnTo>
                    <a:pt x="82" y="1030"/>
                  </a:lnTo>
                  <a:lnTo>
                    <a:pt x="100" y="1016"/>
                  </a:lnTo>
                  <a:lnTo>
                    <a:pt x="133" y="981"/>
                  </a:lnTo>
                  <a:lnTo>
                    <a:pt x="167" y="943"/>
                  </a:lnTo>
                  <a:lnTo>
                    <a:pt x="199" y="901"/>
                  </a:lnTo>
                  <a:lnTo>
                    <a:pt x="262" y="812"/>
                  </a:lnTo>
                  <a:lnTo>
                    <a:pt x="290" y="766"/>
                  </a:lnTo>
                  <a:lnTo>
                    <a:pt x="315" y="723"/>
                  </a:lnTo>
                  <a:lnTo>
                    <a:pt x="359" y="647"/>
                  </a:lnTo>
                  <a:lnTo>
                    <a:pt x="397" y="573"/>
                  </a:lnTo>
                  <a:lnTo>
                    <a:pt x="426" y="543"/>
                  </a:lnTo>
                  <a:lnTo>
                    <a:pt x="455" y="520"/>
                  </a:lnTo>
                  <a:lnTo>
                    <a:pt x="484" y="505"/>
                  </a:lnTo>
                  <a:lnTo>
                    <a:pt x="498" y="500"/>
                  </a:lnTo>
                  <a:lnTo>
                    <a:pt x="510" y="496"/>
                  </a:lnTo>
                  <a:lnTo>
                    <a:pt x="536" y="492"/>
                  </a:lnTo>
                  <a:lnTo>
                    <a:pt x="560" y="492"/>
                  </a:lnTo>
                  <a:lnTo>
                    <a:pt x="583" y="497"/>
                  </a:lnTo>
                  <a:lnTo>
                    <a:pt x="603" y="503"/>
                  </a:lnTo>
                  <a:lnTo>
                    <a:pt x="638" y="525"/>
                  </a:lnTo>
                  <a:lnTo>
                    <a:pt x="665" y="548"/>
                  </a:lnTo>
                  <a:lnTo>
                    <a:pt x="681" y="566"/>
                  </a:lnTo>
                  <a:lnTo>
                    <a:pt x="688" y="573"/>
                  </a:lnTo>
                  <a:lnTo>
                    <a:pt x="869" y="1004"/>
                  </a:lnTo>
                  <a:lnTo>
                    <a:pt x="890" y="1036"/>
                  </a:lnTo>
                  <a:lnTo>
                    <a:pt x="912" y="1058"/>
                  </a:lnTo>
                  <a:lnTo>
                    <a:pt x="925" y="1064"/>
                  </a:lnTo>
                  <a:lnTo>
                    <a:pt x="936" y="1071"/>
                  </a:lnTo>
                  <a:lnTo>
                    <a:pt x="962" y="1076"/>
                  </a:lnTo>
                  <a:lnTo>
                    <a:pt x="974" y="1077"/>
                  </a:lnTo>
                  <a:lnTo>
                    <a:pt x="989" y="1076"/>
                  </a:lnTo>
                  <a:lnTo>
                    <a:pt x="1014" y="1069"/>
                  </a:lnTo>
                  <a:lnTo>
                    <a:pt x="1040" y="1059"/>
                  </a:lnTo>
                  <a:lnTo>
                    <a:pt x="1065" y="1045"/>
                  </a:lnTo>
                  <a:lnTo>
                    <a:pt x="1089" y="1030"/>
                  </a:lnTo>
                  <a:lnTo>
                    <a:pt x="1111" y="1012"/>
                  </a:lnTo>
                  <a:lnTo>
                    <a:pt x="1131" y="995"/>
                  </a:lnTo>
                  <a:lnTo>
                    <a:pt x="1148" y="979"/>
                  </a:lnTo>
                  <a:lnTo>
                    <a:pt x="1173" y="952"/>
                  </a:lnTo>
                  <a:lnTo>
                    <a:pt x="1182" y="942"/>
                  </a:lnTo>
                  <a:lnTo>
                    <a:pt x="1726" y="166"/>
                  </a:lnTo>
                  <a:lnTo>
                    <a:pt x="1741" y="148"/>
                  </a:lnTo>
                  <a:lnTo>
                    <a:pt x="1760" y="131"/>
                  </a:lnTo>
                  <a:lnTo>
                    <a:pt x="1801" y="102"/>
                  </a:lnTo>
                  <a:lnTo>
                    <a:pt x="1849" y="78"/>
                  </a:lnTo>
                  <a:lnTo>
                    <a:pt x="1900" y="57"/>
                  </a:lnTo>
                  <a:lnTo>
                    <a:pt x="1955" y="41"/>
                  </a:lnTo>
                  <a:lnTo>
                    <a:pt x="2012" y="28"/>
                  </a:lnTo>
                  <a:lnTo>
                    <a:pt x="2070" y="18"/>
                  </a:lnTo>
                  <a:lnTo>
                    <a:pt x="2127" y="10"/>
                  </a:lnTo>
                  <a:lnTo>
                    <a:pt x="2234" y="2"/>
                  </a:lnTo>
                  <a:lnTo>
                    <a:pt x="2324" y="0"/>
                  </a:lnTo>
                  <a:lnTo>
                    <a:pt x="2384" y="1"/>
                  </a:lnTo>
                  <a:lnTo>
                    <a:pt x="2406" y="2"/>
                  </a:lnTo>
                  <a:lnTo>
                    <a:pt x="3291" y="38"/>
                  </a:lnTo>
                  <a:lnTo>
                    <a:pt x="3568" y="49"/>
                  </a:lnTo>
                </a:path>
              </a:pathLst>
            </a:custGeom>
            <a:noFill/>
            <a:ln w="38100">
              <a:solidFill>
                <a:srgbClr val="FF0000"/>
              </a:solidFill>
              <a:round/>
              <a:headEnd/>
              <a:tailEnd/>
            </a:ln>
          </p:spPr>
          <p:txBody>
            <a:bodyPr/>
            <a:lstStyle/>
            <a:p>
              <a:pPr eaLnBrk="0" fontAlgn="base" hangingPunct="0">
                <a:spcBef>
                  <a:spcPct val="0"/>
                </a:spcBef>
                <a:spcAft>
                  <a:spcPct val="0"/>
                </a:spcAft>
              </a:pPr>
              <a:endParaRPr lang="pl-PL">
                <a:solidFill>
                  <a:srgbClr val="FFFFFF"/>
                </a:solidFill>
                <a:latin typeface="Cambria" pitchFamily="18" charset="0"/>
              </a:endParaRPr>
            </a:p>
          </p:txBody>
        </p:sp>
        <p:sp>
          <p:nvSpPr>
            <p:cNvPr id="30751" name="Freeform 27"/>
            <p:cNvSpPr>
              <a:spLocks/>
            </p:cNvSpPr>
            <p:nvPr/>
          </p:nvSpPr>
          <p:spPr bwMode="auto">
            <a:xfrm>
              <a:off x="1897" y="1185"/>
              <a:ext cx="3557" cy="1043"/>
            </a:xfrm>
            <a:custGeom>
              <a:avLst/>
              <a:gdLst>
                <a:gd name="T0" fmla="*/ 0 w 3557"/>
                <a:gd name="T1" fmla="*/ 0 h 1043"/>
                <a:gd name="T2" fmla="*/ 32 w 3557"/>
                <a:gd name="T3" fmla="*/ 3 h 1043"/>
                <a:gd name="T4" fmla="*/ 63 w 3557"/>
                <a:gd name="T5" fmla="*/ 8 h 1043"/>
                <a:gd name="T6" fmla="*/ 77 w 3557"/>
                <a:gd name="T7" fmla="*/ 10 h 1043"/>
                <a:gd name="T8" fmla="*/ 92 w 3557"/>
                <a:gd name="T9" fmla="*/ 14 h 1043"/>
                <a:gd name="T10" fmla="*/ 121 w 3557"/>
                <a:gd name="T11" fmla="*/ 23 h 1043"/>
                <a:gd name="T12" fmla="*/ 149 w 3557"/>
                <a:gd name="T13" fmla="*/ 35 h 1043"/>
                <a:gd name="T14" fmla="*/ 176 w 3557"/>
                <a:gd name="T15" fmla="*/ 49 h 1043"/>
                <a:gd name="T16" fmla="*/ 202 w 3557"/>
                <a:gd name="T17" fmla="*/ 64 h 1043"/>
                <a:gd name="T18" fmla="*/ 227 w 3557"/>
                <a:gd name="T19" fmla="*/ 82 h 1043"/>
                <a:gd name="T20" fmla="*/ 251 w 3557"/>
                <a:gd name="T21" fmla="*/ 102 h 1043"/>
                <a:gd name="T22" fmla="*/ 276 w 3557"/>
                <a:gd name="T23" fmla="*/ 124 h 1043"/>
                <a:gd name="T24" fmla="*/ 297 w 3557"/>
                <a:gd name="T25" fmla="*/ 148 h 1043"/>
                <a:gd name="T26" fmla="*/ 319 w 3557"/>
                <a:gd name="T27" fmla="*/ 175 h 1043"/>
                <a:gd name="T28" fmla="*/ 360 w 3557"/>
                <a:gd name="T29" fmla="*/ 233 h 1043"/>
                <a:gd name="T30" fmla="*/ 379 w 3557"/>
                <a:gd name="T31" fmla="*/ 267 h 1043"/>
                <a:gd name="T32" fmla="*/ 397 w 3557"/>
                <a:gd name="T33" fmla="*/ 302 h 1043"/>
                <a:gd name="T34" fmla="*/ 457 w 3557"/>
                <a:gd name="T35" fmla="*/ 455 h 1043"/>
                <a:gd name="T36" fmla="*/ 487 w 3557"/>
                <a:gd name="T37" fmla="*/ 523 h 1043"/>
                <a:gd name="T38" fmla="*/ 519 w 3557"/>
                <a:gd name="T39" fmla="*/ 585 h 1043"/>
                <a:gd name="T40" fmla="*/ 550 w 3557"/>
                <a:gd name="T41" fmla="*/ 644 h 1043"/>
                <a:gd name="T42" fmla="*/ 580 w 3557"/>
                <a:gd name="T43" fmla="*/ 696 h 1043"/>
                <a:gd name="T44" fmla="*/ 611 w 3557"/>
                <a:gd name="T45" fmla="*/ 743 h 1043"/>
                <a:gd name="T46" fmla="*/ 643 w 3557"/>
                <a:gd name="T47" fmla="*/ 787 h 1043"/>
                <a:gd name="T48" fmla="*/ 674 w 3557"/>
                <a:gd name="T49" fmla="*/ 826 h 1043"/>
                <a:gd name="T50" fmla="*/ 703 w 3557"/>
                <a:gd name="T51" fmla="*/ 861 h 1043"/>
                <a:gd name="T52" fmla="*/ 733 w 3557"/>
                <a:gd name="T53" fmla="*/ 893 h 1043"/>
                <a:gd name="T54" fmla="*/ 763 w 3557"/>
                <a:gd name="T55" fmla="*/ 919 h 1043"/>
                <a:gd name="T56" fmla="*/ 792 w 3557"/>
                <a:gd name="T57" fmla="*/ 944 h 1043"/>
                <a:gd name="T58" fmla="*/ 821 w 3557"/>
                <a:gd name="T59" fmla="*/ 964 h 1043"/>
                <a:gd name="T60" fmla="*/ 878 w 3557"/>
                <a:gd name="T61" fmla="*/ 997 h 1043"/>
                <a:gd name="T62" fmla="*/ 930 w 3557"/>
                <a:gd name="T63" fmla="*/ 1020 h 1043"/>
                <a:gd name="T64" fmla="*/ 955 w 3557"/>
                <a:gd name="T65" fmla="*/ 1028 h 1043"/>
                <a:gd name="T66" fmla="*/ 980 w 3557"/>
                <a:gd name="T67" fmla="*/ 1033 h 1043"/>
                <a:gd name="T68" fmla="*/ 1025 w 3557"/>
                <a:gd name="T69" fmla="*/ 1040 h 1043"/>
                <a:gd name="T70" fmla="*/ 1068 w 3557"/>
                <a:gd name="T71" fmla="*/ 1043 h 1043"/>
                <a:gd name="T72" fmla="*/ 1105 w 3557"/>
                <a:gd name="T73" fmla="*/ 1042 h 1043"/>
                <a:gd name="T74" fmla="*/ 1136 w 3557"/>
                <a:gd name="T75" fmla="*/ 1039 h 1043"/>
                <a:gd name="T76" fmla="*/ 1163 w 3557"/>
                <a:gd name="T77" fmla="*/ 1037 h 1043"/>
                <a:gd name="T78" fmla="*/ 1182 w 3557"/>
                <a:gd name="T79" fmla="*/ 1037 h 1043"/>
                <a:gd name="T80" fmla="*/ 1305 w 3557"/>
                <a:gd name="T81" fmla="*/ 1003 h 1043"/>
                <a:gd name="T82" fmla="*/ 1421 w 3557"/>
                <a:gd name="T83" fmla="*/ 975 h 1043"/>
                <a:gd name="T84" fmla="*/ 1534 w 3557"/>
                <a:gd name="T85" fmla="*/ 951 h 1043"/>
                <a:gd name="T86" fmla="*/ 1640 w 3557"/>
                <a:gd name="T87" fmla="*/ 931 h 1043"/>
                <a:gd name="T88" fmla="*/ 1742 w 3557"/>
                <a:gd name="T89" fmla="*/ 914 h 1043"/>
                <a:gd name="T90" fmla="*/ 1836 w 3557"/>
                <a:gd name="T91" fmla="*/ 901 h 1043"/>
                <a:gd name="T92" fmla="*/ 2005 w 3557"/>
                <a:gd name="T93" fmla="*/ 882 h 1043"/>
                <a:gd name="T94" fmla="*/ 2143 w 3557"/>
                <a:gd name="T95" fmla="*/ 872 h 1043"/>
                <a:gd name="T96" fmla="*/ 2246 w 3557"/>
                <a:gd name="T97" fmla="*/ 867 h 1043"/>
                <a:gd name="T98" fmla="*/ 2333 w 3557"/>
                <a:gd name="T99" fmla="*/ 867 h 1043"/>
                <a:gd name="T100" fmla="*/ 2945 w 3557"/>
                <a:gd name="T101" fmla="*/ 867 h 1043"/>
                <a:gd name="T102" fmla="*/ 3557 w 3557"/>
                <a:gd name="T103" fmla="*/ 867 h 104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557"/>
                <a:gd name="T157" fmla="*/ 0 h 1043"/>
                <a:gd name="T158" fmla="*/ 3557 w 3557"/>
                <a:gd name="T159" fmla="*/ 1043 h 104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557" h="1043">
                  <a:moveTo>
                    <a:pt x="0" y="0"/>
                  </a:moveTo>
                  <a:lnTo>
                    <a:pt x="32" y="3"/>
                  </a:lnTo>
                  <a:lnTo>
                    <a:pt x="63" y="8"/>
                  </a:lnTo>
                  <a:lnTo>
                    <a:pt x="77" y="10"/>
                  </a:lnTo>
                  <a:lnTo>
                    <a:pt x="92" y="14"/>
                  </a:lnTo>
                  <a:lnTo>
                    <a:pt x="121" y="23"/>
                  </a:lnTo>
                  <a:lnTo>
                    <a:pt x="149" y="35"/>
                  </a:lnTo>
                  <a:lnTo>
                    <a:pt x="176" y="49"/>
                  </a:lnTo>
                  <a:lnTo>
                    <a:pt x="202" y="64"/>
                  </a:lnTo>
                  <a:lnTo>
                    <a:pt x="227" y="82"/>
                  </a:lnTo>
                  <a:lnTo>
                    <a:pt x="251" y="102"/>
                  </a:lnTo>
                  <a:lnTo>
                    <a:pt x="276" y="124"/>
                  </a:lnTo>
                  <a:lnTo>
                    <a:pt x="297" y="148"/>
                  </a:lnTo>
                  <a:lnTo>
                    <a:pt x="319" y="175"/>
                  </a:lnTo>
                  <a:lnTo>
                    <a:pt x="360" y="233"/>
                  </a:lnTo>
                  <a:lnTo>
                    <a:pt x="379" y="267"/>
                  </a:lnTo>
                  <a:lnTo>
                    <a:pt x="397" y="302"/>
                  </a:lnTo>
                  <a:lnTo>
                    <a:pt x="457" y="455"/>
                  </a:lnTo>
                  <a:lnTo>
                    <a:pt x="487" y="523"/>
                  </a:lnTo>
                  <a:lnTo>
                    <a:pt x="519" y="585"/>
                  </a:lnTo>
                  <a:lnTo>
                    <a:pt x="550" y="644"/>
                  </a:lnTo>
                  <a:lnTo>
                    <a:pt x="580" y="696"/>
                  </a:lnTo>
                  <a:lnTo>
                    <a:pt x="611" y="743"/>
                  </a:lnTo>
                  <a:lnTo>
                    <a:pt x="643" y="787"/>
                  </a:lnTo>
                  <a:lnTo>
                    <a:pt x="674" y="826"/>
                  </a:lnTo>
                  <a:lnTo>
                    <a:pt x="703" y="861"/>
                  </a:lnTo>
                  <a:lnTo>
                    <a:pt x="733" y="893"/>
                  </a:lnTo>
                  <a:lnTo>
                    <a:pt x="763" y="919"/>
                  </a:lnTo>
                  <a:lnTo>
                    <a:pt x="792" y="944"/>
                  </a:lnTo>
                  <a:lnTo>
                    <a:pt x="821" y="964"/>
                  </a:lnTo>
                  <a:lnTo>
                    <a:pt x="878" y="997"/>
                  </a:lnTo>
                  <a:lnTo>
                    <a:pt x="930" y="1020"/>
                  </a:lnTo>
                  <a:lnTo>
                    <a:pt x="955" y="1028"/>
                  </a:lnTo>
                  <a:lnTo>
                    <a:pt x="980" y="1033"/>
                  </a:lnTo>
                  <a:lnTo>
                    <a:pt x="1025" y="1040"/>
                  </a:lnTo>
                  <a:lnTo>
                    <a:pt x="1068" y="1043"/>
                  </a:lnTo>
                  <a:lnTo>
                    <a:pt x="1105" y="1042"/>
                  </a:lnTo>
                  <a:lnTo>
                    <a:pt x="1136" y="1039"/>
                  </a:lnTo>
                  <a:lnTo>
                    <a:pt x="1163" y="1037"/>
                  </a:lnTo>
                  <a:lnTo>
                    <a:pt x="1182" y="1037"/>
                  </a:lnTo>
                  <a:lnTo>
                    <a:pt x="1305" y="1003"/>
                  </a:lnTo>
                  <a:lnTo>
                    <a:pt x="1421" y="975"/>
                  </a:lnTo>
                  <a:lnTo>
                    <a:pt x="1534" y="951"/>
                  </a:lnTo>
                  <a:lnTo>
                    <a:pt x="1640" y="931"/>
                  </a:lnTo>
                  <a:lnTo>
                    <a:pt x="1742" y="914"/>
                  </a:lnTo>
                  <a:lnTo>
                    <a:pt x="1836" y="901"/>
                  </a:lnTo>
                  <a:lnTo>
                    <a:pt x="2005" y="882"/>
                  </a:lnTo>
                  <a:lnTo>
                    <a:pt x="2143" y="872"/>
                  </a:lnTo>
                  <a:lnTo>
                    <a:pt x="2246" y="867"/>
                  </a:lnTo>
                  <a:lnTo>
                    <a:pt x="2333" y="867"/>
                  </a:lnTo>
                  <a:lnTo>
                    <a:pt x="2945" y="867"/>
                  </a:lnTo>
                  <a:lnTo>
                    <a:pt x="3557" y="867"/>
                  </a:lnTo>
                </a:path>
              </a:pathLst>
            </a:custGeom>
            <a:noFill/>
            <a:ln w="38100">
              <a:solidFill>
                <a:srgbClr val="00FFFF"/>
              </a:solidFill>
              <a:round/>
              <a:headEnd/>
              <a:tailEnd/>
            </a:ln>
          </p:spPr>
          <p:txBody>
            <a:bodyPr/>
            <a:lstStyle/>
            <a:p>
              <a:pPr eaLnBrk="0" fontAlgn="base" hangingPunct="0">
                <a:spcBef>
                  <a:spcPct val="0"/>
                </a:spcBef>
                <a:spcAft>
                  <a:spcPct val="0"/>
                </a:spcAft>
              </a:pPr>
              <a:endParaRPr lang="pl-PL">
                <a:solidFill>
                  <a:srgbClr val="FFFFFF"/>
                </a:solidFill>
                <a:latin typeface="Cambria" pitchFamily="18" charset="0"/>
              </a:endParaRPr>
            </a:p>
          </p:txBody>
        </p:sp>
        <p:sp>
          <p:nvSpPr>
            <p:cNvPr id="30752" name="Freeform 28"/>
            <p:cNvSpPr>
              <a:spLocks/>
            </p:cNvSpPr>
            <p:nvPr/>
          </p:nvSpPr>
          <p:spPr bwMode="auto">
            <a:xfrm>
              <a:off x="1897" y="1190"/>
              <a:ext cx="3549" cy="2407"/>
            </a:xfrm>
            <a:custGeom>
              <a:avLst/>
              <a:gdLst>
                <a:gd name="T0" fmla="*/ 3470 w 3549"/>
                <a:gd name="T1" fmla="*/ 2386 h 2407"/>
                <a:gd name="T2" fmla="*/ 3367 w 3549"/>
                <a:gd name="T3" fmla="*/ 2373 h 2407"/>
                <a:gd name="T4" fmla="*/ 3280 w 3549"/>
                <a:gd name="T5" fmla="*/ 2333 h 2407"/>
                <a:gd name="T6" fmla="*/ 3187 w 3549"/>
                <a:gd name="T7" fmla="*/ 2254 h 2407"/>
                <a:gd name="T8" fmla="*/ 3093 w 3549"/>
                <a:gd name="T9" fmla="*/ 2104 h 2407"/>
                <a:gd name="T10" fmla="*/ 3040 w 3549"/>
                <a:gd name="T11" fmla="*/ 1962 h 2407"/>
                <a:gd name="T12" fmla="*/ 3008 w 3549"/>
                <a:gd name="T13" fmla="*/ 1827 h 2407"/>
                <a:gd name="T14" fmla="*/ 2966 w 3549"/>
                <a:gd name="T15" fmla="*/ 1744 h 2407"/>
                <a:gd name="T16" fmla="*/ 2934 w 3549"/>
                <a:gd name="T17" fmla="*/ 1723 h 2407"/>
                <a:gd name="T18" fmla="*/ 2903 w 3549"/>
                <a:gd name="T19" fmla="*/ 1724 h 2407"/>
                <a:gd name="T20" fmla="*/ 2855 w 3549"/>
                <a:gd name="T21" fmla="*/ 1760 h 2407"/>
                <a:gd name="T22" fmla="*/ 2817 w 3549"/>
                <a:gd name="T23" fmla="*/ 1822 h 2407"/>
                <a:gd name="T24" fmla="*/ 2769 w 3549"/>
                <a:gd name="T25" fmla="*/ 1956 h 2407"/>
                <a:gd name="T26" fmla="*/ 2676 w 3549"/>
                <a:gd name="T27" fmla="*/ 2171 h 2407"/>
                <a:gd name="T28" fmla="*/ 2579 w 3549"/>
                <a:gd name="T29" fmla="*/ 2332 h 2407"/>
                <a:gd name="T30" fmla="*/ 2517 w 3549"/>
                <a:gd name="T31" fmla="*/ 2389 h 2407"/>
                <a:gd name="T32" fmla="*/ 2449 w 3549"/>
                <a:gd name="T33" fmla="*/ 2406 h 2407"/>
                <a:gd name="T34" fmla="*/ 2391 w 3549"/>
                <a:gd name="T35" fmla="*/ 2377 h 2407"/>
                <a:gd name="T36" fmla="*/ 2331 w 3549"/>
                <a:gd name="T37" fmla="*/ 2303 h 2407"/>
                <a:gd name="T38" fmla="*/ 2231 w 3549"/>
                <a:gd name="T39" fmla="*/ 2020 h 2407"/>
                <a:gd name="T40" fmla="*/ 2169 w 3549"/>
                <a:gd name="T41" fmla="*/ 1827 h 2407"/>
                <a:gd name="T42" fmla="*/ 2135 w 3549"/>
                <a:gd name="T43" fmla="*/ 1782 h 2407"/>
                <a:gd name="T44" fmla="*/ 2108 w 3549"/>
                <a:gd name="T45" fmla="*/ 1770 h 2407"/>
                <a:gd name="T46" fmla="*/ 2063 w 3549"/>
                <a:gd name="T47" fmla="*/ 1776 h 2407"/>
                <a:gd name="T48" fmla="*/ 2024 w 3549"/>
                <a:gd name="T49" fmla="*/ 1814 h 2407"/>
                <a:gd name="T50" fmla="*/ 1993 w 3549"/>
                <a:gd name="T51" fmla="*/ 1888 h 2407"/>
                <a:gd name="T52" fmla="*/ 1905 w 3549"/>
                <a:gd name="T53" fmla="*/ 2273 h 2407"/>
                <a:gd name="T54" fmla="*/ 1881 w 3549"/>
                <a:gd name="T55" fmla="*/ 2314 h 2407"/>
                <a:gd name="T56" fmla="*/ 1843 w 3549"/>
                <a:gd name="T57" fmla="*/ 2347 h 2407"/>
                <a:gd name="T58" fmla="*/ 1792 w 3549"/>
                <a:gd name="T59" fmla="*/ 2363 h 2407"/>
                <a:gd name="T60" fmla="*/ 1709 w 3549"/>
                <a:gd name="T61" fmla="*/ 2343 h 2407"/>
                <a:gd name="T62" fmla="*/ 1621 w 3549"/>
                <a:gd name="T63" fmla="*/ 2273 h 2407"/>
                <a:gd name="T64" fmla="*/ 1559 w 3549"/>
                <a:gd name="T65" fmla="*/ 2159 h 2407"/>
                <a:gd name="T66" fmla="*/ 1506 w 3549"/>
                <a:gd name="T67" fmla="*/ 2003 h 2407"/>
                <a:gd name="T68" fmla="*/ 1479 w 3549"/>
                <a:gd name="T69" fmla="*/ 1902 h 2407"/>
                <a:gd name="T70" fmla="*/ 1441 w 3549"/>
                <a:gd name="T71" fmla="*/ 1842 h 2407"/>
                <a:gd name="T72" fmla="*/ 1403 w 3549"/>
                <a:gd name="T73" fmla="*/ 1827 h 2407"/>
                <a:gd name="T74" fmla="*/ 1369 w 3549"/>
                <a:gd name="T75" fmla="*/ 1845 h 2407"/>
                <a:gd name="T76" fmla="*/ 1338 w 3549"/>
                <a:gd name="T77" fmla="*/ 1884 h 2407"/>
                <a:gd name="T78" fmla="*/ 1307 w 3549"/>
                <a:gd name="T79" fmla="*/ 1967 h 2407"/>
                <a:gd name="T80" fmla="*/ 1269 w 3549"/>
                <a:gd name="T81" fmla="*/ 2057 h 2407"/>
                <a:gd name="T82" fmla="*/ 1167 w 3549"/>
                <a:gd name="T83" fmla="*/ 2187 h 2407"/>
                <a:gd name="T84" fmla="*/ 1050 w 3549"/>
                <a:gd name="T85" fmla="*/ 2264 h 2407"/>
                <a:gd name="T86" fmla="*/ 915 w 3549"/>
                <a:gd name="T87" fmla="*/ 2312 h 2407"/>
                <a:gd name="T88" fmla="*/ 856 w 3549"/>
                <a:gd name="T89" fmla="*/ 2319 h 2407"/>
                <a:gd name="T90" fmla="*/ 455 w 3549"/>
                <a:gd name="T91" fmla="*/ 2310 h 2407"/>
                <a:gd name="T92" fmla="*/ 388 w 3549"/>
                <a:gd name="T93" fmla="*/ 2272 h 2407"/>
                <a:gd name="T94" fmla="*/ 359 w 3549"/>
                <a:gd name="T95" fmla="*/ 2236 h 2407"/>
                <a:gd name="T96" fmla="*/ 338 w 3549"/>
                <a:gd name="T97" fmla="*/ 2185 h 2407"/>
                <a:gd name="T98" fmla="*/ 251 w 3549"/>
                <a:gd name="T99" fmla="*/ 865 h 2407"/>
                <a:gd name="T100" fmla="*/ 194 w 3549"/>
                <a:gd name="T101" fmla="*/ 454 h 2407"/>
                <a:gd name="T102" fmla="*/ 128 w 3549"/>
                <a:gd name="T103" fmla="*/ 200 h 2407"/>
                <a:gd name="T104" fmla="*/ 64 w 3549"/>
                <a:gd name="T105" fmla="*/ 64 h 2407"/>
                <a:gd name="T106" fmla="*/ 8 w 3549"/>
                <a:gd name="T107" fmla="*/ 4 h 24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49"/>
                <a:gd name="T163" fmla="*/ 0 h 2407"/>
                <a:gd name="T164" fmla="*/ 3549 w 3549"/>
                <a:gd name="T165" fmla="*/ 2407 h 24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49" h="2407">
                  <a:moveTo>
                    <a:pt x="3549" y="2378"/>
                  </a:moveTo>
                  <a:lnTo>
                    <a:pt x="3508" y="2384"/>
                  </a:lnTo>
                  <a:lnTo>
                    <a:pt x="3470" y="2386"/>
                  </a:lnTo>
                  <a:lnTo>
                    <a:pt x="3434" y="2384"/>
                  </a:lnTo>
                  <a:lnTo>
                    <a:pt x="3400" y="2380"/>
                  </a:lnTo>
                  <a:lnTo>
                    <a:pt x="3367" y="2373"/>
                  </a:lnTo>
                  <a:lnTo>
                    <a:pt x="3336" y="2361"/>
                  </a:lnTo>
                  <a:lnTo>
                    <a:pt x="3307" y="2349"/>
                  </a:lnTo>
                  <a:lnTo>
                    <a:pt x="3280" y="2333"/>
                  </a:lnTo>
                  <a:lnTo>
                    <a:pt x="3254" y="2317"/>
                  </a:lnTo>
                  <a:lnTo>
                    <a:pt x="3230" y="2296"/>
                  </a:lnTo>
                  <a:lnTo>
                    <a:pt x="3187" y="2254"/>
                  </a:lnTo>
                  <a:lnTo>
                    <a:pt x="3150" y="2206"/>
                  </a:lnTo>
                  <a:lnTo>
                    <a:pt x="3118" y="2156"/>
                  </a:lnTo>
                  <a:lnTo>
                    <a:pt x="3093" y="2104"/>
                  </a:lnTo>
                  <a:lnTo>
                    <a:pt x="3071" y="2053"/>
                  </a:lnTo>
                  <a:lnTo>
                    <a:pt x="3053" y="2006"/>
                  </a:lnTo>
                  <a:lnTo>
                    <a:pt x="3040" y="1962"/>
                  </a:lnTo>
                  <a:lnTo>
                    <a:pt x="3024" y="1897"/>
                  </a:lnTo>
                  <a:lnTo>
                    <a:pt x="3020" y="1872"/>
                  </a:lnTo>
                  <a:lnTo>
                    <a:pt x="3008" y="1827"/>
                  </a:lnTo>
                  <a:lnTo>
                    <a:pt x="2994" y="1791"/>
                  </a:lnTo>
                  <a:lnTo>
                    <a:pt x="2980" y="1765"/>
                  </a:lnTo>
                  <a:lnTo>
                    <a:pt x="2966" y="1744"/>
                  </a:lnTo>
                  <a:lnTo>
                    <a:pt x="2951" y="1730"/>
                  </a:lnTo>
                  <a:lnTo>
                    <a:pt x="2942" y="1725"/>
                  </a:lnTo>
                  <a:lnTo>
                    <a:pt x="2934" y="1723"/>
                  </a:lnTo>
                  <a:lnTo>
                    <a:pt x="2927" y="1721"/>
                  </a:lnTo>
                  <a:lnTo>
                    <a:pt x="2918" y="1721"/>
                  </a:lnTo>
                  <a:lnTo>
                    <a:pt x="2903" y="1724"/>
                  </a:lnTo>
                  <a:lnTo>
                    <a:pt x="2886" y="1733"/>
                  </a:lnTo>
                  <a:lnTo>
                    <a:pt x="2871" y="1744"/>
                  </a:lnTo>
                  <a:lnTo>
                    <a:pt x="2855" y="1760"/>
                  </a:lnTo>
                  <a:lnTo>
                    <a:pt x="2849" y="1768"/>
                  </a:lnTo>
                  <a:lnTo>
                    <a:pt x="2841" y="1779"/>
                  </a:lnTo>
                  <a:lnTo>
                    <a:pt x="2817" y="1822"/>
                  </a:lnTo>
                  <a:lnTo>
                    <a:pt x="2806" y="1846"/>
                  </a:lnTo>
                  <a:lnTo>
                    <a:pt x="2798" y="1872"/>
                  </a:lnTo>
                  <a:lnTo>
                    <a:pt x="2769" y="1956"/>
                  </a:lnTo>
                  <a:lnTo>
                    <a:pt x="2738" y="2036"/>
                  </a:lnTo>
                  <a:lnTo>
                    <a:pt x="2706" y="2108"/>
                  </a:lnTo>
                  <a:lnTo>
                    <a:pt x="2676" y="2171"/>
                  </a:lnTo>
                  <a:lnTo>
                    <a:pt x="2626" y="2263"/>
                  </a:lnTo>
                  <a:lnTo>
                    <a:pt x="2605" y="2296"/>
                  </a:lnTo>
                  <a:lnTo>
                    <a:pt x="2579" y="2332"/>
                  </a:lnTo>
                  <a:lnTo>
                    <a:pt x="2549" y="2365"/>
                  </a:lnTo>
                  <a:lnTo>
                    <a:pt x="2534" y="2378"/>
                  </a:lnTo>
                  <a:lnTo>
                    <a:pt x="2517" y="2389"/>
                  </a:lnTo>
                  <a:lnTo>
                    <a:pt x="2484" y="2405"/>
                  </a:lnTo>
                  <a:lnTo>
                    <a:pt x="2466" y="2407"/>
                  </a:lnTo>
                  <a:lnTo>
                    <a:pt x="2449" y="2406"/>
                  </a:lnTo>
                  <a:lnTo>
                    <a:pt x="2429" y="2401"/>
                  </a:lnTo>
                  <a:lnTo>
                    <a:pt x="2412" y="2392"/>
                  </a:lnTo>
                  <a:lnTo>
                    <a:pt x="2391" y="2377"/>
                  </a:lnTo>
                  <a:lnTo>
                    <a:pt x="2372" y="2357"/>
                  </a:lnTo>
                  <a:lnTo>
                    <a:pt x="2352" y="2333"/>
                  </a:lnTo>
                  <a:lnTo>
                    <a:pt x="2331" y="2303"/>
                  </a:lnTo>
                  <a:lnTo>
                    <a:pt x="2303" y="2233"/>
                  </a:lnTo>
                  <a:lnTo>
                    <a:pt x="2276" y="2159"/>
                  </a:lnTo>
                  <a:lnTo>
                    <a:pt x="2231" y="2020"/>
                  </a:lnTo>
                  <a:lnTo>
                    <a:pt x="2185" y="1872"/>
                  </a:lnTo>
                  <a:lnTo>
                    <a:pt x="2178" y="1848"/>
                  </a:lnTo>
                  <a:lnTo>
                    <a:pt x="2169" y="1827"/>
                  </a:lnTo>
                  <a:lnTo>
                    <a:pt x="2159" y="1809"/>
                  </a:lnTo>
                  <a:lnTo>
                    <a:pt x="2148" y="1794"/>
                  </a:lnTo>
                  <a:lnTo>
                    <a:pt x="2135" y="1782"/>
                  </a:lnTo>
                  <a:lnTo>
                    <a:pt x="2129" y="1779"/>
                  </a:lnTo>
                  <a:lnTo>
                    <a:pt x="2122" y="1775"/>
                  </a:lnTo>
                  <a:lnTo>
                    <a:pt x="2108" y="1770"/>
                  </a:lnTo>
                  <a:lnTo>
                    <a:pt x="2093" y="1768"/>
                  </a:lnTo>
                  <a:lnTo>
                    <a:pt x="2079" y="1771"/>
                  </a:lnTo>
                  <a:lnTo>
                    <a:pt x="2063" y="1776"/>
                  </a:lnTo>
                  <a:lnTo>
                    <a:pt x="2049" y="1785"/>
                  </a:lnTo>
                  <a:lnTo>
                    <a:pt x="2037" y="1798"/>
                  </a:lnTo>
                  <a:lnTo>
                    <a:pt x="2024" y="1814"/>
                  </a:lnTo>
                  <a:lnTo>
                    <a:pt x="2011" y="1836"/>
                  </a:lnTo>
                  <a:lnTo>
                    <a:pt x="2001" y="1860"/>
                  </a:lnTo>
                  <a:lnTo>
                    <a:pt x="1993" y="1888"/>
                  </a:lnTo>
                  <a:lnTo>
                    <a:pt x="1947" y="2080"/>
                  </a:lnTo>
                  <a:lnTo>
                    <a:pt x="1921" y="2197"/>
                  </a:lnTo>
                  <a:lnTo>
                    <a:pt x="1905" y="2273"/>
                  </a:lnTo>
                  <a:lnTo>
                    <a:pt x="1898" y="2289"/>
                  </a:lnTo>
                  <a:lnTo>
                    <a:pt x="1889" y="2303"/>
                  </a:lnTo>
                  <a:lnTo>
                    <a:pt x="1881" y="2314"/>
                  </a:lnTo>
                  <a:lnTo>
                    <a:pt x="1872" y="2324"/>
                  </a:lnTo>
                  <a:lnTo>
                    <a:pt x="1853" y="2341"/>
                  </a:lnTo>
                  <a:lnTo>
                    <a:pt x="1843" y="2347"/>
                  </a:lnTo>
                  <a:lnTo>
                    <a:pt x="1833" y="2354"/>
                  </a:lnTo>
                  <a:lnTo>
                    <a:pt x="1812" y="2360"/>
                  </a:lnTo>
                  <a:lnTo>
                    <a:pt x="1792" y="2363"/>
                  </a:lnTo>
                  <a:lnTo>
                    <a:pt x="1770" y="2363"/>
                  </a:lnTo>
                  <a:lnTo>
                    <a:pt x="1750" y="2359"/>
                  </a:lnTo>
                  <a:lnTo>
                    <a:pt x="1709" y="2343"/>
                  </a:lnTo>
                  <a:lnTo>
                    <a:pt x="1673" y="2322"/>
                  </a:lnTo>
                  <a:lnTo>
                    <a:pt x="1643" y="2298"/>
                  </a:lnTo>
                  <a:lnTo>
                    <a:pt x="1621" y="2273"/>
                  </a:lnTo>
                  <a:lnTo>
                    <a:pt x="1603" y="2245"/>
                  </a:lnTo>
                  <a:lnTo>
                    <a:pt x="1587" y="2217"/>
                  </a:lnTo>
                  <a:lnTo>
                    <a:pt x="1559" y="2159"/>
                  </a:lnTo>
                  <a:lnTo>
                    <a:pt x="1537" y="2103"/>
                  </a:lnTo>
                  <a:lnTo>
                    <a:pt x="1519" y="2049"/>
                  </a:lnTo>
                  <a:lnTo>
                    <a:pt x="1506" y="2003"/>
                  </a:lnTo>
                  <a:lnTo>
                    <a:pt x="1499" y="1967"/>
                  </a:lnTo>
                  <a:lnTo>
                    <a:pt x="1492" y="1934"/>
                  </a:lnTo>
                  <a:lnTo>
                    <a:pt x="1479" y="1902"/>
                  </a:lnTo>
                  <a:lnTo>
                    <a:pt x="1467" y="1877"/>
                  </a:lnTo>
                  <a:lnTo>
                    <a:pt x="1454" y="1858"/>
                  </a:lnTo>
                  <a:lnTo>
                    <a:pt x="1441" y="1842"/>
                  </a:lnTo>
                  <a:lnTo>
                    <a:pt x="1428" y="1833"/>
                  </a:lnTo>
                  <a:lnTo>
                    <a:pt x="1416" y="1828"/>
                  </a:lnTo>
                  <a:lnTo>
                    <a:pt x="1403" y="1827"/>
                  </a:lnTo>
                  <a:lnTo>
                    <a:pt x="1391" y="1830"/>
                  </a:lnTo>
                  <a:lnTo>
                    <a:pt x="1379" y="1836"/>
                  </a:lnTo>
                  <a:lnTo>
                    <a:pt x="1369" y="1845"/>
                  </a:lnTo>
                  <a:lnTo>
                    <a:pt x="1357" y="1855"/>
                  </a:lnTo>
                  <a:lnTo>
                    <a:pt x="1347" y="1869"/>
                  </a:lnTo>
                  <a:lnTo>
                    <a:pt x="1338" y="1884"/>
                  </a:lnTo>
                  <a:lnTo>
                    <a:pt x="1330" y="1900"/>
                  </a:lnTo>
                  <a:lnTo>
                    <a:pt x="1317" y="1934"/>
                  </a:lnTo>
                  <a:lnTo>
                    <a:pt x="1307" y="1967"/>
                  </a:lnTo>
                  <a:lnTo>
                    <a:pt x="1296" y="1999"/>
                  </a:lnTo>
                  <a:lnTo>
                    <a:pt x="1283" y="2029"/>
                  </a:lnTo>
                  <a:lnTo>
                    <a:pt x="1269" y="2057"/>
                  </a:lnTo>
                  <a:lnTo>
                    <a:pt x="1238" y="2106"/>
                  </a:lnTo>
                  <a:lnTo>
                    <a:pt x="1204" y="2150"/>
                  </a:lnTo>
                  <a:lnTo>
                    <a:pt x="1167" y="2187"/>
                  </a:lnTo>
                  <a:lnTo>
                    <a:pt x="1127" y="2219"/>
                  </a:lnTo>
                  <a:lnTo>
                    <a:pt x="1088" y="2244"/>
                  </a:lnTo>
                  <a:lnTo>
                    <a:pt x="1050" y="2264"/>
                  </a:lnTo>
                  <a:lnTo>
                    <a:pt x="1011" y="2282"/>
                  </a:lnTo>
                  <a:lnTo>
                    <a:pt x="976" y="2295"/>
                  </a:lnTo>
                  <a:lnTo>
                    <a:pt x="915" y="2312"/>
                  </a:lnTo>
                  <a:lnTo>
                    <a:pt x="890" y="2315"/>
                  </a:lnTo>
                  <a:lnTo>
                    <a:pt x="871" y="2318"/>
                  </a:lnTo>
                  <a:lnTo>
                    <a:pt x="856" y="2319"/>
                  </a:lnTo>
                  <a:lnTo>
                    <a:pt x="504" y="2319"/>
                  </a:lnTo>
                  <a:lnTo>
                    <a:pt x="478" y="2317"/>
                  </a:lnTo>
                  <a:lnTo>
                    <a:pt x="455" y="2310"/>
                  </a:lnTo>
                  <a:lnTo>
                    <a:pt x="417" y="2294"/>
                  </a:lnTo>
                  <a:lnTo>
                    <a:pt x="402" y="2284"/>
                  </a:lnTo>
                  <a:lnTo>
                    <a:pt x="388" y="2272"/>
                  </a:lnTo>
                  <a:lnTo>
                    <a:pt x="376" y="2261"/>
                  </a:lnTo>
                  <a:lnTo>
                    <a:pt x="367" y="2248"/>
                  </a:lnTo>
                  <a:lnTo>
                    <a:pt x="359" y="2236"/>
                  </a:lnTo>
                  <a:lnTo>
                    <a:pt x="352" y="2225"/>
                  </a:lnTo>
                  <a:lnTo>
                    <a:pt x="343" y="2204"/>
                  </a:lnTo>
                  <a:lnTo>
                    <a:pt x="338" y="2185"/>
                  </a:lnTo>
                  <a:lnTo>
                    <a:pt x="302" y="1614"/>
                  </a:lnTo>
                  <a:lnTo>
                    <a:pt x="268" y="1043"/>
                  </a:lnTo>
                  <a:lnTo>
                    <a:pt x="251" y="865"/>
                  </a:lnTo>
                  <a:lnTo>
                    <a:pt x="235" y="709"/>
                  </a:lnTo>
                  <a:lnTo>
                    <a:pt x="214" y="573"/>
                  </a:lnTo>
                  <a:lnTo>
                    <a:pt x="194" y="454"/>
                  </a:lnTo>
                  <a:lnTo>
                    <a:pt x="172" y="355"/>
                  </a:lnTo>
                  <a:lnTo>
                    <a:pt x="149" y="270"/>
                  </a:lnTo>
                  <a:lnTo>
                    <a:pt x="128" y="200"/>
                  </a:lnTo>
                  <a:lnTo>
                    <a:pt x="105" y="144"/>
                  </a:lnTo>
                  <a:lnTo>
                    <a:pt x="84" y="98"/>
                  </a:lnTo>
                  <a:lnTo>
                    <a:pt x="64" y="64"/>
                  </a:lnTo>
                  <a:lnTo>
                    <a:pt x="46" y="40"/>
                  </a:lnTo>
                  <a:lnTo>
                    <a:pt x="31" y="22"/>
                  </a:lnTo>
                  <a:lnTo>
                    <a:pt x="8" y="4"/>
                  </a:lnTo>
                  <a:lnTo>
                    <a:pt x="0" y="0"/>
                  </a:lnTo>
                </a:path>
              </a:pathLst>
            </a:custGeom>
            <a:noFill/>
            <a:ln w="38100">
              <a:solidFill>
                <a:srgbClr val="00FFFF"/>
              </a:solidFill>
              <a:round/>
              <a:headEnd/>
              <a:tailEnd/>
            </a:ln>
          </p:spPr>
          <p:txBody>
            <a:bodyPr/>
            <a:lstStyle/>
            <a:p>
              <a:pPr eaLnBrk="0" fontAlgn="base" hangingPunct="0">
                <a:spcBef>
                  <a:spcPct val="0"/>
                </a:spcBef>
                <a:spcAft>
                  <a:spcPct val="0"/>
                </a:spcAft>
              </a:pPr>
              <a:endParaRPr lang="pl-PL">
                <a:solidFill>
                  <a:srgbClr val="FFFFFF"/>
                </a:solidFill>
                <a:latin typeface="Cambria" pitchFamily="18" charset="0"/>
              </a:endParaRPr>
            </a:p>
          </p:txBody>
        </p:sp>
      </p:grpSp>
      <p:sp>
        <p:nvSpPr>
          <p:cNvPr id="30739" name="Line 29"/>
          <p:cNvSpPr>
            <a:spLocks noChangeShapeType="1"/>
          </p:cNvSpPr>
          <p:nvPr/>
        </p:nvSpPr>
        <p:spPr bwMode="auto">
          <a:xfrm>
            <a:off x="2514601" y="4784725"/>
            <a:ext cx="7458075"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pl-PL">
              <a:solidFill>
                <a:srgbClr val="FFFFFF"/>
              </a:solidFill>
              <a:latin typeface="Garamond" pitchFamily="18" charset="0"/>
            </a:endParaRPr>
          </a:p>
        </p:txBody>
      </p:sp>
      <p:sp>
        <p:nvSpPr>
          <p:cNvPr id="30740" name="Rectangle 30"/>
          <p:cNvSpPr>
            <a:spLocks noChangeArrowheads="1"/>
          </p:cNvSpPr>
          <p:nvPr/>
        </p:nvSpPr>
        <p:spPr bwMode="auto">
          <a:xfrm>
            <a:off x="1657350" y="133350"/>
            <a:ext cx="9258300" cy="1143000"/>
          </a:xfrm>
          <a:prstGeom prst="rect">
            <a:avLst/>
          </a:prstGeom>
          <a:noFill/>
          <a:ln w="9525">
            <a:noFill/>
            <a:miter lim="800000"/>
            <a:headEnd/>
            <a:tailEnd/>
          </a:ln>
        </p:spPr>
        <p:txBody>
          <a:bodyPr lIns="0" tIns="0" rIns="0" bIns="54864" anchor="ctr"/>
          <a:lstStyle/>
          <a:p>
            <a:pPr fontAlgn="base">
              <a:spcBef>
                <a:spcPct val="0"/>
              </a:spcBef>
              <a:spcAft>
                <a:spcPct val="0"/>
              </a:spcAft>
            </a:pPr>
            <a:r>
              <a:rPr lang="pl-PL" sz="3400">
                <a:solidFill>
                  <a:srgbClr val="FFFFFF"/>
                </a:solidFill>
                <a:latin typeface="Cambria" pitchFamily="18" charset="0"/>
              </a:rPr>
              <a:t>Fazy terapii zaburzenia afektywnego dwubiegunowego</a:t>
            </a:r>
            <a:endParaRPr lang="en-US" sz="3000">
              <a:solidFill>
                <a:srgbClr val="FFFFFF"/>
              </a:solidFill>
              <a:latin typeface="Cambria" pitchFamily="18" charset="0"/>
            </a:endParaRPr>
          </a:p>
        </p:txBody>
      </p:sp>
      <p:sp>
        <p:nvSpPr>
          <p:cNvPr id="30741" name="Line 31"/>
          <p:cNvSpPr>
            <a:spLocks noChangeShapeType="1"/>
          </p:cNvSpPr>
          <p:nvPr/>
        </p:nvSpPr>
        <p:spPr bwMode="auto">
          <a:xfrm>
            <a:off x="1143000" y="1377950"/>
            <a:ext cx="10287000"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pl-PL">
              <a:solidFill>
                <a:srgbClr val="FFFFFF"/>
              </a:solidFill>
              <a:latin typeface="Garamond" pitchFamily="18" charset="0"/>
            </a:endParaRPr>
          </a:p>
        </p:txBody>
      </p:sp>
      <p:sp>
        <p:nvSpPr>
          <p:cNvPr id="30742" name="Line 32"/>
          <p:cNvSpPr>
            <a:spLocks noChangeShapeType="1"/>
          </p:cNvSpPr>
          <p:nvPr/>
        </p:nvSpPr>
        <p:spPr bwMode="auto">
          <a:xfrm>
            <a:off x="1143000" y="6237288"/>
            <a:ext cx="10287000"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pl-PL">
              <a:solidFill>
                <a:srgbClr val="FFFFFF"/>
              </a:solidFill>
              <a:latin typeface="Garamond" pitchFamily="18" charset="0"/>
            </a:endParaRPr>
          </a:p>
        </p:txBody>
      </p:sp>
      <p:sp>
        <p:nvSpPr>
          <p:cNvPr id="30743" name="Text Box 33"/>
          <p:cNvSpPr txBox="1">
            <a:spLocks noChangeArrowheads="1"/>
          </p:cNvSpPr>
          <p:nvPr/>
        </p:nvSpPr>
        <p:spPr bwMode="auto">
          <a:xfrm>
            <a:off x="1524001" y="6243638"/>
            <a:ext cx="6450013" cy="311150"/>
          </a:xfrm>
          <a:prstGeom prst="rect">
            <a:avLst/>
          </a:prstGeom>
          <a:noFill/>
          <a:ln w="9525">
            <a:noFill/>
            <a:miter lim="800000"/>
            <a:headEnd/>
            <a:tailEnd/>
          </a:ln>
        </p:spPr>
        <p:txBody>
          <a:bodyPr>
            <a:spAutoFit/>
          </a:bodyPr>
          <a:lstStyle/>
          <a:p>
            <a:pPr fontAlgn="base">
              <a:lnSpc>
                <a:spcPct val="80000"/>
              </a:lnSpc>
              <a:spcBef>
                <a:spcPct val="0"/>
              </a:spcBef>
              <a:spcAft>
                <a:spcPct val="0"/>
              </a:spcAft>
            </a:pPr>
            <a:r>
              <a:rPr lang="en-US" b="1">
                <a:solidFill>
                  <a:srgbClr val="FFFFFF"/>
                </a:solidFill>
                <a:latin typeface="Cambria" pitchFamily="18" charset="0"/>
                <a:cs typeface="Times New Roman" pitchFamily="18" charset="0"/>
              </a:rPr>
              <a:t>Frank E, i in. </a:t>
            </a:r>
            <a:r>
              <a:rPr lang="en-US" b="1" i="1">
                <a:solidFill>
                  <a:srgbClr val="FFFFFF"/>
                </a:solidFill>
                <a:latin typeface="Cambria" pitchFamily="18" charset="0"/>
                <a:cs typeface="Times New Roman" pitchFamily="18" charset="0"/>
              </a:rPr>
              <a:t>Biol Psychiatry.</a:t>
            </a:r>
            <a:r>
              <a:rPr lang="en-US" b="1">
                <a:solidFill>
                  <a:srgbClr val="FFFFFF"/>
                </a:solidFill>
                <a:latin typeface="Cambria" pitchFamily="18" charset="0"/>
                <a:cs typeface="Times New Roman" pitchFamily="18" charset="0"/>
              </a:rPr>
              <a:t> 2000;48(6):593-604.</a:t>
            </a:r>
            <a:r>
              <a:rPr lang="en-US" b="1">
                <a:solidFill>
                  <a:srgbClr val="FFFFFF"/>
                </a:solidFill>
                <a:latin typeface="Cambria" pitchFamily="18" charset="0"/>
              </a:rPr>
              <a:t> </a:t>
            </a:r>
            <a:endParaRPr lang="en-GB" b="1">
              <a:solidFill>
                <a:srgbClr val="FFFFFF"/>
              </a:solidFill>
              <a:latin typeface="Cambria" pitchFamily="18" charset="0"/>
            </a:endParaRPr>
          </a:p>
        </p:txBody>
      </p:sp>
    </p:spTree>
    <p:extLst>
      <p:ext uri="{BB962C8B-B14F-4D97-AF65-F5344CB8AC3E}">
        <p14:creationId xmlns:p14="http://schemas.microsoft.com/office/powerpoint/2010/main" val="124545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85162" y="1178213"/>
            <a:ext cx="7200897" cy="977900"/>
          </a:xfrm>
        </p:spPr>
        <p:txBody>
          <a:bodyPr>
            <a:normAutofit/>
          </a:bodyPr>
          <a:lstStyle/>
          <a:p>
            <a:r>
              <a:rPr lang="pl-PL" sz="2400" dirty="0"/>
              <a:t>Spektrum zaburzeń dwubiegunowych </a:t>
            </a:r>
          </a:p>
        </p:txBody>
      </p:sp>
      <p:graphicFrame>
        <p:nvGraphicFramePr>
          <p:cNvPr id="4" name="Symbol zastępczy zawartości 3"/>
          <p:cNvGraphicFramePr>
            <a:graphicFrameLocks noGrp="1"/>
          </p:cNvGraphicFramePr>
          <p:nvPr>
            <p:ph idx="1"/>
          </p:nvPr>
        </p:nvGraphicFramePr>
        <p:xfrm>
          <a:off x="2485158" y="1958686"/>
          <a:ext cx="7200900" cy="3748045"/>
        </p:xfrm>
        <a:graphic>
          <a:graphicData uri="http://schemas.openxmlformats.org/drawingml/2006/table">
            <a:tbl>
              <a:tblPr firstRow="1" bandRow="1">
                <a:tableStyleId>{5C22544A-7EE6-4342-B048-85BDC9FD1C3A}</a:tableStyleId>
              </a:tblPr>
              <a:tblGrid>
                <a:gridCol w="3600450">
                  <a:extLst>
                    <a:ext uri="{9D8B030D-6E8A-4147-A177-3AD203B41FA5}">
                      <a16:colId xmlns:a16="http://schemas.microsoft.com/office/drawing/2014/main" val="20000"/>
                    </a:ext>
                  </a:extLst>
                </a:gridCol>
                <a:gridCol w="3600450">
                  <a:extLst>
                    <a:ext uri="{9D8B030D-6E8A-4147-A177-3AD203B41FA5}">
                      <a16:colId xmlns:a16="http://schemas.microsoft.com/office/drawing/2014/main" val="20001"/>
                    </a:ext>
                  </a:extLst>
                </a:gridCol>
              </a:tblGrid>
              <a:tr h="274320">
                <a:tc>
                  <a:txBody>
                    <a:bodyPr/>
                    <a:lstStyle/>
                    <a:p>
                      <a:r>
                        <a:rPr lang="pl-PL" sz="1400" dirty="0"/>
                        <a:t>Zmiana </a:t>
                      </a:r>
                    </a:p>
                  </a:txBody>
                  <a:tcPr marL="68580" marR="68580" marT="34290" marB="34290"/>
                </a:tc>
                <a:tc>
                  <a:txBody>
                    <a:bodyPr/>
                    <a:lstStyle/>
                    <a:p>
                      <a:r>
                        <a:rPr lang="pl-PL" sz="1400" dirty="0"/>
                        <a:t>Uzasadnienie </a:t>
                      </a:r>
                    </a:p>
                  </a:txBody>
                  <a:tcPr marL="68580" marR="68580" marT="34290" marB="34290"/>
                </a:tc>
                <a:extLst>
                  <a:ext uri="{0D108BD9-81ED-4DB2-BD59-A6C34878D82A}">
                    <a16:rowId xmlns:a16="http://schemas.microsoft.com/office/drawing/2014/main" val="10000"/>
                  </a:ext>
                </a:extLst>
              </a:tr>
              <a:tr h="1265844">
                <a:tc>
                  <a:txBody>
                    <a:bodyPr/>
                    <a:lstStyle/>
                    <a:p>
                      <a:r>
                        <a:rPr lang="pl-PL" sz="1200" dirty="0">
                          <a:effectLst>
                            <a:outerShdw blurRad="38100" dist="38100" dir="2700000" algn="tl">
                              <a:srgbClr val="000000">
                                <a:alpha val="43137"/>
                              </a:srgbClr>
                            </a:outerShdw>
                          </a:effectLst>
                        </a:rPr>
                        <a:t>Konieczność dla rozpoznania manii/hipomanii jednocześnie wzmożonego nastroju i zwiększonej aktywności / energii</a:t>
                      </a:r>
                    </a:p>
                    <a:p>
                      <a:r>
                        <a:rPr lang="pl-PL" sz="1200" dirty="0">
                          <a:effectLst>
                            <a:outerShdw blurRad="38100" dist="38100" dir="2700000" algn="tl">
                              <a:srgbClr val="000000">
                                <a:alpha val="43137"/>
                              </a:srgbClr>
                            </a:outerShdw>
                          </a:effectLst>
                        </a:rPr>
                        <a:t>Zniesienie odrębnego epizodu mieszanego – wprowadzenie oznaczenia</a:t>
                      </a:r>
                      <a:r>
                        <a:rPr lang="pl-PL" sz="1200" baseline="0" dirty="0">
                          <a:effectLst>
                            <a:outerShdw blurRad="38100" dist="38100" dir="2700000" algn="tl">
                              <a:srgbClr val="000000">
                                <a:alpha val="43137"/>
                              </a:srgbClr>
                            </a:outerShdw>
                          </a:effectLst>
                        </a:rPr>
                        <a:t> epizod manii / hipomanii / depresji z cechami mieszanymi </a:t>
                      </a:r>
                      <a:endParaRPr lang="pl-PL" sz="1200" dirty="0">
                        <a:effectLst>
                          <a:outerShdw blurRad="38100" dist="38100" dir="2700000" algn="tl">
                            <a:srgbClr val="000000">
                              <a:alpha val="43137"/>
                            </a:srgbClr>
                          </a:outerShdw>
                        </a:effectLst>
                      </a:endParaRP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200" dirty="0">
                          <a:effectLst>
                            <a:outerShdw blurRad="38100" dist="38100" dir="2700000" algn="tl">
                              <a:srgbClr val="000000">
                                <a:alpha val="43137"/>
                              </a:srgbClr>
                            </a:outerShdw>
                          </a:effectLst>
                        </a:rPr>
                        <a:t>Uniknięcie</a:t>
                      </a:r>
                      <a:r>
                        <a:rPr lang="pl-PL" sz="1200" baseline="0" dirty="0">
                          <a:effectLst>
                            <a:outerShdw blurRad="38100" dist="38100" dir="2700000" algn="tl">
                              <a:srgbClr val="000000">
                                <a:alpha val="43137"/>
                              </a:srgbClr>
                            </a:outerShdw>
                          </a:effectLst>
                        </a:rPr>
                        <a:t> braku trafności diagnostycznej na podstawie tylko </a:t>
                      </a:r>
                      <a:r>
                        <a:rPr lang="pl-PL" sz="1200" dirty="0">
                          <a:effectLst>
                            <a:outerShdw blurRad="38100" dist="38100" dir="2700000" algn="tl">
                              <a:srgbClr val="000000">
                                <a:alpha val="43137"/>
                              </a:srgbClr>
                            </a:outerShdw>
                          </a:effectLst>
                        </a:rPr>
                        <a:t>wzmożonego nastroju lub zwiększonej aktywności / energii</a:t>
                      </a:r>
                    </a:p>
                    <a:p>
                      <a:pPr marL="0" marR="0" indent="0" algn="l" defTabSz="457200" rtl="0" eaLnBrk="1" fontAlgn="auto" latinLnBrk="0" hangingPunct="1">
                        <a:lnSpc>
                          <a:spcPct val="100000"/>
                        </a:lnSpc>
                        <a:spcBef>
                          <a:spcPts val="0"/>
                        </a:spcBef>
                        <a:spcAft>
                          <a:spcPts val="0"/>
                        </a:spcAft>
                        <a:buClrTx/>
                        <a:buSzTx/>
                        <a:buFontTx/>
                        <a:buNone/>
                        <a:tabLst/>
                        <a:defRPr/>
                      </a:pPr>
                      <a:r>
                        <a:rPr lang="pl-PL" sz="1200" dirty="0">
                          <a:effectLst>
                            <a:outerShdw blurRad="38100" dist="38100" dir="2700000" algn="tl">
                              <a:srgbClr val="000000">
                                <a:alpha val="43137"/>
                              </a:srgbClr>
                            </a:outerShdw>
                          </a:effectLst>
                        </a:rPr>
                        <a:t>Nierealny wymóg</a:t>
                      </a:r>
                      <a:r>
                        <a:rPr lang="pl-PL" sz="1200" baseline="0" dirty="0">
                          <a:effectLst>
                            <a:outerShdw blurRad="38100" dist="38100" dir="2700000" algn="tl">
                              <a:srgbClr val="000000">
                                <a:alpha val="43137"/>
                              </a:srgbClr>
                            </a:outerShdw>
                          </a:effectLst>
                        </a:rPr>
                        <a:t> w DSM-IV  w epizodzie mieszanym jednocześnie pełnych cech manii/hipomanii/depresji</a:t>
                      </a:r>
                      <a:endParaRPr lang="pl-PL" sz="1200" dirty="0">
                        <a:effectLst>
                          <a:outerShdw blurRad="38100" dist="38100" dir="2700000" algn="tl">
                            <a:srgbClr val="000000">
                              <a:alpha val="43137"/>
                            </a:srgbClr>
                          </a:outerShdw>
                        </a:effectLst>
                      </a:endParaRPr>
                    </a:p>
                  </a:txBody>
                  <a:tcPr marL="68580" marR="68580" marT="34290" marB="34290"/>
                </a:tc>
                <a:extLst>
                  <a:ext uri="{0D108BD9-81ED-4DB2-BD59-A6C34878D82A}">
                    <a16:rowId xmlns:a16="http://schemas.microsoft.com/office/drawing/2014/main" val="10001"/>
                  </a:ext>
                </a:extLst>
              </a:tr>
              <a:tr h="1034401">
                <a:tc>
                  <a:txBody>
                    <a:bodyPr/>
                    <a:lstStyle/>
                    <a:p>
                      <a:r>
                        <a:rPr lang="pl-PL" sz="1200" dirty="0">
                          <a:effectLst>
                            <a:outerShdw blurRad="38100" dist="38100" dir="2700000" algn="tl">
                              <a:srgbClr val="000000">
                                <a:alpha val="43137"/>
                              </a:srgbClr>
                            </a:outerShdw>
                          </a:effectLst>
                        </a:rPr>
                        <a:t>Diagnoza zaburzenia</a:t>
                      </a:r>
                      <a:r>
                        <a:rPr lang="pl-PL" sz="1200" baseline="0" dirty="0">
                          <a:effectLst>
                            <a:outerShdw blurRad="38100" dist="38100" dir="2700000" algn="tl">
                              <a:srgbClr val="000000">
                                <a:alpha val="43137"/>
                              </a:srgbClr>
                            </a:outerShdw>
                          </a:effectLst>
                        </a:rPr>
                        <a:t> dwubiegunowego typu II na podstawie danych z wywiadu o hipomanii z dostateczną ilością spełnianych objawów przy krótszym czasie trwania lub mniejszej ilości objawów przy dostatecznym czasie trwania (4 dni)</a:t>
                      </a:r>
                      <a:endParaRPr lang="pl-PL" sz="1200" dirty="0">
                        <a:effectLst>
                          <a:outerShdw blurRad="38100" dist="38100" dir="2700000" algn="tl">
                            <a:srgbClr val="000000">
                              <a:alpha val="43137"/>
                            </a:srgbClr>
                          </a:outerShdw>
                        </a:effectLst>
                      </a:endParaRPr>
                    </a:p>
                  </a:txBody>
                  <a:tcPr marL="68580" marR="68580" marT="34290" marB="34290"/>
                </a:tc>
                <a:tc>
                  <a:txBody>
                    <a:bodyPr/>
                    <a:lstStyle/>
                    <a:p>
                      <a:r>
                        <a:rPr lang="pl-PL" sz="1200" dirty="0">
                          <a:effectLst>
                            <a:outerShdw blurRad="38100" dist="38100" dir="2700000" algn="tl">
                              <a:srgbClr val="000000">
                                <a:alpha val="43137"/>
                              </a:srgbClr>
                            </a:outerShdw>
                          </a:effectLst>
                        </a:rPr>
                        <a:t>Realistyczne podejście do typu II</a:t>
                      </a:r>
                    </a:p>
                  </a:txBody>
                  <a:tcPr marL="68580" marR="68580" marT="34290" marB="34290"/>
                </a:tc>
                <a:extLst>
                  <a:ext uri="{0D108BD9-81ED-4DB2-BD59-A6C34878D82A}">
                    <a16:rowId xmlns:a16="http://schemas.microsoft.com/office/drawing/2014/main" val="10002"/>
                  </a:ext>
                </a:extLst>
              </a:tr>
              <a:tr h="1034401">
                <a:tc>
                  <a:txBody>
                    <a:bodyPr/>
                    <a:lstStyle/>
                    <a:p>
                      <a:r>
                        <a:rPr lang="pl-PL" sz="1200" dirty="0">
                          <a:effectLst>
                            <a:outerShdw blurRad="38100" dist="38100" dir="2700000" algn="tl">
                              <a:srgbClr val="000000">
                                <a:alpha val="43137"/>
                              </a:srgbClr>
                            </a:outerShdw>
                          </a:effectLst>
                        </a:rPr>
                        <a:t>Oznaczenie zaburzenia dwubiegunowego z cechami lękowymi</a:t>
                      </a:r>
                    </a:p>
                  </a:txBody>
                  <a:tcPr marL="68580" marR="68580" marT="34290" marB="34290"/>
                </a:tc>
                <a:tc>
                  <a:txBody>
                    <a:bodyPr/>
                    <a:lstStyle/>
                    <a:p>
                      <a:r>
                        <a:rPr lang="pl-PL" sz="1200" dirty="0">
                          <a:effectLst>
                            <a:outerShdw blurRad="38100" dist="38100" dir="2700000" algn="tl">
                              <a:srgbClr val="000000">
                                <a:alpha val="43137"/>
                              </a:srgbClr>
                            </a:outerShdw>
                          </a:effectLst>
                        </a:rPr>
                        <a:t>Brak dotychczasowych</a:t>
                      </a:r>
                      <a:r>
                        <a:rPr lang="pl-PL" sz="1200" baseline="0" dirty="0">
                          <a:effectLst>
                            <a:outerShdw blurRad="38100" dist="38100" dir="2700000" algn="tl">
                              <a:srgbClr val="000000">
                                <a:alpha val="43137"/>
                              </a:srgbClr>
                            </a:outerShdw>
                          </a:effectLst>
                        </a:rPr>
                        <a:t> kryteriów lęku w zaburzeniu dwubiegunowym przy dużej częstości zaburzeń lękowych w tej grupie chorych</a:t>
                      </a:r>
                      <a:endParaRPr lang="pl-PL" sz="1200" dirty="0">
                        <a:effectLst>
                          <a:outerShdw blurRad="38100" dist="38100" dir="2700000" algn="tl">
                            <a:srgbClr val="000000">
                              <a:alpha val="43137"/>
                            </a:srgbClr>
                          </a:outerShdw>
                        </a:effectLst>
                      </a:endParaRPr>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98891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Obraz 3">
            <a:extLst>
              <a:ext uri="{FF2B5EF4-FFF2-40B4-BE49-F238E27FC236}">
                <a16:creationId xmlns:a16="http://schemas.microsoft.com/office/drawing/2014/main" id="{60A04F40-B205-47AD-9F48-46FCB81AA7F7}"/>
              </a:ext>
            </a:extLst>
          </p:cNvPr>
          <p:cNvPicPr>
            <a:picLocks noChangeAspect="1"/>
          </p:cNvPicPr>
          <p:nvPr/>
        </p:nvPicPr>
        <p:blipFill>
          <a:blip r:embed="rId3"/>
          <a:stretch>
            <a:fillRect/>
          </a:stretch>
        </p:blipFill>
        <p:spPr>
          <a:xfrm>
            <a:off x="2749600" y="643467"/>
            <a:ext cx="6692799" cy="5571066"/>
          </a:xfrm>
          <a:prstGeom prst="rect">
            <a:avLst/>
          </a:prstGeom>
        </p:spPr>
      </p:pic>
      <p:sp>
        <p:nvSpPr>
          <p:cNvPr id="11" name="Rectangle 10">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83127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5B4A1B-4845-46F6-8708-E696563190B9}"/>
              </a:ext>
            </a:extLst>
          </p:cNvPr>
          <p:cNvSpPr>
            <a:spLocks noGrp="1"/>
          </p:cNvSpPr>
          <p:nvPr>
            <p:ph type="title"/>
          </p:nvPr>
        </p:nvSpPr>
        <p:spPr/>
        <p:txBody>
          <a:bodyPr/>
          <a:lstStyle/>
          <a:p>
            <a:r>
              <a:rPr lang="pl-PL" dirty="0"/>
              <a:t>W kierunku identyfikacji </a:t>
            </a:r>
            <a:r>
              <a:rPr lang="pl-PL" dirty="0" err="1"/>
              <a:t>pre</a:t>
            </a:r>
            <a:r>
              <a:rPr lang="pl-PL" dirty="0"/>
              <a:t>-psychozy </a:t>
            </a:r>
            <a:r>
              <a:rPr lang="pl-PL" dirty="0" err="1"/>
              <a:t>ChAD</a:t>
            </a:r>
            <a:r>
              <a:rPr lang="pl-PL" dirty="0"/>
              <a:t> </a:t>
            </a:r>
          </a:p>
        </p:txBody>
      </p:sp>
      <p:graphicFrame>
        <p:nvGraphicFramePr>
          <p:cNvPr id="4" name="Symbol zastępczy zawartości 3">
            <a:extLst>
              <a:ext uri="{FF2B5EF4-FFF2-40B4-BE49-F238E27FC236}">
                <a16:creationId xmlns:a16="http://schemas.microsoft.com/office/drawing/2014/main" id="{54345A14-CA41-4652-9B9E-7279CB4091FB}"/>
              </a:ext>
            </a:extLst>
          </p:cNvPr>
          <p:cNvGraphicFramePr>
            <a:graphicFrameLocks noGrp="1"/>
          </p:cNvGraphicFramePr>
          <p:nvPr>
            <p:ph idx="1"/>
            <p:extLst>
              <p:ext uri="{D42A27DB-BD31-4B8C-83A1-F6EECF244321}">
                <p14:modId xmlns:p14="http://schemas.microsoft.com/office/powerpoint/2010/main" val="2805173953"/>
              </p:ext>
            </p:extLst>
          </p:nvPr>
        </p:nvGraphicFramePr>
        <p:xfrm>
          <a:off x="1103313" y="2052638"/>
          <a:ext cx="8947149" cy="3845560"/>
        </p:xfrm>
        <a:graphic>
          <a:graphicData uri="http://schemas.openxmlformats.org/drawingml/2006/table">
            <a:tbl>
              <a:tblPr firstRow="1" bandRow="1">
                <a:tableStyleId>{5C22544A-7EE6-4342-B048-85BDC9FD1C3A}</a:tableStyleId>
              </a:tblPr>
              <a:tblGrid>
                <a:gridCol w="2982383">
                  <a:extLst>
                    <a:ext uri="{9D8B030D-6E8A-4147-A177-3AD203B41FA5}">
                      <a16:colId xmlns:a16="http://schemas.microsoft.com/office/drawing/2014/main" val="2274985306"/>
                    </a:ext>
                  </a:extLst>
                </a:gridCol>
                <a:gridCol w="2982383">
                  <a:extLst>
                    <a:ext uri="{9D8B030D-6E8A-4147-A177-3AD203B41FA5}">
                      <a16:colId xmlns:a16="http://schemas.microsoft.com/office/drawing/2014/main" val="4160307724"/>
                    </a:ext>
                  </a:extLst>
                </a:gridCol>
                <a:gridCol w="2982383">
                  <a:extLst>
                    <a:ext uri="{9D8B030D-6E8A-4147-A177-3AD203B41FA5}">
                      <a16:colId xmlns:a16="http://schemas.microsoft.com/office/drawing/2014/main" val="2887372251"/>
                    </a:ext>
                  </a:extLst>
                </a:gridCol>
              </a:tblGrid>
              <a:tr h="370840">
                <a:tc>
                  <a:txBody>
                    <a:bodyPr/>
                    <a:lstStyle/>
                    <a:p>
                      <a:endParaRPr lang="pl-PL" dirty="0"/>
                    </a:p>
                  </a:txBody>
                  <a:tcPr/>
                </a:tc>
                <a:tc>
                  <a:txBody>
                    <a:bodyPr/>
                    <a:lstStyle/>
                    <a:p>
                      <a:r>
                        <a:rPr lang="pl-PL" dirty="0" err="1"/>
                        <a:t>ChAD</a:t>
                      </a:r>
                      <a:endParaRPr lang="pl-PL" dirty="0"/>
                    </a:p>
                  </a:txBody>
                  <a:tcPr/>
                </a:tc>
                <a:tc>
                  <a:txBody>
                    <a:bodyPr/>
                    <a:lstStyle/>
                    <a:p>
                      <a:r>
                        <a:rPr lang="pl-PL" dirty="0"/>
                        <a:t>Psychoza</a:t>
                      </a:r>
                    </a:p>
                  </a:txBody>
                  <a:tcPr/>
                </a:tc>
                <a:extLst>
                  <a:ext uri="{0D108BD9-81ED-4DB2-BD59-A6C34878D82A}">
                    <a16:rowId xmlns:a16="http://schemas.microsoft.com/office/drawing/2014/main" val="3159145785"/>
                  </a:ext>
                </a:extLst>
              </a:tr>
              <a:tr h="370840">
                <a:tc>
                  <a:txBody>
                    <a:bodyPr/>
                    <a:lstStyle/>
                    <a:p>
                      <a:r>
                        <a:rPr lang="pl-PL" dirty="0"/>
                        <a:t>Główny czynnik ryzyka </a:t>
                      </a:r>
                    </a:p>
                  </a:txBody>
                  <a:tcPr/>
                </a:tc>
                <a:tc>
                  <a:txBody>
                    <a:bodyPr/>
                    <a:lstStyle/>
                    <a:p>
                      <a:r>
                        <a:rPr lang="pl-PL" dirty="0"/>
                        <a:t>Wywiad rodzinny zaburzenia dwubiegunowego o wczesnym początku</a:t>
                      </a:r>
                    </a:p>
                  </a:txBody>
                  <a:tcPr/>
                </a:tc>
                <a:tc>
                  <a:txBody>
                    <a:bodyPr/>
                    <a:lstStyle/>
                    <a:p>
                      <a:r>
                        <a:rPr lang="pl-PL" dirty="0"/>
                        <a:t>Wywiad rodzinny w kierunku psychozy pozytywny</a:t>
                      </a:r>
                    </a:p>
                  </a:txBody>
                  <a:tcPr/>
                </a:tc>
                <a:extLst>
                  <a:ext uri="{0D108BD9-81ED-4DB2-BD59-A6C34878D82A}">
                    <a16:rowId xmlns:a16="http://schemas.microsoft.com/office/drawing/2014/main" val="3695636659"/>
                  </a:ext>
                </a:extLst>
              </a:tr>
              <a:tr h="370840">
                <a:tc>
                  <a:txBody>
                    <a:bodyPr/>
                    <a:lstStyle/>
                    <a:p>
                      <a:r>
                        <a:rPr lang="pl-PL" dirty="0"/>
                        <a:t>Wczesne objawy </a:t>
                      </a:r>
                    </a:p>
                  </a:txBody>
                  <a:tcPr/>
                </a:tc>
                <a:tc>
                  <a:txBody>
                    <a:bodyPr/>
                    <a:lstStyle/>
                    <a:p>
                      <a:r>
                        <a:rPr lang="pl-PL" dirty="0"/>
                        <a:t>Subiektywne zaburzenia  snu, lęk, depresja </a:t>
                      </a:r>
                    </a:p>
                  </a:txBody>
                  <a:tcPr/>
                </a:tc>
                <a:tc>
                  <a:txBody>
                    <a:bodyPr/>
                    <a:lstStyle/>
                    <a:p>
                      <a:r>
                        <a:rPr lang="pl-PL" dirty="0"/>
                        <a:t>Zaburzenia uwagi, lęk, depresja, </a:t>
                      </a:r>
                      <a:r>
                        <a:rPr lang="pl-PL" dirty="0" err="1"/>
                        <a:t>awolicja</a:t>
                      </a:r>
                      <a:r>
                        <a:rPr lang="pl-PL" dirty="0"/>
                        <a:t>, dezorganizacja językowa, deficyty funkcjonowania społecznego, obiektywne zaburzenia snu (w tym </a:t>
                      </a:r>
                      <a:r>
                        <a:rPr lang="pl-PL" dirty="0" err="1"/>
                        <a:t>hypersomnia</a:t>
                      </a:r>
                      <a:r>
                        <a:rPr lang="pl-PL" dirty="0"/>
                        <a:t>)</a:t>
                      </a:r>
                    </a:p>
                  </a:txBody>
                  <a:tcPr/>
                </a:tc>
                <a:extLst>
                  <a:ext uri="{0D108BD9-81ED-4DB2-BD59-A6C34878D82A}">
                    <a16:rowId xmlns:a16="http://schemas.microsoft.com/office/drawing/2014/main" val="13239668"/>
                  </a:ext>
                </a:extLst>
              </a:tr>
            </a:tbl>
          </a:graphicData>
        </a:graphic>
      </p:graphicFrame>
    </p:spTree>
    <p:extLst>
      <p:ext uri="{BB962C8B-B14F-4D97-AF65-F5344CB8AC3E}">
        <p14:creationId xmlns:p14="http://schemas.microsoft.com/office/powerpoint/2010/main" val="2120624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5B4A1B-4845-46F6-8708-E696563190B9}"/>
              </a:ext>
            </a:extLst>
          </p:cNvPr>
          <p:cNvSpPr>
            <a:spLocks noGrp="1"/>
          </p:cNvSpPr>
          <p:nvPr>
            <p:ph type="title"/>
          </p:nvPr>
        </p:nvSpPr>
        <p:spPr/>
        <p:txBody>
          <a:bodyPr/>
          <a:lstStyle/>
          <a:p>
            <a:r>
              <a:rPr lang="pl-PL" dirty="0"/>
              <a:t>W kierunku identyfikacji </a:t>
            </a:r>
            <a:r>
              <a:rPr lang="pl-PL" dirty="0" err="1"/>
              <a:t>pre</a:t>
            </a:r>
            <a:r>
              <a:rPr lang="pl-PL" dirty="0"/>
              <a:t>-psychozy </a:t>
            </a:r>
            <a:r>
              <a:rPr lang="pl-PL" dirty="0" err="1"/>
              <a:t>ChAD</a:t>
            </a:r>
            <a:r>
              <a:rPr lang="pl-PL" dirty="0"/>
              <a:t> </a:t>
            </a:r>
          </a:p>
        </p:txBody>
      </p:sp>
      <p:graphicFrame>
        <p:nvGraphicFramePr>
          <p:cNvPr id="4" name="Symbol zastępczy zawartości 3">
            <a:extLst>
              <a:ext uri="{FF2B5EF4-FFF2-40B4-BE49-F238E27FC236}">
                <a16:creationId xmlns:a16="http://schemas.microsoft.com/office/drawing/2014/main" id="{54345A14-CA41-4652-9B9E-7279CB4091FB}"/>
              </a:ext>
            </a:extLst>
          </p:cNvPr>
          <p:cNvGraphicFramePr>
            <a:graphicFrameLocks noGrp="1"/>
          </p:cNvGraphicFramePr>
          <p:nvPr>
            <p:ph idx="1"/>
            <p:extLst>
              <p:ext uri="{D42A27DB-BD31-4B8C-83A1-F6EECF244321}">
                <p14:modId xmlns:p14="http://schemas.microsoft.com/office/powerpoint/2010/main" val="968548575"/>
              </p:ext>
            </p:extLst>
          </p:nvPr>
        </p:nvGraphicFramePr>
        <p:xfrm>
          <a:off x="1073888" y="2052637"/>
          <a:ext cx="8976574" cy="3912227"/>
        </p:xfrm>
        <a:graphic>
          <a:graphicData uri="http://schemas.openxmlformats.org/drawingml/2006/table">
            <a:tbl>
              <a:tblPr firstRow="1" bandRow="1">
                <a:tableStyleId>{5C22544A-7EE6-4342-B048-85BDC9FD1C3A}</a:tableStyleId>
              </a:tblPr>
              <a:tblGrid>
                <a:gridCol w="3011808">
                  <a:extLst>
                    <a:ext uri="{9D8B030D-6E8A-4147-A177-3AD203B41FA5}">
                      <a16:colId xmlns:a16="http://schemas.microsoft.com/office/drawing/2014/main" val="2274985306"/>
                    </a:ext>
                  </a:extLst>
                </a:gridCol>
                <a:gridCol w="2982383">
                  <a:extLst>
                    <a:ext uri="{9D8B030D-6E8A-4147-A177-3AD203B41FA5}">
                      <a16:colId xmlns:a16="http://schemas.microsoft.com/office/drawing/2014/main" val="4160307724"/>
                    </a:ext>
                  </a:extLst>
                </a:gridCol>
                <a:gridCol w="2982383">
                  <a:extLst>
                    <a:ext uri="{9D8B030D-6E8A-4147-A177-3AD203B41FA5}">
                      <a16:colId xmlns:a16="http://schemas.microsoft.com/office/drawing/2014/main" val="2887372251"/>
                    </a:ext>
                  </a:extLst>
                </a:gridCol>
              </a:tblGrid>
              <a:tr h="586432">
                <a:tc>
                  <a:txBody>
                    <a:bodyPr/>
                    <a:lstStyle/>
                    <a:p>
                      <a:endParaRPr lang="pl-PL" dirty="0"/>
                    </a:p>
                  </a:txBody>
                  <a:tcPr/>
                </a:tc>
                <a:tc>
                  <a:txBody>
                    <a:bodyPr/>
                    <a:lstStyle/>
                    <a:p>
                      <a:r>
                        <a:rPr lang="pl-PL" dirty="0" err="1"/>
                        <a:t>ChAD</a:t>
                      </a:r>
                      <a:endParaRPr lang="pl-PL" dirty="0"/>
                    </a:p>
                  </a:txBody>
                  <a:tcPr/>
                </a:tc>
                <a:tc>
                  <a:txBody>
                    <a:bodyPr/>
                    <a:lstStyle/>
                    <a:p>
                      <a:r>
                        <a:rPr lang="pl-PL" dirty="0"/>
                        <a:t>Psychoza</a:t>
                      </a:r>
                    </a:p>
                  </a:txBody>
                  <a:tcPr/>
                </a:tc>
                <a:extLst>
                  <a:ext uri="{0D108BD9-81ED-4DB2-BD59-A6C34878D82A}">
                    <a16:rowId xmlns:a16="http://schemas.microsoft.com/office/drawing/2014/main" val="3159145785"/>
                  </a:ext>
                </a:extLst>
              </a:tr>
              <a:tr h="1445998">
                <a:tc>
                  <a:txBody>
                    <a:bodyPr/>
                    <a:lstStyle/>
                    <a:p>
                      <a:r>
                        <a:rPr lang="pl-PL" dirty="0" err="1"/>
                        <a:t>Objawy„proksymalne</a:t>
                      </a:r>
                      <a:r>
                        <a:rPr lang="pl-PL" dirty="0"/>
                        <a:t>” </a:t>
                      </a:r>
                    </a:p>
                  </a:txBody>
                  <a:tcPr/>
                </a:tc>
                <a:tc>
                  <a:txBody>
                    <a:bodyPr/>
                    <a:lstStyle/>
                    <a:p>
                      <a:r>
                        <a:rPr lang="pl-PL" dirty="0"/>
                        <a:t>Podprogowe objawy </a:t>
                      </a:r>
                      <a:r>
                        <a:rPr lang="pl-PL" dirty="0" err="1"/>
                        <a:t>hypomaniakalne</a:t>
                      </a:r>
                      <a:endParaRPr lang="pl-PL" dirty="0"/>
                    </a:p>
                  </a:txBody>
                  <a:tcPr/>
                </a:tc>
                <a:tc>
                  <a:txBody>
                    <a:bodyPr/>
                    <a:lstStyle/>
                    <a:p>
                      <a:r>
                        <a:rPr lang="pl-PL" dirty="0"/>
                        <a:t>Podprogowe objawy psychotyczne (BLIPS, APS)</a:t>
                      </a:r>
                    </a:p>
                  </a:txBody>
                  <a:tcPr/>
                </a:tc>
                <a:extLst>
                  <a:ext uri="{0D108BD9-81ED-4DB2-BD59-A6C34878D82A}">
                    <a16:rowId xmlns:a16="http://schemas.microsoft.com/office/drawing/2014/main" val="3695636659"/>
                  </a:ext>
                </a:extLst>
              </a:tr>
              <a:tr h="1879797">
                <a:tc>
                  <a:txBody>
                    <a:bodyPr/>
                    <a:lstStyle/>
                    <a:p>
                      <a:r>
                        <a:rPr lang="pl-PL" dirty="0"/>
                        <a:t>„profil” </a:t>
                      </a:r>
                      <a:r>
                        <a:rPr lang="pl-PL" dirty="0" err="1"/>
                        <a:t>neurorozwojowy</a:t>
                      </a:r>
                      <a:endParaRPr lang="pl-PL" dirty="0"/>
                    </a:p>
                  </a:txBody>
                  <a:tcPr/>
                </a:tc>
                <a:tc>
                  <a:txBody>
                    <a:bodyPr/>
                    <a:lstStyle/>
                    <a:p>
                      <a:r>
                        <a:rPr lang="pl-PL" dirty="0"/>
                        <a:t>Nadmiernie wysokie lub niskie funkcjonowanie poznawcze </a:t>
                      </a:r>
                    </a:p>
                  </a:txBody>
                  <a:tcPr/>
                </a:tc>
                <a:tc>
                  <a:txBody>
                    <a:bodyPr/>
                    <a:lstStyle/>
                    <a:p>
                      <a:r>
                        <a:rPr lang="pl-PL" dirty="0"/>
                        <a:t>Zaburzenia pamięci werbalnej lub zaburzenia napędu psychomotorycznego </a:t>
                      </a:r>
                    </a:p>
                  </a:txBody>
                  <a:tcPr/>
                </a:tc>
                <a:extLst>
                  <a:ext uri="{0D108BD9-81ED-4DB2-BD59-A6C34878D82A}">
                    <a16:rowId xmlns:a16="http://schemas.microsoft.com/office/drawing/2014/main" val="13239668"/>
                  </a:ext>
                </a:extLst>
              </a:tr>
            </a:tbl>
          </a:graphicData>
        </a:graphic>
      </p:graphicFrame>
    </p:spTree>
    <p:extLst>
      <p:ext uri="{BB962C8B-B14F-4D97-AF65-F5344CB8AC3E}">
        <p14:creationId xmlns:p14="http://schemas.microsoft.com/office/powerpoint/2010/main" val="887192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D40652-2041-40A8-BD19-2174322668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3F9E3962-D4A6-4AE1-88E9-74BCE5EB88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C6C9A81-EBD8-4A7D-BE1B-7520E2A46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79C71F41-5AA1-428C-A1E3-0BD5A76911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8" name="Picture 17">
            <a:extLst>
              <a:ext uri="{FF2B5EF4-FFF2-40B4-BE49-F238E27FC236}">
                <a16:creationId xmlns:a16="http://schemas.microsoft.com/office/drawing/2014/main" id="{8AA17048-7FB7-46CB-B99B-8D9D66ECA5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20" name="Rectangle 19">
            <a:extLst>
              <a:ext uri="{FF2B5EF4-FFF2-40B4-BE49-F238E27FC236}">
                <a16:creationId xmlns:a16="http://schemas.microsoft.com/office/drawing/2014/main" id="{1CFBC036-F1E2-42B1-B205-11560583B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8F576A5C-51BA-4F64-8224-13A251544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6F59DE4-6203-4DD3-AAB4-73B4CD21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Freeform 16">
            <a:extLst>
              <a:ext uri="{FF2B5EF4-FFF2-40B4-BE49-F238E27FC236}">
                <a16:creationId xmlns:a16="http://schemas.microsoft.com/office/drawing/2014/main" id="{CC56C2D5-4646-4F60-A7B4-EADB83884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algn="ctr"/>
            <a:endParaRPr lang="en-US">
              <a:solidFill>
                <a:schemeClr val="tx1"/>
              </a:solidFill>
            </a:endParaRPr>
          </a:p>
        </p:txBody>
      </p:sp>
      <p:sp useBgFill="1">
        <p:nvSpPr>
          <p:cNvPr id="28" name="Freeform 5">
            <a:extLst>
              <a:ext uri="{FF2B5EF4-FFF2-40B4-BE49-F238E27FC236}">
                <a16:creationId xmlns:a16="http://schemas.microsoft.com/office/drawing/2014/main" id="{902B4FBC-AAA1-4643-96FC-DC635FC549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4055532"/>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sp>
        <p:nvSpPr>
          <p:cNvPr id="4" name="Tytuł 3">
            <a:extLst>
              <a:ext uri="{FF2B5EF4-FFF2-40B4-BE49-F238E27FC236}">
                <a16:creationId xmlns:a16="http://schemas.microsoft.com/office/drawing/2014/main" id="{3B12FCA9-77EF-4123-9AEA-D8456C8B1137}"/>
              </a:ext>
            </a:extLst>
          </p:cNvPr>
          <p:cNvSpPr>
            <a:spLocks noGrp="1"/>
          </p:cNvSpPr>
          <p:nvPr>
            <p:ph type="title"/>
          </p:nvPr>
        </p:nvSpPr>
        <p:spPr>
          <a:xfrm>
            <a:off x="636916" y="4854346"/>
            <a:ext cx="9149350" cy="868026"/>
          </a:xfrm>
        </p:spPr>
        <p:txBody>
          <a:bodyPr vert="horz" lIns="91440" tIns="45720" rIns="91440" bIns="45720" rtlCol="0" anchor="b">
            <a:normAutofit/>
          </a:bodyPr>
          <a:lstStyle/>
          <a:p>
            <a:pPr>
              <a:lnSpc>
                <a:spcPct val="90000"/>
              </a:lnSpc>
            </a:pPr>
            <a:r>
              <a:rPr lang="en-US" sz="3000" dirty="0" err="1"/>
              <a:t>Ryzyko</a:t>
            </a:r>
            <a:r>
              <a:rPr lang="en-US" sz="3000" dirty="0"/>
              <a:t> </a:t>
            </a:r>
            <a:r>
              <a:rPr lang="en-US" sz="3000" dirty="0" err="1"/>
              <a:t>przejścia</a:t>
            </a:r>
            <a:r>
              <a:rPr lang="en-US" sz="3000" dirty="0"/>
              <a:t> w </a:t>
            </a:r>
            <a:r>
              <a:rPr lang="en-US" sz="3000" dirty="0" err="1"/>
              <a:t>ChAD</a:t>
            </a:r>
            <a:r>
              <a:rPr lang="en-US" sz="3000" dirty="0"/>
              <a:t> w </a:t>
            </a:r>
            <a:r>
              <a:rPr lang="en-US" sz="3000" dirty="0" err="1"/>
              <a:t>grup</a:t>
            </a:r>
            <a:r>
              <a:rPr lang="pl-PL" sz="3000" dirty="0"/>
              <a:t>a</a:t>
            </a:r>
            <a:r>
              <a:rPr lang="en-US" sz="3000" dirty="0" err="1"/>
              <a:t>ch</a:t>
            </a:r>
            <a:r>
              <a:rPr lang="en-US" sz="3000" dirty="0"/>
              <a:t> </a:t>
            </a:r>
            <a:r>
              <a:rPr lang="en-US" sz="3000" dirty="0" err="1"/>
              <a:t>rodzin</a:t>
            </a:r>
            <a:endParaRPr lang="en-US" sz="3000" dirty="0"/>
          </a:p>
        </p:txBody>
      </p:sp>
      <p:pic>
        <p:nvPicPr>
          <p:cNvPr id="5" name="Obraz 4">
            <a:extLst>
              <a:ext uri="{FF2B5EF4-FFF2-40B4-BE49-F238E27FC236}">
                <a16:creationId xmlns:a16="http://schemas.microsoft.com/office/drawing/2014/main" id="{ABA23CCB-1DFF-4AB3-94EC-1E952B021B70}"/>
              </a:ext>
            </a:extLst>
          </p:cNvPr>
          <p:cNvPicPr>
            <a:picLocks noChangeAspect="1"/>
          </p:cNvPicPr>
          <p:nvPr/>
        </p:nvPicPr>
        <p:blipFill>
          <a:blip r:embed="rId7"/>
          <a:stretch>
            <a:fillRect/>
          </a:stretch>
        </p:blipFill>
        <p:spPr>
          <a:xfrm>
            <a:off x="635458" y="640080"/>
            <a:ext cx="11235900" cy="4541519"/>
          </a:xfrm>
          <a:prstGeom prst="rect">
            <a:avLst/>
          </a:prstGeom>
          <a:effectLst/>
        </p:spPr>
      </p:pic>
    </p:spTree>
    <p:extLst>
      <p:ext uri="{BB962C8B-B14F-4D97-AF65-F5344CB8AC3E}">
        <p14:creationId xmlns:p14="http://schemas.microsoft.com/office/powerpoint/2010/main" val="347219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E3874EF8-647B-48DD-B213-FB28469449D6}"/>
              </a:ext>
            </a:extLst>
          </p:cNvPr>
          <p:cNvSpPr>
            <a:spLocks noGrp="1"/>
          </p:cNvSpPr>
          <p:nvPr>
            <p:ph type="title"/>
          </p:nvPr>
        </p:nvSpPr>
        <p:spPr/>
        <p:txBody>
          <a:bodyPr/>
          <a:lstStyle/>
          <a:p>
            <a:r>
              <a:rPr lang="pl-PL" dirty="0"/>
              <a:t>Główne czynniki ryzyka przejścia w </a:t>
            </a:r>
            <a:r>
              <a:rPr lang="pl-PL" dirty="0" err="1"/>
              <a:t>ChAD</a:t>
            </a:r>
            <a:r>
              <a:rPr lang="pl-PL" dirty="0"/>
              <a:t> z epizodu depresyjnego</a:t>
            </a:r>
          </a:p>
        </p:txBody>
      </p:sp>
      <p:sp>
        <p:nvSpPr>
          <p:cNvPr id="4" name="Symbol zastępczy zawartości 3">
            <a:extLst>
              <a:ext uri="{FF2B5EF4-FFF2-40B4-BE49-F238E27FC236}">
                <a16:creationId xmlns:a16="http://schemas.microsoft.com/office/drawing/2014/main" id="{6DC22C73-6DD2-4D3A-8831-C7831642A048}"/>
              </a:ext>
            </a:extLst>
          </p:cNvPr>
          <p:cNvSpPr>
            <a:spLocks noGrp="1"/>
          </p:cNvSpPr>
          <p:nvPr>
            <p:ph idx="1"/>
          </p:nvPr>
        </p:nvSpPr>
        <p:spPr/>
        <p:txBody>
          <a:bodyPr/>
          <a:lstStyle/>
          <a:p>
            <a:pPr algn="ctr"/>
            <a:r>
              <a:rPr lang="pl-PL" sz="2400" dirty="0"/>
              <a:t>Rodzina historia zaburzeń dwubiegunowych</a:t>
            </a:r>
          </a:p>
          <a:p>
            <a:pPr algn="ctr"/>
            <a:r>
              <a:rPr lang="pl-PL" sz="2400" dirty="0"/>
              <a:t>Wczesny początek zaburzeń</a:t>
            </a:r>
          </a:p>
          <a:p>
            <a:pPr algn="ctr"/>
            <a:r>
              <a:rPr lang="pl-PL" sz="2400" dirty="0"/>
              <a:t>Depresja atypowa</a:t>
            </a:r>
          </a:p>
          <a:p>
            <a:pPr algn="ctr"/>
            <a:r>
              <a:rPr lang="pl-PL" sz="2400" dirty="0"/>
              <a:t>Spowolnienie ruchowe</a:t>
            </a:r>
          </a:p>
          <a:p>
            <a:pPr algn="ctr"/>
            <a:r>
              <a:rPr lang="pl-PL" sz="2400" dirty="0"/>
              <a:t>Cechy depresji psychotycznej</a:t>
            </a:r>
          </a:p>
          <a:p>
            <a:pPr algn="ctr"/>
            <a:r>
              <a:rPr lang="pl-PL" sz="2400" dirty="0"/>
              <a:t>Zaburzenia w codziennym funkcjonowaniu</a:t>
            </a:r>
          </a:p>
          <a:p>
            <a:pPr algn="ctr"/>
            <a:r>
              <a:rPr lang="pl-PL" sz="2400" dirty="0"/>
              <a:t>Cechy epizodu mieszanego</a:t>
            </a:r>
          </a:p>
          <a:p>
            <a:pPr algn="ctr"/>
            <a:r>
              <a:rPr lang="pl-PL" sz="2400" dirty="0"/>
              <a:t>Wcześniejsze epizody hipomaniakalne (podprogowe)</a:t>
            </a:r>
          </a:p>
          <a:p>
            <a:endParaRPr lang="pl-PL" dirty="0"/>
          </a:p>
        </p:txBody>
      </p:sp>
    </p:spTree>
    <p:extLst>
      <p:ext uri="{BB962C8B-B14F-4D97-AF65-F5344CB8AC3E}">
        <p14:creationId xmlns:p14="http://schemas.microsoft.com/office/powerpoint/2010/main" val="2695046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A65A5CE-417E-491C-AD86-54063132A956}"/>
              </a:ext>
            </a:extLst>
          </p:cNvPr>
          <p:cNvSpPr>
            <a:spLocks noGrp="1"/>
          </p:cNvSpPr>
          <p:nvPr>
            <p:ph type="title"/>
          </p:nvPr>
        </p:nvSpPr>
        <p:spPr>
          <a:xfrm>
            <a:off x="648929" y="629266"/>
            <a:ext cx="3505495" cy="1622321"/>
          </a:xfrm>
        </p:spPr>
        <p:txBody>
          <a:bodyPr>
            <a:normAutofit/>
          </a:bodyPr>
          <a:lstStyle/>
          <a:p>
            <a:pPr>
              <a:lnSpc>
                <a:spcPct val="90000"/>
              </a:lnSpc>
            </a:pPr>
            <a:r>
              <a:rPr lang="pl-PL" sz="2600"/>
              <a:t>Biomarkery konwersji w ChAD – neuroobrazowanie </a:t>
            </a:r>
          </a:p>
        </p:txBody>
      </p:sp>
      <p:sp>
        <p:nvSpPr>
          <p:cNvPr id="3" name="Symbol zastępczy zawartości 2">
            <a:extLst>
              <a:ext uri="{FF2B5EF4-FFF2-40B4-BE49-F238E27FC236}">
                <a16:creationId xmlns:a16="http://schemas.microsoft.com/office/drawing/2014/main" id="{8EBC6E38-D8C8-4F75-8721-4B02BA7EE760}"/>
              </a:ext>
            </a:extLst>
          </p:cNvPr>
          <p:cNvSpPr>
            <a:spLocks noGrp="1"/>
          </p:cNvSpPr>
          <p:nvPr>
            <p:ph idx="1"/>
          </p:nvPr>
        </p:nvSpPr>
        <p:spPr>
          <a:xfrm>
            <a:off x="648931" y="2438400"/>
            <a:ext cx="3505494" cy="3785419"/>
          </a:xfrm>
        </p:spPr>
        <p:txBody>
          <a:bodyPr>
            <a:normAutofit/>
          </a:bodyPr>
          <a:lstStyle/>
          <a:p>
            <a:r>
              <a:rPr lang="pl-PL"/>
              <a:t>Niewiele prac</a:t>
            </a:r>
          </a:p>
          <a:p>
            <a:r>
              <a:rPr lang="pl-PL"/>
              <a:t>We wszystkich negatywne wyniki (zbliżone do osób zdrowych z grupy kontrolnej</a:t>
            </a:r>
          </a:p>
        </p:txBody>
      </p:sp>
      <p:sp>
        <p:nvSpPr>
          <p:cNvPr id="25" name="Rectangle 24">
            <a:extLst>
              <a:ext uri="{FF2B5EF4-FFF2-40B4-BE49-F238E27FC236}">
                <a16:creationId xmlns:a16="http://schemas.microsoft.com/office/drawing/2014/main" id="{2B1B6050-019C-4032-ADF2-9F0068E2F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9">
            <a:extLst>
              <a:ext uri="{FF2B5EF4-FFF2-40B4-BE49-F238E27FC236}">
                <a16:creationId xmlns:a16="http://schemas.microsoft.com/office/drawing/2014/main" id="{F8F87282-2443-4148-8E20-6F33E3BA2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a:extLst>
              <a:ext uri="{FF2B5EF4-FFF2-40B4-BE49-F238E27FC236}">
                <a16:creationId xmlns:a16="http://schemas.microsoft.com/office/drawing/2014/main" id="{D7E73282-87F0-4318-9912-9AA12D0FF28D}"/>
              </a:ext>
            </a:extLst>
          </p:cNvPr>
          <p:cNvPicPr>
            <a:picLocks noChangeAspect="1"/>
          </p:cNvPicPr>
          <p:nvPr/>
        </p:nvPicPr>
        <p:blipFill>
          <a:blip r:embed="rId3"/>
          <a:stretch>
            <a:fillRect/>
          </a:stretch>
        </p:blipFill>
        <p:spPr>
          <a:xfrm>
            <a:off x="5608319" y="2032905"/>
            <a:ext cx="5614835" cy="2638971"/>
          </a:xfrm>
          <a:prstGeom prst="rect">
            <a:avLst/>
          </a:prstGeom>
          <a:effectLst/>
        </p:spPr>
      </p:pic>
      <p:sp>
        <p:nvSpPr>
          <p:cNvPr id="29" name="Rectangle 28">
            <a:extLst>
              <a:ext uri="{FF2B5EF4-FFF2-40B4-BE49-F238E27FC236}">
                <a16:creationId xmlns:a16="http://schemas.microsoft.com/office/drawing/2014/main" id="{6A4C477E-96D9-43F1-A6A0-D4C378427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68850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ED40652-2041-40A8-BD19-2174322668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5" name="Picture 14">
            <a:extLst>
              <a:ext uri="{FF2B5EF4-FFF2-40B4-BE49-F238E27FC236}">
                <a16:creationId xmlns:a16="http://schemas.microsoft.com/office/drawing/2014/main" id="{3F9E3962-D4A6-4AE1-88E9-74BCE5EB88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 name="Oval 16">
            <a:extLst>
              <a:ext uri="{FF2B5EF4-FFF2-40B4-BE49-F238E27FC236}">
                <a16:creationId xmlns:a16="http://schemas.microsoft.com/office/drawing/2014/main" id="{4C6C9A81-EBD8-4A7D-BE1B-7520E2A46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9" name="Picture 18">
            <a:extLst>
              <a:ext uri="{FF2B5EF4-FFF2-40B4-BE49-F238E27FC236}">
                <a16:creationId xmlns:a16="http://schemas.microsoft.com/office/drawing/2014/main" id="{79C71F41-5AA1-428C-A1E3-0BD5A76911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21" name="Picture 20">
            <a:extLst>
              <a:ext uri="{FF2B5EF4-FFF2-40B4-BE49-F238E27FC236}">
                <a16:creationId xmlns:a16="http://schemas.microsoft.com/office/drawing/2014/main" id="{8AA17048-7FB7-46CB-B99B-8D9D66ECA5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23" name="Rectangle 22">
            <a:extLst>
              <a:ext uri="{FF2B5EF4-FFF2-40B4-BE49-F238E27FC236}">
                <a16:creationId xmlns:a16="http://schemas.microsoft.com/office/drawing/2014/main" id="{1CFBC036-F1E2-42B1-B205-11560583B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id="{9A65A5CE-417E-491C-AD86-54063132A956}"/>
              </a:ext>
            </a:extLst>
          </p:cNvPr>
          <p:cNvSpPr>
            <a:spLocks noGrp="1"/>
          </p:cNvSpPr>
          <p:nvPr>
            <p:ph type="title"/>
          </p:nvPr>
        </p:nvSpPr>
        <p:spPr>
          <a:xfrm>
            <a:off x="7385967" y="1325880"/>
            <a:ext cx="4158334" cy="3066507"/>
          </a:xfrm>
        </p:spPr>
        <p:txBody>
          <a:bodyPr vert="horz" lIns="91440" tIns="45720" rIns="91440" bIns="45720" rtlCol="0" anchor="b">
            <a:normAutofit/>
          </a:bodyPr>
          <a:lstStyle/>
          <a:p>
            <a:pPr>
              <a:lnSpc>
                <a:spcPct val="90000"/>
              </a:lnSpc>
            </a:pPr>
            <a:r>
              <a:rPr lang="en-US"/>
              <a:t>Biomarkery konwersji w ChAD – koncepcja zapalna  </a:t>
            </a:r>
          </a:p>
        </p:txBody>
      </p:sp>
      <p:sp>
        <p:nvSpPr>
          <p:cNvPr id="25" name="Rectangle 24">
            <a:extLst>
              <a:ext uri="{FF2B5EF4-FFF2-40B4-BE49-F238E27FC236}">
                <a16:creationId xmlns:a16="http://schemas.microsoft.com/office/drawing/2014/main" id="{9FB47BCA-B24F-4919-82BF-938D3C370E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056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36">
            <a:extLst>
              <a:ext uri="{FF2B5EF4-FFF2-40B4-BE49-F238E27FC236}">
                <a16:creationId xmlns:a16="http://schemas.microsoft.com/office/drawing/2014/main" id="{77B1C9EE-1ECD-4ACE-9F0F-F1652FAD8B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9646"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9" name="Freeform 5">
            <a:extLst>
              <a:ext uri="{FF2B5EF4-FFF2-40B4-BE49-F238E27FC236}">
                <a16:creationId xmlns:a16="http://schemas.microsoft.com/office/drawing/2014/main" id="{428CDEBC-A653-4671-8999-726FD0F51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289456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8" name="Obraz 7">
            <a:extLst>
              <a:ext uri="{FF2B5EF4-FFF2-40B4-BE49-F238E27FC236}">
                <a16:creationId xmlns:a16="http://schemas.microsoft.com/office/drawing/2014/main" id="{7BCBF6EA-C5E9-4CAB-94B8-1F02B67A736F}"/>
              </a:ext>
            </a:extLst>
          </p:cNvPr>
          <p:cNvPicPr>
            <a:picLocks noChangeAspect="1"/>
          </p:cNvPicPr>
          <p:nvPr/>
        </p:nvPicPr>
        <p:blipFill rotWithShape="1">
          <a:blip r:embed="rId7"/>
          <a:srcRect t="10430"/>
          <a:stretch/>
        </p:blipFill>
        <p:spPr>
          <a:xfrm>
            <a:off x="643854" y="1325879"/>
            <a:ext cx="5450557" cy="4760033"/>
          </a:xfrm>
          <a:prstGeom prst="rect">
            <a:avLst/>
          </a:prstGeom>
          <a:effectLst/>
        </p:spPr>
      </p:pic>
    </p:spTree>
    <p:extLst>
      <p:ext uri="{BB962C8B-B14F-4D97-AF65-F5344CB8AC3E}">
        <p14:creationId xmlns:p14="http://schemas.microsoft.com/office/powerpoint/2010/main" val="1505917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8"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4"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6" name="Freeform: Shape 25">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4" name="Tytuł 3">
            <a:extLst>
              <a:ext uri="{FF2B5EF4-FFF2-40B4-BE49-F238E27FC236}">
                <a16:creationId xmlns:a16="http://schemas.microsoft.com/office/drawing/2014/main" id="{8378D253-FE80-41C4-9E58-2D1E6D881375}"/>
              </a:ext>
            </a:extLst>
          </p:cNvPr>
          <p:cNvSpPr>
            <a:spLocks noGrp="1"/>
          </p:cNvSpPr>
          <p:nvPr>
            <p:ph type="title"/>
          </p:nvPr>
        </p:nvSpPr>
        <p:spPr>
          <a:xfrm>
            <a:off x="1154955" y="1447800"/>
            <a:ext cx="6458419" cy="3329581"/>
          </a:xfrm>
        </p:spPr>
        <p:txBody>
          <a:bodyPr vert="horz" lIns="91440" tIns="45720" rIns="91440" bIns="45720" rtlCol="0" anchor="b">
            <a:normAutofit/>
          </a:bodyPr>
          <a:lstStyle/>
          <a:p>
            <a:r>
              <a:rPr lang="en-US" sz="7200" b="0" i="0" kern="1200" dirty="0">
                <a:solidFill>
                  <a:schemeClr val="tx2"/>
                </a:solidFill>
                <a:latin typeface="+mj-lt"/>
                <a:ea typeface="+mj-ea"/>
                <a:cs typeface="+mj-cs"/>
              </a:rPr>
              <a:t>Przykład schizofrenii</a:t>
            </a:r>
          </a:p>
        </p:txBody>
      </p:sp>
      <p:sp>
        <p:nvSpPr>
          <p:cNvPr id="5" name="Symbol zastępczy tekstu 4">
            <a:extLst>
              <a:ext uri="{FF2B5EF4-FFF2-40B4-BE49-F238E27FC236}">
                <a16:creationId xmlns:a16="http://schemas.microsoft.com/office/drawing/2014/main" id="{76A78B59-751C-42BF-8730-33032C824FBD}"/>
              </a:ext>
            </a:extLst>
          </p:cNvPr>
          <p:cNvSpPr>
            <a:spLocks noGrp="1"/>
          </p:cNvSpPr>
          <p:nvPr>
            <p:ph type="body" idx="1"/>
          </p:nvPr>
        </p:nvSpPr>
        <p:spPr>
          <a:xfrm>
            <a:off x="1154955" y="4777380"/>
            <a:ext cx="6458419" cy="861420"/>
          </a:xfrm>
        </p:spPr>
        <p:txBody>
          <a:bodyPr vert="horz" lIns="91440" tIns="45720" rIns="91440" bIns="45720" rtlCol="0" anchor="t">
            <a:normAutofit/>
          </a:bodyPr>
          <a:lstStyle/>
          <a:p>
            <a:endParaRPr lang="en-US" sz="2000" b="0" i="0" kern="1200" cap="all">
              <a:solidFill>
                <a:schemeClr val="tx1">
                  <a:lumMod val="85000"/>
                  <a:lumOff val="15000"/>
                </a:schemeClr>
              </a:solidFill>
              <a:latin typeface="+mj-lt"/>
              <a:ea typeface="+mj-ea"/>
              <a:cs typeface="+mj-cs"/>
            </a:endParaRPr>
          </a:p>
        </p:txBody>
      </p:sp>
      <p:sp>
        <p:nvSpPr>
          <p:cNvPr id="28" name="Rectangle 27">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91573289"/>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ED40652-2041-40A8-BD19-2174322668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3F9E3962-D4A6-4AE1-88E9-74BCE5EB88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C6C9A81-EBD8-4A7D-BE1B-7520E2A46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79C71F41-5AA1-428C-A1E3-0BD5A76911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6" name="Picture 15">
            <a:extLst>
              <a:ext uri="{FF2B5EF4-FFF2-40B4-BE49-F238E27FC236}">
                <a16:creationId xmlns:a16="http://schemas.microsoft.com/office/drawing/2014/main" id="{8AA17048-7FB7-46CB-B99B-8D9D66ECA5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8" name="Rectangle 17">
            <a:extLst>
              <a:ext uri="{FF2B5EF4-FFF2-40B4-BE49-F238E27FC236}">
                <a16:creationId xmlns:a16="http://schemas.microsoft.com/office/drawing/2014/main" id="{1CFBC036-F1E2-42B1-B205-11560583B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id="{9A65A5CE-417E-491C-AD86-54063132A956}"/>
              </a:ext>
            </a:extLst>
          </p:cNvPr>
          <p:cNvSpPr>
            <a:spLocks noGrp="1"/>
          </p:cNvSpPr>
          <p:nvPr>
            <p:ph type="title"/>
          </p:nvPr>
        </p:nvSpPr>
        <p:spPr>
          <a:xfrm>
            <a:off x="8191925" y="1325880"/>
            <a:ext cx="3352375" cy="3066507"/>
          </a:xfrm>
        </p:spPr>
        <p:txBody>
          <a:bodyPr vert="horz" lIns="91440" tIns="45720" rIns="91440" bIns="45720" rtlCol="0" anchor="b">
            <a:normAutofit/>
          </a:bodyPr>
          <a:lstStyle/>
          <a:p>
            <a:pPr>
              <a:lnSpc>
                <a:spcPct val="90000"/>
              </a:lnSpc>
            </a:pPr>
            <a:r>
              <a:rPr lang="en-US" sz="3400"/>
              <a:t>Biomarkery konwersji w ChAD – koncepcja behawioralna</a:t>
            </a:r>
          </a:p>
        </p:txBody>
      </p:sp>
      <p:sp>
        <p:nvSpPr>
          <p:cNvPr id="20" name="Rectangle 19">
            <a:extLst>
              <a:ext uri="{FF2B5EF4-FFF2-40B4-BE49-F238E27FC236}">
                <a16:creationId xmlns:a16="http://schemas.microsoft.com/office/drawing/2014/main" id="{9200DA9A-C650-4C85-93DE-F8BFB9788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D8A2D167-807B-4285-BF5A-BE1660FA27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4" name="Freeform 5">
            <a:extLst>
              <a:ext uri="{FF2B5EF4-FFF2-40B4-BE49-F238E27FC236}">
                <a16:creationId xmlns:a16="http://schemas.microsoft.com/office/drawing/2014/main" id="{83B96611-4BCB-4210-9437-6F78615AB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3" name="Obraz 2">
            <a:extLst>
              <a:ext uri="{FF2B5EF4-FFF2-40B4-BE49-F238E27FC236}">
                <a16:creationId xmlns:a16="http://schemas.microsoft.com/office/drawing/2014/main" id="{7CE4C8F9-DA57-42C9-BF82-45A8078FC1DE}"/>
              </a:ext>
            </a:extLst>
          </p:cNvPr>
          <p:cNvPicPr>
            <a:picLocks noChangeAspect="1"/>
          </p:cNvPicPr>
          <p:nvPr/>
        </p:nvPicPr>
        <p:blipFill>
          <a:blip r:embed="rId7"/>
          <a:stretch>
            <a:fillRect/>
          </a:stretch>
        </p:blipFill>
        <p:spPr>
          <a:xfrm>
            <a:off x="1278588" y="647698"/>
            <a:ext cx="5001194" cy="5562139"/>
          </a:xfrm>
          <a:prstGeom prst="rect">
            <a:avLst/>
          </a:prstGeom>
          <a:effectLst/>
        </p:spPr>
      </p:pic>
    </p:spTree>
    <p:extLst>
      <p:ext uri="{BB962C8B-B14F-4D97-AF65-F5344CB8AC3E}">
        <p14:creationId xmlns:p14="http://schemas.microsoft.com/office/powerpoint/2010/main" val="4226844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Obraz 2">
            <a:extLst>
              <a:ext uri="{FF2B5EF4-FFF2-40B4-BE49-F238E27FC236}">
                <a16:creationId xmlns:a16="http://schemas.microsoft.com/office/drawing/2014/main" id="{389B976A-B267-484E-BD7E-522D238697C1}"/>
              </a:ext>
            </a:extLst>
          </p:cNvPr>
          <p:cNvPicPr>
            <a:picLocks noChangeAspect="1"/>
          </p:cNvPicPr>
          <p:nvPr/>
        </p:nvPicPr>
        <p:blipFill>
          <a:blip r:embed="rId3"/>
          <a:stretch>
            <a:fillRect/>
          </a:stretch>
        </p:blipFill>
        <p:spPr>
          <a:xfrm>
            <a:off x="643467" y="854843"/>
            <a:ext cx="10905066" cy="5148314"/>
          </a:xfrm>
          <a:prstGeom prst="rect">
            <a:avLst/>
          </a:prstGeom>
        </p:spPr>
      </p:pic>
      <p:sp>
        <p:nvSpPr>
          <p:cNvPr id="19" name="Rectangle 9">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16418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9C745071-1AC3-49AC-A7BB-791FF50BAF32}"/>
              </a:ext>
            </a:extLst>
          </p:cNvPr>
          <p:cNvSpPr>
            <a:spLocks noGrp="1"/>
          </p:cNvSpPr>
          <p:nvPr>
            <p:ph type="title"/>
          </p:nvPr>
        </p:nvSpPr>
        <p:spPr/>
        <p:txBody>
          <a:bodyPr/>
          <a:lstStyle/>
          <a:p>
            <a:r>
              <a:rPr lang="pl-PL" dirty="0"/>
              <a:t>Interwencje </a:t>
            </a:r>
            <a:r>
              <a:rPr lang="pl-PL" dirty="0" err="1"/>
              <a:t>prepsychotyczne</a:t>
            </a:r>
            <a:r>
              <a:rPr lang="pl-PL" dirty="0"/>
              <a:t> w </a:t>
            </a:r>
            <a:r>
              <a:rPr lang="pl-PL" dirty="0" err="1"/>
              <a:t>ChAD</a:t>
            </a:r>
            <a:endParaRPr lang="pl-PL" dirty="0"/>
          </a:p>
        </p:txBody>
      </p:sp>
      <p:sp>
        <p:nvSpPr>
          <p:cNvPr id="4" name="Symbol zastępczy zawartości 3">
            <a:extLst>
              <a:ext uri="{FF2B5EF4-FFF2-40B4-BE49-F238E27FC236}">
                <a16:creationId xmlns:a16="http://schemas.microsoft.com/office/drawing/2014/main" id="{16524702-D019-4B29-992E-77395FB9EEC0}"/>
              </a:ext>
            </a:extLst>
          </p:cNvPr>
          <p:cNvSpPr>
            <a:spLocks noGrp="1"/>
          </p:cNvSpPr>
          <p:nvPr>
            <p:ph sz="half" idx="1"/>
          </p:nvPr>
        </p:nvSpPr>
        <p:spPr/>
        <p:txBody>
          <a:bodyPr/>
          <a:lstStyle/>
          <a:p>
            <a:r>
              <a:rPr lang="pl-PL" dirty="0"/>
              <a:t>Winny być oparte o zasady etyczne, z analizą zysków / strat</a:t>
            </a:r>
          </a:p>
          <a:p>
            <a:r>
              <a:rPr lang="pl-PL" dirty="0"/>
              <a:t>Winna się opierać o:</a:t>
            </a:r>
          </a:p>
          <a:p>
            <a:r>
              <a:rPr lang="pl-PL" dirty="0"/>
              <a:t>Autonomię osoby</a:t>
            </a:r>
          </a:p>
          <a:p>
            <a:r>
              <a:rPr lang="pl-PL" dirty="0"/>
              <a:t>Jej indywidualne cele</a:t>
            </a:r>
          </a:p>
          <a:p>
            <a:r>
              <a:rPr lang="pl-PL" dirty="0"/>
              <a:t>W niestygmatyzującym </a:t>
            </a:r>
            <a:r>
              <a:rPr lang="pl-PL" dirty="0" err="1"/>
              <a:t>śroodowisku</a:t>
            </a:r>
            <a:endParaRPr lang="pl-PL" dirty="0"/>
          </a:p>
        </p:txBody>
      </p:sp>
      <p:sp>
        <p:nvSpPr>
          <p:cNvPr id="5" name="Symbol zastępczy zawartości 4">
            <a:extLst>
              <a:ext uri="{FF2B5EF4-FFF2-40B4-BE49-F238E27FC236}">
                <a16:creationId xmlns:a16="http://schemas.microsoft.com/office/drawing/2014/main" id="{91C8B271-6012-4B1A-94F3-86264D3C0AEF}"/>
              </a:ext>
            </a:extLst>
          </p:cNvPr>
          <p:cNvSpPr>
            <a:spLocks noGrp="1"/>
          </p:cNvSpPr>
          <p:nvPr>
            <p:ph sz="half" idx="2"/>
          </p:nvPr>
        </p:nvSpPr>
        <p:spPr/>
        <p:txBody>
          <a:bodyPr/>
          <a:lstStyle/>
          <a:p>
            <a:r>
              <a:rPr lang="pl-PL" dirty="0" err="1"/>
              <a:t>Psychoterapaia</a:t>
            </a:r>
            <a:r>
              <a:rPr lang="pl-PL" dirty="0"/>
              <a:t> FFT</a:t>
            </a:r>
          </a:p>
          <a:p>
            <a:r>
              <a:rPr lang="pl-PL" dirty="0"/>
              <a:t>Psychoedukacja</a:t>
            </a:r>
          </a:p>
          <a:p>
            <a:r>
              <a:rPr lang="pl-PL" dirty="0" err="1"/>
              <a:t>Walproiniany</a:t>
            </a:r>
            <a:r>
              <a:rPr lang="pl-PL" dirty="0"/>
              <a:t> *</a:t>
            </a:r>
          </a:p>
          <a:p>
            <a:r>
              <a:rPr lang="pl-PL" dirty="0" err="1"/>
              <a:t>kwetiap</a:t>
            </a:r>
            <a:r>
              <a:rPr lang="pl-PL" dirty="0"/>
              <a:t>[</a:t>
            </a:r>
            <a:r>
              <a:rPr lang="pl-PL" dirty="0" err="1"/>
              <a:t>pina</a:t>
            </a:r>
            <a:endParaRPr lang="pl-PL" dirty="0"/>
          </a:p>
          <a:p>
            <a:r>
              <a:rPr lang="pl-PL" dirty="0"/>
              <a:t>Kwasy omega-3</a:t>
            </a:r>
          </a:p>
          <a:p>
            <a:r>
              <a:rPr lang="pl-PL" dirty="0"/>
              <a:t>Kwas foliowy</a:t>
            </a:r>
          </a:p>
          <a:p>
            <a:r>
              <a:rPr lang="pl-PL" dirty="0"/>
              <a:t>Aspiryna</a:t>
            </a:r>
          </a:p>
          <a:p>
            <a:r>
              <a:rPr lang="pl-PL" dirty="0"/>
              <a:t>Lit przy ocenie genetycznej reakcji (odpowiedzi) na lek</a:t>
            </a:r>
          </a:p>
        </p:txBody>
      </p:sp>
    </p:spTree>
    <p:extLst>
      <p:ext uri="{BB962C8B-B14F-4D97-AF65-F5344CB8AC3E}">
        <p14:creationId xmlns:p14="http://schemas.microsoft.com/office/powerpoint/2010/main" val="2876230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D866A463-08FE-4290-9F82-017625232BE9}"/>
              </a:ext>
            </a:extLst>
          </p:cNvPr>
          <p:cNvSpPr>
            <a:spLocks noGrp="1"/>
          </p:cNvSpPr>
          <p:nvPr>
            <p:ph type="title"/>
          </p:nvPr>
        </p:nvSpPr>
        <p:spPr/>
        <p:txBody>
          <a:bodyPr/>
          <a:lstStyle/>
          <a:p>
            <a:r>
              <a:rPr lang="pl-PL" sz="2000" dirty="0"/>
              <a:t>Cele psychoedukacji w chorobie afektywnej dwubiegunowej wyznaczane są w przez szerokie spektrum zasad terapii zaburzeń afektywnych dwubiegunowych, które obejmują m.in.:</a:t>
            </a:r>
            <a:br>
              <a:rPr lang="pl-PL" sz="2000" dirty="0"/>
            </a:br>
            <a:endParaRPr lang="pl-PL" dirty="0"/>
          </a:p>
        </p:txBody>
      </p:sp>
      <p:sp>
        <p:nvSpPr>
          <p:cNvPr id="6" name="Symbol zastępczy zawartości 5">
            <a:extLst>
              <a:ext uri="{FF2B5EF4-FFF2-40B4-BE49-F238E27FC236}">
                <a16:creationId xmlns:a16="http://schemas.microsoft.com/office/drawing/2014/main" id="{136F7EB3-75E4-43BA-B6B3-2A9046D20099}"/>
              </a:ext>
            </a:extLst>
          </p:cNvPr>
          <p:cNvSpPr>
            <a:spLocks noGrp="1"/>
          </p:cNvSpPr>
          <p:nvPr>
            <p:ph idx="1"/>
          </p:nvPr>
        </p:nvSpPr>
        <p:spPr/>
        <p:txBody>
          <a:bodyPr/>
          <a:lstStyle/>
          <a:p>
            <a:r>
              <a:rPr lang="pl-PL" dirty="0"/>
              <a:t>•	Leczyć chorobę, a nie epizody</a:t>
            </a:r>
          </a:p>
          <a:p>
            <a:r>
              <a:rPr lang="pl-PL" dirty="0"/>
              <a:t>•	¬Pomóc pacjentowi rozpoznawać czynniki destabilizujące</a:t>
            </a:r>
          </a:p>
          <a:p>
            <a:r>
              <a:rPr lang="pl-PL" dirty="0"/>
              <a:t>•	¬Pracować nad osiągnięciem remisji, a nie tylko poprawą</a:t>
            </a:r>
          </a:p>
          <a:p>
            <a:r>
              <a:rPr lang="pl-PL" dirty="0"/>
              <a:t>•	¬Dawkować leki w ten sposób tak, by poprawiało to współpracę i tolerancję</a:t>
            </a:r>
          </a:p>
          <a:p>
            <a:r>
              <a:rPr lang="pl-PL" dirty="0"/>
              <a:t>•	¬Zrozumieć, że cele terapii ostrego epizodu, oraz leczenia podtrzymującego są w dużej mierze różne, ale powinny mieć więcej wspólnego</a:t>
            </a:r>
          </a:p>
          <a:p>
            <a:endParaRPr lang="pl-PL" dirty="0"/>
          </a:p>
        </p:txBody>
      </p:sp>
    </p:spTree>
    <p:extLst>
      <p:ext uri="{BB962C8B-B14F-4D97-AF65-F5344CB8AC3E}">
        <p14:creationId xmlns:p14="http://schemas.microsoft.com/office/powerpoint/2010/main" val="1473621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925695-2B2F-412C-8291-E77F52D699EC}"/>
              </a:ext>
            </a:extLst>
          </p:cNvPr>
          <p:cNvSpPr>
            <a:spLocks noGrp="1"/>
          </p:cNvSpPr>
          <p:nvPr>
            <p:ph type="title"/>
          </p:nvPr>
        </p:nvSpPr>
        <p:spPr/>
        <p:txBody>
          <a:bodyPr/>
          <a:lstStyle/>
          <a:p>
            <a:r>
              <a:rPr lang="pl-PL" dirty="0"/>
              <a:t>FFT</a:t>
            </a:r>
          </a:p>
        </p:txBody>
      </p:sp>
      <p:sp>
        <p:nvSpPr>
          <p:cNvPr id="3" name="Symbol zastępczy zawartości 2">
            <a:extLst>
              <a:ext uri="{FF2B5EF4-FFF2-40B4-BE49-F238E27FC236}">
                <a16:creationId xmlns:a16="http://schemas.microsoft.com/office/drawing/2014/main" id="{FEE82F0B-9EE7-4430-A190-CE02DC0941E7}"/>
              </a:ext>
            </a:extLst>
          </p:cNvPr>
          <p:cNvSpPr>
            <a:spLocks noGrp="1"/>
          </p:cNvSpPr>
          <p:nvPr>
            <p:ph idx="1"/>
          </p:nvPr>
        </p:nvSpPr>
        <p:spPr/>
        <p:txBody>
          <a:bodyPr>
            <a:normAutofit lnSpcReduction="10000"/>
          </a:bodyPr>
          <a:lstStyle/>
          <a:p>
            <a:r>
              <a:rPr lang="pl-PL" dirty="0"/>
              <a:t>Jedną  z często używanych form psychosocjalnego oddziaływania na rodziny i bliskich chorych z CHAD jest „terapia zogniskowana na rodzinie” (Family-</a:t>
            </a:r>
            <a:r>
              <a:rPr lang="pl-PL" dirty="0" err="1"/>
              <a:t>Focused</a:t>
            </a:r>
            <a:r>
              <a:rPr lang="pl-PL" dirty="0"/>
              <a:t> </a:t>
            </a:r>
            <a:r>
              <a:rPr lang="pl-PL" dirty="0" err="1"/>
              <a:t>Therapy</a:t>
            </a:r>
            <a:r>
              <a:rPr lang="pl-PL" dirty="0"/>
              <a:t>; FFT), która jest definiowana jako kompleksowe zastosowanie psychoedukacji o istocie choroby, trening komunikacji w rodzinie, a także trening rozwiązywania problemów [</a:t>
            </a:r>
            <a:r>
              <a:rPr lang="pl-PL" dirty="0" err="1"/>
              <a:t>Miklovitz</a:t>
            </a:r>
            <a:r>
              <a:rPr lang="pl-PL" dirty="0"/>
              <a:t> i in. 2003].</a:t>
            </a:r>
          </a:p>
          <a:p>
            <a:r>
              <a:rPr lang="pl-PL" dirty="0"/>
              <a:t> Podstawą do stworzenia FFT były prace wskazujące na znaczący związek złego rokowania w CHAD z następującymi czynnikami ryzyka: wysoki poziom „ujawnianych uczuć” (</a:t>
            </a:r>
            <a:r>
              <a:rPr lang="pl-PL" dirty="0" err="1"/>
              <a:t>expressed</a:t>
            </a:r>
            <a:r>
              <a:rPr lang="pl-PL" dirty="0"/>
              <a:t> </a:t>
            </a:r>
            <a:r>
              <a:rPr lang="pl-PL" dirty="0" err="1"/>
              <a:t>emotiones</a:t>
            </a:r>
            <a:r>
              <a:rPr lang="pl-PL" dirty="0"/>
              <a:t> –EE) w rodzinie,  niski poziom „rodzicielskiego ciepła”, duże nasilenie wydarzeń życiowych zaburzających rutynowe, codzienne aktywności, brak wsparcia rodzinnego, pozostawanie w stanie wolnym [</a:t>
            </a:r>
            <a:r>
              <a:rPr lang="pl-PL" dirty="0" err="1"/>
              <a:t>Miklovitz</a:t>
            </a:r>
            <a:r>
              <a:rPr lang="pl-PL" dirty="0"/>
              <a:t> i in. 1988, </a:t>
            </a:r>
            <a:r>
              <a:rPr lang="pl-PL" dirty="0" err="1"/>
              <a:t>Geller</a:t>
            </a:r>
            <a:r>
              <a:rPr lang="pl-PL" dirty="0"/>
              <a:t> i in. 2002, </a:t>
            </a:r>
            <a:r>
              <a:rPr lang="pl-PL" dirty="0" err="1"/>
              <a:t>Malkoff</a:t>
            </a:r>
            <a:r>
              <a:rPr lang="pl-PL" dirty="0"/>
              <a:t>-Schwarz i in. 1998, Frank E i in. 1985]. </a:t>
            </a:r>
          </a:p>
        </p:txBody>
      </p:sp>
    </p:spTree>
    <p:extLst>
      <p:ext uri="{BB962C8B-B14F-4D97-AF65-F5344CB8AC3E}">
        <p14:creationId xmlns:p14="http://schemas.microsoft.com/office/powerpoint/2010/main" val="1868438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0">
            <a:extLst>
              <a:ext uri="{FF2B5EF4-FFF2-40B4-BE49-F238E27FC236}">
                <a16:creationId xmlns:a16="http://schemas.microsoft.com/office/drawing/2014/main" id="{C1D5848D-9021-4B45-A576-321BF0F5C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58F48501-8FE1-4918-A382-22FD5619B8FB}"/>
              </a:ext>
            </a:extLst>
          </p:cNvPr>
          <p:cNvSpPr>
            <a:spLocks noGrp="1"/>
          </p:cNvSpPr>
          <p:nvPr>
            <p:ph type="title"/>
          </p:nvPr>
        </p:nvSpPr>
        <p:spPr>
          <a:xfrm>
            <a:off x="648929" y="965200"/>
            <a:ext cx="3505495" cy="4773613"/>
          </a:xfrm>
        </p:spPr>
        <p:txBody>
          <a:bodyPr anchor="ctr">
            <a:normAutofit/>
          </a:bodyPr>
          <a:lstStyle/>
          <a:p>
            <a:r>
              <a:rPr lang="pl-PL" sz="3900">
                <a:solidFill>
                  <a:srgbClr val="EBEBEB"/>
                </a:solidFill>
              </a:rPr>
              <a:t>Prodromalna faza pierwszego epizody manii</a:t>
            </a:r>
          </a:p>
        </p:txBody>
      </p:sp>
      <p:sp>
        <p:nvSpPr>
          <p:cNvPr id="20" name="Rectangle 12">
            <a:extLst>
              <a:ext uri="{FF2B5EF4-FFF2-40B4-BE49-F238E27FC236}">
                <a16:creationId xmlns:a16="http://schemas.microsoft.com/office/drawing/2014/main" id="{01A6840D-0908-4CED-99D2-8C957BD90C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ounded Rectangle 9">
            <a:extLst>
              <a:ext uri="{FF2B5EF4-FFF2-40B4-BE49-F238E27FC236}">
                <a16:creationId xmlns:a16="http://schemas.microsoft.com/office/drawing/2014/main" id="{A7404C7C-9651-4AC1-A94D-30116BDEE0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rgbClr val="BFBFBF"/>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6">
            <a:extLst>
              <a:ext uri="{FF2B5EF4-FFF2-40B4-BE49-F238E27FC236}">
                <a16:creationId xmlns:a16="http://schemas.microsoft.com/office/drawing/2014/main" id="{35187262-9F3B-479F-8C41-C380B6835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ymbol zastępczy stopki 3">
            <a:extLst>
              <a:ext uri="{FF2B5EF4-FFF2-40B4-BE49-F238E27FC236}">
                <a16:creationId xmlns:a16="http://schemas.microsoft.com/office/drawing/2014/main" id="{CFDC13A3-9A82-4DCE-AD25-F53B1A19C8D5}"/>
              </a:ext>
            </a:extLst>
          </p:cNvPr>
          <p:cNvSpPr>
            <a:spLocks noGrp="1"/>
          </p:cNvSpPr>
          <p:nvPr>
            <p:ph type="ftr" sz="quarter" idx="11"/>
          </p:nvPr>
        </p:nvSpPr>
        <p:spPr>
          <a:xfrm>
            <a:off x="5083861" y="6355080"/>
            <a:ext cx="3859795" cy="304801"/>
          </a:xfrm>
        </p:spPr>
        <p:txBody>
          <a:bodyPr>
            <a:normAutofit/>
          </a:bodyPr>
          <a:lstStyle/>
          <a:p>
            <a:pPr>
              <a:lnSpc>
                <a:spcPct val="90000"/>
              </a:lnSpc>
              <a:spcAft>
                <a:spcPts val="600"/>
              </a:spcAft>
            </a:pPr>
            <a:r>
              <a:rPr lang="pt-BR" sz="900">
                <a:solidFill>
                  <a:schemeClr val="accent1"/>
                </a:solidFill>
              </a:rPr>
              <a:t>Rios AC i wsp. Revista Brasileira de Psiquiatria. 2015;37:343–349</a:t>
            </a:r>
            <a:endParaRPr lang="pl-PL" sz="900">
              <a:solidFill>
                <a:schemeClr val="accent1"/>
              </a:solidFill>
            </a:endParaRPr>
          </a:p>
        </p:txBody>
      </p:sp>
      <p:graphicFrame>
        <p:nvGraphicFramePr>
          <p:cNvPr id="23" name="Symbol zastępczy zawartości 2">
            <a:extLst>
              <a:ext uri="{FF2B5EF4-FFF2-40B4-BE49-F238E27FC236}">
                <a16:creationId xmlns:a16="http://schemas.microsoft.com/office/drawing/2014/main" id="{B926F3ED-E06A-459C-8E86-B07DFB2E6BAD}"/>
              </a:ext>
            </a:extLst>
          </p:cNvPr>
          <p:cNvGraphicFramePr>
            <a:graphicFrameLocks noGrp="1"/>
          </p:cNvGraphicFramePr>
          <p:nvPr>
            <p:ph idx="1"/>
            <p:extLst>
              <p:ext uri="{D42A27DB-BD31-4B8C-83A1-F6EECF244321}">
                <p14:modId xmlns:p14="http://schemas.microsoft.com/office/powerpoint/2010/main" val="1846391273"/>
              </p:ext>
            </p:extLst>
          </p:nvPr>
        </p:nvGraphicFramePr>
        <p:xfrm>
          <a:off x="5608638" y="965200"/>
          <a:ext cx="5614987" cy="4773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0763689"/>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7B78139-E22E-4459-B9FA-716307E0D652}"/>
              </a:ext>
            </a:extLst>
          </p:cNvPr>
          <p:cNvSpPr>
            <a:spLocks noGrp="1"/>
          </p:cNvSpPr>
          <p:nvPr>
            <p:ph type="title"/>
          </p:nvPr>
        </p:nvSpPr>
        <p:spPr/>
        <p:txBody>
          <a:bodyPr/>
          <a:lstStyle/>
          <a:p>
            <a:r>
              <a:rPr lang="pl-PL" dirty="0"/>
              <a:t>Kliniczne prezentacje zaburzenia dwubiegunowego u adolescentów</a:t>
            </a:r>
          </a:p>
        </p:txBody>
      </p:sp>
      <p:sp>
        <p:nvSpPr>
          <p:cNvPr id="3" name="Symbol zastępczy zawartości 2">
            <a:extLst>
              <a:ext uri="{FF2B5EF4-FFF2-40B4-BE49-F238E27FC236}">
                <a16:creationId xmlns:a16="http://schemas.microsoft.com/office/drawing/2014/main" id="{B8D7DED2-890F-4221-B41E-9044C11552A1}"/>
              </a:ext>
            </a:extLst>
          </p:cNvPr>
          <p:cNvSpPr>
            <a:spLocks noGrp="1"/>
          </p:cNvSpPr>
          <p:nvPr>
            <p:ph idx="1"/>
          </p:nvPr>
        </p:nvSpPr>
        <p:spPr/>
        <p:txBody>
          <a:bodyPr>
            <a:normAutofit fontScale="55000" lnSpcReduction="20000"/>
          </a:bodyPr>
          <a:lstStyle/>
          <a:p>
            <a:r>
              <a:rPr lang="pl-PL" dirty="0"/>
              <a:t>Depresja </a:t>
            </a:r>
          </a:p>
          <a:p>
            <a:pPr lvl="1"/>
            <a:r>
              <a:rPr lang="pl-PL" sz="2200" dirty="0"/>
              <a:t>1/3 nastolatków z depresją przechodzi w zaburzenie dwubiegunowe</a:t>
            </a:r>
          </a:p>
          <a:p>
            <a:pPr lvl="1"/>
            <a:r>
              <a:rPr lang="pl-PL" sz="2200" dirty="0"/>
              <a:t>U 8% dzieci mających jednego rodzica z </a:t>
            </a:r>
            <a:r>
              <a:rPr lang="pl-PL" sz="2200" dirty="0" err="1"/>
              <a:t>ChAD</a:t>
            </a:r>
            <a:r>
              <a:rPr lang="pl-PL" sz="2200" dirty="0"/>
              <a:t> w ciągu 8 lat zachorowało na </a:t>
            </a:r>
            <a:r>
              <a:rPr lang="pl-PL" sz="2200" dirty="0" err="1"/>
              <a:t>ChAD</a:t>
            </a:r>
            <a:r>
              <a:rPr lang="pl-PL" sz="2200" dirty="0"/>
              <a:t>, 15% było w spektrum dwubiegunowym</a:t>
            </a:r>
          </a:p>
          <a:p>
            <a:pPr lvl="1"/>
            <a:r>
              <a:rPr lang="pl-PL" sz="2200" dirty="0"/>
              <a:t>Najsilniejsze </a:t>
            </a:r>
            <a:r>
              <a:rPr lang="pl-PL" sz="2200" dirty="0" err="1"/>
              <a:t>predyktory</a:t>
            </a:r>
            <a:r>
              <a:rPr lang="pl-PL" sz="2200" dirty="0"/>
              <a:t> kliniczne: chwiejność, subiektywne zaburzenia snu, polekowa </a:t>
            </a:r>
            <a:r>
              <a:rPr lang="pl-PL" sz="2200" dirty="0" err="1"/>
              <a:t>hypomania</a:t>
            </a:r>
            <a:endParaRPr lang="pl-PL" sz="2200" dirty="0"/>
          </a:p>
          <a:p>
            <a:pPr lvl="1"/>
            <a:r>
              <a:rPr lang="pl-PL" sz="2200" dirty="0"/>
              <a:t>W takiej grupie wysokie ryzyka + obciążenie rodzinne – ryzyko konwersji wynosi 49%, w grupie bez czynników ryzyka 2%</a:t>
            </a:r>
          </a:p>
          <a:p>
            <a:r>
              <a:rPr lang="pl-PL" sz="2600" dirty="0"/>
              <a:t>ADHD</a:t>
            </a:r>
          </a:p>
          <a:p>
            <a:pPr lvl="1"/>
            <a:r>
              <a:rPr lang="pl-PL" sz="2200" dirty="0"/>
              <a:t>50-90% adolescentów z ADHD może rozwinąć epizod manii</a:t>
            </a:r>
          </a:p>
          <a:p>
            <a:pPr lvl="1"/>
            <a:r>
              <a:rPr lang="pl-PL" sz="2200" dirty="0"/>
              <a:t>ADHD zwykle wyprzedza pierwszy epizod manii</a:t>
            </a:r>
          </a:p>
          <a:p>
            <a:pPr lvl="1"/>
            <a:r>
              <a:rPr lang="pl-PL" sz="2200" dirty="0"/>
              <a:t>Agitacja w przebiegu ADHD jest stabilna</a:t>
            </a:r>
          </a:p>
          <a:p>
            <a:r>
              <a:rPr lang="pl-PL" sz="2600" dirty="0"/>
              <a:t>Lęk</a:t>
            </a:r>
          </a:p>
          <a:p>
            <a:pPr lvl="1"/>
            <a:r>
              <a:rPr lang="pl-PL" sz="2200" dirty="0"/>
              <a:t>Do ¾ adolescentów z ADHD ma jedno lub więcej zaburzenie lękowe</a:t>
            </a:r>
          </a:p>
          <a:p>
            <a:r>
              <a:rPr lang="pl-PL" sz="2600" dirty="0"/>
              <a:t>Drażliwość </a:t>
            </a:r>
          </a:p>
          <a:p>
            <a:pPr lvl="1"/>
            <a:r>
              <a:rPr lang="pl-PL" sz="2200" dirty="0"/>
              <a:t>Drażliwość występuje u adolescentów często, ale jej ekstremalne postaci to domena chłopców z </a:t>
            </a:r>
            <a:r>
              <a:rPr lang="pl-PL" sz="2200" dirty="0" err="1"/>
              <a:t>ChAD</a:t>
            </a:r>
            <a:endParaRPr lang="pl-PL" sz="2200" dirty="0"/>
          </a:p>
        </p:txBody>
      </p:sp>
    </p:spTree>
    <p:extLst>
      <p:ext uri="{BB962C8B-B14F-4D97-AF65-F5344CB8AC3E}">
        <p14:creationId xmlns:p14="http://schemas.microsoft.com/office/powerpoint/2010/main" val="10933213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87D2BDA-A0DF-4F34-93BA-2E8DCBC6C272}"/>
              </a:ext>
            </a:extLst>
          </p:cNvPr>
          <p:cNvSpPr>
            <a:spLocks noGrp="1"/>
          </p:cNvSpPr>
          <p:nvPr>
            <p:ph type="title"/>
          </p:nvPr>
        </p:nvSpPr>
        <p:spPr/>
        <p:txBody>
          <a:bodyPr/>
          <a:lstStyle/>
          <a:p>
            <a:r>
              <a:rPr lang="pl-PL" dirty="0"/>
              <a:t>Kliniczne prezentacje manii u adolescentów</a:t>
            </a:r>
          </a:p>
        </p:txBody>
      </p:sp>
      <p:sp>
        <p:nvSpPr>
          <p:cNvPr id="4" name="Symbol zastępczy zawartości 3">
            <a:extLst>
              <a:ext uri="{FF2B5EF4-FFF2-40B4-BE49-F238E27FC236}">
                <a16:creationId xmlns:a16="http://schemas.microsoft.com/office/drawing/2014/main" id="{08AB11F6-1575-4F83-8FDC-1E3B3377848A}"/>
              </a:ext>
            </a:extLst>
          </p:cNvPr>
          <p:cNvSpPr>
            <a:spLocks noGrp="1"/>
          </p:cNvSpPr>
          <p:nvPr>
            <p:ph sz="half" idx="1"/>
          </p:nvPr>
        </p:nvSpPr>
        <p:spPr/>
        <p:txBody>
          <a:bodyPr>
            <a:normAutofit/>
          </a:bodyPr>
          <a:lstStyle/>
          <a:p>
            <a:r>
              <a:rPr lang="pl-PL" sz="2000" dirty="0"/>
              <a:t>Wielkościowość – rzadka w innych zaburzeniach psychicznych – zespół „</a:t>
            </a:r>
            <a:r>
              <a:rPr lang="pl-PL" sz="2000" dirty="0" err="1"/>
              <a:t>superbohatera</a:t>
            </a:r>
            <a:r>
              <a:rPr lang="pl-PL" sz="2000" dirty="0"/>
              <a:t>”</a:t>
            </a:r>
          </a:p>
          <a:p>
            <a:r>
              <a:rPr lang="pl-PL" sz="2000" dirty="0"/>
              <a:t>Redukcja snu – zmęczony drugie dnia, ale nadal energiczny</a:t>
            </a:r>
          </a:p>
          <a:p>
            <a:r>
              <a:rPr lang="pl-PL" sz="2000" dirty="0"/>
              <a:t>Natłok mowy, gonitwa myśli – trudna do diagnozy w okresie </a:t>
            </a:r>
            <a:r>
              <a:rPr lang="pl-PL" sz="2000" dirty="0" err="1"/>
              <a:t>adolscencji</a:t>
            </a:r>
            <a:endParaRPr lang="pl-PL" sz="2000" dirty="0"/>
          </a:p>
          <a:p>
            <a:r>
              <a:rPr lang="pl-PL" sz="2000" dirty="0"/>
              <a:t>Deficyt uwagi – nie tylko w manii</a:t>
            </a:r>
          </a:p>
        </p:txBody>
      </p:sp>
      <p:sp>
        <p:nvSpPr>
          <p:cNvPr id="5" name="Symbol zastępczy zawartości 4">
            <a:extLst>
              <a:ext uri="{FF2B5EF4-FFF2-40B4-BE49-F238E27FC236}">
                <a16:creationId xmlns:a16="http://schemas.microsoft.com/office/drawing/2014/main" id="{BB72E76A-52C8-46D4-8785-D6508D974269}"/>
              </a:ext>
            </a:extLst>
          </p:cNvPr>
          <p:cNvSpPr>
            <a:spLocks noGrp="1"/>
          </p:cNvSpPr>
          <p:nvPr>
            <p:ph sz="half" idx="2"/>
          </p:nvPr>
        </p:nvSpPr>
        <p:spPr/>
        <p:txBody>
          <a:bodyPr>
            <a:normAutofit/>
          </a:bodyPr>
          <a:lstStyle/>
          <a:p>
            <a:r>
              <a:rPr lang="pl-PL" sz="2800" dirty="0"/>
              <a:t>Agitacja psychomotoryczna – raczej celowa</a:t>
            </a:r>
          </a:p>
          <a:p>
            <a:r>
              <a:rPr lang="pl-PL" sz="2800" dirty="0"/>
              <a:t>Podejmowanie hedonistycznych aktywności – mimo ich konsekwencji </a:t>
            </a:r>
          </a:p>
        </p:txBody>
      </p:sp>
    </p:spTree>
    <p:extLst>
      <p:ext uri="{BB962C8B-B14F-4D97-AF65-F5344CB8AC3E}">
        <p14:creationId xmlns:p14="http://schemas.microsoft.com/office/powerpoint/2010/main" val="10125329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Obraz 1">
            <a:extLst>
              <a:ext uri="{FF2B5EF4-FFF2-40B4-BE49-F238E27FC236}">
                <a16:creationId xmlns:a16="http://schemas.microsoft.com/office/drawing/2014/main" id="{7731CC59-101B-40AD-9A15-E6B765642589}"/>
              </a:ext>
            </a:extLst>
          </p:cNvPr>
          <p:cNvPicPr>
            <a:picLocks noChangeAspect="1"/>
          </p:cNvPicPr>
          <p:nvPr/>
        </p:nvPicPr>
        <p:blipFill>
          <a:blip r:embed="rId3"/>
          <a:stretch>
            <a:fillRect/>
          </a:stretch>
        </p:blipFill>
        <p:spPr>
          <a:xfrm>
            <a:off x="643467" y="1614944"/>
            <a:ext cx="10905066" cy="3628111"/>
          </a:xfrm>
          <a:prstGeom prst="rect">
            <a:avLst/>
          </a:prstGeom>
        </p:spPr>
      </p:pic>
      <p:sp>
        <p:nvSpPr>
          <p:cNvPr id="9" name="Rectangle 8">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36902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Obraz 3">
            <a:extLst>
              <a:ext uri="{FF2B5EF4-FFF2-40B4-BE49-F238E27FC236}">
                <a16:creationId xmlns:a16="http://schemas.microsoft.com/office/drawing/2014/main" id="{71B88EF9-9032-4923-963F-284EDA98A7B4}"/>
              </a:ext>
            </a:extLst>
          </p:cNvPr>
          <p:cNvPicPr>
            <a:picLocks noChangeAspect="1"/>
          </p:cNvPicPr>
          <p:nvPr/>
        </p:nvPicPr>
        <p:blipFill>
          <a:blip r:embed="rId3"/>
          <a:stretch>
            <a:fillRect/>
          </a:stretch>
        </p:blipFill>
        <p:spPr>
          <a:xfrm>
            <a:off x="1805729" y="643467"/>
            <a:ext cx="8580541" cy="5571066"/>
          </a:xfrm>
          <a:prstGeom prst="rect">
            <a:avLst/>
          </a:prstGeom>
        </p:spPr>
      </p:pic>
      <p:sp>
        <p:nvSpPr>
          <p:cNvPr id="11" name="Rectangle 10">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77311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1981200" y="-71438"/>
            <a:ext cx="7467600" cy="1595438"/>
          </a:xfrm>
        </p:spPr>
        <p:txBody>
          <a:bodyPr>
            <a:scene3d>
              <a:camera prst="orthographicFront"/>
              <a:lightRig rig="soft" dir="t">
                <a:rot lat="0" lon="0" rev="2100000"/>
              </a:lightRig>
            </a:scene3d>
          </a:bodyPr>
          <a:lstStyle/>
          <a:p>
            <a:pPr>
              <a:spcBef>
                <a:spcPts val="0"/>
              </a:spcBef>
              <a:defRPr/>
            </a:pPr>
            <a:r>
              <a:rPr lang="pl-PL" sz="2800">
                <a:solidFill>
                  <a:srgbClr val="FF7C05"/>
                </a:solidFill>
                <a:latin typeface="Arial" charset="0"/>
              </a:rPr>
              <a:t>KRYTERIA DLA GRUPY WYSOKIEGO RYZYKA ROZWOJU PSYCHOZY </a:t>
            </a:r>
            <a:br>
              <a:rPr lang="pl-PL" sz="2800">
                <a:solidFill>
                  <a:srgbClr val="FF7C05"/>
                </a:solidFill>
                <a:latin typeface="Arial" charset="0"/>
              </a:rPr>
            </a:br>
            <a:r>
              <a:rPr lang="pl-PL" sz="2000">
                <a:solidFill>
                  <a:srgbClr val="FF7C05"/>
                </a:solidFill>
                <a:latin typeface="Arial" charset="0"/>
              </a:rPr>
              <a:t>(</a:t>
            </a:r>
            <a:r>
              <a:rPr lang="pl-PL" sz="2000" i="1">
                <a:solidFill>
                  <a:srgbClr val="FF7C05"/>
                </a:solidFill>
                <a:latin typeface="Arial" charset="0"/>
              </a:rPr>
              <a:t>ULTRA HIGH RISK - UHR)</a:t>
            </a:r>
            <a:r>
              <a:rPr lang="pl-PL" sz="2000" i="1" baseline="30000">
                <a:solidFill>
                  <a:srgbClr val="FF7C05"/>
                </a:solidFill>
                <a:latin typeface="Arial" charset="0"/>
              </a:rPr>
              <a:t>1</a:t>
            </a:r>
            <a:r>
              <a:rPr lang="pl-PL" sz="2800">
                <a:solidFill>
                  <a:srgbClr val="FF7C05"/>
                </a:solidFill>
                <a:latin typeface="Arial" charset="0"/>
              </a:rPr>
              <a:t> </a:t>
            </a:r>
          </a:p>
        </p:txBody>
      </p:sp>
      <p:sp>
        <p:nvSpPr>
          <p:cNvPr id="10243" name="Rectangle 3"/>
          <p:cNvSpPr>
            <a:spLocks noGrp="1" noChangeArrowheads="1"/>
          </p:cNvSpPr>
          <p:nvPr>
            <p:ph idx="1"/>
          </p:nvPr>
        </p:nvSpPr>
        <p:spPr>
          <a:xfrm>
            <a:off x="1981200" y="2413001"/>
            <a:ext cx="7467600" cy="4873625"/>
          </a:xfrm>
        </p:spPr>
        <p:txBody>
          <a:bodyPr/>
          <a:lstStyle/>
          <a:p>
            <a:pPr marL="0" indent="-273050">
              <a:spcBef>
                <a:spcPct val="0"/>
              </a:spcBef>
            </a:pPr>
            <a:r>
              <a:rPr lang="pl-PL" dirty="0">
                <a:solidFill>
                  <a:srgbClr val="FF0000"/>
                </a:solidFill>
              </a:rPr>
              <a:t>wiek 14-29 lat</a:t>
            </a:r>
          </a:p>
          <a:p>
            <a:pPr marL="0" indent="-273050">
              <a:spcBef>
                <a:spcPct val="0"/>
              </a:spcBef>
            </a:pPr>
            <a:r>
              <a:rPr lang="pl-PL" dirty="0">
                <a:solidFill>
                  <a:srgbClr val="FF0000"/>
                </a:solidFill>
              </a:rPr>
              <a:t>„zgłoszony” do specjalistycznej pomocy</a:t>
            </a:r>
          </a:p>
          <a:p>
            <a:pPr marL="0" indent="-273050">
              <a:spcBef>
                <a:spcPct val="0"/>
              </a:spcBef>
            </a:pPr>
            <a:r>
              <a:rPr lang="pl-PL" dirty="0"/>
              <a:t>spełnia kryteria jednej z 3 grup </a:t>
            </a:r>
            <a:r>
              <a:rPr lang="pl-PL" dirty="0" err="1"/>
              <a:t>sub</a:t>
            </a:r>
            <a:r>
              <a:rPr lang="pl-PL" dirty="0"/>
              <a:t>-kryteriów</a:t>
            </a:r>
          </a:p>
          <a:p>
            <a:pPr marL="0" indent="-273050">
              <a:spcBef>
                <a:spcPct val="0"/>
              </a:spcBef>
            </a:pPr>
            <a:endParaRPr lang="pl-PL" dirty="0"/>
          </a:p>
        </p:txBody>
      </p:sp>
      <p:sp>
        <p:nvSpPr>
          <p:cNvPr id="27652" name="Symbol zastępczy stopki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pl-PL">
                <a:solidFill>
                  <a:schemeClr val="tx2"/>
                </a:solidFill>
              </a:rPr>
              <a:t>1. Yung i in. 2002</a:t>
            </a:r>
          </a:p>
        </p:txBody>
      </p:sp>
    </p:spTree>
    <p:extLst>
      <p:ext uri="{BB962C8B-B14F-4D97-AF65-F5344CB8AC3E}">
        <p14:creationId xmlns:p14="http://schemas.microsoft.com/office/powerpoint/2010/main" val="30079046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D40652-2041-40A8-BD19-2174322668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3F9E3962-D4A6-4AE1-88E9-74BCE5EB88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C6C9A81-EBD8-4A7D-BE1B-7520E2A46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79C71F41-5AA1-428C-A1E3-0BD5A76911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8" name="Picture 17">
            <a:extLst>
              <a:ext uri="{FF2B5EF4-FFF2-40B4-BE49-F238E27FC236}">
                <a16:creationId xmlns:a16="http://schemas.microsoft.com/office/drawing/2014/main" id="{8AA17048-7FB7-46CB-B99B-8D9D66ECA5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20" name="Rectangle 19">
            <a:extLst>
              <a:ext uri="{FF2B5EF4-FFF2-40B4-BE49-F238E27FC236}">
                <a16:creationId xmlns:a16="http://schemas.microsoft.com/office/drawing/2014/main" id="{1CFBC036-F1E2-42B1-B205-11560583B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ytuł 3">
            <a:extLst>
              <a:ext uri="{FF2B5EF4-FFF2-40B4-BE49-F238E27FC236}">
                <a16:creationId xmlns:a16="http://schemas.microsoft.com/office/drawing/2014/main" id="{253DE063-AE04-4AE9-A0AF-48CA35D76397}"/>
              </a:ext>
            </a:extLst>
          </p:cNvPr>
          <p:cNvSpPr>
            <a:spLocks noGrp="1"/>
          </p:cNvSpPr>
          <p:nvPr>
            <p:ph type="title"/>
          </p:nvPr>
        </p:nvSpPr>
        <p:spPr>
          <a:xfrm>
            <a:off x="7385967" y="1325880"/>
            <a:ext cx="4158334" cy="3066507"/>
          </a:xfrm>
        </p:spPr>
        <p:txBody>
          <a:bodyPr vert="horz" lIns="91440" tIns="45720" rIns="91440" bIns="45720" rtlCol="0" anchor="b">
            <a:normAutofit/>
          </a:bodyPr>
          <a:lstStyle/>
          <a:p>
            <a:pPr>
              <a:lnSpc>
                <a:spcPct val="90000"/>
              </a:lnSpc>
            </a:pPr>
            <a:r>
              <a:rPr lang="en-US" sz="3800"/>
              <a:t>Przejście z SUD w zaburzenie dwubiegunowe</a:t>
            </a:r>
          </a:p>
        </p:txBody>
      </p:sp>
      <p:sp>
        <p:nvSpPr>
          <p:cNvPr id="22" name="Rectangle 21">
            <a:extLst>
              <a:ext uri="{FF2B5EF4-FFF2-40B4-BE49-F238E27FC236}">
                <a16:creationId xmlns:a16="http://schemas.microsoft.com/office/drawing/2014/main" id="{9FB47BCA-B24F-4919-82BF-938D3C370E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056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36">
            <a:extLst>
              <a:ext uri="{FF2B5EF4-FFF2-40B4-BE49-F238E27FC236}">
                <a16:creationId xmlns:a16="http://schemas.microsoft.com/office/drawing/2014/main" id="{77B1C9EE-1ECD-4ACE-9F0F-F1652FAD8B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9646"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6" name="Freeform 5">
            <a:extLst>
              <a:ext uri="{FF2B5EF4-FFF2-40B4-BE49-F238E27FC236}">
                <a16:creationId xmlns:a16="http://schemas.microsoft.com/office/drawing/2014/main" id="{428CDEBC-A653-4671-8999-726FD0F51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289456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5" name="Obraz 4">
            <a:extLst>
              <a:ext uri="{FF2B5EF4-FFF2-40B4-BE49-F238E27FC236}">
                <a16:creationId xmlns:a16="http://schemas.microsoft.com/office/drawing/2014/main" id="{3112C04A-3630-42D5-B11F-6FBEC2A28B40}"/>
              </a:ext>
            </a:extLst>
          </p:cNvPr>
          <p:cNvPicPr>
            <a:picLocks noChangeAspect="1"/>
          </p:cNvPicPr>
          <p:nvPr/>
        </p:nvPicPr>
        <p:blipFill>
          <a:blip r:embed="rId7"/>
          <a:stretch>
            <a:fillRect/>
          </a:stretch>
        </p:blipFill>
        <p:spPr>
          <a:xfrm>
            <a:off x="643854" y="841802"/>
            <a:ext cx="5450557" cy="5173931"/>
          </a:xfrm>
          <a:prstGeom prst="rect">
            <a:avLst/>
          </a:prstGeom>
          <a:effectLst/>
        </p:spPr>
      </p:pic>
    </p:spTree>
    <p:extLst>
      <p:ext uri="{BB962C8B-B14F-4D97-AF65-F5344CB8AC3E}">
        <p14:creationId xmlns:p14="http://schemas.microsoft.com/office/powerpoint/2010/main" val="8451917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D40652-2041-40A8-BD19-2174322668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3F9E3962-D4A6-4AE1-88E9-74BCE5EB88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C6C9A81-EBD8-4A7D-BE1B-7520E2A46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79C71F41-5AA1-428C-A1E3-0BD5A76911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7" name="Picture 16">
            <a:extLst>
              <a:ext uri="{FF2B5EF4-FFF2-40B4-BE49-F238E27FC236}">
                <a16:creationId xmlns:a16="http://schemas.microsoft.com/office/drawing/2014/main" id="{8AA17048-7FB7-46CB-B99B-8D9D66ECA5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9" name="Rectangle 18">
            <a:extLst>
              <a:ext uri="{FF2B5EF4-FFF2-40B4-BE49-F238E27FC236}">
                <a16:creationId xmlns:a16="http://schemas.microsoft.com/office/drawing/2014/main" id="{1CFBC036-F1E2-42B1-B205-11560583B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ytuł 3">
            <a:extLst>
              <a:ext uri="{FF2B5EF4-FFF2-40B4-BE49-F238E27FC236}">
                <a16:creationId xmlns:a16="http://schemas.microsoft.com/office/drawing/2014/main" id="{253DE063-AE04-4AE9-A0AF-48CA35D76397}"/>
              </a:ext>
            </a:extLst>
          </p:cNvPr>
          <p:cNvSpPr>
            <a:spLocks noGrp="1"/>
          </p:cNvSpPr>
          <p:nvPr>
            <p:ph type="title"/>
          </p:nvPr>
        </p:nvSpPr>
        <p:spPr>
          <a:xfrm>
            <a:off x="8191925" y="1325880"/>
            <a:ext cx="3352375" cy="3066507"/>
          </a:xfrm>
        </p:spPr>
        <p:txBody>
          <a:bodyPr vert="horz" lIns="91440" tIns="45720" rIns="91440" bIns="45720" rtlCol="0" anchor="b">
            <a:normAutofit/>
          </a:bodyPr>
          <a:lstStyle/>
          <a:p>
            <a:pPr>
              <a:lnSpc>
                <a:spcPct val="90000"/>
              </a:lnSpc>
            </a:pPr>
            <a:r>
              <a:rPr lang="en-US" sz="3000"/>
              <a:t>Przejście z SUD w zaburzenie dwubiegunowe</a:t>
            </a:r>
          </a:p>
        </p:txBody>
      </p:sp>
      <p:sp>
        <p:nvSpPr>
          <p:cNvPr id="21" name="Rectangle 20">
            <a:extLst>
              <a:ext uri="{FF2B5EF4-FFF2-40B4-BE49-F238E27FC236}">
                <a16:creationId xmlns:a16="http://schemas.microsoft.com/office/drawing/2014/main" id="{9200DA9A-C650-4C85-93DE-F8BFB9788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36">
            <a:extLst>
              <a:ext uri="{FF2B5EF4-FFF2-40B4-BE49-F238E27FC236}">
                <a16:creationId xmlns:a16="http://schemas.microsoft.com/office/drawing/2014/main" id="{D8A2D167-807B-4285-BF5A-BE1660FA27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5" name="Freeform 5">
            <a:extLst>
              <a:ext uri="{FF2B5EF4-FFF2-40B4-BE49-F238E27FC236}">
                <a16:creationId xmlns:a16="http://schemas.microsoft.com/office/drawing/2014/main" id="{83B96611-4BCB-4210-9437-6F78615AB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2" name="Obraz 1">
            <a:extLst>
              <a:ext uri="{FF2B5EF4-FFF2-40B4-BE49-F238E27FC236}">
                <a16:creationId xmlns:a16="http://schemas.microsoft.com/office/drawing/2014/main" id="{2AC12650-E193-4F05-9C6F-889365FB121A}"/>
              </a:ext>
            </a:extLst>
          </p:cNvPr>
          <p:cNvPicPr>
            <a:picLocks noChangeAspect="1"/>
          </p:cNvPicPr>
          <p:nvPr/>
        </p:nvPicPr>
        <p:blipFill>
          <a:blip r:embed="rId7"/>
          <a:stretch>
            <a:fillRect/>
          </a:stretch>
        </p:blipFill>
        <p:spPr>
          <a:xfrm>
            <a:off x="643854" y="1581573"/>
            <a:ext cx="6270662" cy="3694388"/>
          </a:xfrm>
          <a:prstGeom prst="rect">
            <a:avLst/>
          </a:prstGeom>
          <a:effectLst/>
        </p:spPr>
      </p:pic>
    </p:spTree>
    <p:extLst>
      <p:ext uri="{BB962C8B-B14F-4D97-AF65-F5344CB8AC3E}">
        <p14:creationId xmlns:p14="http://schemas.microsoft.com/office/powerpoint/2010/main" val="32585537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D40652-2041-40A8-BD19-2174322668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3F9E3962-D4A6-4AE1-88E9-74BCE5EB88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C6C9A81-EBD8-4A7D-BE1B-7520E2A46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79C71F41-5AA1-428C-A1E3-0BD5A76911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7" name="Picture 16">
            <a:extLst>
              <a:ext uri="{FF2B5EF4-FFF2-40B4-BE49-F238E27FC236}">
                <a16:creationId xmlns:a16="http://schemas.microsoft.com/office/drawing/2014/main" id="{8AA17048-7FB7-46CB-B99B-8D9D66ECA5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9" name="Rectangle 18">
            <a:extLst>
              <a:ext uri="{FF2B5EF4-FFF2-40B4-BE49-F238E27FC236}">
                <a16:creationId xmlns:a16="http://schemas.microsoft.com/office/drawing/2014/main" id="{1CFBC036-F1E2-42B1-B205-11560583B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ytuł 3">
            <a:extLst>
              <a:ext uri="{FF2B5EF4-FFF2-40B4-BE49-F238E27FC236}">
                <a16:creationId xmlns:a16="http://schemas.microsoft.com/office/drawing/2014/main" id="{253DE063-AE04-4AE9-A0AF-48CA35D76397}"/>
              </a:ext>
            </a:extLst>
          </p:cNvPr>
          <p:cNvSpPr>
            <a:spLocks noGrp="1"/>
          </p:cNvSpPr>
          <p:nvPr>
            <p:ph type="title"/>
          </p:nvPr>
        </p:nvSpPr>
        <p:spPr>
          <a:xfrm>
            <a:off x="8191925" y="1325880"/>
            <a:ext cx="3352375" cy="3066507"/>
          </a:xfrm>
        </p:spPr>
        <p:txBody>
          <a:bodyPr vert="horz" lIns="91440" tIns="45720" rIns="91440" bIns="45720" rtlCol="0" anchor="b">
            <a:normAutofit/>
          </a:bodyPr>
          <a:lstStyle/>
          <a:p>
            <a:pPr>
              <a:lnSpc>
                <a:spcPct val="90000"/>
              </a:lnSpc>
            </a:pPr>
            <a:r>
              <a:rPr lang="en-US"/>
              <a:t>Przejście z SUD w w schizofrenię - predyktory</a:t>
            </a:r>
          </a:p>
        </p:txBody>
      </p:sp>
      <p:sp>
        <p:nvSpPr>
          <p:cNvPr id="21" name="Rectangle 20">
            <a:extLst>
              <a:ext uri="{FF2B5EF4-FFF2-40B4-BE49-F238E27FC236}">
                <a16:creationId xmlns:a16="http://schemas.microsoft.com/office/drawing/2014/main" id="{9200DA9A-C650-4C85-93DE-F8BFB9788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36">
            <a:extLst>
              <a:ext uri="{FF2B5EF4-FFF2-40B4-BE49-F238E27FC236}">
                <a16:creationId xmlns:a16="http://schemas.microsoft.com/office/drawing/2014/main" id="{D8A2D167-807B-4285-BF5A-BE1660FA27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5" name="Freeform 5">
            <a:extLst>
              <a:ext uri="{FF2B5EF4-FFF2-40B4-BE49-F238E27FC236}">
                <a16:creationId xmlns:a16="http://schemas.microsoft.com/office/drawing/2014/main" id="{83B96611-4BCB-4210-9437-6F78615AB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2" name="Obraz 1">
            <a:extLst>
              <a:ext uri="{FF2B5EF4-FFF2-40B4-BE49-F238E27FC236}">
                <a16:creationId xmlns:a16="http://schemas.microsoft.com/office/drawing/2014/main" id="{95684ADE-657D-4C4C-A157-40ACE74836F0}"/>
              </a:ext>
            </a:extLst>
          </p:cNvPr>
          <p:cNvPicPr>
            <a:picLocks noChangeAspect="1"/>
          </p:cNvPicPr>
          <p:nvPr/>
        </p:nvPicPr>
        <p:blipFill>
          <a:blip r:embed="rId7"/>
          <a:stretch>
            <a:fillRect/>
          </a:stretch>
        </p:blipFill>
        <p:spPr>
          <a:xfrm>
            <a:off x="643854" y="1175248"/>
            <a:ext cx="6270662" cy="4507038"/>
          </a:xfrm>
          <a:prstGeom prst="rect">
            <a:avLst/>
          </a:prstGeom>
          <a:effectLst/>
        </p:spPr>
      </p:pic>
    </p:spTree>
    <p:extLst>
      <p:ext uri="{BB962C8B-B14F-4D97-AF65-F5344CB8AC3E}">
        <p14:creationId xmlns:p14="http://schemas.microsoft.com/office/powerpoint/2010/main" val="42023956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D40652-2041-40A8-BD19-2174322668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3F9E3962-D4A6-4AE1-88E9-74BCE5EB88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C6C9A81-EBD8-4A7D-BE1B-7520E2A46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79C71F41-5AA1-428C-A1E3-0BD5A76911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7" name="Picture 16">
            <a:extLst>
              <a:ext uri="{FF2B5EF4-FFF2-40B4-BE49-F238E27FC236}">
                <a16:creationId xmlns:a16="http://schemas.microsoft.com/office/drawing/2014/main" id="{8AA17048-7FB7-46CB-B99B-8D9D66ECA5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9" name="Rectangle 18">
            <a:extLst>
              <a:ext uri="{FF2B5EF4-FFF2-40B4-BE49-F238E27FC236}">
                <a16:creationId xmlns:a16="http://schemas.microsoft.com/office/drawing/2014/main" id="{1CFBC036-F1E2-42B1-B205-11560583B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8F576A5C-51BA-4F64-8224-13A251544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6F59DE4-6203-4DD3-AAB4-73B4CD21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16">
            <a:extLst>
              <a:ext uri="{FF2B5EF4-FFF2-40B4-BE49-F238E27FC236}">
                <a16:creationId xmlns:a16="http://schemas.microsoft.com/office/drawing/2014/main" id="{CC56C2D5-4646-4F60-A7B4-EADB83884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algn="ctr"/>
            <a:endParaRPr lang="en-US">
              <a:solidFill>
                <a:schemeClr val="tx1"/>
              </a:solidFill>
            </a:endParaRPr>
          </a:p>
        </p:txBody>
      </p:sp>
      <p:sp useBgFill="1">
        <p:nvSpPr>
          <p:cNvPr id="27" name="Freeform 5">
            <a:extLst>
              <a:ext uri="{FF2B5EF4-FFF2-40B4-BE49-F238E27FC236}">
                <a16:creationId xmlns:a16="http://schemas.microsoft.com/office/drawing/2014/main" id="{902B4FBC-AAA1-4643-96FC-DC635FC549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4055532"/>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sp>
        <p:nvSpPr>
          <p:cNvPr id="4" name="Tytuł 3">
            <a:extLst>
              <a:ext uri="{FF2B5EF4-FFF2-40B4-BE49-F238E27FC236}">
                <a16:creationId xmlns:a16="http://schemas.microsoft.com/office/drawing/2014/main" id="{253DE063-AE04-4AE9-A0AF-48CA35D76397}"/>
              </a:ext>
            </a:extLst>
          </p:cNvPr>
          <p:cNvSpPr>
            <a:spLocks noGrp="1"/>
          </p:cNvSpPr>
          <p:nvPr>
            <p:ph type="title"/>
          </p:nvPr>
        </p:nvSpPr>
        <p:spPr>
          <a:xfrm>
            <a:off x="636916" y="4854346"/>
            <a:ext cx="9149350" cy="868026"/>
          </a:xfrm>
        </p:spPr>
        <p:txBody>
          <a:bodyPr vert="horz" lIns="91440" tIns="45720" rIns="91440" bIns="45720" rtlCol="0" anchor="b">
            <a:normAutofit/>
          </a:bodyPr>
          <a:lstStyle/>
          <a:p>
            <a:pPr>
              <a:lnSpc>
                <a:spcPct val="90000"/>
              </a:lnSpc>
            </a:pPr>
            <a:r>
              <a:rPr lang="en-US" sz="2600"/>
              <a:t>Przejście z SUD w w zaburzenie dwu-biegunowe / schizofrenię   - predyktory</a:t>
            </a:r>
          </a:p>
        </p:txBody>
      </p:sp>
      <p:pic>
        <p:nvPicPr>
          <p:cNvPr id="3" name="Obraz 2">
            <a:extLst>
              <a:ext uri="{FF2B5EF4-FFF2-40B4-BE49-F238E27FC236}">
                <a16:creationId xmlns:a16="http://schemas.microsoft.com/office/drawing/2014/main" id="{7A91406A-2444-45AA-B86F-4C3DF87C768B}"/>
              </a:ext>
            </a:extLst>
          </p:cNvPr>
          <p:cNvPicPr>
            <a:picLocks noChangeAspect="1"/>
          </p:cNvPicPr>
          <p:nvPr/>
        </p:nvPicPr>
        <p:blipFill>
          <a:blip r:embed="rId7"/>
          <a:stretch>
            <a:fillRect/>
          </a:stretch>
        </p:blipFill>
        <p:spPr>
          <a:xfrm>
            <a:off x="635457" y="640081"/>
            <a:ext cx="11020249" cy="4104152"/>
          </a:xfrm>
          <a:prstGeom prst="rect">
            <a:avLst/>
          </a:prstGeom>
          <a:effectLst/>
        </p:spPr>
      </p:pic>
    </p:spTree>
    <p:extLst>
      <p:ext uri="{BB962C8B-B14F-4D97-AF65-F5344CB8AC3E}">
        <p14:creationId xmlns:p14="http://schemas.microsoft.com/office/powerpoint/2010/main" val="42050202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A65A5CE-417E-491C-AD86-54063132A956}"/>
              </a:ext>
            </a:extLst>
          </p:cNvPr>
          <p:cNvSpPr>
            <a:spLocks noGrp="1"/>
          </p:cNvSpPr>
          <p:nvPr>
            <p:ph type="title"/>
          </p:nvPr>
        </p:nvSpPr>
        <p:spPr>
          <a:xfrm>
            <a:off x="648929" y="629266"/>
            <a:ext cx="3505495" cy="1622321"/>
          </a:xfrm>
        </p:spPr>
        <p:txBody>
          <a:bodyPr>
            <a:normAutofit/>
          </a:bodyPr>
          <a:lstStyle/>
          <a:p>
            <a:pPr>
              <a:lnSpc>
                <a:spcPct val="90000"/>
              </a:lnSpc>
            </a:pPr>
            <a:r>
              <a:rPr lang="pl-PL" sz="2600"/>
              <a:t>Biomarkery konwersji w ChAD – neuroobrazowanie </a:t>
            </a:r>
          </a:p>
        </p:txBody>
      </p:sp>
      <p:sp>
        <p:nvSpPr>
          <p:cNvPr id="3" name="Symbol zastępczy zawartości 2">
            <a:extLst>
              <a:ext uri="{FF2B5EF4-FFF2-40B4-BE49-F238E27FC236}">
                <a16:creationId xmlns:a16="http://schemas.microsoft.com/office/drawing/2014/main" id="{8EBC6E38-D8C8-4F75-8721-4B02BA7EE760}"/>
              </a:ext>
            </a:extLst>
          </p:cNvPr>
          <p:cNvSpPr>
            <a:spLocks noGrp="1"/>
          </p:cNvSpPr>
          <p:nvPr>
            <p:ph idx="1"/>
          </p:nvPr>
        </p:nvSpPr>
        <p:spPr>
          <a:xfrm>
            <a:off x="648931" y="2438400"/>
            <a:ext cx="3505494" cy="3785419"/>
          </a:xfrm>
        </p:spPr>
        <p:txBody>
          <a:bodyPr>
            <a:normAutofit/>
          </a:bodyPr>
          <a:lstStyle/>
          <a:p>
            <a:r>
              <a:rPr lang="pl-PL"/>
              <a:t>Niewiele prac</a:t>
            </a:r>
          </a:p>
          <a:p>
            <a:r>
              <a:rPr lang="pl-PL"/>
              <a:t>We wszystkich negatywne wyniki (zbliżone do osób zdrowych z grupy kontrolnej</a:t>
            </a:r>
          </a:p>
        </p:txBody>
      </p:sp>
      <p:pic>
        <p:nvPicPr>
          <p:cNvPr id="5" name="Obraz 4">
            <a:extLst>
              <a:ext uri="{FF2B5EF4-FFF2-40B4-BE49-F238E27FC236}">
                <a16:creationId xmlns:a16="http://schemas.microsoft.com/office/drawing/2014/main" id="{D7E73282-87F0-4318-9912-9AA12D0FF28D}"/>
              </a:ext>
            </a:extLst>
          </p:cNvPr>
          <p:cNvPicPr>
            <a:picLocks noChangeAspect="1"/>
          </p:cNvPicPr>
          <p:nvPr/>
        </p:nvPicPr>
        <p:blipFill>
          <a:blip r:embed="rId2"/>
          <a:stretch>
            <a:fillRect/>
          </a:stretch>
        </p:blipFill>
        <p:spPr>
          <a:xfrm>
            <a:off x="5608319" y="2032905"/>
            <a:ext cx="5614835" cy="2638971"/>
          </a:xfrm>
          <a:prstGeom prst="rect">
            <a:avLst/>
          </a:prstGeom>
          <a:effectLst/>
        </p:spPr>
      </p:pic>
    </p:spTree>
    <p:extLst>
      <p:ext uri="{BB962C8B-B14F-4D97-AF65-F5344CB8AC3E}">
        <p14:creationId xmlns:p14="http://schemas.microsoft.com/office/powerpoint/2010/main" val="16709033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Obraz 3">
            <a:extLst>
              <a:ext uri="{FF2B5EF4-FFF2-40B4-BE49-F238E27FC236}">
                <a16:creationId xmlns:a16="http://schemas.microsoft.com/office/drawing/2014/main" id="{E7B30A1D-4797-46E6-8DF9-EE509FBD8AAE}"/>
              </a:ext>
            </a:extLst>
          </p:cNvPr>
          <p:cNvPicPr>
            <a:picLocks noChangeAspect="1"/>
          </p:cNvPicPr>
          <p:nvPr/>
        </p:nvPicPr>
        <p:blipFill>
          <a:blip r:embed="rId3"/>
          <a:stretch>
            <a:fillRect/>
          </a:stretch>
        </p:blipFill>
        <p:spPr>
          <a:xfrm>
            <a:off x="2226023" y="643467"/>
            <a:ext cx="7739954" cy="5571066"/>
          </a:xfrm>
          <a:prstGeom prst="rect">
            <a:avLst/>
          </a:prstGeom>
        </p:spPr>
      </p:pic>
      <p:sp>
        <p:nvSpPr>
          <p:cNvPr id="11" name="Rectangle 10">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01012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BED40652-2041-40A8-BD19-2174322668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4" name="Picture 53">
            <a:extLst>
              <a:ext uri="{FF2B5EF4-FFF2-40B4-BE49-F238E27FC236}">
                <a16:creationId xmlns:a16="http://schemas.microsoft.com/office/drawing/2014/main" id="{3F9E3962-D4A6-4AE1-88E9-74BCE5EB88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6" name="Oval 55">
            <a:extLst>
              <a:ext uri="{FF2B5EF4-FFF2-40B4-BE49-F238E27FC236}">
                <a16:creationId xmlns:a16="http://schemas.microsoft.com/office/drawing/2014/main" id="{4C6C9A81-EBD8-4A7D-BE1B-7520E2A46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8" name="Picture 57">
            <a:extLst>
              <a:ext uri="{FF2B5EF4-FFF2-40B4-BE49-F238E27FC236}">
                <a16:creationId xmlns:a16="http://schemas.microsoft.com/office/drawing/2014/main" id="{79C71F41-5AA1-428C-A1E3-0BD5A76911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60" name="Picture 59">
            <a:extLst>
              <a:ext uri="{FF2B5EF4-FFF2-40B4-BE49-F238E27FC236}">
                <a16:creationId xmlns:a16="http://schemas.microsoft.com/office/drawing/2014/main" id="{8AA17048-7FB7-46CB-B99B-8D9D66ECA5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62" name="Rectangle 61">
            <a:extLst>
              <a:ext uri="{FF2B5EF4-FFF2-40B4-BE49-F238E27FC236}">
                <a16:creationId xmlns:a16="http://schemas.microsoft.com/office/drawing/2014/main" id="{1CFBC036-F1E2-42B1-B205-11560583B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ytuł 3">
            <a:extLst>
              <a:ext uri="{FF2B5EF4-FFF2-40B4-BE49-F238E27FC236}">
                <a16:creationId xmlns:a16="http://schemas.microsoft.com/office/drawing/2014/main" id="{2DE3FCB1-3C90-4358-8A64-8656CDD95073}"/>
              </a:ext>
            </a:extLst>
          </p:cNvPr>
          <p:cNvSpPr>
            <a:spLocks noGrp="1"/>
          </p:cNvSpPr>
          <p:nvPr>
            <p:ph type="title"/>
          </p:nvPr>
        </p:nvSpPr>
        <p:spPr>
          <a:xfrm>
            <a:off x="8191925" y="1325880"/>
            <a:ext cx="3352375" cy="3066507"/>
          </a:xfrm>
        </p:spPr>
        <p:txBody>
          <a:bodyPr vert="horz" lIns="91440" tIns="45720" rIns="91440" bIns="45720" rtlCol="0" anchor="b">
            <a:normAutofit/>
          </a:bodyPr>
          <a:lstStyle/>
          <a:p>
            <a:pPr>
              <a:lnSpc>
                <a:spcPct val="90000"/>
              </a:lnSpc>
            </a:pPr>
            <a:r>
              <a:rPr lang="en-US" sz="3800"/>
              <a:t>Czemu</a:t>
            </a:r>
            <a:r>
              <a:rPr lang="en-US" sz="3800" dirty="0"/>
              <a:t> </a:t>
            </a:r>
            <a:r>
              <a:rPr lang="en-US" sz="3800"/>
              <a:t>służą</a:t>
            </a:r>
            <a:r>
              <a:rPr lang="en-US" sz="3800" dirty="0"/>
              <a:t> </a:t>
            </a:r>
            <a:r>
              <a:rPr lang="en-US" sz="3800"/>
              <a:t>wczesne</a:t>
            </a:r>
            <a:r>
              <a:rPr lang="en-US" sz="3800" dirty="0"/>
              <a:t> </a:t>
            </a:r>
            <a:r>
              <a:rPr lang="en-US" sz="3800"/>
              <a:t>interwencje</a:t>
            </a:r>
            <a:r>
              <a:rPr lang="en-US" sz="3800" dirty="0"/>
              <a:t>?</a:t>
            </a:r>
          </a:p>
        </p:txBody>
      </p:sp>
      <p:sp>
        <p:nvSpPr>
          <p:cNvPr id="64" name="Rectangle 63">
            <a:extLst>
              <a:ext uri="{FF2B5EF4-FFF2-40B4-BE49-F238E27FC236}">
                <a16:creationId xmlns:a16="http://schemas.microsoft.com/office/drawing/2014/main" id="{9200DA9A-C650-4C85-93DE-F8BFB9788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36">
            <a:extLst>
              <a:ext uri="{FF2B5EF4-FFF2-40B4-BE49-F238E27FC236}">
                <a16:creationId xmlns:a16="http://schemas.microsoft.com/office/drawing/2014/main" id="{D8A2D167-807B-4285-BF5A-BE1660FA27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68" name="Freeform 5">
            <a:extLst>
              <a:ext uri="{FF2B5EF4-FFF2-40B4-BE49-F238E27FC236}">
                <a16:creationId xmlns:a16="http://schemas.microsoft.com/office/drawing/2014/main" id="{83B96611-4BCB-4210-9437-6F78615AB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6" name="Obraz 5">
            <a:extLst>
              <a:ext uri="{FF2B5EF4-FFF2-40B4-BE49-F238E27FC236}">
                <a16:creationId xmlns:a16="http://schemas.microsoft.com/office/drawing/2014/main" id="{C7318A2F-48BB-4D10-AF85-FD1B6E507DDD}"/>
              </a:ext>
            </a:extLst>
          </p:cNvPr>
          <p:cNvPicPr>
            <a:picLocks noChangeAspect="1"/>
          </p:cNvPicPr>
          <p:nvPr/>
        </p:nvPicPr>
        <p:blipFill>
          <a:blip r:embed="rId7"/>
          <a:stretch>
            <a:fillRect/>
          </a:stretch>
        </p:blipFill>
        <p:spPr>
          <a:xfrm>
            <a:off x="643854" y="1509729"/>
            <a:ext cx="6270662" cy="3838077"/>
          </a:xfrm>
          <a:prstGeom prst="rect">
            <a:avLst/>
          </a:prstGeom>
          <a:effectLst/>
        </p:spPr>
      </p:pic>
    </p:spTree>
    <p:extLst>
      <p:ext uri="{BB962C8B-B14F-4D97-AF65-F5344CB8AC3E}">
        <p14:creationId xmlns:p14="http://schemas.microsoft.com/office/powerpoint/2010/main" val="23655421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D40652-2041-40A8-BD19-2174322668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3F9E3962-D4A6-4AE1-88E9-74BCE5EB88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C6C9A81-EBD8-4A7D-BE1B-7520E2A46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79C71F41-5AA1-428C-A1E3-0BD5A76911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7" name="Picture 16">
            <a:extLst>
              <a:ext uri="{FF2B5EF4-FFF2-40B4-BE49-F238E27FC236}">
                <a16:creationId xmlns:a16="http://schemas.microsoft.com/office/drawing/2014/main" id="{8AA17048-7FB7-46CB-B99B-8D9D66ECA5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9" name="Rectangle 18">
            <a:extLst>
              <a:ext uri="{FF2B5EF4-FFF2-40B4-BE49-F238E27FC236}">
                <a16:creationId xmlns:a16="http://schemas.microsoft.com/office/drawing/2014/main" id="{1CFBC036-F1E2-42B1-B205-11560583B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ytuł 3">
            <a:extLst>
              <a:ext uri="{FF2B5EF4-FFF2-40B4-BE49-F238E27FC236}">
                <a16:creationId xmlns:a16="http://schemas.microsoft.com/office/drawing/2014/main" id="{2DE3FCB1-3C90-4358-8A64-8656CDD95073}"/>
              </a:ext>
            </a:extLst>
          </p:cNvPr>
          <p:cNvSpPr>
            <a:spLocks noGrp="1"/>
          </p:cNvSpPr>
          <p:nvPr>
            <p:ph type="title"/>
          </p:nvPr>
        </p:nvSpPr>
        <p:spPr>
          <a:xfrm>
            <a:off x="8191925" y="1325880"/>
            <a:ext cx="3352375" cy="3066507"/>
          </a:xfrm>
        </p:spPr>
        <p:txBody>
          <a:bodyPr vert="horz" lIns="91440" tIns="45720" rIns="91440" bIns="45720" rtlCol="0" anchor="b">
            <a:normAutofit/>
          </a:bodyPr>
          <a:lstStyle/>
          <a:p>
            <a:pPr>
              <a:lnSpc>
                <a:spcPct val="90000"/>
              </a:lnSpc>
            </a:pPr>
            <a:r>
              <a:rPr lang="en-US" sz="3800"/>
              <a:t>Czemu</a:t>
            </a:r>
            <a:r>
              <a:rPr lang="en-US" sz="3800" dirty="0"/>
              <a:t> </a:t>
            </a:r>
            <a:r>
              <a:rPr lang="en-US" sz="3800"/>
              <a:t>służą</a:t>
            </a:r>
            <a:r>
              <a:rPr lang="en-US" sz="3800" dirty="0"/>
              <a:t> </a:t>
            </a:r>
            <a:r>
              <a:rPr lang="en-US" sz="3800"/>
              <a:t>wczesne</a:t>
            </a:r>
            <a:r>
              <a:rPr lang="en-US" sz="3800" dirty="0"/>
              <a:t> </a:t>
            </a:r>
            <a:r>
              <a:rPr lang="en-US" sz="3800"/>
              <a:t>interwencje</a:t>
            </a:r>
            <a:r>
              <a:rPr lang="en-US" sz="3800" dirty="0"/>
              <a:t>?</a:t>
            </a:r>
          </a:p>
        </p:txBody>
      </p:sp>
      <p:sp>
        <p:nvSpPr>
          <p:cNvPr id="21" name="Rectangle 20">
            <a:extLst>
              <a:ext uri="{FF2B5EF4-FFF2-40B4-BE49-F238E27FC236}">
                <a16:creationId xmlns:a16="http://schemas.microsoft.com/office/drawing/2014/main" id="{9200DA9A-C650-4C85-93DE-F8BFB9788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36">
            <a:extLst>
              <a:ext uri="{FF2B5EF4-FFF2-40B4-BE49-F238E27FC236}">
                <a16:creationId xmlns:a16="http://schemas.microsoft.com/office/drawing/2014/main" id="{D8A2D167-807B-4285-BF5A-BE1660FA27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5" name="Freeform 5">
            <a:extLst>
              <a:ext uri="{FF2B5EF4-FFF2-40B4-BE49-F238E27FC236}">
                <a16:creationId xmlns:a16="http://schemas.microsoft.com/office/drawing/2014/main" id="{83B96611-4BCB-4210-9437-6F78615AB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2" name="Obraz 1">
            <a:extLst>
              <a:ext uri="{FF2B5EF4-FFF2-40B4-BE49-F238E27FC236}">
                <a16:creationId xmlns:a16="http://schemas.microsoft.com/office/drawing/2014/main" id="{5A1BC3F0-3D87-4D2B-981A-4236C80BCB85}"/>
              </a:ext>
            </a:extLst>
          </p:cNvPr>
          <p:cNvPicPr>
            <a:picLocks noChangeAspect="1"/>
          </p:cNvPicPr>
          <p:nvPr/>
        </p:nvPicPr>
        <p:blipFill>
          <a:blip r:embed="rId7"/>
          <a:stretch>
            <a:fillRect/>
          </a:stretch>
        </p:blipFill>
        <p:spPr>
          <a:xfrm>
            <a:off x="643854" y="1584026"/>
            <a:ext cx="6270662" cy="3689482"/>
          </a:xfrm>
          <a:prstGeom prst="rect">
            <a:avLst/>
          </a:prstGeom>
          <a:effectLst/>
        </p:spPr>
      </p:pic>
    </p:spTree>
    <p:extLst>
      <p:ext uri="{BB962C8B-B14F-4D97-AF65-F5344CB8AC3E}">
        <p14:creationId xmlns:p14="http://schemas.microsoft.com/office/powerpoint/2010/main" val="5258710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D40652-2041-40A8-BD19-2174322668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3F9E3962-D4A6-4AE1-88E9-74BCE5EB88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C6C9A81-EBD8-4A7D-BE1B-7520E2A46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79C71F41-5AA1-428C-A1E3-0BD5A76911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7" name="Picture 16">
            <a:extLst>
              <a:ext uri="{FF2B5EF4-FFF2-40B4-BE49-F238E27FC236}">
                <a16:creationId xmlns:a16="http://schemas.microsoft.com/office/drawing/2014/main" id="{8AA17048-7FB7-46CB-B99B-8D9D66ECA5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9" name="Rectangle 18">
            <a:extLst>
              <a:ext uri="{FF2B5EF4-FFF2-40B4-BE49-F238E27FC236}">
                <a16:creationId xmlns:a16="http://schemas.microsoft.com/office/drawing/2014/main" id="{1CFBC036-F1E2-42B1-B205-11560583B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2F70F32B-3527-4CFD-886B-79F3A39D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AC9BDD5-3FE7-47ED-AD33-026DCBF05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16">
            <a:extLst>
              <a:ext uri="{FF2B5EF4-FFF2-40B4-BE49-F238E27FC236}">
                <a16:creationId xmlns:a16="http://schemas.microsoft.com/office/drawing/2014/main" id="{53534E65-C191-4A2A-8F40-1D1B22686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27737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algn="ctr"/>
            <a:endParaRPr lang="en-US">
              <a:solidFill>
                <a:schemeClr val="tx1"/>
              </a:solidFill>
            </a:endParaRPr>
          </a:p>
        </p:txBody>
      </p:sp>
      <p:sp useBgFill="1">
        <p:nvSpPr>
          <p:cNvPr id="27" name="Rectangle 26">
            <a:extLst>
              <a:ext uri="{FF2B5EF4-FFF2-40B4-BE49-F238E27FC236}">
                <a16:creationId xmlns:a16="http://schemas.microsoft.com/office/drawing/2014/main" id="{828C3692-45DB-4A59-8D2E-1E438CFC2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13846"/>
            <a:ext cx="12191695" cy="11441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Freeform 5">
            <a:extLst>
              <a:ext uri="{FF2B5EF4-FFF2-40B4-BE49-F238E27FC236}">
                <a16:creationId xmlns:a16="http://schemas.microsoft.com/office/drawing/2014/main" id="{985282F3-F050-496F-AB1B-3AFACB060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357920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sp>
        <p:nvSpPr>
          <p:cNvPr id="4" name="Tytuł 3">
            <a:extLst>
              <a:ext uri="{FF2B5EF4-FFF2-40B4-BE49-F238E27FC236}">
                <a16:creationId xmlns:a16="http://schemas.microsoft.com/office/drawing/2014/main" id="{3B12FCA9-77EF-4123-9AEA-D8456C8B1137}"/>
              </a:ext>
            </a:extLst>
          </p:cNvPr>
          <p:cNvSpPr>
            <a:spLocks noGrp="1"/>
          </p:cNvSpPr>
          <p:nvPr>
            <p:ph type="title"/>
          </p:nvPr>
        </p:nvSpPr>
        <p:spPr>
          <a:xfrm>
            <a:off x="636916" y="4371849"/>
            <a:ext cx="9149350" cy="1350523"/>
          </a:xfrm>
        </p:spPr>
        <p:txBody>
          <a:bodyPr vert="horz" lIns="91440" tIns="45720" rIns="91440" bIns="45720" rtlCol="0" anchor="b">
            <a:normAutofit/>
          </a:bodyPr>
          <a:lstStyle/>
          <a:p>
            <a:pPr>
              <a:lnSpc>
                <a:spcPct val="90000"/>
              </a:lnSpc>
            </a:pPr>
            <a:r>
              <a:rPr lang="en-US" sz="4100"/>
              <a:t>Ryzyko przejścia w ChAD w grupach rodzin</a:t>
            </a:r>
          </a:p>
        </p:txBody>
      </p:sp>
      <p:pic>
        <p:nvPicPr>
          <p:cNvPr id="2" name="Obraz 1">
            <a:extLst>
              <a:ext uri="{FF2B5EF4-FFF2-40B4-BE49-F238E27FC236}">
                <a16:creationId xmlns:a16="http://schemas.microsoft.com/office/drawing/2014/main" id="{213E16B8-D602-4303-8E50-D4996E576A29}"/>
              </a:ext>
            </a:extLst>
          </p:cNvPr>
          <p:cNvPicPr>
            <a:picLocks noChangeAspect="1"/>
          </p:cNvPicPr>
          <p:nvPr/>
        </p:nvPicPr>
        <p:blipFill>
          <a:blip r:embed="rId7"/>
          <a:stretch>
            <a:fillRect/>
          </a:stretch>
        </p:blipFill>
        <p:spPr>
          <a:xfrm>
            <a:off x="635458" y="1095755"/>
            <a:ext cx="9150807" cy="2353772"/>
          </a:xfrm>
          <a:prstGeom prst="rect">
            <a:avLst/>
          </a:prstGeom>
          <a:effectLst/>
        </p:spPr>
      </p:pic>
    </p:spTree>
    <p:extLst>
      <p:ext uri="{BB962C8B-B14F-4D97-AF65-F5344CB8AC3E}">
        <p14:creationId xmlns:p14="http://schemas.microsoft.com/office/powerpoint/2010/main" val="12661607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pl-PL"/>
              <a:t>Początek historii</a:t>
            </a:r>
          </a:p>
        </p:txBody>
      </p:sp>
      <p:sp>
        <p:nvSpPr>
          <p:cNvPr id="16387" name="Rectangle 3"/>
          <p:cNvSpPr>
            <a:spLocks noGrp="1" noChangeArrowheads="1"/>
          </p:cNvSpPr>
          <p:nvPr>
            <p:ph idx="1"/>
          </p:nvPr>
        </p:nvSpPr>
        <p:spPr/>
        <p:txBody>
          <a:bodyPr>
            <a:normAutofit lnSpcReduction="10000"/>
          </a:bodyPr>
          <a:lstStyle/>
          <a:p>
            <a:pPr>
              <a:lnSpc>
                <a:spcPct val="90000"/>
              </a:lnSpc>
            </a:pPr>
            <a:r>
              <a:rPr lang="pl-PL" sz="2800"/>
              <a:t>16-letnia M. została przyprowadzona do gabinetu przez matkę i swoją koleżankę ze stancji.</a:t>
            </a:r>
          </a:p>
          <a:p>
            <a:pPr>
              <a:lnSpc>
                <a:spcPct val="90000"/>
              </a:lnSpc>
            </a:pPr>
            <a:r>
              <a:rPr lang="pl-PL" sz="2800"/>
              <a:t>Wg relacji koleżanki: od 3 tygodni jest przygnębiona, drażliwa, co początkowo wiązała z czekającymi je zaliczeniami; ciągle pije kawę, z tego powodu nie śpi w nocy, siedząc co noc przy komputerze. </a:t>
            </a:r>
          </a:p>
          <a:p>
            <a:pPr>
              <a:lnSpc>
                <a:spcPct val="90000"/>
              </a:lnSpc>
            </a:pPr>
            <a:r>
              <a:rPr lang="pl-PL" sz="2800"/>
              <a:t>M jest szczupła, ale skarży się na spadek apetytu od miesiąca, na co wskazują opadające szorty, które podciąga w czasie rozmowy.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left)">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wipe(left)">
                                      <p:cBhvr>
                                        <p:cTn id="12" dur="50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wipe(left)">
                                      <p:cBhvr>
                                        <p:cTn id="17"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1981200" y="-71438"/>
            <a:ext cx="7467600" cy="1143001"/>
          </a:xfrm>
        </p:spPr>
        <p:txBody>
          <a:bodyPr>
            <a:scene3d>
              <a:camera prst="orthographicFront"/>
              <a:lightRig rig="soft" dir="t">
                <a:rot lat="0" lon="0" rev="2100000"/>
              </a:lightRig>
            </a:scene3d>
          </a:bodyPr>
          <a:lstStyle/>
          <a:p>
            <a:pPr>
              <a:spcBef>
                <a:spcPts val="0"/>
              </a:spcBef>
              <a:defRPr/>
            </a:pPr>
            <a:r>
              <a:rPr lang="pl-PL" sz="2800">
                <a:solidFill>
                  <a:srgbClr val="FF9000"/>
                </a:solidFill>
                <a:latin typeface="Arial" charset="0"/>
              </a:rPr>
              <a:t>1 </a:t>
            </a:r>
            <a:br>
              <a:rPr lang="pl-PL" sz="2800">
                <a:solidFill>
                  <a:srgbClr val="FF9000"/>
                </a:solidFill>
                <a:latin typeface="Arial" charset="0"/>
              </a:rPr>
            </a:br>
            <a:r>
              <a:rPr lang="pl-PL" sz="2800">
                <a:solidFill>
                  <a:srgbClr val="FF9000"/>
                </a:solidFill>
                <a:latin typeface="Arial" charset="0"/>
              </a:rPr>
              <a:t>„SŁABE OBJAWY PSYCHOTYCZNE” (APS)</a:t>
            </a:r>
          </a:p>
        </p:txBody>
      </p:sp>
      <p:sp>
        <p:nvSpPr>
          <p:cNvPr id="11267" name="Rectangle 3"/>
          <p:cNvSpPr>
            <a:spLocks noGrp="1" noChangeArrowheads="1"/>
          </p:cNvSpPr>
          <p:nvPr>
            <p:ph idx="1"/>
          </p:nvPr>
        </p:nvSpPr>
        <p:spPr/>
        <p:txBody>
          <a:bodyPr>
            <a:normAutofit/>
          </a:bodyPr>
          <a:lstStyle/>
          <a:p>
            <a:pPr marL="273050" indent="-273050">
              <a:spcBef>
                <a:spcPct val="0"/>
              </a:spcBef>
              <a:buFont typeface="Wingdings" pitchFamily="2" charset="2"/>
              <a:buChar char=""/>
            </a:pPr>
            <a:r>
              <a:rPr lang="pl-PL" dirty="0"/>
              <a:t>Obecność co najmniej jednego z podanych niżej objawów</a:t>
            </a:r>
          </a:p>
          <a:p>
            <a:pPr marL="639763" lvl="1" indent="-273050">
              <a:spcBef>
                <a:spcPct val="0"/>
              </a:spcBef>
              <a:buFont typeface="Wingdings 2" pitchFamily="18" charset="2"/>
              <a:buChar char=""/>
            </a:pPr>
            <a:r>
              <a:rPr lang="pl-PL" dirty="0">
                <a:solidFill>
                  <a:srgbClr val="FF0000"/>
                </a:solidFill>
              </a:rPr>
              <a:t>Idee odnoszące</a:t>
            </a:r>
          </a:p>
          <a:p>
            <a:pPr marL="639763" lvl="1" indent="-273050">
              <a:spcBef>
                <a:spcPct val="0"/>
              </a:spcBef>
              <a:buFont typeface="Wingdings 2" pitchFamily="18" charset="2"/>
              <a:buChar char=""/>
            </a:pPr>
            <a:r>
              <a:rPr lang="pl-PL" dirty="0">
                <a:solidFill>
                  <a:srgbClr val="FF0000"/>
                </a:solidFill>
              </a:rPr>
              <a:t>Dziwne przekonania lub myślenie magiczne</a:t>
            </a:r>
          </a:p>
          <a:p>
            <a:pPr marL="639763" lvl="1" indent="-273050">
              <a:spcBef>
                <a:spcPct val="0"/>
              </a:spcBef>
              <a:buFont typeface="Wingdings 2" pitchFamily="18" charset="2"/>
              <a:buChar char=""/>
            </a:pPr>
            <a:r>
              <a:rPr lang="pl-PL" dirty="0"/>
              <a:t>Zaburzenia postrzegania</a:t>
            </a:r>
          </a:p>
          <a:p>
            <a:pPr marL="639763" lvl="1" indent="-273050">
              <a:spcBef>
                <a:spcPct val="0"/>
              </a:spcBef>
              <a:buFont typeface="Wingdings 2" pitchFamily="18" charset="2"/>
              <a:buChar char=""/>
            </a:pPr>
            <a:r>
              <a:rPr lang="pl-PL" dirty="0"/>
              <a:t>Ideacje paranoidalne</a:t>
            </a:r>
          </a:p>
          <a:p>
            <a:pPr marL="639763" lvl="1" indent="-273050">
              <a:spcBef>
                <a:spcPct val="0"/>
              </a:spcBef>
              <a:buFont typeface="Wingdings 2" pitchFamily="18" charset="2"/>
              <a:buChar char=""/>
            </a:pPr>
            <a:r>
              <a:rPr lang="pl-PL" dirty="0"/>
              <a:t>Dziwne myśli, wypowiedzi, zachowania </a:t>
            </a:r>
            <a:br>
              <a:rPr lang="pl-PL" dirty="0"/>
            </a:br>
            <a:r>
              <a:rPr lang="pl-PL" dirty="0"/>
              <a:t>lub wygląd</a:t>
            </a:r>
          </a:p>
          <a:p>
            <a:pPr marL="273050" indent="-273050">
              <a:spcBef>
                <a:spcPct val="0"/>
              </a:spcBef>
              <a:buFont typeface="Wingdings" pitchFamily="2" charset="2"/>
              <a:buChar char=""/>
            </a:pPr>
            <a:r>
              <a:rPr lang="pl-PL" dirty="0">
                <a:solidFill>
                  <a:srgbClr val="FF0000"/>
                </a:solidFill>
              </a:rPr>
              <a:t>Częstotliwość objawów </a:t>
            </a:r>
            <a:r>
              <a:rPr lang="pl-PL" dirty="0">
                <a:solidFill>
                  <a:srgbClr val="FF0000"/>
                </a:solidFill>
                <a:sym typeface="Wingdings" pitchFamily="2" charset="2"/>
              </a:rPr>
              <a:t> kilka razy </a:t>
            </a:r>
            <a:br>
              <a:rPr lang="pl-PL" dirty="0">
                <a:solidFill>
                  <a:srgbClr val="FF0000"/>
                </a:solidFill>
                <a:sym typeface="Wingdings" pitchFamily="2" charset="2"/>
              </a:rPr>
            </a:br>
            <a:r>
              <a:rPr lang="pl-PL" dirty="0">
                <a:solidFill>
                  <a:srgbClr val="FF0000"/>
                </a:solidFill>
                <a:sym typeface="Wingdings" pitchFamily="2" charset="2"/>
              </a:rPr>
              <a:t>w tygodniu</a:t>
            </a:r>
          </a:p>
          <a:p>
            <a:pPr marL="273050" indent="-273050">
              <a:spcBef>
                <a:spcPct val="0"/>
              </a:spcBef>
              <a:buFont typeface="Wingdings" pitchFamily="2" charset="2"/>
              <a:buChar char=""/>
            </a:pPr>
            <a:r>
              <a:rPr lang="pl-PL" dirty="0">
                <a:solidFill>
                  <a:srgbClr val="FF0000"/>
                </a:solidFill>
                <a:sym typeface="Wingdings" pitchFamily="2" charset="2"/>
              </a:rPr>
              <a:t>Stwierdzenie objawów  ostatni rok</a:t>
            </a:r>
          </a:p>
          <a:p>
            <a:pPr marL="0" indent="0">
              <a:spcBef>
                <a:spcPct val="0"/>
              </a:spcBef>
              <a:buNone/>
            </a:pPr>
            <a:endParaRPr lang="pl-PL" dirty="0">
              <a:sym typeface="Wingdings" pitchFamily="2" charset="2"/>
            </a:endParaRPr>
          </a:p>
        </p:txBody>
      </p:sp>
    </p:spTree>
    <p:extLst>
      <p:ext uri="{BB962C8B-B14F-4D97-AF65-F5344CB8AC3E}">
        <p14:creationId xmlns:p14="http://schemas.microsoft.com/office/powerpoint/2010/main" val="28265188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pl-PL"/>
              <a:t>Dane z autonamnezy</a:t>
            </a:r>
          </a:p>
        </p:txBody>
      </p:sp>
      <p:sp>
        <p:nvSpPr>
          <p:cNvPr id="17411" name="Rectangle 3"/>
          <p:cNvSpPr>
            <a:spLocks noGrp="1" noChangeArrowheads="1"/>
          </p:cNvSpPr>
          <p:nvPr>
            <p:ph idx="1"/>
          </p:nvPr>
        </p:nvSpPr>
        <p:spPr/>
        <p:txBody>
          <a:bodyPr>
            <a:normAutofit fontScale="92500" lnSpcReduction="10000"/>
          </a:bodyPr>
          <a:lstStyle/>
          <a:p>
            <a:pPr>
              <a:lnSpc>
                <a:spcPct val="90000"/>
              </a:lnSpc>
            </a:pPr>
            <a:r>
              <a:rPr lang="pl-PL" sz="2400"/>
              <a:t>Pierwszy kontakt z psychiatrią w wieku 13 lat „tuż przed pierwszą miesiączką”, kiedy to stała się depresyjna.</a:t>
            </a:r>
          </a:p>
          <a:p>
            <a:pPr>
              <a:lnSpc>
                <a:spcPct val="90000"/>
              </a:lnSpc>
            </a:pPr>
            <a:r>
              <a:rPr lang="pl-PL" sz="2400"/>
              <a:t>Psychiatra rozpoznał wtedy u niej „depresję młodzieńczą” i zapisał jej fluoksetynę. Wybrała wtedy 2 opakowania leku i przestała go przyjmować i nie zgłosiła się do psychiatry z powodu „poprawy”. Miała wtedy również objawy bezsenności, była „wściekła na siebie i wszystkich”. W dzieciństwie chorowała przez kilka lat na astmę. Przed kilku miesiącami zaczęła przyjmować doustne środki antykoncepcyjne. Nigdy nie nadużywała alkoholu, wypaliła kilka </a:t>
            </a:r>
            <a:r>
              <a:rPr lang="pl-PL" sz="2400" i="1"/>
              <a:t>jointów</a:t>
            </a:r>
            <a:r>
              <a:rPr lang="pl-PL" sz="2400"/>
              <a:t>.</a:t>
            </a:r>
          </a:p>
          <a:p>
            <a:pPr>
              <a:lnSpc>
                <a:spcPct val="90000"/>
              </a:lnSpc>
            </a:pPr>
            <a:r>
              <a:rPr lang="pl-PL" sz="2400"/>
              <a:t>Jej matka choruje na depresję, a siostra od kilku lat ma rozpoznany zespół lęku panicznego.</a:t>
            </a:r>
          </a:p>
          <a:p>
            <a:pPr>
              <a:lnSpc>
                <a:spcPct val="90000"/>
              </a:lnSpc>
            </a:pPr>
            <a:endParaRPr lang="pl-PL" sz="2400"/>
          </a:p>
          <a:p>
            <a:pPr>
              <a:lnSpc>
                <a:spcPct val="90000"/>
              </a:lnSpc>
            </a:pPr>
            <a:endParaRPr lang="pl-PL"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left)">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wipe(left)">
                                      <p:cBhvr>
                                        <p:cTn id="12" dur="5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wipe(left)">
                                      <p:cBhvr>
                                        <p:cTn id="17" dur="5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pl-PL"/>
              <a:t>Aktualny stan psychiczny</a:t>
            </a:r>
          </a:p>
        </p:txBody>
      </p:sp>
      <p:sp>
        <p:nvSpPr>
          <p:cNvPr id="18435" name="Rectangle 3"/>
          <p:cNvSpPr>
            <a:spLocks noGrp="1" noChangeArrowheads="1"/>
          </p:cNvSpPr>
          <p:nvPr>
            <p:ph idx="1"/>
          </p:nvPr>
        </p:nvSpPr>
        <p:spPr/>
        <p:txBody>
          <a:bodyPr>
            <a:normAutofit lnSpcReduction="10000"/>
          </a:bodyPr>
          <a:lstStyle/>
          <a:p>
            <a:pPr>
              <a:lnSpc>
                <a:spcPct val="90000"/>
              </a:lnSpc>
            </a:pPr>
            <a:r>
              <a:rPr lang="pl-PL"/>
              <a:t>W pełnym kontakcie, sympatyczna, ubrana w top z  i szorty. „Ostry” makijaż, zbyt duża ilość biżuterii, w obu małżowinach usznych kilkanaście kolczyków (od 2 tygodni – „chciała się zrelaksować”). </a:t>
            </a:r>
          </a:p>
          <a:p>
            <a:pPr>
              <a:lnSpc>
                <a:spcPct val="90000"/>
              </a:lnSpc>
            </a:pPr>
            <a:r>
              <a:rPr lang="pl-PL"/>
              <a:t>Mówi szybko, ale spójnie. Kilkakrotnie wierci się, poprawia opadające ramiączko, bawi się włosami.</a:t>
            </a:r>
          </a:p>
          <a:p>
            <a:pPr>
              <a:lnSpc>
                <a:spcPct val="90000"/>
              </a:lnSpc>
            </a:pPr>
            <a:r>
              <a:rPr lang="pl-PL"/>
              <a:t>Relacjonuje uczucie smutku, ma świadomość, że często się „wk..wia”. </a:t>
            </a:r>
          </a:p>
          <a:p>
            <a:pPr>
              <a:lnSpc>
                <a:spcPct val="90000"/>
              </a:lnSpc>
            </a:pPr>
            <a:r>
              <a:rPr lang="pl-PL"/>
              <a:t>W ostatnim czasie kilkakrotnie zastanawiała się „jak długo tak się będzie męczyć”.</a:t>
            </a:r>
          </a:p>
          <a:p>
            <a:pPr>
              <a:lnSpc>
                <a:spcPct val="90000"/>
              </a:lnSpc>
            </a:pPr>
            <a:r>
              <a:rPr lang="pl-PL"/>
              <a:t>Pytana o plany na przyszłość – „aktorstwo, albo psychiatria”.</a:t>
            </a:r>
          </a:p>
          <a:p>
            <a:pPr>
              <a:lnSpc>
                <a:spcPct val="90000"/>
              </a:lnSpc>
            </a:pPr>
            <a:r>
              <a:rPr lang="pl-PL"/>
              <a:t>Skarży się na kłopoty w koncentracji uwagi, co przeszkadza jej w nauce.</a:t>
            </a:r>
          </a:p>
          <a:p>
            <a:pPr>
              <a:lnSpc>
                <a:spcPct val="90000"/>
              </a:lnSpc>
              <a:buFont typeface="Wingdings" pitchFamily="2" charset="2"/>
              <a:buNone/>
            </a:pPr>
            <a:r>
              <a:rPr lang="pl-PL" sz="24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wipe(left)">
                                      <p:cBhvr>
                                        <p:cTn id="7" dur="5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wipe(left)">
                                      <p:cBhvr>
                                        <p:cTn id="12" dur="500"/>
                                        <p:tgtEl>
                                          <p:spTgt spid="184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wipe(left)">
                                      <p:cBhvr>
                                        <p:cTn id="17" dur="500"/>
                                        <p:tgtEl>
                                          <p:spTgt spid="184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wipe(left)">
                                      <p:cBhvr>
                                        <p:cTn id="22" dur="500"/>
                                        <p:tgtEl>
                                          <p:spTgt spid="184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wipe(left)">
                                      <p:cBhvr>
                                        <p:cTn id="27" dur="500"/>
                                        <p:tgtEl>
                                          <p:spTgt spid="1843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435">
                                            <p:txEl>
                                              <p:pRg st="5" end="5"/>
                                            </p:txEl>
                                          </p:spTgt>
                                        </p:tgtEl>
                                        <p:attrNameLst>
                                          <p:attrName>style.visibility</p:attrName>
                                        </p:attrNameLst>
                                      </p:cBhvr>
                                      <p:to>
                                        <p:strVal val="visible"/>
                                      </p:to>
                                    </p:set>
                                    <p:animEffect transition="in" filter="wipe(left)">
                                      <p:cBhvr>
                                        <p:cTn id="32" dur="500"/>
                                        <p:tgtEl>
                                          <p:spTgt spid="1843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435">
                                            <p:txEl>
                                              <p:pRg st="6" end="6"/>
                                            </p:txEl>
                                          </p:spTgt>
                                        </p:tgtEl>
                                        <p:attrNameLst>
                                          <p:attrName>style.visibility</p:attrName>
                                        </p:attrNameLst>
                                      </p:cBhvr>
                                      <p:to>
                                        <p:strVal val="visible"/>
                                      </p:to>
                                    </p:set>
                                    <p:animEffect transition="in" filter="wipe(left)">
                                      <p:cBhvr>
                                        <p:cTn id="37" dur="500"/>
                                        <p:tgtEl>
                                          <p:spTgt spid="184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ED40652-2041-40A8-BD19-2174322668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3F9E3962-D4A6-4AE1-88E9-74BCE5EB88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4C6C9A81-EBD8-4A7D-BE1B-7520E2A46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79C71F41-5AA1-428C-A1E3-0BD5A76911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9" name="Picture 18">
            <a:extLst>
              <a:ext uri="{FF2B5EF4-FFF2-40B4-BE49-F238E27FC236}">
                <a16:creationId xmlns:a16="http://schemas.microsoft.com/office/drawing/2014/main" id="{8AA17048-7FB7-46CB-B99B-8D9D66ECA5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21" name="Rectangle 20">
            <a:extLst>
              <a:ext uri="{FF2B5EF4-FFF2-40B4-BE49-F238E27FC236}">
                <a16:creationId xmlns:a16="http://schemas.microsoft.com/office/drawing/2014/main" id="{1CFBC036-F1E2-42B1-B205-11560583B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Tytuł 4">
            <a:extLst>
              <a:ext uri="{FF2B5EF4-FFF2-40B4-BE49-F238E27FC236}">
                <a16:creationId xmlns:a16="http://schemas.microsoft.com/office/drawing/2014/main" id="{F23E8B1A-CF6C-492D-8687-9F186AD0595C}"/>
              </a:ext>
            </a:extLst>
          </p:cNvPr>
          <p:cNvSpPr>
            <a:spLocks noGrp="1"/>
          </p:cNvSpPr>
          <p:nvPr>
            <p:ph type="title"/>
          </p:nvPr>
        </p:nvSpPr>
        <p:spPr>
          <a:xfrm>
            <a:off x="7385967" y="1325880"/>
            <a:ext cx="4158334" cy="3066507"/>
          </a:xfrm>
        </p:spPr>
        <p:txBody>
          <a:bodyPr vert="horz" lIns="91440" tIns="45720" rIns="91440" bIns="45720" rtlCol="0" anchor="b">
            <a:normAutofit/>
          </a:bodyPr>
          <a:lstStyle/>
          <a:p>
            <a:pPr>
              <a:lnSpc>
                <a:spcPct val="90000"/>
              </a:lnSpc>
            </a:pPr>
            <a:r>
              <a:rPr lang="en-US" sz="3800"/>
              <a:t>Czynniki ryzyka zachorowania na zaburzenie dwubiegunowe</a:t>
            </a:r>
          </a:p>
        </p:txBody>
      </p:sp>
      <p:sp>
        <p:nvSpPr>
          <p:cNvPr id="23" name="Rectangle 22">
            <a:extLst>
              <a:ext uri="{FF2B5EF4-FFF2-40B4-BE49-F238E27FC236}">
                <a16:creationId xmlns:a16="http://schemas.microsoft.com/office/drawing/2014/main" id="{9FB47BCA-B24F-4919-82BF-938D3C370E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056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36">
            <a:extLst>
              <a:ext uri="{FF2B5EF4-FFF2-40B4-BE49-F238E27FC236}">
                <a16:creationId xmlns:a16="http://schemas.microsoft.com/office/drawing/2014/main" id="{77B1C9EE-1ECD-4ACE-9F0F-F1652FAD8B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9646"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7" name="Freeform 5">
            <a:extLst>
              <a:ext uri="{FF2B5EF4-FFF2-40B4-BE49-F238E27FC236}">
                <a16:creationId xmlns:a16="http://schemas.microsoft.com/office/drawing/2014/main" id="{428CDEBC-A653-4671-8999-726FD0F51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289456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6" name="Obraz 5">
            <a:extLst>
              <a:ext uri="{FF2B5EF4-FFF2-40B4-BE49-F238E27FC236}">
                <a16:creationId xmlns:a16="http://schemas.microsoft.com/office/drawing/2014/main" id="{5E97CCBD-0591-47B5-852C-A7FE24A5CA78}"/>
              </a:ext>
            </a:extLst>
          </p:cNvPr>
          <p:cNvPicPr>
            <a:picLocks noChangeAspect="1"/>
          </p:cNvPicPr>
          <p:nvPr/>
        </p:nvPicPr>
        <p:blipFill>
          <a:blip r:embed="rId7"/>
          <a:stretch>
            <a:fillRect/>
          </a:stretch>
        </p:blipFill>
        <p:spPr>
          <a:xfrm>
            <a:off x="643854" y="667083"/>
            <a:ext cx="5450557" cy="5523369"/>
          </a:xfrm>
          <a:prstGeom prst="rect">
            <a:avLst/>
          </a:prstGeom>
          <a:effectLst/>
        </p:spPr>
      </p:pic>
      <p:sp>
        <p:nvSpPr>
          <p:cNvPr id="4" name="Symbol zastępczy numeru slajdu 3">
            <a:extLst>
              <a:ext uri="{FF2B5EF4-FFF2-40B4-BE49-F238E27FC236}">
                <a16:creationId xmlns:a16="http://schemas.microsoft.com/office/drawing/2014/main" id="{6422145A-4D4D-4F2F-BD77-FD683FBFF304}"/>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9C70B396-E028-4456-883E-C8560C76031E}" type="slidenum">
              <a:rPr lang="en-US" smtClean="0"/>
              <a:pPr defTabSz="914400">
                <a:spcAft>
                  <a:spcPts val="600"/>
                </a:spcAft>
              </a:pPr>
              <a:t>52</a:t>
            </a:fld>
            <a:endParaRPr lang="en-US"/>
          </a:p>
        </p:txBody>
      </p:sp>
    </p:spTree>
    <p:extLst>
      <p:ext uri="{BB962C8B-B14F-4D97-AF65-F5344CB8AC3E}">
        <p14:creationId xmlns:p14="http://schemas.microsoft.com/office/powerpoint/2010/main" val="747858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981200" y="357188"/>
            <a:ext cx="7467600" cy="1143000"/>
          </a:xfrm>
        </p:spPr>
        <p:txBody>
          <a:bodyPr>
            <a:normAutofit fontScale="90000"/>
            <a:scene3d>
              <a:camera prst="orthographicFront"/>
              <a:lightRig rig="soft" dir="t">
                <a:rot lat="0" lon="0" rev="2100000"/>
              </a:lightRig>
            </a:scene3d>
          </a:bodyPr>
          <a:lstStyle/>
          <a:p>
            <a:pPr>
              <a:spcBef>
                <a:spcPts val="0"/>
              </a:spcBef>
              <a:defRPr/>
            </a:pPr>
            <a:r>
              <a:rPr lang="pl-PL" sz="2800">
                <a:solidFill>
                  <a:srgbClr val="FF9000"/>
                </a:solidFill>
                <a:latin typeface="Arial" charset="0"/>
              </a:rPr>
              <a:t>2 </a:t>
            </a:r>
            <a:br>
              <a:rPr lang="pl-PL" sz="2800">
                <a:solidFill>
                  <a:srgbClr val="FF9000"/>
                </a:solidFill>
                <a:latin typeface="Arial" charset="0"/>
              </a:rPr>
            </a:br>
            <a:r>
              <a:rPr lang="pl-PL" sz="3100">
                <a:solidFill>
                  <a:srgbClr val="FF9900"/>
                </a:solidFill>
                <a:latin typeface="Arial" charset="0"/>
              </a:rPr>
              <a:t>B</a:t>
            </a:r>
            <a:r>
              <a:rPr lang="pl-PL" sz="3100">
                <a:solidFill>
                  <a:srgbClr val="FF9000"/>
                </a:solidFill>
                <a:latin typeface="Arial" charset="0"/>
              </a:rPr>
              <a:t>RIEF </a:t>
            </a:r>
            <a:r>
              <a:rPr lang="pl-PL" sz="3100">
                <a:solidFill>
                  <a:srgbClr val="FF9900"/>
                </a:solidFill>
                <a:latin typeface="Arial" charset="0"/>
              </a:rPr>
              <a:t>L</a:t>
            </a:r>
            <a:r>
              <a:rPr lang="pl-PL" sz="3100">
                <a:solidFill>
                  <a:srgbClr val="FF9000"/>
                </a:solidFill>
                <a:latin typeface="Arial" charset="0"/>
              </a:rPr>
              <a:t>IMITED </a:t>
            </a:r>
            <a:r>
              <a:rPr lang="pl-PL" sz="3100">
                <a:solidFill>
                  <a:srgbClr val="FF9900"/>
                </a:solidFill>
                <a:latin typeface="Arial" charset="0"/>
              </a:rPr>
              <a:t>P</a:t>
            </a:r>
            <a:r>
              <a:rPr lang="pl-PL" sz="3100">
                <a:solidFill>
                  <a:srgbClr val="FF9000"/>
                </a:solidFill>
                <a:latin typeface="Arial" charset="0"/>
              </a:rPr>
              <a:t>SYCHOTIC </a:t>
            </a:r>
            <a:r>
              <a:rPr lang="pl-PL" sz="3100">
                <a:solidFill>
                  <a:srgbClr val="FF9900"/>
                </a:solidFill>
                <a:latin typeface="Arial" charset="0"/>
              </a:rPr>
              <a:t>S</a:t>
            </a:r>
            <a:r>
              <a:rPr lang="pl-PL" sz="3100">
                <a:solidFill>
                  <a:srgbClr val="FF9000"/>
                </a:solidFill>
                <a:latin typeface="Arial" charset="0"/>
              </a:rPr>
              <a:t>YMPTOMS (</a:t>
            </a:r>
            <a:r>
              <a:rPr lang="pl-PL" sz="3100">
                <a:solidFill>
                  <a:srgbClr val="FF9900"/>
                </a:solidFill>
                <a:latin typeface="Arial" charset="0"/>
              </a:rPr>
              <a:t>BLIPS</a:t>
            </a:r>
            <a:r>
              <a:rPr lang="pl-PL" sz="3100">
                <a:solidFill>
                  <a:srgbClr val="FF9000"/>
                </a:solidFill>
                <a:latin typeface="Arial" charset="0"/>
              </a:rPr>
              <a:t>)</a:t>
            </a:r>
          </a:p>
        </p:txBody>
      </p:sp>
      <p:sp>
        <p:nvSpPr>
          <p:cNvPr id="12291" name="Rectangle 3"/>
          <p:cNvSpPr>
            <a:spLocks noGrp="1" noChangeArrowheads="1"/>
          </p:cNvSpPr>
          <p:nvPr>
            <p:ph idx="1"/>
          </p:nvPr>
        </p:nvSpPr>
        <p:spPr/>
        <p:txBody>
          <a:bodyPr>
            <a:normAutofit/>
          </a:bodyPr>
          <a:lstStyle/>
          <a:p>
            <a:pPr marL="0" indent="-273050">
              <a:spcBef>
                <a:spcPct val="0"/>
              </a:spcBef>
            </a:pPr>
            <a:r>
              <a:rPr lang="pl-PL"/>
              <a:t>Przemijające objawy psychotyczne – obecność co najmniej jednego z następujących objawów</a:t>
            </a:r>
          </a:p>
          <a:p>
            <a:pPr lvl="1" eaLnBrk="1" hangingPunct="1">
              <a:lnSpc>
                <a:spcPct val="90000"/>
              </a:lnSpc>
              <a:spcBef>
                <a:spcPct val="0"/>
              </a:spcBef>
            </a:pPr>
            <a:r>
              <a:rPr lang="pl-PL" sz="2000"/>
              <a:t>Idee odnoszące</a:t>
            </a:r>
          </a:p>
          <a:p>
            <a:pPr lvl="1" eaLnBrk="1" hangingPunct="1">
              <a:lnSpc>
                <a:spcPct val="90000"/>
              </a:lnSpc>
              <a:spcBef>
                <a:spcPct val="0"/>
              </a:spcBef>
            </a:pPr>
            <a:r>
              <a:rPr lang="pl-PL" sz="2000"/>
              <a:t>Dziwne przekonania </a:t>
            </a:r>
          </a:p>
          <a:p>
            <a:pPr lvl="1" eaLnBrk="1" hangingPunct="1">
              <a:lnSpc>
                <a:spcPct val="90000"/>
              </a:lnSpc>
              <a:spcBef>
                <a:spcPct val="0"/>
              </a:spcBef>
            </a:pPr>
            <a:r>
              <a:rPr lang="pl-PL" sz="2000"/>
              <a:t>Myślenie magiczne</a:t>
            </a:r>
          </a:p>
          <a:p>
            <a:pPr lvl="1" eaLnBrk="1" hangingPunct="1">
              <a:lnSpc>
                <a:spcPct val="90000"/>
              </a:lnSpc>
              <a:spcBef>
                <a:spcPct val="0"/>
              </a:spcBef>
            </a:pPr>
            <a:r>
              <a:rPr lang="pl-PL" sz="2000"/>
              <a:t>Zaburzenia postrzegania</a:t>
            </a:r>
          </a:p>
          <a:p>
            <a:pPr lvl="1" eaLnBrk="1" hangingPunct="1">
              <a:lnSpc>
                <a:spcPct val="90000"/>
              </a:lnSpc>
              <a:spcBef>
                <a:spcPct val="0"/>
              </a:spcBef>
            </a:pPr>
            <a:r>
              <a:rPr lang="pl-PL" sz="2000"/>
              <a:t>Ideacje paranoidalne</a:t>
            </a:r>
          </a:p>
          <a:p>
            <a:pPr lvl="1" eaLnBrk="1" hangingPunct="1">
              <a:lnSpc>
                <a:spcPct val="90000"/>
              </a:lnSpc>
              <a:spcBef>
                <a:spcPct val="0"/>
              </a:spcBef>
            </a:pPr>
            <a:r>
              <a:rPr lang="pl-PL" sz="2000"/>
              <a:t>Dziwne myśli, wypowiedzi</a:t>
            </a:r>
          </a:p>
          <a:p>
            <a:pPr marL="0" indent="-273050">
              <a:spcBef>
                <a:spcPct val="0"/>
              </a:spcBef>
            </a:pPr>
            <a:r>
              <a:rPr lang="pl-PL"/>
              <a:t>Czas trwania obecnego epizodu </a:t>
            </a:r>
            <a:r>
              <a:rPr lang="pl-PL">
                <a:sym typeface="Wingdings" pitchFamily="2" charset="2"/>
              </a:rPr>
              <a:t> tydzień</a:t>
            </a:r>
          </a:p>
          <a:p>
            <a:pPr marL="0" indent="-273050">
              <a:spcBef>
                <a:spcPct val="0"/>
              </a:spcBef>
            </a:pPr>
            <a:r>
              <a:rPr lang="pl-PL">
                <a:sym typeface="Wingdings" pitchFamily="2" charset="2"/>
              </a:rPr>
              <a:t>Częstotliwość objawów  kilkakrotnie w ciągu tygodnia</a:t>
            </a:r>
          </a:p>
          <a:p>
            <a:pPr marL="0" indent="-273050">
              <a:spcBef>
                <a:spcPct val="0"/>
              </a:spcBef>
            </a:pPr>
            <a:r>
              <a:rPr lang="pl-PL">
                <a:sym typeface="Wingdings" pitchFamily="2" charset="2"/>
              </a:rPr>
              <a:t>Objawy ustępują samoistnie</a:t>
            </a:r>
          </a:p>
          <a:p>
            <a:pPr marL="0" indent="-273050">
              <a:spcBef>
                <a:spcPct val="0"/>
              </a:spcBef>
            </a:pPr>
            <a:r>
              <a:rPr lang="pl-PL">
                <a:sym typeface="Wingdings" pitchFamily="2" charset="2"/>
              </a:rPr>
              <a:t>Stwierdzenie objawów  w ostatnim roku</a:t>
            </a:r>
          </a:p>
        </p:txBody>
      </p:sp>
    </p:spTree>
    <p:extLst>
      <p:ext uri="{BB962C8B-B14F-4D97-AF65-F5344CB8AC3E}">
        <p14:creationId xmlns:p14="http://schemas.microsoft.com/office/powerpoint/2010/main" val="312082413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1981200" y="-71438"/>
            <a:ext cx="7467600" cy="1143001"/>
          </a:xfrm>
        </p:spPr>
        <p:txBody>
          <a:bodyPr>
            <a:scene3d>
              <a:camera prst="orthographicFront"/>
              <a:lightRig rig="soft" dir="t">
                <a:rot lat="0" lon="0" rev="2100000"/>
              </a:lightRig>
            </a:scene3d>
          </a:bodyPr>
          <a:lstStyle/>
          <a:p>
            <a:pPr>
              <a:spcBef>
                <a:spcPts val="0"/>
              </a:spcBef>
              <a:defRPr/>
            </a:pPr>
            <a:r>
              <a:rPr lang="pl-PL" sz="2800">
                <a:solidFill>
                  <a:srgbClr val="FF9000"/>
                </a:solidFill>
                <a:latin typeface="Arial" charset="0"/>
              </a:rPr>
              <a:t>3</a:t>
            </a:r>
            <a:br>
              <a:rPr lang="pl-PL" sz="2800">
                <a:solidFill>
                  <a:srgbClr val="FF9000"/>
                </a:solidFill>
                <a:latin typeface="Arial" charset="0"/>
              </a:rPr>
            </a:br>
            <a:r>
              <a:rPr lang="pl-PL" sz="2800">
                <a:solidFill>
                  <a:srgbClr val="FF9000"/>
                </a:solidFill>
                <a:latin typeface="Arial" charset="0"/>
              </a:rPr>
              <a:t>CZYNNIKI RYZYKA TYPU STAN I CECHA</a:t>
            </a:r>
          </a:p>
        </p:txBody>
      </p:sp>
      <p:sp>
        <p:nvSpPr>
          <p:cNvPr id="13315" name="Rectangle 3"/>
          <p:cNvSpPr>
            <a:spLocks noGrp="1" noChangeArrowheads="1"/>
          </p:cNvSpPr>
          <p:nvPr>
            <p:ph idx="1"/>
          </p:nvPr>
        </p:nvSpPr>
        <p:spPr/>
        <p:txBody>
          <a:bodyPr/>
          <a:lstStyle/>
          <a:p>
            <a:pPr marL="0" indent="-273050">
              <a:spcBef>
                <a:spcPct val="0"/>
              </a:spcBef>
            </a:pPr>
            <a:r>
              <a:rPr lang="pl-PL" dirty="0"/>
              <a:t>Osobowość </a:t>
            </a:r>
            <a:r>
              <a:rPr lang="pl-PL" dirty="0" err="1"/>
              <a:t>schizotypowa</a:t>
            </a:r>
            <a:r>
              <a:rPr lang="pl-PL" dirty="0"/>
              <a:t> lub krewny pierwszego stopnia z psychozą</a:t>
            </a:r>
          </a:p>
          <a:p>
            <a:pPr marL="0" indent="-273050">
              <a:spcBef>
                <a:spcPct val="0"/>
              </a:spcBef>
            </a:pPr>
            <a:r>
              <a:rPr lang="pl-PL" dirty="0">
                <a:solidFill>
                  <a:srgbClr val="FF0000"/>
                </a:solidFill>
              </a:rPr>
              <a:t>Znaczące pogorszenie funkcjonowania psychicznego w okresie tydzień-5 lat</a:t>
            </a:r>
          </a:p>
          <a:p>
            <a:pPr marL="0" indent="0">
              <a:spcBef>
                <a:spcPct val="0"/>
              </a:spcBef>
              <a:buNone/>
            </a:pPr>
            <a:endParaRPr lang="pl-PL" dirty="0"/>
          </a:p>
        </p:txBody>
      </p:sp>
    </p:spTree>
    <p:extLst>
      <p:ext uri="{BB962C8B-B14F-4D97-AF65-F5344CB8AC3E}">
        <p14:creationId xmlns:p14="http://schemas.microsoft.com/office/powerpoint/2010/main" val="36957953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normAutofit fontScale="90000"/>
          </a:bodyPr>
          <a:lstStyle/>
          <a:p>
            <a:r>
              <a:rPr lang="pl-PL" sz="3100" dirty="0"/>
              <a:t>Aktualne propozycje </a:t>
            </a:r>
            <a:r>
              <a:rPr lang="pl-PL" sz="3100" dirty="0" err="1"/>
              <a:t>DSM-V</a:t>
            </a:r>
            <a:r>
              <a:rPr lang="pl-PL" sz="3100" dirty="0"/>
              <a:t> dla </a:t>
            </a:r>
            <a:r>
              <a:rPr lang="pl-PL" sz="3100" i="1" dirty="0">
                <a:solidFill>
                  <a:schemeClr val="tx2">
                    <a:lumMod val="75000"/>
                  </a:schemeClr>
                </a:solidFill>
                <a:effectLst>
                  <a:outerShdw blurRad="38100" dist="38100" dir="2700000" algn="tl">
                    <a:srgbClr val="000000">
                      <a:alpha val="43137"/>
                    </a:srgbClr>
                  </a:outerShdw>
                </a:effectLst>
              </a:rPr>
              <a:t>„</a:t>
            </a:r>
            <a:r>
              <a:rPr lang="pl-PL" sz="3100" i="1" dirty="0" err="1">
                <a:solidFill>
                  <a:schemeClr val="tx2">
                    <a:lumMod val="75000"/>
                  </a:schemeClr>
                </a:solidFill>
                <a:effectLst>
                  <a:outerShdw blurRad="38100" dist="38100" dir="2700000" algn="tl">
                    <a:srgbClr val="000000">
                      <a:alpha val="43137"/>
                    </a:srgbClr>
                  </a:outerShdw>
                </a:effectLst>
              </a:rPr>
              <a:t>Attenuated</a:t>
            </a:r>
            <a:r>
              <a:rPr lang="pl-PL" sz="3100" i="1" dirty="0">
                <a:solidFill>
                  <a:schemeClr val="tx2">
                    <a:lumMod val="75000"/>
                  </a:schemeClr>
                </a:solidFill>
                <a:effectLst>
                  <a:outerShdw blurRad="38100" dist="38100" dir="2700000" algn="tl">
                    <a:srgbClr val="000000">
                      <a:alpha val="43137"/>
                    </a:srgbClr>
                  </a:outerShdw>
                </a:effectLst>
              </a:rPr>
              <a:t> </a:t>
            </a:r>
            <a:r>
              <a:rPr lang="pl-PL" sz="3100" i="1" dirty="0" err="1">
                <a:solidFill>
                  <a:schemeClr val="tx2">
                    <a:lumMod val="75000"/>
                  </a:schemeClr>
                </a:solidFill>
                <a:effectLst>
                  <a:outerShdw blurRad="38100" dist="38100" dir="2700000" algn="tl">
                    <a:srgbClr val="000000">
                      <a:alpha val="43137"/>
                    </a:srgbClr>
                  </a:outerShdw>
                </a:effectLst>
              </a:rPr>
              <a:t>Psychosis</a:t>
            </a:r>
            <a:r>
              <a:rPr lang="pl-PL" sz="3100" i="1" dirty="0">
                <a:solidFill>
                  <a:schemeClr val="tx2">
                    <a:lumMod val="75000"/>
                  </a:schemeClr>
                </a:solidFill>
                <a:effectLst>
                  <a:outerShdw blurRad="38100" dist="38100" dir="2700000" algn="tl">
                    <a:srgbClr val="000000">
                      <a:alpha val="43137"/>
                    </a:srgbClr>
                  </a:outerShdw>
                </a:effectLst>
              </a:rPr>
              <a:t> </a:t>
            </a:r>
            <a:r>
              <a:rPr lang="pl-PL" sz="3100" i="1" dirty="0" err="1">
                <a:solidFill>
                  <a:schemeClr val="tx2">
                    <a:lumMod val="75000"/>
                  </a:schemeClr>
                </a:solidFill>
                <a:effectLst>
                  <a:outerShdw blurRad="38100" dist="38100" dir="2700000" algn="tl">
                    <a:srgbClr val="000000">
                      <a:alpha val="43137"/>
                    </a:srgbClr>
                  </a:outerShdw>
                </a:effectLst>
              </a:rPr>
              <a:t>Risk</a:t>
            </a:r>
            <a:r>
              <a:rPr lang="pl-PL" sz="3100" i="1" dirty="0">
                <a:solidFill>
                  <a:schemeClr val="tx2">
                    <a:lumMod val="75000"/>
                  </a:schemeClr>
                </a:solidFill>
                <a:effectLst>
                  <a:outerShdw blurRad="38100" dist="38100" dir="2700000" algn="tl">
                    <a:srgbClr val="000000">
                      <a:alpha val="43137"/>
                    </a:srgbClr>
                  </a:outerShdw>
                </a:effectLst>
              </a:rPr>
              <a:t> </a:t>
            </a:r>
            <a:r>
              <a:rPr lang="pl-PL" sz="3100" i="1" dirty="0" err="1">
                <a:solidFill>
                  <a:schemeClr val="tx2">
                    <a:lumMod val="75000"/>
                  </a:schemeClr>
                </a:solidFill>
                <a:effectLst>
                  <a:outerShdw blurRad="38100" dist="38100" dir="2700000" algn="tl">
                    <a:srgbClr val="000000">
                      <a:alpha val="43137"/>
                    </a:srgbClr>
                  </a:outerShdw>
                </a:effectLst>
              </a:rPr>
              <a:t>Syndrome</a:t>
            </a:r>
            <a:r>
              <a:rPr lang="pl-PL" sz="3100" i="1" dirty="0">
                <a:solidFill>
                  <a:schemeClr val="tx2">
                    <a:lumMod val="75000"/>
                  </a:schemeClr>
                </a:solidFill>
                <a:effectLst>
                  <a:outerShdw blurRad="38100" dist="38100" dir="2700000" algn="tl">
                    <a:srgbClr val="000000">
                      <a:alpha val="43137"/>
                    </a:srgbClr>
                  </a:outerShdw>
                </a:effectLst>
              </a:rPr>
              <a:t>”</a:t>
            </a:r>
            <a:br>
              <a:rPr lang="pl-PL" sz="3100" i="1" dirty="0">
                <a:effectLst>
                  <a:outerShdw blurRad="38100" dist="38100" dir="2700000" algn="tl">
                    <a:srgbClr val="000000">
                      <a:alpha val="43137"/>
                    </a:srgbClr>
                  </a:outerShdw>
                </a:effectLst>
              </a:rPr>
            </a:br>
            <a:r>
              <a:rPr lang="pl-PL" dirty="0"/>
              <a:t> </a:t>
            </a:r>
          </a:p>
        </p:txBody>
      </p:sp>
      <p:sp>
        <p:nvSpPr>
          <p:cNvPr id="6" name="Symbol zastępczy zawartości 5"/>
          <p:cNvSpPr>
            <a:spLocks noGrp="1"/>
          </p:cNvSpPr>
          <p:nvPr>
            <p:ph idx="1"/>
          </p:nvPr>
        </p:nvSpPr>
        <p:spPr/>
        <p:txBody>
          <a:bodyPr>
            <a:normAutofit/>
          </a:bodyPr>
          <a:lstStyle/>
          <a:p>
            <a:pPr marL="596646" indent="-514350">
              <a:buFont typeface="+mj-lt"/>
              <a:buAutoNum type="alphaLcPeriod"/>
            </a:pPr>
            <a:r>
              <a:rPr lang="pl-PL" dirty="0"/>
              <a:t>Co najmniej jeden z poniższych trzech w „</a:t>
            </a:r>
            <a:r>
              <a:rPr lang="pl-PL" dirty="0" err="1"/>
              <a:t>atenuowanej</a:t>
            </a:r>
            <a:r>
              <a:rPr lang="pl-PL" dirty="0"/>
              <a:t>” postaci, zaburzający ocenę rzeczywistości, ale w takim nasileniu lub częstości, iż nie może być ignorowany lub niezgłaszany:</a:t>
            </a:r>
          </a:p>
          <a:p>
            <a:pPr marL="928116" lvl="1" indent="-571500">
              <a:buFont typeface="+mj-lt"/>
              <a:buAutoNum type="romanLcPeriod"/>
            </a:pPr>
            <a:r>
              <a:rPr lang="pl-PL" dirty="0">
                <a:solidFill>
                  <a:srgbClr val="FF0000"/>
                </a:solidFill>
              </a:rPr>
              <a:t>Urojenia</a:t>
            </a:r>
          </a:p>
          <a:p>
            <a:pPr marL="928116" lvl="1" indent="-571500">
              <a:buFont typeface="+mj-lt"/>
              <a:buAutoNum type="romanLcPeriod"/>
            </a:pPr>
            <a:r>
              <a:rPr lang="pl-PL" dirty="0"/>
              <a:t>Omamy</a:t>
            </a:r>
          </a:p>
          <a:p>
            <a:pPr marL="928116" lvl="1" indent="-571500">
              <a:buFont typeface="+mj-lt"/>
              <a:buAutoNum type="romanLcPeriod"/>
            </a:pPr>
            <a:r>
              <a:rPr lang="pl-PL" dirty="0"/>
              <a:t>Zaburzenia komunikacji </a:t>
            </a:r>
          </a:p>
          <a:p>
            <a:pPr marL="596646" indent="-514350">
              <a:buFont typeface="+mj-lt"/>
              <a:buAutoNum type="alphaLcPeriod"/>
            </a:pPr>
            <a:r>
              <a:rPr lang="pl-PL" dirty="0">
                <a:solidFill>
                  <a:srgbClr val="FF0000"/>
                </a:solidFill>
              </a:rPr>
              <a:t>Objawy kryterium a występowały w ciągu ostatniego miesiąca z częstością „przy najmniej raz w tygodniu”</a:t>
            </a:r>
          </a:p>
          <a:p>
            <a:pPr marL="596646" indent="-514350">
              <a:buFont typeface="+mj-lt"/>
              <a:buAutoNum type="alphaLcPeriod"/>
            </a:pPr>
            <a:r>
              <a:rPr lang="pl-PL" dirty="0">
                <a:solidFill>
                  <a:srgbClr val="FF0000"/>
                </a:solidFill>
              </a:rPr>
              <a:t>Objawy kryterium a rozpoczęły się lub nasiliły w ostatnim roku</a:t>
            </a:r>
          </a:p>
        </p:txBody>
      </p:sp>
    </p:spTree>
    <p:extLst>
      <p:ext uri="{BB962C8B-B14F-4D97-AF65-F5344CB8AC3E}">
        <p14:creationId xmlns:p14="http://schemas.microsoft.com/office/powerpoint/2010/main" val="31918613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3600" dirty="0"/>
              <a:t>Aktualne propozycje </a:t>
            </a:r>
            <a:r>
              <a:rPr lang="pl-PL" sz="3600" dirty="0" err="1"/>
              <a:t>DSM-V</a:t>
            </a:r>
            <a:r>
              <a:rPr lang="pl-PL" sz="3600" dirty="0"/>
              <a:t> dla </a:t>
            </a:r>
            <a:r>
              <a:rPr lang="pl-PL" sz="3100" i="1" dirty="0">
                <a:solidFill>
                  <a:schemeClr val="tx2">
                    <a:lumMod val="75000"/>
                  </a:schemeClr>
                </a:solidFill>
                <a:effectLst>
                  <a:outerShdw blurRad="38100" dist="38100" dir="2700000" algn="tl">
                    <a:srgbClr val="000000">
                      <a:alpha val="43137"/>
                    </a:srgbClr>
                  </a:outerShdw>
                </a:effectLst>
              </a:rPr>
              <a:t>„</a:t>
            </a:r>
            <a:r>
              <a:rPr lang="pl-PL" sz="3100" i="1" dirty="0" err="1">
                <a:solidFill>
                  <a:schemeClr val="tx2">
                    <a:lumMod val="75000"/>
                  </a:schemeClr>
                </a:solidFill>
                <a:effectLst>
                  <a:outerShdw blurRad="38100" dist="38100" dir="2700000" algn="tl">
                    <a:srgbClr val="000000">
                      <a:alpha val="43137"/>
                    </a:srgbClr>
                  </a:outerShdw>
                </a:effectLst>
              </a:rPr>
              <a:t>Attenuated</a:t>
            </a:r>
            <a:r>
              <a:rPr lang="pl-PL" sz="3100" i="1" dirty="0">
                <a:solidFill>
                  <a:schemeClr val="tx2">
                    <a:lumMod val="75000"/>
                  </a:schemeClr>
                </a:solidFill>
                <a:effectLst>
                  <a:outerShdw blurRad="38100" dist="38100" dir="2700000" algn="tl">
                    <a:srgbClr val="000000">
                      <a:alpha val="43137"/>
                    </a:srgbClr>
                  </a:outerShdw>
                </a:effectLst>
              </a:rPr>
              <a:t> </a:t>
            </a:r>
            <a:r>
              <a:rPr lang="pl-PL" sz="3100" i="1" dirty="0" err="1">
                <a:solidFill>
                  <a:schemeClr val="tx2">
                    <a:lumMod val="75000"/>
                  </a:schemeClr>
                </a:solidFill>
                <a:effectLst>
                  <a:outerShdw blurRad="38100" dist="38100" dir="2700000" algn="tl">
                    <a:srgbClr val="000000">
                      <a:alpha val="43137"/>
                    </a:srgbClr>
                  </a:outerShdw>
                </a:effectLst>
              </a:rPr>
              <a:t>Psychosis</a:t>
            </a:r>
            <a:r>
              <a:rPr lang="pl-PL" sz="3100" i="1" dirty="0">
                <a:solidFill>
                  <a:schemeClr val="tx2">
                    <a:lumMod val="75000"/>
                  </a:schemeClr>
                </a:solidFill>
                <a:effectLst>
                  <a:outerShdw blurRad="38100" dist="38100" dir="2700000" algn="tl">
                    <a:srgbClr val="000000">
                      <a:alpha val="43137"/>
                    </a:srgbClr>
                  </a:outerShdw>
                </a:effectLst>
              </a:rPr>
              <a:t> </a:t>
            </a:r>
            <a:r>
              <a:rPr lang="pl-PL" sz="3100" i="1" dirty="0" err="1">
                <a:solidFill>
                  <a:schemeClr val="tx2">
                    <a:lumMod val="75000"/>
                  </a:schemeClr>
                </a:solidFill>
                <a:effectLst>
                  <a:outerShdw blurRad="38100" dist="38100" dir="2700000" algn="tl">
                    <a:srgbClr val="000000">
                      <a:alpha val="43137"/>
                    </a:srgbClr>
                  </a:outerShdw>
                </a:effectLst>
              </a:rPr>
              <a:t>Risk</a:t>
            </a:r>
            <a:r>
              <a:rPr lang="pl-PL" sz="3100" i="1" dirty="0">
                <a:solidFill>
                  <a:schemeClr val="tx2">
                    <a:lumMod val="75000"/>
                  </a:schemeClr>
                </a:solidFill>
                <a:effectLst>
                  <a:outerShdw blurRad="38100" dist="38100" dir="2700000" algn="tl">
                    <a:srgbClr val="000000">
                      <a:alpha val="43137"/>
                    </a:srgbClr>
                  </a:outerShdw>
                </a:effectLst>
              </a:rPr>
              <a:t> </a:t>
            </a:r>
            <a:r>
              <a:rPr lang="pl-PL" sz="3100" i="1" dirty="0" err="1">
                <a:solidFill>
                  <a:schemeClr val="tx2">
                    <a:lumMod val="75000"/>
                  </a:schemeClr>
                </a:solidFill>
                <a:effectLst>
                  <a:outerShdw blurRad="38100" dist="38100" dir="2700000" algn="tl">
                    <a:srgbClr val="000000">
                      <a:alpha val="43137"/>
                    </a:srgbClr>
                  </a:outerShdw>
                </a:effectLst>
              </a:rPr>
              <a:t>Syndrome</a:t>
            </a:r>
            <a:r>
              <a:rPr lang="pl-PL" sz="3100" i="1" dirty="0">
                <a:solidFill>
                  <a:schemeClr val="tx2">
                    <a:lumMod val="75000"/>
                  </a:schemeClr>
                </a:solidFill>
                <a:effectLst>
                  <a:outerShdw blurRad="38100" dist="38100" dir="2700000" algn="tl">
                    <a:srgbClr val="000000">
                      <a:alpha val="43137"/>
                    </a:srgbClr>
                  </a:outerShdw>
                </a:effectLst>
              </a:rPr>
              <a:t>” c.d.</a:t>
            </a:r>
            <a:br>
              <a:rPr lang="pl-PL" sz="4000" i="1" dirty="0">
                <a:effectLst>
                  <a:outerShdw blurRad="38100" dist="38100" dir="2700000" algn="tl">
                    <a:srgbClr val="000000">
                      <a:alpha val="43137"/>
                    </a:srgbClr>
                  </a:outerShdw>
                </a:effectLst>
              </a:rPr>
            </a:br>
            <a:endParaRPr lang="pl-PL" dirty="0"/>
          </a:p>
        </p:txBody>
      </p:sp>
      <p:sp>
        <p:nvSpPr>
          <p:cNvPr id="3" name="Symbol zastępczy zawartości 2"/>
          <p:cNvSpPr>
            <a:spLocks noGrp="1"/>
          </p:cNvSpPr>
          <p:nvPr>
            <p:ph idx="1"/>
          </p:nvPr>
        </p:nvSpPr>
        <p:spPr/>
        <p:txBody>
          <a:bodyPr>
            <a:normAutofit/>
          </a:bodyPr>
          <a:lstStyle/>
          <a:p>
            <a:pPr marL="596646" indent="-514350">
              <a:buFont typeface="+mj-lt"/>
              <a:buAutoNum type="alphaLcPeriod" startAt="4"/>
            </a:pPr>
            <a:r>
              <a:rPr lang="pl-PL" dirty="0">
                <a:solidFill>
                  <a:srgbClr val="FF0000"/>
                </a:solidFill>
              </a:rPr>
              <a:t>Objawy kryterium a spowodowały cierpienie / niepełnosprawność / potrzebę poszukiwania pomocy u pacjenta i/lub jego rodzica / opiekuna</a:t>
            </a:r>
          </a:p>
          <a:p>
            <a:pPr marL="596646" indent="-514350">
              <a:buFont typeface="+mj-lt"/>
              <a:buAutoNum type="alphaLcPeriod" startAt="4"/>
            </a:pPr>
            <a:r>
              <a:rPr lang="pl-PL" dirty="0"/>
              <a:t>Wystąpienie objawów kryterium a nie można wytłumaczyć innym niż psychoza zaburzeniem psychicznym w tym użyciem SPA (SUD, AUD)</a:t>
            </a:r>
          </a:p>
          <a:p>
            <a:pPr marL="596646" indent="-514350">
              <a:buFont typeface="+mj-lt"/>
              <a:buAutoNum type="alphaLcPeriod" startAt="4"/>
            </a:pPr>
            <a:r>
              <a:rPr lang="pl-PL" dirty="0"/>
              <a:t>Nie stwierdzono objawów </a:t>
            </a:r>
            <a:r>
              <a:rPr lang="pl-PL" i="1" dirty="0"/>
              <a:t>pełnej</a:t>
            </a:r>
            <a:r>
              <a:rPr lang="pl-PL" dirty="0"/>
              <a:t> psychozy</a:t>
            </a:r>
          </a:p>
        </p:txBody>
      </p:sp>
    </p:spTree>
    <p:extLst>
      <p:ext uri="{BB962C8B-B14F-4D97-AF65-F5344CB8AC3E}">
        <p14:creationId xmlns:p14="http://schemas.microsoft.com/office/powerpoint/2010/main" val="40025222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a:themeElements>
    <a:clrScheme name="J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J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1_Jon">
  <a:themeElements>
    <a:clrScheme name="J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J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2386</Words>
  <Application>Microsoft Office PowerPoint</Application>
  <PresentationFormat>Panoramiczny</PresentationFormat>
  <Paragraphs>241</Paragraphs>
  <Slides>52</Slides>
  <Notes>10</Notes>
  <HiddenSlides>0</HiddenSlides>
  <MMClips>0</MMClips>
  <ScaleCrop>false</ScaleCrop>
  <HeadingPairs>
    <vt:vector size="8" baseType="variant">
      <vt:variant>
        <vt:lpstr>Używane czcionki</vt:lpstr>
      </vt:variant>
      <vt:variant>
        <vt:i4>13</vt:i4>
      </vt:variant>
      <vt:variant>
        <vt:lpstr>Motyw</vt:lpstr>
      </vt:variant>
      <vt:variant>
        <vt:i4>2</vt:i4>
      </vt:variant>
      <vt:variant>
        <vt:lpstr>Osadzone serwery OLE</vt:lpstr>
      </vt:variant>
      <vt:variant>
        <vt:i4>1</vt:i4>
      </vt:variant>
      <vt:variant>
        <vt:lpstr>Tytuły slajdów</vt:lpstr>
      </vt:variant>
      <vt:variant>
        <vt:i4>52</vt:i4>
      </vt:variant>
    </vt:vector>
  </HeadingPairs>
  <TitlesOfParts>
    <vt:vector size="68" baseType="lpstr">
      <vt:lpstr>American Typewriter</vt:lpstr>
      <vt:lpstr>Arial</vt:lpstr>
      <vt:lpstr>Arial Narrow</vt:lpstr>
      <vt:lpstr>Book Antiqua</vt:lpstr>
      <vt:lpstr>Calibri</vt:lpstr>
      <vt:lpstr>Cambria</vt:lpstr>
      <vt:lpstr>Century Gothic</vt:lpstr>
      <vt:lpstr>Comic Sans MS</vt:lpstr>
      <vt:lpstr>Garamond</vt:lpstr>
      <vt:lpstr>Times New Roman</vt:lpstr>
      <vt:lpstr>Wingdings</vt:lpstr>
      <vt:lpstr>Wingdings 2</vt:lpstr>
      <vt:lpstr>Wingdings 3</vt:lpstr>
      <vt:lpstr>Jon</vt:lpstr>
      <vt:lpstr>1_Jon</vt:lpstr>
      <vt:lpstr>Chart</vt:lpstr>
      <vt:lpstr>Wczesna diagnoza i terapia choroby dwubiegunowej</vt:lpstr>
      <vt:lpstr>Most Polska – Australia </vt:lpstr>
      <vt:lpstr>Przykład schizofrenii</vt:lpstr>
      <vt:lpstr>KRYTERIA DLA GRUPY WYSOKIEGO RYZYKA ROZWOJU PSYCHOZY  (ULTRA HIGH RISK - UHR)1 </vt:lpstr>
      <vt:lpstr>1  „SŁABE OBJAWY PSYCHOTYCZNE” (APS)</vt:lpstr>
      <vt:lpstr>2  BRIEF LIMITED PSYCHOTIC SYMPTOMS (BLIPS)</vt:lpstr>
      <vt:lpstr>3 CZYNNIKI RYZYKA TYPU STAN I CECHA</vt:lpstr>
      <vt:lpstr>Aktualne propozycje DSM-V dla „Attenuated Psychosis Risk Syndrome”  </vt:lpstr>
      <vt:lpstr>Aktualne propozycje DSM-V dla „Attenuated Psychosis Risk Syndrome” c.d.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Wiek ujawnienia objawów dwubiegunowych (zachorowania)</vt:lpstr>
      <vt:lpstr>Dlaczego stosujemy neuroleptyki w leczeniu zaburzeń dwubiegunowych ? MANIA: 1090 pacjentów</vt:lpstr>
      <vt:lpstr>Prezentacja programu PowerPoint</vt:lpstr>
      <vt:lpstr>Spektrum zaburzeń dwubiegunowych </vt:lpstr>
      <vt:lpstr>Prezentacja programu PowerPoint</vt:lpstr>
      <vt:lpstr>W kierunku identyfikacji pre-psychozy ChAD </vt:lpstr>
      <vt:lpstr>W kierunku identyfikacji pre-psychozy ChAD </vt:lpstr>
      <vt:lpstr>Ryzyko przejścia w ChAD w grupach rodzin</vt:lpstr>
      <vt:lpstr>Główne czynniki ryzyka przejścia w ChAD z epizodu depresyjnego</vt:lpstr>
      <vt:lpstr>Biomarkery konwersji w ChAD – neuroobrazowanie </vt:lpstr>
      <vt:lpstr>Biomarkery konwersji w ChAD – koncepcja zapalna  </vt:lpstr>
      <vt:lpstr>Biomarkery konwersji w ChAD – koncepcja behawioralna</vt:lpstr>
      <vt:lpstr>Prezentacja programu PowerPoint</vt:lpstr>
      <vt:lpstr>Interwencje prepsychotyczne w ChAD</vt:lpstr>
      <vt:lpstr>Cele psychoedukacji w chorobie afektywnej dwubiegunowej wyznaczane są w przez szerokie spektrum zasad terapii zaburzeń afektywnych dwubiegunowych, które obejmują m.in.: </vt:lpstr>
      <vt:lpstr>FFT</vt:lpstr>
      <vt:lpstr>Prodromalna faza pierwszego epizody manii</vt:lpstr>
      <vt:lpstr>Kliniczne prezentacje zaburzenia dwubiegunowego u adolescentów</vt:lpstr>
      <vt:lpstr>Kliniczne prezentacje manii u adolescentów</vt:lpstr>
      <vt:lpstr>Prezentacja programu PowerPoint</vt:lpstr>
      <vt:lpstr>Prezentacja programu PowerPoint</vt:lpstr>
      <vt:lpstr>Przejście z SUD w zaburzenie dwubiegunowe</vt:lpstr>
      <vt:lpstr>Przejście z SUD w zaburzenie dwubiegunowe</vt:lpstr>
      <vt:lpstr>Przejście z SUD w w schizofrenię - predyktory</vt:lpstr>
      <vt:lpstr>Przejście z SUD w w zaburzenie dwu-biegunowe / schizofrenię   - predyktory</vt:lpstr>
      <vt:lpstr>Biomarkery konwersji w ChAD – neuroobrazowanie </vt:lpstr>
      <vt:lpstr>Prezentacja programu PowerPoint</vt:lpstr>
      <vt:lpstr>Czemu służą wczesne interwencje?</vt:lpstr>
      <vt:lpstr>Czemu służą wczesne interwencje?</vt:lpstr>
      <vt:lpstr>Ryzyko przejścia w ChAD w grupach rodzin</vt:lpstr>
      <vt:lpstr>Początek historii</vt:lpstr>
      <vt:lpstr>Dane z autonamnezy</vt:lpstr>
      <vt:lpstr>Aktualny stan psychiczny</vt:lpstr>
      <vt:lpstr>Czynniki ryzyka zachorowania na zaburzenie dwubiegunowe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Wczesna diagnoza i terapia choroby dwubiegunowej</dc:title>
  <dc:creator>czern</dc:creator>
  <cp:lastModifiedBy>czern</cp:lastModifiedBy>
  <cp:revision>8</cp:revision>
  <dcterms:created xsi:type="dcterms:W3CDTF">2018-09-30T13:50:54Z</dcterms:created>
  <dcterms:modified xsi:type="dcterms:W3CDTF">2020-05-31T10:28:03Z</dcterms:modified>
</cp:coreProperties>
</file>