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43"/>
  </p:notesMasterIdLst>
  <p:sldIdLst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54" d="100"/>
          <a:sy n="54" d="100"/>
        </p:scale>
        <p:origin x="8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D50E4D-E651-43A0-920D-742C9A00A2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945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2E4805-4262-4D2D-A714-DB359CC834D3}" type="slidenum">
              <a:rPr lang="pl-PL" smtClean="0"/>
              <a:pPr/>
              <a:t>33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2E4805-4262-4D2D-A714-DB359CC834D3}" type="slidenum">
              <a:rPr lang="pl-PL" smtClean="0"/>
              <a:pPr/>
              <a:t>34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2E4805-4262-4D2D-A714-DB359CC834D3}" type="slidenum">
              <a:rPr lang="pl-PL" smtClean="0"/>
              <a:pPr/>
              <a:t>35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pl-PL" noProof="0"/>
              <a:t>Kliknij, aby edytować styl</a:t>
            </a:r>
            <a:endParaRPr lang="en-US" noProof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pl-PL" noProof="0"/>
              <a:t>Kliknij, aby edytować styl wzorca podtytułu</a:t>
            </a:r>
            <a:endParaRPr lang="en-US" noProof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3F3A263-F533-4439-AE41-E005050599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B6E11A-6826-48A0-937D-628A2A6D35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7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7AE82B-38EF-4260-80E2-C3CCC6A4B7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3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3FD3A58-544C-4103-8EE8-D0283F3262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1EE76-6366-408E-A5A5-8208D6DB8B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4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D2508-A4FE-47A9-8C39-A45D614FE6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B6A05-891F-48F8-8CD0-5C00D5E3C2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5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049039-28C2-4A0B-B84D-BCAF3342C2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6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5D527-1DB6-4E4D-A7B8-BA2AB7603B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1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F03C7-356F-4D9E-8010-396DC39AD3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48538-29A5-496A-A3FF-9FAE9E148D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6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818629-A6A0-45DA-A493-F04D491DA8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61A3F3-0F10-41E9-B7F6-ACB295C3AE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1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3AF58F-1A18-464F-BC94-40DA5A2D87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7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757DB-258B-4695-899B-5E739E3DA2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86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29AB77-90D6-435C-BC06-2A675A7B57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24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3350B-77BD-48D2-AB86-EF1193E97D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29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C833D-217B-4C33-B511-CAE95CF58E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14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6099B-35D6-4EB4-B296-226CC29849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3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BF56CD-8771-4D2B-B040-24D06C955D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7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8D77B-F057-419F-AEA4-82DECFA64A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81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2041A-D0DD-40B6-89EC-91F93987F0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51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DD1B75C-B868-484B-A9D2-E00E17E672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D79EF18-60C4-4D04-BE9C-E533BF8162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4800" dirty="0"/>
              <a:t>Gdy psychicznie choruje lekarz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4000" dirty="0"/>
              <a:t>Andrzej </a:t>
            </a:r>
            <a:r>
              <a:rPr lang="pl-PL" sz="4000" dirty="0" err="1"/>
              <a:t>Czernikiewicz</a:t>
            </a:r>
            <a:r>
              <a:rPr lang="pl-PL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363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Zaburzenia psychiczne u lekarzy medycyny </a:t>
            </a:r>
            <a:endParaRPr lang="en-US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Epizod depresji u lekarzy medycyny (mężczyzn) </a:t>
            </a:r>
            <a:r>
              <a:rPr lang="en-US" dirty="0"/>
              <a:t>: 12.8% (</a:t>
            </a:r>
            <a:r>
              <a:rPr lang="pl-PL" dirty="0"/>
              <a:t>ogólna populacja</a:t>
            </a:r>
            <a:r>
              <a:rPr lang="en-US" dirty="0"/>
              <a:t>12%)</a:t>
            </a:r>
          </a:p>
          <a:p>
            <a:r>
              <a:rPr lang="pl-PL" dirty="0"/>
              <a:t>Epizod depresji u lekarzy medycyny (kobiety) 19,5%(=ogólna populacja kobiet</a:t>
            </a:r>
            <a:r>
              <a:rPr lang="en-US" dirty="0"/>
              <a:t>)</a:t>
            </a:r>
          </a:p>
          <a:p>
            <a:r>
              <a:rPr lang="pl-PL" dirty="0"/>
              <a:t>Ryzyko samobójstwa u lekarzy (mężczyźni)</a:t>
            </a:r>
            <a:r>
              <a:rPr lang="en-US" dirty="0"/>
              <a:t>: 1.1-3.4 </a:t>
            </a:r>
            <a:r>
              <a:rPr lang="pl-PL" dirty="0"/>
              <a:t>populacja mężczyzn </a:t>
            </a:r>
            <a:endParaRPr lang="en-US" dirty="0"/>
          </a:p>
          <a:p>
            <a:r>
              <a:rPr lang="pl-PL" dirty="0"/>
              <a:t>Ryzyko samobójstwa u kobiet lekarzy </a:t>
            </a:r>
            <a:r>
              <a:rPr lang="en-US" dirty="0"/>
              <a:t>: 2.5-5.7 </a:t>
            </a:r>
            <a:r>
              <a:rPr lang="pl-PL" dirty="0"/>
              <a:t>populacja kobiet </a:t>
            </a:r>
            <a:endParaRPr lang="en-US" dirty="0"/>
          </a:p>
          <a:p>
            <a:pPr>
              <a:buFont typeface="Arial" charset="0"/>
              <a:buNone/>
            </a:pPr>
            <a:r>
              <a:rPr lang="en-US" sz="2400" dirty="0"/>
              <a:t>	</a:t>
            </a:r>
            <a:r>
              <a:rPr lang="en-US" sz="1800" dirty="0"/>
              <a:t>Center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wsp</a:t>
            </a:r>
            <a:r>
              <a:rPr lang="en-US" sz="1800" dirty="0"/>
              <a:t>., JAMA 2003; 289: 3161-3166</a:t>
            </a:r>
          </a:p>
        </p:txBody>
      </p:sp>
    </p:spTree>
    <p:extLst>
      <p:ext uri="{BB962C8B-B14F-4D97-AF65-F5344CB8AC3E}">
        <p14:creationId xmlns:p14="http://schemas.microsoft.com/office/powerpoint/2010/main" val="2404185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Specyfika depresji u lekarzy, jej efekty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Błędna ocena diagnostyczna, pesymistyczna prognoza w ciężkiej melancholii</a:t>
            </a:r>
          </a:p>
          <a:p>
            <a:r>
              <a:rPr lang="pl-PL" dirty="0"/>
              <a:t>Opóźnienia w podejmowaniu decyzji diagnostycznych i terapeutycznych z powodu anergii, prowadzi do napięć interpersonalnych</a:t>
            </a:r>
          </a:p>
          <a:p>
            <a:r>
              <a:rPr lang="pl-PL" dirty="0"/>
              <a:t>Zaburzenia poznawcze mają związek z niedopatrzeniami lekarskimi</a:t>
            </a:r>
          </a:p>
          <a:p>
            <a:r>
              <a:rPr lang="pl-PL" dirty="0"/>
              <a:t>Myśli samobójcze jako destrukcja kontaktów z pacjentem</a:t>
            </a:r>
          </a:p>
          <a:p>
            <a:r>
              <a:rPr lang="pl-PL" dirty="0"/>
              <a:t>Uogólnianie poczucia winy z lekarza na postępowanie z pacjentem </a:t>
            </a:r>
          </a:p>
        </p:txBody>
      </p:sp>
    </p:spTree>
    <p:extLst>
      <p:ext uri="{BB962C8B-B14F-4D97-AF65-F5344CB8AC3E}">
        <p14:creationId xmlns:p14="http://schemas.microsoft.com/office/powerpoint/2010/main" val="406619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Specyfika manii i hipomanii u lekarzy, jej efekty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dirty="0"/>
              <a:t>Ekspansywność i pobudzenie jako element zaburzający współpracę w teamie terapeutycznym</a:t>
            </a:r>
          </a:p>
          <a:p>
            <a:r>
              <a:rPr lang="pl-PL" sz="2000" dirty="0"/>
              <a:t>Podwyższone libido, zaburzenia kontroli zachowania seksualnego jako przyczyna traumatycznych </a:t>
            </a:r>
            <a:r>
              <a:rPr lang="pl-PL" sz="2000" dirty="0" err="1"/>
              <a:t>zachowań</a:t>
            </a:r>
            <a:r>
              <a:rPr lang="pl-PL" sz="2000" dirty="0"/>
              <a:t> lekarza w odniesieniu do pacjentów, ale również czynniki zagrażający prawnie lekarzowi</a:t>
            </a:r>
          </a:p>
          <a:p>
            <a:r>
              <a:rPr lang="pl-PL" sz="2000" dirty="0"/>
              <a:t>Urojenia wielkościowe jako przyczyna nieracjonalnych , „eksperymentalnych” decyzji terapeutycznych</a:t>
            </a:r>
          </a:p>
          <a:p>
            <a:r>
              <a:rPr lang="pl-PL" sz="2000" dirty="0"/>
              <a:t>Błędy lekarskie wynikające z gonitwy myśli </a:t>
            </a:r>
          </a:p>
          <a:p>
            <a:r>
              <a:rPr lang="pl-PL" sz="2000" dirty="0"/>
              <a:t>Impulsywność w odniesieniu do personelu i pacjentów i wstyd po przeminięciu ostrej fazy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209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Samobójstwa wśród lekarzy</a:t>
            </a:r>
            <a:endParaRPr lang="en-US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300-400 </a:t>
            </a:r>
            <a:r>
              <a:rPr lang="pl-PL" dirty="0"/>
              <a:t>lekarzy ginie śmiercią samobójczą w USA co roku</a:t>
            </a:r>
            <a:endParaRPr lang="en-US" dirty="0"/>
          </a:p>
          <a:p>
            <a:pPr eaLnBrk="1" hangingPunct="1"/>
            <a:r>
              <a:rPr lang="pl-PL" dirty="0"/>
              <a:t>Główne techniki samobójcze </a:t>
            </a:r>
            <a:r>
              <a:rPr lang="en-US" dirty="0"/>
              <a:t>: </a:t>
            </a:r>
            <a:r>
              <a:rPr lang="pl-PL" dirty="0"/>
              <a:t>leki, broń palna </a:t>
            </a:r>
            <a:endParaRPr lang="en-US" dirty="0"/>
          </a:p>
          <a:p>
            <a:pPr eaLnBrk="1" hangingPunct="1"/>
            <a:r>
              <a:rPr lang="pl-PL" dirty="0"/>
              <a:t>Czynniki ryzyka</a:t>
            </a:r>
            <a:r>
              <a:rPr lang="en-US" dirty="0"/>
              <a:t>: </a:t>
            </a:r>
            <a:r>
              <a:rPr lang="pl-PL" dirty="0"/>
              <a:t>depresja</a:t>
            </a:r>
            <a:r>
              <a:rPr lang="en-US" dirty="0"/>
              <a:t> (90%), </a:t>
            </a:r>
            <a:r>
              <a:rPr lang="pl-PL" dirty="0"/>
              <a:t>problemy alkoholowe </a:t>
            </a:r>
            <a:endParaRPr lang="en-US" dirty="0"/>
          </a:p>
          <a:p>
            <a:pPr eaLnBrk="1" hangingPunct="1"/>
            <a:r>
              <a:rPr lang="pl-PL" dirty="0"/>
              <a:t>Wysoka skuteczność prób samobójczych </a:t>
            </a:r>
            <a:endParaRPr lang="en-US" dirty="0"/>
          </a:p>
          <a:p>
            <a:pPr eaLnBrk="1" hangingPunct="1"/>
            <a:r>
              <a:rPr lang="pl-PL" dirty="0"/>
              <a:t>Ryzyko samobójstwa wśród lekarzy – K=M</a:t>
            </a:r>
            <a:endParaRPr lang="en-US" dirty="0"/>
          </a:p>
          <a:p>
            <a:pPr eaLnBrk="1" hangingPunct="1">
              <a:buFont typeface="Arial" charset="0"/>
              <a:buNone/>
            </a:pPr>
            <a:r>
              <a:rPr lang="en-US" sz="2400" dirty="0"/>
              <a:t>	 </a:t>
            </a:r>
            <a:r>
              <a:rPr lang="en-US" sz="1800" dirty="0"/>
              <a:t>American Foundation for Suicide Prevention</a:t>
            </a:r>
          </a:p>
          <a:p>
            <a:pPr>
              <a:buFont typeface="Arial" charset="0"/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20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/>
              <a:t>Profil suicydialnego lekarza </a:t>
            </a:r>
            <a:endParaRPr lang="en-US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dirty="0"/>
              <a:t>Kobieta lub mężczyzna </a:t>
            </a:r>
            <a:endParaRPr lang="en-US" dirty="0"/>
          </a:p>
          <a:p>
            <a:pPr eaLnBrk="1" hangingPunct="1"/>
            <a:r>
              <a:rPr lang="pl-PL" dirty="0"/>
              <a:t>Wiek </a:t>
            </a:r>
            <a:r>
              <a:rPr lang="en-US" dirty="0"/>
              <a:t>: &gt; 45 (</a:t>
            </a:r>
            <a:r>
              <a:rPr lang="pl-PL" dirty="0"/>
              <a:t>kobieta</a:t>
            </a:r>
            <a:r>
              <a:rPr lang="en-US" dirty="0"/>
              <a:t>), &gt; 50 (</a:t>
            </a:r>
            <a:r>
              <a:rPr lang="pl-PL" dirty="0"/>
              <a:t>mężczyzna</a:t>
            </a:r>
            <a:r>
              <a:rPr lang="en-US" dirty="0"/>
              <a:t>)</a:t>
            </a:r>
          </a:p>
          <a:p>
            <a:pPr eaLnBrk="1" hangingPunct="1"/>
            <a:r>
              <a:rPr lang="pl-PL" dirty="0"/>
              <a:t>Rozwiedziony </a:t>
            </a:r>
            <a:r>
              <a:rPr lang="en-US" dirty="0"/>
              <a:t>/</a:t>
            </a:r>
            <a:r>
              <a:rPr lang="pl-PL" dirty="0"/>
              <a:t>w separacji </a:t>
            </a:r>
            <a:r>
              <a:rPr lang="en-US" dirty="0"/>
              <a:t>, </a:t>
            </a:r>
            <a:r>
              <a:rPr lang="pl-PL" dirty="0"/>
              <a:t>samotny</a:t>
            </a:r>
            <a:endParaRPr lang="en-US" dirty="0"/>
          </a:p>
          <a:p>
            <a:pPr eaLnBrk="1" hangingPunct="1"/>
            <a:r>
              <a:rPr lang="pl-PL" dirty="0"/>
              <a:t>Depresyjny, bipolarny, lękowy </a:t>
            </a:r>
            <a:endParaRPr lang="en-US" dirty="0"/>
          </a:p>
          <a:p>
            <a:pPr eaLnBrk="1" hangingPunct="1"/>
            <a:r>
              <a:rPr lang="pl-PL" dirty="0"/>
              <a:t>Alkohol, narkotyki </a:t>
            </a:r>
            <a:r>
              <a:rPr lang="en-US" dirty="0"/>
              <a:t>(25% </a:t>
            </a:r>
            <a:r>
              <a:rPr lang="pl-PL" dirty="0"/>
              <a:t>samobójstw wśród lekarzy w stanie intoksykacji </a:t>
            </a:r>
            <a:r>
              <a:rPr lang="en-US" dirty="0"/>
              <a:t>)</a:t>
            </a:r>
          </a:p>
          <a:p>
            <a:pPr eaLnBrk="1" hangingPunct="1"/>
            <a:r>
              <a:rPr lang="pl-PL" dirty="0"/>
              <a:t>Pracoholicy, hazardziści </a:t>
            </a:r>
            <a:endParaRPr lang="en-US" dirty="0"/>
          </a:p>
          <a:p>
            <a:pPr eaLnBrk="1" hangingPunct="1">
              <a:buFont typeface="Arial" charset="0"/>
              <a:buNone/>
            </a:pPr>
            <a:r>
              <a:rPr lang="en-US" sz="2400" dirty="0"/>
              <a:t>	</a:t>
            </a:r>
            <a:r>
              <a:rPr lang="en-US" sz="1800" dirty="0"/>
              <a:t>Center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wsp</a:t>
            </a:r>
            <a:r>
              <a:rPr lang="en-US" sz="1800" dirty="0"/>
              <a:t>., JAMA 2003; 289: 3161-3166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>
              <a:buFont typeface="Arial" charset="0"/>
              <a:buNone/>
            </a:pPr>
            <a:endParaRPr lang="en-US" dirty="0"/>
          </a:p>
          <a:p>
            <a:pPr eaLnBrk="1" hangingPunct="1">
              <a:buFont typeface="Arial" charset="0"/>
              <a:buNone/>
            </a:pPr>
            <a:r>
              <a:rPr lang="en-US" sz="2400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413045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c.d. </a:t>
            </a:r>
            <a:endParaRPr lang="en-US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Przewlekle chory </a:t>
            </a:r>
            <a:endParaRPr lang="en-US" dirty="0"/>
          </a:p>
          <a:p>
            <a:r>
              <a:rPr lang="pl-PL" dirty="0"/>
              <a:t>Zmiany w statusie profesjonalnym </a:t>
            </a:r>
            <a:endParaRPr lang="en-US" dirty="0"/>
          </a:p>
          <a:p>
            <a:r>
              <a:rPr lang="pl-PL" dirty="0"/>
              <a:t>Narcystyczny </a:t>
            </a:r>
            <a:endParaRPr lang="en-US" dirty="0"/>
          </a:p>
          <a:p>
            <a:r>
              <a:rPr lang="pl-PL" dirty="0"/>
              <a:t>Dostęp do leków, broni palnej </a:t>
            </a:r>
            <a:endParaRPr lang="en-US" dirty="0"/>
          </a:p>
          <a:p>
            <a:pPr>
              <a:buFont typeface="Arial" charset="0"/>
              <a:buNone/>
            </a:pPr>
            <a:r>
              <a:rPr lang="en-US" sz="2400" dirty="0"/>
              <a:t>		 </a:t>
            </a:r>
            <a:r>
              <a:rPr lang="en-US" sz="1800" dirty="0"/>
              <a:t>Center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wsp</a:t>
            </a:r>
            <a:r>
              <a:rPr lang="en-US" sz="1800" dirty="0"/>
              <a:t>., JAMA 2003; 289: 3161-3166</a:t>
            </a:r>
          </a:p>
          <a:p>
            <a:pPr>
              <a:buFont typeface="Arial" charset="0"/>
              <a:buNone/>
            </a:pPr>
            <a:endParaRPr lang="en-US" dirty="0"/>
          </a:p>
          <a:p>
            <a:pPr>
              <a:buFont typeface="Arial" charset="0"/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665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Wpływ otoczenia na samobójstwo wśród lekarzy </a:t>
            </a:r>
            <a:endParaRPr lang="en-US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Harvard Study of Adult Development: 47 </a:t>
            </a:r>
            <a:r>
              <a:rPr lang="pl-PL" dirty="0"/>
              <a:t>lekarzy </a:t>
            </a:r>
            <a:endParaRPr lang="en-US" dirty="0"/>
          </a:p>
          <a:p>
            <a:r>
              <a:rPr lang="pl-PL" dirty="0"/>
              <a:t>Zaburzenia psychiczne i ryzyko samobójcze tylko u tych, którzy „przychodzili z problemami psychicznymi na studia medyczne” </a:t>
            </a:r>
            <a:endParaRPr lang="en-US" dirty="0"/>
          </a:p>
          <a:p>
            <a:r>
              <a:rPr lang="pl-PL" dirty="0"/>
              <a:t>Brak związku stresu </a:t>
            </a:r>
            <a:r>
              <a:rPr lang="pl-PL" dirty="0" err="1"/>
              <a:t>zawodowoge</a:t>
            </a:r>
            <a:r>
              <a:rPr lang="pl-PL" dirty="0"/>
              <a:t> z ryzykiem samobójczym </a:t>
            </a:r>
            <a:endParaRPr lang="en-US" dirty="0"/>
          </a:p>
          <a:p>
            <a:r>
              <a:rPr lang="pl-PL" dirty="0"/>
              <a:t>Urazowe wydarzenia, które wydają się być przyczyną próby samobójczej u lekarza, są skutkiem jego problemów psychicznych / osobowościowych </a:t>
            </a:r>
            <a:endParaRPr lang="en-US" dirty="0"/>
          </a:p>
          <a:p>
            <a:pPr>
              <a:buFont typeface="Arial" charset="0"/>
              <a:buNone/>
            </a:pPr>
            <a:r>
              <a:rPr lang="en-US" sz="1800" dirty="0"/>
              <a:t>	Center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wsp</a:t>
            </a:r>
            <a:r>
              <a:rPr lang="en-US" sz="1800" dirty="0"/>
              <a:t>., JAMA 2003; 289: 3161-3166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672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/>
              <a:t>Samobójstwo lekarza </a:t>
            </a:r>
            <a:endParaRPr lang="en-US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Osobowość lekarza </a:t>
            </a:r>
            <a:r>
              <a:rPr lang="en-US"/>
              <a:t>: </a:t>
            </a:r>
            <a:r>
              <a:rPr lang="pl-PL"/>
              <a:t>duży napęd</a:t>
            </a:r>
            <a:r>
              <a:rPr lang="en-US"/>
              <a:t>, </a:t>
            </a:r>
            <a:r>
              <a:rPr lang="pl-PL"/>
              <a:t>pefrekcjonista, niezależny </a:t>
            </a:r>
            <a:r>
              <a:rPr lang="en-US" sz="2400"/>
              <a:t>(Gabbard JAMA 1985; 254: 2926-2929)</a:t>
            </a:r>
          </a:p>
          <a:p>
            <a:pPr eaLnBrk="1" hangingPunct="1"/>
            <a:r>
              <a:rPr lang="pl-PL"/>
              <a:t>W połączeniu z: podatnością na stres, stresorami, zaburzeniami psychicznymi, impulsywnością, dostępnymi technikami S</a:t>
            </a:r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2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Nadużywanie SPA </a:t>
            </a:r>
            <a:endParaRPr lang="en-US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2% </a:t>
            </a:r>
            <a:r>
              <a:rPr lang="pl-PL" dirty="0"/>
              <a:t>lekarzy z aktualnym uzależnieniem </a:t>
            </a:r>
            <a:endParaRPr lang="en-US" dirty="0"/>
          </a:p>
          <a:p>
            <a:r>
              <a:rPr lang="en-US" dirty="0"/>
              <a:t>8-18% </a:t>
            </a:r>
            <a:r>
              <a:rPr lang="pl-PL" dirty="0"/>
              <a:t> z nadużywanie w ciągu życia </a:t>
            </a:r>
            <a:endParaRPr lang="en-US" dirty="0"/>
          </a:p>
          <a:p>
            <a:r>
              <a:rPr lang="pl-PL" dirty="0"/>
              <a:t>Rezydenci medycyny ratunkowej </a:t>
            </a:r>
            <a:r>
              <a:rPr lang="en-US" dirty="0"/>
              <a:t>: 12.5% </a:t>
            </a:r>
            <a:r>
              <a:rPr lang="pl-PL" dirty="0"/>
              <a:t>uzależnieni od alkoholu </a:t>
            </a:r>
            <a:endParaRPr lang="en-US" sz="1800" dirty="0"/>
          </a:p>
          <a:p>
            <a:pPr>
              <a:buFont typeface="Arial" charset="0"/>
              <a:buNone/>
            </a:pPr>
            <a:r>
              <a:rPr lang="en-US" sz="1800" dirty="0"/>
              <a:t>                                            McNamara, Margulies,  Ann </a:t>
            </a:r>
            <a:r>
              <a:rPr lang="en-US" sz="1800" dirty="0" err="1"/>
              <a:t>Emerg</a:t>
            </a:r>
            <a:r>
              <a:rPr lang="en-US" sz="1800" dirty="0"/>
              <a:t> Med 1994; 23:1072-1076</a:t>
            </a:r>
          </a:p>
          <a:p>
            <a:r>
              <a:rPr lang="pl-PL" dirty="0"/>
              <a:t>Najwyższy współczynnik uzależnienia / nadużywania SPA: psychiatrzy i lekarze medycyny ratunkowej </a:t>
            </a:r>
            <a:r>
              <a:rPr lang="en-US" dirty="0"/>
              <a:t>				     </a:t>
            </a:r>
            <a:r>
              <a:rPr lang="en-US" sz="1800" dirty="0"/>
              <a:t>Hughes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wsp</a:t>
            </a:r>
            <a:r>
              <a:rPr lang="en-US" sz="1800" dirty="0"/>
              <a:t>., J Addict Dis 1999;18:23-37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41431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„Typowy” lekarz alkoholik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Początek w okresie studiów</a:t>
            </a:r>
          </a:p>
          <a:p>
            <a:r>
              <a:rPr lang="pl-PL" dirty="0"/>
              <a:t>Silny mechanizm zaprzeczeń</a:t>
            </a:r>
          </a:p>
          <a:p>
            <a:r>
              <a:rPr lang="pl-PL" dirty="0"/>
              <a:t>Przywiązanie do „biologicznego” leczenia</a:t>
            </a:r>
          </a:p>
          <a:p>
            <a:r>
              <a:rPr lang="pl-PL" dirty="0"/>
              <a:t>Sprzątacze i </a:t>
            </a:r>
            <a:r>
              <a:rPr lang="pl-PL" dirty="0" err="1"/>
              <a:t>pomagacze</a:t>
            </a:r>
            <a:endParaRPr lang="pl-PL" dirty="0"/>
          </a:p>
          <a:p>
            <a:r>
              <a:rPr lang="pl-PL" dirty="0"/>
              <a:t>Niewielka świadomość w korporacjach lekarskich </a:t>
            </a:r>
          </a:p>
        </p:txBody>
      </p:sp>
    </p:spTree>
    <p:extLst>
      <p:ext uri="{BB962C8B-B14F-4D97-AF65-F5344CB8AC3E}">
        <p14:creationId xmlns:p14="http://schemas.microsoft.com/office/powerpoint/2010/main" val="1388551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Kiedy wszystko się zaczyna 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18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SPA i specjalizacje</a:t>
            </a:r>
            <a:endParaRPr lang="en-US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</a:t>
            </a:r>
            <a:r>
              <a:rPr lang="pl-PL" dirty="0"/>
              <a:t> </a:t>
            </a:r>
            <a:r>
              <a:rPr lang="en-US" dirty="0"/>
              <a:t>426 </a:t>
            </a:r>
            <a:r>
              <a:rPr lang="pl-PL" dirty="0"/>
              <a:t>lekarzy </a:t>
            </a:r>
            <a:r>
              <a:rPr lang="en-US" dirty="0"/>
              <a:t>, 12 </a:t>
            </a:r>
            <a:r>
              <a:rPr lang="pl-PL" dirty="0"/>
              <a:t>specjalności </a:t>
            </a:r>
            <a:endParaRPr lang="en-US" dirty="0"/>
          </a:p>
          <a:p>
            <a:r>
              <a:rPr lang="pl-PL" dirty="0"/>
              <a:t>Medycyna ratunkowa </a:t>
            </a:r>
            <a:r>
              <a:rPr lang="en-US" dirty="0"/>
              <a:t>: ↑</a:t>
            </a:r>
            <a:r>
              <a:rPr lang="pl-PL" dirty="0"/>
              <a:t> </a:t>
            </a:r>
            <a:r>
              <a:rPr lang="pl-PL" dirty="0" err="1"/>
              <a:t>psychodymulanty</a:t>
            </a:r>
            <a:r>
              <a:rPr lang="pl-PL" dirty="0"/>
              <a:t> </a:t>
            </a:r>
            <a:endParaRPr lang="en-US" dirty="0"/>
          </a:p>
          <a:p>
            <a:r>
              <a:rPr lang="pl-PL" dirty="0"/>
              <a:t>Psychiatrzy </a:t>
            </a:r>
            <a:r>
              <a:rPr lang="en-US" dirty="0"/>
              <a:t>: ↑ </a:t>
            </a:r>
            <a:r>
              <a:rPr lang="pl-PL" dirty="0"/>
              <a:t>BDZ </a:t>
            </a:r>
            <a:endParaRPr lang="en-US" dirty="0"/>
          </a:p>
          <a:p>
            <a:r>
              <a:rPr lang="pl-PL" dirty="0" err="1"/>
              <a:t>Anestezolodzy</a:t>
            </a:r>
            <a:r>
              <a:rPr lang="pl-PL" dirty="0"/>
              <a:t> </a:t>
            </a:r>
            <a:r>
              <a:rPr lang="en-US" dirty="0"/>
              <a:t>: ↑</a:t>
            </a:r>
            <a:r>
              <a:rPr lang="pl-PL" dirty="0"/>
              <a:t> opiaty </a:t>
            </a:r>
            <a:endParaRPr lang="en-US" dirty="0"/>
          </a:p>
          <a:p>
            <a:r>
              <a:rPr lang="pl-PL" dirty="0"/>
              <a:t>Chirurdzy</a:t>
            </a:r>
            <a:r>
              <a:rPr lang="en-US" dirty="0"/>
              <a:t>: </a:t>
            </a:r>
            <a:r>
              <a:rPr lang="pl-PL" dirty="0"/>
              <a:t>nikotyna </a:t>
            </a:r>
            <a:endParaRPr lang="en-US" dirty="0"/>
          </a:p>
          <a:p>
            <a:r>
              <a:rPr lang="pl-PL" dirty="0"/>
              <a:t>Pediatrzy: najniższy współczynnik używania SPA </a:t>
            </a:r>
            <a:r>
              <a:rPr lang="en-US" sz="1800" dirty="0"/>
              <a:t>Hughes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wsp</a:t>
            </a:r>
            <a:r>
              <a:rPr lang="en-US" sz="1800" dirty="0"/>
              <a:t>., 1999 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27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Psychozy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Typowy wiek zachorowania na schizofrenię to wiek studiów, w tym i medycznych</a:t>
            </a:r>
          </a:p>
          <a:p>
            <a:r>
              <a:rPr lang="pl-PL" dirty="0"/>
              <a:t>Problem przekonań o nieuleczalności schizofrenii wywodzący się z wieku decydentów akademickich – kreowany również przez nich</a:t>
            </a:r>
          </a:p>
          <a:p>
            <a:r>
              <a:rPr lang="pl-PL" dirty="0"/>
              <a:t>Realny problem deficytów poznawczych</a:t>
            </a:r>
          </a:p>
          <a:p>
            <a:r>
              <a:rPr lang="pl-PL" dirty="0"/>
              <a:t>Nadmierna </a:t>
            </a:r>
            <a:r>
              <a:rPr lang="pl-PL" dirty="0" err="1"/>
              <a:t>senzytywność</a:t>
            </a:r>
            <a:r>
              <a:rPr lang="pl-PL" dirty="0"/>
              <a:t> na objawy pozytywne – niezauważanie uwarunkowań związanych z SPA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929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Zaburzenia lękowe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Często maskowane przez zaburzenia afektywne i nadużywanie SPA</a:t>
            </a:r>
          </a:p>
          <a:p>
            <a:r>
              <a:rPr lang="pl-PL" dirty="0"/>
              <a:t>Zespół lęku uogólnionego – zauważalne objawy lęku mogą być interpretowane przez kolegów, nauczycieli akademickich , a potem pacjentów jako objawy nadużywanie SPA</a:t>
            </a:r>
          </a:p>
          <a:p>
            <a:r>
              <a:rPr lang="pl-PL" dirty="0"/>
              <a:t>Fobia społeczna ujawniająca się w sytuacjach prezentacyjnych</a:t>
            </a:r>
          </a:p>
          <a:p>
            <a:r>
              <a:rPr lang="pl-PL" dirty="0"/>
              <a:t>OCD jako przyczyna opóźnień w pracy, szczególnie zespołowej</a:t>
            </a:r>
          </a:p>
          <a:p>
            <a:r>
              <a:rPr lang="pl-PL" dirty="0"/>
              <a:t>PTSD w wyniku urazów związanych z pacjentami</a:t>
            </a:r>
          </a:p>
        </p:txBody>
      </p:sp>
    </p:spTree>
    <p:extLst>
      <p:ext uri="{BB962C8B-B14F-4D97-AF65-F5344CB8AC3E}">
        <p14:creationId xmlns:p14="http://schemas.microsoft.com/office/powerpoint/2010/main" val="85045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Otępienia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Rzadkie wśród zwykłych lekarzy, częstsze wśród samodzielnych pracowników nauki</a:t>
            </a:r>
          </a:p>
          <a:p>
            <a:r>
              <a:rPr lang="pl-PL" dirty="0"/>
              <a:t>Mniej zauważane w samodzielnej praktyce ambulatoryjnej – kompensacja przez współpracujące pielęgniarki czy sekretarki</a:t>
            </a:r>
          </a:p>
          <a:p>
            <a:r>
              <a:rPr lang="pl-PL" dirty="0"/>
              <a:t>Wcześniej niezauważane – mogą się ujawnić przy dramatycznych błędach lekarskich </a:t>
            </a:r>
          </a:p>
        </p:txBody>
      </p:sp>
    </p:spTree>
    <p:extLst>
      <p:ext uri="{BB962C8B-B14F-4D97-AF65-F5344CB8AC3E}">
        <p14:creationId xmlns:p14="http://schemas.microsoft.com/office/powerpoint/2010/main" val="33152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Czynniki ryzyka zaburzeń psychicznych u lekarzy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35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Ironia losu lekarza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i="1" dirty="0"/>
              <a:t>Im bardziej jesteś perfekcyjny, skuteczny i efektywny, tym jest to bardziej pożądane dla twoich pacjentów </a:t>
            </a:r>
          </a:p>
          <a:p>
            <a:r>
              <a:rPr lang="pl-PL" i="1" dirty="0"/>
              <a:t>Ale bardziej kosztowne i wyniszczające dla Ciebie</a:t>
            </a:r>
          </a:p>
          <a:p>
            <a:r>
              <a:rPr lang="pl-PL" i="1" dirty="0" err="1"/>
              <a:t>Society’s</a:t>
            </a:r>
            <a:r>
              <a:rPr lang="pl-PL" i="1" dirty="0"/>
              <a:t> </a:t>
            </a:r>
            <a:r>
              <a:rPr lang="pl-PL" i="1" dirty="0" err="1"/>
              <a:t>meat</a:t>
            </a:r>
            <a:r>
              <a:rPr lang="pl-PL" i="1" dirty="0"/>
              <a:t> </a:t>
            </a:r>
            <a:r>
              <a:rPr lang="pl-PL" i="1" dirty="0" err="1"/>
              <a:t>is</a:t>
            </a:r>
            <a:r>
              <a:rPr lang="pl-PL" i="1" dirty="0"/>
              <a:t> a </a:t>
            </a:r>
            <a:r>
              <a:rPr lang="pl-PL" i="1" dirty="0" err="1"/>
              <a:t>physician’s</a:t>
            </a:r>
            <a:r>
              <a:rPr lang="pl-PL" i="1" dirty="0"/>
              <a:t> </a:t>
            </a:r>
            <a:r>
              <a:rPr lang="pl-PL" i="1" dirty="0" err="1"/>
              <a:t>poison</a:t>
            </a:r>
            <a:r>
              <a:rPr lang="pl-PL" i="1" dirty="0"/>
              <a:t> </a:t>
            </a:r>
            <a:r>
              <a:rPr lang="pl-PL" dirty="0"/>
              <a:t>[</a:t>
            </a:r>
            <a:r>
              <a:rPr lang="pl-PL" dirty="0" err="1"/>
              <a:t>Gabbard</a:t>
            </a:r>
            <a:r>
              <a:rPr lang="pl-PL" dirty="0"/>
              <a:t> 1985]</a:t>
            </a:r>
          </a:p>
          <a:p>
            <a:r>
              <a:rPr lang="pl-PL" dirty="0"/>
              <a:t>Perfekcjonizm prowadzi do depresji, lęku i wypalenia [</a:t>
            </a:r>
            <a:r>
              <a:rPr lang="pl-PL" dirty="0" err="1"/>
              <a:t>Beevers</a:t>
            </a:r>
            <a:r>
              <a:rPr lang="pl-PL" dirty="0"/>
              <a:t> i Miller 2004]</a:t>
            </a:r>
          </a:p>
          <a:p>
            <a:r>
              <a:rPr lang="pl-PL" dirty="0"/>
              <a:t>„Im lepiej coś robisz, tym bardziej oczekuje się od ciebie, że będziesz to robił jeszcze lepiej” [</a:t>
            </a:r>
            <a:r>
              <a:rPr lang="pl-PL" dirty="0" err="1"/>
              <a:t>Flett</a:t>
            </a:r>
            <a:r>
              <a:rPr lang="pl-PL" dirty="0"/>
              <a:t> i Hewitt 2002].</a:t>
            </a:r>
          </a:p>
          <a:p>
            <a:r>
              <a:rPr lang="pl-PL" i="1" dirty="0"/>
              <a:t>Lepsze naprawdę jest wrogiem dobrego </a:t>
            </a:r>
          </a:p>
        </p:txBody>
      </p:sp>
    </p:spTree>
    <p:extLst>
      <p:ext uri="{BB962C8B-B14F-4D97-AF65-F5344CB8AC3E}">
        <p14:creationId xmlns:p14="http://schemas.microsoft.com/office/powerpoint/2010/main" val="3422245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Kompulsywne trendy wśród lekarzy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Kompulsywna triada</a:t>
            </a:r>
          </a:p>
          <a:p>
            <a:pPr lvl="1"/>
            <a:r>
              <a:rPr lang="pl-PL" dirty="0"/>
              <a:t>Niska samoocena</a:t>
            </a:r>
          </a:p>
          <a:p>
            <a:pPr lvl="1"/>
            <a:r>
              <a:rPr lang="pl-PL" dirty="0"/>
              <a:t>Poczucie winy</a:t>
            </a:r>
          </a:p>
          <a:p>
            <a:pPr lvl="1"/>
            <a:r>
              <a:rPr lang="pl-PL" dirty="0"/>
              <a:t>Nadmierne poczucie odpowiedzialności </a:t>
            </a:r>
          </a:p>
          <a:p>
            <a:r>
              <a:rPr lang="pl-PL" dirty="0"/>
              <a:t>Upór</a:t>
            </a:r>
          </a:p>
          <a:p>
            <a:r>
              <a:rPr lang="pl-PL" dirty="0"/>
              <a:t>Sztywność emocjonalna</a:t>
            </a:r>
          </a:p>
          <a:p>
            <a:r>
              <a:rPr lang="pl-PL" dirty="0"/>
              <a:t>Niezdolność do dzielenia się odpowiedzialnością</a:t>
            </a:r>
          </a:p>
          <a:p>
            <a:r>
              <a:rPr lang="pl-PL" dirty="0"/>
              <a:t>Perfekcjonizm </a:t>
            </a:r>
          </a:p>
        </p:txBody>
      </p:sp>
    </p:spTree>
    <p:extLst>
      <p:ext uri="{BB962C8B-B14F-4D97-AF65-F5344CB8AC3E}">
        <p14:creationId xmlns:p14="http://schemas.microsoft.com/office/powerpoint/2010/main" val="100951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Czynniki sprzyjające uzależnieniom wśród lekarzy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„Optymizm farmakologiczny”</a:t>
            </a:r>
          </a:p>
          <a:p>
            <a:r>
              <a:rPr lang="pl-PL" dirty="0"/>
              <a:t>„Samookłamywanie”</a:t>
            </a:r>
          </a:p>
          <a:p>
            <a:r>
              <a:rPr lang="pl-PL" dirty="0"/>
              <a:t>„Silna wola”</a:t>
            </a:r>
          </a:p>
          <a:p>
            <a:r>
              <a:rPr lang="pl-PL" dirty="0"/>
              <a:t>„Poszukiwacze wyzwań”</a:t>
            </a:r>
          </a:p>
          <a:p>
            <a:r>
              <a:rPr lang="pl-PL" dirty="0"/>
              <a:t>Zaprzeczenia</a:t>
            </a:r>
          </a:p>
          <a:p>
            <a:r>
              <a:rPr lang="pl-PL" dirty="0"/>
              <a:t>„Ciężko pracuję i zasługuję na chwilę relaksu”</a:t>
            </a:r>
          </a:p>
          <a:p>
            <a:r>
              <a:rPr lang="pl-PL" dirty="0"/>
              <a:t>Łatwy dostęp</a:t>
            </a:r>
          </a:p>
          <a:p>
            <a:r>
              <a:rPr lang="pl-PL" dirty="0"/>
              <a:t>Środowiskowe przyzwolenie</a:t>
            </a:r>
          </a:p>
          <a:p>
            <a:r>
              <a:rPr lang="pl-PL" dirty="0"/>
              <a:t>Wpływ wieku</a:t>
            </a:r>
          </a:p>
          <a:p>
            <a:r>
              <a:rPr lang="pl-PL" dirty="0"/>
              <a:t>Lęk przed stygmatyzacją 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Mansky 1999</a:t>
            </a:r>
          </a:p>
        </p:txBody>
      </p:sp>
    </p:spTree>
    <p:extLst>
      <p:ext uri="{BB962C8B-B14F-4D97-AF65-F5344CB8AC3E}">
        <p14:creationId xmlns:p14="http://schemas.microsoft.com/office/powerpoint/2010/main" val="331789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Wczesne i późniejsze markery uzależnienia u lekarzy </a:t>
            </a:r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Wczesne 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sz="2000" dirty="0"/>
              <a:t>Chaotyczny styl życia, problemy finansowe </a:t>
            </a:r>
          </a:p>
          <a:p>
            <a:r>
              <a:rPr lang="pl-PL" sz="2000" dirty="0" err="1"/>
              <a:t>Senzytywność</a:t>
            </a:r>
            <a:r>
              <a:rPr lang="pl-PL" sz="2000" dirty="0"/>
              <a:t>, drażliwość – szczególnie w piątki i poniedziałki</a:t>
            </a:r>
          </a:p>
          <a:p>
            <a:r>
              <a:rPr lang="pl-PL" sz="2000" dirty="0"/>
              <a:t>Skargi somatyczne, </a:t>
            </a:r>
            <a:r>
              <a:rPr lang="pl-PL" sz="2000" dirty="0" err="1"/>
              <a:t>hipochondryzacja</a:t>
            </a:r>
            <a:endParaRPr lang="pl-PL" sz="2000" dirty="0"/>
          </a:p>
          <a:p>
            <a:r>
              <a:rPr lang="pl-PL" sz="2000" dirty="0"/>
              <a:t>Ucieczka od przyjaciół i rodziny</a:t>
            </a:r>
          </a:p>
          <a:p>
            <a:r>
              <a:rPr lang="pl-PL" sz="2000" dirty="0"/>
              <a:t>Zaniedbania w ubiorze i higienie</a:t>
            </a:r>
          </a:p>
          <a:p>
            <a:r>
              <a:rPr lang="pl-PL" sz="2000" dirty="0"/>
              <a:t>Zmiana nawyków w pracy</a:t>
            </a:r>
          </a:p>
          <a:p>
            <a:r>
              <a:rPr lang="pl-PL" sz="2000" dirty="0"/>
              <a:t>Brak poczucia odpowiedzialności</a:t>
            </a:r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Późniejsze </a:t>
            </a:r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sz="2000" dirty="0"/>
              <a:t>Wybuchy złości w pracy</a:t>
            </a:r>
          </a:p>
          <a:p>
            <a:r>
              <a:rPr lang="pl-PL" sz="2000" dirty="0"/>
              <a:t>Wzrastające absencje w pracy</a:t>
            </a:r>
          </a:p>
          <a:p>
            <a:r>
              <a:rPr lang="pl-PL" sz="2000" dirty="0"/>
              <a:t>Skargi personelu i pacjentów </a:t>
            </a:r>
          </a:p>
          <a:p>
            <a:r>
              <a:rPr lang="pl-PL" sz="2000" dirty="0"/>
              <a:t>Pogorszenie dokumentacji</a:t>
            </a:r>
          </a:p>
          <a:p>
            <a:r>
              <a:rPr lang="pl-PL" sz="2000" dirty="0"/>
              <a:t>Błędy w wypisywaniu recept</a:t>
            </a:r>
          </a:p>
          <a:p>
            <a:r>
              <a:rPr lang="pl-PL" sz="2000" dirty="0"/>
              <a:t>Zapach alkoholu </a:t>
            </a:r>
          </a:p>
          <a:p>
            <a:r>
              <a:rPr lang="pl-PL" sz="2000" dirty="0"/>
              <a:t>Wykroczenia drogowe</a:t>
            </a:r>
          </a:p>
          <a:p>
            <a:r>
              <a:rPr lang="pl-PL" sz="2000" dirty="0"/>
              <a:t>Rozpad rodziny </a:t>
            </a:r>
          </a:p>
        </p:txBody>
      </p:sp>
    </p:spTree>
    <p:extLst>
      <p:ext uri="{BB962C8B-B14F-4D97-AF65-F5344CB8AC3E}">
        <p14:creationId xmlns:p14="http://schemas.microsoft.com/office/powerpoint/2010/main" val="133898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Predyktory</a:t>
            </a:r>
            <a:r>
              <a:rPr lang="pl-PL" dirty="0"/>
              <a:t> agresji seksualnej wśród lekarzy 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Zaburzenia psychotyczne</a:t>
            </a:r>
          </a:p>
          <a:p>
            <a:r>
              <a:rPr lang="pl-PL" dirty="0"/>
              <a:t>Psychopatia</a:t>
            </a:r>
          </a:p>
          <a:p>
            <a:r>
              <a:rPr lang="pl-PL" dirty="0"/>
              <a:t>Parafilie</a:t>
            </a:r>
          </a:p>
          <a:p>
            <a:r>
              <a:rPr lang="pl-PL" dirty="0"/>
              <a:t>Masochistyczne otoczenie </a:t>
            </a:r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Myers i Gabbard 2008</a:t>
            </a:r>
          </a:p>
        </p:txBody>
      </p:sp>
    </p:spTree>
    <p:extLst>
      <p:ext uri="{BB962C8B-B14F-4D97-AF65-F5344CB8AC3E}">
        <p14:creationId xmlns:p14="http://schemas.microsoft.com/office/powerpoint/2010/main" val="139633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Objawy depresji u studentów medycyny i rezydentów</a:t>
            </a:r>
            <a:endParaRPr 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12% </a:t>
            </a:r>
            <a:r>
              <a:rPr lang="pl-PL" dirty="0"/>
              <a:t>prawdopodobnie epizod depresyjny </a:t>
            </a:r>
            <a:r>
              <a:rPr lang="en-US" dirty="0"/>
              <a:t>(CES-D &gt; 21)</a:t>
            </a:r>
          </a:p>
          <a:p>
            <a:pPr eaLnBrk="1" hangingPunct="1"/>
            <a:r>
              <a:rPr lang="en-US" dirty="0"/>
              <a:t>9.2% </a:t>
            </a:r>
            <a:r>
              <a:rPr lang="pl-PL" dirty="0"/>
              <a:t>depresja łagodna lub umiarkowana </a:t>
            </a:r>
            <a:r>
              <a:rPr lang="en-US" dirty="0"/>
              <a:t>(CES-D 16-21)</a:t>
            </a:r>
          </a:p>
          <a:p>
            <a:pPr eaLnBrk="1" hangingPunct="1"/>
            <a:r>
              <a:rPr lang="pl-PL" dirty="0"/>
              <a:t>Studenci medycyny bardziej depresyjni </a:t>
            </a:r>
            <a:r>
              <a:rPr lang="en-US" dirty="0"/>
              <a:t>(25%) </a:t>
            </a:r>
            <a:r>
              <a:rPr lang="pl-PL" dirty="0"/>
              <a:t>niż rezydenci </a:t>
            </a:r>
            <a:r>
              <a:rPr lang="en-US" dirty="0"/>
              <a:t> (11.9%)</a:t>
            </a:r>
          </a:p>
          <a:p>
            <a:pPr eaLnBrk="1" hangingPunct="1"/>
            <a:r>
              <a:rPr lang="pl-PL" dirty="0"/>
              <a:t>Studenci wcześniejszych lat bardziej depresyjni niż studenci ostatniego roku </a:t>
            </a:r>
            <a:endParaRPr lang="en-US" dirty="0"/>
          </a:p>
          <a:p>
            <a:pPr eaLnBrk="1" hangingPunct="1"/>
            <a:r>
              <a:rPr lang="pl-PL" dirty="0"/>
              <a:t>Kobiety bardziej depresyjne </a:t>
            </a:r>
            <a:r>
              <a:rPr lang="en-US" dirty="0"/>
              <a:t>(15.2%) </a:t>
            </a:r>
            <a:r>
              <a:rPr lang="pl-PL" dirty="0"/>
              <a:t>niż mężczyźni </a:t>
            </a:r>
            <a:r>
              <a:rPr lang="en-US" dirty="0"/>
              <a:t>(7.9%) </a:t>
            </a:r>
          </a:p>
          <a:p>
            <a:pPr eaLnBrk="1" hangingPunct="1">
              <a:buFont typeface="Arial" charset="0"/>
              <a:buNone/>
            </a:pPr>
            <a:r>
              <a:rPr lang="en-US" sz="2400" dirty="0"/>
              <a:t>						</a:t>
            </a:r>
            <a:r>
              <a:rPr lang="en-US" sz="1800" dirty="0"/>
              <a:t>	             </a:t>
            </a:r>
            <a:r>
              <a:rPr lang="en-US" sz="1800" dirty="0" err="1"/>
              <a:t>Goebert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wsp</a:t>
            </a:r>
            <a:r>
              <a:rPr lang="en-US" sz="1800" dirty="0"/>
              <a:t>., 2009</a:t>
            </a:r>
          </a:p>
        </p:txBody>
      </p:sp>
    </p:spTree>
    <p:extLst>
      <p:ext uri="{BB962C8B-B14F-4D97-AF65-F5344CB8AC3E}">
        <p14:creationId xmlns:p14="http://schemas.microsoft.com/office/powerpoint/2010/main" val="68211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Kiedy </a:t>
            </a:r>
            <a:r>
              <a:rPr lang="pl-PL" dirty="0" err="1"/>
              <a:t>suicydialny</a:t>
            </a:r>
            <a:r>
              <a:rPr lang="pl-PL" dirty="0"/>
              <a:t> lekarz jest gotowy do samobójstwa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Impulsywność</a:t>
            </a:r>
          </a:p>
          <a:p>
            <a:r>
              <a:rPr lang="pl-PL" dirty="0"/>
              <a:t>Narastająca agitacja lub niepokój</a:t>
            </a:r>
          </a:p>
          <a:p>
            <a:r>
              <a:rPr lang="pl-PL" dirty="0"/>
              <a:t>Odhamowujący efekt SPA</a:t>
            </a:r>
          </a:p>
          <a:p>
            <a:r>
              <a:rPr lang="pl-PL" dirty="0"/>
              <a:t>Wczesne objawy psychozy</a:t>
            </a:r>
          </a:p>
          <a:p>
            <a:r>
              <a:rPr lang="pl-PL" dirty="0"/>
              <a:t>Efekt „ostatniej kropli”</a:t>
            </a:r>
          </a:p>
          <a:p>
            <a:r>
              <a:rPr lang="pl-PL" dirty="0"/>
              <a:t>Nagły spokój 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Mack i Lightdale 2006</a:t>
            </a:r>
          </a:p>
        </p:txBody>
      </p:sp>
    </p:spTree>
    <p:extLst>
      <p:ext uri="{BB962C8B-B14F-4D97-AF65-F5344CB8AC3E}">
        <p14:creationId xmlns:p14="http://schemas.microsoft.com/office/powerpoint/2010/main" val="46139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„Kultura medycyny”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16% lekarzy uczestniczy w zjawiskach kultury (w tym TV)</a:t>
            </a:r>
          </a:p>
          <a:p>
            <a:r>
              <a:rPr lang="pl-PL" dirty="0"/>
              <a:t>10% z nich regularnie odpoczywa</a:t>
            </a:r>
          </a:p>
          <a:p>
            <a:r>
              <a:rPr lang="pl-PL" dirty="0"/>
              <a:t>11% jeździ na wakacje w celach wypoczynkowych</a:t>
            </a:r>
          </a:p>
          <a:p>
            <a:r>
              <a:rPr lang="pl-PL" dirty="0"/>
              <a:t>Amerykańscy rezydenci często przekraczają czasowe granice pracy (30 godzin bez przerwy, 80 godzin tygodniowo) [Krakowski 1982]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499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Osobowościowe determinanty zaburzeń psychicznych u lekarzy 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806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/>
              <a:t>Najistotniejszy obszar  dysfunkcji wg </a:t>
            </a:r>
            <a:r>
              <a:rPr lang="pl-PL" sz="2800" dirty="0" err="1"/>
              <a:t>SIDP-IV</a:t>
            </a:r>
            <a:r>
              <a:rPr lang="pl-PL" sz="2800" dirty="0"/>
              <a:t> u osoby z paranoicznym zaburzeniem osobowości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l-PL" sz="2000" dirty="0"/>
              <a:t>Postrzeganie innych: Podejrzewa, bez dostatecznych dowodów, że inni go wykorzystują, krzywdzą lub  okłamują; Jest zaabsorbowany przez bezpodstawne wątpliwości odnośnie lojalności  i zaufania do przyjaciół i wspólników  ; Spostrzega ataki na swój charakter i reputację, które nie są widoczne dla  innych i łatwo reaguje  na nie gniewem lub kontratakuje; Odczytuje ukryte poniżenia lub ukryte znaczenia w zwyczajnych uwagach lub wydarzeniach</a:t>
            </a:r>
          </a:p>
          <a:p>
            <a:pPr>
              <a:buNone/>
            </a:pPr>
            <a:endParaRPr lang="pl-PL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741B5-AA33-4E15-9A58-E86E570DECEB}" type="slidenum">
              <a:rPr lang="pl-PL" smtClean="0"/>
              <a:pPr/>
              <a:t>33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Czernikiewicz 2011</a:t>
            </a:r>
          </a:p>
        </p:txBody>
      </p:sp>
    </p:spTree>
    <p:extLst>
      <p:ext uri="{BB962C8B-B14F-4D97-AF65-F5344CB8AC3E}">
        <p14:creationId xmlns:p14="http://schemas.microsoft.com/office/powerpoint/2010/main" val="85536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4282" y="0"/>
            <a:ext cx="8610600" cy="1143000"/>
          </a:xfrm>
        </p:spPr>
        <p:txBody>
          <a:bodyPr/>
          <a:lstStyle/>
          <a:p>
            <a:r>
              <a:rPr lang="pl-PL" sz="3600" dirty="0"/>
              <a:t>Główny obszar dysfunkcji osobowości narcystycznej  wg SIDP-IV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928670"/>
            <a:ext cx="8610600" cy="5045093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pl-PL" sz="2400" dirty="0"/>
              <a:t>Samoocena: Ma poczucie iż jest uprzywilejowany, tj. ma nieuzasadnione oczekiwania szczególnie    przychylnego traktowania lub automatycznej uległości dla jego/jej oczekiwań;</a:t>
            </a:r>
          </a:p>
          <a:p>
            <a:pPr marL="342900" lvl="1" indent="-342900">
              <a:buFontTx/>
              <a:buChar char="•"/>
            </a:pPr>
            <a:r>
              <a:rPr lang="pl-PL" sz="2400" dirty="0"/>
              <a:t> Ma pretensjonalne poczucie własnej ważności np. wyolbrzymia swoje osiągnięcia,   spodziewa się być uznawany za lepszego od innych,    niewspółmiernie do swoich osiągnięć; </a:t>
            </a:r>
          </a:p>
          <a:p>
            <a:pPr marL="342900" lvl="1" indent="-342900">
              <a:buFontTx/>
              <a:buChar char="•"/>
            </a:pPr>
            <a:r>
              <a:rPr lang="pl-PL" sz="2400" dirty="0"/>
              <a:t>Jest  zaabsorbowany fantazjami o nieograniczonych sukcesach, władzy;, błyskotliwości, urodzie lub idealnej miłości ;</a:t>
            </a:r>
          </a:p>
          <a:p>
            <a:pPr marL="342900" lvl="1" indent="-342900">
              <a:buFontTx/>
              <a:buChar char="•"/>
            </a:pPr>
            <a:r>
              <a:rPr lang="pl-PL" sz="2400" dirty="0"/>
              <a:t> Często jest zazdrosny o innych, albo wierzy że inni są zazdrośni o niego.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741B5-AA33-4E15-9A58-E86E570DECEB}" type="slidenum">
              <a:rPr lang="pl-PL" smtClean="0"/>
              <a:pPr/>
              <a:t>34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Czernikiewicz 2011</a:t>
            </a:r>
          </a:p>
        </p:txBody>
      </p:sp>
    </p:spTree>
    <p:extLst>
      <p:ext uri="{BB962C8B-B14F-4D97-AF65-F5344CB8AC3E}">
        <p14:creationId xmlns:p14="http://schemas.microsoft.com/office/powerpoint/2010/main" val="301188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Główny obszar dysfunkcji osobowości </a:t>
            </a:r>
            <a:r>
              <a:rPr lang="pl-PL" dirty="0" err="1"/>
              <a:t>anankastycznej</a:t>
            </a:r>
            <a:r>
              <a:rPr lang="pl-PL" dirty="0"/>
              <a:t>  wg SIDP-IV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pl-PL" dirty="0"/>
              <a:t>Styl pracy:     Jest nadmiernie oddany pracy i produktywności, kosztem rozrywek i przyjaźni; Okazuje perfekcjonizm przeszkadzający w ukończeniu zadania; Niechętnie przekazuje zadania lub pracę innym, chyba że dokładnie  podporządkują się jego sposobowi działania; Koncentruje się na szczegółach, przepisach, spisach, porządkowaniu , organizowaniu  lub harmonogramach do tego stopnia, że traci główny cel działania.</a:t>
            </a:r>
            <a:endParaRPr lang="pl-PL" sz="2400" dirty="0"/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741B5-AA33-4E15-9A58-E86E570DECEB}" type="slidenum">
              <a:rPr lang="pl-PL" smtClean="0"/>
              <a:pPr/>
              <a:t>35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Czernikiewicz 2011</a:t>
            </a:r>
          </a:p>
        </p:txBody>
      </p:sp>
    </p:spTree>
    <p:extLst>
      <p:ext uri="{BB962C8B-B14F-4D97-AF65-F5344CB8AC3E}">
        <p14:creationId xmlns:p14="http://schemas.microsoft.com/office/powerpoint/2010/main" val="215005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Zamiast podsumowania 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655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Gdzie szukać szczęśliwych lekarzy (badanie 2012; prawie 300 tys. lekarzy, 25 specjalności)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Poczucie szczęścia wg specjalności (1-5)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10744" cy="395128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l-PL" sz="2800" dirty="0"/>
              <a:t>Reumatolodzy – 4,09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800" dirty="0"/>
              <a:t>Dermatolodzy – 4,05</a:t>
            </a:r>
          </a:p>
          <a:p>
            <a:pPr marL="0" indent="0">
              <a:buNone/>
            </a:pPr>
            <a:r>
              <a:rPr lang="pl-PL" sz="2800" dirty="0"/>
              <a:t>8. Psychiatrzy – 3,99</a:t>
            </a:r>
          </a:p>
          <a:p>
            <a:pPr marL="0" indent="0">
              <a:buNone/>
            </a:pPr>
            <a:r>
              <a:rPr lang="pl-PL" sz="2800" dirty="0"/>
              <a:t>25. Neurolodzy – 3,88 </a:t>
            </a: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Samochody amerykańskich lekarzy 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276872"/>
            <a:ext cx="4323978" cy="3922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8930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8280920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81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Kilka obserwacji własnych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Lekarzy cierpią często, a nawet częściej na zaburzenia psychiczne niż inne osoby z podobnym poziomem wykształcenia</a:t>
            </a:r>
          </a:p>
          <a:p>
            <a:r>
              <a:rPr lang="pl-PL" dirty="0"/>
              <a:t>Mężczyźni lekarze chorują na zaburzenia psychiczne równie często jak kobiety</a:t>
            </a:r>
          </a:p>
          <a:p>
            <a:r>
              <a:rPr lang="pl-PL" dirty="0"/>
              <a:t>Nieformalny i oszczędzający sposób zbierania wywiadu od lekarza szkodzi diagnozie i planowi terapii</a:t>
            </a:r>
          </a:p>
          <a:p>
            <a:r>
              <a:rPr lang="pl-PL" dirty="0"/>
              <a:t>Lekarze naprawdę nie leczą się gorzej </a:t>
            </a:r>
          </a:p>
          <a:p>
            <a:r>
              <a:rPr lang="pl-PL" dirty="0"/>
              <a:t>Nie ma profilu zaburzeń psychicznych związanych ze specjalizacją</a:t>
            </a:r>
          </a:p>
          <a:p>
            <a:r>
              <a:rPr lang="pl-PL" dirty="0"/>
              <a:t>Typowym dla lekarzy związkiem depresja – SUD jest pierwotne nadużywania SPA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919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/>
              <a:t>Myśli suicydialne (MS) </a:t>
            </a:r>
            <a:endParaRPr lang="en-US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5.7% </a:t>
            </a:r>
            <a:r>
              <a:rPr lang="pl-PL"/>
              <a:t>relacjonowało MS</a:t>
            </a:r>
            <a:endParaRPr lang="en-US"/>
          </a:p>
          <a:p>
            <a:pPr eaLnBrk="1" hangingPunct="1"/>
            <a:r>
              <a:rPr lang="pl-PL"/>
              <a:t>MS częstsze u osób z epizodem depresji </a:t>
            </a:r>
            <a:r>
              <a:rPr lang="en-US"/>
              <a:t>(68.5%) </a:t>
            </a:r>
            <a:r>
              <a:rPr lang="pl-PL"/>
              <a:t>niż u osób z umiarkowaną / łagodną depresją </a:t>
            </a:r>
            <a:r>
              <a:rPr lang="en-US"/>
              <a:t>(20.4%)</a:t>
            </a:r>
          </a:p>
          <a:p>
            <a:pPr eaLnBrk="1" hangingPunct="1"/>
            <a:r>
              <a:rPr lang="pl-PL"/>
              <a:t>MS </a:t>
            </a:r>
            <a:r>
              <a:rPr lang="en-US"/>
              <a:t>3.7</a:t>
            </a:r>
            <a:r>
              <a:rPr lang="pl-PL"/>
              <a:t> razy częstsze u osób z depresją vs osoby bez deklarowanej depresji </a:t>
            </a:r>
            <a:endParaRPr lang="en-US"/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5715000" y="5638800"/>
            <a:ext cx="27563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 err="1">
                <a:latin typeface="Calibri" pitchFamily="34" charset="0"/>
              </a:rPr>
              <a:t>Goebert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wsp</a:t>
            </a:r>
            <a:r>
              <a:rPr lang="en-US" sz="2400" dirty="0">
                <a:latin typeface="Calibri" pitchFamily="34" charset="0"/>
              </a:rPr>
              <a:t>., 2009</a:t>
            </a:r>
          </a:p>
        </p:txBody>
      </p:sp>
    </p:spTree>
    <p:extLst>
      <p:ext uri="{BB962C8B-B14F-4D97-AF65-F5344CB8AC3E}">
        <p14:creationId xmlns:p14="http://schemas.microsoft.com/office/powerpoint/2010/main" val="342520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3" y="1614488"/>
            <a:ext cx="5553075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014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/>
              <a:t>MS c.d.</a:t>
            </a:r>
            <a:endParaRPr lang="en-US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Deklarowane MS </a:t>
            </a:r>
            <a:r>
              <a:rPr lang="en-US"/>
              <a:t>: </a:t>
            </a:r>
            <a:r>
              <a:rPr lang="pl-PL"/>
              <a:t>studenci </a:t>
            </a:r>
            <a:r>
              <a:rPr lang="en-US"/>
              <a:t> 6.6% &gt; </a:t>
            </a:r>
            <a:r>
              <a:rPr lang="pl-PL"/>
              <a:t>rezydenci </a:t>
            </a:r>
            <a:r>
              <a:rPr lang="en-US"/>
              <a:t> 3.9%</a:t>
            </a:r>
          </a:p>
          <a:p>
            <a:pPr eaLnBrk="1" hangingPunct="1"/>
            <a:r>
              <a:rPr lang="pl-PL"/>
              <a:t>Najwyższe ryzyko MS </a:t>
            </a:r>
            <a:r>
              <a:rPr lang="en-US"/>
              <a:t>: </a:t>
            </a:r>
            <a:r>
              <a:rPr lang="pl-PL"/>
              <a:t>studenci medycyny ostatniego roku </a:t>
            </a:r>
            <a:r>
              <a:rPr lang="en-US"/>
              <a:t> (9.4%)</a:t>
            </a:r>
          </a:p>
          <a:p>
            <a:pPr eaLnBrk="1" hangingPunct="1"/>
            <a:r>
              <a:rPr lang="pl-PL"/>
              <a:t>K=M</a:t>
            </a:r>
            <a:endParaRPr lang="en-US"/>
          </a:p>
          <a:p>
            <a:pPr eaLnBrk="1" hangingPunct="1"/>
            <a:r>
              <a:rPr lang="pl-PL"/>
              <a:t>Różnice etniczne </a:t>
            </a:r>
            <a:r>
              <a:rPr lang="en-US"/>
              <a:t>: AA 13% &gt; Hispanic 7.6% &gt; Asian 6.3% &gt; Caucasian 4.5% </a:t>
            </a:r>
          </a:p>
          <a:p>
            <a:pPr eaLnBrk="1" hangingPunct="1"/>
            <a:endParaRPr lang="en-US"/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5867400" y="5410200"/>
            <a:ext cx="27724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 err="1">
                <a:latin typeface="Calibri" pitchFamily="34" charset="0"/>
              </a:rPr>
              <a:t>Goebert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wsp</a:t>
            </a:r>
            <a:r>
              <a:rPr lang="en-US" sz="2400" dirty="0">
                <a:latin typeface="Calibri" pitchFamily="34" charset="0"/>
              </a:rPr>
              <a:t>., 2009</a:t>
            </a:r>
          </a:p>
        </p:txBody>
      </p:sp>
    </p:spTree>
    <p:extLst>
      <p:ext uri="{BB962C8B-B14F-4D97-AF65-F5344CB8AC3E}">
        <p14:creationId xmlns:p14="http://schemas.microsoft.com/office/powerpoint/2010/main" val="346536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/>
              <a:t>Bariery do konsultacji psychiatrycznych u studentów medycyny </a:t>
            </a:r>
            <a:endParaRPr lang="en-US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Obawa przed ujawnieniem tajemnicy lekarskiej </a:t>
            </a:r>
            <a:endParaRPr lang="en-US"/>
          </a:p>
          <a:p>
            <a:pPr eaLnBrk="1" hangingPunct="1"/>
            <a:r>
              <a:rPr lang="pl-PL"/>
              <a:t>Ograniczenie finansowe </a:t>
            </a:r>
            <a:endParaRPr lang="en-US"/>
          </a:p>
          <a:p>
            <a:pPr eaLnBrk="1" hangingPunct="1"/>
            <a:r>
              <a:rPr lang="pl-PL"/>
              <a:t>Obawa przed stygmatyzacją </a:t>
            </a:r>
            <a:endParaRPr lang="en-US"/>
          </a:p>
          <a:p>
            <a:pPr eaLnBrk="1" hangingPunct="1"/>
            <a:r>
              <a:rPr lang="pl-PL"/>
              <a:t>Preferowanie „samooceny diagnostycznej” i nieformalnych konsultacji </a:t>
            </a:r>
            <a:endParaRPr lang="en-US"/>
          </a:p>
          <a:p>
            <a:pPr eaLnBrk="1" hangingPunct="1"/>
            <a:r>
              <a:rPr lang="pl-PL"/>
              <a:t>Lęk przed wpisem w dokumentacji </a:t>
            </a:r>
            <a:endParaRPr lang="en-US"/>
          </a:p>
          <a:p>
            <a:pPr eaLnBrk="1" hangingPunct="1"/>
            <a:r>
              <a:rPr lang="en-US"/>
              <a:t>“</a:t>
            </a:r>
            <a:r>
              <a:rPr lang="pl-PL"/>
              <a:t>Kultura ciszy</a:t>
            </a:r>
            <a:r>
              <a:rPr lang="en-US"/>
              <a:t>”</a:t>
            </a:r>
          </a:p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4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/>
              <a:t>Studenci medycyny z zespół wypalenia </a:t>
            </a:r>
            <a:endParaRPr lang="en-US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/>
              <a:t>Studenci medycyny – niższy poziom wypalenia zawodowego vs inni studenci </a:t>
            </a:r>
            <a:endParaRPr lang="en-US"/>
          </a:p>
          <a:p>
            <a:pPr eaLnBrk="1" hangingPunct="1"/>
            <a:r>
              <a:rPr lang="pl-PL"/>
              <a:t>Brak wpływu płci i roku studiów na poziom wypalenia </a:t>
            </a:r>
            <a:endParaRPr lang="en-US"/>
          </a:p>
          <a:p>
            <a:pPr eaLnBrk="1" hangingPunct="1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33800" y="5562600"/>
            <a:ext cx="48768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j-lt"/>
              </a:rPr>
              <a:t>        Thomas </a:t>
            </a:r>
            <a:r>
              <a:rPr lang="en-US" dirty="0" err="1">
                <a:latin typeface="+mj-lt"/>
              </a:rPr>
              <a:t>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wsp</a:t>
            </a:r>
            <a:r>
              <a:rPr lang="en-US" dirty="0">
                <a:latin typeface="+mj-lt"/>
              </a:rPr>
              <a:t>., JGIM 2007; 22:177-183</a:t>
            </a:r>
          </a:p>
        </p:txBody>
      </p:sp>
    </p:spTree>
    <p:extLst>
      <p:ext uri="{BB962C8B-B14F-4D97-AF65-F5344CB8AC3E}">
        <p14:creationId xmlns:p14="http://schemas.microsoft.com/office/powerpoint/2010/main" val="251648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/>
              <a:t>Zespół wypalenia a myśli samobójcze </a:t>
            </a:r>
            <a:endParaRPr lang="en-US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Maslach</a:t>
            </a:r>
            <a:r>
              <a:rPr lang="en-US" dirty="0"/>
              <a:t> Burnout Inventory, PRIME-MD</a:t>
            </a:r>
          </a:p>
          <a:p>
            <a:pPr eaLnBrk="1" hangingPunct="1"/>
            <a:r>
              <a:rPr lang="en-US" dirty="0"/>
              <a:t>50% </a:t>
            </a:r>
            <a:r>
              <a:rPr lang="pl-PL" dirty="0"/>
              <a:t>studentów medycyny z zespołem wypalenia </a:t>
            </a:r>
            <a:endParaRPr lang="en-US" dirty="0"/>
          </a:p>
          <a:p>
            <a:pPr eaLnBrk="1" hangingPunct="1"/>
            <a:r>
              <a:rPr lang="en-US" dirty="0"/>
              <a:t>11% </a:t>
            </a:r>
            <a:r>
              <a:rPr lang="pl-PL" dirty="0"/>
              <a:t>raportowało MS w ostatnim roku, wszyscy z zespołem wypalenia </a:t>
            </a:r>
            <a:endParaRPr lang="en-US" dirty="0"/>
          </a:p>
          <a:p>
            <a:pPr eaLnBrk="1" hangingPunct="1">
              <a:buFont typeface="Arial" charset="0"/>
              <a:buNone/>
            </a:pPr>
            <a:r>
              <a:rPr lang="en-US" sz="2400" dirty="0"/>
              <a:t>	</a:t>
            </a:r>
            <a:r>
              <a:rPr lang="en-US" sz="1800" dirty="0" err="1"/>
              <a:t>Dyrbye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wsp</a:t>
            </a:r>
            <a:r>
              <a:rPr lang="en-US" sz="1800" dirty="0"/>
              <a:t>., Ann </a:t>
            </a:r>
            <a:r>
              <a:rPr lang="en-US" sz="1800" dirty="0" err="1"/>
              <a:t>Int</a:t>
            </a:r>
            <a:r>
              <a:rPr lang="en-US" sz="1800" dirty="0"/>
              <a:t> Medicine 2008; 149:334-341</a:t>
            </a:r>
          </a:p>
        </p:txBody>
      </p:sp>
    </p:spTree>
    <p:extLst>
      <p:ext uri="{BB962C8B-B14F-4D97-AF65-F5344CB8AC3E}">
        <p14:creationId xmlns:p14="http://schemas.microsoft.com/office/powerpoint/2010/main" val="1358764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jest najczęstsze? 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2890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med_0125_slide">
  <a:themeElements>
    <a:clrScheme name="Motyw pakietu Office 2">
      <a:dk1>
        <a:srgbClr val="000000"/>
      </a:dk1>
      <a:lt1>
        <a:srgbClr val="FF9933"/>
      </a:lt1>
      <a:dk2>
        <a:srgbClr val="000000"/>
      </a:dk2>
      <a:lt2>
        <a:srgbClr val="CCCCCC"/>
      </a:lt2>
      <a:accent1>
        <a:srgbClr val="805900"/>
      </a:accent1>
      <a:accent2>
        <a:srgbClr val="99371F"/>
      </a:accent2>
      <a:accent3>
        <a:srgbClr val="FFCAAD"/>
      </a:accent3>
      <a:accent4>
        <a:srgbClr val="000000"/>
      </a:accent4>
      <a:accent5>
        <a:srgbClr val="C0B5AA"/>
      </a:accent5>
      <a:accent6>
        <a:srgbClr val="8A311B"/>
      </a:accent6>
      <a:hlink>
        <a:srgbClr val="733900"/>
      </a:hlink>
      <a:folHlink>
        <a:srgbClr val="80192B"/>
      </a:folHlink>
    </a:clrScheme>
    <a:fontScheme name="Motyw pakietu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yw pakietu Office 1">
        <a:dk1>
          <a:srgbClr val="000000"/>
        </a:dk1>
        <a:lt1>
          <a:srgbClr val="FF9933"/>
        </a:lt1>
        <a:dk2>
          <a:srgbClr val="000000"/>
        </a:dk2>
        <a:lt2>
          <a:srgbClr val="CCCCCC"/>
        </a:lt2>
        <a:accent1>
          <a:srgbClr val="A65300"/>
        </a:accent1>
        <a:accent2>
          <a:srgbClr val="8C4600"/>
        </a:accent2>
        <a:accent3>
          <a:srgbClr val="FFCAAD"/>
        </a:accent3>
        <a:accent4>
          <a:srgbClr val="000000"/>
        </a:accent4>
        <a:accent5>
          <a:srgbClr val="D0B3AA"/>
        </a:accent5>
        <a:accent6>
          <a:srgbClr val="7E3F00"/>
        </a:accent6>
        <a:hlink>
          <a:srgbClr val="7339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9933"/>
        </a:lt1>
        <a:dk2>
          <a:srgbClr val="000000"/>
        </a:dk2>
        <a:lt2>
          <a:srgbClr val="CCCCCC"/>
        </a:lt2>
        <a:accent1>
          <a:srgbClr val="805900"/>
        </a:accent1>
        <a:accent2>
          <a:srgbClr val="99371F"/>
        </a:accent2>
        <a:accent3>
          <a:srgbClr val="FFCAAD"/>
        </a:accent3>
        <a:accent4>
          <a:srgbClr val="000000"/>
        </a:accent4>
        <a:accent5>
          <a:srgbClr val="C0B5AA"/>
        </a:accent5>
        <a:accent6>
          <a:srgbClr val="8A311B"/>
        </a:accent6>
        <a:hlink>
          <a:srgbClr val="733900"/>
        </a:hlink>
        <a:folHlink>
          <a:srgbClr val="80192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9933"/>
        </a:lt1>
        <a:dk2>
          <a:srgbClr val="000000"/>
        </a:dk2>
        <a:lt2>
          <a:srgbClr val="CCCCCC"/>
        </a:lt2>
        <a:accent1>
          <a:srgbClr val="2B4F7A"/>
        </a:accent1>
        <a:accent2>
          <a:srgbClr val="804000"/>
        </a:accent2>
        <a:accent3>
          <a:srgbClr val="FFCAAD"/>
        </a:accent3>
        <a:accent4>
          <a:srgbClr val="000000"/>
        </a:accent4>
        <a:accent5>
          <a:srgbClr val="ACB2BE"/>
        </a:accent5>
        <a:accent6>
          <a:srgbClr val="733900"/>
        </a:accent6>
        <a:hlink>
          <a:srgbClr val="453161"/>
        </a:hlink>
        <a:folHlink>
          <a:srgbClr val="134C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9933"/>
        </a:lt1>
        <a:dk2>
          <a:srgbClr val="000000"/>
        </a:dk2>
        <a:lt2>
          <a:srgbClr val="CCCCCC"/>
        </a:lt2>
        <a:accent1>
          <a:srgbClr val="505900"/>
        </a:accent1>
        <a:accent2>
          <a:srgbClr val="204C6B"/>
        </a:accent2>
        <a:accent3>
          <a:srgbClr val="FFCAAD"/>
        </a:accent3>
        <a:accent4>
          <a:srgbClr val="000000"/>
        </a:accent4>
        <a:accent5>
          <a:srgbClr val="B3B5AA"/>
        </a:accent5>
        <a:accent6>
          <a:srgbClr val="1C4460"/>
        </a:accent6>
        <a:hlink>
          <a:srgbClr val="5E265A"/>
        </a:hlink>
        <a:folHlink>
          <a:srgbClr val="6B3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5300"/>
        </a:accent1>
        <a:accent2>
          <a:srgbClr val="8C4600"/>
        </a:accent2>
        <a:accent3>
          <a:srgbClr val="FFFFFF"/>
        </a:accent3>
        <a:accent4>
          <a:srgbClr val="000000"/>
        </a:accent4>
        <a:accent5>
          <a:srgbClr val="D0B3AA"/>
        </a:accent5>
        <a:accent6>
          <a:srgbClr val="7E3F00"/>
        </a:accent6>
        <a:hlink>
          <a:srgbClr val="7339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05900"/>
        </a:accent1>
        <a:accent2>
          <a:srgbClr val="99371F"/>
        </a:accent2>
        <a:accent3>
          <a:srgbClr val="FFFFFF"/>
        </a:accent3>
        <a:accent4>
          <a:srgbClr val="000000"/>
        </a:accent4>
        <a:accent5>
          <a:srgbClr val="C0B5AA"/>
        </a:accent5>
        <a:accent6>
          <a:srgbClr val="8A311B"/>
        </a:accent6>
        <a:hlink>
          <a:srgbClr val="733900"/>
        </a:hlink>
        <a:folHlink>
          <a:srgbClr val="80192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B4F7A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CB2BE"/>
        </a:accent5>
        <a:accent6>
          <a:srgbClr val="733900"/>
        </a:accent6>
        <a:hlink>
          <a:srgbClr val="453161"/>
        </a:hlink>
        <a:folHlink>
          <a:srgbClr val="134C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505900"/>
        </a:accent1>
        <a:accent2>
          <a:srgbClr val="204C6B"/>
        </a:accent2>
        <a:accent3>
          <a:srgbClr val="FFFFFF"/>
        </a:accent3>
        <a:accent4>
          <a:srgbClr val="000000"/>
        </a:accent4>
        <a:accent5>
          <a:srgbClr val="B3B5AA"/>
        </a:accent5>
        <a:accent6>
          <a:srgbClr val="1C4460"/>
        </a:accent6>
        <a:hlink>
          <a:srgbClr val="5E265A"/>
        </a:hlink>
        <a:folHlink>
          <a:srgbClr val="6B3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9933"/>
      </a:lt1>
      <a:dk2>
        <a:srgbClr val="000000"/>
      </a:dk2>
      <a:lt2>
        <a:srgbClr val="CCCCCC"/>
      </a:lt2>
      <a:accent1>
        <a:srgbClr val="805900"/>
      </a:accent1>
      <a:accent2>
        <a:srgbClr val="99371F"/>
      </a:accent2>
      <a:accent3>
        <a:srgbClr val="FFCAAD"/>
      </a:accent3>
      <a:accent4>
        <a:srgbClr val="000000"/>
      </a:accent4>
      <a:accent5>
        <a:srgbClr val="C0B5AA"/>
      </a:accent5>
      <a:accent6>
        <a:srgbClr val="8A311B"/>
      </a:accent6>
      <a:hlink>
        <a:srgbClr val="733900"/>
      </a:hlink>
      <a:folHlink>
        <a:srgbClr val="80192B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9933"/>
        </a:lt1>
        <a:dk2>
          <a:srgbClr val="000000"/>
        </a:dk2>
        <a:lt2>
          <a:srgbClr val="CCCCCC"/>
        </a:lt2>
        <a:accent1>
          <a:srgbClr val="A65300"/>
        </a:accent1>
        <a:accent2>
          <a:srgbClr val="8C4600"/>
        </a:accent2>
        <a:accent3>
          <a:srgbClr val="FFCAAD"/>
        </a:accent3>
        <a:accent4>
          <a:srgbClr val="000000"/>
        </a:accent4>
        <a:accent5>
          <a:srgbClr val="D0B3AA"/>
        </a:accent5>
        <a:accent6>
          <a:srgbClr val="7E3F00"/>
        </a:accent6>
        <a:hlink>
          <a:srgbClr val="7339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9933"/>
        </a:lt1>
        <a:dk2>
          <a:srgbClr val="000000"/>
        </a:dk2>
        <a:lt2>
          <a:srgbClr val="CCCCCC"/>
        </a:lt2>
        <a:accent1>
          <a:srgbClr val="805900"/>
        </a:accent1>
        <a:accent2>
          <a:srgbClr val="99371F"/>
        </a:accent2>
        <a:accent3>
          <a:srgbClr val="FFCAAD"/>
        </a:accent3>
        <a:accent4>
          <a:srgbClr val="000000"/>
        </a:accent4>
        <a:accent5>
          <a:srgbClr val="C0B5AA"/>
        </a:accent5>
        <a:accent6>
          <a:srgbClr val="8A311B"/>
        </a:accent6>
        <a:hlink>
          <a:srgbClr val="733900"/>
        </a:hlink>
        <a:folHlink>
          <a:srgbClr val="80192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9933"/>
        </a:lt1>
        <a:dk2>
          <a:srgbClr val="000000"/>
        </a:dk2>
        <a:lt2>
          <a:srgbClr val="CCCCCC"/>
        </a:lt2>
        <a:accent1>
          <a:srgbClr val="2B4F7A"/>
        </a:accent1>
        <a:accent2>
          <a:srgbClr val="804000"/>
        </a:accent2>
        <a:accent3>
          <a:srgbClr val="FFCAAD"/>
        </a:accent3>
        <a:accent4>
          <a:srgbClr val="000000"/>
        </a:accent4>
        <a:accent5>
          <a:srgbClr val="ACB2BE"/>
        </a:accent5>
        <a:accent6>
          <a:srgbClr val="733900"/>
        </a:accent6>
        <a:hlink>
          <a:srgbClr val="453161"/>
        </a:hlink>
        <a:folHlink>
          <a:srgbClr val="134C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9933"/>
        </a:lt1>
        <a:dk2>
          <a:srgbClr val="000000"/>
        </a:dk2>
        <a:lt2>
          <a:srgbClr val="CCCCCC"/>
        </a:lt2>
        <a:accent1>
          <a:srgbClr val="505900"/>
        </a:accent1>
        <a:accent2>
          <a:srgbClr val="204C6B"/>
        </a:accent2>
        <a:accent3>
          <a:srgbClr val="FFCAAD"/>
        </a:accent3>
        <a:accent4>
          <a:srgbClr val="000000"/>
        </a:accent4>
        <a:accent5>
          <a:srgbClr val="B3B5AA"/>
        </a:accent5>
        <a:accent6>
          <a:srgbClr val="1C4460"/>
        </a:accent6>
        <a:hlink>
          <a:srgbClr val="5E265A"/>
        </a:hlink>
        <a:folHlink>
          <a:srgbClr val="6B3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5300"/>
        </a:accent1>
        <a:accent2>
          <a:srgbClr val="8C4600"/>
        </a:accent2>
        <a:accent3>
          <a:srgbClr val="FFFFFF"/>
        </a:accent3>
        <a:accent4>
          <a:srgbClr val="000000"/>
        </a:accent4>
        <a:accent5>
          <a:srgbClr val="D0B3AA"/>
        </a:accent5>
        <a:accent6>
          <a:srgbClr val="7E3F00"/>
        </a:accent6>
        <a:hlink>
          <a:srgbClr val="7339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05900"/>
        </a:accent1>
        <a:accent2>
          <a:srgbClr val="99371F"/>
        </a:accent2>
        <a:accent3>
          <a:srgbClr val="FFFFFF"/>
        </a:accent3>
        <a:accent4>
          <a:srgbClr val="000000"/>
        </a:accent4>
        <a:accent5>
          <a:srgbClr val="C0B5AA"/>
        </a:accent5>
        <a:accent6>
          <a:srgbClr val="8A311B"/>
        </a:accent6>
        <a:hlink>
          <a:srgbClr val="733900"/>
        </a:hlink>
        <a:folHlink>
          <a:srgbClr val="80192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B4F7A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CB2BE"/>
        </a:accent5>
        <a:accent6>
          <a:srgbClr val="733900"/>
        </a:accent6>
        <a:hlink>
          <a:srgbClr val="453161"/>
        </a:hlink>
        <a:folHlink>
          <a:srgbClr val="134C3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505900"/>
        </a:accent1>
        <a:accent2>
          <a:srgbClr val="204C6B"/>
        </a:accent2>
        <a:accent3>
          <a:srgbClr val="FFFFFF"/>
        </a:accent3>
        <a:accent4>
          <a:srgbClr val="000000"/>
        </a:accent4>
        <a:accent5>
          <a:srgbClr val="B3B5AA"/>
        </a:accent5>
        <a:accent6>
          <a:srgbClr val="1C4460"/>
        </a:accent6>
        <a:hlink>
          <a:srgbClr val="5E265A"/>
        </a:hlink>
        <a:folHlink>
          <a:srgbClr val="6B3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med_0125_slide</Template>
  <TotalTime>15</TotalTime>
  <Words>1577</Words>
  <Application>Microsoft Office PowerPoint</Application>
  <PresentationFormat>Pokaz na ekranie (4:3)</PresentationFormat>
  <Paragraphs>231</Paragraphs>
  <Slides>40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40</vt:i4>
      </vt:variant>
    </vt:vector>
  </HeadingPairs>
  <TitlesOfParts>
    <vt:vector size="45" baseType="lpstr">
      <vt:lpstr>Arial</vt:lpstr>
      <vt:lpstr>Calibri</vt:lpstr>
      <vt:lpstr>Wingdings 2</vt:lpstr>
      <vt:lpstr>med_0125_slide</vt:lpstr>
      <vt:lpstr>1_Default Design</vt:lpstr>
      <vt:lpstr>Gdy psychicznie choruje lekarz</vt:lpstr>
      <vt:lpstr>Kiedy wszystko się zaczyna </vt:lpstr>
      <vt:lpstr>Objawy depresji u studentów medycyny i rezydentów</vt:lpstr>
      <vt:lpstr>Myśli suicydialne (MS) </vt:lpstr>
      <vt:lpstr>MS c.d.</vt:lpstr>
      <vt:lpstr>Bariery do konsultacji psychiatrycznych u studentów medycyny </vt:lpstr>
      <vt:lpstr>Studenci medycyny z zespół wypalenia </vt:lpstr>
      <vt:lpstr>Zespół wypalenia a myśli samobójcze </vt:lpstr>
      <vt:lpstr>Co jest najczęstsze? </vt:lpstr>
      <vt:lpstr>Zaburzenia psychiczne u lekarzy medycyny </vt:lpstr>
      <vt:lpstr>Specyfika depresji u lekarzy, jej efekty </vt:lpstr>
      <vt:lpstr>Specyfika manii i hipomanii u lekarzy, jej efekty </vt:lpstr>
      <vt:lpstr>Samobójstwa wśród lekarzy</vt:lpstr>
      <vt:lpstr>Profil suicydialnego lekarza </vt:lpstr>
      <vt:lpstr>c.d. </vt:lpstr>
      <vt:lpstr>Wpływ otoczenia na samobójstwo wśród lekarzy </vt:lpstr>
      <vt:lpstr>Samobójstwo lekarza </vt:lpstr>
      <vt:lpstr>Nadużywanie SPA </vt:lpstr>
      <vt:lpstr>„Typowy” lekarz alkoholik</vt:lpstr>
      <vt:lpstr>SPA i specjalizacje</vt:lpstr>
      <vt:lpstr>Psychozy </vt:lpstr>
      <vt:lpstr>Zaburzenia lękowe</vt:lpstr>
      <vt:lpstr>Otępienia </vt:lpstr>
      <vt:lpstr>Czynniki ryzyka zaburzeń psychicznych u lekarzy</vt:lpstr>
      <vt:lpstr>Ironia losu lekarza</vt:lpstr>
      <vt:lpstr>Kompulsywne trendy wśród lekarzy </vt:lpstr>
      <vt:lpstr>Czynniki sprzyjające uzależnieniom wśród lekarzy</vt:lpstr>
      <vt:lpstr>Wczesne i późniejsze markery uzależnienia u lekarzy </vt:lpstr>
      <vt:lpstr>Predyktory agresji seksualnej wśród lekarzy </vt:lpstr>
      <vt:lpstr>Kiedy suicydialny lekarz jest gotowy do samobójstwa</vt:lpstr>
      <vt:lpstr>„Kultura medycyny”</vt:lpstr>
      <vt:lpstr>Osobowościowe determinanty zaburzeń psychicznych u lekarzy </vt:lpstr>
      <vt:lpstr>Najistotniejszy obszar  dysfunkcji wg SIDP-IV u osoby z paranoicznym zaburzeniem osobowości</vt:lpstr>
      <vt:lpstr>Główny obszar dysfunkcji osobowości narcystycznej  wg SIDP-IV</vt:lpstr>
      <vt:lpstr>Główny obszar dysfunkcji osobowości anankastycznej  wg SIDP-IV</vt:lpstr>
      <vt:lpstr>Zamiast podsumowania </vt:lpstr>
      <vt:lpstr>Gdzie szukać szczęśliwych lekarzy (badanie 2012; prawie 300 tys. lekarzy, 25 specjalności)</vt:lpstr>
      <vt:lpstr>Prezentacja programu PowerPoint</vt:lpstr>
      <vt:lpstr>Kilka obserwacji własnych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Gdy psychicznie choruje lekarz</dc:title>
  <dc:creator>andrzej</dc:creator>
  <cp:lastModifiedBy>czern</cp:lastModifiedBy>
  <cp:revision>4</cp:revision>
  <dcterms:created xsi:type="dcterms:W3CDTF">2012-05-05T19:07:21Z</dcterms:created>
  <dcterms:modified xsi:type="dcterms:W3CDTF">2017-05-17T17:05:44Z</dcterms:modified>
</cp:coreProperties>
</file>