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7"/>
  </p:notesMasterIdLst>
  <p:sldIdLst>
    <p:sldId id="256" r:id="rId4"/>
    <p:sldId id="261" r:id="rId5"/>
    <p:sldId id="269" r:id="rId6"/>
    <p:sldId id="270" r:id="rId7"/>
    <p:sldId id="271" r:id="rId8"/>
    <p:sldId id="272" r:id="rId9"/>
    <p:sldId id="274" r:id="rId10"/>
    <p:sldId id="277" r:id="rId11"/>
    <p:sldId id="267" r:id="rId12"/>
    <p:sldId id="288" r:id="rId13"/>
    <p:sldId id="289" r:id="rId14"/>
    <p:sldId id="290" r:id="rId15"/>
    <p:sldId id="293" r:id="rId16"/>
    <p:sldId id="294" r:id="rId17"/>
    <p:sldId id="259" r:id="rId18"/>
    <p:sldId id="268" r:id="rId19"/>
    <p:sldId id="281" r:id="rId20"/>
    <p:sldId id="264" r:id="rId21"/>
    <p:sldId id="286" r:id="rId22"/>
    <p:sldId id="287" r:id="rId23"/>
    <p:sldId id="282" r:id="rId24"/>
    <p:sldId id="283" r:id="rId25"/>
    <p:sldId id="285" r:id="rId26"/>
  </p:sldIdLst>
  <p:sldSz cx="12192000" cy="6858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85D33-C909-42EF-9000-50C07AB22A45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E1B4B-F172-4A6F-AFFD-106127EC78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46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DAF64-F7A4-4635-A057-EC225075DA6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47713"/>
            <a:ext cx="6624637" cy="3727450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3229"/>
            <a:ext cx="5486400" cy="4476274"/>
          </a:xfrm>
        </p:spPr>
        <p:txBody>
          <a:bodyPr/>
          <a:lstStyle/>
          <a:p>
            <a:endParaRPr 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2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7F70A-11D2-451D-9AD0-806CCDBB4B64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49300"/>
            <a:ext cx="6624637" cy="372745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724956"/>
            <a:ext cx="5032375" cy="4472820"/>
          </a:xfrm>
        </p:spPr>
        <p:txBody>
          <a:bodyPr/>
          <a:lstStyle/>
          <a:p>
            <a:endParaRPr lang="pl-PL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2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86B4A-5468-45F6-A7EA-741E70075F7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47713"/>
            <a:ext cx="6624637" cy="372745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3229"/>
            <a:ext cx="5486400" cy="4476274"/>
          </a:xfrm>
        </p:spPr>
        <p:txBody>
          <a:bodyPr/>
          <a:lstStyle/>
          <a:p>
            <a:endParaRPr lang="en-GB" sz="10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F20B2-349A-48EB-A3D1-E65AD4D53FC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71525"/>
            <a:ext cx="6684963" cy="3760788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754315"/>
            <a:ext cx="5026025" cy="4421011"/>
          </a:xfrm>
        </p:spPr>
        <p:txBody>
          <a:bodyPr/>
          <a:lstStyle/>
          <a:p>
            <a:endParaRPr lang="pl-PL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1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510C4-0FB7-4C01-86F8-66D02C6606F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6125"/>
            <a:ext cx="6627812" cy="3729038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3230"/>
            <a:ext cx="5029200" cy="4478000"/>
          </a:xfrm>
        </p:spPr>
        <p:txBody>
          <a:bodyPr/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9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0DC56-D1A3-4245-9EEF-344551F4947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7713"/>
            <a:ext cx="6627812" cy="372903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3229"/>
            <a:ext cx="5029200" cy="4476274"/>
          </a:xfrm>
          <a:ln/>
        </p:spPr>
        <p:txBody>
          <a:bodyPr lIns="92301" tIns="46151" rIns="92301" bIns="4615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4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1B8D9-566F-4EBB-8097-19AF32AF2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AA93DD8-15B6-4590-A283-7DD3888E8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A22FF7-D594-4A33-9D8B-15D05AEC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A1B9A-1179-48F7-9A9E-93FA2F8B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14686B-4FB6-4D3C-B2FC-581020A3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7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2B162A-0361-485D-9D8D-F532DAD5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BEDD7F-8B56-4A60-BFC7-70CD1710B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E22F48-F138-4BDE-8374-4FA9B3F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539871-7110-498B-ACB1-D25DA44F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37DB2B-2444-4F04-B6CA-439A5290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86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9AFB4C-D3B8-48F8-8233-BF0EE923A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10F4EC-3E42-4B52-90D6-7DFD6A494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F77D00-8702-4186-8973-1C8426B8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0F4DE8-4ED9-4A09-AF30-7352A903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0BAFAD-9790-43F8-8B9A-1DC1023A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34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37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0774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161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78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80603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3980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88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6973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18377-0399-4542-BDA5-CBBAFBE6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25B8EC-F8CA-4DD0-8374-1B21B679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1D2173-562A-4885-93AF-4225CCF1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B9F675-2709-4335-9062-131E17EF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EF3DF7-9D9C-485E-A09D-CA1C2B39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177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161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3682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5983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6086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24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3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2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8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9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7F228-7F5C-40F1-B03D-DAC6F7BA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833583-5745-41EA-B515-99EAD83C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A9C1C6-33F5-438D-B77D-AF58B2BA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D1015A-3879-47E6-9CCF-AE643664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C10657-4EA5-498F-8C64-392B61B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402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1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29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3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92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693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7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8945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76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6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FDDFF-5620-4968-8B0C-45E4855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020A3-1420-494E-A2B2-8156F7049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973818-042A-43C7-A04D-90EF962B4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2E9B15-311A-4B0A-BF0B-E118C3DC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8B10E4-06FA-47E1-9EBB-9445AF2E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8C5E59-5DEF-4B64-9E55-B70659B5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7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33586-4B49-41EE-A350-2D4E05E6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36A0DC-A95E-4844-BD50-8F83C4FDB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0FAF81-BB38-42C3-9075-D060C750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D05083-2A85-4F47-8A98-7B689380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BA4A5F5-B3A8-4B8E-886B-62D388E8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39EB77B-F8A5-4AF2-B9A9-BF5C8617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751C42B-24ED-4FCC-929F-799C6E4B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038F8F-4BC7-42C4-BCE9-5981CE1C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27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E1786-6D7B-417E-B260-F4EF2135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5BFC397-B8EA-43F9-8422-0B1CC0D6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121FFDE-48E2-4FC7-9F58-76B00119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9BD648-4E3B-43DD-90CD-64DD6381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9114CD-B0F6-427C-9DEF-D1D54B0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D6FF01-7B95-4CC9-826F-F8445D08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75C24E-2716-4F51-BAFF-CC145422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22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3B2F9-A2B0-4BE4-B6DC-59183D4A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88B55E-70F7-48D6-A62B-491A18A2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DF981D-F579-44E2-BED9-74191961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FACE31-F721-45B3-8F45-4E350AE7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8B8009-2C25-4D77-8530-A78831F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71CFF-9B3A-42C6-988F-AC72BC8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12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538FA4-66D2-4D20-B087-DF7A0149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FF4E8F2-F57E-44EE-8C94-35E9C4665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47EB88-7C26-48E7-B0A0-6E180DEB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72B553-9B1B-4C56-A5D4-DF8C3A46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02A8DE-4C6A-4BB7-9664-E9FFEF04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405FBE-4305-465F-9CDB-8E13CDFD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90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281C2D-3258-4A6E-8311-63F9E8AA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EF8B47-03F8-43AD-9955-0F9732EA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7E39C4-C1EA-43DB-8AEC-BD320BD02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C9C6E0-7BDC-4ED5-B833-12E3874F5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A15B45-0498-496E-B1C5-1F92B088D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12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"/>
          <a:ext cx="121920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16" imgW="14257143" imgH="10945753" progId="MSPhotoEd.3">
                  <p:embed/>
                </p:oleObj>
              </mc:Choice>
              <mc:Fallback>
                <p:oleObj name="Photo Editor Photo" r:id="rId16" imgW="14257143" imgH="10945753" progId="MSPhotoEd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48"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21920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DB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8F8F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5615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7DEA-52AC-4594-A03D-ED36422E1921}" type="datetimeFigureOut">
              <a:rPr lang="pl-PL" smtClean="0"/>
              <a:t>12.05.2019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BA84C6-D089-49DC-A676-3066144D96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5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6BC0F2-8A88-4E25-A652-62EB50710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Sen i jego zaburzenia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9EF6F5-2C5B-4C76-97DC-2DF29D53D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77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D97C579-0387-4837-AE96-67D05A7B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Czym jest insomnia?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ymbol zastępczy zawartości 8">
            <a:extLst>
              <a:ext uri="{FF2B5EF4-FFF2-40B4-BE49-F238E27FC236}">
                <a16:creationId xmlns:a16="http://schemas.microsoft.com/office/drawing/2014/main" id="{B492364F-05A7-48DE-B557-164FC3768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822" y="851050"/>
            <a:ext cx="6553545" cy="51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DF88A3-29D1-47F7-9B73-95E629C9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c.d.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3F8A5853-FE37-4F84-8701-61AA474CD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9836" y="2509911"/>
            <a:ext cx="957722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ABFED789-950D-45A6-A15B-16D921930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5608" y="643467"/>
            <a:ext cx="9180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4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0DB7B3E2-B894-476E-BB01-7D8279E3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Poszukiwanie przyczyn bezsenności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34631576-F9A7-424F-8CDC-4CF7CFF7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52" y="492573"/>
            <a:ext cx="4241885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37A10A-90D2-4067-973D-35ED6A72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</a:rPr>
              <a:t>Czynniki sprzyjające bezsenności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98E280-1B11-4459-8749-F2881568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3" y="1675227"/>
            <a:ext cx="109456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DF843B-1714-471B-AC1E-11AB25348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0" t="25926" r="5520" b="14129"/>
          <a:stretch/>
        </p:blipFill>
        <p:spPr>
          <a:xfrm>
            <a:off x="5878287" y="188685"/>
            <a:ext cx="5486400" cy="6458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D65FE45-44B7-4254-A23A-6EECC262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Znaczenie różnych grup ryzyka zaburzeń snu w ich  rozwoju</a:t>
            </a:r>
          </a:p>
        </p:txBody>
      </p:sp>
    </p:spTree>
    <p:extLst>
      <p:ext uri="{BB962C8B-B14F-4D97-AF65-F5344CB8AC3E}">
        <p14:creationId xmlns:p14="http://schemas.microsoft.com/office/powerpoint/2010/main" val="245167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7D1B5-3477-499F-ACC5-2C8B07F4ED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B319F-86FE-4754-878E-06F0804D8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C458F6-83DA-49E7-BFA9-2607A6FB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  <a:prstGeom prst="ellipse">
            <a:avLst/>
          </a:prstGeom>
        </p:spPr>
        <p:txBody>
          <a:bodyPr anchor="t">
            <a:normAutofit/>
          </a:bodyPr>
          <a:lstStyle/>
          <a:p>
            <a:pPr algn="r"/>
            <a:r>
              <a:rPr lang="pl-PL" sz="2500">
                <a:solidFill>
                  <a:srgbClr val="FFFFFF"/>
                </a:solidFill>
              </a:rPr>
              <a:t>Epidemiologia insomnii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333242-352C-4EC6-920C-9DFDC30EB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l-PL" dirty="0"/>
              <a:t>50% dorosłych osób cierpi na epizody krótkotrwałej </a:t>
            </a:r>
            <a:r>
              <a:rPr lang="pl-PL" dirty="0" err="1"/>
              <a:t>insomni</a:t>
            </a:r>
            <a:endParaRPr lang="pl-PL" dirty="0"/>
          </a:p>
          <a:p>
            <a:r>
              <a:rPr lang="pl-PL" dirty="0"/>
              <a:t>U 10% utrwala się to jako przewlekła </a:t>
            </a:r>
            <a:r>
              <a:rPr lang="pl-PL" dirty="0" err="1"/>
              <a:t>insomnia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7D4F9C2-0C7E-4C82-BD73-1E7AC72B0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l-PL" sz="3600" dirty="0"/>
              <a:t>K:M 2:1</a:t>
            </a:r>
          </a:p>
          <a:p>
            <a:r>
              <a:rPr lang="pl-PL" sz="3600" dirty="0"/>
              <a:t>Częstsze występowanie wraz z wiekiem</a:t>
            </a:r>
          </a:p>
        </p:txBody>
      </p:sp>
    </p:spTree>
    <p:extLst>
      <p:ext uri="{BB962C8B-B14F-4D97-AF65-F5344CB8AC3E}">
        <p14:creationId xmlns:p14="http://schemas.microsoft.com/office/powerpoint/2010/main" val="2899559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4F3611-406C-4A67-8BBA-CD653175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Zaburzenia typowe dla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B8B13AE-13CC-4126-A607-514D218DA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Zaburzeń lękowych - GAD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B81B83-B30D-4D99-A8E3-54317AF03B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Zaburzenia I fazy snu – zaburzenia zasypiania 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2F072C1-C3E0-4F67-8442-089733282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Depresji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4666452E-12C5-4E32-B0EB-ED66EB977C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Zaburzenia II fazy snu – budzenie w nocy</a:t>
            </a:r>
          </a:p>
          <a:p>
            <a:r>
              <a:rPr lang="pl-PL" dirty="0"/>
              <a:t>Zaburzenia III fazy snu – wczesne budzenie </a:t>
            </a:r>
          </a:p>
        </p:txBody>
      </p:sp>
    </p:spTree>
    <p:extLst>
      <p:ext uri="{BB962C8B-B14F-4D97-AF65-F5344CB8AC3E}">
        <p14:creationId xmlns:p14="http://schemas.microsoft.com/office/powerpoint/2010/main" val="131821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EF085B8-A2C0-4A6F-B663-CCC56F3CD3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034835-5F8E-497B-A428-5B575B34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pl-PL" sz="3700"/>
              <a:t>Nie-farmakologiczne terapie insomni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B02849E-D193-41D5-A04D-626C6C9CB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pl-PL" dirty="0"/>
              <a:t>Higiena snu: unikanie nikotyny, alkoholu i wysiłku fizycznego przed snem</a:t>
            </a:r>
          </a:p>
          <a:p>
            <a:r>
              <a:rPr lang="pl-PL" dirty="0"/>
              <a:t>Progresywna głęboka relaksacja mięśni</a:t>
            </a:r>
          </a:p>
          <a:p>
            <a:r>
              <a:rPr lang="pl-PL" dirty="0"/>
              <a:t>Intencja paradoksalna 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B6DD4B6-4C4C-4682-B2C2-02B974932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pl-PL" sz="3200" dirty="0"/>
              <a:t>CBT: identyfikacja myśli o nieskuteczności snu, opóźnianie kładzenia się do łóżka. , unikanie leżenia po obudzeniu się</a:t>
            </a:r>
          </a:p>
          <a:p>
            <a:r>
              <a:rPr lang="pl-PL" sz="3200" dirty="0"/>
              <a:t>CBT-I</a:t>
            </a:r>
          </a:p>
        </p:txBody>
      </p:sp>
    </p:spTree>
    <p:extLst>
      <p:ext uri="{BB962C8B-B14F-4D97-AF65-F5344CB8AC3E}">
        <p14:creationId xmlns:p14="http://schemas.microsoft.com/office/powerpoint/2010/main" val="427387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22DD4F3-381D-4640-8D50-AC248B62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Parasomnie</a:t>
            </a:r>
            <a:r>
              <a:rPr lang="pl-PL" dirty="0"/>
              <a:t> 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57B677E-6B0C-474F-8B54-31E7F33FD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35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B319F-86FE-4754-878E-06F0804D8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719AC4-60AA-431D-A16E-F99BA669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Podstawowe informacje o śnie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8BBB88-DF75-4FA9-A141-70304527D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Odwracalne zachowanie w trakcie którego dochodzi do zniesienia postrzegania i braku odpowiedzi na bodźce pochodzące z środowiska</a:t>
            </a:r>
          </a:p>
          <a:p>
            <a:r>
              <a:rPr lang="pl-PL" sz="2400" dirty="0"/>
              <a:t>Nie jest skutkiem braku aktywności</a:t>
            </a:r>
          </a:p>
          <a:p>
            <a:r>
              <a:rPr lang="pl-PL" sz="2400" dirty="0"/>
              <a:t>Jest zjawiskiem złożonym, psychofizycznym – nie tylko psychicznym</a:t>
            </a:r>
          </a:p>
          <a:p>
            <a:endParaRPr lang="pl-PL" sz="20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2A09F75-8607-4813-9054-AEE025DF7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Jest częścią rytmu okołodobowego</a:t>
            </a:r>
          </a:p>
          <a:p>
            <a:r>
              <a:rPr lang="pl-PL" dirty="0"/>
              <a:t>Składa się z dwu dystynktywnych stanów – REM i non REM</a:t>
            </a:r>
          </a:p>
          <a:p>
            <a:r>
              <a:rPr lang="pl-PL" dirty="0"/>
              <a:t>Nie do końca znane jest jego znaczenie – jest zjawiskiem fizjologicznym, niezbędnym do życia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8598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EBFB217-ECE5-40D2-A610-F2A85A76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</a:t>
            </a:r>
            <a:r>
              <a:rPr lang="pl-PL" dirty="0" err="1"/>
              <a:t>parasomni</a:t>
            </a:r>
            <a:r>
              <a:rPr lang="pl-PL" dirty="0"/>
              <a:t>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1581FA3-C121-496B-85AE-2DF330A3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zaburzenia wybudzenia (wybudzenie z dezorientacją, somnambulizm, lęki nocne),</a:t>
            </a:r>
          </a:p>
          <a:p>
            <a:r>
              <a:rPr lang="pl-PL" dirty="0" err="1"/>
              <a:t>parasomnie</a:t>
            </a:r>
            <a:r>
              <a:rPr lang="pl-PL" dirty="0"/>
              <a:t> związane za snem REM (zaburzenia zachowania w czasie snu REM, nawracające izolowane porażenie przysenne i koszmary senne),</a:t>
            </a:r>
          </a:p>
          <a:p>
            <a:r>
              <a:rPr lang="pl-PL" dirty="0"/>
              <a:t>inne postacie </a:t>
            </a:r>
            <a:r>
              <a:rPr lang="pl-PL" dirty="0" err="1"/>
              <a:t>parasomnii</a:t>
            </a:r>
            <a:r>
              <a:rPr lang="pl-PL" dirty="0"/>
              <a:t> (moczenie nocne, zaburzenia odżywiania związane ze snem i inne</a:t>
            </a:r>
          </a:p>
        </p:txBody>
      </p:sp>
    </p:spTree>
    <p:extLst>
      <p:ext uri="{BB962C8B-B14F-4D97-AF65-F5344CB8AC3E}">
        <p14:creationId xmlns:p14="http://schemas.microsoft.com/office/powerpoint/2010/main" val="652943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6CFAE25-0E28-4520-91B4-7197D0ED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zdrowego spania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2EE6C9-D4A6-4947-8E02-6236AB27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Trzymaj się ustalonego rytmu snu i aktywności - kładź się spać i wstawaj codziennie o tej samej porze, nawet w weekendy.</a:t>
            </a:r>
          </a:p>
          <a:p>
            <a:r>
              <a:rPr lang="pl-PL" dirty="0"/>
              <a:t>Uprawiaj ćwiczenia fizyczne w ciągu dnia - należy unikać ćwiczeń na 5 do 6 godzin przed położeniem się spać, ponieważ działają one pobudzająco na organizm i mogą utrudniać zaśnięcie.</a:t>
            </a:r>
          </a:p>
          <a:p>
            <a:r>
              <a:rPr lang="pl-PL" dirty="0"/>
              <a:t>Zadbaj o zdrowy tryb życia - ogranicz używanie kofeiny i nikotyny, mają one bowiem stymulujące działanie, które utrzymuje się do 8 godzin i może utrudniać zaśnięcie. Również kofeina zawarta w herbacie, czy coli pobudza organizm, podobnie duża ilość czekolady. Unikaj alkoholu przed położeniem się spać - wieczorny drink może pomóc zasnąć, ale przynosi płytki sen.</a:t>
            </a:r>
          </a:p>
          <a:p>
            <a:r>
              <a:rPr lang="pl-PL" dirty="0"/>
              <a:t>Wieczorem jedz niewielki posiłek - spożywanie obfitych posiłków oraz używek przed położeniem się spać utrudnia zasypianie i może spowodować niestrawność zakłócając sen.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B86EA1-3A0F-45A7-97A7-73AD8CB9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Pawłowska M.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7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1A200D-9782-4467-A016-47A69948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3312CA-C047-49E1-96C2-BB62557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6138"/>
            <a:ext cx="10972800" cy="4525963"/>
          </a:xfrm>
        </p:spPr>
        <p:txBody>
          <a:bodyPr/>
          <a:lstStyle/>
          <a:p>
            <a:r>
              <a:rPr lang="pl-PL" dirty="0"/>
              <a:t>Unikaj leków mogących zakłócać lub opóźniać sen - niektóre popularne leki nasercowe, stosowane przy nadciśnieniu oraz astmie, a także leki przeciwgorączkowe, leki stosowane przy kaszlu, przeziębieniu, alergii mogą zakłócać sen.</a:t>
            </a:r>
          </a:p>
          <a:p>
            <a:r>
              <a:rPr lang="pl-PL" dirty="0"/>
              <a:t>Śpij w nocy - drzemki w ciągu dnia utrudniają zasypianie, wieczorem poczucie senności pojawia się wtedy później.</a:t>
            </a:r>
          </a:p>
          <a:p>
            <a:r>
              <a:rPr lang="pl-PL" dirty="0"/>
              <a:t>Zadbaj o relaks przed snem - warto odprężyć się, relaksująca aktywność, na przykład słuchanie muzyki lub czytanie, może stać się rytuałem przed położeniem się spać.</a:t>
            </a:r>
          </a:p>
          <a:p>
            <a:r>
              <a:rPr lang="pl-PL" dirty="0"/>
              <a:t>Weź gorącą kąpiel przed udaniem się spać - ciepła woda wzmaga senność i pomaga się zrelaksować.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8BF370-4434-42D2-BBFD-7DDC379E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Pawłowska M.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2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C9FD9-55C9-4ACA-942F-F57F467F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c.c</a:t>
            </a:r>
            <a:r>
              <a:rPr lang="pl-PL" dirty="0"/>
              <a:t>\d.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C91123-4E34-4E0A-97D0-0E58E3B4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7211"/>
            <a:ext cx="10972800" cy="5588954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Zadbaj o dobre warunki snu - sypialnia powinna być cicha, ciemna, wygodna. Dobrze śpi się w chłodnej temperaturze. Hałas, niewygodne łóżko, czy oglądanie telewizji w łóżku mogą utrudniać zasypianie, podobnie wieczorna praca przy komputerze.</a:t>
            </a:r>
          </a:p>
          <a:p>
            <a:r>
              <a:rPr lang="pl-PL" sz="2800" dirty="0"/>
              <a:t>Korzystaj ze światła słonecznego - należy zadbać o to, by co najmniej 30 minut dziennie przebywać na dworze w dziennym świetle.</a:t>
            </a:r>
          </a:p>
          <a:p>
            <a:r>
              <a:rPr lang="pl-PL" sz="2800" dirty="0"/>
              <a:t>Zacznij coś robić, kiedy nie możesz zasnąć - nie należy pozostawać w łóżku jeśli sen nie nadchodzi w ciągu 30 minut od położenia się spać.</a:t>
            </a:r>
          </a:p>
          <a:p>
            <a:r>
              <a:rPr lang="pl-PL" sz="2800" dirty="0"/>
              <a:t>Skontaktuj się z lekarzem, jeśli kłopoty ze snem utrzymują się.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C3067E-B998-498B-BF01-6C39C632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Pawłowska M.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6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2125" y="206376"/>
            <a:ext cx="8580438" cy="4014521"/>
          </a:xfrm>
          <a:noFill/>
          <a:ln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sz="2200" b="1">
                <a:solidFill>
                  <a:srgbClr val="FFCC00"/>
                </a:solidFill>
                <a:latin typeface="Trebuchet MS" pitchFamily="34" charset="0"/>
              </a:rPr>
              <a:t>Rytmy okołodobowe…</a:t>
            </a:r>
            <a:endParaRPr lang="en-US" sz="2200" b="1">
              <a:solidFill>
                <a:srgbClr val="FFCC00"/>
              </a:solidFill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l-PL" sz="2000"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l-PL" sz="2000">
                <a:latin typeface="Trebuchet MS" pitchFamily="34" charset="0"/>
              </a:rPr>
              <a:t>Są zjawiskiem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adaptacyjnym</a:t>
            </a:r>
            <a:r>
              <a:rPr lang="pl-PL" sz="2000">
                <a:latin typeface="Trebuchet MS" pitchFamily="34" charset="0"/>
              </a:rPr>
              <a:t> do dziennych okresowych zmian zachodzących w środowisku zewnętrznym, z których najważniejszy jest cykl światło-ciemność</a:t>
            </a:r>
            <a:endParaRPr lang="en-GB" sz="2000"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l-PL" sz="2000">
              <a:latin typeface="Trebuchet MS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l-PL" sz="2000">
                <a:latin typeface="Trebuchet MS" pitchFamily="34" charset="0"/>
              </a:rPr>
              <a:t>Są generowane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endogennie</a:t>
            </a: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l-PL" sz="2000"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l-PL" sz="2000">
                <a:latin typeface="Trebuchet MS" pitchFamily="34" charset="0"/>
              </a:rPr>
              <a:t>Leżą u podstaw wielu zmian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behawioralnych, fizjologicznych i biologicznych</a:t>
            </a:r>
            <a:endParaRPr lang="en-GB" sz="2000">
              <a:solidFill>
                <a:srgbClr val="FFCC00"/>
              </a:solidFill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pl-PL" sz="2000">
              <a:latin typeface="Trebuchet MS" pitchFamily="34" charset="0"/>
            </a:endParaRPr>
          </a:p>
          <a:p>
            <a:pPr algn="just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pl-PL" sz="2000">
                <a:latin typeface="Trebuchet MS" pitchFamily="34" charset="0"/>
              </a:rPr>
              <a:t>Określają je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okres</a:t>
            </a:r>
            <a:r>
              <a:rPr lang="pl-PL" sz="2000">
                <a:latin typeface="Trebuchet MS" pitchFamily="34" charset="0"/>
              </a:rPr>
              <a:t> </a:t>
            </a:r>
            <a:r>
              <a:rPr lang="en-GB" sz="2000">
                <a:latin typeface="Trebuchet MS" pitchFamily="34" charset="0"/>
              </a:rPr>
              <a:t>(~24h</a:t>
            </a:r>
            <a:r>
              <a:rPr lang="pl-PL" sz="2000">
                <a:latin typeface="Trebuchet MS" pitchFamily="34" charset="0"/>
              </a:rPr>
              <a:t>),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amplituda</a:t>
            </a:r>
            <a:r>
              <a:rPr lang="pl-PL" sz="2000">
                <a:latin typeface="Trebuchet MS" pitchFamily="34" charset="0"/>
              </a:rPr>
              <a:t>, </a:t>
            </a:r>
            <a:r>
              <a:rPr lang="pl-PL" sz="2000">
                <a:solidFill>
                  <a:srgbClr val="FFCC00"/>
                </a:solidFill>
                <a:latin typeface="Trebuchet MS" pitchFamily="34" charset="0"/>
              </a:rPr>
              <a:t>faza</a:t>
            </a:r>
            <a:endParaRPr lang="en-GB" sz="2000">
              <a:solidFill>
                <a:srgbClr val="FFCC00"/>
              </a:solidFill>
              <a:latin typeface="Trebuchet MS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2308226" y="4860926"/>
          <a:ext cx="752316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4" imgW="9000000" imgH="1857143" progId="MSPhotoEd.3">
                  <p:embed/>
                </p:oleObj>
              </mc:Choice>
              <mc:Fallback>
                <p:oleObj name="Photo Editor Photo" r:id="rId4" imgW="9000000" imgH="1857143" progId="MSPhotoEd.3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4860926"/>
                        <a:ext cx="7523163" cy="155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03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308109" y="4090988"/>
            <a:ext cx="7335" cy="1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0535" name="Rectangle 23"/>
          <p:cNvSpPr>
            <a:spLocks noChangeArrowheads="1"/>
          </p:cNvSpPr>
          <p:nvPr/>
        </p:nvSpPr>
        <p:spPr bwMode="auto">
          <a:xfrm>
            <a:off x="2068513" y="515938"/>
            <a:ext cx="8382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F8F8F8"/>
                </a:solidFill>
                <a:latin typeface="Trebuchet MS" pitchFamily="34" charset="0"/>
              </a:rPr>
              <a:t>Rytmy okołodobowe leżą u podstaw wielu zmian </a:t>
            </a:r>
            <a:r>
              <a:rPr lang="pl-PL" sz="2800" b="1">
                <a:solidFill>
                  <a:srgbClr val="FFCC00"/>
                </a:solidFill>
                <a:latin typeface="Trebuchet MS" pitchFamily="34" charset="0"/>
              </a:rPr>
              <a:t>behawioralnych</a:t>
            </a:r>
            <a:r>
              <a:rPr lang="pl-PL" sz="2800" b="1">
                <a:solidFill>
                  <a:srgbClr val="F8F8F8"/>
                </a:solidFill>
                <a:latin typeface="Trebuchet MS" pitchFamily="34" charset="0"/>
              </a:rPr>
              <a:t>, </a:t>
            </a:r>
            <a:r>
              <a:rPr lang="pl-PL" sz="2800" b="1">
                <a:solidFill>
                  <a:srgbClr val="FFFFCC"/>
                </a:solidFill>
                <a:latin typeface="Trebuchet MS" pitchFamily="34" charset="0"/>
              </a:rPr>
              <a:t>fizjologicznych</a:t>
            </a:r>
            <a:r>
              <a:rPr lang="pl-PL" sz="2800" b="1">
                <a:solidFill>
                  <a:srgbClr val="F8F8F8"/>
                </a:solidFill>
                <a:latin typeface="Trebuchet MS" pitchFamily="34" charset="0"/>
              </a:rPr>
              <a:t> i </a:t>
            </a:r>
            <a:r>
              <a:rPr lang="pl-PL" sz="2800" b="1">
                <a:solidFill>
                  <a:srgbClr val="33CCFF"/>
                </a:solidFill>
                <a:latin typeface="Trebuchet MS" pitchFamily="34" charset="0"/>
              </a:rPr>
              <a:t>biologicznych</a:t>
            </a:r>
            <a:br>
              <a:rPr lang="en-GB" sz="2800" b="1">
                <a:solidFill>
                  <a:srgbClr val="F8F8F8"/>
                </a:solidFill>
                <a:latin typeface="Trebuchet MS" pitchFamily="34" charset="0"/>
              </a:rPr>
            </a:br>
            <a:endParaRPr lang="fr-FR" sz="2800" b="1">
              <a:solidFill>
                <a:srgbClr val="F8F8F8"/>
              </a:solidFill>
              <a:latin typeface="Trebuchet MS" pitchFamily="34" charset="0"/>
            </a:endParaRPr>
          </a:p>
        </p:txBody>
      </p:sp>
      <p:grpSp>
        <p:nvGrpSpPr>
          <p:cNvPr id="320578" name="Group 66"/>
          <p:cNvGrpSpPr>
            <a:grpSpLocks/>
          </p:cNvGrpSpPr>
          <p:nvPr/>
        </p:nvGrpSpPr>
        <p:grpSpPr bwMode="auto">
          <a:xfrm>
            <a:off x="1644651" y="2417763"/>
            <a:ext cx="8856663" cy="2620962"/>
            <a:chOff x="46" y="1053"/>
            <a:chExt cx="5579" cy="1651"/>
          </a:xfrm>
        </p:grpSpPr>
        <p:sp>
          <p:nvSpPr>
            <p:cNvPr id="320514" name="Text Box 2"/>
            <p:cNvSpPr txBox="1">
              <a:spLocks noChangeArrowheads="1"/>
            </p:cNvSpPr>
            <p:nvPr/>
          </p:nvSpPr>
          <p:spPr bwMode="auto">
            <a:xfrm>
              <a:off x="2255" y="1426"/>
              <a:ext cx="116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1400" b="1">
                  <a:solidFill>
                    <a:srgbClr val="FFFFCC"/>
                  </a:solidFill>
                  <a:latin typeface="Trebuchet MS" pitchFamily="34" charset="0"/>
                </a:rPr>
                <a:t>Np. temperatura ciała</a:t>
              </a:r>
              <a:endParaRPr lang="en-US" sz="1400" b="1">
                <a:solidFill>
                  <a:srgbClr val="FFFFCC"/>
                </a:solidFill>
                <a:latin typeface="Trebuchet MS" pitchFamily="34" charset="0"/>
              </a:endParaRPr>
            </a:p>
          </p:txBody>
        </p:sp>
        <p:sp>
          <p:nvSpPr>
            <p:cNvPr id="320515" name="Freeform 3"/>
            <p:cNvSpPr>
              <a:spLocks/>
            </p:cNvSpPr>
            <p:nvPr/>
          </p:nvSpPr>
          <p:spPr bwMode="auto">
            <a:xfrm>
              <a:off x="2350" y="1956"/>
              <a:ext cx="1251" cy="50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7" y="63"/>
                </a:cxn>
                <a:cxn ang="0">
                  <a:pos x="45" y="27"/>
                </a:cxn>
                <a:cxn ang="0">
                  <a:pos x="69" y="49"/>
                </a:cxn>
                <a:cxn ang="0">
                  <a:pos x="85" y="24"/>
                </a:cxn>
                <a:cxn ang="0">
                  <a:pos x="106" y="34"/>
                </a:cxn>
                <a:cxn ang="0">
                  <a:pos x="115" y="9"/>
                </a:cxn>
                <a:cxn ang="0">
                  <a:pos x="127" y="24"/>
                </a:cxn>
                <a:cxn ang="0">
                  <a:pos x="133" y="1"/>
                </a:cxn>
                <a:cxn ang="0">
                  <a:pos x="150" y="28"/>
                </a:cxn>
                <a:cxn ang="0">
                  <a:pos x="177" y="22"/>
                </a:cxn>
                <a:cxn ang="0">
                  <a:pos x="189" y="57"/>
                </a:cxn>
                <a:cxn ang="0">
                  <a:pos x="205" y="76"/>
                </a:cxn>
                <a:cxn ang="0">
                  <a:pos x="207" y="111"/>
                </a:cxn>
                <a:cxn ang="0">
                  <a:pos x="225" y="157"/>
                </a:cxn>
                <a:cxn ang="0">
                  <a:pos x="213" y="189"/>
                </a:cxn>
                <a:cxn ang="0">
                  <a:pos x="234" y="229"/>
                </a:cxn>
                <a:cxn ang="0">
                  <a:pos x="232" y="265"/>
                </a:cxn>
                <a:cxn ang="0">
                  <a:pos x="237" y="280"/>
                </a:cxn>
                <a:cxn ang="0">
                  <a:pos x="219" y="294"/>
                </a:cxn>
                <a:cxn ang="0">
                  <a:pos x="237" y="301"/>
                </a:cxn>
                <a:cxn ang="0">
                  <a:pos x="234" y="327"/>
                </a:cxn>
                <a:cxn ang="0">
                  <a:pos x="246" y="343"/>
                </a:cxn>
                <a:cxn ang="0">
                  <a:pos x="240" y="364"/>
                </a:cxn>
                <a:cxn ang="0">
                  <a:pos x="241" y="396"/>
                </a:cxn>
                <a:cxn ang="0">
                  <a:pos x="253" y="426"/>
                </a:cxn>
                <a:cxn ang="0">
                  <a:pos x="255" y="460"/>
                </a:cxn>
                <a:cxn ang="0">
                  <a:pos x="267" y="474"/>
                </a:cxn>
                <a:cxn ang="0">
                  <a:pos x="264" y="496"/>
                </a:cxn>
                <a:cxn ang="0">
                  <a:pos x="283" y="507"/>
                </a:cxn>
                <a:cxn ang="0">
                  <a:pos x="283" y="528"/>
                </a:cxn>
                <a:cxn ang="0">
                  <a:pos x="303" y="537"/>
                </a:cxn>
                <a:cxn ang="0">
                  <a:pos x="313" y="549"/>
                </a:cxn>
                <a:cxn ang="0">
                  <a:pos x="324" y="528"/>
                </a:cxn>
                <a:cxn ang="0">
                  <a:pos x="343" y="537"/>
                </a:cxn>
                <a:cxn ang="0">
                  <a:pos x="357" y="499"/>
                </a:cxn>
                <a:cxn ang="0">
                  <a:pos x="384" y="432"/>
                </a:cxn>
                <a:cxn ang="0">
                  <a:pos x="405" y="421"/>
                </a:cxn>
                <a:cxn ang="0">
                  <a:pos x="393" y="373"/>
                </a:cxn>
                <a:cxn ang="0">
                  <a:pos x="409" y="351"/>
                </a:cxn>
                <a:cxn ang="0">
                  <a:pos x="412" y="289"/>
                </a:cxn>
                <a:cxn ang="0">
                  <a:pos x="424" y="267"/>
                </a:cxn>
                <a:cxn ang="0">
                  <a:pos x="430" y="238"/>
                </a:cxn>
                <a:cxn ang="0">
                  <a:pos x="438" y="210"/>
                </a:cxn>
                <a:cxn ang="0">
                  <a:pos x="457" y="192"/>
                </a:cxn>
                <a:cxn ang="0">
                  <a:pos x="457" y="160"/>
                </a:cxn>
                <a:cxn ang="0">
                  <a:pos x="474" y="151"/>
                </a:cxn>
                <a:cxn ang="0">
                  <a:pos x="477" y="97"/>
                </a:cxn>
                <a:cxn ang="0">
                  <a:pos x="495" y="93"/>
                </a:cxn>
                <a:cxn ang="0">
                  <a:pos x="490" y="60"/>
                </a:cxn>
                <a:cxn ang="0">
                  <a:pos x="511" y="63"/>
                </a:cxn>
                <a:cxn ang="0">
                  <a:pos x="511" y="34"/>
                </a:cxn>
                <a:cxn ang="0">
                  <a:pos x="529" y="49"/>
                </a:cxn>
                <a:cxn ang="0">
                  <a:pos x="534" y="31"/>
                </a:cxn>
                <a:cxn ang="0">
                  <a:pos x="549" y="37"/>
                </a:cxn>
                <a:cxn ang="0">
                  <a:pos x="553" y="7"/>
                </a:cxn>
                <a:cxn ang="0">
                  <a:pos x="568" y="9"/>
                </a:cxn>
              </a:cxnLst>
              <a:rect l="0" t="0" r="r" b="b"/>
              <a:pathLst>
                <a:path w="568" h="550">
                  <a:moveTo>
                    <a:pt x="0" y="57"/>
                  </a:moveTo>
                  <a:cubicBezTo>
                    <a:pt x="10" y="62"/>
                    <a:pt x="20" y="68"/>
                    <a:pt x="27" y="63"/>
                  </a:cubicBezTo>
                  <a:cubicBezTo>
                    <a:pt x="34" y="58"/>
                    <a:pt x="38" y="29"/>
                    <a:pt x="45" y="27"/>
                  </a:cubicBezTo>
                  <a:cubicBezTo>
                    <a:pt x="52" y="25"/>
                    <a:pt x="62" y="49"/>
                    <a:pt x="69" y="49"/>
                  </a:cubicBezTo>
                  <a:cubicBezTo>
                    <a:pt x="76" y="49"/>
                    <a:pt x="79" y="26"/>
                    <a:pt x="85" y="24"/>
                  </a:cubicBezTo>
                  <a:cubicBezTo>
                    <a:pt x="91" y="22"/>
                    <a:pt x="101" y="37"/>
                    <a:pt x="106" y="34"/>
                  </a:cubicBezTo>
                  <a:cubicBezTo>
                    <a:pt x="111" y="31"/>
                    <a:pt x="112" y="11"/>
                    <a:pt x="115" y="9"/>
                  </a:cubicBezTo>
                  <a:cubicBezTo>
                    <a:pt x="118" y="7"/>
                    <a:pt x="124" y="25"/>
                    <a:pt x="127" y="24"/>
                  </a:cubicBezTo>
                  <a:cubicBezTo>
                    <a:pt x="130" y="23"/>
                    <a:pt x="129" y="0"/>
                    <a:pt x="133" y="1"/>
                  </a:cubicBezTo>
                  <a:cubicBezTo>
                    <a:pt x="137" y="2"/>
                    <a:pt x="143" y="25"/>
                    <a:pt x="150" y="28"/>
                  </a:cubicBezTo>
                  <a:cubicBezTo>
                    <a:pt x="157" y="31"/>
                    <a:pt x="171" y="17"/>
                    <a:pt x="177" y="22"/>
                  </a:cubicBezTo>
                  <a:cubicBezTo>
                    <a:pt x="183" y="27"/>
                    <a:pt x="184" y="48"/>
                    <a:pt x="189" y="57"/>
                  </a:cubicBezTo>
                  <a:cubicBezTo>
                    <a:pt x="194" y="66"/>
                    <a:pt x="202" y="67"/>
                    <a:pt x="205" y="76"/>
                  </a:cubicBezTo>
                  <a:cubicBezTo>
                    <a:pt x="208" y="85"/>
                    <a:pt x="204" y="98"/>
                    <a:pt x="207" y="111"/>
                  </a:cubicBezTo>
                  <a:cubicBezTo>
                    <a:pt x="210" y="124"/>
                    <a:pt x="224" y="144"/>
                    <a:pt x="225" y="157"/>
                  </a:cubicBezTo>
                  <a:cubicBezTo>
                    <a:pt x="226" y="170"/>
                    <a:pt x="212" y="177"/>
                    <a:pt x="213" y="189"/>
                  </a:cubicBezTo>
                  <a:cubicBezTo>
                    <a:pt x="214" y="201"/>
                    <a:pt x="231" y="216"/>
                    <a:pt x="234" y="229"/>
                  </a:cubicBezTo>
                  <a:cubicBezTo>
                    <a:pt x="237" y="242"/>
                    <a:pt x="232" y="257"/>
                    <a:pt x="232" y="265"/>
                  </a:cubicBezTo>
                  <a:cubicBezTo>
                    <a:pt x="232" y="273"/>
                    <a:pt x="239" y="275"/>
                    <a:pt x="237" y="280"/>
                  </a:cubicBezTo>
                  <a:cubicBezTo>
                    <a:pt x="235" y="285"/>
                    <a:pt x="219" y="291"/>
                    <a:pt x="219" y="294"/>
                  </a:cubicBezTo>
                  <a:cubicBezTo>
                    <a:pt x="219" y="297"/>
                    <a:pt x="235" y="296"/>
                    <a:pt x="237" y="301"/>
                  </a:cubicBezTo>
                  <a:cubicBezTo>
                    <a:pt x="239" y="306"/>
                    <a:pt x="233" y="320"/>
                    <a:pt x="234" y="327"/>
                  </a:cubicBezTo>
                  <a:cubicBezTo>
                    <a:pt x="235" y="334"/>
                    <a:pt x="245" y="337"/>
                    <a:pt x="246" y="343"/>
                  </a:cubicBezTo>
                  <a:cubicBezTo>
                    <a:pt x="247" y="349"/>
                    <a:pt x="241" y="355"/>
                    <a:pt x="240" y="364"/>
                  </a:cubicBezTo>
                  <a:cubicBezTo>
                    <a:pt x="239" y="373"/>
                    <a:pt x="239" y="386"/>
                    <a:pt x="241" y="396"/>
                  </a:cubicBezTo>
                  <a:cubicBezTo>
                    <a:pt x="243" y="406"/>
                    <a:pt x="251" y="415"/>
                    <a:pt x="253" y="426"/>
                  </a:cubicBezTo>
                  <a:cubicBezTo>
                    <a:pt x="255" y="437"/>
                    <a:pt x="253" y="452"/>
                    <a:pt x="255" y="460"/>
                  </a:cubicBezTo>
                  <a:cubicBezTo>
                    <a:pt x="257" y="468"/>
                    <a:pt x="266" y="468"/>
                    <a:pt x="267" y="474"/>
                  </a:cubicBezTo>
                  <a:cubicBezTo>
                    <a:pt x="268" y="480"/>
                    <a:pt x="261" y="491"/>
                    <a:pt x="264" y="496"/>
                  </a:cubicBezTo>
                  <a:cubicBezTo>
                    <a:pt x="267" y="501"/>
                    <a:pt x="280" y="502"/>
                    <a:pt x="283" y="507"/>
                  </a:cubicBezTo>
                  <a:cubicBezTo>
                    <a:pt x="286" y="512"/>
                    <a:pt x="280" y="523"/>
                    <a:pt x="283" y="528"/>
                  </a:cubicBezTo>
                  <a:cubicBezTo>
                    <a:pt x="286" y="533"/>
                    <a:pt x="298" y="534"/>
                    <a:pt x="303" y="537"/>
                  </a:cubicBezTo>
                  <a:cubicBezTo>
                    <a:pt x="308" y="540"/>
                    <a:pt x="310" y="550"/>
                    <a:pt x="313" y="549"/>
                  </a:cubicBezTo>
                  <a:cubicBezTo>
                    <a:pt x="316" y="548"/>
                    <a:pt x="319" y="530"/>
                    <a:pt x="324" y="528"/>
                  </a:cubicBezTo>
                  <a:cubicBezTo>
                    <a:pt x="329" y="526"/>
                    <a:pt x="338" y="542"/>
                    <a:pt x="343" y="537"/>
                  </a:cubicBezTo>
                  <a:cubicBezTo>
                    <a:pt x="348" y="532"/>
                    <a:pt x="350" y="516"/>
                    <a:pt x="357" y="499"/>
                  </a:cubicBezTo>
                  <a:cubicBezTo>
                    <a:pt x="364" y="482"/>
                    <a:pt x="376" y="445"/>
                    <a:pt x="384" y="432"/>
                  </a:cubicBezTo>
                  <a:cubicBezTo>
                    <a:pt x="392" y="419"/>
                    <a:pt x="404" y="431"/>
                    <a:pt x="405" y="421"/>
                  </a:cubicBezTo>
                  <a:cubicBezTo>
                    <a:pt x="406" y="411"/>
                    <a:pt x="392" y="385"/>
                    <a:pt x="393" y="373"/>
                  </a:cubicBezTo>
                  <a:cubicBezTo>
                    <a:pt x="394" y="361"/>
                    <a:pt x="406" y="365"/>
                    <a:pt x="409" y="351"/>
                  </a:cubicBezTo>
                  <a:cubicBezTo>
                    <a:pt x="412" y="337"/>
                    <a:pt x="410" y="303"/>
                    <a:pt x="412" y="289"/>
                  </a:cubicBezTo>
                  <a:cubicBezTo>
                    <a:pt x="414" y="275"/>
                    <a:pt x="421" y="275"/>
                    <a:pt x="424" y="267"/>
                  </a:cubicBezTo>
                  <a:cubicBezTo>
                    <a:pt x="427" y="259"/>
                    <a:pt x="428" y="247"/>
                    <a:pt x="430" y="238"/>
                  </a:cubicBezTo>
                  <a:cubicBezTo>
                    <a:pt x="432" y="229"/>
                    <a:pt x="434" y="218"/>
                    <a:pt x="438" y="210"/>
                  </a:cubicBezTo>
                  <a:cubicBezTo>
                    <a:pt x="442" y="202"/>
                    <a:pt x="454" y="200"/>
                    <a:pt x="457" y="192"/>
                  </a:cubicBezTo>
                  <a:cubicBezTo>
                    <a:pt x="460" y="184"/>
                    <a:pt x="454" y="167"/>
                    <a:pt x="457" y="160"/>
                  </a:cubicBezTo>
                  <a:cubicBezTo>
                    <a:pt x="460" y="153"/>
                    <a:pt x="471" y="161"/>
                    <a:pt x="474" y="151"/>
                  </a:cubicBezTo>
                  <a:cubicBezTo>
                    <a:pt x="477" y="141"/>
                    <a:pt x="474" y="107"/>
                    <a:pt x="477" y="97"/>
                  </a:cubicBezTo>
                  <a:cubicBezTo>
                    <a:pt x="480" y="87"/>
                    <a:pt x="493" y="99"/>
                    <a:pt x="495" y="93"/>
                  </a:cubicBezTo>
                  <a:cubicBezTo>
                    <a:pt x="497" y="87"/>
                    <a:pt x="487" y="65"/>
                    <a:pt x="490" y="60"/>
                  </a:cubicBezTo>
                  <a:cubicBezTo>
                    <a:pt x="493" y="55"/>
                    <a:pt x="508" y="67"/>
                    <a:pt x="511" y="63"/>
                  </a:cubicBezTo>
                  <a:cubicBezTo>
                    <a:pt x="514" y="59"/>
                    <a:pt x="508" y="36"/>
                    <a:pt x="511" y="34"/>
                  </a:cubicBezTo>
                  <a:cubicBezTo>
                    <a:pt x="514" y="32"/>
                    <a:pt x="525" y="49"/>
                    <a:pt x="529" y="49"/>
                  </a:cubicBezTo>
                  <a:cubicBezTo>
                    <a:pt x="533" y="49"/>
                    <a:pt x="531" y="33"/>
                    <a:pt x="534" y="31"/>
                  </a:cubicBezTo>
                  <a:cubicBezTo>
                    <a:pt x="537" y="29"/>
                    <a:pt x="546" y="41"/>
                    <a:pt x="549" y="37"/>
                  </a:cubicBezTo>
                  <a:cubicBezTo>
                    <a:pt x="552" y="33"/>
                    <a:pt x="550" y="12"/>
                    <a:pt x="553" y="7"/>
                  </a:cubicBezTo>
                  <a:cubicBezTo>
                    <a:pt x="556" y="2"/>
                    <a:pt x="562" y="5"/>
                    <a:pt x="568" y="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16" name="Text Box 4"/>
            <p:cNvSpPr txBox="1">
              <a:spLocks noChangeArrowheads="1"/>
            </p:cNvSpPr>
            <p:nvPr/>
          </p:nvSpPr>
          <p:spPr bwMode="auto">
            <a:xfrm>
              <a:off x="1959" y="1671"/>
              <a:ext cx="19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37.5</a:t>
              </a:r>
            </a:p>
          </p:txBody>
        </p:sp>
        <p:sp>
          <p:nvSpPr>
            <p:cNvPr id="320517" name="Text Box 5"/>
            <p:cNvSpPr txBox="1">
              <a:spLocks noChangeArrowheads="1"/>
            </p:cNvSpPr>
            <p:nvPr/>
          </p:nvSpPr>
          <p:spPr bwMode="auto">
            <a:xfrm>
              <a:off x="1960" y="1948"/>
              <a:ext cx="19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37.0</a:t>
              </a:r>
            </a:p>
          </p:txBody>
        </p:sp>
        <p:sp>
          <p:nvSpPr>
            <p:cNvPr id="320518" name="Text Box 6"/>
            <p:cNvSpPr txBox="1">
              <a:spLocks noChangeArrowheads="1"/>
            </p:cNvSpPr>
            <p:nvPr/>
          </p:nvSpPr>
          <p:spPr bwMode="auto">
            <a:xfrm>
              <a:off x="1955" y="2215"/>
              <a:ext cx="19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36.5</a:t>
              </a:r>
            </a:p>
          </p:txBody>
        </p:sp>
        <p:sp>
          <p:nvSpPr>
            <p:cNvPr id="320519" name="Text Box 7"/>
            <p:cNvSpPr txBox="1">
              <a:spLocks noChangeArrowheads="1"/>
            </p:cNvSpPr>
            <p:nvPr/>
          </p:nvSpPr>
          <p:spPr bwMode="auto">
            <a:xfrm>
              <a:off x="1959" y="2447"/>
              <a:ext cx="19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36.0</a:t>
              </a:r>
            </a:p>
          </p:txBody>
        </p:sp>
        <p:sp>
          <p:nvSpPr>
            <p:cNvPr id="320521" name="Text Box 9"/>
            <p:cNvSpPr txBox="1">
              <a:spLocks noChangeArrowheads="1"/>
            </p:cNvSpPr>
            <p:nvPr/>
          </p:nvSpPr>
          <p:spPr bwMode="auto">
            <a:xfrm>
              <a:off x="3207" y="2583"/>
              <a:ext cx="12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1200" b="1">
                  <a:solidFill>
                    <a:srgbClr val="FFFFFF"/>
                  </a:solidFill>
                  <a:latin typeface="Arial" charset="0"/>
                </a:rPr>
                <a:t>Cz</a:t>
              </a:r>
              <a:endParaRPr lang="fr-FR" sz="12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0522" name="Text Box 10"/>
            <p:cNvSpPr txBox="1">
              <a:spLocks noChangeArrowheads="1"/>
            </p:cNvSpPr>
            <p:nvPr/>
          </p:nvSpPr>
          <p:spPr bwMode="auto">
            <a:xfrm>
              <a:off x="2717" y="2577"/>
              <a:ext cx="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320523" name="Rectangle 11"/>
            <p:cNvSpPr>
              <a:spLocks noChangeArrowheads="1"/>
            </p:cNvSpPr>
            <p:nvPr/>
          </p:nvSpPr>
          <p:spPr bwMode="auto">
            <a:xfrm>
              <a:off x="2263" y="1725"/>
              <a:ext cx="1514" cy="7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24" name="Line 12"/>
            <p:cNvSpPr>
              <a:spLocks noChangeShapeType="1"/>
            </p:cNvSpPr>
            <p:nvPr/>
          </p:nvSpPr>
          <p:spPr bwMode="auto">
            <a:xfrm flipH="1">
              <a:off x="2203" y="2517"/>
              <a:ext cx="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25" name="Line 13"/>
            <p:cNvSpPr>
              <a:spLocks noChangeShapeType="1"/>
            </p:cNvSpPr>
            <p:nvPr/>
          </p:nvSpPr>
          <p:spPr bwMode="auto">
            <a:xfrm flipH="1">
              <a:off x="2203" y="2282"/>
              <a:ext cx="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320526" name="Group 14"/>
            <p:cNvGrpSpPr>
              <a:grpSpLocks/>
            </p:cNvGrpSpPr>
            <p:nvPr/>
          </p:nvGrpSpPr>
          <p:grpSpPr bwMode="auto">
            <a:xfrm>
              <a:off x="2263" y="2520"/>
              <a:ext cx="1512" cy="54"/>
              <a:chOff x="3012" y="1978"/>
              <a:chExt cx="1512" cy="57"/>
            </a:xfrm>
          </p:grpSpPr>
          <p:sp>
            <p:nvSpPr>
              <p:cNvPr id="320527" name="Line 15"/>
              <p:cNvSpPr>
                <a:spLocks noChangeShapeType="1"/>
              </p:cNvSpPr>
              <p:nvPr/>
            </p:nvSpPr>
            <p:spPr bwMode="auto">
              <a:xfrm flipH="1">
                <a:off x="3012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28" name="Line 16"/>
              <p:cNvSpPr>
                <a:spLocks noChangeShapeType="1"/>
              </p:cNvSpPr>
              <p:nvPr/>
            </p:nvSpPr>
            <p:spPr bwMode="auto">
              <a:xfrm flipH="1">
                <a:off x="3261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29" name="Line 17"/>
              <p:cNvSpPr>
                <a:spLocks noChangeShapeType="1"/>
              </p:cNvSpPr>
              <p:nvPr/>
            </p:nvSpPr>
            <p:spPr bwMode="auto">
              <a:xfrm flipH="1">
                <a:off x="3515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30" name="Line 18"/>
              <p:cNvSpPr>
                <a:spLocks noChangeShapeType="1"/>
              </p:cNvSpPr>
              <p:nvPr/>
            </p:nvSpPr>
            <p:spPr bwMode="auto">
              <a:xfrm flipH="1">
                <a:off x="4019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31" name="Line 19"/>
              <p:cNvSpPr>
                <a:spLocks noChangeShapeType="1"/>
              </p:cNvSpPr>
              <p:nvPr/>
            </p:nvSpPr>
            <p:spPr bwMode="auto">
              <a:xfrm flipH="1">
                <a:off x="4274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32" name="Line 20"/>
              <p:cNvSpPr>
                <a:spLocks noChangeShapeType="1"/>
              </p:cNvSpPr>
              <p:nvPr/>
            </p:nvSpPr>
            <p:spPr bwMode="auto">
              <a:xfrm flipH="1">
                <a:off x="4524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33" name="Line 21"/>
              <p:cNvSpPr>
                <a:spLocks noChangeShapeType="1"/>
              </p:cNvSpPr>
              <p:nvPr/>
            </p:nvSpPr>
            <p:spPr bwMode="auto">
              <a:xfrm flipH="1">
                <a:off x="3771" y="1978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sp>
          <p:nvSpPr>
            <p:cNvPr id="320534" name="Line 22"/>
            <p:cNvSpPr>
              <a:spLocks noChangeShapeType="1"/>
            </p:cNvSpPr>
            <p:nvPr/>
          </p:nvSpPr>
          <p:spPr bwMode="auto">
            <a:xfrm flipH="1">
              <a:off x="2209" y="2006"/>
              <a:ext cx="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36" name="Line 24"/>
            <p:cNvSpPr>
              <a:spLocks noChangeShapeType="1"/>
            </p:cNvSpPr>
            <p:nvPr/>
          </p:nvSpPr>
          <p:spPr bwMode="auto">
            <a:xfrm>
              <a:off x="4074" y="2142"/>
              <a:ext cx="75" cy="0"/>
            </a:xfrm>
            <a:prstGeom prst="line">
              <a:avLst/>
            </a:prstGeom>
            <a:noFill/>
            <a:ln w="12700">
              <a:solidFill>
                <a:srgbClr val="E9F0F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>
              <a:off x="4074" y="1736"/>
              <a:ext cx="75" cy="0"/>
            </a:xfrm>
            <a:prstGeom prst="line">
              <a:avLst/>
            </a:prstGeom>
            <a:noFill/>
            <a:ln w="12700">
              <a:solidFill>
                <a:srgbClr val="E9F0F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>
              <a:off x="4074" y="2531"/>
              <a:ext cx="75" cy="0"/>
            </a:xfrm>
            <a:prstGeom prst="line">
              <a:avLst/>
            </a:prstGeom>
            <a:noFill/>
            <a:ln w="12700">
              <a:solidFill>
                <a:srgbClr val="E9F0F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39" name="Text Box 27"/>
            <p:cNvSpPr txBox="1">
              <a:spLocks noChangeArrowheads="1"/>
            </p:cNvSpPr>
            <p:nvPr/>
          </p:nvSpPr>
          <p:spPr bwMode="auto">
            <a:xfrm>
              <a:off x="3908" y="1700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320540" name="Text Box 28"/>
            <p:cNvSpPr txBox="1">
              <a:spLocks noChangeArrowheads="1"/>
            </p:cNvSpPr>
            <p:nvPr/>
          </p:nvSpPr>
          <p:spPr bwMode="auto">
            <a:xfrm>
              <a:off x="3908" y="2090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0541" name="Text Box 29"/>
            <p:cNvSpPr txBox="1">
              <a:spLocks noChangeArrowheads="1"/>
            </p:cNvSpPr>
            <p:nvPr/>
          </p:nvSpPr>
          <p:spPr bwMode="auto">
            <a:xfrm>
              <a:off x="3956" y="2441"/>
              <a:ext cx="5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>
                  <a:solidFill>
                    <a:srgbClr val="FFFF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20542" name="Freeform 30"/>
            <p:cNvSpPr>
              <a:spLocks/>
            </p:cNvSpPr>
            <p:nvPr/>
          </p:nvSpPr>
          <p:spPr bwMode="auto">
            <a:xfrm>
              <a:off x="4189" y="1779"/>
              <a:ext cx="1230" cy="721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22" y="413"/>
                </a:cxn>
                <a:cxn ang="0">
                  <a:pos x="27" y="388"/>
                </a:cxn>
                <a:cxn ang="0">
                  <a:pos x="25" y="365"/>
                </a:cxn>
                <a:cxn ang="0">
                  <a:pos x="45" y="374"/>
                </a:cxn>
                <a:cxn ang="0">
                  <a:pos x="61" y="338"/>
                </a:cxn>
                <a:cxn ang="0">
                  <a:pos x="63" y="379"/>
                </a:cxn>
                <a:cxn ang="0">
                  <a:pos x="73" y="392"/>
                </a:cxn>
                <a:cxn ang="0">
                  <a:pos x="67" y="418"/>
                </a:cxn>
                <a:cxn ang="0">
                  <a:pos x="88" y="433"/>
                </a:cxn>
                <a:cxn ang="0">
                  <a:pos x="90" y="488"/>
                </a:cxn>
                <a:cxn ang="0">
                  <a:pos x="111" y="497"/>
                </a:cxn>
                <a:cxn ang="0">
                  <a:pos x="115" y="533"/>
                </a:cxn>
                <a:cxn ang="0">
                  <a:pos x="130" y="599"/>
                </a:cxn>
                <a:cxn ang="0">
                  <a:pos x="166" y="544"/>
                </a:cxn>
                <a:cxn ang="0">
                  <a:pos x="181" y="551"/>
                </a:cxn>
                <a:cxn ang="0">
                  <a:pos x="196" y="542"/>
                </a:cxn>
                <a:cxn ang="0">
                  <a:pos x="198" y="565"/>
                </a:cxn>
                <a:cxn ang="0">
                  <a:pos x="214" y="569"/>
                </a:cxn>
                <a:cxn ang="0">
                  <a:pos x="205" y="598"/>
                </a:cxn>
                <a:cxn ang="0">
                  <a:pos x="235" y="659"/>
                </a:cxn>
                <a:cxn ang="0">
                  <a:pos x="244" y="631"/>
                </a:cxn>
                <a:cxn ang="0">
                  <a:pos x="262" y="637"/>
                </a:cxn>
                <a:cxn ang="0">
                  <a:pos x="262" y="596"/>
                </a:cxn>
                <a:cxn ang="0">
                  <a:pos x="280" y="596"/>
                </a:cxn>
                <a:cxn ang="0">
                  <a:pos x="280" y="571"/>
                </a:cxn>
                <a:cxn ang="0">
                  <a:pos x="294" y="562"/>
                </a:cxn>
                <a:cxn ang="0">
                  <a:pos x="289" y="521"/>
                </a:cxn>
                <a:cxn ang="0">
                  <a:pos x="303" y="499"/>
                </a:cxn>
                <a:cxn ang="0">
                  <a:pos x="297" y="487"/>
                </a:cxn>
                <a:cxn ang="0">
                  <a:pos x="313" y="460"/>
                </a:cxn>
                <a:cxn ang="0">
                  <a:pos x="304" y="416"/>
                </a:cxn>
                <a:cxn ang="0">
                  <a:pos x="322" y="413"/>
                </a:cxn>
                <a:cxn ang="0">
                  <a:pos x="325" y="355"/>
                </a:cxn>
                <a:cxn ang="0">
                  <a:pos x="330" y="310"/>
                </a:cxn>
                <a:cxn ang="0">
                  <a:pos x="342" y="256"/>
                </a:cxn>
                <a:cxn ang="0">
                  <a:pos x="381" y="239"/>
                </a:cxn>
                <a:cxn ang="0">
                  <a:pos x="394" y="7"/>
                </a:cxn>
                <a:cxn ang="0">
                  <a:pos x="411" y="199"/>
                </a:cxn>
                <a:cxn ang="0">
                  <a:pos x="421" y="209"/>
                </a:cxn>
                <a:cxn ang="0">
                  <a:pos x="414" y="244"/>
                </a:cxn>
                <a:cxn ang="0">
                  <a:pos x="433" y="248"/>
                </a:cxn>
                <a:cxn ang="0">
                  <a:pos x="427" y="274"/>
                </a:cxn>
                <a:cxn ang="0">
                  <a:pos x="441" y="283"/>
                </a:cxn>
                <a:cxn ang="0">
                  <a:pos x="433" y="298"/>
                </a:cxn>
                <a:cxn ang="0">
                  <a:pos x="459" y="310"/>
                </a:cxn>
                <a:cxn ang="0">
                  <a:pos x="462" y="353"/>
                </a:cxn>
                <a:cxn ang="0">
                  <a:pos x="480" y="349"/>
                </a:cxn>
                <a:cxn ang="0">
                  <a:pos x="496" y="383"/>
                </a:cxn>
                <a:cxn ang="0">
                  <a:pos x="496" y="304"/>
                </a:cxn>
                <a:cxn ang="0">
                  <a:pos x="510" y="323"/>
                </a:cxn>
                <a:cxn ang="0">
                  <a:pos x="511" y="346"/>
                </a:cxn>
                <a:cxn ang="0">
                  <a:pos x="549" y="409"/>
                </a:cxn>
                <a:cxn ang="0">
                  <a:pos x="570" y="410"/>
                </a:cxn>
              </a:cxnLst>
              <a:rect l="0" t="0" r="r" b="b"/>
              <a:pathLst>
                <a:path w="570" h="664">
                  <a:moveTo>
                    <a:pt x="0" y="404"/>
                  </a:moveTo>
                  <a:cubicBezTo>
                    <a:pt x="8" y="410"/>
                    <a:pt x="17" y="416"/>
                    <a:pt x="22" y="413"/>
                  </a:cubicBezTo>
                  <a:cubicBezTo>
                    <a:pt x="27" y="410"/>
                    <a:pt x="27" y="396"/>
                    <a:pt x="27" y="388"/>
                  </a:cubicBezTo>
                  <a:cubicBezTo>
                    <a:pt x="27" y="380"/>
                    <a:pt x="22" y="367"/>
                    <a:pt x="25" y="365"/>
                  </a:cubicBezTo>
                  <a:cubicBezTo>
                    <a:pt x="28" y="363"/>
                    <a:pt x="39" y="378"/>
                    <a:pt x="45" y="374"/>
                  </a:cubicBezTo>
                  <a:cubicBezTo>
                    <a:pt x="51" y="370"/>
                    <a:pt x="58" y="337"/>
                    <a:pt x="61" y="338"/>
                  </a:cubicBezTo>
                  <a:lnTo>
                    <a:pt x="63" y="379"/>
                  </a:lnTo>
                  <a:cubicBezTo>
                    <a:pt x="65" y="388"/>
                    <a:pt x="72" y="386"/>
                    <a:pt x="73" y="392"/>
                  </a:cubicBezTo>
                  <a:cubicBezTo>
                    <a:pt x="74" y="398"/>
                    <a:pt x="65" y="411"/>
                    <a:pt x="67" y="418"/>
                  </a:cubicBezTo>
                  <a:cubicBezTo>
                    <a:pt x="69" y="425"/>
                    <a:pt x="84" y="421"/>
                    <a:pt x="88" y="433"/>
                  </a:cubicBezTo>
                  <a:cubicBezTo>
                    <a:pt x="92" y="445"/>
                    <a:pt x="86" y="477"/>
                    <a:pt x="90" y="488"/>
                  </a:cubicBezTo>
                  <a:cubicBezTo>
                    <a:pt x="94" y="499"/>
                    <a:pt x="107" y="490"/>
                    <a:pt x="111" y="497"/>
                  </a:cubicBezTo>
                  <a:cubicBezTo>
                    <a:pt x="115" y="504"/>
                    <a:pt x="112" y="516"/>
                    <a:pt x="115" y="533"/>
                  </a:cubicBezTo>
                  <a:cubicBezTo>
                    <a:pt x="118" y="550"/>
                    <a:pt x="122" y="597"/>
                    <a:pt x="130" y="599"/>
                  </a:cubicBezTo>
                  <a:cubicBezTo>
                    <a:pt x="138" y="601"/>
                    <a:pt x="157" y="552"/>
                    <a:pt x="166" y="544"/>
                  </a:cubicBezTo>
                  <a:cubicBezTo>
                    <a:pt x="175" y="536"/>
                    <a:pt x="176" y="551"/>
                    <a:pt x="181" y="551"/>
                  </a:cubicBezTo>
                  <a:cubicBezTo>
                    <a:pt x="186" y="551"/>
                    <a:pt x="193" y="540"/>
                    <a:pt x="196" y="542"/>
                  </a:cubicBezTo>
                  <a:lnTo>
                    <a:pt x="198" y="565"/>
                  </a:lnTo>
                  <a:lnTo>
                    <a:pt x="214" y="569"/>
                  </a:lnTo>
                  <a:cubicBezTo>
                    <a:pt x="215" y="574"/>
                    <a:pt x="201" y="583"/>
                    <a:pt x="205" y="598"/>
                  </a:cubicBezTo>
                  <a:cubicBezTo>
                    <a:pt x="209" y="613"/>
                    <a:pt x="229" y="654"/>
                    <a:pt x="235" y="659"/>
                  </a:cubicBezTo>
                  <a:cubicBezTo>
                    <a:pt x="241" y="664"/>
                    <a:pt x="240" y="635"/>
                    <a:pt x="244" y="631"/>
                  </a:cubicBezTo>
                  <a:cubicBezTo>
                    <a:pt x="248" y="627"/>
                    <a:pt x="259" y="643"/>
                    <a:pt x="262" y="637"/>
                  </a:cubicBezTo>
                  <a:cubicBezTo>
                    <a:pt x="265" y="631"/>
                    <a:pt x="259" y="603"/>
                    <a:pt x="262" y="596"/>
                  </a:cubicBezTo>
                  <a:cubicBezTo>
                    <a:pt x="265" y="589"/>
                    <a:pt x="277" y="600"/>
                    <a:pt x="280" y="596"/>
                  </a:cubicBezTo>
                  <a:cubicBezTo>
                    <a:pt x="283" y="592"/>
                    <a:pt x="278" y="576"/>
                    <a:pt x="280" y="571"/>
                  </a:cubicBezTo>
                  <a:cubicBezTo>
                    <a:pt x="282" y="566"/>
                    <a:pt x="293" y="570"/>
                    <a:pt x="294" y="562"/>
                  </a:cubicBezTo>
                  <a:cubicBezTo>
                    <a:pt x="295" y="554"/>
                    <a:pt x="288" y="531"/>
                    <a:pt x="289" y="521"/>
                  </a:cubicBezTo>
                  <a:cubicBezTo>
                    <a:pt x="290" y="511"/>
                    <a:pt x="302" y="505"/>
                    <a:pt x="303" y="499"/>
                  </a:cubicBezTo>
                  <a:cubicBezTo>
                    <a:pt x="304" y="493"/>
                    <a:pt x="295" y="493"/>
                    <a:pt x="297" y="487"/>
                  </a:cubicBezTo>
                  <a:cubicBezTo>
                    <a:pt x="299" y="481"/>
                    <a:pt x="312" y="472"/>
                    <a:pt x="313" y="460"/>
                  </a:cubicBezTo>
                  <a:cubicBezTo>
                    <a:pt x="314" y="448"/>
                    <a:pt x="303" y="424"/>
                    <a:pt x="304" y="416"/>
                  </a:cubicBezTo>
                  <a:cubicBezTo>
                    <a:pt x="305" y="408"/>
                    <a:pt x="319" y="423"/>
                    <a:pt x="322" y="413"/>
                  </a:cubicBezTo>
                  <a:cubicBezTo>
                    <a:pt x="325" y="403"/>
                    <a:pt x="324" y="372"/>
                    <a:pt x="325" y="355"/>
                  </a:cubicBezTo>
                  <a:cubicBezTo>
                    <a:pt x="326" y="338"/>
                    <a:pt x="327" y="326"/>
                    <a:pt x="330" y="310"/>
                  </a:cubicBezTo>
                  <a:cubicBezTo>
                    <a:pt x="333" y="294"/>
                    <a:pt x="333" y="268"/>
                    <a:pt x="342" y="256"/>
                  </a:cubicBezTo>
                  <a:cubicBezTo>
                    <a:pt x="351" y="244"/>
                    <a:pt x="372" y="280"/>
                    <a:pt x="381" y="239"/>
                  </a:cubicBezTo>
                  <a:cubicBezTo>
                    <a:pt x="390" y="198"/>
                    <a:pt x="389" y="14"/>
                    <a:pt x="394" y="7"/>
                  </a:cubicBezTo>
                  <a:cubicBezTo>
                    <a:pt x="399" y="0"/>
                    <a:pt x="406" y="165"/>
                    <a:pt x="411" y="199"/>
                  </a:cubicBezTo>
                  <a:cubicBezTo>
                    <a:pt x="416" y="233"/>
                    <a:pt x="421" y="202"/>
                    <a:pt x="421" y="209"/>
                  </a:cubicBezTo>
                  <a:cubicBezTo>
                    <a:pt x="421" y="216"/>
                    <a:pt x="412" y="238"/>
                    <a:pt x="414" y="244"/>
                  </a:cubicBezTo>
                  <a:cubicBezTo>
                    <a:pt x="416" y="250"/>
                    <a:pt x="431" y="243"/>
                    <a:pt x="433" y="248"/>
                  </a:cubicBezTo>
                  <a:cubicBezTo>
                    <a:pt x="435" y="253"/>
                    <a:pt x="426" y="268"/>
                    <a:pt x="427" y="274"/>
                  </a:cubicBezTo>
                  <a:cubicBezTo>
                    <a:pt x="428" y="280"/>
                    <a:pt x="440" y="279"/>
                    <a:pt x="441" y="283"/>
                  </a:cubicBezTo>
                  <a:cubicBezTo>
                    <a:pt x="442" y="287"/>
                    <a:pt x="430" y="294"/>
                    <a:pt x="433" y="298"/>
                  </a:cubicBezTo>
                  <a:cubicBezTo>
                    <a:pt x="436" y="302"/>
                    <a:pt x="454" y="301"/>
                    <a:pt x="459" y="310"/>
                  </a:cubicBezTo>
                  <a:cubicBezTo>
                    <a:pt x="464" y="319"/>
                    <a:pt x="459" y="347"/>
                    <a:pt x="462" y="353"/>
                  </a:cubicBezTo>
                  <a:cubicBezTo>
                    <a:pt x="465" y="359"/>
                    <a:pt x="474" y="344"/>
                    <a:pt x="480" y="349"/>
                  </a:cubicBezTo>
                  <a:lnTo>
                    <a:pt x="496" y="383"/>
                  </a:lnTo>
                  <a:cubicBezTo>
                    <a:pt x="499" y="376"/>
                    <a:pt x="494" y="314"/>
                    <a:pt x="496" y="304"/>
                  </a:cubicBezTo>
                  <a:cubicBezTo>
                    <a:pt x="498" y="294"/>
                    <a:pt x="507" y="316"/>
                    <a:pt x="510" y="323"/>
                  </a:cubicBezTo>
                  <a:cubicBezTo>
                    <a:pt x="513" y="330"/>
                    <a:pt x="505" y="332"/>
                    <a:pt x="511" y="346"/>
                  </a:cubicBezTo>
                  <a:cubicBezTo>
                    <a:pt x="517" y="360"/>
                    <a:pt x="539" y="398"/>
                    <a:pt x="549" y="409"/>
                  </a:cubicBezTo>
                  <a:lnTo>
                    <a:pt x="570" y="410"/>
                  </a:lnTo>
                </a:path>
              </a:pathLst>
            </a:custGeom>
            <a:noFill/>
            <a:ln w="38100" cap="flat" cmpd="sng">
              <a:solidFill>
                <a:srgbClr val="33CC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320543" name="Group 31"/>
            <p:cNvGrpSpPr>
              <a:grpSpLocks/>
            </p:cNvGrpSpPr>
            <p:nvPr/>
          </p:nvGrpSpPr>
          <p:grpSpPr bwMode="auto">
            <a:xfrm>
              <a:off x="4314" y="2571"/>
              <a:ext cx="990" cy="121"/>
              <a:chOff x="3625" y="515"/>
              <a:chExt cx="384" cy="173"/>
            </a:xfrm>
          </p:grpSpPr>
          <p:sp>
            <p:nvSpPr>
              <p:cNvPr id="320544" name="Text Box 32"/>
              <p:cNvSpPr txBox="1">
                <a:spLocks noChangeArrowheads="1"/>
              </p:cNvSpPr>
              <p:nvPr/>
            </p:nvSpPr>
            <p:spPr bwMode="auto">
              <a:xfrm>
                <a:off x="3625" y="5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200" b="1">
                    <a:solidFill>
                      <a:srgbClr val="FFFFFF"/>
                    </a:solidFill>
                    <a:latin typeface="Arial" charset="0"/>
                  </a:rPr>
                  <a:t>Cz</a:t>
                </a:r>
                <a:endParaRPr lang="fr-FR" sz="12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545" name="Text Box 33"/>
              <p:cNvSpPr txBox="1">
                <a:spLocks noChangeArrowheads="1"/>
              </p:cNvSpPr>
              <p:nvPr/>
            </p:nvSpPr>
            <p:spPr bwMode="auto">
              <a:xfrm>
                <a:off x="3961" y="5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200" b="1">
                    <a:solidFill>
                      <a:srgbClr val="FFFFFF"/>
                    </a:solidFill>
                    <a:latin typeface="Arial" charset="0"/>
                  </a:rPr>
                  <a:t>Cz</a:t>
                </a:r>
                <a:endParaRPr lang="fr-FR" sz="12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546" name="Text Box 34"/>
              <p:cNvSpPr txBox="1">
                <a:spLocks noChangeArrowheads="1"/>
              </p:cNvSpPr>
              <p:nvPr/>
            </p:nvSpPr>
            <p:spPr bwMode="auto">
              <a:xfrm>
                <a:off x="3789" y="515"/>
                <a:ext cx="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320547" name="Rectangle 35"/>
            <p:cNvSpPr>
              <a:spLocks noChangeArrowheads="1"/>
            </p:cNvSpPr>
            <p:nvPr/>
          </p:nvSpPr>
          <p:spPr bwMode="auto">
            <a:xfrm>
              <a:off x="4111" y="1742"/>
              <a:ext cx="1514" cy="7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48" name="Line 36"/>
            <p:cNvSpPr>
              <a:spLocks noChangeShapeType="1"/>
            </p:cNvSpPr>
            <p:nvPr/>
          </p:nvSpPr>
          <p:spPr bwMode="auto">
            <a:xfrm flipH="1">
              <a:off x="4112" y="2529"/>
              <a:ext cx="0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49" name="Line 37"/>
            <p:cNvSpPr>
              <a:spLocks noChangeShapeType="1"/>
            </p:cNvSpPr>
            <p:nvPr/>
          </p:nvSpPr>
          <p:spPr bwMode="auto">
            <a:xfrm flipH="1">
              <a:off x="4627" y="2529"/>
              <a:ext cx="0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50" name="Line 38"/>
            <p:cNvSpPr>
              <a:spLocks noChangeShapeType="1"/>
            </p:cNvSpPr>
            <p:nvPr/>
          </p:nvSpPr>
          <p:spPr bwMode="auto">
            <a:xfrm flipH="1">
              <a:off x="5624" y="2529"/>
              <a:ext cx="0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51" name="Line 39"/>
            <p:cNvSpPr>
              <a:spLocks noChangeShapeType="1"/>
            </p:cNvSpPr>
            <p:nvPr/>
          </p:nvSpPr>
          <p:spPr bwMode="auto">
            <a:xfrm flipH="1">
              <a:off x="4907" y="2529"/>
              <a:ext cx="0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0552" name="Text Box 40"/>
            <p:cNvSpPr txBox="1">
              <a:spLocks noChangeArrowheads="1"/>
            </p:cNvSpPr>
            <p:nvPr/>
          </p:nvSpPr>
          <p:spPr bwMode="auto">
            <a:xfrm>
              <a:off x="4073" y="1443"/>
              <a:ext cx="6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1400" b="1">
                  <a:solidFill>
                    <a:srgbClr val="33CCFF"/>
                  </a:solidFill>
                  <a:latin typeface="Trebuchet MS" pitchFamily="34" charset="0"/>
                </a:rPr>
                <a:t>Np. kortyzol</a:t>
              </a:r>
              <a:endParaRPr lang="en-US" sz="1400" b="1">
                <a:solidFill>
                  <a:srgbClr val="33CCFF"/>
                </a:solidFill>
                <a:latin typeface="Trebuchet MS" pitchFamily="34" charset="0"/>
              </a:endParaRPr>
            </a:p>
          </p:txBody>
        </p:sp>
        <p:grpSp>
          <p:nvGrpSpPr>
            <p:cNvPr id="320553" name="Group 41"/>
            <p:cNvGrpSpPr>
              <a:grpSpLocks/>
            </p:cNvGrpSpPr>
            <p:nvPr/>
          </p:nvGrpSpPr>
          <p:grpSpPr bwMode="auto">
            <a:xfrm>
              <a:off x="46" y="1457"/>
              <a:ext cx="1727" cy="1245"/>
              <a:chOff x="-318" y="1211"/>
              <a:chExt cx="1727" cy="1245"/>
            </a:xfrm>
          </p:grpSpPr>
          <p:sp>
            <p:nvSpPr>
              <p:cNvPr id="320554" name="Text Box 42"/>
              <p:cNvSpPr txBox="1">
                <a:spLocks noChangeArrowheads="1"/>
              </p:cNvSpPr>
              <p:nvPr/>
            </p:nvSpPr>
            <p:spPr bwMode="auto">
              <a:xfrm>
                <a:off x="-121" y="1211"/>
                <a:ext cx="1379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400" b="1">
                    <a:solidFill>
                      <a:srgbClr val="FFCC00"/>
                    </a:solidFill>
                    <a:latin typeface="Trebuchet MS" pitchFamily="34" charset="0"/>
                  </a:rPr>
                  <a:t>Np. subiektywna czujność</a:t>
                </a:r>
                <a:endParaRPr lang="en-US" sz="1200">
                  <a:solidFill>
                    <a:srgbClr val="FFCC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0555" name="Freeform 43"/>
              <p:cNvSpPr>
                <a:spLocks/>
              </p:cNvSpPr>
              <p:nvPr/>
            </p:nvSpPr>
            <p:spPr bwMode="auto">
              <a:xfrm>
                <a:off x="-114" y="1631"/>
                <a:ext cx="1482" cy="574"/>
              </a:xfrm>
              <a:custGeom>
                <a:avLst/>
                <a:gdLst/>
                <a:ahLst/>
                <a:cxnLst>
                  <a:cxn ang="0">
                    <a:pos x="0" y="448"/>
                  </a:cxn>
                  <a:cxn ang="0">
                    <a:pos x="36" y="466"/>
                  </a:cxn>
                  <a:cxn ang="0">
                    <a:pos x="75" y="412"/>
                  </a:cxn>
                  <a:cxn ang="0">
                    <a:pos x="105" y="517"/>
                  </a:cxn>
                  <a:cxn ang="0">
                    <a:pos x="138" y="496"/>
                  </a:cxn>
                  <a:cxn ang="0">
                    <a:pos x="159" y="373"/>
                  </a:cxn>
                  <a:cxn ang="0">
                    <a:pos x="192" y="247"/>
                  </a:cxn>
                  <a:cxn ang="0">
                    <a:pos x="222" y="160"/>
                  </a:cxn>
                  <a:cxn ang="0">
                    <a:pos x="252" y="52"/>
                  </a:cxn>
                  <a:cxn ang="0">
                    <a:pos x="288" y="40"/>
                  </a:cxn>
                  <a:cxn ang="0">
                    <a:pos x="320" y="24"/>
                  </a:cxn>
                  <a:cxn ang="0">
                    <a:pos x="354" y="43"/>
                  </a:cxn>
                  <a:cxn ang="0">
                    <a:pos x="389" y="1"/>
                  </a:cxn>
                  <a:cxn ang="0">
                    <a:pos x="413" y="51"/>
                  </a:cxn>
                  <a:cxn ang="0">
                    <a:pos x="447" y="27"/>
                  </a:cxn>
                  <a:cxn ang="0">
                    <a:pos x="477" y="27"/>
                  </a:cxn>
                  <a:cxn ang="0">
                    <a:pos x="509" y="25"/>
                  </a:cxn>
                  <a:cxn ang="0">
                    <a:pos x="539" y="48"/>
                  </a:cxn>
                  <a:cxn ang="0">
                    <a:pos x="573" y="79"/>
                  </a:cxn>
                  <a:cxn ang="0">
                    <a:pos x="609" y="220"/>
                  </a:cxn>
                  <a:cxn ang="0">
                    <a:pos x="636" y="331"/>
                  </a:cxn>
                  <a:cxn ang="0">
                    <a:pos x="675" y="436"/>
                  </a:cxn>
                  <a:cxn ang="0">
                    <a:pos x="708" y="574"/>
                  </a:cxn>
                  <a:cxn ang="0">
                    <a:pos x="732" y="472"/>
                  </a:cxn>
                  <a:cxn ang="0">
                    <a:pos x="762" y="439"/>
                  </a:cxn>
                  <a:cxn ang="0">
                    <a:pos x="798" y="460"/>
                  </a:cxn>
                  <a:cxn ang="0">
                    <a:pos x="828" y="409"/>
                  </a:cxn>
                  <a:cxn ang="0">
                    <a:pos x="855" y="517"/>
                  </a:cxn>
                  <a:cxn ang="0">
                    <a:pos x="894" y="499"/>
                  </a:cxn>
                  <a:cxn ang="0">
                    <a:pos x="927" y="367"/>
                  </a:cxn>
                  <a:cxn ang="0">
                    <a:pos x="954" y="244"/>
                  </a:cxn>
                  <a:cxn ang="0">
                    <a:pos x="984" y="151"/>
                  </a:cxn>
                  <a:cxn ang="0">
                    <a:pos x="1014" y="70"/>
                  </a:cxn>
                  <a:cxn ang="0">
                    <a:pos x="1049" y="48"/>
                  </a:cxn>
                  <a:cxn ang="0">
                    <a:pos x="1079" y="25"/>
                  </a:cxn>
                  <a:cxn ang="0">
                    <a:pos x="1112" y="46"/>
                  </a:cxn>
                  <a:cxn ang="0">
                    <a:pos x="1139" y="0"/>
                  </a:cxn>
                  <a:cxn ang="0">
                    <a:pos x="1173" y="45"/>
                  </a:cxn>
                  <a:cxn ang="0">
                    <a:pos x="1200" y="25"/>
                  </a:cxn>
                  <a:cxn ang="0">
                    <a:pos x="1236" y="19"/>
                  </a:cxn>
                  <a:cxn ang="0">
                    <a:pos x="1272" y="12"/>
                  </a:cxn>
                  <a:cxn ang="0">
                    <a:pos x="1298" y="39"/>
                  </a:cxn>
                  <a:cxn ang="0">
                    <a:pos x="1328" y="82"/>
                  </a:cxn>
                  <a:cxn ang="0">
                    <a:pos x="1365" y="220"/>
                  </a:cxn>
                  <a:cxn ang="0">
                    <a:pos x="1395" y="334"/>
                  </a:cxn>
                  <a:cxn ang="0">
                    <a:pos x="1422" y="439"/>
                  </a:cxn>
                  <a:cxn ang="0">
                    <a:pos x="1446" y="553"/>
                  </a:cxn>
                  <a:cxn ang="0">
                    <a:pos x="1482" y="463"/>
                  </a:cxn>
                </a:cxnLst>
                <a:rect l="0" t="0" r="r" b="b"/>
                <a:pathLst>
                  <a:path w="1482" h="574">
                    <a:moveTo>
                      <a:pt x="0" y="448"/>
                    </a:moveTo>
                    <a:lnTo>
                      <a:pt x="36" y="466"/>
                    </a:lnTo>
                    <a:lnTo>
                      <a:pt x="75" y="412"/>
                    </a:lnTo>
                    <a:lnTo>
                      <a:pt x="105" y="517"/>
                    </a:lnTo>
                    <a:lnTo>
                      <a:pt x="138" y="496"/>
                    </a:lnTo>
                    <a:lnTo>
                      <a:pt x="159" y="373"/>
                    </a:lnTo>
                    <a:lnTo>
                      <a:pt x="192" y="247"/>
                    </a:lnTo>
                    <a:lnTo>
                      <a:pt x="222" y="160"/>
                    </a:lnTo>
                    <a:lnTo>
                      <a:pt x="252" y="52"/>
                    </a:lnTo>
                    <a:lnTo>
                      <a:pt x="288" y="40"/>
                    </a:lnTo>
                    <a:lnTo>
                      <a:pt x="320" y="24"/>
                    </a:lnTo>
                    <a:lnTo>
                      <a:pt x="354" y="43"/>
                    </a:lnTo>
                    <a:lnTo>
                      <a:pt x="389" y="1"/>
                    </a:lnTo>
                    <a:lnTo>
                      <a:pt x="413" y="51"/>
                    </a:lnTo>
                    <a:lnTo>
                      <a:pt x="447" y="27"/>
                    </a:lnTo>
                    <a:lnTo>
                      <a:pt x="477" y="27"/>
                    </a:lnTo>
                    <a:lnTo>
                      <a:pt x="509" y="25"/>
                    </a:lnTo>
                    <a:lnTo>
                      <a:pt x="539" y="48"/>
                    </a:lnTo>
                    <a:lnTo>
                      <a:pt x="573" y="79"/>
                    </a:lnTo>
                    <a:lnTo>
                      <a:pt x="609" y="220"/>
                    </a:lnTo>
                    <a:lnTo>
                      <a:pt x="636" y="331"/>
                    </a:lnTo>
                    <a:lnTo>
                      <a:pt x="675" y="436"/>
                    </a:lnTo>
                    <a:lnTo>
                      <a:pt x="708" y="574"/>
                    </a:lnTo>
                    <a:lnTo>
                      <a:pt x="732" y="472"/>
                    </a:lnTo>
                    <a:lnTo>
                      <a:pt x="762" y="439"/>
                    </a:lnTo>
                    <a:lnTo>
                      <a:pt x="798" y="460"/>
                    </a:lnTo>
                    <a:lnTo>
                      <a:pt x="828" y="409"/>
                    </a:lnTo>
                    <a:lnTo>
                      <a:pt x="855" y="517"/>
                    </a:lnTo>
                    <a:lnTo>
                      <a:pt x="894" y="499"/>
                    </a:lnTo>
                    <a:lnTo>
                      <a:pt x="927" y="367"/>
                    </a:lnTo>
                    <a:lnTo>
                      <a:pt x="954" y="244"/>
                    </a:lnTo>
                    <a:lnTo>
                      <a:pt x="984" y="151"/>
                    </a:lnTo>
                    <a:lnTo>
                      <a:pt x="1014" y="70"/>
                    </a:lnTo>
                    <a:lnTo>
                      <a:pt x="1049" y="48"/>
                    </a:lnTo>
                    <a:lnTo>
                      <a:pt x="1079" y="25"/>
                    </a:lnTo>
                    <a:lnTo>
                      <a:pt x="1112" y="46"/>
                    </a:lnTo>
                    <a:lnTo>
                      <a:pt x="1139" y="0"/>
                    </a:lnTo>
                    <a:lnTo>
                      <a:pt x="1173" y="45"/>
                    </a:lnTo>
                    <a:lnTo>
                      <a:pt x="1200" y="25"/>
                    </a:lnTo>
                    <a:lnTo>
                      <a:pt x="1236" y="19"/>
                    </a:lnTo>
                    <a:lnTo>
                      <a:pt x="1272" y="12"/>
                    </a:lnTo>
                    <a:lnTo>
                      <a:pt x="1298" y="39"/>
                    </a:lnTo>
                    <a:lnTo>
                      <a:pt x="1328" y="82"/>
                    </a:lnTo>
                    <a:lnTo>
                      <a:pt x="1365" y="220"/>
                    </a:lnTo>
                    <a:lnTo>
                      <a:pt x="1395" y="334"/>
                    </a:lnTo>
                    <a:lnTo>
                      <a:pt x="1422" y="439"/>
                    </a:lnTo>
                    <a:lnTo>
                      <a:pt x="1446" y="553"/>
                    </a:lnTo>
                    <a:lnTo>
                      <a:pt x="1482" y="463"/>
                    </a:lnTo>
                  </a:path>
                </a:pathLst>
              </a:custGeom>
              <a:noFill/>
              <a:ln w="38100" cmpd="sng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56" name="Text Box 44"/>
              <p:cNvSpPr txBox="1">
                <a:spLocks noChangeArrowheads="1"/>
              </p:cNvSpPr>
              <p:nvPr/>
            </p:nvSpPr>
            <p:spPr bwMode="auto">
              <a:xfrm>
                <a:off x="-288" y="1386"/>
                <a:ext cx="112" cy="12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 b="1">
                    <a:solidFill>
                      <a:srgbClr val="F8F8F8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20557" name="Rectangle 45"/>
              <p:cNvSpPr>
                <a:spLocks noChangeArrowheads="1"/>
              </p:cNvSpPr>
              <p:nvPr/>
            </p:nvSpPr>
            <p:spPr bwMode="auto">
              <a:xfrm>
                <a:off x="-105" y="1458"/>
                <a:ext cx="1514" cy="7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grpSp>
            <p:nvGrpSpPr>
              <p:cNvPr id="320558" name="Group 46"/>
              <p:cNvGrpSpPr>
                <a:grpSpLocks/>
              </p:cNvGrpSpPr>
              <p:nvPr/>
            </p:nvGrpSpPr>
            <p:grpSpPr bwMode="auto">
              <a:xfrm>
                <a:off x="-165" y="1458"/>
                <a:ext cx="57" cy="792"/>
                <a:chOff x="2952" y="1138"/>
                <a:chExt cx="57" cy="837"/>
              </a:xfrm>
            </p:grpSpPr>
            <p:sp>
              <p:nvSpPr>
                <p:cNvPr id="32055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952" y="1138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2056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952" y="1975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2056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952" y="1555"/>
                  <a:ext cx="5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0562" name="Group 50"/>
              <p:cNvGrpSpPr>
                <a:grpSpLocks/>
              </p:cNvGrpSpPr>
              <p:nvPr/>
            </p:nvGrpSpPr>
            <p:grpSpPr bwMode="auto">
              <a:xfrm>
                <a:off x="-318" y="1386"/>
                <a:ext cx="144" cy="929"/>
                <a:chOff x="2799" y="1083"/>
                <a:chExt cx="144" cy="929"/>
              </a:xfrm>
            </p:grpSpPr>
            <p:sp>
              <p:nvSpPr>
                <p:cNvPr id="3205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799" y="1891"/>
                  <a:ext cx="144" cy="121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="1">
                      <a:solidFill>
                        <a:srgbClr val="F8F8F8"/>
                      </a:solidFill>
                      <a:latin typeface="Arial" charset="0"/>
                    </a:rPr>
                    <a:t>-10</a:t>
                  </a:r>
                </a:p>
              </p:txBody>
            </p:sp>
            <p:sp>
              <p:nvSpPr>
                <p:cNvPr id="32056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885" y="1487"/>
                  <a:ext cx="58" cy="121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="1">
                      <a:solidFill>
                        <a:srgbClr val="F8F8F8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32056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31" y="1083"/>
                  <a:ext cx="112" cy="121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200" b="1">
                      <a:solidFill>
                        <a:srgbClr val="F8F8F8"/>
                      </a:solidFill>
                      <a:latin typeface="Arial" charset="0"/>
                    </a:rPr>
                    <a:t>10</a:t>
                  </a:r>
                </a:p>
              </p:txBody>
            </p:sp>
          </p:grpSp>
          <p:sp>
            <p:nvSpPr>
              <p:cNvPr id="320566" name="Text Box 54"/>
              <p:cNvSpPr txBox="1">
                <a:spLocks noChangeArrowheads="1"/>
              </p:cNvSpPr>
              <p:nvPr/>
            </p:nvSpPr>
            <p:spPr bwMode="auto">
              <a:xfrm>
                <a:off x="431" y="2335"/>
                <a:ext cx="18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200" b="1">
                    <a:solidFill>
                      <a:srgbClr val="FFFFFF"/>
                    </a:solidFill>
                    <a:latin typeface="Arial" charset="0"/>
                  </a:rPr>
                  <a:t>Sen</a:t>
                </a:r>
                <a:endParaRPr lang="fr-FR" sz="12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567" name="Text Box 55"/>
              <p:cNvSpPr txBox="1">
                <a:spLocks noChangeArrowheads="1"/>
              </p:cNvSpPr>
              <p:nvPr/>
            </p:nvSpPr>
            <p:spPr bwMode="auto">
              <a:xfrm>
                <a:off x="736" y="2333"/>
                <a:ext cx="4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200" b="1">
                    <a:solidFill>
                      <a:srgbClr val="FFFFFF"/>
                    </a:solidFill>
                    <a:latin typeface="Arial" charset="0"/>
                  </a:rPr>
                  <a:t>Czujność</a:t>
                </a:r>
                <a:endParaRPr lang="fr-FR" sz="12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568" name="Text Box 56"/>
              <p:cNvSpPr txBox="1">
                <a:spLocks noChangeArrowheads="1"/>
              </p:cNvSpPr>
              <p:nvPr/>
            </p:nvSpPr>
            <p:spPr bwMode="auto">
              <a:xfrm>
                <a:off x="-88" y="2325"/>
                <a:ext cx="4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3600" tIns="3600" rIns="3600" bIns="360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200" b="1">
                    <a:solidFill>
                      <a:srgbClr val="FFFFFF"/>
                    </a:solidFill>
                    <a:latin typeface="Arial" charset="0"/>
                  </a:rPr>
                  <a:t>Czujność</a:t>
                </a:r>
                <a:endParaRPr lang="fr-FR" sz="12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0569" name="Line 57"/>
              <p:cNvSpPr>
                <a:spLocks noChangeShapeType="1"/>
              </p:cNvSpPr>
              <p:nvPr/>
            </p:nvSpPr>
            <p:spPr bwMode="auto">
              <a:xfrm flipH="1">
                <a:off x="394" y="2266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70" name="Line 58"/>
              <p:cNvSpPr>
                <a:spLocks noChangeShapeType="1"/>
              </p:cNvSpPr>
              <p:nvPr/>
            </p:nvSpPr>
            <p:spPr bwMode="auto">
              <a:xfrm flipH="1">
                <a:off x="1153" y="2266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71" name="Line 59"/>
              <p:cNvSpPr>
                <a:spLocks noChangeShapeType="1"/>
              </p:cNvSpPr>
              <p:nvPr/>
            </p:nvSpPr>
            <p:spPr bwMode="auto">
              <a:xfrm flipH="1">
                <a:off x="1403" y="2266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20572" name="Line 60"/>
              <p:cNvSpPr>
                <a:spLocks noChangeShapeType="1"/>
              </p:cNvSpPr>
              <p:nvPr/>
            </p:nvSpPr>
            <p:spPr bwMode="auto">
              <a:xfrm flipH="1">
                <a:off x="650" y="2266"/>
                <a:ext cx="0" cy="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sp>
          <p:nvSpPr>
            <p:cNvPr id="320573" name="Rectangle 61"/>
            <p:cNvSpPr>
              <a:spLocks noChangeArrowheads="1"/>
            </p:cNvSpPr>
            <p:nvPr/>
          </p:nvSpPr>
          <p:spPr bwMode="auto">
            <a:xfrm>
              <a:off x="2221" y="1053"/>
              <a:ext cx="12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400">
                  <a:solidFill>
                    <a:srgbClr val="FFFFCC"/>
                  </a:solidFill>
                  <a:latin typeface="Trebuchet MS" pitchFamily="34" charset="0"/>
                </a:rPr>
                <a:t>Fizjologiczne</a:t>
              </a:r>
              <a:endParaRPr lang="fr-FR" sz="2400">
                <a:solidFill>
                  <a:srgbClr val="F8F8F8"/>
                </a:solidFill>
                <a:latin typeface="Trebuchet MS" pitchFamily="34" charset="0"/>
              </a:endParaRPr>
            </a:p>
          </p:txBody>
        </p:sp>
        <p:sp>
          <p:nvSpPr>
            <p:cNvPr id="320574" name="Rectangle 62"/>
            <p:cNvSpPr>
              <a:spLocks noChangeArrowheads="1"/>
            </p:cNvSpPr>
            <p:nvPr/>
          </p:nvSpPr>
          <p:spPr bwMode="auto">
            <a:xfrm>
              <a:off x="165" y="1080"/>
              <a:ext cx="1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400">
                  <a:solidFill>
                    <a:srgbClr val="FFCC00"/>
                  </a:solidFill>
                  <a:latin typeface="Trebuchet MS" pitchFamily="34" charset="0"/>
                </a:rPr>
                <a:t>Behawioralne</a:t>
              </a:r>
              <a:endParaRPr lang="fr-FR" sz="2400">
                <a:solidFill>
                  <a:srgbClr val="FFCC00"/>
                </a:solidFill>
                <a:latin typeface="Trebuchet MS" pitchFamily="34" charset="0"/>
              </a:endParaRPr>
            </a:p>
          </p:txBody>
        </p:sp>
        <p:sp>
          <p:nvSpPr>
            <p:cNvPr id="320575" name="Rectangle 63"/>
            <p:cNvSpPr>
              <a:spLocks noChangeArrowheads="1"/>
            </p:cNvSpPr>
            <p:nvPr/>
          </p:nvSpPr>
          <p:spPr bwMode="auto">
            <a:xfrm>
              <a:off x="3971" y="1058"/>
              <a:ext cx="10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2400">
                  <a:solidFill>
                    <a:srgbClr val="33CCFF"/>
                  </a:solidFill>
                  <a:latin typeface="Trebuchet MS" pitchFamily="34" charset="0"/>
                </a:rPr>
                <a:t>Biologiczne</a:t>
              </a:r>
              <a:endParaRPr lang="fr-FR" sz="2400">
                <a:solidFill>
                  <a:srgbClr val="33CCFF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956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3632200" y="555625"/>
            <a:ext cx="184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1225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7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209550"/>
            <a:ext cx="6591300" cy="603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800">
                <a:solidFill>
                  <a:schemeClr val="tx1"/>
                </a:solidFill>
                <a:latin typeface="Trebuchet MS" pitchFamily="34" charset="0"/>
              </a:rPr>
              <a:t>Jądro nadskrzyżowaniowe</a:t>
            </a:r>
            <a:r>
              <a:rPr lang="fr-FR" sz="2800">
                <a:solidFill>
                  <a:schemeClr val="tx1"/>
                </a:solidFill>
                <a:latin typeface="Trebuchet MS" pitchFamily="34" charset="0"/>
              </a:rPr>
              <a:t> (SCN),</a:t>
            </a:r>
            <a:br>
              <a:rPr lang="fr-FR" sz="2800">
                <a:solidFill>
                  <a:schemeClr val="tx1"/>
                </a:solidFill>
                <a:latin typeface="Trebuchet MS" pitchFamily="34" charset="0"/>
              </a:rPr>
            </a:br>
            <a:r>
              <a:rPr lang="pl-PL" sz="2800">
                <a:solidFill>
                  <a:schemeClr val="tx1"/>
                </a:solidFill>
                <a:latin typeface="Trebuchet MS" pitchFamily="34" charset="0"/>
              </a:rPr>
              <a:t>nadrzędny zegar</a:t>
            </a:r>
            <a:endParaRPr lang="fr-FR" sz="28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4364" y="1579564"/>
            <a:ext cx="8580437" cy="1311275"/>
          </a:xfrm>
          <a:noFill/>
          <a:ln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pl-PL" sz="1800" b="1">
                <a:solidFill>
                  <a:srgbClr val="FFCC00"/>
                </a:solidFill>
                <a:latin typeface="Trebuchet MS" pitchFamily="34" charset="0"/>
              </a:rPr>
              <a:t>Nadrzędny zegar…</a:t>
            </a:r>
            <a:endParaRPr lang="en-US" sz="1800" b="1">
              <a:solidFill>
                <a:srgbClr val="FFCC00"/>
              </a:solidFill>
              <a:latin typeface="Trebuchet MS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65000"/>
              </a:spcAft>
              <a:buClr>
                <a:srgbClr val="FFCC00"/>
              </a:buClr>
              <a:buSzPct val="70000"/>
              <a:buFont typeface="Wingdings" pitchFamily="2" charset="2"/>
              <a:buChar char="Ø"/>
            </a:pPr>
            <a:r>
              <a:rPr lang="pl-PL" sz="1800">
                <a:latin typeface="Trebuchet MS" pitchFamily="34" charset="0"/>
              </a:rPr>
              <a:t>Działa na ścieżki nerwowe i endokrynne tak aby zarządzać i koordynować oscylatory peryferyjne, które z kolei kontrolują okołodobowe zmiany behawioralne, fizjologiczne i biologiczne</a:t>
            </a:r>
            <a:endParaRPr lang="en-GB" sz="1800">
              <a:latin typeface="Trebuchet MS" pitchFamily="34" charset="0"/>
            </a:endParaRPr>
          </a:p>
        </p:txBody>
      </p: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1838325" y="3505201"/>
            <a:ext cx="8121650" cy="1939925"/>
            <a:chOff x="198" y="2208"/>
            <a:chExt cx="5116" cy="1222"/>
          </a:xfrm>
        </p:grpSpPr>
        <p:graphicFrame>
          <p:nvGraphicFramePr>
            <p:cNvPr id="322564" name="Object 4"/>
            <p:cNvGraphicFramePr>
              <a:graphicFrameLocks noChangeAspect="1"/>
            </p:cNvGraphicFramePr>
            <p:nvPr/>
          </p:nvGraphicFramePr>
          <p:xfrm>
            <a:off x="198" y="2208"/>
            <a:ext cx="5116" cy="1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Photo Editor Photo" r:id="rId4" imgW="8849960" imgH="2133898" progId="MSPhotoEd.3">
                    <p:embed/>
                  </p:oleObj>
                </mc:Choice>
                <mc:Fallback>
                  <p:oleObj name="Photo Editor Photo" r:id="rId4" imgW="8849960" imgH="2133898" progId="MSPhotoEd.3">
                    <p:embed/>
                    <p:pic>
                      <p:nvPicPr>
                        <p:cNvPr id="3225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2208"/>
                          <a:ext cx="5116" cy="122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567" name="Text Box 7"/>
            <p:cNvSpPr txBox="1">
              <a:spLocks noChangeArrowheads="1"/>
            </p:cNvSpPr>
            <p:nvPr/>
          </p:nvSpPr>
          <p:spPr bwMode="auto">
            <a:xfrm>
              <a:off x="724" y="2225"/>
              <a:ext cx="834" cy="322"/>
            </a:xfrm>
            <a:prstGeom prst="rect">
              <a:avLst/>
            </a:prstGeom>
            <a:solidFill>
              <a:schemeClr val="fol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sz="1100">
                  <a:solidFill>
                    <a:srgbClr val="F8F8F8"/>
                  </a:solidFill>
                  <a:latin typeface="Trebuchet MS" pitchFamily="34" charset="0"/>
                </a:rPr>
                <a:t>Informacja świetlna z fotoreceptora w oku … </a:t>
              </a:r>
            </a:p>
          </p:txBody>
        </p:sp>
        <p:sp>
          <p:nvSpPr>
            <p:cNvPr id="322568" name="Text Box 8"/>
            <p:cNvSpPr txBox="1">
              <a:spLocks noChangeArrowheads="1"/>
            </p:cNvSpPr>
            <p:nvPr/>
          </p:nvSpPr>
          <p:spPr bwMode="auto">
            <a:xfrm>
              <a:off x="1723" y="2222"/>
              <a:ext cx="1172" cy="322"/>
            </a:xfrm>
            <a:prstGeom prst="rect">
              <a:avLst/>
            </a:prstGeom>
            <a:solidFill>
              <a:schemeClr val="fol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sz="1100">
                  <a:solidFill>
                    <a:srgbClr val="F8F8F8"/>
                  </a:solidFill>
                  <a:latin typeface="Trebuchet MS" pitchFamily="34" charset="0"/>
                </a:rPr>
                <a:t>… pobudza wewnętrzny „rozrusznik” zlokalizowany w jądrze nadskrzyżowaniowym.</a:t>
              </a:r>
            </a:p>
          </p:txBody>
        </p:sp>
        <p:sp>
          <p:nvSpPr>
            <p:cNvPr id="322569" name="Text Box 9"/>
            <p:cNvSpPr txBox="1">
              <a:spLocks noChangeArrowheads="1"/>
            </p:cNvSpPr>
            <p:nvPr/>
          </p:nvSpPr>
          <p:spPr bwMode="auto">
            <a:xfrm>
              <a:off x="2930" y="2220"/>
              <a:ext cx="1202" cy="322"/>
            </a:xfrm>
            <a:prstGeom prst="rect">
              <a:avLst/>
            </a:prstGeom>
            <a:solidFill>
              <a:schemeClr val="fol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sz="1100">
                  <a:solidFill>
                    <a:srgbClr val="F8F8F8"/>
                  </a:solidFill>
                  <a:latin typeface="Trebuchet MS" pitchFamily="34" charset="0"/>
                </a:rPr>
                <a:t>„Rozrusznik” generuje swój własny rytm, pobudzając inne peryferyjne oscylatory …</a:t>
              </a:r>
            </a:p>
          </p:txBody>
        </p:sp>
        <p:sp>
          <p:nvSpPr>
            <p:cNvPr id="322570" name="Text Box 10"/>
            <p:cNvSpPr txBox="1">
              <a:spLocks noChangeArrowheads="1"/>
            </p:cNvSpPr>
            <p:nvPr/>
          </p:nvSpPr>
          <p:spPr bwMode="auto">
            <a:xfrm>
              <a:off x="4163" y="2210"/>
              <a:ext cx="1132" cy="322"/>
            </a:xfrm>
            <a:prstGeom prst="rect">
              <a:avLst/>
            </a:prstGeom>
            <a:solidFill>
              <a:schemeClr val="fol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" tIns="3600" rIns="3600" bIns="360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sz="1100">
                  <a:solidFill>
                    <a:srgbClr val="F8F8F8"/>
                  </a:solidFill>
                  <a:latin typeface="Trebuchet MS" pitchFamily="34" charset="0"/>
                </a:rPr>
                <a:t>… które kontrolują aktywności podlegające rytmom okołodobowym.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35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CERVEAU_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1" y="1441451"/>
            <a:ext cx="3567113" cy="3979863"/>
          </a:xfrm>
          <a:prstGeom prst="rect">
            <a:avLst/>
          </a:prstGeom>
          <a:noFill/>
        </p:spPr>
      </p:pic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7920038" y="1362076"/>
            <a:ext cx="932204" cy="284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b="1">
                <a:solidFill>
                  <a:srgbClr val="F8F8F8"/>
                </a:solidFill>
                <a:latin typeface="Trebuchet MS" pitchFamily="34" charset="0"/>
              </a:rPr>
              <a:t>Wzgórze</a:t>
            </a:r>
            <a:endParaRPr lang="fr-FR" b="1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7920038" y="2316164"/>
            <a:ext cx="1094876" cy="284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b="1">
                <a:solidFill>
                  <a:srgbClr val="F8F8F8"/>
                </a:solidFill>
                <a:latin typeface="Trebuchet MS" pitchFamily="34" charset="0"/>
              </a:rPr>
              <a:t>Szyszynka</a:t>
            </a:r>
            <a:endParaRPr lang="fr-FR" b="1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2717800" y="3354388"/>
            <a:ext cx="1525588" cy="376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" tIns="3600" rIns="3600" bIns="36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200">
                <a:solidFill>
                  <a:srgbClr val="F8F8F8"/>
                </a:solidFill>
                <a:latin typeface="Trebuchet MS" pitchFamily="34" charset="0"/>
              </a:rPr>
              <a:t>Skrzyżowanie nerwów wzrokowych</a:t>
            </a:r>
            <a:endParaRPr lang="fr-FR" sz="1200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2179639" y="4137025"/>
            <a:ext cx="2732375" cy="253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600" b="1">
                <a:solidFill>
                  <a:srgbClr val="FFCC00"/>
                </a:solidFill>
                <a:latin typeface="Lucida Sans" pitchFamily="34" charset="0"/>
              </a:rPr>
              <a:t>Jądro nadskrzyżowaniowe</a:t>
            </a:r>
            <a:endParaRPr lang="fr-FR" sz="2000" b="1">
              <a:solidFill>
                <a:srgbClr val="FFCC00"/>
              </a:solidFill>
              <a:latin typeface="Lucida Sans" pitchFamily="34" charset="0"/>
            </a:endParaRP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6908801" y="5254626"/>
            <a:ext cx="7335" cy="49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br>
              <a:rPr lang="fr-FR" sz="1600" b="1">
                <a:solidFill>
                  <a:srgbClr val="F8F8F8"/>
                </a:solidFill>
                <a:latin typeface="Lucida Sans" pitchFamily="34" charset="0"/>
              </a:rPr>
            </a:br>
            <a:endParaRPr lang="fr-FR" sz="1600" b="1">
              <a:solidFill>
                <a:srgbClr val="F8F8F8"/>
              </a:solidFill>
              <a:latin typeface="Lucida Sans" pitchFamily="34" charset="0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35564" y="3009822"/>
            <a:ext cx="892175" cy="246221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24617" name="Freeform 9"/>
          <p:cNvSpPr>
            <a:spLocks/>
          </p:cNvSpPr>
          <p:nvPr/>
        </p:nvSpPr>
        <p:spPr bwMode="auto">
          <a:xfrm>
            <a:off x="2411414" y="3206751"/>
            <a:ext cx="3055937" cy="246221"/>
          </a:xfrm>
          <a:custGeom>
            <a:avLst/>
            <a:gdLst/>
            <a:ahLst/>
            <a:cxnLst>
              <a:cxn ang="0">
                <a:pos x="0" y="833"/>
              </a:cxn>
              <a:cxn ang="0">
                <a:pos x="1247" y="833"/>
              </a:cxn>
              <a:cxn ang="0">
                <a:pos x="1747" y="0"/>
              </a:cxn>
            </a:cxnLst>
            <a:rect l="0" t="0" r="r" b="b"/>
            <a:pathLst>
              <a:path w="1747" h="833">
                <a:moveTo>
                  <a:pt x="0" y="833"/>
                </a:moveTo>
                <a:lnTo>
                  <a:pt x="1247" y="833"/>
                </a:lnTo>
                <a:lnTo>
                  <a:pt x="1747" y="0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 type="oval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24618" name="Freeform 10"/>
          <p:cNvSpPr>
            <a:spLocks/>
          </p:cNvSpPr>
          <p:nvPr/>
        </p:nvSpPr>
        <p:spPr bwMode="auto">
          <a:xfrm>
            <a:off x="2806700" y="3255964"/>
            <a:ext cx="2605088" cy="246221"/>
          </a:xfrm>
          <a:custGeom>
            <a:avLst/>
            <a:gdLst/>
            <a:ahLst/>
            <a:cxnLst>
              <a:cxn ang="0">
                <a:pos x="0" y="510"/>
              </a:cxn>
              <a:cxn ang="0">
                <a:pos x="1237" y="510"/>
              </a:cxn>
              <a:cxn ang="0">
                <a:pos x="1652" y="0"/>
              </a:cxn>
            </a:cxnLst>
            <a:rect l="0" t="0" r="r" b="b"/>
            <a:pathLst>
              <a:path w="1652" h="510">
                <a:moveTo>
                  <a:pt x="0" y="510"/>
                </a:moveTo>
                <a:lnTo>
                  <a:pt x="1237" y="510"/>
                </a:lnTo>
                <a:lnTo>
                  <a:pt x="1652" y="0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 type="oval" w="med" len="med"/>
          </a:ln>
          <a:effectLst/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24619" name="Freeform 11"/>
          <p:cNvSpPr>
            <a:spLocks/>
          </p:cNvSpPr>
          <p:nvPr/>
        </p:nvSpPr>
        <p:spPr bwMode="auto">
          <a:xfrm>
            <a:off x="7408037" y="1620839"/>
            <a:ext cx="64" cy="246221"/>
          </a:xfrm>
          <a:custGeom>
            <a:avLst/>
            <a:gdLst/>
            <a:ahLst/>
            <a:cxnLst>
              <a:cxn ang="0">
                <a:pos x="2119" y="0"/>
              </a:cxn>
              <a:cxn ang="0">
                <a:pos x="1400" y="0"/>
              </a:cxn>
              <a:cxn ang="0">
                <a:pos x="0" y="800"/>
              </a:cxn>
            </a:cxnLst>
            <a:rect l="0" t="0" r="r" b="b"/>
            <a:pathLst>
              <a:path w="2119" h="800">
                <a:moveTo>
                  <a:pt x="2119" y="0"/>
                </a:moveTo>
                <a:lnTo>
                  <a:pt x="1400" y="0"/>
                </a:lnTo>
                <a:lnTo>
                  <a:pt x="0" y="800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 type="oval" w="med" len="med"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24620" name="Freeform 12"/>
          <p:cNvSpPr>
            <a:spLocks/>
          </p:cNvSpPr>
          <p:nvPr/>
        </p:nvSpPr>
        <p:spPr bwMode="auto">
          <a:xfrm>
            <a:off x="7823962" y="2581276"/>
            <a:ext cx="64" cy="246221"/>
          </a:xfrm>
          <a:custGeom>
            <a:avLst/>
            <a:gdLst/>
            <a:ahLst/>
            <a:cxnLst>
              <a:cxn ang="0">
                <a:pos x="1947" y="0"/>
              </a:cxn>
              <a:cxn ang="0">
                <a:pos x="1047" y="0"/>
              </a:cxn>
              <a:cxn ang="0">
                <a:pos x="0" y="271"/>
              </a:cxn>
            </a:cxnLst>
            <a:rect l="0" t="0" r="r" b="b"/>
            <a:pathLst>
              <a:path w="1947" h="271">
                <a:moveTo>
                  <a:pt x="1947" y="0"/>
                </a:moveTo>
                <a:lnTo>
                  <a:pt x="1047" y="0"/>
                </a:lnTo>
                <a:lnTo>
                  <a:pt x="0" y="271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 type="oval" w="med" len="med"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24622" name="Rectangle 14"/>
          <p:cNvSpPr>
            <a:spLocks noChangeArrowheads="1"/>
          </p:cNvSpPr>
          <p:nvPr/>
        </p:nvSpPr>
        <p:spPr bwMode="auto">
          <a:xfrm>
            <a:off x="1857375" y="4454525"/>
            <a:ext cx="29416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(</a:t>
            </a:r>
            <a:r>
              <a:rPr lang="pl-PL" sz="1000" b="1">
                <a:solidFill>
                  <a:srgbClr val="FFCC00"/>
                </a:solidFill>
                <a:latin typeface="Trebuchet MS" pitchFamily="34" charset="0"/>
              </a:rPr>
              <a:t>duża gęstość receptorów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 MT</a:t>
            </a:r>
            <a:r>
              <a:rPr lang="en-US" sz="1000" b="1" baseline="-25000">
                <a:solidFill>
                  <a:srgbClr val="FFCC00"/>
                </a:solidFill>
                <a:latin typeface="Trebuchet MS" pitchFamily="34" charset="0"/>
              </a:rPr>
              <a:t>1</a:t>
            </a: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, MT</a:t>
            </a:r>
            <a:r>
              <a:rPr lang="en-US" sz="1000" b="1" baseline="-25000">
                <a:solidFill>
                  <a:srgbClr val="FFCC00"/>
                </a:solidFill>
                <a:latin typeface="Trebuchet MS" pitchFamily="34" charset="0"/>
              </a:rPr>
              <a:t>2</a:t>
            </a:r>
            <a:r>
              <a:rPr lang="pl-PL" sz="1000" b="1" baseline="-2500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pl-PL" sz="1000" b="1">
                <a:solidFill>
                  <a:srgbClr val="FFCC00"/>
                </a:solidFill>
                <a:latin typeface="Trebuchet MS" pitchFamily="34" charset="0"/>
              </a:rPr>
              <a:t>i</a:t>
            </a: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 5-HT</a:t>
            </a:r>
            <a:r>
              <a:rPr lang="en-US" sz="1000" b="1" baseline="-25000">
                <a:solidFill>
                  <a:srgbClr val="FFCC00"/>
                </a:solidFill>
                <a:latin typeface="Trebuchet MS" pitchFamily="34" charset="0"/>
              </a:rPr>
              <a:t>2C</a:t>
            </a:r>
            <a:r>
              <a:rPr lang="en-US" sz="1000" b="1">
                <a:solidFill>
                  <a:srgbClr val="FFCC00"/>
                </a:solidFill>
                <a:latin typeface="Trebuchet MS" pitchFamily="34" charset="0"/>
              </a:rPr>
              <a:t> )</a:t>
            </a:r>
          </a:p>
        </p:txBody>
      </p:sp>
      <p:grpSp>
        <p:nvGrpSpPr>
          <p:cNvPr id="324623" name="Group 15"/>
          <p:cNvGrpSpPr>
            <a:grpSpLocks/>
          </p:cNvGrpSpPr>
          <p:nvPr/>
        </p:nvGrpSpPr>
        <p:grpSpPr bwMode="auto">
          <a:xfrm>
            <a:off x="2305051" y="1282701"/>
            <a:ext cx="1658938" cy="1939925"/>
            <a:chOff x="492" y="964"/>
            <a:chExt cx="1045" cy="1222"/>
          </a:xfrm>
        </p:grpSpPr>
        <p:pic>
          <p:nvPicPr>
            <p:cNvPr id="324624" name="Picture 16" descr="Nuit-Jour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" y="964"/>
              <a:ext cx="782" cy="359"/>
            </a:xfrm>
            <a:prstGeom prst="rect">
              <a:avLst/>
            </a:prstGeom>
            <a:noFill/>
          </p:spPr>
        </p:pic>
        <p:sp>
          <p:nvSpPr>
            <p:cNvPr id="324625" name="Text Box 17"/>
            <p:cNvSpPr txBox="1">
              <a:spLocks noChangeArrowheads="1"/>
            </p:cNvSpPr>
            <p:nvPr/>
          </p:nvSpPr>
          <p:spPr bwMode="auto">
            <a:xfrm>
              <a:off x="492" y="1338"/>
              <a:ext cx="1045" cy="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" tIns="3600" rIns="3600" bIns="36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600">
                  <a:solidFill>
                    <a:srgbClr val="F8F8F8"/>
                  </a:solidFill>
                  <a:latin typeface="Trebuchet MS" pitchFamily="34" charset="0"/>
                </a:rPr>
                <a:t>Światło/Ciemność</a:t>
              </a:r>
              <a:endParaRPr lang="fr-FR" sz="1600">
                <a:solidFill>
                  <a:srgbClr val="F8F8F8"/>
                </a:solidFill>
                <a:latin typeface="Trebuchet MS" pitchFamily="34" charset="0"/>
              </a:endParaRPr>
            </a:p>
          </p:txBody>
        </p:sp>
        <p:cxnSp>
          <p:nvCxnSpPr>
            <p:cNvPr id="324626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858" y="1643"/>
              <a:ext cx="690" cy="395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4627" name="Text Box 19"/>
            <p:cNvSpPr txBox="1">
              <a:spLocks noChangeArrowheads="1"/>
            </p:cNvSpPr>
            <p:nvPr/>
          </p:nvSpPr>
          <p:spPr bwMode="auto">
            <a:xfrm>
              <a:off x="1054" y="1673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>
                  <a:solidFill>
                    <a:srgbClr val="F8F8F8"/>
                  </a:solidFill>
                  <a:latin typeface="Times New Roman" pitchFamily="18" charset="0"/>
                  <a:sym typeface="Wingdings" pitchFamily="2" charset="2"/>
                </a:rPr>
                <a:t></a:t>
              </a:r>
              <a:endParaRPr lang="fr-F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4628" name="Group 20"/>
          <p:cNvGrpSpPr>
            <a:grpSpLocks/>
          </p:cNvGrpSpPr>
          <p:nvPr/>
        </p:nvGrpSpPr>
        <p:grpSpPr bwMode="auto">
          <a:xfrm>
            <a:off x="4948238" y="3683001"/>
            <a:ext cx="563562" cy="792163"/>
            <a:chOff x="2157" y="2476"/>
            <a:chExt cx="355" cy="499"/>
          </a:xfrm>
        </p:grpSpPr>
        <p:sp>
          <p:nvSpPr>
            <p:cNvPr id="324629" name="Freeform 21"/>
            <p:cNvSpPr>
              <a:spLocks/>
            </p:cNvSpPr>
            <p:nvPr/>
          </p:nvSpPr>
          <p:spPr bwMode="auto">
            <a:xfrm>
              <a:off x="2216" y="2729"/>
              <a:ext cx="244" cy="219"/>
            </a:xfrm>
            <a:custGeom>
              <a:avLst/>
              <a:gdLst/>
              <a:ahLst/>
              <a:cxnLst>
                <a:cxn ang="0">
                  <a:pos x="0" y="552"/>
                </a:cxn>
                <a:cxn ang="0">
                  <a:pos x="192" y="1080"/>
                </a:cxn>
                <a:cxn ang="0">
                  <a:pos x="528" y="72"/>
                </a:cxn>
                <a:cxn ang="0">
                  <a:pos x="768" y="648"/>
                </a:cxn>
              </a:cxnLst>
              <a:rect l="0" t="0" r="r" b="b"/>
              <a:pathLst>
                <a:path w="768" h="1160">
                  <a:moveTo>
                    <a:pt x="0" y="552"/>
                  </a:moveTo>
                  <a:cubicBezTo>
                    <a:pt x="52" y="856"/>
                    <a:pt x="104" y="1160"/>
                    <a:pt x="192" y="1080"/>
                  </a:cubicBezTo>
                  <a:cubicBezTo>
                    <a:pt x="280" y="1000"/>
                    <a:pt x="432" y="144"/>
                    <a:pt x="528" y="72"/>
                  </a:cubicBezTo>
                  <a:cubicBezTo>
                    <a:pt x="624" y="0"/>
                    <a:pt x="696" y="324"/>
                    <a:pt x="768" y="6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4630" name="Oval 22"/>
            <p:cNvSpPr>
              <a:spLocks noChangeArrowheads="1"/>
            </p:cNvSpPr>
            <p:nvPr/>
          </p:nvSpPr>
          <p:spPr bwMode="auto">
            <a:xfrm>
              <a:off x="2157" y="2701"/>
              <a:ext cx="351" cy="2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4631" name="Text Box 23"/>
            <p:cNvSpPr txBox="1">
              <a:spLocks noChangeArrowheads="1"/>
            </p:cNvSpPr>
            <p:nvPr/>
          </p:nvSpPr>
          <p:spPr bwMode="auto">
            <a:xfrm>
              <a:off x="2225" y="2476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>
                  <a:solidFill>
                    <a:srgbClr val="F8F8F8"/>
                  </a:solidFill>
                  <a:latin typeface="Times New Roman" pitchFamily="18" charset="0"/>
                  <a:sym typeface="Wingdings" pitchFamily="2" charset="2"/>
                </a:rPr>
                <a:t></a:t>
              </a:r>
              <a:endParaRPr lang="fr-F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4632" name="Group 24"/>
          <p:cNvGrpSpPr>
            <a:grpSpLocks/>
          </p:cNvGrpSpPr>
          <p:nvPr/>
        </p:nvGrpSpPr>
        <p:grpSpPr bwMode="auto">
          <a:xfrm>
            <a:off x="5757864" y="2644776"/>
            <a:ext cx="3978275" cy="1884363"/>
            <a:chOff x="3193" y="1821"/>
            <a:chExt cx="2506" cy="1187"/>
          </a:xfrm>
        </p:grpSpPr>
        <p:sp>
          <p:nvSpPr>
            <p:cNvPr id="324633" name="Rectangle 25"/>
            <p:cNvSpPr>
              <a:spLocks noChangeArrowheads="1"/>
            </p:cNvSpPr>
            <p:nvPr/>
          </p:nvSpPr>
          <p:spPr bwMode="auto">
            <a:xfrm>
              <a:off x="4261" y="1877"/>
              <a:ext cx="1438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sz="1600">
                  <a:solidFill>
                    <a:srgbClr val="FFCC00"/>
                  </a:solidFill>
                  <a:latin typeface="Trebuchet MS" pitchFamily="34" charset="0"/>
                </a:rPr>
                <a:t>Regulacja aktywności SCN przez melatoninę</a:t>
              </a:r>
              <a:endParaRPr lang="en-US">
                <a:solidFill>
                  <a:srgbClr val="F8F8F8"/>
                </a:solidFill>
                <a:latin typeface="Trebuchet MS" pitchFamily="34" charset="0"/>
              </a:endParaRPr>
            </a:p>
          </p:txBody>
        </p:sp>
        <p:sp>
          <p:nvSpPr>
            <p:cNvPr id="324634" name="AutoShape 26"/>
            <p:cNvSpPr>
              <a:spLocks noChangeArrowheads="1"/>
            </p:cNvSpPr>
            <p:nvPr/>
          </p:nvSpPr>
          <p:spPr bwMode="auto">
            <a:xfrm rot="-20065274">
              <a:off x="3478" y="2154"/>
              <a:ext cx="1322" cy="432"/>
            </a:xfrm>
            <a:custGeom>
              <a:avLst/>
              <a:gdLst>
                <a:gd name="G0" fmla="+- -4211978 0 0"/>
                <a:gd name="G1" fmla="+- -11404848 0 0"/>
                <a:gd name="G2" fmla="+- -4211978 0 -11404848"/>
                <a:gd name="G3" fmla="+- 10800 0 0"/>
                <a:gd name="G4" fmla="+- 0 0 -421197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946 0 0"/>
                <a:gd name="G9" fmla="+- 0 0 -11404848"/>
                <a:gd name="G10" fmla="+- 9946 0 2700"/>
                <a:gd name="G11" fmla="cos G10 -4211978"/>
                <a:gd name="G12" fmla="sin G10 -4211978"/>
                <a:gd name="G13" fmla="cos 13500 -4211978"/>
                <a:gd name="G14" fmla="sin 13500 -4211978"/>
                <a:gd name="G15" fmla="+- G11 10800 0"/>
                <a:gd name="G16" fmla="+- G12 10800 0"/>
                <a:gd name="G17" fmla="+- G13 10800 0"/>
                <a:gd name="G18" fmla="+- G14 10800 0"/>
                <a:gd name="G19" fmla="*/ 9946 1 2"/>
                <a:gd name="G20" fmla="+- G19 5400 0"/>
                <a:gd name="G21" fmla="cos G20 -4211978"/>
                <a:gd name="G22" fmla="sin G20 -4211978"/>
                <a:gd name="G23" fmla="+- G21 10800 0"/>
                <a:gd name="G24" fmla="+- G12 G23 G22"/>
                <a:gd name="G25" fmla="+- G22 G23 G11"/>
                <a:gd name="G26" fmla="cos 10800 -4211978"/>
                <a:gd name="G27" fmla="sin 10800 -4211978"/>
                <a:gd name="G28" fmla="cos 9946 -4211978"/>
                <a:gd name="G29" fmla="sin 9946 -421197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404848"/>
                <a:gd name="G36" fmla="sin G34 -11404848"/>
                <a:gd name="G37" fmla="+/ -11404848 -421197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946 G39"/>
                <a:gd name="G43" fmla="sin 99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539 w 21600"/>
                <a:gd name="T5" fmla="*/ 1367 h 21600"/>
                <a:gd name="T6" fmla="*/ 483 w 21600"/>
                <a:gd name="T7" fmla="*/ 9720 h 21600"/>
                <a:gd name="T8" fmla="*/ 5955 w 21600"/>
                <a:gd name="T9" fmla="*/ 2113 h 21600"/>
                <a:gd name="T10" fmla="*/ 16660 w 21600"/>
                <a:gd name="T11" fmla="*/ -1362 h 21600"/>
                <a:gd name="T12" fmla="*/ 18120 w 21600"/>
                <a:gd name="T13" fmla="*/ 2813 h 21600"/>
                <a:gd name="T14" fmla="*/ 13945 w 21600"/>
                <a:gd name="T15" fmla="*/ 427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17" y="1840"/>
                  </a:moveTo>
                  <a:cubicBezTo>
                    <a:pt x="13771" y="1191"/>
                    <a:pt x="12295" y="854"/>
                    <a:pt x="10800" y="854"/>
                  </a:cubicBezTo>
                  <a:cubicBezTo>
                    <a:pt x="5707" y="853"/>
                    <a:pt x="1438" y="4700"/>
                    <a:pt x="908" y="9764"/>
                  </a:cubicBezTo>
                  <a:lnTo>
                    <a:pt x="58" y="9675"/>
                  </a:lnTo>
                  <a:cubicBezTo>
                    <a:pt x="634" y="4176"/>
                    <a:pt x="5270" y="-1"/>
                    <a:pt x="10800" y="0"/>
                  </a:cubicBezTo>
                  <a:cubicBezTo>
                    <a:pt x="12423" y="0"/>
                    <a:pt x="14026" y="366"/>
                    <a:pt x="15488" y="1070"/>
                  </a:cubicBezTo>
                  <a:lnTo>
                    <a:pt x="16660" y="-1362"/>
                  </a:lnTo>
                  <a:lnTo>
                    <a:pt x="18120" y="2813"/>
                  </a:lnTo>
                  <a:lnTo>
                    <a:pt x="13945" y="4272"/>
                  </a:lnTo>
                  <a:lnTo>
                    <a:pt x="15117" y="18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324635" name="Group 27"/>
            <p:cNvGrpSpPr>
              <a:grpSpLocks/>
            </p:cNvGrpSpPr>
            <p:nvPr/>
          </p:nvGrpSpPr>
          <p:grpSpPr bwMode="auto">
            <a:xfrm>
              <a:off x="4495" y="2381"/>
              <a:ext cx="889" cy="627"/>
              <a:chOff x="4169" y="1768"/>
              <a:chExt cx="664" cy="400"/>
            </a:xfrm>
          </p:grpSpPr>
          <p:pic>
            <p:nvPicPr>
              <p:cNvPr id="324636" name="Picture 28" descr="Melatonin_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00" y="1768"/>
                <a:ext cx="577" cy="336"/>
              </a:xfrm>
              <a:prstGeom prst="rect">
                <a:avLst/>
              </a:prstGeom>
              <a:noFill/>
            </p:spPr>
          </p:pic>
          <p:grpSp>
            <p:nvGrpSpPr>
              <p:cNvPr id="324637" name="Group 29"/>
              <p:cNvGrpSpPr>
                <a:grpSpLocks/>
              </p:cNvGrpSpPr>
              <p:nvPr/>
            </p:nvGrpSpPr>
            <p:grpSpPr bwMode="auto">
              <a:xfrm>
                <a:off x="4169" y="2103"/>
                <a:ext cx="664" cy="65"/>
                <a:chOff x="3307" y="3667"/>
                <a:chExt cx="664" cy="65"/>
              </a:xfrm>
            </p:grpSpPr>
            <p:sp>
              <p:nvSpPr>
                <p:cNvPr id="32463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07" y="3667"/>
                  <a:ext cx="70" cy="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8F8F8"/>
                      </a:solidFill>
                      <a:latin typeface="Arial" charset="0"/>
                    </a:rPr>
                    <a:t>12</a:t>
                  </a:r>
                </a:p>
              </p:txBody>
            </p:sp>
            <p:sp>
              <p:nvSpPr>
                <p:cNvPr id="3246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611" y="3667"/>
                  <a:ext cx="37" cy="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8F8F8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32464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64" y="3667"/>
                  <a:ext cx="107" cy="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3600" tIns="3600" rIns="3600" bIns="360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8F8F8"/>
                      </a:solidFill>
                      <a:latin typeface="Arial" charset="0"/>
                    </a:rPr>
                    <a:t>12h</a:t>
                  </a:r>
                </a:p>
              </p:txBody>
            </p:sp>
          </p:grpSp>
        </p:grpSp>
        <p:sp>
          <p:nvSpPr>
            <p:cNvPr id="324641" name="AutoShape 33"/>
            <p:cNvSpPr>
              <a:spLocks noChangeArrowheads="1"/>
            </p:cNvSpPr>
            <p:nvPr/>
          </p:nvSpPr>
          <p:spPr bwMode="auto">
            <a:xfrm rot="-9202756">
              <a:off x="3193" y="2250"/>
              <a:ext cx="1322" cy="432"/>
            </a:xfrm>
            <a:custGeom>
              <a:avLst/>
              <a:gdLst>
                <a:gd name="G0" fmla="+- -4211978 0 0"/>
                <a:gd name="G1" fmla="+- -11404848 0 0"/>
                <a:gd name="G2" fmla="+- -4211978 0 -11404848"/>
                <a:gd name="G3" fmla="+- 10800 0 0"/>
                <a:gd name="G4" fmla="+- 0 0 -421197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946 0 0"/>
                <a:gd name="G9" fmla="+- 0 0 -11404848"/>
                <a:gd name="G10" fmla="+- 9946 0 2700"/>
                <a:gd name="G11" fmla="cos G10 -4211978"/>
                <a:gd name="G12" fmla="sin G10 -4211978"/>
                <a:gd name="G13" fmla="cos 13500 -4211978"/>
                <a:gd name="G14" fmla="sin 13500 -4211978"/>
                <a:gd name="G15" fmla="+- G11 10800 0"/>
                <a:gd name="G16" fmla="+- G12 10800 0"/>
                <a:gd name="G17" fmla="+- G13 10800 0"/>
                <a:gd name="G18" fmla="+- G14 10800 0"/>
                <a:gd name="G19" fmla="*/ 9946 1 2"/>
                <a:gd name="G20" fmla="+- G19 5400 0"/>
                <a:gd name="G21" fmla="cos G20 -4211978"/>
                <a:gd name="G22" fmla="sin G20 -4211978"/>
                <a:gd name="G23" fmla="+- G21 10800 0"/>
                <a:gd name="G24" fmla="+- G12 G23 G22"/>
                <a:gd name="G25" fmla="+- G22 G23 G11"/>
                <a:gd name="G26" fmla="cos 10800 -4211978"/>
                <a:gd name="G27" fmla="sin 10800 -4211978"/>
                <a:gd name="G28" fmla="cos 9946 -4211978"/>
                <a:gd name="G29" fmla="sin 9946 -421197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404848"/>
                <a:gd name="G36" fmla="sin G34 -11404848"/>
                <a:gd name="G37" fmla="+/ -11404848 -421197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946 G39"/>
                <a:gd name="G43" fmla="sin 99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539 w 21600"/>
                <a:gd name="T5" fmla="*/ 1367 h 21600"/>
                <a:gd name="T6" fmla="*/ 483 w 21600"/>
                <a:gd name="T7" fmla="*/ 9720 h 21600"/>
                <a:gd name="T8" fmla="*/ 5955 w 21600"/>
                <a:gd name="T9" fmla="*/ 2113 h 21600"/>
                <a:gd name="T10" fmla="*/ 16660 w 21600"/>
                <a:gd name="T11" fmla="*/ -1362 h 21600"/>
                <a:gd name="T12" fmla="*/ 18120 w 21600"/>
                <a:gd name="T13" fmla="*/ 2813 h 21600"/>
                <a:gd name="T14" fmla="*/ 13945 w 21600"/>
                <a:gd name="T15" fmla="*/ 427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117" y="1840"/>
                  </a:moveTo>
                  <a:cubicBezTo>
                    <a:pt x="13771" y="1191"/>
                    <a:pt x="12295" y="854"/>
                    <a:pt x="10800" y="854"/>
                  </a:cubicBezTo>
                  <a:cubicBezTo>
                    <a:pt x="5707" y="853"/>
                    <a:pt x="1438" y="4700"/>
                    <a:pt x="908" y="9764"/>
                  </a:cubicBezTo>
                  <a:lnTo>
                    <a:pt x="58" y="9675"/>
                  </a:lnTo>
                  <a:cubicBezTo>
                    <a:pt x="634" y="4176"/>
                    <a:pt x="5270" y="-1"/>
                    <a:pt x="10800" y="0"/>
                  </a:cubicBezTo>
                  <a:cubicBezTo>
                    <a:pt x="12423" y="0"/>
                    <a:pt x="14026" y="366"/>
                    <a:pt x="15488" y="1070"/>
                  </a:cubicBezTo>
                  <a:lnTo>
                    <a:pt x="16660" y="-1362"/>
                  </a:lnTo>
                  <a:lnTo>
                    <a:pt x="18120" y="2813"/>
                  </a:lnTo>
                  <a:lnTo>
                    <a:pt x="13945" y="4272"/>
                  </a:lnTo>
                  <a:lnTo>
                    <a:pt x="15117" y="18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24642" name="Text Box 34"/>
            <p:cNvSpPr txBox="1">
              <a:spLocks noChangeArrowheads="1"/>
            </p:cNvSpPr>
            <p:nvPr/>
          </p:nvSpPr>
          <p:spPr bwMode="auto">
            <a:xfrm>
              <a:off x="4081" y="1821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>
                  <a:solidFill>
                    <a:srgbClr val="F8F8F8"/>
                  </a:solidFill>
                  <a:latin typeface="Times New Roman" pitchFamily="18" charset="0"/>
                  <a:sym typeface="Wingdings" pitchFamily="2" charset="2"/>
                </a:rPr>
                <a:t></a:t>
              </a:r>
              <a:endParaRPr lang="fr-F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24643" name="Picture 35" descr="Flèche_7_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4989" y="4818063"/>
            <a:ext cx="917575" cy="1420812"/>
          </a:xfrm>
          <a:prstGeom prst="rect">
            <a:avLst/>
          </a:prstGeom>
          <a:noFill/>
        </p:spPr>
      </p:pic>
      <p:pic>
        <p:nvPicPr>
          <p:cNvPr id="324644" name="Picture 36" descr="Flèche_A_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9400" y="4830763"/>
            <a:ext cx="522288" cy="1149350"/>
          </a:xfrm>
          <a:prstGeom prst="rect">
            <a:avLst/>
          </a:prstGeom>
          <a:noFill/>
        </p:spPr>
      </p:pic>
      <p:sp>
        <p:nvSpPr>
          <p:cNvPr id="324645" name="Text Box 37"/>
          <p:cNvSpPr txBox="1">
            <a:spLocks noChangeArrowheads="1"/>
          </p:cNvSpPr>
          <p:nvPr/>
        </p:nvSpPr>
        <p:spPr bwMode="auto">
          <a:xfrm>
            <a:off x="1689100" y="5702300"/>
            <a:ext cx="219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i="1">
                <a:solidFill>
                  <a:srgbClr val="FFCC00"/>
                </a:solidFill>
                <a:latin typeface="Trebuchet MS" pitchFamily="34" charset="0"/>
              </a:rPr>
              <a:t>Behawioralne</a:t>
            </a:r>
            <a:endParaRPr lang="fr-FR" i="1">
              <a:solidFill>
                <a:srgbClr val="FFCC00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>
                <a:solidFill>
                  <a:srgbClr val="F8F8F8"/>
                </a:solidFill>
                <a:latin typeface="Trebuchet MS" pitchFamily="34" charset="0"/>
              </a:rPr>
              <a:t>rytmy okołodobowe</a:t>
            </a:r>
            <a:endParaRPr lang="fr-FR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24646" name="Text Box 38"/>
          <p:cNvSpPr txBox="1">
            <a:spLocks noChangeArrowheads="1"/>
          </p:cNvSpPr>
          <p:nvPr/>
        </p:nvSpPr>
        <p:spPr bwMode="auto">
          <a:xfrm>
            <a:off x="3160714" y="6161088"/>
            <a:ext cx="262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i="1">
                <a:solidFill>
                  <a:srgbClr val="FFCC00"/>
                </a:solidFill>
                <a:latin typeface="Trebuchet MS" pitchFamily="34" charset="0"/>
              </a:rPr>
              <a:t>Społeczne</a:t>
            </a:r>
            <a:endParaRPr lang="fr-FR" i="1">
              <a:solidFill>
                <a:srgbClr val="FFCC00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>
                <a:solidFill>
                  <a:srgbClr val="F8F8F8"/>
                </a:solidFill>
                <a:latin typeface="Trebuchet MS" pitchFamily="34" charset="0"/>
              </a:rPr>
              <a:t>rytmy okołodobowe</a:t>
            </a:r>
            <a:endParaRPr lang="fr-FR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24647" name="Text Box 39"/>
          <p:cNvSpPr txBox="1">
            <a:spLocks noChangeArrowheads="1"/>
          </p:cNvSpPr>
          <p:nvPr/>
        </p:nvSpPr>
        <p:spPr bwMode="auto">
          <a:xfrm>
            <a:off x="5408613" y="5981700"/>
            <a:ext cx="2894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i="1">
                <a:solidFill>
                  <a:srgbClr val="FFCC00"/>
                </a:solidFill>
                <a:latin typeface="Trebuchet MS" pitchFamily="34" charset="0"/>
              </a:rPr>
              <a:t>Fizjologiczne i biologiczne</a:t>
            </a:r>
            <a:endParaRPr lang="fr-FR" i="1">
              <a:solidFill>
                <a:srgbClr val="FFCC00"/>
              </a:solidFill>
              <a:latin typeface="Trebuchet MS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>
                <a:solidFill>
                  <a:srgbClr val="F8F8F8"/>
                </a:solidFill>
                <a:latin typeface="Trebuchet MS" pitchFamily="34" charset="0"/>
              </a:rPr>
              <a:t>rytmy okołodobowe</a:t>
            </a:r>
            <a:endParaRPr lang="fr-FR">
              <a:solidFill>
                <a:srgbClr val="F8F8F8"/>
              </a:solidFill>
              <a:latin typeface="Trebuchet MS" pitchFamily="34" charset="0"/>
            </a:endParaRPr>
          </a:p>
        </p:txBody>
      </p:sp>
      <p:pic>
        <p:nvPicPr>
          <p:cNvPr id="324648" name="Picture 40" descr="Flèche_8_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7026" y="4829175"/>
            <a:ext cx="1916113" cy="903288"/>
          </a:xfrm>
          <a:prstGeom prst="rect">
            <a:avLst/>
          </a:prstGeom>
          <a:noFill/>
        </p:spPr>
      </p:pic>
      <p:sp>
        <p:nvSpPr>
          <p:cNvPr id="324649" name="Text Box 41"/>
          <p:cNvSpPr txBox="1">
            <a:spLocks noChangeArrowheads="1"/>
          </p:cNvSpPr>
          <p:nvPr/>
        </p:nvSpPr>
        <p:spPr bwMode="auto">
          <a:xfrm>
            <a:off x="4198938" y="542766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srgbClr val="F8F8F8"/>
                </a:solidFill>
                <a:latin typeface="Times New Roman" pitchFamily="18" charset="0"/>
                <a:sym typeface="Wingdings" pitchFamily="2" charset="2"/>
              </a:rPr>
              <a:t></a:t>
            </a:r>
            <a:endParaRPr lang="fr-FR" sz="2400">
              <a:solidFill>
                <a:srgbClr val="F8F8F8"/>
              </a:solidFill>
              <a:latin typeface="Times New Roman" pitchFamily="18" charset="0"/>
            </a:endParaRPr>
          </a:p>
        </p:txBody>
      </p:sp>
      <p:grpSp>
        <p:nvGrpSpPr>
          <p:cNvPr id="324650" name="Group 42"/>
          <p:cNvGrpSpPr>
            <a:grpSpLocks/>
          </p:cNvGrpSpPr>
          <p:nvPr/>
        </p:nvGrpSpPr>
        <p:grpSpPr bwMode="auto">
          <a:xfrm>
            <a:off x="4465638" y="2711450"/>
            <a:ext cx="908050" cy="1201738"/>
            <a:chOff x="1853" y="1864"/>
            <a:chExt cx="572" cy="757"/>
          </a:xfrm>
        </p:grpSpPr>
        <p:sp>
          <p:nvSpPr>
            <p:cNvPr id="324651" name="Text Box 43"/>
            <p:cNvSpPr txBox="1">
              <a:spLocks noChangeArrowheads="1"/>
            </p:cNvSpPr>
            <p:nvPr/>
          </p:nvSpPr>
          <p:spPr bwMode="auto">
            <a:xfrm>
              <a:off x="1853" y="2333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400">
                  <a:solidFill>
                    <a:srgbClr val="F8F8F8"/>
                  </a:solidFill>
                  <a:latin typeface="Times New Roman" pitchFamily="18" charset="0"/>
                  <a:sym typeface="Wingdings" pitchFamily="2" charset="2"/>
                </a:rPr>
                <a:t></a:t>
              </a:r>
              <a:endParaRPr lang="fr-FR" sz="240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pic>
          <p:nvPicPr>
            <p:cNvPr id="324652" name="Picture 44" descr="BS01012_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12" y="1864"/>
              <a:ext cx="413" cy="329"/>
            </a:xfrm>
            <a:prstGeom prst="rect">
              <a:avLst/>
            </a:prstGeom>
            <a:noFill/>
          </p:spPr>
        </p:pic>
      </p:grpSp>
      <p:sp>
        <p:nvSpPr>
          <p:cNvPr id="3246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209550"/>
            <a:ext cx="6591300" cy="603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800">
                <a:solidFill>
                  <a:schemeClr val="tx1"/>
                </a:solidFill>
                <a:latin typeface="Trebuchet MS" pitchFamily="34" charset="0"/>
              </a:rPr>
              <a:t>Regulacja rytmów okołodobowych</a:t>
            </a:r>
            <a:r>
              <a:rPr lang="fr-FR" sz="2800">
                <a:solidFill>
                  <a:schemeClr val="tx1"/>
                </a:solidFill>
                <a:latin typeface="Trebuchet MS" pitchFamily="34" charset="0"/>
              </a:rPr>
              <a:t>:</a:t>
            </a:r>
            <a:br>
              <a:rPr lang="fr-FR" sz="2800">
                <a:solidFill>
                  <a:schemeClr val="tx1"/>
                </a:solidFill>
                <a:latin typeface="Trebuchet MS" pitchFamily="34" charset="0"/>
              </a:rPr>
            </a:br>
            <a:r>
              <a:rPr lang="pl-PL" sz="2800">
                <a:solidFill>
                  <a:schemeClr val="tx1"/>
                </a:solidFill>
                <a:latin typeface="Trebuchet MS" pitchFamily="34" charset="0"/>
              </a:rPr>
              <a:t>droga melatonergiczna</a:t>
            </a:r>
            <a:endParaRPr lang="fr-FR" sz="280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27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3429001" y="293689"/>
            <a:ext cx="69961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" tIns="3600" rIns="3600" bIns="3600">
            <a:spAutoFit/>
          </a:bodyPr>
          <a:lstStyle/>
          <a:p>
            <a:pPr algn="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FFD627"/>
                </a:solidFill>
                <a:latin typeface="Trebuchet MS" pitchFamily="34" charset="0"/>
              </a:rPr>
              <a:t>Rytmy okołodobowe są zaburzone u</a:t>
            </a:r>
          </a:p>
          <a:p>
            <a:pPr algn="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FFD627"/>
                </a:solidFill>
                <a:latin typeface="Trebuchet MS" pitchFamily="34" charset="0"/>
              </a:rPr>
              <a:t>pacjentów z depresją</a:t>
            </a:r>
            <a:endParaRPr lang="en-GB" sz="2800" b="1">
              <a:solidFill>
                <a:srgbClr val="FFD627"/>
              </a:solidFill>
              <a:latin typeface="Trebuchet MS" pitchFamily="34" charset="0"/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728788" y="6448426"/>
            <a:ext cx="19620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900">
                <a:solidFill>
                  <a:srgbClr val="FFFFFF"/>
                </a:solidFill>
                <a:latin typeface="Trebuchet MS" pitchFamily="34" charset="0"/>
              </a:rPr>
              <a:t>Adaptacja z </a:t>
            </a:r>
            <a:r>
              <a:rPr lang="fr-FR" sz="900">
                <a:solidFill>
                  <a:srgbClr val="FFFFFF"/>
                </a:solidFill>
                <a:latin typeface="Trebuchet MS" pitchFamily="34" charset="0"/>
              </a:rPr>
              <a:t> Souetre et al,1988, 1989</a:t>
            </a:r>
          </a:p>
        </p:txBody>
      </p:sp>
      <p:grpSp>
        <p:nvGrpSpPr>
          <p:cNvPr id="365572" name="Group 4"/>
          <p:cNvGrpSpPr>
            <a:grpSpLocks/>
          </p:cNvGrpSpPr>
          <p:nvPr/>
        </p:nvGrpSpPr>
        <p:grpSpPr bwMode="auto">
          <a:xfrm>
            <a:off x="1905000" y="1562101"/>
            <a:ext cx="8382000" cy="4338637"/>
            <a:chOff x="240" y="984"/>
            <a:chExt cx="5280" cy="2733"/>
          </a:xfrm>
        </p:grpSpPr>
        <p:sp>
          <p:nvSpPr>
            <p:cNvPr id="365573" name="Rectangle 5"/>
            <p:cNvSpPr>
              <a:spLocks noChangeArrowheads="1"/>
            </p:cNvSpPr>
            <p:nvPr/>
          </p:nvSpPr>
          <p:spPr bwMode="auto">
            <a:xfrm>
              <a:off x="240" y="2275"/>
              <a:ext cx="5280" cy="160"/>
            </a:xfrm>
            <a:prstGeom prst="rect">
              <a:avLst/>
            </a:prstGeom>
            <a:solidFill>
              <a:srgbClr val="01377D"/>
            </a:solidFill>
            <a:ln w="19050" algn="ctr">
              <a:solidFill>
                <a:srgbClr val="006DBB"/>
              </a:solidFill>
              <a:miter lim="800000"/>
              <a:headEnd/>
              <a:tailEnd/>
            </a:ln>
            <a:effectLst/>
          </p:spPr>
          <p:txBody>
            <a:bodyPr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365574" name="Group 6"/>
            <p:cNvGrpSpPr>
              <a:grpSpLocks/>
            </p:cNvGrpSpPr>
            <p:nvPr/>
          </p:nvGrpSpPr>
          <p:grpSpPr bwMode="auto">
            <a:xfrm>
              <a:off x="2036" y="3621"/>
              <a:ext cx="820" cy="96"/>
              <a:chOff x="2116" y="3624"/>
              <a:chExt cx="820" cy="96"/>
            </a:xfrm>
          </p:grpSpPr>
          <p:sp>
            <p:nvSpPr>
              <p:cNvPr id="365575" name="Text Box 7"/>
              <p:cNvSpPr txBox="1">
                <a:spLocks noChangeArrowheads="1"/>
              </p:cNvSpPr>
              <p:nvPr/>
            </p:nvSpPr>
            <p:spPr bwMode="auto">
              <a:xfrm>
                <a:off x="2340" y="3624"/>
                <a:ext cx="5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00" b="1">
                    <a:solidFill>
                      <a:srgbClr val="FFFFFF"/>
                    </a:solidFill>
                    <a:latin typeface="Trebuchet MS" pitchFamily="34" charset="0"/>
                  </a:rPr>
                  <a:t>grupa kontrolna</a:t>
                </a:r>
                <a:endParaRPr lang="fr-FR" sz="1000" b="1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5576" name="Line 8"/>
              <p:cNvSpPr>
                <a:spLocks noChangeShapeType="1"/>
              </p:cNvSpPr>
              <p:nvPr/>
            </p:nvSpPr>
            <p:spPr bwMode="auto">
              <a:xfrm>
                <a:off x="2116" y="3660"/>
                <a:ext cx="1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grpSp>
          <p:nvGrpSpPr>
            <p:cNvPr id="365577" name="Group 9"/>
            <p:cNvGrpSpPr>
              <a:grpSpLocks/>
            </p:cNvGrpSpPr>
            <p:nvPr/>
          </p:nvGrpSpPr>
          <p:grpSpPr bwMode="auto">
            <a:xfrm>
              <a:off x="2947" y="3621"/>
              <a:ext cx="957" cy="96"/>
              <a:chOff x="3027" y="3624"/>
              <a:chExt cx="957" cy="96"/>
            </a:xfrm>
          </p:grpSpPr>
          <p:sp>
            <p:nvSpPr>
              <p:cNvPr id="365578" name="Text Box 10"/>
              <p:cNvSpPr txBox="1">
                <a:spLocks noChangeArrowheads="1"/>
              </p:cNvSpPr>
              <p:nvPr/>
            </p:nvSpPr>
            <p:spPr bwMode="auto">
              <a:xfrm>
                <a:off x="3251" y="3624"/>
                <a:ext cx="73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00" b="1">
                    <a:solidFill>
                      <a:srgbClr val="00FFFF"/>
                    </a:solidFill>
                    <a:latin typeface="Trebuchet MS" pitchFamily="34" charset="0"/>
                  </a:rPr>
                  <a:t>pacjenci z depresją</a:t>
                </a:r>
                <a:endParaRPr lang="fr-FR" sz="1000" b="1">
                  <a:solidFill>
                    <a:srgbClr val="00FFFF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5579" name="Line 11"/>
              <p:cNvSpPr>
                <a:spLocks noChangeShapeType="1"/>
              </p:cNvSpPr>
              <p:nvPr/>
            </p:nvSpPr>
            <p:spPr bwMode="auto">
              <a:xfrm>
                <a:off x="3027" y="3660"/>
                <a:ext cx="162" cy="0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grpSp>
          <p:nvGrpSpPr>
            <p:cNvPr id="365580" name="Group 12"/>
            <p:cNvGrpSpPr>
              <a:grpSpLocks/>
            </p:cNvGrpSpPr>
            <p:nvPr/>
          </p:nvGrpSpPr>
          <p:grpSpPr bwMode="auto">
            <a:xfrm>
              <a:off x="298" y="984"/>
              <a:ext cx="1546" cy="2295"/>
              <a:chOff x="409" y="987"/>
              <a:chExt cx="1546" cy="2295"/>
            </a:xfrm>
          </p:grpSpPr>
          <p:grpSp>
            <p:nvGrpSpPr>
              <p:cNvPr id="365581" name="Group 13"/>
              <p:cNvGrpSpPr>
                <a:grpSpLocks/>
              </p:cNvGrpSpPr>
              <p:nvPr/>
            </p:nvGrpSpPr>
            <p:grpSpPr bwMode="auto">
              <a:xfrm>
                <a:off x="409" y="1530"/>
                <a:ext cx="1546" cy="1752"/>
                <a:chOff x="409" y="1530"/>
                <a:chExt cx="1546" cy="1752"/>
              </a:xfrm>
            </p:grpSpPr>
            <p:sp>
              <p:nvSpPr>
                <p:cNvPr id="36558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19" y="1530"/>
                  <a:ext cx="360" cy="1586"/>
                </a:xfrm>
                <a:prstGeom prst="rect">
                  <a:avLst/>
                </a:prstGeom>
                <a:solidFill>
                  <a:srgbClr val="5CA5F6">
                    <a:alpha val="50000"/>
                  </a:srgbClr>
                </a:solidFill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583" name="Freeform 15"/>
                <p:cNvSpPr>
                  <a:spLocks/>
                </p:cNvSpPr>
                <p:nvPr/>
              </p:nvSpPr>
              <p:spPr bwMode="auto">
                <a:xfrm>
                  <a:off x="764" y="2943"/>
                  <a:ext cx="34" cy="3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60" y="60"/>
                    </a:cxn>
                    <a:cxn ang="0">
                      <a:pos x="0" y="6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lnTo>
                        <a:pt x="60" y="60"/>
                      </a:lnTo>
                      <a:lnTo>
                        <a:pt x="0" y="6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5584" name="Group 16"/>
                <p:cNvGrpSpPr>
                  <a:grpSpLocks/>
                </p:cNvGrpSpPr>
                <p:nvPr/>
              </p:nvGrpSpPr>
              <p:grpSpPr bwMode="auto">
                <a:xfrm>
                  <a:off x="634" y="2707"/>
                  <a:ext cx="1294" cy="417"/>
                  <a:chOff x="674" y="2707"/>
                  <a:chExt cx="1294" cy="417"/>
                </a:xfrm>
              </p:grpSpPr>
              <p:sp>
                <p:nvSpPr>
                  <p:cNvPr id="365585" name="Freeform 17"/>
                  <p:cNvSpPr>
                    <a:spLocks/>
                  </p:cNvSpPr>
                  <p:nvPr/>
                </p:nvSpPr>
                <p:spPr bwMode="auto">
                  <a:xfrm>
                    <a:off x="689" y="2726"/>
                    <a:ext cx="1258" cy="382"/>
                  </a:xfrm>
                  <a:custGeom>
                    <a:avLst/>
                    <a:gdLst/>
                    <a:ahLst/>
                    <a:cxnLst>
                      <a:cxn ang="0">
                        <a:pos x="0" y="274"/>
                      </a:cxn>
                      <a:cxn ang="0">
                        <a:pos x="42" y="250"/>
                      </a:cxn>
                      <a:cxn ang="0">
                        <a:pos x="82" y="380"/>
                      </a:cxn>
                      <a:cxn ang="0">
                        <a:pos x="128" y="238"/>
                      </a:cxn>
                      <a:cxn ang="0">
                        <a:pos x="174" y="238"/>
                      </a:cxn>
                      <a:cxn ang="0">
                        <a:pos x="218" y="318"/>
                      </a:cxn>
                      <a:cxn ang="0">
                        <a:pos x="260" y="324"/>
                      </a:cxn>
                      <a:cxn ang="0">
                        <a:pos x="302" y="378"/>
                      </a:cxn>
                      <a:cxn ang="0">
                        <a:pos x="346" y="378"/>
                      </a:cxn>
                      <a:cxn ang="0">
                        <a:pos x="390" y="254"/>
                      </a:cxn>
                      <a:cxn ang="0">
                        <a:pos x="440" y="230"/>
                      </a:cxn>
                      <a:cxn ang="0">
                        <a:pos x="478" y="202"/>
                      </a:cxn>
                      <a:cxn ang="0">
                        <a:pos x="524" y="314"/>
                      </a:cxn>
                      <a:cxn ang="0">
                        <a:pos x="564" y="240"/>
                      </a:cxn>
                      <a:cxn ang="0">
                        <a:pos x="612" y="222"/>
                      </a:cxn>
                      <a:cxn ang="0">
                        <a:pos x="652" y="330"/>
                      </a:cxn>
                      <a:cxn ang="0">
                        <a:pos x="742" y="0"/>
                      </a:cxn>
                      <a:cxn ang="0">
                        <a:pos x="784" y="98"/>
                      </a:cxn>
                      <a:cxn ang="0">
                        <a:pos x="828" y="116"/>
                      </a:cxn>
                      <a:cxn ang="0">
                        <a:pos x="866" y="198"/>
                      </a:cxn>
                      <a:cxn ang="0">
                        <a:pos x="920" y="214"/>
                      </a:cxn>
                      <a:cxn ang="0">
                        <a:pos x="962" y="62"/>
                      </a:cxn>
                      <a:cxn ang="0">
                        <a:pos x="1002" y="86"/>
                      </a:cxn>
                      <a:cxn ang="0">
                        <a:pos x="1042" y="270"/>
                      </a:cxn>
                      <a:cxn ang="0">
                        <a:pos x="1088" y="382"/>
                      </a:cxn>
                      <a:cxn ang="0">
                        <a:pos x="1132" y="218"/>
                      </a:cxn>
                      <a:cxn ang="0">
                        <a:pos x="1224" y="334"/>
                      </a:cxn>
                      <a:cxn ang="0">
                        <a:pos x="1258" y="332"/>
                      </a:cxn>
                    </a:cxnLst>
                    <a:rect l="0" t="0" r="r" b="b"/>
                    <a:pathLst>
                      <a:path w="1258" h="382">
                        <a:moveTo>
                          <a:pt x="0" y="274"/>
                        </a:moveTo>
                        <a:lnTo>
                          <a:pt x="42" y="250"/>
                        </a:lnTo>
                        <a:lnTo>
                          <a:pt x="82" y="380"/>
                        </a:lnTo>
                        <a:lnTo>
                          <a:pt x="128" y="238"/>
                        </a:lnTo>
                        <a:lnTo>
                          <a:pt x="174" y="238"/>
                        </a:lnTo>
                        <a:lnTo>
                          <a:pt x="218" y="318"/>
                        </a:lnTo>
                        <a:lnTo>
                          <a:pt x="260" y="324"/>
                        </a:lnTo>
                        <a:lnTo>
                          <a:pt x="302" y="378"/>
                        </a:lnTo>
                        <a:lnTo>
                          <a:pt x="346" y="378"/>
                        </a:lnTo>
                        <a:lnTo>
                          <a:pt x="390" y="254"/>
                        </a:lnTo>
                        <a:lnTo>
                          <a:pt x="440" y="230"/>
                        </a:lnTo>
                        <a:lnTo>
                          <a:pt x="478" y="202"/>
                        </a:lnTo>
                        <a:lnTo>
                          <a:pt x="524" y="314"/>
                        </a:lnTo>
                        <a:lnTo>
                          <a:pt x="564" y="240"/>
                        </a:lnTo>
                        <a:lnTo>
                          <a:pt x="612" y="222"/>
                        </a:lnTo>
                        <a:lnTo>
                          <a:pt x="652" y="330"/>
                        </a:lnTo>
                        <a:lnTo>
                          <a:pt x="742" y="0"/>
                        </a:lnTo>
                        <a:lnTo>
                          <a:pt x="784" y="98"/>
                        </a:lnTo>
                        <a:lnTo>
                          <a:pt x="828" y="116"/>
                        </a:lnTo>
                        <a:lnTo>
                          <a:pt x="866" y="198"/>
                        </a:lnTo>
                        <a:lnTo>
                          <a:pt x="920" y="214"/>
                        </a:lnTo>
                        <a:lnTo>
                          <a:pt x="962" y="62"/>
                        </a:lnTo>
                        <a:lnTo>
                          <a:pt x="1002" y="86"/>
                        </a:lnTo>
                        <a:lnTo>
                          <a:pt x="1042" y="270"/>
                        </a:lnTo>
                        <a:lnTo>
                          <a:pt x="1088" y="382"/>
                        </a:lnTo>
                        <a:lnTo>
                          <a:pt x="1132" y="218"/>
                        </a:lnTo>
                        <a:lnTo>
                          <a:pt x="1224" y="334"/>
                        </a:lnTo>
                        <a:lnTo>
                          <a:pt x="1258" y="33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3655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674" y="2707"/>
                    <a:ext cx="1294" cy="417"/>
                    <a:chOff x="674" y="2707"/>
                    <a:chExt cx="1294" cy="417"/>
                  </a:xfrm>
                </p:grpSpPr>
                <p:sp>
                  <p:nvSpPr>
                    <p:cNvPr id="36558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4" y="2978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8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715" y="2959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8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759" y="3085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48" y="2943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89" y="3022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934" y="303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978" y="3085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020" y="3085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109" y="2935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153" y="290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194" y="3014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064" y="2959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59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239" y="2943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283" y="2927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324" y="3030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369" y="2892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413" y="2707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454" y="2801"/>
                      <a:ext cx="35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499" y="2821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543" y="2908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588" y="2915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629" y="2766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0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4" y="2793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718" y="2978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759" y="3085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804" y="2927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848" y="2978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893" y="303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1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934" y="303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60"/>
                        </a:cxn>
                        <a:cxn ang="0">
                          <a:pos x="0" y="6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60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12700" cmpd="sng">
                      <a:solidFill>
                        <a:srgbClr val="00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365616" name="Line 48"/>
                <p:cNvSpPr>
                  <a:spLocks noChangeShapeType="1"/>
                </p:cNvSpPr>
                <p:nvPr/>
              </p:nvSpPr>
              <p:spPr bwMode="auto">
                <a:xfrm>
                  <a:off x="572" y="31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17" name="Line 49"/>
                <p:cNvSpPr>
                  <a:spLocks noChangeShapeType="1"/>
                </p:cNvSpPr>
                <p:nvPr/>
              </p:nvSpPr>
              <p:spPr bwMode="auto">
                <a:xfrm>
                  <a:off x="572" y="277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18" name="Line 50"/>
                <p:cNvSpPr>
                  <a:spLocks noChangeShapeType="1"/>
                </p:cNvSpPr>
                <p:nvPr/>
              </p:nvSpPr>
              <p:spPr bwMode="auto">
                <a:xfrm>
                  <a:off x="572" y="2419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19" name="Line 51"/>
                <p:cNvSpPr>
                  <a:spLocks noChangeShapeType="1"/>
                </p:cNvSpPr>
                <p:nvPr/>
              </p:nvSpPr>
              <p:spPr bwMode="auto">
                <a:xfrm>
                  <a:off x="572" y="2068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0" name="Line 52"/>
                <p:cNvSpPr>
                  <a:spLocks noChangeShapeType="1"/>
                </p:cNvSpPr>
                <p:nvPr/>
              </p:nvSpPr>
              <p:spPr bwMode="auto">
                <a:xfrm>
                  <a:off x="572" y="1717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1" name="Line 53"/>
                <p:cNvSpPr>
                  <a:spLocks noChangeShapeType="1"/>
                </p:cNvSpPr>
                <p:nvPr/>
              </p:nvSpPr>
              <p:spPr bwMode="auto">
                <a:xfrm>
                  <a:off x="606" y="1718"/>
                  <a:ext cx="1" cy="1403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2" name="Line 54"/>
                <p:cNvSpPr>
                  <a:spLocks noChangeShapeType="1"/>
                </p:cNvSpPr>
                <p:nvPr/>
              </p:nvSpPr>
              <p:spPr bwMode="auto">
                <a:xfrm>
                  <a:off x="606" y="3120"/>
                  <a:ext cx="1349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0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5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692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73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78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825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2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867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91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5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997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04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8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130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17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21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260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3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30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34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390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432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47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52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65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60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7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65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695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4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736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50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81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5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25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870" y="3120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5653" name="Group 85"/>
                <p:cNvGrpSpPr>
                  <a:grpSpLocks/>
                </p:cNvGrpSpPr>
                <p:nvPr/>
              </p:nvGrpSpPr>
              <p:grpSpPr bwMode="auto">
                <a:xfrm>
                  <a:off x="634" y="2013"/>
                  <a:ext cx="1294" cy="1056"/>
                  <a:chOff x="674" y="2013"/>
                  <a:chExt cx="1294" cy="1056"/>
                </a:xfrm>
              </p:grpSpPr>
              <p:sp>
                <p:nvSpPr>
                  <p:cNvPr id="365654" name="Freeform 86"/>
                  <p:cNvSpPr>
                    <a:spLocks/>
                  </p:cNvSpPr>
                  <p:nvPr/>
                </p:nvSpPr>
                <p:spPr bwMode="auto">
                  <a:xfrm>
                    <a:off x="687" y="2028"/>
                    <a:ext cx="1262" cy="1026"/>
                  </a:xfrm>
                  <a:custGeom>
                    <a:avLst/>
                    <a:gdLst/>
                    <a:ahLst/>
                    <a:cxnLst>
                      <a:cxn ang="0">
                        <a:pos x="0" y="776"/>
                      </a:cxn>
                      <a:cxn ang="0">
                        <a:pos x="48" y="900"/>
                      </a:cxn>
                      <a:cxn ang="0">
                        <a:pos x="86" y="1008"/>
                      </a:cxn>
                      <a:cxn ang="0">
                        <a:pos x="134" y="928"/>
                      </a:cxn>
                      <a:cxn ang="0">
                        <a:pos x="174" y="832"/>
                      </a:cxn>
                      <a:cxn ang="0">
                        <a:pos x="218" y="850"/>
                      </a:cxn>
                      <a:cxn ang="0">
                        <a:pos x="262" y="812"/>
                      </a:cxn>
                      <a:cxn ang="0">
                        <a:pos x="310" y="752"/>
                      </a:cxn>
                      <a:cxn ang="0">
                        <a:pos x="348" y="1024"/>
                      </a:cxn>
                      <a:cxn ang="0">
                        <a:pos x="390" y="932"/>
                      </a:cxn>
                      <a:cxn ang="0">
                        <a:pos x="440" y="896"/>
                      </a:cxn>
                      <a:cxn ang="0">
                        <a:pos x="478" y="818"/>
                      </a:cxn>
                      <a:cxn ang="0">
                        <a:pos x="522" y="848"/>
                      </a:cxn>
                      <a:cxn ang="0">
                        <a:pos x="570" y="938"/>
                      </a:cxn>
                      <a:cxn ang="0">
                        <a:pos x="610" y="848"/>
                      </a:cxn>
                      <a:cxn ang="0">
                        <a:pos x="654" y="772"/>
                      </a:cxn>
                      <a:cxn ang="0">
                        <a:pos x="696" y="580"/>
                      </a:cxn>
                      <a:cxn ang="0">
                        <a:pos x="740" y="124"/>
                      </a:cxn>
                      <a:cxn ang="0">
                        <a:pos x="786" y="74"/>
                      </a:cxn>
                      <a:cxn ang="0">
                        <a:pos x="830" y="236"/>
                      </a:cxn>
                      <a:cxn ang="0">
                        <a:pos x="870" y="0"/>
                      </a:cxn>
                      <a:cxn ang="0">
                        <a:pos x="920" y="26"/>
                      </a:cxn>
                      <a:cxn ang="0">
                        <a:pos x="960" y="130"/>
                      </a:cxn>
                      <a:cxn ang="0">
                        <a:pos x="1006" y="250"/>
                      </a:cxn>
                      <a:cxn ang="0">
                        <a:pos x="1046" y="778"/>
                      </a:cxn>
                      <a:cxn ang="0">
                        <a:pos x="1088" y="900"/>
                      </a:cxn>
                      <a:cxn ang="0">
                        <a:pos x="1134" y="1026"/>
                      </a:cxn>
                      <a:cxn ang="0">
                        <a:pos x="1178" y="950"/>
                      </a:cxn>
                      <a:cxn ang="0">
                        <a:pos x="1222" y="826"/>
                      </a:cxn>
                      <a:cxn ang="0">
                        <a:pos x="1262" y="848"/>
                      </a:cxn>
                    </a:cxnLst>
                    <a:rect l="0" t="0" r="r" b="b"/>
                    <a:pathLst>
                      <a:path w="1262" h="1026">
                        <a:moveTo>
                          <a:pt x="0" y="776"/>
                        </a:moveTo>
                        <a:lnTo>
                          <a:pt x="48" y="900"/>
                        </a:lnTo>
                        <a:lnTo>
                          <a:pt x="86" y="1008"/>
                        </a:lnTo>
                        <a:lnTo>
                          <a:pt x="134" y="928"/>
                        </a:lnTo>
                        <a:lnTo>
                          <a:pt x="174" y="832"/>
                        </a:lnTo>
                        <a:lnTo>
                          <a:pt x="218" y="850"/>
                        </a:lnTo>
                        <a:lnTo>
                          <a:pt x="262" y="812"/>
                        </a:lnTo>
                        <a:lnTo>
                          <a:pt x="310" y="752"/>
                        </a:lnTo>
                        <a:lnTo>
                          <a:pt x="348" y="1024"/>
                        </a:lnTo>
                        <a:lnTo>
                          <a:pt x="390" y="932"/>
                        </a:lnTo>
                        <a:lnTo>
                          <a:pt x="440" y="896"/>
                        </a:lnTo>
                        <a:lnTo>
                          <a:pt x="478" y="818"/>
                        </a:lnTo>
                        <a:lnTo>
                          <a:pt x="522" y="848"/>
                        </a:lnTo>
                        <a:lnTo>
                          <a:pt x="570" y="938"/>
                        </a:lnTo>
                        <a:lnTo>
                          <a:pt x="610" y="848"/>
                        </a:lnTo>
                        <a:lnTo>
                          <a:pt x="654" y="772"/>
                        </a:lnTo>
                        <a:lnTo>
                          <a:pt x="696" y="580"/>
                        </a:lnTo>
                        <a:lnTo>
                          <a:pt x="740" y="124"/>
                        </a:lnTo>
                        <a:lnTo>
                          <a:pt x="786" y="74"/>
                        </a:lnTo>
                        <a:lnTo>
                          <a:pt x="830" y="236"/>
                        </a:lnTo>
                        <a:lnTo>
                          <a:pt x="870" y="0"/>
                        </a:lnTo>
                        <a:lnTo>
                          <a:pt x="920" y="26"/>
                        </a:lnTo>
                        <a:lnTo>
                          <a:pt x="960" y="130"/>
                        </a:lnTo>
                        <a:lnTo>
                          <a:pt x="1006" y="250"/>
                        </a:lnTo>
                        <a:lnTo>
                          <a:pt x="1046" y="778"/>
                        </a:lnTo>
                        <a:lnTo>
                          <a:pt x="1088" y="900"/>
                        </a:lnTo>
                        <a:lnTo>
                          <a:pt x="1134" y="1026"/>
                        </a:lnTo>
                        <a:lnTo>
                          <a:pt x="1178" y="950"/>
                        </a:lnTo>
                        <a:lnTo>
                          <a:pt x="1222" y="826"/>
                        </a:lnTo>
                        <a:lnTo>
                          <a:pt x="1262" y="848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36565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674" y="2013"/>
                    <a:ext cx="1294" cy="1056"/>
                    <a:chOff x="674" y="2013"/>
                    <a:chExt cx="1294" cy="1056"/>
                  </a:xfrm>
                </p:grpSpPr>
                <p:sp>
                  <p:nvSpPr>
                    <p:cNvPr id="36565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064" y="2943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5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1239" y="2943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5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674" y="2785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5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715" y="290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759" y="3014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848" y="2837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889" y="2856"/>
                      <a:ext cx="35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934" y="2821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978" y="2766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1020" y="303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1109" y="290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1153" y="2829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1194" y="2856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6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1283" y="2856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1324" y="2785"/>
                      <a:ext cx="35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1369" y="2592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1413" y="2135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1454" y="2084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1499" y="2241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1543" y="2013"/>
                      <a:ext cx="3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1588" y="2033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1629" y="2135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1674" y="2257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7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1718" y="2785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8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1759" y="2908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8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1804" y="303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8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848" y="2959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8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893" y="2837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68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934" y="2856"/>
                      <a:ext cx="34" cy="40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0"/>
                        </a:cxn>
                        <a:cxn ang="0">
                          <a:pos x="60" y="30"/>
                        </a:cxn>
                        <a:cxn ang="0">
                          <a:pos x="30" y="60"/>
                        </a:cxn>
                        <a:cxn ang="0">
                          <a:pos x="0" y="30"/>
                        </a:cxn>
                        <a:cxn ang="0">
                          <a:pos x="30" y="0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30" y="0"/>
                          </a:moveTo>
                          <a:lnTo>
                            <a:pt x="60" y="30"/>
                          </a:lnTo>
                          <a:lnTo>
                            <a:pt x="30" y="60"/>
                          </a:lnTo>
                          <a:lnTo>
                            <a:pt x="0" y="3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12700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365685" name="Freeform 117"/>
                <p:cNvSpPr>
                  <a:spLocks/>
                </p:cNvSpPr>
                <p:nvPr/>
              </p:nvSpPr>
              <p:spPr bwMode="auto">
                <a:xfrm>
                  <a:off x="764" y="2943"/>
                  <a:ext cx="34" cy="3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60" y="30"/>
                    </a:cxn>
                    <a:cxn ang="0">
                      <a:pos x="30" y="60"/>
                    </a:cxn>
                    <a:cxn ang="0">
                      <a:pos x="0" y="3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lnTo>
                        <a:pt x="60" y="30"/>
                      </a:lnTo>
                      <a:lnTo>
                        <a:pt x="30" y="60"/>
                      </a:lnTo>
                      <a:lnTo>
                        <a:pt x="0" y="3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686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3" y="3070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20</a:t>
                  </a:r>
                  <a:endParaRPr lang="fr-FR" sz="1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65687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3" y="2721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40</a:t>
                  </a:r>
                  <a:endParaRPr lang="fr-FR" sz="1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6568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53" y="2369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60</a:t>
                  </a:r>
                  <a:endParaRPr lang="fr-FR" sz="1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6568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53" y="2018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80</a:t>
                  </a:r>
                  <a:endParaRPr lang="fr-FR" sz="1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656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09" y="1667"/>
                  <a:ext cx="13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100</a:t>
                  </a:r>
                  <a:endParaRPr lang="fr-FR" sz="10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5691" name="Group 123"/>
                <p:cNvGrpSpPr>
                  <a:grpSpLocks/>
                </p:cNvGrpSpPr>
                <p:nvPr/>
              </p:nvGrpSpPr>
              <p:grpSpPr bwMode="auto">
                <a:xfrm>
                  <a:off x="597" y="3186"/>
                  <a:ext cx="1218" cy="96"/>
                  <a:chOff x="637" y="3186"/>
                  <a:chExt cx="1218" cy="96"/>
                </a:xfrm>
              </p:grpSpPr>
              <p:sp>
                <p:nvSpPr>
                  <p:cNvPr id="36569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3186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6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3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766" y="3186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9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72" y="3186"/>
                    <a:ext cx="8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12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1003" y="3186"/>
                    <a:ext cx="8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15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136" y="3186"/>
                    <a:ext cx="8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18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7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266" y="3186"/>
                    <a:ext cx="8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21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396" y="3186"/>
                    <a:ext cx="8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24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69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3186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3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70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681" y="3186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6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70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186"/>
                    <a:ext cx="44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fr-FR" sz="1000" b="1">
                        <a:solidFill>
                          <a:srgbClr val="FFFFFF"/>
                        </a:solidFill>
                        <a:latin typeface="Arial" charset="0"/>
                      </a:rPr>
                      <a:t>9</a:t>
                    </a:r>
                    <a:endParaRPr lang="fr-FR" sz="1000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65702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392" y="1539"/>
                  <a:ext cx="207" cy="13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400" b="1">
                      <a:solidFill>
                        <a:srgbClr val="F8F8F8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S</a:t>
                  </a:r>
                  <a:r>
                    <a:rPr lang="pl-PL" sz="1400" b="1">
                      <a:solidFill>
                        <a:srgbClr val="F8F8F8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en</a:t>
                  </a:r>
                  <a:endParaRPr lang="fr-FR" sz="1400" b="1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365703" name="Text Box 135"/>
              <p:cNvSpPr txBox="1">
                <a:spLocks noChangeArrowheads="1"/>
              </p:cNvSpPr>
              <p:nvPr/>
            </p:nvSpPr>
            <p:spPr bwMode="auto">
              <a:xfrm>
                <a:off x="542" y="987"/>
                <a:ext cx="1281" cy="30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600" b="1">
                    <a:solidFill>
                      <a:srgbClr val="FFFFFF"/>
                    </a:solidFill>
                    <a:latin typeface="Trebuchet MS" pitchFamily="34" charset="0"/>
                  </a:rPr>
                  <a:t>P</a:t>
                </a:r>
                <a:r>
                  <a:rPr lang="pl-PL" sz="1600" b="1">
                    <a:solidFill>
                      <a:srgbClr val="FFFFFF"/>
                    </a:solidFill>
                    <a:latin typeface="Trebuchet MS" pitchFamily="34" charset="0"/>
                  </a:rPr>
                  <a:t>OZIOM</a:t>
                </a:r>
                <a:r>
                  <a:rPr lang="fr-FR" sz="1600" b="1">
                    <a:solidFill>
                      <a:srgbClr val="FFFFFF"/>
                    </a:solidFill>
                    <a:latin typeface="Trebuchet MS" pitchFamily="34" charset="0"/>
                  </a:rPr>
                  <a:t> MELATONIN</a:t>
                </a:r>
                <a:r>
                  <a:rPr lang="pl-PL" sz="1600" b="1">
                    <a:solidFill>
                      <a:srgbClr val="FFFFFF"/>
                    </a:solidFill>
                    <a:latin typeface="Trebuchet MS" pitchFamily="34" charset="0"/>
                  </a:rPr>
                  <a:t>Y</a:t>
                </a:r>
                <a:br>
                  <a:rPr lang="fr-FR" sz="1600" b="1">
                    <a:solidFill>
                      <a:srgbClr val="FFFFFF"/>
                    </a:solidFill>
                    <a:latin typeface="Trebuchet MS" pitchFamily="34" charset="0"/>
                  </a:rPr>
                </a:br>
                <a:r>
                  <a:rPr lang="pl-PL" sz="1600" b="1">
                    <a:solidFill>
                      <a:srgbClr val="FFFFFF"/>
                    </a:solidFill>
                    <a:latin typeface="Trebuchet MS" pitchFamily="34" charset="0"/>
                  </a:rPr>
                  <a:t>W SUROWICY </a:t>
                </a:r>
                <a:r>
                  <a:rPr lang="fr-FR" sz="1600" b="1">
                    <a:solidFill>
                      <a:srgbClr val="FFFFFF"/>
                    </a:solidFill>
                    <a:latin typeface="Trebuchet MS" pitchFamily="34" charset="0"/>
                  </a:rPr>
                  <a:t>(pg/mL)</a:t>
                </a:r>
              </a:p>
            </p:txBody>
          </p:sp>
        </p:grpSp>
        <p:sp>
          <p:nvSpPr>
            <p:cNvPr id="365704" name="Text Box 136"/>
            <p:cNvSpPr txBox="1">
              <a:spLocks noChangeArrowheads="1"/>
            </p:cNvSpPr>
            <p:nvPr/>
          </p:nvSpPr>
          <p:spPr bwMode="auto">
            <a:xfrm>
              <a:off x="4016" y="984"/>
              <a:ext cx="1282" cy="3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600" b="1">
                  <a:solidFill>
                    <a:srgbClr val="FFFFFF"/>
                  </a:solidFill>
                  <a:latin typeface="Trebuchet MS" pitchFamily="34" charset="0"/>
                </a:rPr>
                <a:t>P</a:t>
              </a:r>
              <a:r>
                <a:rPr lang="pl-PL" sz="1600" b="1">
                  <a:solidFill>
                    <a:srgbClr val="FFFFFF"/>
                  </a:solidFill>
                  <a:latin typeface="Trebuchet MS" pitchFamily="34" charset="0"/>
                </a:rPr>
                <a:t>OZIOM</a:t>
              </a:r>
              <a:r>
                <a:rPr lang="fr-FR" sz="1600" b="1">
                  <a:solidFill>
                    <a:srgbClr val="FFFFFF"/>
                  </a:solidFill>
                  <a:latin typeface="Trebuchet MS" pitchFamily="34" charset="0"/>
                </a:rPr>
                <a:t> </a:t>
              </a:r>
              <a:r>
                <a:rPr lang="pl-PL" sz="1600" b="1">
                  <a:solidFill>
                    <a:srgbClr val="FFFFFF"/>
                  </a:solidFill>
                  <a:latin typeface="Trebuchet MS" pitchFamily="34" charset="0"/>
                </a:rPr>
                <a:t>K</a:t>
              </a:r>
              <a:r>
                <a:rPr lang="fr-FR" sz="1600" b="1">
                  <a:solidFill>
                    <a:srgbClr val="FFFFFF"/>
                  </a:solidFill>
                  <a:latin typeface="Trebuchet MS" pitchFamily="34" charset="0"/>
                </a:rPr>
                <a:t>ORT</a:t>
              </a:r>
              <a:r>
                <a:rPr lang="pl-PL" sz="1600" b="1">
                  <a:solidFill>
                    <a:srgbClr val="FFFFFF"/>
                  </a:solidFill>
                  <a:latin typeface="Trebuchet MS" pitchFamily="34" charset="0"/>
                </a:rPr>
                <a:t>YZOLU</a:t>
              </a:r>
              <a:br>
                <a:rPr lang="fr-FR" sz="1600" b="1">
                  <a:solidFill>
                    <a:srgbClr val="FFFFFF"/>
                  </a:solidFill>
                  <a:latin typeface="Trebuchet MS" pitchFamily="34" charset="0"/>
                </a:rPr>
              </a:br>
              <a:r>
                <a:rPr lang="pl-PL" sz="1600" b="1">
                  <a:solidFill>
                    <a:srgbClr val="FFFFFF"/>
                  </a:solidFill>
                  <a:latin typeface="Trebuchet MS" pitchFamily="34" charset="0"/>
                </a:rPr>
                <a:t>W SUROWICY </a:t>
              </a:r>
              <a:r>
                <a:rPr lang="fr-FR" sz="1600" b="1">
                  <a:solidFill>
                    <a:srgbClr val="FFFFFF"/>
                  </a:solidFill>
                  <a:latin typeface="Trebuchet MS" pitchFamily="34" charset="0"/>
                </a:rPr>
                <a:t>(ng/mL)</a:t>
              </a:r>
            </a:p>
          </p:txBody>
        </p:sp>
        <p:sp>
          <p:nvSpPr>
            <p:cNvPr id="365705" name="Rectangle 137"/>
            <p:cNvSpPr>
              <a:spLocks noChangeArrowheads="1"/>
            </p:cNvSpPr>
            <p:nvPr/>
          </p:nvSpPr>
          <p:spPr bwMode="auto">
            <a:xfrm>
              <a:off x="4698" y="1639"/>
              <a:ext cx="320" cy="1447"/>
            </a:xfrm>
            <a:prstGeom prst="rect">
              <a:avLst/>
            </a:prstGeom>
            <a:solidFill>
              <a:srgbClr val="5CA5F6">
                <a:alpha val="50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65706" name="Text Box 138"/>
            <p:cNvSpPr txBox="1">
              <a:spLocks noChangeArrowheads="1"/>
            </p:cNvSpPr>
            <p:nvPr/>
          </p:nvSpPr>
          <p:spPr bwMode="auto">
            <a:xfrm>
              <a:off x="4754" y="1668"/>
              <a:ext cx="207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400" b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</a:t>
              </a:r>
              <a:r>
                <a:rPr lang="pl-PL" sz="1400" b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en</a:t>
              </a:r>
              <a:endParaRPr lang="fr-FR" sz="14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365707" name="Group 139"/>
            <p:cNvGrpSpPr>
              <a:grpSpLocks/>
            </p:cNvGrpSpPr>
            <p:nvPr/>
          </p:nvGrpSpPr>
          <p:grpSpPr bwMode="auto">
            <a:xfrm>
              <a:off x="3918" y="1636"/>
              <a:ext cx="34" cy="1485"/>
              <a:chOff x="3997" y="1483"/>
              <a:chExt cx="34" cy="1485"/>
            </a:xfrm>
          </p:grpSpPr>
          <p:sp>
            <p:nvSpPr>
              <p:cNvPr id="365708" name="Line 140"/>
              <p:cNvSpPr>
                <a:spLocks noChangeShapeType="1"/>
              </p:cNvSpPr>
              <p:nvPr/>
            </p:nvSpPr>
            <p:spPr bwMode="auto">
              <a:xfrm>
                <a:off x="3997" y="2967"/>
                <a:ext cx="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709" name="Line 141"/>
              <p:cNvSpPr>
                <a:spLocks noChangeShapeType="1"/>
              </p:cNvSpPr>
              <p:nvPr/>
            </p:nvSpPr>
            <p:spPr bwMode="auto">
              <a:xfrm>
                <a:off x="3997" y="2598"/>
                <a:ext cx="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710" name="Line 142"/>
              <p:cNvSpPr>
                <a:spLocks noChangeShapeType="1"/>
              </p:cNvSpPr>
              <p:nvPr/>
            </p:nvSpPr>
            <p:spPr bwMode="auto">
              <a:xfrm>
                <a:off x="3997" y="2225"/>
                <a:ext cx="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711" name="Line 143"/>
              <p:cNvSpPr>
                <a:spLocks noChangeShapeType="1"/>
              </p:cNvSpPr>
              <p:nvPr/>
            </p:nvSpPr>
            <p:spPr bwMode="auto">
              <a:xfrm>
                <a:off x="3997" y="1856"/>
                <a:ext cx="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712" name="Line 144"/>
              <p:cNvSpPr>
                <a:spLocks noChangeShapeType="1"/>
              </p:cNvSpPr>
              <p:nvPr/>
            </p:nvSpPr>
            <p:spPr bwMode="auto">
              <a:xfrm>
                <a:off x="3997" y="1483"/>
                <a:ext cx="3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grpSp>
          <p:nvGrpSpPr>
            <p:cNvPr id="365713" name="Group 145"/>
            <p:cNvGrpSpPr>
              <a:grpSpLocks/>
            </p:cNvGrpSpPr>
            <p:nvPr/>
          </p:nvGrpSpPr>
          <p:grpSpPr bwMode="auto">
            <a:xfrm>
              <a:off x="3951" y="1637"/>
              <a:ext cx="1512" cy="1517"/>
              <a:chOff x="4071" y="1635"/>
              <a:chExt cx="1512" cy="1517"/>
            </a:xfrm>
          </p:grpSpPr>
          <p:grpSp>
            <p:nvGrpSpPr>
              <p:cNvPr id="365714" name="Group 146"/>
              <p:cNvGrpSpPr>
                <a:grpSpLocks/>
              </p:cNvGrpSpPr>
              <p:nvPr/>
            </p:nvGrpSpPr>
            <p:grpSpPr bwMode="auto">
              <a:xfrm>
                <a:off x="4071" y="1635"/>
                <a:ext cx="1511" cy="1484"/>
                <a:chOff x="4033" y="1484"/>
                <a:chExt cx="1511" cy="1484"/>
              </a:xfrm>
            </p:grpSpPr>
            <p:sp>
              <p:nvSpPr>
                <p:cNvPr id="365715" name="Line 147"/>
                <p:cNvSpPr>
                  <a:spLocks noChangeShapeType="1"/>
                </p:cNvSpPr>
                <p:nvPr/>
              </p:nvSpPr>
              <p:spPr bwMode="auto">
                <a:xfrm>
                  <a:off x="4033" y="1484"/>
                  <a:ext cx="1" cy="148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16" name="Line 148"/>
                <p:cNvSpPr>
                  <a:spLocks noChangeShapeType="1"/>
                </p:cNvSpPr>
                <p:nvPr/>
              </p:nvSpPr>
              <p:spPr bwMode="auto">
                <a:xfrm>
                  <a:off x="4033" y="2967"/>
                  <a:ext cx="151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65717" name="Group 149"/>
              <p:cNvGrpSpPr>
                <a:grpSpLocks/>
              </p:cNvGrpSpPr>
              <p:nvPr/>
            </p:nvGrpSpPr>
            <p:grpSpPr bwMode="auto">
              <a:xfrm>
                <a:off x="4071" y="3118"/>
                <a:ext cx="1512" cy="34"/>
                <a:chOff x="4033" y="2967"/>
                <a:chExt cx="1512" cy="34"/>
              </a:xfrm>
            </p:grpSpPr>
            <p:sp>
              <p:nvSpPr>
                <p:cNvPr id="36571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033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1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083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4130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17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22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276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326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376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4423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472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51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2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56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61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4666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2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4715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4765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4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812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862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912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7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959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8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5008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39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5058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5105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1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5155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2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5202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5251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5301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5348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5398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7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5448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8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5495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74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5544" y="2967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65750" name="Group 182"/>
            <p:cNvGrpSpPr>
              <a:grpSpLocks/>
            </p:cNvGrpSpPr>
            <p:nvPr/>
          </p:nvGrpSpPr>
          <p:grpSpPr bwMode="auto">
            <a:xfrm>
              <a:off x="3777" y="1590"/>
              <a:ext cx="132" cy="1579"/>
              <a:chOff x="3859" y="1437"/>
              <a:chExt cx="132" cy="1579"/>
            </a:xfrm>
          </p:grpSpPr>
          <p:sp>
            <p:nvSpPr>
              <p:cNvPr id="365751" name="Rectangle 183"/>
              <p:cNvSpPr>
                <a:spLocks noChangeArrowheads="1"/>
              </p:cNvSpPr>
              <p:nvPr/>
            </p:nvSpPr>
            <p:spPr bwMode="auto">
              <a:xfrm>
                <a:off x="3903" y="292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20</a:t>
                </a:r>
              </a:p>
            </p:txBody>
          </p:sp>
          <p:sp>
            <p:nvSpPr>
              <p:cNvPr id="365752" name="Rectangle 184"/>
              <p:cNvSpPr>
                <a:spLocks noChangeArrowheads="1"/>
              </p:cNvSpPr>
              <p:nvPr/>
            </p:nvSpPr>
            <p:spPr bwMode="auto">
              <a:xfrm>
                <a:off x="3903" y="255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70</a:t>
                </a:r>
              </a:p>
            </p:txBody>
          </p:sp>
          <p:sp>
            <p:nvSpPr>
              <p:cNvPr id="365753" name="Rectangle 185"/>
              <p:cNvSpPr>
                <a:spLocks noChangeArrowheads="1"/>
              </p:cNvSpPr>
              <p:nvPr/>
            </p:nvSpPr>
            <p:spPr bwMode="auto">
              <a:xfrm>
                <a:off x="3859" y="2178"/>
                <a:ext cx="13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120</a:t>
                </a:r>
              </a:p>
            </p:txBody>
          </p:sp>
          <p:sp>
            <p:nvSpPr>
              <p:cNvPr id="365754" name="Rectangle 186"/>
              <p:cNvSpPr>
                <a:spLocks noChangeArrowheads="1"/>
              </p:cNvSpPr>
              <p:nvPr/>
            </p:nvSpPr>
            <p:spPr bwMode="auto">
              <a:xfrm>
                <a:off x="3859" y="1810"/>
                <a:ext cx="13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170</a:t>
                </a:r>
              </a:p>
            </p:txBody>
          </p:sp>
          <p:sp>
            <p:nvSpPr>
              <p:cNvPr id="365755" name="Rectangle 187"/>
              <p:cNvSpPr>
                <a:spLocks noChangeArrowheads="1"/>
              </p:cNvSpPr>
              <p:nvPr/>
            </p:nvSpPr>
            <p:spPr bwMode="auto">
              <a:xfrm>
                <a:off x="3859" y="1437"/>
                <a:ext cx="13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220</a:t>
                </a:r>
              </a:p>
            </p:txBody>
          </p:sp>
        </p:grpSp>
        <p:grpSp>
          <p:nvGrpSpPr>
            <p:cNvPr id="365756" name="Group 188"/>
            <p:cNvGrpSpPr>
              <a:grpSpLocks/>
            </p:cNvGrpSpPr>
            <p:nvPr/>
          </p:nvGrpSpPr>
          <p:grpSpPr bwMode="auto">
            <a:xfrm>
              <a:off x="3941" y="3188"/>
              <a:ext cx="1359" cy="96"/>
              <a:chOff x="4023" y="3004"/>
              <a:chExt cx="1359" cy="96"/>
            </a:xfrm>
          </p:grpSpPr>
          <p:sp>
            <p:nvSpPr>
              <p:cNvPr id="365757" name="Rectangle 189"/>
              <p:cNvSpPr>
                <a:spLocks noChangeArrowheads="1"/>
              </p:cNvSpPr>
              <p:nvPr/>
            </p:nvSpPr>
            <p:spPr bwMode="auto">
              <a:xfrm>
                <a:off x="4023" y="3004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365758" name="Rectangle 190"/>
              <p:cNvSpPr>
                <a:spLocks noChangeArrowheads="1"/>
              </p:cNvSpPr>
              <p:nvPr/>
            </p:nvSpPr>
            <p:spPr bwMode="auto">
              <a:xfrm>
                <a:off x="4169" y="3004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365759" name="Rectangle 191"/>
              <p:cNvSpPr>
                <a:spLocks noChangeArrowheads="1"/>
              </p:cNvSpPr>
              <p:nvPr/>
            </p:nvSpPr>
            <p:spPr bwMode="auto">
              <a:xfrm>
                <a:off x="4292" y="300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365760" name="Rectangle 192"/>
              <p:cNvSpPr>
                <a:spLocks noChangeArrowheads="1"/>
              </p:cNvSpPr>
              <p:nvPr/>
            </p:nvSpPr>
            <p:spPr bwMode="auto">
              <a:xfrm>
                <a:off x="4439" y="300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15</a:t>
                </a:r>
              </a:p>
            </p:txBody>
          </p:sp>
          <p:sp>
            <p:nvSpPr>
              <p:cNvPr id="365761" name="Rectangle 193"/>
              <p:cNvSpPr>
                <a:spLocks noChangeArrowheads="1"/>
              </p:cNvSpPr>
              <p:nvPr/>
            </p:nvSpPr>
            <p:spPr bwMode="auto">
              <a:xfrm>
                <a:off x="4585" y="300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18</a:t>
                </a:r>
              </a:p>
            </p:txBody>
          </p:sp>
          <p:sp>
            <p:nvSpPr>
              <p:cNvPr id="365762" name="Rectangle 194"/>
              <p:cNvSpPr>
                <a:spLocks noChangeArrowheads="1"/>
              </p:cNvSpPr>
              <p:nvPr/>
            </p:nvSpPr>
            <p:spPr bwMode="auto">
              <a:xfrm>
                <a:off x="4732" y="300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21</a:t>
                </a:r>
              </a:p>
            </p:txBody>
          </p:sp>
          <p:sp>
            <p:nvSpPr>
              <p:cNvPr id="365763" name="Rectangle 195"/>
              <p:cNvSpPr>
                <a:spLocks noChangeArrowheads="1"/>
              </p:cNvSpPr>
              <p:nvPr/>
            </p:nvSpPr>
            <p:spPr bwMode="auto">
              <a:xfrm>
                <a:off x="4878" y="300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24</a:t>
                </a:r>
              </a:p>
            </p:txBody>
          </p:sp>
          <p:sp>
            <p:nvSpPr>
              <p:cNvPr id="365764" name="Rectangle 196"/>
              <p:cNvSpPr>
                <a:spLocks noChangeArrowheads="1"/>
              </p:cNvSpPr>
              <p:nvPr/>
            </p:nvSpPr>
            <p:spPr bwMode="auto">
              <a:xfrm>
                <a:off x="5048" y="3004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65765" name="Rectangle 197"/>
              <p:cNvSpPr>
                <a:spLocks noChangeArrowheads="1"/>
              </p:cNvSpPr>
              <p:nvPr/>
            </p:nvSpPr>
            <p:spPr bwMode="auto">
              <a:xfrm>
                <a:off x="5191" y="3004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365766" name="Rectangle 198"/>
              <p:cNvSpPr>
                <a:spLocks noChangeArrowheads="1"/>
              </p:cNvSpPr>
              <p:nvPr/>
            </p:nvSpPr>
            <p:spPr bwMode="auto">
              <a:xfrm>
                <a:off x="5338" y="3004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FFFFFF"/>
                    </a:solidFill>
                    <a:latin typeface="Arial" charset="0"/>
                  </a:rPr>
                  <a:t>9</a:t>
                </a:r>
              </a:p>
            </p:txBody>
          </p:sp>
        </p:grpSp>
        <p:grpSp>
          <p:nvGrpSpPr>
            <p:cNvPr id="365767" name="Group 199"/>
            <p:cNvGrpSpPr>
              <a:grpSpLocks/>
            </p:cNvGrpSpPr>
            <p:nvPr/>
          </p:nvGrpSpPr>
          <p:grpSpPr bwMode="auto">
            <a:xfrm>
              <a:off x="1997" y="984"/>
              <a:ext cx="1628" cy="2303"/>
              <a:chOff x="2100" y="987"/>
              <a:chExt cx="1628" cy="2303"/>
            </a:xfrm>
          </p:grpSpPr>
          <p:sp>
            <p:nvSpPr>
              <p:cNvPr id="365768" name="Text Box 200"/>
              <p:cNvSpPr txBox="1">
                <a:spLocks noChangeArrowheads="1"/>
              </p:cNvSpPr>
              <p:nvPr/>
            </p:nvSpPr>
            <p:spPr bwMode="auto">
              <a:xfrm>
                <a:off x="2310" y="987"/>
                <a:ext cx="1263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fr-FR" sz="1600" b="1">
                    <a:solidFill>
                      <a:srgbClr val="FFFFFF"/>
                    </a:solidFill>
                    <a:latin typeface="Trebuchet MS" pitchFamily="34" charset="0"/>
                  </a:rPr>
                  <a:t>TEMPERATURA CIAŁA</a:t>
                </a:r>
                <a:endParaRPr lang="en-GB" altLang="fr-FR" sz="1600" b="1">
                  <a:solidFill>
                    <a:srgbClr val="FFFFFF"/>
                  </a:solidFill>
                  <a:latin typeface="Trebuchet MS" pitchFamily="34" charset="0"/>
                </a:endParaRPr>
              </a:p>
              <a:p>
                <a:pPr algn="ctr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>
                    <a:solidFill>
                      <a:srgbClr val="FFFFFF"/>
                    </a:solidFill>
                    <a:latin typeface="Trebuchet MS" pitchFamily="34" charset="0"/>
                  </a:rPr>
                  <a:t> (°C)</a:t>
                </a:r>
              </a:p>
            </p:txBody>
          </p:sp>
          <p:sp>
            <p:nvSpPr>
              <p:cNvPr id="365769" name="Rectangle 201"/>
              <p:cNvSpPr>
                <a:spLocks noChangeArrowheads="1"/>
              </p:cNvSpPr>
              <p:nvPr/>
            </p:nvSpPr>
            <p:spPr bwMode="auto">
              <a:xfrm>
                <a:off x="3072" y="1802"/>
                <a:ext cx="372" cy="1316"/>
              </a:xfrm>
              <a:prstGeom prst="rect">
                <a:avLst/>
              </a:prstGeom>
              <a:solidFill>
                <a:srgbClr val="5CA5F6">
                  <a:alpha val="50000"/>
                </a:srgbClr>
              </a:solidFill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770" name="Text Box 202"/>
              <p:cNvSpPr txBox="1">
                <a:spLocks noChangeArrowheads="1"/>
              </p:cNvSpPr>
              <p:nvPr/>
            </p:nvSpPr>
            <p:spPr bwMode="auto">
              <a:xfrm>
                <a:off x="3089" y="1861"/>
                <a:ext cx="338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b="1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</a:t>
                </a:r>
                <a:r>
                  <a:rPr lang="pl-PL" sz="1400" b="1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en</a:t>
                </a:r>
                <a:endParaRPr lang="fr-FR" sz="1400" b="1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5771" name="Freeform 203"/>
              <p:cNvSpPr>
                <a:spLocks/>
              </p:cNvSpPr>
              <p:nvPr/>
            </p:nvSpPr>
            <p:spPr bwMode="auto">
              <a:xfrm>
                <a:off x="2409" y="1920"/>
                <a:ext cx="1295" cy="984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87" y="384"/>
                  </a:cxn>
                  <a:cxn ang="0">
                    <a:pos x="153" y="276"/>
                  </a:cxn>
                  <a:cxn ang="0">
                    <a:pos x="228" y="228"/>
                  </a:cxn>
                  <a:cxn ang="0">
                    <a:pos x="306" y="180"/>
                  </a:cxn>
                  <a:cxn ang="0">
                    <a:pos x="378" y="120"/>
                  </a:cxn>
                  <a:cxn ang="0">
                    <a:pos x="435" y="78"/>
                  </a:cxn>
                  <a:cxn ang="0">
                    <a:pos x="507" y="42"/>
                  </a:cxn>
                  <a:cxn ang="0">
                    <a:pos x="591" y="0"/>
                  </a:cxn>
                  <a:cxn ang="0">
                    <a:pos x="654" y="48"/>
                  </a:cxn>
                  <a:cxn ang="0">
                    <a:pos x="729" y="66"/>
                  </a:cxn>
                  <a:cxn ang="0">
                    <a:pos x="801" y="99"/>
                  </a:cxn>
                  <a:cxn ang="0">
                    <a:pos x="873" y="183"/>
                  </a:cxn>
                  <a:cxn ang="0">
                    <a:pos x="948" y="273"/>
                  </a:cxn>
                  <a:cxn ang="0">
                    <a:pos x="1029" y="618"/>
                  </a:cxn>
                  <a:cxn ang="0">
                    <a:pos x="1089" y="726"/>
                  </a:cxn>
                  <a:cxn ang="0">
                    <a:pos x="1161" y="813"/>
                  </a:cxn>
                  <a:cxn ang="0">
                    <a:pos x="1236" y="852"/>
                  </a:cxn>
                  <a:cxn ang="0">
                    <a:pos x="1302" y="921"/>
                  </a:cxn>
                  <a:cxn ang="0">
                    <a:pos x="1380" y="939"/>
                  </a:cxn>
                  <a:cxn ang="0">
                    <a:pos x="1440" y="984"/>
                  </a:cxn>
                  <a:cxn ang="0">
                    <a:pos x="1521" y="912"/>
                  </a:cxn>
                  <a:cxn ang="0">
                    <a:pos x="1593" y="864"/>
                  </a:cxn>
                  <a:cxn ang="0">
                    <a:pos x="1662" y="681"/>
                  </a:cxn>
                  <a:cxn ang="0">
                    <a:pos x="1731" y="471"/>
                  </a:cxn>
                  <a:cxn ang="0">
                    <a:pos x="1812" y="384"/>
                  </a:cxn>
                  <a:cxn ang="0">
                    <a:pos x="1890" y="291"/>
                  </a:cxn>
                  <a:cxn ang="0">
                    <a:pos x="1959" y="234"/>
                  </a:cxn>
                  <a:cxn ang="0">
                    <a:pos x="2037" y="192"/>
                  </a:cxn>
                </a:cxnLst>
                <a:rect l="0" t="0" r="r" b="b"/>
                <a:pathLst>
                  <a:path w="2037" h="984">
                    <a:moveTo>
                      <a:pt x="0" y="450"/>
                    </a:moveTo>
                    <a:lnTo>
                      <a:pt x="87" y="384"/>
                    </a:lnTo>
                    <a:lnTo>
                      <a:pt x="153" y="276"/>
                    </a:lnTo>
                    <a:lnTo>
                      <a:pt x="228" y="228"/>
                    </a:lnTo>
                    <a:lnTo>
                      <a:pt x="306" y="180"/>
                    </a:lnTo>
                    <a:lnTo>
                      <a:pt x="378" y="120"/>
                    </a:lnTo>
                    <a:lnTo>
                      <a:pt x="435" y="78"/>
                    </a:lnTo>
                    <a:lnTo>
                      <a:pt x="507" y="42"/>
                    </a:lnTo>
                    <a:lnTo>
                      <a:pt x="591" y="0"/>
                    </a:lnTo>
                    <a:lnTo>
                      <a:pt x="654" y="48"/>
                    </a:lnTo>
                    <a:lnTo>
                      <a:pt x="729" y="66"/>
                    </a:lnTo>
                    <a:lnTo>
                      <a:pt x="801" y="99"/>
                    </a:lnTo>
                    <a:lnTo>
                      <a:pt x="873" y="183"/>
                    </a:lnTo>
                    <a:lnTo>
                      <a:pt x="948" y="273"/>
                    </a:lnTo>
                    <a:lnTo>
                      <a:pt x="1029" y="618"/>
                    </a:lnTo>
                    <a:lnTo>
                      <a:pt x="1089" y="726"/>
                    </a:lnTo>
                    <a:lnTo>
                      <a:pt x="1161" y="813"/>
                    </a:lnTo>
                    <a:lnTo>
                      <a:pt x="1236" y="852"/>
                    </a:lnTo>
                    <a:lnTo>
                      <a:pt x="1302" y="921"/>
                    </a:lnTo>
                    <a:lnTo>
                      <a:pt x="1380" y="939"/>
                    </a:lnTo>
                    <a:lnTo>
                      <a:pt x="1440" y="984"/>
                    </a:lnTo>
                    <a:lnTo>
                      <a:pt x="1521" y="912"/>
                    </a:lnTo>
                    <a:lnTo>
                      <a:pt x="1593" y="864"/>
                    </a:lnTo>
                    <a:lnTo>
                      <a:pt x="1662" y="681"/>
                    </a:lnTo>
                    <a:lnTo>
                      <a:pt x="1731" y="471"/>
                    </a:lnTo>
                    <a:lnTo>
                      <a:pt x="1812" y="384"/>
                    </a:lnTo>
                    <a:lnTo>
                      <a:pt x="1890" y="291"/>
                    </a:lnTo>
                    <a:lnTo>
                      <a:pt x="1959" y="234"/>
                    </a:lnTo>
                    <a:lnTo>
                      <a:pt x="2037" y="192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grpSp>
            <p:nvGrpSpPr>
              <p:cNvPr id="365772" name="Group 204"/>
              <p:cNvGrpSpPr>
                <a:grpSpLocks/>
              </p:cNvGrpSpPr>
              <p:nvPr/>
            </p:nvGrpSpPr>
            <p:grpSpPr bwMode="auto">
              <a:xfrm>
                <a:off x="2288" y="3193"/>
                <a:ext cx="1440" cy="97"/>
                <a:chOff x="3108" y="2861"/>
                <a:chExt cx="2262" cy="97"/>
              </a:xfrm>
            </p:grpSpPr>
            <p:sp>
              <p:nvSpPr>
                <p:cNvPr id="365773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3108" y="2861"/>
                  <a:ext cx="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365774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256" y="2861"/>
                  <a:ext cx="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36577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3353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11</a:t>
                  </a:r>
                </a:p>
              </p:txBody>
            </p:sp>
            <p:sp>
              <p:nvSpPr>
                <p:cNvPr id="365776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3504" y="2861"/>
                  <a:ext cx="139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13</a:t>
                  </a:r>
                </a:p>
              </p:txBody>
            </p:sp>
            <p:sp>
              <p:nvSpPr>
                <p:cNvPr id="365777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3647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365778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3790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17</a:t>
                  </a:r>
                </a:p>
              </p:txBody>
            </p:sp>
            <p:sp>
              <p:nvSpPr>
                <p:cNvPr id="365779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3936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19</a:t>
                  </a:r>
                </a:p>
              </p:txBody>
            </p:sp>
            <p:sp>
              <p:nvSpPr>
                <p:cNvPr id="365780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4079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21</a:t>
                  </a:r>
                </a:p>
              </p:txBody>
            </p:sp>
            <p:sp>
              <p:nvSpPr>
                <p:cNvPr id="36578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4219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23</a:t>
                  </a:r>
                </a:p>
              </p:txBody>
            </p:sp>
            <p:sp>
              <p:nvSpPr>
                <p:cNvPr id="365782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4830" y="2861"/>
                  <a:ext cx="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7</a:t>
                  </a:r>
                </a:p>
              </p:txBody>
            </p:sp>
            <p:sp>
              <p:nvSpPr>
                <p:cNvPr id="365783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4974" y="2861"/>
                  <a:ext cx="7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365784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5090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11</a:t>
                  </a:r>
                </a:p>
              </p:txBody>
            </p:sp>
            <p:sp>
              <p:nvSpPr>
                <p:cNvPr id="36578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5230" y="2861"/>
                  <a:ext cx="14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13</a:t>
                  </a:r>
                </a:p>
              </p:txBody>
            </p:sp>
            <p:sp>
              <p:nvSpPr>
                <p:cNvPr id="365786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4687" y="2861"/>
                  <a:ext cx="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365787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4542" y="2861"/>
                  <a:ext cx="7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365788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4396" y="2861"/>
                  <a:ext cx="70" cy="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365789" name="Group 221"/>
              <p:cNvGrpSpPr>
                <a:grpSpLocks/>
              </p:cNvGrpSpPr>
              <p:nvPr/>
            </p:nvGrpSpPr>
            <p:grpSpPr bwMode="auto">
              <a:xfrm>
                <a:off x="2100" y="1771"/>
                <a:ext cx="154" cy="1397"/>
                <a:chOff x="2827" y="1442"/>
                <a:chExt cx="241" cy="1397"/>
              </a:xfrm>
            </p:grpSpPr>
            <p:sp>
              <p:nvSpPr>
                <p:cNvPr id="365790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2827" y="1442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37.2</a:t>
                  </a:r>
                </a:p>
              </p:txBody>
            </p:sp>
            <p:sp>
              <p:nvSpPr>
                <p:cNvPr id="365791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2827" y="1660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37.0</a:t>
                  </a:r>
                </a:p>
              </p:txBody>
            </p:sp>
            <p:sp>
              <p:nvSpPr>
                <p:cNvPr id="365792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2827" y="1873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36.8</a:t>
                  </a:r>
                </a:p>
              </p:txBody>
            </p:sp>
            <p:sp>
              <p:nvSpPr>
                <p:cNvPr id="365793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2827" y="2095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36.6</a:t>
                  </a:r>
                </a:p>
              </p:txBody>
            </p:sp>
            <p:sp>
              <p:nvSpPr>
                <p:cNvPr id="365794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2827" y="2307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36.4</a:t>
                  </a:r>
                </a:p>
              </p:txBody>
            </p:sp>
            <p:sp>
              <p:nvSpPr>
                <p:cNvPr id="36579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2827" y="2527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36.2</a:t>
                  </a:r>
                </a:p>
              </p:txBody>
            </p:sp>
            <p:sp>
              <p:nvSpPr>
                <p:cNvPr id="36579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827" y="2743"/>
                  <a:ext cx="2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000" b="1">
                      <a:solidFill>
                        <a:srgbClr val="FFFFFF"/>
                      </a:solidFill>
                      <a:latin typeface="Arial" charset="0"/>
                    </a:rPr>
                    <a:t>36.0</a:t>
                  </a:r>
                </a:p>
              </p:txBody>
            </p:sp>
          </p:grpSp>
          <p:grpSp>
            <p:nvGrpSpPr>
              <p:cNvPr id="365797" name="Group 229"/>
              <p:cNvGrpSpPr>
                <a:grpSpLocks/>
              </p:cNvGrpSpPr>
              <p:nvPr/>
            </p:nvGrpSpPr>
            <p:grpSpPr bwMode="auto">
              <a:xfrm>
                <a:off x="2277" y="1716"/>
                <a:ext cx="1414" cy="1459"/>
                <a:chOff x="2229" y="1716"/>
                <a:chExt cx="1414" cy="1459"/>
              </a:xfrm>
            </p:grpSpPr>
            <p:sp>
              <p:nvSpPr>
                <p:cNvPr id="365798" name="Freeform 230"/>
                <p:cNvSpPr>
                  <a:spLocks/>
                </p:cNvSpPr>
                <p:nvPr/>
              </p:nvSpPr>
              <p:spPr bwMode="auto">
                <a:xfrm>
                  <a:off x="2265" y="1716"/>
                  <a:ext cx="1378" cy="140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76"/>
                    </a:cxn>
                    <a:cxn ang="0">
                      <a:pos x="2228" y="1376"/>
                    </a:cxn>
                  </a:cxnLst>
                  <a:rect l="0" t="0" r="r" b="b"/>
                  <a:pathLst>
                    <a:path w="2228" h="1376">
                      <a:moveTo>
                        <a:pt x="0" y="0"/>
                      </a:moveTo>
                      <a:lnTo>
                        <a:pt x="0" y="1376"/>
                      </a:lnTo>
                      <a:lnTo>
                        <a:pt x="2228" y="1376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5799" name="Group 231"/>
                <p:cNvGrpSpPr>
                  <a:grpSpLocks/>
                </p:cNvGrpSpPr>
                <p:nvPr/>
              </p:nvGrpSpPr>
              <p:grpSpPr bwMode="auto">
                <a:xfrm>
                  <a:off x="2266" y="3118"/>
                  <a:ext cx="1372" cy="57"/>
                  <a:chOff x="536" y="2780"/>
                  <a:chExt cx="2220" cy="57"/>
                </a:xfrm>
              </p:grpSpPr>
              <p:grpSp>
                <p:nvGrpSpPr>
                  <p:cNvPr id="365800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53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01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02" name="Line 2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03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684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04" name="Line 2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05" name="Line 2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06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83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07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08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09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984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1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1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1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128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1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1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15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127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16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17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18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1428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19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2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21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157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22" name="Line 2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23" name="Line 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24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171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25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26" name="Line 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27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1864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28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29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30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201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31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32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33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2164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34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35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36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2308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37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38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39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2456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40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41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5842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2608" y="2780"/>
                    <a:ext cx="72" cy="57"/>
                    <a:chOff x="536" y="2780"/>
                    <a:chExt cx="72" cy="57"/>
                  </a:xfrm>
                </p:grpSpPr>
                <p:sp>
                  <p:nvSpPr>
                    <p:cNvPr id="365843" name="Line 2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" y="2780"/>
                      <a:ext cx="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65844" name="Line 2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" y="2780"/>
                      <a:ext cx="0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pl-PL" sz="1600">
                        <a:solidFill>
                          <a:srgbClr val="F8F8F8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365845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756" y="2780"/>
                    <a:ext cx="0" cy="57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365846" name="Group 278"/>
                <p:cNvGrpSpPr>
                  <a:grpSpLocks/>
                </p:cNvGrpSpPr>
                <p:nvPr/>
              </p:nvGrpSpPr>
              <p:grpSpPr bwMode="auto">
                <a:xfrm>
                  <a:off x="2229" y="1718"/>
                  <a:ext cx="40" cy="1404"/>
                  <a:chOff x="3086" y="1382"/>
                  <a:chExt cx="65" cy="1404"/>
                </a:xfrm>
              </p:grpSpPr>
              <p:sp>
                <p:nvSpPr>
                  <p:cNvPr id="365847" name="Line 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2786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48" name="Line 2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2576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49" name="Line 2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2356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0" name="Line 2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2144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1" name="Line 2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1924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2" name="Line 2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6" y="1706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3" name="Line 2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2680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4" name="Line 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2460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5" name="Line 2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2248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6" name="Line 2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2028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7" name="Line 2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1810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8" name="Line 2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0" y="1586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59" name="Line 2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6" y="1382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0" name="Line 2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88" y="1484"/>
                    <a:ext cx="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5861" name="Group 293"/>
              <p:cNvGrpSpPr>
                <a:grpSpLocks/>
              </p:cNvGrpSpPr>
              <p:nvPr/>
            </p:nvGrpSpPr>
            <p:grpSpPr bwMode="auto">
              <a:xfrm>
                <a:off x="2325" y="2009"/>
                <a:ext cx="1321" cy="649"/>
                <a:chOff x="2277" y="2009"/>
                <a:chExt cx="1321" cy="649"/>
              </a:xfrm>
            </p:grpSpPr>
            <p:sp>
              <p:nvSpPr>
                <p:cNvPr id="365862" name="Freeform 294"/>
                <p:cNvSpPr>
                  <a:spLocks/>
                </p:cNvSpPr>
                <p:nvPr/>
              </p:nvSpPr>
              <p:spPr bwMode="auto">
                <a:xfrm>
                  <a:off x="2295" y="2036"/>
                  <a:ext cx="1283" cy="603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78" y="243"/>
                    </a:cxn>
                    <a:cxn ang="0">
                      <a:pos x="144" y="210"/>
                    </a:cxn>
                    <a:cxn ang="0">
                      <a:pos x="216" y="99"/>
                    </a:cxn>
                    <a:cxn ang="0">
                      <a:pos x="291" y="9"/>
                    </a:cxn>
                    <a:cxn ang="0">
                      <a:pos x="354" y="9"/>
                    </a:cxn>
                    <a:cxn ang="0">
                      <a:pos x="429" y="12"/>
                    </a:cxn>
                    <a:cxn ang="0">
                      <a:pos x="501" y="0"/>
                    </a:cxn>
                    <a:cxn ang="0">
                      <a:pos x="576" y="9"/>
                    </a:cxn>
                    <a:cxn ang="0">
                      <a:pos x="645" y="3"/>
                    </a:cxn>
                    <a:cxn ang="0">
                      <a:pos x="723" y="18"/>
                    </a:cxn>
                    <a:cxn ang="0">
                      <a:pos x="792" y="117"/>
                    </a:cxn>
                    <a:cxn ang="0">
                      <a:pos x="858" y="234"/>
                    </a:cxn>
                    <a:cxn ang="0">
                      <a:pos x="945" y="399"/>
                    </a:cxn>
                    <a:cxn ang="0">
                      <a:pos x="1002" y="465"/>
                    </a:cxn>
                    <a:cxn ang="0">
                      <a:pos x="1074" y="456"/>
                    </a:cxn>
                    <a:cxn ang="0">
                      <a:pos x="1143" y="534"/>
                    </a:cxn>
                    <a:cxn ang="0">
                      <a:pos x="1218" y="552"/>
                    </a:cxn>
                    <a:cxn ang="0">
                      <a:pos x="1290" y="603"/>
                    </a:cxn>
                    <a:cxn ang="0">
                      <a:pos x="1368" y="594"/>
                    </a:cxn>
                    <a:cxn ang="0">
                      <a:pos x="1440" y="555"/>
                    </a:cxn>
                    <a:cxn ang="0">
                      <a:pos x="1512" y="504"/>
                    </a:cxn>
                    <a:cxn ang="0">
                      <a:pos x="1593" y="378"/>
                    </a:cxn>
                    <a:cxn ang="0">
                      <a:pos x="1662" y="336"/>
                    </a:cxn>
                    <a:cxn ang="0">
                      <a:pos x="1728" y="333"/>
                    </a:cxn>
                    <a:cxn ang="0">
                      <a:pos x="1806" y="252"/>
                    </a:cxn>
                    <a:cxn ang="0">
                      <a:pos x="1878" y="222"/>
                    </a:cxn>
                    <a:cxn ang="0">
                      <a:pos x="1944" y="114"/>
                    </a:cxn>
                    <a:cxn ang="0">
                      <a:pos x="2019" y="42"/>
                    </a:cxn>
                  </a:cxnLst>
                  <a:rect l="0" t="0" r="r" b="b"/>
                  <a:pathLst>
                    <a:path w="2019" h="603">
                      <a:moveTo>
                        <a:pt x="0" y="321"/>
                      </a:moveTo>
                      <a:lnTo>
                        <a:pt x="78" y="243"/>
                      </a:lnTo>
                      <a:lnTo>
                        <a:pt x="144" y="210"/>
                      </a:lnTo>
                      <a:lnTo>
                        <a:pt x="216" y="99"/>
                      </a:lnTo>
                      <a:lnTo>
                        <a:pt x="291" y="9"/>
                      </a:lnTo>
                      <a:lnTo>
                        <a:pt x="354" y="9"/>
                      </a:lnTo>
                      <a:lnTo>
                        <a:pt x="429" y="12"/>
                      </a:lnTo>
                      <a:lnTo>
                        <a:pt x="501" y="0"/>
                      </a:lnTo>
                      <a:lnTo>
                        <a:pt x="576" y="9"/>
                      </a:lnTo>
                      <a:lnTo>
                        <a:pt x="645" y="3"/>
                      </a:lnTo>
                      <a:lnTo>
                        <a:pt x="723" y="18"/>
                      </a:lnTo>
                      <a:lnTo>
                        <a:pt x="792" y="117"/>
                      </a:lnTo>
                      <a:lnTo>
                        <a:pt x="858" y="234"/>
                      </a:lnTo>
                      <a:lnTo>
                        <a:pt x="945" y="399"/>
                      </a:lnTo>
                      <a:lnTo>
                        <a:pt x="1002" y="465"/>
                      </a:lnTo>
                      <a:lnTo>
                        <a:pt x="1074" y="456"/>
                      </a:lnTo>
                      <a:lnTo>
                        <a:pt x="1143" y="534"/>
                      </a:lnTo>
                      <a:lnTo>
                        <a:pt x="1218" y="552"/>
                      </a:lnTo>
                      <a:lnTo>
                        <a:pt x="1290" y="603"/>
                      </a:lnTo>
                      <a:lnTo>
                        <a:pt x="1368" y="594"/>
                      </a:lnTo>
                      <a:lnTo>
                        <a:pt x="1440" y="555"/>
                      </a:lnTo>
                      <a:lnTo>
                        <a:pt x="1512" y="504"/>
                      </a:lnTo>
                      <a:lnTo>
                        <a:pt x="1593" y="378"/>
                      </a:lnTo>
                      <a:lnTo>
                        <a:pt x="1662" y="336"/>
                      </a:lnTo>
                      <a:lnTo>
                        <a:pt x="1728" y="333"/>
                      </a:lnTo>
                      <a:lnTo>
                        <a:pt x="1806" y="252"/>
                      </a:lnTo>
                      <a:lnTo>
                        <a:pt x="1878" y="222"/>
                      </a:lnTo>
                      <a:lnTo>
                        <a:pt x="1944" y="114"/>
                      </a:lnTo>
                      <a:lnTo>
                        <a:pt x="2019" y="42"/>
                      </a:lnTo>
                    </a:path>
                  </a:pathLst>
                </a:custGeom>
                <a:noFill/>
                <a:ln w="19050" cap="flat" cmpd="sng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5863" name="Group 295"/>
                <p:cNvGrpSpPr>
                  <a:grpSpLocks/>
                </p:cNvGrpSpPr>
                <p:nvPr/>
              </p:nvGrpSpPr>
              <p:grpSpPr bwMode="auto">
                <a:xfrm>
                  <a:off x="2277" y="2009"/>
                  <a:ext cx="1321" cy="649"/>
                  <a:chOff x="2277" y="2009"/>
                  <a:chExt cx="1321" cy="649"/>
                </a:xfrm>
              </p:grpSpPr>
              <p:sp>
                <p:nvSpPr>
                  <p:cNvPr id="365864" name="Freeform 296"/>
                  <p:cNvSpPr>
                    <a:spLocks/>
                  </p:cNvSpPr>
                  <p:nvPr/>
                </p:nvSpPr>
                <p:spPr bwMode="auto">
                  <a:xfrm>
                    <a:off x="2277" y="231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5" name="Freeform 297"/>
                  <p:cNvSpPr>
                    <a:spLocks/>
                  </p:cNvSpPr>
                  <p:nvPr/>
                </p:nvSpPr>
                <p:spPr bwMode="auto">
                  <a:xfrm>
                    <a:off x="2325" y="2251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6" name="Freeform 298"/>
                  <p:cNvSpPr>
                    <a:spLocks/>
                  </p:cNvSpPr>
                  <p:nvPr/>
                </p:nvSpPr>
                <p:spPr bwMode="auto">
                  <a:xfrm>
                    <a:off x="2370" y="220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7" name="Freeform 299"/>
                  <p:cNvSpPr>
                    <a:spLocks/>
                  </p:cNvSpPr>
                  <p:nvPr/>
                </p:nvSpPr>
                <p:spPr bwMode="auto">
                  <a:xfrm>
                    <a:off x="2412" y="210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8" name="Freeform 300"/>
                  <p:cNvSpPr>
                    <a:spLocks/>
                  </p:cNvSpPr>
                  <p:nvPr/>
                </p:nvSpPr>
                <p:spPr bwMode="auto">
                  <a:xfrm>
                    <a:off x="2460" y="201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69" name="Freeform 301"/>
                  <p:cNvSpPr>
                    <a:spLocks/>
                  </p:cNvSpPr>
                  <p:nvPr/>
                </p:nvSpPr>
                <p:spPr bwMode="auto">
                  <a:xfrm>
                    <a:off x="2502" y="201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0" name="Freeform 302"/>
                  <p:cNvSpPr>
                    <a:spLocks/>
                  </p:cNvSpPr>
                  <p:nvPr/>
                </p:nvSpPr>
                <p:spPr bwMode="auto">
                  <a:xfrm>
                    <a:off x="2550" y="201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1" name="Freeform 303"/>
                  <p:cNvSpPr>
                    <a:spLocks/>
                  </p:cNvSpPr>
                  <p:nvPr/>
                </p:nvSpPr>
                <p:spPr bwMode="auto">
                  <a:xfrm>
                    <a:off x="2596" y="201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2" name="Freeform 304"/>
                  <p:cNvSpPr>
                    <a:spLocks/>
                  </p:cNvSpPr>
                  <p:nvPr/>
                </p:nvSpPr>
                <p:spPr bwMode="auto">
                  <a:xfrm>
                    <a:off x="2640" y="201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3" name="Freeform 305"/>
                  <p:cNvSpPr>
                    <a:spLocks/>
                  </p:cNvSpPr>
                  <p:nvPr/>
                </p:nvSpPr>
                <p:spPr bwMode="auto">
                  <a:xfrm>
                    <a:off x="2686" y="200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4" name="Freeform 306"/>
                  <p:cNvSpPr>
                    <a:spLocks/>
                  </p:cNvSpPr>
                  <p:nvPr/>
                </p:nvSpPr>
                <p:spPr bwMode="auto">
                  <a:xfrm>
                    <a:off x="2734" y="2013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5" name="Freeform 307"/>
                  <p:cNvSpPr>
                    <a:spLocks/>
                  </p:cNvSpPr>
                  <p:nvPr/>
                </p:nvSpPr>
                <p:spPr bwMode="auto">
                  <a:xfrm>
                    <a:off x="2778" y="211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6" name="Freeform 308"/>
                  <p:cNvSpPr>
                    <a:spLocks/>
                  </p:cNvSpPr>
                  <p:nvPr/>
                </p:nvSpPr>
                <p:spPr bwMode="auto">
                  <a:xfrm>
                    <a:off x="2822" y="223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7" name="Freeform 309"/>
                  <p:cNvSpPr>
                    <a:spLocks/>
                  </p:cNvSpPr>
                  <p:nvPr/>
                </p:nvSpPr>
                <p:spPr bwMode="auto">
                  <a:xfrm>
                    <a:off x="2860" y="234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8" name="Freeform 310"/>
                  <p:cNvSpPr>
                    <a:spLocks/>
                  </p:cNvSpPr>
                  <p:nvPr/>
                </p:nvSpPr>
                <p:spPr bwMode="auto">
                  <a:xfrm>
                    <a:off x="2878" y="241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79" name="Freeform 311"/>
                  <p:cNvSpPr>
                    <a:spLocks/>
                  </p:cNvSpPr>
                  <p:nvPr/>
                </p:nvSpPr>
                <p:spPr bwMode="auto">
                  <a:xfrm>
                    <a:off x="2914" y="246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0" name="Freeform 312"/>
                  <p:cNvSpPr>
                    <a:spLocks/>
                  </p:cNvSpPr>
                  <p:nvPr/>
                </p:nvSpPr>
                <p:spPr bwMode="auto">
                  <a:xfrm>
                    <a:off x="2960" y="246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1" name="Freeform 313"/>
                  <p:cNvSpPr>
                    <a:spLocks/>
                  </p:cNvSpPr>
                  <p:nvPr/>
                </p:nvSpPr>
                <p:spPr bwMode="auto">
                  <a:xfrm>
                    <a:off x="3003" y="253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2" name="Freeform 314"/>
                  <p:cNvSpPr>
                    <a:spLocks/>
                  </p:cNvSpPr>
                  <p:nvPr/>
                </p:nvSpPr>
                <p:spPr bwMode="auto">
                  <a:xfrm>
                    <a:off x="3052" y="256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3" name="Freeform 315"/>
                  <p:cNvSpPr>
                    <a:spLocks/>
                  </p:cNvSpPr>
                  <p:nvPr/>
                </p:nvSpPr>
                <p:spPr bwMode="auto">
                  <a:xfrm>
                    <a:off x="3094" y="260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4" name="Freeform 316"/>
                  <p:cNvSpPr>
                    <a:spLocks/>
                  </p:cNvSpPr>
                  <p:nvPr/>
                </p:nvSpPr>
                <p:spPr bwMode="auto">
                  <a:xfrm>
                    <a:off x="3146" y="2595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5" name="Freeform 317"/>
                  <p:cNvSpPr>
                    <a:spLocks/>
                  </p:cNvSpPr>
                  <p:nvPr/>
                </p:nvSpPr>
                <p:spPr bwMode="auto">
                  <a:xfrm>
                    <a:off x="3190" y="255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6" name="Freeform 318"/>
                  <p:cNvSpPr>
                    <a:spLocks/>
                  </p:cNvSpPr>
                  <p:nvPr/>
                </p:nvSpPr>
                <p:spPr bwMode="auto">
                  <a:xfrm>
                    <a:off x="3234" y="250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7" name="Freeform 319"/>
                  <p:cNvSpPr>
                    <a:spLocks/>
                  </p:cNvSpPr>
                  <p:nvPr/>
                </p:nvSpPr>
                <p:spPr bwMode="auto">
                  <a:xfrm>
                    <a:off x="3290" y="237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8" name="Freeform 320"/>
                  <p:cNvSpPr>
                    <a:spLocks/>
                  </p:cNvSpPr>
                  <p:nvPr/>
                </p:nvSpPr>
                <p:spPr bwMode="auto">
                  <a:xfrm>
                    <a:off x="3325" y="234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89" name="Freeform 321"/>
                  <p:cNvSpPr>
                    <a:spLocks/>
                  </p:cNvSpPr>
                  <p:nvPr/>
                </p:nvSpPr>
                <p:spPr bwMode="auto">
                  <a:xfrm>
                    <a:off x="3378" y="2341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90" name="Freeform 322"/>
                  <p:cNvSpPr>
                    <a:spLocks/>
                  </p:cNvSpPr>
                  <p:nvPr/>
                </p:nvSpPr>
                <p:spPr bwMode="auto">
                  <a:xfrm>
                    <a:off x="3424" y="225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91" name="Freeform 323"/>
                  <p:cNvSpPr>
                    <a:spLocks/>
                  </p:cNvSpPr>
                  <p:nvPr/>
                </p:nvSpPr>
                <p:spPr bwMode="auto">
                  <a:xfrm>
                    <a:off x="3472" y="222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92" name="Freeform 324"/>
                  <p:cNvSpPr>
                    <a:spLocks/>
                  </p:cNvSpPr>
                  <p:nvPr/>
                </p:nvSpPr>
                <p:spPr bwMode="auto">
                  <a:xfrm>
                    <a:off x="3512" y="2117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5893" name="Freeform 325"/>
                  <p:cNvSpPr>
                    <a:spLocks/>
                  </p:cNvSpPr>
                  <p:nvPr/>
                </p:nvSpPr>
                <p:spPr bwMode="auto">
                  <a:xfrm>
                    <a:off x="3560" y="2059"/>
                    <a:ext cx="38" cy="49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8" y="49"/>
                      </a:cxn>
                      <a:cxn ang="0">
                        <a:pos x="0" y="49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38" h="49">
                        <a:moveTo>
                          <a:pt x="19" y="0"/>
                        </a:moveTo>
                        <a:lnTo>
                          <a:pt x="38" y="49"/>
                        </a:lnTo>
                        <a:lnTo>
                          <a:pt x="0" y="49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19050" cmpd="sng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pl-PL" sz="1600">
                      <a:solidFill>
                        <a:srgbClr val="F8F8F8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65894" name="Group 326"/>
              <p:cNvGrpSpPr>
                <a:grpSpLocks/>
              </p:cNvGrpSpPr>
              <p:nvPr/>
            </p:nvGrpSpPr>
            <p:grpSpPr bwMode="auto">
              <a:xfrm>
                <a:off x="2394" y="1900"/>
                <a:ext cx="1328" cy="1022"/>
                <a:chOff x="2346" y="1900"/>
                <a:chExt cx="1328" cy="1022"/>
              </a:xfrm>
            </p:grpSpPr>
            <p:sp>
              <p:nvSpPr>
                <p:cNvPr id="365895" name="Freeform 327"/>
                <p:cNvSpPr>
                  <a:spLocks/>
                </p:cNvSpPr>
                <p:nvPr/>
              </p:nvSpPr>
              <p:spPr bwMode="auto">
                <a:xfrm>
                  <a:off x="3636" y="209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896" name="Freeform 328"/>
                <p:cNvSpPr>
                  <a:spLocks/>
                </p:cNvSpPr>
                <p:nvPr/>
              </p:nvSpPr>
              <p:spPr bwMode="auto">
                <a:xfrm>
                  <a:off x="3546" y="218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897" name="Freeform 329"/>
                <p:cNvSpPr>
                  <a:spLocks/>
                </p:cNvSpPr>
                <p:nvPr/>
              </p:nvSpPr>
              <p:spPr bwMode="auto">
                <a:xfrm>
                  <a:off x="3493" y="229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898" name="Freeform 330"/>
                <p:cNvSpPr>
                  <a:spLocks/>
                </p:cNvSpPr>
                <p:nvPr/>
              </p:nvSpPr>
              <p:spPr bwMode="auto">
                <a:xfrm>
                  <a:off x="3588" y="2133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899" name="Freeform 331"/>
                <p:cNvSpPr>
                  <a:spLocks/>
                </p:cNvSpPr>
                <p:nvPr/>
              </p:nvSpPr>
              <p:spPr bwMode="auto">
                <a:xfrm>
                  <a:off x="3442" y="2365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0" name="Freeform 332"/>
                <p:cNvSpPr>
                  <a:spLocks/>
                </p:cNvSpPr>
                <p:nvPr/>
              </p:nvSpPr>
              <p:spPr bwMode="auto">
                <a:xfrm>
                  <a:off x="3398" y="257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1" name="Freeform 333"/>
                <p:cNvSpPr>
                  <a:spLocks/>
                </p:cNvSpPr>
                <p:nvPr/>
              </p:nvSpPr>
              <p:spPr bwMode="auto">
                <a:xfrm>
                  <a:off x="3354" y="2759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2" name="Freeform 334"/>
                <p:cNvSpPr>
                  <a:spLocks/>
                </p:cNvSpPr>
                <p:nvPr/>
              </p:nvSpPr>
              <p:spPr bwMode="auto">
                <a:xfrm>
                  <a:off x="3306" y="282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3" name="Freeform 335"/>
                <p:cNvSpPr>
                  <a:spLocks/>
                </p:cNvSpPr>
                <p:nvPr/>
              </p:nvSpPr>
              <p:spPr bwMode="auto">
                <a:xfrm>
                  <a:off x="3256" y="2873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4" name="Freeform 336"/>
                <p:cNvSpPr>
                  <a:spLocks/>
                </p:cNvSpPr>
                <p:nvPr/>
              </p:nvSpPr>
              <p:spPr bwMode="auto">
                <a:xfrm>
                  <a:off x="3218" y="2829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5" name="Freeform 337"/>
                <p:cNvSpPr>
                  <a:spLocks/>
                </p:cNvSpPr>
                <p:nvPr/>
              </p:nvSpPr>
              <p:spPr bwMode="auto">
                <a:xfrm>
                  <a:off x="3174" y="2823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6" name="Freeform 338"/>
                <p:cNvSpPr>
                  <a:spLocks/>
                </p:cNvSpPr>
                <p:nvPr/>
              </p:nvSpPr>
              <p:spPr bwMode="auto">
                <a:xfrm>
                  <a:off x="3079" y="270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7" name="Freeform 339"/>
                <p:cNvSpPr>
                  <a:spLocks/>
                </p:cNvSpPr>
                <p:nvPr/>
              </p:nvSpPr>
              <p:spPr bwMode="auto">
                <a:xfrm>
                  <a:off x="3036" y="2622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8" name="Freeform 340"/>
                <p:cNvSpPr>
                  <a:spLocks/>
                </p:cNvSpPr>
                <p:nvPr/>
              </p:nvSpPr>
              <p:spPr bwMode="auto">
                <a:xfrm>
                  <a:off x="2998" y="2516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09" name="Freeform 341"/>
                <p:cNvSpPr>
                  <a:spLocks/>
                </p:cNvSpPr>
                <p:nvPr/>
              </p:nvSpPr>
              <p:spPr bwMode="auto">
                <a:xfrm>
                  <a:off x="2946" y="2172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0" name="Freeform 342"/>
                <p:cNvSpPr>
                  <a:spLocks/>
                </p:cNvSpPr>
                <p:nvPr/>
              </p:nvSpPr>
              <p:spPr bwMode="auto">
                <a:xfrm>
                  <a:off x="2897" y="2078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1" name="Freeform 343"/>
                <p:cNvSpPr>
                  <a:spLocks/>
                </p:cNvSpPr>
                <p:nvPr/>
              </p:nvSpPr>
              <p:spPr bwMode="auto">
                <a:xfrm>
                  <a:off x="2854" y="1992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2" name="Freeform 344"/>
                <p:cNvSpPr>
                  <a:spLocks/>
                </p:cNvSpPr>
                <p:nvPr/>
              </p:nvSpPr>
              <p:spPr bwMode="auto">
                <a:xfrm>
                  <a:off x="2808" y="1970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3" name="Freeform 345"/>
                <p:cNvSpPr>
                  <a:spLocks/>
                </p:cNvSpPr>
                <p:nvPr/>
              </p:nvSpPr>
              <p:spPr bwMode="auto">
                <a:xfrm>
                  <a:off x="2760" y="1946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4" name="Freeform 346"/>
                <p:cNvSpPr>
                  <a:spLocks/>
                </p:cNvSpPr>
                <p:nvPr/>
              </p:nvSpPr>
              <p:spPr bwMode="auto">
                <a:xfrm>
                  <a:off x="2716" y="1900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5" name="Freeform 347"/>
                <p:cNvSpPr>
                  <a:spLocks/>
                </p:cNvSpPr>
                <p:nvPr/>
              </p:nvSpPr>
              <p:spPr bwMode="auto">
                <a:xfrm>
                  <a:off x="2666" y="1935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6" name="Freeform 348"/>
                <p:cNvSpPr>
                  <a:spLocks/>
                </p:cNvSpPr>
                <p:nvPr/>
              </p:nvSpPr>
              <p:spPr bwMode="auto">
                <a:xfrm>
                  <a:off x="2618" y="1961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7" name="Freeform 349"/>
                <p:cNvSpPr>
                  <a:spLocks/>
                </p:cNvSpPr>
                <p:nvPr/>
              </p:nvSpPr>
              <p:spPr bwMode="auto">
                <a:xfrm>
                  <a:off x="2584" y="2007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8" name="Freeform 350"/>
                <p:cNvSpPr>
                  <a:spLocks/>
                </p:cNvSpPr>
                <p:nvPr/>
              </p:nvSpPr>
              <p:spPr bwMode="auto">
                <a:xfrm>
                  <a:off x="2536" y="2078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19" name="Freeform 351"/>
                <p:cNvSpPr>
                  <a:spLocks/>
                </p:cNvSpPr>
                <p:nvPr/>
              </p:nvSpPr>
              <p:spPr bwMode="auto">
                <a:xfrm>
                  <a:off x="2488" y="2124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20" name="Freeform 352"/>
                <p:cNvSpPr>
                  <a:spLocks/>
                </p:cNvSpPr>
                <p:nvPr/>
              </p:nvSpPr>
              <p:spPr bwMode="auto">
                <a:xfrm>
                  <a:off x="2438" y="2172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21" name="Freeform 353"/>
                <p:cNvSpPr>
                  <a:spLocks/>
                </p:cNvSpPr>
                <p:nvPr/>
              </p:nvSpPr>
              <p:spPr bwMode="auto">
                <a:xfrm>
                  <a:off x="2390" y="2288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  <p:sp>
              <p:nvSpPr>
                <p:cNvPr id="365922" name="Freeform 354"/>
                <p:cNvSpPr>
                  <a:spLocks/>
                </p:cNvSpPr>
                <p:nvPr/>
              </p:nvSpPr>
              <p:spPr bwMode="auto">
                <a:xfrm>
                  <a:off x="2346" y="2338"/>
                  <a:ext cx="38" cy="49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8" y="24"/>
                    </a:cxn>
                    <a:cxn ang="0">
                      <a:pos x="19" y="49"/>
                    </a:cxn>
                    <a:cxn ang="0">
                      <a:pos x="0" y="24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38" h="49">
                      <a:moveTo>
                        <a:pt x="19" y="0"/>
                      </a:moveTo>
                      <a:lnTo>
                        <a:pt x="38" y="24"/>
                      </a:lnTo>
                      <a:lnTo>
                        <a:pt x="19" y="49"/>
                      </a:lnTo>
                      <a:lnTo>
                        <a:pt x="0" y="2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pl-PL" sz="1600">
                    <a:solidFill>
                      <a:srgbClr val="F8F8F8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365923" name="Line 355"/>
            <p:cNvSpPr>
              <a:spLocks noChangeShapeType="1"/>
            </p:cNvSpPr>
            <p:nvPr/>
          </p:nvSpPr>
          <p:spPr bwMode="auto">
            <a:xfrm flipV="1">
              <a:off x="1920" y="1019"/>
              <a:ext cx="0" cy="22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65924" name="Line 356"/>
            <p:cNvSpPr>
              <a:spLocks noChangeShapeType="1"/>
            </p:cNvSpPr>
            <p:nvPr/>
          </p:nvSpPr>
          <p:spPr bwMode="auto">
            <a:xfrm flipV="1">
              <a:off x="3700" y="1019"/>
              <a:ext cx="0" cy="224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65925" name="Text Box 357"/>
            <p:cNvSpPr txBox="1">
              <a:spLocks noChangeArrowheads="1"/>
            </p:cNvSpPr>
            <p:nvPr/>
          </p:nvSpPr>
          <p:spPr bwMode="auto">
            <a:xfrm>
              <a:off x="2607" y="3391"/>
              <a:ext cx="540" cy="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sz="1000" b="1">
                  <a:solidFill>
                    <a:srgbClr val="FFFFFF"/>
                  </a:solidFill>
                  <a:latin typeface="Trebuchet MS" pitchFamily="34" charset="0"/>
                </a:rPr>
                <a:t>czas zegarowy</a:t>
              </a:r>
              <a:endParaRPr lang="fr-FR" sz="1000" b="1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365926" name="Line 358"/>
            <p:cNvSpPr>
              <a:spLocks noChangeShapeType="1"/>
            </p:cNvSpPr>
            <p:nvPr/>
          </p:nvSpPr>
          <p:spPr bwMode="auto">
            <a:xfrm flipH="1">
              <a:off x="407" y="3462"/>
              <a:ext cx="2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65927" name="Line 359"/>
            <p:cNvSpPr>
              <a:spLocks noChangeShapeType="1"/>
            </p:cNvSpPr>
            <p:nvPr/>
          </p:nvSpPr>
          <p:spPr bwMode="auto">
            <a:xfrm>
              <a:off x="3160" y="3458"/>
              <a:ext cx="2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65928" name="Freeform 360"/>
            <p:cNvSpPr>
              <a:spLocks/>
            </p:cNvSpPr>
            <p:nvPr/>
          </p:nvSpPr>
          <p:spPr bwMode="auto">
            <a:xfrm>
              <a:off x="4708" y="2531"/>
              <a:ext cx="5" cy="16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2" y="92"/>
                </a:cxn>
                <a:cxn ang="0">
                  <a:pos x="96" y="136"/>
                </a:cxn>
                <a:cxn ang="0">
                  <a:pos x="144" y="356"/>
                </a:cxn>
                <a:cxn ang="0">
                  <a:pos x="192" y="548"/>
                </a:cxn>
                <a:cxn ang="0">
                  <a:pos x="244" y="508"/>
                </a:cxn>
                <a:cxn ang="0">
                  <a:pos x="288" y="416"/>
                </a:cxn>
                <a:cxn ang="0">
                  <a:pos x="340" y="546"/>
                </a:cxn>
                <a:cxn ang="0">
                  <a:pos x="384" y="612"/>
                </a:cxn>
                <a:cxn ang="0">
                  <a:pos x="432" y="710"/>
                </a:cxn>
                <a:cxn ang="0">
                  <a:pos x="480" y="744"/>
                </a:cxn>
                <a:cxn ang="0">
                  <a:pos x="538" y="738"/>
                </a:cxn>
                <a:cxn ang="0">
                  <a:pos x="582" y="646"/>
                </a:cxn>
                <a:cxn ang="0">
                  <a:pos x="636" y="746"/>
                </a:cxn>
                <a:cxn ang="0">
                  <a:pos x="686" y="800"/>
                </a:cxn>
                <a:cxn ang="0">
                  <a:pos x="724" y="908"/>
                </a:cxn>
                <a:cxn ang="0">
                  <a:pos x="778" y="918"/>
                </a:cxn>
                <a:cxn ang="0">
                  <a:pos x="828" y="874"/>
                </a:cxn>
                <a:cxn ang="0">
                  <a:pos x="874" y="876"/>
                </a:cxn>
                <a:cxn ang="0">
                  <a:pos x="924" y="752"/>
                </a:cxn>
                <a:cxn ang="0">
                  <a:pos x="974" y="340"/>
                </a:cxn>
                <a:cxn ang="0">
                  <a:pos x="1022" y="316"/>
                </a:cxn>
                <a:cxn ang="0">
                  <a:pos x="1074" y="224"/>
                </a:cxn>
                <a:cxn ang="0">
                  <a:pos x="1120" y="176"/>
                </a:cxn>
                <a:cxn ang="0">
                  <a:pos x="1168" y="0"/>
                </a:cxn>
                <a:cxn ang="0">
                  <a:pos x="1222" y="84"/>
                </a:cxn>
                <a:cxn ang="0">
                  <a:pos x="1266" y="120"/>
                </a:cxn>
                <a:cxn ang="0">
                  <a:pos x="1310" y="352"/>
                </a:cxn>
                <a:cxn ang="0">
                  <a:pos x="1364" y="564"/>
                </a:cxn>
                <a:cxn ang="0">
                  <a:pos x="1416" y="508"/>
                </a:cxn>
              </a:cxnLst>
              <a:rect l="0" t="0" r="r" b="b"/>
              <a:pathLst>
                <a:path w="1416" h="918">
                  <a:moveTo>
                    <a:pt x="0" y="12"/>
                  </a:moveTo>
                  <a:lnTo>
                    <a:pt x="42" y="92"/>
                  </a:lnTo>
                  <a:lnTo>
                    <a:pt x="96" y="136"/>
                  </a:lnTo>
                  <a:lnTo>
                    <a:pt x="144" y="356"/>
                  </a:lnTo>
                  <a:lnTo>
                    <a:pt x="192" y="548"/>
                  </a:lnTo>
                  <a:lnTo>
                    <a:pt x="244" y="508"/>
                  </a:lnTo>
                  <a:lnTo>
                    <a:pt x="288" y="416"/>
                  </a:lnTo>
                  <a:lnTo>
                    <a:pt x="340" y="546"/>
                  </a:lnTo>
                  <a:lnTo>
                    <a:pt x="384" y="612"/>
                  </a:lnTo>
                  <a:lnTo>
                    <a:pt x="432" y="710"/>
                  </a:lnTo>
                  <a:lnTo>
                    <a:pt x="480" y="744"/>
                  </a:lnTo>
                  <a:lnTo>
                    <a:pt x="538" y="738"/>
                  </a:lnTo>
                  <a:lnTo>
                    <a:pt x="582" y="646"/>
                  </a:lnTo>
                  <a:lnTo>
                    <a:pt x="636" y="746"/>
                  </a:lnTo>
                  <a:lnTo>
                    <a:pt x="686" y="800"/>
                  </a:lnTo>
                  <a:lnTo>
                    <a:pt x="724" y="908"/>
                  </a:lnTo>
                  <a:lnTo>
                    <a:pt x="778" y="918"/>
                  </a:lnTo>
                  <a:lnTo>
                    <a:pt x="828" y="874"/>
                  </a:lnTo>
                  <a:lnTo>
                    <a:pt x="874" y="876"/>
                  </a:lnTo>
                  <a:lnTo>
                    <a:pt x="924" y="752"/>
                  </a:lnTo>
                  <a:lnTo>
                    <a:pt x="974" y="340"/>
                  </a:lnTo>
                  <a:lnTo>
                    <a:pt x="1022" y="316"/>
                  </a:lnTo>
                  <a:lnTo>
                    <a:pt x="1074" y="224"/>
                  </a:lnTo>
                  <a:lnTo>
                    <a:pt x="1120" y="176"/>
                  </a:lnTo>
                  <a:lnTo>
                    <a:pt x="1168" y="0"/>
                  </a:lnTo>
                  <a:lnTo>
                    <a:pt x="1222" y="84"/>
                  </a:lnTo>
                  <a:lnTo>
                    <a:pt x="1266" y="120"/>
                  </a:lnTo>
                  <a:lnTo>
                    <a:pt x="1310" y="352"/>
                  </a:lnTo>
                  <a:lnTo>
                    <a:pt x="1364" y="564"/>
                  </a:lnTo>
                  <a:lnTo>
                    <a:pt x="1416" y="508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3600" tIns="3600" rIns="3600" bIns="3600"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grpSp>
          <p:nvGrpSpPr>
            <p:cNvPr id="365929" name="Group 361"/>
            <p:cNvGrpSpPr>
              <a:grpSpLocks/>
            </p:cNvGrpSpPr>
            <p:nvPr/>
          </p:nvGrpSpPr>
          <p:grpSpPr bwMode="auto">
            <a:xfrm>
              <a:off x="3982" y="2126"/>
              <a:ext cx="1454" cy="965"/>
              <a:chOff x="3982" y="2126"/>
              <a:chExt cx="1454" cy="965"/>
            </a:xfrm>
          </p:grpSpPr>
          <p:sp>
            <p:nvSpPr>
              <p:cNvPr id="365930" name="Freeform 362"/>
              <p:cNvSpPr>
                <a:spLocks/>
              </p:cNvSpPr>
              <p:nvPr/>
            </p:nvSpPr>
            <p:spPr bwMode="auto">
              <a:xfrm>
                <a:off x="3982" y="213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1" name="Freeform 363"/>
              <p:cNvSpPr>
                <a:spLocks/>
              </p:cNvSpPr>
              <p:nvPr/>
            </p:nvSpPr>
            <p:spPr bwMode="auto">
              <a:xfrm>
                <a:off x="4029" y="2218"/>
                <a:ext cx="37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50"/>
                  </a:cxn>
                  <a:cxn ang="0">
                    <a:pos x="0" y="50"/>
                  </a:cxn>
                  <a:cxn ang="0">
                    <a:pos x="19" y="0"/>
                  </a:cxn>
                </a:cxnLst>
                <a:rect l="0" t="0" r="r" b="b"/>
                <a:pathLst>
                  <a:path w="37" h="50">
                    <a:moveTo>
                      <a:pt x="19" y="0"/>
                    </a:moveTo>
                    <a:lnTo>
                      <a:pt x="37" y="5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2" name="Freeform 364"/>
              <p:cNvSpPr>
                <a:spLocks/>
              </p:cNvSpPr>
              <p:nvPr/>
            </p:nvSpPr>
            <p:spPr bwMode="auto">
              <a:xfrm>
                <a:off x="4079" y="2255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3" name="Freeform 365"/>
              <p:cNvSpPr>
                <a:spLocks/>
              </p:cNvSpPr>
              <p:nvPr/>
            </p:nvSpPr>
            <p:spPr bwMode="auto">
              <a:xfrm>
                <a:off x="4129" y="2472"/>
                <a:ext cx="37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50"/>
                  </a:cxn>
                  <a:cxn ang="0">
                    <a:pos x="0" y="50"/>
                  </a:cxn>
                  <a:cxn ang="0">
                    <a:pos x="18" y="0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37" y="50"/>
                    </a:lnTo>
                    <a:lnTo>
                      <a:pt x="0" y="5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4" name="Freeform 366"/>
              <p:cNvSpPr>
                <a:spLocks/>
              </p:cNvSpPr>
              <p:nvPr/>
            </p:nvSpPr>
            <p:spPr bwMode="auto">
              <a:xfrm>
                <a:off x="4175" y="2681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0"/>
                  </a:cxn>
                  <a:cxn ang="0">
                    <a:pos x="0" y="50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5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5" name="Freeform 367"/>
              <p:cNvSpPr>
                <a:spLocks/>
              </p:cNvSpPr>
              <p:nvPr/>
            </p:nvSpPr>
            <p:spPr bwMode="auto">
              <a:xfrm>
                <a:off x="4225" y="2636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0"/>
                  </a:cxn>
                  <a:cxn ang="0">
                    <a:pos x="0" y="50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5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6" name="Freeform 368"/>
              <p:cNvSpPr>
                <a:spLocks/>
              </p:cNvSpPr>
              <p:nvPr/>
            </p:nvSpPr>
            <p:spPr bwMode="auto">
              <a:xfrm>
                <a:off x="4275" y="2538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7" name="Freeform 369"/>
              <p:cNvSpPr>
                <a:spLocks/>
              </p:cNvSpPr>
              <p:nvPr/>
            </p:nvSpPr>
            <p:spPr bwMode="auto">
              <a:xfrm>
                <a:off x="4322" y="2673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8" name="Freeform 370"/>
              <p:cNvSpPr>
                <a:spLocks/>
              </p:cNvSpPr>
              <p:nvPr/>
            </p:nvSpPr>
            <p:spPr bwMode="auto">
              <a:xfrm>
                <a:off x="4372" y="2739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39" name="Freeform 371"/>
              <p:cNvSpPr>
                <a:spLocks/>
              </p:cNvSpPr>
              <p:nvPr/>
            </p:nvSpPr>
            <p:spPr bwMode="auto">
              <a:xfrm>
                <a:off x="4418" y="2841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0" name="Freeform 372"/>
              <p:cNvSpPr>
                <a:spLocks/>
              </p:cNvSpPr>
              <p:nvPr/>
            </p:nvSpPr>
            <p:spPr bwMode="auto">
              <a:xfrm>
                <a:off x="4468" y="287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1" name="Freeform 373"/>
              <p:cNvSpPr>
                <a:spLocks/>
              </p:cNvSpPr>
              <p:nvPr/>
            </p:nvSpPr>
            <p:spPr bwMode="auto">
              <a:xfrm>
                <a:off x="4518" y="2866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2" name="Freeform 374"/>
              <p:cNvSpPr>
                <a:spLocks/>
              </p:cNvSpPr>
              <p:nvPr/>
            </p:nvSpPr>
            <p:spPr bwMode="auto">
              <a:xfrm>
                <a:off x="4565" y="2767"/>
                <a:ext cx="37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50"/>
                  </a:cxn>
                  <a:cxn ang="0">
                    <a:pos x="0" y="50"/>
                  </a:cxn>
                  <a:cxn ang="0">
                    <a:pos x="19" y="0"/>
                  </a:cxn>
                </a:cxnLst>
                <a:rect l="0" t="0" r="r" b="b"/>
                <a:pathLst>
                  <a:path w="37" h="50">
                    <a:moveTo>
                      <a:pt x="19" y="0"/>
                    </a:moveTo>
                    <a:lnTo>
                      <a:pt x="37" y="50"/>
                    </a:lnTo>
                    <a:lnTo>
                      <a:pt x="0" y="5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3" name="Freeform 375"/>
              <p:cNvSpPr>
                <a:spLocks/>
              </p:cNvSpPr>
              <p:nvPr/>
            </p:nvSpPr>
            <p:spPr bwMode="auto">
              <a:xfrm>
                <a:off x="4615" y="2866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4" name="Freeform 376"/>
              <p:cNvSpPr>
                <a:spLocks/>
              </p:cNvSpPr>
              <p:nvPr/>
            </p:nvSpPr>
            <p:spPr bwMode="auto">
              <a:xfrm>
                <a:off x="4665" y="2919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5" name="Freeform 377"/>
              <p:cNvSpPr>
                <a:spLocks/>
              </p:cNvSpPr>
              <p:nvPr/>
            </p:nvSpPr>
            <p:spPr bwMode="auto">
              <a:xfrm>
                <a:off x="4711" y="3038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6" name="Freeform 378"/>
              <p:cNvSpPr>
                <a:spLocks/>
              </p:cNvSpPr>
              <p:nvPr/>
            </p:nvSpPr>
            <p:spPr bwMode="auto">
              <a:xfrm>
                <a:off x="4761" y="304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7" name="Freeform 379"/>
              <p:cNvSpPr>
                <a:spLocks/>
              </p:cNvSpPr>
              <p:nvPr/>
            </p:nvSpPr>
            <p:spPr bwMode="auto">
              <a:xfrm>
                <a:off x="4811" y="3005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8" name="Freeform 380"/>
              <p:cNvSpPr>
                <a:spLocks/>
              </p:cNvSpPr>
              <p:nvPr/>
            </p:nvSpPr>
            <p:spPr bwMode="auto">
              <a:xfrm>
                <a:off x="4858" y="3005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49" name="Freeform 381"/>
              <p:cNvSpPr>
                <a:spLocks/>
              </p:cNvSpPr>
              <p:nvPr/>
            </p:nvSpPr>
            <p:spPr bwMode="auto">
              <a:xfrm>
                <a:off x="4908" y="2874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49"/>
                  </a:cxn>
                  <a:cxn ang="0">
                    <a:pos x="0" y="49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49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0" name="Freeform 382"/>
              <p:cNvSpPr>
                <a:spLocks/>
              </p:cNvSpPr>
              <p:nvPr/>
            </p:nvSpPr>
            <p:spPr bwMode="auto">
              <a:xfrm>
                <a:off x="4958" y="2466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1" name="Freeform 383"/>
              <p:cNvSpPr>
                <a:spLocks/>
              </p:cNvSpPr>
              <p:nvPr/>
            </p:nvSpPr>
            <p:spPr bwMode="auto">
              <a:xfrm>
                <a:off x="5004" y="244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2" name="Freeform 384"/>
              <p:cNvSpPr>
                <a:spLocks/>
              </p:cNvSpPr>
              <p:nvPr/>
            </p:nvSpPr>
            <p:spPr bwMode="auto">
              <a:xfrm>
                <a:off x="5062" y="234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3" name="Freeform 385"/>
              <p:cNvSpPr>
                <a:spLocks/>
              </p:cNvSpPr>
              <p:nvPr/>
            </p:nvSpPr>
            <p:spPr bwMode="auto">
              <a:xfrm>
                <a:off x="5104" y="2290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4" name="Freeform 386"/>
              <p:cNvSpPr>
                <a:spLocks/>
              </p:cNvSpPr>
              <p:nvPr/>
            </p:nvSpPr>
            <p:spPr bwMode="auto">
              <a:xfrm>
                <a:off x="5150" y="2126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5" name="Freeform 387"/>
              <p:cNvSpPr>
                <a:spLocks/>
              </p:cNvSpPr>
              <p:nvPr/>
            </p:nvSpPr>
            <p:spPr bwMode="auto">
              <a:xfrm>
                <a:off x="5200" y="2200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6" name="Freeform 388"/>
              <p:cNvSpPr>
                <a:spLocks/>
              </p:cNvSpPr>
              <p:nvPr/>
            </p:nvSpPr>
            <p:spPr bwMode="auto">
              <a:xfrm>
                <a:off x="5246" y="224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7" name="Freeform 389"/>
              <p:cNvSpPr>
                <a:spLocks/>
              </p:cNvSpPr>
              <p:nvPr/>
            </p:nvSpPr>
            <p:spPr bwMode="auto">
              <a:xfrm>
                <a:off x="5286" y="2438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8" name="Freeform 390"/>
              <p:cNvSpPr>
                <a:spLocks/>
              </p:cNvSpPr>
              <p:nvPr/>
            </p:nvSpPr>
            <p:spPr bwMode="auto">
              <a:xfrm>
                <a:off x="5346" y="267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59" name="Freeform 391"/>
              <p:cNvSpPr>
                <a:spLocks/>
              </p:cNvSpPr>
              <p:nvPr/>
            </p:nvSpPr>
            <p:spPr bwMode="auto">
              <a:xfrm>
                <a:off x="5398" y="2628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49"/>
                  </a:cxn>
                  <a:cxn ang="0">
                    <a:pos x="0" y="49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49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grpSp>
          <p:nvGrpSpPr>
            <p:cNvPr id="365960" name="Group 392"/>
            <p:cNvGrpSpPr>
              <a:grpSpLocks/>
            </p:cNvGrpSpPr>
            <p:nvPr/>
          </p:nvGrpSpPr>
          <p:grpSpPr bwMode="auto">
            <a:xfrm>
              <a:off x="3982" y="1747"/>
              <a:ext cx="913" cy="996"/>
              <a:chOff x="3982" y="1747"/>
              <a:chExt cx="913" cy="996"/>
            </a:xfrm>
          </p:grpSpPr>
          <p:sp>
            <p:nvSpPr>
              <p:cNvPr id="365961" name="Freeform 393"/>
              <p:cNvSpPr>
                <a:spLocks/>
              </p:cNvSpPr>
              <p:nvPr/>
            </p:nvSpPr>
            <p:spPr bwMode="auto">
              <a:xfrm>
                <a:off x="3982" y="1940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2" name="Freeform 394"/>
              <p:cNvSpPr>
                <a:spLocks/>
              </p:cNvSpPr>
              <p:nvPr/>
            </p:nvSpPr>
            <p:spPr bwMode="auto">
              <a:xfrm>
                <a:off x="4029" y="1747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3" name="Freeform 395"/>
              <p:cNvSpPr>
                <a:spLocks/>
              </p:cNvSpPr>
              <p:nvPr/>
            </p:nvSpPr>
            <p:spPr bwMode="auto">
              <a:xfrm>
                <a:off x="4079" y="1960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5"/>
                  </a:cxn>
                  <a:cxn ang="0">
                    <a:pos x="18" y="49"/>
                  </a:cxn>
                  <a:cxn ang="0">
                    <a:pos x="0" y="25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25"/>
                    </a:lnTo>
                    <a:lnTo>
                      <a:pt x="18" y="49"/>
                    </a:lnTo>
                    <a:lnTo>
                      <a:pt x="0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4" name="Freeform 396"/>
              <p:cNvSpPr>
                <a:spLocks/>
              </p:cNvSpPr>
              <p:nvPr/>
            </p:nvSpPr>
            <p:spPr bwMode="auto">
              <a:xfrm>
                <a:off x="4129" y="2071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4"/>
                  </a:cxn>
                  <a:cxn ang="0">
                    <a:pos x="18" y="49"/>
                  </a:cxn>
                  <a:cxn ang="0">
                    <a:pos x="0" y="24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24"/>
                    </a:lnTo>
                    <a:lnTo>
                      <a:pt x="18" y="49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5" name="Freeform 397"/>
              <p:cNvSpPr>
                <a:spLocks/>
              </p:cNvSpPr>
              <p:nvPr/>
            </p:nvSpPr>
            <p:spPr bwMode="auto">
              <a:xfrm>
                <a:off x="4175" y="2206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6" name="Freeform 398"/>
              <p:cNvSpPr>
                <a:spLocks/>
              </p:cNvSpPr>
              <p:nvPr/>
            </p:nvSpPr>
            <p:spPr bwMode="auto">
              <a:xfrm>
                <a:off x="4225" y="2177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50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25"/>
                    </a:lnTo>
                    <a:lnTo>
                      <a:pt x="19" y="50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7" name="Freeform 399"/>
              <p:cNvSpPr>
                <a:spLocks/>
              </p:cNvSpPr>
              <p:nvPr/>
            </p:nvSpPr>
            <p:spPr bwMode="auto">
              <a:xfrm>
                <a:off x="4275" y="2153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8" name="Freeform 400"/>
              <p:cNvSpPr>
                <a:spLocks/>
              </p:cNvSpPr>
              <p:nvPr/>
            </p:nvSpPr>
            <p:spPr bwMode="auto">
              <a:xfrm>
                <a:off x="4322" y="2407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69" name="Freeform 401"/>
              <p:cNvSpPr>
                <a:spLocks/>
              </p:cNvSpPr>
              <p:nvPr/>
            </p:nvSpPr>
            <p:spPr bwMode="auto">
              <a:xfrm>
                <a:off x="4372" y="2411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5"/>
                  </a:cxn>
                  <a:cxn ang="0">
                    <a:pos x="18" y="49"/>
                  </a:cxn>
                  <a:cxn ang="0">
                    <a:pos x="0" y="25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25"/>
                    </a:lnTo>
                    <a:lnTo>
                      <a:pt x="18" y="49"/>
                    </a:lnTo>
                    <a:lnTo>
                      <a:pt x="0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0" name="Freeform 402"/>
              <p:cNvSpPr>
                <a:spLocks/>
              </p:cNvSpPr>
              <p:nvPr/>
            </p:nvSpPr>
            <p:spPr bwMode="auto">
              <a:xfrm>
                <a:off x="4418" y="2493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1" name="Freeform 403"/>
              <p:cNvSpPr>
                <a:spLocks/>
              </p:cNvSpPr>
              <p:nvPr/>
            </p:nvSpPr>
            <p:spPr bwMode="auto">
              <a:xfrm>
                <a:off x="4468" y="2472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50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25"/>
                    </a:lnTo>
                    <a:lnTo>
                      <a:pt x="19" y="50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2" name="Freeform 404"/>
              <p:cNvSpPr>
                <a:spLocks/>
              </p:cNvSpPr>
              <p:nvPr/>
            </p:nvSpPr>
            <p:spPr bwMode="auto">
              <a:xfrm>
                <a:off x="4518" y="2517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50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25"/>
                    </a:lnTo>
                    <a:lnTo>
                      <a:pt x="19" y="50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3" name="Freeform 405"/>
              <p:cNvSpPr>
                <a:spLocks/>
              </p:cNvSpPr>
              <p:nvPr/>
            </p:nvSpPr>
            <p:spPr bwMode="auto">
              <a:xfrm>
                <a:off x="4565" y="2546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4" name="Freeform 406"/>
              <p:cNvSpPr>
                <a:spLocks/>
              </p:cNvSpPr>
              <p:nvPr/>
            </p:nvSpPr>
            <p:spPr bwMode="auto">
              <a:xfrm>
                <a:off x="4615" y="2649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4"/>
                  </a:cxn>
                  <a:cxn ang="0">
                    <a:pos x="18" y="49"/>
                  </a:cxn>
                  <a:cxn ang="0">
                    <a:pos x="0" y="24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24"/>
                    </a:lnTo>
                    <a:lnTo>
                      <a:pt x="18" y="49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5" name="Freeform 407"/>
              <p:cNvSpPr>
                <a:spLocks/>
              </p:cNvSpPr>
              <p:nvPr/>
            </p:nvSpPr>
            <p:spPr bwMode="auto">
              <a:xfrm>
                <a:off x="4665" y="2636"/>
                <a:ext cx="37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5"/>
                  </a:cxn>
                  <a:cxn ang="0">
                    <a:pos x="18" y="50"/>
                  </a:cxn>
                  <a:cxn ang="0">
                    <a:pos x="0" y="25"/>
                  </a:cxn>
                  <a:cxn ang="0">
                    <a:pos x="18" y="0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37" y="25"/>
                    </a:lnTo>
                    <a:lnTo>
                      <a:pt x="18" y="50"/>
                    </a:lnTo>
                    <a:lnTo>
                      <a:pt x="0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6" name="Freeform 408"/>
              <p:cNvSpPr>
                <a:spLocks/>
              </p:cNvSpPr>
              <p:nvPr/>
            </p:nvSpPr>
            <p:spPr bwMode="auto">
              <a:xfrm>
                <a:off x="4711" y="2419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7" name="Freeform 409"/>
              <p:cNvSpPr>
                <a:spLocks/>
              </p:cNvSpPr>
              <p:nvPr/>
            </p:nvSpPr>
            <p:spPr bwMode="auto">
              <a:xfrm>
                <a:off x="4761" y="2636"/>
                <a:ext cx="38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50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50">
                    <a:moveTo>
                      <a:pt x="19" y="0"/>
                    </a:moveTo>
                    <a:lnTo>
                      <a:pt x="38" y="25"/>
                    </a:lnTo>
                    <a:lnTo>
                      <a:pt x="19" y="50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8" name="Freeform 410"/>
              <p:cNvSpPr>
                <a:spLocks/>
              </p:cNvSpPr>
              <p:nvPr/>
            </p:nvSpPr>
            <p:spPr bwMode="auto">
              <a:xfrm>
                <a:off x="4811" y="2694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79" name="Freeform 411"/>
              <p:cNvSpPr>
                <a:spLocks/>
              </p:cNvSpPr>
              <p:nvPr/>
            </p:nvSpPr>
            <p:spPr bwMode="auto">
              <a:xfrm>
                <a:off x="4858" y="2493"/>
                <a:ext cx="37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7" h="49">
                    <a:moveTo>
                      <a:pt x="19" y="0"/>
                    </a:moveTo>
                    <a:lnTo>
                      <a:pt x="37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  <p:grpSp>
          <p:nvGrpSpPr>
            <p:cNvPr id="365980" name="Group 412"/>
            <p:cNvGrpSpPr>
              <a:grpSpLocks/>
            </p:cNvGrpSpPr>
            <p:nvPr/>
          </p:nvGrpSpPr>
          <p:grpSpPr bwMode="auto">
            <a:xfrm>
              <a:off x="4705" y="1754"/>
              <a:ext cx="729" cy="747"/>
              <a:chOff x="4705" y="1754"/>
              <a:chExt cx="729" cy="747"/>
            </a:xfrm>
          </p:grpSpPr>
          <p:sp>
            <p:nvSpPr>
              <p:cNvPr id="365981" name="Freeform 413"/>
              <p:cNvSpPr>
                <a:spLocks/>
              </p:cNvSpPr>
              <p:nvPr/>
            </p:nvSpPr>
            <p:spPr bwMode="auto">
              <a:xfrm>
                <a:off x="4705" y="2157"/>
                <a:ext cx="5" cy="160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50" y="0"/>
                  </a:cxn>
                  <a:cxn ang="0">
                    <a:pos x="96" y="224"/>
                  </a:cxn>
                  <a:cxn ang="0">
                    <a:pos x="144" y="336"/>
                  </a:cxn>
                  <a:cxn ang="0">
                    <a:pos x="190" y="474"/>
                  </a:cxn>
                  <a:cxn ang="0">
                    <a:pos x="242" y="434"/>
                  </a:cxn>
                  <a:cxn ang="0">
                    <a:pos x="296" y="416"/>
                  </a:cxn>
                  <a:cxn ang="0">
                    <a:pos x="342" y="668"/>
                  </a:cxn>
                  <a:cxn ang="0">
                    <a:pos x="390" y="670"/>
                  </a:cxn>
                  <a:cxn ang="0">
                    <a:pos x="440" y="750"/>
                  </a:cxn>
                  <a:cxn ang="0">
                    <a:pos x="488" y="732"/>
                  </a:cxn>
                  <a:cxn ang="0">
                    <a:pos x="538" y="782"/>
                  </a:cxn>
                  <a:cxn ang="0">
                    <a:pos x="580" y="806"/>
                  </a:cxn>
                  <a:cxn ang="0">
                    <a:pos x="634" y="910"/>
                  </a:cxn>
                  <a:cxn ang="0">
                    <a:pos x="682" y="894"/>
                  </a:cxn>
                  <a:cxn ang="0">
                    <a:pos x="728" y="680"/>
                  </a:cxn>
                  <a:cxn ang="0">
                    <a:pos x="782" y="898"/>
                  </a:cxn>
                  <a:cxn ang="0">
                    <a:pos x="834" y="950"/>
                  </a:cxn>
                  <a:cxn ang="0">
                    <a:pos x="876" y="758"/>
                  </a:cxn>
                  <a:cxn ang="0">
                    <a:pos x="918" y="568"/>
                  </a:cxn>
                  <a:cxn ang="0">
                    <a:pos x="978" y="728"/>
                  </a:cxn>
                  <a:cxn ang="0">
                    <a:pos x="1022" y="478"/>
                  </a:cxn>
                  <a:cxn ang="0">
                    <a:pos x="1074" y="468"/>
                  </a:cxn>
                  <a:cxn ang="0">
                    <a:pos x="1124" y="234"/>
                  </a:cxn>
                  <a:cxn ang="0">
                    <a:pos x="1170" y="224"/>
                  </a:cxn>
                  <a:cxn ang="0">
                    <a:pos x="1218" y="8"/>
                  </a:cxn>
                  <a:cxn ang="0">
                    <a:pos x="1272" y="230"/>
                  </a:cxn>
                  <a:cxn ang="0">
                    <a:pos x="1316" y="338"/>
                  </a:cxn>
                  <a:cxn ang="0">
                    <a:pos x="1362" y="450"/>
                  </a:cxn>
                  <a:cxn ang="0">
                    <a:pos x="1414" y="446"/>
                  </a:cxn>
                </a:cxnLst>
                <a:rect l="0" t="0" r="r" b="b"/>
                <a:pathLst>
                  <a:path w="1414" h="950">
                    <a:moveTo>
                      <a:pt x="0" y="202"/>
                    </a:moveTo>
                    <a:lnTo>
                      <a:pt x="50" y="0"/>
                    </a:lnTo>
                    <a:lnTo>
                      <a:pt x="96" y="224"/>
                    </a:lnTo>
                    <a:lnTo>
                      <a:pt x="144" y="336"/>
                    </a:lnTo>
                    <a:lnTo>
                      <a:pt x="190" y="474"/>
                    </a:lnTo>
                    <a:lnTo>
                      <a:pt x="242" y="434"/>
                    </a:lnTo>
                    <a:lnTo>
                      <a:pt x="296" y="416"/>
                    </a:lnTo>
                    <a:lnTo>
                      <a:pt x="342" y="668"/>
                    </a:lnTo>
                    <a:lnTo>
                      <a:pt x="390" y="670"/>
                    </a:lnTo>
                    <a:lnTo>
                      <a:pt x="440" y="750"/>
                    </a:lnTo>
                    <a:lnTo>
                      <a:pt x="488" y="732"/>
                    </a:lnTo>
                    <a:lnTo>
                      <a:pt x="538" y="782"/>
                    </a:lnTo>
                    <a:lnTo>
                      <a:pt x="580" y="806"/>
                    </a:lnTo>
                    <a:lnTo>
                      <a:pt x="634" y="910"/>
                    </a:lnTo>
                    <a:lnTo>
                      <a:pt x="682" y="894"/>
                    </a:lnTo>
                    <a:lnTo>
                      <a:pt x="728" y="680"/>
                    </a:lnTo>
                    <a:lnTo>
                      <a:pt x="782" y="898"/>
                    </a:lnTo>
                    <a:lnTo>
                      <a:pt x="834" y="950"/>
                    </a:lnTo>
                    <a:lnTo>
                      <a:pt x="876" y="758"/>
                    </a:lnTo>
                    <a:lnTo>
                      <a:pt x="918" y="568"/>
                    </a:lnTo>
                    <a:lnTo>
                      <a:pt x="978" y="728"/>
                    </a:lnTo>
                    <a:lnTo>
                      <a:pt x="1022" y="478"/>
                    </a:lnTo>
                    <a:lnTo>
                      <a:pt x="1074" y="468"/>
                    </a:lnTo>
                    <a:lnTo>
                      <a:pt x="1124" y="234"/>
                    </a:lnTo>
                    <a:lnTo>
                      <a:pt x="1170" y="224"/>
                    </a:lnTo>
                    <a:lnTo>
                      <a:pt x="1218" y="8"/>
                    </a:lnTo>
                    <a:lnTo>
                      <a:pt x="1272" y="230"/>
                    </a:lnTo>
                    <a:lnTo>
                      <a:pt x="1316" y="338"/>
                    </a:lnTo>
                    <a:lnTo>
                      <a:pt x="1362" y="450"/>
                    </a:lnTo>
                    <a:lnTo>
                      <a:pt x="1414" y="446"/>
                    </a:lnTo>
                  </a:path>
                </a:pathLst>
              </a:custGeom>
              <a:noFill/>
              <a:ln w="19050" cap="flat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3600" tIns="3600" rIns="3600" bIns="3600" anchor="ctr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2" name="Freeform 414"/>
              <p:cNvSpPr>
                <a:spLocks/>
              </p:cNvSpPr>
              <p:nvPr/>
            </p:nvSpPr>
            <p:spPr bwMode="auto">
              <a:xfrm>
                <a:off x="4902" y="2317"/>
                <a:ext cx="3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7" y="24"/>
                  </a:cxn>
                  <a:cxn ang="0">
                    <a:pos x="18" y="49"/>
                  </a:cxn>
                  <a:cxn ang="0">
                    <a:pos x="0" y="24"/>
                  </a:cxn>
                  <a:cxn ang="0">
                    <a:pos x="18" y="0"/>
                  </a:cxn>
                </a:cxnLst>
                <a:rect l="0" t="0" r="r" b="b"/>
                <a:pathLst>
                  <a:path w="37" h="49">
                    <a:moveTo>
                      <a:pt x="18" y="0"/>
                    </a:moveTo>
                    <a:lnTo>
                      <a:pt x="37" y="24"/>
                    </a:lnTo>
                    <a:lnTo>
                      <a:pt x="18" y="49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3" name="Freeform 415"/>
              <p:cNvSpPr>
                <a:spLocks/>
              </p:cNvSpPr>
              <p:nvPr/>
            </p:nvSpPr>
            <p:spPr bwMode="auto">
              <a:xfrm>
                <a:off x="5002" y="2218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4" name="Freeform 416"/>
              <p:cNvSpPr>
                <a:spLocks/>
              </p:cNvSpPr>
              <p:nvPr/>
            </p:nvSpPr>
            <p:spPr bwMode="auto">
              <a:xfrm>
                <a:off x="5056" y="2208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5" name="Freeform 417"/>
              <p:cNvSpPr>
                <a:spLocks/>
              </p:cNvSpPr>
              <p:nvPr/>
            </p:nvSpPr>
            <p:spPr bwMode="auto">
              <a:xfrm>
                <a:off x="5104" y="197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6" name="Freeform 418"/>
              <p:cNvSpPr>
                <a:spLocks/>
              </p:cNvSpPr>
              <p:nvPr/>
            </p:nvSpPr>
            <p:spPr bwMode="auto">
              <a:xfrm>
                <a:off x="5200" y="175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7" name="Freeform 419"/>
              <p:cNvSpPr>
                <a:spLocks/>
              </p:cNvSpPr>
              <p:nvPr/>
            </p:nvSpPr>
            <p:spPr bwMode="auto">
              <a:xfrm>
                <a:off x="5252" y="1966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8" name="Freeform 420"/>
              <p:cNvSpPr>
                <a:spLocks/>
              </p:cNvSpPr>
              <p:nvPr/>
            </p:nvSpPr>
            <p:spPr bwMode="auto">
              <a:xfrm>
                <a:off x="5294" y="207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89" name="Freeform 421"/>
              <p:cNvSpPr>
                <a:spLocks/>
              </p:cNvSpPr>
              <p:nvPr/>
            </p:nvSpPr>
            <p:spPr bwMode="auto">
              <a:xfrm>
                <a:off x="5340" y="218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90" name="Freeform 422"/>
              <p:cNvSpPr>
                <a:spLocks/>
              </p:cNvSpPr>
              <p:nvPr/>
            </p:nvSpPr>
            <p:spPr bwMode="auto">
              <a:xfrm>
                <a:off x="5396" y="2184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4"/>
                  </a:cxn>
                  <a:cxn ang="0">
                    <a:pos x="19" y="49"/>
                  </a:cxn>
                  <a:cxn ang="0">
                    <a:pos x="0" y="24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4"/>
                    </a:lnTo>
                    <a:lnTo>
                      <a:pt x="19" y="49"/>
                    </a:lnTo>
                    <a:lnTo>
                      <a:pt x="0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  <p:sp>
            <p:nvSpPr>
              <p:cNvPr id="365991" name="Freeform 423"/>
              <p:cNvSpPr>
                <a:spLocks/>
              </p:cNvSpPr>
              <p:nvPr/>
            </p:nvSpPr>
            <p:spPr bwMode="auto">
              <a:xfrm>
                <a:off x="4956" y="2452"/>
                <a:ext cx="38" cy="4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49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49">
                    <a:moveTo>
                      <a:pt x="19" y="0"/>
                    </a:moveTo>
                    <a:lnTo>
                      <a:pt x="38" y="25"/>
                    </a:lnTo>
                    <a:lnTo>
                      <a:pt x="19" y="49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1270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pl-PL" sz="1600">
                  <a:solidFill>
                    <a:srgbClr val="F8F8F8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2964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1728788" y="6528080"/>
            <a:ext cx="1172654" cy="1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 anchor="b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Trebuchet MS" pitchFamily="34" charset="0"/>
              </a:rPr>
              <a:t>Buysse DJ </a:t>
            </a:r>
            <a:r>
              <a:rPr lang="pl-PL" sz="900">
                <a:solidFill>
                  <a:srgbClr val="FFFFFF"/>
                </a:solidFill>
                <a:latin typeface="Trebuchet MS" pitchFamily="34" charset="0"/>
              </a:rPr>
              <a:t>i wsp.</a:t>
            </a:r>
            <a:r>
              <a:rPr lang="en-US" sz="900">
                <a:solidFill>
                  <a:srgbClr val="FFFFFF"/>
                </a:solidFill>
                <a:latin typeface="Trebuchet MS" pitchFamily="34" charset="0"/>
              </a:rPr>
              <a:t>, 2006</a:t>
            </a: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2447926" y="2294985"/>
            <a:ext cx="7294563" cy="253492"/>
          </a:xfrm>
          <a:prstGeom prst="rect">
            <a:avLst/>
          </a:prstGeom>
          <a:solidFill>
            <a:srgbClr val="01377D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3600" tIns="3600" rIns="3600" bIns="3600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16" name="Freeform 4"/>
          <p:cNvSpPr>
            <a:spLocks/>
          </p:cNvSpPr>
          <p:nvPr/>
        </p:nvSpPr>
        <p:spPr bwMode="auto">
          <a:xfrm>
            <a:off x="3778251" y="1423989"/>
            <a:ext cx="5870575" cy="1747837"/>
          </a:xfrm>
          <a:custGeom>
            <a:avLst/>
            <a:gdLst/>
            <a:ahLst/>
            <a:cxnLst>
              <a:cxn ang="0">
                <a:pos x="4228" y="1285"/>
              </a:cxn>
              <a:cxn ang="0">
                <a:pos x="0" y="1290"/>
              </a:cxn>
              <a:cxn ang="0">
                <a:pos x="5" y="0"/>
              </a:cxn>
            </a:cxnLst>
            <a:rect l="0" t="0" r="r" b="b"/>
            <a:pathLst>
              <a:path w="4228" h="1290">
                <a:moveTo>
                  <a:pt x="4228" y="1285"/>
                </a:moveTo>
                <a:lnTo>
                  <a:pt x="0" y="1290"/>
                </a:lnTo>
                <a:lnTo>
                  <a:pt x="5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 flipH="1">
            <a:off x="3698876" y="1778000"/>
            <a:ext cx="809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 flipH="1">
            <a:off x="3698876" y="2132013"/>
            <a:ext cx="809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H="1">
            <a:off x="3698876" y="2481263"/>
            <a:ext cx="809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 flipH="1">
            <a:off x="3698876" y="2830513"/>
            <a:ext cx="809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H="1">
            <a:off x="3698876" y="3171825"/>
            <a:ext cx="809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 flipH="1">
            <a:off x="377825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H="1">
            <a:off x="4105275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H="1">
            <a:off x="443230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H="1">
            <a:off x="4759325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H="1">
            <a:off x="5091113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>
            <a:off x="541178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 flipH="1">
            <a:off x="574040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 flipH="1">
            <a:off x="606583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>
            <a:off x="639603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1" name="Line 19"/>
          <p:cNvSpPr>
            <a:spLocks noChangeShapeType="1"/>
          </p:cNvSpPr>
          <p:nvPr/>
        </p:nvSpPr>
        <p:spPr bwMode="auto">
          <a:xfrm flipH="1">
            <a:off x="671830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H="1">
            <a:off x="704215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>
            <a:off x="736758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>
            <a:off x="769778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H="1">
            <a:off x="802005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H="1">
            <a:off x="8350250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 flipH="1">
            <a:off x="867568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8" name="Line 26"/>
          <p:cNvSpPr>
            <a:spLocks noChangeShapeType="1"/>
          </p:cNvSpPr>
          <p:nvPr/>
        </p:nvSpPr>
        <p:spPr bwMode="auto">
          <a:xfrm flipH="1">
            <a:off x="9001125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 flipH="1">
            <a:off x="932973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 flipH="1">
            <a:off x="9640888" y="3165475"/>
            <a:ext cx="0" cy="777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41" name="Text Box 29"/>
          <p:cNvSpPr txBox="1">
            <a:spLocks noChangeArrowheads="1"/>
          </p:cNvSpPr>
          <p:nvPr/>
        </p:nvSpPr>
        <p:spPr bwMode="auto">
          <a:xfrm>
            <a:off x="2658653" y="1658938"/>
            <a:ext cx="965610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400" b="1">
                <a:solidFill>
                  <a:srgbClr val="F8F8F8"/>
                </a:solidFill>
                <a:latin typeface="Arial" charset="0"/>
              </a:rPr>
              <a:t>CZUWANIE</a:t>
            </a:r>
            <a:endParaRPr lang="fr-FR" sz="1400" b="1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42" name="Text Box 30"/>
          <p:cNvSpPr txBox="1">
            <a:spLocks noChangeArrowheads="1"/>
          </p:cNvSpPr>
          <p:nvPr/>
        </p:nvSpPr>
        <p:spPr bwMode="auto">
          <a:xfrm>
            <a:off x="2514127" y="2038350"/>
            <a:ext cx="1110137" cy="1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200" b="1">
                <a:solidFill>
                  <a:srgbClr val="99CC00"/>
                </a:solidFill>
                <a:latin typeface="Arial" charset="0"/>
              </a:rPr>
              <a:t>stadium</a:t>
            </a:r>
            <a:r>
              <a:rPr lang="fr-FR" sz="1200" b="1">
                <a:solidFill>
                  <a:srgbClr val="99CC00"/>
                </a:solidFill>
                <a:latin typeface="Arial" charset="0"/>
              </a:rPr>
              <a:t> 1/REM</a:t>
            </a:r>
          </a:p>
        </p:txBody>
      </p:sp>
      <p:sp>
        <p:nvSpPr>
          <p:cNvPr id="371743" name="Text Box 31"/>
          <p:cNvSpPr txBox="1">
            <a:spLocks noChangeArrowheads="1"/>
          </p:cNvSpPr>
          <p:nvPr/>
        </p:nvSpPr>
        <p:spPr bwMode="auto">
          <a:xfrm>
            <a:off x="2898847" y="2378075"/>
            <a:ext cx="725417" cy="1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1200" b="1">
                <a:solidFill>
                  <a:srgbClr val="F8F8F8"/>
                </a:solidFill>
                <a:latin typeface="Arial" charset="0"/>
              </a:rPr>
              <a:t>stadium</a:t>
            </a:r>
            <a:r>
              <a:rPr lang="fr-FR" sz="1200" b="1">
                <a:solidFill>
                  <a:srgbClr val="F8F8F8"/>
                </a:solidFill>
                <a:latin typeface="Arial" charset="0"/>
              </a:rPr>
              <a:t> 2</a:t>
            </a:r>
          </a:p>
        </p:txBody>
      </p:sp>
      <p:sp>
        <p:nvSpPr>
          <p:cNvPr id="371744" name="Text Box 32"/>
          <p:cNvSpPr txBox="1">
            <a:spLocks noChangeArrowheads="1"/>
          </p:cNvSpPr>
          <p:nvPr/>
        </p:nvSpPr>
        <p:spPr bwMode="auto">
          <a:xfrm>
            <a:off x="2649538" y="2730500"/>
            <a:ext cx="938616" cy="5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l-PL" sz="1200" b="1">
                <a:solidFill>
                  <a:srgbClr val="33CCFF"/>
                </a:solidFill>
                <a:latin typeface="Arial" charset="0"/>
              </a:rPr>
              <a:t>Stadium</a:t>
            </a:r>
            <a:r>
              <a:rPr lang="fr-FR" sz="1200" b="1">
                <a:solidFill>
                  <a:srgbClr val="33CCFF"/>
                </a:solidFill>
                <a:latin typeface="Arial" charset="0"/>
              </a:rPr>
              <a:t> 3&amp;4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33CCFF"/>
                </a:solidFill>
                <a:latin typeface="Arial" charset="0"/>
              </a:rPr>
              <a:t>S</a:t>
            </a:r>
            <a:r>
              <a:rPr lang="pl-PL" sz="1200" b="1">
                <a:solidFill>
                  <a:srgbClr val="33CCFF"/>
                </a:solidFill>
                <a:latin typeface="Arial" charset="0"/>
              </a:rPr>
              <a:t>en</a:t>
            </a:r>
            <a:br>
              <a:rPr lang="pl-PL" sz="1200" b="1">
                <a:solidFill>
                  <a:srgbClr val="33CCFF"/>
                </a:solidFill>
                <a:latin typeface="Arial" charset="0"/>
              </a:rPr>
            </a:br>
            <a:r>
              <a:rPr lang="pl-PL" sz="1200" b="1">
                <a:solidFill>
                  <a:srgbClr val="33CCFF"/>
                </a:solidFill>
                <a:latin typeface="Arial" charset="0"/>
              </a:rPr>
              <a:t>wolnofalowy</a:t>
            </a:r>
            <a:endParaRPr lang="fr-FR" sz="1200" b="1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3418733" y="3262313"/>
            <a:ext cx="722210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>
                <a:solidFill>
                  <a:srgbClr val="F8F8F8"/>
                </a:solidFill>
                <a:latin typeface="Arial" charset="0"/>
              </a:rPr>
              <a:t>23:00:00</a:t>
            </a: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4713339" y="3262313"/>
            <a:ext cx="722210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>
                <a:solidFill>
                  <a:srgbClr val="F8F8F8"/>
                </a:solidFill>
                <a:latin typeface="Arial" charset="0"/>
              </a:rPr>
              <a:t>01:00:00</a:t>
            </a:r>
          </a:p>
        </p:txBody>
      </p:sp>
      <p:sp>
        <p:nvSpPr>
          <p:cNvPr id="371747" name="Text Box 35"/>
          <p:cNvSpPr txBox="1">
            <a:spLocks noChangeArrowheads="1"/>
          </p:cNvSpPr>
          <p:nvPr/>
        </p:nvSpPr>
        <p:spPr bwMode="auto">
          <a:xfrm>
            <a:off x="6025408" y="3262313"/>
            <a:ext cx="722210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>
                <a:solidFill>
                  <a:srgbClr val="F8F8F8"/>
                </a:solidFill>
                <a:latin typeface="Arial" charset="0"/>
              </a:rPr>
              <a:t>03:00:00</a:t>
            </a:r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7335096" y="3262313"/>
            <a:ext cx="722210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>
                <a:solidFill>
                  <a:srgbClr val="F8F8F8"/>
                </a:solidFill>
                <a:latin typeface="Arial" charset="0"/>
              </a:rPr>
              <a:t>05:00:00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8637640" y="3260725"/>
            <a:ext cx="722211" cy="2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>
                <a:solidFill>
                  <a:srgbClr val="F8F8F8"/>
                </a:solidFill>
                <a:latin typeface="Arial" charset="0"/>
              </a:rPr>
              <a:t>07:00:00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>
            <a:off x="9124950" y="1782764"/>
            <a:ext cx="0" cy="6937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>
            <a:off x="6970713" y="2112963"/>
            <a:ext cx="2159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2" name="Line 40"/>
          <p:cNvSpPr>
            <a:spLocks noChangeShapeType="1"/>
          </p:cNvSpPr>
          <p:nvPr/>
        </p:nvSpPr>
        <p:spPr bwMode="auto">
          <a:xfrm>
            <a:off x="5761038" y="2114550"/>
            <a:ext cx="4635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3" name="Line 41"/>
          <p:cNvSpPr>
            <a:spLocks noChangeShapeType="1"/>
          </p:cNvSpPr>
          <p:nvPr/>
        </p:nvSpPr>
        <p:spPr bwMode="auto">
          <a:xfrm>
            <a:off x="6877050" y="2474914"/>
            <a:ext cx="0" cy="358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4" name="Line 42"/>
          <p:cNvSpPr>
            <a:spLocks noChangeShapeType="1"/>
          </p:cNvSpPr>
          <p:nvPr/>
        </p:nvSpPr>
        <p:spPr bwMode="auto">
          <a:xfrm>
            <a:off x="6918325" y="2474914"/>
            <a:ext cx="0" cy="358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5" name="Line 43"/>
          <p:cNvSpPr>
            <a:spLocks noChangeShapeType="1"/>
          </p:cNvSpPr>
          <p:nvPr/>
        </p:nvSpPr>
        <p:spPr bwMode="auto">
          <a:xfrm>
            <a:off x="7834313" y="2474914"/>
            <a:ext cx="0" cy="3587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6" name="Line 44"/>
          <p:cNvSpPr>
            <a:spLocks noChangeShapeType="1"/>
          </p:cNvSpPr>
          <p:nvPr/>
        </p:nvSpPr>
        <p:spPr bwMode="auto">
          <a:xfrm>
            <a:off x="8894763" y="2474914"/>
            <a:ext cx="0" cy="358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7" name="Line 45"/>
          <p:cNvSpPr>
            <a:spLocks noChangeShapeType="1"/>
          </p:cNvSpPr>
          <p:nvPr/>
        </p:nvSpPr>
        <p:spPr bwMode="auto">
          <a:xfrm>
            <a:off x="9144000" y="2474914"/>
            <a:ext cx="0" cy="358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8" name="Line 46"/>
          <p:cNvSpPr>
            <a:spLocks noChangeShapeType="1"/>
          </p:cNvSpPr>
          <p:nvPr/>
        </p:nvSpPr>
        <p:spPr bwMode="auto">
          <a:xfrm>
            <a:off x="7932738" y="2130426"/>
            <a:ext cx="0" cy="358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59" name="Line 47"/>
          <p:cNvSpPr>
            <a:spLocks noChangeShapeType="1"/>
          </p:cNvSpPr>
          <p:nvPr/>
        </p:nvSpPr>
        <p:spPr bwMode="auto">
          <a:xfrm>
            <a:off x="7854950" y="2125663"/>
            <a:ext cx="0" cy="347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0" name="Line 48"/>
          <p:cNvSpPr>
            <a:spLocks noChangeShapeType="1"/>
          </p:cNvSpPr>
          <p:nvPr/>
        </p:nvSpPr>
        <p:spPr bwMode="auto">
          <a:xfrm>
            <a:off x="7369175" y="1782764"/>
            <a:ext cx="0" cy="6937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1" name="Line 49"/>
          <p:cNvSpPr>
            <a:spLocks noChangeShapeType="1"/>
          </p:cNvSpPr>
          <p:nvPr/>
        </p:nvSpPr>
        <p:spPr bwMode="auto">
          <a:xfrm>
            <a:off x="9151939" y="2112963"/>
            <a:ext cx="20002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2" name="Line 50"/>
          <p:cNvSpPr>
            <a:spLocks noChangeShapeType="1"/>
          </p:cNvSpPr>
          <p:nvPr/>
        </p:nvSpPr>
        <p:spPr bwMode="auto">
          <a:xfrm>
            <a:off x="8556625" y="2112963"/>
            <a:ext cx="5873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3" name="Line 51"/>
          <p:cNvSpPr>
            <a:spLocks noChangeShapeType="1"/>
          </p:cNvSpPr>
          <p:nvPr/>
        </p:nvSpPr>
        <p:spPr bwMode="auto">
          <a:xfrm>
            <a:off x="7945439" y="2112963"/>
            <a:ext cx="4095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4" name="Line 52"/>
          <p:cNvSpPr>
            <a:spLocks noChangeShapeType="1"/>
          </p:cNvSpPr>
          <p:nvPr/>
        </p:nvSpPr>
        <p:spPr bwMode="auto">
          <a:xfrm>
            <a:off x="8369301" y="2112963"/>
            <a:ext cx="13652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5" name="Line 53"/>
          <p:cNvSpPr>
            <a:spLocks noChangeShapeType="1"/>
          </p:cNvSpPr>
          <p:nvPr/>
        </p:nvSpPr>
        <p:spPr bwMode="auto">
          <a:xfrm>
            <a:off x="4689475" y="2114550"/>
            <a:ext cx="28098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6" name="Line 54"/>
          <p:cNvSpPr>
            <a:spLocks noChangeShapeType="1"/>
          </p:cNvSpPr>
          <p:nvPr/>
        </p:nvSpPr>
        <p:spPr bwMode="auto">
          <a:xfrm>
            <a:off x="4240213" y="2474914"/>
            <a:ext cx="0" cy="358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7" name="Line 55"/>
          <p:cNvSpPr>
            <a:spLocks noChangeShapeType="1"/>
          </p:cNvSpPr>
          <p:nvPr/>
        </p:nvSpPr>
        <p:spPr bwMode="auto">
          <a:xfrm>
            <a:off x="5103813" y="2474914"/>
            <a:ext cx="0" cy="358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68" name="Freeform 56"/>
          <p:cNvSpPr>
            <a:spLocks/>
          </p:cNvSpPr>
          <p:nvPr/>
        </p:nvSpPr>
        <p:spPr bwMode="auto">
          <a:xfrm>
            <a:off x="4100514" y="1778000"/>
            <a:ext cx="5248275" cy="1055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24" y="256"/>
              </a:cxn>
              <a:cxn ang="0">
                <a:pos x="38" y="260"/>
              </a:cxn>
              <a:cxn ang="0">
                <a:pos x="38" y="518"/>
              </a:cxn>
              <a:cxn ang="0">
                <a:pos x="86" y="518"/>
              </a:cxn>
              <a:cxn ang="0">
                <a:pos x="86" y="776"/>
              </a:cxn>
              <a:cxn ang="0">
                <a:pos x="414" y="776"/>
              </a:cxn>
              <a:cxn ang="0">
                <a:pos x="414" y="516"/>
              </a:cxn>
              <a:cxn ang="0">
                <a:pos x="428" y="516"/>
              </a:cxn>
              <a:cxn ang="0">
                <a:pos x="428" y="258"/>
              </a:cxn>
              <a:cxn ang="0">
                <a:pos x="624" y="258"/>
              </a:cxn>
              <a:cxn ang="0">
                <a:pos x="624" y="514"/>
              </a:cxn>
              <a:cxn ang="0">
                <a:pos x="744" y="514"/>
              </a:cxn>
              <a:cxn ang="0">
                <a:pos x="744" y="782"/>
              </a:cxn>
              <a:cxn ang="0">
                <a:pos x="1006" y="782"/>
              </a:cxn>
              <a:cxn ang="0">
                <a:pos x="1006" y="0"/>
              </a:cxn>
              <a:cxn ang="0">
                <a:pos x="1022" y="2"/>
              </a:cxn>
              <a:cxn ang="0">
                <a:pos x="1018" y="518"/>
              </a:cxn>
              <a:cxn ang="0">
                <a:pos x="1112" y="518"/>
              </a:cxn>
              <a:cxn ang="0">
                <a:pos x="1112" y="776"/>
              </a:cxn>
              <a:cxn ang="0">
                <a:pos x="1190" y="776"/>
              </a:cxn>
              <a:cxn ang="0">
                <a:pos x="1190" y="518"/>
              </a:cxn>
              <a:cxn ang="0">
                <a:pos x="1198" y="520"/>
              </a:cxn>
              <a:cxn ang="0">
                <a:pos x="1198" y="264"/>
              </a:cxn>
              <a:cxn ang="0">
                <a:pos x="1528" y="264"/>
              </a:cxn>
              <a:cxn ang="0">
                <a:pos x="1528" y="520"/>
              </a:cxn>
              <a:cxn ang="0">
                <a:pos x="1736" y="520"/>
              </a:cxn>
              <a:cxn ang="0">
                <a:pos x="1736" y="776"/>
              </a:cxn>
              <a:cxn ang="0">
                <a:pos x="1882" y="776"/>
              </a:cxn>
              <a:cxn ang="0">
                <a:pos x="1882" y="518"/>
              </a:cxn>
              <a:cxn ang="0">
                <a:pos x="2040" y="518"/>
              </a:cxn>
              <a:cxn ang="0">
                <a:pos x="2040" y="778"/>
              </a:cxn>
              <a:cxn ang="0">
                <a:pos x="2066" y="778"/>
              </a:cxn>
              <a:cxn ang="0">
                <a:pos x="2064" y="524"/>
              </a:cxn>
              <a:cxn ang="0">
                <a:pos x="2072" y="524"/>
              </a:cxn>
              <a:cxn ang="0">
                <a:pos x="2070" y="262"/>
              </a:cxn>
              <a:cxn ang="0">
                <a:pos x="2222" y="262"/>
              </a:cxn>
              <a:cxn ang="0">
                <a:pos x="2222" y="516"/>
              </a:cxn>
              <a:cxn ang="0">
                <a:pos x="2726" y="516"/>
              </a:cxn>
              <a:cxn ang="0">
                <a:pos x="2726" y="0"/>
              </a:cxn>
              <a:cxn ang="0">
                <a:pos x="2742" y="0"/>
              </a:cxn>
              <a:cxn ang="0">
                <a:pos x="2742" y="258"/>
              </a:cxn>
              <a:cxn ang="0">
                <a:pos x="3172" y="258"/>
              </a:cxn>
              <a:cxn ang="0">
                <a:pos x="3172" y="518"/>
              </a:cxn>
              <a:cxn ang="0">
                <a:pos x="3214" y="518"/>
              </a:cxn>
              <a:cxn ang="0">
                <a:pos x="3214" y="260"/>
              </a:cxn>
              <a:cxn ang="0">
                <a:pos x="3246" y="258"/>
              </a:cxn>
              <a:cxn ang="0">
                <a:pos x="3246" y="512"/>
              </a:cxn>
              <a:cxn ang="0">
                <a:pos x="3406" y="512"/>
              </a:cxn>
              <a:cxn ang="0">
                <a:pos x="3406" y="778"/>
              </a:cxn>
              <a:cxn ang="0">
                <a:pos x="3612" y="776"/>
              </a:cxn>
              <a:cxn ang="0">
                <a:pos x="3612" y="520"/>
              </a:cxn>
              <a:cxn ang="0">
                <a:pos x="3644" y="518"/>
              </a:cxn>
              <a:cxn ang="0">
                <a:pos x="3642" y="258"/>
              </a:cxn>
              <a:cxn ang="0">
                <a:pos x="3780" y="258"/>
              </a:cxn>
            </a:cxnLst>
            <a:rect l="0" t="0" r="r" b="b"/>
            <a:pathLst>
              <a:path w="3780" h="782">
                <a:moveTo>
                  <a:pt x="0" y="0"/>
                </a:moveTo>
                <a:lnTo>
                  <a:pt x="24" y="0"/>
                </a:lnTo>
                <a:lnTo>
                  <a:pt x="24" y="256"/>
                </a:lnTo>
                <a:lnTo>
                  <a:pt x="38" y="260"/>
                </a:lnTo>
                <a:lnTo>
                  <a:pt x="38" y="518"/>
                </a:lnTo>
                <a:lnTo>
                  <a:pt x="86" y="518"/>
                </a:lnTo>
                <a:lnTo>
                  <a:pt x="86" y="776"/>
                </a:lnTo>
                <a:lnTo>
                  <a:pt x="414" y="776"/>
                </a:lnTo>
                <a:lnTo>
                  <a:pt x="414" y="516"/>
                </a:lnTo>
                <a:lnTo>
                  <a:pt x="428" y="516"/>
                </a:lnTo>
                <a:lnTo>
                  <a:pt x="428" y="258"/>
                </a:lnTo>
                <a:lnTo>
                  <a:pt x="624" y="258"/>
                </a:lnTo>
                <a:lnTo>
                  <a:pt x="624" y="514"/>
                </a:lnTo>
                <a:lnTo>
                  <a:pt x="744" y="514"/>
                </a:lnTo>
                <a:lnTo>
                  <a:pt x="744" y="782"/>
                </a:lnTo>
                <a:lnTo>
                  <a:pt x="1006" y="782"/>
                </a:lnTo>
                <a:lnTo>
                  <a:pt x="1006" y="0"/>
                </a:lnTo>
                <a:lnTo>
                  <a:pt x="1022" y="2"/>
                </a:lnTo>
                <a:lnTo>
                  <a:pt x="1018" y="518"/>
                </a:lnTo>
                <a:lnTo>
                  <a:pt x="1112" y="518"/>
                </a:lnTo>
                <a:lnTo>
                  <a:pt x="1112" y="776"/>
                </a:lnTo>
                <a:lnTo>
                  <a:pt x="1190" y="776"/>
                </a:lnTo>
                <a:lnTo>
                  <a:pt x="1190" y="518"/>
                </a:lnTo>
                <a:lnTo>
                  <a:pt x="1198" y="520"/>
                </a:lnTo>
                <a:lnTo>
                  <a:pt x="1198" y="264"/>
                </a:lnTo>
                <a:lnTo>
                  <a:pt x="1528" y="264"/>
                </a:lnTo>
                <a:lnTo>
                  <a:pt x="1528" y="520"/>
                </a:lnTo>
                <a:lnTo>
                  <a:pt x="1736" y="520"/>
                </a:lnTo>
                <a:lnTo>
                  <a:pt x="1736" y="776"/>
                </a:lnTo>
                <a:lnTo>
                  <a:pt x="1882" y="776"/>
                </a:lnTo>
                <a:lnTo>
                  <a:pt x="1882" y="518"/>
                </a:lnTo>
                <a:lnTo>
                  <a:pt x="2040" y="518"/>
                </a:lnTo>
                <a:lnTo>
                  <a:pt x="2040" y="778"/>
                </a:lnTo>
                <a:lnTo>
                  <a:pt x="2066" y="778"/>
                </a:lnTo>
                <a:lnTo>
                  <a:pt x="2064" y="524"/>
                </a:lnTo>
                <a:lnTo>
                  <a:pt x="2072" y="524"/>
                </a:lnTo>
                <a:lnTo>
                  <a:pt x="2070" y="262"/>
                </a:lnTo>
                <a:lnTo>
                  <a:pt x="2222" y="262"/>
                </a:lnTo>
                <a:lnTo>
                  <a:pt x="2222" y="516"/>
                </a:lnTo>
                <a:lnTo>
                  <a:pt x="2726" y="516"/>
                </a:lnTo>
                <a:lnTo>
                  <a:pt x="2726" y="0"/>
                </a:lnTo>
                <a:lnTo>
                  <a:pt x="2742" y="0"/>
                </a:lnTo>
                <a:lnTo>
                  <a:pt x="2742" y="258"/>
                </a:lnTo>
                <a:lnTo>
                  <a:pt x="3172" y="258"/>
                </a:lnTo>
                <a:lnTo>
                  <a:pt x="3172" y="518"/>
                </a:lnTo>
                <a:lnTo>
                  <a:pt x="3214" y="518"/>
                </a:lnTo>
                <a:lnTo>
                  <a:pt x="3214" y="260"/>
                </a:lnTo>
                <a:lnTo>
                  <a:pt x="3246" y="258"/>
                </a:lnTo>
                <a:lnTo>
                  <a:pt x="3246" y="512"/>
                </a:lnTo>
                <a:lnTo>
                  <a:pt x="3406" y="512"/>
                </a:lnTo>
                <a:lnTo>
                  <a:pt x="3406" y="778"/>
                </a:lnTo>
                <a:lnTo>
                  <a:pt x="3612" y="776"/>
                </a:lnTo>
                <a:lnTo>
                  <a:pt x="3612" y="520"/>
                </a:lnTo>
                <a:lnTo>
                  <a:pt x="3644" y="518"/>
                </a:lnTo>
                <a:lnTo>
                  <a:pt x="3642" y="258"/>
                </a:lnTo>
                <a:lnTo>
                  <a:pt x="3780" y="258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371769" name="Group 57"/>
          <p:cNvGrpSpPr>
            <a:grpSpLocks/>
          </p:cNvGrpSpPr>
          <p:nvPr/>
        </p:nvGrpSpPr>
        <p:grpSpPr bwMode="auto">
          <a:xfrm>
            <a:off x="4691063" y="2022476"/>
            <a:ext cx="4672012" cy="119063"/>
            <a:chOff x="1883" y="2918"/>
            <a:chExt cx="3164" cy="83"/>
          </a:xfrm>
        </p:grpSpPr>
        <p:sp>
          <p:nvSpPr>
            <p:cNvPr id="371770" name="Rectangle 58"/>
            <p:cNvSpPr>
              <a:spLocks noChangeArrowheads="1"/>
            </p:cNvSpPr>
            <p:nvPr/>
          </p:nvSpPr>
          <p:spPr bwMode="auto">
            <a:xfrm>
              <a:off x="1883" y="2918"/>
              <a:ext cx="195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771" name="Rectangle 59"/>
            <p:cNvSpPr>
              <a:spLocks noChangeArrowheads="1"/>
            </p:cNvSpPr>
            <p:nvPr/>
          </p:nvSpPr>
          <p:spPr bwMode="auto">
            <a:xfrm>
              <a:off x="2609" y="2918"/>
              <a:ext cx="317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772" name="Rectangle 60"/>
            <p:cNvSpPr>
              <a:spLocks noChangeArrowheads="1"/>
            </p:cNvSpPr>
            <p:nvPr/>
          </p:nvSpPr>
          <p:spPr bwMode="auto">
            <a:xfrm>
              <a:off x="3429" y="2918"/>
              <a:ext cx="146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773" name="Rectangle 61"/>
            <p:cNvSpPr>
              <a:spLocks noChangeArrowheads="1"/>
            </p:cNvSpPr>
            <p:nvPr/>
          </p:nvSpPr>
          <p:spPr bwMode="auto">
            <a:xfrm>
              <a:off x="4084" y="2918"/>
              <a:ext cx="281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774" name="Rectangle 62"/>
            <p:cNvSpPr>
              <a:spLocks noChangeArrowheads="1"/>
            </p:cNvSpPr>
            <p:nvPr/>
          </p:nvSpPr>
          <p:spPr bwMode="auto">
            <a:xfrm>
              <a:off x="4377" y="2918"/>
              <a:ext cx="87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775" name="Rectangle 63"/>
            <p:cNvSpPr>
              <a:spLocks noChangeArrowheads="1"/>
            </p:cNvSpPr>
            <p:nvPr/>
          </p:nvSpPr>
          <p:spPr bwMode="auto">
            <a:xfrm>
              <a:off x="4906" y="2918"/>
              <a:ext cx="141" cy="8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</p:grpSp>
      <p:sp>
        <p:nvSpPr>
          <p:cNvPr id="371776" name="Text Box 64"/>
          <p:cNvSpPr txBox="1">
            <a:spLocks noChangeArrowheads="1"/>
          </p:cNvSpPr>
          <p:nvPr/>
        </p:nvSpPr>
        <p:spPr bwMode="auto">
          <a:xfrm>
            <a:off x="6350001" y="1360488"/>
            <a:ext cx="32797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F8F8F8"/>
                </a:solidFill>
                <a:latin typeface="Trebuchet MS" pitchFamily="34" charset="0"/>
              </a:rPr>
              <a:t>Kobieta nie chorująca na depresję</a:t>
            </a:r>
            <a:endParaRPr lang="en-US" sz="1600" b="1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71777" name="Line 65"/>
          <p:cNvSpPr>
            <a:spLocks noChangeShapeType="1"/>
          </p:cNvSpPr>
          <p:nvPr/>
        </p:nvSpPr>
        <p:spPr bwMode="auto">
          <a:xfrm flipV="1">
            <a:off x="4219575" y="2824164"/>
            <a:ext cx="433388" cy="1587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78" name="Line 66"/>
          <p:cNvSpPr>
            <a:spLocks noChangeShapeType="1"/>
          </p:cNvSpPr>
          <p:nvPr/>
        </p:nvSpPr>
        <p:spPr bwMode="auto">
          <a:xfrm flipV="1">
            <a:off x="5133976" y="2841625"/>
            <a:ext cx="371475" cy="1588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79" name="Line 67"/>
          <p:cNvSpPr>
            <a:spLocks noChangeShapeType="1"/>
          </p:cNvSpPr>
          <p:nvPr/>
        </p:nvSpPr>
        <p:spPr bwMode="auto">
          <a:xfrm flipV="1">
            <a:off x="5632451" y="2828925"/>
            <a:ext cx="123825" cy="1588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80" name="Line 68"/>
          <p:cNvSpPr>
            <a:spLocks noChangeShapeType="1"/>
          </p:cNvSpPr>
          <p:nvPr/>
        </p:nvSpPr>
        <p:spPr bwMode="auto">
          <a:xfrm flipV="1">
            <a:off x="6499226" y="2844800"/>
            <a:ext cx="246063" cy="1588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81" name="Line 69"/>
          <p:cNvSpPr>
            <a:spLocks noChangeShapeType="1"/>
          </p:cNvSpPr>
          <p:nvPr/>
        </p:nvSpPr>
        <p:spPr bwMode="auto">
          <a:xfrm flipV="1">
            <a:off x="8883651" y="2817814"/>
            <a:ext cx="246063" cy="1587"/>
          </a:xfrm>
          <a:prstGeom prst="line">
            <a:avLst/>
          </a:prstGeom>
          <a:noFill/>
          <a:ln w="2540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82" name="Rectangle 70"/>
          <p:cNvSpPr>
            <a:spLocks noChangeArrowheads="1"/>
          </p:cNvSpPr>
          <p:nvPr/>
        </p:nvSpPr>
        <p:spPr bwMode="auto">
          <a:xfrm>
            <a:off x="2447926" y="4725448"/>
            <a:ext cx="7294563" cy="253492"/>
          </a:xfrm>
          <a:prstGeom prst="rect">
            <a:avLst/>
          </a:prstGeom>
          <a:solidFill>
            <a:srgbClr val="01377D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3600" tIns="3600" rIns="3600" bIns="3600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83" name="Text Box 71"/>
          <p:cNvSpPr txBox="1">
            <a:spLocks noChangeArrowheads="1"/>
          </p:cNvSpPr>
          <p:nvPr/>
        </p:nvSpPr>
        <p:spPr bwMode="auto">
          <a:xfrm>
            <a:off x="3430589" y="5700714"/>
            <a:ext cx="708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22:00:00</a:t>
            </a:r>
          </a:p>
        </p:txBody>
      </p:sp>
      <p:sp>
        <p:nvSpPr>
          <p:cNvPr id="371784" name="Text Box 72"/>
          <p:cNvSpPr txBox="1">
            <a:spLocks noChangeArrowheads="1"/>
          </p:cNvSpPr>
          <p:nvPr/>
        </p:nvSpPr>
        <p:spPr bwMode="auto">
          <a:xfrm>
            <a:off x="4508501" y="5700714"/>
            <a:ext cx="708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00:00:00</a:t>
            </a:r>
          </a:p>
        </p:txBody>
      </p:sp>
      <p:sp>
        <p:nvSpPr>
          <p:cNvPr id="371785" name="Text Box 73"/>
          <p:cNvSpPr txBox="1">
            <a:spLocks noChangeArrowheads="1"/>
          </p:cNvSpPr>
          <p:nvPr/>
        </p:nvSpPr>
        <p:spPr bwMode="auto">
          <a:xfrm>
            <a:off x="5588001" y="5700714"/>
            <a:ext cx="708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02:00:00</a:t>
            </a:r>
          </a:p>
        </p:txBody>
      </p:sp>
      <p:sp>
        <p:nvSpPr>
          <p:cNvPr id="371786" name="Text Box 74"/>
          <p:cNvSpPr txBox="1">
            <a:spLocks noChangeArrowheads="1"/>
          </p:cNvSpPr>
          <p:nvPr/>
        </p:nvSpPr>
        <p:spPr bwMode="auto">
          <a:xfrm>
            <a:off x="6665914" y="5700714"/>
            <a:ext cx="708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04:00:00</a:t>
            </a:r>
          </a:p>
        </p:txBody>
      </p:sp>
      <p:sp>
        <p:nvSpPr>
          <p:cNvPr id="371787" name="Text Box 75"/>
          <p:cNvSpPr txBox="1">
            <a:spLocks noChangeArrowheads="1"/>
          </p:cNvSpPr>
          <p:nvPr/>
        </p:nvSpPr>
        <p:spPr bwMode="auto">
          <a:xfrm>
            <a:off x="7745414" y="5700714"/>
            <a:ext cx="708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06:00:00</a:t>
            </a:r>
          </a:p>
        </p:txBody>
      </p:sp>
      <p:sp>
        <p:nvSpPr>
          <p:cNvPr id="371788" name="Text Box 76"/>
          <p:cNvSpPr txBox="1">
            <a:spLocks noChangeArrowheads="1"/>
          </p:cNvSpPr>
          <p:nvPr/>
        </p:nvSpPr>
        <p:spPr bwMode="auto">
          <a:xfrm>
            <a:off x="8823326" y="5700714"/>
            <a:ext cx="7096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8F8F8"/>
                </a:solidFill>
                <a:latin typeface="Arial" charset="0"/>
              </a:rPr>
              <a:t>08:00:00</a:t>
            </a:r>
          </a:p>
        </p:txBody>
      </p:sp>
      <p:sp>
        <p:nvSpPr>
          <p:cNvPr id="371789" name="Line 77"/>
          <p:cNvSpPr>
            <a:spLocks noChangeShapeType="1"/>
          </p:cNvSpPr>
          <p:nvPr/>
        </p:nvSpPr>
        <p:spPr bwMode="auto">
          <a:xfrm>
            <a:off x="3781425" y="4062413"/>
            <a:ext cx="0" cy="1547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0" name="Line 78"/>
          <p:cNvSpPr>
            <a:spLocks noChangeShapeType="1"/>
          </p:cNvSpPr>
          <p:nvPr/>
        </p:nvSpPr>
        <p:spPr bwMode="auto">
          <a:xfrm rot="-5400000">
            <a:off x="3736182" y="5228432"/>
            <a:ext cx="0" cy="841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1" name="Line 79"/>
          <p:cNvSpPr>
            <a:spLocks noChangeShapeType="1"/>
          </p:cNvSpPr>
          <p:nvPr/>
        </p:nvSpPr>
        <p:spPr bwMode="auto">
          <a:xfrm rot="-5400000">
            <a:off x="3736182" y="4888707"/>
            <a:ext cx="0" cy="841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2" name="Line 80"/>
          <p:cNvSpPr>
            <a:spLocks noChangeShapeType="1"/>
          </p:cNvSpPr>
          <p:nvPr/>
        </p:nvSpPr>
        <p:spPr bwMode="auto">
          <a:xfrm rot="-5400000">
            <a:off x="3736182" y="4548982"/>
            <a:ext cx="0" cy="841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3" name="Line 81"/>
          <p:cNvSpPr>
            <a:spLocks noChangeShapeType="1"/>
          </p:cNvSpPr>
          <p:nvPr/>
        </p:nvSpPr>
        <p:spPr bwMode="auto">
          <a:xfrm rot="-5400000">
            <a:off x="3736182" y="4210845"/>
            <a:ext cx="0" cy="841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4" name="Text Box 82"/>
          <p:cNvSpPr txBox="1">
            <a:spLocks noChangeArrowheads="1"/>
          </p:cNvSpPr>
          <p:nvPr/>
        </p:nvSpPr>
        <p:spPr bwMode="auto">
          <a:xfrm>
            <a:off x="2657475" y="4130675"/>
            <a:ext cx="9588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b="1">
                <a:solidFill>
                  <a:srgbClr val="F8F8F8"/>
                </a:solidFill>
                <a:latin typeface="Arial" charset="0"/>
              </a:rPr>
              <a:t>CZUWANIE</a:t>
            </a:r>
            <a:endParaRPr lang="en-US" sz="1400" b="1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5" name="Text Box 83"/>
          <p:cNvSpPr txBox="1">
            <a:spLocks noChangeArrowheads="1"/>
          </p:cNvSpPr>
          <p:nvPr/>
        </p:nvSpPr>
        <p:spPr bwMode="auto">
          <a:xfrm>
            <a:off x="2524125" y="4476750"/>
            <a:ext cx="1092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00" b="1">
                <a:solidFill>
                  <a:srgbClr val="99CC00"/>
                </a:solidFill>
                <a:latin typeface="Arial" charset="0"/>
              </a:rPr>
              <a:t>s</a:t>
            </a:r>
            <a:r>
              <a:rPr lang="en-US" sz="1200" b="1">
                <a:solidFill>
                  <a:srgbClr val="99CC00"/>
                </a:solidFill>
                <a:latin typeface="Arial" charset="0"/>
              </a:rPr>
              <a:t>ta</a:t>
            </a:r>
            <a:r>
              <a:rPr lang="pl-PL" sz="1200" b="1">
                <a:solidFill>
                  <a:srgbClr val="99CC00"/>
                </a:solidFill>
                <a:latin typeface="Arial" charset="0"/>
              </a:rPr>
              <a:t>dium</a:t>
            </a:r>
            <a:r>
              <a:rPr lang="en-US" sz="1200" b="1">
                <a:solidFill>
                  <a:srgbClr val="99CC00"/>
                </a:solidFill>
                <a:latin typeface="Arial" charset="0"/>
              </a:rPr>
              <a:t> 1/REM</a:t>
            </a:r>
          </a:p>
        </p:txBody>
      </p:sp>
      <p:sp>
        <p:nvSpPr>
          <p:cNvPr id="371796" name="Text Box 84"/>
          <p:cNvSpPr txBox="1">
            <a:spLocks noChangeArrowheads="1"/>
          </p:cNvSpPr>
          <p:nvPr/>
        </p:nvSpPr>
        <p:spPr bwMode="auto">
          <a:xfrm>
            <a:off x="2905125" y="4806950"/>
            <a:ext cx="711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00" b="1">
                <a:solidFill>
                  <a:srgbClr val="F8F8F8"/>
                </a:solidFill>
                <a:latin typeface="Arial" charset="0"/>
              </a:rPr>
              <a:t>stadium </a:t>
            </a:r>
            <a:r>
              <a:rPr lang="en-US" sz="1200" b="1">
                <a:solidFill>
                  <a:srgbClr val="F8F8F8"/>
                </a:solidFill>
                <a:latin typeface="Arial" charset="0"/>
              </a:rPr>
              <a:t>2</a:t>
            </a:r>
          </a:p>
        </p:txBody>
      </p:sp>
      <p:sp>
        <p:nvSpPr>
          <p:cNvPr id="371797" name="Text Box 85"/>
          <p:cNvSpPr txBox="1">
            <a:spLocks noChangeArrowheads="1"/>
          </p:cNvSpPr>
          <p:nvPr/>
        </p:nvSpPr>
        <p:spPr bwMode="auto">
          <a:xfrm>
            <a:off x="2711450" y="5151438"/>
            <a:ext cx="9223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00" b="1">
                <a:solidFill>
                  <a:srgbClr val="33CCFF"/>
                </a:solidFill>
                <a:latin typeface="Arial" charset="0"/>
              </a:rPr>
              <a:t>Stadium</a:t>
            </a:r>
            <a:r>
              <a:rPr lang="en-US" sz="1200" b="1">
                <a:solidFill>
                  <a:srgbClr val="33CCFF"/>
                </a:solidFill>
                <a:latin typeface="Arial" charset="0"/>
              </a:rPr>
              <a:t> 3&amp;4</a:t>
            </a:r>
          </a:p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00" b="1">
                <a:solidFill>
                  <a:srgbClr val="33CCFF"/>
                </a:solidFill>
                <a:latin typeface="Arial" charset="0"/>
              </a:rPr>
              <a:t>Sen</a:t>
            </a:r>
            <a:br>
              <a:rPr lang="pl-PL" sz="1200" b="1">
                <a:solidFill>
                  <a:srgbClr val="33CCFF"/>
                </a:solidFill>
                <a:latin typeface="Arial" charset="0"/>
              </a:rPr>
            </a:br>
            <a:r>
              <a:rPr lang="pl-PL" sz="1200" b="1">
                <a:solidFill>
                  <a:srgbClr val="33CCFF"/>
                </a:solidFill>
                <a:latin typeface="Arial" charset="0"/>
              </a:rPr>
              <a:t>wolnofalowy</a:t>
            </a:r>
            <a:endParaRPr lang="en-US" sz="1200" b="1">
              <a:solidFill>
                <a:srgbClr val="33CCFF"/>
              </a:solidFill>
              <a:latin typeface="Arial" charset="0"/>
            </a:endParaRPr>
          </a:p>
        </p:txBody>
      </p:sp>
      <p:sp>
        <p:nvSpPr>
          <p:cNvPr id="371798" name="Text Box 86"/>
          <p:cNvSpPr txBox="1">
            <a:spLocks noChangeArrowheads="1"/>
          </p:cNvSpPr>
          <p:nvPr/>
        </p:nvSpPr>
        <p:spPr bwMode="auto">
          <a:xfrm>
            <a:off x="2719389" y="3829051"/>
            <a:ext cx="924933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b="1">
                <a:solidFill>
                  <a:srgbClr val="F8F8F8"/>
                </a:solidFill>
                <a:latin typeface="Arial" charset="0"/>
              </a:rPr>
              <a:t>Stadia Snu</a:t>
            </a:r>
            <a:endParaRPr lang="en-US" sz="1400" b="1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799" name="Line 87"/>
          <p:cNvSpPr>
            <a:spLocks noChangeShapeType="1"/>
          </p:cNvSpPr>
          <p:nvPr/>
        </p:nvSpPr>
        <p:spPr bwMode="auto">
          <a:xfrm rot="-5400000">
            <a:off x="6481763" y="2909888"/>
            <a:ext cx="0" cy="5400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0" name="Line 88"/>
          <p:cNvSpPr>
            <a:spLocks noChangeShapeType="1"/>
          </p:cNvSpPr>
          <p:nvPr/>
        </p:nvSpPr>
        <p:spPr bwMode="auto">
          <a:xfrm rot="-10800000">
            <a:off x="3781425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1" name="Line 89"/>
          <p:cNvSpPr>
            <a:spLocks noChangeShapeType="1"/>
          </p:cNvSpPr>
          <p:nvPr/>
        </p:nvSpPr>
        <p:spPr bwMode="auto">
          <a:xfrm rot="-10800000">
            <a:off x="4860925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2" name="Line 90"/>
          <p:cNvSpPr>
            <a:spLocks noChangeShapeType="1"/>
          </p:cNvSpPr>
          <p:nvPr/>
        </p:nvSpPr>
        <p:spPr bwMode="auto">
          <a:xfrm rot="-10800000">
            <a:off x="5940425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3" name="Line 91"/>
          <p:cNvSpPr>
            <a:spLocks noChangeShapeType="1"/>
          </p:cNvSpPr>
          <p:nvPr/>
        </p:nvSpPr>
        <p:spPr bwMode="auto">
          <a:xfrm rot="-10800000">
            <a:off x="7019925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4" name="Line 92"/>
          <p:cNvSpPr>
            <a:spLocks noChangeShapeType="1"/>
          </p:cNvSpPr>
          <p:nvPr/>
        </p:nvSpPr>
        <p:spPr bwMode="auto">
          <a:xfrm rot="-10800000">
            <a:off x="8099425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5" name="Line 93"/>
          <p:cNvSpPr>
            <a:spLocks noChangeShapeType="1"/>
          </p:cNvSpPr>
          <p:nvPr/>
        </p:nvSpPr>
        <p:spPr bwMode="auto">
          <a:xfrm rot="-10800000">
            <a:off x="9180513" y="5610225"/>
            <a:ext cx="0" cy="82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6" name="Line 94"/>
          <p:cNvSpPr>
            <a:spLocks noChangeShapeType="1"/>
          </p:cNvSpPr>
          <p:nvPr/>
        </p:nvSpPr>
        <p:spPr bwMode="auto">
          <a:xfrm rot="-10800000">
            <a:off x="4051300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7" name="Line 95"/>
          <p:cNvSpPr>
            <a:spLocks noChangeShapeType="1"/>
          </p:cNvSpPr>
          <p:nvPr/>
        </p:nvSpPr>
        <p:spPr bwMode="auto">
          <a:xfrm rot="-10800000">
            <a:off x="4321175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8" name="Line 96"/>
          <p:cNvSpPr>
            <a:spLocks noChangeShapeType="1"/>
          </p:cNvSpPr>
          <p:nvPr/>
        </p:nvSpPr>
        <p:spPr bwMode="auto">
          <a:xfrm rot="-10800000">
            <a:off x="4591050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09" name="Line 97"/>
          <p:cNvSpPr>
            <a:spLocks noChangeShapeType="1"/>
          </p:cNvSpPr>
          <p:nvPr/>
        </p:nvSpPr>
        <p:spPr bwMode="auto">
          <a:xfrm rot="-10800000">
            <a:off x="513238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0" name="Line 98"/>
          <p:cNvSpPr>
            <a:spLocks noChangeShapeType="1"/>
          </p:cNvSpPr>
          <p:nvPr/>
        </p:nvSpPr>
        <p:spPr bwMode="auto">
          <a:xfrm rot="-10800000">
            <a:off x="5400675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1" name="Line 99"/>
          <p:cNvSpPr>
            <a:spLocks noChangeShapeType="1"/>
          </p:cNvSpPr>
          <p:nvPr/>
        </p:nvSpPr>
        <p:spPr bwMode="auto">
          <a:xfrm rot="-10800000">
            <a:off x="5670550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2" name="Line 100"/>
          <p:cNvSpPr>
            <a:spLocks noChangeShapeType="1"/>
          </p:cNvSpPr>
          <p:nvPr/>
        </p:nvSpPr>
        <p:spPr bwMode="auto">
          <a:xfrm rot="-10800000">
            <a:off x="621188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3" name="Line 101"/>
          <p:cNvSpPr>
            <a:spLocks noChangeShapeType="1"/>
          </p:cNvSpPr>
          <p:nvPr/>
        </p:nvSpPr>
        <p:spPr bwMode="auto">
          <a:xfrm rot="-10800000">
            <a:off x="6481763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4" name="Line 102"/>
          <p:cNvSpPr>
            <a:spLocks noChangeShapeType="1"/>
          </p:cNvSpPr>
          <p:nvPr/>
        </p:nvSpPr>
        <p:spPr bwMode="auto">
          <a:xfrm rot="-10800000">
            <a:off x="6750050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5" name="Line 103"/>
          <p:cNvSpPr>
            <a:spLocks noChangeShapeType="1"/>
          </p:cNvSpPr>
          <p:nvPr/>
        </p:nvSpPr>
        <p:spPr bwMode="auto">
          <a:xfrm rot="-10800000">
            <a:off x="729138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6" name="Line 104"/>
          <p:cNvSpPr>
            <a:spLocks noChangeShapeType="1"/>
          </p:cNvSpPr>
          <p:nvPr/>
        </p:nvSpPr>
        <p:spPr bwMode="auto">
          <a:xfrm rot="-10800000">
            <a:off x="7561263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7" name="Line 105"/>
          <p:cNvSpPr>
            <a:spLocks noChangeShapeType="1"/>
          </p:cNvSpPr>
          <p:nvPr/>
        </p:nvSpPr>
        <p:spPr bwMode="auto">
          <a:xfrm rot="-10800000">
            <a:off x="783113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8" name="Line 106"/>
          <p:cNvSpPr>
            <a:spLocks noChangeShapeType="1"/>
          </p:cNvSpPr>
          <p:nvPr/>
        </p:nvSpPr>
        <p:spPr bwMode="auto">
          <a:xfrm rot="-10800000">
            <a:off x="837088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19" name="Line 107"/>
          <p:cNvSpPr>
            <a:spLocks noChangeShapeType="1"/>
          </p:cNvSpPr>
          <p:nvPr/>
        </p:nvSpPr>
        <p:spPr bwMode="auto">
          <a:xfrm rot="-10800000">
            <a:off x="8640763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0" name="Line 108"/>
          <p:cNvSpPr>
            <a:spLocks noChangeShapeType="1"/>
          </p:cNvSpPr>
          <p:nvPr/>
        </p:nvSpPr>
        <p:spPr bwMode="auto">
          <a:xfrm rot="-10800000">
            <a:off x="8910638" y="5610226"/>
            <a:ext cx="0" cy="49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1" name="Line 109"/>
          <p:cNvSpPr>
            <a:spLocks noChangeShapeType="1"/>
          </p:cNvSpPr>
          <p:nvPr/>
        </p:nvSpPr>
        <p:spPr bwMode="auto">
          <a:xfrm>
            <a:off x="3781425" y="4033838"/>
            <a:ext cx="0" cy="154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2" name="Line 110"/>
          <p:cNvSpPr>
            <a:spLocks noChangeShapeType="1"/>
          </p:cNvSpPr>
          <p:nvPr/>
        </p:nvSpPr>
        <p:spPr bwMode="auto">
          <a:xfrm rot="-5400000">
            <a:off x="3736182" y="5199857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3" name="Line 111"/>
          <p:cNvSpPr>
            <a:spLocks noChangeShapeType="1"/>
          </p:cNvSpPr>
          <p:nvPr/>
        </p:nvSpPr>
        <p:spPr bwMode="auto">
          <a:xfrm rot="-5400000">
            <a:off x="3736182" y="4860132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4" name="Line 112"/>
          <p:cNvSpPr>
            <a:spLocks noChangeShapeType="1"/>
          </p:cNvSpPr>
          <p:nvPr/>
        </p:nvSpPr>
        <p:spPr bwMode="auto">
          <a:xfrm rot="-5400000">
            <a:off x="3736182" y="4520407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5" name="Line 113"/>
          <p:cNvSpPr>
            <a:spLocks noChangeShapeType="1"/>
          </p:cNvSpPr>
          <p:nvPr/>
        </p:nvSpPr>
        <p:spPr bwMode="auto">
          <a:xfrm rot="-5400000">
            <a:off x="3736182" y="4182270"/>
            <a:ext cx="0" cy="84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6" name="Line 114"/>
          <p:cNvSpPr>
            <a:spLocks noChangeShapeType="1"/>
          </p:cNvSpPr>
          <p:nvPr/>
        </p:nvSpPr>
        <p:spPr bwMode="auto">
          <a:xfrm rot="-5400000">
            <a:off x="6481763" y="2881313"/>
            <a:ext cx="0" cy="540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7" name="Line 115"/>
          <p:cNvSpPr>
            <a:spLocks noChangeShapeType="1"/>
          </p:cNvSpPr>
          <p:nvPr/>
        </p:nvSpPr>
        <p:spPr bwMode="auto">
          <a:xfrm rot="-10800000">
            <a:off x="3781425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8" name="Line 116"/>
          <p:cNvSpPr>
            <a:spLocks noChangeShapeType="1"/>
          </p:cNvSpPr>
          <p:nvPr/>
        </p:nvSpPr>
        <p:spPr bwMode="auto">
          <a:xfrm rot="-10800000">
            <a:off x="4860925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29" name="Line 117"/>
          <p:cNvSpPr>
            <a:spLocks noChangeShapeType="1"/>
          </p:cNvSpPr>
          <p:nvPr/>
        </p:nvSpPr>
        <p:spPr bwMode="auto">
          <a:xfrm rot="-10800000">
            <a:off x="5940425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0" name="Line 118"/>
          <p:cNvSpPr>
            <a:spLocks noChangeShapeType="1"/>
          </p:cNvSpPr>
          <p:nvPr/>
        </p:nvSpPr>
        <p:spPr bwMode="auto">
          <a:xfrm rot="-10800000">
            <a:off x="7019925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1" name="Line 119"/>
          <p:cNvSpPr>
            <a:spLocks noChangeShapeType="1"/>
          </p:cNvSpPr>
          <p:nvPr/>
        </p:nvSpPr>
        <p:spPr bwMode="auto">
          <a:xfrm rot="-10800000">
            <a:off x="8099425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2" name="Line 120"/>
          <p:cNvSpPr>
            <a:spLocks noChangeShapeType="1"/>
          </p:cNvSpPr>
          <p:nvPr/>
        </p:nvSpPr>
        <p:spPr bwMode="auto">
          <a:xfrm rot="-10800000">
            <a:off x="9180513" y="5581650"/>
            <a:ext cx="0" cy="8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3" name="Line 121"/>
          <p:cNvSpPr>
            <a:spLocks noChangeShapeType="1"/>
          </p:cNvSpPr>
          <p:nvPr/>
        </p:nvSpPr>
        <p:spPr bwMode="auto">
          <a:xfrm rot="-10800000">
            <a:off x="4051300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4" name="Line 122"/>
          <p:cNvSpPr>
            <a:spLocks noChangeShapeType="1"/>
          </p:cNvSpPr>
          <p:nvPr/>
        </p:nvSpPr>
        <p:spPr bwMode="auto">
          <a:xfrm rot="-10800000">
            <a:off x="4321175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5" name="Line 123"/>
          <p:cNvSpPr>
            <a:spLocks noChangeShapeType="1"/>
          </p:cNvSpPr>
          <p:nvPr/>
        </p:nvSpPr>
        <p:spPr bwMode="auto">
          <a:xfrm rot="-10800000">
            <a:off x="4591050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6" name="Line 124"/>
          <p:cNvSpPr>
            <a:spLocks noChangeShapeType="1"/>
          </p:cNvSpPr>
          <p:nvPr/>
        </p:nvSpPr>
        <p:spPr bwMode="auto">
          <a:xfrm rot="-10800000">
            <a:off x="513238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7" name="Line 125"/>
          <p:cNvSpPr>
            <a:spLocks noChangeShapeType="1"/>
          </p:cNvSpPr>
          <p:nvPr/>
        </p:nvSpPr>
        <p:spPr bwMode="auto">
          <a:xfrm rot="-10800000">
            <a:off x="5400675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8" name="Line 126"/>
          <p:cNvSpPr>
            <a:spLocks noChangeShapeType="1"/>
          </p:cNvSpPr>
          <p:nvPr/>
        </p:nvSpPr>
        <p:spPr bwMode="auto">
          <a:xfrm rot="-10800000">
            <a:off x="5670550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39" name="Line 127"/>
          <p:cNvSpPr>
            <a:spLocks noChangeShapeType="1"/>
          </p:cNvSpPr>
          <p:nvPr/>
        </p:nvSpPr>
        <p:spPr bwMode="auto">
          <a:xfrm rot="-10800000">
            <a:off x="621188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0" name="Line 128"/>
          <p:cNvSpPr>
            <a:spLocks noChangeShapeType="1"/>
          </p:cNvSpPr>
          <p:nvPr/>
        </p:nvSpPr>
        <p:spPr bwMode="auto">
          <a:xfrm rot="-10800000">
            <a:off x="6481763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1" name="Line 129"/>
          <p:cNvSpPr>
            <a:spLocks noChangeShapeType="1"/>
          </p:cNvSpPr>
          <p:nvPr/>
        </p:nvSpPr>
        <p:spPr bwMode="auto">
          <a:xfrm rot="-10800000">
            <a:off x="6750050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2" name="Line 130"/>
          <p:cNvSpPr>
            <a:spLocks noChangeShapeType="1"/>
          </p:cNvSpPr>
          <p:nvPr/>
        </p:nvSpPr>
        <p:spPr bwMode="auto">
          <a:xfrm rot="-10800000">
            <a:off x="729138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3" name="Line 131"/>
          <p:cNvSpPr>
            <a:spLocks noChangeShapeType="1"/>
          </p:cNvSpPr>
          <p:nvPr/>
        </p:nvSpPr>
        <p:spPr bwMode="auto">
          <a:xfrm rot="-10800000">
            <a:off x="7561263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4" name="Line 132"/>
          <p:cNvSpPr>
            <a:spLocks noChangeShapeType="1"/>
          </p:cNvSpPr>
          <p:nvPr/>
        </p:nvSpPr>
        <p:spPr bwMode="auto">
          <a:xfrm rot="-10800000">
            <a:off x="783113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5" name="Line 133"/>
          <p:cNvSpPr>
            <a:spLocks noChangeShapeType="1"/>
          </p:cNvSpPr>
          <p:nvPr/>
        </p:nvSpPr>
        <p:spPr bwMode="auto">
          <a:xfrm rot="-10800000">
            <a:off x="837088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6" name="Line 134"/>
          <p:cNvSpPr>
            <a:spLocks noChangeShapeType="1"/>
          </p:cNvSpPr>
          <p:nvPr/>
        </p:nvSpPr>
        <p:spPr bwMode="auto">
          <a:xfrm rot="-10800000">
            <a:off x="8640763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7" name="Line 135"/>
          <p:cNvSpPr>
            <a:spLocks noChangeShapeType="1"/>
          </p:cNvSpPr>
          <p:nvPr/>
        </p:nvSpPr>
        <p:spPr bwMode="auto">
          <a:xfrm rot="-10800000">
            <a:off x="8910638" y="5581651"/>
            <a:ext cx="0" cy="49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8" name="Freeform 136"/>
          <p:cNvSpPr>
            <a:spLocks/>
          </p:cNvSpPr>
          <p:nvPr/>
        </p:nvSpPr>
        <p:spPr bwMode="auto">
          <a:xfrm>
            <a:off x="4338639" y="4260851"/>
            <a:ext cx="376237" cy="684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0"/>
              </a:cxn>
              <a:cxn ang="0">
                <a:pos x="75" y="241"/>
              </a:cxn>
              <a:cxn ang="0">
                <a:pos x="99" y="241"/>
              </a:cxn>
              <a:cxn ang="0">
                <a:pos x="99" y="478"/>
              </a:cxn>
              <a:cxn ang="0">
                <a:pos x="143" y="478"/>
              </a:cxn>
              <a:cxn ang="0">
                <a:pos x="143" y="0"/>
              </a:cxn>
              <a:cxn ang="0">
                <a:pos x="204" y="0"/>
              </a:cxn>
              <a:cxn ang="0">
                <a:pos x="204" y="243"/>
              </a:cxn>
              <a:cxn ang="0">
                <a:pos x="219" y="243"/>
              </a:cxn>
              <a:cxn ang="0">
                <a:pos x="219" y="478"/>
              </a:cxn>
              <a:cxn ang="0">
                <a:pos x="255" y="477"/>
              </a:cxn>
              <a:cxn ang="0">
                <a:pos x="255" y="237"/>
              </a:cxn>
            </a:cxnLst>
            <a:rect l="0" t="0" r="r" b="b"/>
            <a:pathLst>
              <a:path w="255" h="478">
                <a:moveTo>
                  <a:pt x="0" y="0"/>
                </a:moveTo>
                <a:lnTo>
                  <a:pt x="75" y="0"/>
                </a:lnTo>
                <a:lnTo>
                  <a:pt x="75" y="241"/>
                </a:lnTo>
                <a:lnTo>
                  <a:pt x="99" y="241"/>
                </a:lnTo>
                <a:lnTo>
                  <a:pt x="99" y="478"/>
                </a:lnTo>
                <a:lnTo>
                  <a:pt x="143" y="478"/>
                </a:lnTo>
                <a:lnTo>
                  <a:pt x="143" y="0"/>
                </a:lnTo>
                <a:lnTo>
                  <a:pt x="204" y="0"/>
                </a:lnTo>
                <a:lnTo>
                  <a:pt x="204" y="243"/>
                </a:lnTo>
                <a:lnTo>
                  <a:pt x="219" y="243"/>
                </a:lnTo>
                <a:lnTo>
                  <a:pt x="219" y="478"/>
                </a:lnTo>
                <a:lnTo>
                  <a:pt x="255" y="477"/>
                </a:lnTo>
                <a:lnTo>
                  <a:pt x="255" y="237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49" name="Freeform 137"/>
          <p:cNvSpPr>
            <a:spLocks/>
          </p:cNvSpPr>
          <p:nvPr/>
        </p:nvSpPr>
        <p:spPr bwMode="auto">
          <a:xfrm>
            <a:off x="4719639" y="4257675"/>
            <a:ext cx="592137" cy="687388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26" y="480"/>
              </a:cxn>
              <a:cxn ang="0">
                <a:pos x="126" y="233"/>
              </a:cxn>
              <a:cxn ang="0">
                <a:pos x="285" y="233"/>
              </a:cxn>
              <a:cxn ang="0">
                <a:pos x="285" y="480"/>
              </a:cxn>
              <a:cxn ang="0">
                <a:pos x="335" y="480"/>
              </a:cxn>
              <a:cxn ang="0">
                <a:pos x="335" y="3"/>
              </a:cxn>
              <a:cxn ang="0">
                <a:pos x="368" y="3"/>
              </a:cxn>
              <a:cxn ang="0">
                <a:pos x="368" y="480"/>
              </a:cxn>
              <a:cxn ang="0">
                <a:pos x="401" y="480"/>
              </a:cxn>
              <a:cxn ang="0">
                <a:pos x="401" y="0"/>
              </a:cxn>
            </a:cxnLst>
            <a:rect l="0" t="0" r="r" b="b"/>
            <a:pathLst>
              <a:path w="401" h="480">
                <a:moveTo>
                  <a:pt x="0" y="480"/>
                </a:moveTo>
                <a:lnTo>
                  <a:pt x="126" y="480"/>
                </a:lnTo>
                <a:lnTo>
                  <a:pt x="126" y="233"/>
                </a:lnTo>
                <a:lnTo>
                  <a:pt x="285" y="233"/>
                </a:lnTo>
                <a:lnTo>
                  <a:pt x="285" y="480"/>
                </a:lnTo>
                <a:lnTo>
                  <a:pt x="335" y="480"/>
                </a:lnTo>
                <a:lnTo>
                  <a:pt x="335" y="3"/>
                </a:lnTo>
                <a:lnTo>
                  <a:pt x="368" y="3"/>
                </a:lnTo>
                <a:lnTo>
                  <a:pt x="368" y="480"/>
                </a:lnTo>
                <a:lnTo>
                  <a:pt x="401" y="480"/>
                </a:lnTo>
                <a:lnTo>
                  <a:pt x="401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0" name="Freeform 138"/>
          <p:cNvSpPr>
            <a:spLocks/>
          </p:cNvSpPr>
          <p:nvPr/>
        </p:nvSpPr>
        <p:spPr bwMode="auto">
          <a:xfrm>
            <a:off x="5318125" y="4257675"/>
            <a:ext cx="406400" cy="1028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2" y="239"/>
              </a:cxn>
              <a:cxn ang="0">
                <a:pos x="9" y="239"/>
              </a:cxn>
              <a:cxn ang="0">
                <a:pos x="9" y="479"/>
              </a:cxn>
              <a:cxn ang="0">
                <a:pos x="96" y="479"/>
              </a:cxn>
              <a:cxn ang="0">
                <a:pos x="96" y="719"/>
              </a:cxn>
              <a:cxn ang="0">
                <a:pos x="114" y="719"/>
              </a:cxn>
              <a:cxn ang="0">
                <a:pos x="114" y="480"/>
              </a:cxn>
              <a:cxn ang="0">
                <a:pos x="150" y="480"/>
              </a:cxn>
              <a:cxn ang="0">
                <a:pos x="150" y="719"/>
              </a:cxn>
              <a:cxn ang="0">
                <a:pos x="168" y="719"/>
              </a:cxn>
              <a:cxn ang="0">
                <a:pos x="168" y="479"/>
              </a:cxn>
              <a:cxn ang="0">
                <a:pos x="177" y="479"/>
              </a:cxn>
              <a:cxn ang="0">
                <a:pos x="177" y="719"/>
              </a:cxn>
              <a:cxn ang="0">
                <a:pos x="191" y="717"/>
              </a:cxn>
              <a:cxn ang="0">
                <a:pos x="192" y="479"/>
              </a:cxn>
              <a:cxn ang="0">
                <a:pos x="276" y="479"/>
              </a:cxn>
              <a:cxn ang="0">
                <a:pos x="276" y="717"/>
              </a:cxn>
            </a:cxnLst>
            <a:rect l="0" t="0" r="r" b="b"/>
            <a:pathLst>
              <a:path w="276" h="719">
                <a:moveTo>
                  <a:pt x="0" y="0"/>
                </a:moveTo>
                <a:lnTo>
                  <a:pt x="2" y="3"/>
                </a:lnTo>
                <a:lnTo>
                  <a:pt x="2" y="239"/>
                </a:lnTo>
                <a:lnTo>
                  <a:pt x="9" y="239"/>
                </a:lnTo>
                <a:lnTo>
                  <a:pt x="9" y="479"/>
                </a:lnTo>
                <a:lnTo>
                  <a:pt x="96" y="479"/>
                </a:lnTo>
                <a:lnTo>
                  <a:pt x="96" y="719"/>
                </a:lnTo>
                <a:lnTo>
                  <a:pt x="114" y="719"/>
                </a:lnTo>
                <a:lnTo>
                  <a:pt x="114" y="480"/>
                </a:lnTo>
                <a:lnTo>
                  <a:pt x="150" y="480"/>
                </a:lnTo>
                <a:lnTo>
                  <a:pt x="150" y="719"/>
                </a:lnTo>
                <a:lnTo>
                  <a:pt x="168" y="719"/>
                </a:lnTo>
                <a:lnTo>
                  <a:pt x="168" y="479"/>
                </a:lnTo>
                <a:lnTo>
                  <a:pt x="177" y="479"/>
                </a:lnTo>
                <a:lnTo>
                  <a:pt x="177" y="719"/>
                </a:lnTo>
                <a:lnTo>
                  <a:pt x="191" y="717"/>
                </a:lnTo>
                <a:lnTo>
                  <a:pt x="192" y="479"/>
                </a:lnTo>
                <a:lnTo>
                  <a:pt x="276" y="479"/>
                </a:lnTo>
                <a:lnTo>
                  <a:pt x="276" y="717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1" name="Freeform 139"/>
          <p:cNvSpPr>
            <a:spLocks/>
          </p:cNvSpPr>
          <p:nvPr/>
        </p:nvSpPr>
        <p:spPr bwMode="auto">
          <a:xfrm>
            <a:off x="5738814" y="4252913"/>
            <a:ext cx="566737" cy="1033462"/>
          </a:xfrm>
          <a:custGeom>
            <a:avLst/>
            <a:gdLst/>
            <a:ahLst/>
            <a:cxnLst>
              <a:cxn ang="0">
                <a:pos x="0" y="722"/>
              </a:cxn>
              <a:cxn ang="0">
                <a:pos x="0" y="480"/>
              </a:cxn>
              <a:cxn ang="0">
                <a:pos x="5" y="6"/>
              </a:cxn>
              <a:cxn ang="0">
                <a:pos x="27" y="6"/>
              </a:cxn>
              <a:cxn ang="0">
                <a:pos x="27" y="482"/>
              </a:cxn>
              <a:cxn ang="0">
                <a:pos x="147" y="482"/>
              </a:cxn>
              <a:cxn ang="0">
                <a:pos x="144" y="3"/>
              </a:cxn>
              <a:cxn ang="0">
                <a:pos x="156" y="3"/>
              </a:cxn>
              <a:cxn ang="0">
                <a:pos x="155" y="249"/>
              </a:cxn>
              <a:cxn ang="0">
                <a:pos x="168" y="246"/>
              </a:cxn>
              <a:cxn ang="0">
                <a:pos x="168" y="485"/>
              </a:cxn>
              <a:cxn ang="0">
                <a:pos x="180" y="485"/>
              </a:cxn>
              <a:cxn ang="0">
                <a:pos x="180" y="2"/>
              </a:cxn>
              <a:cxn ang="0">
                <a:pos x="195" y="2"/>
              </a:cxn>
              <a:cxn ang="0">
                <a:pos x="197" y="482"/>
              </a:cxn>
              <a:cxn ang="0">
                <a:pos x="279" y="483"/>
              </a:cxn>
              <a:cxn ang="0">
                <a:pos x="279" y="240"/>
              </a:cxn>
              <a:cxn ang="0">
                <a:pos x="384" y="240"/>
              </a:cxn>
              <a:cxn ang="0">
                <a:pos x="384" y="0"/>
              </a:cxn>
            </a:cxnLst>
            <a:rect l="0" t="0" r="r" b="b"/>
            <a:pathLst>
              <a:path w="384" h="722">
                <a:moveTo>
                  <a:pt x="0" y="722"/>
                </a:moveTo>
                <a:lnTo>
                  <a:pt x="0" y="480"/>
                </a:lnTo>
                <a:lnTo>
                  <a:pt x="5" y="6"/>
                </a:lnTo>
                <a:lnTo>
                  <a:pt x="27" y="6"/>
                </a:lnTo>
                <a:lnTo>
                  <a:pt x="27" y="482"/>
                </a:lnTo>
                <a:lnTo>
                  <a:pt x="147" y="482"/>
                </a:lnTo>
                <a:lnTo>
                  <a:pt x="144" y="3"/>
                </a:lnTo>
                <a:lnTo>
                  <a:pt x="156" y="3"/>
                </a:lnTo>
                <a:lnTo>
                  <a:pt x="155" y="249"/>
                </a:lnTo>
                <a:lnTo>
                  <a:pt x="168" y="246"/>
                </a:lnTo>
                <a:lnTo>
                  <a:pt x="168" y="485"/>
                </a:lnTo>
                <a:lnTo>
                  <a:pt x="180" y="485"/>
                </a:lnTo>
                <a:lnTo>
                  <a:pt x="180" y="2"/>
                </a:lnTo>
                <a:lnTo>
                  <a:pt x="195" y="2"/>
                </a:lnTo>
                <a:lnTo>
                  <a:pt x="197" y="482"/>
                </a:lnTo>
                <a:lnTo>
                  <a:pt x="279" y="483"/>
                </a:lnTo>
                <a:lnTo>
                  <a:pt x="279" y="240"/>
                </a:lnTo>
                <a:lnTo>
                  <a:pt x="384" y="240"/>
                </a:lnTo>
                <a:lnTo>
                  <a:pt x="384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2" name="Line 140"/>
          <p:cNvSpPr>
            <a:spLocks noChangeShapeType="1"/>
          </p:cNvSpPr>
          <p:nvPr/>
        </p:nvSpPr>
        <p:spPr bwMode="auto">
          <a:xfrm>
            <a:off x="5788025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3" name="Freeform 141"/>
          <p:cNvSpPr>
            <a:spLocks/>
          </p:cNvSpPr>
          <p:nvPr/>
        </p:nvSpPr>
        <p:spPr bwMode="auto">
          <a:xfrm>
            <a:off x="6305550" y="4260851"/>
            <a:ext cx="933450" cy="690563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0" y="478"/>
              </a:cxn>
              <a:cxn ang="0">
                <a:pos x="165" y="478"/>
              </a:cxn>
              <a:cxn ang="0">
                <a:pos x="165" y="0"/>
              </a:cxn>
              <a:cxn ang="0">
                <a:pos x="240" y="0"/>
              </a:cxn>
              <a:cxn ang="0">
                <a:pos x="240" y="241"/>
              </a:cxn>
              <a:cxn ang="0">
                <a:pos x="258" y="241"/>
              </a:cxn>
              <a:cxn ang="0">
                <a:pos x="258" y="480"/>
              </a:cxn>
              <a:cxn ang="0">
                <a:pos x="441" y="480"/>
              </a:cxn>
              <a:cxn ang="0">
                <a:pos x="441" y="238"/>
              </a:cxn>
              <a:cxn ang="0">
                <a:pos x="461" y="238"/>
              </a:cxn>
              <a:cxn ang="0">
                <a:pos x="461" y="478"/>
              </a:cxn>
              <a:cxn ang="0">
                <a:pos x="522" y="478"/>
              </a:cxn>
              <a:cxn ang="0">
                <a:pos x="522" y="238"/>
              </a:cxn>
              <a:cxn ang="0">
                <a:pos x="542" y="238"/>
              </a:cxn>
              <a:cxn ang="0">
                <a:pos x="542" y="483"/>
              </a:cxn>
              <a:cxn ang="0">
                <a:pos x="567" y="483"/>
              </a:cxn>
              <a:cxn ang="0">
                <a:pos x="567" y="240"/>
              </a:cxn>
              <a:cxn ang="0">
                <a:pos x="581" y="240"/>
              </a:cxn>
              <a:cxn ang="0">
                <a:pos x="581" y="480"/>
              </a:cxn>
              <a:cxn ang="0">
                <a:pos x="632" y="480"/>
              </a:cxn>
              <a:cxn ang="0">
                <a:pos x="632" y="241"/>
              </a:cxn>
            </a:cxnLst>
            <a:rect l="0" t="0" r="r" b="b"/>
            <a:pathLst>
              <a:path w="632" h="483">
                <a:moveTo>
                  <a:pt x="0" y="232"/>
                </a:moveTo>
                <a:lnTo>
                  <a:pt x="0" y="478"/>
                </a:lnTo>
                <a:lnTo>
                  <a:pt x="165" y="478"/>
                </a:lnTo>
                <a:lnTo>
                  <a:pt x="165" y="0"/>
                </a:lnTo>
                <a:lnTo>
                  <a:pt x="240" y="0"/>
                </a:lnTo>
                <a:lnTo>
                  <a:pt x="240" y="241"/>
                </a:lnTo>
                <a:lnTo>
                  <a:pt x="258" y="241"/>
                </a:lnTo>
                <a:lnTo>
                  <a:pt x="258" y="480"/>
                </a:lnTo>
                <a:lnTo>
                  <a:pt x="441" y="480"/>
                </a:lnTo>
                <a:lnTo>
                  <a:pt x="441" y="238"/>
                </a:lnTo>
                <a:lnTo>
                  <a:pt x="461" y="238"/>
                </a:lnTo>
                <a:lnTo>
                  <a:pt x="461" y="478"/>
                </a:lnTo>
                <a:lnTo>
                  <a:pt x="522" y="478"/>
                </a:lnTo>
                <a:lnTo>
                  <a:pt x="522" y="238"/>
                </a:lnTo>
                <a:lnTo>
                  <a:pt x="542" y="238"/>
                </a:lnTo>
                <a:lnTo>
                  <a:pt x="542" y="483"/>
                </a:lnTo>
                <a:lnTo>
                  <a:pt x="567" y="483"/>
                </a:lnTo>
                <a:lnTo>
                  <a:pt x="567" y="240"/>
                </a:lnTo>
                <a:lnTo>
                  <a:pt x="581" y="240"/>
                </a:lnTo>
                <a:lnTo>
                  <a:pt x="581" y="480"/>
                </a:lnTo>
                <a:lnTo>
                  <a:pt x="632" y="480"/>
                </a:lnTo>
                <a:lnTo>
                  <a:pt x="632" y="241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4" name="Freeform 142"/>
          <p:cNvSpPr>
            <a:spLocks/>
          </p:cNvSpPr>
          <p:nvPr/>
        </p:nvSpPr>
        <p:spPr bwMode="auto">
          <a:xfrm>
            <a:off x="7504114" y="4260851"/>
            <a:ext cx="1152525" cy="684213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1" y="478"/>
              </a:cxn>
              <a:cxn ang="0">
                <a:pos x="40" y="477"/>
              </a:cxn>
              <a:cxn ang="0">
                <a:pos x="40" y="0"/>
              </a:cxn>
              <a:cxn ang="0">
                <a:pos x="127" y="0"/>
              </a:cxn>
              <a:cxn ang="0">
                <a:pos x="127" y="241"/>
              </a:cxn>
              <a:cxn ang="0">
                <a:pos x="147" y="241"/>
              </a:cxn>
              <a:cxn ang="0">
                <a:pos x="147" y="478"/>
              </a:cxn>
              <a:cxn ang="0">
                <a:pos x="346" y="478"/>
              </a:cxn>
              <a:cxn ang="0">
                <a:pos x="346" y="1"/>
              </a:cxn>
              <a:cxn ang="0">
                <a:pos x="369" y="1"/>
              </a:cxn>
              <a:cxn ang="0">
                <a:pos x="369" y="238"/>
              </a:cxn>
              <a:cxn ang="0">
                <a:pos x="374" y="478"/>
              </a:cxn>
              <a:cxn ang="0">
                <a:pos x="405" y="478"/>
              </a:cxn>
              <a:cxn ang="0">
                <a:pos x="405" y="240"/>
              </a:cxn>
              <a:cxn ang="0">
                <a:pos x="426" y="240"/>
              </a:cxn>
              <a:cxn ang="0">
                <a:pos x="426" y="478"/>
              </a:cxn>
              <a:cxn ang="0">
                <a:pos x="499" y="478"/>
              </a:cxn>
              <a:cxn ang="0">
                <a:pos x="499" y="231"/>
              </a:cxn>
              <a:cxn ang="0">
                <a:pos x="655" y="231"/>
              </a:cxn>
              <a:cxn ang="0">
                <a:pos x="655" y="478"/>
              </a:cxn>
              <a:cxn ang="0">
                <a:pos x="771" y="477"/>
              </a:cxn>
              <a:cxn ang="0">
                <a:pos x="769" y="0"/>
              </a:cxn>
              <a:cxn ang="0">
                <a:pos x="780" y="0"/>
              </a:cxn>
            </a:cxnLst>
            <a:rect l="0" t="0" r="r" b="b"/>
            <a:pathLst>
              <a:path w="780" h="478">
                <a:moveTo>
                  <a:pt x="0" y="237"/>
                </a:moveTo>
                <a:lnTo>
                  <a:pt x="1" y="478"/>
                </a:lnTo>
                <a:lnTo>
                  <a:pt x="40" y="477"/>
                </a:lnTo>
                <a:lnTo>
                  <a:pt x="40" y="0"/>
                </a:lnTo>
                <a:lnTo>
                  <a:pt x="127" y="0"/>
                </a:lnTo>
                <a:lnTo>
                  <a:pt x="127" y="241"/>
                </a:lnTo>
                <a:lnTo>
                  <a:pt x="147" y="241"/>
                </a:lnTo>
                <a:lnTo>
                  <a:pt x="147" y="478"/>
                </a:lnTo>
                <a:lnTo>
                  <a:pt x="346" y="478"/>
                </a:lnTo>
                <a:lnTo>
                  <a:pt x="346" y="1"/>
                </a:lnTo>
                <a:lnTo>
                  <a:pt x="369" y="1"/>
                </a:lnTo>
                <a:lnTo>
                  <a:pt x="369" y="238"/>
                </a:lnTo>
                <a:lnTo>
                  <a:pt x="374" y="478"/>
                </a:lnTo>
                <a:lnTo>
                  <a:pt x="405" y="478"/>
                </a:lnTo>
                <a:lnTo>
                  <a:pt x="405" y="240"/>
                </a:lnTo>
                <a:lnTo>
                  <a:pt x="426" y="240"/>
                </a:lnTo>
                <a:lnTo>
                  <a:pt x="426" y="478"/>
                </a:lnTo>
                <a:lnTo>
                  <a:pt x="499" y="478"/>
                </a:lnTo>
                <a:lnTo>
                  <a:pt x="499" y="231"/>
                </a:lnTo>
                <a:lnTo>
                  <a:pt x="655" y="231"/>
                </a:lnTo>
                <a:lnTo>
                  <a:pt x="655" y="478"/>
                </a:lnTo>
                <a:lnTo>
                  <a:pt x="771" y="477"/>
                </a:lnTo>
                <a:lnTo>
                  <a:pt x="769" y="0"/>
                </a:lnTo>
                <a:lnTo>
                  <a:pt x="780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5" name="Line 143"/>
          <p:cNvSpPr>
            <a:spLocks noChangeShapeType="1"/>
          </p:cNvSpPr>
          <p:nvPr/>
        </p:nvSpPr>
        <p:spPr bwMode="auto">
          <a:xfrm>
            <a:off x="859948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6" name="Line 144"/>
          <p:cNvSpPr>
            <a:spLocks noChangeShapeType="1"/>
          </p:cNvSpPr>
          <p:nvPr/>
        </p:nvSpPr>
        <p:spPr bwMode="auto">
          <a:xfrm>
            <a:off x="854233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7" name="Line 145"/>
          <p:cNvSpPr>
            <a:spLocks noChangeShapeType="1"/>
          </p:cNvSpPr>
          <p:nvPr/>
        </p:nvSpPr>
        <p:spPr bwMode="auto">
          <a:xfrm>
            <a:off x="851693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8" name="Line 146"/>
          <p:cNvSpPr>
            <a:spLocks noChangeShapeType="1"/>
          </p:cNvSpPr>
          <p:nvPr/>
        </p:nvSpPr>
        <p:spPr bwMode="auto">
          <a:xfrm>
            <a:off x="8175625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59" name="Line 147"/>
          <p:cNvSpPr>
            <a:spLocks noChangeShapeType="1"/>
          </p:cNvSpPr>
          <p:nvPr/>
        </p:nvSpPr>
        <p:spPr bwMode="auto">
          <a:xfrm>
            <a:off x="8102600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0" name="Line 148"/>
          <p:cNvSpPr>
            <a:spLocks noChangeShapeType="1"/>
          </p:cNvSpPr>
          <p:nvPr/>
        </p:nvSpPr>
        <p:spPr bwMode="auto">
          <a:xfrm>
            <a:off x="7993063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1" name="Line 149"/>
          <p:cNvSpPr>
            <a:spLocks noChangeShapeType="1"/>
          </p:cNvSpPr>
          <p:nvPr/>
        </p:nvSpPr>
        <p:spPr bwMode="auto">
          <a:xfrm>
            <a:off x="7212013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2" name="Line 150"/>
          <p:cNvSpPr>
            <a:spLocks noChangeShapeType="1"/>
          </p:cNvSpPr>
          <p:nvPr/>
        </p:nvSpPr>
        <p:spPr bwMode="auto">
          <a:xfrm>
            <a:off x="7143750" y="4264026"/>
            <a:ext cx="0" cy="3397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3" name="Line 151"/>
          <p:cNvSpPr>
            <a:spLocks noChangeShapeType="1"/>
          </p:cNvSpPr>
          <p:nvPr/>
        </p:nvSpPr>
        <p:spPr bwMode="auto">
          <a:xfrm>
            <a:off x="7126288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4" name="Line 152"/>
          <p:cNvSpPr>
            <a:spLocks noChangeShapeType="1"/>
          </p:cNvSpPr>
          <p:nvPr/>
        </p:nvSpPr>
        <p:spPr bwMode="auto">
          <a:xfrm>
            <a:off x="6918325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5" name="Line 153"/>
          <p:cNvSpPr>
            <a:spLocks noChangeShapeType="1"/>
          </p:cNvSpPr>
          <p:nvPr/>
        </p:nvSpPr>
        <p:spPr bwMode="auto">
          <a:xfrm>
            <a:off x="6943725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6" name="Line 154"/>
          <p:cNvSpPr>
            <a:spLocks noChangeShapeType="1"/>
          </p:cNvSpPr>
          <p:nvPr/>
        </p:nvSpPr>
        <p:spPr bwMode="auto">
          <a:xfrm>
            <a:off x="6875463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7" name="Line 155"/>
          <p:cNvSpPr>
            <a:spLocks noChangeShapeType="1"/>
          </p:cNvSpPr>
          <p:nvPr/>
        </p:nvSpPr>
        <p:spPr bwMode="auto">
          <a:xfrm>
            <a:off x="682148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8" name="Line 156"/>
          <p:cNvSpPr>
            <a:spLocks noChangeShapeType="1"/>
          </p:cNvSpPr>
          <p:nvPr/>
        </p:nvSpPr>
        <p:spPr bwMode="auto">
          <a:xfrm>
            <a:off x="6778625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69" name="Line 157"/>
          <p:cNvSpPr>
            <a:spLocks noChangeShapeType="1"/>
          </p:cNvSpPr>
          <p:nvPr/>
        </p:nvSpPr>
        <p:spPr bwMode="auto">
          <a:xfrm>
            <a:off x="675163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0" name="Line 158"/>
          <p:cNvSpPr>
            <a:spLocks noChangeShapeType="1"/>
          </p:cNvSpPr>
          <p:nvPr/>
        </p:nvSpPr>
        <p:spPr bwMode="auto">
          <a:xfrm>
            <a:off x="6643688" y="4264025"/>
            <a:ext cx="0" cy="6810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1" name="Line 159"/>
          <p:cNvSpPr>
            <a:spLocks noChangeShapeType="1"/>
          </p:cNvSpPr>
          <p:nvPr/>
        </p:nvSpPr>
        <p:spPr bwMode="auto">
          <a:xfrm>
            <a:off x="6659563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2" name="Line 160"/>
          <p:cNvSpPr>
            <a:spLocks noChangeShapeType="1"/>
          </p:cNvSpPr>
          <p:nvPr/>
        </p:nvSpPr>
        <p:spPr bwMode="auto">
          <a:xfrm>
            <a:off x="643413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3" name="Line 161"/>
          <p:cNvSpPr>
            <a:spLocks noChangeShapeType="1"/>
          </p:cNvSpPr>
          <p:nvPr/>
        </p:nvSpPr>
        <p:spPr bwMode="auto">
          <a:xfrm>
            <a:off x="7977188" y="4945063"/>
            <a:ext cx="0" cy="3476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4" name="Line 162"/>
          <p:cNvSpPr>
            <a:spLocks noChangeShapeType="1"/>
          </p:cNvSpPr>
          <p:nvPr/>
        </p:nvSpPr>
        <p:spPr bwMode="auto">
          <a:xfrm>
            <a:off x="8135938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5" name="Line 163"/>
          <p:cNvSpPr>
            <a:spLocks noChangeShapeType="1"/>
          </p:cNvSpPr>
          <p:nvPr/>
        </p:nvSpPr>
        <p:spPr bwMode="auto">
          <a:xfrm>
            <a:off x="8475663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6" name="Line 164"/>
          <p:cNvSpPr>
            <a:spLocks noChangeShapeType="1"/>
          </p:cNvSpPr>
          <p:nvPr/>
        </p:nvSpPr>
        <p:spPr bwMode="auto">
          <a:xfrm>
            <a:off x="4662488" y="4598988"/>
            <a:ext cx="0" cy="349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7" name="Line 165"/>
          <p:cNvSpPr>
            <a:spLocks noChangeShapeType="1"/>
          </p:cNvSpPr>
          <p:nvPr/>
        </p:nvSpPr>
        <p:spPr bwMode="auto">
          <a:xfrm>
            <a:off x="4708525" y="4597401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371878" name="Line 166"/>
          <p:cNvSpPr>
            <a:spLocks noChangeShapeType="1"/>
          </p:cNvSpPr>
          <p:nvPr/>
        </p:nvSpPr>
        <p:spPr bwMode="auto">
          <a:xfrm>
            <a:off x="4635500" y="4264026"/>
            <a:ext cx="0" cy="3476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pl-PL" sz="1600">
              <a:solidFill>
                <a:srgbClr val="F8F8F8"/>
              </a:solidFill>
              <a:latin typeface="Arial" charset="0"/>
            </a:endParaRPr>
          </a:p>
        </p:txBody>
      </p:sp>
      <p:grpSp>
        <p:nvGrpSpPr>
          <p:cNvPr id="371879" name="Group 167"/>
          <p:cNvGrpSpPr>
            <a:grpSpLocks/>
          </p:cNvGrpSpPr>
          <p:nvPr/>
        </p:nvGrpSpPr>
        <p:grpSpPr bwMode="auto">
          <a:xfrm>
            <a:off x="4899026" y="4586288"/>
            <a:ext cx="3578225" cy="0"/>
            <a:chOff x="2070" y="3199"/>
            <a:chExt cx="2424" cy="0"/>
          </a:xfrm>
        </p:grpSpPr>
        <p:sp>
          <p:nvSpPr>
            <p:cNvPr id="371880" name="Line 168"/>
            <p:cNvSpPr>
              <a:spLocks noChangeShapeType="1"/>
            </p:cNvSpPr>
            <p:nvPr/>
          </p:nvSpPr>
          <p:spPr bwMode="auto">
            <a:xfrm>
              <a:off x="2070" y="3199"/>
              <a:ext cx="168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881" name="Line 169"/>
            <p:cNvSpPr>
              <a:spLocks noChangeShapeType="1"/>
            </p:cNvSpPr>
            <p:nvPr/>
          </p:nvSpPr>
          <p:spPr bwMode="auto">
            <a:xfrm>
              <a:off x="2917" y="3199"/>
              <a:ext cx="110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882" name="Line 170"/>
            <p:cNvSpPr>
              <a:spLocks noChangeShapeType="1"/>
            </p:cNvSpPr>
            <p:nvPr/>
          </p:nvSpPr>
          <p:spPr bwMode="auto">
            <a:xfrm>
              <a:off x="3656" y="3199"/>
              <a:ext cx="18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  <p:sp>
          <p:nvSpPr>
            <p:cNvPr id="371883" name="Line 171"/>
            <p:cNvSpPr>
              <a:spLocks noChangeShapeType="1"/>
            </p:cNvSpPr>
            <p:nvPr/>
          </p:nvSpPr>
          <p:spPr bwMode="auto">
            <a:xfrm>
              <a:off x="4332" y="3199"/>
              <a:ext cx="16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pl-PL" sz="1600">
                <a:solidFill>
                  <a:srgbClr val="F8F8F8"/>
                </a:solidFill>
                <a:latin typeface="Arial" charset="0"/>
              </a:endParaRPr>
            </a:p>
          </p:txBody>
        </p:sp>
      </p:grpSp>
      <p:sp>
        <p:nvSpPr>
          <p:cNvPr id="371884" name="Text Box 172"/>
          <p:cNvSpPr txBox="1">
            <a:spLocks noChangeArrowheads="1"/>
          </p:cNvSpPr>
          <p:nvPr/>
        </p:nvSpPr>
        <p:spPr bwMode="auto">
          <a:xfrm>
            <a:off x="7102475" y="3811588"/>
            <a:ext cx="2573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F8F8F8"/>
                </a:solidFill>
                <a:latin typeface="Trebuchet MS" pitchFamily="34" charset="0"/>
              </a:rPr>
              <a:t>Kobieta chora na depresję </a:t>
            </a:r>
            <a:endParaRPr lang="en-US" sz="1600" b="1">
              <a:solidFill>
                <a:srgbClr val="F8F8F8"/>
              </a:solidFill>
              <a:latin typeface="Trebuchet MS" pitchFamily="34" charset="0"/>
            </a:endParaRPr>
          </a:p>
        </p:txBody>
      </p:sp>
      <p:sp>
        <p:nvSpPr>
          <p:cNvPr id="371885" name="Text Box 173"/>
          <p:cNvSpPr txBox="1">
            <a:spLocks noChangeArrowheads="1"/>
          </p:cNvSpPr>
          <p:nvPr/>
        </p:nvSpPr>
        <p:spPr bwMode="auto">
          <a:xfrm>
            <a:off x="1889152" y="230189"/>
            <a:ext cx="8442272" cy="7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" tIns="3600" rIns="3600" bIns="3600">
            <a:spAutoFit/>
          </a:bodyPr>
          <a:lstStyle/>
          <a:p>
            <a:pPr algn="ctr" defTabSz="87312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</a:pPr>
            <a:r>
              <a:rPr lang="pl-PL" altLang="fr-FR" sz="2800" b="1">
                <a:solidFill>
                  <a:srgbClr val="FFD6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Wpływ zaburzeń rytmu okołodobowego na objawy</a:t>
            </a:r>
            <a:br>
              <a:rPr lang="pl-PL" altLang="fr-FR" sz="2800" b="1">
                <a:solidFill>
                  <a:srgbClr val="FFD6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pl-PL" altLang="fr-FR" sz="2800" b="1">
                <a:solidFill>
                  <a:srgbClr val="FFD62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pacjentów z dużą depresją: rytm snu i czuwania</a:t>
            </a:r>
            <a:endParaRPr lang="en-GB" altLang="fr-FR" sz="2800" b="1">
              <a:solidFill>
                <a:srgbClr val="FFD62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371886" name="Text Box 174"/>
          <p:cNvSpPr txBox="1">
            <a:spLocks noChangeArrowheads="1"/>
          </p:cNvSpPr>
          <p:nvPr/>
        </p:nvSpPr>
        <p:spPr bwMode="auto">
          <a:xfrm>
            <a:off x="2698750" y="1311275"/>
            <a:ext cx="9159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b="1">
                <a:solidFill>
                  <a:srgbClr val="F8F8F8"/>
                </a:solidFill>
                <a:latin typeface="Arial" charset="0"/>
              </a:rPr>
              <a:t>Stadia Snu</a:t>
            </a:r>
            <a:endParaRPr lang="en-US" sz="1400" b="1">
              <a:solidFill>
                <a:srgbClr val="F8F8F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800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7D1B5-3477-499F-ACC5-2C8B07F4ED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B319F-86FE-4754-878E-06F0804D88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867778-C107-4619-8913-04263C95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  <a:prstGeom prst="ellipse">
            <a:avLst/>
          </a:prstGeom>
        </p:spPr>
        <p:txBody>
          <a:bodyPr anchor="t">
            <a:normAutofit/>
          </a:bodyPr>
          <a:lstStyle/>
          <a:p>
            <a:pPr algn="r"/>
            <a:r>
              <a:rPr lang="pl-PL" sz="3200">
                <a:solidFill>
                  <a:srgbClr val="FFFFFF"/>
                </a:solidFill>
              </a:rPr>
              <a:t>Insomnia</a:t>
            </a:r>
            <a:br>
              <a:rPr lang="pl-PL" sz="3200">
                <a:solidFill>
                  <a:srgbClr val="FFFFFF"/>
                </a:solidFill>
              </a:rPr>
            </a:br>
            <a:endParaRPr lang="pl-PL" sz="320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BB521F-ED5B-459E-BB05-2B88160A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l-PL" sz="3200" dirty="0"/>
              <a:t>Wspólne cechy definicji </a:t>
            </a:r>
            <a:r>
              <a:rPr lang="pl-PL" sz="3200" dirty="0" err="1"/>
              <a:t>insomnii</a:t>
            </a:r>
            <a:r>
              <a:rPr lang="pl-PL" sz="3200" dirty="0"/>
              <a:t> – ICSD, DSM, ICD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F2E4D-6EEE-46FA-896A-A8392C23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l-PL" sz="2400" dirty="0"/>
              <a:t>Skrócenie snu, pogorszenie jego jakości – pomimo właściwych warunków dla snu</a:t>
            </a:r>
          </a:p>
          <a:p>
            <a:r>
              <a:rPr lang="pl-PL" sz="2400" dirty="0" err="1"/>
              <a:t>Insomnia</a:t>
            </a:r>
            <a:r>
              <a:rPr lang="pl-PL" sz="2400" dirty="0"/>
              <a:t> skutkuje: zmęczeniem, drażliwością, zaburzeniami koncentracji</a:t>
            </a:r>
          </a:p>
          <a:p>
            <a:r>
              <a:rPr lang="pl-PL" sz="2400" dirty="0"/>
              <a:t>Diagnoza nie wymaga badania neurofizjologicznego </a:t>
            </a:r>
          </a:p>
        </p:txBody>
      </p:sp>
    </p:spTree>
    <p:extLst>
      <p:ext uri="{BB962C8B-B14F-4D97-AF65-F5344CB8AC3E}">
        <p14:creationId xmlns:p14="http://schemas.microsoft.com/office/powerpoint/2010/main" val="10573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 ago">
  <a:themeElements>
    <a:clrScheme name="Fond ago 1">
      <a:dk1>
        <a:srgbClr val="000000"/>
      </a:dk1>
      <a:lt1>
        <a:srgbClr val="F8F8F8"/>
      </a:lt1>
      <a:dk2>
        <a:srgbClr val="003972"/>
      </a:dk2>
      <a:lt2>
        <a:srgbClr val="FFD627"/>
      </a:lt2>
      <a:accent1>
        <a:srgbClr val="006DBB"/>
      </a:accent1>
      <a:accent2>
        <a:srgbClr val="FF9933"/>
      </a:accent2>
      <a:accent3>
        <a:srgbClr val="AAAEBC"/>
      </a:accent3>
      <a:accent4>
        <a:srgbClr val="D4D4D4"/>
      </a:accent4>
      <a:accent5>
        <a:srgbClr val="AABADA"/>
      </a:accent5>
      <a:accent6>
        <a:srgbClr val="E78A2D"/>
      </a:accent6>
      <a:hlink>
        <a:srgbClr val="FF5050"/>
      </a:hlink>
      <a:folHlink>
        <a:srgbClr val="0158A7"/>
      </a:folHlink>
    </a:clrScheme>
    <a:fontScheme name="Fond ag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" tIns="3600" rIns="3600" bIns="36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" tIns="3600" rIns="3600" bIns="36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 ago 1">
        <a:dk1>
          <a:srgbClr val="000000"/>
        </a:dk1>
        <a:lt1>
          <a:srgbClr val="F8F8F8"/>
        </a:lt1>
        <a:dk2>
          <a:srgbClr val="003972"/>
        </a:dk2>
        <a:lt2>
          <a:srgbClr val="FFD627"/>
        </a:lt2>
        <a:accent1>
          <a:srgbClr val="006DBB"/>
        </a:accent1>
        <a:accent2>
          <a:srgbClr val="FF9933"/>
        </a:accent2>
        <a:accent3>
          <a:srgbClr val="AAAEBC"/>
        </a:accent3>
        <a:accent4>
          <a:srgbClr val="D4D4D4"/>
        </a:accent4>
        <a:accent5>
          <a:srgbClr val="AABADA"/>
        </a:accent5>
        <a:accent6>
          <a:srgbClr val="E78A2D"/>
        </a:accent6>
        <a:hlink>
          <a:srgbClr val="FF5050"/>
        </a:hlink>
        <a:folHlink>
          <a:srgbClr val="0158A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1024</Words>
  <Application>Microsoft Office PowerPoint</Application>
  <PresentationFormat>Panoramiczny</PresentationFormat>
  <Paragraphs>223</Paragraphs>
  <Slides>23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Lucida Sans</vt:lpstr>
      <vt:lpstr>Tahoma</vt:lpstr>
      <vt:lpstr>Times New Roman</vt:lpstr>
      <vt:lpstr>Trebuchet MS</vt:lpstr>
      <vt:lpstr>Verdana</vt:lpstr>
      <vt:lpstr>Wingdings</vt:lpstr>
      <vt:lpstr>Wingdings 3</vt:lpstr>
      <vt:lpstr>Motyw pakietu Office</vt:lpstr>
      <vt:lpstr>Fond ago</vt:lpstr>
      <vt:lpstr>Faseta</vt:lpstr>
      <vt:lpstr>Photo Editor Photo</vt:lpstr>
      <vt:lpstr>Sen i jego zaburzenia</vt:lpstr>
      <vt:lpstr>Podstawowe informacje o śnie</vt:lpstr>
      <vt:lpstr>Prezentacja programu PowerPoint</vt:lpstr>
      <vt:lpstr>Prezentacja programu PowerPoint</vt:lpstr>
      <vt:lpstr>Jądro nadskrzyżowaniowe (SCN), nadrzędny zegar</vt:lpstr>
      <vt:lpstr>Regulacja rytmów okołodobowych: droga melatonergiczna</vt:lpstr>
      <vt:lpstr>Prezentacja programu PowerPoint</vt:lpstr>
      <vt:lpstr>Prezentacja programu PowerPoint</vt:lpstr>
      <vt:lpstr>Insomnia </vt:lpstr>
      <vt:lpstr>Czym jest insomnia?</vt:lpstr>
      <vt:lpstr>c.d. </vt:lpstr>
      <vt:lpstr>Prezentacja programu PowerPoint</vt:lpstr>
      <vt:lpstr>Poszukiwanie przyczyn bezsenności </vt:lpstr>
      <vt:lpstr>Czynniki sprzyjające bezsenności</vt:lpstr>
      <vt:lpstr>Znaczenie różnych grup ryzyka zaburzeń snu w ich  rozwoju</vt:lpstr>
      <vt:lpstr>Epidemiologia insomnii</vt:lpstr>
      <vt:lpstr>Zaburzenia typowe dla </vt:lpstr>
      <vt:lpstr>Nie-farmakologiczne terapie insomni</vt:lpstr>
      <vt:lpstr>Parasomnie </vt:lpstr>
      <vt:lpstr>Rodzaje parasomni </vt:lpstr>
      <vt:lpstr>Zasady zdrowego spania </vt:lpstr>
      <vt:lpstr>c.d.</vt:lpstr>
      <vt:lpstr>c.c\d.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 i jego zaburzenia</dc:title>
  <dc:creator>czern</dc:creator>
  <cp:lastModifiedBy>Andrzej Czernikiewicz</cp:lastModifiedBy>
  <cp:revision>4</cp:revision>
  <dcterms:created xsi:type="dcterms:W3CDTF">2018-10-10T18:08:34Z</dcterms:created>
  <dcterms:modified xsi:type="dcterms:W3CDTF">2019-05-12T13:56:51Z</dcterms:modified>
</cp:coreProperties>
</file>