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68" r:id="rId2"/>
  </p:sldMasterIdLst>
  <p:notesMasterIdLst>
    <p:notesMasterId r:id="rId89"/>
  </p:notesMasterIdLst>
  <p:sldIdLst>
    <p:sldId id="256" r:id="rId3"/>
    <p:sldId id="337" r:id="rId4"/>
    <p:sldId id="338" r:id="rId5"/>
    <p:sldId id="257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304" r:id="rId16"/>
    <p:sldId id="305" r:id="rId17"/>
    <p:sldId id="306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  <p:sldId id="298" r:id="rId36"/>
    <p:sldId id="299" r:id="rId37"/>
    <p:sldId id="300" r:id="rId38"/>
    <p:sldId id="301" r:id="rId39"/>
    <p:sldId id="307" r:id="rId40"/>
    <p:sldId id="308" r:id="rId41"/>
    <p:sldId id="272" r:id="rId42"/>
    <p:sldId id="309" r:id="rId43"/>
    <p:sldId id="310" r:id="rId44"/>
    <p:sldId id="316" r:id="rId45"/>
    <p:sldId id="317" r:id="rId46"/>
    <p:sldId id="273" r:id="rId47"/>
    <p:sldId id="347" r:id="rId48"/>
    <p:sldId id="264" r:id="rId49"/>
    <p:sldId id="263" r:id="rId50"/>
    <p:sldId id="348" r:id="rId51"/>
    <p:sldId id="262" r:id="rId52"/>
    <p:sldId id="265" r:id="rId53"/>
    <p:sldId id="336" r:id="rId54"/>
    <p:sldId id="274" r:id="rId55"/>
    <p:sldId id="339" r:id="rId56"/>
    <p:sldId id="340" r:id="rId57"/>
    <p:sldId id="341" r:id="rId58"/>
    <p:sldId id="344" r:id="rId59"/>
    <p:sldId id="275" r:id="rId60"/>
    <p:sldId id="342" r:id="rId61"/>
    <p:sldId id="343" r:id="rId62"/>
    <p:sldId id="276" r:id="rId63"/>
    <p:sldId id="277" r:id="rId64"/>
    <p:sldId id="278" r:id="rId65"/>
    <p:sldId id="279" r:id="rId66"/>
    <p:sldId id="345" r:id="rId67"/>
    <p:sldId id="346" r:id="rId68"/>
    <p:sldId id="318" r:id="rId69"/>
    <p:sldId id="322" r:id="rId70"/>
    <p:sldId id="323" r:id="rId71"/>
    <p:sldId id="319" r:id="rId72"/>
    <p:sldId id="320" r:id="rId73"/>
    <p:sldId id="321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49" r:id="rId87"/>
    <p:sldId id="350" r:id="rId8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581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pl-PL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FC70227B-405C-405E-BBBF-07A45A48CA7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672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136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992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63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983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055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671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360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902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462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083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6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083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133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353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37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703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756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600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215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646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316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19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187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601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364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5679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8479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4341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938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16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214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9021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701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0835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2976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5867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2628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48399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2555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3717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0649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1132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4996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060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87238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2497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08951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963620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6122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6817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3444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50022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59942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0400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7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90693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125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2710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1733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522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9566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6998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79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5023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80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5259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81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6385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82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66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1925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83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3421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D97A-1212-432E-9655-07DFB2335B1F}" type="slidenum">
              <a:rPr lang="pl-PL" smtClean="0"/>
              <a:pPr/>
              <a:t>84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946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306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0227B-405C-405E-BBBF-07A45A48CA78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52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47A89-AA11-4053-BCC4-5FDE07337075}" type="slidenum">
              <a:rPr lang="pl-PL"/>
              <a:pPr/>
              <a:t>‹#›</a:t>
            </a:fld>
            <a:endParaRPr lang="pl-PL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 wzorca tytułu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58EC6-B538-4C29-A5A0-93AE0370AF7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8801F-22AC-4948-854F-FFED6E064BC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21.04.04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5107A2-6151-46F9-B6E3-974FB2D83FD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64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E1E8F-3FA1-44DE-AC27-26343ED9A45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1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0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0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5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3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7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DE427-C202-4FB0-842C-01E2E859649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C44DE-4E2D-44E3-9DE6-9ED4F5028E2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80DFB-E972-4533-B737-4843F1D0368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70AF-3985-4354-B780-BEB5B5F63B5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E4DB5-5928-470E-847B-AFCFA9CD674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4D4B7-44E8-4E5B-B601-DE132B0003C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FAB2F-2F76-4742-B4F5-E7F39644107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04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pl-PL"/>
            </a:p>
          </p:txBody>
        </p:sp>
        <p:pic>
          <p:nvPicPr>
            <p:cNvPr id="60420" name="Picture 4" descr="slidemaster_med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13EE005-0FC9-4132-9801-1182020263EC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2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1/29/2015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harvard.edu/AANLIB/cases/case9/tc1/020.gi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harvard.edu/AANLIB/cases/case40/mr1/033.gi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harvard.edu/AANLIB/cases/case40/tc1/033.gi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harvard.edu/AANLIB/cases/case30/mr3/013.gi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765175"/>
            <a:ext cx="7620000" cy="1400175"/>
          </a:xfrm>
          <a:ln/>
        </p:spPr>
        <p:txBody>
          <a:bodyPr/>
          <a:lstStyle/>
          <a:p>
            <a:r>
              <a:rPr lang="pl-PL" sz="4800" dirty="0" smtClean="0">
                <a:latin typeface="Comic Sans MS" pitchFamily="66" charset="0"/>
              </a:rPr>
              <a:t>Zaburzenia </a:t>
            </a:r>
            <a:r>
              <a:rPr lang="pl-PL" sz="4800" dirty="0">
                <a:latin typeface="Comic Sans MS" pitchFamily="66" charset="0"/>
              </a:rPr>
              <a:t>psychiczne wieku podeszłego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pl-PL">
                <a:latin typeface="Comic Sans MS" pitchFamily="66" charset="0"/>
              </a:rPr>
              <a:t>Andrzej Czernikiewicz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B4A7D-6B16-4381-9312-94AFA4D4E1FA}" type="slidenum">
              <a:rPr lang="pl-PL"/>
              <a:pPr/>
              <a:t>10</a:t>
            </a:fld>
            <a:endParaRPr lang="pl-PL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Choroba Alzheimera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Postępujące otępienie spowodowane pierwotnym uszkodzeniem komórek nerwowych w OUN</a:t>
            </a:r>
          </a:p>
          <a:p>
            <a:r>
              <a:rPr lang="pl-PL">
                <a:latin typeface="Comic Sans MS" pitchFamily="66" charset="0"/>
              </a:rPr>
              <a:t>Brak przyczyn naczyniopochodnych</a:t>
            </a:r>
          </a:p>
          <a:p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8532-525A-4319-B95F-F23E82C67FA4}" type="slidenum">
              <a:rPr lang="pl-PL"/>
              <a:pPr/>
              <a:t>11</a:t>
            </a:fld>
            <a:endParaRPr lang="pl-PL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Choroba Alzheimera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>
                <a:latin typeface="Comic Sans MS" pitchFamily="66" charset="0"/>
              </a:rPr>
              <a:t>Objawy:</a:t>
            </a:r>
          </a:p>
          <a:p>
            <a:pPr lvl="1"/>
            <a:r>
              <a:rPr lang="pl-PL" sz="2400">
                <a:latin typeface="Comic Sans MS" pitchFamily="66" charset="0"/>
              </a:rPr>
              <a:t>Amnezja</a:t>
            </a:r>
          </a:p>
          <a:p>
            <a:pPr lvl="1"/>
            <a:r>
              <a:rPr lang="pl-PL" sz="2400">
                <a:latin typeface="Comic Sans MS" pitchFamily="66" charset="0"/>
              </a:rPr>
              <a:t>Apraksja</a:t>
            </a:r>
          </a:p>
          <a:p>
            <a:pPr lvl="1"/>
            <a:r>
              <a:rPr lang="pl-PL" sz="2400">
                <a:latin typeface="Comic Sans MS" pitchFamily="66" charset="0"/>
              </a:rPr>
              <a:t>Anomia</a:t>
            </a:r>
          </a:p>
          <a:p>
            <a:pPr lvl="1"/>
            <a:r>
              <a:rPr lang="pl-PL" sz="2400">
                <a:latin typeface="Comic Sans MS" pitchFamily="66" charset="0"/>
              </a:rPr>
              <a:t>Zaburzenia adaptacji socjalnej</a:t>
            </a:r>
          </a:p>
          <a:p>
            <a:pPr lvl="1"/>
            <a:r>
              <a:rPr lang="pl-PL" sz="2400">
                <a:latin typeface="Comic Sans MS" pitchFamily="66" charset="0"/>
              </a:rPr>
              <a:t>Zmiany nastroju</a:t>
            </a:r>
          </a:p>
          <a:p>
            <a:pPr lvl="1"/>
            <a:endParaRPr lang="pl-PL" sz="2400">
              <a:latin typeface="Comic Sans MS" pitchFamily="66" charset="0"/>
            </a:endParaRPr>
          </a:p>
          <a:p>
            <a:pPr lvl="1"/>
            <a:r>
              <a:rPr lang="pl-PL" sz="2400">
                <a:latin typeface="Comic Sans MS" pitchFamily="66" charset="0"/>
              </a:rPr>
              <a:t>Prognoza </a:t>
            </a:r>
            <a:r>
              <a:rPr lang="pl-PL" sz="2400">
                <a:latin typeface="Comic Sans MS" pitchFamily="66" charset="0"/>
                <a:sym typeface="Wingdings 2" pitchFamily="18" charset="2"/>
              </a:rPr>
              <a:t> zgon</a:t>
            </a:r>
            <a:endParaRPr lang="pl-PL" sz="2400">
              <a:latin typeface="Comic Sans MS" pitchFamily="66" charset="0"/>
            </a:endParaRPr>
          </a:p>
          <a:p>
            <a:pPr lvl="1"/>
            <a:r>
              <a:rPr lang="pl-PL" sz="2400">
                <a:latin typeface="Comic Sans MS" pitchFamily="66" charset="0"/>
              </a:rPr>
              <a:t>Przebieg postępujący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E50A-0337-43C2-B2D2-65C5235F6D10}" type="slidenum">
              <a:rPr lang="pl-PL"/>
              <a:pPr/>
              <a:t>12</a:t>
            </a:fld>
            <a:endParaRPr lang="pl-PL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 sz="3200">
                <a:latin typeface="Comic Sans MS" pitchFamily="66" charset="0"/>
              </a:rPr>
              <a:t>Diagnoza AD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>
                <a:latin typeface="Comic Sans MS" pitchFamily="66" charset="0"/>
              </a:rPr>
              <a:t>Pewna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Prawdopodobne kryteria AD (wszystkie)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Pozytywny wynik badania histopatologicznego (biopsja lub autopsja)</a:t>
            </a:r>
          </a:p>
          <a:p>
            <a:pPr lvl="1">
              <a:lnSpc>
                <a:spcPct val="90000"/>
              </a:lnSpc>
            </a:pPr>
            <a:endParaRPr lang="pl-PL" sz="200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pl-PL" sz="2000">
                <a:latin typeface="Comic Sans MS" pitchFamily="66" charset="0"/>
              </a:rPr>
              <a:t> Prawdopodobna 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Początek pomiędzy 40-m a 90-m rokiem życia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Brak wyraźnych objawów majaczenia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Otępienie potwierdzone: w badaniu psychiatrycznym, MMSE i neuropsychologicznym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Postępujące pogorszenie funkcji poznawczych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Deficyt pamięci i co najmniej jednej funkcji poznawczej</a:t>
            </a:r>
          </a:p>
          <a:p>
            <a:pPr lvl="2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pl-PL" sz="1800">
                <a:latin typeface="Comic Sans MS" pitchFamily="66" charset="0"/>
              </a:rPr>
              <a:t>Brak wskaźników innego specyficznego otępienia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30DB-1F95-4E0B-8EAE-EBE9CA2FD7B6}" type="slidenum">
              <a:rPr lang="pl-PL"/>
              <a:pPr/>
              <a:t>13</a:t>
            </a:fld>
            <a:endParaRPr lang="pl-PL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Diagnoza AD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Kryteria wykluczające</a:t>
            </a:r>
          </a:p>
          <a:p>
            <a:pPr lvl="1"/>
            <a:r>
              <a:rPr lang="pl-PL">
                <a:latin typeface="Comic Sans MS" pitchFamily="66" charset="0"/>
              </a:rPr>
              <a:t>Nagły początek</a:t>
            </a:r>
          </a:p>
          <a:p>
            <a:pPr lvl="1"/>
            <a:r>
              <a:rPr lang="pl-PL">
                <a:latin typeface="Comic Sans MS" pitchFamily="66" charset="0"/>
              </a:rPr>
              <a:t>Napady drgawkowe na początku choroby</a:t>
            </a:r>
          </a:p>
          <a:p>
            <a:pPr lvl="1"/>
            <a:r>
              <a:rPr lang="pl-PL">
                <a:latin typeface="Comic Sans MS" pitchFamily="66" charset="0"/>
              </a:rPr>
              <a:t>Objawy ogniskowe w pierwszym okresie choroby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utoUpdateAnimBg="0"/>
      <p:bldP spid="184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EF72-6774-4C3D-BBD9-C04CB5689943}" type="slidenum">
              <a:rPr lang="pl-PL"/>
              <a:pPr/>
              <a:t>14</a:t>
            </a:fld>
            <a:endParaRPr lang="pl-PL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143000" y="1676400"/>
            <a:ext cx="7772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None/>
              <a:tabLst>
                <a:tab pos="762000" algn="l"/>
              </a:tabLst>
            </a:pPr>
            <a:r>
              <a:rPr lang="en-US" sz="2000" b="1"/>
              <a:t> Deficyt cholinergiczny</a:t>
            </a:r>
            <a:endParaRPr lang="en-US" sz="2000" b="1">
              <a:latin typeface="Times New Roman" charset="0"/>
            </a:endParaRPr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r>
              <a:rPr lang="en-US" sz="2000" b="1"/>
              <a:t>Postępująca utrata neuronów cholinergicznych</a:t>
            </a:r>
            <a:endParaRPr lang="pl-PL" sz="2000" b="1"/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endParaRPr lang="en-US" sz="2000" b="1"/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endParaRPr lang="en-US" sz="2000" b="1"/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r>
              <a:rPr lang="en-US" sz="2000" b="1"/>
              <a:t>Postępujący spadek dostępnej acetylocholiny  (ACh)</a:t>
            </a:r>
            <a:endParaRPr lang="pl-PL" sz="2000" b="1"/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endParaRPr lang="en-US" sz="2000" b="1"/>
          </a:p>
          <a:p>
            <a:pPr marL="579438" lvl="1" indent="-288925" eaLnBrk="0" hangingPunct="0">
              <a:spcAft>
                <a:spcPct val="10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endParaRPr lang="en-US" sz="2000" b="1"/>
          </a:p>
          <a:p>
            <a:pPr marL="579438" lvl="1" indent="-288925" eaLnBrk="0" hangingPunct="0">
              <a:spcAft>
                <a:spcPct val="70000"/>
              </a:spcAft>
              <a:buClr>
                <a:schemeClr val="accent2"/>
              </a:buClr>
              <a:buSzPct val="94000"/>
              <a:buFont typeface="Wingdings" pitchFamily="2" charset="2"/>
              <a:buChar char="n"/>
              <a:tabLst>
                <a:tab pos="762000" algn="l"/>
              </a:tabLst>
            </a:pPr>
            <a:r>
              <a:rPr lang="en-US" sz="2000" b="1"/>
              <a:t>Zaburzenia czynności dnia codziennego (ADL), zachowania i funkcji poznawczych 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76300" y="422275"/>
            <a:ext cx="9667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219200" y="384175"/>
            <a:ext cx="60071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/>
              <a:t>Deficyt cholinergiczny  leży u podłoża</a:t>
            </a:r>
          </a:p>
          <a:p>
            <a:pPr eaLnBrk="0" hangingPunct="0"/>
            <a:r>
              <a:rPr lang="en-US" sz="2400" b="1"/>
              <a:t>objawów klinicznych choroby Alzheimera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878263" y="422275"/>
            <a:ext cx="48434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3878263" y="430213"/>
            <a:ext cx="1127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32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943350" y="909638"/>
            <a:ext cx="3751263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2428875" y="1987550"/>
            <a:ext cx="84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027113" y="2903538"/>
            <a:ext cx="84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752475" y="4219575"/>
            <a:ext cx="32861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1027113" y="4578350"/>
            <a:ext cx="15335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316163" y="4578350"/>
            <a:ext cx="919162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2316163" y="4584700"/>
            <a:ext cx="84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486025" y="5641975"/>
            <a:ext cx="23796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2486025" y="5648325"/>
            <a:ext cx="84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4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5621338" y="5899150"/>
            <a:ext cx="1700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715000" y="5949950"/>
            <a:ext cx="1787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4640263" y="5573713"/>
            <a:ext cx="909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5" name="Freeform 21"/>
          <p:cNvSpPr>
            <a:spLocks/>
          </p:cNvSpPr>
          <p:nvPr/>
        </p:nvSpPr>
        <p:spPr bwMode="auto">
          <a:xfrm>
            <a:off x="4211638" y="2852738"/>
            <a:ext cx="595312" cy="566737"/>
          </a:xfrm>
          <a:custGeom>
            <a:avLst/>
            <a:gdLst/>
            <a:ahLst/>
            <a:cxnLst>
              <a:cxn ang="0">
                <a:pos x="375" y="267"/>
              </a:cxn>
              <a:cxn ang="0">
                <a:pos x="282" y="267"/>
              </a:cxn>
              <a:cxn ang="0">
                <a:pos x="282" y="0"/>
              </a:cxn>
              <a:cxn ang="0">
                <a:pos x="94" y="0"/>
              </a:cxn>
              <a:cxn ang="0">
                <a:pos x="94" y="267"/>
              </a:cxn>
              <a:cxn ang="0">
                <a:pos x="0" y="267"/>
              </a:cxn>
              <a:cxn ang="0">
                <a:pos x="187" y="357"/>
              </a:cxn>
              <a:cxn ang="0">
                <a:pos x="375" y="267"/>
              </a:cxn>
            </a:cxnLst>
            <a:rect l="0" t="0" r="r" b="b"/>
            <a:pathLst>
              <a:path w="375" h="357">
                <a:moveTo>
                  <a:pt x="375" y="267"/>
                </a:moveTo>
                <a:lnTo>
                  <a:pt x="282" y="267"/>
                </a:lnTo>
                <a:lnTo>
                  <a:pt x="282" y="0"/>
                </a:lnTo>
                <a:lnTo>
                  <a:pt x="94" y="0"/>
                </a:lnTo>
                <a:lnTo>
                  <a:pt x="94" y="267"/>
                </a:lnTo>
                <a:lnTo>
                  <a:pt x="0" y="267"/>
                </a:lnTo>
                <a:lnTo>
                  <a:pt x="187" y="357"/>
                </a:lnTo>
                <a:lnTo>
                  <a:pt x="375" y="267"/>
                </a:lnTo>
                <a:close/>
              </a:path>
            </a:pathLst>
          </a:custGeom>
          <a:solidFill>
            <a:srgbClr val="FFFF00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6" name="Freeform 22"/>
          <p:cNvSpPr>
            <a:spLocks/>
          </p:cNvSpPr>
          <p:nvPr/>
        </p:nvSpPr>
        <p:spPr bwMode="auto">
          <a:xfrm>
            <a:off x="4211638" y="4508500"/>
            <a:ext cx="600075" cy="609600"/>
          </a:xfrm>
          <a:custGeom>
            <a:avLst/>
            <a:gdLst/>
            <a:ahLst/>
            <a:cxnLst>
              <a:cxn ang="0">
                <a:pos x="378" y="250"/>
              </a:cxn>
              <a:cxn ang="0">
                <a:pos x="283" y="250"/>
              </a:cxn>
              <a:cxn ang="0">
                <a:pos x="283" y="0"/>
              </a:cxn>
              <a:cxn ang="0">
                <a:pos x="95" y="0"/>
              </a:cxn>
              <a:cxn ang="0">
                <a:pos x="95" y="250"/>
              </a:cxn>
              <a:cxn ang="0">
                <a:pos x="0" y="250"/>
              </a:cxn>
              <a:cxn ang="0">
                <a:pos x="190" y="336"/>
              </a:cxn>
              <a:cxn ang="0">
                <a:pos x="378" y="250"/>
              </a:cxn>
            </a:cxnLst>
            <a:rect l="0" t="0" r="r" b="b"/>
            <a:pathLst>
              <a:path w="378" h="336">
                <a:moveTo>
                  <a:pt x="378" y="250"/>
                </a:moveTo>
                <a:lnTo>
                  <a:pt x="283" y="250"/>
                </a:lnTo>
                <a:lnTo>
                  <a:pt x="283" y="0"/>
                </a:lnTo>
                <a:lnTo>
                  <a:pt x="95" y="0"/>
                </a:lnTo>
                <a:lnTo>
                  <a:pt x="95" y="250"/>
                </a:lnTo>
                <a:lnTo>
                  <a:pt x="0" y="250"/>
                </a:lnTo>
                <a:lnTo>
                  <a:pt x="190" y="336"/>
                </a:lnTo>
                <a:lnTo>
                  <a:pt x="378" y="250"/>
                </a:lnTo>
                <a:close/>
              </a:path>
            </a:pathLst>
          </a:custGeom>
          <a:solidFill>
            <a:srgbClr val="FFFF00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3276600" y="6324600"/>
            <a:ext cx="55737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3332163" y="6365875"/>
            <a:ext cx="7318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3895725" y="6369050"/>
            <a:ext cx="49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/>
              <a:t> </a:t>
            </a:r>
            <a:endParaRPr lang="en-US" sz="2400" b="1">
              <a:latin typeface="Times New Roman" charset="0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3271838" y="6248400"/>
            <a:ext cx="5643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/>
            <a:r>
              <a:rPr lang="en-US" sz="1400" b="1"/>
              <a:t>Perry i wsp. 1978a; Bartus i wsp. 1982; Cummings &amp; Back, 1998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550E4-56D8-4600-9C81-9A5CA08335C0}" type="slidenum">
              <a:rPr lang="pl-PL"/>
              <a:pPr/>
              <a:t>15</a:t>
            </a:fld>
            <a:endParaRPr lang="pl-PL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invGray">
          <a:xfrm>
            <a:off x="1123950" y="228600"/>
            <a:ext cx="7783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defTabSz="762000"/>
            <a:r>
              <a:rPr lang="en-GB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Zarówno AChE</a:t>
            </a:r>
            <a:r>
              <a:rPr lang="pl-PL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GB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jak i BuChE obniżają poziom A</a:t>
            </a:r>
            <a:r>
              <a:rPr lang="pl-PL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pl-PL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mózgu</a:t>
            </a:r>
            <a:endParaRPr lang="en-GB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3493" name="Picture 5" descr="Figure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838200" y="1981200"/>
            <a:ext cx="8077200" cy="3822700"/>
          </a:xfrm>
          <a:prstGeom prst="rect">
            <a:avLst/>
          </a:prstGeom>
          <a:noFill/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invGray">
          <a:xfrm>
            <a:off x="6400800" y="4953000"/>
            <a:ext cx="2179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3. </a:t>
            </a:r>
            <a:r>
              <a:rPr lang="en-GB" altLang="en-US" sz="1600" b="1">
                <a:solidFill>
                  <a:schemeClr val="tx2"/>
                </a:solidFill>
              </a:rPr>
              <a:t>AChE</a:t>
            </a:r>
            <a:r>
              <a:rPr lang="en-GB" altLang="en-US" sz="1600" b="1"/>
              <a:t> + </a:t>
            </a:r>
            <a:r>
              <a:rPr lang="en-GB" altLang="en-US" sz="1600" b="1">
                <a:solidFill>
                  <a:srgbClr val="66CCFF"/>
                </a:solidFill>
              </a:rPr>
              <a:t>BuChE</a:t>
            </a:r>
          </a:p>
          <a:p>
            <a:pPr marL="457200" indent="-457200"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hydroliza ACh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invGray">
          <a:xfrm>
            <a:off x="990600" y="1524000"/>
            <a:ext cx="273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1. Bodziec elektryczny powoduje uwolnienie ACh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invGray">
          <a:xfrm>
            <a:off x="5553075" y="1524000"/>
            <a:ext cx="35909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2. ACh przenika w kierunku receptorów  A</a:t>
            </a:r>
            <a:r>
              <a:rPr lang="pl-PL" altLang="en-US" sz="1600" b="1"/>
              <a:t>C</a:t>
            </a:r>
            <a:r>
              <a:rPr lang="en-GB" altLang="en-US" sz="1600" b="1"/>
              <a:t>h zlokalizowanych na neuronie postsynaptycznym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invGray">
          <a:xfrm>
            <a:off x="2232025" y="2576513"/>
            <a:ext cx="600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1600" b="1">
                <a:solidFill>
                  <a:schemeClr val="tx2"/>
                </a:solidFill>
              </a:rPr>
              <a:t>ACh</a:t>
            </a:r>
            <a:endParaRPr lang="en-US" altLang="en-US" sz="1600" b="1">
              <a:solidFill>
                <a:schemeClr val="tx2"/>
              </a:solidFill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invGray">
          <a:xfrm>
            <a:off x="4114800" y="5715000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4. ACh </a:t>
            </a:r>
            <a:r>
              <a:rPr lang="en-GB" altLang="en-US" sz="1600" b="1">
                <a:sym typeface="Wingdings" pitchFamily="2" charset="2"/>
              </a:rPr>
              <a:t></a:t>
            </a:r>
            <a:r>
              <a:rPr lang="en-GB" altLang="en-US" sz="1600" b="1"/>
              <a:t> kwas octowy + cholina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invGray">
          <a:xfrm>
            <a:off x="762000" y="4953000"/>
            <a:ext cx="2362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5. Powrót do neuronu presynaptycznego,</a:t>
            </a:r>
          </a:p>
          <a:p>
            <a:pPr eaLnBrk="0" hangingPunct="0">
              <a:tabLst>
                <a:tab pos="4305300" algn="l"/>
                <a:tab pos="5295900" algn="l"/>
              </a:tabLst>
            </a:pPr>
            <a:r>
              <a:rPr lang="en-GB" altLang="en-US" sz="1600" b="1"/>
              <a:t>regeneracja ACh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invGray">
          <a:xfrm>
            <a:off x="381000" y="2743200"/>
            <a:ext cx="1978025" cy="48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 b="1">
                <a:solidFill>
                  <a:schemeClr val="tx2"/>
                </a:solidFill>
              </a:rPr>
              <a:t>Neuron presynaptyczny</a:t>
            </a: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invGray">
          <a:xfrm>
            <a:off x="6934200" y="2590800"/>
            <a:ext cx="1981200" cy="48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1600" b="1">
                <a:solidFill>
                  <a:schemeClr val="tx2"/>
                </a:solidFill>
              </a:rPr>
              <a:t>Neuron postsynaptyczny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invGray">
          <a:xfrm>
            <a:off x="1143000" y="6111875"/>
            <a:ext cx="304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spcBef>
                <a:spcPct val="50000"/>
              </a:spcBef>
              <a:buClr>
                <a:srgbClr val="FFCC00"/>
              </a:buClr>
              <a:buSzPct val="94000"/>
              <a:buFont typeface="Wingdings" pitchFamily="2" charset="2"/>
              <a:buNone/>
            </a:pPr>
            <a:r>
              <a:rPr lang="en-GB" sz="1400" b="1"/>
              <a:t>AChE</a:t>
            </a:r>
            <a:r>
              <a:rPr lang="pl-PL" sz="1400" b="1"/>
              <a:t> </a:t>
            </a:r>
            <a:r>
              <a:rPr lang="en-GB" sz="1400" b="1"/>
              <a:t>=</a:t>
            </a:r>
            <a:r>
              <a:rPr lang="pl-PL" sz="1400" b="1"/>
              <a:t> </a:t>
            </a:r>
            <a:r>
              <a:rPr lang="en-GB" sz="1400" b="1"/>
              <a:t>acetylocholinesteraza</a:t>
            </a:r>
            <a:br>
              <a:rPr lang="en-GB" sz="1400" b="1"/>
            </a:br>
            <a:r>
              <a:rPr lang="en-GB" sz="1400" b="1"/>
              <a:t>BuChE</a:t>
            </a:r>
            <a:r>
              <a:rPr lang="pl-PL" sz="1400" b="1"/>
              <a:t> </a:t>
            </a:r>
            <a:r>
              <a:rPr lang="en-GB" sz="1400" b="1"/>
              <a:t>=</a:t>
            </a:r>
            <a:r>
              <a:rPr lang="pl-PL" sz="1400" b="1"/>
              <a:t> </a:t>
            </a:r>
            <a:r>
              <a:rPr lang="en-GB" sz="1400" b="1"/>
              <a:t>butyrylocholinesteraza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66B2A-408D-4CFF-A47F-6DF4ECF293C6}" type="slidenum">
              <a:rPr lang="pl-PL"/>
              <a:pPr/>
              <a:t>16</a:t>
            </a:fld>
            <a:endParaRPr lang="pl-PL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468313" y="404813"/>
            <a:ext cx="778351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defTabSz="762000"/>
            <a:r>
              <a:rPr lang="en-GB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Aktywność BuChE jest największa w określonych regionach ludzkiego mózgu</a:t>
            </a:r>
            <a:endParaRPr lang="en-GB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595313" y="1985963"/>
            <a:ext cx="6121400" cy="4645025"/>
            <a:chOff x="788" y="1140"/>
            <a:chExt cx="3856" cy="2926"/>
          </a:xfrm>
        </p:grpSpPr>
        <p:pic>
          <p:nvPicPr>
            <p:cNvPr id="64518" name="Picture 6" descr="bRAI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29" y="1140"/>
              <a:ext cx="3515" cy="2835"/>
            </a:xfrm>
            <a:prstGeom prst="rect">
              <a:avLst/>
            </a:prstGeom>
            <a:noFill/>
          </p:spPr>
        </p:pic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788" y="1176"/>
              <a:ext cx="15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tabLst>
                  <a:tab pos="4305300" algn="l"/>
                  <a:tab pos="5295900" algn="l"/>
                </a:tabLst>
              </a:pPr>
              <a:r>
                <a:rPr lang="pl-PL" altLang="en-US" sz="2000" b="1"/>
                <a:t>     </a:t>
              </a:r>
              <a:r>
                <a:rPr lang="en-GB" altLang="en-US" sz="2000" b="1"/>
                <a:t>Kora mózgu</a:t>
              </a:r>
              <a:endParaRPr lang="en-US" altLang="en-US" sz="2000" b="1"/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816" y="2064"/>
              <a:ext cx="15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tabLst>
                  <a:tab pos="4305300" algn="l"/>
                  <a:tab pos="5295900" algn="l"/>
                </a:tabLst>
              </a:pPr>
              <a:r>
                <a:rPr lang="en-GB" altLang="en-US" sz="2000" b="1"/>
                <a:t>Wzgórze</a:t>
              </a:r>
              <a:endParaRPr lang="en-US" altLang="en-US" sz="2000" b="1"/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2468" y="3816"/>
              <a:ext cx="15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tabLst>
                  <a:tab pos="4305300" algn="l"/>
                  <a:tab pos="5295900" algn="l"/>
                </a:tabLst>
              </a:pPr>
              <a:r>
                <a:rPr lang="en-GB" altLang="en-US" sz="2000" b="1"/>
                <a:t>Ciało migdałowate</a:t>
              </a:r>
              <a:endParaRPr lang="en-US" altLang="en-US" sz="2000" b="1"/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2900" y="3350"/>
              <a:ext cx="15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tabLst>
                  <a:tab pos="4305300" algn="l"/>
                  <a:tab pos="5295900" algn="l"/>
                </a:tabLst>
              </a:pPr>
              <a:r>
                <a:rPr lang="en-GB" altLang="en-US" sz="2000" b="1"/>
                <a:t>Hipokamp</a:t>
              </a:r>
              <a:endParaRPr lang="en-US" altLang="en-US" sz="2000" b="1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 flipV="1">
              <a:off x="1712" y="2248"/>
              <a:ext cx="1368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2080" y="1408"/>
              <a:ext cx="224" cy="3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1384" y="2328"/>
              <a:ext cx="680" cy="47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526" name="Line 14"/>
            <p:cNvSpPr>
              <a:spLocks noChangeShapeType="1"/>
            </p:cNvSpPr>
            <p:nvPr/>
          </p:nvSpPr>
          <p:spPr bwMode="auto">
            <a:xfrm flipH="1" flipV="1">
              <a:off x="2256" y="3312"/>
              <a:ext cx="624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 flipH="1" flipV="1">
              <a:off x="2064" y="3456"/>
              <a:ext cx="432" cy="43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20A1-E128-4A2E-95E9-613D2230909F}" type="slidenum">
              <a:rPr lang="pl-PL"/>
              <a:pPr/>
              <a:t>17</a:t>
            </a:fld>
            <a:endParaRPr lang="pl-PL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2043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344863" y="2025650"/>
            <a:ext cx="2454275" cy="2808288"/>
            <a:chOff x="-11" y="-11"/>
            <a:chExt cx="1546" cy="1769"/>
          </a:xfrm>
        </p:grpSpPr>
        <p:grpSp>
          <p:nvGrpSpPr>
            <p:cNvPr id="32772" name="Group 4"/>
            <p:cNvGrpSpPr>
              <a:grpSpLocks/>
            </p:cNvGrpSpPr>
            <p:nvPr/>
          </p:nvGrpSpPr>
          <p:grpSpPr bwMode="auto">
            <a:xfrm>
              <a:off x="0" y="0"/>
              <a:ext cx="1524" cy="1747"/>
              <a:chOff x="0" y="0"/>
              <a:chExt cx="1524" cy="1747"/>
            </a:xfrm>
          </p:grpSpPr>
          <p:sp>
            <p:nvSpPr>
              <p:cNvPr id="3277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4" cy="1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l-PL" sz="2400">
                    <a:latin typeface="Times New Roman" charset="0"/>
                  </a:rPr>
                  <a:t>  </a:t>
                </a:r>
                <a:r>
                  <a:rPr lang="pl-PL" sz="15200">
                    <a:latin typeface="Times New Roman" charset="0"/>
                  </a:rPr>
                  <a:t> </a:t>
                </a:r>
                <a:r>
                  <a:rPr lang="pl-PL" sz="2400">
                    <a:latin typeface="Times New Roman" charset="0"/>
                  </a:rPr>
                  <a:t>                     </a:t>
                </a:r>
              </a:p>
              <a:p>
                <a:pPr eaLnBrk="0" hangingPunct="0"/>
                <a:endParaRPr lang="pl-PL" sz="2400">
                  <a:latin typeface="Times New Roman" charset="0"/>
                </a:endParaRPr>
              </a:p>
            </p:txBody>
          </p:sp>
          <p:sp>
            <p:nvSpPr>
              <p:cNvPr id="3277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24" cy="1747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-11" y="-11"/>
              <a:ext cx="1546" cy="1769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32776" name="Picture 8" descr="alzhe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0925" y="381000"/>
            <a:ext cx="4260850" cy="601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5F05A-D08E-4CE6-8F3C-42281AAA5425}" type="slidenum">
              <a:rPr lang="pl-PL"/>
              <a:pPr/>
              <a:t>18</a:t>
            </a:fld>
            <a:endParaRPr lang="pl-PL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2532063" y="2311400"/>
            <a:ext cx="4079875" cy="2200275"/>
            <a:chOff x="-11" y="-11"/>
            <a:chExt cx="2570" cy="1386"/>
          </a:xfrm>
        </p:grpSpPr>
        <p:grpSp>
          <p:nvGrpSpPr>
            <p:cNvPr id="33796" name="Group 4"/>
            <p:cNvGrpSpPr>
              <a:grpSpLocks/>
            </p:cNvGrpSpPr>
            <p:nvPr/>
          </p:nvGrpSpPr>
          <p:grpSpPr bwMode="auto">
            <a:xfrm>
              <a:off x="0" y="0"/>
              <a:ext cx="2548" cy="1364"/>
              <a:chOff x="0" y="0"/>
              <a:chExt cx="2548" cy="1364"/>
            </a:xfrm>
          </p:grpSpPr>
          <p:sp>
            <p:nvSpPr>
              <p:cNvPr id="3379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48" cy="1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r>
                  <a:rPr lang="pl-PL" sz="2400">
                    <a:latin typeface="Times New Roman" charset="0"/>
                  </a:rPr>
                  <a:t>  </a:t>
                </a:r>
                <a:r>
                  <a:rPr lang="pl-PL" sz="13600">
                    <a:latin typeface="Times New Roman" charset="0"/>
                  </a:rPr>
                  <a:t> </a:t>
                </a:r>
                <a:r>
                  <a:rPr lang="pl-PL" sz="2400">
                    <a:latin typeface="Times New Roman" charset="0"/>
                  </a:rPr>
                  <a:t>                                           </a:t>
                </a:r>
              </a:p>
            </p:txBody>
          </p:sp>
          <p:sp>
            <p:nvSpPr>
              <p:cNvPr id="3379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48" cy="136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-11" y="-11"/>
              <a:ext cx="2570" cy="1386"/>
            </a:xfrm>
            <a:prstGeom prst="rect">
              <a:avLst/>
            </a:prstGeom>
            <a:noFill/>
            <a:ln w="349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33800" name="Picture 8" descr="pla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71600"/>
            <a:ext cx="6858000" cy="43703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9FF0-DD15-43BB-B4F6-8E806AC11248}" type="slidenum">
              <a:rPr lang="pl-PL"/>
              <a:pPr/>
              <a:t>19</a:t>
            </a:fld>
            <a:endParaRPr lang="pl-PL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 sygnałów ostrzegawczych AD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zaburzenia pamięci utrudniające codzienne funkcjonowanie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trudności w wykonywaniu codziennych prac domowych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3. zaburzenia językowe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4. dezorientacja co do czasu i miejsca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5. kłopoty w ocenie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SzPct val="85000"/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20" name="Picture 4" descr="BD0730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143125"/>
            <a:ext cx="38100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Komfort badania w psychogeriatrii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Łatwy dostęp (+parking)!</a:t>
            </a:r>
          </a:p>
          <a:p>
            <a:r>
              <a:rPr lang="pl-PL" sz="2800" dirty="0" smtClean="0"/>
              <a:t>Ciepły personel, skłonny do powtarzania pytań (</a:t>
            </a:r>
            <a:r>
              <a:rPr lang="pl-PL" sz="2800" dirty="0"/>
              <a:t>a</a:t>
            </a:r>
            <a:r>
              <a:rPr lang="pl-PL" sz="2800" dirty="0" smtClean="0"/>
              <a:t>le nie koniecznie do głośnego mówienia)</a:t>
            </a:r>
          </a:p>
          <a:p>
            <a:r>
              <a:rPr lang="pl-PL" sz="2800" dirty="0" smtClean="0"/>
              <a:t>Wygodny fotel (z oparciem dla rąk)</a:t>
            </a:r>
          </a:p>
          <a:p>
            <a:r>
              <a:rPr lang="pl-PL" sz="2800" dirty="0" smtClean="0"/>
              <a:t>Łatwy dostęp do toalety (ułatwienia dla niepełnosprawnych)</a:t>
            </a:r>
          </a:p>
          <a:p>
            <a:r>
              <a:rPr lang="pl-PL" sz="2800" dirty="0" smtClean="0"/>
              <a:t>Miejsce dla opiekuna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7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10B4-E593-46B8-A126-D8C4F57CB7C6}" type="slidenum">
              <a:rPr lang="pl-PL"/>
              <a:pPr/>
              <a:t>20</a:t>
            </a:fld>
            <a:endParaRPr lang="pl-PL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latin typeface="Times New Roman" charset="0"/>
              </a:rPr>
              <a:t>10 sygnałów ostrzegawczych AD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Comic Sans MS" pitchFamily="66" charset="0"/>
                <a:cs typeface="Times New Roman" charset="0"/>
              </a:rPr>
              <a:t>6. zaburzenia myślenia abstrakcyjnego</a:t>
            </a:r>
            <a:endParaRPr lang="pl-PL" sz="2400" b="1">
              <a:latin typeface="Times New Roman" charset="0"/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Comic Sans MS" pitchFamily="66" charset="0"/>
                <a:cs typeface="Times New Roman" charset="0"/>
              </a:rPr>
              <a:t>7. gubienie rzeczy</a:t>
            </a:r>
            <a:endParaRPr lang="pl-PL" sz="2400" b="1">
              <a:latin typeface="Times New Roman" charset="0"/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Comic Sans MS" pitchFamily="66" charset="0"/>
                <a:cs typeface="Times New Roman" charset="0"/>
              </a:rPr>
              <a:t>8. zmienny nastrój</a:t>
            </a:r>
            <a:endParaRPr lang="pl-PL" sz="2400" b="1">
              <a:latin typeface="Times New Roman" charset="0"/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Comic Sans MS" pitchFamily="66" charset="0"/>
                <a:cs typeface="Times New Roman" charset="0"/>
              </a:rPr>
              <a:t>9. zmiany osobowościowe</a:t>
            </a:r>
            <a:endParaRPr lang="pl-PL" sz="2400" b="1">
              <a:latin typeface="Times New Roman" charset="0"/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Comic Sans MS" pitchFamily="66" charset="0"/>
                <a:cs typeface="Times New Roman" charset="0"/>
              </a:rPr>
              <a:t>10. utrata inicjatywy</a:t>
            </a:r>
            <a:endParaRPr lang="pl-PL" sz="2400" b="1">
              <a:latin typeface="Times New Roman" charset="0"/>
              <a:cs typeface="Times New Roman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pl-PL" sz="2400">
              <a:latin typeface="Times New Roman" charset="0"/>
            </a:endParaRPr>
          </a:p>
        </p:txBody>
      </p:sp>
      <p:pic>
        <p:nvPicPr>
          <p:cNvPr id="35844" name="Picture 4" descr="BD0730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43125"/>
            <a:ext cx="38100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7FD6-B3AD-44FF-B139-37351EE15350}" type="slidenum">
              <a:rPr lang="pl-PL"/>
              <a:pPr/>
              <a:t>21</a:t>
            </a:fld>
            <a:endParaRPr lang="pl-PL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 – 1.  faza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838200" y="1447800"/>
            <a:ext cx="7467600" cy="4584700"/>
            <a:chOff x="-3" y="-3"/>
            <a:chExt cx="2957" cy="3280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0" y="0"/>
              <a:ext cx="2951" cy="3274"/>
              <a:chOff x="0" y="0"/>
              <a:chExt cx="2951" cy="3274"/>
            </a:xfrm>
          </p:grpSpPr>
          <p:grpSp>
            <p:nvGrpSpPr>
              <p:cNvPr id="36869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787" cy="300"/>
                <a:chOff x="0" y="0"/>
                <a:chExt cx="787" cy="300"/>
              </a:xfrm>
            </p:grpSpPr>
            <p:sp>
              <p:nvSpPr>
                <p:cNvPr id="36870" name="Rectangle 6"/>
                <p:cNvSpPr>
                  <a:spLocks noChangeArrowheads="1"/>
                </p:cNvSpPr>
                <p:nvPr/>
              </p:nvSpPr>
              <p:spPr bwMode="auto">
                <a:xfrm>
                  <a:off x="42" y="42"/>
                  <a:ext cx="703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Sfera życia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7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87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72" name="Group 8"/>
              <p:cNvGrpSpPr>
                <a:grpSpLocks/>
              </p:cNvGrpSpPr>
              <p:nvPr/>
            </p:nvGrpSpPr>
            <p:grpSpPr bwMode="auto">
              <a:xfrm>
                <a:off x="787" y="0"/>
                <a:ext cx="2164" cy="300"/>
                <a:chOff x="787" y="0"/>
                <a:chExt cx="2164" cy="300"/>
              </a:xfrm>
            </p:grpSpPr>
            <p:sp>
              <p:nvSpPr>
                <p:cNvPr id="36873" name="Rectangle 9"/>
                <p:cNvSpPr>
                  <a:spLocks noChangeArrowheads="1"/>
                </p:cNvSpPr>
                <p:nvPr/>
              </p:nvSpPr>
              <p:spPr bwMode="auto">
                <a:xfrm>
                  <a:off x="829" y="42"/>
                  <a:ext cx="2080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Typowe objawy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74" name="Rectangle 10"/>
                <p:cNvSpPr>
                  <a:spLocks noChangeArrowheads="1"/>
                </p:cNvSpPr>
                <p:nvPr/>
              </p:nvSpPr>
              <p:spPr bwMode="auto">
                <a:xfrm>
                  <a:off x="787" y="0"/>
                  <a:ext cx="2164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75" name="Group 11"/>
              <p:cNvGrpSpPr>
                <a:grpSpLocks/>
              </p:cNvGrpSpPr>
              <p:nvPr/>
            </p:nvGrpSpPr>
            <p:grpSpPr bwMode="auto">
              <a:xfrm>
                <a:off x="0" y="384"/>
                <a:ext cx="787" cy="1048"/>
                <a:chOff x="0" y="384"/>
                <a:chExt cx="787" cy="1048"/>
              </a:xfrm>
            </p:grpSpPr>
            <p:sp>
              <p:nvSpPr>
                <p:cNvPr id="36876" name="Rectangle 12"/>
                <p:cNvSpPr>
                  <a:spLocks noChangeArrowheads="1"/>
                </p:cNvSpPr>
                <p:nvPr/>
              </p:nvSpPr>
              <p:spPr bwMode="auto">
                <a:xfrm>
                  <a:off x="42" y="426"/>
                  <a:ext cx="703" cy="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myślenie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7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87" cy="10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78" name="Group 14"/>
              <p:cNvGrpSpPr>
                <a:grpSpLocks/>
              </p:cNvGrpSpPr>
              <p:nvPr/>
            </p:nvGrpSpPr>
            <p:grpSpPr bwMode="auto">
              <a:xfrm>
                <a:off x="787" y="384"/>
                <a:ext cx="2164" cy="1048"/>
                <a:chOff x="787" y="384"/>
                <a:chExt cx="2164" cy="1048"/>
              </a:xfrm>
            </p:grpSpPr>
            <p:sp>
              <p:nvSpPr>
                <p:cNvPr id="36879" name="Rectangle 15"/>
                <p:cNvSpPr>
                  <a:spLocks noChangeArrowheads="1"/>
                </p:cNvSpPr>
                <p:nvPr/>
              </p:nvSpPr>
              <p:spPr bwMode="auto">
                <a:xfrm>
                  <a:off x="829" y="426"/>
                  <a:ext cx="2080" cy="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Łagodne zapominanie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Kłopoty w uczeniu się nowych rzeczy i nadążaniu w konwersacji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Kłopoty w koncentracji i utrzymaniu uwagi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Kłopoty w orientacji przestrzennej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Okresowe trudności w znalezieniu właściwego słowa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80" name="Rectangle 16"/>
                <p:cNvSpPr>
                  <a:spLocks noChangeArrowheads="1"/>
                </p:cNvSpPr>
                <p:nvPr/>
              </p:nvSpPr>
              <p:spPr bwMode="auto">
                <a:xfrm>
                  <a:off x="787" y="384"/>
                  <a:ext cx="2164" cy="10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81" name="Group 17"/>
              <p:cNvGrpSpPr>
                <a:grpSpLocks/>
              </p:cNvGrpSpPr>
              <p:nvPr/>
            </p:nvGrpSpPr>
            <p:grpSpPr bwMode="auto">
              <a:xfrm>
                <a:off x="0" y="1516"/>
                <a:ext cx="787" cy="530"/>
                <a:chOff x="0" y="1516"/>
                <a:chExt cx="787" cy="530"/>
              </a:xfrm>
            </p:grpSpPr>
            <p:sp>
              <p:nvSpPr>
                <p:cNvPr id="36882" name="Rectangle 18"/>
                <p:cNvSpPr>
                  <a:spLocks noChangeArrowheads="1"/>
                </p:cNvSpPr>
                <p:nvPr/>
              </p:nvSpPr>
              <p:spPr bwMode="auto">
                <a:xfrm>
                  <a:off x="42" y="1558"/>
                  <a:ext cx="703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Nastroje i emocje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83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516"/>
                  <a:ext cx="787" cy="5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84" name="Group 20"/>
              <p:cNvGrpSpPr>
                <a:grpSpLocks/>
              </p:cNvGrpSpPr>
              <p:nvPr/>
            </p:nvGrpSpPr>
            <p:grpSpPr bwMode="auto">
              <a:xfrm>
                <a:off x="787" y="1516"/>
                <a:ext cx="2164" cy="530"/>
                <a:chOff x="787" y="1516"/>
                <a:chExt cx="2164" cy="530"/>
              </a:xfrm>
            </p:grpSpPr>
            <p:sp>
              <p:nvSpPr>
                <p:cNvPr id="36885" name="Rectangle 21"/>
                <p:cNvSpPr>
                  <a:spLocks noChangeArrowheads="1"/>
                </p:cNvSpPr>
                <p:nvPr/>
              </p:nvSpPr>
              <p:spPr bwMode="auto">
                <a:xfrm>
                  <a:off x="829" y="1558"/>
                  <a:ext cx="2080" cy="4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Zmienny nastrój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Depresja 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86" name="Rectangle 22"/>
                <p:cNvSpPr>
                  <a:spLocks noChangeArrowheads="1"/>
                </p:cNvSpPr>
                <p:nvPr/>
              </p:nvSpPr>
              <p:spPr bwMode="auto">
                <a:xfrm>
                  <a:off x="787" y="1516"/>
                  <a:ext cx="2164" cy="5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87" name="Group 23"/>
              <p:cNvGrpSpPr>
                <a:grpSpLocks/>
              </p:cNvGrpSpPr>
              <p:nvPr/>
            </p:nvGrpSpPr>
            <p:grpSpPr bwMode="auto">
              <a:xfrm>
                <a:off x="0" y="2130"/>
                <a:ext cx="787" cy="626"/>
                <a:chOff x="0" y="2130"/>
                <a:chExt cx="787" cy="626"/>
              </a:xfrm>
            </p:grpSpPr>
            <p:sp>
              <p:nvSpPr>
                <p:cNvPr id="36888" name="Rectangle 24"/>
                <p:cNvSpPr>
                  <a:spLocks noChangeArrowheads="1"/>
                </p:cNvSpPr>
                <p:nvPr/>
              </p:nvSpPr>
              <p:spPr bwMode="auto">
                <a:xfrm>
                  <a:off x="42" y="2172"/>
                  <a:ext cx="703" cy="5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Zachowanie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8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787" cy="6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90" name="Group 26"/>
              <p:cNvGrpSpPr>
                <a:grpSpLocks/>
              </p:cNvGrpSpPr>
              <p:nvPr/>
            </p:nvGrpSpPr>
            <p:grpSpPr bwMode="auto">
              <a:xfrm>
                <a:off x="787" y="2130"/>
                <a:ext cx="2164" cy="626"/>
                <a:chOff x="787" y="2130"/>
                <a:chExt cx="2164" cy="626"/>
              </a:xfrm>
            </p:grpSpPr>
            <p:sp>
              <p:nvSpPr>
                <p:cNvPr id="36891" name="Rectangle 27"/>
                <p:cNvSpPr>
                  <a:spLocks noChangeArrowheads="1"/>
                </p:cNvSpPr>
                <p:nvPr/>
              </p:nvSpPr>
              <p:spPr bwMode="auto">
                <a:xfrm>
                  <a:off x="829" y="2172"/>
                  <a:ext cx="2080" cy="5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bierność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utrata zwykłych aktywności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niepokój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92" name="Rectangle 28"/>
                <p:cNvSpPr>
                  <a:spLocks noChangeArrowheads="1"/>
                </p:cNvSpPr>
                <p:nvPr/>
              </p:nvSpPr>
              <p:spPr bwMode="auto">
                <a:xfrm>
                  <a:off x="787" y="2130"/>
                  <a:ext cx="2164" cy="6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93" name="Group 29"/>
              <p:cNvGrpSpPr>
                <a:grpSpLocks/>
              </p:cNvGrpSpPr>
              <p:nvPr/>
            </p:nvGrpSpPr>
            <p:grpSpPr bwMode="auto">
              <a:xfrm>
                <a:off x="0" y="2840"/>
                <a:ext cx="787" cy="434"/>
                <a:chOff x="0" y="2840"/>
                <a:chExt cx="787" cy="434"/>
              </a:xfrm>
            </p:grpSpPr>
            <p:sp>
              <p:nvSpPr>
                <p:cNvPr id="36894" name="Rectangle 30"/>
                <p:cNvSpPr>
                  <a:spLocks noChangeArrowheads="1"/>
                </p:cNvSpPr>
                <p:nvPr/>
              </p:nvSpPr>
              <p:spPr bwMode="auto">
                <a:xfrm>
                  <a:off x="42" y="2882"/>
                  <a:ext cx="703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Umiejętności fizyczne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95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840"/>
                  <a:ext cx="787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6896" name="Group 32"/>
              <p:cNvGrpSpPr>
                <a:grpSpLocks/>
              </p:cNvGrpSpPr>
              <p:nvPr/>
            </p:nvGrpSpPr>
            <p:grpSpPr bwMode="auto">
              <a:xfrm>
                <a:off x="787" y="2840"/>
                <a:ext cx="2164" cy="434"/>
                <a:chOff x="787" y="2840"/>
                <a:chExt cx="2164" cy="434"/>
              </a:xfrm>
            </p:grpSpPr>
            <p:sp>
              <p:nvSpPr>
                <p:cNvPr id="36897" name="Rectangle 33"/>
                <p:cNvSpPr>
                  <a:spLocks noChangeArrowheads="1"/>
                </p:cNvSpPr>
                <p:nvPr/>
              </p:nvSpPr>
              <p:spPr bwMode="auto">
                <a:xfrm>
                  <a:off x="829" y="2882"/>
                  <a:ext cx="2080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łagodne zaburzenia koordynacji ruchowej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6898" name="Rectangle 34"/>
                <p:cNvSpPr>
                  <a:spLocks noChangeArrowheads="1"/>
                </p:cNvSpPr>
                <p:nvPr/>
              </p:nvSpPr>
              <p:spPr bwMode="auto">
                <a:xfrm>
                  <a:off x="787" y="2840"/>
                  <a:ext cx="2164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>
              <a:off x="-3" y="-3"/>
              <a:ext cx="2957" cy="328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7481-8565-4D2A-885C-C2F75A7EA488}" type="slidenum">
              <a:rPr lang="pl-PL"/>
              <a:pPr/>
              <a:t>22</a:t>
            </a:fld>
            <a:endParaRPr lang="pl-PL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85800" y="592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 – 2.  faza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762000" y="1430338"/>
            <a:ext cx="7696200" cy="5437187"/>
            <a:chOff x="-3" y="-3"/>
            <a:chExt cx="3015" cy="4354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0" y="0"/>
              <a:ext cx="3009" cy="4348"/>
              <a:chOff x="0" y="0"/>
              <a:chExt cx="3009" cy="4348"/>
            </a:xfrm>
          </p:grpSpPr>
          <p:grpSp>
            <p:nvGrpSpPr>
              <p:cNvPr id="37893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787" cy="300"/>
                <a:chOff x="0" y="0"/>
                <a:chExt cx="787" cy="300"/>
              </a:xfrm>
            </p:grpSpPr>
            <p:sp>
              <p:nvSpPr>
                <p:cNvPr id="37894" name="Rectangle 6"/>
                <p:cNvSpPr>
                  <a:spLocks noChangeArrowheads="1"/>
                </p:cNvSpPr>
                <p:nvPr/>
              </p:nvSpPr>
              <p:spPr bwMode="auto">
                <a:xfrm>
                  <a:off x="42" y="42"/>
                  <a:ext cx="703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Sfera życia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895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87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896" name="Group 8"/>
              <p:cNvGrpSpPr>
                <a:grpSpLocks/>
              </p:cNvGrpSpPr>
              <p:nvPr/>
            </p:nvGrpSpPr>
            <p:grpSpPr bwMode="auto">
              <a:xfrm>
                <a:off x="787" y="0"/>
                <a:ext cx="2222" cy="300"/>
                <a:chOff x="787" y="0"/>
                <a:chExt cx="2222" cy="300"/>
              </a:xfrm>
            </p:grpSpPr>
            <p:sp>
              <p:nvSpPr>
                <p:cNvPr id="37897" name="Rectangle 9"/>
                <p:cNvSpPr>
                  <a:spLocks noChangeArrowheads="1"/>
                </p:cNvSpPr>
                <p:nvPr/>
              </p:nvSpPr>
              <p:spPr bwMode="auto">
                <a:xfrm>
                  <a:off x="829" y="42"/>
                  <a:ext cx="2138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Typowe objawy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898" name="Rectangle 10"/>
                <p:cNvSpPr>
                  <a:spLocks noChangeArrowheads="1"/>
                </p:cNvSpPr>
                <p:nvPr/>
              </p:nvSpPr>
              <p:spPr bwMode="auto">
                <a:xfrm>
                  <a:off x="787" y="0"/>
                  <a:ext cx="2222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899" name="Group 11"/>
              <p:cNvGrpSpPr>
                <a:grpSpLocks/>
              </p:cNvGrpSpPr>
              <p:nvPr/>
            </p:nvGrpSpPr>
            <p:grpSpPr bwMode="auto">
              <a:xfrm>
                <a:off x="0" y="384"/>
                <a:ext cx="787" cy="760"/>
                <a:chOff x="0" y="384"/>
                <a:chExt cx="787" cy="760"/>
              </a:xfrm>
            </p:grpSpPr>
            <p:sp>
              <p:nvSpPr>
                <p:cNvPr id="37900" name="Rectangle 12"/>
                <p:cNvSpPr>
                  <a:spLocks noChangeArrowheads="1"/>
                </p:cNvSpPr>
                <p:nvPr/>
              </p:nvSpPr>
              <p:spPr bwMode="auto">
                <a:xfrm>
                  <a:off x="42" y="426"/>
                  <a:ext cx="703" cy="6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myślenie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01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87" cy="7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02" name="Group 14"/>
              <p:cNvGrpSpPr>
                <a:grpSpLocks/>
              </p:cNvGrpSpPr>
              <p:nvPr/>
            </p:nvGrpSpPr>
            <p:grpSpPr bwMode="auto">
              <a:xfrm>
                <a:off x="787" y="384"/>
                <a:ext cx="2222" cy="760"/>
                <a:chOff x="787" y="384"/>
                <a:chExt cx="2222" cy="760"/>
              </a:xfrm>
            </p:grpSpPr>
            <p:sp>
              <p:nvSpPr>
                <p:cNvPr id="37903" name="Rectangle 15"/>
                <p:cNvSpPr>
                  <a:spLocks noChangeArrowheads="1"/>
                </p:cNvSpPr>
                <p:nvPr/>
              </p:nvSpPr>
              <p:spPr bwMode="auto">
                <a:xfrm>
                  <a:off x="829" y="426"/>
                  <a:ext cx="2138" cy="6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ciągłe zaburzenia pamięci</a:t>
                  </a:r>
                  <a:r>
                    <a:rPr lang="pl-PL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kłopoty w przypomnieniu sobie życiorysu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niezdolność rozpoznawania przyjaciół i rodziny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dezorientacja co do czasu i miejsca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04" name="Rectangle 16"/>
                <p:cNvSpPr>
                  <a:spLocks noChangeArrowheads="1"/>
                </p:cNvSpPr>
                <p:nvPr/>
              </p:nvSpPr>
              <p:spPr bwMode="auto">
                <a:xfrm>
                  <a:off x="787" y="384"/>
                  <a:ext cx="2222" cy="7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05" name="Group 17"/>
              <p:cNvGrpSpPr>
                <a:grpSpLocks/>
              </p:cNvGrpSpPr>
              <p:nvPr/>
            </p:nvGrpSpPr>
            <p:grpSpPr bwMode="auto">
              <a:xfrm>
                <a:off x="0" y="1228"/>
                <a:ext cx="787" cy="1182"/>
                <a:chOff x="0" y="1228"/>
                <a:chExt cx="787" cy="1182"/>
              </a:xfrm>
            </p:grpSpPr>
            <p:sp>
              <p:nvSpPr>
                <p:cNvPr id="37906" name="Rectangle 18"/>
                <p:cNvSpPr>
                  <a:spLocks noChangeArrowheads="1"/>
                </p:cNvSpPr>
                <p:nvPr/>
              </p:nvSpPr>
              <p:spPr bwMode="auto">
                <a:xfrm>
                  <a:off x="42" y="1270"/>
                  <a:ext cx="703" cy="10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Nastroje i emocje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07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228"/>
                  <a:ext cx="787" cy="118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08" name="Group 20"/>
              <p:cNvGrpSpPr>
                <a:grpSpLocks/>
              </p:cNvGrpSpPr>
              <p:nvPr/>
            </p:nvGrpSpPr>
            <p:grpSpPr bwMode="auto">
              <a:xfrm>
                <a:off x="787" y="1228"/>
                <a:ext cx="2222" cy="1182"/>
                <a:chOff x="787" y="1228"/>
                <a:chExt cx="2222" cy="1182"/>
              </a:xfrm>
            </p:grpSpPr>
            <p:sp>
              <p:nvSpPr>
                <p:cNvPr id="37909" name="Rectangle 21"/>
                <p:cNvSpPr>
                  <a:spLocks noChangeArrowheads="1"/>
                </p:cNvSpPr>
                <p:nvPr/>
              </p:nvSpPr>
              <p:spPr bwMode="auto">
                <a:xfrm>
                  <a:off x="829" y="1270"/>
                  <a:ext cx="2138" cy="10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zmiany osobowości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splątanie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lęk</a:t>
                  </a:r>
                  <a:r>
                    <a:rPr lang="pl-PL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podejrzliwość</a:t>
                  </a:r>
                  <a:r>
                    <a:rPr lang="pl-PL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zmiany nastroju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złość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depresja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wrogość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10" name="Rectangle 22"/>
                <p:cNvSpPr>
                  <a:spLocks noChangeArrowheads="1"/>
                </p:cNvSpPr>
                <p:nvPr/>
              </p:nvSpPr>
              <p:spPr bwMode="auto">
                <a:xfrm>
                  <a:off x="787" y="1228"/>
                  <a:ext cx="2222" cy="118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11" name="Group 23"/>
              <p:cNvGrpSpPr>
                <a:grpSpLocks/>
              </p:cNvGrpSpPr>
              <p:nvPr/>
            </p:nvGrpSpPr>
            <p:grpSpPr bwMode="auto">
              <a:xfrm>
                <a:off x="0" y="2494"/>
                <a:ext cx="787" cy="952"/>
                <a:chOff x="0" y="2494"/>
                <a:chExt cx="787" cy="952"/>
              </a:xfrm>
            </p:grpSpPr>
            <p:sp>
              <p:nvSpPr>
                <p:cNvPr id="37912" name="Rectangle 24"/>
                <p:cNvSpPr>
                  <a:spLocks noChangeArrowheads="1"/>
                </p:cNvSpPr>
                <p:nvPr/>
              </p:nvSpPr>
              <p:spPr bwMode="auto">
                <a:xfrm>
                  <a:off x="42" y="2536"/>
                  <a:ext cx="703" cy="8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Zachowanie 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13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2494"/>
                  <a:ext cx="787" cy="9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14" name="Group 26"/>
              <p:cNvGrpSpPr>
                <a:grpSpLocks/>
              </p:cNvGrpSpPr>
              <p:nvPr/>
            </p:nvGrpSpPr>
            <p:grpSpPr bwMode="auto">
              <a:xfrm>
                <a:off x="787" y="2494"/>
                <a:ext cx="2222" cy="952"/>
                <a:chOff x="787" y="2494"/>
                <a:chExt cx="2222" cy="952"/>
              </a:xfrm>
            </p:grpSpPr>
            <p:sp>
              <p:nvSpPr>
                <p:cNvPr id="37915" name="Rectangle 27"/>
                <p:cNvSpPr>
                  <a:spLocks noChangeArrowheads="1"/>
                </p:cNvSpPr>
                <p:nvPr/>
              </p:nvSpPr>
              <p:spPr bwMode="auto">
                <a:xfrm>
                  <a:off x="829" y="2536"/>
                  <a:ext cx="2138" cy="8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niepokój ruchowy</a:t>
                  </a:r>
                  <a:r>
                    <a:rPr lang="pl-PL" sz="1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perseweracje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urojenia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agresja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odhamowanie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bierność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16" name="Rectangle 28"/>
                <p:cNvSpPr>
                  <a:spLocks noChangeArrowheads="1"/>
                </p:cNvSpPr>
                <p:nvPr/>
              </p:nvSpPr>
              <p:spPr bwMode="auto">
                <a:xfrm>
                  <a:off x="787" y="2494"/>
                  <a:ext cx="2222" cy="9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17" name="Group 29"/>
              <p:cNvGrpSpPr>
                <a:grpSpLocks/>
              </p:cNvGrpSpPr>
              <p:nvPr/>
            </p:nvGrpSpPr>
            <p:grpSpPr bwMode="auto">
              <a:xfrm>
                <a:off x="0" y="3530"/>
                <a:ext cx="787" cy="818"/>
                <a:chOff x="0" y="3530"/>
                <a:chExt cx="787" cy="818"/>
              </a:xfrm>
            </p:grpSpPr>
            <p:sp>
              <p:nvSpPr>
                <p:cNvPr id="37918" name="Rectangle 30"/>
                <p:cNvSpPr>
                  <a:spLocks noChangeArrowheads="1"/>
                </p:cNvSpPr>
                <p:nvPr/>
              </p:nvSpPr>
              <p:spPr bwMode="auto">
                <a:xfrm>
                  <a:off x="42" y="3572"/>
                  <a:ext cx="703" cy="7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Umiejętności fizyczne</a:t>
                  </a:r>
                  <a:endParaRPr lang="pl-PL" sz="12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1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3530"/>
                  <a:ext cx="787" cy="8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7920" name="Group 32"/>
              <p:cNvGrpSpPr>
                <a:grpSpLocks/>
              </p:cNvGrpSpPr>
              <p:nvPr/>
            </p:nvGrpSpPr>
            <p:grpSpPr bwMode="auto">
              <a:xfrm>
                <a:off x="787" y="3530"/>
                <a:ext cx="2222" cy="818"/>
                <a:chOff x="787" y="3530"/>
                <a:chExt cx="2222" cy="818"/>
              </a:xfrm>
            </p:grpSpPr>
            <p:sp>
              <p:nvSpPr>
                <p:cNvPr id="37921" name="Rectangle 33"/>
                <p:cNvSpPr>
                  <a:spLocks noChangeArrowheads="1"/>
                </p:cNvSpPr>
                <p:nvPr/>
              </p:nvSpPr>
              <p:spPr bwMode="auto">
                <a:xfrm>
                  <a:off x="829" y="3572"/>
                  <a:ext cx="2138" cy="7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potrzebna pomoc w codziennych zajęciach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zaburzenia snu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zaburzenia łaknienia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zaburzenia językowe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zaburzenia w orientacji przestrzennej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7922" name="Rectangle 34"/>
                <p:cNvSpPr>
                  <a:spLocks noChangeArrowheads="1"/>
                </p:cNvSpPr>
                <p:nvPr/>
              </p:nvSpPr>
              <p:spPr bwMode="auto">
                <a:xfrm>
                  <a:off x="787" y="3530"/>
                  <a:ext cx="2222" cy="8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>
              <a:off x="-3" y="-3"/>
              <a:ext cx="3015" cy="435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1F02-8292-4F64-82BF-CA604649BE8B}" type="slidenum">
              <a:rPr lang="pl-PL"/>
              <a:pPr/>
              <a:t>23</a:t>
            </a:fld>
            <a:endParaRPr lang="pl-PL"/>
          </a:p>
        </p:txBody>
      </p:sp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1143000" y="1600200"/>
            <a:ext cx="7086600" cy="4538663"/>
            <a:chOff x="-3" y="-3"/>
            <a:chExt cx="3001" cy="3414"/>
          </a:xfrm>
        </p:grpSpPr>
        <p:grpSp>
          <p:nvGrpSpPr>
            <p:cNvPr id="38915" name="Group 3"/>
            <p:cNvGrpSpPr>
              <a:grpSpLocks/>
            </p:cNvGrpSpPr>
            <p:nvPr/>
          </p:nvGrpSpPr>
          <p:grpSpPr bwMode="auto">
            <a:xfrm>
              <a:off x="0" y="0"/>
              <a:ext cx="2995" cy="3408"/>
              <a:chOff x="0" y="0"/>
              <a:chExt cx="2995" cy="3408"/>
            </a:xfrm>
          </p:grpSpPr>
          <p:grpSp>
            <p:nvGrpSpPr>
              <p:cNvPr id="38916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787" cy="300"/>
                <a:chOff x="0" y="0"/>
                <a:chExt cx="787" cy="300"/>
              </a:xfrm>
            </p:grpSpPr>
            <p:sp>
              <p:nvSpPr>
                <p:cNvPr id="38917" name="Rectangle 5"/>
                <p:cNvSpPr>
                  <a:spLocks noChangeArrowheads="1"/>
                </p:cNvSpPr>
                <p:nvPr/>
              </p:nvSpPr>
              <p:spPr bwMode="auto">
                <a:xfrm>
                  <a:off x="42" y="42"/>
                  <a:ext cx="703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Sfera życia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18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87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19" name="Group 7"/>
              <p:cNvGrpSpPr>
                <a:grpSpLocks/>
              </p:cNvGrpSpPr>
              <p:nvPr/>
            </p:nvGrpSpPr>
            <p:grpSpPr bwMode="auto">
              <a:xfrm>
                <a:off x="787" y="0"/>
                <a:ext cx="2208" cy="300"/>
                <a:chOff x="787" y="0"/>
                <a:chExt cx="2208" cy="300"/>
              </a:xfrm>
            </p:grpSpPr>
            <p:sp>
              <p:nvSpPr>
                <p:cNvPr id="38920" name="Rectangle 8"/>
                <p:cNvSpPr>
                  <a:spLocks noChangeArrowheads="1"/>
                </p:cNvSpPr>
                <p:nvPr/>
              </p:nvSpPr>
              <p:spPr bwMode="auto">
                <a:xfrm>
                  <a:off x="829" y="42"/>
                  <a:ext cx="2124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/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Typowe objawy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algn="ctr"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21" name="Rectangle 9"/>
                <p:cNvSpPr>
                  <a:spLocks noChangeArrowheads="1"/>
                </p:cNvSpPr>
                <p:nvPr/>
              </p:nvSpPr>
              <p:spPr bwMode="auto">
                <a:xfrm>
                  <a:off x="787" y="0"/>
                  <a:ext cx="2208" cy="3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22" name="Group 10"/>
              <p:cNvGrpSpPr>
                <a:grpSpLocks/>
              </p:cNvGrpSpPr>
              <p:nvPr/>
            </p:nvGrpSpPr>
            <p:grpSpPr bwMode="auto">
              <a:xfrm>
                <a:off x="0" y="384"/>
                <a:ext cx="787" cy="722"/>
                <a:chOff x="0" y="384"/>
                <a:chExt cx="787" cy="722"/>
              </a:xfrm>
            </p:grpSpPr>
            <p:sp>
              <p:nvSpPr>
                <p:cNvPr id="38923" name="Rectangle 11"/>
                <p:cNvSpPr>
                  <a:spLocks noChangeArrowheads="1"/>
                </p:cNvSpPr>
                <p:nvPr/>
              </p:nvSpPr>
              <p:spPr bwMode="auto">
                <a:xfrm>
                  <a:off x="42" y="426"/>
                  <a:ext cx="703" cy="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myślenie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24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384"/>
                  <a:ext cx="787" cy="7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25" name="Group 13"/>
              <p:cNvGrpSpPr>
                <a:grpSpLocks/>
              </p:cNvGrpSpPr>
              <p:nvPr/>
            </p:nvGrpSpPr>
            <p:grpSpPr bwMode="auto">
              <a:xfrm>
                <a:off x="787" y="384"/>
                <a:ext cx="2208" cy="722"/>
                <a:chOff x="787" y="384"/>
                <a:chExt cx="2208" cy="722"/>
              </a:xfrm>
            </p:grpSpPr>
            <p:sp>
              <p:nvSpPr>
                <p:cNvPr id="38926" name="Rectangle 14"/>
                <p:cNvSpPr>
                  <a:spLocks noChangeArrowheads="1"/>
                </p:cNvSpPr>
                <p:nvPr/>
              </p:nvSpPr>
              <p:spPr bwMode="auto">
                <a:xfrm>
                  <a:off x="829" y="426"/>
                  <a:ext cx="2124" cy="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niezdolność do zapamiętywania 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niezdolność do wyciągania wniosków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znaczne zaburzenia mowy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dezorientacja allo- i autopsychiczna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27" name="Rectangle 15"/>
                <p:cNvSpPr>
                  <a:spLocks noChangeArrowheads="1"/>
                </p:cNvSpPr>
                <p:nvPr/>
              </p:nvSpPr>
              <p:spPr bwMode="auto">
                <a:xfrm>
                  <a:off x="787" y="384"/>
                  <a:ext cx="2208" cy="7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28" name="Group 16"/>
              <p:cNvGrpSpPr>
                <a:grpSpLocks/>
              </p:cNvGrpSpPr>
              <p:nvPr/>
            </p:nvGrpSpPr>
            <p:grpSpPr bwMode="auto">
              <a:xfrm>
                <a:off x="0" y="1190"/>
                <a:ext cx="787" cy="434"/>
                <a:chOff x="0" y="1190"/>
                <a:chExt cx="787" cy="434"/>
              </a:xfrm>
            </p:grpSpPr>
            <p:sp>
              <p:nvSpPr>
                <p:cNvPr id="38929" name="Rectangle 17"/>
                <p:cNvSpPr>
                  <a:spLocks noChangeArrowheads="1"/>
                </p:cNvSpPr>
                <p:nvPr/>
              </p:nvSpPr>
              <p:spPr bwMode="auto">
                <a:xfrm>
                  <a:off x="42" y="1232"/>
                  <a:ext cx="703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Nastroje i emocje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30" name="Rectangle 18"/>
                <p:cNvSpPr>
                  <a:spLocks noChangeArrowheads="1"/>
                </p:cNvSpPr>
                <p:nvPr/>
              </p:nvSpPr>
              <p:spPr bwMode="auto">
                <a:xfrm>
                  <a:off x="0" y="1190"/>
                  <a:ext cx="787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31" name="Group 19"/>
              <p:cNvGrpSpPr>
                <a:grpSpLocks/>
              </p:cNvGrpSpPr>
              <p:nvPr/>
            </p:nvGrpSpPr>
            <p:grpSpPr bwMode="auto">
              <a:xfrm>
                <a:off x="787" y="1190"/>
                <a:ext cx="2208" cy="434"/>
                <a:chOff x="787" y="1190"/>
                <a:chExt cx="2208" cy="434"/>
              </a:xfrm>
            </p:grpSpPr>
            <p:sp>
              <p:nvSpPr>
                <p:cNvPr id="38932" name="Rectangle 20"/>
                <p:cNvSpPr>
                  <a:spLocks noChangeArrowheads="1"/>
                </p:cNvSpPr>
                <p:nvPr/>
              </p:nvSpPr>
              <p:spPr bwMode="auto">
                <a:xfrm>
                  <a:off x="829" y="1232"/>
                  <a:ext cx="2124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apatia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3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7" y="1190"/>
                  <a:ext cx="2208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34" name="Group 22"/>
              <p:cNvGrpSpPr>
                <a:grpSpLocks/>
              </p:cNvGrpSpPr>
              <p:nvPr/>
            </p:nvGrpSpPr>
            <p:grpSpPr bwMode="auto">
              <a:xfrm>
                <a:off x="0" y="1708"/>
                <a:ext cx="787" cy="434"/>
                <a:chOff x="0" y="1708"/>
                <a:chExt cx="787" cy="434"/>
              </a:xfrm>
            </p:grpSpPr>
            <p:sp>
              <p:nvSpPr>
                <p:cNvPr id="38935" name="Rectangle 23"/>
                <p:cNvSpPr>
                  <a:spLocks noChangeArrowheads="1"/>
                </p:cNvSpPr>
                <p:nvPr/>
              </p:nvSpPr>
              <p:spPr bwMode="auto">
                <a:xfrm>
                  <a:off x="42" y="1750"/>
                  <a:ext cx="703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Zachowania 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36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708"/>
                  <a:ext cx="787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37" name="Group 25"/>
              <p:cNvGrpSpPr>
                <a:grpSpLocks/>
              </p:cNvGrpSpPr>
              <p:nvPr/>
            </p:nvGrpSpPr>
            <p:grpSpPr bwMode="auto">
              <a:xfrm>
                <a:off x="787" y="1708"/>
                <a:ext cx="2208" cy="434"/>
                <a:chOff x="787" y="1708"/>
                <a:chExt cx="2208" cy="434"/>
              </a:xfrm>
            </p:grpSpPr>
            <p:sp>
              <p:nvSpPr>
                <p:cNvPr id="38938" name="Rectangle 26"/>
                <p:cNvSpPr>
                  <a:spLocks noChangeArrowheads="1"/>
                </p:cNvSpPr>
                <p:nvPr/>
              </p:nvSpPr>
              <p:spPr bwMode="auto">
                <a:xfrm>
                  <a:off x="829" y="1750"/>
                  <a:ext cx="2124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niewerbalne komunikowanie się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39" name="Rectangle 27"/>
                <p:cNvSpPr>
                  <a:spLocks noChangeArrowheads="1"/>
                </p:cNvSpPr>
                <p:nvPr/>
              </p:nvSpPr>
              <p:spPr bwMode="auto">
                <a:xfrm>
                  <a:off x="787" y="1708"/>
                  <a:ext cx="2208" cy="43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40" name="Group 28"/>
              <p:cNvGrpSpPr>
                <a:grpSpLocks/>
              </p:cNvGrpSpPr>
              <p:nvPr/>
            </p:nvGrpSpPr>
            <p:grpSpPr bwMode="auto">
              <a:xfrm>
                <a:off x="0" y="2226"/>
                <a:ext cx="787" cy="1182"/>
                <a:chOff x="0" y="2226"/>
                <a:chExt cx="787" cy="1182"/>
              </a:xfrm>
            </p:grpSpPr>
            <p:sp>
              <p:nvSpPr>
                <p:cNvPr id="38941" name="Rectangle 29"/>
                <p:cNvSpPr>
                  <a:spLocks noChangeArrowheads="1"/>
                </p:cNvSpPr>
                <p:nvPr/>
              </p:nvSpPr>
              <p:spPr bwMode="auto">
                <a:xfrm>
                  <a:off x="42" y="2268"/>
                  <a:ext cx="703" cy="10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Umiej</a:t>
                  </a: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ę</a:t>
                  </a: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Times New Roman" charset="0"/>
                    </a:rPr>
                    <a:t>tności fizyczne</a:t>
                  </a:r>
                  <a:endParaRPr lang="pl-PL" sz="1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  <a:cs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42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2226"/>
                  <a:ext cx="787" cy="118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38943" name="Group 31"/>
              <p:cNvGrpSpPr>
                <a:grpSpLocks/>
              </p:cNvGrpSpPr>
              <p:nvPr/>
            </p:nvGrpSpPr>
            <p:grpSpPr bwMode="auto">
              <a:xfrm>
                <a:off x="787" y="2226"/>
                <a:ext cx="2208" cy="1182"/>
                <a:chOff x="787" y="2226"/>
                <a:chExt cx="2208" cy="1182"/>
              </a:xfrm>
            </p:grpSpPr>
            <p:sp>
              <p:nvSpPr>
                <p:cNvPr id="38944" name="Rectangle 32"/>
                <p:cNvSpPr>
                  <a:spLocks noChangeArrowheads="1"/>
                </p:cNvSpPr>
                <p:nvPr/>
              </p:nvSpPr>
              <p:spPr bwMode="auto">
                <a:xfrm>
                  <a:off x="829" y="2268"/>
                  <a:ext cx="2124" cy="10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podsypianie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zaleganie w łóżku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niezdolność do mówienia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utrata kontroli nad czynnościami fizjologicznymi</a:t>
                  </a:r>
                  <a:r>
                    <a:rPr lang="pl-PL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zaburzenia w jedzeniu i przełykaniu</a:t>
                  </a:r>
                  <a:r>
                    <a:rPr lang="pl-PL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 </a:t>
                  </a:r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pl-PL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niezdolność ubierania się i mycia 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lvl="1" eaLnBrk="0" hangingPunct="0">
                    <a:buFontTx/>
                    <a:buChar char="•"/>
                  </a:pPr>
                  <a:r>
                    <a:rPr lang="en-US" sz="12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</a:rPr>
                    <a:t>utrata wagi</a:t>
                  </a:r>
                  <a:endParaRPr lang="pl-PL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  <a:p>
                  <a:pPr eaLnBrk="0" hangingPunct="0"/>
                  <a:endParaRPr lang="pl-PL" sz="2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charset="0"/>
                  </a:endParaRPr>
                </a:p>
              </p:txBody>
            </p:sp>
            <p:sp>
              <p:nvSpPr>
                <p:cNvPr id="38945" name="Rectangle 33"/>
                <p:cNvSpPr>
                  <a:spLocks noChangeArrowheads="1"/>
                </p:cNvSpPr>
                <p:nvPr/>
              </p:nvSpPr>
              <p:spPr bwMode="auto">
                <a:xfrm>
                  <a:off x="787" y="2226"/>
                  <a:ext cx="2208" cy="118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-3" y="-3"/>
              <a:ext cx="3001" cy="3414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 – 3.  faza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07E37-078C-46A7-A4C6-3BADF9F08C07}" type="slidenum">
              <a:rPr lang="pl-PL"/>
              <a:pPr/>
              <a:t>24</a:t>
            </a:fld>
            <a:endParaRPr lang="pl-PL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Global Deterioration Scale (GDS)</a:t>
            </a:r>
            <a:endParaRPr lang="pl-PL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endParaRPr lang="pl-PL" sz="28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charset="0"/>
            </a:endParaRP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 1: norma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brak problemów w codziennym życiu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2: bardzo łagodne zaburzenia poznawcze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zapomina nazwy i adresy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 kłopoty w przypomnieniu sobie niektórych słów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  3: umiarkowane zaburzenia poznawcze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 kłopoty w dotarciu do nowych miejsc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 kłopoty w codziennych zajęciach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082F4-7E4A-46C5-8D26-C553D1441C8A}" type="slidenum">
              <a:rPr lang="pl-PL"/>
              <a:pPr/>
              <a:t>25</a:t>
            </a:fld>
            <a:endParaRPr lang="pl-PL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Global Deterioration Scale (GDS)</a:t>
            </a:r>
            <a:endParaRPr lang="pl-PL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4: znaczne zaburzenia poznawcze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 kłopoty w złożonych zajęciach(zakupy, pieniądze, gotowanie).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 5: średniociężkie zaburzenia kognitywne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wymaga pomocy przy przebieraniu się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wymaga pomocy przy kąpieli</a:t>
            </a:r>
          </a:p>
          <a:p>
            <a:pPr marL="342900" indent="-342900">
              <a:spcBef>
                <a:spcPct val="20000"/>
              </a:spcBef>
              <a:buSzPct val="85000"/>
            </a:pPr>
            <a:endParaRPr lang="pl-PL" sz="3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FDB6-276E-456D-A73A-FB7E1686E7DD}" type="slidenum">
              <a:rPr lang="pl-PL"/>
              <a:pPr/>
              <a:t>26</a:t>
            </a:fld>
            <a:endParaRPr lang="pl-PL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Global Deterioration Scale (GDS)</a:t>
            </a:r>
            <a:endParaRPr lang="pl-PL" sz="4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6: ciężkie zaburzenia poznawcze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zawsze wymaga pomocy przy ubieraniu się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nie myje się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nie trzyma moczu (stolca)</a:t>
            </a:r>
          </a:p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pl-PL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poziom   7: bardzo ciężkie zaburzenia poznawcze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ograniczenie słownika do kilku słów 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utrata zdolności do siadania i chodzenia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FA384-2FF0-44AC-BD9D-74FE6789820A}" type="slidenum">
              <a:rPr lang="pl-PL"/>
              <a:pPr/>
              <a:t>27</a:t>
            </a:fld>
            <a:endParaRPr lang="pl-PL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Statystyki o otępieniach – na otępienie choruje 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1 </a:t>
            </a: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13 </a:t>
            </a: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Polaków w wieku &gt;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65</a:t>
            </a:r>
            <a:endParaRPr lang="pl-PL" sz="3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50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65-74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9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75-84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lat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pl-PL" sz="28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1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3 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 &gt;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85</a:t>
            </a: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lat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A619-EFA1-4CCF-B47F-3464B5A7C0AA}" type="slidenum">
              <a:rPr lang="pl-PL"/>
              <a:pPr/>
              <a:t>28</a:t>
            </a:fld>
            <a:endParaRPr lang="pl-PL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l-PL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Statystyki o AD – AD ma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85000"/>
              <a:buFontTx/>
              <a:buBlip>
                <a:blip r:embed="rId3"/>
              </a:buBlip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1 </a:t>
            </a:r>
            <a:r>
              <a:rPr lang="pl-P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20 </a:t>
            </a:r>
            <a:r>
              <a:rPr lang="pl-P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Polaków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pl-P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</a:t>
            </a:r>
            <a:r>
              <a:rPr lang="pl-PL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&gt;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65 </a:t>
            </a:r>
            <a:r>
              <a:rPr lang="pl-PL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</a:t>
            </a:r>
            <a:endParaRPr lang="pl-PL" sz="32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Times New Roman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100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65-74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14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75-84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lat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1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charset="0"/>
              </a:rPr>
              <a:t> 4 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 wieku &gt;85 lat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499E4-D504-49FB-A83B-B34AA0C61970}" type="slidenum">
              <a:rPr lang="pl-PL"/>
              <a:pPr/>
              <a:t>29</a:t>
            </a:fld>
            <a:endParaRPr lang="pl-PL"/>
          </a:p>
        </p:txBody>
      </p:sp>
      <p:pic>
        <p:nvPicPr>
          <p:cNvPr id="45058" name="Picture 2" descr="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7620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Wywiad diagnostyczny w psychogeriatrii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 smtClean="0"/>
              <a:t>Wyślij arkusz diagnostyczny z MMSE do opiekuna</a:t>
            </a:r>
          </a:p>
          <a:p>
            <a:r>
              <a:rPr lang="pl-PL" sz="2400" dirty="0" smtClean="0"/>
              <a:t>Zaproś opiekuna jako pierwszego</a:t>
            </a:r>
          </a:p>
          <a:p>
            <a:r>
              <a:rPr lang="pl-PL" sz="2400" dirty="0" smtClean="0"/>
              <a:t>Pamiętaj, że przyjmując pacjenta możesz mieć dwu pacjentów</a:t>
            </a:r>
          </a:p>
          <a:p>
            <a:r>
              <a:rPr lang="pl-PL" sz="2400" dirty="0" smtClean="0"/>
              <a:t>Zarezerwuj sobie więcej czasu – nie tylko 2 minuty (psychiatra) czy 7 minut (NFZ)</a:t>
            </a:r>
          </a:p>
          <a:p>
            <a:r>
              <a:rPr lang="pl-PL" sz="2400" dirty="0" smtClean="0"/>
              <a:t>Poproś o przyniesienie wszystkich leków, aktualnie przyjmowanych – dowiedz się o dawkowaniu od pacjenta i opiekuna</a:t>
            </a:r>
          </a:p>
          <a:p>
            <a:r>
              <a:rPr lang="pl-PL" sz="2400" dirty="0" smtClean="0"/>
              <a:t>Uwzględnij informacje z poza </a:t>
            </a:r>
            <a:r>
              <a:rPr lang="pl-PL" sz="2400" dirty="0" err="1" smtClean="0"/>
              <a:t>autoanamnezy</a:t>
            </a:r>
            <a:r>
              <a:rPr lang="pl-PL" sz="2400" dirty="0" smtClean="0"/>
              <a:t> – inni lekarze, inne terapie 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8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05B7-ECEA-42CE-A909-BE00AE61E513}" type="slidenum">
              <a:rPr lang="pl-PL"/>
              <a:pPr/>
              <a:t>30</a:t>
            </a:fld>
            <a:endParaRPr lang="pl-PL"/>
          </a:p>
        </p:txBody>
      </p:sp>
      <p:pic>
        <p:nvPicPr>
          <p:cNvPr id="46082" name="Picture 2" descr="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9C9E0-738F-461C-9F5D-7A456940E78F}" type="slidenum">
              <a:rPr lang="pl-PL"/>
              <a:pPr/>
              <a:t>31</a:t>
            </a:fld>
            <a:endParaRPr lang="pl-PL"/>
          </a:p>
        </p:txBody>
      </p:sp>
      <p:pic>
        <p:nvPicPr>
          <p:cNvPr id="47106" name="Picture 2" descr="02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096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77D7-4C34-46B1-916E-FEFD89C83493}" type="slidenum">
              <a:rPr lang="pl-PL"/>
              <a:pPr/>
              <a:t>32</a:t>
            </a:fld>
            <a:endParaRPr lang="pl-PL"/>
          </a:p>
        </p:txBody>
      </p:sp>
      <p:pic>
        <p:nvPicPr>
          <p:cNvPr id="48130" name="Picture 2" descr="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CC8C-67C9-43BA-B08B-A8850E52A567}" type="slidenum">
              <a:rPr lang="pl-PL"/>
              <a:pPr/>
              <a:t>33</a:t>
            </a:fld>
            <a:endParaRPr lang="pl-PL"/>
          </a:p>
        </p:txBody>
      </p:sp>
      <p:pic>
        <p:nvPicPr>
          <p:cNvPr id="50178" name="Picture 2" descr="0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33400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9404-AB39-4CB3-AFDC-5D806EE11427}" type="slidenum">
              <a:rPr lang="pl-PL"/>
              <a:pPr/>
              <a:t>34</a:t>
            </a:fld>
            <a:endParaRPr lang="pl-PL"/>
          </a:p>
        </p:txBody>
      </p:sp>
      <p:pic>
        <p:nvPicPr>
          <p:cNvPr id="51202" name="Picture 2" descr="03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096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DBB7-1622-43A6-B94D-DDF53AB5E212}" type="slidenum">
              <a:rPr lang="pl-PL"/>
              <a:pPr/>
              <a:t>35</a:t>
            </a:fld>
            <a:endParaRPr lang="pl-PL"/>
          </a:p>
        </p:txBody>
      </p:sp>
      <p:pic>
        <p:nvPicPr>
          <p:cNvPr id="52226" name="Picture 2" descr="01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6858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26102-BD57-4E87-8212-4C2FE8DEE534}" type="slidenum">
              <a:rPr lang="pl-PL"/>
              <a:pPr/>
              <a:t>36</a:t>
            </a:fld>
            <a:endParaRPr lang="pl-PL"/>
          </a:p>
        </p:txBody>
      </p:sp>
      <p:pic>
        <p:nvPicPr>
          <p:cNvPr id="53250" name="Picture 2" descr="rh-b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1850" y="457200"/>
            <a:ext cx="4878388" cy="586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5D7E-5D4D-4189-9594-026C5CBE6DEA}" type="slidenum">
              <a:rPr lang="pl-PL"/>
              <a:pPr/>
              <a:t>37</a:t>
            </a:fld>
            <a:endParaRPr lang="pl-PL"/>
          </a:p>
        </p:txBody>
      </p:sp>
      <p:pic>
        <p:nvPicPr>
          <p:cNvPr id="54274" name="Picture 2" descr="[Closeup of the Gipper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93725"/>
            <a:ext cx="6019800" cy="52085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21B2-CC27-4FCC-9BC4-3A3DA50F6F64}" type="slidenum">
              <a:rPr lang="pl-PL"/>
              <a:pPr/>
              <a:t>38</a:t>
            </a:fld>
            <a:endParaRPr lang="pl-PL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33375"/>
            <a:ext cx="912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/>
            <a:endParaRPr lang="pl-PL" sz="2400" b="1">
              <a:solidFill>
                <a:schemeClr val="tx2"/>
              </a:solidFill>
            </a:endParaRPr>
          </a:p>
          <a:p>
            <a:pPr eaLnBrk="0" hangingPunct="0"/>
            <a:r>
              <a:rPr lang="en-GB" sz="2400" b="1">
                <a:solidFill>
                  <a:schemeClr val="tx2"/>
                </a:solidFill>
              </a:rPr>
              <a:t>W mózgach osób chorych na chorobę Alzheimera aktywność AChE zmniejsza się, a względna aktywność BuChE wzrasta.</a:t>
            </a:r>
            <a:endParaRPr lang="pl-PL" sz="2400" b="1">
              <a:solidFill>
                <a:schemeClr val="tx2"/>
              </a:solidFill>
            </a:endParaRPr>
          </a:p>
          <a:p>
            <a:pPr eaLnBrk="0" hangingPunct="0"/>
            <a:endParaRPr lang="pl-PL" sz="2400" b="1">
              <a:solidFill>
                <a:schemeClr val="tx2"/>
              </a:solidFill>
            </a:endParaRPr>
          </a:p>
          <a:p>
            <a:pPr eaLnBrk="0" hangingPunct="0"/>
            <a:endParaRPr lang="pl-PL" sz="2400" b="1">
              <a:solidFill>
                <a:schemeClr val="tx2"/>
              </a:solidFill>
            </a:endParaRPr>
          </a:p>
          <a:p>
            <a:pPr eaLnBrk="0" hangingPunct="0"/>
            <a:endParaRPr lang="en-US" sz="2400" b="1">
              <a:solidFill>
                <a:schemeClr val="tx2"/>
              </a:solidFill>
            </a:endParaRP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1049338" y="1676400"/>
            <a:ext cx="8126412" cy="4876800"/>
            <a:chOff x="661" y="1056"/>
            <a:chExt cx="5119" cy="3072"/>
          </a:xfrm>
        </p:grpSpPr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2182" y="1069"/>
              <a:ext cx="64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/>
                <a:t>p </a:t>
              </a:r>
              <a:r>
                <a:rPr lang="en-US" b="1">
                  <a:sym typeface="Symbol" pitchFamily="18" charset="2"/>
                </a:rPr>
                <a:t></a:t>
              </a:r>
              <a:r>
                <a:rPr lang="pl-PL" b="1">
                  <a:sym typeface="Symbol" pitchFamily="18" charset="2"/>
                </a:rPr>
                <a:t> </a:t>
              </a:r>
              <a:r>
                <a:rPr lang="en-GB" b="1"/>
                <a:t>0</a:t>
              </a:r>
              <a:r>
                <a:rPr lang="pl-PL" b="1"/>
                <a:t>,</a:t>
              </a:r>
              <a:r>
                <a:rPr lang="en-GB" b="1"/>
                <a:t>01</a:t>
              </a:r>
              <a:endParaRPr lang="en-US" b="1"/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4254" y="2025"/>
              <a:ext cx="643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 b="1"/>
                <a:t>p </a:t>
              </a:r>
              <a:r>
                <a:rPr lang="en-US" b="1">
                  <a:sym typeface="Symbol" pitchFamily="18" charset="2"/>
                </a:rPr>
                <a:t></a:t>
              </a:r>
              <a:r>
                <a:rPr lang="pl-PL" b="1">
                  <a:sym typeface="Symbol" pitchFamily="18" charset="2"/>
                </a:rPr>
                <a:t> </a:t>
              </a:r>
              <a:r>
                <a:rPr lang="en-GB" b="1"/>
                <a:t>0</a:t>
              </a:r>
              <a:r>
                <a:rPr lang="pl-PL" b="1"/>
                <a:t>,</a:t>
              </a:r>
              <a:r>
                <a:rPr lang="en-GB" b="1"/>
                <a:t>01</a:t>
              </a:r>
              <a:endParaRPr lang="en-US" b="1"/>
            </a:p>
          </p:txBody>
        </p:sp>
        <p:grpSp>
          <p:nvGrpSpPr>
            <p:cNvPr id="65544" name="Group 8"/>
            <p:cNvGrpSpPr>
              <a:grpSpLocks/>
            </p:cNvGrpSpPr>
            <p:nvPr/>
          </p:nvGrpSpPr>
          <p:grpSpPr bwMode="auto">
            <a:xfrm>
              <a:off x="2142" y="1287"/>
              <a:ext cx="674" cy="76"/>
              <a:chOff x="1791" y="3748"/>
              <a:chExt cx="681" cy="90"/>
            </a:xfrm>
          </p:grpSpPr>
          <p:sp>
            <p:nvSpPr>
              <p:cNvPr id="65545" name="Line 9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546" name="Line 10"/>
              <p:cNvSpPr>
                <a:spLocks noChangeShapeType="1"/>
              </p:cNvSpPr>
              <p:nvPr/>
            </p:nvSpPr>
            <p:spPr bwMode="auto">
              <a:xfrm>
                <a:off x="2472" y="3748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547" name="Line 11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6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65548" name="Group 12"/>
            <p:cNvGrpSpPr>
              <a:grpSpLocks/>
            </p:cNvGrpSpPr>
            <p:nvPr/>
          </p:nvGrpSpPr>
          <p:grpSpPr bwMode="auto">
            <a:xfrm>
              <a:off x="4211" y="2261"/>
              <a:ext cx="674" cy="74"/>
              <a:chOff x="1791" y="3748"/>
              <a:chExt cx="681" cy="90"/>
            </a:xfrm>
          </p:grpSpPr>
          <p:sp>
            <p:nvSpPr>
              <p:cNvPr id="65549" name="Line 13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550" name="Line 14"/>
              <p:cNvSpPr>
                <a:spLocks noChangeShapeType="1"/>
              </p:cNvSpPr>
              <p:nvPr/>
            </p:nvSpPr>
            <p:spPr bwMode="auto">
              <a:xfrm>
                <a:off x="2472" y="3748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65551" name="Line 15"/>
              <p:cNvSpPr>
                <a:spLocks noChangeShapeType="1"/>
              </p:cNvSpPr>
              <p:nvPr/>
            </p:nvSpPr>
            <p:spPr bwMode="auto">
              <a:xfrm>
                <a:off x="1791" y="3748"/>
                <a:ext cx="68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65552" name="Rectangle 16"/>
            <p:cNvSpPr>
              <a:spLocks noChangeArrowheads="1"/>
            </p:cNvSpPr>
            <p:nvPr/>
          </p:nvSpPr>
          <p:spPr bwMode="auto">
            <a:xfrm>
              <a:off x="1823" y="1421"/>
              <a:ext cx="617" cy="2069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3975" y="2745"/>
              <a:ext cx="617" cy="745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2440" y="2477"/>
              <a:ext cx="619" cy="101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4592" y="2375"/>
              <a:ext cx="612" cy="1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6" name="Line 20"/>
            <p:cNvSpPr>
              <a:spLocks noChangeShapeType="1"/>
            </p:cNvSpPr>
            <p:nvPr/>
          </p:nvSpPr>
          <p:spPr bwMode="auto">
            <a:xfrm>
              <a:off x="1366" y="1190"/>
              <a:ext cx="1" cy="2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7" name="Line 21"/>
            <p:cNvSpPr>
              <a:spLocks noChangeShapeType="1"/>
            </p:cNvSpPr>
            <p:nvPr/>
          </p:nvSpPr>
          <p:spPr bwMode="auto">
            <a:xfrm>
              <a:off x="1307" y="3490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8" name="Line 22"/>
            <p:cNvSpPr>
              <a:spLocks noChangeShapeType="1"/>
            </p:cNvSpPr>
            <p:nvPr/>
          </p:nvSpPr>
          <p:spPr bwMode="auto">
            <a:xfrm>
              <a:off x="1307" y="3260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>
              <a:off x="1307" y="3029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0" name="Line 24"/>
            <p:cNvSpPr>
              <a:spLocks noChangeShapeType="1"/>
            </p:cNvSpPr>
            <p:nvPr/>
          </p:nvSpPr>
          <p:spPr bwMode="auto">
            <a:xfrm>
              <a:off x="1307" y="279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1" name="Line 25"/>
            <p:cNvSpPr>
              <a:spLocks noChangeShapeType="1"/>
            </p:cNvSpPr>
            <p:nvPr/>
          </p:nvSpPr>
          <p:spPr bwMode="auto">
            <a:xfrm>
              <a:off x="1307" y="256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2" name="Line 26"/>
            <p:cNvSpPr>
              <a:spLocks noChangeShapeType="1"/>
            </p:cNvSpPr>
            <p:nvPr/>
          </p:nvSpPr>
          <p:spPr bwMode="auto">
            <a:xfrm>
              <a:off x="1307" y="2338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>
              <a:off x="1307" y="2112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4" name="Line 28"/>
            <p:cNvSpPr>
              <a:spLocks noChangeShapeType="1"/>
            </p:cNvSpPr>
            <p:nvPr/>
          </p:nvSpPr>
          <p:spPr bwMode="auto">
            <a:xfrm>
              <a:off x="1307" y="1881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5" name="Line 29"/>
            <p:cNvSpPr>
              <a:spLocks noChangeShapeType="1"/>
            </p:cNvSpPr>
            <p:nvPr/>
          </p:nvSpPr>
          <p:spPr bwMode="auto">
            <a:xfrm>
              <a:off x="1307" y="1651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6" name="Line 30"/>
            <p:cNvSpPr>
              <a:spLocks noChangeShapeType="1"/>
            </p:cNvSpPr>
            <p:nvPr/>
          </p:nvSpPr>
          <p:spPr bwMode="auto">
            <a:xfrm>
              <a:off x="1307" y="1421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>
              <a:off x="1307" y="1190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8" name="Line 32"/>
            <p:cNvSpPr>
              <a:spLocks noChangeShapeType="1"/>
            </p:cNvSpPr>
            <p:nvPr/>
          </p:nvSpPr>
          <p:spPr bwMode="auto">
            <a:xfrm>
              <a:off x="1366" y="3490"/>
              <a:ext cx="429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69" name="Line 33"/>
            <p:cNvSpPr>
              <a:spLocks noChangeShapeType="1"/>
            </p:cNvSpPr>
            <p:nvPr/>
          </p:nvSpPr>
          <p:spPr bwMode="auto">
            <a:xfrm flipV="1">
              <a:off x="1366" y="3490"/>
              <a:ext cx="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70" name="Line 34"/>
            <p:cNvSpPr>
              <a:spLocks noChangeShapeType="1"/>
            </p:cNvSpPr>
            <p:nvPr/>
          </p:nvSpPr>
          <p:spPr bwMode="auto">
            <a:xfrm flipV="1">
              <a:off x="3518" y="3490"/>
              <a:ext cx="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71" name="Line 35"/>
            <p:cNvSpPr>
              <a:spLocks noChangeShapeType="1"/>
            </p:cNvSpPr>
            <p:nvPr/>
          </p:nvSpPr>
          <p:spPr bwMode="auto">
            <a:xfrm flipV="1">
              <a:off x="5663" y="3490"/>
              <a:ext cx="1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72" name="Rectangle 36"/>
            <p:cNvSpPr>
              <a:spLocks noChangeArrowheads="1"/>
            </p:cNvSpPr>
            <p:nvPr/>
          </p:nvSpPr>
          <p:spPr bwMode="auto">
            <a:xfrm>
              <a:off x="1170" y="340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0</a:t>
              </a:r>
            </a:p>
          </p:txBody>
        </p:sp>
        <p:sp>
          <p:nvSpPr>
            <p:cNvPr id="65573" name="Rectangle 37"/>
            <p:cNvSpPr>
              <a:spLocks noChangeArrowheads="1"/>
            </p:cNvSpPr>
            <p:nvPr/>
          </p:nvSpPr>
          <p:spPr bwMode="auto">
            <a:xfrm>
              <a:off x="1170" y="317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2</a:t>
              </a:r>
            </a:p>
          </p:txBody>
        </p:sp>
        <p:sp>
          <p:nvSpPr>
            <p:cNvPr id="65574" name="Rectangle 38"/>
            <p:cNvSpPr>
              <a:spLocks noChangeArrowheads="1"/>
            </p:cNvSpPr>
            <p:nvPr/>
          </p:nvSpPr>
          <p:spPr bwMode="auto">
            <a:xfrm>
              <a:off x="1170" y="294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4</a:t>
              </a:r>
            </a:p>
          </p:txBody>
        </p:sp>
        <p:sp>
          <p:nvSpPr>
            <p:cNvPr id="65575" name="Rectangle 39"/>
            <p:cNvSpPr>
              <a:spLocks noChangeArrowheads="1"/>
            </p:cNvSpPr>
            <p:nvPr/>
          </p:nvSpPr>
          <p:spPr bwMode="auto">
            <a:xfrm>
              <a:off x="1170" y="271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6</a:t>
              </a:r>
            </a:p>
          </p:txBody>
        </p:sp>
        <p:sp>
          <p:nvSpPr>
            <p:cNvPr id="65576" name="Rectangle 40"/>
            <p:cNvSpPr>
              <a:spLocks noChangeArrowheads="1"/>
            </p:cNvSpPr>
            <p:nvPr/>
          </p:nvSpPr>
          <p:spPr bwMode="auto">
            <a:xfrm>
              <a:off x="1170" y="248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8</a:t>
              </a:r>
            </a:p>
          </p:txBody>
        </p:sp>
        <p:sp>
          <p:nvSpPr>
            <p:cNvPr id="65577" name="Rectangle 41"/>
            <p:cNvSpPr>
              <a:spLocks noChangeArrowheads="1"/>
            </p:cNvSpPr>
            <p:nvPr/>
          </p:nvSpPr>
          <p:spPr bwMode="auto">
            <a:xfrm>
              <a:off x="1074" y="2251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10</a:t>
              </a:r>
            </a:p>
          </p:txBody>
        </p:sp>
        <p:sp>
          <p:nvSpPr>
            <p:cNvPr id="65578" name="Rectangle 42"/>
            <p:cNvSpPr>
              <a:spLocks noChangeArrowheads="1"/>
            </p:cNvSpPr>
            <p:nvPr/>
          </p:nvSpPr>
          <p:spPr bwMode="auto">
            <a:xfrm>
              <a:off x="1074" y="202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12</a:t>
              </a:r>
            </a:p>
          </p:txBody>
        </p:sp>
        <p:sp>
          <p:nvSpPr>
            <p:cNvPr id="65579" name="Rectangle 43"/>
            <p:cNvSpPr>
              <a:spLocks noChangeArrowheads="1"/>
            </p:cNvSpPr>
            <p:nvPr/>
          </p:nvSpPr>
          <p:spPr bwMode="auto">
            <a:xfrm>
              <a:off x="1074" y="179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14</a:t>
              </a:r>
            </a:p>
          </p:txBody>
        </p:sp>
        <p:sp>
          <p:nvSpPr>
            <p:cNvPr id="65580" name="Rectangle 44"/>
            <p:cNvSpPr>
              <a:spLocks noChangeArrowheads="1"/>
            </p:cNvSpPr>
            <p:nvPr/>
          </p:nvSpPr>
          <p:spPr bwMode="auto">
            <a:xfrm>
              <a:off x="1074" y="1566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16</a:t>
              </a:r>
            </a:p>
          </p:txBody>
        </p:sp>
        <p:sp>
          <p:nvSpPr>
            <p:cNvPr id="65581" name="Rectangle 45"/>
            <p:cNvSpPr>
              <a:spLocks noChangeArrowheads="1"/>
            </p:cNvSpPr>
            <p:nvPr/>
          </p:nvSpPr>
          <p:spPr bwMode="auto">
            <a:xfrm>
              <a:off x="1074" y="1334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18</a:t>
              </a:r>
            </a:p>
          </p:txBody>
        </p:sp>
        <p:sp>
          <p:nvSpPr>
            <p:cNvPr id="65582" name="Rectangle 46"/>
            <p:cNvSpPr>
              <a:spLocks noChangeArrowheads="1"/>
            </p:cNvSpPr>
            <p:nvPr/>
          </p:nvSpPr>
          <p:spPr bwMode="auto">
            <a:xfrm>
              <a:off x="1074" y="1103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20</a:t>
              </a:r>
            </a:p>
          </p:txBody>
        </p:sp>
        <p:sp>
          <p:nvSpPr>
            <p:cNvPr id="65583" name="Rectangle 47"/>
            <p:cNvSpPr>
              <a:spLocks noChangeArrowheads="1"/>
            </p:cNvSpPr>
            <p:nvPr/>
          </p:nvSpPr>
          <p:spPr bwMode="auto">
            <a:xfrm>
              <a:off x="2218" y="3625"/>
              <a:ext cx="3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AChE</a:t>
              </a:r>
            </a:p>
          </p:txBody>
        </p:sp>
        <p:sp>
          <p:nvSpPr>
            <p:cNvPr id="65584" name="Rectangle 48"/>
            <p:cNvSpPr>
              <a:spLocks noChangeArrowheads="1"/>
            </p:cNvSpPr>
            <p:nvPr/>
          </p:nvSpPr>
          <p:spPr bwMode="auto">
            <a:xfrm>
              <a:off x="4313" y="3625"/>
              <a:ext cx="4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/>
                <a:t>BuChE</a:t>
              </a:r>
            </a:p>
          </p:txBody>
        </p:sp>
        <p:sp>
          <p:nvSpPr>
            <p:cNvPr id="65585" name="Rectangle 49"/>
            <p:cNvSpPr>
              <a:spLocks noChangeArrowheads="1"/>
            </p:cNvSpPr>
            <p:nvPr/>
          </p:nvSpPr>
          <p:spPr bwMode="auto">
            <a:xfrm rot="16200000">
              <a:off x="-47" y="2078"/>
              <a:ext cx="174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 b="1"/>
                <a:t>Aktywność cholinesterazy </a:t>
              </a:r>
            </a:p>
            <a:p>
              <a:pPr algn="ctr" eaLnBrk="0" hangingPunct="0"/>
              <a:r>
                <a:rPr lang="en-US" sz="1700" b="1"/>
                <a:t>(nmol/ml x min)</a:t>
              </a:r>
            </a:p>
          </p:txBody>
        </p:sp>
        <p:sp>
          <p:nvSpPr>
            <p:cNvPr id="65586" name="Rectangle 50"/>
            <p:cNvSpPr>
              <a:spLocks noChangeArrowheads="1"/>
            </p:cNvSpPr>
            <p:nvPr/>
          </p:nvSpPr>
          <p:spPr bwMode="auto">
            <a:xfrm>
              <a:off x="3505" y="1083"/>
              <a:ext cx="109" cy="9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65587" name="Rectangle 51"/>
            <p:cNvSpPr>
              <a:spLocks noChangeArrowheads="1"/>
            </p:cNvSpPr>
            <p:nvPr/>
          </p:nvSpPr>
          <p:spPr bwMode="auto">
            <a:xfrm>
              <a:off x="3676" y="1056"/>
              <a:ext cx="17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/>
                <a:t>Mózg zdrowego człowieka</a:t>
              </a:r>
              <a:endParaRPr lang="en-US" b="1"/>
            </a:p>
          </p:txBody>
        </p:sp>
        <p:sp>
          <p:nvSpPr>
            <p:cNvPr id="65588" name="Rectangle 52"/>
            <p:cNvSpPr>
              <a:spLocks noChangeArrowheads="1"/>
            </p:cNvSpPr>
            <p:nvPr/>
          </p:nvSpPr>
          <p:spPr bwMode="auto">
            <a:xfrm>
              <a:off x="3676" y="1295"/>
              <a:ext cx="2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/>
                <a:t>Mózg chorego z ch.Alzheimera</a:t>
              </a:r>
              <a:endParaRPr lang="en-US" b="1"/>
            </a:p>
          </p:txBody>
        </p:sp>
        <p:sp>
          <p:nvSpPr>
            <p:cNvPr id="65589" name="Rectangle 53"/>
            <p:cNvSpPr>
              <a:spLocks noChangeArrowheads="1"/>
            </p:cNvSpPr>
            <p:nvPr/>
          </p:nvSpPr>
          <p:spPr bwMode="auto">
            <a:xfrm>
              <a:off x="4535" y="3936"/>
              <a:ext cx="10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fr-FR" sz="1400" b="1"/>
                <a:t>Arendt i wsp. 1992</a:t>
              </a:r>
              <a:endParaRPr lang="en-US" sz="1400" b="1"/>
            </a:p>
          </p:txBody>
        </p:sp>
        <p:sp>
          <p:nvSpPr>
            <p:cNvPr id="65590" name="Rectangle 54"/>
            <p:cNvSpPr>
              <a:spLocks noChangeArrowheads="1"/>
            </p:cNvSpPr>
            <p:nvPr/>
          </p:nvSpPr>
          <p:spPr bwMode="auto">
            <a:xfrm>
              <a:off x="3504" y="1328"/>
              <a:ext cx="109" cy="9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8BAF-FA05-4399-AC1D-8D6B24392976}" type="slidenum">
              <a:rPr lang="pl-PL"/>
              <a:pPr/>
              <a:t>39</a:t>
            </a:fld>
            <a:endParaRPr lang="pl-PL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pl-PL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Jak działają leki stosowane w AD?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Donepezil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Selektywny inhibitor AChE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Rivastigmina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Inhibitor AchE i BuChE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Galantamina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Selektywny inhibitor AChE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Memantyna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NMDA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FB4A-F50D-4DFD-8D44-5CC5ACDBE0A8}" type="slidenum">
              <a:rPr lang="pl-PL"/>
              <a:pPr/>
              <a:t>4</a:t>
            </a:fld>
            <a:endParaRPr 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r>
              <a:rPr lang="en-US" i="1">
                <a:latin typeface="Comic Sans MS" pitchFamily="66" charset="0"/>
                <a:cs typeface="Times New Roman" charset="0"/>
              </a:rPr>
              <a:t>zespoły psychorganiczne przewlekłe (przewlekłe zespoły mózgowe)</a:t>
            </a:r>
            <a:endParaRPr lang="pl-PL" i="1">
              <a:latin typeface="Comic Sans MS" pitchFamily="66" charset="0"/>
              <a:cs typeface="Times New Roman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4114800"/>
          </a:xfrm>
        </p:spPr>
        <p:txBody>
          <a:bodyPr/>
          <a:lstStyle/>
          <a:p>
            <a:r>
              <a:rPr lang="en-US" i="1">
                <a:latin typeface="Comic Sans MS" pitchFamily="66" charset="0"/>
                <a:cs typeface="Times New Roman" charset="0"/>
              </a:rPr>
              <a:t>- przewlekłe, </a:t>
            </a:r>
            <a:endParaRPr lang="pl-PL" i="1">
              <a:latin typeface="Comic Sans MS" pitchFamily="66" charset="0"/>
            </a:endParaRPr>
          </a:p>
          <a:p>
            <a:r>
              <a:rPr lang="en-US" i="1">
                <a:latin typeface="Comic Sans MS" pitchFamily="66" charset="0"/>
                <a:cs typeface="Times New Roman" charset="0"/>
              </a:rPr>
              <a:t>najczęściej nieuleczalne</a:t>
            </a:r>
            <a:r>
              <a:rPr lang="pl-PL" i="1">
                <a:latin typeface="Comic Sans MS" pitchFamily="66" charset="0"/>
              </a:rPr>
              <a:t>,</a:t>
            </a:r>
          </a:p>
          <a:p>
            <a:r>
              <a:rPr lang="en-US" i="1">
                <a:latin typeface="Comic Sans MS" pitchFamily="66" charset="0"/>
                <a:cs typeface="Times New Roman" charset="0"/>
              </a:rPr>
              <a:t> całościowe zaburzenia funkcji psychicznych </a:t>
            </a:r>
            <a:endParaRPr lang="pl-PL" i="1">
              <a:latin typeface="Comic Sans MS" pitchFamily="66" charset="0"/>
            </a:endParaRPr>
          </a:p>
          <a:p>
            <a:r>
              <a:rPr lang="en-US" i="1">
                <a:latin typeface="Comic Sans MS" pitchFamily="66" charset="0"/>
                <a:cs typeface="Times New Roman" charset="0"/>
              </a:rPr>
              <a:t>spowodowane organicznym uszkodzeniem mózgu</a:t>
            </a:r>
            <a:endParaRPr lang="en-US">
              <a:latin typeface="Comic Sans MS" pitchFamily="66" charset="0"/>
              <a:cs typeface="Times New Roman" charset="0"/>
            </a:endParaRPr>
          </a:p>
          <a:p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0137-1D65-4A94-B42B-728C44A57937}" type="slidenum">
              <a:rPr lang="pl-PL"/>
              <a:pPr/>
              <a:t>40</a:t>
            </a:fld>
            <a:endParaRPr lang="pl-PL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AD - terapia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>
                <a:latin typeface="Comic Sans MS" pitchFamily="66" charset="0"/>
              </a:rPr>
              <a:t>Donepezil</a:t>
            </a:r>
            <a:r>
              <a:rPr lang="pl-PL" dirty="0" smtClean="0">
                <a:latin typeface="Comic Sans MS" pitchFamily="66" charset="0"/>
              </a:rPr>
              <a:t> – </a:t>
            </a:r>
            <a:r>
              <a:rPr lang="pl-PL" dirty="0">
                <a:latin typeface="Comic Sans MS" pitchFamily="66" charset="0"/>
              </a:rPr>
              <a:t>swoisty, odwracalny inhibitor esterazy acetylocholinowej; dawki 5-10 mg/</a:t>
            </a:r>
            <a:r>
              <a:rPr lang="pl-PL" dirty="0" err="1">
                <a:latin typeface="Comic Sans MS" pitchFamily="66" charset="0"/>
              </a:rPr>
              <a:t>nn</a:t>
            </a:r>
            <a:endParaRPr lang="pl-PL" dirty="0">
              <a:latin typeface="Comic Sans MS" pitchFamily="66" charset="0"/>
            </a:endParaRPr>
          </a:p>
          <a:p>
            <a:r>
              <a:rPr lang="pl-PL" dirty="0" err="1" smtClean="0">
                <a:latin typeface="Comic Sans MS" pitchFamily="66" charset="0"/>
              </a:rPr>
              <a:t>Rivastigmina</a:t>
            </a:r>
            <a:r>
              <a:rPr lang="pl-PL" dirty="0" smtClean="0">
                <a:latin typeface="Comic Sans MS" pitchFamily="66" charset="0"/>
              </a:rPr>
              <a:t> – </a:t>
            </a:r>
            <a:r>
              <a:rPr lang="pl-PL" dirty="0">
                <a:latin typeface="Comic Sans MS" pitchFamily="66" charset="0"/>
              </a:rPr>
              <a:t>inhibitor esterazy </a:t>
            </a:r>
            <a:r>
              <a:rPr lang="pl-PL" dirty="0" err="1">
                <a:latin typeface="Comic Sans MS" pitchFamily="66" charset="0"/>
              </a:rPr>
              <a:t>acetyloholinowej</a:t>
            </a:r>
            <a:r>
              <a:rPr lang="pl-PL" dirty="0">
                <a:latin typeface="Comic Sans MS" pitchFamily="66" charset="0"/>
              </a:rPr>
              <a:t>; dawki 3-12 mg/</a:t>
            </a:r>
            <a:r>
              <a:rPr lang="pl-PL" dirty="0" err="1">
                <a:latin typeface="Comic Sans MS" pitchFamily="66" charset="0"/>
              </a:rPr>
              <a:t>pd</a:t>
            </a:r>
            <a:r>
              <a:rPr lang="pl-PL" dirty="0">
                <a:latin typeface="Comic Sans MS" pitchFamily="66" charset="0"/>
              </a:rPr>
              <a:t>/ BID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utoUpdateAnimBg="0"/>
      <p:bldP spid="2048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9647-2C41-4FFA-A1A7-7E0119128B4C}" type="slidenum">
              <a:rPr lang="pl-PL"/>
              <a:pPr/>
              <a:t>41</a:t>
            </a:fld>
            <a:endParaRPr lang="pl-PL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pl-PL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Ilu pacjentom z AD pomagają leki w niej stosowane?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Donepezil: 5mg-32%, 10mg -38%, placebo-18%, NNT-5, 12 tygodni [Rogers i in. 1998a]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Rivastigmina: 1-4mg – nie aktywne, 6-12 mg – 24%, placebo 16%, 26 tygodni, NNT-12 [Rosler i in. 1999]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Metaanaliza – 30%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Podobna skuteczność wszystkich leków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847FD-512A-4724-94A9-E99606CEF3F6}" type="slidenum">
              <a:rPr lang="pl-PL"/>
              <a:pPr/>
              <a:t>42</a:t>
            </a:fld>
            <a:endParaRPr lang="pl-PL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pl-PL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Objawy uboczne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Donepezil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Zarejestrowane objawy uboczne: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Nudności, insomnia (5mg-4%, 10mg-9%) [Rogers i in. 1998a]; biegunka i insomnia (5mg-6%, 10mg-16%) [Rogers i in.1998b]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Rivastigmina – 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wyższa efektywność w późniejszych fazach AD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Zarejestrowane objawy uboczne: 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Nudności, zawroty głowy (1-4mg 8%, 6-12 mg 29%) [Corey-Bloom i in. 1998]; nudności i wymioty (1-4mg 7%, 6-12 mg 23%)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DE3B1-C344-456A-A822-01C827AC85A0}" type="slidenum">
              <a:rPr lang="pl-PL"/>
              <a:pPr/>
              <a:t>43</a:t>
            </a:fld>
            <a:endParaRPr lang="pl-PL"/>
          </a:p>
        </p:txBody>
      </p:sp>
      <p:pic>
        <p:nvPicPr>
          <p:cNvPr id="74756" name="Picture 4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72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6C6F-A413-48CB-94ED-D6FC7F911DE1}" type="slidenum">
              <a:rPr lang="pl-PL"/>
              <a:pPr/>
              <a:t>44</a:t>
            </a:fld>
            <a:endParaRPr lang="pl-PL"/>
          </a:p>
        </p:txBody>
      </p:sp>
      <p:pic>
        <p:nvPicPr>
          <p:cNvPr id="75780" name="Picture 4" descr="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01013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956C-08A6-4612-8199-A30C9CF2FC92}" type="slidenum">
              <a:rPr lang="pl-PL"/>
              <a:pPr/>
              <a:t>45</a:t>
            </a:fld>
            <a:endParaRPr lang="pl-PL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AD - różnicowanie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136900" cy="4495800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Z chorobą Picka</a:t>
            </a:r>
          </a:p>
          <a:p>
            <a:pPr lvl="1"/>
            <a:r>
              <a:rPr lang="pl-PL">
                <a:latin typeface="Comic Sans MS" pitchFamily="66" charset="0"/>
              </a:rPr>
              <a:t>Wcześniejszy początek</a:t>
            </a:r>
          </a:p>
          <a:p>
            <a:pPr lvl="1"/>
            <a:r>
              <a:rPr lang="pl-PL">
                <a:latin typeface="Comic Sans MS" pitchFamily="66" charset="0"/>
              </a:rPr>
              <a:t>Zmiany osobowościowe</a:t>
            </a:r>
          </a:p>
          <a:p>
            <a:pPr lvl="1"/>
            <a:r>
              <a:rPr lang="pl-PL">
                <a:latin typeface="Comic Sans MS" pitchFamily="66" charset="0"/>
              </a:rPr>
              <a:t>Degeneracja kory czołowej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02300" y="1600200"/>
            <a:ext cx="3136900" cy="4495800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Z chorobą Huntingtona</a:t>
            </a:r>
          </a:p>
          <a:p>
            <a:pPr lvl="1"/>
            <a:r>
              <a:rPr lang="pl-PL">
                <a:latin typeface="Comic Sans MS" pitchFamily="66" charset="0"/>
              </a:rPr>
              <a:t>Dziedziczenie autosomalne decydujące</a:t>
            </a:r>
          </a:p>
          <a:p>
            <a:pPr lvl="1"/>
            <a:r>
              <a:rPr lang="pl-PL">
                <a:latin typeface="Comic Sans MS" pitchFamily="66" charset="0"/>
              </a:rPr>
              <a:t>Pląsawica</a:t>
            </a:r>
          </a:p>
          <a:p>
            <a:pPr lvl="1"/>
            <a:r>
              <a:rPr lang="pl-PL">
                <a:latin typeface="Comic Sans MS" pitchFamily="66" charset="0"/>
              </a:rPr>
              <a:t>Możliwość diagnostyki prenatalnej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  <p:bldP spid="21508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Otępienie naczyniowe (</a:t>
            </a:r>
            <a:r>
              <a:rPr lang="pl-PL" dirty="0" err="1" smtClean="0"/>
              <a:t>VaD</a:t>
            </a:r>
            <a:r>
              <a:rPr lang="pl-PL" dirty="0" smtClean="0"/>
              <a:t>, MID)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sz="2000" dirty="0" smtClean="0"/>
              <a:t>#2 w epidemiologii otępienia, 10-20% wszystkich przypadków</a:t>
            </a:r>
          </a:p>
          <a:p>
            <a:r>
              <a:rPr lang="pl-PL" sz="2000" dirty="0" smtClean="0"/>
              <a:t>1/3 chorych w wieku podeszłym po udarach</a:t>
            </a:r>
          </a:p>
          <a:p>
            <a:r>
              <a:rPr lang="pl-PL" sz="2000" dirty="0" smtClean="0"/>
              <a:t>Częste przypadki otępienia mieszanego – </a:t>
            </a:r>
            <a:r>
              <a:rPr lang="pl-PL" sz="2000" dirty="0" err="1" smtClean="0"/>
              <a:t>VaD</a:t>
            </a:r>
            <a:r>
              <a:rPr lang="pl-PL" sz="2000" dirty="0" smtClean="0"/>
              <a:t> + AD</a:t>
            </a:r>
          </a:p>
          <a:p>
            <a:r>
              <a:rPr lang="pl-PL" sz="2000" dirty="0" smtClean="0"/>
              <a:t>Koszty zwielokrotnione przez hospitalizacje (TIA, udary, choroby układu krążenia) </a:t>
            </a:r>
            <a:endParaRPr lang="pl-PL" sz="2000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 smtClean="0"/>
              <a:t>Objawy:</a:t>
            </a:r>
          </a:p>
          <a:p>
            <a:r>
              <a:rPr lang="pl-PL" sz="2400" dirty="0" smtClean="0"/>
              <a:t>Depresja – do 50% chorych</a:t>
            </a:r>
          </a:p>
          <a:p>
            <a:r>
              <a:rPr lang="pl-PL" sz="2400" dirty="0" smtClean="0"/>
              <a:t>Apatia</a:t>
            </a:r>
          </a:p>
          <a:p>
            <a:r>
              <a:rPr lang="pl-PL" sz="2400" dirty="0" smtClean="0"/>
              <a:t>Lęk</a:t>
            </a:r>
          </a:p>
          <a:p>
            <a:r>
              <a:rPr lang="pl-PL" sz="2400" dirty="0" smtClean="0"/>
              <a:t>Urojenia ?</a:t>
            </a:r>
          </a:p>
          <a:p>
            <a:r>
              <a:rPr lang="pl-PL" sz="2400" dirty="0" smtClean="0"/>
              <a:t>Omamy wzrokowe</a:t>
            </a:r>
          </a:p>
          <a:p>
            <a:r>
              <a:rPr lang="pl-PL" sz="2400" dirty="0" smtClean="0"/>
              <a:t>Nietrzymanie afektu</a:t>
            </a:r>
          </a:p>
          <a:p>
            <a:r>
              <a:rPr lang="pl-PL" sz="2400" dirty="0" smtClean="0"/>
              <a:t>Agresja / agitacja</a:t>
            </a:r>
            <a:endParaRPr lang="pl-PL" sz="24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4DE-4E2D-44E3-9DE6-9ED4F5028E25}" type="slidenum">
              <a:rPr lang="pl-PL" smtClean="0"/>
              <a:pPr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28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45D3-DE7D-4852-8278-282C483D20B4}" type="slidenum">
              <a:rPr lang="pl-PL"/>
              <a:pPr/>
              <a:t>47</a:t>
            </a:fld>
            <a:endParaRPr lang="pl-PL"/>
          </a:p>
        </p:txBody>
      </p:sp>
      <p:grpSp>
        <p:nvGrpSpPr>
          <p:cNvPr id="10254" name="Group 14"/>
          <p:cNvGrpSpPr>
            <a:grpSpLocks/>
          </p:cNvGrpSpPr>
          <p:nvPr/>
        </p:nvGrpSpPr>
        <p:grpSpPr bwMode="auto">
          <a:xfrm>
            <a:off x="1295400" y="533400"/>
            <a:ext cx="7086600" cy="6172200"/>
            <a:chOff x="43" y="0"/>
            <a:chExt cx="3408" cy="4128"/>
          </a:xfrm>
        </p:grpSpPr>
        <p:sp>
          <p:nvSpPr>
            <p:cNvPr id="10242" name="Rectangle 2"/>
            <p:cNvSpPr>
              <a:spLocks noChangeArrowheads="1"/>
            </p:cNvSpPr>
            <p:nvPr/>
          </p:nvSpPr>
          <p:spPr bwMode="auto">
            <a:xfrm>
              <a:off x="43" y="0"/>
              <a:ext cx="170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 u="sng">
                  <a:cs typeface="Arial" charset="0"/>
                </a:rPr>
                <a:t>SDAT</a:t>
              </a:r>
              <a:endParaRPr lang="en-US" sz="1000">
                <a:cs typeface="Arial" charset="0"/>
              </a:endParaRPr>
            </a:p>
            <a:p>
              <a:pPr eaLnBrk="0" hangingPunct="0"/>
              <a:r>
                <a:rPr lang="pl-PL" sz="2000" b="1" u="sng">
                  <a:cs typeface="Arial" charset="0"/>
                </a:rPr>
                <a:t> </a:t>
              </a:r>
              <a:endParaRPr lang="en-US" sz="1000">
                <a:cs typeface="Arial" charset="0"/>
              </a:endParaRPr>
            </a:p>
            <a:p>
              <a:pPr eaLnBrk="0" hangingPunct="0"/>
              <a:r>
                <a:rPr lang="en-US" sz="1000">
                  <a:cs typeface="Arial" charset="0"/>
                </a:rPr>
                <a:t> </a:t>
              </a: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1747" y="0"/>
              <a:ext cx="170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 u="sng">
                  <a:cs typeface="Arial" charset="0"/>
                </a:rPr>
                <a:t>MID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43" y="768"/>
              <a:ext cx="170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powolny początek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1747" y="768"/>
              <a:ext cx="170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nagły początek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43" y="1248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postępujący przebieg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1747" y="1248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skokowy przebieg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43" y="1920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brak krytycyzmu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/>
          </p:nvSpPr>
          <p:spPr bwMode="auto">
            <a:xfrm>
              <a:off x="1747" y="1920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częściowy krytycyzm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43" y="2592"/>
              <a:ext cx="170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późne objawy ogniskowe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1747" y="2592"/>
              <a:ext cx="170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wczesne, często przemijające obj. ogniskowe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43" y="3456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dobry stan somatyczny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747" y="3456"/>
              <a:ext cx="170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000" b="1">
                  <a:cs typeface="Arial" charset="0"/>
                </a:rPr>
                <a:t>zły stan somatyczny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7554-7DE2-4D6A-A28B-2CB7CCCC813D}" type="slidenum">
              <a:rPr lang="pl-PL"/>
              <a:pPr/>
              <a:t>48</a:t>
            </a:fld>
            <a:endParaRPr lang="pl-PL"/>
          </a:p>
        </p:txBody>
      </p: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990600" y="457200"/>
            <a:ext cx="7543800" cy="6096000"/>
            <a:chOff x="43" y="0"/>
            <a:chExt cx="3408" cy="5066"/>
          </a:xfrm>
        </p:grpSpPr>
        <p:sp>
          <p:nvSpPr>
            <p:cNvPr id="9218" name="Rectangle 2"/>
            <p:cNvSpPr>
              <a:spLocks noChangeArrowheads="1"/>
            </p:cNvSpPr>
            <p:nvPr/>
          </p:nvSpPr>
          <p:spPr bwMode="auto">
            <a:xfrm>
              <a:off x="43" y="0"/>
              <a:ext cx="170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 u="sng">
                  <a:cs typeface="Arial" charset="0"/>
                </a:rPr>
                <a:t>otępienie</a:t>
              </a:r>
              <a:endParaRPr lang="en-US" sz="1000">
                <a:cs typeface="Arial" charset="0"/>
              </a:endParaRPr>
            </a:p>
            <a:p>
              <a:pPr eaLnBrk="0" hangingPunct="0"/>
              <a:r>
                <a:rPr lang="pl-PL" sz="2200" b="1" u="sng">
                  <a:cs typeface="Arial" charset="0"/>
                </a:rPr>
                <a:t> </a:t>
              </a:r>
              <a:endParaRPr lang="en-US" sz="1000">
                <a:cs typeface="Arial" charset="0"/>
              </a:endParaRPr>
            </a:p>
            <a:p>
              <a:pPr eaLnBrk="0" hangingPunct="0"/>
              <a:r>
                <a:rPr lang="en-US" sz="1000">
                  <a:cs typeface="Arial" charset="0"/>
                </a:rPr>
                <a:t> </a:t>
              </a: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1747" y="0"/>
              <a:ext cx="1704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 u="sng">
                  <a:cs typeface="Arial" charset="0"/>
                </a:rPr>
                <a:t>depresja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43" y="806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nieuchwytny początek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1747" y="806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dni, tygodnie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43" y="1516"/>
              <a:ext cx="1704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powolny przebieg, pogorszenia w nocy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1747" y="1516"/>
              <a:ext cx="1704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ustępowanie zaburzeń pod wpływem leczenia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43" y="2437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krytycyzm obniżony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1747" y="2437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krytycyzm nadmierny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43" y="3147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częste objawy neurologiczne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7" name="Rectangle 11"/>
            <p:cNvSpPr>
              <a:spLocks noChangeArrowheads="1"/>
            </p:cNvSpPr>
            <p:nvPr/>
          </p:nvSpPr>
          <p:spPr bwMode="auto">
            <a:xfrm>
              <a:off x="1747" y="3147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brak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8" name="Rectangle 12"/>
            <p:cNvSpPr>
              <a:spLocks noChangeArrowheads="1"/>
            </p:cNvSpPr>
            <p:nvPr/>
          </p:nvSpPr>
          <p:spPr bwMode="auto">
            <a:xfrm>
              <a:off x="43" y="3857"/>
              <a:ext cx="170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MMS&lt;15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29" name="Rectangle 13"/>
            <p:cNvSpPr>
              <a:spLocks noChangeArrowheads="1"/>
            </p:cNvSpPr>
            <p:nvPr/>
          </p:nvSpPr>
          <p:spPr bwMode="auto">
            <a:xfrm>
              <a:off x="1747" y="3857"/>
              <a:ext cx="1704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MMS -10-20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30" name="Rectangle 14"/>
            <p:cNvSpPr>
              <a:spLocks noChangeArrowheads="1"/>
            </p:cNvSpPr>
            <p:nvPr/>
          </p:nvSpPr>
          <p:spPr bwMode="auto">
            <a:xfrm>
              <a:off x="43" y="4356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współpraca pacjenta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  <p:sp>
          <p:nvSpPr>
            <p:cNvPr id="9231" name="Rectangle 15"/>
            <p:cNvSpPr>
              <a:spLocks noChangeArrowheads="1"/>
            </p:cNvSpPr>
            <p:nvPr/>
          </p:nvSpPr>
          <p:spPr bwMode="auto">
            <a:xfrm>
              <a:off x="1747" y="4356"/>
              <a:ext cx="1704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l-PL" sz="2200" b="1">
                  <a:cs typeface="Arial" charset="0"/>
                </a:rPr>
                <a:t>brak współpracy</a:t>
              </a:r>
              <a:endParaRPr lang="en-US" sz="1000">
                <a:cs typeface="Arial" charset="0"/>
              </a:endParaRPr>
            </a:p>
            <a:p>
              <a:pPr eaLnBrk="0" hangingPunct="0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Otępienie z ciałkami </a:t>
            </a:r>
            <a:r>
              <a:rPr lang="pl-PL" dirty="0" err="1" smtClean="0"/>
              <a:t>Lewy’ego</a:t>
            </a:r>
            <a:r>
              <a:rPr lang="pl-PL" dirty="0" smtClean="0"/>
              <a:t> (DLB)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438400" y="1600199"/>
            <a:ext cx="6400800" cy="4541293"/>
          </a:xfrm>
        </p:spPr>
        <p:txBody>
          <a:bodyPr/>
          <a:lstStyle/>
          <a:p>
            <a:r>
              <a:rPr lang="pl-PL" sz="2800" dirty="0" smtClean="0"/>
              <a:t>Dominują omamy wzrokowe</a:t>
            </a:r>
          </a:p>
          <a:p>
            <a:r>
              <a:rPr lang="pl-PL" sz="2800" dirty="0" smtClean="0"/>
              <a:t>Deficyt poznawczy początkowo umiarkowany </a:t>
            </a:r>
          </a:p>
          <a:p>
            <a:r>
              <a:rPr lang="pl-PL" sz="2800" dirty="0" smtClean="0"/>
              <a:t>Przebieg falujący </a:t>
            </a:r>
          </a:p>
          <a:p>
            <a:r>
              <a:rPr lang="pl-PL" sz="2800" dirty="0" smtClean="0"/>
              <a:t>EPS !!! Po LPP (tylko stosuj </a:t>
            </a:r>
            <a:r>
              <a:rPr lang="pl-PL" sz="2800" dirty="0" err="1" smtClean="0"/>
              <a:t>kwetiapinę</a:t>
            </a:r>
            <a:r>
              <a:rPr lang="pl-PL" sz="2800" dirty="0" smtClean="0"/>
              <a:t>, </a:t>
            </a:r>
            <a:r>
              <a:rPr lang="pl-PL" sz="2800" dirty="0" err="1" smtClean="0"/>
              <a:t>iloperidon</a:t>
            </a:r>
            <a:r>
              <a:rPr lang="pl-PL" sz="2800" dirty="0" smtClean="0"/>
              <a:t>, </a:t>
            </a:r>
            <a:r>
              <a:rPr lang="pl-PL" sz="2800" dirty="0" err="1" smtClean="0"/>
              <a:t>klozapinę</a:t>
            </a:r>
            <a:r>
              <a:rPr lang="pl-PL" sz="2800" dirty="0" smtClean="0"/>
              <a:t> – wszystkie w minimalnych dawkach) </a:t>
            </a:r>
          </a:p>
          <a:p>
            <a:r>
              <a:rPr lang="pl-PL" sz="2800" dirty="0" smtClean="0"/>
              <a:t>Różnicowanie z PD: najpierw diagnoza PD, halucynacje często związane z leczeniem</a:t>
            </a:r>
            <a:endParaRPr lang="pl-PL" sz="28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4DB5-5928-470E-847B-AFCFA9CD6741}" type="slidenum">
              <a:rPr lang="pl-PL" smtClean="0"/>
              <a:pPr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11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15FA-3692-416B-B312-515E778670F1}" type="slidenum">
              <a:rPr lang="pl-PL"/>
              <a:pPr/>
              <a:t>5</a:t>
            </a:fld>
            <a:endParaRPr lang="pl-P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  <a:cs typeface="Times New Roman" charset="0"/>
              </a:rPr>
              <a:t>najczęstsze objawy:</a:t>
            </a:r>
            <a:br>
              <a:rPr lang="en-US">
                <a:latin typeface="Comic Sans MS" pitchFamily="66" charset="0"/>
                <a:cs typeface="Times New Roman" charset="0"/>
              </a:rPr>
            </a:br>
            <a:endParaRPr lang="pl-PL">
              <a:latin typeface="Comic Sans MS" pitchFamily="66" charset="0"/>
              <a:cs typeface="Times New Roman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  <a:cs typeface="Times New Roman" charset="0"/>
              </a:rPr>
              <a:t>·   labilność afektywna</a:t>
            </a:r>
          </a:p>
          <a:p>
            <a:r>
              <a:rPr lang="en-US">
                <a:latin typeface="Comic Sans MS" pitchFamily="66" charset="0"/>
                <a:cs typeface="Times New Roman" charset="0"/>
              </a:rPr>
              <a:t>·   impulsywność</a:t>
            </a:r>
          </a:p>
          <a:p>
            <a:r>
              <a:rPr lang="en-US">
                <a:latin typeface="Comic Sans MS" pitchFamily="66" charset="0"/>
                <a:cs typeface="Times New Roman" charset="0"/>
              </a:rPr>
              <a:t>·   zaburzenia pamięci</a:t>
            </a:r>
          </a:p>
          <a:p>
            <a:r>
              <a:rPr lang="en-US">
                <a:latin typeface="Comic Sans MS" pitchFamily="66" charset="0"/>
                <a:cs typeface="Times New Roman" charset="0"/>
              </a:rPr>
              <a:t>·   zaburzenia snu</a:t>
            </a:r>
          </a:p>
          <a:p>
            <a:r>
              <a:rPr lang="en-US">
                <a:latin typeface="Comic Sans MS" pitchFamily="66" charset="0"/>
                <a:cs typeface="Times New Roman" charset="0"/>
              </a:rPr>
              <a:t>·   ubóstwo mowy</a:t>
            </a:r>
          </a:p>
          <a:p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44F88-DB55-445D-BF8D-B86ABE70AFD8}" type="slidenum">
              <a:rPr lang="pl-PL"/>
              <a:pPr/>
              <a:t>50</a:t>
            </a:fld>
            <a:endParaRPr lang="pl-PL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T</a:t>
            </a:r>
            <a:r>
              <a:rPr lang="pl-PL">
                <a:latin typeface="Comic Sans MS" pitchFamily="66" charset="0"/>
                <a:cs typeface="Arial" charset="0"/>
              </a:rPr>
              <a:t>ypy przebiegu</a:t>
            </a:r>
            <a:r>
              <a:rPr lang="pl-PL">
                <a:latin typeface="Comic Sans MS" pitchFamily="66" charset="0"/>
              </a:rPr>
              <a:t> otępienia</a:t>
            </a:r>
            <a:r>
              <a:rPr lang="pl-PL">
                <a:latin typeface="Comic Sans MS" pitchFamily="66" charset="0"/>
                <a:cs typeface="Arial" charset="0"/>
              </a:rPr>
              <a:t>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omic Sans MS" pitchFamily="66" charset="0"/>
              <a:cs typeface="Arial" charset="0"/>
            </a:endParaRPr>
          </a:p>
          <a:p>
            <a:r>
              <a:rPr lang="pl-PL">
                <a:latin typeface="Comic Sans MS" pitchFamily="66" charset="0"/>
                <a:cs typeface="Arial" charset="0"/>
              </a:rPr>
              <a:t>z wczesnym początkiem (&lt;65 r.ż.)</a:t>
            </a:r>
            <a:endParaRPr lang="en-US">
              <a:latin typeface="Comic Sans MS" pitchFamily="66" charset="0"/>
              <a:cs typeface="Arial" charset="0"/>
            </a:endParaRPr>
          </a:p>
          <a:p>
            <a:r>
              <a:rPr lang="pl-PL">
                <a:latin typeface="Comic Sans MS" pitchFamily="66" charset="0"/>
                <a:cs typeface="Arial" charset="0"/>
              </a:rPr>
              <a:t>z późnym początkiem (&gt;65 r.ż.)</a:t>
            </a:r>
            <a:endParaRPr lang="en-US">
              <a:latin typeface="Comic Sans MS" pitchFamily="66" charset="0"/>
              <a:cs typeface="Arial" charset="0"/>
            </a:endParaRPr>
          </a:p>
          <a:p>
            <a:r>
              <a:rPr lang="pl-PL">
                <a:latin typeface="Comic Sans MS" pitchFamily="66" charset="0"/>
                <a:cs typeface="Arial" charset="0"/>
              </a:rPr>
              <a:t>z delirium</a:t>
            </a:r>
            <a:endParaRPr lang="en-US">
              <a:latin typeface="Comic Sans MS" pitchFamily="66" charset="0"/>
              <a:cs typeface="Arial" charset="0"/>
            </a:endParaRPr>
          </a:p>
          <a:p>
            <a:r>
              <a:rPr lang="pl-PL">
                <a:latin typeface="Comic Sans MS" pitchFamily="66" charset="0"/>
                <a:cs typeface="Arial" charset="0"/>
              </a:rPr>
              <a:t>z urojeniami</a:t>
            </a:r>
            <a:endParaRPr lang="en-US">
              <a:latin typeface="Comic Sans MS" pitchFamily="66" charset="0"/>
              <a:cs typeface="Arial" charset="0"/>
            </a:endParaRPr>
          </a:p>
          <a:p>
            <a:r>
              <a:rPr lang="pl-PL">
                <a:latin typeface="Comic Sans MS" pitchFamily="66" charset="0"/>
                <a:cs typeface="Arial" charset="0"/>
              </a:rPr>
              <a:t>z depresją</a:t>
            </a:r>
            <a:endParaRPr lang="en-US">
              <a:latin typeface="Comic Sans MS" pitchFamily="66" charset="0"/>
              <a:cs typeface="Arial" charset="0"/>
            </a:endParaRPr>
          </a:p>
          <a:p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BB3D6-9F56-4A67-9F3F-F5FC637D3DE4}" type="slidenum">
              <a:rPr lang="pl-PL"/>
              <a:pPr/>
              <a:t>51</a:t>
            </a:fld>
            <a:endParaRPr lang="pl-PL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r>
              <a:rPr lang="pl-PL" b="1">
                <a:latin typeface="Comic Sans MS" pitchFamily="66" charset="0"/>
                <a:cs typeface="Arial" charset="0"/>
              </a:rPr>
              <a:t>inwentarz potrzeb osoby z otępieniem:</a:t>
            </a:r>
            <a:r>
              <a:rPr lang="en-US">
                <a:latin typeface="Comic Sans MS" pitchFamily="66" charset="0"/>
                <a:cs typeface="Arial" charset="0"/>
              </a:rPr>
              <a:t/>
            </a:r>
            <a:br>
              <a:rPr lang="en-US">
                <a:latin typeface="Comic Sans MS" pitchFamily="66" charset="0"/>
                <a:cs typeface="Arial" charset="0"/>
              </a:rPr>
            </a:br>
            <a:endParaRPr lang="pl-PL">
              <a:latin typeface="Comic Sans MS" pitchFamily="66" charset="0"/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  <a:cs typeface="Arial" charset="0"/>
              </a:rPr>
              <a:t>·</a:t>
            </a:r>
            <a:r>
              <a:rPr lang="pl-PL">
                <a:latin typeface="Comic Sans MS" pitchFamily="66" charset="0"/>
                <a:cs typeface="Times New Roman" charset="0"/>
              </a:rPr>
              <a:t>   </a:t>
            </a:r>
            <a:r>
              <a:rPr lang="pl-PL" b="1">
                <a:latin typeface="Comic Sans MS" pitchFamily="66" charset="0"/>
                <a:cs typeface="Arial" charset="0"/>
              </a:rPr>
              <a:t>miejsca - "starych drzew nie należy przesadzać"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  <a:cs typeface="Arial" charset="0"/>
              </a:rPr>
              <a:t>·</a:t>
            </a:r>
            <a:r>
              <a:rPr lang="pl-PL">
                <a:latin typeface="Comic Sans MS" pitchFamily="66" charset="0"/>
                <a:cs typeface="Times New Roman" charset="0"/>
              </a:rPr>
              <a:t>   </a:t>
            </a:r>
            <a:r>
              <a:rPr lang="pl-PL" b="1">
                <a:latin typeface="Comic Sans MS" pitchFamily="66" charset="0"/>
                <a:cs typeface="Arial" charset="0"/>
              </a:rPr>
              <a:t>stabilności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  <a:cs typeface="Arial" charset="0"/>
              </a:rPr>
              <a:t>·</a:t>
            </a:r>
            <a:r>
              <a:rPr lang="pl-PL">
                <a:latin typeface="Comic Sans MS" pitchFamily="66" charset="0"/>
                <a:cs typeface="Times New Roman" charset="0"/>
              </a:rPr>
              <a:t>   </a:t>
            </a:r>
            <a:r>
              <a:rPr lang="pl-PL" b="1">
                <a:latin typeface="Comic Sans MS" pitchFamily="66" charset="0"/>
                <a:cs typeface="Arial" charset="0"/>
              </a:rPr>
              <a:t>aktywności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  <a:cs typeface="Arial" charset="0"/>
              </a:rPr>
              <a:t>·</a:t>
            </a:r>
            <a:r>
              <a:rPr lang="pl-PL">
                <a:latin typeface="Comic Sans MS" pitchFamily="66" charset="0"/>
                <a:cs typeface="Times New Roman" charset="0"/>
              </a:rPr>
              <a:t>   </a:t>
            </a:r>
            <a:r>
              <a:rPr lang="pl-PL" b="1">
                <a:latin typeface="Comic Sans MS" pitchFamily="66" charset="0"/>
                <a:cs typeface="Arial" charset="0"/>
              </a:rPr>
              <a:t>zaspokojenia potrzeb - łaknienia, pragnienia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 </a:t>
            </a:r>
            <a:r>
              <a:rPr lang="en-US" b="1">
                <a:latin typeface="Comic Sans MS" pitchFamily="66" charset="0"/>
                <a:cs typeface="Arial" charset="0"/>
              </a:rPr>
              <a:t>jakości życia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 </a:t>
            </a:r>
            <a:r>
              <a:rPr lang="en-US" b="1">
                <a:latin typeface="Comic Sans MS" pitchFamily="66" charset="0"/>
                <a:cs typeface="Arial" charset="0"/>
              </a:rPr>
              <a:t>dokładności</a:t>
            </a:r>
            <a:endParaRPr lang="en-US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1162" y="427951"/>
            <a:ext cx="7200897" cy="1303867"/>
          </a:xfrm>
        </p:spPr>
        <p:txBody>
          <a:bodyPr>
            <a:normAutofit/>
          </a:bodyPr>
          <a:lstStyle/>
          <a:p>
            <a:r>
              <a:rPr lang="pl-PL" sz="3200" dirty="0" smtClean="0"/>
              <a:t>Spektrum zaburzeń </a:t>
            </a:r>
            <a:r>
              <a:rPr lang="pl-PL" sz="3200" dirty="0" err="1" smtClean="0"/>
              <a:t>neurokognitywnych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234924"/>
              </p:ext>
            </p:extLst>
          </p:nvPr>
        </p:nvGraphicFramePr>
        <p:xfrm>
          <a:off x="961158" y="1468583"/>
          <a:ext cx="720090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281762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Zmiana </a:t>
                      </a:r>
                      <a:endParaRPr lang="pl-PL" sz="1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Uzasadnienie </a:t>
                      </a:r>
                      <a:endParaRPr lang="pl-PL" sz="1800" dirty="0"/>
                    </a:p>
                  </a:txBody>
                  <a:tcPr marL="68580" marR="68580"/>
                </a:tc>
              </a:tr>
              <a:tr h="1761015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nowego terminu duże zaburzenia </a:t>
                      </a:r>
                      <a:r>
                        <a:rPr lang="pl-PL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neurokognitywne</a:t>
                      </a:r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 nowej diagnozy</a:t>
                      </a:r>
                      <a:r>
                        <a:rPr lang="pl-PL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łagodne zaburzenia kognitywne </a:t>
                      </a:r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Wprowadzenie diagnozy łagodnego zaburzenia </a:t>
                      </a:r>
                      <a:r>
                        <a:rPr lang="pl-PL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nurokognitywnego</a:t>
                      </a:r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obrazuje stadia </a:t>
                      </a:r>
                      <a:r>
                        <a:rPr lang="pl-PL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predementywne</a:t>
                      </a:r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zaburzeń </a:t>
                      </a:r>
                      <a:r>
                        <a:rPr lang="pl-PL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neurokognitywnych</a:t>
                      </a:r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 wiąże się z</a:t>
                      </a:r>
                      <a:r>
                        <a:rPr lang="pl-PL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innymi standardami opieki i terapii</a:t>
                      </a:r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  <a:tr h="1573173"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Postacie ze względu na etiologię, zaburzenia </a:t>
                      </a:r>
                      <a:r>
                        <a:rPr lang="pl-PL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neurokognitywne</a:t>
                      </a:r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związane z :</a:t>
                      </a:r>
                    </a:p>
                    <a:p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Chorobą Alzheimera, otępieniem naczyniowym, otępieniem czołowo-</a:t>
                      </a:r>
                      <a:r>
                        <a:rPr lang="pl-PL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skronowym</a:t>
                      </a:r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otępieniem z ciałami </a:t>
                      </a:r>
                      <a:r>
                        <a:rPr lang="pl-PL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Lewy’ego</a:t>
                      </a:r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pourazowe, chorobami Parkinsona i Huntingtona, HIV, chorobami prionowymi, innymi chorobami somatycznymi</a:t>
                      </a:r>
                    </a:p>
                    <a:p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pl-PL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Postęp w padaniach neurobiologicznych </a:t>
                      </a:r>
                      <a:endParaRPr lang="pl-PL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60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93D1-2958-4E4C-8398-CD369E441F8A}" type="slidenum">
              <a:rPr lang="pl-PL"/>
              <a:pPr/>
              <a:t>53</a:t>
            </a:fld>
            <a:endParaRPr lang="pl-PL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Depresje wieku podeszłego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Ryzyko zachorowania – 1.2% do 15.5%</a:t>
            </a:r>
          </a:p>
          <a:p>
            <a:r>
              <a:rPr lang="pl-PL">
                <a:latin typeface="Comic Sans MS" pitchFamily="66" charset="0"/>
              </a:rPr>
              <a:t>Nadreprezentacja samobójstw w wieku podeszłym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  <p:bldP spid="2355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Przesiewowa diagnostyka depresji w wieku podeszłym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PHQ-9</a:t>
            </a:r>
          </a:p>
          <a:p>
            <a:r>
              <a:rPr lang="pl-PL" dirty="0" smtClean="0"/>
              <a:t>GDS</a:t>
            </a:r>
          </a:p>
          <a:p>
            <a:r>
              <a:rPr lang="pl-PL" dirty="0" smtClean="0"/>
              <a:t>Pamiętaj o dużej częstości depresji psychotycznej</a:t>
            </a:r>
          </a:p>
          <a:p>
            <a:r>
              <a:rPr lang="pl-PL" dirty="0" smtClean="0"/>
              <a:t>Diagnostyka funkcji poznawczych – pamiętaj o przymgleniu świadomości</a:t>
            </a:r>
          </a:p>
          <a:p>
            <a:r>
              <a:rPr lang="pl-PL" dirty="0" smtClean="0"/>
              <a:t>Wysokie ryzyko samobójstwa– posiadanie broni palnej (myśliwi)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PHQ-9 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958659"/>
              </p:ext>
            </p:extLst>
          </p:nvPr>
        </p:nvGraphicFramePr>
        <p:xfrm>
          <a:off x="2438400" y="1628799"/>
          <a:ext cx="6400800" cy="47525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4816"/>
                <a:gridCol w="3639016"/>
                <a:gridCol w="738351"/>
                <a:gridCol w="632872"/>
                <a:gridCol w="685612"/>
                <a:gridCol w="580133"/>
              </a:tblGrid>
              <a:tr h="493651">
                <a:tc gridSpan="2"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Czy w ciągu ostatnich dwu tygodni cierpiał (a) Pan/ Pani z powodu?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W ogóle nie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0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Przez kilka dni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Przez większość dni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40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Zawsze, prawie zawsze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  <a:tr h="4359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Zobojętnienia lub niezdolności do przyjemnych zajęć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  <a:tr h="415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Zniechęcenia, depresji czy poczucia beznadziejności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  <a:tr h="410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Kłopotów z zasypianiem, budzenia się często, bezsenności, lub nadmiernej senności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  <a:tr h="405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4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Uczucia zmęczenia lub braku energii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  <a:tr h="4205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Braku apetytu lub nadmiernego apetytu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  <a:tr h="405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6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Poczucia, że jesteś zły – dla siebie, dla bliskich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  <a:tr h="410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7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Kłopotów w koncentracji, rozumieniu czy zapamiętywaniu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  <a:tr h="493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8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Mówienia lub poruszania się wolno – lub przeciwnie gadulstwa czy pobudzenia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  <a:tr h="4513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9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800" dirty="0" smtClean="0">
                          <a:effectLst/>
                        </a:rPr>
                        <a:t>Myśli o tym, że dla wszystkich byłoby lepiej, jakbyś umarł 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0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  <a:tr h="411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pl-PL" sz="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pl-PL" sz="800" dirty="0">
                        <a:effectLst/>
                      </a:endParaRPr>
                    </a:p>
                  </a:txBody>
                  <a:tcPr marL="47462" marR="4746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7462" marR="47462" marT="0" marB="0" anchor="ctr"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55</a:t>
            </a:fld>
            <a:endParaRPr lang="pl-PL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 rot="5400000">
            <a:off x="52681" y="-9807"/>
            <a:ext cx="520114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3" y="1905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56</a:t>
            </a:fld>
            <a:endParaRPr lang="pl-PL"/>
          </a:p>
        </p:txBody>
      </p:sp>
      <p:sp>
        <p:nvSpPr>
          <p:cNvPr id="7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1163638" y="1616722"/>
            <a:ext cx="11957119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GERIATRYCZNA SKALA OCENY DEPRESJI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Wersja krótka - 4 cechy </a:t>
            </a:r>
            <a:endParaRPr kumimoji="0" lang="pl-PL" alt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Proszę ocenić swoje samopoczucie w ciągu ostatnich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 tygodni zakreślając właściwą odpowiedź 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Myśląc o całym swoim życiu, czy jest Pan(i)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l-PL" altLang="pl-PL" sz="2400" dirty="0">
                <a:effectLst/>
                <a:latin typeface="Arial" panose="020B0604020202020204" pitchFamily="34" charset="0"/>
              </a:rPr>
              <a:t>	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 niego zadowolony(a)?</a:t>
            </a:r>
          </a:p>
          <a:p>
            <a:pPr marL="400050" lvl="1" indent="0" eaLnBrk="0" hangingPunct="0">
              <a:spcBef>
                <a:spcPct val="0"/>
              </a:spcBef>
              <a:buClrTx/>
              <a:buSzTx/>
              <a:buNone/>
            </a:pPr>
            <a:r>
              <a:rPr kumimoji="0" lang="pl-PL" alt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T  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2. Czy ma Pan(i) uczucie, że życie jest puste?         TN                                          T  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3. Czy obawia się Pan(i), że może się zdarzyć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Panu(i) coś złego?                           T  N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Czy przez większość czasu czuje się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Pan(i) szczęśliwy(a)?      	 T  N      </a:t>
            </a: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Specyfika samobójstw w wieku podeszłym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Leki #1</a:t>
            </a:r>
          </a:p>
          <a:p>
            <a:r>
              <a:rPr lang="pl-PL" dirty="0" smtClean="0"/>
              <a:t>Duża skuteczność prób – 4:1 vs 20:1 </a:t>
            </a:r>
          </a:p>
          <a:p>
            <a:r>
              <a:rPr lang="pl-PL" dirty="0" smtClean="0"/>
              <a:t>Znaczenie osobowości narcystycznej </a:t>
            </a:r>
          </a:p>
          <a:p>
            <a:r>
              <a:rPr lang="pl-PL" dirty="0" smtClean="0"/>
              <a:t>„po co dalej żyć”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Czynniki ryzyka:</a:t>
            </a:r>
          </a:p>
          <a:p>
            <a:pPr lvl="1"/>
            <a:r>
              <a:rPr lang="pl-PL" dirty="0" smtClean="0"/>
              <a:t>Poczucie beznadziejności / </a:t>
            </a:r>
            <a:r>
              <a:rPr lang="pl-PL" dirty="0" err="1" smtClean="0"/>
              <a:t>bezwar-tościowości</a:t>
            </a:r>
            <a:endParaRPr lang="pl-PL" dirty="0" smtClean="0"/>
          </a:p>
          <a:p>
            <a:pPr lvl="1"/>
            <a:r>
              <a:rPr lang="pl-PL" dirty="0" smtClean="0"/>
              <a:t>Zaburzenia snu</a:t>
            </a:r>
          </a:p>
          <a:p>
            <a:pPr lvl="1"/>
            <a:r>
              <a:rPr lang="pl-PL" dirty="0" smtClean="0"/>
              <a:t>Wewnętrzne napięcie</a:t>
            </a:r>
          </a:p>
          <a:p>
            <a:pPr lvl="1"/>
            <a:r>
              <a:rPr lang="pl-PL" dirty="0" smtClean="0"/>
              <a:t>Zamartwianie się</a:t>
            </a:r>
          </a:p>
          <a:p>
            <a:pPr lvl="1"/>
            <a:r>
              <a:rPr lang="pl-PL" dirty="0" smtClean="0"/>
              <a:t>Depresja psychotyczna </a:t>
            </a:r>
          </a:p>
          <a:p>
            <a:pPr lvl="1"/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4DB5-5928-470E-847B-AFCFA9CD6741}" type="slidenum">
              <a:rPr lang="pl-PL" smtClean="0"/>
              <a:pPr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1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71CC-DBF4-46E8-8979-1ABC9FAB23C1}" type="slidenum">
              <a:rPr lang="pl-PL"/>
              <a:pPr/>
              <a:t>58</a:t>
            </a:fld>
            <a:endParaRPr lang="pl-PL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 sz="3200">
                <a:latin typeface="Comic Sans MS" pitchFamily="66" charset="0"/>
              </a:rPr>
              <a:t>Depresje w wieku podeszłym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136900" cy="4495800"/>
          </a:xfrm>
        </p:spPr>
        <p:txBody>
          <a:bodyPr/>
          <a:lstStyle/>
          <a:p>
            <a:r>
              <a:rPr lang="pl-PL" sz="2000">
                <a:latin typeface="Comic Sans MS" pitchFamily="66" charset="0"/>
              </a:rPr>
              <a:t>Przyczyny </a:t>
            </a:r>
          </a:p>
          <a:p>
            <a:pPr lvl="1"/>
            <a:r>
              <a:rPr lang="pl-PL" sz="1800">
                <a:latin typeface="Comic Sans MS" pitchFamily="66" charset="0"/>
              </a:rPr>
              <a:t>Zaburzenia afektywne</a:t>
            </a:r>
          </a:p>
          <a:p>
            <a:pPr lvl="1"/>
            <a:r>
              <a:rPr lang="pl-PL" sz="1800">
                <a:latin typeface="Comic Sans MS" pitchFamily="66" charset="0"/>
              </a:rPr>
              <a:t>Depresje reaktywne</a:t>
            </a:r>
          </a:p>
          <a:p>
            <a:pPr lvl="1"/>
            <a:r>
              <a:rPr lang="pl-PL" sz="1800">
                <a:latin typeface="Comic Sans MS" pitchFamily="66" charset="0"/>
              </a:rPr>
              <a:t>Depresje w chorobach somatycznych</a:t>
            </a:r>
          </a:p>
          <a:p>
            <a:pPr lvl="1"/>
            <a:r>
              <a:rPr lang="pl-PL" sz="1800">
                <a:latin typeface="Comic Sans MS" pitchFamily="66" charset="0"/>
              </a:rPr>
              <a:t>Depresje w chorobach OUN</a:t>
            </a:r>
          </a:p>
          <a:p>
            <a:pPr lvl="1"/>
            <a:r>
              <a:rPr lang="pl-PL" sz="1800">
                <a:latin typeface="Comic Sans MS" pitchFamily="66" charset="0"/>
              </a:rPr>
              <a:t>Depresje jatrogenne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02300" y="1600200"/>
            <a:ext cx="31369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>
                <a:latin typeface="Comic Sans MS" pitchFamily="66" charset="0"/>
              </a:rPr>
              <a:t>Cechy kliniczne depresji w wieku podeszłym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Przewlekłość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Deficyty poznawcze (pseudodemencja)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Obecność chorób somatycznych/OUN</a:t>
            </a:r>
          </a:p>
          <a:p>
            <a:pPr lvl="1">
              <a:lnSpc>
                <a:spcPct val="90000"/>
              </a:lnSpc>
            </a:pPr>
            <a:r>
              <a:rPr lang="pl-PL" sz="2000">
                <a:latin typeface="Comic Sans MS" pitchFamily="66" charset="0"/>
              </a:rPr>
              <a:t>Specyfika obrazu klinicznego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  <p:bldP spid="24579" grpId="0" build="p" autoUpdateAnimBg="0"/>
      <p:bldP spid="24580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różni się depresja od reakcji żałoby (niepowikłanej)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Zaburzenie utrzymuje się powyżej 2 miesięcy</a:t>
            </a:r>
          </a:p>
          <a:p>
            <a:r>
              <a:rPr lang="pl-PL" sz="2800" dirty="0" smtClean="0"/>
              <a:t>Poczucie winy</a:t>
            </a:r>
          </a:p>
          <a:p>
            <a:r>
              <a:rPr lang="pl-PL" sz="2800" dirty="0" smtClean="0"/>
              <a:t>Pogorszenie stanu somatycznego</a:t>
            </a:r>
          </a:p>
          <a:p>
            <a:r>
              <a:rPr lang="pl-PL" sz="2800" dirty="0" smtClean="0"/>
              <a:t>Pogorszenie funkcjonowania w rolach domowych</a:t>
            </a:r>
          </a:p>
          <a:p>
            <a:r>
              <a:rPr lang="pl-PL" sz="2800" dirty="0" smtClean="0"/>
              <a:t>Poczucie braku własnej wartości</a:t>
            </a:r>
          </a:p>
          <a:p>
            <a:r>
              <a:rPr lang="pl-PL" sz="2800" dirty="0" smtClean="0"/>
              <a:t>Spowolnienie ruchowe </a:t>
            </a:r>
          </a:p>
          <a:p>
            <a:r>
              <a:rPr lang="pl-PL" sz="2800" dirty="0" smtClean="0"/>
              <a:t>Objawy psychotyczne </a:t>
            </a:r>
            <a:endParaRPr lang="pl-PL" sz="28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C44DE-4E2D-44E3-9DE6-9ED4F5028E25}" type="slidenum">
              <a:rPr lang="pl-PL" smtClean="0"/>
              <a:pPr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9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91A2-4ED6-41B4-ABEF-0EE6302554E1}" type="slidenum">
              <a:rPr lang="pl-PL"/>
              <a:pPr/>
              <a:t>6</a:t>
            </a:fld>
            <a:endParaRPr lang="pl-P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  <a:cs typeface="Arial" charset="0"/>
              </a:rPr>
              <a:t>zespoły psychorganiczne:</a:t>
            </a:r>
            <a:br>
              <a:rPr lang="en-US">
                <a:latin typeface="Comic Sans MS" pitchFamily="66" charset="0"/>
                <a:cs typeface="Arial" charset="0"/>
              </a:rPr>
            </a:br>
            <a:endParaRPr lang="pl-PL">
              <a:latin typeface="Comic Sans MS" pitchFamily="66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 </a:t>
            </a:r>
            <a:r>
              <a:rPr lang="en-US">
                <a:latin typeface="Comic Sans MS" pitchFamily="66" charset="0"/>
                <a:cs typeface="Arial" charset="0"/>
              </a:rPr>
              <a:t>upośledzenie umysłowe</a:t>
            </a:r>
          </a:p>
          <a:p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 </a:t>
            </a:r>
            <a:r>
              <a:rPr lang="en-US">
                <a:latin typeface="Comic Sans MS" pitchFamily="66" charset="0"/>
                <a:cs typeface="Arial" charset="0"/>
              </a:rPr>
              <a:t>organiczne zaburzenia osobowości</a:t>
            </a:r>
          </a:p>
          <a:p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 </a:t>
            </a:r>
            <a:r>
              <a:rPr lang="en-US">
                <a:latin typeface="Comic Sans MS" pitchFamily="66" charset="0"/>
                <a:cs typeface="Arial" charset="0"/>
              </a:rPr>
              <a:t>otępienie</a:t>
            </a:r>
          </a:p>
          <a:p>
            <a:r>
              <a:rPr lang="en-US">
                <a:latin typeface="Comic Sans MS" pitchFamily="66" charset="0"/>
                <a:cs typeface="Arial" charset="0"/>
              </a:rPr>
              <a:t>·</a:t>
            </a:r>
            <a:r>
              <a:rPr lang="en-US">
                <a:latin typeface="Comic Sans MS" pitchFamily="66" charset="0"/>
                <a:cs typeface="Times New Roman" charset="0"/>
              </a:rPr>
              <a:t>       </a:t>
            </a:r>
            <a:r>
              <a:rPr lang="en-US">
                <a:latin typeface="Comic Sans MS" pitchFamily="66" charset="0"/>
                <a:cs typeface="Arial" charset="0"/>
              </a:rPr>
              <a:t>urojeniowe i afektywne zab. organiczne</a:t>
            </a:r>
          </a:p>
          <a:p>
            <a:endParaRPr lang="pl-PL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Grupy ryzyka powikłanej reakcji żałoby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Mężczyźni</a:t>
            </a:r>
          </a:p>
          <a:p>
            <a:r>
              <a:rPr lang="pl-PL" dirty="0" smtClean="0"/>
              <a:t>SPA</a:t>
            </a:r>
          </a:p>
          <a:p>
            <a:r>
              <a:rPr lang="pl-PL" dirty="0" smtClean="0"/>
              <a:t>Zły stan somatyczny</a:t>
            </a:r>
          </a:p>
          <a:p>
            <a:r>
              <a:rPr lang="pl-PL" dirty="0" smtClean="0"/>
              <a:t>Nagła strata </a:t>
            </a:r>
          </a:p>
          <a:p>
            <a:r>
              <a:rPr lang="pl-PL" dirty="0" smtClean="0"/>
              <a:t>Przemoc domowa</a:t>
            </a:r>
          </a:p>
          <a:p>
            <a:r>
              <a:rPr lang="pl-PL" dirty="0" smtClean="0"/>
              <a:t>Liczne czynniki ryzyka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18D22-B04F-48CD-B242-37B91B5BA0E8}" type="slidenum">
              <a:rPr lang="pl-PL"/>
              <a:pPr/>
              <a:t>61</a:t>
            </a:fld>
            <a:endParaRPr lang="pl-PL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Depresje wieku podeszłego – specyfika obrazu klinicznego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Liczne dolegliwości somatyczne</a:t>
            </a:r>
          </a:p>
          <a:p>
            <a:r>
              <a:rPr lang="pl-PL">
                <a:latin typeface="Comic Sans MS" pitchFamily="66" charset="0"/>
              </a:rPr>
              <a:t>Depresja agitowana</a:t>
            </a:r>
          </a:p>
          <a:p>
            <a:r>
              <a:rPr lang="pl-PL">
                <a:latin typeface="Comic Sans MS" pitchFamily="66" charset="0"/>
              </a:rPr>
              <a:t>Urojenia nihilistyczne – zespół Cotarda</a:t>
            </a:r>
          </a:p>
          <a:p>
            <a:r>
              <a:rPr lang="pl-PL">
                <a:latin typeface="Comic Sans MS" pitchFamily="66" charset="0"/>
              </a:rPr>
              <a:t>Melancholia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0A82-F666-4699-ABBF-3E85F293F5F1}" type="slidenum">
              <a:rPr lang="pl-PL"/>
              <a:pPr/>
              <a:t>62</a:t>
            </a:fld>
            <a:endParaRPr lang="pl-PL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84175"/>
            <a:ext cx="6400800" cy="908050"/>
          </a:xfrm>
        </p:spPr>
        <p:txBody>
          <a:bodyPr/>
          <a:lstStyle/>
          <a:p>
            <a:r>
              <a:rPr lang="pl-PL" sz="2400">
                <a:latin typeface="Comic Sans MS" pitchFamily="66" charset="0"/>
              </a:rPr>
              <a:t>Depresje wieku podeszłego – depresje w chorobach somatycznych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Nowotwory – 30-42%</a:t>
            </a:r>
          </a:p>
          <a:p>
            <a:r>
              <a:rPr lang="pl-PL">
                <a:latin typeface="Comic Sans MS" pitchFamily="66" charset="0"/>
              </a:rPr>
              <a:t>Cukrzyca – 8,5 – 27,3%</a:t>
            </a:r>
          </a:p>
          <a:p>
            <a:r>
              <a:rPr lang="pl-PL">
                <a:latin typeface="Comic Sans MS" pitchFamily="66" charset="0"/>
              </a:rPr>
              <a:t>Choroba niedokrwienna serca – 15-20%</a:t>
            </a:r>
          </a:p>
          <a:p>
            <a:r>
              <a:rPr lang="pl-PL">
                <a:latin typeface="Comic Sans MS" pitchFamily="66" charset="0"/>
              </a:rPr>
              <a:t>Nadciśnienie tętnicze – 9-25%</a:t>
            </a:r>
          </a:p>
          <a:p>
            <a:r>
              <a:rPr lang="pl-PL">
                <a:latin typeface="Comic Sans MS" pitchFamily="66" charset="0"/>
              </a:rPr>
              <a:t>Inne: RZS, deficyty zmysłów, przewlekłe zespoły bólowe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55BC-8FD4-4BE7-B198-4BBE6AA0306F}" type="slidenum">
              <a:rPr lang="pl-PL"/>
              <a:pPr/>
              <a:t>63</a:t>
            </a:fld>
            <a:endParaRPr lang="pl-PL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12763"/>
            <a:ext cx="6400800" cy="650875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Depresje wieku podeszłego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600200"/>
            <a:ext cx="3136900" cy="4495800"/>
          </a:xfrm>
        </p:spPr>
        <p:txBody>
          <a:bodyPr/>
          <a:lstStyle/>
          <a:p>
            <a:r>
              <a:rPr lang="pl-PL">
                <a:latin typeface="Comic Sans MS" pitchFamily="66" charset="0"/>
              </a:rPr>
              <a:t>Choroby OUN</a:t>
            </a:r>
          </a:p>
          <a:p>
            <a:pPr lvl="1"/>
            <a:r>
              <a:rPr lang="pl-PL">
                <a:latin typeface="Comic Sans MS" pitchFamily="66" charset="0"/>
              </a:rPr>
              <a:t>Choroba Parkinsona – 40-50%</a:t>
            </a:r>
          </a:p>
          <a:p>
            <a:pPr lvl="1"/>
            <a:r>
              <a:rPr lang="pl-PL">
                <a:latin typeface="Comic Sans MS" pitchFamily="66" charset="0"/>
              </a:rPr>
              <a:t>Choroba Alzheimera – 20-30%</a:t>
            </a:r>
          </a:p>
          <a:p>
            <a:pPr lvl="1"/>
            <a:r>
              <a:rPr lang="pl-PL">
                <a:latin typeface="Comic Sans MS" pitchFamily="66" charset="0"/>
              </a:rPr>
              <a:t>Udar mózgu – 30-70%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02300" y="1600200"/>
            <a:ext cx="3136900" cy="4495800"/>
          </a:xfrm>
        </p:spPr>
        <p:txBody>
          <a:bodyPr/>
          <a:lstStyle/>
          <a:p>
            <a:r>
              <a:rPr lang="pl-PL" sz="2400">
                <a:latin typeface="Comic Sans MS" pitchFamily="66" charset="0"/>
              </a:rPr>
              <a:t>Depresje jatrogenne</a:t>
            </a:r>
          </a:p>
          <a:p>
            <a:pPr lvl="1"/>
            <a:r>
              <a:rPr lang="pl-PL" sz="2000">
                <a:latin typeface="Comic Sans MS" pitchFamily="66" charset="0"/>
              </a:rPr>
              <a:t>Rezerpina</a:t>
            </a:r>
          </a:p>
          <a:p>
            <a:pPr lvl="1"/>
            <a:r>
              <a:rPr lang="pl-PL" sz="2000">
                <a:latin typeface="Comic Sans MS" pitchFamily="66" charset="0"/>
              </a:rPr>
              <a:t>Kortykosterydy </a:t>
            </a:r>
          </a:p>
          <a:p>
            <a:pPr lvl="1"/>
            <a:r>
              <a:rPr lang="pl-PL" sz="2000">
                <a:latin typeface="Comic Sans MS" pitchFamily="66" charset="0"/>
              </a:rPr>
              <a:t>Beta-blokery</a:t>
            </a:r>
          </a:p>
          <a:p>
            <a:pPr lvl="1"/>
            <a:r>
              <a:rPr lang="pl-PL" sz="2000">
                <a:latin typeface="Comic Sans MS" pitchFamily="66" charset="0"/>
              </a:rPr>
              <a:t>Metyldopa</a:t>
            </a:r>
          </a:p>
          <a:p>
            <a:pPr lvl="1"/>
            <a:r>
              <a:rPr lang="pl-PL" sz="2000">
                <a:latin typeface="Comic Sans MS" pitchFamily="66" charset="0"/>
              </a:rPr>
              <a:t>Klonidyna</a:t>
            </a:r>
          </a:p>
          <a:p>
            <a:pPr lvl="1"/>
            <a:r>
              <a:rPr lang="pl-PL" sz="2000">
                <a:latin typeface="Comic Sans MS" pitchFamily="66" charset="0"/>
              </a:rPr>
              <a:t>Nifedypina</a:t>
            </a:r>
          </a:p>
          <a:p>
            <a:pPr lvl="1"/>
            <a:r>
              <a:rPr lang="pl-PL" sz="2000">
                <a:latin typeface="Comic Sans MS" pitchFamily="66" charset="0"/>
              </a:rPr>
              <a:t>Barbiturany</a:t>
            </a:r>
          </a:p>
          <a:p>
            <a:pPr lvl="1"/>
            <a:r>
              <a:rPr lang="pl-PL" sz="2000">
                <a:latin typeface="Comic Sans MS" pitchFamily="66" charset="0"/>
              </a:rPr>
              <a:t>Neuroleptyki</a:t>
            </a:r>
          </a:p>
          <a:p>
            <a:pPr lvl="1"/>
            <a:r>
              <a:rPr lang="pl-PL" sz="2000">
                <a:latin typeface="Comic Sans MS" pitchFamily="66" charset="0"/>
              </a:rPr>
              <a:t>Cytostatyki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  <p:bldP spid="27652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DB3AA-9246-4C80-A8AA-A47C37A33927}" type="slidenum">
              <a:rPr lang="pl-PL"/>
              <a:pPr/>
              <a:t>64</a:t>
            </a:fld>
            <a:endParaRPr lang="pl-PL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Depresja wieku podeszłego – zasady terapii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Rozpoznanie depresji i chorób współistniejące</a:t>
            </a: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Ocena deficytu poznawczego</a:t>
            </a: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Ocena wpływu innych leków</a:t>
            </a: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Wybór leku ze względu na jego bezpieczeństwo</a:t>
            </a: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Ocena stopnia interakcji</a:t>
            </a:r>
          </a:p>
          <a:p>
            <a:pPr>
              <a:lnSpc>
                <a:spcPct val="90000"/>
              </a:lnSpc>
            </a:pPr>
            <a:r>
              <a:rPr lang="pl-PL">
                <a:latin typeface="Comic Sans MS" pitchFamily="66" charset="0"/>
              </a:rPr>
              <a:t>Ustalenie dawki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Zaburzenia lękowe w wieku podeszłym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Ok. 10% populacji</a:t>
            </a:r>
          </a:p>
          <a:p>
            <a:r>
              <a:rPr lang="pl-PL" dirty="0" smtClean="0"/>
              <a:t>Najczęściej GAD i fobie </a:t>
            </a:r>
          </a:p>
          <a:p>
            <a:r>
              <a:rPr lang="pl-PL" dirty="0" smtClean="0"/>
              <a:t>Najczęstsze skargi: „jestem na krawędzi”, „martwię się wszystkim”, zaburzenia zasypiania, zmęczenie, drażliwość, napięcie mięśniowe, zaburzenia koncentracji </a:t>
            </a:r>
          </a:p>
          <a:p>
            <a:r>
              <a:rPr lang="pl-PL" dirty="0" smtClean="0"/>
              <a:t>Inne ryzyko BDZ niż u dorosłych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9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SPA (i SUD) w wieku podeszłym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Nie wahaj się pytać – pozory mylą (picie poza domem, w toalecie)</a:t>
            </a:r>
          </a:p>
          <a:p>
            <a:r>
              <a:rPr lang="pl-PL" sz="2800" dirty="0" smtClean="0"/>
              <a:t>Pobudzenie, agitacja (po operacji) w czasie hospitalizacji to najczęściej efekt zespołu </a:t>
            </a:r>
            <a:r>
              <a:rPr lang="pl-PL" sz="2800" dirty="0" err="1" smtClean="0"/>
              <a:t>odstawiennego</a:t>
            </a:r>
            <a:r>
              <a:rPr lang="pl-PL" sz="2800" dirty="0" smtClean="0"/>
              <a:t> po alkoholu</a:t>
            </a:r>
          </a:p>
          <a:p>
            <a:r>
              <a:rPr lang="pl-PL" sz="2800" dirty="0" smtClean="0"/>
              <a:t>„ciche uzależnienia” – BDZ</a:t>
            </a:r>
          </a:p>
          <a:p>
            <a:r>
              <a:rPr lang="pl-PL" sz="2800" dirty="0" smtClean="0"/>
              <a:t>Picie &gt; 1 jednostka alkoholu dziennie – nadużywanie, uzależnienie 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E8F-3FA1-44DE-AC27-26343ED9A45C}" type="slidenum">
              <a:rPr lang="pl-PL" smtClean="0"/>
              <a:pPr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pl-PL" sz="4800"/>
              <a:t>Zaburzenia zachowania w otępieniach (BSD) – diagnoza i terapia</a:t>
            </a:r>
            <a:br>
              <a:rPr lang="pl-PL" sz="4800"/>
            </a:br>
            <a:endParaRPr lang="pl-PL" sz="48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9CF04-3445-42E6-A566-70D1723826B2}" type="slidenum">
              <a:rPr lang="pl-PL"/>
              <a:pPr/>
              <a:t>68</a:t>
            </a:fld>
            <a:endParaRPr lang="pl-P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Definicja BSD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/>
              <a:t>Zaburzenia zachowania nie mają określonej definicji, należy je więc rozumieć szeroko, jako </a:t>
            </a:r>
            <a:r>
              <a:rPr lang="pl-PL" sz="2800">
                <a:solidFill>
                  <a:schemeClr val="folHlink"/>
                </a:solidFill>
              </a:rPr>
              <a:t>„zachowanie nieadekwatne  do sytuacji (antysocjalne, agresywne, autoagresywne), z pobudzeniem jako głównym elementem,  w postaci pobudzenia zarówno werbalnego, jak i motorycznego”</a:t>
            </a:r>
            <a:r>
              <a:rPr lang="pl-PL" sz="2800"/>
              <a:t> [Small i in.-1997].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3C023-EE1D-4759-915F-F0F57DF1338F}" type="slidenum">
              <a:rPr lang="pl-PL"/>
              <a:pPr/>
              <a:t>69</a:t>
            </a:fld>
            <a:endParaRPr lang="pl-PL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Epidemiologia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Tak określone </a:t>
            </a:r>
            <a:r>
              <a:rPr lang="pl-PL">
                <a:solidFill>
                  <a:schemeClr val="folHlink"/>
                </a:solidFill>
              </a:rPr>
              <a:t>zaburzenia zachowania dotyczą ok. połowy osób cierpiących na stany otępienne</a:t>
            </a:r>
            <a:r>
              <a:rPr lang="pl-PL"/>
              <a:t> [Tariot-1999]. Zaburzenia zachowania u osób z otępieniem wiążą się często ze współistnieniem depresji [Lyketsos i in.-1999]. </a:t>
            </a:r>
          </a:p>
          <a:p>
            <a:pPr>
              <a:buFont typeface="Wingdings" pitchFamily="2" charset="2"/>
              <a:buNone/>
            </a:pPr>
            <a:endParaRPr lang="pl-PL"/>
          </a:p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7E73-8716-4CCE-B64C-31D9BED087FA}" type="slidenum">
              <a:rPr lang="pl-PL"/>
              <a:pPr/>
              <a:t>7</a:t>
            </a:fld>
            <a:endParaRPr lang="pl-P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338"/>
            <a:ext cx="7772400" cy="2041525"/>
          </a:xfrm>
        </p:spPr>
        <p:txBody>
          <a:bodyPr/>
          <a:lstStyle/>
          <a:p>
            <a:r>
              <a:rPr lang="pl-PL" sz="2400" b="1">
                <a:latin typeface="Comic Sans MS" pitchFamily="66" charset="0"/>
                <a:cs typeface="Arial" charset="0"/>
              </a:rPr>
              <a:t>czynniki sprzyjaj</a:t>
            </a:r>
            <a:r>
              <a:rPr lang="pl-PL" sz="2400" b="1">
                <a:latin typeface="Comic Sans MS" pitchFamily="66" charset="0"/>
              </a:rPr>
              <a:t>ą</a:t>
            </a:r>
            <a:r>
              <a:rPr lang="pl-PL" sz="2400" b="1">
                <a:latin typeface="Comic Sans MS" pitchFamily="66" charset="0"/>
                <a:cs typeface="Arial" charset="0"/>
              </a:rPr>
              <a:t>ce powstawaniu przewlekłych zespołów psycho</a:t>
            </a:r>
            <a:r>
              <a:rPr lang="pl-PL" sz="2400" b="1">
                <a:latin typeface="Comic Sans MS" pitchFamily="66" charset="0"/>
              </a:rPr>
              <a:t>o</a:t>
            </a:r>
            <a:r>
              <a:rPr lang="pl-PL" sz="2400" b="1">
                <a:latin typeface="Comic Sans MS" pitchFamily="66" charset="0"/>
                <a:cs typeface="Arial" charset="0"/>
              </a:rPr>
              <a:t>rganicznych wieku trzeciego:</a:t>
            </a:r>
            <a:r>
              <a:rPr lang="en-US" sz="2400">
                <a:latin typeface="Comic Sans MS" pitchFamily="66" charset="0"/>
                <a:cs typeface="Arial" charset="0"/>
              </a:rPr>
              <a:t/>
            </a:r>
            <a:br>
              <a:rPr lang="en-US" sz="2400">
                <a:latin typeface="Comic Sans MS" pitchFamily="66" charset="0"/>
                <a:cs typeface="Arial" charset="0"/>
              </a:rPr>
            </a:br>
            <a:endParaRPr lang="pl-PL" sz="2400">
              <a:latin typeface="Comic Sans MS" pitchFamily="66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czynniki genetyczne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przewlekłe zatrucia (np. alkoholizm)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zatrucia przemysłowe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zab. metabolizmu (np. hipercholesterolemia)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przewlekłe choroby somatyczne</a:t>
            </a:r>
            <a:endParaRPr lang="en-US" sz="2800">
              <a:latin typeface="Comic Sans MS" pitchFamily="66" charset="0"/>
              <a:cs typeface="Arial" charset="0"/>
            </a:endParaRPr>
          </a:p>
          <a:p>
            <a:r>
              <a:rPr lang="pl-PL" sz="2800">
                <a:latin typeface="Comic Sans MS" pitchFamily="66" charset="0"/>
                <a:cs typeface="Arial" charset="0"/>
              </a:rPr>
              <a:t>·</a:t>
            </a:r>
            <a:r>
              <a:rPr lang="pl-PL" sz="2800">
                <a:latin typeface="Comic Sans MS" pitchFamily="66" charset="0"/>
                <a:cs typeface="Times New Roman" charset="0"/>
              </a:rPr>
              <a:t>   </a:t>
            </a:r>
            <a:r>
              <a:rPr lang="pl-PL" sz="2800" b="1">
                <a:latin typeface="Comic Sans MS" pitchFamily="66" charset="0"/>
                <a:cs typeface="Arial" charset="0"/>
              </a:rPr>
              <a:t>wiek</a:t>
            </a:r>
            <a:endParaRPr lang="en-US" sz="2800" b="1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285B-FCB0-497B-B1F3-89AB23C9A9FE}" type="slidenum">
              <a:rPr lang="pl-PL"/>
              <a:pPr/>
              <a:t>70</a:t>
            </a:fld>
            <a:endParaRPr 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/>
              <a:t>Zaburzenia zachowania w otępieniach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/>
              <a:t>Zaburzenia zachowania są jednym z wiodących problemów opieki nad osobami cierpiącymi na otępienie. Zaburzenia te przysparzają kłopotów opiekunom osób starszych i mogą powodować u opiekunów </a:t>
            </a:r>
            <a:r>
              <a:rPr lang="pl-PL" sz="2400">
                <a:solidFill>
                  <a:schemeClr val="folHlink"/>
                </a:solidFill>
              </a:rPr>
              <a:t>reakcje depresyjne</a:t>
            </a:r>
            <a:r>
              <a:rPr lang="pl-PL" sz="2400"/>
              <a:t>. </a:t>
            </a:r>
          </a:p>
          <a:p>
            <a:pPr>
              <a:lnSpc>
                <a:spcPct val="90000"/>
              </a:lnSpc>
            </a:pPr>
            <a:r>
              <a:rPr lang="pl-PL" sz="2400"/>
              <a:t>Jednocześnie zaburzenia zachowania pojawiają się w każdym zespole dementywnym, raz będąc pierwszym sygnałem rozpoczynającego się procesu organicznego (np. otępienie czołowo-skroniowe), raz występując w późniejszych okresach schorzenia (np. choroba Alzheimera).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052-17D9-4CC7-9CAA-C61265516CF8}" type="slidenum">
              <a:rPr lang="pl-PL"/>
              <a:pPr/>
              <a:t>71</a:t>
            </a:fld>
            <a:endParaRPr lang="pl-PL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Somatyczne przyczyny zaburzeń zachowania (częste)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/>
              <a:t>Jatrogenne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Interakcje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Przypadkowe nadużycie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Zaburzenia metaboliczne jatrogenne</a:t>
            </a:r>
          </a:p>
          <a:p>
            <a:pPr lvl="1">
              <a:lnSpc>
                <a:spcPct val="80000"/>
              </a:lnSpc>
            </a:pPr>
            <a:r>
              <a:rPr lang="pl-PL" sz="2000"/>
              <a:t>Efekt toksyczny leku w OUN</a:t>
            </a:r>
          </a:p>
          <a:p>
            <a:pPr>
              <a:lnSpc>
                <a:spcPct val="80000"/>
              </a:lnSpc>
            </a:pPr>
            <a:r>
              <a:rPr lang="pl-PL" sz="2400"/>
              <a:t>Zakażenie w układzie moczowym</a:t>
            </a:r>
          </a:p>
          <a:p>
            <a:pPr>
              <a:lnSpc>
                <a:spcPct val="80000"/>
              </a:lnSpc>
            </a:pPr>
            <a:r>
              <a:rPr lang="pl-PL" sz="2400"/>
              <a:t>Uboga dieta, odwodnienie</a:t>
            </a:r>
          </a:p>
          <a:p>
            <a:pPr>
              <a:lnSpc>
                <a:spcPct val="80000"/>
              </a:lnSpc>
            </a:pPr>
            <a:r>
              <a:rPr lang="pl-PL" sz="2400"/>
              <a:t>Infekcja w układzie oddechowym</a:t>
            </a:r>
          </a:p>
          <a:p>
            <a:pPr>
              <a:lnSpc>
                <a:spcPct val="80000"/>
              </a:lnSpc>
            </a:pPr>
            <a:r>
              <a:rPr lang="pl-PL" sz="2400"/>
              <a:t>Udar mózgu</a:t>
            </a:r>
          </a:p>
          <a:p>
            <a:pPr>
              <a:lnSpc>
                <a:spcPct val="80000"/>
              </a:lnSpc>
            </a:pPr>
            <a:r>
              <a:rPr lang="pl-PL" sz="2400"/>
              <a:t>Powtarzające się urazy głowy w wyniku upadków</a:t>
            </a:r>
          </a:p>
          <a:p>
            <a:pPr>
              <a:lnSpc>
                <a:spcPct val="80000"/>
              </a:lnSpc>
            </a:pPr>
            <a:r>
              <a:rPr lang="pl-PL" sz="2400"/>
              <a:t>Ból </a:t>
            </a:r>
          </a:p>
          <a:p>
            <a:pPr>
              <a:lnSpc>
                <a:spcPct val="80000"/>
              </a:lnSpc>
            </a:pPr>
            <a:r>
              <a:rPr lang="pl-PL" sz="2400"/>
              <a:t>Zaparcie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C2F26-1EA4-4335-A233-12AABE64BDBD}" type="slidenum">
              <a:rPr lang="pl-PL"/>
              <a:pPr/>
              <a:t>72</a:t>
            </a:fld>
            <a:endParaRPr lang="pl-PL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Somatyczne przyczyny zaburzeń zachowania (rzadsze)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Wada serca</a:t>
            </a:r>
          </a:p>
          <a:p>
            <a:pPr>
              <a:lnSpc>
                <a:spcPct val="90000"/>
              </a:lnSpc>
            </a:pPr>
            <a:r>
              <a:rPr lang="pl-PL" sz="2800"/>
              <a:t>Hypotensja ortostatyczna</a:t>
            </a:r>
          </a:p>
          <a:p>
            <a:pPr>
              <a:lnSpc>
                <a:spcPct val="90000"/>
              </a:lnSpc>
            </a:pPr>
            <a:r>
              <a:rPr lang="pl-PL" sz="2800"/>
              <a:t>COPD</a:t>
            </a:r>
          </a:p>
          <a:p>
            <a:pPr>
              <a:lnSpc>
                <a:spcPct val="90000"/>
              </a:lnSpc>
            </a:pPr>
            <a:r>
              <a:rPr lang="pl-PL" sz="2800"/>
              <a:t>Niedoczynność tarczycy</a:t>
            </a:r>
          </a:p>
          <a:p>
            <a:pPr>
              <a:lnSpc>
                <a:spcPct val="90000"/>
              </a:lnSpc>
            </a:pPr>
            <a:r>
              <a:rPr lang="pl-PL" sz="2800"/>
              <a:t>Cukrzyca</a:t>
            </a:r>
          </a:p>
          <a:p>
            <a:pPr>
              <a:lnSpc>
                <a:spcPct val="90000"/>
              </a:lnSpc>
            </a:pPr>
            <a:r>
              <a:rPr lang="pl-PL" sz="2800"/>
              <a:t>Nadużycie alkoholowe</a:t>
            </a:r>
          </a:p>
          <a:p>
            <a:pPr>
              <a:lnSpc>
                <a:spcPct val="90000"/>
              </a:lnSpc>
            </a:pPr>
            <a:r>
              <a:rPr lang="pl-PL" sz="2800"/>
              <a:t>Alkoholowy zespół abstynencyjny</a:t>
            </a:r>
          </a:p>
          <a:p>
            <a:pPr>
              <a:lnSpc>
                <a:spcPct val="90000"/>
              </a:lnSpc>
            </a:pPr>
            <a:r>
              <a:rPr lang="pl-PL" sz="2800"/>
              <a:t>Zespół abstynencyjny po BDA</a:t>
            </a:r>
          </a:p>
          <a:p>
            <a:pPr>
              <a:lnSpc>
                <a:spcPct val="90000"/>
              </a:lnSpc>
            </a:pPr>
            <a:r>
              <a:rPr lang="pl-PL" sz="2800"/>
              <a:t>Złamanie kości udowej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C61D5-2CB4-4989-8F67-B8817FCEAA81}" type="slidenum">
              <a:rPr lang="pl-PL"/>
              <a:pPr/>
              <a:t>73</a:t>
            </a:fld>
            <a:endParaRPr lang="pl-PL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Psychiatryczne przyczyny zaburzeń zachowania w wieku podeszłym</a:t>
            </a:r>
          </a:p>
        </p:txBody>
      </p:sp>
      <p:graphicFrame>
        <p:nvGraphicFramePr>
          <p:cNvPr id="55337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98695"/>
        </p:xfrm>
        <a:graphic>
          <a:graphicData uri="http://schemas.openxmlformats.org/drawingml/2006/table">
            <a:tbl>
              <a:tblPr/>
              <a:tblGrid>
                <a:gridCol w="2674938"/>
                <a:gridCol w="5554662"/>
              </a:tblGrid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Grupy diagnostyczne wg ICD-10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Jednostki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Schizofrenia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Schizofrenia o późnym początku, uporczywa zaburzenie urojeniowe, ostre i przemijające zaburzenia psychotyczne, indukowane zaburzenie urojeniowe, zaburzenie schizoafektywne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Zaburzenia afektywne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Epizod maniakalny, epizod depresyjny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Otępienia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Choroba Alzheimera, otępienie naczyniowe, otępienie czołowo-skroniowe, choroba Creutzfelda-Jacoba, pląsawica Huntingtona, HIV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Majaczenie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Na każdym podłożu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94B39-84CF-477A-B6D8-E62040408C05}" type="slidenum">
              <a:rPr lang="pl-PL"/>
              <a:pPr/>
              <a:t>74</a:t>
            </a:fld>
            <a:endParaRPr lang="pl-PL"/>
          </a:p>
        </p:txBody>
      </p:sp>
      <p:sp>
        <p:nvSpPr>
          <p:cNvPr id="5125" name="Rectangle 5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zachowania w chorobie Alzheimera (BEHAVE-AD) [Reisberg-1988]</a:t>
            </a:r>
            <a:br>
              <a: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Ideacje paranoidalne i urojeniowe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urojenia okradania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urojenia typu „to nie jest mój dom”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urojenia typu „moi bliscy są moimi prześladowcami”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urojenia typu „chcą mnie wsadzić do szpitala”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urojenia niewierności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podejrzliwość/ paranoja innego typu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urojenia innego typu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ADCB-5016-4C41-874F-4D8701488C5C}" type="slidenum">
              <a:rPr lang="pl-PL"/>
              <a:pPr/>
              <a:t>75</a:t>
            </a:fld>
            <a:endParaRPr lang="pl-PL"/>
          </a:p>
        </p:txBody>
      </p:sp>
      <p:sp>
        <p:nvSpPr>
          <p:cNvPr id="6148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zachowania w chorobie Alzheimera (BEHAVE-AD) [Reisberg-1988]</a:t>
            </a:r>
            <a:br>
              <a:rPr lang="pl-PL" sz="2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sz="2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Omamy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wzrokowe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słuchowe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węchowe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dotykowe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inne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aktywności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błądzenie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bezcelowa aktywność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niedostosowana aktywność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3AA4B-9F46-4DB2-9141-F9CF9FE19BA1}" type="slidenum">
              <a:rPr lang="pl-PL"/>
              <a:pPr/>
              <a:t>76</a:t>
            </a:fld>
            <a:endParaRPr lang="pl-PL"/>
          </a:p>
        </p:txBody>
      </p:sp>
      <p:sp>
        <p:nvSpPr>
          <p:cNvPr id="7172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zachowania w chorobie Alzheimera (BEHAVE-AD) [Reisberg-1988]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Agresywność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wybuchy słowne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fizyczne groźby i/lub zachowania agresywne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agitacja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rytmów dobowych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Zaburzenia afektywne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płaczliwość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depresja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Lęk i fobie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lęk dotyczący przyszłych zdarzeń (zespół Godota)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inne lęki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strach przed opuszczeniem przez bliskich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</a:pPr>
            <a:r>
              <a:rPr lang="pl-PL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inne fobie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48680-384E-4F79-9A62-3AF2367CF117}" type="slidenum">
              <a:rPr lang="pl-PL"/>
              <a:pPr/>
              <a:t>77</a:t>
            </a:fld>
            <a:endParaRPr lang="pl-PL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POSTĘPOWANIE NIEFARMAKOLOGICZNE PRZY ZABURZENIACH ZACHOWANIA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/>
              <a:t>Rutynowe, przewidywalne zajęcia</a:t>
            </a:r>
          </a:p>
          <a:p>
            <a:r>
              <a:rPr lang="pl-PL" sz="2800"/>
              <a:t>Oddzielanie osób głośnych od spokojnych</a:t>
            </a:r>
          </a:p>
          <a:p>
            <a:r>
              <a:rPr lang="pl-PL" sz="2800"/>
              <a:t>Kontrola drzwi</a:t>
            </a:r>
          </a:p>
          <a:p>
            <a:r>
              <a:rPr lang="pl-PL" sz="2800"/>
              <a:t>Oświetlenie nocne</a:t>
            </a:r>
          </a:p>
          <a:p>
            <a:r>
              <a:rPr lang="pl-PL" sz="2800"/>
              <a:t>Orientujące przedmioty</a:t>
            </a:r>
          </a:p>
          <a:p>
            <a:r>
              <a:rPr lang="pl-PL" sz="2800"/>
              <a:t>Redukcja izolacji – rozmawianie z pacjentami</a:t>
            </a:r>
          </a:p>
          <a:p>
            <a:r>
              <a:rPr lang="pl-PL" sz="2800"/>
              <a:t>Identyfikacja czynników precypitujących ZZ</a:t>
            </a:r>
          </a:p>
          <a:p>
            <a:pPr>
              <a:buFont typeface="Wingdings" pitchFamily="2" charset="2"/>
              <a:buNone/>
            </a:pPr>
            <a:endParaRPr lang="pl-PL" sz="2800"/>
          </a:p>
          <a:p>
            <a:pPr>
              <a:buFont typeface="Wingdings" pitchFamily="2" charset="2"/>
              <a:buNone/>
            </a:pPr>
            <a:endParaRPr lang="pl-PL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B408-176B-4A09-B2B0-6486DBDA6E53}" type="slidenum">
              <a:rPr lang="pl-PL"/>
              <a:pPr/>
              <a:t>78</a:t>
            </a:fld>
            <a:endParaRPr lang="pl-PL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/>
              <a:t>NAJBEZPIECZNIEJSZE LEKI Z POSZCZEGÓLNYCH GRUP PRZY WSPÓŁISTNIENIU SCHORZEŃ SOMATYCZNYCH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800"/>
              <a:t>LAP</a:t>
            </a:r>
          </a:p>
          <a:p>
            <a:pPr lvl="1">
              <a:lnSpc>
                <a:spcPct val="90000"/>
              </a:lnSpc>
            </a:pPr>
            <a:r>
              <a:rPr lang="pl-PL" sz="2400"/>
              <a:t>RISPERIDON</a:t>
            </a:r>
          </a:p>
          <a:p>
            <a:pPr>
              <a:lnSpc>
                <a:spcPct val="90000"/>
              </a:lnSpc>
            </a:pPr>
            <a:r>
              <a:rPr lang="pl-PL" sz="2800"/>
              <a:t>ANKSJOLITYKI</a:t>
            </a:r>
          </a:p>
          <a:p>
            <a:pPr lvl="1">
              <a:lnSpc>
                <a:spcPct val="90000"/>
              </a:lnSpc>
            </a:pPr>
            <a:r>
              <a:rPr lang="pl-PL" sz="2400"/>
              <a:t>BUSPIRON</a:t>
            </a:r>
          </a:p>
          <a:p>
            <a:pPr>
              <a:lnSpc>
                <a:spcPct val="90000"/>
              </a:lnSpc>
            </a:pPr>
            <a:r>
              <a:rPr lang="pl-PL" sz="2800"/>
              <a:t>LAD</a:t>
            </a:r>
          </a:p>
          <a:p>
            <a:pPr lvl="1">
              <a:lnSpc>
                <a:spcPct val="90000"/>
              </a:lnSpc>
            </a:pPr>
            <a:r>
              <a:rPr lang="pl-PL" sz="2400"/>
              <a:t>SSRI</a:t>
            </a:r>
          </a:p>
          <a:p>
            <a:pPr>
              <a:lnSpc>
                <a:spcPct val="90000"/>
              </a:lnSpc>
            </a:pPr>
            <a:r>
              <a:rPr lang="pl-PL" sz="2800"/>
              <a:t>PRZECIWDRGAWKOWE</a:t>
            </a:r>
          </a:p>
          <a:p>
            <a:pPr lvl="1">
              <a:lnSpc>
                <a:spcPct val="90000"/>
              </a:lnSpc>
            </a:pPr>
            <a:r>
              <a:rPr lang="pl-PL" sz="2400"/>
              <a:t>WALPROINIANY</a:t>
            </a:r>
          </a:p>
          <a:p>
            <a:pPr>
              <a:lnSpc>
                <a:spcPct val="90000"/>
              </a:lnSpc>
            </a:pPr>
            <a:r>
              <a:rPr lang="pl-PL" sz="2800"/>
              <a:t>NASENNE</a:t>
            </a:r>
          </a:p>
          <a:p>
            <a:pPr lvl="1">
              <a:lnSpc>
                <a:spcPct val="90000"/>
              </a:lnSpc>
            </a:pPr>
            <a:r>
              <a:rPr lang="pl-PL" sz="2400"/>
              <a:t>TRAZODON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D4F86-0732-43E1-9FAF-3469852E0A60}" type="slidenum">
              <a:rPr lang="pl-PL"/>
              <a:pPr/>
              <a:t>79</a:t>
            </a:fld>
            <a:endParaRPr lang="pl-PL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LEKI O NAJMNIEJSZYM RYZYKU INTERAKCJI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LAP</a:t>
            </a:r>
          </a:p>
          <a:p>
            <a:r>
              <a:rPr lang="pl-PL"/>
              <a:t>BUSPIRON</a:t>
            </a:r>
          </a:p>
          <a:p>
            <a:r>
              <a:rPr lang="pl-PL"/>
              <a:t>WALPRONIANY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A46D-5B29-4C7A-ABF9-05A8FF22873D}" type="slidenum">
              <a:rPr lang="pl-PL"/>
              <a:pPr/>
              <a:t>8</a:t>
            </a:fld>
            <a:endParaRPr lang="pl-P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2101850"/>
          </a:xfrm>
        </p:spPr>
        <p:txBody>
          <a:bodyPr/>
          <a:lstStyle/>
          <a:p>
            <a:r>
              <a:rPr lang="pl-PL" b="1">
                <a:latin typeface="Comic Sans MS" pitchFamily="66" charset="0"/>
                <a:cs typeface="Arial" charset="0"/>
              </a:rPr>
              <a:t>objawy otępienia wg DSM IV:</a:t>
            </a:r>
            <a:r>
              <a:rPr lang="en-US">
                <a:latin typeface="Comic Sans MS" pitchFamily="66" charset="0"/>
                <a:cs typeface="Arial" charset="0"/>
              </a:rPr>
              <a:t/>
            </a:r>
            <a:br>
              <a:rPr lang="en-US">
                <a:latin typeface="Comic Sans MS" pitchFamily="66" charset="0"/>
                <a:cs typeface="Arial" charset="0"/>
              </a:rPr>
            </a:br>
            <a:endParaRPr lang="pl-PL">
              <a:latin typeface="Comic Sans MS" pitchFamily="66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l-PL" sz="2800" dirty="0">
                <a:latin typeface="Comic Sans MS" pitchFamily="66" charset="0"/>
                <a:cs typeface="Arial" charset="0"/>
              </a:rPr>
              <a:t>·</a:t>
            </a:r>
            <a:r>
              <a:rPr lang="pl-PL" sz="2800" dirty="0">
                <a:latin typeface="Comic Sans MS" pitchFamily="66" charset="0"/>
                <a:cs typeface="Times New Roman" charset="0"/>
              </a:rPr>
              <a:t>   </a:t>
            </a:r>
            <a:r>
              <a:rPr lang="pl-PL" sz="2400" b="1" dirty="0">
                <a:latin typeface="Comic Sans MS" pitchFamily="66" charset="0"/>
                <a:cs typeface="Arial" charset="0"/>
              </a:rPr>
              <a:t>zaburzenia funkcji poznawczych manifestujące się jednym z dwu n/w objawów: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b="1" dirty="0">
                <a:latin typeface="Comic Sans MS" pitchFamily="66" charset="0"/>
                <a:cs typeface="Arial" charset="0"/>
              </a:rPr>
              <a:t>1.pogorszenie pamięci (amnezja krótkoterminowa)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b="1" dirty="0">
                <a:latin typeface="Comic Sans MS" pitchFamily="66" charset="0"/>
                <a:cs typeface="Arial" charset="0"/>
              </a:rPr>
              <a:t>2.afazja lub apra</a:t>
            </a:r>
            <a:r>
              <a:rPr lang="pl-PL" sz="2400" b="1" dirty="0">
                <a:latin typeface="Comic Sans MS" pitchFamily="66" charset="0"/>
              </a:rPr>
              <a:t>ksj</a:t>
            </a:r>
            <a:r>
              <a:rPr lang="pl-PL" sz="2400" b="1" dirty="0">
                <a:latin typeface="Comic Sans MS" pitchFamily="66" charset="0"/>
                <a:cs typeface="Arial" charset="0"/>
              </a:rPr>
              <a:t>a lub agnozja lub </a:t>
            </a:r>
            <a:r>
              <a:rPr lang="pl-PL" sz="2400" b="1" dirty="0" err="1">
                <a:latin typeface="Comic Sans MS" pitchFamily="66" charset="0"/>
                <a:cs typeface="Arial" charset="0"/>
              </a:rPr>
              <a:t>zab</a:t>
            </a:r>
            <a:r>
              <a:rPr lang="pl-PL" sz="2400" b="1" dirty="0">
                <a:latin typeface="Comic Sans MS" pitchFamily="66" charset="0"/>
                <a:cs typeface="Arial" charset="0"/>
              </a:rPr>
              <a:t>. planowania i abstrakcyjnego </a:t>
            </a:r>
            <a:r>
              <a:rPr lang="pl-PL" sz="2400" b="1" dirty="0" smtClean="0">
                <a:latin typeface="Comic Sans MS" pitchFamily="66" charset="0"/>
                <a:cs typeface="Arial" charset="0"/>
              </a:rPr>
              <a:t>myślenia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>
                <a:latin typeface="Comic Sans MS" pitchFamily="66" charset="0"/>
                <a:cs typeface="Arial" charset="0"/>
              </a:rPr>
              <a:t>·</a:t>
            </a:r>
            <a:r>
              <a:rPr lang="pl-PL" sz="2400" dirty="0">
                <a:latin typeface="Comic Sans MS" pitchFamily="66" charset="0"/>
                <a:cs typeface="Times New Roman" charset="0"/>
              </a:rPr>
              <a:t>   </a:t>
            </a:r>
            <a:r>
              <a:rPr lang="pl-PL" sz="2400" b="1" dirty="0">
                <a:latin typeface="Comic Sans MS" pitchFamily="66" charset="0"/>
                <a:cs typeface="Arial" charset="0"/>
              </a:rPr>
              <a:t>znaczące pogorszenie </a:t>
            </a:r>
            <a:r>
              <a:rPr lang="pl-PL" sz="2400" b="1" dirty="0" smtClean="0">
                <a:latin typeface="Comic Sans MS" pitchFamily="66" charset="0"/>
                <a:cs typeface="Arial" charset="0"/>
              </a:rPr>
              <a:t>funkcjonowania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pl-PL" sz="2400" dirty="0">
                <a:latin typeface="Comic Sans MS" pitchFamily="66" charset="0"/>
                <a:cs typeface="Arial" charset="0"/>
              </a:rPr>
              <a:t>·</a:t>
            </a:r>
            <a:r>
              <a:rPr lang="pl-PL" sz="2400" dirty="0">
                <a:latin typeface="Comic Sans MS" pitchFamily="66" charset="0"/>
                <a:cs typeface="Times New Roman" charset="0"/>
              </a:rPr>
              <a:t>   </a:t>
            </a:r>
            <a:r>
              <a:rPr lang="pl-PL" sz="2400" b="1" dirty="0">
                <a:latin typeface="Comic Sans MS" pitchFamily="66" charset="0"/>
                <a:cs typeface="Arial" charset="0"/>
              </a:rPr>
              <a:t>stopniowy początek i przewlekły przebieg</a:t>
            </a:r>
            <a:endParaRPr lang="en-US" sz="2400" dirty="0">
              <a:latin typeface="Comic Sans MS" pitchFamily="66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pl-PL" sz="24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A92D-43C4-4342-BE39-7B471670A2DF}" type="slidenum">
              <a:rPr lang="pl-PL"/>
              <a:pPr/>
              <a:t>80</a:t>
            </a:fld>
            <a:endParaRPr lang="pl-PL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ICHE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/>
              <a:t>Inhibitory cholinesterazy (donepezil, rivastygmina), które działają na funkcje poznawcze poprzez wyrównywanie mechanizmów cholinergicznych; znalazły swoje zastosowanie w terapii choroby Alzheimera; ponieważ te same mechanizmy związane z obrotem neuronalnym acetylocholiny leżą u podłoża deficytów poznawczych w chorobie Alzheimera, co i niektórych zaburzeń zachowania w tej chorobie, inhibitory cholinesterazy  znalazły swoje zastosowanie w terapii takich zaburzeń zachowania w chorobie Alzheimera jak: pobudzenie, czy brak współpracy [Cummings-2000]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D56B-564A-4AFD-B1B3-E6A051E689B3}" type="slidenum">
              <a:rPr lang="pl-PL"/>
              <a:pPr/>
              <a:t>81</a:t>
            </a:fld>
            <a:endParaRPr lang="pl-PL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BDA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/>
              <a:t>Benzodiazepiny – są skuteczne w opanowaniu krótkich epizodów pobudzenia, natomiast, zasadniczym problemem są tutaj: słaby metabolizm u osób w wieku podeszłym, który powoduje stopniową kumulację leku w organizmie, czego następstwem są zaburzenia równowagi; oraz paradoksalne „reakcje odhamowania”, które mogą powodować stany euforyczne i następujące w ich wyniku zwiększenie pobudzenia [Connolly-2002]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5FCA0-C357-49B9-A21B-435DDBF63E73}" type="slidenum">
              <a:rPr lang="pl-PL"/>
              <a:pPr/>
              <a:t>82</a:t>
            </a:fld>
            <a:endParaRPr lang="pl-PL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LAP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000"/>
              <a:t>Leki antypsychotyczne pierwszej generacji – były do końca XX wieku standardem postępowania w zaburzeniach zachowania w otępieniu, szczególnie w stanach pobudzenia, zwłaszcza w domach opieki [Pollock i Mulsant-1998]. </a:t>
            </a:r>
          </a:p>
          <a:p>
            <a:pPr>
              <a:lnSpc>
                <a:spcPct val="80000"/>
              </a:lnSpc>
            </a:pPr>
            <a:r>
              <a:rPr lang="pl-PL" sz="2000"/>
              <a:t>Zasadnicze ograniczenia, związane głównie z tym, że są to antagoniści receptorów D2 obecne w stosowaniu leków antypsychotycznych pierwszej generacji (klasycznych, konwencjonalnych) neuroleptyków obejmują:</a:t>
            </a:r>
          </a:p>
          <a:p>
            <a:pPr lvl="1">
              <a:lnSpc>
                <a:spcPct val="80000"/>
              </a:lnSpc>
            </a:pPr>
            <a:r>
              <a:rPr lang="pl-PL" sz="1800"/>
              <a:t> (1) nie mogą one zastępować opieki pielęgnacyjnej; </a:t>
            </a:r>
          </a:p>
          <a:p>
            <a:pPr lvl="1">
              <a:lnSpc>
                <a:spcPct val="80000"/>
              </a:lnSpc>
            </a:pPr>
            <a:r>
              <a:rPr lang="pl-PL" sz="1800"/>
              <a:t>(2) u wielu pacjentów z otępieniem, szczególnie w otępieniu czołowo-skroniowym, a zwłaszcza w chorobie ciałek Lewy’ego, występuje olbrzymie ryzyko wystąpienia ciężkich objawów pozapiramidowych; </a:t>
            </a:r>
          </a:p>
          <a:p>
            <a:pPr lvl="1">
              <a:lnSpc>
                <a:spcPct val="80000"/>
              </a:lnSpc>
            </a:pPr>
            <a:r>
              <a:rPr lang="pl-PL" sz="1800"/>
              <a:t>(3) wiele konwencjonalnych neuroleptyków pogarsza funkcjonowanie poznawcze chorych, niektóre z nich mają znaczące działanie antycholinergiczne, co przez pro-deliryjny wpływ może znacząco nasilać zaburzenia zachowania u osób z otępieniem [Tariot-1999, Ballard i in.-1998, McShane i in.-1997].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545A-5208-4037-B01A-752E428DCDAA}" type="slidenum">
              <a:rPr lang="pl-PL"/>
              <a:pPr/>
              <a:t>83</a:t>
            </a:fld>
            <a:endParaRPr lang="pl-PL"/>
          </a:p>
        </p:txBody>
      </p:sp>
      <p:sp>
        <p:nvSpPr>
          <p:cNvPr id="57348" name="Rectangle 4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pl-PL" sz="36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Leki APIIG w terapii BSD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l-PL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Leki antypsychotyczne drugiej generacji (LAPIIG, neuroleptyki atypowe) – są wykorzystywane w terapii zaburzeń zachowania ze względu na wady neuroleptyków klasycznych. Dwa z nich – risperidon i olanzapina znalazły swoje zastosowanie właśnie w terapii zaburzeń zachowania u osób z otępieniem, szczególnie u pacjentów z pobudzeniem [Connolly-2002].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C70A2-6DAF-466F-A954-95F70C54B20D}" type="slidenum">
              <a:rPr lang="pl-PL"/>
              <a:pPr/>
              <a:t>84</a:t>
            </a:fld>
            <a:endParaRPr lang="pl-PL"/>
          </a:p>
        </p:txBody>
      </p:sp>
      <p:sp>
        <p:nvSpPr>
          <p:cNvPr id="62591" name="Rectangle 1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/>
              <a:t>Dawkowanie LAP w terapii BSD i psychozach wieku podeszłego</a:t>
            </a:r>
          </a:p>
        </p:txBody>
      </p:sp>
      <p:graphicFrame>
        <p:nvGraphicFramePr>
          <p:cNvPr id="62594" name="Group 13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81600"/>
        </p:xfrm>
        <a:graphic>
          <a:graphicData uri="http://schemas.openxmlformats.org/drawingml/2006/table">
            <a:tbl>
              <a:tblPr/>
              <a:tblGrid>
                <a:gridCol w="4783138"/>
                <a:gridCol w="3446462"/>
              </a:tblGrid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Lek 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Dawka dzienna (mg)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aripiprazol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10-15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klozapina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50-175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kwetiapina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75-300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olanzapina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5-10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risperidon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1-3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ziprasidon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40-100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flufenazyna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1-5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haloperidol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1-3.5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perfenazyna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2-14</a:t>
                      </a:r>
                      <a:endParaRPr kumimoji="0" lang="pl-PL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Splątana kobieta</a:t>
            </a:r>
            <a:br>
              <a:rPr lang="pl-PL"/>
            </a:br>
            <a:r>
              <a:rPr lang="pl-PL" sz="2400"/>
              <a:t>1907-Frankfurt nad Menem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pl-PL" sz="2000"/>
              <a:t>51-letnia kobieta jako pierwszy objaw swojej choroby zaprezentowała zazdrość w stosunku do męża. Wkrótce potem odnotowano u niej znaczące ubytki pamięci. Nie była w stanie odnaleźć nawet drogi do swojego pokoju. Od czasu do czasu twierdziła, że ktoś chce ją zabić i wtedy głośno krzyczała. Po przyjęciu do szpitala odnotowano u niej znaczne splątanie.Była całkowicie zdezorientowana co do miejsca i czasu. Czasami rozpoznawała w lekarzu gościa odwiedzającego innych pacjentów i twierdziła, że „nie skończyła swojej pracy”. Innym razem krzyczała głośno, że ktoś chce ją skaleczyć. Innym jeszcze razem majaczyła, ciągnęła za sobą łóżko, wzywała męża i córkę – wydawało się wtedy, że ma halucynacje słuchowe. Cały dniami głośno jęczała. Za każdym razem, gdy ktoś chciał ją zbadać była negatywistyczna i głośno wykrzykiwała niezrozumiałe słowa.Jej zdolność do zapamiętywania słów była bardzo upośledzona – potrafiła jednak przez pewien czas podawać nazwy niektórych otaczających ją przedmiotów. Proszona o czytanie czytała pojedyncze litery, nie będąc w stanie połączyć ich w słowa. Przy próbie pisania persewrowała sylaby, ale nie całe wyrazy. 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r>
              <a:rPr lang="pl-PL" smtClean="0">
                <a:solidFill>
                  <a:prstClr val="white">
                    <a:shade val="50000"/>
                  </a:prstClr>
                </a:solidFill>
              </a:rPr>
              <a:t>translacja A. Czernikiewicz</a:t>
            </a:r>
            <a:endParaRPr lang="pl-PL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6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Splątana kobieta cz. II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l-PL" sz="2800"/>
              <a:t>Gdy mówiła nie mogła sobie przypomnieć wielu słów, np. na filiżankę mówiła „nalewka mleka”. Nie wiedziała do czego służą codzienne przedmioty. Nie wykazywała objawów ogniskowych. W ciągu następnych lat rozwijało się u niej otępienie. Zmarła po 4 ½ roku od przyjęcia z powodu odleżyn.</a:t>
            </a:r>
          </a:p>
          <a:p>
            <a:pPr>
              <a:lnSpc>
                <a:spcPct val="90000"/>
              </a:lnSpc>
            </a:pPr>
            <a:r>
              <a:rPr lang="pl-PL" sz="2800"/>
              <a:t>Rozpoznanie wg Aloisa Alzheimera: </a:t>
            </a:r>
            <a:r>
              <a:rPr lang="pl-PL" sz="2800" b="1" i="1"/>
              <a:t>niezwykłe otępienie z delirium</a:t>
            </a:r>
          </a:p>
          <a:p>
            <a:pPr>
              <a:lnSpc>
                <a:spcPct val="90000"/>
              </a:lnSpc>
            </a:pPr>
            <a:r>
              <a:rPr lang="pl-PL" sz="2800"/>
              <a:t>Rozpoznanie wg DSM-IV: </a:t>
            </a:r>
            <a:r>
              <a:rPr lang="pl-PL" sz="2800" b="1" i="1"/>
              <a:t>otępienie typu Alzheimera, z urojeniami, o wczesnym początku</a:t>
            </a:r>
          </a:p>
        </p:txBody>
      </p:sp>
    </p:spTree>
    <p:extLst>
      <p:ext uri="{BB962C8B-B14F-4D97-AF65-F5344CB8AC3E}">
        <p14:creationId xmlns:p14="http://schemas.microsoft.com/office/powerpoint/2010/main" val="342330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6B8B5-5F7B-4946-8597-4E77F716D3CE}" type="slidenum">
              <a:rPr lang="pl-PL"/>
              <a:pPr/>
              <a:t>9</a:t>
            </a:fld>
            <a:endParaRPr lang="pl-PL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Otępienia – podział etiologiczny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>
                <a:latin typeface="Comic Sans MS" pitchFamily="66" charset="0"/>
              </a:rPr>
              <a:t>Typy </a:t>
            </a:r>
            <a:r>
              <a:rPr lang="pl-PL" dirty="0">
                <a:latin typeface="Comic Sans MS" pitchFamily="66" charset="0"/>
              </a:rPr>
              <a:t>otępienia (etiologia)</a:t>
            </a: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Choroba Alzheimera (AD, SDAT)</a:t>
            </a: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Naczyniowe (MID)</a:t>
            </a: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HIV</a:t>
            </a: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Choroba </a:t>
            </a:r>
            <a:r>
              <a:rPr lang="pl-PL" dirty="0" smtClean="0">
                <a:latin typeface="Comic Sans MS" pitchFamily="66" charset="0"/>
              </a:rPr>
              <a:t>Parkinsona (PD)</a:t>
            </a:r>
            <a:endParaRPr lang="pl-PL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Pląsawica </a:t>
            </a:r>
            <a:r>
              <a:rPr lang="pl-PL" dirty="0" smtClean="0">
                <a:latin typeface="Comic Sans MS" pitchFamily="66" charset="0"/>
              </a:rPr>
              <a:t>Huntingtona (HD)</a:t>
            </a:r>
            <a:endParaRPr lang="pl-PL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</a:pPr>
            <a:r>
              <a:rPr lang="pl-PL" dirty="0">
                <a:latin typeface="Comic Sans MS" pitchFamily="66" charset="0"/>
              </a:rPr>
              <a:t>Choroba </a:t>
            </a:r>
            <a:r>
              <a:rPr lang="pl-PL" dirty="0" err="1" smtClean="0">
                <a:latin typeface="Comic Sans MS" pitchFamily="66" charset="0"/>
              </a:rPr>
              <a:t>Picka</a:t>
            </a:r>
            <a:r>
              <a:rPr lang="pl-PL" dirty="0" smtClean="0">
                <a:latin typeface="Comic Sans MS" pitchFamily="66" charset="0"/>
              </a:rPr>
              <a:t> (FTD)</a:t>
            </a:r>
            <a:endParaRPr lang="pl-PL" dirty="0">
              <a:latin typeface="Comic Sans MS" pitchFamily="66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erta">
  <a:themeElements>
    <a:clrScheme name="Oferta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Ofer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erta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erta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erta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erta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320</TotalTime>
  <Words>3295</Words>
  <Application>Microsoft Office PowerPoint</Application>
  <PresentationFormat>Pokaz na ekranie (4:3)</PresentationFormat>
  <Paragraphs>830</Paragraphs>
  <Slides>86</Slides>
  <Notes>71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86</vt:i4>
      </vt:variant>
    </vt:vector>
  </HeadingPairs>
  <TitlesOfParts>
    <vt:vector size="96" baseType="lpstr">
      <vt:lpstr>Arial</vt:lpstr>
      <vt:lpstr>Bookman Old Style</vt:lpstr>
      <vt:lpstr>Comic Sans MS</vt:lpstr>
      <vt:lpstr>Garamond</vt:lpstr>
      <vt:lpstr>Symbol</vt:lpstr>
      <vt:lpstr>Times New Roman</vt:lpstr>
      <vt:lpstr>Wingdings</vt:lpstr>
      <vt:lpstr>Wingdings 2</vt:lpstr>
      <vt:lpstr>Oferta</vt:lpstr>
      <vt:lpstr>Organiczny</vt:lpstr>
      <vt:lpstr>Zaburzenia psychiczne wieku podeszłego</vt:lpstr>
      <vt:lpstr>Komfort badania w psychogeriatrii</vt:lpstr>
      <vt:lpstr>Wywiad diagnostyczny w psychogeriatrii</vt:lpstr>
      <vt:lpstr>zespoły psychorganiczne przewlekłe (przewlekłe zespoły mózgowe)</vt:lpstr>
      <vt:lpstr>najczęstsze objawy: </vt:lpstr>
      <vt:lpstr>zespoły psychorganiczne: </vt:lpstr>
      <vt:lpstr>czynniki sprzyjające powstawaniu przewlekłych zespołów psychoorganicznych wieku trzeciego: </vt:lpstr>
      <vt:lpstr>objawy otępienia wg DSM IV: </vt:lpstr>
      <vt:lpstr>Otępienia – podział etiologiczny</vt:lpstr>
      <vt:lpstr>Choroba Alzheimera</vt:lpstr>
      <vt:lpstr>Choroba Alzheimera</vt:lpstr>
      <vt:lpstr>Diagnoza AD</vt:lpstr>
      <vt:lpstr>Diagnoza AD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AD - terapia</vt:lpstr>
      <vt:lpstr>Prezentacja programu PowerPoint</vt:lpstr>
      <vt:lpstr>Prezentacja programu PowerPoint</vt:lpstr>
      <vt:lpstr>Prezentacja programu PowerPoint</vt:lpstr>
      <vt:lpstr>Prezentacja programu PowerPoint</vt:lpstr>
      <vt:lpstr>AD - różnicowanie</vt:lpstr>
      <vt:lpstr>Otępienie naczyniowe (VaD, MID)</vt:lpstr>
      <vt:lpstr>Prezentacja programu PowerPoint</vt:lpstr>
      <vt:lpstr>Prezentacja programu PowerPoint</vt:lpstr>
      <vt:lpstr>Otępienie z ciałkami Lewy’ego (DLB)</vt:lpstr>
      <vt:lpstr>Typy przebiegu otępienia:</vt:lpstr>
      <vt:lpstr>inwentarz potrzeb osoby z otępieniem: </vt:lpstr>
      <vt:lpstr>Spektrum zaburzeń neurokognitywnych </vt:lpstr>
      <vt:lpstr>Depresje wieku podeszłego</vt:lpstr>
      <vt:lpstr>Przesiewowa diagnostyka depresji w wieku podeszłym</vt:lpstr>
      <vt:lpstr>PHQ-9 </vt:lpstr>
      <vt:lpstr>Prezentacja programu PowerPoint</vt:lpstr>
      <vt:lpstr>Specyfika samobójstw w wieku podeszłym </vt:lpstr>
      <vt:lpstr>Depresje w wieku podeszłym</vt:lpstr>
      <vt:lpstr>Czym różni się depresja od reakcji żałoby (niepowikłanej)</vt:lpstr>
      <vt:lpstr>Grupy ryzyka powikłanej reakcji żałoby</vt:lpstr>
      <vt:lpstr>Depresje wieku podeszłego – specyfika obrazu klinicznego</vt:lpstr>
      <vt:lpstr>Depresje wieku podeszłego – depresje w chorobach somatycznych</vt:lpstr>
      <vt:lpstr>Depresje wieku podeszłego</vt:lpstr>
      <vt:lpstr>Depresja wieku podeszłego – zasady terapii</vt:lpstr>
      <vt:lpstr>Zaburzenia lękowe w wieku podeszłym</vt:lpstr>
      <vt:lpstr>SPA (i SUD) w wieku podeszłym</vt:lpstr>
      <vt:lpstr>Zaburzenia zachowania w otępieniach (BSD) – diagnoza i terapia </vt:lpstr>
      <vt:lpstr>Definicja BSD</vt:lpstr>
      <vt:lpstr>Epidemiologia </vt:lpstr>
      <vt:lpstr>Zaburzenia zachowania w otępieniach</vt:lpstr>
      <vt:lpstr>Somatyczne przyczyny zaburzeń zachowania (częste)</vt:lpstr>
      <vt:lpstr>Somatyczne przyczyny zaburzeń zachowania (rzadsze)</vt:lpstr>
      <vt:lpstr>Psychiatryczne przyczyny zaburzeń zachowania w wieku podeszłym</vt:lpstr>
      <vt:lpstr>Prezentacja programu PowerPoint</vt:lpstr>
      <vt:lpstr>Prezentacja programu PowerPoint</vt:lpstr>
      <vt:lpstr>Prezentacja programu PowerPoint</vt:lpstr>
      <vt:lpstr>POSTĘPOWANIE NIEFARMAKOLOGICZNE PRZY ZABURZENIACH ZACHOWANIA</vt:lpstr>
      <vt:lpstr>NAJBEZPIECZNIEJSZE LEKI Z POSZCZEGÓLNYCH GRUP PRZY WSPÓŁISTNIENIU SCHORZEŃ SOMATYCZNYCH</vt:lpstr>
      <vt:lpstr>LEKI O NAJMNIEJSZYM RYZYKU INTERAKCJI</vt:lpstr>
      <vt:lpstr>ICHE</vt:lpstr>
      <vt:lpstr>BDA</vt:lpstr>
      <vt:lpstr>LAP</vt:lpstr>
      <vt:lpstr>Prezentacja programu PowerPoint</vt:lpstr>
      <vt:lpstr>Dawkowanie LAP w terapii BSD i psychozach wieku podeszłego</vt:lpstr>
      <vt:lpstr>Splątana kobieta 1907-Frankfurt nad Menem</vt:lpstr>
      <vt:lpstr>Splątana kobieta cz. II</vt:lpstr>
    </vt:vector>
  </TitlesOfParts>
  <Company>Gabinet Lekarski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Zaburzenia psychiczne wieku podeszłego</dc:title>
  <dc:creator>Andrzej Czernikiewicz</dc:creator>
  <cp:lastModifiedBy>Andrzej Czernikiewicz</cp:lastModifiedBy>
  <cp:revision>37</cp:revision>
  <dcterms:created xsi:type="dcterms:W3CDTF">2000-11-12T17:48:11Z</dcterms:created>
  <dcterms:modified xsi:type="dcterms:W3CDTF">2015-01-29T20:44:47Z</dcterms:modified>
</cp:coreProperties>
</file>