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7" r:id="rId2"/>
    <p:sldMasterId id="2147483725" r:id="rId3"/>
  </p:sldMasterIdLst>
  <p:notesMasterIdLst>
    <p:notesMasterId r:id="rId73"/>
  </p:notesMasterIdLst>
  <p:sldIdLst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65" r:id="rId30"/>
    <p:sldId id="366" r:id="rId31"/>
    <p:sldId id="367" r:id="rId32"/>
    <p:sldId id="369" r:id="rId33"/>
    <p:sldId id="370" r:id="rId34"/>
    <p:sldId id="371" r:id="rId35"/>
    <p:sldId id="372" r:id="rId36"/>
    <p:sldId id="379" r:id="rId37"/>
    <p:sldId id="380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6" r:id="rId59"/>
    <p:sldId id="337" r:id="rId60"/>
    <p:sldId id="338" r:id="rId61"/>
    <p:sldId id="339" r:id="rId62"/>
    <p:sldId id="340" r:id="rId63"/>
    <p:sldId id="341" r:id="rId64"/>
    <p:sldId id="353" r:id="rId65"/>
    <p:sldId id="354" r:id="rId66"/>
    <p:sldId id="355" r:id="rId67"/>
    <p:sldId id="356" r:id="rId68"/>
    <p:sldId id="357" r:id="rId69"/>
    <p:sldId id="358" r:id="rId70"/>
    <p:sldId id="359" r:id="rId71"/>
    <p:sldId id="360" r:id="rId7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4AA71-89AE-411C-88C8-08F394C01507}" type="datetimeFigureOut">
              <a:rPr lang="pl-PL" smtClean="0"/>
              <a:t>18.04.2020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26F55-9DD3-4D91-AF60-8C43B9652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85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5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10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96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11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57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12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4D153-865A-480E-BFD7-7FAF8543EC48}" type="slidenum">
              <a:rPr lang="pl-PL">
                <a:solidFill>
                  <a:srgbClr val="000000"/>
                </a:solidFill>
              </a:rPr>
              <a:pPr/>
              <a:t>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74638" y="855663"/>
            <a:ext cx="6121400" cy="3443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667250"/>
            <a:ext cx="4887912" cy="4135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16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14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46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15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77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16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65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17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60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18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17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19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5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10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20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7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21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28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22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67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861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24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18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25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78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26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79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0FAC-A5EF-4A0E-8185-12EA10C80D5F}" type="slidenum">
              <a:rPr lang="pl-PL" smtClean="0">
                <a:solidFill>
                  <a:prstClr val="black"/>
                </a:solidFill>
              </a:rPr>
              <a:pPr/>
              <a:t>29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91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36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42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37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87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38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312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39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998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40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23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41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68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42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128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43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9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44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076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45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252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46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562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47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14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4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990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48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16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49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70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50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252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51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923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52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63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8062-AA24-4CAC-9A70-1725F8D5AEA7}" type="slidenum">
              <a:rPr lang="pl-PL" smtClean="0">
                <a:solidFill>
                  <a:srgbClr val="000000"/>
                </a:solidFill>
              </a:rPr>
              <a:pPr/>
              <a:t>53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045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8062-AA24-4CAC-9A70-1725F8D5AEA7}" type="slidenum">
              <a:rPr lang="pl-PL" smtClean="0">
                <a:solidFill>
                  <a:srgbClr val="000000"/>
                </a:solidFill>
              </a:rPr>
              <a:pPr/>
              <a:t>54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51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8062-AA24-4CAC-9A70-1725F8D5AEA7}" type="slidenum">
              <a:rPr lang="pl-PL" smtClean="0">
                <a:solidFill>
                  <a:srgbClr val="000000"/>
                </a:solidFill>
              </a:rPr>
              <a:pPr/>
              <a:t>55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919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8062-AA24-4CAC-9A70-1725F8D5AEA7}" type="slidenum">
              <a:rPr lang="pl-PL" smtClean="0">
                <a:solidFill>
                  <a:srgbClr val="000000"/>
                </a:solidFill>
              </a:rPr>
              <a:pPr/>
              <a:t>56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434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8062-AA24-4CAC-9A70-1725F8D5AEA7}" type="slidenum">
              <a:rPr lang="pl-PL" smtClean="0">
                <a:solidFill>
                  <a:srgbClr val="000000"/>
                </a:solidFill>
              </a:rPr>
              <a:pPr/>
              <a:t>57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52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5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43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8062-AA24-4CAC-9A70-1725F8D5AEA7}" type="slidenum">
              <a:rPr lang="pl-PL" smtClean="0">
                <a:solidFill>
                  <a:srgbClr val="000000"/>
                </a:solidFill>
              </a:rPr>
              <a:pPr/>
              <a:t>58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804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8062-AA24-4CAC-9A70-1725F8D5AEA7}" type="slidenum">
              <a:rPr lang="pl-PL" smtClean="0">
                <a:solidFill>
                  <a:srgbClr val="000000"/>
                </a:solidFill>
              </a:rPr>
              <a:pPr/>
              <a:t>59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30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8062-AA24-4CAC-9A70-1725F8D5AEA7}" type="slidenum">
              <a:rPr lang="pl-PL" smtClean="0">
                <a:solidFill>
                  <a:srgbClr val="000000"/>
                </a:solidFill>
              </a:rPr>
              <a:pPr/>
              <a:t>60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845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61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73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21B08-6E8A-4874-8A09-C96358424426}" type="slidenum">
              <a:rPr lang="pl-PL" smtClean="0">
                <a:solidFill>
                  <a:prstClr val="black"/>
                </a:solidFill>
              </a:rPr>
              <a:pPr/>
              <a:t>67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901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AFCCB-2136-4BC6-AC3C-43BBE45098A6}" type="slidenum">
              <a:rPr lang="pl-PL" smtClean="0"/>
              <a:pPr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8743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AFCCB-2136-4BC6-AC3C-43BBE45098A6}" type="slidenum">
              <a:rPr lang="pl-PL" smtClean="0"/>
              <a:pPr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058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6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2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7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78EA-5B66-4B2F-96C4-286BE28FA32D}" type="slidenum">
              <a:rPr lang="pl-PL" smtClean="0">
                <a:solidFill>
                  <a:srgbClr val="000000"/>
                </a:solidFill>
              </a:rPr>
              <a:pPr/>
              <a:t>9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3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fontAlgn="base">
              <a:spcBef>
                <a:spcPts val="400"/>
              </a:spcBef>
              <a:spcAft>
                <a:spcPct val="0"/>
              </a:spcAft>
            </a:pPr>
            <a:endParaRPr lang="en-US" sz="1800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>
                <a:solidFill>
                  <a:srgbClr val="FFFFFF"/>
                </a:solidFill>
              </a:rPr>
              <a:pPr/>
              <a:t>April 18, 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5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E94C-C80F-4769-8591-5F5781CC5033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47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C887-EEC3-4BA1-8F3F-DF57152C8E72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26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607485" y="1598613"/>
            <a:ext cx="10968567" cy="4497387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7485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242051"/>
            <a:ext cx="3860800" cy="474663"/>
          </a:xfrm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1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fld id="{E399CF4F-C293-46E1-BE41-2FF152C993BD}" type="slidenum">
              <a:rPr lang="pl-PL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0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3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09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23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243B88-C253-43CA-883F-CA925F1C133A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0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9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7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96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50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28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38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8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86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169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fontAlgn="base">
              <a:spcBef>
                <a:spcPts val="400"/>
              </a:spcBef>
              <a:spcAft>
                <a:spcPct val="0"/>
              </a:spcAft>
            </a:pPr>
            <a:endParaRPr lang="en-US" sz="1800" b="1" cap="all">
              <a:solidFill>
                <a:srgbClr val="FFFFFF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C1EEE-C7BD-4B74-8A16-146A469EDC35}" type="slidenum">
              <a:rPr lang="pl-PL" smtClean="0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1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64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38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9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33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7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4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7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3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2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89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CA22B-E9FF-469C-BD4A-307D81BEAF31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6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02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1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5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2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1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5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6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9CD8DDB-0BFB-4143-85F0-D29AFF5BA72E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9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B040B-6334-4DC6-A850-7382F32D6797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87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DC5C4-12C0-4FA6-91A9-63CACC89DFF4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2EB00-96FE-450F-9F9A-7C3653EFFA1D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4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1194BDF7-68C8-4B87-88CD-904E4B59E412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64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5BBB06-C6B9-4DC0-AC51-0AF458E7B36C}" type="slidenum">
              <a:rPr lang="pl-PL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19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3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4/18/2020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9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E16E00-D4E0-43BB-B5DC-E5301725FC96}" type="datetimeFigureOut">
              <a:rPr lang="pl-PL" smtClean="0">
                <a:solidFill>
                  <a:prstClr val="white"/>
                </a:solidFill>
              </a:rPr>
              <a:pPr/>
              <a:t>18.04.2020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46D52C-709C-4F77-9A95-FF1AD2FD82CB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86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92E98C-08B5-43FE-A196-A6B64A311A16}" type="slidenum">
              <a:rPr lang="pl-PL">
                <a:solidFill>
                  <a:srgbClr val="FFFFFF"/>
                </a:solidFill>
              </a:rPr>
              <a:pPr/>
              <a:t>1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46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altLang="en-US" sz="4400" i="1" dirty="0">
              <a:solidFill>
                <a:srgbClr val="E3DCC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4400" i="1" dirty="0">
                <a:solidFill>
                  <a:srgbClr val="E3DC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Zaburzenia lękowe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95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81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DA0C15-D0F6-4360-9CF0-671756A9D13B}" type="slidenum">
              <a:rPr lang="pl-PL">
                <a:solidFill>
                  <a:srgbClr val="FFFFFF"/>
                </a:solidFill>
              </a:rPr>
              <a:pPr/>
              <a:t>10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4400" i="1">
                <a:solidFill>
                  <a:srgbClr val="E3DC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Specyficzne dla zaburzenia czynniki biologiczne</a:t>
            </a:r>
            <a:endParaRPr lang="en-US" altLang="en-US" sz="4400" i="1">
              <a:solidFill>
                <a:srgbClr val="E3DCC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24000" y="22098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Testy wyzwalające</a:t>
            </a:r>
            <a:endParaRPr lang="en-US" alt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pl-PL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Infuzja mleczanu sodu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(</a:t>
            </a:r>
            <a:r>
              <a:rPr lang="pl-PL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konwertowanego w CO</a:t>
            </a:r>
            <a:r>
              <a:rPr lang="pl-PL" alt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2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) --&gt;</a:t>
            </a:r>
          </a:p>
          <a:p>
            <a:pPr marL="2057400" lvl="4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</a:pPr>
            <a:r>
              <a:rPr lang="pl-PL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Wywiad z PD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--&gt; 54-90%        </a:t>
            </a:r>
            <a:r>
              <a:rPr lang="pl-PL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napad paniki</a:t>
            </a:r>
            <a:endParaRPr lang="en-US" alt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2057400" lvl="4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</a:pPr>
            <a:r>
              <a:rPr lang="pl-PL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Wywiad z PD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--&gt; 5-36%          </a:t>
            </a:r>
            <a:r>
              <a:rPr lang="pl-PL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panika po placebo</a:t>
            </a:r>
            <a:endParaRPr lang="en-US" alt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2057400" lvl="4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</a:pPr>
            <a:r>
              <a:rPr lang="pl-PL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Brak wywiadu z PD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--&gt; 0-25% </a:t>
            </a:r>
            <a:r>
              <a:rPr lang="pl-PL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napady paniki</a:t>
            </a:r>
            <a:endParaRPr lang="en-US" alt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8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5B4B9-5F03-4F90-ABD7-13263A0AA87F}" type="slidenum">
              <a:rPr lang="pl-PL">
                <a:solidFill>
                  <a:srgbClr val="FFFFFF"/>
                </a:solidFill>
              </a:rPr>
              <a:pPr/>
              <a:t>11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4400" i="1">
                <a:solidFill>
                  <a:srgbClr val="E3DC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Specyficzne dla zaburzenia czynniki biologiczne</a:t>
            </a:r>
            <a:endParaRPr lang="en-US" altLang="en-US" sz="4400" i="1">
              <a:solidFill>
                <a:srgbClr val="E3DCC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OCD</a:t>
            </a:r>
            <a:endParaRPr lang="en-US" alt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Dysregulacja serotoninowa</a:t>
            </a:r>
            <a:endParaRPr lang="en-US" alt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LPD</a:t>
            </a: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(SSRIs) </a:t>
            </a: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skuteczne w </a:t>
            </a: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50% OCD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MBD</a:t>
            </a:r>
            <a:endParaRPr lang="en-US" alt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Nadaktywność kory orbitofrontalnej</a:t>
            </a:r>
            <a:endParaRPr lang="en-US" alt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66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sz="2800"/>
              <a:t>Wypadnięcie z ról</a:t>
            </a:r>
          </a:p>
          <a:p>
            <a:r>
              <a:rPr lang="pl-PL" sz="2800"/>
              <a:t>Nadużywanie systemu medycznego</a:t>
            </a:r>
          </a:p>
          <a:p>
            <a:r>
              <a:rPr lang="pl-PL" sz="2800"/>
              <a:t>Zbędna diagnostyka</a:t>
            </a:r>
          </a:p>
          <a:p>
            <a:r>
              <a:rPr lang="pl-PL" sz="2800"/>
              <a:t>Zbędne uzależniające „leczenie”</a:t>
            </a:r>
          </a:p>
          <a:p>
            <a:r>
              <a:rPr lang="pl-PL" sz="2800"/>
              <a:t>Spadek aktywności i wydolności zawodowej</a:t>
            </a:r>
          </a:p>
          <a:p>
            <a:r>
              <a:rPr lang="pl-PL" sz="2800"/>
              <a:t>Izolacja w domu</a:t>
            </a:r>
          </a:p>
          <a:p>
            <a:r>
              <a:rPr lang="pl-PL" sz="2800"/>
              <a:t>Samobójstwa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Skutki zaburzeń lękowych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DACFD1-8791-477A-826D-536BBAC72750}" type="slidenum">
              <a:rPr lang="pl-PL">
                <a:solidFill>
                  <a:srgbClr val="FFFFFF"/>
                </a:solidFill>
              </a:rPr>
              <a:pPr/>
              <a:t>12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8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79613" y="1598614"/>
            <a:ext cx="4032250" cy="4497387"/>
          </a:xfrm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pl-PL">
                <a:latin typeface="Times New Roman" charset="0"/>
              </a:rPr>
              <a:t>duszność</a:t>
            </a:r>
          </a:p>
          <a:p>
            <a:r>
              <a:rPr lang="pl-PL">
                <a:latin typeface="Times New Roman" charset="0"/>
              </a:rPr>
              <a:t>krztuszenie się</a:t>
            </a:r>
          </a:p>
          <a:p>
            <a:r>
              <a:rPr lang="pl-PL">
                <a:latin typeface="Times New Roman" charset="0"/>
              </a:rPr>
              <a:t>ból w klp</a:t>
            </a:r>
          </a:p>
          <a:p>
            <a:r>
              <a:rPr lang="pl-PL">
                <a:latin typeface="Times New Roman" charset="0"/>
              </a:rPr>
              <a:t>kołatanie serca</a:t>
            </a:r>
          </a:p>
          <a:p>
            <a:r>
              <a:rPr lang="pl-PL">
                <a:latin typeface="Times New Roman" charset="0"/>
              </a:rPr>
              <a:t>suchość w j. ustnej</a:t>
            </a:r>
          </a:p>
          <a:p>
            <a:r>
              <a:rPr lang="pl-PL">
                <a:latin typeface="Times New Roman" charset="0"/>
              </a:rPr>
              <a:t>jadłowstręt</a:t>
            </a:r>
          </a:p>
          <a:p>
            <a:r>
              <a:rPr lang="pl-PL">
                <a:latin typeface="Times New Roman" charset="0"/>
              </a:rPr>
              <a:t>nudności</a:t>
            </a:r>
          </a:p>
          <a:p>
            <a:r>
              <a:rPr lang="pl-PL">
                <a:latin typeface="Times New Roman" charset="0"/>
              </a:rPr>
              <a:t>ból brzucha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6173788" y="1598614"/>
            <a:ext cx="4032250" cy="4497387"/>
          </a:xfrm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pl-PL">
                <a:latin typeface="Times New Roman" charset="0"/>
              </a:rPr>
              <a:t>drżenie</a:t>
            </a:r>
          </a:p>
          <a:p>
            <a:r>
              <a:rPr lang="pl-PL">
                <a:latin typeface="Times New Roman" charset="0"/>
              </a:rPr>
              <a:t>osłabienie fizyczne</a:t>
            </a:r>
          </a:p>
          <a:p>
            <a:r>
              <a:rPr lang="pl-PL">
                <a:latin typeface="Times New Roman" charset="0"/>
              </a:rPr>
              <a:t>zawroty głowy</a:t>
            </a:r>
          </a:p>
          <a:p>
            <a:r>
              <a:rPr lang="pl-PL">
                <a:latin typeface="Times New Roman" charset="0"/>
              </a:rPr>
              <a:t>pocenie się</a:t>
            </a:r>
          </a:p>
          <a:p>
            <a:r>
              <a:rPr lang="pl-PL">
                <a:latin typeface="Times New Roman" charset="0"/>
              </a:rPr>
              <a:t>częste oddawanie moczu</a:t>
            </a:r>
          </a:p>
          <a:p>
            <a:r>
              <a:rPr lang="pl-PL">
                <a:latin typeface="Times New Roman" charset="0"/>
              </a:rPr>
              <a:t>napięciowe bóle głowy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6B62CA-24E2-4817-8CAD-9C1E72C2C9B0}" type="slidenum">
              <a:rPr lang="pl-PL">
                <a:solidFill>
                  <a:srgbClr val="FFFFFF"/>
                </a:solidFill>
              </a:rPr>
              <a:pPr/>
              <a:t>13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b" anchorCtr="0">
            <a:normAutofit/>
          </a:bodyPr>
          <a:lstStyle/>
          <a:p>
            <a:r>
              <a:rPr lang="pl-PL">
                <a:latin typeface="Times New Roman" charset="0"/>
              </a:rPr>
              <a:t>najczęstsze somatyczne maski lęku</a:t>
            </a:r>
          </a:p>
        </p:txBody>
      </p:sp>
    </p:spTree>
    <p:extLst>
      <p:ext uri="{BB962C8B-B14F-4D97-AF65-F5344CB8AC3E}">
        <p14:creationId xmlns:p14="http://schemas.microsoft.com/office/powerpoint/2010/main" val="190985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  <p:bldP spid="58372" grpId="0" build="p" autoUpdateAnimBg="0"/>
      <p:bldP spid="5837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Zespół lęku panicznego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DCA22B-E9FF-469C-BD4A-307D81BEAF31}" type="slidenum">
              <a:rPr lang="pl-PL" smtClean="0">
                <a:solidFill>
                  <a:srgbClr val="000000"/>
                </a:solidFill>
              </a:rPr>
              <a:pPr/>
              <a:t>14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7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09800" y="1752600"/>
            <a:ext cx="7772400" cy="48006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b="1" i="1">
                <a:latin typeface="Times New Roman" charset="0"/>
              </a:rPr>
              <a:t>Wyraźny okres nagłego lęku , trwającego do godziny, osiągającego swój szczyt w okresie pierwszych 10 minut, charakteryzujący się wystąpieniem co najmniej 4 z wymienionych niżej 13 objawów :</a:t>
            </a:r>
          </a:p>
          <a:p>
            <a:pPr lvl="2">
              <a:lnSpc>
                <a:spcPct val="80000"/>
              </a:lnSpc>
            </a:pPr>
            <a:r>
              <a:rPr lang="pl-PL" sz="1800">
                <a:latin typeface="Times New Roman" charset="0"/>
              </a:rPr>
              <a:t>1.</a:t>
            </a:r>
            <a:r>
              <a:rPr lang="pl-PL" sz="1800" b="1" i="1">
                <a:latin typeface="Times New Roman" charset="0"/>
              </a:rPr>
              <a:t>kołatanie serca, przyspieszenie tętna</a:t>
            </a:r>
          </a:p>
          <a:p>
            <a:pPr lvl="2">
              <a:lnSpc>
                <a:spcPct val="80000"/>
              </a:lnSpc>
            </a:pPr>
            <a:r>
              <a:rPr lang="pl-PL" sz="1800">
                <a:latin typeface="Times New Roman" charset="0"/>
              </a:rPr>
              <a:t>2.</a:t>
            </a:r>
            <a:r>
              <a:rPr lang="pl-PL" sz="1800" b="1" i="1">
                <a:latin typeface="Times New Roman" charset="0"/>
              </a:rPr>
              <a:t>pocenie się</a:t>
            </a:r>
          </a:p>
          <a:p>
            <a:pPr lvl="2">
              <a:lnSpc>
                <a:spcPct val="80000"/>
              </a:lnSpc>
            </a:pPr>
            <a:r>
              <a:rPr lang="pl-PL" sz="1800">
                <a:latin typeface="Times New Roman" charset="0"/>
              </a:rPr>
              <a:t>3.</a:t>
            </a:r>
            <a:r>
              <a:rPr lang="pl-PL" sz="1800" b="1" i="1">
                <a:latin typeface="Times New Roman" charset="0"/>
              </a:rPr>
              <a:t>uczucie duszności</a:t>
            </a:r>
          </a:p>
          <a:p>
            <a:pPr lvl="2">
              <a:lnSpc>
                <a:spcPct val="80000"/>
              </a:lnSpc>
            </a:pPr>
            <a:r>
              <a:rPr lang="pl-PL" sz="1800">
                <a:latin typeface="Times New Roman" charset="0"/>
              </a:rPr>
              <a:t>4.</a:t>
            </a:r>
            <a:r>
              <a:rPr lang="pl-PL" sz="1800" b="1" i="1">
                <a:latin typeface="Times New Roman" charset="0"/>
              </a:rPr>
              <a:t>uczucie dławienia się</a:t>
            </a:r>
          </a:p>
          <a:p>
            <a:pPr lvl="2">
              <a:lnSpc>
                <a:spcPct val="80000"/>
              </a:lnSpc>
            </a:pPr>
            <a:r>
              <a:rPr lang="pl-PL" sz="1800">
                <a:latin typeface="Times New Roman" charset="0"/>
              </a:rPr>
              <a:t>5.</a:t>
            </a:r>
            <a:r>
              <a:rPr lang="pl-PL" sz="1800" b="1" i="1">
                <a:latin typeface="Times New Roman" charset="0"/>
              </a:rPr>
              <a:t>ból w klp</a:t>
            </a:r>
          </a:p>
          <a:p>
            <a:pPr lvl="2">
              <a:lnSpc>
                <a:spcPct val="80000"/>
              </a:lnSpc>
            </a:pPr>
            <a:r>
              <a:rPr lang="pl-PL" sz="1800">
                <a:latin typeface="Times New Roman" charset="0"/>
              </a:rPr>
              <a:t>6.</a:t>
            </a:r>
            <a:r>
              <a:rPr lang="pl-PL" sz="1800" b="1" i="1">
                <a:latin typeface="Times New Roman" charset="0"/>
              </a:rPr>
              <a:t>zawroty głowy, uczucie osłabienia, omdlewanie</a:t>
            </a:r>
          </a:p>
          <a:p>
            <a:pPr lvl="2">
              <a:lnSpc>
                <a:spcPct val="80000"/>
              </a:lnSpc>
            </a:pPr>
            <a:r>
              <a:rPr lang="pl-PL" sz="1800">
                <a:latin typeface="Times New Roman" charset="0"/>
              </a:rPr>
              <a:t>7.</a:t>
            </a:r>
            <a:r>
              <a:rPr lang="pl-PL" sz="1800" b="1" i="1">
                <a:latin typeface="Times New Roman" charset="0"/>
              </a:rPr>
              <a:t>dreszcze lub uczucie “oblewającego ciepła”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495300"/>
            <a:ext cx="8226425" cy="6985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pl-PL" sz="3200">
                <a:latin typeface="Times New Roman" charset="0"/>
              </a:rPr>
              <a:t>Kryteria diagnostyczne zespołu lęku panicznego (F.41.0)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0CEA99-EBED-4F87-82CA-CC6C02F4A5D1}" type="slidenum">
              <a:rPr lang="pl-PL">
                <a:solidFill>
                  <a:srgbClr val="FFFFFF"/>
                </a:solidFill>
              </a:rPr>
              <a:pPr/>
              <a:t>15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6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  <p:bldP spid="6144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pl-PL" sz="2000">
                <a:latin typeface="Times New Roman" charset="0"/>
              </a:rPr>
              <a:t>8.</a:t>
            </a:r>
            <a:r>
              <a:rPr lang="pl-PL" sz="2000" b="1" i="1">
                <a:latin typeface="Times New Roman" charset="0"/>
              </a:rPr>
              <a:t>drżenie</a:t>
            </a:r>
          </a:p>
          <a:p>
            <a:pPr lvl="2"/>
            <a:r>
              <a:rPr lang="pl-PL" sz="2000">
                <a:latin typeface="Times New Roman" charset="0"/>
              </a:rPr>
              <a:t>9.</a:t>
            </a:r>
            <a:r>
              <a:rPr lang="pl-PL" sz="2000" b="1" i="1">
                <a:latin typeface="Times New Roman" charset="0"/>
              </a:rPr>
              <a:t>nudności lub niepokój w j. brzusznej</a:t>
            </a:r>
          </a:p>
          <a:p>
            <a:pPr lvl="2"/>
            <a:r>
              <a:rPr lang="pl-PL" sz="2000">
                <a:latin typeface="Times New Roman" charset="0"/>
              </a:rPr>
              <a:t>10.</a:t>
            </a:r>
            <a:r>
              <a:rPr lang="pl-PL" sz="2000" b="1" i="1">
                <a:latin typeface="Times New Roman" charset="0"/>
              </a:rPr>
              <a:t>derealizacja lub depersonalizacja (przekonanie o “inności” otoczenia lub własnej osoby, np. “wszystko wokół mnie po napadzie lęku stało się dziwne” czy “ wydaje mi się, że po tym zastrzyku zacząłem inaczej słyszeć”</a:t>
            </a:r>
          </a:p>
          <a:p>
            <a:pPr lvl="2"/>
            <a:r>
              <a:rPr lang="pl-PL" sz="2000">
                <a:latin typeface="Times New Roman" charset="0"/>
              </a:rPr>
              <a:t>11.</a:t>
            </a:r>
            <a:r>
              <a:rPr lang="pl-PL" sz="2000" b="1" i="1">
                <a:latin typeface="Times New Roman" charset="0"/>
              </a:rPr>
              <a:t>obawa przed utratą kontroli nad sobą</a:t>
            </a:r>
          </a:p>
          <a:p>
            <a:pPr lvl="2"/>
            <a:r>
              <a:rPr lang="pl-PL" sz="2000">
                <a:latin typeface="Times New Roman" charset="0"/>
              </a:rPr>
              <a:t>12.</a:t>
            </a:r>
            <a:r>
              <a:rPr lang="pl-PL" sz="2000" b="1" i="1">
                <a:latin typeface="Times New Roman" charset="0"/>
              </a:rPr>
              <a:t>obawa przed śmiercią</a:t>
            </a:r>
          </a:p>
          <a:p>
            <a:pPr lvl="2"/>
            <a:r>
              <a:rPr lang="pl-PL" sz="2000">
                <a:latin typeface="Times New Roman" charset="0"/>
              </a:rPr>
              <a:t>13.</a:t>
            </a:r>
            <a:r>
              <a:rPr lang="pl-PL" sz="2000" b="1" i="1">
                <a:latin typeface="Times New Roman" charset="0"/>
              </a:rPr>
              <a:t>parestezje (najczęściej uczucie drętwienia kończyn)</a:t>
            </a:r>
          </a:p>
          <a:p>
            <a:endParaRPr lang="pl-PL" sz="2800"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419100"/>
            <a:ext cx="8226425" cy="850900"/>
          </a:xfrm>
        </p:spPr>
        <p:txBody>
          <a:bodyPr>
            <a:normAutofit fontScale="90000"/>
          </a:bodyPr>
          <a:lstStyle/>
          <a:p>
            <a:r>
              <a:rPr lang="pl-PL" sz="3200">
                <a:latin typeface="Times New Roman" charset="0"/>
              </a:rPr>
              <a:t>Kryteria diagnostyczne zespołu lęku panicznego - c.d.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A1571F-5250-48B2-8A8F-848982780E21}" type="slidenum">
              <a:rPr lang="pl-PL">
                <a:solidFill>
                  <a:srgbClr val="FFFFFF"/>
                </a:solidFill>
              </a:rPr>
              <a:pPr/>
              <a:t>16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43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  <p:bldP spid="6246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3600" b="1" i="1">
                <a:latin typeface="Times New Roman" charset="0"/>
              </a:rPr>
              <a:t> </a:t>
            </a:r>
            <a:r>
              <a:rPr lang="pl-PL" b="1" i="1">
                <a:latin typeface="Times New Roman" charset="0"/>
              </a:rPr>
              <a:t>Objawom tym towarzyszą często:</a:t>
            </a:r>
          </a:p>
          <a:p>
            <a:pPr lvl="2">
              <a:lnSpc>
                <a:spcPct val="80000"/>
              </a:lnSpc>
              <a:buFont typeface="Symbol" pitchFamily="18" charset="2"/>
              <a:buChar char="·"/>
            </a:pPr>
            <a:r>
              <a:rPr lang="pl-PL" b="1" i="1">
                <a:latin typeface="Times New Roman" charset="0"/>
              </a:rPr>
              <a:t>agorafobia (lęk przed znalezieniem się w sytuacji, z której będzie ciężko uciec, lub w sytuacji, w której niemożliwe jest udzielenie pomocy - prowadzi to do pozostawania chorego w domu, rezygnacji z wyjść (często rezygnacji z pracy)</a:t>
            </a:r>
          </a:p>
          <a:p>
            <a:pPr lvl="2">
              <a:lnSpc>
                <a:spcPct val="80000"/>
              </a:lnSpc>
            </a:pPr>
            <a:r>
              <a:rPr lang="pl-PL" b="1" i="1">
                <a:latin typeface="Times New Roman" charset="0"/>
              </a:rPr>
              <a:t>lęk antycypacyjny (obawa przed powtórnym napadem paniki).</a:t>
            </a:r>
            <a:endParaRPr lang="pl-PL" sz="2800">
              <a:latin typeface="Times New Roman" charset="0"/>
            </a:endParaRPr>
          </a:p>
          <a:p>
            <a:pPr algn="r">
              <a:buFont typeface="Wingdings" pitchFamily="2" charset="2"/>
              <a:buNone/>
            </a:pPr>
            <a:r>
              <a:rPr lang="pl-PL" sz="2800" b="1" i="1">
                <a:latin typeface="Times New Roman" charset="0"/>
              </a:rPr>
              <a:t>American Psychiatric Association: Diagnostic Criteria from DSM IV. Washington, 1994.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419100"/>
            <a:ext cx="8226425" cy="850900"/>
          </a:xfrm>
        </p:spPr>
        <p:txBody>
          <a:bodyPr>
            <a:normAutofit fontScale="90000"/>
          </a:bodyPr>
          <a:lstStyle/>
          <a:p>
            <a:r>
              <a:rPr lang="pl-PL" sz="3200">
                <a:latin typeface="Times New Roman" charset="0"/>
              </a:rPr>
              <a:t>Kryteria diagnostyczne zespołu lęku panicznego - c.d.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759BB8-0A6C-4F15-91F5-F7A75A1D7418}" type="slidenum">
              <a:rPr lang="pl-PL">
                <a:solidFill>
                  <a:srgbClr val="FFFFFF"/>
                </a:solidFill>
              </a:rPr>
              <a:pPr/>
              <a:t>17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9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  <p:bldP spid="6349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>
                <a:latin typeface="Times New Roman" charset="0"/>
              </a:rPr>
              <a:t>10-12% populacji ogólnej ma w ciągu życia 1 napad panicznego lęku</a:t>
            </a:r>
          </a:p>
          <a:p>
            <a:r>
              <a:rPr lang="pl-PL">
                <a:latin typeface="Times New Roman" charset="0"/>
              </a:rPr>
              <a:t>4-5% rozwija zespół lęku panicznego</a:t>
            </a:r>
          </a:p>
          <a:p>
            <a:r>
              <a:rPr lang="pl-PL">
                <a:latin typeface="Times New Roman" charset="0"/>
              </a:rPr>
              <a:t>7% kobiet i 3.5% mężczyzn cierpi na agorafobię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539750"/>
            <a:ext cx="8226425" cy="609600"/>
          </a:xfrm>
        </p:spPr>
        <p:txBody>
          <a:bodyPr>
            <a:normAutofit/>
          </a:bodyPr>
          <a:lstStyle/>
          <a:p>
            <a:r>
              <a:rPr lang="pl-PL">
                <a:latin typeface="Times New Roman" charset="0"/>
              </a:rPr>
              <a:t>Występowanie PA i PD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658FF0-042E-47B6-9EE5-29154EA55EC9}" type="slidenum">
              <a:rPr lang="pl-PL">
                <a:solidFill>
                  <a:srgbClr val="FFFFFF"/>
                </a:solidFill>
              </a:rPr>
              <a:pPr/>
              <a:t>18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1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  <p:bldP spid="6656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09800" y="2514600"/>
            <a:ext cx="7772400" cy="4114800"/>
          </a:xfrm>
        </p:spPr>
        <p:txBody>
          <a:bodyPr/>
          <a:lstStyle/>
          <a:p>
            <a:pPr lvl="2">
              <a:buFont typeface="Symbol" pitchFamily="18" charset="2"/>
              <a:buChar char="·"/>
            </a:pPr>
            <a:r>
              <a:rPr lang="pl-PL" sz="2000" b="1" i="1">
                <a:latin typeface="Times New Roman" charset="0"/>
              </a:rPr>
              <a:t>napady paniki rozpoczynają się zwykle między 20 r.ż. a 30 r.ż.;</a:t>
            </a:r>
          </a:p>
          <a:p>
            <a:pPr lvl="2">
              <a:buFont typeface="Symbol" pitchFamily="18" charset="2"/>
              <a:buChar char="·"/>
            </a:pPr>
            <a:r>
              <a:rPr lang="pl-PL" sz="2000" b="1" i="1">
                <a:latin typeface="Times New Roman" charset="0"/>
              </a:rPr>
              <a:t>napady paniki częściej dotyczą kobiet;</a:t>
            </a:r>
          </a:p>
          <a:p>
            <a:pPr lvl="2">
              <a:buFont typeface="Symbol" pitchFamily="18" charset="2"/>
              <a:buChar char="·"/>
            </a:pPr>
            <a:r>
              <a:rPr lang="pl-PL" sz="2000" b="1" i="1">
                <a:latin typeface="Times New Roman" charset="0"/>
              </a:rPr>
              <a:t>w czasie napadu paniki występuje zwykle więcej objawów z wymienionych w podanych wyżej kryteriach, niż w czasie epizodu tachykardii, czy bólu serca z przyczyn “organicznych”</a:t>
            </a:r>
          </a:p>
          <a:p>
            <a:pPr lvl="2">
              <a:lnSpc>
                <a:spcPct val="110000"/>
              </a:lnSpc>
            </a:pPr>
            <a:r>
              <a:rPr lang="pl-PL" sz="2000" b="1" i="1">
                <a:latin typeface="Times New Roman" charset="0"/>
              </a:rPr>
              <a:t>osoby z napadami paniki prawie zawsze w czasie epizodu lęku przeżywają obawę przed śmiercią</a:t>
            </a:r>
            <a:endParaRPr lang="pl-PL" sz="2000" b="1" i="1">
              <a:solidFill>
                <a:srgbClr val="800080"/>
              </a:solidFill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7350"/>
            <a:ext cx="7772400" cy="1739900"/>
          </a:xfrm>
        </p:spPr>
        <p:txBody>
          <a:bodyPr>
            <a:normAutofit fontScale="90000"/>
          </a:bodyPr>
          <a:lstStyle/>
          <a:p>
            <a:r>
              <a:rPr lang="pl-PL" sz="3600">
                <a:latin typeface="Times New Roman" charset="0"/>
              </a:rPr>
              <a:t>Różnicowanie chorób organicznych serca i zespołu lęku panicznego (napadu paniki)</a:t>
            </a:r>
            <a:endParaRPr lang="pl-PL">
              <a:latin typeface="Times New Roman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A140FC-51A6-43F4-B76E-2B09B8167742}" type="slidenum">
              <a:rPr lang="pl-PL">
                <a:solidFill>
                  <a:srgbClr val="FFFFFF"/>
                </a:solidFill>
              </a:rPr>
              <a:pPr/>
              <a:t>19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8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60174-06CE-4E2A-BA95-AF22331B1C20}" type="slidenum">
              <a:rPr lang="pl-PL">
                <a:solidFill>
                  <a:srgbClr val="FFFFFF"/>
                </a:solidFill>
              </a:rPr>
              <a:pPr/>
              <a:t>2</a:t>
            </a:fld>
            <a:endParaRPr lang="pl-PL">
              <a:solidFill>
                <a:srgbClr val="FFFFFF"/>
              </a:solidFill>
            </a:endParaRPr>
          </a:p>
        </p:txBody>
      </p:sp>
      <p:pic>
        <p:nvPicPr>
          <p:cNvPr id="21506" name="Picture 2" descr="Sigmund Fre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1488" y="838200"/>
            <a:ext cx="357505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687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133600" y="2438400"/>
            <a:ext cx="7772400" cy="4114800"/>
          </a:xfrm>
        </p:spPr>
        <p:txBody>
          <a:bodyPr/>
          <a:lstStyle/>
          <a:p>
            <a:pPr lvl="2">
              <a:buFont typeface="Symbol" pitchFamily="18" charset="2"/>
              <a:buChar char="·"/>
            </a:pPr>
            <a:r>
              <a:rPr lang="pl-PL" sz="2000" b="1" i="1">
                <a:latin typeface="Times New Roman" charset="0"/>
              </a:rPr>
              <a:t>u osób z napadami paniki lęk antycypacyjny jest  znaczny, często ogranicza ich funkcjonowanie</a:t>
            </a:r>
          </a:p>
          <a:p>
            <a:pPr lvl="2"/>
            <a:r>
              <a:rPr lang="pl-PL" sz="2000" b="1" i="1">
                <a:latin typeface="Times New Roman" charset="0"/>
              </a:rPr>
              <a:t>osoby z napadami paniki “dążą” do licznych i różnorodnych badań diagnostycznych układu krążenia</a:t>
            </a:r>
          </a:p>
          <a:p>
            <a:pPr lvl="2">
              <a:buFont typeface="Symbol" pitchFamily="18" charset="2"/>
              <a:buChar char="·"/>
            </a:pPr>
            <a:r>
              <a:rPr lang="pl-PL" sz="1800" b="1" i="1">
                <a:latin typeface="Times New Roman" charset="0"/>
              </a:rPr>
              <a:t>w rodzinie osób z napadami paniki, szczególnie w linii kobiecej, można znaleźć osoby z historią zaburzeń lękowych, podczas gdy przypadki organicznych chorób serca znajdowane są zwykle w linii męskiej danej rodziny</a:t>
            </a:r>
          </a:p>
          <a:p>
            <a:pPr lvl="2"/>
            <a:r>
              <a:rPr lang="pl-PL" sz="1800" b="1" i="1">
                <a:latin typeface="Times New Roman" charset="0"/>
              </a:rPr>
              <a:t>osoby z napadami paniki od początku swoich dolegliwości mogą przyjmować postawę roszczeniową</a:t>
            </a:r>
            <a:r>
              <a:rPr lang="pl-PL" b="1" i="1">
                <a:latin typeface="Times New Roman" charset="0"/>
              </a:rPr>
              <a:t> 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11150"/>
            <a:ext cx="7772400" cy="1739900"/>
          </a:xfrm>
        </p:spPr>
        <p:txBody>
          <a:bodyPr>
            <a:normAutofit fontScale="90000"/>
          </a:bodyPr>
          <a:lstStyle/>
          <a:p>
            <a:r>
              <a:rPr lang="pl-PL" sz="3600">
                <a:latin typeface="Times New Roman" charset="0"/>
              </a:rPr>
              <a:t>Różnicowanie chorób organicznych serca i zespołu lęku panicznego (napadu paniki) - c.d.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7874AA-7E44-4606-BAC9-17BE64FE0AB8}" type="slidenum">
              <a:rPr lang="pl-PL">
                <a:solidFill>
                  <a:srgbClr val="FFFFFF"/>
                </a:solidFill>
              </a:rPr>
              <a:pPr/>
              <a:t>20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0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  <p:bldP spid="6861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09800" y="2362200"/>
            <a:ext cx="7772400" cy="4114800"/>
          </a:xfrm>
        </p:spPr>
        <p:txBody>
          <a:bodyPr/>
          <a:lstStyle/>
          <a:p>
            <a:pPr lvl="2">
              <a:buFont typeface="Symbol" pitchFamily="18" charset="2"/>
              <a:buChar char="·"/>
            </a:pPr>
            <a:r>
              <a:rPr lang="pl-PL" sz="2000" b="1" i="1">
                <a:latin typeface="Times New Roman" charset="0"/>
              </a:rPr>
              <a:t>czynnikami wyzwalającymi rozwój napadów paniki mogą być rzeczywiste dolegliwości psychofizyczne o obrazie zbliżonym do napady paniki (np. zespół Hoigneu’a – “wstrząs penicylinowy”)</a:t>
            </a:r>
          </a:p>
          <a:p>
            <a:pPr lvl="2"/>
            <a:r>
              <a:rPr lang="pl-PL" sz="2000" b="1" i="1">
                <a:latin typeface="Times New Roman" charset="0"/>
              </a:rPr>
              <a:t>u mężczyzn, szczególnie młodych, napady paniki mogą być manifestacją uzyskania dłuższej abstynencji, w rozwijającym się uzależnieniu od alkoholu</a:t>
            </a:r>
          </a:p>
          <a:p>
            <a:pPr lvl="2"/>
            <a:endParaRPr lang="pl-PL" sz="2000" b="1" i="1">
              <a:latin typeface="Times New Roman" charset="0"/>
            </a:endParaRPr>
          </a:p>
          <a:p>
            <a:pPr lvl="2" algn="r">
              <a:buFont typeface="Wingdings" pitchFamily="2" charset="2"/>
              <a:buNone/>
            </a:pPr>
            <a:r>
              <a:rPr lang="pl-PL" sz="2000" b="1" i="1">
                <a:latin typeface="Times New Roman" charset="0"/>
              </a:rPr>
              <a:t>A. Czernikiewicz - 1998</a:t>
            </a:r>
            <a:endParaRPr lang="pl-PL" sz="2800" b="1" i="1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11150"/>
            <a:ext cx="7772400" cy="1739900"/>
          </a:xfrm>
        </p:spPr>
        <p:txBody>
          <a:bodyPr>
            <a:normAutofit fontScale="90000"/>
          </a:bodyPr>
          <a:lstStyle/>
          <a:p>
            <a:r>
              <a:rPr lang="pl-PL" sz="3600">
                <a:latin typeface="Times New Roman" charset="0"/>
              </a:rPr>
              <a:t>Różnicowanie chorób organicznych serca i zespołu lęku panicznego (napadu paniki) - c.d.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C98CBB-575D-4F22-B54F-EA38DEBA0861}" type="slidenum">
              <a:rPr lang="pl-PL">
                <a:solidFill>
                  <a:srgbClr val="FFFFFF"/>
                </a:solidFill>
              </a:rPr>
              <a:pPr/>
              <a:t>21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6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  <p:bldP spid="6963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sz="quarter" idx="13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pl-PL">
                <a:latin typeface="Times New Roman" charset="0"/>
              </a:rPr>
              <a:t>nadczynność tarczycy</a:t>
            </a:r>
          </a:p>
          <a:p>
            <a:r>
              <a:rPr lang="pl-PL">
                <a:latin typeface="Times New Roman" charset="0"/>
              </a:rPr>
              <a:t>choroba wieńcowa</a:t>
            </a:r>
          </a:p>
          <a:p>
            <a:r>
              <a:rPr lang="pl-PL">
                <a:latin typeface="Times New Roman" charset="0"/>
              </a:rPr>
              <a:t>nadciśnienie tętnicze</a:t>
            </a:r>
          </a:p>
          <a:p>
            <a:r>
              <a:rPr lang="pl-PL">
                <a:latin typeface="Times New Roman" charset="0"/>
              </a:rPr>
              <a:t>pheochromocytoma</a:t>
            </a:r>
          </a:p>
          <a:p>
            <a:r>
              <a:rPr lang="pl-PL">
                <a:latin typeface="Times New Roman" charset="0"/>
              </a:rPr>
              <a:t>uzależnienie od alkoholu</a:t>
            </a:r>
          </a:p>
          <a:p>
            <a:r>
              <a:rPr lang="pl-PL">
                <a:latin typeface="Times New Roman" charset="0"/>
              </a:rPr>
              <a:t>narkomania, uzależnienie od BDA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b" anchorCtr="0">
            <a:normAutofit fontScale="90000"/>
          </a:bodyPr>
          <a:lstStyle/>
          <a:p>
            <a:r>
              <a:rPr lang="pl-PL" sz="3200">
                <a:latin typeface="Times New Roman" charset="0"/>
              </a:rPr>
              <a:t>problemy somatyczne i psychiczne o obrazie “napadów paniki”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3686E7-D1D6-4A3A-9C72-3D9430C00310}" type="slidenum">
              <a:rPr lang="pl-PL">
                <a:solidFill>
                  <a:srgbClr val="FFFFFF"/>
                </a:solidFill>
              </a:rPr>
              <a:pPr/>
              <a:t>22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3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  <p:bldP spid="7065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52600" y="1981200"/>
            <a:ext cx="3697288" cy="4114800"/>
          </a:xfrm>
        </p:spPr>
        <p:txBody>
          <a:bodyPr>
            <a:normAutofit fontScale="92500" lnSpcReduction="20000"/>
          </a:bodyPr>
          <a:lstStyle/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pl-PL" sz="1400"/>
              <a:t>A)</a:t>
            </a:r>
            <a:r>
              <a:rPr lang="pl-PL" sz="1400" b="1"/>
              <a:t>Napady lęku w ostatnim tygodniu:</a:t>
            </a:r>
          </a:p>
          <a:p>
            <a:pPr>
              <a:lnSpc>
                <a:spcPct val="90000"/>
              </a:lnSpc>
            </a:pPr>
            <a:r>
              <a:rPr lang="pl-PL" sz="1800" b="1"/>
              <a:t>A1.Częstość: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pl-PL" sz="1400" b="1"/>
              <a:t>0 – brak epizodów lęku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pl-PL" sz="1400" b="1"/>
              <a:t>1 – 1 napad lęku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pl-PL" sz="1400" b="1"/>
              <a:t>2 - 2-3 napady lęku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pl-PL" sz="1400" b="1"/>
              <a:t>3 - 4-6 napadów lęku</a:t>
            </a:r>
            <a:endParaRPr lang="pl-PL" sz="1800" b="1"/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pl-PL" sz="1400" b="1"/>
              <a:t>4 - &gt; 6 napadów lęku</a:t>
            </a:r>
          </a:p>
          <a:p>
            <a:pPr>
              <a:lnSpc>
                <a:spcPct val="90000"/>
              </a:lnSpc>
            </a:pPr>
            <a:endParaRPr lang="pl-PL" sz="1800" b="1"/>
          </a:p>
          <a:p>
            <a:pPr>
              <a:lnSpc>
                <a:spcPct val="90000"/>
              </a:lnSpc>
            </a:pPr>
            <a:r>
              <a:rPr lang="pl-PL" sz="1800" b="1"/>
              <a:t>A2. Nasilenie: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pl-PL" sz="1400" b="1"/>
              <a:t>0 – brak epizodów lęku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pl-PL" sz="1400" b="1"/>
              <a:t>1 – lekkie nasilenie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pl-PL" sz="1400" b="1"/>
              <a:t>2 – umiarkowane nasilenie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pl-PL" sz="1400" b="1"/>
              <a:t>3 – znaczne nasilenie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pl-PL" sz="1400" b="1"/>
              <a:t>4 – krańcowe nasilenie</a:t>
            </a:r>
          </a:p>
          <a:p>
            <a:pPr>
              <a:lnSpc>
                <a:spcPct val="90000"/>
              </a:lnSpc>
            </a:pPr>
            <a:endParaRPr lang="pl-PL" sz="1800" b="1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5599114" y="1981200"/>
            <a:ext cx="3697287" cy="4114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l-PL" sz="1600" b="1"/>
              <a:t>A3. Średni czas trwania napadu:</a:t>
            </a:r>
          </a:p>
          <a:p>
            <a:pPr lvl="2">
              <a:lnSpc>
                <a:spcPct val="70000"/>
              </a:lnSpc>
              <a:buFont typeface="Wingdings" pitchFamily="2" charset="2"/>
              <a:buChar char="q"/>
            </a:pPr>
            <a:r>
              <a:rPr lang="pl-PL" sz="1200" b="1"/>
              <a:t>0 – brak epizodów lęku </a:t>
            </a:r>
          </a:p>
          <a:p>
            <a:pPr lvl="2">
              <a:lnSpc>
                <a:spcPct val="70000"/>
              </a:lnSpc>
              <a:buFont typeface="Wingdings" pitchFamily="2" charset="2"/>
              <a:buChar char="q"/>
            </a:pPr>
            <a:r>
              <a:rPr lang="pl-PL" sz="1200" b="1"/>
              <a:t>1 –  &lt; 10 minut</a:t>
            </a:r>
          </a:p>
          <a:p>
            <a:pPr lvl="2">
              <a:lnSpc>
                <a:spcPct val="70000"/>
              </a:lnSpc>
              <a:buFont typeface="Wingdings" pitchFamily="2" charset="2"/>
              <a:buChar char="q"/>
            </a:pPr>
            <a:r>
              <a:rPr lang="pl-PL" sz="1200" b="1"/>
              <a:t>2 – 10-60 minut</a:t>
            </a:r>
          </a:p>
          <a:p>
            <a:pPr lvl="2">
              <a:lnSpc>
                <a:spcPct val="70000"/>
              </a:lnSpc>
              <a:buFont typeface="Wingdings" pitchFamily="2" charset="2"/>
              <a:buChar char="q"/>
            </a:pPr>
            <a:r>
              <a:rPr lang="pl-PL" sz="1200" b="1"/>
              <a:t>3 – 1-2 godziny</a:t>
            </a:r>
          </a:p>
          <a:p>
            <a:pPr lvl="2">
              <a:lnSpc>
                <a:spcPct val="70000"/>
              </a:lnSpc>
              <a:buFont typeface="Wingdings" pitchFamily="2" charset="2"/>
              <a:buChar char="q"/>
            </a:pPr>
            <a:r>
              <a:rPr lang="pl-PL" sz="1200" b="1"/>
              <a:t>4 - &gt; 2 godziny</a:t>
            </a:r>
          </a:p>
          <a:p>
            <a:pPr>
              <a:lnSpc>
                <a:spcPct val="70000"/>
              </a:lnSpc>
            </a:pPr>
            <a:endParaRPr lang="pl-PL" sz="1600" b="1"/>
          </a:p>
          <a:p>
            <a:pPr>
              <a:lnSpc>
                <a:spcPct val="70000"/>
              </a:lnSpc>
            </a:pPr>
            <a:r>
              <a:rPr lang="pl-PL" sz="1600" b="1"/>
              <a:t>A4. Spontaniczność napadów:</a:t>
            </a:r>
          </a:p>
          <a:p>
            <a:pPr lvl="2">
              <a:lnSpc>
                <a:spcPct val="70000"/>
              </a:lnSpc>
              <a:buFont typeface="Wingdings" pitchFamily="2" charset="2"/>
              <a:buChar char="q"/>
            </a:pPr>
            <a:r>
              <a:rPr lang="pl-PL" sz="1200" b="1"/>
              <a:t>0 – zdecydowana większość nieoczekiwanych </a:t>
            </a:r>
          </a:p>
          <a:p>
            <a:pPr lvl="2">
              <a:lnSpc>
                <a:spcPct val="70000"/>
              </a:lnSpc>
              <a:buFont typeface="Wingdings" pitchFamily="2" charset="2"/>
              <a:buChar char="q"/>
            </a:pPr>
            <a:r>
              <a:rPr lang="pl-PL" sz="1200" b="1"/>
              <a:t>1 –większość nieoczekiwanych</a:t>
            </a:r>
          </a:p>
          <a:p>
            <a:pPr lvl="2">
              <a:lnSpc>
                <a:spcPct val="70000"/>
              </a:lnSpc>
              <a:buFont typeface="Wingdings" pitchFamily="2" charset="2"/>
              <a:buChar char="q"/>
            </a:pPr>
            <a:r>
              <a:rPr lang="pl-PL" sz="1200" b="1"/>
              <a:t>2 – równa ilość oczekiwanych i nieoczekiwanych</a:t>
            </a:r>
          </a:p>
          <a:p>
            <a:pPr lvl="2">
              <a:lnSpc>
                <a:spcPct val="70000"/>
              </a:lnSpc>
              <a:buFont typeface="Wingdings" pitchFamily="2" charset="2"/>
              <a:buChar char="q"/>
            </a:pPr>
            <a:r>
              <a:rPr lang="pl-PL" sz="1200" b="1"/>
              <a:t>3 – większość oczekiwanych</a:t>
            </a:r>
          </a:p>
          <a:p>
            <a:pPr lvl="2">
              <a:lnSpc>
                <a:spcPct val="70000"/>
              </a:lnSpc>
              <a:buFont typeface="Wingdings" pitchFamily="2" charset="2"/>
              <a:buChar char="q"/>
            </a:pPr>
            <a:r>
              <a:rPr lang="pl-PL" sz="1200" b="1"/>
              <a:t>4 – zdecydowana większość oczekiwanych</a:t>
            </a:r>
          </a:p>
          <a:p>
            <a:pPr>
              <a:lnSpc>
                <a:spcPct val="70000"/>
              </a:lnSpc>
            </a:pPr>
            <a:endParaRPr lang="pl-PL" sz="1800" b="1"/>
          </a:p>
          <a:p>
            <a:pPr>
              <a:lnSpc>
                <a:spcPct val="90000"/>
              </a:lnSpc>
            </a:pPr>
            <a:endParaRPr lang="pl-PL" sz="1800" b="1"/>
          </a:p>
          <a:p>
            <a:pPr>
              <a:lnSpc>
                <a:spcPct val="90000"/>
              </a:lnSpc>
            </a:pPr>
            <a:endParaRPr lang="pl-PL" sz="1800"/>
          </a:p>
          <a:p>
            <a:pPr>
              <a:lnSpc>
                <a:spcPct val="90000"/>
              </a:lnSpc>
            </a:pPr>
            <a:endParaRPr lang="pl-PL" sz="24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90600"/>
            <a:ext cx="7467600" cy="762000"/>
          </a:xfrm>
        </p:spPr>
        <p:txBody>
          <a:bodyPr/>
          <a:lstStyle/>
          <a:p>
            <a:r>
              <a:rPr lang="pl-PL"/>
              <a:t>PAS</a:t>
            </a:r>
          </a:p>
        </p:txBody>
      </p:sp>
    </p:spTree>
    <p:extLst>
      <p:ext uri="{BB962C8B-B14F-4D97-AF65-F5344CB8AC3E}">
        <p14:creationId xmlns:p14="http://schemas.microsoft.com/office/powerpoint/2010/main" val="1403804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7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  <p:bldP spid="2765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Zaburzenie </a:t>
            </a:r>
            <a:r>
              <a:rPr lang="pl-PL" dirty="0" err="1"/>
              <a:t>somatopodobne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DCA22B-E9FF-469C-BD4A-307D81BEAF31}" type="slidenum">
              <a:rPr lang="pl-PL" smtClean="0">
                <a:solidFill>
                  <a:srgbClr val="000000"/>
                </a:solidFill>
              </a:rPr>
              <a:pPr/>
              <a:t>24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E4DDFB-2BE8-4093-85D1-B59F8ED6BF72}" type="slidenum">
              <a:rPr lang="pl-PL">
                <a:solidFill>
                  <a:srgbClr val="FFFFFF"/>
                </a:solidFill>
              </a:rPr>
              <a:pPr/>
              <a:t>25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209800" y="531814"/>
            <a:ext cx="77724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sz="4400" b="1">
                <a:solidFill>
                  <a:srgbClr val="E3DCCF"/>
                </a:solidFill>
                <a:latin typeface="Times New Roman" charset="0"/>
                <a:cs typeface="Times New Roman" charset="0"/>
              </a:rPr>
              <a:t>Zaburzenie somatyzacyjne. </a:t>
            </a:r>
            <a:r>
              <a:rPr kumimoji="1" lang="en-US" sz="4400" b="1">
                <a:solidFill>
                  <a:srgbClr val="E3DCCF"/>
                </a:solidFill>
                <a:latin typeface="Times New Roman" charset="0"/>
                <a:cs typeface="Times New Roman" charset="0"/>
              </a:rPr>
              <a:t>F.45.0</a:t>
            </a:r>
            <a:r>
              <a:rPr kumimoji="1" lang="pl-PL" sz="4400">
                <a:solidFill>
                  <a:srgbClr val="E3DCCF"/>
                </a:solidFill>
                <a:latin typeface="Times New Roman" charset="0"/>
              </a:rPr>
              <a:t> </a:t>
            </a:r>
          </a:p>
        </p:txBody>
      </p:sp>
      <p:graphicFrame>
        <p:nvGraphicFramePr>
          <p:cNvPr id="77827" name="Group 3"/>
          <p:cNvGraphicFramePr>
            <a:graphicFrameLocks noGrp="1"/>
          </p:cNvGraphicFramePr>
          <p:nvPr/>
        </p:nvGraphicFramePr>
        <p:xfrm>
          <a:off x="2209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Co najmniej </a:t>
                      </a: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2-letnia historia</a:t>
                      </a: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 r</a:t>
                      </a: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żnych dolegliwości fizycznych, nie wyjaśnionych w badaniach somatycznych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Zaangażowanie w dolegliwości, lub poszukiwanie ich przyczyny w licznych konsultacjach lekarskich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Nieprzyjmowanie  wyjaśnień  psychicznego podłoża dolegliwości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89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3568C3-4640-4D52-83CE-9F0326388A35}" type="slidenum">
              <a:rPr lang="pl-PL">
                <a:solidFill>
                  <a:srgbClr val="FFFFFF"/>
                </a:solidFill>
              </a:rPr>
              <a:pPr/>
              <a:t>26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209800" y="531814"/>
            <a:ext cx="77724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sz="4400" b="1">
                <a:solidFill>
                  <a:srgbClr val="E3DCCF"/>
                </a:solidFill>
                <a:latin typeface="Times New Roman" charset="0"/>
                <a:cs typeface="Times New Roman" charset="0"/>
              </a:rPr>
              <a:t>Zaburzenie somatyzacyjne. </a:t>
            </a:r>
            <a:r>
              <a:rPr kumimoji="1" lang="en-US" sz="4400" b="1">
                <a:solidFill>
                  <a:srgbClr val="E3DCCF"/>
                </a:solidFill>
                <a:latin typeface="Times New Roman" charset="0"/>
                <a:cs typeface="Times New Roman" charset="0"/>
              </a:rPr>
              <a:t>F.45.0</a:t>
            </a:r>
            <a:r>
              <a:rPr kumimoji="1" lang="pl-PL" sz="4400">
                <a:solidFill>
                  <a:srgbClr val="E3DCCF"/>
                </a:solidFill>
                <a:latin typeface="Times New Roman" charset="0"/>
              </a:rPr>
              <a:t> </a:t>
            </a:r>
            <a:r>
              <a:rPr kumimoji="1" lang="pl-PL" sz="3200">
                <a:solidFill>
                  <a:srgbClr val="E3DCCF"/>
                </a:solidFill>
                <a:latin typeface="Times New Roman" charset="0"/>
              </a:rPr>
              <a:t>- Dolegliwości</a:t>
            </a:r>
          </a:p>
        </p:txBody>
      </p:sp>
      <p:graphicFrame>
        <p:nvGraphicFramePr>
          <p:cNvPr id="78851" name="Group 3"/>
          <p:cNvGraphicFramePr>
            <a:graphicFrameLocks noGrp="1"/>
          </p:cNvGraphicFramePr>
          <p:nvPr/>
        </p:nvGraphicFramePr>
        <p:xfrm>
          <a:off x="2209800" y="1981200"/>
          <a:ext cx="7772400" cy="4019574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B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l brzucha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Nudności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Uczucie pełności w brzuchu lub wzdęcia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Wymioty lub zgaga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Uczucie przelewania w brzuchu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Duszność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B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l w klatce piersiowej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Dysuria, częste parcie na pęcherz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Nieprzyjemne odczucia w okolicy genitali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Skargi na nieprzyjemne odczucia z pochwy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rumień lub blednięcie sk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B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le kończyn lub staw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Uczucie drętwienia lub mrowienia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22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84597"/>
            <a:ext cx="10131425" cy="1456267"/>
          </a:xfrm>
        </p:spPr>
        <p:txBody>
          <a:bodyPr/>
          <a:lstStyle/>
          <a:p>
            <a:r>
              <a:rPr lang="pl-PL" dirty="0"/>
              <a:t># 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1223493"/>
            <a:ext cx="10131425" cy="5138670"/>
          </a:xfrm>
        </p:spPr>
        <p:txBody>
          <a:bodyPr>
            <a:normAutofit/>
          </a:bodyPr>
          <a:lstStyle/>
          <a:p>
            <a:r>
              <a:rPr lang="pl-PL" sz="2400" dirty="0"/>
              <a:t>26-letni student („</a:t>
            </a:r>
            <a:r>
              <a:rPr lang="pl-PL" sz="2400" i="1" dirty="0"/>
              <a:t>trochę spóźniony</a:t>
            </a:r>
            <a:r>
              <a:rPr lang="pl-PL" sz="2400" dirty="0"/>
              <a:t>”) filozofii, „</a:t>
            </a:r>
            <a:r>
              <a:rPr lang="pl-PL" sz="2400" i="1" dirty="0"/>
              <a:t>zaczyna pisać pracę magisterską</a:t>
            </a:r>
            <a:r>
              <a:rPr lang="pl-PL" sz="2400" dirty="0"/>
              <a:t>”. Wychowany w domu, w którym „wszystkich tylko można </a:t>
            </a:r>
            <a:r>
              <a:rPr lang="pl-PL" sz="2400" dirty="0" err="1"/>
              <a:t>znienawidzieć</a:t>
            </a:r>
            <a:r>
              <a:rPr lang="pl-PL" sz="2400" dirty="0"/>
              <a:t>”. Ojciec nie żyje od kilku lat „</a:t>
            </a:r>
            <a:r>
              <a:rPr lang="pl-PL" sz="2400" i="1" dirty="0"/>
              <a:t>był alkoholikiem i zapił się na śmierć</a:t>
            </a:r>
            <a:r>
              <a:rPr lang="pl-PL" sz="2400" dirty="0"/>
              <a:t>”. Matka jest nauczycielką na emeryturze, „</a:t>
            </a:r>
            <a:r>
              <a:rPr lang="pl-PL" sz="2400" i="1" dirty="0"/>
              <a:t>myślał, że przyczyną jej nieporadności jest mąż, ale od czasu śmierci jego ojca radzi sobie ze wszystkim jeszcze gorzej</a:t>
            </a:r>
            <a:r>
              <a:rPr lang="pl-PL" sz="2400" dirty="0"/>
              <a:t>”. Jest jedynakiem. </a:t>
            </a:r>
          </a:p>
          <a:p>
            <a:r>
              <a:rPr lang="pl-PL" sz="2400" dirty="0"/>
              <a:t>W szkole uczył się dobrze, „</a:t>
            </a:r>
            <a:r>
              <a:rPr lang="pl-PL" sz="2400" i="1" dirty="0"/>
              <a:t>aż do ósmej klasy, </a:t>
            </a:r>
            <a:r>
              <a:rPr lang="pl-PL" sz="2400" b="1" i="1" dirty="0"/>
              <a:t>gdy zachorował na serce... był leczony przez kardiologa, który mówił, że to nerwica </a:t>
            </a:r>
            <a:r>
              <a:rPr lang="pl-PL" sz="2400" b="1" i="1" u="sng" dirty="0"/>
              <a:t>serca</a:t>
            </a:r>
            <a:r>
              <a:rPr lang="pl-PL" sz="2400" b="1" i="1" dirty="0"/>
              <a:t>, a jego łapały ataki bólowe</a:t>
            </a:r>
            <a:r>
              <a:rPr lang="pl-PL" sz="2400" dirty="0"/>
              <a:t>”. Potem w okresie licealnym „</a:t>
            </a:r>
            <a:r>
              <a:rPr lang="pl-PL" sz="2400" i="1" dirty="0"/>
              <a:t>miał jedyny dobry okres w swoim życiu</a:t>
            </a:r>
            <a:r>
              <a:rPr lang="pl-PL" sz="2400" dirty="0"/>
              <a:t>”. </a:t>
            </a:r>
          </a:p>
          <a:p>
            <a:r>
              <a:rPr lang="pl-PL" sz="2400" b="1" dirty="0"/>
              <a:t>Od pierwszego roku studiów „</a:t>
            </a:r>
            <a:r>
              <a:rPr lang="pl-PL" sz="2400" b="1" i="1" dirty="0"/>
              <a:t>kłopoty ze zdrowiem</a:t>
            </a:r>
            <a:r>
              <a:rPr lang="pl-PL" sz="2400" dirty="0"/>
              <a:t>”. Z tego powodu </a:t>
            </a:r>
            <a:r>
              <a:rPr lang="pl-PL" sz="2400" b="1" dirty="0"/>
              <a:t>trzykrotnie korzystał z urlopu zdrowotnego. Dolegliwości zaczęły się od bólu żołądka, rozpoznano mu chorobę wrzodową, „</a:t>
            </a:r>
            <a:r>
              <a:rPr lang="pl-PL" sz="2400" b="1" i="1" dirty="0"/>
              <a:t>ale wrzodu nie stwierdzono</a:t>
            </a:r>
            <a:r>
              <a:rPr lang="pl-PL" sz="2400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81899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120202"/>
            <a:ext cx="10131425" cy="1456267"/>
          </a:xfrm>
        </p:spPr>
        <p:txBody>
          <a:bodyPr/>
          <a:lstStyle/>
          <a:p>
            <a:r>
              <a:rPr lang="pl-PL" dirty="0"/>
              <a:t># 1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b="1" dirty="0"/>
              <a:t>Przez ponad rok łykał leki przeciwwrzodowe, stosował dietę. Po kilku miesiącach przerwy „</a:t>
            </a:r>
            <a:r>
              <a:rPr lang="pl-PL" sz="2400" b="1" i="1" dirty="0"/>
              <a:t>dolegliwości wrzodowe powróciły, tym razem ze zgagą, uczuciem pełności...okresowo miał wymioty</a:t>
            </a:r>
            <a:r>
              <a:rPr lang="pl-PL" sz="2400" b="1" dirty="0"/>
              <a:t>”. Dwukrotnie hospitalizowany na oddziale gastrologicznym, „</a:t>
            </a:r>
            <a:r>
              <a:rPr lang="pl-PL" sz="2400" b="1" i="1" dirty="0"/>
              <a:t>zgodził się nawet na gastroskopię...ale ta niczego nie wykazała</a:t>
            </a:r>
            <a:r>
              <a:rPr lang="pl-PL" sz="2400" dirty="0"/>
              <a:t>”. Spróbował leczyć się na zasadzie „klin klinem” i zaczął pić alkohol. Głównie czerwone wino. Po kilku </a:t>
            </a:r>
            <a:r>
              <a:rPr lang="pl-PL" sz="2400" b="1" dirty="0"/>
              <a:t>miesiącach przestraszył się, „</a:t>
            </a:r>
            <a:r>
              <a:rPr lang="pl-PL" sz="2400" b="1" i="1" dirty="0"/>
              <a:t>że może dostać raka wątroby</a:t>
            </a:r>
            <a:r>
              <a:rPr lang="pl-PL" sz="2400" dirty="0"/>
              <a:t>”. </a:t>
            </a:r>
          </a:p>
          <a:p>
            <a:r>
              <a:rPr lang="pl-PL" sz="2400" dirty="0"/>
              <a:t>Od ok. dwu lat przyjmuje leki uspokajające. Od roku jest to </a:t>
            </a:r>
            <a:r>
              <a:rPr lang="pl-PL" sz="2400" b="1" dirty="0" err="1"/>
              <a:t>estazolam</a:t>
            </a:r>
            <a:r>
              <a:rPr lang="pl-PL" sz="2400" b="1" dirty="0"/>
              <a:t>. W momencie przyjęcia na oddział bierze dziennie 6-8 tabletek tego leku. Próbował go przerwać, ale „</a:t>
            </a:r>
            <a:r>
              <a:rPr lang="pl-PL" sz="2400" b="1" i="1" dirty="0"/>
              <a:t>nie wychodziło... czuł się rozdrażniony</a:t>
            </a:r>
            <a:r>
              <a:rPr lang="pl-PL" sz="2400" b="1" dirty="0"/>
              <a:t>”. Ostatnio bóle w okolicy jąder, zaczął obawiać się, że może to być rak, „</a:t>
            </a:r>
            <a:r>
              <a:rPr lang="pl-PL" sz="2400" b="1" i="1" dirty="0"/>
              <a:t>tym bardziej, że ma częste parcie na mocz</a:t>
            </a:r>
            <a:r>
              <a:rPr lang="pl-PL" sz="2400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443182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0" y="-6600825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400" b="1">
                <a:solidFill>
                  <a:prstClr val="white"/>
                </a:solidFill>
                <a:latin typeface="Century Schoolbook" pitchFamily="18" charset="0"/>
                <a:cs typeface="Times New Roman" charset="0"/>
              </a:rPr>
              <a:t>IS. Zaburzenie somatyzacyjne. </a:t>
            </a:r>
            <a:r>
              <a:rPr lang="en-US" sz="1400" b="1">
                <a:solidFill>
                  <a:prstClr val="white"/>
                </a:solidFill>
                <a:latin typeface="Century Schoolbook" pitchFamily="18" charset="0"/>
                <a:cs typeface="Times New Roman" charset="0"/>
              </a:rPr>
              <a:t>F.45.0</a:t>
            </a:r>
            <a:endParaRPr lang="pl-PL" sz="1000">
              <a:solidFill>
                <a:prstClr val="white"/>
              </a:solidFill>
              <a:cs typeface="Times New Roman" charset="0"/>
            </a:endParaRPr>
          </a:p>
          <a:p>
            <a:pPr eaLnBrk="0" hangingPunct="0"/>
            <a:r>
              <a:rPr lang="en-US" sz="1400" b="1">
                <a:solidFill>
                  <a:prstClr val="white"/>
                </a:solidFill>
                <a:latin typeface="Century Schoolbook" pitchFamily="18" charset="0"/>
                <a:cs typeface="Times New Roman" charset="0"/>
              </a:rPr>
              <a:t> </a:t>
            </a:r>
            <a:endParaRPr lang="pl-PL" sz="1000">
              <a:solidFill>
                <a:prstClr val="white"/>
              </a:solidFill>
              <a:cs typeface="Times New Roman" charset="0"/>
            </a:endParaRPr>
          </a:p>
          <a:p>
            <a:pPr eaLnBrk="0" hangingPunct="0"/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17525" name="Group 117"/>
          <p:cNvGrpSpPr>
            <a:grpSpLocks/>
          </p:cNvGrpSpPr>
          <p:nvPr/>
        </p:nvGrpSpPr>
        <p:grpSpPr bwMode="auto">
          <a:xfrm>
            <a:off x="1524000" y="609601"/>
            <a:ext cx="8648700" cy="5776913"/>
            <a:chOff x="28" y="556"/>
            <a:chExt cx="2456" cy="11697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28" y="556"/>
              <a:ext cx="198" cy="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4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IS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226" y="556"/>
              <a:ext cx="170" cy="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4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a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396" y="556"/>
              <a:ext cx="170" cy="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566" y="556"/>
              <a:ext cx="1304" cy="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4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Co najmniej 2-letnia historia różnych dolegliwości fizycznych, nie wyjaśnionych w badaniach somatycznych ...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1870" y="556"/>
              <a:ext cx="274" cy="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144" y="556"/>
              <a:ext cx="340" cy="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8" y="1782"/>
              <a:ext cx="198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26" y="1782"/>
              <a:ext cx="170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4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b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396" y="1782"/>
              <a:ext cx="170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566" y="1782"/>
              <a:ext cx="1304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4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Zaangażowanie w dolegliwości, lub poszukiwanie ich przyczyny w licznych konsultacjach lekarskich ...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1870" y="1782"/>
              <a:ext cx="274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144" y="1782"/>
              <a:ext cx="340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28" y="2874"/>
              <a:ext cx="198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226" y="2874"/>
              <a:ext cx="170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4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c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96" y="2874"/>
              <a:ext cx="170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566" y="2874"/>
              <a:ext cx="1304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4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Nieprzyjmowanie  wyjaśnień  psychicznego podłoża dolegliwości ...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1870" y="2874"/>
              <a:ext cx="274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2144" y="2874"/>
              <a:ext cx="340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28" y="3698"/>
              <a:ext cx="19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226" y="3698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d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396" y="3698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566" y="3698"/>
              <a:ext cx="130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Dolegliwości somatyczne: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1870" y="3698"/>
              <a:ext cx="2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2144" y="3698"/>
              <a:ext cx="34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28" y="4236"/>
              <a:ext cx="198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226" y="4236"/>
              <a:ext cx="17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396" y="4236"/>
              <a:ext cx="17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28600" algn="l"/>
                </a:tabLst>
              </a:pPr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1.</a:t>
              </a:r>
              <a:r>
                <a:rPr lang="pl-PL" sz="700">
                  <a:solidFill>
                    <a:prstClr val="white"/>
                  </a:solidFill>
                  <a:cs typeface="Times New Roman" charset="0"/>
                </a:rPr>
                <a:t>  </a:t>
              </a:r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>
                <a:tabLst>
                  <a:tab pos="228600" algn="l"/>
                </a:tabLst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566" y="4236"/>
              <a:ext cx="130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Ból brzucha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1870" y="4236"/>
              <a:ext cx="27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2144" y="4236"/>
              <a:ext cx="34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41" name="Rectangle 33"/>
            <p:cNvSpPr>
              <a:spLocks noChangeArrowheads="1"/>
            </p:cNvSpPr>
            <p:nvPr/>
          </p:nvSpPr>
          <p:spPr bwMode="auto">
            <a:xfrm>
              <a:off x="28" y="4649"/>
              <a:ext cx="198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42" name="Rectangle 34"/>
            <p:cNvSpPr>
              <a:spLocks noChangeArrowheads="1"/>
            </p:cNvSpPr>
            <p:nvPr/>
          </p:nvSpPr>
          <p:spPr bwMode="auto">
            <a:xfrm>
              <a:off x="226" y="4649"/>
              <a:ext cx="17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396" y="4649"/>
              <a:ext cx="17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28600" algn="l"/>
                </a:tabLst>
              </a:pPr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2.</a:t>
              </a:r>
              <a:r>
                <a:rPr lang="pl-PL" sz="700">
                  <a:solidFill>
                    <a:prstClr val="white"/>
                  </a:solidFill>
                  <a:cs typeface="Times New Roman" charset="0"/>
                </a:rPr>
                <a:t>  </a:t>
              </a:r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>
                <a:tabLst>
                  <a:tab pos="228600" algn="l"/>
                </a:tabLst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566" y="4649"/>
              <a:ext cx="130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Nudności 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1870" y="4649"/>
              <a:ext cx="27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46" name="Rectangle 38"/>
            <p:cNvSpPr>
              <a:spLocks noChangeArrowheads="1"/>
            </p:cNvSpPr>
            <p:nvPr/>
          </p:nvSpPr>
          <p:spPr bwMode="auto">
            <a:xfrm>
              <a:off x="2144" y="4649"/>
              <a:ext cx="34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47" name="Rectangle 39"/>
            <p:cNvSpPr>
              <a:spLocks noChangeArrowheads="1"/>
            </p:cNvSpPr>
            <p:nvPr/>
          </p:nvSpPr>
          <p:spPr bwMode="auto">
            <a:xfrm>
              <a:off x="28" y="5062"/>
              <a:ext cx="19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226" y="5062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49" name="Rectangle 41"/>
            <p:cNvSpPr>
              <a:spLocks noChangeArrowheads="1"/>
            </p:cNvSpPr>
            <p:nvPr/>
          </p:nvSpPr>
          <p:spPr bwMode="auto">
            <a:xfrm>
              <a:off x="396" y="5062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28600" algn="l"/>
                </a:tabLst>
              </a:pPr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3.</a:t>
              </a:r>
              <a:r>
                <a:rPr lang="pl-PL" sz="700">
                  <a:solidFill>
                    <a:prstClr val="white"/>
                  </a:solidFill>
                  <a:cs typeface="Times New Roman" charset="0"/>
                </a:rPr>
                <a:t>  </a:t>
              </a:r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>
                <a:tabLst>
                  <a:tab pos="228600" algn="l"/>
                </a:tabLst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566" y="5062"/>
              <a:ext cx="130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Uczucie pełności w brzuchu lub wzdęcia 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51" name="Rectangle 43"/>
            <p:cNvSpPr>
              <a:spLocks noChangeArrowheads="1"/>
            </p:cNvSpPr>
            <p:nvPr/>
          </p:nvSpPr>
          <p:spPr bwMode="auto">
            <a:xfrm>
              <a:off x="1870" y="5062"/>
              <a:ext cx="2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52" name="Rectangle 44"/>
            <p:cNvSpPr>
              <a:spLocks noChangeArrowheads="1"/>
            </p:cNvSpPr>
            <p:nvPr/>
          </p:nvSpPr>
          <p:spPr bwMode="auto">
            <a:xfrm>
              <a:off x="2144" y="5062"/>
              <a:ext cx="34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28" y="5600"/>
              <a:ext cx="198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54" name="Rectangle 46"/>
            <p:cNvSpPr>
              <a:spLocks noChangeArrowheads="1"/>
            </p:cNvSpPr>
            <p:nvPr/>
          </p:nvSpPr>
          <p:spPr bwMode="auto">
            <a:xfrm>
              <a:off x="226" y="5600"/>
              <a:ext cx="17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396" y="5600"/>
              <a:ext cx="17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28600" algn="l"/>
                </a:tabLst>
              </a:pPr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4.</a:t>
              </a:r>
              <a:r>
                <a:rPr lang="pl-PL" sz="700">
                  <a:solidFill>
                    <a:prstClr val="white"/>
                  </a:solidFill>
                  <a:cs typeface="Times New Roman" charset="0"/>
                </a:rPr>
                <a:t>  </a:t>
              </a:r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>
                <a:tabLst>
                  <a:tab pos="228600" algn="l"/>
                </a:tabLst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56" name="Rectangle 48"/>
            <p:cNvSpPr>
              <a:spLocks noChangeArrowheads="1"/>
            </p:cNvSpPr>
            <p:nvPr/>
          </p:nvSpPr>
          <p:spPr bwMode="auto">
            <a:xfrm>
              <a:off x="566" y="5600"/>
              <a:ext cx="130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Wymioty lub zgaga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57" name="Rectangle 49"/>
            <p:cNvSpPr>
              <a:spLocks noChangeArrowheads="1"/>
            </p:cNvSpPr>
            <p:nvPr/>
          </p:nvSpPr>
          <p:spPr bwMode="auto">
            <a:xfrm>
              <a:off x="1870" y="5600"/>
              <a:ext cx="27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2144" y="5600"/>
              <a:ext cx="34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59" name="Rectangle 51"/>
            <p:cNvSpPr>
              <a:spLocks noChangeArrowheads="1"/>
            </p:cNvSpPr>
            <p:nvPr/>
          </p:nvSpPr>
          <p:spPr bwMode="auto">
            <a:xfrm>
              <a:off x="28" y="6013"/>
              <a:ext cx="19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60" name="Rectangle 52"/>
            <p:cNvSpPr>
              <a:spLocks noChangeArrowheads="1"/>
            </p:cNvSpPr>
            <p:nvPr/>
          </p:nvSpPr>
          <p:spPr bwMode="auto">
            <a:xfrm>
              <a:off x="226" y="6013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396" y="6013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28600" algn="l"/>
                </a:tabLst>
              </a:pPr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5.</a:t>
              </a:r>
              <a:r>
                <a:rPr lang="pl-PL" sz="700">
                  <a:solidFill>
                    <a:prstClr val="white"/>
                  </a:solidFill>
                  <a:cs typeface="Times New Roman" charset="0"/>
                </a:rPr>
                <a:t>  </a:t>
              </a:r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>
                <a:tabLst>
                  <a:tab pos="228600" algn="l"/>
                </a:tabLst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62" name="Rectangle 54"/>
            <p:cNvSpPr>
              <a:spLocks noChangeArrowheads="1"/>
            </p:cNvSpPr>
            <p:nvPr/>
          </p:nvSpPr>
          <p:spPr bwMode="auto">
            <a:xfrm>
              <a:off x="566" y="6013"/>
              <a:ext cx="130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Uczucie przelewania w brzuchu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>
              <a:off x="1870" y="6013"/>
              <a:ext cx="2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64" name="Rectangle 56"/>
            <p:cNvSpPr>
              <a:spLocks noChangeArrowheads="1"/>
            </p:cNvSpPr>
            <p:nvPr/>
          </p:nvSpPr>
          <p:spPr bwMode="auto">
            <a:xfrm>
              <a:off x="2144" y="6013"/>
              <a:ext cx="34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28" y="6551"/>
              <a:ext cx="198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>
              <a:off x="226" y="6551"/>
              <a:ext cx="17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396" y="6551"/>
              <a:ext cx="17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28600" algn="l"/>
                </a:tabLst>
              </a:pPr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6.</a:t>
              </a:r>
              <a:r>
                <a:rPr lang="pl-PL" sz="700">
                  <a:solidFill>
                    <a:prstClr val="white"/>
                  </a:solidFill>
                  <a:cs typeface="Times New Roman" charset="0"/>
                </a:rPr>
                <a:t>  </a:t>
              </a:r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>
                <a:tabLst>
                  <a:tab pos="228600" algn="l"/>
                </a:tabLst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68" name="Rectangle 60"/>
            <p:cNvSpPr>
              <a:spLocks noChangeArrowheads="1"/>
            </p:cNvSpPr>
            <p:nvPr/>
          </p:nvSpPr>
          <p:spPr bwMode="auto">
            <a:xfrm>
              <a:off x="566" y="6551"/>
              <a:ext cx="130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Duszność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1870" y="6551"/>
              <a:ext cx="27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70" name="Rectangle 62"/>
            <p:cNvSpPr>
              <a:spLocks noChangeArrowheads="1"/>
            </p:cNvSpPr>
            <p:nvPr/>
          </p:nvSpPr>
          <p:spPr bwMode="auto">
            <a:xfrm>
              <a:off x="2144" y="6551"/>
              <a:ext cx="34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28" y="6964"/>
              <a:ext cx="198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72" name="Rectangle 64"/>
            <p:cNvSpPr>
              <a:spLocks noChangeArrowheads="1"/>
            </p:cNvSpPr>
            <p:nvPr/>
          </p:nvSpPr>
          <p:spPr bwMode="auto">
            <a:xfrm>
              <a:off x="226" y="6964"/>
              <a:ext cx="17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396" y="6964"/>
              <a:ext cx="17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28600" algn="l"/>
                </a:tabLst>
              </a:pPr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7.</a:t>
              </a:r>
              <a:r>
                <a:rPr lang="pl-PL" sz="700">
                  <a:solidFill>
                    <a:prstClr val="white"/>
                  </a:solidFill>
                  <a:cs typeface="Times New Roman" charset="0"/>
                </a:rPr>
                <a:t>  </a:t>
              </a:r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>
                <a:tabLst>
                  <a:tab pos="228600" algn="l"/>
                </a:tabLst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74" name="Rectangle 66"/>
            <p:cNvSpPr>
              <a:spLocks noChangeArrowheads="1"/>
            </p:cNvSpPr>
            <p:nvPr/>
          </p:nvSpPr>
          <p:spPr bwMode="auto">
            <a:xfrm>
              <a:off x="566" y="6964"/>
              <a:ext cx="130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Ból w klatce piersiowej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>
              <a:off x="1870" y="6964"/>
              <a:ext cx="27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76" name="Rectangle 68"/>
            <p:cNvSpPr>
              <a:spLocks noChangeArrowheads="1"/>
            </p:cNvSpPr>
            <p:nvPr/>
          </p:nvSpPr>
          <p:spPr bwMode="auto">
            <a:xfrm>
              <a:off x="2144" y="6964"/>
              <a:ext cx="34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77" name="Rectangle 69"/>
            <p:cNvSpPr>
              <a:spLocks noChangeArrowheads="1"/>
            </p:cNvSpPr>
            <p:nvPr/>
          </p:nvSpPr>
          <p:spPr bwMode="auto">
            <a:xfrm>
              <a:off x="28" y="7377"/>
              <a:ext cx="19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78" name="Rectangle 70"/>
            <p:cNvSpPr>
              <a:spLocks noChangeArrowheads="1"/>
            </p:cNvSpPr>
            <p:nvPr/>
          </p:nvSpPr>
          <p:spPr bwMode="auto">
            <a:xfrm>
              <a:off x="226" y="7377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79" name="Rectangle 71"/>
            <p:cNvSpPr>
              <a:spLocks noChangeArrowheads="1"/>
            </p:cNvSpPr>
            <p:nvPr/>
          </p:nvSpPr>
          <p:spPr bwMode="auto">
            <a:xfrm>
              <a:off x="396" y="7377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28600" algn="l"/>
                </a:tabLst>
              </a:pPr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8.</a:t>
              </a:r>
              <a:r>
                <a:rPr lang="pl-PL" sz="700">
                  <a:solidFill>
                    <a:prstClr val="white"/>
                  </a:solidFill>
                  <a:cs typeface="Times New Roman" charset="0"/>
                </a:rPr>
                <a:t>  </a:t>
              </a:r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>
                <a:tabLst>
                  <a:tab pos="228600" algn="l"/>
                </a:tabLst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80" name="Rectangle 72"/>
            <p:cNvSpPr>
              <a:spLocks noChangeArrowheads="1"/>
            </p:cNvSpPr>
            <p:nvPr/>
          </p:nvSpPr>
          <p:spPr bwMode="auto">
            <a:xfrm>
              <a:off x="566" y="7377"/>
              <a:ext cx="130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Dysuria, częste parcie na pęcherz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81" name="Rectangle 73"/>
            <p:cNvSpPr>
              <a:spLocks noChangeArrowheads="1"/>
            </p:cNvSpPr>
            <p:nvPr/>
          </p:nvSpPr>
          <p:spPr bwMode="auto">
            <a:xfrm>
              <a:off x="1870" y="7377"/>
              <a:ext cx="2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2144" y="7377"/>
              <a:ext cx="34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83" name="Rectangle 75"/>
            <p:cNvSpPr>
              <a:spLocks noChangeArrowheads="1"/>
            </p:cNvSpPr>
            <p:nvPr/>
          </p:nvSpPr>
          <p:spPr bwMode="auto">
            <a:xfrm>
              <a:off x="28" y="7915"/>
              <a:ext cx="19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226" y="7915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85" name="Rectangle 77"/>
            <p:cNvSpPr>
              <a:spLocks noChangeArrowheads="1"/>
            </p:cNvSpPr>
            <p:nvPr/>
          </p:nvSpPr>
          <p:spPr bwMode="auto">
            <a:xfrm>
              <a:off x="396" y="7915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28600" algn="l"/>
                </a:tabLst>
              </a:pPr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9.</a:t>
              </a:r>
              <a:r>
                <a:rPr lang="pl-PL" sz="700">
                  <a:solidFill>
                    <a:prstClr val="white"/>
                  </a:solidFill>
                  <a:cs typeface="Times New Roman" charset="0"/>
                </a:rPr>
                <a:t>  </a:t>
              </a:r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>
                <a:tabLst>
                  <a:tab pos="228600" algn="l"/>
                </a:tabLst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86" name="Rectangle 78"/>
            <p:cNvSpPr>
              <a:spLocks noChangeArrowheads="1"/>
            </p:cNvSpPr>
            <p:nvPr/>
          </p:nvSpPr>
          <p:spPr bwMode="auto">
            <a:xfrm>
              <a:off x="566" y="7915"/>
              <a:ext cx="130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Nieprzyjemne odczucia w okolicy genitaliów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87" name="Rectangle 79"/>
            <p:cNvSpPr>
              <a:spLocks noChangeArrowheads="1"/>
            </p:cNvSpPr>
            <p:nvPr/>
          </p:nvSpPr>
          <p:spPr bwMode="auto">
            <a:xfrm>
              <a:off x="1870" y="7915"/>
              <a:ext cx="2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88" name="Rectangle 80"/>
            <p:cNvSpPr>
              <a:spLocks noChangeArrowheads="1"/>
            </p:cNvSpPr>
            <p:nvPr/>
          </p:nvSpPr>
          <p:spPr bwMode="auto">
            <a:xfrm>
              <a:off x="2144" y="7915"/>
              <a:ext cx="34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89" name="Rectangle 81"/>
            <p:cNvSpPr>
              <a:spLocks noChangeArrowheads="1"/>
            </p:cNvSpPr>
            <p:nvPr/>
          </p:nvSpPr>
          <p:spPr bwMode="auto">
            <a:xfrm>
              <a:off x="28" y="8453"/>
              <a:ext cx="19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90" name="Rectangle 82"/>
            <p:cNvSpPr>
              <a:spLocks noChangeArrowheads="1"/>
            </p:cNvSpPr>
            <p:nvPr/>
          </p:nvSpPr>
          <p:spPr bwMode="auto">
            <a:xfrm>
              <a:off x="226" y="8453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91" name="Rectangle 83"/>
            <p:cNvSpPr>
              <a:spLocks noChangeArrowheads="1"/>
            </p:cNvSpPr>
            <p:nvPr/>
          </p:nvSpPr>
          <p:spPr bwMode="auto">
            <a:xfrm>
              <a:off x="396" y="8453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28600" algn="l"/>
                </a:tabLst>
              </a:pPr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10.</a:t>
              </a:r>
              <a:r>
                <a:rPr lang="pl-PL" sz="700">
                  <a:solidFill>
                    <a:prstClr val="white"/>
                  </a:solidFill>
                  <a:cs typeface="Times New Roman" charset="0"/>
                </a:rPr>
                <a:t> </a:t>
              </a:r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>
                <a:tabLst>
                  <a:tab pos="228600" algn="l"/>
                </a:tabLst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92" name="Rectangle 84"/>
            <p:cNvSpPr>
              <a:spLocks noChangeArrowheads="1"/>
            </p:cNvSpPr>
            <p:nvPr/>
          </p:nvSpPr>
          <p:spPr bwMode="auto">
            <a:xfrm>
              <a:off x="566" y="8453"/>
              <a:ext cx="130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Skargi na nieprzyjemne odczucia z pochwy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93" name="Rectangle 85"/>
            <p:cNvSpPr>
              <a:spLocks noChangeArrowheads="1"/>
            </p:cNvSpPr>
            <p:nvPr/>
          </p:nvSpPr>
          <p:spPr bwMode="auto">
            <a:xfrm>
              <a:off x="1870" y="8453"/>
              <a:ext cx="2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94" name="Rectangle 86"/>
            <p:cNvSpPr>
              <a:spLocks noChangeArrowheads="1"/>
            </p:cNvSpPr>
            <p:nvPr/>
          </p:nvSpPr>
          <p:spPr bwMode="auto">
            <a:xfrm>
              <a:off x="2144" y="8453"/>
              <a:ext cx="34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95" name="Rectangle 87"/>
            <p:cNvSpPr>
              <a:spLocks noChangeArrowheads="1"/>
            </p:cNvSpPr>
            <p:nvPr/>
          </p:nvSpPr>
          <p:spPr bwMode="auto">
            <a:xfrm>
              <a:off x="28" y="8991"/>
              <a:ext cx="19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96" name="Rectangle 88"/>
            <p:cNvSpPr>
              <a:spLocks noChangeArrowheads="1"/>
            </p:cNvSpPr>
            <p:nvPr/>
          </p:nvSpPr>
          <p:spPr bwMode="auto">
            <a:xfrm>
              <a:off x="226" y="8991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97" name="Rectangle 89"/>
            <p:cNvSpPr>
              <a:spLocks noChangeArrowheads="1"/>
            </p:cNvSpPr>
            <p:nvPr/>
          </p:nvSpPr>
          <p:spPr bwMode="auto">
            <a:xfrm>
              <a:off x="396" y="8991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28600" algn="l"/>
                </a:tabLst>
              </a:pPr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11.</a:t>
              </a:r>
              <a:r>
                <a:rPr lang="pl-PL" sz="700">
                  <a:solidFill>
                    <a:prstClr val="white"/>
                  </a:solidFill>
                  <a:cs typeface="Times New Roman" charset="0"/>
                </a:rPr>
                <a:t> </a:t>
              </a:r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>
                <a:tabLst>
                  <a:tab pos="228600" algn="l"/>
                </a:tabLst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98" name="Rectangle 90"/>
            <p:cNvSpPr>
              <a:spLocks noChangeArrowheads="1"/>
            </p:cNvSpPr>
            <p:nvPr/>
          </p:nvSpPr>
          <p:spPr bwMode="auto">
            <a:xfrm>
              <a:off x="566" y="8991"/>
              <a:ext cx="130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rumień lub blednięcie skóry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499" name="Rectangle 91"/>
            <p:cNvSpPr>
              <a:spLocks noChangeArrowheads="1"/>
            </p:cNvSpPr>
            <p:nvPr/>
          </p:nvSpPr>
          <p:spPr bwMode="auto">
            <a:xfrm>
              <a:off x="1870" y="8991"/>
              <a:ext cx="2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00" name="Rectangle 92"/>
            <p:cNvSpPr>
              <a:spLocks noChangeArrowheads="1"/>
            </p:cNvSpPr>
            <p:nvPr/>
          </p:nvSpPr>
          <p:spPr bwMode="auto">
            <a:xfrm>
              <a:off x="2144" y="8991"/>
              <a:ext cx="34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01" name="Rectangle 93"/>
            <p:cNvSpPr>
              <a:spLocks noChangeArrowheads="1"/>
            </p:cNvSpPr>
            <p:nvPr/>
          </p:nvSpPr>
          <p:spPr bwMode="auto">
            <a:xfrm>
              <a:off x="28" y="9529"/>
              <a:ext cx="19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02" name="Rectangle 94"/>
            <p:cNvSpPr>
              <a:spLocks noChangeArrowheads="1"/>
            </p:cNvSpPr>
            <p:nvPr/>
          </p:nvSpPr>
          <p:spPr bwMode="auto">
            <a:xfrm>
              <a:off x="226" y="9529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03" name="Rectangle 95"/>
            <p:cNvSpPr>
              <a:spLocks noChangeArrowheads="1"/>
            </p:cNvSpPr>
            <p:nvPr/>
          </p:nvSpPr>
          <p:spPr bwMode="auto">
            <a:xfrm>
              <a:off x="396" y="9529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28600" algn="l"/>
                </a:tabLst>
              </a:pPr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12.</a:t>
              </a:r>
              <a:r>
                <a:rPr lang="pl-PL" sz="700">
                  <a:solidFill>
                    <a:prstClr val="white"/>
                  </a:solidFill>
                  <a:cs typeface="Times New Roman" charset="0"/>
                </a:rPr>
                <a:t> </a:t>
              </a:r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>
                <a:tabLst>
                  <a:tab pos="228600" algn="l"/>
                </a:tabLst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04" name="Rectangle 96"/>
            <p:cNvSpPr>
              <a:spLocks noChangeArrowheads="1"/>
            </p:cNvSpPr>
            <p:nvPr/>
          </p:nvSpPr>
          <p:spPr bwMode="auto">
            <a:xfrm>
              <a:off x="566" y="9529"/>
              <a:ext cx="130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Bóle kończyn lub stawów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05" name="Rectangle 97"/>
            <p:cNvSpPr>
              <a:spLocks noChangeArrowheads="1"/>
            </p:cNvSpPr>
            <p:nvPr/>
          </p:nvSpPr>
          <p:spPr bwMode="auto">
            <a:xfrm>
              <a:off x="1870" y="9529"/>
              <a:ext cx="2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06" name="Rectangle 98"/>
            <p:cNvSpPr>
              <a:spLocks noChangeArrowheads="1"/>
            </p:cNvSpPr>
            <p:nvPr/>
          </p:nvSpPr>
          <p:spPr bwMode="auto">
            <a:xfrm>
              <a:off x="2144" y="9529"/>
              <a:ext cx="34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07" name="Rectangle 99"/>
            <p:cNvSpPr>
              <a:spLocks noChangeArrowheads="1"/>
            </p:cNvSpPr>
            <p:nvPr/>
          </p:nvSpPr>
          <p:spPr bwMode="auto">
            <a:xfrm>
              <a:off x="28" y="10067"/>
              <a:ext cx="19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08" name="Rectangle 100"/>
            <p:cNvSpPr>
              <a:spLocks noChangeArrowheads="1"/>
            </p:cNvSpPr>
            <p:nvPr/>
          </p:nvSpPr>
          <p:spPr bwMode="auto">
            <a:xfrm>
              <a:off x="226" y="10067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09" name="Rectangle 101"/>
            <p:cNvSpPr>
              <a:spLocks noChangeArrowheads="1"/>
            </p:cNvSpPr>
            <p:nvPr/>
          </p:nvSpPr>
          <p:spPr bwMode="auto">
            <a:xfrm>
              <a:off x="396" y="10067"/>
              <a:ext cx="1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28600" algn="l"/>
                </a:tabLst>
              </a:pPr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13.</a:t>
              </a:r>
              <a:r>
                <a:rPr lang="pl-PL" sz="700">
                  <a:solidFill>
                    <a:prstClr val="white"/>
                  </a:solidFill>
                  <a:cs typeface="Times New Roman" charset="0"/>
                </a:rPr>
                <a:t> </a:t>
              </a:r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>
                <a:tabLst>
                  <a:tab pos="228600" algn="l"/>
                </a:tabLst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10" name="Rectangle 102"/>
            <p:cNvSpPr>
              <a:spLocks noChangeArrowheads="1"/>
            </p:cNvSpPr>
            <p:nvPr/>
          </p:nvSpPr>
          <p:spPr bwMode="auto">
            <a:xfrm>
              <a:off x="566" y="10067"/>
              <a:ext cx="130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3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Uczucie drętwienia lub mrowienia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11" name="Rectangle 103"/>
            <p:cNvSpPr>
              <a:spLocks noChangeArrowheads="1"/>
            </p:cNvSpPr>
            <p:nvPr/>
          </p:nvSpPr>
          <p:spPr bwMode="auto">
            <a:xfrm>
              <a:off x="1870" y="10067"/>
              <a:ext cx="2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12" name="Rectangle 104"/>
            <p:cNvSpPr>
              <a:spLocks noChangeArrowheads="1"/>
            </p:cNvSpPr>
            <p:nvPr/>
          </p:nvSpPr>
          <p:spPr bwMode="auto">
            <a:xfrm>
              <a:off x="2144" y="10067"/>
              <a:ext cx="34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13" name="Rectangle 105"/>
            <p:cNvSpPr>
              <a:spLocks noChangeArrowheads="1"/>
            </p:cNvSpPr>
            <p:nvPr/>
          </p:nvSpPr>
          <p:spPr bwMode="auto">
            <a:xfrm>
              <a:off x="28" y="10605"/>
              <a:ext cx="19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14" name="Rectangle 106"/>
            <p:cNvSpPr>
              <a:spLocks noChangeArrowheads="1"/>
            </p:cNvSpPr>
            <p:nvPr/>
          </p:nvSpPr>
          <p:spPr bwMode="auto">
            <a:xfrm>
              <a:off x="226" y="10605"/>
              <a:ext cx="17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15" name="Rectangle 107"/>
            <p:cNvSpPr>
              <a:spLocks noChangeArrowheads="1"/>
            </p:cNvSpPr>
            <p:nvPr/>
          </p:nvSpPr>
          <p:spPr bwMode="auto">
            <a:xfrm>
              <a:off x="396" y="10605"/>
              <a:ext cx="17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16" name="Rectangle 108"/>
            <p:cNvSpPr>
              <a:spLocks noChangeArrowheads="1"/>
            </p:cNvSpPr>
            <p:nvPr/>
          </p:nvSpPr>
          <p:spPr bwMode="auto">
            <a:xfrm>
              <a:off x="566" y="10605"/>
              <a:ext cx="1304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4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Podsumowanie ISd: Co najmniej 6 </a:t>
              </a:r>
              <a:r>
                <a:rPr lang="pl-PL" sz="1400" i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r>
                <a:rPr lang="pl-PL" sz="14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 z objawów ISd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17" name="Rectangle 109"/>
            <p:cNvSpPr>
              <a:spLocks noChangeArrowheads="1"/>
            </p:cNvSpPr>
            <p:nvPr/>
          </p:nvSpPr>
          <p:spPr bwMode="auto">
            <a:xfrm>
              <a:off x="1870" y="10605"/>
              <a:ext cx="274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18" name="Rectangle 110"/>
            <p:cNvSpPr>
              <a:spLocks noChangeArrowheads="1"/>
            </p:cNvSpPr>
            <p:nvPr/>
          </p:nvSpPr>
          <p:spPr bwMode="auto">
            <a:xfrm>
              <a:off x="2144" y="10605"/>
              <a:ext cx="34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19" name="Rectangle 111"/>
            <p:cNvSpPr>
              <a:spLocks noChangeArrowheads="1"/>
            </p:cNvSpPr>
            <p:nvPr/>
          </p:nvSpPr>
          <p:spPr bwMode="auto">
            <a:xfrm>
              <a:off x="28" y="11295"/>
              <a:ext cx="198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20" name="Rectangle 112"/>
            <p:cNvSpPr>
              <a:spLocks noChangeArrowheads="1"/>
            </p:cNvSpPr>
            <p:nvPr/>
          </p:nvSpPr>
          <p:spPr bwMode="auto">
            <a:xfrm>
              <a:off x="226" y="11295"/>
              <a:ext cx="170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21" name="Rectangle 113"/>
            <p:cNvSpPr>
              <a:spLocks noChangeArrowheads="1"/>
            </p:cNvSpPr>
            <p:nvPr/>
          </p:nvSpPr>
          <p:spPr bwMode="auto">
            <a:xfrm>
              <a:off x="396" y="11295"/>
              <a:ext cx="170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000">
                  <a:solidFill>
                    <a:prstClr val="white"/>
                  </a:solidFill>
                  <a:cs typeface="Times New Roman" charset="0"/>
                </a:rPr>
                <a:t> </a:t>
              </a: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22" name="Rectangle 114"/>
            <p:cNvSpPr>
              <a:spLocks noChangeArrowheads="1"/>
            </p:cNvSpPr>
            <p:nvPr/>
          </p:nvSpPr>
          <p:spPr bwMode="auto">
            <a:xfrm>
              <a:off x="566" y="11295"/>
              <a:ext cx="1304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4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Jeśli ISa&amp;b&amp;c i podsumowanie ISd – rozpoznanie </a:t>
              </a:r>
              <a:r>
                <a:rPr lang="pl-PL" sz="14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– zaburzenie somatyzacyjne</a:t>
              </a:r>
              <a:r>
                <a:rPr lang="pl-PL" sz="14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 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23" name="Rectangle 115"/>
            <p:cNvSpPr>
              <a:spLocks noChangeArrowheads="1"/>
            </p:cNvSpPr>
            <p:nvPr/>
          </p:nvSpPr>
          <p:spPr bwMode="auto">
            <a:xfrm>
              <a:off x="1870" y="11295"/>
              <a:ext cx="274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200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nie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524" name="Rectangle 116"/>
            <p:cNvSpPr>
              <a:spLocks noChangeArrowheads="1"/>
            </p:cNvSpPr>
            <p:nvPr/>
          </p:nvSpPr>
          <p:spPr bwMode="auto">
            <a:xfrm>
              <a:off x="2144" y="11295"/>
              <a:ext cx="340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1100" b="1">
                  <a:solidFill>
                    <a:prstClr val="white"/>
                  </a:solidFill>
                  <a:latin typeface="Century Schoolbook" pitchFamily="18" charset="0"/>
                  <a:cs typeface="Times New Roman" charset="0"/>
                </a:rPr>
                <a:t>tak</a:t>
              </a:r>
              <a:endParaRPr lang="pl-PL" sz="1000">
                <a:solidFill>
                  <a:prstClr val="white"/>
                </a:solidFill>
                <a:cs typeface="Times New Roman" charset="0"/>
              </a:endParaRPr>
            </a:p>
            <a:p>
              <a:pPr eaLnBrk="0" hangingPunct="0"/>
              <a:endParaRPr lang="pl-PL">
                <a:solidFill>
                  <a:prstClr val="white"/>
                </a:solidFill>
              </a:endParaRPr>
            </a:p>
          </p:txBody>
        </p:sp>
      </p:grpSp>
      <p:sp>
        <p:nvSpPr>
          <p:cNvPr id="17526" name="Rectangle 118"/>
          <p:cNvSpPr>
            <a:spLocks noChangeArrowheads="1"/>
          </p:cNvSpPr>
          <p:nvPr/>
        </p:nvSpPr>
        <p:spPr bwMode="auto">
          <a:xfrm>
            <a:off x="1524000" y="1285081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000">
                <a:solidFill>
                  <a:prstClr val="white"/>
                </a:solidFill>
                <a:cs typeface="Times New Roman" charset="0"/>
              </a:rPr>
              <a:t> </a:t>
            </a:r>
          </a:p>
          <a:p>
            <a:pPr eaLnBrk="0" hangingPunct="0"/>
            <a:endParaRPr lang="pl-PL">
              <a:solidFill>
                <a:prstClr val="white"/>
              </a:solidFill>
            </a:endParaRPr>
          </a:p>
        </p:txBody>
      </p:sp>
      <p:sp>
        <p:nvSpPr>
          <p:cNvPr id="17527" name="Rectangle 119"/>
          <p:cNvSpPr>
            <a:spLocks noChangeArrowheads="1"/>
          </p:cNvSpPr>
          <p:nvPr/>
        </p:nvSpPr>
        <p:spPr bwMode="auto">
          <a:xfrm>
            <a:off x="1524000" y="30480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400" b="1">
                <a:solidFill>
                  <a:srgbClr val="EBEBEB"/>
                </a:solidFill>
                <a:latin typeface="Century Schoolbook" pitchFamily="18" charset="0"/>
                <a:cs typeface="Times New Roman" charset="0"/>
              </a:rPr>
              <a:t>IS. Zaburzenie somatyzacyjne. </a:t>
            </a:r>
            <a:r>
              <a:rPr lang="en-US" sz="1400" b="1">
                <a:solidFill>
                  <a:srgbClr val="EBEBEB"/>
                </a:solidFill>
                <a:latin typeface="Century Schoolbook" pitchFamily="18" charset="0"/>
                <a:cs typeface="Times New Roman" charset="0"/>
              </a:rPr>
              <a:t>F.45.0</a:t>
            </a:r>
            <a:endParaRPr lang="pl-PL" sz="1000">
              <a:solidFill>
                <a:srgbClr val="EBEBEB"/>
              </a:solidFill>
              <a:cs typeface="Times New Roman" charset="0"/>
            </a:endParaRPr>
          </a:p>
          <a:p>
            <a:pPr eaLnBrk="0" hangingPunct="0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21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/>
              <a:t>F.40 – fobie:</a:t>
            </a:r>
          </a:p>
          <a:p>
            <a:pPr lvl="1"/>
            <a:r>
              <a:rPr lang="pl-PL"/>
              <a:t>F.40.0 – agorafobia</a:t>
            </a:r>
          </a:p>
          <a:p>
            <a:pPr lvl="1"/>
            <a:r>
              <a:rPr lang="pl-PL"/>
              <a:t>F.40.1 – fobia socjalna</a:t>
            </a:r>
          </a:p>
          <a:p>
            <a:pPr lvl="1"/>
            <a:r>
              <a:rPr lang="pl-PL"/>
              <a:t>F.40.2 – fobie specyficzne</a:t>
            </a:r>
          </a:p>
          <a:p>
            <a:pPr lvl="1">
              <a:buFont typeface="Wingdings" pitchFamily="2" charset="2"/>
              <a:buNone/>
            </a:pPr>
            <a:endParaRPr lang="pl-PL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539750"/>
            <a:ext cx="8226425" cy="609600"/>
          </a:xfrm>
        </p:spPr>
        <p:txBody>
          <a:bodyPr>
            <a:normAutofit/>
          </a:bodyPr>
          <a:lstStyle/>
          <a:p>
            <a:r>
              <a:rPr lang="pl-PL"/>
              <a:t>Zaburzenia lękowe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1D6827-EB56-46C1-B3C9-E9C9862A57AB}" type="slidenum">
              <a:rPr lang="pl-PL">
                <a:solidFill>
                  <a:srgbClr val="FFFFFF"/>
                </a:solidFill>
              </a:rPr>
              <a:pPr/>
              <a:t>3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7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wspólne zaburzeń </a:t>
            </a:r>
            <a:r>
              <a:rPr lang="pl-PL" dirty="0" err="1"/>
              <a:t>somatopodobnych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1790163"/>
            <a:ext cx="10131425" cy="4001037"/>
          </a:xfrm>
        </p:spPr>
        <p:txBody>
          <a:bodyPr>
            <a:normAutofit/>
          </a:bodyPr>
          <a:lstStyle/>
          <a:p>
            <a:r>
              <a:rPr lang="pl-PL" sz="2400" dirty="0"/>
              <a:t>1. Skupienie uwagi na dolegliwościach z jednego lub kilku miejsc ciała.</a:t>
            </a:r>
          </a:p>
          <a:p>
            <a:r>
              <a:rPr lang="pl-PL" sz="2400" dirty="0"/>
              <a:t>2. Objawy te powodują znaczące pogorszenie funkcjonowania, np. zawodowego, czy społecznego.</a:t>
            </a:r>
          </a:p>
          <a:p>
            <a:r>
              <a:rPr lang="pl-PL" sz="2400" dirty="0"/>
              <a:t>3. Czynniki psychiczne odgrywają znaczącą rolę w zapoczątkowaniu, nasileniu, zaostrzeniach, czy przewlekłości ww. dolegliwości somatycznych.</a:t>
            </a:r>
          </a:p>
          <a:p>
            <a:r>
              <a:rPr lang="pl-PL" sz="2400" dirty="0"/>
              <a:t>4. Odczucia te nie są celowo produkowane.</a:t>
            </a:r>
          </a:p>
          <a:p>
            <a:r>
              <a:rPr lang="pl-PL" sz="2400" dirty="0"/>
              <a:t>5. Dolegliwości te nie są efektem wyraźnych (widocznych na planie pierwszym) zaburzeń: nastroju, lękowych, psychotycznych, czy dyspareunii .</a:t>
            </a:r>
          </a:p>
        </p:txBody>
      </p:sp>
    </p:spTree>
    <p:extLst>
      <p:ext uri="{BB962C8B-B14F-4D97-AF65-F5344CB8AC3E}">
        <p14:creationId xmlns:p14="http://schemas.microsoft.com/office/powerpoint/2010/main" val="204483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78287"/>
          </a:xfrm>
        </p:spPr>
        <p:txBody>
          <a:bodyPr/>
          <a:lstStyle/>
          <a:p>
            <a:r>
              <a:rPr lang="pl-PL" dirty="0"/>
              <a:t># 2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85801" y="1287887"/>
            <a:ext cx="10131425" cy="4503313"/>
          </a:xfrm>
        </p:spPr>
        <p:txBody>
          <a:bodyPr>
            <a:normAutofit fontScale="92500" lnSpcReduction="20000"/>
          </a:bodyPr>
          <a:lstStyle/>
          <a:p>
            <a:r>
              <a:rPr lang="pl-PL" sz="2100" dirty="0"/>
              <a:t>37-letnia pani MB została skierowana przez lekarza rodzinnego na konsultację psychiatryczną z powodu licznych, trudnych do zrozumienia dolegliwości somatycznych. Pani Maria przeszła przed 6 laty operację </a:t>
            </a:r>
            <a:r>
              <a:rPr lang="pl-PL" sz="2100" dirty="0" err="1"/>
              <a:t>bariatryczną</a:t>
            </a:r>
            <a:r>
              <a:rPr lang="pl-PL" sz="2100" dirty="0"/>
              <a:t>  z powodu otyłości w wyniku kilkuletniego kompulsywnego objadania się.</a:t>
            </a:r>
          </a:p>
          <a:p>
            <a:r>
              <a:rPr lang="pl-PL" sz="2100" dirty="0"/>
              <a:t>Pani Maria wręczyła psychiatrze segregator z wynikami  licznych badań. Początek jej dolegliwości to nocne </a:t>
            </a:r>
            <a:r>
              <a:rPr lang="pl-PL" sz="2100" dirty="0" err="1"/>
              <a:t>kurcze</a:t>
            </a:r>
            <a:r>
              <a:rPr lang="pl-PL" sz="2100" dirty="0"/>
              <a:t> nóg połączone z bólami nóg w ciągu dnia. W kilka miesięcy potem wystąpiło wrażenie ciężkości głowy i czegoś co określiła jako „zamglenie mózgu”, a także „dreszcze w ciele” i „pulsowanie w oczach”, które po „złych nocach” było niemożliwe do zniesienia. W ciągu ostatnich kilku miesięcy u pani Marii wystąpiły problemy </a:t>
            </a:r>
            <a:r>
              <a:rPr lang="pl-PL" sz="2100" dirty="0" err="1"/>
              <a:t>dysuryczne</a:t>
            </a:r>
            <a:r>
              <a:rPr lang="pl-PL" sz="2100" dirty="0"/>
              <a:t> , zaburzenia miesiączkowania, bóle w prawym pośladku i uczucie sztywności w szyi.</a:t>
            </a:r>
          </a:p>
          <a:p>
            <a:r>
              <a:rPr lang="pl-PL" sz="2100" dirty="0"/>
              <a:t>Wcześniejsze konsultacje pani Marii </a:t>
            </a:r>
            <a:r>
              <a:rPr lang="pl-PL" sz="2100" dirty="0" err="1"/>
              <a:t>objęly</a:t>
            </a:r>
            <a:r>
              <a:rPr lang="pl-PL" sz="2100" dirty="0"/>
              <a:t>:</a:t>
            </a:r>
          </a:p>
          <a:p>
            <a:pPr lvl="1"/>
            <a:r>
              <a:rPr lang="pl-PL" sz="1900" dirty="0"/>
              <a:t>Konsultację reumatologa: mechaniczne bóle mięśni bez objawów zapalnych</a:t>
            </a:r>
          </a:p>
          <a:p>
            <a:pPr lvl="1"/>
            <a:r>
              <a:rPr lang="pl-PL" sz="1900" dirty="0"/>
              <a:t>Konsultację neurologiczną: migrena z objawami ocznymi i obwodową neuralgią – atypowa migrena z wpisem „pacjentka nie przyjmuje wyjaśnień o czynnościowym podłożu zaburzeń … z tendencją do agrawacji” … z normą w zakresie : 3 badań </a:t>
            </a:r>
            <a:r>
              <a:rPr lang="pl-PL" sz="1900" dirty="0" err="1"/>
              <a:t>eeg</a:t>
            </a:r>
            <a:r>
              <a:rPr lang="pl-PL" sz="1900" dirty="0"/>
              <a:t>, </a:t>
            </a:r>
            <a:r>
              <a:rPr lang="pl-PL" sz="1900" dirty="0" err="1"/>
              <a:t>emg</a:t>
            </a:r>
            <a:r>
              <a:rPr lang="pl-PL" sz="1900" dirty="0"/>
              <a:t>, 3 NMR głowy i wielu badań laboratoryjnych</a:t>
            </a:r>
          </a:p>
          <a:p>
            <a:pPr lvl="1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050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pl-PL" dirty="0"/>
              <a:t># 2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1184856"/>
            <a:ext cx="10131425" cy="5331853"/>
          </a:xfrm>
        </p:spPr>
        <p:txBody>
          <a:bodyPr/>
          <a:lstStyle/>
          <a:p>
            <a:r>
              <a:rPr lang="pl-PL" dirty="0"/>
              <a:t>W rozmowie z psychiatrą relacjonowała brak jasnych informacji diagnostycznych i terapeutycznych od lekarzy. Od lekarza rodzinnego po konsultacji neurologicznych otrzymała </a:t>
            </a:r>
            <a:r>
              <a:rPr lang="pl-PL" dirty="0" err="1"/>
              <a:t>gabapentin</a:t>
            </a:r>
            <a:r>
              <a:rPr lang="pl-PL" dirty="0"/>
              <a:t> i </a:t>
            </a:r>
            <a:r>
              <a:rPr lang="pl-PL" dirty="0" err="1"/>
              <a:t>fluoksetynę</a:t>
            </a:r>
            <a:r>
              <a:rPr lang="pl-PL" dirty="0"/>
              <a:t> po </a:t>
            </a:r>
            <a:r>
              <a:rPr lang="pl-PL" dirty="0" err="1"/>
              <a:t>ltórych</a:t>
            </a:r>
            <a:r>
              <a:rPr lang="pl-PL" dirty="0"/>
              <a:t> poprawił się jej nastrój i zmniejszyły się niektóre bóle. Jednocześnie pogorszyła się jej zdolność do koncentracji, z tego powodu miała wypadek drogowy, nasiliły się jej zaburzenia miesiączkowania. Dzięki poprawie nastroju miała więcej czasu i chęci na przeglądanie </a:t>
            </a:r>
            <a:r>
              <a:rPr lang="pl-PL" dirty="0" err="1"/>
              <a:t>internetu</a:t>
            </a:r>
            <a:r>
              <a:rPr lang="pl-PL" dirty="0"/>
              <a:t> na temat chorób, </a:t>
            </a:r>
            <a:r>
              <a:rPr lang="pl-PL" dirty="0" err="1"/>
              <a:t>kóre</a:t>
            </a:r>
            <a:r>
              <a:rPr lang="pl-PL" dirty="0"/>
              <a:t> mogły jej dotyczyć.</a:t>
            </a:r>
          </a:p>
          <a:p>
            <a:r>
              <a:rPr lang="pl-PL" dirty="0"/>
              <a:t>W wywiadzie rodzinnym uwagę zwracała obecność kilku osób z depresją, rakiem i nadciśnieniem.</a:t>
            </a:r>
          </a:p>
          <a:p>
            <a:r>
              <a:rPr lang="pl-PL" dirty="0"/>
              <a:t>Sam pani Maria </a:t>
            </a:r>
            <a:r>
              <a:rPr lang="pl-PL" dirty="0" err="1"/>
              <a:t>ujawnila</a:t>
            </a:r>
            <a:r>
              <a:rPr lang="pl-PL" dirty="0"/>
              <a:t>, że w wieku 31 lat </a:t>
            </a:r>
            <a:r>
              <a:rPr lang="pl-PL" dirty="0" err="1"/>
              <a:t>przebyla</a:t>
            </a:r>
            <a:r>
              <a:rPr lang="pl-PL" dirty="0"/>
              <a:t> poporodową w czasie drugiego porodu.</a:t>
            </a:r>
          </a:p>
          <a:p>
            <a:r>
              <a:rPr lang="pl-PL" dirty="0"/>
              <a:t>Jest mężatką z </a:t>
            </a:r>
            <a:r>
              <a:rPr lang="pl-PL" dirty="0" err="1"/>
              <a:t>dwema</a:t>
            </a:r>
            <a:r>
              <a:rPr lang="pl-PL" dirty="0"/>
              <a:t> córkami (10- i 6-letnią). Jej mąż przed poznaniem jej był leczony z powodu depresji, o czym dowiedziała się po drugim porodzie.</a:t>
            </a:r>
          </a:p>
          <a:p>
            <a:r>
              <a:rPr lang="pl-PL" dirty="0"/>
              <a:t>Wychowała się małej miejscowości, w „szczęśliwej rodzinie”.</a:t>
            </a:r>
          </a:p>
          <a:p>
            <a:r>
              <a:rPr lang="pl-PL" dirty="0"/>
              <a:t>Wywiad co do SPA negatywny.</a:t>
            </a:r>
          </a:p>
          <a:p>
            <a:r>
              <a:rPr lang="pl-PL" dirty="0"/>
              <a:t>W badaniu psychiatrycznym odnotowano jedynie niewielkie obniżenia nastroju.</a:t>
            </a:r>
          </a:p>
        </p:txBody>
      </p:sp>
    </p:spTree>
    <p:extLst>
      <p:ext uri="{BB962C8B-B14F-4D97-AF65-F5344CB8AC3E}">
        <p14:creationId xmlns:p14="http://schemas.microsoft.com/office/powerpoint/2010/main" val="28353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94444"/>
            <a:ext cx="10131425" cy="1456267"/>
          </a:xfrm>
        </p:spPr>
        <p:txBody>
          <a:bodyPr/>
          <a:lstStyle/>
          <a:p>
            <a:r>
              <a:rPr lang="pl-PL" dirty="0"/>
              <a:t>Ból psychogenny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Ból (bóle) jako główna dolegliwość. Czynniki psychiczne odgrywają decydującą rolę w genezie i dynamice dolegliwości. Początek zaburzeń - w każdym wieku. </a:t>
            </a:r>
          </a:p>
          <a:p>
            <a:r>
              <a:rPr lang="pl-PL" sz="2800" dirty="0"/>
              <a:t>Epidemiologia - nieznana, ale jest częstym zaburzeniem. Proporcja chorujących </a:t>
            </a:r>
            <a:r>
              <a:rPr lang="pl-PL" sz="2800" b="1" u="sng" dirty="0"/>
              <a:t>kobiet</a:t>
            </a:r>
            <a:r>
              <a:rPr lang="pl-PL" sz="2800" dirty="0"/>
              <a:t> do mężczyzn (k/m) - 1/1. Przebieg - zróżnicowany, często przewlekły.</a:t>
            </a:r>
          </a:p>
          <a:p>
            <a:r>
              <a:rPr lang="pl-PL" sz="2800" dirty="0"/>
              <a:t> Zaburzenia występujące w rodzinie: depresja, alkoholizm, ból psychogenny. </a:t>
            </a:r>
          </a:p>
          <a:p>
            <a:r>
              <a:rPr lang="pl-PL" sz="2800" dirty="0"/>
              <a:t>Cechy dodatkowe zaburzenia: niesprawność, izolacja społeczna, poszukiwanie terapii. </a:t>
            </a:r>
          </a:p>
          <a:p>
            <a:r>
              <a:rPr lang="pl-PL" sz="2800" dirty="0"/>
              <a:t>Zaburzenia psychiczne współistniejące: nadużywanie substancji przeciwbólowych i psychoaktywnych, depresja, lęk.</a:t>
            </a:r>
          </a:p>
        </p:txBody>
      </p:sp>
    </p:spTree>
    <p:extLst>
      <p:ext uri="{BB962C8B-B14F-4D97-AF65-F5344CB8AC3E}">
        <p14:creationId xmlns:p14="http://schemas.microsoft.com/office/powerpoint/2010/main" val="173289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pl-PL" dirty="0"/>
              <a:t>Zaburzenie konwersyjne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1223493"/>
            <a:ext cx="10131425" cy="4567707"/>
          </a:xfrm>
        </p:spPr>
        <p:txBody>
          <a:bodyPr>
            <a:noAutofit/>
          </a:bodyPr>
          <a:lstStyle/>
          <a:p>
            <a:r>
              <a:rPr lang="pl-PL" sz="2800" dirty="0"/>
              <a:t>Objawy sugerujące ogniskowe uszkodzenie mózgu w postaci zaburzeń funkcji ruchowych lub czuciowych. Czynniki psychiczne związane ze stresem odgrywają decydującą rolę w genezie i dynamice dolegliwości. </a:t>
            </a:r>
          </a:p>
          <a:p>
            <a:r>
              <a:rPr lang="pl-PL" sz="2800" dirty="0"/>
              <a:t>Początek zaburzeń - zwykle między 10 a 35 </a:t>
            </a:r>
            <a:r>
              <a:rPr lang="pl-PL" sz="2800" dirty="0" err="1"/>
              <a:t>rż</a:t>
            </a:r>
            <a:r>
              <a:rPr lang="pl-PL" sz="2800" dirty="0"/>
              <a:t>. Epidemiologia - nawet do 25% populacji </a:t>
            </a:r>
            <a:r>
              <a:rPr lang="pl-PL" sz="2800" b="1" u="sng" dirty="0"/>
              <a:t>pacjentów</a:t>
            </a:r>
            <a:r>
              <a:rPr lang="pl-PL" sz="2800" dirty="0"/>
              <a:t> ambulatoryjnych. Proporcja chorujących kobiet do mężczyzn (k/m) - k&gt;m, nawet 10:1. </a:t>
            </a:r>
          </a:p>
          <a:p>
            <a:r>
              <a:rPr lang="pl-PL" sz="2800" dirty="0"/>
              <a:t>Przebieg - nawrotowy. </a:t>
            </a:r>
          </a:p>
          <a:p>
            <a:r>
              <a:rPr lang="pl-PL" sz="2800" dirty="0"/>
              <a:t>Zaburzenia występujące w rodzinie: konwersja. Zaburzenia psychiczne współistniejące: depresja, PTSD.</a:t>
            </a:r>
          </a:p>
        </p:txBody>
      </p:sp>
    </p:spTree>
    <p:extLst>
      <p:ext uri="{BB962C8B-B14F-4D97-AF65-F5344CB8AC3E}">
        <p14:creationId xmlns:p14="http://schemas.microsoft.com/office/powerpoint/2010/main" val="3004985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105" y="0"/>
            <a:ext cx="10131425" cy="1456267"/>
          </a:xfrm>
        </p:spPr>
        <p:txBody>
          <a:bodyPr/>
          <a:lstStyle/>
          <a:p>
            <a:r>
              <a:rPr lang="pl-PL" dirty="0"/>
              <a:t>Zaburzenie hipochondryczne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1236373"/>
            <a:ext cx="10131425" cy="4829576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/>
              <a:t>Obawa lub przekonanie o organicznym, nieuleczalnym podłożu dolegliwości bólowych. Czynniki psychiczne odgrywają decydującą rolę w genezie i dynamice dolegliwości. </a:t>
            </a:r>
          </a:p>
          <a:p>
            <a:r>
              <a:rPr lang="pl-PL" sz="2800" dirty="0"/>
              <a:t>Początek zaburzeń - okres wczesnej adolescencji. Epidemiologia - 4-9% populacji pacjentów ambulatoryjnych. Proporcja chorujących kobiet do mężczyzn (k/m) - 1/1. </a:t>
            </a:r>
          </a:p>
          <a:p>
            <a:r>
              <a:rPr lang="pl-PL" sz="2800" dirty="0"/>
              <a:t>Przebieg - zróżnicowany, często przewlekły. </a:t>
            </a:r>
          </a:p>
          <a:p>
            <a:r>
              <a:rPr lang="pl-PL" sz="2800" dirty="0"/>
              <a:t>Zaburzenia występujące w rodzinie: częste choroby somatyczne w rodzinie w okresie dzieciństwa, </a:t>
            </a:r>
            <a:r>
              <a:rPr lang="pl-PL" sz="2800" dirty="0" err="1"/>
              <a:t>probanda</a:t>
            </a:r>
            <a:r>
              <a:rPr lang="pl-PL" sz="2800" dirty="0"/>
              <a:t>.</a:t>
            </a:r>
          </a:p>
          <a:p>
            <a:r>
              <a:rPr lang="pl-PL" sz="2800" dirty="0"/>
              <a:t> Cechy dodatkowe zaburzenia: częste choroby w dzieciństwie, poszukiwanie terapii. </a:t>
            </a:r>
          </a:p>
          <a:p>
            <a:r>
              <a:rPr lang="pl-PL" sz="2800" dirty="0"/>
              <a:t>Zaburzenia psychiczne współistniejące: depresja, lęk.</a:t>
            </a:r>
          </a:p>
        </p:txBody>
      </p:sp>
    </p:spTree>
    <p:extLst>
      <p:ext uri="{BB962C8B-B14F-4D97-AF65-F5344CB8AC3E}">
        <p14:creationId xmlns:p14="http://schemas.microsoft.com/office/powerpoint/2010/main" val="71084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Fobia socjalna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DC5C4-12C0-4FA6-91A9-63CACC89DFF4}" type="slidenum">
              <a:rPr lang="pl-PL" smtClean="0">
                <a:solidFill>
                  <a:srgbClr val="000000"/>
                </a:solidFill>
              </a:rPr>
              <a:pPr/>
              <a:t>36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64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895600" y="1447800"/>
            <a:ext cx="7772400" cy="4114800"/>
          </a:xfrm>
        </p:spPr>
        <p:txBody>
          <a:bodyPr/>
          <a:lstStyle/>
          <a:p>
            <a:r>
              <a:rPr lang="pl-PL" b="1"/>
              <a:t>Fobia socjalna jest trzecim, pod względem częstości występowania, po depresji i uzależnieniu od alkoholu, zaburzeniem psychicznym w populacji ogólnej (Kessler i in,1994).</a:t>
            </a:r>
          </a:p>
          <a:p>
            <a:r>
              <a:rPr lang="pl-PL" b="1"/>
              <a:t>Wczesny początek, zwykle ok.. 12-14 r.z.powoduje , że zaburzenie nie jest traktowane jako odrębna jednostka nozologiczna (Schneier i in. 1992). </a:t>
            </a:r>
          </a:p>
          <a:p>
            <a:r>
              <a:rPr lang="pl-PL" b="1"/>
              <a:t>Do lat 80-ch fobia socjalna nie była w ogóle uwzględniana w systemach diagnostycznych.</a:t>
            </a:r>
          </a:p>
          <a:p>
            <a:r>
              <a:rPr lang="pl-PL" b="1"/>
              <a:t>Było to odbiciem braku zauważania ludzi z tym problemem, którzy zwykle unikają kontaktów z terapeutami.</a:t>
            </a:r>
          </a:p>
          <a:p>
            <a:r>
              <a:rPr lang="pl-PL" b="1"/>
              <a:t>Lęk w FS nie ustępuje w czasie stresującej aktywności.</a:t>
            </a:r>
          </a:p>
          <a:p>
            <a:pPr>
              <a:lnSpc>
                <a:spcPct val="80000"/>
              </a:lnSpc>
            </a:pPr>
            <a:endParaRPr lang="pl-PL"/>
          </a:p>
          <a:p>
            <a:endParaRPr lang="pl-PL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11139"/>
            <a:ext cx="7772400" cy="87312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pl-PL" sz="3200"/>
              <a:t>Fobia socjalna  - najmniej znane zaburzenie lękowe ?!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01DAAA-5A0A-4D6F-9475-BAEEF9BDE333}" type="slidenum">
              <a:rPr lang="pl-PL">
                <a:solidFill>
                  <a:srgbClr val="FFFFFF"/>
                </a:solidFill>
              </a:rPr>
              <a:pPr/>
              <a:t>37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7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  <p:bldP spid="82946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l-PL" sz="2400">
                <a:latin typeface="Century Schoolbook" pitchFamily="18" charset="-18"/>
              </a:rPr>
              <a:t>F. Fobia socjalna. F.40.1</a:t>
            </a:r>
          </a:p>
          <a:p>
            <a:pPr algn="ctr">
              <a:lnSpc>
                <a:spcPct val="90000"/>
              </a:lnSpc>
            </a:pPr>
            <a:r>
              <a:rPr lang="pl-PL" sz="2400">
                <a:latin typeface="Century Schoolbook" pitchFamily="18" charset="-18"/>
              </a:rPr>
              <a:t>F	1	a	W ciągu ostatniego miesiąca pacjent obawiał się znalezienia w ośrodku uwagi lub kompromitacji w sytuacjach społecznych ...nie tak	</a:t>
            </a:r>
          </a:p>
          <a:p>
            <a:pPr algn="ctr">
              <a:lnSpc>
                <a:spcPct val="90000"/>
              </a:lnSpc>
            </a:pPr>
            <a:r>
              <a:rPr lang="pl-PL" sz="2400">
                <a:latin typeface="Century Schoolbook" pitchFamily="18" charset="-18"/>
              </a:rPr>
              <a:t>		b	Ta obawa była nadmierna lub nieuzasadniona 	 nie	tak</a:t>
            </a:r>
          </a:p>
          <a:p>
            <a:pPr algn="ctr">
              <a:lnSpc>
                <a:spcPct val="90000"/>
              </a:lnSpc>
            </a:pPr>
            <a:r>
              <a:rPr lang="pl-PL" sz="2400">
                <a:latin typeface="Century Schoolbook" pitchFamily="18" charset="-18"/>
              </a:rPr>
              <a:t>		c	Pacjent unika takich sytuacji lub cierpi w ich toku ...	nie	tak	</a:t>
            </a:r>
          </a:p>
          <a:p>
            <a:pPr algn="ctr">
              <a:lnSpc>
                <a:spcPct val="90000"/>
              </a:lnSpc>
            </a:pPr>
            <a:r>
              <a:rPr lang="pl-PL" sz="2400">
                <a:latin typeface="Century Schoolbook" pitchFamily="18" charset="-18"/>
              </a:rPr>
              <a:t>		d	Pogorszyło to jego zwykłe funkcjonowanie zawodowe lub socjalne lub powoduje znaczny dyskomfort ...  nie tak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l-PL" sz="2400" b="1" u="sng">
                <a:latin typeface="Century Schoolbook" pitchFamily="18" charset="-18"/>
              </a:rPr>
              <a:t>jeśli F1a, F1b, F1c i F1d </a:t>
            </a:r>
            <a:r>
              <a:rPr lang="pl-PL" sz="2400" b="1" i="1" u="sng">
                <a:latin typeface="Century Schoolbook" pitchFamily="18" charset="-18"/>
              </a:rPr>
              <a:t>tak</a:t>
            </a:r>
            <a:r>
              <a:rPr lang="pl-PL" sz="2400" b="1" u="sng">
                <a:latin typeface="Century Schoolbook" pitchFamily="18" charset="-18"/>
              </a:rPr>
              <a:t> – to rozpoznanie – fobia socjalna</a:t>
            </a:r>
            <a:r>
              <a:rPr lang="pl-PL" sz="2400">
                <a:latin typeface="Century Schoolbook" pitchFamily="18" charset="-18"/>
              </a:rPr>
              <a:t>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l-PL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0176"/>
            <a:ext cx="7772400" cy="1369999"/>
          </a:xfrm>
        </p:spPr>
        <p:txBody>
          <a:bodyPr/>
          <a:lstStyle/>
          <a:p>
            <a:r>
              <a:rPr lang="pl-PL" dirty="0"/>
              <a:t>Kryteria diagnozy fobii socjalnej wg ICD-10 (MINI).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FF0013-D709-4733-BF65-C25F7762E656}" type="slidenum">
              <a:rPr lang="pl-PL">
                <a:solidFill>
                  <a:srgbClr val="FFFFFF"/>
                </a:solidFill>
              </a:rPr>
              <a:pPr/>
              <a:t>38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4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  <p:bldP spid="8499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/>
              <a:t>Częstość w populacji ogólnej - ok. </a:t>
            </a:r>
            <a:r>
              <a:rPr lang="pl-PL" sz="2400" b="1"/>
              <a:t>7%</a:t>
            </a:r>
            <a:r>
              <a:rPr lang="pl-PL" sz="2400"/>
              <a:t>  (</a:t>
            </a:r>
            <a:r>
              <a:rPr lang="pl-PL" sz="2400" i="1"/>
              <a:t>life prevalence</a:t>
            </a:r>
            <a:r>
              <a:rPr lang="pl-PL" sz="2400"/>
              <a:t>)  , ok.. 2% (</a:t>
            </a:r>
            <a:r>
              <a:rPr lang="pl-PL" sz="2400" i="1"/>
              <a:t>time prevalence</a:t>
            </a:r>
            <a:r>
              <a:rPr lang="pl-PL" sz="2400"/>
              <a:t>) (3-14%) - w USA objawy FS (zgodnie z kryteriami DSM-IV - 7.2 mln).</a:t>
            </a:r>
          </a:p>
          <a:p>
            <a:pPr>
              <a:lnSpc>
                <a:spcPct val="80000"/>
              </a:lnSpc>
            </a:pPr>
            <a:r>
              <a:rPr lang="pl-PL" sz="2400" b="1"/>
              <a:t>Dwukrotnie częściej u kobiet</a:t>
            </a:r>
            <a:r>
              <a:rPr lang="pl-PL" sz="2400"/>
              <a:t>.</a:t>
            </a:r>
          </a:p>
          <a:p>
            <a:pPr>
              <a:lnSpc>
                <a:spcPct val="80000"/>
              </a:lnSpc>
            </a:pPr>
            <a:r>
              <a:rPr lang="pl-PL" sz="2400" b="1"/>
              <a:t>Typowy początek - pierwsza i druga dekada życia</a:t>
            </a:r>
            <a:r>
              <a:rPr lang="pl-PL" sz="2400"/>
              <a:t>, bardzo rzadko początek po 25 r.ż..</a:t>
            </a:r>
          </a:p>
          <a:p>
            <a:pPr>
              <a:lnSpc>
                <a:spcPct val="80000"/>
              </a:lnSpc>
            </a:pPr>
            <a:r>
              <a:rPr lang="pl-PL" sz="2400" b="1"/>
              <a:t>U dzieci - ok. 9% populacji dziecięcej</a:t>
            </a:r>
            <a:r>
              <a:rPr lang="pl-PL" sz="2400"/>
              <a:t> - najczęściej w postaci: </a:t>
            </a:r>
            <a:r>
              <a:rPr lang="pl-PL" sz="2400" i="1"/>
              <a:t>mutyzmu wybiórczego, reaktywnego utrudnienia nawiązywania kontaktów socjalnych w dzieciństwie</a:t>
            </a:r>
            <a:r>
              <a:rPr lang="pl-PL" sz="2400"/>
              <a:t>.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Fobia socjalna - podstawowe fakty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AEC41C-9E8E-4666-8D82-6470F02180E2}" type="slidenum">
              <a:rPr lang="pl-PL">
                <a:solidFill>
                  <a:srgbClr val="FFFFFF"/>
                </a:solidFill>
              </a:rPr>
              <a:pPr/>
              <a:t>39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2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  <p:bldP spid="8704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/>
              <a:t>F.41 – inne zaburzenia lękowe</a:t>
            </a:r>
          </a:p>
          <a:p>
            <a:pPr lvl="1"/>
            <a:r>
              <a:rPr lang="pl-PL"/>
              <a:t>F.41.0 – zespół lęku panicznego</a:t>
            </a:r>
          </a:p>
          <a:p>
            <a:pPr lvl="1"/>
            <a:r>
              <a:rPr lang="pl-PL"/>
              <a:t>F.41.1 – zespół lęku uogólnionego</a:t>
            </a:r>
          </a:p>
          <a:p>
            <a:pPr lvl="1"/>
            <a:r>
              <a:rPr lang="pl-PL"/>
              <a:t>F.41.2 – mieszane zaburzenie lękowo-depresyjne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539750"/>
            <a:ext cx="8226425" cy="609600"/>
          </a:xfrm>
        </p:spPr>
        <p:txBody>
          <a:bodyPr>
            <a:normAutofit/>
          </a:bodyPr>
          <a:lstStyle/>
          <a:p>
            <a:r>
              <a:rPr lang="pl-PL"/>
              <a:t>Zaburzenia lękowe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FEE3A-489F-4DBD-8D4E-AA69D8A11EAB}" type="slidenum">
              <a:rPr lang="pl-PL">
                <a:solidFill>
                  <a:srgbClr val="FFFFFF"/>
                </a:solidFill>
              </a:rPr>
              <a:pPr/>
              <a:t>4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73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18033-9CCA-4621-B6AB-856C3B266FBC}" type="slidenum">
              <a:rPr lang="pl-PL">
                <a:solidFill>
                  <a:srgbClr val="FFFFFF"/>
                </a:solidFill>
              </a:rPr>
              <a:pPr/>
              <a:t>40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697163" y="457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400" b="1" u="sng">
                <a:solidFill>
                  <a:srgbClr val="FFFFFF"/>
                </a:solidFill>
                <a:latin typeface="Times New Roman" charset="0"/>
              </a:rPr>
              <a:t>PODSTAWOWE INFORMACJE O FOBII SOCJALNEJ (c.d.)</a:t>
            </a:r>
            <a:r>
              <a:rPr lang="pl-PL" sz="2400" u="sng">
                <a:solidFill>
                  <a:srgbClr val="FFFFFF"/>
                </a:solidFill>
                <a:latin typeface="Times New Roman" charset="0"/>
              </a:rPr>
              <a:t>: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69716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l-PL" sz="2800" b="1">
                <a:solidFill>
                  <a:srgbClr val="FFFFFF"/>
                </a:solidFill>
                <a:latin typeface="Times New Roman" charset="0"/>
              </a:rPr>
              <a:t>FS JEST ZABURZENIEM WIĄŻĄCYM SIĘ Z LICZNYMI CHOROBAMI WSPÓŁISTNIEJĄCYMI;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l-PL" sz="2800" b="1">
                <a:solidFill>
                  <a:srgbClr val="FFFFFF"/>
                </a:solidFill>
                <a:latin typeface="Times New Roman" charset="0"/>
              </a:rPr>
              <a:t>FS MA SZCZEGÓLNIE DUŻY WPŁYW NA ZŁE FUNKCJONOWANIE SPOŁECZNE;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l-PL" sz="2800" b="1">
                <a:solidFill>
                  <a:srgbClr val="FFFFFF"/>
                </a:solidFill>
                <a:latin typeface="Times New Roman" charset="0"/>
              </a:rPr>
              <a:t>W OGROMNEJ WIĘKSZOŚCI PRZYPADKÓW FS JEST BŁĘDNIE DIAGNOZOWANA I LECZONA.</a:t>
            </a:r>
            <a:endParaRPr lang="pl-PL" sz="24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40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 autoUpdateAnimBg="0"/>
      <p:bldP spid="8806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2557C-97F8-4779-8592-A6F0C7DA0964}" type="slidenum">
              <a:rPr lang="pl-PL">
                <a:solidFill>
                  <a:srgbClr val="FFFFFF"/>
                </a:solidFill>
              </a:rPr>
              <a:pPr/>
              <a:t>41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168526" y="179388"/>
            <a:ext cx="784542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00">
                <a:solidFill>
                  <a:srgbClr val="E3DCCF"/>
                </a:solidFill>
                <a:latin typeface="Times New Roman" charset="0"/>
              </a:rPr>
              <a:t>Współistniejące z fobią socjalną zaburzenia psychiczne</a:t>
            </a:r>
            <a:endParaRPr lang="en-US" sz="3600" b="1">
              <a:solidFill>
                <a:srgbClr val="00FFFF"/>
              </a:solidFill>
              <a:latin typeface="Times New Roman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984500" y="2743201"/>
            <a:ext cx="67579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5089525" algn="ctr"/>
              </a:tabLs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Zaburzenie </a:t>
            </a:r>
            <a:r>
              <a:rPr lang="en-US" sz="2400">
                <a:solidFill>
                  <a:srgbClr val="FFFFFF"/>
                </a:solidFill>
                <a:latin typeface="Times New Roman" charset="0"/>
              </a:rPr>
              <a:t>	 (%)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048001" y="3478213"/>
            <a:ext cx="6748463" cy="2227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dec"/>
                <a:tab pos="5089525" algn="dec"/>
              </a:tabLst>
            </a:pPr>
            <a:r>
              <a:rPr lang="en-US" sz="2400" b="1">
                <a:solidFill>
                  <a:srgbClr val="FFFFFF"/>
                </a:solidFill>
                <a:latin typeface="Times New Roman" charset="0"/>
              </a:rPr>
              <a:t>	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Depres</a:t>
            </a:r>
            <a:r>
              <a:rPr lang="pl-PL" sz="2800" b="1">
                <a:solidFill>
                  <a:srgbClr val="FFFFFF"/>
                </a:solidFill>
                <a:latin typeface="Arial" charset="0"/>
              </a:rPr>
              <a:t>ja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	35.8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dec"/>
                <a:tab pos="5089525" algn="dec"/>
              </a:tabLst>
            </a:pPr>
            <a:r>
              <a:rPr lang="pl-PL" sz="2800" b="1">
                <a:solidFill>
                  <a:srgbClr val="FFFFFF"/>
                </a:solidFill>
                <a:latin typeface="Arial" charset="0"/>
              </a:rPr>
              <a:t>PD       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	5.9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dec"/>
                <a:tab pos="5089525" algn="dec"/>
              </a:tabLst>
            </a:pPr>
            <a:r>
              <a:rPr lang="pl-PL" sz="2800" b="1">
                <a:solidFill>
                  <a:srgbClr val="FFFFFF"/>
                </a:solidFill>
                <a:latin typeface="Arial" charset="0"/>
              </a:rPr>
              <a:t>ZUA 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	11.3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dec"/>
                <a:tab pos="5089525" algn="dec"/>
              </a:tabLst>
            </a:pPr>
            <a:r>
              <a:rPr lang="pl-PL" sz="2800" b="1">
                <a:solidFill>
                  <a:srgbClr val="FFFFFF"/>
                </a:solidFill>
                <a:latin typeface="Arial" charset="0"/>
              </a:rPr>
              <a:t>Uzależnienie inne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	3.4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dec"/>
                <a:tab pos="5089525" algn="dec"/>
              </a:tabLst>
            </a:pPr>
            <a:r>
              <a:rPr lang="pl-PL" sz="2800" b="1">
                <a:solidFill>
                  <a:srgbClr val="FFFFFF"/>
                </a:solidFill>
                <a:latin typeface="Arial" charset="0"/>
              </a:rPr>
              <a:t>Jakiekolwiek 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	44.0	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849563" y="3997299"/>
            <a:ext cx="6500812" cy="36676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488" tIns="44450" rIns="90488" bIns="4445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2846388" y="3355975"/>
            <a:ext cx="6508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80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27A1E0-B661-4A38-837F-CE0FDA5A0054}" type="slidenum">
              <a:rPr lang="pl-PL">
                <a:solidFill>
                  <a:srgbClr val="FFFFFF"/>
                </a:solidFill>
              </a:rPr>
              <a:pPr/>
              <a:t>42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524000" y="633414"/>
            <a:ext cx="9144000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>
                <a:solidFill>
                  <a:srgbClr val="E3DCCF"/>
                </a:solidFill>
                <a:latin typeface="Times New Roman" charset="0"/>
              </a:rPr>
              <a:t>Współistniejące z fobią socjalną zaburzenia psychiczne</a:t>
            </a:r>
            <a:endParaRPr lang="en-US" sz="2800" b="1">
              <a:solidFill>
                <a:srgbClr val="00FFFF"/>
              </a:solidFill>
              <a:latin typeface="Times New Roman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E3DCCF"/>
              </a:solidFill>
              <a:latin typeface="Times New Roman" charset="0"/>
            </a:endParaRPr>
          </a:p>
        </p:txBody>
      </p:sp>
      <p:graphicFrame>
        <p:nvGraphicFramePr>
          <p:cNvPr id="901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28814" y="1946276"/>
          <a:ext cx="8142287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Wykres" r:id="rId4" imgW="8162831" imgH="4133980" progId="MSGraph.Chart.8">
                  <p:embed followColorScheme="full"/>
                </p:oleObj>
              </mc:Choice>
              <mc:Fallback>
                <p:oleObj name="Wykres" r:id="rId4" imgW="8162831" imgH="413398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4" y="1946276"/>
                        <a:ext cx="8142287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694238" y="1374775"/>
            <a:ext cx="280035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200" b="1">
                <a:solidFill>
                  <a:srgbClr val="E3DCCF"/>
                </a:solidFill>
                <a:latin typeface="Arial" charset="0"/>
              </a:rPr>
              <a:t>Co pierwsze?</a:t>
            </a:r>
            <a:endParaRPr lang="en-US" sz="3200" b="1">
              <a:solidFill>
                <a:srgbClr val="E3DCCF"/>
              </a:solidFill>
              <a:latin typeface="Arial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7531101" y="4341814"/>
            <a:ext cx="314509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15000"/>
              </a:spcBef>
              <a:spcAft>
                <a:spcPct val="20000"/>
              </a:spcAft>
            </a:pPr>
            <a:r>
              <a:rPr lang="pl-PL" b="1">
                <a:solidFill>
                  <a:srgbClr val="FFFFFF"/>
                </a:solidFill>
                <a:latin typeface="Arial" charset="0"/>
              </a:rPr>
              <a:t>W tym samym czasie</a:t>
            </a:r>
            <a:r>
              <a:rPr lang="en-US" b="1">
                <a:solidFill>
                  <a:srgbClr val="FFFFFF"/>
                </a:solidFill>
                <a:latin typeface="Arial" charset="0"/>
              </a:rPr>
              <a:t>   15%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6713539" y="5600701"/>
            <a:ext cx="219611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15000"/>
              </a:spcBef>
              <a:spcAft>
                <a:spcPct val="2000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Comorbidity   15%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2133601" y="2209801"/>
            <a:ext cx="243977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15000"/>
              </a:spcBef>
              <a:spcAft>
                <a:spcPct val="20000"/>
              </a:spcAft>
            </a:pPr>
            <a:r>
              <a:rPr lang="pl-PL" b="1">
                <a:solidFill>
                  <a:srgbClr val="FFFFFF"/>
                </a:solidFill>
                <a:latin typeface="Arial" charset="0"/>
              </a:rPr>
              <a:t>Fobia socjalna</a:t>
            </a:r>
            <a:r>
              <a:rPr lang="en-US" b="1">
                <a:solidFill>
                  <a:srgbClr val="FFFFFF"/>
                </a:solidFill>
                <a:latin typeface="Arial" charset="0"/>
              </a:rPr>
              <a:t>   71%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8224839" y="6302376"/>
            <a:ext cx="223779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</a:rPr>
              <a:t>Katzelnick et al, 1998</a:t>
            </a:r>
            <a:endParaRPr lang="en-US" sz="16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0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0115" grpId="0" bld="category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21B63-F752-4A2F-B422-ED34B1395931}" type="slidenum">
              <a:rPr lang="pl-PL">
                <a:solidFill>
                  <a:srgbClr val="FFFFFF"/>
                </a:solidFill>
              </a:rPr>
              <a:pPr/>
              <a:t>43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697163" y="457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u="sng">
                <a:solidFill>
                  <a:srgbClr val="FFFFFF"/>
                </a:solidFill>
                <a:latin typeface="Times New Roman" charset="0"/>
              </a:rPr>
              <a:t>CO OZNACZA DLA KONKRETNEJ OSOBY MIEĆ FS: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697163" y="1981200"/>
            <a:ext cx="381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BYĆ SAMOTNYM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BYĆ SŁABO WYKSZTAŁCONYM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BYĆ FINANSOWO ZALEŻNYM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BYĆ UBOŻSZYM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NIE MIEĆ STAŁEJ PRACY LUB NIE MIEĆ PRACY W OGÓLE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CIERPIEĆ NA INNE ZAB. PSYCHICZNE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6659563" y="1981200"/>
            <a:ext cx="381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BYĆ SPOŁECZNIE IZOLOWANYM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BYĆ ALKOHOLIKIEM LUB BYĆ TRAKTOWANYM JAK ALKOHOLIK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 CZĘSTO MYŚLEĆ O SAMOBÓJSTWIE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MIEĆ WIĘKSZE RYZYKO POPEŁNIENIA SAMOBÓJSTWA</a:t>
            </a:r>
          </a:p>
        </p:txBody>
      </p:sp>
    </p:spTree>
    <p:extLst>
      <p:ext uri="{BB962C8B-B14F-4D97-AF65-F5344CB8AC3E}">
        <p14:creationId xmlns:p14="http://schemas.microsoft.com/office/powerpoint/2010/main" val="3654276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 autoUpdateAnimBg="0"/>
      <p:bldP spid="93187" grpId="0" build="p" autoUpdateAnimBg="0"/>
      <p:bldP spid="93188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29F63A-E08F-4E24-8009-8B8E24BC9928}" type="slidenum">
              <a:rPr lang="pl-PL">
                <a:solidFill>
                  <a:srgbClr val="FFFFFF"/>
                </a:solidFill>
              </a:rPr>
              <a:pPr/>
              <a:t>44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2697163" y="457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u="sng">
                <a:solidFill>
                  <a:srgbClr val="FFFFFF"/>
                </a:solidFill>
                <a:latin typeface="Times New Roman" charset="0"/>
              </a:rPr>
              <a:t>NAJCZĘSTSZE W FS SYTUACJE PRECYPITUJĄCE LĘK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524100" y="1571612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C"/>
            </a:pPr>
            <a:r>
              <a:rPr lang="pl-PL" sz="2000" b="1" dirty="0">
                <a:solidFill>
                  <a:srgbClr val="FFFFFF"/>
                </a:solidFill>
                <a:latin typeface="Times New Roman" charset="0"/>
              </a:rPr>
              <a:t>PRZEDSTAWIANIE SIĘ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C"/>
            </a:pPr>
            <a:r>
              <a:rPr lang="pl-PL" sz="2000" b="1" dirty="0">
                <a:solidFill>
                  <a:srgbClr val="FFFFFF"/>
                </a:solidFill>
                <a:latin typeface="Times New Roman" charset="0"/>
              </a:rPr>
              <a:t>SPOTKANIA Z PRZEŁOŻONYM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C"/>
            </a:pPr>
            <a:r>
              <a:rPr lang="pl-PL" sz="2000" b="1" dirty="0">
                <a:solidFill>
                  <a:srgbClr val="FFFFFF"/>
                </a:solidFill>
                <a:latin typeface="Times New Roman" charset="0"/>
              </a:rPr>
              <a:t>TELEFONOWANIE DO KOGOŚ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C"/>
            </a:pPr>
            <a:r>
              <a:rPr lang="pl-PL" sz="2000" b="1" dirty="0">
                <a:solidFill>
                  <a:srgbClr val="FFFFFF"/>
                </a:solidFill>
                <a:latin typeface="Times New Roman" charset="0"/>
              </a:rPr>
              <a:t>GOSZCZENIE KOGOŚ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C"/>
            </a:pPr>
            <a:r>
              <a:rPr lang="pl-PL" sz="2000" b="1" dirty="0">
                <a:solidFill>
                  <a:srgbClr val="FFFFFF"/>
                </a:solidFill>
                <a:latin typeface="Times New Roman" charset="0"/>
              </a:rPr>
              <a:t>BYCIE OBSERWOWANYM PRZY JAKIEJŚ CZYNNOŚCI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C"/>
            </a:pPr>
            <a:r>
              <a:rPr lang="pl-PL" sz="2000" b="1" dirty="0">
                <a:solidFill>
                  <a:srgbClr val="FFFFFF"/>
                </a:solidFill>
                <a:latin typeface="Times New Roman" charset="0"/>
              </a:rPr>
              <a:t>JEDZENIE W TOWARZYSTWIE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C"/>
            </a:pPr>
            <a:r>
              <a:rPr lang="pl-PL" sz="2000" b="1" dirty="0">
                <a:solidFill>
                  <a:srgbClr val="FFFFFF"/>
                </a:solidFill>
                <a:latin typeface="Times New Roman" charset="0"/>
              </a:rPr>
              <a:t>PISANIE BĘDĄC OBSERWOWANYM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C"/>
            </a:pPr>
            <a:r>
              <a:rPr lang="pl-PL" sz="2000" b="1" dirty="0">
                <a:solidFill>
                  <a:srgbClr val="FFFFFF"/>
                </a:solidFill>
                <a:latin typeface="Times New Roman" charset="0"/>
              </a:rPr>
              <a:t>PRZEMAWIANIE PUBLICZNE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C"/>
            </a:pPr>
            <a:r>
              <a:rPr lang="pl-PL" sz="2000" b="1" dirty="0">
                <a:solidFill>
                  <a:srgbClr val="FFFFFF"/>
                </a:solidFill>
                <a:latin typeface="Times New Roman" charset="0"/>
              </a:rPr>
              <a:t>Spotkanie z osobą płci przeciwnej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C"/>
            </a:pPr>
            <a:r>
              <a:rPr lang="pl-PL" sz="2000" b="1" dirty="0">
                <a:solidFill>
                  <a:srgbClr val="FFFFFF"/>
                </a:solidFill>
                <a:latin typeface="Times New Roman" charset="0"/>
              </a:rPr>
              <a:t> w celu romantycznym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C"/>
            </a:pPr>
            <a:r>
              <a:rPr lang="pl-PL" sz="2000" b="1" dirty="0">
                <a:solidFill>
                  <a:srgbClr val="FFFFFF"/>
                </a:solidFill>
                <a:latin typeface="Times New Roman" charset="0"/>
              </a:rPr>
              <a:t>lub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C"/>
            </a:pPr>
            <a:r>
              <a:rPr lang="pl-PL" sz="2000" b="1" dirty="0">
                <a:solidFill>
                  <a:srgbClr val="FFFFFF"/>
                </a:solidFill>
                <a:latin typeface="Times New Roman" charset="0"/>
              </a:rPr>
              <a:t>seksualnym</a:t>
            </a:r>
          </a:p>
        </p:txBody>
      </p:sp>
    </p:spTree>
    <p:extLst>
      <p:ext uri="{BB962C8B-B14F-4D97-AF65-F5344CB8AC3E}">
        <p14:creationId xmlns:p14="http://schemas.microsoft.com/office/powerpoint/2010/main" val="202568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uild="p" autoUpdateAnimBg="0"/>
      <p:bldP spid="9625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F07A0-D274-443F-A454-48218D983A2A}" type="slidenum">
              <a:rPr lang="pl-PL">
                <a:solidFill>
                  <a:srgbClr val="FFFFFF"/>
                </a:solidFill>
              </a:rPr>
              <a:pPr/>
              <a:t>45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697163" y="457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u="sng">
                <a:solidFill>
                  <a:srgbClr val="FFFFFF"/>
                </a:solidFill>
                <a:latin typeface="Times New Roman" charset="0"/>
              </a:rPr>
              <a:t>FOBIA SOCJALNA  A: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269716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CYWILIZACJA - CZĘŚCIEJ W SPOŁECZEŃSTWACH ZACHODU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STATUS EKONOMICZNY - PONAD 20% OSÓB Z FS NIE PRACUJE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ZWIĄZKI MAŁŻEŃSKIE - 49% OSÓB Z FS NIGDY NIE BYŁO W ZWIĄZKACH MAŁŻEŃSKICH (POPULACJA OSÓB BEZ FS - 21%)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POZIOM EDUKACYJNY - ZNACZNIE NIŻSZY POZIOM OSÓB Z FS</a:t>
            </a:r>
          </a:p>
        </p:txBody>
      </p:sp>
    </p:spTree>
    <p:extLst>
      <p:ext uri="{BB962C8B-B14F-4D97-AF65-F5344CB8AC3E}">
        <p14:creationId xmlns:p14="http://schemas.microsoft.com/office/powerpoint/2010/main" val="342481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 autoUpdateAnimBg="0"/>
      <p:bldP spid="9933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Gad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DC5C4-12C0-4FA6-91A9-63CACC89DFF4}" type="slidenum">
              <a:rPr lang="pl-PL" smtClean="0">
                <a:solidFill>
                  <a:srgbClr val="000000"/>
                </a:solidFill>
              </a:rPr>
              <a:pPr/>
              <a:t>46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0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71831-B28F-4A72-8DCB-D37268B7A78D}" type="slidenum">
              <a:rPr lang="pl-PL">
                <a:solidFill>
                  <a:srgbClr val="FFFFFF"/>
                </a:solidFill>
              </a:rPr>
              <a:pPr/>
              <a:t>47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2209800" y="457826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4400" b="1">
                <a:solidFill>
                  <a:srgbClr val="E3DCCF"/>
                </a:solidFill>
                <a:latin typeface="Times New Roman" charset="0"/>
              </a:rPr>
              <a:t>I. </a:t>
            </a:r>
            <a:r>
              <a:rPr lang="pl-PL" sz="4400" b="1">
                <a:solidFill>
                  <a:srgbClr val="E3DCCF"/>
                </a:solidFill>
                <a:latin typeface="Times New Roman" charset="0"/>
                <a:cs typeface="Times New Roman" charset="0"/>
              </a:rPr>
              <a:t>Zespół leku uogólnionego. F.41.1.</a:t>
            </a:r>
            <a:r>
              <a:rPr lang="pl-PL" sz="4400">
                <a:solidFill>
                  <a:srgbClr val="E3DCCF"/>
                </a:solidFill>
                <a:latin typeface="Times New Roman" charset="0"/>
              </a:rPr>
              <a:t> </a:t>
            </a:r>
          </a:p>
        </p:txBody>
      </p:sp>
      <p:graphicFrame>
        <p:nvGraphicFramePr>
          <p:cNvPr id="128003" name="Group 3"/>
          <p:cNvGraphicFramePr>
            <a:graphicFrameLocks noGrp="1"/>
          </p:cNvGraphicFramePr>
          <p:nvPr/>
        </p:nvGraphicFramePr>
        <p:xfrm>
          <a:off x="2743200" y="1981200"/>
          <a:ext cx="7239000" cy="4175760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Pacjent martwił się lub obawiał o co najmniej dwie sprawy </a:t>
                      </a:r>
                      <a:r>
                        <a:rPr kumimoji="0" lang="pl-PL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w ostatnich 6 miesiącach</a:t>
                      </a: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Nie potrafił kontrolować swoich zmartwień lub przeszkadzały mu w tym co robił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W tym czasie odczuwał (poza napadami lęku)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Niepok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j, uczucie 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„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bycia na krawędzi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”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Napięcie wewnętrzne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Zmęczenie, osłabienie, wyczerpanie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Kłopoty w koncentracji lub zapominanie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Drażliwość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Zaburzenia snu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30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9EAEA-2411-4D52-A33E-2AD724419618}" type="slidenum">
              <a:rPr lang="pl-PL">
                <a:solidFill>
                  <a:srgbClr val="FFFFFF"/>
                </a:solidFill>
              </a:rPr>
              <a:pPr/>
              <a:t>48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4400" i="1">
                <a:solidFill>
                  <a:srgbClr val="E3DC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GAD</a:t>
            </a:r>
            <a:endParaRPr lang="en-US" altLang="en-US" sz="4400" i="1">
              <a:solidFill>
                <a:srgbClr val="E3DCC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Kłopoty w kontroli zmartwień – „Co będzie jeśli?”</a:t>
            </a: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	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Autonomiczne pobudzenie</a:t>
            </a:r>
            <a:endParaRPr lang="en-US" alt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Pogorszenie funkcjonowania</a:t>
            </a:r>
            <a:endParaRPr lang="en-US" alt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6.6% </a:t>
            </a:r>
            <a:r>
              <a:rPr lang="pl-PL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kobiet</a:t>
            </a: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	3.6% </a:t>
            </a:r>
            <a:r>
              <a:rPr lang="pl-PL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mężczyzn</a:t>
            </a:r>
            <a:endParaRPr lang="en-US" alt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17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ocd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DC5C4-12C0-4FA6-91A9-63CACC89DFF4}" type="slidenum">
              <a:rPr lang="pl-PL" smtClean="0">
                <a:solidFill>
                  <a:srgbClr val="000000"/>
                </a:solidFill>
              </a:rPr>
              <a:pPr/>
              <a:t>49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7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/>
              <a:t>F.42 – zaburzenie obsesyjno-kompulsyjne</a:t>
            </a:r>
          </a:p>
          <a:p>
            <a:pPr>
              <a:lnSpc>
                <a:spcPct val="90000"/>
              </a:lnSpc>
            </a:pPr>
            <a:r>
              <a:rPr lang="pl-PL"/>
              <a:t>F.43 – reakcje adaptacyjne</a:t>
            </a:r>
          </a:p>
          <a:p>
            <a:pPr>
              <a:lnSpc>
                <a:spcPct val="90000"/>
              </a:lnSpc>
            </a:pPr>
            <a:r>
              <a:rPr lang="pl-PL"/>
              <a:t>F.44 – reakcje konwersyjne i dysocjacyjne</a:t>
            </a:r>
          </a:p>
          <a:p>
            <a:pPr>
              <a:lnSpc>
                <a:spcPct val="90000"/>
              </a:lnSpc>
            </a:pPr>
            <a:r>
              <a:rPr lang="pl-PL"/>
              <a:t>F.45 – zaburzenia lękowe pod postacią somatyczną</a:t>
            </a:r>
          </a:p>
          <a:p>
            <a:pPr>
              <a:lnSpc>
                <a:spcPct val="90000"/>
              </a:lnSpc>
            </a:pPr>
            <a:r>
              <a:rPr lang="pl-PL"/>
              <a:t>F.48 - neurastenia</a:t>
            </a:r>
          </a:p>
        </p:txBody>
      </p:sp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79614" y="539750"/>
            <a:ext cx="8226425" cy="609600"/>
          </a:xfrm>
        </p:spPr>
        <p:txBody>
          <a:bodyPr>
            <a:normAutofit/>
          </a:bodyPr>
          <a:lstStyle/>
          <a:p>
            <a:r>
              <a:rPr lang="pl-PL"/>
              <a:t>Zaburzenia lękowe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DD4DE6-D133-4E10-BDDE-EDE76DD3DECE}" type="slidenum">
              <a:rPr lang="pl-PL">
                <a:solidFill>
                  <a:srgbClr val="FFFFFF"/>
                </a:solidFill>
              </a:rPr>
              <a:pPr/>
              <a:t>5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40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F11A2-2A69-4C4A-BF92-7E680120F1CE}" type="slidenum">
              <a:rPr lang="pl-PL">
                <a:solidFill>
                  <a:srgbClr val="FFFFFF"/>
                </a:solidFill>
              </a:rPr>
              <a:pPr/>
              <a:t>50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2166910" y="357166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4400" b="1" dirty="0">
                <a:solidFill>
                  <a:srgbClr val="E3DCCF"/>
                </a:solidFill>
                <a:latin typeface="Times New Roman" charset="0"/>
              </a:rPr>
              <a:t>H. </a:t>
            </a:r>
            <a:r>
              <a:rPr lang="pl-PL" sz="4400" b="1" dirty="0">
                <a:solidFill>
                  <a:srgbClr val="E3DCCF"/>
                </a:solidFill>
                <a:latin typeface="Times New Roman" charset="0"/>
                <a:cs typeface="Times New Roman" charset="0"/>
              </a:rPr>
              <a:t>OCD</a:t>
            </a:r>
            <a:r>
              <a:rPr lang="pl-PL" sz="4400" dirty="0">
                <a:solidFill>
                  <a:srgbClr val="E3DCCF"/>
                </a:solidFill>
                <a:latin typeface="Times New Roman" charset="0"/>
                <a:cs typeface="Times New Roman" charset="0"/>
              </a:rPr>
              <a:t>. </a:t>
            </a:r>
            <a:r>
              <a:rPr lang="pl-PL" sz="4400" b="1" dirty="0">
                <a:solidFill>
                  <a:srgbClr val="E3DCCF"/>
                </a:solidFill>
                <a:latin typeface="Times New Roman" charset="0"/>
                <a:cs typeface="Times New Roman" charset="0"/>
              </a:rPr>
              <a:t>F.42.</a:t>
            </a:r>
            <a:r>
              <a:rPr lang="pl-PL" sz="4400" dirty="0">
                <a:solidFill>
                  <a:srgbClr val="E3DCCF"/>
                </a:solidFill>
                <a:latin typeface="Times New Roman" charset="0"/>
              </a:rPr>
              <a:t> </a:t>
            </a:r>
          </a:p>
        </p:txBody>
      </p:sp>
      <p:graphicFrame>
        <p:nvGraphicFramePr>
          <p:cNvPr id="130051" name="Group 3"/>
          <p:cNvGraphicFramePr>
            <a:graphicFrameLocks noGrp="1"/>
          </p:cNvGraphicFramePr>
          <p:nvPr/>
        </p:nvGraphicFramePr>
        <p:xfrm>
          <a:off x="2166910" y="1142984"/>
          <a:ext cx="7772400" cy="4343400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W okresie ostatniego miesiąca</a:t>
                      </a: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 zajmowały pacjenta powracające myśli, impulsy lub wyobrażenia, kt</a:t>
                      </a: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re były niechciane, niesmaczne, niewłaściwe, przeszkadzające,  czy stresujące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Utrzymywały się pomimo pr</a:t>
                      </a: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b porzucenia ich lub zignorowania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Były to własne myśli, nie były one narzucone z zewnątrz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Pacjent w ciągu ostatniego miesiąca wykonywał czynności przed, kt</a:t>
                      </a: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rymi nie m</a:t>
                      </a: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gł się powstrzymać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Pacjent rozpoznaje swoje natręctwa jako nadmierne i nieuzasadnione...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Natręctwa przeszkadzają w podstawowych rolach życiowych, lub zajmują dziennie więcej niż 1 godzinę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432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/>
              <a:t>2.5% w populacji ogólnej</a:t>
            </a:r>
          </a:p>
          <a:p>
            <a:r>
              <a:rPr lang="pl-PL"/>
              <a:t>K=M</a:t>
            </a:r>
          </a:p>
          <a:p>
            <a:r>
              <a:rPr lang="pl-PL"/>
              <a:t>Początek w dzieciństwie lub adolescencji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539750"/>
            <a:ext cx="8226425" cy="609600"/>
          </a:xfrm>
        </p:spPr>
        <p:txBody>
          <a:bodyPr>
            <a:normAutofit/>
          </a:bodyPr>
          <a:lstStyle/>
          <a:p>
            <a:r>
              <a:rPr lang="pl-PL"/>
              <a:t>OCD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7BFC42-F02A-4B83-9E1D-DEDB9BBAAAAB}" type="slidenum">
              <a:rPr lang="pl-PL">
                <a:solidFill>
                  <a:srgbClr val="FFFFFF"/>
                </a:solidFill>
              </a:rPr>
              <a:pPr/>
              <a:t>51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7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Ptsd</a:t>
            </a:r>
            <a:r>
              <a:rPr lang="pl-PL" dirty="0"/>
              <a:t> 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243B88-C253-43CA-883F-CA925F1C133A}" type="slidenum">
              <a:rPr lang="pl-PL" smtClean="0">
                <a:solidFill>
                  <a:srgbClr val="000000"/>
                </a:solidFill>
              </a:rPr>
              <a:pPr/>
              <a:t>52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8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b="1" i="1" dirty="0"/>
              <a:t>Shell </a:t>
            </a:r>
            <a:r>
              <a:rPr lang="pl-PL" b="1" i="1" dirty="0" err="1"/>
              <a:t>shock</a:t>
            </a:r>
            <a:endParaRPr lang="pl-PL" b="1" i="1" dirty="0"/>
          </a:p>
          <a:p>
            <a:r>
              <a:rPr lang="pl-PL" b="1" i="1" dirty="0" err="1"/>
              <a:t>Soldiers</a:t>
            </a:r>
            <a:r>
              <a:rPr lang="pl-PL" b="1" i="1" dirty="0"/>
              <a:t> </a:t>
            </a:r>
            <a:r>
              <a:rPr lang="pl-PL" b="1" i="1" dirty="0" err="1"/>
              <a:t>heart</a:t>
            </a:r>
            <a:endParaRPr lang="pl-PL" b="1" i="1" dirty="0"/>
          </a:p>
          <a:p>
            <a:r>
              <a:rPr lang="pl-PL" b="1" i="1" dirty="0" err="1"/>
              <a:t>Combat</a:t>
            </a:r>
            <a:r>
              <a:rPr lang="pl-PL" b="1" i="1" dirty="0"/>
              <a:t> </a:t>
            </a:r>
            <a:r>
              <a:rPr lang="pl-PL" b="1" i="1" dirty="0" err="1"/>
              <a:t>neurosis</a:t>
            </a:r>
            <a:endParaRPr lang="pl-PL" b="1" i="1" dirty="0"/>
          </a:p>
          <a:p>
            <a:r>
              <a:rPr lang="pl-PL" b="1" i="1" dirty="0" err="1"/>
              <a:t>Operational</a:t>
            </a:r>
            <a:r>
              <a:rPr lang="pl-PL" b="1" i="1" dirty="0"/>
              <a:t> </a:t>
            </a:r>
            <a:r>
              <a:rPr lang="pl-PL" b="1" i="1" dirty="0" err="1"/>
              <a:t>fatigue</a:t>
            </a:r>
            <a:endParaRPr lang="pl-PL" b="1" i="1" dirty="0"/>
          </a:p>
          <a:p>
            <a:r>
              <a:rPr lang="pl-PL" b="1" i="1" dirty="0" err="1"/>
              <a:t>Traumatic</a:t>
            </a:r>
            <a:r>
              <a:rPr lang="pl-PL" b="1" i="1" dirty="0"/>
              <a:t> </a:t>
            </a:r>
            <a:r>
              <a:rPr lang="pl-PL" b="1" i="1" dirty="0" err="1"/>
              <a:t>neurosis</a:t>
            </a:r>
            <a:endParaRPr lang="pl-PL" b="1" i="1" dirty="0"/>
          </a:p>
          <a:p>
            <a:r>
              <a:rPr lang="pl-PL" b="1" i="1" dirty="0"/>
              <a:t>PTSD</a:t>
            </a:r>
          </a:p>
          <a:p>
            <a:pPr lvl="1"/>
            <a:r>
              <a:rPr lang="pl-PL" b="1" i="1" dirty="0"/>
              <a:t>KZ syndrom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538164"/>
            <a:ext cx="8226425" cy="612775"/>
          </a:xfrm>
        </p:spPr>
        <p:txBody>
          <a:bodyPr/>
          <a:lstStyle/>
          <a:p>
            <a:r>
              <a:rPr lang="pl-PL"/>
              <a:t>Od </a:t>
            </a:r>
            <a:r>
              <a:rPr lang="pl-PL" i="1"/>
              <a:t>shell shock</a:t>
            </a:r>
            <a:r>
              <a:rPr lang="pl-PL"/>
              <a:t> do </a:t>
            </a:r>
            <a:r>
              <a:rPr lang="pl-PL" i="1"/>
              <a:t>PTSD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053A6-7E0D-48BE-92B9-B25CF6505FF3}" type="slidenum">
              <a:rPr lang="pl-PL">
                <a:solidFill>
                  <a:srgbClr val="FFFFFF"/>
                </a:solidFill>
              </a:rPr>
              <a:pPr/>
              <a:t>53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8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D4E61F-4A64-4871-BA7C-FD157F1E4C6F}" type="slidenum">
              <a:rPr lang="pl-PL">
                <a:solidFill>
                  <a:srgbClr val="FFFFFF"/>
                </a:solidFill>
              </a:rPr>
              <a:pPr/>
              <a:t>54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09800" y="493714"/>
            <a:ext cx="7772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>
                <a:solidFill>
                  <a:srgbClr val="E3DCCF"/>
                </a:solidFill>
                <a:latin typeface="Arial Black" pitchFamily="34" charset="0"/>
                <a:cs typeface="Times New Roman" charset="0"/>
              </a:rPr>
              <a:t>O. Zespół stresu pourazowego (PTSD)  F.43.1.</a:t>
            </a:r>
            <a:br>
              <a:rPr lang="pl-PL" sz="2800">
                <a:solidFill>
                  <a:srgbClr val="E3DCCF"/>
                </a:solidFill>
                <a:latin typeface="Arial Black" pitchFamily="34" charset="0"/>
                <a:cs typeface="Times New Roman" charset="0"/>
              </a:rPr>
            </a:br>
            <a:endParaRPr lang="pl-PL" sz="2800">
              <a:solidFill>
                <a:srgbClr val="E3DCCF"/>
              </a:solidFill>
              <a:latin typeface="Arial Black" pitchFamily="34" charset="0"/>
              <a:cs typeface="Times New Roman" charset="0"/>
            </a:endParaRPr>
          </a:p>
        </p:txBody>
      </p:sp>
      <p:graphicFrame>
        <p:nvGraphicFramePr>
          <p:cNvPr id="7171" name="Group 3"/>
          <p:cNvGraphicFramePr>
            <a:graphicFrameLocks noGrp="1"/>
          </p:cNvGraphicFramePr>
          <p:nvPr/>
        </p:nvGraphicFramePr>
        <p:xfrm>
          <a:off x="2209800" y="2743200"/>
          <a:ext cx="7772400" cy="4114800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Pacjent doświadczył urazowego lub stresującego wydarzenia ... (jakiego: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 W ciągu ostatniego miesiąca powtórnie przeżywał to zdarzenie i jego efekty (wyobrażenia, resentymenty koszmary nocne) 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2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1912F-BD47-4D2B-A5DD-7DC94762C1E5}" type="slidenum">
              <a:rPr lang="pl-PL">
                <a:solidFill>
                  <a:srgbClr val="FFFFFF"/>
                </a:solidFill>
              </a:rPr>
              <a:pPr/>
              <a:t>55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09800" y="739775"/>
            <a:ext cx="7772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E3DCCF"/>
                </a:solidFill>
                <a:latin typeface="Arial Black" pitchFamily="34" charset="0"/>
                <a:cs typeface="Times New Roman" charset="0"/>
              </a:rPr>
              <a:t>O. Zespół stresu pourazowego (PTSD)  F.43.1.</a:t>
            </a:r>
            <a:br>
              <a:rPr lang="pl-PL" sz="2400">
                <a:solidFill>
                  <a:srgbClr val="E3DCCF"/>
                </a:solidFill>
                <a:latin typeface="Arial Black" pitchFamily="34" charset="0"/>
                <a:cs typeface="Times New Roman" charset="0"/>
              </a:rPr>
            </a:br>
            <a:endParaRPr lang="pl-PL" sz="2800">
              <a:solidFill>
                <a:srgbClr val="E3DCCF"/>
              </a:solidFill>
              <a:latin typeface="Arial Black" pitchFamily="34" charset="0"/>
              <a:cs typeface="Times New Roman" charset="0"/>
            </a:endParaRPr>
          </a:p>
        </p:txBody>
      </p:sp>
      <p:graphicFrame>
        <p:nvGraphicFramePr>
          <p:cNvPr id="8216" name="Group 24"/>
          <p:cNvGraphicFramePr>
            <a:graphicFrameLocks noGrp="1"/>
          </p:cNvGraphicFramePr>
          <p:nvPr/>
        </p:nvGraphicFramePr>
        <p:xfrm>
          <a:off x="2209800" y="1676401"/>
          <a:ext cx="7772400" cy="4889183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Usiłował nie myśleć o tym wydarzeniu, lub unikać obiektów przypominających je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Miał kłopoty w przypomnieniu ważnych  szczegółów tego zdarzenia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Wykazywał mniejsze zainteresowanie w codziennych zajęciach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Miał uczucie oszołomienia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Doświadczał „odrętwienia”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Miał wrażenie, że jego życie będzie krótsze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Podsumowanie O3: Czy są co najmniej 3 tak na O3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50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pl-PL" sz="2400"/>
              <a:t>Bycie ofiarą: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2400"/>
              <a:t>Poważnego wypadku lub katastrofy żywiołowej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2400"/>
              <a:t>Gwałtu lub napadu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2400"/>
              <a:t>Przemocy seksualnej lub fizycznej w dzieciństwie lub krańcowego zaniedbania opiekuńczego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2400"/>
              <a:t>Tortur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2400"/>
              <a:t>Przymusowego przesiedlenia</a:t>
            </a:r>
          </a:p>
          <a:p>
            <a:pPr marL="1371600" lvl="2" indent="-457200">
              <a:lnSpc>
                <a:spcPct val="90000"/>
              </a:lnSpc>
            </a:pPr>
            <a:r>
              <a:rPr lang="pl-PL"/>
              <a:t>Uwięzienie, bycie zakładnikiem</a:t>
            </a:r>
          </a:p>
          <a:p>
            <a:pPr marL="1752600" lvl="3" indent="-381000">
              <a:lnSpc>
                <a:spcPct val="90000"/>
              </a:lnSpc>
            </a:pPr>
            <a:r>
              <a:rPr lang="pl-PL" sz="2400"/>
              <a:t>Bycie świadkiem urazowego wydarzenia</a:t>
            </a:r>
          </a:p>
          <a:p>
            <a:pPr marL="2209800" lvl="4" indent="-381000">
              <a:lnSpc>
                <a:spcPct val="90000"/>
              </a:lnSpc>
            </a:pPr>
            <a:r>
              <a:rPr lang="pl-PL" sz="2400"/>
              <a:t>Nagła śmierć kochanej osoby</a:t>
            </a:r>
          </a:p>
          <a:p>
            <a:pPr marL="2209800" lvl="4" indent="-381000">
              <a:lnSpc>
                <a:spcPct val="90000"/>
              </a:lnSpc>
            </a:pPr>
            <a:endParaRPr lang="pl-PL" sz="2400"/>
          </a:p>
          <a:p>
            <a:pPr marL="990600" lvl="1" indent="-533400">
              <a:lnSpc>
                <a:spcPct val="90000"/>
              </a:lnSpc>
            </a:pPr>
            <a:endParaRPr lang="pl-PL" sz="2000"/>
          </a:p>
          <a:p>
            <a:pPr marL="990600" lvl="1" indent="-533400">
              <a:lnSpc>
                <a:spcPct val="90000"/>
              </a:lnSpc>
            </a:pPr>
            <a:endParaRPr lang="pl-PL" sz="2400"/>
          </a:p>
          <a:p>
            <a:pPr marL="990600" lvl="1" indent="-533400">
              <a:lnSpc>
                <a:spcPct val="90000"/>
              </a:lnSpc>
            </a:pPr>
            <a:endParaRPr lang="pl-PL" sz="2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Jakie zdarzenia mogą spowodować PTSD?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4CFED-3A73-4DD0-9592-E5B1B22C0718}" type="slidenum">
              <a:rPr lang="pl-PL">
                <a:solidFill>
                  <a:srgbClr val="FFFFFF"/>
                </a:solidFill>
              </a:rPr>
              <a:pPr/>
              <a:t>56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4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6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Epidemiologia urazów i związanego z nim PTSD</a:t>
            </a:r>
          </a:p>
        </p:txBody>
      </p:sp>
      <p:graphicFrame>
        <p:nvGraphicFramePr>
          <p:cNvPr id="49155" name="Object 102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206625" y="1794670"/>
          <a:ext cx="77724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Wykres" r:id="rId4" imgW="7772497" imgH="4105433" progId="MSGraph.Chart.8">
                  <p:embed followColorScheme="full"/>
                </p:oleObj>
              </mc:Choice>
              <mc:Fallback>
                <p:oleObj name="Wykres" r:id="rId4" imgW="7772497" imgH="410543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1794670"/>
                        <a:ext cx="7772400" cy="410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39F-FF58-44F6-86CF-487238A98769}" type="slidenum">
              <a:rPr lang="pl-PL">
                <a:solidFill>
                  <a:srgbClr val="FFFFFF"/>
                </a:solidFill>
              </a:rPr>
              <a:pPr/>
              <a:t>57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538164"/>
            <a:ext cx="8226425" cy="612775"/>
          </a:xfrm>
        </p:spPr>
        <p:txBody>
          <a:bodyPr/>
          <a:lstStyle/>
          <a:p>
            <a:r>
              <a:rPr lang="pl-PL"/>
              <a:t>Uraz = PTSD?</a:t>
            </a:r>
          </a:p>
        </p:txBody>
      </p:sp>
      <p:sp>
        <p:nvSpPr>
          <p:cNvPr id="10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E4E3E6-E56A-4F79-A81B-BAC44A5E0EB0}" type="slidenum">
              <a:rPr lang="pl-PL">
                <a:solidFill>
                  <a:srgbClr val="FFFFFF"/>
                </a:solidFill>
              </a:rPr>
              <a:pPr/>
              <a:t>58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257800" y="22098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URAZ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3505200" y="2514600"/>
            <a:ext cx="18288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803525" y="4156076"/>
            <a:ext cx="27767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FIKSACJA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KOBIETY 20%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MĘŻCZYŹNI 10%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019800" y="2514600"/>
            <a:ext cx="1981200" cy="1447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604125" y="4232276"/>
            <a:ext cx="27767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ADAPTACJA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KOBIETY 80%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FFFF"/>
                </a:solidFill>
                <a:latin typeface="Times New Roman" charset="0"/>
              </a:rPr>
              <a:t>MĘŻCZYŹNI 90%</a:t>
            </a:r>
          </a:p>
        </p:txBody>
      </p:sp>
    </p:spTree>
    <p:extLst>
      <p:ext uri="{BB962C8B-B14F-4D97-AF65-F5344CB8AC3E}">
        <p14:creationId xmlns:p14="http://schemas.microsoft.com/office/powerpoint/2010/main" val="102162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sz="2800"/>
              <a:t>1/3 ludzi doświadcza ciężkiego urazu psychicznego</a:t>
            </a:r>
          </a:p>
          <a:p>
            <a:r>
              <a:rPr lang="pl-PL" sz="2800"/>
              <a:t>10-20% ludzi, którzy doświadczyli silnego urazu psychicznego doświadcza również PTSD</a:t>
            </a:r>
          </a:p>
          <a:p>
            <a:r>
              <a:rPr lang="pl-PL" sz="2800"/>
              <a:t>3-6% ogólnej populacji choruje na PTSD</a:t>
            </a:r>
          </a:p>
          <a:p>
            <a:r>
              <a:rPr lang="pl-PL" sz="2800"/>
              <a:t>1-2% ma objawy PTSD w 10 lat po urazie</a:t>
            </a:r>
          </a:p>
          <a:p>
            <a:r>
              <a:rPr lang="pl-PL" sz="2800"/>
              <a:t>Większość ludzi z PTSD nie wymaga terapii</a:t>
            </a:r>
          </a:p>
          <a:p>
            <a:endParaRPr lang="pl-PL" sz="28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538164"/>
            <a:ext cx="8226425" cy="612775"/>
          </a:xfrm>
        </p:spPr>
        <p:txBody>
          <a:bodyPr/>
          <a:lstStyle/>
          <a:p>
            <a:r>
              <a:rPr lang="pl-PL"/>
              <a:t>Epidemiologia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BF836B-9864-484F-898A-9E14612CD722}" type="slidenum">
              <a:rPr lang="pl-PL">
                <a:solidFill>
                  <a:srgbClr val="FFFFFF"/>
                </a:solidFill>
              </a:rPr>
              <a:pPr/>
              <a:t>59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46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A4DCF3-2D84-405A-B191-2B4489BE613B}" type="slidenum">
              <a:rPr lang="pl-PL">
                <a:solidFill>
                  <a:srgbClr val="FFFFFF"/>
                </a:solidFill>
              </a:rPr>
              <a:pPr/>
              <a:t>6</a:t>
            </a:fld>
            <a:endParaRPr lang="pl-PL">
              <a:solidFill>
                <a:srgbClr val="FFFFFF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136776" y="1296988"/>
          <a:ext cx="7789863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Document" r:id="rId4" imgW="8040478" imgH="5232995" progId="Word.Document.8">
                  <p:embed/>
                </p:oleObj>
              </mc:Choice>
              <mc:Fallback>
                <p:oleObj name="Document" r:id="rId4" imgW="8040478" imgH="52329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6" y="1296988"/>
                        <a:ext cx="7789863" cy="5080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927726" y="422276"/>
            <a:ext cx="35210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Wiek pierwszych objawów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zaburzeń lękowych</a:t>
            </a:r>
          </a:p>
        </p:txBody>
      </p:sp>
    </p:spTree>
    <p:extLst>
      <p:ext uri="{BB962C8B-B14F-4D97-AF65-F5344CB8AC3E}">
        <p14:creationId xmlns:p14="http://schemas.microsoft.com/office/powerpoint/2010/main" val="80328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538164"/>
            <a:ext cx="8226425" cy="612775"/>
          </a:xfrm>
        </p:spPr>
        <p:txBody>
          <a:bodyPr/>
          <a:lstStyle/>
          <a:p>
            <a:r>
              <a:rPr lang="pl-PL"/>
              <a:t>Typy przebiegu PTSD</a:t>
            </a:r>
          </a:p>
        </p:txBody>
      </p:sp>
      <p:sp>
        <p:nvSpPr>
          <p:cNvPr id="22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D6347-C395-4DE4-9363-B7BAD4A65B88}" type="slidenum">
              <a:rPr lang="pl-PL">
                <a:solidFill>
                  <a:srgbClr val="FFFFFF"/>
                </a:solidFill>
              </a:rPr>
              <a:pPr/>
              <a:t>60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2362200" y="38862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193926" y="2708275"/>
            <a:ext cx="287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0   1m    3m           6m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193925" y="4079876"/>
            <a:ext cx="12618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Ostre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Zab.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stresowe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2362200" y="3124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2971800" y="3124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70126" y="5451476"/>
            <a:ext cx="9380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Ostry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PTSD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2362200" y="5334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362200" y="5410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3581400" y="3124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251325" y="6137275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Przewlekły PTSD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2362200" y="632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2362200" y="65532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5241926" y="4384676"/>
            <a:ext cx="19527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PTSD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o opóźnionym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początku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4648200" y="3200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4648200" y="4191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02" name="AutoShape 22"/>
          <p:cNvSpPr>
            <a:spLocks noChangeArrowheads="1"/>
          </p:cNvSpPr>
          <p:nvPr/>
        </p:nvSpPr>
        <p:spPr bwMode="auto">
          <a:xfrm>
            <a:off x="1981200" y="1600200"/>
            <a:ext cx="9144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971801" y="15240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FFFFFF"/>
                </a:solidFill>
                <a:latin typeface="Times New Roman" charset="0"/>
              </a:rPr>
              <a:t>URAZ</a:t>
            </a:r>
          </a:p>
        </p:txBody>
      </p:sp>
    </p:spTree>
    <p:extLst>
      <p:ext uri="{BB962C8B-B14F-4D97-AF65-F5344CB8AC3E}">
        <p14:creationId xmlns:p14="http://schemas.microsoft.com/office/powerpoint/2010/main" val="285671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/>
              <a:t>Objawy lękowe są powszechne w depresji</a:t>
            </a:r>
          </a:p>
          <a:p>
            <a:pPr>
              <a:lnSpc>
                <a:spcPct val="90000"/>
              </a:lnSpc>
            </a:pPr>
            <a:r>
              <a:rPr lang="pl-PL"/>
              <a:t>Depresja jest częstym następstwem zaburzeń lękowych</a:t>
            </a:r>
          </a:p>
          <a:p>
            <a:pPr>
              <a:lnSpc>
                <a:spcPct val="90000"/>
              </a:lnSpc>
            </a:pPr>
            <a:r>
              <a:rPr lang="pl-PL"/>
              <a:t>Pojawienie się po raz pierwszy w życiu objawów lękowych po 40 r.ż. przemawia raczej za początkiem depresji </a:t>
            </a:r>
          </a:p>
          <a:p>
            <a:pPr>
              <a:lnSpc>
                <a:spcPct val="90000"/>
              </a:lnSpc>
            </a:pPr>
            <a:r>
              <a:rPr lang="pl-PL"/>
              <a:t>Powtarzające się epizody monosymptomatycznej fobii lub obsesji to najczęściej ekwiwalenty depresji</a:t>
            </a:r>
          </a:p>
          <a:p>
            <a:pPr>
              <a:lnSpc>
                <a:spcPct val="90000"/>
              </a:lnSpc>
            </a:pPr>
            <a:endParaRPr lang="pl-PL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Lęk i depresja – znaczenie diagnostyczne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l-PL">
                <a:solidFill>
                  <a:srgbClr val="FFFFFF"/>
                </a:solidFill>
              </a:rPr>
              <a:t>Katon i Roy-Bryne 1991</a:t>
            </a:r>
          </a:p>
        </p:txBody>
      </p:sp>
    </p:spTree>
    <p:extLst>
      <p:ext uri="{BB962C8B-B14F-4D97-AF65-F5344CB8AC3E}">
        <p14:creationId xmlns:p14="http://schemas.microsoft.com/office/powerpoint/2010/main" val="387857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5163" y="427952"/>
            <a:ext cx="7200897" cy="1303867"/>
          </a:xfrm>
        </p:spPr>
        <p:txBody>
          <a:bodyPr>
            <a:normAutofit/>
          </a:bodyPr>
          <a:lstStyle/>
          <a:p>
            <a:r>
              <a:rPr lang="pl-PL" sz="3200" dirty="0"/>
              <a:t>Spektrum zaburzeń lękowych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485158" y="1468583"/>
          <a:ext cx="7200900" cy="5616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762">
                <a:tc>
                  <a:txBody>
                    <a:bodyPr/>
                    <a:lstStyle/>
                    <a:p>
                      <a:r>
                        <a:rPr lang="pl-PL" sz="1600" dirty="0"/>
                        <a:t>Zmiana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Uzasadnienie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0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Zaburzenie obsesyjno-</a:t>
                      </a:r>
                      <a:r>
                        <a:rPr lang="pl-PL" sz="1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kompulsyjne</a:t>
                      </a:r>
                      <a:r>
                        <a:rPr lang="pl-PL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przesunięcie ze spektrum zaburzeń lękowych do grupy: zaburzenia obsesyjno-</a:t>
                      </a:r>
                      <a:r>
                        <a:rPr lang="pl-PL" sz="1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kompulsyjne</a:t>
                      </a:r>
                      <a:r>
                        <a:rPr lang="pl-PL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 pokrewne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PTSD i ostre zaburzenie stresowe – przesunięcie do grupy: zaburzenia związane ze stresem i pokrewne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pl-PL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Większa spójność diagnostyczna obu grup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3173">
                <a:tc>
                  <a:txBody>
                    <a:bodyPr/>
                    <a:lstStyle/>
                    <a:p>
                      <a:r>
                        <a:rPr lang="pl-PL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Zniesienie wymogu traktowania lęku w</a:t>
                      </a:r>
                      <a:r>
                        <a:rPr lang="pl-PL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fobiach jako nadmiernego i nieracjonalnego </a:t>
                      </a:r>
                    </a:p>
                    <a:p>
                      <a:endParaRPr lang="pl-PL" sz="1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l-PL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Zespół lęku panicznego – podział na nieoczekiwane i oczekiwane; dołączenie występowania napadów paniki jako znaczniki jakiekolwiek zaburzenia w DSM-5</a:t>
                      </a:r>
                    </a:p>
                    <a:p>
                      <a:endParaRPr lang="pl-PL" sz="1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l-PL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Rozdzielenie zespołu lęku panicznego i agorafobii</a:t>
                      </a:r>
                      <a:endParaRPr lang="pl-PL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Lęk</a:t>
                      </a:r>
                      <a:r>
                        <a:rPr lang="pl-PL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musi być nieproporcjonalny do aktualnego zagrożenia</a:t>
                      </a:r>
                    </a:p>
                    <a:p>
                      <a:endParaRPr lang="pl-PL" sz="1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pl-PL" sz="1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l-PL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Podejście pragmatyczne; duża częstość występowania napadów paniki w zaburzeniach nastroju i schizofrenii</a:t>
                      </a:r>
                    </a:p>
                    <a:p>
                      <a:endParaRPr lang="pl-PL" sz="1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pl-PL" sz="1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l-PL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Znacząca liczba chorych z agorafobią bez napadów paniki</a:t>
                      </a:r>
                      <a:endParaRPr lang="pl-PL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359">
                <a:tc>
                  <a:txBody>
                    <a:bodyPr/>
                    <a:lstStyle/>
                    <a:p>
                      <a:r>
                        <a:rPr lang="pl-PL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Ujednolicenie kryterium czasu trwania zaburzeń do co najmniej 6 miesięcy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Spójność diagnostyczna grupy zaburzeń lękowych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4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5163" y="427952"/>
            <a:ext cx="7200897" cy="1303867"/>
          </a:xfrm>
        </p:spPr>
        <p:txBody>
          <a:bodyPr>
            <a:normAutofit/>
          </a:bodyPr>
          <a:lstStyle/>
          <a:p>
            <a:r>
              <a:rPr lang="pl-PL" sz="3200" dirty="0"/>
              <a:t>Spektrum zaburzeń obsesyjno-</a:t>
            </a:r>
            <a:r>
              <a:rPr lang="pl-PL" sz="3200" dirty="0" err="1"/>
              <a:t>kompulsyjnych</a:t>
            </a:r>
            <a:endParaRPr lang="pl-PL" sz="3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485158" y="1468581"/>
          <a:ext cx="7200900" cy="492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217">
                <a:tc>
                  <a:txBody>
                    <a:bodyPr/>
                    <a:lstStyle/>
                    <a:p>
                      <a:r>
                        <a:rPr lang="pl-PL" sz="1800" dirty="0"/>
                        <a:t>Zmiana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Uzasadnienie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6907">
                <a:tc>
                  <a:txBody>
                    <a:bodyPr/>
                    <a:lstStyle/>
                    <a:p>
                      <a:r>
                        <a:rPr lang="pl-P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Wyodrębnienie nowej grupy z dodaniem nowych diagnoz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Zwiększająca się frekwencja zaburzeń z kręgu zaburzeń kontroli impulsów z opracowaniem obsesyjno-</a:t>
                      </a:r>
                      <a:r>
                        <a:rPr lang="pl-PL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kompulsyjnym</a:t>
                      </a:r>
                      <a:endParaRPr lang="pl-PL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637">
                <a:tc>
                  <a:txBody>
                    <a:bodyPr/>
                    <a:lstStyle/>
                    <a:p>
                      <a:r>
                        <a:rPr lang="pl-P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Wyodrębnienie postaci OCD i </a:t>
                      </a:r>
                      <a:r>
                        <a:rPr lang="pl-PL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dysmorfofobii</a:t>
                      </a:r>
                      <a:r>
                        <a:rPr lang="pl-P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(BDD)  z: dobrym wglądem, słabym wglądem, bez wglądu / urojeniowej</a:t>
                      </a:r>
                    </a:p>
                    <a:p>
                      <a:endParaRPr lang="pl-PL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pl-PL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l-P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Wyodrębnienie postaci OCD i BDD z cechami tików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Przekonanie o różnym wglądzie w OCD i BDD</a:t>
                      </a:r>
                    </a:p>
                    <a:p>
                      <a:r>
                        <a:rPr lang="pl-P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Przekonanie</a:t>
                      </a:r>
                      <a:r>
                        <a:rPr lang="pl-PL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 tym, że brak wglądu / urojeniowa postać OCD i BDD są zaburzeniami psychicznymi z kręgu OCD i BDD, a nie schizofrenii </a:t>
                      </a:r>
                    </a:p>
                    <a:p>
                      <a:r>
                        <a:rPr lang="pl-PL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Często przetrwałe tiki u osób z OCD i BDD</a:t>
                      </a:r>
                      <a:endParaRPr lang="pl-PL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45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5163" y="427952"/>
            <a:ext cx="7200897" cy="1303867"/>
          </a:xfrm>
        </p:spPr>
        <p:txBody>
          <a:bodyPr>
            <a:normAutofit/>
          </a:bodyPr>
          <a:lstStyle/>
          <a:p>
            <a:r>
              <a:rPr lang="pl-PL" sz="3200" dirty="0"/>
              <a:t>Spektrum zaburzeń obsesyjno-</a:t>
            </a:r>
            <a:r>
              <a:rPr lang="pl-PL" sz="3200" dirty="0" err="1"/>
              <a:t>kompulsyjnych</a:t>
            </a:r>
            <a:endParaRPr lang="pl-PL" sz="3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485158" y="1468581"/>
          <a:ext cx="7200900" cy="492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217">
                <a:tc>
                  <a:txBody>
                    <a:bodyPr/>
                    <a:lstStyle/>
                    <a:p>
                      <a:r>
                        <a:rPr lang="pl-PL" sz="1600" dirty="0"/>
                        <a:t>Zmiana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Uzasadnienie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6907">
                <a:tc>
                  <a:txBody>
                    <a:bodyPr/>
                    <a:lstStyle/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Zaburzenie </a:t>
                      </a:r>
                      <a:r>
                        <a:rPr lang="pl-PL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dysmorficzne</a:t>
                      </a:r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(BDD; </a:t>
                      </a:r>
                      <a:r>
                        <a:rPr lang="pl-PL" sz="16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dysmorfofobia</a:t>
                      </a:r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:</a:t>
                      </a:r>
                    </a:p>
                    <a:p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Wyodrębnienie postaci bez wglądu / urojeniowej i </a:t>
                      </a:r>
                    </a:p>
                    <a:p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Postaci z </a:t>
                      </a:r>
                      <a:r>
                        <a:rPr lang="pl-PL" sz="16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dysmorfią</a:t>
                      </a:r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mięśniową </a:t>
                      </a:r>
                      <a:endParaRPr lang="pl-PL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Brak</a:t>
                      </a:r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potrzeby podwójnego kodowania: zaburzenie urojeniowe i BDD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Możliwość kodowania dotychczasowej </a:t>
                      </a:r>
                      <a:r>
                        <a:rPr lang="pl-PL" sz="16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bigoreksji</a:t>
                      </a:r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 jej właściwym miejscu diagnostycznym </a:t>
                      </a:r>
                      <a:endParaRPr lang="pl-PL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637">
                <a:tc>
                  <a:txBody>
                    <a:bodyPr/>
                    <a:lstStyle/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Zaburzenie ze zbieractwem jako nowego zaburzenia, dystynktywnego z OCD</a:t>
                      </a:r>
                    </a:p>
                    <a:p>
                      <a:endParaRPr lang="pl-PL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pl-PL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Zaburzenie ze skubaniem skóry</a:t>
                      </a:r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pl-PL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Zaburzenia obsesyjno-</a:t>
                      </a:r>
                      <a:r>
                        <a:rPr lang="pl-PL" sz="16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kompulsyjne</a:t>
                      </a:r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 pokrewne związane z innymi chorobami </a:t>
                      </a:r>
                      <a:endParaRPr lang="pl-PL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Wiele dowodów klinicznych, terapeutycznych i </a:t>
                      </a:r>
                      <a:r>
                        <a:rPr lang="pl-PL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neurostrukturalnych</a:t>
                      </a:r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 dystynktywnych cechach tego zaburzenia vs OCD</a:t>
                      </a:r>
                    </a:p>
                    <a:p>
                      <a:endParaRPr lang="pl-PL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Dystynktywne cechy vs </a:t>
                      </a:r>
                      <a:r>
                        <a:rPr lang="pl-PL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trichotillomania</a:t>
                      </a:r>
                      <a:endParaRPr lang="pl-PL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pl-PL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Rosnąca częstość zaburzeń typu OCD </a:t>
                      </a:r>
                      <a:r>
                        <a:rPr lang="pl-PL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wprzebiegu</a:t>
                      </a:r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chorób somatycznych</a:t>
                      </a:r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 SPA</a:t>
                      </a:r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9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5163" y="427952"/>
            <a:ext cx="7200897" cy="1303867"/>
          </a:xfrm>
        </p:spPr>
        <p:txBody>
          <a:bodyPr>
            <a:normAutofit/>
          </a:bodyPr>
          <a:lstStyle/>
          <a:p>
            <a:r>
              <a:rPr lang="pl-PL" sz="3200" dirty="0"/>
              <a:t>Spektrum zaburzeń pourazowych i stresowych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485158" y="1468583"/>
          <a:ext cx="7200900" cy="5209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226">
                <a:tc>
                  <a:txBody>
                    <a:bodyPr/>
                    <a:lstStyle/>
                    <a:p>
                      <a:r>
                        <a:rPr lang="pl-PL" sz="1800" dirty="0"/>
                        <a:t>Zmiana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Uzasadnienie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073">
                <a:tc>
                  <a:txBody>
                    <a:bodyPr/>
                    <a:lstStyle/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Ostre zaburzenie stresowe:</a:t>
                      </a:r>
                    </a:p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wymogu określenia urazu: bezpośredni, pośredni, bycie świadkiem </a:t>
                      </a:r>
                    </a:p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Konieczność</a:t>
                      </a:r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stwierdzenia 9 z 14 objawów w pięciu  obszarach: intruzywność, unikanie, dysocjacja, pobudzenie, negatywny nastrój</a:t>
                      </a:r>
                      <a:endParaRPr lang="pl-PL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Duża heterogenność obrazu klinicznego, ale i rodzajów traumy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935">
                <a:tc>
                  <a:txBody>
                    <a:bodyPr/>
                    <a:lstStyle/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Zaburzenie adaptacyjne:</a:t>
                      </a:r>
                    </a:p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Heterogenne</a:t>
                      </a:r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spektrum reakcji na stresujące lub niestresujące traumy </a:t>
                      </a:r>
                      <a:endParaRPr lang="pl-PL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Przewlekłość</a:t>
                      </a:r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reakcji na stres nie jest istotna w obrazie klinicznym i dynamice tego zaburzenia </a:t>
                      </a:r>
                      <a:endParaRPr lang="pl-PL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412">
                <a:tc>
                  <a:txBody>
                    <a:bodyPr/>
                    <a:lstStyle/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PTSD</a:t>
                      </a:r>
                    </a:p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Określenie w kryterium A sposobu przeżywania traumatycznego wydarzenia</a:t>
                      </a:r>
                    </a:p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Rozdzielenie kryterium A2: unikanie</a:t>
                      </a:r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/ odrętwienie na dwa objawy: unikanie i przetrwałe wahania poznawcze i  nastroju</a:t>
                      </a:r>
                    </a:p>
                    <a:p>
                      <a:r>
                        <a:rPr lang="pl-PL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Wyraźniejsze wskazanie na zachowania destruktywne i autodestruktywne </a:t>
                      </a:r>
                      <a:endParaRPr lang="pl-PL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Rosnąca liczba danych o </a:t>
                      </a:r>
                      <a:r>
                        <a:rPr lang="pl-PL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neurostrukturalnym</a:t>
                      </a:r>
                      <a:r>
                        <a:rPr lang="pl-P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podłożu PTSD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31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5163" y="427952"/>
            <a:ext cx="7200897" cy="1303867"/>
          </a:xfrm>
        </p:spPr>
        <p:txBody>
          <a:bodyPr>
            <a:normAutofit/>
          </a:bodyPr>
          <a:lstStyle/>
          <a:p>
            <a:r>
              <a:rPr lang="pl-PL" sz="2800" dirty="0"/>
              <a:t>Spektrum zaburzeń z objawami somatycznymi i pokrewnych 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485158" y="1468581"/>
          <a:ext cx="7200900" cy="476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99">
                <a:tc>
                  <a:txBody>
                    <a:bodyPr/>
                    <a:lstStyle/>
                    <a:p>
                      <a:r>
                        <a:rPr lang="pl-PL" sz="1800" dirty="0"/>
                        <a:t>Zmiana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Uzasadnienie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009">
                <a:tc>
                  <a:txBody>
                    <a:bodyPr/>
                    <a:lstStyle/>
                    <a:p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Zaburzenie z objawami somatycznymi:</a:t>
                      </a:r>
                    </a:p>
                    <a:p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Decydujący</a:t>
                      </a:r>
                      <a:r>
                        <a:rPr lang="pl-PL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styl myślenia, przekonania i uczucia a nie objawy somatyczne </a:t>
                      </a:r>
                      <a:endParaRPr lang="pl-P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 diagnozie zaburzenia </a:t>
                      </a:r>
                      <a:r>
                        <a:rPr lang="pl-PL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somatopodobnego</a:t>
                      </a:r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nadreprezentacja</a:t>
                      </a:r>
                      <a:r>
                        <a:rPr lang="pl-PL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złożonych objawów somatycznych, które mogły, ale nie musiały wiązać się z tym zaburzeniem </a:t>
                      </a:r>
                      <a:endParaRPr lang="pl-P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581">
                <a:tc>
                  <a:txBody>
                    <a:bodyPr/>
                    <a:lstStyle/>
                    <a:p>
                      <a:r>
                        <a:rPr lang="pl-PL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Hypochondria</a:t>
                      </a:r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  <a:p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Usunięcie kategorii</a:t>
                      </a:r>
                    </a:p>
                    <a:p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Ból psychogenny: </a:t>
                      </a:r>
                    </a:p>
                    <a:p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Praktyczne usunięcie kategorii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Pejoratywne brzmienie, utrudniające terapię</a:t>
                      </a:r>
                    </a:p>
                    <a:p>
                      <a:endParaRPr lang="pl-P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Rozpoznanie pragmatyczne: zaburzenie z</a:t>
                      </a:r>
                      <a:r>
                        <a:rPr lang="pl-PL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objawami somatycznymi z dominującym bólem </a:t>
                      </a:r>
                      <a:endParaRPr lang="pl-P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39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90500"/>
            <a:ext cx="7772400" cy="762000"/>
          </a:xfrm>
        </p:spPr>
        <p:txBody>
          <a:bodyPr/>
          <a:lstStyle/>
          <a:p>
            <a:r>
              <a:rPr lang="pl-PL" i="1">
                <a:latin typeface="Times New Roman" pitchFamily="18" charset="0"/>
              </a:rPr>
              <a:t>„Mógłbym umrzeć”</a:t>
            </a:r>
            <a:endParaRPr lang="pl-PL">
              <a:latin typeface="Times New Roman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286000" y="1524000"/>
            <a:ext cx="7772400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000">
                <a:latin typeface="Times New Roman" pitchFamily="18" charset="0"/>
              </a:rPr>
              <a:t>	</a:t>
            </a:r>
            <a:r>
              <a:rPr lang="pl-PL" sz="2000" b="1">
                <a:latin typeface="Times New Roman" pitchFamily="18" charset="0"/>
              </a:rPr>
              <a:t>Jerzy obudził się krytycznej nocy z dusznością, obfitymi potami i kołataniem serca. Usiłował zmierzyć sobie tętno, ale nie było to możliwe - na sekundę przypadały co najmniej dwa uderzenie serca. Pomyślał „Mógłbym umrzeć”. Był to już trzeci tego typu atak w tym tygodniu i co najmniej 10-y w tym miesiącu - wszystkie z nich zdarzały się zaraz po zaśnięciu.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000" b="1">
                <a:latin typeface="Times New Roman" pitchFamily="18" charset="0"/>
              </a:rPr>
              <a:t> Problem zaczął się przed dwoma laty, gdy skończył 50 lat, i budził lęk przed zasypianiem. Po każdym tego typu napadzie czuł się zmęczony przez następny dzień. Z powodu „ataków serca” leczył się u kardiologa, który rozpoznał u niego „chorobę wieńcową” i „niedotlenienie mięśnia sercowego”. Do psychiatry zgłosił się z powodu zaburzeń snu, prosząc o jakiś proszek nasenny.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000" b="1">
                <a:latin typeface="Times New Roman" pitchFamily="18" charset="0"/>
              </a:rPr>
              <a:t>Wywiad ujawnił, że pierwsze tego typu napady wystąpiły w wieku 12 lat - pierwszy atak miał miejsce w czasie wycieczki szkolnej w Tatry. Przez 2-3 lata leczył się wtedy z powodu „nerwicy serca”. Okazało się, że napady przed dwoma laty nasiliły się po tym jak odchudził się o około 15 kg. Przed dwoma laty stał się również abstynentem - poprzednio wypijał dziennie 8-10 piw.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F109-48FA-47C9-9490-A4D4A5E0C087}" type="slidenum">
              <a:rPr lang="pl-PL">
                <a:solidFill>
                  <a:prstClr val="black"/>
                </a:solidFill>
              </a:rPr>
              <a:pPr/>
              <a:t>67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38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79464"/>
            <a:ext cx="8229600" cy="727075"/>
          </a:xfrm>
        </p:spPr>
        <p:txBody>
          <a:bodyPr>
            <a:normAutofit fontScale="90000"/>
          </a:bodyPr>
          <a:lstStyle/>
          <a:p>
            <a:r>
              <a:rPr lang="pl-PL"/>
              <a:t>Historia #2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981201" y="1981200"/>
            <a:ext cx="4037013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/>
              <a:t>Wywiad rodzinny</a:t>
            </a:r>
          </a:p>
          <a:p>
            <a:r>
              <a:rPr lang="pl-PL"/>
              <a:t>Jedynak, matka z cechami osobowości anankastycznej, ojciec podporządkowany. Przed rokiem ciężko przebył śmierć dziadka – wystąpiły wtedy obawy, że jest zakażony wirusem HIV.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6153150" y="2367094"/>
            <a:ext cx="3829050" cy="342410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l-PL"/>
              <a:t>Wywiad socjalny</a:t>
            </a:r>
          </a:p>
          <a:p>
            <a:pPr>
              <a:lnSpc>
                <a:spcPct val="90000"/>
              </a:lnSpc>
            </a:pPr>
            <a:r>
              <a:rPr lang="pl-PL"/>
              <a:t>Mieszka w akademiku, często zmienia pokój „koledzy nie wytrzymują jak sprząta”. Od dwu lat ma dziewczynę, do której dzwoni 2-3 razy dziennie – dziewczyna mieszka innym mieście wojewódzkim.</a:t>
            </a:r>
          </a:p>
          <a:p>
            <a:pPr>
              <a:lnSpc>
                <a:spcPct val="90000"/>
              </a:lnSpc>
            </a:pPr>
            <a:r>
              <a:rPr lang="pl-PL"/>
              <a:t>Wywiad somatyczny</a:t>
            </a:r>
          </a:p>
          <a:p>
            <a:pPr>
              <a:lnSpc>
                <a:spcPct val="90000"/>
              </a:lnSpc>
            </a:pPr>
            <a:r>
              <a:rPr lang="pl-PL"/>
              <a:t>Bez przebytych i obecnych chorób somatycznych.</a:t>
            </a:r>
          </a:p>
        </p:txBody>
      </p:sp>
    </p:spTree>
    <p:extLst>
      <p:ext uri="{BB962C8B-B14F-4D97-AF65-F5344CB8AC3E}">
        <p14:creationId xmlns:p14="http://schemas.microsoft.com/office/powerpoint/2010/main" val="268676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2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79464"/>
            <a:ext cx="8229600" cy="727075"/>
          </a:xfrm>
        </p:spPr>
        <p:txBody>
          <a:bodyPr>
            <a:normAutofit fontScale="90000"/>
          </a:bodyPr>
          <a:lstStyle/>
          <a:p>
            <a:r>
              <a:rPr lang="pl-PL"/>
              <a:t>Historia #2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981201" y="1981200"/>
            <a:ext cx="4037013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/>
              <a:t>Badanie stanu neurologicznego</a:t>
            </a:r>
          </a:p>
          <a:p>
            <a:r>
              <a:rPr lang="pl-PL"/>
              <a:t>Opisane jako dyskinezy, maskowata twarz, tiki ruchowe</a:t>
            </a:r>
          </a:p>
          <a:p>
            <a:r>
              <a:rPr lang="pl-PL"/>
              <a:t>EEG – niespecyficzne zmiany, bez zmian ogniskowych.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6019801" y="1524000"/>
            <a:ext cx="4029075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l-PL"/>
              <a:t>Odchylenia w stanie psychicznym:</a:t>
            </a:r>
          </a:p>
          <a:p>
            <a:pPr>
              <a:lnSpc>
                <a:spcPct val="90000"/>
              </a:lnSpc>
            </a:pPr>
            <a:r>
              <a:rPr lang="pl-PL"/>
              <a:t>Słaby kontakt wzrokowy</a:t>
            </a:r>
          </a:p>
          <a:p>
            <a:pPr>
              <a:lnSpc>
                <a:spcPct val="90000"/>
              </a:lnSpc>
            </a:pPr>
            <a:r>
              <a:rPr lang="pl-PL"/>
              <a:t>Sztywny afekt</a:t>
            </a:r>
          </a:p>
          <a:p>
            <a:pPr>
              <a:lnSpc>
                <a:spcPct val="90000"/>
              </a:lnSpc>
            </a:pPr>
            <a:r>
              <a:rPr lang="pl-PL"/>
              <a:t>Cechy dysforii</a:t>
            </a:r>
          </a:p>
          <a:p>
            <a:pPr>
              <a:lnSpc>
                <a:spcPct val="90000"/>
              </a:lnSpc>
            </a:pPr>
            <a:r>
              <a:rPr lang="pl-PL"/>
              <a:t>Ciągle mówi o swojej dziewczynie</a:t>
            </a:r>
          </a:p>
          <a:p>
            <a:pPr>
              <a:lnSpc>
                <a:spcPct val="90000"/>
              </a:lnSpc>
            </a:pPr>
            <a:r>
              <a:rPr lang="pl-PL"/>
              <a:t>Chce zablokować myśli o niej i o „wacie szklanej”</a:t>
            </a:r>
          </a:p>
          <a:p>
            <a:pPr>
              <a:lnSpc>
                <a:spcPct val="90000"/>
              </a:lnSpc>
            </a:pPr>
            <a:r>
              <a:rPr lang="pl-PL"/>
              <a:t>Badany przed dwoma miesiącami przy użyciu Y-BOSC – obsesje=17, kompulsje=20; oraz MADRS=28</a:t>
            </a:r>
          </a:p>
        </p:txBody>
      </p:sp>
    </p:spTree>
    <p:extLst>
      <p:ext uri="{BB962C8B-B14F-4D97-AF65-F5344CB8AC3E}">
        <p14:creationId xmlns:p14="http://schemas.microsoft.com/office/powerpoint/2010/main" val="163620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3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C5781F-4261-4713-881F-603A6543B952}" type="slidenum">
              <a:rPr lang="pl-PL">
                <a:solidFill>
                  <a:srgbClr val="FFFFFF"/>
                </a:solidFill>
              </a:rPr>
              <a:pPr/>
              <a:t>7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4400" i="1">
                <a:solidFill>
                  <a:srgbClr val="E3DC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Czynniki dziedziczne</a:t>
            </a:r>
            <a:endParaRPr lang="en-US" altLang="en-US" sz="4400" i="1">
              <a:solidFill>
                <a:srgbClr val="E3DCC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MZ &gt; DZ concordance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ogólnie</a:t>
            </a: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35% MZ vs 10% DZ concordance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OCD 68% MZ vs 15% DZ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Agora</a:t>
            </a: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</a:t>
            </a: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obia - 39% MZ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GAD</a:t>
            </a: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- 30% MZ</a:t>
            </a:r>
          </a:p>
        </p:txBody>
      </p:sp>
    </p:spTree>
    <p:extLst>
      <p:ext uri="{BB962C8B-B14F-4D97-AF65-F5344CB8AC3E}">
        <p14:creationId xmlns:p14="http://schemas.microsoft.com/office/powerpoint/2010/main" val="187794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74A52-E4B6-4993-94EF-935D3C8E4AC0}" type="slidenum">
              <a:rPr lang="pl-PL">
                <a:solidFill>
                  <a:srgbClr val="FFFFFF"/>
                </a:solidFill>
              </a:rPr>
              <a:pPr/>
              <a:t>8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4400" i="1">
                <a:solidFill>
                  <a:srgbClr val="E3DC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Specyficzne dla zaburzenia czynniki biologiczne</a:t>
            </a:r>
            <a:endParaRPr lang="en-US" altLang="en-US" sz="4400" i="1">
              <a:solidFill>
                <a:srgbClr val="E3DCC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GAD</a:t>
            </a:r>
            <a:endParaRPr lang="en-US" alt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Niski poziom </a:t>
            </a: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GABA --&gt; </a:t>
            </a: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niska inhibicyjna aktywność neuronów</a:t>
            </a: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--&gt; </a:t>
            </a: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podwyższona aktywność neuronów układzie rąbkowym</a:t>
            </a:r>
            <a:endParaRPr lang="en-US" alt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Wysokie pobudzenie &gt; warunkowanie</a:t>
            </a:r>
            <a:endParaRPr lang="en-US" alt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Anksjolityki podwyższają poziom GABA &gt; obniżają lęk</a:t>
            </a:r>
            <a:endParaRPr lang="en-US" alt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7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FC525-8BCC-469B-8A9F-E5AE71DC6FC0}" type="slidenum">
              <a:rPr lang="pl-PL">
                <a:solidFill>
                  <a:srgbClr val="FFFFFF"/>
                </a:solidFill>
              </a:rPr>
              <a:pPr/>
              <a:t>9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4400" i="1">
                <a:solidFill>
                  <a:srgbClr val="E3DC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Specyficzne dla zaburzenia czynniki biologiczne</a:t>
            </a:r>
            <a:endParaRPr lang="en-US" altLang="en-US" sz="4400" i="1">
              <a:solidFill>
                <a:srgbClr val="E3DCC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Zespół lęku panicznego</a:t>
            </a:r>
            <a:endParaRPr lang="en-US" alt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Nadmierna czułość ośrodka kontroli oddychania w pniu mózgu</a:t>
            </a:r>
            <a:endParaRPr lang="en-US" alt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Niski poziom tlenu</a:t>
            </a: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(</a:t>
            </a: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wysoki </a:t>
            </a: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</a:t>
            </a:r>
            <a:r>
              <a:rPr lang="en-US" altLang="en-US" sz="32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2</a:t>
            </a: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) </a:t>
            </a:r>
          </a:p>
          <a:p>
            <a:pPr marL="1600200" lvl="3" indent="-228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--&gt; </a:t>
            </a: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fałszywy alarm o duszeniu się</a:t>
            </a: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</a:p>
          <a:p>
            <a:pPr marL="1600200" lvl="3" indent="-2286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--&gt; </a:t>
            </a:r>
            <a:r>
              <a:rPr lang="pl-PL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panika</a:t>
            </a:r>
            <a:endParaRPr lang="en-US" alt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58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4417</Words>
  <Application>Microsoft Office PowerPoint</Application>
  <PresentationFormat>Panoramiczny</PresentationFormat>
  <Paragraphs>697</Paragraphs>
  <Slides>69</Slides>
  <Notes>56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69</vt:i4>
      </vt:variant>
    </vt:vector>
  </HeadingPairs>
  <TitlesOfParts>
    <vt:vector size="84" baseType="lpstr">
      <vt:lpstr>Arial</vt:lpstr>
      <vt:lpstr>Arial Black</vt:lpstr>
      <vt:lpstr>Calibri</vt:lpstr>
      <vt:lpstr>Calibri Light</vt:lpstr>
      <vt:lpstr>Century Schoolbook</vt:lpstr>
      <vt:lpstr>Garamond</vt:lpstr>
      <vt:lpstr>Symbol</vt:lpstr>
      <vt:lpstr>Times New Roman</vt:lpstr>
      <vt:lpstr>Wingdings</vt:lpstr>
      <vt:lpstr>Wingdings 2</vt:lpstr>
      <vt:lpstr>BlackTie</vt:lpstr>
      <vt:lpstr>1_Organiczny</vt:lpstr>
      <vt:lpstr>Sklepienie niebieskie</vt:lpstr>
      <vt:lpstr>Document</vt:lpstr>
      <vt:lpstr>Wykres</vt:lpstr>
      <vt:lpstr>Prezentacja programu PowerPoint</vt:lpstr>
      <vt:lpstr>Prezentacja programu PowerPoint</vt:lpstr>
      <vt:lpstr>Zaburzenia lękowe</vt:lpstr>
      <vt:lpstr>Zaburzenia lękowe</vt:lpstr>
      <vt:lpstr>Zaburzenia lękowe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Skutki zaburzeń lękowych</vt:lpstr>
      <vt:lpstr>najczęstsze somatyczne maski lęku</vt:lpstr>
      <vt:lpstr>Zespół lęku panicznego</vt:lpstr>
      <vt:lpstr>Kryteria diagnostyczne zespołu lęku panicznego (F.41.0)</vt:lpstr>
      <vt:lpstr>Kryteria diagnostyczne zespołu lęku panicznego - c.d.</vt:lpstr>
      <vt:lpstr>Kryteria diagnostyczne zespołu lęku panicznego - c.d.</vt:lpstr>
      <vt:lpstr>Występowanie PA i PD</vt:lpstr>
      <vt:lpstr>Różnicowanie chorób organicznych serca i zespołu lęku panicznego (napadu paniki)</vt:lpstr>
      <vt:lpstr>Różnicowanie chorób organicznych serca i zespołu lęku panicznego (napadu paniki) - c.d.</vt:lpstr>
      <vt:lpstr>Różnicowanie chorób organicznych serca i zespołu lęku panicznego (napadu paniki) - c.d.</vt:lpstr>
      <vt:lpstr>problemy somatyczne i psychiczne o obrazie “napadów paniki”</vt:lpstr>
      <vt:lpstr>PAS</vt:lpstr>
      <vt:lpstr>Zaburzenie somatopodobne</vt:lpstr>
      <vt:lpstr>Prezentacja programu PowerPoint</vt:lpstr>
      <vt:lpstr>Prezentacja programu PowerPoint</vt:lpstr>
      <vt:lpstr># 1</vt:lpstr>
      <vt:lpstr># 1 c.d.</vt:lpstr>
      <vt:lpstr>Prezentacja programu PowerPoint</vt:lpstr>
      <vt:lpstr>Cechy wspólne zaburzeń somatopodobnych </vt:lpstr>
      <vt:lpstr># 2</vt:lpstr>
      <vt:lpstr># 2 c.d.</vt:lpstr>
      <vt:lpstr>Ból psychogenny </vt:lpstr>
      <vt:lpstr>Zaburzenie konwersyjne </vt:lpstr>
      <vt:lpstr>Zaburzenie hipochondryczne</vt:lpstr>
      <vt:lpstr>Fobia socjalna</vt:lpstr>
      <vt:lpstr>Fobia socjalna  - najmniej znane zaburzenie lękowe ?!</vt:lpstr>
      <vt:lpstr>Kryteria diagnozy fobii socjalnej wg ICD-10 (MINI).</vt:lpstr>
      <vt:lpstr>Fobia socjalna - podstawowe fakty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Gad </vt:lpstr>
      <vt:lpstr>Prezentacja programu PowerPoint</vt:lpstr>
      <vt:lpstr>Prezentacja programu PowerPoint</vt:lpstr>
      <vt:lpstr>ocd</vt:lpstr>
      <vt:lpstr>Prezentacja programu PowerPoint</vt:lpstr>
      <vt:lpstr>OCD</vt:lpstr>
      <vt:lpstr>Ptsd </vt:lpstr>
      <vt:lpstr>Od shell shock do PTSD</vt:lpstr>
      <vt:lpstr>Prezentacja programu PowerPoint</vt:lpstr>
      <vt:lpstr>Prezentacja programu PowerPoint</vt:lpstr>
      <vt:lpstr>Jakie zdarzenia mogą spowodować PTSD?</vt:lpstr>
      <vt:lpstr>Epidemiologia urazów i związanego z nim PTSD</vt:lpstr>
      <vt:lpstr>Uraz = PTSD?</vt:lpstr>
      <vt:lpstr>Epidemiologia </vt:lpstr>
      <vt:lpstr>Typy przebiegu PTSD</vt:lpstr>
      <vt:lpstr>Lęk i depresja – znaczenie diagnostyczne</vt:lpstr>
      <vt:lpstr>Spektrum zaburzeń lękowych </vt:lpstr>
      <vt:lpstr>Spektrum zaburzeń obsesyjno-kompulsyjnych</vt:lpstr>
      <vt:lpstr>Spektrum zaburzeń obsesyjno-kompulsyjnych</vt:lpstr>
      <vt:lpstr>Spektrum zaburzeń pourazowych i stresowych </vt:lpstr>
      <vt:lpstr>Spektrum zaburzeń z objawami somatycznymi i pokrewnych  </vt:lpstr>
      <vt:lpstr>„Mógłbym umrzeć”</vt:lpstr>
      <vt:lpstr>Historia #2</vt:lpstr>
      <vt:lpstr>Historia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CHAD</dc:title>
  <dc:creator>Andrzej Czernikiewicz</dc:creator>
  <cp:lastModifiedBy>czern</cp:lastModifiedBy>
  <cp:revision>15</cp:revision>
  <dcterms:created xsi:type="dcterms:W3CDTF">2014-11-23T19:10:20Z</dcterms:created>
  <dcterms:modified xsi:type="dcterms:W3CDTF">2020-04-18T16:11:23Z</dcterms:modified>
</cp:coreProperties>
</file>